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8288000" cy="10287000"/>
  <p:notesSz cx="6858000" cy="9144000"/>
  <p:embeddedFontLst>
    <p:embeddedFont>
      <p:font typeface="Arimo" panose="020B0604020202020204" pitchFamily="34" charset="0"/>
      <p:regular r:id="rId39"/>
      <p:bold r:id="rId40"/>
      <p:italic r:id="rId41"/>
      <p:boldItalic r:id="rId42"/>
    </p:embeddedFont>
    <p:embeddedFont>
      <p:font typeface="Poppins" pitchFamily="2" charset="77"/>
      <p:regular r:id="rId43"/>
      <p:bold r:id="rId44"/>
      <p:italic r:id="rId45"/>
      <p:boldItalic r:id="rId46"/>
    </p:embeddedFont>
    <p:embeddedFont>
      <p:font typeface="Poppins Medium" panose="020B0604020202020204" pitchFamily="34" charset="0"/>
      <p:regular r:id="rId47"/>
      <p:bold r:id="rId48"/>
      <p:italic r:id="rId49"/>
      <p:boldItalic r:id="rId50"/>
    </p:embeddedFont>
    <p:embeddedFont>
      <p:font typeface="Poppins SemiBold" panose="020B060402020202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h/dbN8CBPwt5Vj0qF7sEVGAUJNx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8"/>
  </p:normalViewPr>
  <p:slideViewPr>
    <p:cSldViewPr snapToGrid="0">
      <p:cViewPr varScale="1">
        <p:scale>
          <a:sx n="70" d="100"/>
          <a:sy n="70" d="100"/>
        </p:scale>
        <p:origin x="8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5" name="Google Shape;29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2093a3db72_3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6" name="Google Shape;316;g32093a3db72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3" name="Google Shape;3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2093a3db72_3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1" name="Google Shape;371;g32093a3db72_3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2093a3db72_3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9" name="Google Shape;409;g32093a3db72_3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2093a3db72_3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1" name="Google Shape;431;g32093a3db72_3_1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2093a3db72_3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0" name="Google Shape;450;g32093a3db72_3_1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32093a3db72_3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4" name="Google Shape;474;g32093a3db72_3_1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32093a3db72_3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9" name="Google Shape;489;g32093a3db72_3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32093a3db72_3_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6" name="Google Shape;506;g32093a3db72_3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32093a3db72_3_2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3" name="Google Shape;543;g32093a3db72_3_2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32093a3db72_3_3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2" name="Google Shape;562;g32093a3db72_3_3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32093a3db72_5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4" name="Google Shape;574;g32093a3db72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32093a3db72_3_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5" name="Google Shape;585;g32093a3db72_3_2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32093a3db72_5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5" name="Google Shape;605;g32093a3db72_5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2093a3db72_5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5" name="Google Shape;625;g32093a3db72_5_15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32093a3db72_5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5" name="Google Shape;635;g32093a3db72_5_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3209f1de554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5" name="Google Shape;655;g3209f1de554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32093a3db72_5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5" name="Google Shape;665;g32093a3db72_5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209f1de554_1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6" name="Google Shape;686;g3209f1de554_1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2093a3db7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g32093a3db72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32093a3db72_5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6" name="Google Shape;696;g32093a3db72_5_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209f1de554_1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7" name="Google Shape;717;g3209f1de554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32093a3db72_5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7" name="Google Shape;727;g32093a3db72_5_1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3209f1de554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7" name="Google Shape;747;g3209f1de554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2093a3db72_3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8" name="Google Shape;758;g32093a3db72_3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2093a3db72_5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7" name="Google Shape;777;g32093a3db72_5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6" name="Google Shape;79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2093a3db72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g32093a3db72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2093a3db72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g32093a3db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F7E9"/>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jpg"/><Relationship Id="rId11" Type="http://schemas.openxmlformats.org/officeDocument/2006/relationships/image" Target="../media/image32.png"/><Relationship Id="rId5" Type="http://schemas.openxmlformats.org/officeDocument/2006/relationships/image" Target="../media/image3.png"/><Relationship Id="rId10" Type="http://schemas.openxmlformats.org/officeDocument/2006/relationships/image" Target="../media/image31.png"/><Relationship Id="rId4" Type="http://schemas.openxmlformats.org/officeDocument/2006/relationships/image" Target="../media/image27.jp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jpg"/><Relationship Id="rId11" Type="http://schemas.openxmlformats.org/officeDocument/2006/relationships/image" Target="../media/image32.png"/><Relationship Id="rId5" Type="http://schemas.openxmlformats.org/officeDocument/2006/relationships/image" Target="../media/image3.png"/><Relationship Id="rId10" Type="http://schemas.openxmlformats.org/officeDocument/2006/relationships/image" Target="../media/image31.png"/><Relationship Id="rId4" Type="http://schemas.openxmlformats.org/officeDocument/2006/relationships/image" Target="../media/image27.jp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3.pn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28.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28.jp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png"/><Relationship Id="rId7" Type="http://schemas.openxmlformats.org/officeDocument/2006/relationships/image" Target="../media/image42.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3.pn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1.png"/><Relationship Id="rId7" Type="http://schemas.openxmlformats.org/officeDocument/2006/relationships/image" Target="../media/image46.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28.jp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8.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9.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3.png"/><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1.jpg"/></Relationships>
</file>

<file path=ppt/slides/_rels/slide3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1.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7.png"/><Relationship Id="rId5" Type="http://schemas.openxmlformats.org/officeDocument/2006/relationships/image" Target="../media/image3.png"/><Relationship Id="rId10" Type="http://schemas.openxmlformats.org/officeDocument/2006/relationships/image" Target="../media/image56.png"/><Relationship Id="rId4" Type="http://schemas.openxmlformats.org/officeDocument/2006/relationships/image" Target="../media/image52.jpg"/><Relationship Id="rId9" Type="http://schemas.openxmlformats.org/officeDocument/2006/relationships/image" Target="../media/image55.png"/><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rot="-4721612">
            <a:off x="3638115" y="1896865"/>
            <a:ext cx="14314219" cy="4992084"/>
          </a:xfrm>
          <a:custGeom>
            <a:avLst/>
            <a:gdLst/>
            <a:ahLst/>
            <a:cxnLst/>
            <a:rect l="l" t="t" r="r" b="b"/>
            <a:pathLst>
              <a:path w="14314219" h="4992084" extrusionOk="0">
                <a:moveTo>
                  <a:pt x="0" y="0"/>
                </a:moveTo>
                <a:lnTo>
                  <a:pt x="14314219" y="0"/>
                </a:lnTo>
                <a:lnTo>
                  <a:pt x="14314219" y="4992084"/>
                </a:lnTo>
                <a:lnTo>
                  <a:pt x="0" y="4992084"/>
                </a:lnTo>
                <a:lnTo>
                  <a:pt x="0" y="0"/>
                </a:lnTo>
                <a:close/>
              </a:path>
            </a:pathLst>
          </a:custGeom>
          <a:blipFill rotWithShape="1">
            <a:blip r:embed="rId3">
              <a:alphaModFix/>
            </a:blip>
            <a:stretch>
              <a:fillRect/>
            </a:stretch>
          </a:blipFill>
          <a:ln>
            <a:noFill/>
          </a:ln>
        </p:spPr>
        <p:txBody>
          <a:bodyPr/>
          <a:lstStyle/>
          <a:p>
            <a:endParaRPr lang="en-DK"/>
          </a:p>
        </p:txBody>
      </p:sp>
      <p:sp>
        <p:nvSpPr>
          <p:cNvPr id="85" name="Google Shape;85;p1"/>
          <p:cNvSpPr/>
          <p:nvPr/>
        </p:nvSpPr>
        <p:spPr>
          <a:xfrm>
            <a:off x="9680911" y="5"/>
            <a:ext cx="8986399" cy="10289262"/>
          </a:xfrm>
          <a:custGeom>
            <a:avLst/>
            <a:gdLst/>
            <a:ahLst/>
            <a:cxnLst/>
            <a:rect l="l" t="t" r="r" b="b"/>
            <a:pathLst>
              <a:path w="21700490" h="24846662" extrusionOk="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l="-40412" t="-5260" r="-60193" b="-814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rot="-2967198" flipH="1">
            <a:off x="12833343" y="6024265"/>
            <a:ext cx="10909314" cy="3709167"/>
          </a:xfrm>
          <a:custGeom>
            <a:avLst/>
            <a:gdLst/>
            <a:ahLst/>
            <a:cxnLst/>
            <a:rect l="l" t="t" r="r" b="b"/>
            <a:pathLst>
              <a:path w="10909314" h="3709167" extrusionOk="0">
                <a:moveTo>
                  <a:pt x="10909314" y="0"/>
                </a:moveTo>
                <a:lnTo>
                  <a:pt x="0" y="0"/>
                </a:lnTo>
                <a:lnTo>
                  <a:pt x="0" y="3709167"/>
                </a:lnTo>
                <a:lnTo>
                  <a:pt x="10909314" y="3709167"/>
                </a:lnTo>
                <a:lnTo>
                  <a:pt x="10909314" y="0"/>
                </a:lnTo>
                <a:close/>
              </a:path>
            </a:pathLst>
          </a:custGeom>
          <a:blipFill rotWithShape="1">
            <a:blip r:embed="rId5">
              <a:alphaModFix amt="77000"/>
            </a:blip>
            <a:stretch>
              <a:fillRect/>
            </a:stretch>
          </a:blipFill>
          <a:ln>
            <a:noFill/>
          </a:ln>
        </p:spPr>
        <p:txBody>
          <a:bodyPr/>
          <a:lstStyle/>
          <a:p>
            <a:endParaRPr lang="en-DK"/>
          </a:p>
        </p:txBody>
      </p:sp>
      <p:grpSp>
        <p:nvGrpSpPr>
          <p:cNvPr id="87" name="Google Shape;87;p1"/>
          <p:cNvGrpSpPr/>
          <p:nvPr/>
        </p:nvGrpSpPr>
        <p:grpSpPr>
          <a:xfrm>
            <a:off x="10165433" y="946396"/>
            <a:ext cx="857867" cy="857867"/>
            <a:chOff x="0" y="0"/>
            <a:chExt cx="812800" cy="812800"/>
          </a:xfrm>
        </p:grpSpPr>
        <p:sp>
          <p:nvSpPr>
            <p:cNvPr id="88" name="Google Shape;88;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0" name="Google Shape;90;p1"/>
          <p:cNvGrpSpPr/>
          <p:nvPr/>
        </p:nvGrpSpPr>
        <p:grpSpPr>
          <a:xfrm>
            <a:off x="9651318" y="2226096"/>
            <a:ext cx="604566" cy="604566"/>
            <a:chOff x="0" y="0"/>
            <a:chExt cx="812800" cy="812800"/>
          </a:xfrm>
        </p:grpSpPr>
        <p:sp>
          <p:nvSpPr>
            <p:cNvPr id="91" name="Google Shape;91;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3" name="Google Shape;93;p1"/>
          <p:cNvGrpSpPr/>
          <p:nvPr/>
        </p:nvGrpSpPr>
        <p:grpSpPr>
          <a:xfrm>
            <a:off x="10476408" y="681913"/>
            <a:ext cx="637633" cy="637633"/>
            <a:chOff x="0" y="0"/>
            <a:chExt cx="812800" cy="812800"/>
          </a:xfrm>
        </p:grpSpPr>
        <p:sp>
          <p:nvSpPr>
            <p:cNvPr id="94" name="Google Shape;94;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A45"/>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6" name="Google Shape;96;p1"/>
          <p:cNvSpPr/>
          <p:nvPr/>
        </p:nvSpPr>
        <p:spPr>
          <a:xfrm>
            <a:off x="742774" y="918445"/>
            <a:ext cx="3958535" cy="802202"/>
          </a:xfrm>
          <a:custGeom>
            <a:avLst/>
            <a:gdLst/>
            <a:ahLst/>
            <a:cxnLst/>
            <a:rect l="l" t="t" r="r" b="b"/>
            <a:pathLst>
              <a:path w="3958535" h="802202" extrusionOk="0">
                <a:moveTo>
                  <a:pt x="0" y="0"/>
                </a:moveTo>
                <a:lnTo>
                  <a:pt x="3958535" y="0"/>
                </a:lnTo>
                <a:lnTo>
                  <a:pt x="3958535" y="802202"/>
                </a:lnTo>
                <a:lnTo>
                  <a:pt x="0" y="802202"/>
                </a:lnTo>
                <a:lnTo>
                  <a:pt x="0" y="0"/>
                </a:lnTo>
                <a:close/>
              </a:path>
            </a:pathLst>
          </a:custGeom>
          <a:blipFill rotWithShape="1">
            <a:blip r:embed="rId6">
              <a:alphaModFix/>
            </a:blip>
            <a:stretch>
              <a:fillRect l="-113310"/>
            </a:stretch>
          </a:blipFill>
          <a:ln>
            <a:noFill/>
          </a:ln>
        </p:spPr>
        <p:txBody>
          <a:bodyPr/>
          <a:lstStyle/>
          <a:p>
            <a:endParaRPr lang="en-DK"/>
          </a:p>
        </p:txBody>
      </p:sp>
      <p:sp>
        <p:nvSpPr>
          <p:cNvPr id="97" name="Google Shape;97;p1"/>
          <p:cNvSpPr/>
          <p:nvPr/>
        </p:nvSpPr>
        <p:spPr>
          <a:xfrm>
            <a:off x="5795169" y="487295"/>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7">
              <a:alphaModFix/>
            </a:blip>
            <a:stretch>
              <a:fillRect/>
            </a:stretch>
          </a:blipFill>
          <a:ln>
            <a:noFill/>
          </a:ln>
        </p:spPr>
        <p:txBody>
          <a:bodyPr/>
          <a:lstStyle/>
          <a:p>
            <a:endParaRPr lang="en-DK"/>
          </a:p>
        </p:txBody>
      </p:sp>
      <p:sp>
        <p:nvSpPr>
          <p:cNvPr id="98" name="Google Shape;98;p1"/>
          <p:cNvSpPr txBox="1"/>
          <p:nvPr/>
        </p:nvSpPr>
        <p:spPr>
          <a:xfrm>
            <a:off x="1034729" y="2490279"/>
            <a:ext cx="8319433" cy="1249573"/>
          </a:xfrm>
          <a:prstGeom prst="rect">
            <a:avLst/>
          </a:prstGeom>
          <a:noFill/>
          <a:ln>
            <a:noFill/>
          </a:ln>
        </p:spPr>
        <p:txBody>
          <a:bodyPr spcFirstLastPara="1" wrap="square" lIns="0" tIns="0" rIns="0" bIns="0" anchor="t" anchorCtr="0">
            <a:spAutoFit/>
          </a:bodyPr>
          <a:lstStyle/>
          <a:p>
            <a:pPr marL="0" marR="0" lvl="0" indent="0" algn="l" rtl="0">
              <a:lnSpc>
                <a:spcPct val="113996"/>
              </a:lnSpc>
              <a:spcBef>
                <a:spcPts val="0"/>
              </a:spcBef>
              <a:spcAft>
                <a:spcPts val="0"/>
              </a:spcAft>
              <a:buClr>
                <a:srgbClr val="000000"/>
              </a:buClr>
              <a:buSzPts val="7123"/>
              <a:buFont typeface="Arial"/>
              <a:buNone/>
            </a:pPr>
            <a:r>
              <a:rPr lang="en-US" sz="7123" b="1" dirty="0">
                <a:solidFill>
                  <a:srgbClr val="002C47"/>
                </a:solidFill>
                <a:latin typeface="Poppins"/>
                <a:ea typeface="Poppins"/>
                <a:cs typeface="Poppins"/>
                <a:sym typeface="Poppins"/>
              </a:rPr>
              <a:t>STAY</a:t>
            </a:r>
            <a:r>
              <a:rPr lang="en-US" sz="7123" b="1" i="0" u="none" strike="noStrike" cap="none" dirty="0">
                <a:solidFill>
                  <a:srgbClr val="002C47"/>
                </a:solidFill>
                <a:latin typeface="Poppins"/>
                <a:ea typeface="Poppins"/>
                <a:cs typeface="Poppins"/>
                <a:sym typeface="Poppins"/>
              </a:rPr>
              <a:t> OK</a:t>
            </a:r>
            <a:endParaRPr sz="1400" b="0" i="0" u="none" strike="noStrike" cap="none" dirty="0">
              <a:solidFill>
                <a:srgbClr val="000000"/>
              </a:solidFill>
              <a:latin typeface="Arial"/>
              <a:ea typeface="Arial"/>
              <a:cs typeface="Arial"/>
              <a:sym typeface="Arial"/>
            </a:endParaRPr>
          </a:p>
        </p:txBody>
      </p:sp>
      <p:sp>
        <p:nvSpPr>
          <p:cNvPr id="99" name="Google Shape;99;p1"/>
          <p:cNvSpPr txBox="1"/>
          <p:nvPr/>
        </p:nvSpPr>
        <p:spPr>
          <a:xfrm>
            <a:off x="1034729" y="3503272"/>
            <a:ext cx="6979151" cy="889635"/>
          </a:xfrm>
          <a:prstGeom prst="rect">
            <a:avLst/>
          </a:prstGeom>
          <a:noFill/>
          <a:ln>
            <a:noFill/>
          </a:ln>
        </p:spPr>
        <p:txBody>
          <a:bodyPr spcFirstLastPara="1" wrap="square" lIns="0" tIns="0" rIns="0" bIns="0" anchor="t" anchorCtr="0">
            <a:spAutoFit/>
          </a:bodyPr>
          <a:lstStyle/>
          <a:p>
            <a:pPr marL="0" marR="0" lvl="0" indent="0" algn="l" rtl="0">
              <a:lnSpc>
                <a:spcPct val="113966"/>
              </a:lnSpc>
              <a:spcBef>
                <a:spcPts val="0"/>
              </a:spcBef>
              <a:spcAft>
                <a:spcPts val="0"/>
              </a:spcAft>
              <a:buClr>
                <a:srgbClr val="000000"/>
              </a:buClr>
              <a:buSzPts val="3000"/>
              <a:buFont typeface="Arial"/>
              <a:buNone/>
            </a:pPr>
            <a:r>
              <a:rPr lang="en-US" sz="3000" b="1" i="0" u="none" strike="noStrike" cap="none" dirty="0" err="1">
                <a:solidFill>
                  <a:srgbClr val="45B042"/>
                </a:solidFill>
                <a:latin typeface="Poppins"/>
                <a:ea typeface="Poppins"/>
                <a:cs typeface="Poppins"/>
                <a:sym typeface="Poppins"/>
              </a:rPr>
              <a:t>Nytænkning</a:t>
            </a:r>
            <a:r>
              <a:rPr lang="en-US" sz="3000" b="1" i="0" u="none" strike="noStrike" cap="none" dirty="0">
                <a:solidFill>
                  <a:srgbClr val="45B042"/>
                </a:solidFill>
                <a:latin typeface="Poppins"/>
                <a:ea typeface="Poppins"/>
                <a:cs typeface="Poppins"/>
                <a:sym typeface="Poppins"/>
              </a:rPr>
              <a:t> </a:t>
            </a:r>
            <a:r>
              <a:rPr lang="en-US" sz="3000" b="1" i="0" u="none" strike="noStrike" cap="none" dirty="0" err="1">
                <a:solidFill>
                  <a:srgbClr val="45B042"/>
                </a:solidFill>
                <a:latin typeface="Poppins"/>
                <a:ea typeface="Poppins"/>
                <a:cs typeface="Poppins"/>
                <a:sym typeface="Poppins"/>
              </a:rPr>
              <a:t>af</a:t>
            </a:r>
            <a:r>
              <a:rPr lang="en-US" sz="3000" b="1" i="0" u="none" strike="noStrike" cap="none" dirty="0">
                <a:solidFill>
                  <a:srgbClr val="45B042"/>
                </a:solidFill>
                <a:latin typeface="Poppins"/>
                <a:ea typeface="Poppins"/>
                <a:cs typeface="Poppins"/>
                <a:sym typeface="Poppins"/>
              </a:rPr>
              <a:t> </a:t>
            </a:r>
            <a:r>
              <a:rPr lang="en-US" sz="3000" b="1" i="0" u="none" strike="noStrike" cap="none" dirty="0" err="1">
                <a:solidFill>
                  <a:srgbClr val="45B042"/>
                </a:solidFill>
                <a:latin typeface="Poppins"/>
                <a:ea typeface="Poppins"/>
                <a:cs typeface="Poppins"/>
                <a:sym typeface="Poppins"/>
              </a:rPr>
              <a:t>trivsel</a:t>
            </a:r>
            <a:r>
              <a:rPr lang="en-US" sz="3000" b="1" i="0" u="none" strike="noStrike" cap="none" dirty="0">
                <a:solidFill>
                  <a:srgbClr val="45B042"/>
                </a:solidFill>
                <a:latin typeface="Poppins"/>
                <a:ea typeface="Poppins"/>
                <a:cs typeface="Poppins"/>
                <a:sym typeface="Poppins"/>
              </a:rPr>
              <a:t> </a:t>
            </a:r>
            <a:r>
              <a:rPr lang="en-US" sz="3000" b="1" i="0" u="none" strike="noStrike" cap="none" dirty="0" err="1">
                <a:solidFill>
                  <a:srgbClr val="45B042"/>
                </a:solidFill>
                <a:latin typeface="Poppins"/>
                <a:ea typeface="Poppins"/>
                <a:cs typeface="Poppins"/>
                <a:sym typeface="Poppins"/>
              </a:rPr>
              <a:t>på</a:t>
            </a:r>
            <a:r>
              <a:rPr lang="en-US" sz="3000" b="1" i="0" u="none" strike="noStrike" cap="none" dirty="0">
                <a:solidFill>
                  <a:srgbClr val="45B042"/>
                </a:solidFill>
                <a:latin typeface="Poppins"/>
                <a:ea typeface="Poppins"/>
                <a:cs typeface="Poppins"/>
                <a:sym typeface="Poppins"/>
              </a:rPr>
              <a:t> </a:t>
            </a:r>
            <a:r>
              <a:rPr lang="en-US" sz="3000" b="1" i="0" u="none" strike="noStrike" cap="none" dirty="0" err="1">
                <a:solidFill>
                  <a:srgbClr val="45B042"/>
                </a:solidFill>
                <a:latin typeface="Poppins"/>
                <a:ea typeface="Poppins"/>
                <a:cs typeface="Poppins"/>
                <a:sym typeface="Poppins"/>
              </a:rPr>
              <a:t>arbejdspladsen</a:t>
            </a:r>
            <a:r>
              <a:rPr lang="en-US" sz="3000" b="1" i="0" u="none" strike="noStrike" cap="none" dirty="0">
                <a:solidFill>
                  <a:srgbClr val="45B042"/>
                </a:solidFill>
                <a:latin typeface="Poppins"/>
                <a:ea typeface="Poppins"/>
                <a:cs typeface="Poppins"/>
                <a:sym typeface="Poppins"/>
              </a:rPr>
              <a:t> </a:t>
            </a:r>
            <a:r>
              <a:rPr lang="en-US" sz="3000" b="1" i="0" u="none" strike="noStrike" cap="none" dirty="0" err="1">
                <a:solidFill>
                  <a:srgbClr val="45B042"/>
                </a:solidFill>
                <a:latin typeface="Poppins"/>
                <a:ea typeface="Poppins"/>
                <a:cs typeface="Poppins"/>
                <a:sym typeface="Poppins"/>
              </a:rPr>
              <a:t>i</a:t>
            </a:r>
            <a:r>
              <a:rPr lang="en-US" sz="3000" b="1" i="0" u="none" strike="noStrike" cap="none" dirty="0">
                <a:solidFill>
                  <a:srgbClr val="45B042"/>
                </a:solidFill>
                <a:latin typeface="Poppins"/>
                <a:ea typeface="Poppins"/>
                <a:cs typeface="Poppins"/>
                <a:sym typeface="Poppins"/>
              </a:rPr>
              <a:t> EU's </a:t>
            </a:r>
            <a:r>
              <a:rPr lang="en-US" sz="3000" b="1" i="0" u="none" strike="noStrike" cap="none" dirty="0" err="1">
                <a:solidFill>
                  <a:srgbClr val="45B042"/>
                </a:solidFill>
                <a:latin typeface="Poppins"/>
                <a:ea typeface="Poppins"/>
                <a:cs typeface="Poppins"/>
                <a:sym typeface="Poppins"/>
              </a:rPr>
              <a:t>SMV'er</a:t>
            </a:r>
            <a:endParaRPr sz="1400" b="0" i="0" u="none" strike="noStrike" cap="none" dirty="0">
              <a:solidFill>
                <a:srgbClr val="000000"/>
              </a:solidFill>
              <a:latin typeface="Arial"/>
              <a:ea typeface="Arial"/>
              <a:cs typeface="Arial"/>
              <a:sym typeface="Arial"/>
            </a:endParaRPr>
          </a:p>
        </p:txBody>
      </p:sp>
      <p:sp>
        <p:nvSpPr>
          <p:cNvPr id="100" name="Google Shape;100;p1"/>
          <p:cNvSpPr txBox="1"/>
          <p:nvPr/>
        </p:nvSpPr>
        <p:spPr>
          <a:xfrm>
            <a:off x="1665039" y="9664698"/>
            <a:ext cx="8109271" cy="380842"/>
          </a:xfrm>
          <a:prstGeom prst="rect">
            <a:avLst/>
          </a:prstGeom>
          <a:noFill/>
          <a:ln>
            <a:noFill/>
          </a:ln>
        </p:spPr>
        <p:txBody>
          <a:bodyPr spcFirstLastPara="1" wrap="square" lIns="0" tIns="0" rIns="0" bIns="0" anchor="t" anchorCtr="0">
            <a:spAutoFit/>
          </a:bodyPr>
          <a:lstStyle/>
          <a:p>
            <a:pPr marL="0" marR="0" lvl="0" indent="0" algn="l" rtl="0">
              <a:lnSpc>
                <a:spcPct val="113997"/>
              </a:lnSpc>
              <a:spcBef>
                <a:spcPts val="0"/>
              </a:spcBef>
              <a:spcAft>
                <a:spcPts val="0"/>
              </a:spcAft>
              <a:buClr>
                <a:srgbClr val="000000"/>
              </a:buClr>
              <a:buSzPts val="2479"/>
              <a:buFont typeface="Arial"/>
              <a:buNone/>
            </a:pPr>
            <a:r>
              <a:rPr lang="en-US" sz="2479" b="1" i="0" u="none" strike="noStrike" cap="none">
                <a:solidFill>
                  <a:srgbClr val="002C47"/>
                </a:solidFill>
                <a:latin typeface="Poppins SemiBold"/>
                <a:ea typeface="Poppins SemiBold"/>
                <a:cs typeface="Poppins SemiBold"/>
                <a:sym typeface="Poppins SemiBold"/>
              </a:rPr>
              <a:t>2023-1-IT01-KA220-VET-000154571 </a:t>
            </a:r>
            <a:endParaRPr sz="1400" b="0" i="0" u="none" strike="noStrike" cap="none">
              <a:solidFill>
                <a:srgbClr val="000000"/>
              </a:solidFill>
              <a:latin typeface="Arial"/>
              <a:ea typeface="Arial"/>
              <a:cs typeface="Arial"/>
              <a:sym typeface="Arial"/>
            </a:endParaRPr>
          </a:p>
        </p:txBody>
      </p:sp>
      <p:sp>
        <p:nvSpPr>
          <p:cNvPr id="101" name="Google Shape;101;p1"/>
          <p:cNvSpPr txBox="1"/>
          <p:nvPr/>
        </p:nvSpPr>
        <p:spPr>
          <a:xfrm>
            <a:off x="1034725" y="4975775"/>
            <a:ext cx="7701600" cy="2845394"/>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1200"/>
              </a:spcAft>
              <a:buClr>
                <a:schemeClr val="dk1"/>
              </a:buClr>
              <a:buSzPts val="1100"/>
              <a:buFont typeface="Arial"/>
              <a:buNone/>
            </a:pPr>
            <a:r>
              <a:rPr lang="en-US" sz="6300" b="1">
                <a:solidFill>
                  <a:srgbClr val="002C47"/>
                </a:solidFill>
                <a:latin typeface="Poppins"/>
                <a:ea typeface="Poppins"/>
                <a:cs typeface="Poppins"/>
                <a:sym typeface="Poppins"/>
              </a:rPr>
              <a:t>KARRIERE</a:t>
            </a:r>
          </a:p>
          <a:p>
            <a:pPr marL="0" lvl="0" indent="0" algn="l" rtl="0">
              <a:lnSpc>
                <a:spcPct val="115000"/>
              </a:lnSpc>
              <a:spcBef>
                <a:spcPts val="1200"/>
              </a:spcBef>
              <a:spcAft>
                <a:spcPts val="1200"/>
              </a:spcAft>
              <a:buClr>
                <a:schemeClr val="dk1"/>
              </a:buClr>
              <a:buSzPts val="1100"/>
              <a:buFont typeface="Arial"/>
              <a:buNone/>
            </a:pPr>
            <a:r>
              <a:rPr lang="en-US" sz="6300" b="1">
                <a:solidFill>
                  <a:srgbClr val="002C47"/>
                </a:solidFill>
                <a:latin typeface="Poppins"/>
                <a:ea typeface="Poppins"/>
                <a:cs typeface="Poppins"/>
                <a:sym typeface="Poppins"/>
              </a:rPr>
              <a:t>PLANLÆGNING </a:t>
            </a:r>
            <a:endParaRPr sz="9623" b="1">
              <a:solidFill>
                <a:srgbClr val="002C47"/>
              </a:solidFill>
              <a:latin typeface="Poppins"/>
              <a:ea typeface="Poppins"/>
              <a:cs typeface="Poppins"/>
              <a:sym typeface="Poppins"/>
            </a:endParaRPr>
          </a:p>
        </p:txBody>
      </p:sp>
      <p:sp>
        <p:nvSpPr>
          <p:cNvPr id="102" name="Google Shape;102;p1"/>
          <p:cNvSpPr/>
          <p:nvPr/>
        </p:nvSpPr>
        <p:spPr>
          <a:xfrm>
            <a:off x="380798" y="9658944"/>
            <a:ext cx="1104950" cy="386595"/>
          </a:xfrm>
          <a:custGeom>
            <a:avLst/>
            <a:gdLst/>
            <a:ahLst/>
            <a:cxnLst/>
            <a:rect l="l" t="t" r="r" b="b"/>
            <a:pathLst>
              <a:path w="1104950" h="386595" extrusionOk="0">
                <a:moveTo>
                  <a:pt x="0" y="0"/>
                </a:moveTo>
                <a:lnTo>
                  <a:pt x="1104949" y="0"/>
                </a:lnTo>
                <a:lnTo>
                  <a:pt x="1104949" y="386596"/>
                </a:lnTo>
                <a:lnTo>
                  <a:pt x="0" y="386596"/>
                </a:lnTo>
                <a:lnTo>
                  <a:pt x="0" y="0"/>
                </a:lnTo>
                <a:close/>
              </a:path>
            </a:pathLst>
          </a:custGeom>
          <a:blipFill rotWithShape="1">
            <a:blip r:embed="rId8">
              <a:alphaModFix/>
            </a:blip>
            <a:stretch>
              <a:fillRect/>
            </a:stretch>
          </a:blipFill>
          <a:ln>
            <a:noFill/>
          </a:ln>
        </p:spPr>
        <p:txBody>
          <a:bodyPr/>
          <a:lstStyle/>
          <a:p>
            <a:endParaRPr lang="en-DK"/>
          </a:p>
        </p:txBody>
      </p:sp>
      <p:sp>
        <p:nvSpPr>
          <p:cNvPr id="103" name="Google Shape;103;p1"/>
          <p:cNvSpPr txBox="1"/>
          <p:nvPr/>
        </p:nvSpPr>
        <p:spPr>
          <a:xfrm>
            <a:off x="1034725" y="8686800"/>
            <a:ext cx="4553100" cy="60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solidFill>
                  <a:schemeClr val="dk1"/>
                </a:solidFill>
                <a:latin typeface="Poppins"/>
                <a:ea typeface="Poppins"/>
                <a:cs typeface="Poppins"/>
                <a:sym typeface="Poppins"/>
              </a:rPr>
              <a:t>MODUL 1 - MICC</a:t>
            </a:r>
            <a:endParaRPr sz="3200">
              <a:solidFill>
                <a:schemeClr val="dk1"/>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7"/>
          <p:cNvSpPr/>
          <p:nvPr/>
        </p:nvSpPr>
        <p:spPr>
          <a:xfrm rot="-10370840">
            <a:off x="11426476" y="-632082"/>
            <a:ext cx="8019344" cy="2715783"/>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298" name="Google Shape;298;p7"/>
          <p:cNvSpPr/>
          <p:nvPr/>
        </p:nvSpPr>
        <p:spPr>
          <a:xfrm rot="10416205" flipH="1">
            <a:off x="-326994" y="-524050"/>
            <a:ext cx="7379055" cy="2291030"/>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299" name="Google Shape;299;p7"/>
          <p:cNvGrpSpPr/>
          <p:nvPr/>
        </p:nvGrpSpPr>
        <p:grpSpPr>
          <a:xfrm>
            <a:off x="-1342907" y="9913239"/>
            <a:ext cx="20973813" cy="837562"/>
            <a:chOff x="0" y="-57150"/>
            <a:chExt cx="11607985" cy="463550"/>
          </a:xfrm>
        </p:grpSpPr>
        <p:sp>
          <p:nvSpPr>
            <p:cNvPr id="300" name="Google Shape;300;p7"/>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7"/>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2" name="Google Shape;302;p7"/>
          <p:cNvGrpSpPr/>
          <p:nvPr/>
        </p:nvGrpSpPr>
        <p:grpSpPr>
          <a:xfrm>
            <a:off x="2488624" y="9913239"/>
            <a:ext cx="13310752" cy="837562"/>
            <a:chOff x="0" y="-57150"/>
            <a:chExt cx="7366854" cy="463550"/>
          </a:xfrm>
        </p:grpSpPr>
        <p:sp>
          <p:nvSpPr>
            <p:cNvPr id="303" name="Google Shape;303;p7"/>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7"/>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5" name="Google Shape;305;p7"/>
          <p:cNvGrpSpPr/>
          <p:nvPr/>
        </p:nvGrpSpPr>
        <p:grpSpPr>
          <a:xfrm>
            <a:off x="4131384" y="9913239"/>
            <a:ext cx="10025232" cy="837562"/>
            <a:chOff x="0" y="-57150"/>
            <a:chExt cx="5548478" cy="463550"/>
          </a:xfrm>
        </p:grpSpPr>
        <p:sp>
          <p:nvSpPr>
            <p:cNvPr id="306" name="Google Shape;306;p7"/>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7"/>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08" name="Google Shape;308;p7"/>
          <p:cNvSpPr txBox="1"/>
          <p:nvPr/>
        </p:nvSpPr>
        <p:spPr>
          <a:xfrm>
            <a:off x="1958400" y="2144450"/>
            <a:ext cx="14977200" cy="8775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700" b="1">
                <a:solidFill>
                  <a:srgbClr val="002C47"/>
                </a:solidFill>
                <a:latin typeface="Poppins"/>
                <a:ea typeface="Poppins"/>
                <a:cs typeface="Poppins"/>
                <a:sym typeface="Poppins"/>
              </a:rPr>
              <a:t>Balance mellem arbejde og privatliv og tilpasningsevne</a:t>
            </a:r>
            <a:endParaRPr sz="2100" b="0" i="0" u="none" strike="noStrike" cap="none">
              <a:solidFill>
                <a:srgbClr val="000000"/>
              </a:solidFill>
              <a:latin typeface="Arial"/>
              <a:ea typeface="Arial"/>
              <a:cs typeface="Arial"/>
              <a:sym typeface="Arial"/>
            </a:endParaRPr>
          </a:p>
        </p:txBody>
      </p:sp>
      <p:sp>
        <p:nvSpPr>
          <p:cNvPr id="309" name="Google Shape;309;p7"/>
          <p:cNvSpPr txBox="1"/>
          <p:nvPr/>
        </p:nvSpPr>
        <p:spPr>
          <a:xfrm>
            <a:off x="2737650" y="4597568"/>
            <a:ext cx="13418700" cy="4138762"/>
          </a:xfrm>
          <a:prstGeom prst="rect">
            <a:avLst/>
          </a:prstGeom>
          <a:noFill/>
          <a:ln w="38100" cap="flat" cmpd="sng">
            <a:solidFill>
              <a:srgbClr val="000000"/>
            </a:solidFill>
            <a:prstDash val="dot"/>
            <a:round/>
            <a:headEnd type="none" w="sm" len="sm"/>
            <a:tailEnd type="none" w="sm" len="sm"/>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5999"/>
              <a:buFont typeface="Arial"/>
              <a:buNone/>
            </a:pPr>
            <a:r>
              <a:rPr lang="en-US" sz="3400" dirty="0" err="1">
                <a:solidFill>
                  <a:srgbClr val="002C47"/>
                </a:solidFill>
                <a:latin typeface="Poppins"/>
                <a:ea typeface="Poppins"/>
                <a:cs typeface="Poppins"/>
                <a:sym typeface="Poppins"/>
              </a:rPr>
              <a:t>Effektiv</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karriereplanlægning</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fremmer</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balancen</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mellem</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arbejdsliv</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og</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privatliv</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ved</a:t>
            </a:r>
            <a:r>
              <a:rPr lang="en-US" sz="3400" dirty="0">
                <a:solidFill>
                  <a:srgbClr val="002C47"/>
                </a:solidFill>
                <a:latin typeface="Poppins"/>
                <a:ea typeface="Poppins"/>
                <a:cs typeface="Poppins"/>
                <a:sym typeface="Poppins"/>
              </a:rPr>
              <a:t> at </a:t>
            </a:r>
            <a:r>
              <a:rPr lang="en-US" sz="3400" dirty="0" err="1">
                <a:solidFill>
                  <a:srgbClr val="002C47"/>
                </a:solidFill>
                <a:latin typeface="Poppins"/>
                <a:ea typeface="Poppins"/>
                <a:cs typeface="Poppins"/>
                <a:sym typeface="Poppins"/>
              </a:rPr>
              <a:t>fremme</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fleksible</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arbejdsordninger</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og</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klare</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grænser</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mens</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tilpasningsevne</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opnås</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gennem</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løbende</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kompetenceudvikling</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og</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ved</a:t>
            </a:r>
            <a:r>
              <a:rPr lang="en-US" sz="3400" dirty="0">
                <a:solidFill>
                  <a:srgbClr val="002C47"/>
                </a:solidFill>
                <a:latin typeface="Poppins"/>
                <a:ea typeface="Poppins"/>
                <a:cs typeface="Poppins"/>
                <a:sym typeface="Poppins"/>
              </a:rPr>
              <a:t> at </a:t>
            </a:r>
            <a:r>
              <a:rPr lang="en-US" sz="3400" dirty="0" err="1">
                <a:solidFill>
                  <a:srgbClr val="002C47"/>
                </a:solidFill>
                <a:latin typeface="Poppins"/>
                <a:ea typeface="Poppins"/>
                <a:cs typeface="Poppins"/>
                <a:sym typeface="Poppins"/>
              </a:rPr>
              <a:t>holde</a:t>
            </a:r>
            <a:r>
              <a:rPr lang="en-US" sz="3400" dirty="0">
                <a:solidFill>
                  <a:srgbClr val="002C47"/>
                </a:solidFill>
                <a:latin typeface="Poppins"/>
                <a:ea typeface="Poppins"/>
                <a:cs typeface="Poppins"/>
                <a:sym typeface="Poppins"/>
              </a:rPr>
              <a:t> sig </a:t>
            </a:r>
            <a:r>
              <a:rPr lang="en-US" sz="3400" dirty="0" err="1">
                <a:solidFill>
                  <a:srgbClr val="002C47"/>
                </a:solidFill>
                <a:latin typeface="Poppins"/>
                <a:ea typeface="Poppins"/>
                <a:cs typeface="Poppins"/>
                <a:sym typeface="Poppins"/>
              </a:rPr>
              <a:t>ajour</a:t>
            </a:r>
            <a:r>
              <a:rPr lang="en-US" sz="3400" dirty="0">
                <a:solidFill>
                  <a:srgbClr val="002C47"/>
                </a:solidFill>
                <a:latin typeface="Poppins"/>
                <a:ea typeface="Poppins"/>
                <a:cs typeface="Poppins"/>
                <a:sym typeface="Poppins"/>
              </a:rPr>
              <a:t> med </a:t>
            </a:r>
            <a:r>
              <a:rPr lang="en-US" sz="3400" dirty="0" err="1">
                <a:solidFill>
                  <a:srgbClr val="002C47"/>
                </a:solidFill>
                <a:latin typeface="Poppins"/>
                <a:ea typeface="Poppins"/>
                <a:cs typeface="Poppins"/>
                <a:sym typeface="Poppins"/>
              </a:rPr>
              <a:t>branchens</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tendenser</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hvilket</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sikrer</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langsigtet</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modstandsdygtighed</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og</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succes</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på</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dynamiske</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jobmarkeder</a:t>
            </a:r>
            <a:r>
              <a:rPr lang="en-US" sz="3400" dirty="0">
                <a:solidFill>
                  <a:srgbClr val="002C47"/>
                </a:solidFill>
                <a:latin typeface="Poppins"/>
                <a:ea typeface="Poppins"/>
                <a:cs typeface="Poppins"/>
                <a:sym typeface="Poppins"/>
              </a:rPr>
              <a:t>.</a:t>
            </a:r>
            <a:endParaRPr sz="3400" i="0" u="none" strike="noStrike" cap="none" dirty="0">
              <a:solidFill>
                <a:srgbClr val="000000"/>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32093a3db72_3_5"/>
          <p:cNvSpPr/>
          <p:nvPr/>
        </p:nvSpPr>
        <p:spPr>
          <a:xfrm rot="5400000" flipH="1">
            <a:off x="-5213597" y="1835141"/>
            <a:ext cx="14278433" cy="497960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n-DK"/>
          </a:p>
        </p:txBody>
      </p:sp>
      <p:grpSp>
        <p:nvGrpSpPr>
          <p:cNvPr id="319" name="Google Shape;319;g32093a3db72_3_5"/>
          <p:cNvGrpSpPr/>
          <p:nvPr/>
        </p:nvGrpSpPr>
        <p:grpSpPr>
          <a:xfrm>
            <a:off x="3557600" y="660646"/>
            <a:ext cx="857829" cy="857829"/>
            <a:chOff x="0" y="0"/>
            <a:chExt cx="812800" cy="812800"/>
          </a:xfrm>
        </p:grpSpPr>
        <p:sp>
          <p:nvSpPr>
            <p:cNvPr id="320" name="Google Shape;320;g32093a3db72_3_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g32093a3db72_3_5"/>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2" name="Google Shape;322;g32093a3db72_3_5"/>
          <p:cNvGrpSpPr/>
          <p:nvPr/>
        </p:nvGrpSpPr>
        <p:grpSpPr>
          <a:xfrm>
            <a:off x="3079499" y="1266671"/>
            <a:ext cx="604561" cy="604561"/>
            <a:chOff x="0" y="0"/>
            <a:chExt cx="812800" cy="812800"/>
          </a:xfrm>
        </p:grpSpPr>
        <p:sp>
          <p:nvSpPr>
            <p:cNvPr id="323" name="Google Shape;323;g32093a3db72_3_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g32093a3db72_3_5"/>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5" name="Google Shape;325;g32093a3db72_3_5"/>
          <p:cNvGrpSpPr/>
          <p:nvPr/>
        </p:nvGrpSpPr>
        <p:grpSpPr>
          <a:xfrm>
            <a:off x="3062951" y="434263"/>
            <a:ext cx="637642" cy="637642"/>
            <a:chOff x="0" y="0"/>
            <a:chExt cx="812800" cy="812800"/>
          </a:xfrm>
        </p:grpSpPr>
        <p:sp>
          <p:nvSpPr>
            <p:cNvPr id="326" name="Google Shape;326;g32093a3db72_3_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g32093a3db72_3_5"/>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8" name="Google Shape;328;g32093a3db72_3_5"/>
          <p:cNvSpPr txBox="1"/>
          <p:nvPr/>
        </p:nvSpPr>
        <p:spPr>
          <a:xfrm>
            <a:off x="5010150" y="643750"/>
            <a:ext cx="12687300" cy="1850400"/>
          </a:xfrm>
          <a:prstGeom prst="rect">
            <a:avLst/>
          </a:prstGeom>
          <a:noFill/>
          <a:ln>
            <a:noFill/>
          </a:ln>
        </p:spPr>
        <p:txBody>
          <a:bodyPr spcFirstLastPara="1" wrap="square" lIns="0" tIns="0" rIns="0" bIns="0" anchor="t" anchorCtr="0">
            <a:spAutoFit/>
          </a:bodyPr>
          <a:lstStyle/>
          <a:p>
            <a:pPr marL="0" marR="0" lvl="0" indent="0" algn="l" rtl="0">
              <a:lnSpc>
                <a:spcPct val="113002"/>
              </a:lnSpc>
              <a:spcBef>
                <a:spcPts val="0"/>
              </a:spcBef>
              <a:spcAft>
                <a:spcPts val="0"/>
              </a:spcAft>
              <a:buClr>
                <a:srgbClr val="000000"/>
              </a:buClr>
              <a:buSzPts val="4799"/>
              <a:buFont typeface="Arial"/>
              <a:buNone/>
            </a:pPr>
            <a:r>
              <a:rPr lang="en-US" sz="4799" b="1">
                <a:solidFill>
                  <a:srgbClr val="002C47"/>
                </a:solidFill>
                <a:latin typeface="Poppins"/>
                <a:ea typeface="Poppins"/>
                <a:cs typeface="Poppins"/>
                <a:sym typeface="Poppins"/>
              </a:rPr>
              <a:t>LEKTION 2 : </a:t>
            </a:r>
            <a:endParaRPr sz="4799" b="1">
              <a:solidFill>
                <a:srgbClr val="002C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r>
              <a:rPr lang="en-US" sz="4600" b="1">
                <a:solidFill>
                  <a:srgbClr val="002C47"/>
                </a:solidFill>
                <a:latin typeface="Calibri"/>
                <a:ea typeface="Calibri"/>
                <a:cs typeface="Calibri"/>
                <a:sym typeface="Calibri"/>
              </a:rPr>
              <a:t>Vigtigheden af karriereplanlægning</a:t>
            </a:r>
            <a:endParaRPr sz="8099" b="1">
              <a:solidFill>
                <a:srgbClr val="002C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endParaRPr sz="1400" b="0" i="0" u="none" strike="noStrike" cap="none">
              <a:solidFill>
                <a:srgbClr val="000000"/>
              </a:solidFill>
              <a:latin typeface="Arial"/>
              <a:ea typeface="Arial"/>
              <a:cs typeface="Arial"/>
              <a:sym typeface="Arial"/>
            </a:endParaRPr>
          </a:p>
        </p:txBody>
      </p:sp>
      <p:sp>
        <p:nvSpPr>
          <p:cNvPr id="329" name="Google Shape;329;g32093a3db72_3_5"/>
          <p:cNvSpPr txBox="1"/>
          <p:nvPr/>
        </p:nvSpPr>
        <p:spPr>
          <a:xfrm>
            <a:off x="5010150" y="2442581"/>
            <a:ext cx="12687300" cy="5744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None/>
            </a:pPr>
            <a:r>
              <a:rPr lang="en-US" sz="3200" b="1" dirty="0" err="1">
                <a:solidFill>
                  <a:srgbClr val="062D47"/>
                </a:solidFill>
                <a:latin typeface="Poppins"/>
                <a:ea typeface="Poppins"/>
                <a:cs typeface="Poppins"/>
                <a:sym typeface="Poppins"/>
              </a:rPr>
              <a:t>Hvorfor</a:t>
            </a:r>
            <a:r>
              <a:rPr lang="en-US" sz="3200" b="1" dirty="0">
                <a:solidFill>
                  <a:srgbClr val="062D47"/>
                </a:solidFill>
                <a:latin typeface="Poppins"/>
                <a:ea typeface="Poppins"/>
                <a:cs typeface="Poppins"/>
                <a:sym typeface="Poppins"/>
              </a:rPr>
              <a:t> </a:t>
            </a:r>
            <a:r>
              <a:rPr lang="en-US" sz="3200" b="1" dirty="0" err="1">
                <a:solidFill>
                  <a:srgbClr val="062D47"/>
                </a:solidFill>
                <a:latin typeface="Poppins"/>
                <a:ea typeface="Poppins"/>
                <a:cs typeface="Poppins"/>
                <a:sym typeface="Poppins"/>
              </a:rPr>
              <a:t>karriereplanlægning</a:t>
            </a:r>
            <a:r>
              <a:rPr lang="en-US" sz="3200" b="1" dirty="0">
                <a:solidFill>
                  <a:srgbClr val="062D47"/>
                </a:solidFill>
                <a:latin typeface="Poppins"/>
                <a:ea typeface="Poppins"/>
                <a:cs typeface="Poppins"/>
                <a:sym typeface="Poppins"/>
              </a:rPr>
              <a:t> er </a:t>
            </a:r>
            <a:r>
              <a:rPr lang="en-US" sz="3200" b="1" dirty="0" err="1">
                <a:solidFill>
                  <a:srgbClr val="062D47"/>
                </a:solidFill>
                <a:latin typeface="Poppins"/>
                <a:ea typeface="Poppins"/>
                <a:cs typeface="Poppins"/>
                <a:sym typeface="Poppins"/>
              </a:rPr>
              <a:t>vigtig</a:t>
            </a:r>
            <a:endParaRPr sz="3200" b="1" dirty="0">
              <a:solidFill>
                <a:srgbClr val="062D47"/>
              </a:solidFill>
              <a:latin typeface="Poppins"/>
              <a:ea typeface="Poppins"/>
              <a:cs typeface="Poppins"/>
              <a:sym typeface="Poppins"/>
            </a:endParaRPr>
          </a:p>
          <a:p>
            <a:pPr marL="457200" lvl="0" indent="-431800" algn="l" rtl="0">
              <a:lnSpc>
                <a:spcPct val="115000"/>
              </a:lnSpc>
              <a:spcBef>
                <a:spcPts val="1200"/>
              </a:spcBef>
              <a:spcAft>
                <a:spcPts val="0"/>
              </a:spcAft>
              <a:buClr>
                <a:srgbClr val="45B042"/>
              </a:buClr>
              <a:buSzPts val="3200"/>
              <a:buFont typeface="Poppins"/>
              <a:buChar char="●"/>
            </a:pPr>
            <a:r>
              <a:rPr lang="en-US" sz="3200" b="1" dirty="0">
                <a:solidFill>
                  <a:srgbClr val="45B042"/>
                </a:solidFill>
                <a:latin typeface="Poppins"/>
                <a:ea typeface="Poppins"/>
                <a:cs typeface="Poppins"/>
                <a:sym typeface="Poppins"/>
              </a:rPr>
              <a:t>For </a:t>
            </a:r>
            <a:r>
              <a:rPr lang="en-US" sz="3200" b="1" dirty="0" err="1">
                <a:solidFill>
                  <a:srgbClr val="45B042"/>
                </a:solidFill>
                <a:latin typeface="Poppins"/>
                <a:ea typeface="Poppins"/>
                <a:cs typeface="Poppins"/>
                <a:sym typeface="Poppins"/>
              </a:rPr>
              <a:t>enkeltpersoner</a:t>
            </a:r>
            <a:r>
              <a:rPr lang="en-US" sz="3200" b="1" dirty="0">
                <a:solidFill>
                  <a:srgbClr val="45B042"/>
                </a:solidFill>
                <a:latin typeface="Poppins"/>
                <a:ea typeface="Poppins"/>
                <a:cs typeface="Poppins"/>
                <a:sym typeface="Poppins"/>
              </a:rPr>
              <a:t>:</a:t>
            </a:r>
            <a:endParaRPr sz="3200" b="1" dirty="0">
              <a:solidFill>
                <a:srgbClr val="45B042"/>
              </a:solidFill>
              <a:latin typeface="Poppins"/>
              <a:ea typeface="Poppins"/>
              <a:cs typeface="Poppins"/>
              <a:sym typeface="Poppins"/>
            </a:endParaRPr>
          </a:p>
          <a:p>
            <a:pPr marL="914400" lvl="1" indent="-431800" algn="l" rtl="0">
              <a:lnSpc>
                <a:spcPct val="115000"/>
              </a:lnSpc>
              <a:spcBef>
                <a:spcPts val="0"/>
              </a:spcBef>
              <a:spcAft>
                <a:spcPts val="0"/>
              </a:spcAft>
              <a:buClr>
                <a:srgbClr val="062D47"/>
              </a:buClr>
              <a:buSzPts val="3200"/>
              <a:buFont typeface="Poppins"/>
              <a:buChar char="○"/>
            </a:pPr>
            <a:r>
              <a:rPr lang="en-US" sz="3200" dirty="0">
                <a:solidFill>
                  <a:srgbClr val="062D47"/>
                </a:solidFill>
                <a:latin typeface="Poppins"/>
                <a:ea typeface="Poppins"/>
                <a:cs typeface="Poppins"/>
                <a:sym typeface="Poppins"/>
              </a:rPr>
              <a:t>Giver </a:t>
            </a:r>
            <a:r>
              <a:rPr lang="en-US" sz="3200" dirty="0" err="1">
                <a:solidFill>
                  <a:srgbClr val="062D47"/>
                </a:solidFill>
                <a:latin typeface="Poppins"/>
                <a:ea typeface="Poppins"/>
                <a:cs typeface="Poppins"/>
                <a:sym typeface="Poppins"/>
              </a:rPr>
              <a:t>klarhed</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og</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retning</a:t>
            </a:r>
            <a:r>
              <a:rPr lang="en-US" sz="3200" dirty="0">
                <a:solidFill>
                  <a:srgbClr val="062D47"/>
                </a:solidFill>
                <a:latin typeface="Poppins"/>
                <a:ea typeface="Poppins"/>
                <a:cs typeface="Poppins"/>
                <a:sym typeface="Poppins"/>
              </a:rPr>
              <a:t> for </a:t>
            </a:r>
            <a:r>
              <a:rPr lang="en-US" sz="3200" dirty="0" err="1">
                <a:solidFill>
                  <a:srgbClr val="062D47"/>
                </a:solidFill>
                <a:latin typeface="Poppins"/>
                <a:ea typeface="Poppins"/>
                <a:cs typeface="Poppins"/>
                <a:sym typeface="Poppins"/>
              </a:rPr>
              <a:t>karrieremål</a:t>
            </a:r>
            <a:r>
              <a:rPr lang="en-US" sz="3200" dirty="0">
                <a:solidFill>
                  <a:srgbClr val="062D47"/>
                </a:solidFill>
                <a:latin typeface="Poppins"/>
                <a:ea typeface="Poppins"/>
                <a:cs typeface="Poppins"/>
                <a:sym typeface="Poppins"/>
              </a:rPr>
              <a:t>.</a:t>
            </a:r>
            <a:endParaRPr sz="3200" dirty="0">
              <a:solidFill>
                <a:srgbClr val="062D47"/>
              </a:solidFill>
              <a:latin typeface="Poppins"/>
              <a:ea typeface="Poppins"/>
              <a:cs typeface="Poppins"/>
              <a:sym typeface="Poppins"/>
            </a:endParaRPr>
          </a:p>
          <a:p>
            <a:pPr marL="914400" lvl="1" indent="-431800" algn="l" rtl="0">
              <a:lnSpc>
                <a:spcPct val="115000"/>
              </a:lnSpc>
              <a:spcBef>
                <a:spcPts val="0"/>
              </a:spcBef>
              <a:spcAft>
                <a:spcPts val="0"/>
              </a:spcAft>
              <a:buClr>
                <a:srgbClr val="062D47"/>
              </a:buClr>
              <a:buSzPts val="3200"/>
              <a:buFont typeface="Poppins"/>
              <a:buChar char="○"/>
            </a:pPr>
            <a:r>
              <a:rPr lang="en-US" sz="3200" dirty="0" err="1">
                <a:solidFill>
                  <a:srgbClr val="062D47"/>
                </a:solidFill>
                <a:latin typeface="Poppins"/>
                <a:ea typeface="Poppins"/>
                <a:cs typeface="Poppins"/>
                <a:sym typeface="Poppins"/>
              </a:rPr>
              <a:t>Øger</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arbejdsglæden</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og</a:t>
            </a:r>
            <a:r>
              <a:rPr lang="en-US" sz="3200" dirty="0">
                <a:solidFill>
                  <a:srgbClr val="062D47"/>
                </a:solidFill>
                <a:latin typeface="Poppins"/>
                <a:ea typeface="Poppins"/>
                <a:cs typeface="Poppins"/>
                <a:sym typeface="Poppins"/>
              </a:rPr>
              <a:t> den </a:t>
            </a:r>
            <a:r>
              <a:rPr lang="en-US" sz="3200" dirty="0" err="1">
                <a:solidFill>
                  <a:srgbClr val="062D47"/>
                </a:solidFill>
                <a:latin typeface="Poppins"/>
                <a:ea typeface="Poppins"/>
                <a:cs typeface="Poppins"/>
                <a:sym typeface="Poppins"/>
              </a:rPr>
              <a:t>personlige</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tilfredsstillelse</a:t>
            </a:r>
            <a:r>
              <a:rPr lang="en-US" sz="3200" dirty="0">
                <a:solidFill>
                  <a:srgbClr val="062D47"/>
                </a:solidFill>
                <a:latin typeface="Poppins"/>
                <a:ea typeface="Poppins"/>
                <a:cs typeface="Poppins"/>
                <a:sym typeface="Poppins"/>
              </a:rPr>
              <a:t>.</a:t>
            </a:r>
            <a:endParaRPr sz="3200" dirty="0">
              <a:solidFill>
                <a:srgbClr val="062D47"/>
              </a:solidFill>
              <a:latin typeface="Poppins"/>
              <a:ea typeface="Poppins"/>
              <a:cs typeface="Poppins"/>
              <a:sym typeface="Poppins"/>
            </a:endParaRPr>
          </a:p>
          <a:p>
            <a:pPr marL="914400" lvl="1" indent="-431800" algn="l" rtl="0">
              <a:lnSpc>
                <a:spcPct val="115000"/>
              </a:lnSpc>
              <a:spcBef>
                <a:spcPts val="0"/>
              </a:spcBef>
              <a:spcAft>
                <a:spcPts val="0"/>
              </a:spcAft>
              <a:buClr>
                <a:srgbClr val="062D47"/>
              </a:buClr>
              <a:buSzPts val="3200"/>
              <a:buFont typeface="Poppins"/>
              <a:buChar char="○"/>
            </a:pPr>
            <a:r>
              <a:rPr lang="en-US" sz="3200" dirty="0" err="1">
                <a:solidFill>
                  <a:srgbClr val="062D47"/>
                </a:solidFill>
                <a:latin typeface="Poppins"/>
                <a:ea typeface="Poppins"/>
                <a:cs typeface="Poppins"/>
                <a:sym typeface="Poppins"/>
              </a:rPr>
              <a:t>Opbygger</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modstandskraft</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og</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tilpasningsevne</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på</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skiftende</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jobmarkeder</a:t>
            </a:r>
            <a:r>
              <a:rPr lang="en-US" sz="3200" dirty="0">
                <a:solidFill>
                  <a:srgbClr val="062D47"/>
                </a:solidFill>
                <a:latin typeface="Poppins"/>
                <a:ea typeface="Poppins"/>
                <a:cs typeface="Poppins"/>
                <a:sym typeface="Poppins"/>
              </a:rPr>
              <a:t>.</a:t>
            </a:r>
            <a:endParaRPr sz="3200" dirty="0">
              <a:solidFill>
                <a:srgbClr val="062D47"/>
              </a:solidFill>
              <a:latin typeface="Poppins"/>
              <a:ea typeface="Poppins"/>
              <a:cs typeface="Poppins"/>
              <a:sym typeface="Poppins"/>
            </a:endParaRPr>
          </a:p>
          <a:p>
            <a:pPr marL="457200" lvl="0" indent="-431800" algn="l" rtl="0">
              <a:lnSpc>
                <a:spcPct val="115000"/>
              </a:lnSpc>
              <a:spcBef>
                <a:spcPts val="0"/>
              </a:spcBef>
              <a:spcAft>
                <a:spcPts val="0"/>
              </a:spcAft>
              <a:buClr>
                <a:srgbClr val="45B042"/>
              </a:buClr>
              <a:buSzPts val="3200"/>
              <a:buFont typeface="Poppins"/>
              <a:buChar char="●"/>
            </a:pPr>
            <a:r>
              <a:rPr lang="en-US" sz="3200" b="1" dirty="0">
                <a:solidFill>
                  <a:srgbClr val="45B042"/>
                </a:solidFill>
                <a:latin typeface="Poppins"/>
                <a:ea typeface="Poppins"/>
                <a:cs typeface="Poppins"/>
                <a:sym typeface="Poppins"/>
              </a:rPr>
              <a:t>For </a:t>
            </a:r>
            <a:r>
              <a:rPr lang="en-US" sz="3200" b="1" dirty="0" err="1">
                <a:solidFill>
                  <a:srgbClr val="45B042"/>
                </a:solidFill>
                <a:latin typeface="Poppins"/>
                <a:ea typeface="Poppins"/>
                <a:cs typeface="Poppins"/>
                <a:sym typeface="Poppins"/>
              </a:rPr>
              <a:t>organisationer</a:t>
            </a:r>
            <a:r>
              <a:rPr lang="en-US" sz="3200" b="1" dirty="0">
                <a:solidFill>
                  <a:srgbClr val="45B042"/>
                </a:solidFill>
                <a:latin typeface="Poppins"/>
                <a:ea typeface="Poppins"/>
                <a:cs typeface="Poppins"/>
                <a:sym typeface="Poppins"/>
              </a:rPr>
              <a:t>:</a:t>
            </a:r>
            <a:endParaRPr sz="3200" b="1" dirty="0">
              <a:solidFill>
                <a:srgbClr val="45B042"/>
              </a:solidFill>
              <a:latin typeface="Poppins"/>
              <a:ea typeface="Poppins"/>
              <a:cs typeface="Poppins"/>
              <a:sym typeface="Poppins"/>
            </a:endParaRPr>
          </a:p>
          <a:p>
            <a:pPr marL="914400" lvl="1" indent="-431800" algn="l" rtl="0">
              <a:lnSpc>
                <a:spcPct val="115000"/>
              </a:lnSpc>
              <a:spcBef>
                <a:spcPts val="0"/>
              </a:spcBef>
              <a:spcAft>
                <a:spcPts val="0"/>
              </a:spcAft>
              <a:buClr>
                <a:srgbClr val="062D47"/>
              </a:buClr>
              <a:buSzPts val="3200"/>
              <a:buFont typeface="Poppins"/>
              <a:buChar char="○"/>
            </a:pPr>
            <a:r>
              <a:rPr lang="en-US" sz="3200" dirty="0" err="1">
                <a:solidFill>
                  <a:srgbClr val="062D47"/>
                </a:solidFill>
                <a:latin typeface="Poppins"/>
                <a:ea typeface="Poppins"/>
                <a:cs typeface="Poppins"/>
                <a:sym typeface="Poppins"/>
              </a:rPr>
              <a:t>Tilpasser</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medarbejdernes</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færdigheder</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til</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virksomhedens</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mål</a:t>
            </a:r>
            <a:r>
              <a:rPr lang="en-US" sz="3200" dirty="0">
                <a:solidFill>
                  <a:srgbClr val="062D47"/>
                </a:solidFill>
                <a:latin typeface="Poppins"/>
                <a:ea typeface="Poppins"/>
                <a:cs typeface="Poppins"/>
                <a:sym typeface="Poppins"/>
              </a:rPr>
              <a:t>.</a:t>
            </a:r>
            <a:endParaRPr sz="3200" dirty="0">
              <a:solidFill>
                <a:srgbClr val="062D47"/>
              </a:solidFill>
              <a:latin typeface="Poppins"/>
              <a:ea typeface="Poppins"/>
              <a:cs typeface="Poppins"/>
              <a:sym typeface="Poppins"/>
            </a:endParaRPr>
          </a:p>
          <a:p>
            <a:pPr marL="914400" lvl="1" indent="-431800" algn="l" rtl="0">
              <a:lnSpc>
                <a:spcPct val="115000"/>
              </a:lnSpc>
              <a:spcBef>
                <a:spcPts val="0"/>
              </a:spcBef>
              <a:spcAft>
                <a:spcPts val="0"/>
              </a:spcAft>
              <a:buClr>
                <a:srgbClr val="062D47"/>
              </a:buClr>
              <a:buSzPts val="3200"/>
              <a:buFont typeface="Poppins"/>
              <a:buChar char="○"/>
            </a:pPr>
            <a:r>
              <a:rPr lang="en-US" sz="3200" dirty="0" err="1">
                <a:solidFill>
                  <a:srgbClr val="062D47"/>
                </a:solidFill>
                <a:latin typeface="Poppins"/>
                <a:ea typeface="Poppins"/>
                <a:cs typeface="Poppins"/>
                <a:sym typeface="Poppins"/>
              </a:rPr>
              <a:t>Øger</a:t>
            </a:r>
            <a:r>
              <a:rPr lang="en-US" sz="3200" dirty="0">
                <a:solidFill>
                  <a:srgbClr val="062D47"/>
                </a:solidFill>
                <a:latin typeface="Poppins"/>
                <a:ea typeface="Poppins"/>
                <a:cs typeface="Poppins"/>
                <a:sym typeface="Poppins"/>
              </a:rPr>
              <a:t> engagement, </a:t>
            </a:r>
            <a:r>
              <a:rPr lang="en-US" sz="3200" dirty="0" err="1">
                <a:solidFill>
                  <a:srgbClr val="062D47"/>
                </a:solidFill>
                <a:latin typeface="Poppins"/>
                <a:ea typeface="Poppins"/>
                <a:cs typeface="Poppins"/>
                <a:sym typeface="Poppins"/>
              </a:rPr>
              <a:t>produktivitet</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og</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fastholdelse</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af</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talenter</a:t>
            </a:r>
            <a:r>
              <a:rPr lang="en-US" sz="3200" dirty="0">
                <a:solidFill>
                  <a:srgbClr val="062D47"/>
                </a:solidFill>
                <a:latin typeface="Poppins"/>
                <a:ea typeface="Poppins"/>
                <a:cs typeface="Poppins"/>
                <a:sym typeface="Poppins"/>
              </a:rPr>
              <a:t>.</a:t>
            </a:r>
            <a:endParaRPr sz="3200" dirty="0">
              <a:solidFill>
                <a:srgbClr val="062D47"/>
              </a:solidFill>
              <a:latin typeface="Poppins"/>
              <a:ea typeface="Poppins"/>
              <a:cs typeface="Poppins"/>
              <a:sym typeface="Poppins"/>
            </a:endParaRPr>
          </a:p>
          <a:p>
            <a:pPr marL="914400" lvl="1" indent="-431800" algn="l" rtl="0">
              <a:lnSpc>
                <a:spcPct val="115000"/>
              </a:lnSpc>
              <a:spcBef>
                <a:spcPts val="0"/>
              </a:spcBef>
              <a:spcAft>
                <a:spcPts val="0"/>
              </a:spcAft>
              <a:buClr>
                <a:srgbClr val="062D47"/>
              </a:buClr>
              <a:buSzPts val="3200"/>
              <a:buFont typeface="Poppins"/>
              <a:buChar char="○"/>
            </a:pPr>
            <a:r>
              <a:rPr lang="en-US" sz="3200" dirty="0" err="1">
                <a:solidFill>
                  <a:srgbClr val="062D47"/>
                </a:solidFill>
                <a:latin typeface="Poppins"/>
                <a:ea typeface="Poppins"/>
                <a:cs typeface="Poppins"/>
                <a:sym typeface="Poppins"/>
              </a:rPr>
              <a:t>Styrker</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konkurrencefordelen</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og</a:t>
            </a:r>
            <a:r>
              <a:rPr lang="en-US" sz="3200" dirty="0">
                <a:solidFill>
                  <a:srgbClr val="062D47"/>
                </a:solidFill>
                <a:latin typeface="Poppins"/>
                <a:ea typeface="Poppins"/>
                <a:cs typeface="Poppins"/>
                <a:sym typeface="Poppins"/>
              </a:rPr>
              <a:t> den </a:t>
            </a:r>
            <a:r>
              <a:rPr lang="en-US" sz="3200" dirty="0" err="1">
                <a:solidFill>
                  <a:srgbClr val="062D47"/>
                </a:solidFill>
                <a:latin typeface="Poppins"/>
                <a:ea typeface="Poppins"/>
                <a:cs typeface="Poppins"/>
                <a:sym typeface="Poppins"/>
              </a:rPr>
              <a:t>organisatoriske</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bæredygtighed</a:t>
            </a:r>
            <a:r>
              <a:rPr lang="en-US" sz="3200" dirty="0">
                <a:solidFill>
                  <a:srgbClr val="062D47"/>
                </a:solidFill>
                <a:latin typeface="Poppins"/>
                <a:ea typeface="Poppins"/>
                <a:cs typeface="Poppins"/>
                <a:sym typeface="Poppins"/>
              </a:rPr>
              <a:t>.</a:t>
            </a:r>
            <a:endParaRPr sz="4699" dirty="0">
              <a:solidFill>
                <a:srgbClr val="062D47"/>
              </a:solidFill>
              <a:latin typeface="Poppins"/>
              <a:ea typeface="Poppins"/>
              <a:cs typeface="Poppins"/>
              <a:sym typeface="Poppins"/>
            </a:endParaRPr>
          </a:p>
        </p:txBody>
      </p:sp>
      <p:sp>
        <p:nvSpPr>
          <p:cNvPr id="330" name="Google Shape;330;g32093a3db72_3_5"/>
          <p:cNvSpPr txBox="1"/>
          <p:nvPr/>
        </p:nvSpPr>
        <p:spPr>
          <a:xfrm>
            <a:off x="7582475" y="6687125"/>
            <a:ext cx="68565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100" b="1">
              <a:solidFill>
                <a:srgbClr val="002C47"/>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9"/>
          <p:cNvSpPr/>
          <p:nvPr/>
        </p:nvSpPr>
        <p:spPr>
          <a:xfrm rot="-4773720">
            <a:off x="5570985" y="2932996"/>
            <a:ext cx="12676724" cy="4421008"/>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en-DK"/>
          </a:p>
        </p:txBody>
      </p:sp>
      <p:sp>
        <p:nvSpPr>
          <p:cNvPr id="336" name="Google Shape;336;p9"/>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l="-77017" r="-7701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9"/>
          <p:cNvSpPr/>
          <p:nvPr/>
        </p:nvSpPr>
        <p:spPr>
          <a:xfrm rot="-2967198" flipH="1">
            <a:off x="13287997" y="6433664"/>
            <a:ext cx="10665551" cy="3626287"/>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5">
              <a:alphaModFix amt="77000"/>
            </a:blip>
            <a:stretch>
              <a:fillRect/>
            </a:stretch>
          </a:blipFill>
          <a:ln>
            <a:noFill/>
          </a:ln>
        </p:spPr>
        <p:txBody>
          <a:bodyPr/>
          <a:lstStyle/>
          <a:p>
            <a:endParaRPr lang="en-DK"/>
          </a:p>
        </p:txBody>
      </p:sp>
      <p:grpSp>
        <p:nvGrpSpPr>
          <p:cNvPr id="338" name="Google Shape;338;p9"/>
          <p:cNvGrpSpPr/>
          <p:nvPr/>
        </p:nvGrpSpPr>
        <p:grpSpPr>
          <a:xfrm>
            <a:off x="11629486" y="1052712"/>
            <a:ext cx="857867" cy="857867"/>
            <a:chOff x="0" y="0"/>
            <a:chExt cx="812800" cy="812800"/>
          </a:xfrm>
        </p:grpSpPr>
        <p:sp>
          <p:nvSpPr>
            <p:cNvPr id="339" name="Google Shape;339;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1" name="Google Shape;341;p9"/>
          <p:cNvGrpSpPr/>
          <p:nvPr/>
        </p:nvGrpSpPr>
        <p:grpSpPr>
          <a:xfrm>
            <a:off x="11115371" y="2332412"/>
            <a:ext cx="604566" cy="604566"/>
            <a:chOff x="0" y="0"/>
            <a:chExt cx="812800" cy="812800"/>
          </a:xfrm>
        </p:grpSpPr>
        <p:sp>
          <p:nvSpPr>
            <p:cNvPr id="342" name="Google Shape;342;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4" name="Google Shape;344;p9"/>
          <p:cNvGrpSpPr/>
          <p:nvPr/>
        </p:nvGrpSpPr>
        <p:grpSpPr>
          <a:xfrm>
            <a:off x="11940462" y="788230"/>
            <a:ext cx="637633" cy="637633"/>
            <a:chOff x="0" y="0"/>
            <a:chExt cx="812800" cy="812800"/>
          </a:xfrm>
        </p:grpSpPr>
        <p:sp>
          <p:nvSpPr>
            <p:cNvPr id="345" name="Google Shape;345;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7" name="Google Shape;347;p9"/>
          <p:cNvSpPr txBox="1"/>
          <p:nvPr/>
        </p:nvSpPr>
        <p:spPr>
          <a:xfrm>
            <a:off x="12505" y="1043187"/>
            <a:ext cx="11103000" cy="9234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6000" b="1">
                <a:solidFill>
                  <a:srgbClr val="002C47"/>
                </a:solidFill>
                <a:latin typeface="Poppins"/>
                <a:ea typeface="Poppins"/>
                <a:cs typeface="Poppins"/>
                <a:sym typeface="Poppins"/>
              </a:rPr>
              <a:t>Fordele for medarbejdere</a:t>
            </a:r>
            <a:endParaRPr sz="2400" b="0" i="0" u="none" strike="noStrike" cap="none">
              <a:solidFill>
                <a:srgbClr val="000000"/>
              </a:solidFill>
              <a:latin typeface="Arial"/>
              <a:ea typeface="Arial"/>
              <a:cs typeface="Arial"/>
              <a:sym typeface="Arial"/>
            </a:endParaRPr>
          </a:p>
        </p:txBody>
      </p:sp>
      <p:sp>
        <p:nvSpPr>
          <p:cNvPr id="348" name="Google Shape;348;p9"/>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l="-75762" r="-7576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9" name="Google Shape;349;p9"/>
          <p:cNvGrpSpPr/>
          <p:nvPr/>
        </p:nvGrpSpPr>
        <p:grpSpPr>
          <a:xfrm>
            <a:off x="1143038" y="2494675"/>
            <a:ext cx="7787026" cy="3971364"/>
            <a:chOff x="0" y="0"/>
            <a:chExt cx="8954722" cy="4401867"/>
          </a:xfrm>
        </p:grpSpPr>
        <p:grpSp>
          <p:nvGrpSpPr>
            <p:cNvPr id="350" name="Google Shape;350;p9"/>
            <p:cNvGrpSpPr/>
            <p:nvPr/>
          </p:nvGrpSpPr>
          <p:grpSpPr>
            <a:xfrm>
              <a:off x="635543" y="4879"/>
              <a:ext cx="8319179" cy="1097186"/>
              <a:chOff x="0" y="-94781"/>
              <a:chExt cx="3800100" cy="501181"/>
            </a:xfrm>
          </p:grpSpPr>
          <p:sp>
            <p:nvSpPr>
              <p:cNvPr id="351" name="Google Shape;351;p9"/>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9"/>
              <p:cNvSpPr txBox="1"/>
              <p:nvPr/>
            </p:nvSpPr>
            <p:spPr>
              <a:xfrm>
                <a:off x="0" y="-94781"/>
                <a:ext cx="38001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3" name="Google Shape;353;p9"/>
            <p:cNvSpPr/>
            <p:nvPr/>
          </p:nvSpPr>
          <p:spPr>
            <a:xfrm>
              <a:off x="0" y="0"/>
              <a:ext cx="1271087" cy="1271087"/>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7">
                <a:alphaModFix/>
              </a:blip>
              <a:stretch>
                <a:fillRect/>
              </a:stretch>
            </a:blipFill>
            <a:ln>
              <a:noFill/>
            </a:ln>
          </p:spPr>
          <p:txBody>
            <a:bodyPr/>
            <a:lstStyle/>
            <a:p>
              <a:endParaRPr lang="en-DK"/>
            </a:p>
          </p:txBody>
        </p:sp>
        <p:sp>
          <p:nvSpPr>
            <p:cNvPr id="354" name="Google Shape;354;p9"/>
            <p:cNvSpPr/>
            <p:nvPr/>
          </p:nvSpPr>
          <p:spPr>
            <a:xfrm>
              <a:off x="234169" y="273399"/>
              <a:ext cx="802749" cy="767629"/>
            </a:xfrm>
            <a:custGeom>
              <a:avLst/>
              <a:gdLst/>
              <a:ahLst/>
              <a:cxnLst/>
              <a:rect l="l" t="t" r="r" b="b"/>
              <a:pathLst>
                <a:path w="802749" h="767629" extrusionOk="0">
                  <a:moveTo>
                    <a:pt x="0" y="0"/>
                  </a:moveTo>
                  <a:lnTo>
                    <a:pt x="802749" y="0"/>
                  </a:lnTo>
                  <a:lnTo>
                    <a:pt x="802749" y="767628"/>
                  </a:lnTo>
                  <a:lnTo>
                    <a:pt x="0" y="767628"/>
                  </a:lnTo>
                  <a:lnTo>
                    <a:pt x="0" y="0"/>
                  </a:lnTo>
                  <a:close/>
                </a:path>
              </a:pathLst>
            </a:custGeom>
            <a:blipFill rotWithShape="1">
              <a:blip r:embed="rId8">
                <a:alphaModFix/>
              </a:blip>
              <a:stretch>
                <a:fillRect/>
              </a:stretch>
            </a:blipFill>
            <a:ln>
              <a:noFill/>
            </a:ln>
          </p:spPr>
          <p:txBody>
            <a:bodyPr/>
            <a:lstStyle/>
            <a:p>
              <a:endParaRPr lang="en-DK"/>
            </a:p>
          </p:txBody>
        </p:sp>
        <p:grpSp>
          <p:nvGrpSpPr>
            <p:cNvPr id="355" name="Google Shape;355;p9"/>
            <p:cNvGrpSpPr/>
            <p:nvPr/>
          </p:nvGrpSpPr>
          <p:grpSpPr>
            <a:xfrm>
              <a:off x="635543" y="3227060"/>
              <a:ext cx="8319179" cy="1014804"/>
              <a:chOff x="0" y="-57150"/>
              <a:chExt cx="3800100" cy="463550"/>
            </a:xfrm>
          </p:grpSpPr>
          <p:sp>
            <p:nvSpPr>
              <p:cNvPr id="356" name="Google Shape;356;p9"/>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9"/>
              <p:cNvSpPr txBox="1"/>
              <p:nvPr/>
            </p:nvSpPr>
            <p:spPr>
              <a:xfrm>
                <a:off x="0" y="-57150"/>
                <a:ext cx="38001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8" name="Google Shape;358;p9"/>
            <p:cNvSpPr/>
            <p:nvPr/>
          </p:nvSpPr>
          <p:spPr>
            <a:xfrm>
              <a:off x="0" y="3130780"/>
              <a:ext cx="1271087" cy="1271087"/>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9">
                <a:alphaModFix/>
              </a:blip>
              <a:stretch>
                <a:fillRect/>
              </a:stretch>
            </a:blipFill>
            <a:ln>
              <a:noFill/>
            </a:ln>
          </p:spPr>
          <p:txBody>
            <a:bodyPr/>
            <a:lstStyle/>
            <a:p>
              <a:endParaRPr lang="en-DK"/>
            </a:p>
          </p:txBody>
        </p:sp>
        <p:sp>
          <p:nvSpPr>
            <p:cNvPr id="359" name="Google Shape;359;p9"/>
            <p:cNvSpPr/>
            <p:nvPr/>
          </p:nvSpPr>
          <p:spPr>
            <a:xfrm>
              <a:off x="150002" y="3280075"/>
              <a:ext cx="971084" cy="954090"/>
            </a:xfrm>
            <a:custGeom>
              <a:avLst/>
              <a:gdLst/>
              <a:ahLst/>
              <a:cxnLst/>
              <a:rect l="l" t="t" r="r" b="b"/>
              <a:pathLst>
                <a:path w="971084" h="954090" extrusionOk="0">
                  <a:moveTo>
                    <a:pt x="0" y="0"/>
                  </a:moveTo>
                  <a:lnTo>
                    <a:pt x="971083" y="0"/>
                  </a:lnTo>
                  <a:lnTo>
                    <a:pt x="971083" y="954090"/>
                  </a:lnTo>
                  <a:lnTo>
                    <a:pt x="0" y="954090"/>
                  </a:lnTo>
                  <a:lnTo>
                    <a:pt x="0" y="0"/>
                  </a:lnTo>
                  <a:close/>
                </a:path>
              </a:pathLst>
            </a:custGeom>
            <a:blipFill rotWithShape="1">
              <a:blip r:embed="rId10">
                <a:alphaModFix/>
              </a:blip>
              <a:stretch>
                <a:fillRect/>
              </a:stretch>
            </a:blipFill>
            <a:ln>
              <a:noFill/>
            </a:ln>
          </p:spPr>
          <p:txBody>
            <a:bodyPr/>
            <a:lstStyle/>
            <a:p>
              <a:endParaRPr lang="en-DK"/>
            </a:p>
          </p:txBody>
        </p:sp>
        <p:sp>
          <p:nvSpPr>
            <p:cNvPr id="361" name="Google Shape;361;p9"/>
            <p:cNvSpPr/>
            <p:nvPr/>
          </p:nvSpPr>
          <p:spPr>
            <a:xfrm>
              <a:off x="635543" y="1788985"/>
              <a:ext cx="8319024" cy="889692"/>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9"/>
            <p:cNvSpPr/>
            <p:nvPr/>
          </p:nvSpPr>
          <p:spPr>
            <a:xfrm>
              <a:off x="0" y="1567593"/>
              <a:ext cx="1271087" cy="1271087"/>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9">
                <a:alphaModFix/>
              </a:blip>
              <a:stretch>
                <a:fillRect/>
              </a:stretch>
            </a:blipFill>
            <a:ln>
              <a:noFill/>
            </a:ln>
          </p:spPr>
          <p:txBody>
            <a:bodyPr/>
            <a:lstStyle/>
            <a:p>
              <a:endParaRPr lang="en-DK"/>
            </a:p>
          </p:txBody>
        </p:sp>
        <p:sp>
          <p:nvSpPr>
            <p:cNvPr id="364" name="Google Shape;364;p9"/>
            <p:cNvSpPr/>
            <p:nvPr/>
          </p:nvSpPr>
          <p:spPr>
            <a:xfrm>
              <a:off x="216459" y="1788986"/>
              <a:ext cx="857456" cy="857456"/>
            </a:xfrm>
            <a:custGeom>
              <a:avLst/>
              <a:gdLst/>
              <a:ahLst/>
              <a:cxnLst/>
              <a:rect l="l" t="t" r="r" b="b"/>
              <a:pathLst>
                <a:path w="857456" h="857456" extrusionOk="0">
                  <a:moveTo>
                    <a:pt x="0" y="0"/>
                  </a:moveTo>
                  <a:lnTo>
                    <a:pt x="857456" y="0"/>
                  </a:lnTo>
                  <a:lnTo>
                    <a:pt x="857456" y="857456"/>
                  </a:lnTo>
                  <a:lnTo>
                    <a:pt x="0" y="857456"/>
                  </a:lnTo>
                  <a:lnTo>
                    <a:pt x="0" y="0"/>
                  </a:lnTo>
                  <a:close/>
                </a:path>
              </a:pathLst>
            </a:custGeom>
            <a:blipFill rotWithShape="1">
              <a:blip r:embed="rId11">
                <a:alphaModFix/>
              </a:blip>
              <a:stretch>
                <a:fillRect/>
              </a:stretch>
            </a:blipFill>
            <a:ln>
              <a:noFill/>
            </a:ln>
          </p:spPr>
          <p:txBody>
            <a:bodyPr/>
            <a:lstStyle/>
            <a:p>
              <a:endParaRPr lang="en-DK"/>
            </a:p>
          </p:txBody>
        </p:sp>
        <p:sp>
          <p:nvSpPr>
            <p:cNvPr id="365" name="Google Shape;365;p9"/>
            <p:cNvSpPr txBox="1"/>
            <p:nvPr/>
          </p:nvSpPr>
          <p:spPr>
            <a:xfrm>
              <a:off x="1624111" y="162002"/>
              <a:ext cx="6880500" cy="835794"/>
            </a:xfrm>
            <a:prstGeom prst="rect">
              <a:avLst/>
            </a:prstGeom>
            <a:noFill/>
            <a:ln>
              <a:noFill/>
            </a:ln>
          </p:spPr>
          <p:txBody>
            <a:bodyPr spcFirstLastPara="1" wrap="square" lIns="0" tIns="0" rIns="0" bIns="0" anchor="t" anchorCtr="0">
              <a:spAutoFit/>
            </a:bodyPr>
            <a:lstStyle/>
            <a:p>
              <a:pPr marL="0" marR="0" lvl="0" indent="0" algn="l" rtl="0">
                <a:lnSpc>
                  <a:spcPct val="140021"/>
                </a:lnSpc>
                <a:spcBef>
                  <a:spcPts val="0"/>
                </a:spcBef>
                <a:spcAft>
                  <a:spcPts val="0"/>
                </a:spcAft>
                <a:buClr>
                  <a:srgbClr val="000000"/>
                </a:buClr>
                <a:buSzPts val="2831"/>
                <a:buFont typeface="Arial"/>
                <a:buNone/>
              </a:pPr>
              <a:r>
                <a:rPr lang="en-US" sz="3500" b="1" dirty="0" err="1">
                  <a:solidFill>
                    <a:srgbClr val="FFFFFF"/>
                  </a:solidFill>
                  <a:latin typeface="Poppins Medium"/>
                  <a:ea typeface="Poppins Medium"/>
                  <a:cs typeface="Poppins Medium"/>
                  <a:sym typeface="Poppins Medium"/>
                </a:rPr>
                <a:t>Klarhed</a:t>
              </a:r>
              <a:r>
                <a:rPr lang="en-US" sz="3500" b="1" dirty="0">
                  <a:solidFill>
                    <a:srgbClr val="FFFFFF"/>
                  </a:solidFill>
                  <a:latin typeface="Poppins Medium"/>
                  <a:ea typeface="Poppins Medium"/>
                  <a:cs typeface="Poppins Medium"/>
                  <a:sym typeface="Poppins Medium"/>
                </a:rPr>
                <a:t> </a:t>
              </a:r>
              <a:r>
                <a:rPr lang="en-US" sz="3500" b="1" dirty="0" err="1">
                  <a:solidFill>
                    <a:srgbClr val="FFFFFF"/>
                  </a:solidFill>
                  <a:latin typeface="Poppins Medium"/>
                  <a:ea typeface="Poppins Medium"/>
                  <a:cs typeface="Poppins Medium"/>
                  <a:sym typeface="Poppins Medium"/>
                </a:rPr>
                <a:t>og</a:t>
              </a:r>
              <a:r>
                <a:rPr lang="en-US" sz="3500" b="1" dirty="0">
                  <a:solidFill>
                    <a:srgbClr val="FFFFFF"/>
                  </a:solidFill>
                  <a:latin typeface="Poppins Medium"/>
                  <a:ea typeface="Poppins Medium"/>
                  <a:cs typeface="Poppins Medium"/>
                  <a:sym typeface="Poppins Medium"/>
                </a:rPr>
                <a:t> </a:t>
              </a:r>
              <a:r>
                <a:rPr lang="en-US" sz="3500" b="1" dirty="0" err="1">
                  <a:solidFill>
                    <a:srgbClr val="FFFFFF"/>
                  </a:solidFill>
                  <a:latin typeface="Poppins Medium"/>
                  <a:ea typeface="Poppins Medium"/>
                  <a:cs typeface="Poppins Medium"/>
                  <a:sym typeface="Poppins Medium"/>
                </a:rPr>
                <a:t>struktur</a:t>
              </a:r>
              <a:endParaRPr sz="3500" b="0" i="0" u="none" strike="noStrike" cap="none" dirty="0">
                <a:solidFill>
                  <a:srgbClr val="000000"/>
                </a:solidFill>
                <a:latin typeface="Arial"/>
                <a:ea typeface="Arial"/>
                <a:cs typeface="Arial"/>
                <a:sym typeface="Arial"/>
              </a:endParaRPr>
            </a:p>
          </p:txBody>
        </p:sp>
        <p:sp>
          <p:nvSpPr>
            <p:cNvPr id="366" name="Google Shape;366;p9"/>
            <p:cNvSpPr txBox="1"/>
            <p:nvPr/>
          </p:nvSpPr>
          <p:spPr>
            <a:xfrm>
              <a:off x="1598640" y="3421693"/>
              <a:ext cx="7330200" cy="835794"/>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Clr>
                  <a:srgbClr val="000000"/>
                </a:buClr>
                <a:buSzPts val="2733"/>
                <a:buFont typeface="Arial"/>
                <a:buNone/>
              </a:pPr>
              <a:r>
                <a:rPr lang="en-US" sz="3500" b="1" dirty="0" err="1">
                  <a:solidFill>
                    <a:srgbClr val="FFFFFF"/>
                  </a:solidFill>
                  <a:latin typeface="Poppins Medium"/>
                  <a:ea typeface="Poppins Medium"/>
                  <a:cs typeface="Poppins Medium"/>
                  <a:sym typeface="Poppins Medium"/>
                </a:rPr>
                <a:t>Udvikling</a:t>
              </a:r>
              <a:r>
                <a:rPr lang="en-US" sz="3500" b="1" dirty="0">
                  <a:solidFill>
                    <a:srgbClr val="FFFFFF"/>
                  </a:solidFill>
                  <a:latin typeface="Poppins Medium"/>
                  <a:ea typeface="Poppins Medium"/>
                  <a:cs typeface="Poppins Medium"/>
                  <a:sym typeface="Poppins Medium"/>
                </a:rPr>
                <a:t> </a:t>
              </a:r>
              <a:r>
                <a:rPr lang="en-US" sz="3500" b="1" dirty="0" err="1">
                  <a:solidFill>
                    <a:srgbClr val="FFFFFF"/>
                  </a:solidFill>
                  <a:latin typeface="Poppins Medium"/>
                  <a:ea typeface="Poppins Medium"/>
                  <a:cs typeface="Poppins Medium"/>
                  <a:sym typeface="Poppins Medium"/>
                </a:rPr>
                <a:t>af</a:t>
              </a:r>
              <a:r>
                <a:rPr lang="en-US" sz="3500" b="1" dirty="0">
                  <a:solidFill>
                    <a:srgbClr val="FFFFFF"/>
                  </a:solidFill>
                  <a:latin typeface="Poppins Medium"/>
                  <a:ea typeface="Poppins Medium"/>
                  <a:cs typeface="Poppins Medium"/>
                  <a:sym typeface="Poppins Medium"/>
                </a:rPr>
                <a:t> </a:t>
              </a:r>
              <a:r>
                <a:rPr lang="en-US" sz="3500" b="1" dirty="0" err="1">
                  <a:solidFill>
                    <a:srgbClr val="FFFFFF"/>
                  </a:solidFill>
                  <a:latin typeface="Poppins Medium"/>
                  <a:ea typeface="Poppins Medium"/>
                  <a:cs typeface="Poppins Medium"/>
                  <a:sym typeface="Poppins Medium"/>
                </a:rPr>
                <a:t>færdigheder</a:t>
              </a:r>
              <a:endParaRPr sz="3500" b="0" i="0" u="none" strike="noStrike" cap="none" dirty="0">
                <a:solidFill>
                  <a:srgbClr val="000000"/>
                </a:solidFill>
                <a:latin typeface="Arial"/>
                <a:ea typeface="Arial"/>
                <a:cs typeface="Arial"/>
                <a:sym typeface="Arial"/>
              </a:endParaRPr>
            </a:p>
          </p:txBody>
        </p:sp>
        <p:sp>
          <p:nvSpPr>
            <p:cNvPr id="367" name="Google Shape;367;p9"/>
            <p:cNvSpPr txBox="1"/>
            <p:nvPr/>
          </p:nvSpPr>
          <p:spPr>
            <a:xfrm>
              <a:off x="1598639" y="1846280"/>
              <a:ext cx="7330200" cy="602700"/>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Clr>
                  <a:srgbClr val="000000"/>
                </a:buClr>
                <a:buSzPts val="2733"/>
                <a:buFont typeface="Arial"/>
                <a:buNone/>
              </a:pPr>
              <a:r>
                <a:rPr lang="en-US" sz="3533" b="1" dirty="0" err="1">
                  <a:solidFill>
                    <a:srgbClr val="FFFFFF"/>
                  </a:solidFill>
                  <a:latin typeface="Poppins Medium"/>
                  <a:ea typeface="Poppins Medium"/>
                  <a:cs typeface="Poppins Medium"/>
                  <a:sym typeface="Poppins Medium"/>
                </a:rPr>
                <a:t>Øget</a:t>
              </a:r>
              <a:r>
                <a:rPr lang="en-US" sz="3533" b="1" dirty="0">
                  <a:solidFill>
                    <a:srgbClr val="FFFFFF"/>
                  </a:solidFill>
                  <a:latin typeface="Poppins Medium"/>
                  <a:ea typeface="Poppins Medium"/>
                  <a:cs typeface="Poppins Medium"/>
                  <a:sym typeface="Poppins Medium"/>
                </a:rPr>
                <a:t> </a:t>
              </a:r>
              <a:r>
                <a:rPr lang="en-US" sz="3533" b="1" dirty="0" err="1">
                  <a:solidFill>
                    <a:srgbClr val="FFFFFF"/>
                  </a:solidFill>
                  <a:latin typeface="Poppins Medium"/>
                  <a:ea typeface="Poppins Medium"/>
                  <a:cs typeface="Poppins Medium"/>
                  <a:sym typeface="Poppins Medium"/>
                </a:rPr>
                <a:t>jobtilfredshed</a:t>
              </a:r>
              <a:endParaRPr sz="2200" b="0" i="0" u="none" strike="noStrike" cap="none" dirty="0">
                <a:solidFill>
                  <a:srgbClr val="000000"/>
                </a:solidFill>
                <a:latin typeface="Arial"/>
                <a:ea typeface="Arial"/>
                <a:cs typeface="Arial"/>
                <a:sym typeface="Arial"/>
              </a:endParaRPr>
            </a:p>
          </p:txBody>
        </p:sp>
      </p:grpSp>
      <p:sp>
        <p:nvSpPr>
          <p:cNvPr id="368" name="Google Shape;368;p9"/>
          <p:cNvSpPr txBox="1"/>
          <p:nvPr/>
        </p:nvSpPr>
        <p:spPr>
          <a:xfrm>
            <a:off x="742950" y="7053834"/>
            <a:ext cx="8587200" cy="215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dirty="0" err="1">
                <a:solidFill>
                  <a:schemeClr val="dk1"/>
                </a:solidFill>
                <a:latin typeface="Poppins"/>
                <a:ea typeface="Poppins"/>
                <a:cs typeface="Poppins"/>
                <a:sym typeface="Poppins"/>
              </a:rPr>
              <a:t>Karriereplanlægning</a:t>
            </a:r>
            <a:r>
              <a:rPr lang="en-US" sz="2500" dirty="0">
                <a:solidFill>
                  <a:schemeClr val="dk1"/>
                </a:solidFill>
                <a:latin typeface="Poppins"/>
                <a:ea typeface="Poppins"/>
                <a:cs typeface="Poppins"/>
                <a:sym typeface="Poppins"/>
              </a:rPr>
              <a:t> giver </a:t>
            </a:r>
            <a:r>
              <a:rPr lang="en-US" sz="2500" dirty="0" err="1">
                <a:solidFill>
                  <a:schemeClr val="dk1"/>
                </a:solidFill>
                <a:latin typeface="Poppins"/>
                <a:ea typeface="Poppins"/>
                <a:cs typeface="Poppins"/>
                <a:sym typeface="Poppins"/>
              </a:rPr>
              <a:t>medarbejderne</a:t>
            </a:r>
            <a:r>
              <a:rPr lang="en-US" sz="2500" dirty="0">
                <a:solidFill>
                  <a:schemeClr val="dk1"/>
                </a:solidFill>
                <a:latin typeface="Poppins"/>
                <a:ea typeface="Poppins"/>
                <a:cs typeface="Poppins"/>
                <a:sym typeface="Poppins"/>
              </a:rPr>
              <a:t> </a:t>
            </a:r>
            <a:r>
              <a:rPr lang="en-US" sz="2500" dirty="0" err="1">
                <a:solidFill>
                  <a:schemeClr val="dk1"/>
                </a:solidFill>
                <a:latin typeface="Poppins"/>
                <a:ea typeface="Poppins"/>
                <a:cs typeface="Poppins"/>
                <a:sym typeface="Poppins"/>
              </a:rPr>
              <a:t>klarhed</a:t>
            </a:r>
            <a:r>
              <a:rPr lang="en-US" sz="2500" dirty="0">
                <a:solidFill>
                  <a:schemeClr val="dk1"/>
                </a:solidFill>
                <a:latin typeface="Poppins"/>
                <a:ea typeface="Poppins"/>
                <a:cs typeface="Poppins"/>
                <a:sym typeface="Poppins"/>
              </a:rPr>
              <a:t> </a:t>
            </a:r>
            <a:r>
              <a:rPr lang="en-US" sz="2500" dirty="0" err="1">
                <a:solidFill>
                  <a:schemeClr val="dk1"/>
                </a:solidFill>
                <a:latin typeface="Poppins"/>
                <a:ea typeface="Poppins"/>
                <a:cs typeface="Poppins"/>
                <a:sym typeface="Poppins"/>
              </a:rPr>
              <a:t>og</a:t>
            </a:r>
            <a:r>
              <a:rPr lang="en-US" sz="2500" dirty="0">
                <a:solidFill>
                  <a:schemeClr val="dk1"/>
                </a:solidFill>
                <a:latin typeface="Poppins"/>
                <a:ea typeface="Poppins"/>
                <a:cs typeface="Poppins"/>
                <a:sym typeface="Poppins"/>
              </a:rPr>
              <a:t> </a:t>
            </a:r>
            <a:r>
              <a:rPr lang="en-US" sz="2500" dirty="0" err="1">
                <a:solidFill>
                  <a:schemeClr val="dk1"/>
                </a:solidFill>
                <a:latin typeface="Poppins"/>
                <a:ea typeface="Poppins"/>
                <a:cs typeface="Poppins"/>
                <a:sym typeface="Poppins"/>
              </a:rPr>
              <a:t>strukturerede</a:t>
            </a:r>
            <a:r>
              <a:rPr lang="en-US" sz="2500" dirty="0">
                <a:solidFill>
                  <a:schemeClr val="dk1"/>
                </a:solidFill>
                <a:latin typeface="Poppins"/>
                <a:ea typeface="Poppins"/>
                <a:cs typeface="Poppins"/>
                <a:sym typeface="Poppins"/>
              </a:rPr>
              <a:t> </a:t>
            </a:r>
            <a:r>
              <a:rPr lang="en-US" sz="2500" dirty="0" err="1">
                <a:solidFill>
                  <a:schemeClr val="dk1"/>
                </a:solidFill>
                <a:latin typeface="Poppins"/>
                <a:ea typeface="Poppins"/>
                <a:cs typeface="Poppins"/>
                <a:sym typeface="Poppins"/>
              </a:rPr>
              <a:t>veje</a:t>
            </a:r>
            <a:r>
              <a:rPr lang="en-US" sz="2500" dirty="0">
                <a:solidFill>
                  <a:schemeClr val="dk1"/>
                </a:solidFill>
                <a:latin typeface="Poppins"/>
                <a:ea typeface="Poppins"/>
                <a:cs typeface="Poppins"/>
                <a:sym typeface="Poppins"/>
              </a:rPr>
              <a:t> </a:t>
            </a:r>
            <a:r>
              <a:rPr lang="en-US" sz="2500" dirty="0" err="1">
                <a:solidFill>
                  <a:schemeClr val="dk1"/>
                </a:solidFill>
                <a:latin typeface="Poppins"/>
                <a:ea typeface="Poppins"/>
                <a:cs typeface="Poppins"/>
                <a:sym typeface="Poppins"/>
              </a:rPr>
              <a:t>til</a:t>
            </a:r>
            <a:r>
              <a:rPr lang="en-US" sz="2500" dirty="0">
                <a:solidFill>
                  <a:schemeClr val="dk1"/>
                </a:solidFill>
                <a:latin typeface="Poppins"/>
                <a:ea typeface="Poppins"/>
                <a:cs typeface="Poppins"/>
                <a:sym typeface="Poppins"/>
              </a:rPr>
              <a:t> </a:t>
            </a:r>
            <a:r>
              <a:rPr lang="en-US" sz="2500" dirty="0" err="1">
                <a:solidFill>
                  <a:schemeClr val="dk1"/>
                </a:solidFill>
                <a:latin typeface="Poppins"/>
                <a:ea typeface="Poppins"/>
                <a:cs typeface="Poppins"/>
                <a:sym typeface="Poppins"/>
              </a:rPr>
              <a:t>vækst</a:t>
            </a:r>
            <a:r>
              <a:rPr lang="en-US" sz="2500" dirty="0">
                <a:solidFill>
                  <a:schemeClr val="dk1"/>
                </a:solidFill>
                <a:latin typeface="Poppins"/>
                <a:ea typeface="Poppins"/>
                <a:cs typeface="Poppins"/>
                <a:sym typeface="Poppins"/>
              </a:rPr>
              <a:t>, </a:t>
            </a:r>
            <a:r>
              <a:rPr lang="en-US" sz="2500" dirty="0" err="1">
                <a:solidFill>
                  <a:schemeClr val="dk1"/>
                </a:solidFill>
                <a:latin typeface="Poppins"/>
                <a:ea typeface="Poppins"/>
                <a:cs typeface="Poppins"/>
                <a:sym typeface="Poppins"/>
              </a:rPr>
              <a:t>fremmer</a:t>
            </a:r>
            <a:r>
              <a:rPr lang="en-US" sz="2500" dirty="0">
                <a:solidFill>
                  <a:schemeClr val="dk1"/>
                </a:solidFill>
                <a:latin typeface="Poppins"/>
                <a:ea typeface="Poppins"/>
                <a:cs typeface="Poppins"/>
                <a:sym typeface="Poppins"/>
              </a:rPr>
              <a:t> </a:t>
            </a:r>
            <a:r>
              <a:rPr lang="en-US" sz="2500" dirty="0" err="1">
                <a:solidFill>
                  <a:schemeClr val="dk1"/>
                </a:solidFill>
                <a:latin typeface="Poppins"/>
                <a:ea typeface="Poppins"/>
                <a:cs typeface="Poppins"/>
                <a:sym typeface="Poppins"/>
              </a:rPr>
              <a:t>løbende</a:t>
            </a:r>
            <a:r>
              <a:rPr lang="en-US" sz="2500" dirty="0">
                <a:solidFill>
                  <a:schemeClr val="dk1"/>
                </a:solidFill>
                <a:latin typeface="Poppins"/>
                <a:ea typeface="Poppins"/>
                <a:cs typeface="Poppins"/>
                <a:sym typeface="Poppins"/>
              </a:rPr>
              <a:t> </a:t>
            </a:r>
            <a:r>
              <a:rPr lang="en-US" sz="2500" dirty="0" err="1">
                <a:solidFill>
                  <a:schemeClr val="dk1"/>
                </a:solidFill>
                <a:latin typeface="Poppins"/>
                <a:ea typeface="Poppins"/>
                <a:cs typeface="Poppins"/>
                <a:sym typeface="Poppins"/>
              </a:rPr>
              <a:t>kompetenceudvikling</a:t>
            </a:r>
            <a:r>
              <a:rPr lang="en-US" sz="2500" dirty="0">
                <a:solidFill>
                  <a:schemeClr val="dk1"/>
                </a:solidFill>
                <a:latin typeface="Poppins"/>
                <a:ea typeface="Poppins"/>
                <a:cs typeface="Poppins"/>
                <a:sym typeface="Poppins"/>
              </a:rPr>
              <a:t> for at </a:t>
            </a:r>
            <a:r>
              <a:rPr lang="en-US" sz="2500" dirty="0" err="1">
                <a:solidFill>
                  <a:schemeClr val="dk1"/>
                </a:solidFill>
                <a:latin typeface="Poppins"/>
                <a:ea typeface="Poppins"/>
                <a:cs typeface="Poppins"/>
                <a:sym typeface="Poppins"/>
              </a:rPr>
              <a:t>imødekomme</a:t>
            </a:r>
            <a:r>
              <a:rPr lang="en-US" sz="2500" dirty="0">
                <a:solidFill>
                  <a:schemeClr val="dk1"/>
                </a:solidFill>
                <a:latin typeface="Poppins"/>
                <a:ea typeface="Poppins"/>
                <a:cs typeface="Poppins"/>
                <a:sym typeface="Poppins"/>
              </a:rPr>
              <a:t> nye </a:t>
            </a:r>
            <a:r>
              <a:rPr lang="en-US" sz="2500" dirty="0" err="1">
                <a:solidFill>
                  <a:schemeClr val="dk1"/>
                </a:solidFill>
                <a:latin typeface="Poppins"/>
                <a:ea typeface="Poppins"/>
                <a:cs typeface="Poppins"/>
                <a:sym typeface="Poppins"/>
              </a:rPr>
              <a:t>krav</a:t>
            </a:r>
            <a:r>
              <a:rPr lang="en-US" sz="2500" dirty="0">
                <a:solidFill>
                  <a:schemeClr val="dk1"/>
                </a:solidFill>
                <a:latin typeface="Poppins"/>
                <a:ea typeface="Poppins"/>
                <a:cs typeface="Poppins"/>
                <a:sym typeface="Poppins"/>
              </a:rPr>
              <a:t> </a:t>
            </a:r>
            <a:r>
              <a:rPr lang="en-US" sz="2500" dirty="0" err="1">
                <a:solidFill>
                  <a:schemeClr val="dk1"/>
                </a:solidFill>
                <a:latin typeface="Poppins"/>
                <a:ea typeface="Poppins"/>
                <a:cs typeface="Poppins"/>
                <a:sym typeface="Poppins"/>
              </a:rPr>
              <a:t>og</a:t>
            </a:r>
            <a:r>
              <a:rPr lang="en-US" sz="2500" dirty="0">
                <a:solidFill>
                  <a:schemeClr val="dk1"/>
                </a:solidFill>
                <a:latin typeface="Poppins"/>
                <a:ea typeface="Poppins"/>
                <a:cs typeface="Poppins"/>
                <a:sym typeface="Poppins"/>
              </a:rPr>
              <a:t> </a:t>
            </a:r>
            <a:r>
              <a:rPr lang="en-US" sz="2500" dirty="0" err="1">
                <a:solidFill>
                  <a:schemeClr val="dk1"/>
                </a:solidFill>
                <a:latin typeface="Poppins"/>
                <a:ea typeface="Poppins"/>
                <a:cs typeface="Poppins"/>
                <a:sym typeface="Poppins"/>
              </a:rPr>
              <a:t>øger</a:t>
            </a:r>
            <a:r>
              <a:rPr lang="en-US" sz="2500" dirty="0">
                <a:solidFill>
                  <a:schemeClr val="dk1"/>
                </a:solidFill>
                <a:latin typeface="Poppins"/>
                <a:ea typeface="Poppins"/>
                <a:cs typeface="Poppins"/>
                <a:sym typeface="Poppins"/>
              </a:rPr>
              <a:t> </a:t>
            </a:r>
            <a:r>
              <a:rPr lang="en-US" sz="2500" dirty="0" err="1">
                <a:solidFill>
                  <a:schemeClr val="dk1"/>
                </a:solidFill>
                <a:latin typeface="Poppins"/>
                <a:ea typeface="Poppins"/>
                <a:cs typeface="Poppins"/>
                <a:sym typeface="Poppins"/>
              </a:rPr>
              <a:t>jobtilfredsheden</a:t>
            </a:r>
            <a:r>
              <a:rPr lang="en-US" sz="2500" dirty="0">
                <a:solidFill>
                  <a:schemeClr val="dk1"/>
                </a:solidFill>
                <a:latin typeface="Poppins"/>
                <a:ea typeface="Poppins"/>
                <a:cs typeface="Poppins"/>
                <a:sym typeface="Poppins"/>
              </a:rPr>
              <a:t> </a:t>
            </a:r>
            <a:r>
              <a:rPr lang="en-US" sz="2500" dirty="0" err="1">
                <a:solidFill>
                  <a:schemeClr val="dk1"/>
                </a:solidFill>
                <a:latin typeface="Poppins"/>
                <a:ea typeface="Poppins"/>
                <a:cs typeface="Poppins"/>
                <a:sym typeface="Poppins"/>
              </a:rPr>
              <a:t>ved</a:t>
            </a:r>
            <a:r>
              <a:rPr lang="en-US" sz="2500" dirty="0">
                <a:solidFill>
                  <a:schemeClr val="dk1"/>
                </a:solidFill>
                <a:latin typeface="Poppins"/>
                <a:ea typeface="Poppins"/>
                <a:cs typeface="Poppins"/>
                <a:sym typeface="Poppins"/>
              </a:rPr>
              <a:t> at </a:t>
            </a:r>
            <a:r>
              <a:rPr lang="en-US" sz="2500" dirty="0" err="1">
                <a:solidFill>
                  <a:schemeClr val="dk1"/>
                </a:solidFill>
                <a:latin typeface="Poppins"/>
                <a:ea typeface="Poppins"/>
                <a:cs typeface="Poppins"/>
                <a:sym typeface="Poppins"/>
              </a:rPr>
              <a:t>afstemme</a:t>
            </a:r>
            <a:r>
              <a:rPr lang="en-US" sz="2500" dirty="0">
                <a:solidFill>
                  <a:schemeClr val="dk1"/>
                </a:solidFill>
                <a:latin typeface="Poppins"/>
                <a:ea typeface="Poppins"/>
                <a:cs typeface="Poppins"/>
                <a:sym typeface="Poppins"/>
              </a:rPr>
              <a:t> roller med </a:t>
            </a:r>
            <a:r>
              <a:rPr lang="en-US" sz="2500" dirty="0" err="1">
                <a:solidFill>
                  <a:schemeClr val="dk1"/>
                </a:solidFill>
                <a:latin typeface="Poppins"/>
                <a:ea typeface="Poppins"/>
                <a:cs typeface="Poppins"/>
                <a:sym typeface="Poppins"/>
              </a:rPr>
              <a:t>personlige</a:t>
            </a:r>
            <a:r>
              <a:rPr lang="en-US" sz="2500" dirty="0">
                <a:solidFill>
                  <a:schemeClr val="dk1"/>
                </a:solidFill>
                <a:latin typeface="Poppins"/>
                <a:ea typeface="Poppins"/>
                <a:cs typeface="Poppins"/>
                <a:sym typeface="Poppins"/>
              </a:rPr>
              <a:t> </a:t>
            </a:r>
            <a:r>
              <a:rPr lang="en-US" sz="2500" dirty="0" err="1">
                <a:solidFill>
                  <a:schemeClr val="dk1"/>
                </a:solidFill>
                <a:latin typeface="Poppins"/>
                <a:ea typeface="Poppins"/>
                <a:cs typeface="Poppins"/>
                <a:sym typeface="Poppins"/>
              </a:rPr>
              <a:t>ambitioner</a:t>
            </a:r>
            <a:r>
              <a:rPr lang="en-US" sz="2500" dirty="0">
                <a:solidFill>
                  <a:schemeClr val="dk1"/>
                </a:solidFill>
                <a:latin typeface="Poppins"/>
                <a:ea typeface="Poppins"/>
                <a:cs typeface="Poppins"/>
                <a:sym typeface="Poppins"/>
              </a:rPr>
              <a:t>.</a:t>
            </a:r>
            <a:endParaRPr sz="2500" dirty="0">
              <a:solidFill>
                <a:schemeClr val="dk1"/>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32093a3db72_3_32"/>
          <p:cNvSpPr/>
          <p:nvPr/>
        </p:nvSpPr>
        <p:spPr>
          <a:xfrm rot="-4777092">
            <a:off x="5568730" y="2938974"/>
            <a:ext cx="12662177" cy="4415935"/>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en-DK"/>
          </a:p>
        </p:txBody>
      </p:sp>
      <p:sp>
        <p:nvSpPr>
          <p:cNvPr id="374" name="Google Shape;374;g32093a3db72_3_32"/>
          <p:cNvSpPr/>
          <p:nvPr/>
        </p:nvSpPr>
        <p:spPr>
          <a:xfrm>
            <a:off x="11115371" y="0"/>
            <a:ext cx="7177919" cy="10291954"/>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l="-77019" r="-7701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g32093a3db72_3_32"/>
          <p:cNvSpPr/>
          <p:nvPr/>
        </p:nvSpPr>
        <p:spPr>
          <a:xfrm rot="-2967651" flipH="1">
            <a:off x="13288315" y="6434110"/>
            <a:ext cx="10666084" cy="3626468"/>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5">
              <a:alphaModFix amt="77000"/>
            </a:blip>
            <a:stretch>
              <a:fillRect/>
            </a:stretch>
          </a:blipFill>
          <a:ln>
            <a:noFill/>
          </a:ln>
        </p:spPr>
        <p:txBody>
          <a:bodyPr/>
          <a:lstStyle/>
          <a:p>
            <a:endParaRPr lang="en-DK"/>
          </a:p>
        </p:txBody>
      </p:sp>
      <p:grpSp>
        <p:nvGrpSpPr>
          <p:cNvPr id="376" name="Google Shape;376;g32093a3db72_3_32"/>
          <p:cNvGrpSpPr/>
          <p:nvPr/>
        </p:nvGrpSpPr>
        <p:grpSpPr>
          <a:xfrm>
            <a:off x="11629486" y="1052712"/>
            <a:ext cx="857829" cy="857829"/>
            <a:chOff x="0" y="0"/>
            <a:chExt cx="812800" cy="812800"/>
          </a:xfrm>
        </p:grpSpPr>
        <p:sp>
          <p:nvSpPr>
            <p:cNvPr id="377" name="Google Shape;377;g32093a3db72_3_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32093a3db72_3_3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9" name="Google Shape;379;g32093a3db72_3_32"/>
          <p:cNvGrpSpPr/>
          <p:nvPr/>
        </p:nvGrpSpPr>
        <p:grpSpPr>
          <a:xfrm>
            <a:off x="11115371" y="2332412"/>
            <a:ext cx="604561" cy="604561"/>
            <a:chOff x="0" y="0"/>
            <a:chExt cx="812800" cy="812800"/>
          </a:xfrm>
        </p:grpSpPr>
        <p:sp>
          <p:nvSpPr>
            <p:cNvPr id="380" name="Google Shape;380;g32093a3db72_3_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g32093a3db72_3_3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2" name="Google Shape;382;g32093a3db72_3_32"/>
          <p:cNvGrpSpPr/>
          <p:nvPr/>
        </p:nvGrpSpPr>
        <p:grpSpPr>
          <a:xfrm>
            <a:off x="11940462" y="788230"/>
            <a:ext cx="637642" cy="637642"/>
            <a:chOff x="0" y="0"/>
            <a:chExt cx="812800" cy="812800"/>
          </a:xfrm>
        </p:grpSpPr>
        <p:sp>
          <p:nvSpPr>
            <p:cNvPr id="383" name="Google Shape;383;g32093a3db72_3_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g32093a3db72_3_3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85" name="Google Shape;385;g32093a3db72_3_32"/>
          <p:cNvSpPr txBox="1"/>
          <p:nvPr/>
        </p:nvSpPr>
        <p:spPr>
          <a:xfrm>
            <a:off x="12505" y="1043187"/>
            <a:ext cx="11103000" cy="9234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6000" b="1">
                <a:solidFill>
                  <a:srgbClr val="002C47"/>
                </a:solidFill>
                <a:latin typeface="Poppins"/>
                <a:ea typeface="Poppins"/>
                <a:cs typeface="Poppins"/>
                <a:sym typeface="Poppins"/>
              </a:rPr>
              <a:t>Fordele for virksomheder</a:t>
            </a:r>
            <a:endParaRPr sz="2400" b="0" i="0" u="none" strike="noStrike" cap="none">
              <a:solidFill>
                <a:srgbClr val="000000"/>
              </a:solidFill>
              <a:latin typeface="Arial"/>
              <a:ea typeface="Arial"/>
              <a:cs typeface="Arial"/>
              <a:sym typeface="Arial"/>
            </a:endParaRPr>
          </a:p>
        </p:txBody>
      </p:sp>
      <p:sp>
        <p:nvSpPr>
          <p:cNvPr id="386" name="Google Shape;386;g32093a3db72_3_32"/>
          <p:cNvSpPr/>
          <p:nvPr/>
        </p:nvSpPr>
        <p:spPr>
          <a:xfrm>
            <a:off x="11115371" y="0"/>
            <a:ext cx="7177919" cy="10291954"/>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l="-75765" r="-7575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7" name="Google Shape;387;g32093a3db72_3_32"/>
          <p:cNvGrpSpPr/>
          <p:nvPr/>
        </p:nvGrpSpPr>
        <p:grpSpPr>
          <a:xfrm>
            <a:off x="1143038" y="2494675"/>
            <a:ext cx="8971632" cy="3971364"/>
            <a:chOff x="0" y="0"/>
            <a:chExt cx="10316964" cy="4401867"/>
          </a:xfrm>
        </p:grpSpPr>
        <p:grpSp>
          <p:nvGrpSpPr>
            <p:cNvPr id="388" name="Google Shape;388;g32093a3db72_3_32"/>
            <p:cNvGrpSpPr/>
            <p:nvPr/>
          </p:nvGrpSpPr>
          <p:grpSpPr>
            <a:xfrm>
              <a:off x="635543" y="4879"/>
              <a:ext cx="8319179" cy="1097186"/>
              <a:chOff x="0" y="-94781"/>
              <a:chExt cx="3800100" cy="501181"/>
            </a:xfrm>
          </p:grpSpPr>
          <p:sp>
            <p:nvSpPr>
              <p:cNvPr id="389" name="Google Shape;389;g32093a3db72_3_32"/>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g32093a3db72_3_32"/>
              <p:cNvSpPr txBox="1"/>
              <p:nvPr/>
            </p:nvSpPr>
            <p:spPr>
              <a:xfrm>
                <a:off x="0" y="-94781"/>
                <a:ext cx="38001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91" name="Google Shape;391;g32093a3db72_3_32"/>
            <p:cNvSpPr/>
            <p:nvPr/>
          </p:nvSpPr>
          <p:spPr>
            <a:xfrm>
              <a:off x="0" y="0"/>
              <a:ext cx="1271087" cy="1271087"/>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7">
                <a:alphaModFix/>
              </a:blip>
              <a:stretch>
                <a:fillRect/>
              </a:stretch>
            </a:blipFill>
            <a:ln>
              <a:noFill/>
            </a:ln>
          </p:spPr>
          <p:txBody>
            <a:bodyPr/>
            <a:lstStyle/>
            <a:p>
              <a:endParaRPr lang="en-DK"/>
            </a:p>
          </p:txBody>
        </p:sp>
        <p:sp>
          <p:nvSpPr>
            <p:cNvPr id="392" name="Google Shape;392;g32093a3db72_3_32"/>
            <p:cNvSpPr/>
            <p:nvPr/>
          </p:nvSpPr>
          <p:spPr>
            <a:xfrm>
              <a:off x="234169" y="273399"/>
              <a:ext cx="802749" cy="767629"/>
            </a:xfrm>
            <a:custGeom>
              <a:avLst/>
              <a:gdLst/>
              <a:ahLst/>
              <a:cxnLst/>
              <a:rect l="l" t="t" r="r" b="b"/>
              <a:pathLst>
                <a:path w="802749" h="767629" extrusionOk="0">
                  <a:moveTo>
                    <a:pt x="0" y="0"/>
                  </a:moveTo>
                  <a:lnTo>
                    <a:pt x="802749" y="0"/>
                  </a:lnTo>
                  <a:lnTo>
                    <a:pt x="802749" y="767628"/>
                  </a:lnTo>
                  <a:lnTo>
                    <a:pt x="0" y="767628"/>
                  </a:lnTo>
                  <a:lnTo>
                    <a:pt x="0" y="0"/>
                  </a:lnTo>
                  <a:close/>
                </a:path>
              </a:pathLst>
            </a:custGeom>
            <a:blipFill rotWithShape="1">
              <a:blip r:embed="rId8">
                <a:alphaModFix/>
              </a:blip>
              <a:stretch>
                <a:fillRect/>
              </a:stretch>
            </a:blipFill>
            <a:ln>
              <a:noFill/>
            </a:ln>
          </p:spPr>
          <p:txBody>
            <a:bodyPr/>
            <a:lstStyle/>
            <a:p>
              <a:endParaRPr lang="en-DK"/>
            </a:p>
          </p:txBody>
        </p:sp>
        <p:grpSp>
          <p:nvGrpSpPr>
            <p:cNvPr id="393" name="Google Shape;393;g32093a3db72_3_32"/>
            <p:cNvGrpSpPr/>
            <p:nvPr/>
          </p:nvGrpSpPr>
          <p:grpSpPr>
            <a:xfrm>
              <a:off x="635543" y="3227060"/>
              <a:ext cx="8319179" cy="1014804"/>
              <a:chOff x="0" y="-57150"/>
              <a:chExt cx="3800100" cy="463550"/>
            </a:xfrm>
          </p:grpSpPr>
          <p:sp>
            <p:nvSpPr>
              <p:cNvPr id="394" name="Google Shape;394;g32093a3db72_3_32"/>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g32093a3db72_3_32"/>
              <p:cNvSpPr txBox="1"/>
              <p:nvPr/>
            </p:nvSpPr>
            <p:spPr>
              <a:xfrm>
                <a:off x="0" y="-57150"/>
                <a:ext cx="38001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96" name="Google Shape;396;g32093a3db72_3_32"/>
            <p:cNvSpPr/>
            <p:nvPr/>
          </p:nvSpPr>
          <p:spPr>
            <a:xfrm>
              <a:off x="0" y="3130780"/>
              <a:ext cx="1271087" cy="1271087"/>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9">
                <a:alphaModFix/>
              </a:blip>
              <a:stretch>
                <a:fillRect/>
              </a:stretch>
            </a:blipFill>
            <a:ln>
              <a:noFill/>
            </a:ln>
          </p:spPr>
          <p:txBody>
            <a:bodyPr/>
            <a:lstStyle/>
            <a:p>
              <a:endParaRPr lang="en-DK"/>
            </a:p>
          </p:txBody>
        </p:sp>
        <p:sp>
          <p:nvSpPr>
            <p:cNvPr id="397" name="Google Shape;397;g32093a3db72_3_32"/>
            <p:cNvSpPr/>
            <p:nvPr/>
          </p:nvSpPr>
          <p:spPr>
            <a:xfrm>
              <a:off x="150002" y="3280075"/>
              <a:ext cx="971084" cy="954090"/>
            </a:xfrm>
            <a:custGeom>
              <a:avLst/>
              <a:gdLst/>
              <a:ahLst/>
              <a:cxnLst/>
              <a:rect l="l" t="t" r="r" b="b"/>
              <a:pathLst>
                <a:path w="971084" h="954090" extrusionOk="0">
                  <a:moveTo>
                    <a:pt x="0" y="0"/>
                  </a:moveTo>
                  <a:lnTo>
                    <a:pt x="971083" y="0"/>
                  </a:lnTo>
                  <a:lnTo>
                    <a:pt x="971083" y="954090"/>
                  </a:lnTo>
                  <a:lnTo>
                    <a:pt x="0" y="954090"/>
                  </a:lnTo>
                  <a:lnTo>
                    <a:pt x="0" y="0"/>
                  </a:lnTo>
                  <a:close/>
                </a:path>
              </a:pathLst>
            </a:custGeom>
            <a:blipFill rotWithShape="1">
              <a:blip r:embed="rId10">
                <a:alphaModFix/>
              </a:blip>
              <a:stretch>
                <a:fillRect/>
              </a:stretch>
            </a:blipFill>
            <a:ln>
              <a:noFill/>
            </a:ln>
          </p:spPr>
          <p:txBody>
            <a:bodyPr/>
            <a:lstStyle/>
            <a:p>
              <a:endParaRPr lang="en-DK"/>
            </a:p>
          </p:txBody>
        </p:sp>
        <p:sp>
          <p:nvSpPr>
            <p:cNvPr id="399" name="Google Shape;399;g32093a3db72_3_32"/>
            <p:cNvSpPr/>
            <p:nvPr/>
          </p:nvSpPr>
          <p:spPr>
            <a:xfrm>
              <a:off x="635389" y="1788985"/>
              <a:ext cx="8319178" cy="1278072"/>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g32093a3db72_3_32"/>
            <p:cNvSpPr/>
            <p:nvPr/>
          </p:nvSpPr>
          <p:spPr>
            <a:xfrm>
              <a:off x="0" y="1567593"/>
              <a:ext cx="1271087" cy="1271087"/>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9">
                <a:alphaModFix/>
              </a:blip>
              <a:stretch>
                <a:fillRect/>
              </a:stretch>
            </a:blipFill>
            <a:ln>
              <a:noFill/>
            </a:ln>
          </p:spPr>
          <p:txBody>
            <a:bodyPr/>
            <a:lstStyle/>
            <a:p>
              <a:endParaRPr lang="en-DK"/>
            </a:p>
          </p:txBody>
        </p:sp>
        <p:sp>
          <p:nvSpPr>
            <p:cNvPr id="402" name="Google Shape;402;g32093a3db72_3_32"/>
            <p:cNvSpPr/>
            <p:nvPr/>
          </p:nvSpPr>
          <p:spPr>
            <a:xfrm>
              <a:off x="216459" y="1788986"/>
              <a:ext cx="857456" cy="857456"/>
            </a:xfrm>
            <a:custGeom>
              <a:avLst/>
              <a:gdLst/>
              <a:ahLst/>
              <a:cxnLst/>
              <a:rect l="l" t="t" r="r" b="b"/>
              <a:pathLst>
                <a:path w="857456" h="857456" extrusionOk="0">
                  <a:moveTo>
                    <a:pt x="0" y="0"/>
                  </a:moveTo>
                  <a:lnTo>
                    <a:pt x="857456" y="0"/>
                  </a:lnTo>
                  <a:lnTo>
                    <a:pt x="857456" y="857456"/>
                  </a:lnTo>
                  <a:lnTo>
                    <a:pt x="0" y="857456"/>
                  </a:lnTo>
                  <a:lnTo>
                    <a:pt x="0" y="0"/>
                  </a:lnTo>
                  <a:close/>
                </a:path>
              </a:pathLst>
            </a:custGeom>
            <a:blipFill rotWithShape="1">
              <a:blip r:embed="rId11">
                <a:alphaModFix/>
              </a:blip>
              <a:stretch>
                <a:fillRect/>
              </a:stretch>
            </a:blipFill>
            <a:ln>
              <a:noFill/>
            </a:ln>
          </p:spPr>
          <p:txBody>
            <a:bodyPr/>
            <a:lstStyle/>
            <a:p>
              <a:endParaRPr lang="en-DK"/>
            </a:p>
          </p:txBody>
        </p:sp>
        <p:sp>
          <p:nvSpPr>
            <p:cNvPr id="403" name="Google Shape;403;g32093a3db72_3_32"/>
            <p:cNvSpPr txBox="1"/>
            <p:nvPr/>
          </p:nvSpPr>
          <p:spPr>
            <a:xfrm>
              <a:off x="1624111" y="141731"/>
              <a:ext cx="6880500" cy="835794"/>
            </a:xfrm>
            <a:prstGeom prst="rect">
              <a:avLst/>
            </a:prstGeom>
            <a:noFill/>
            <a:ln>
              <a:noFill/>
            </a:ln>
          </p:spPr>
          <p:txBody>
            <a:bodyPr spcFirstLastPara="1" wrap="square" lIns="0" tIns="0" rIns="0" bIns="0" anchor="t" anchorCtr="0">
              <a:spAutoFit/>
            </a:bodyPr>
            <a:lstStyle/>
            <a:p>
              <a:pPr marL="0" marR="0" lvl="0" indent="0" algn="l" rtl="0">
                <a:lnSpc>
                  <a:spcPct val="140021"/>
                </a:lnSpc>
                <a:spcBef>
                  <a:spcPts val="0"/>
                </a:spcBef>
                <a:spcAft>
                  <a:spcPts val="0"/>
                </a:spcAft>
                <a:buClr>
                  <a:srgbClr val="000000"/>
                </a:buClr>
                <a:buSzPts val="2831"/>
                <a:buFont typeface="Arial"/>
                <a:buNone/>
              </a:pPr>
              <a:r>
                <a:rPr lang="en-US" sz="3500" b="1" dirty="0" err="1">
                  <a:solidFill>
                    <a:srgbClr val="FFFFFF"/>
                  </a:solidFill>
                  <a:latin typeface="Poppins Medium"/>
                  <a:ea typeface="Poppins Medium"/>
                  <a:cs typeface="Poppins Medium"/>
                  <a:sym typeface="Poppins Medium"/>
                </a:rPr>
                <a:t>Forbedret</a:t>
              </a:r>
              <a:r>
                <a:rPr lang="en-US" sz="3500" b="1" dirty="0">
                  <a:solidFill>
                    <a:srgbClr val="FFFFFF"/>
                  </a:solidFill>
                  <a:latin typeface="Poppins Medium"/>
                  <a:ea typeface="Poppins Medium"/>
                  <a:cs typeface="Poppins Medium"/>
                  <a:sym typeface="Poppins Medium"/>
                </a:rPr>
                <a:t> </a:t>
              </a:r>
              <a:r>
                <a:rPr lang="en-US" sz="3500" b="1" dirty="0" err="1">
                  <a:solidFill>
                    <a:srgbClr val="FFFFFF"/>
                  </a:solidFill>
                  <a:latin typeface="Poppins Medium"/>
                  <a:ea typeface="Poppins Medium"/>
                  <a:cs typeface="Poppins Medium"/>
                  <a:sym typeface="Poppins Medium"/>
                </a:rPr>
                <a:t>ydeevne</a:t>
              </a:r>
              <a:endParaRPr sz="3500" b="0" i="0" u="none" strike="noStrike" cap="none" dirty="0">
                <a:solidFill>
                  <a:srgbClr val="000000"/>
                </a:solidFill>
                <a:latin typeface="Arial"/>
                <a:ea typeface="Arial"/>
                <a:cs typeface="Arial"/>
                <a:sym typeface="Arial"/>
              </a:endParaRPr>
            </a:p>
          </p:txBody>
        </p:sp>
        <p:sp>
          <p:nvSpPr>
            <p:cNvPr id="404" name="Google Shape;404;g32093a3db72_3_32"/>
            <p:cNvSpPr txBox="1"/>
            <p:nvPr/>
          </p:nvSpPr>
          <p:spPr>
            <a:xfrm>
              <a:off x="1598640" y="3482504"/>
              <a:ext cx="7330200" cy="596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2733"/>
                <a:buFont typeface="Arial"/>
                <a:buNone/>
              </a:pPr>
              <a:r>
                <a:rPr lang="en-US" sz="3500" b="1" dirty="0" err="1">
                  <a:solidFill>
                    <a:srgbClr val="FFFFFF"/>
                  </a:solidFill>
                  <a:latin typeface="Poppins Medium"/>
                  <a:ea typeface="Poppins Medium"/>
                  <a:cs typeface="Poppins Medium"/>
                  <a:sym typeface="Poppins Medium"/>
                </a:rPr>
                <a:t>Konkurrencedygtig</a:t>
              </a:r>
              <a:r>
                <a:rPr lang="en-US" sz="3500" b="1" dirty="0">
                  <a:solidFill>
                    <a:srgbClr val="FFFFFF"/>
                  </a:solidFill>
                  <a:latin typeface="Poppins Medium"/>
                  <a:ea typeface="Poppins Medium"/>
                  <a:cs typeface="Poppins Medium"/>
                  <a:sym typeface="Poppins Medium"/>
                </a:rPr>
                <a:t> </a:t>
              </a:r>
              <a:r>
                <a:rPr lang="en-US" sz="3500" b="1" dirty="0" err="1">
                  <a:solidFill>
                    <a:srgbClr val="FFFFFF"/>
                  </a:solidFill>
                  <a:latin typeface="Poppins Medium"/>
                  <a:ea typeface="Poppins Medium"/>
                  <a:cs typeface="Poppins Medium"/>
                  <a:sym typeface="Poppins Medium"/>
                </a:rPr>
                <a:t>fordel</a:t>
              </a:r>
              <a:endParaRPr sz="3500" b="0" i="0" u="none" strike="noStrike" cap="none" dirty="0">
                <a:solidFill>
                  <a:srgbClr val="000000"/>
                </a:solidFill>
                <a:latin typeface="Arial"/>
                <a:ea typeface="Arial"/>
                <a:cs typeface="Arial"/>
                <a:sym typeface="Arial"/>
              </a:endParaRPr>
            </a:p>
          </p:txBody>
        </p:sp>
        <p:sp>
          <p:nvSpPr>
            <p:cNvPr id="405" name="Google Shape;405;g32093a3db72_3_32"/>
            <p:cNvSpPr txBox="1"/>
            <p:nvPr/>
          </p:nvSpPr>
          <p:spPr>
            <a:xfrm>
              <a:off x="1624111" y="1895471"/>
              <a:ext cx="8692853" cy="10234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2733"/>
                <a:buFont typeface="Arial"/>
                <a:buNone/>
              </a:pPr>
              <a:r>
                <a:rPr lang="en-US" sz="3000" b="1" dirty="0" err="1">
                  <a:solidFill>
                    <a:srgbClr val="FFFFFF"/>
                  </a:solidFill>
                  <a:latin typeface="Poppins Medium"/>
                  <a:ea typeface="Poppins Medium"/>
                  <a:cs typeface="Poppins Medium"/>
                  <a:sym typeface="Poppins Medium"/>
                </a:rPr>
                <a:t>Talentfastholdelse</a:t>
              </a:r>
              <a:r>
                <a:rPr lang="en-US" sz="3000" b="1" dirty="0">
                  <a:solidFill>
                    <a:srgbClr val="FFFFFF"/>
                  </a:solidFill>
                  <a:latin typeface="Poppins Medium"/>
                  <a:ea typeface="Poppins Medium"/>
                  <a:cs typeface="Poppins Medium"/>
                  <a:sym typeface="Poppins Medium"/>
                </a:rPr>
                <a:t> </a:t>
              </a:r>
              <a:r>
                <a:rPr lang="en-US" sz="3000" b="1" dirty="0" err="1">
                  <a:solidFill>
                    <a:srgbClr val="FFFFFF"/>
                  </a:solidFill>
                  <a:latin typeface="Poppins Medium"/>
                  <a:ea typeface="Poppins Medium"/>
                  <a:cs typeface="Poppins Medium"/>
                  <a:sym typeface="Poppins Medium"/>
                </a:rPr>
                <a:t>og</a:t>
              </a:r>
              <a:r>
                <a:rPr lang="en-US" sz="3000" b="1" dirty="0">
                  <a:solidFill>
                    <a:srgbClr val="FFFFFF"/>
                  </a:solidFill>
                  <a:latin typeface="Poppins Medium"/>
                  <a:ea typeface="Poppins Medium"/>
                  <a:cs typeface="Poppins Medium"/>
                  <a:sym typeface="Poppins Medium"/>
                </a:rPr>
                <a:t> </a:t>
              </a:r>
              <a:r>
                <a:rPr lang="en-US" sz="3000" b="1" dirty="0" err="1">
                  <a:solidFill>
                    <a:srgbClr val="FFFFFF"/>
                  </a:solidFill>
                  <a:latin typeface="Poppins Medium"/>
                  <a:ea typeface="Poppins Medium"/>
                  <a:cs typeface="Poppins Medium"/>
                  <a:sym typeface="Poppins Medium"/>
                </a:rPr>
                <a:t>efterfølgerplanlægning</a:t>
              </a:r>
              <a:endParaRPr sz="3000" b="0" i="0" u="none" strike="noStrike" cap="none" dirty="0">
                <a:solidFill>
                  <a:srgbClr val="000000"/>
                </a:solidFill>
                <a:latin typeface="Arial"/>
                <a:ea typeface="Arial"/>
                <a:cs typeface="Arial"/>
                <a:sym typeface="Arial"/>
              </a:endParaRPr>
            </a:p>
          </p:txBody>
        </p:sp>
      </p:grpSp>
      <p:sp>
        <p:nvSpPr>
          <p:cNvPr id="406" name="Google Shape;406;g32093a3db72_3_32"/>
          <p:cNvSpPr txBox="1"/>
          <p:nvPr/>
        </p:nvSpPr>
        <p:spPr>
          <a:xfrm>
            <a:off x="742950" y="7181850"/>
            <a:ext cx="8587200" cy="215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900">
                <a:solidFill>
                  <a:schemeClr val="dk1"/>
                </a:solidFill>
                <a:latin typeface="Poppins"/>
                <a:ea typeface="Poppins"/>
                <a:cs typeface="Poppins"/>
                <a:sym typeface="Poppins"/>
              </a:rPr>
              <a:t>Karriereplanlægning forbedrer organisationens præstationer, fastholder toptalenter gennem klare vækstmuligheder og opbygger en konkurrencefordel ved at tilpasse medarbejderudvikling til forretningsmål.</a:t>
            </a:r>
            <a:endParaRPr sz="2900">
              <a:solidFill>
                <a:schemeClr val="dk1"/>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32093a3db72_3_74"/>
          <p:cNvSpPr/>
          <p:nvPr/>
        </p:nvSpPr>
        <p:spPr>
          <a:xfrm rot="-10370840">
            <a:off x="11473030" y="-439278"/>
            <a:ext cx="8019344" cy="2715783"/>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412" name="Google Shape;412;g32093a3db72_3_74"/>
          <p:cNvSpPr/>
          <p:nvPr/>
        </p:nvSpPr>
        <p:spPr>
          <a:xfrm rot="10416205" flipH="1">
            <a:off x="-326994" y="-524050"/>
            <a:ext cx="7379055" cy="2291030"/>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413" name="Google Shape;413;g32093a3db72_3_74"/>
          <p:cNvGrpSpPr/>
          <p:nvPr/>
        </p:nvGrpSpPr>
        <p:grpSpPr>
          <a:xfrm>
            <a:off x="-1342907" y="9913241"/>
            <a:ext cx="20973307" cy="837542"/>
            <a:chOff x="0" y="-57150"/>
            <a:chExt cx="11607985" cy="463550"/>
          </a:xfrm>
        </p:grpSpPr>
        <p:sp>
          <p:nvSpPr>
            <p:cNvPr id="414" name="Google Shape;414;g32093a3db72_3_74"/>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g32093a3db72_3_74"/>
            <p:cNvSpPr txBox="1"/>
            <p:nvPr/>
          </p:nvSpPr>
          <p:spPr>
            <a:xfrm>
              <a:off x="0" y="-57150"/>
              <a:ext cx="116079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6" name="Google Shape;416;g32093a3db72_3_74"/>
          <p:cNvGrpSpPr/>
          <p:nvPr/>
        </p:nvGrpSpPr>
        <p:grpSpPr>
          <a:xfrm>
            <a:off x="2488624" y="9913241"/>
            <a:ext cx="13310430" cy="837542"/>
            <a:chOff x="0" y="-57150"/>
            <a:chExt cx="7366853" cy="463550"/>
          </a:xfrm>
        </p:grpSpPr>
        <p:sp>
          <p:nvSpPr>
            <p:cNvPr id="417" name="Google Shape;417;g32093a3db72_3_74"/>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g32093a3db72_3_74"/>
            <p:cNvSpPr txBox="1"/>
            <p:nvPr/>
          </p:nvSpPr>
          <p:spPr>
            <a:xfrm>
              <a:off x="0" y="-57150"/>
              <a:ext cx="73668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9" name="Google Shape;419;g32093a3db72_3_74"/>
          <p:cNvGrpSpPr/>
          <p:nvPr/>
        </p:nvGrpSpPr>
        <p:grpSpPr>
          <a:xfrm>
            <a:off x="4131384" y="9913241"/>
            <a:ext cx="10025030" cy="837542"/>
            <a:chOff x="0" y="-57150"/>
            <a:chExt cx="5548500" cy="463550"/>
          </a:xfrm>
        </p:grpSpPr>
        <p:sp>
          <p:nvSpPr>
            <p:cNvPr id="420" name="Google Shape;420;g32093a3db72_3_74"/>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g32093a3db72_3_74"/>
            <p:cNvSpPr txBox="1"/>
            <p:nvPr/>
          </p:nvSpPr>
          <p:spPr>
            <a:xfrm>
              <a:off x="0" y="-57150"/>
              <a:ext cx="55485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22" name="Google Shape;422;g32093a3db72_3_74"/>
          <p:cNvSpPr txBox="1"/>
          <p:nvPr/>
        </p:nvSpPr>
        <p:spPr>
          <a:xfrm>
            <a:off x="1958400" y="1162200"/>
            <a:ext cx="14977200" cy="8775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700" b="1" dirty="0">
                <a:solidFill>
                  <a:srgbClr val="002C47"/>
                </a:solidFill>
                <a:latin typeface="Poppins"/>
                <a:ea typeface="Poppins"/>
                <a:cs typeface="Poppins"/>
                <a:sym typeface="Poppins"/>
              </a:rPr>
              <a:t>Den </a:t>
            </a:r>
            <a:r>
              <a:rPr lang="en-US" sz="5700" b="1" dirty="0" err="1">
                <a:solidFill>
                  <a:srgbClr val="002C47"/>
                </a:solidFill>
                <a:latin typeface="Poppins"/>
                <a:ea typeface="Poppins"/>
                <a:cs typeface="Poppins"/>
                <a:sym typeface="Poppins"/>
              </a:rPr>
              <a:t>strategiske</a:t>
            </a:r>
            <a:r>
              <a:rPr lang="en-US" sz="5700" b="1" dirty="0">
                <a:solidFill>
                  <a:srgbClr val="002C47"/>
                </a:solidFill>
                <a:latin typeface="Poppins"/>
                <a:ea typeface="Poppins"/>
                <a:cs typeface="Poppins"/>
                <a:sym typeface="Poppins"/>
              </a:rPr>
              <a:t> </a:t>
            </a:r>
            <a:r>
              <a:rPr lang="en-US" sz="5700" b="1" dirty="0" err="1">
                <a:solidFill>
                  <a:srgbClr val="002C47"/>
                </a:solidFill>
                <a:latin typeface="Poppins"/>
                <a:ea typeface="Poppins"/>
                <a:cs typeface="Poppins"/>
                <a:sym typeface="Poppins"/>
              </a:rPr>
              <a:t>værdi</a:t>
            </a:r>
            <a:r>
              <a:rPr lang="en-US" sz="5700" b="1" dirty="0">
                <a:solidFill>
                  <a:srgbClr val="002C47"/>
                </a:solidFill>
                <a:latin typeface="Poppins"/>
                <a:ea typeface="Poppins"/>
                <a:cs typeface="Poppins"/>
                <a:sym typeface="Poppins"/>
              </a:rPr>
              <a:t> </a:t>
            </a:r>
            <a:r>
              <a:rPr lang="en-US" sz="5700" b="1" dirty="0" err="1">
                <a:solidFill>
                  <a:srgbClr val="002C47"/>
                </a:solidFill>
                <a:latin typeface="Poppins"/>
                <a:ea typeface="Poppins"/>
                <a:cs typeface="Poppins"/>
                <a:sym typeface="Poppins"/>
              </a:rPr>
              <a:t>af</a:t>
            </a:r>
            <a:r>
              <a:rPr lang="en-US" sz="5700" b="1" dirty="0">
                <a:solidFill>
                  <a:srgbClr val="002C47"/>
                </a:solidFill>
                <a:latin typeface="Poppins"/>
                <a:ea typeface="Poppins"/>
                <a:cs typeface="Poppins"/>
                <a:sym typeface="Poppins"/>
              </a:rPr>
              <a:t> </a:t>
            </a:r>
            <a:r>
              <a:rPr lang="en-US" sz="5700" b="1" dirty="0" err="1">
                <a:solidFill>
                  <a:srgbClr val="002C47"/>
                </a:solidFill>
                <a:latin typeface="Poppins"/>
                <a:ea typeface="Poppins"/>
                <a:cs typeface="Poppins"/>
                <a:sym typeface="Poppins"/>
              </a:rPr>
              <a:t>karriereplanlægning</a:t>
            </a:r>
            <a:endParaRPr sz="2100" b="0" i="0" u="none" strike="noStrike" cap="none" dirty="0">
              <a:solidFill>
                <a:srgbClr val="000000"/>
              </a:solidFill>
              <a:latin typeface="Arial"/>
              <a:ea typeface="Arial"/>
              <a:cs typeface="Arial"/>
              <a:sym typeface="Arial"/>
            </a:endParaRPr>
          </a:p>
        </p:txBody>
      </p:sp>
      <p:sp>
        <p:nvSpPr>
          <p:cNvPr id="423" name="Google Shape;423;g32093a3db72_3_74"/>
          <p:cNvSpPr txBox="1"/>
          <p:nvPr/>
        </p:nvSpPr>
        <p:spPr>
          <a:xfrm>
            <a:off x="2169900" y="3646113"/>
            <a:ext cx="14554200" cy="2608406"/>
          </a:xfrm>
          <a:prstGeom prst="rect">
            <a:avLst/>
          </a:prstGeom>
          <a:noFill/>
          <a:ln w="28575" cap="flat" cmpd="sng">
            <a:solidFill>
              <a:srgbClr val="6AA84F"/>
            </a:solidFill>
            <a:prstDash val="lgDashDot"/>
            <a:round/>
            <a:headEnd type="none" w="sm" len="sm"/>
            <a:tailEnd type="none" w="sm" len="sm"/>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5999"/>
              <a:buFont typeface="Arial"/>
              <a:buNone/>
            </a:pPr>
            <a:r>
              <a:rPr lang="en-US" sz="3000" dirty="0" err="1">
                <a:solidFill>
                  <a:srgbClr val="002C47"/>
                </a:solidFill>
                <a:latin typeface="Poppins"/>
                <a:ea typeface="Poppins"/>
                <a:cs typeface="Poppins"/>
                <a:sym typeface="Poppins"/>
              </a:rPr>
              <a:t>Karriereplanlægning</a:t>
            </a:r>
            <a:r>
              <a:rPr lang="en-US" sz="3000" dirty="0">
                <a:solidFill>
                  <a:srgbClr val="002C47"/>
                </a:solidFill>
                <a:latin typeface="Poppins"/>
                <a:ea typeface="Poppins"/>
                <a:cs typeface="Poppins"/>
                <a:sym typeface="Poppins"/>
              </a:rPr>
              <a:t> er et </a:t>
            </a:r>
            <a:r>
              <a:rPr lang="en-US" sz="3000" dirty="0" err="1">
                <a:solidFill>
                  <a:srgbClr val="002C47"/>
                </a:solidFill>
                <a:latin typeface="Poppins"/>
                <a:ea typeface="Poppins"/>
                <a:cs typeface="Poppins"/>
                <a:sym typeface="Poppins"/>
              </a:rPr>
              <a:t>centralt</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værktøj</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til</a:t>
            </a:r>
            <a:r>
              <a:rPr lang="en-US" sz="3000" dirty="0">
                <a:solidFill>
                  <a:srgbClr val="002C47"/>
                </a:solidFill>
                <a:latin typeface="Poppins"/>
                <a:ea typeface="Poppins"/>
                <a:cs typeface="Poppins"/>
                <a:sym typeface="Poppins"/>
              </a:rPr>
              <a:t> at </a:t>
            </a:r>
            <a:r>
              <a:rPr lang="en-US" sz="3000" dirty="0" err="1">
                <a:solidFill>
                  <a:srgbClr val="002C47"/>
                </a:solidFill>
                <a:latin typeface="Poppins"/>
                <a:ea typeface="Poppins"/>
                <a:cs typeface="Poppins"/>
                <a:sym typeface="Poppins"/>
              </a:rPr>
              <a:t>tilpasse</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personlige</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ambitioner</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til</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organisatoriske</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mål</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og</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sikre</a:t>
            </a:r>
            <a:r>
              <a:rPr lang="en-US" sz="3000" dirty="0">
                <a:solidFill>
                  <a:srgbClr val="002C47"/>
                </a:solidFill>
                <a:latin typeface="Poppins"/>
                <a:ea typeface="Poppins"/>
                <a:cs typeface="Poppins"/>
                <a:sym typeface="Poppins"/>
              </a:rPr>
              <a:t>, at </a:t>
            </a:r>
            <a:r>
              <a:rPr lang="en-US" sz="3000" dirty="0" err="1">
                <a:solidFill>
                  <a:srgbClr val="002C47"/>
                </a:solidFill>
                <a:latin typeface="Poppins"/>
                <a:ea typeface="Poppins"/>
                <a:cs typeface="Poppins"/>
                <a:sym typeface="Poppins"/>
              </a:rPr>
              <a:t>enkeltpersoner</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føler</a:t>
            </a:r>
            <a:r>
              <a:rPr lang="en-US" sz="3000" dirty="0">
                <a:solidFill>
                  <a:srgbClr val="002C47"/>
                </a:solidFill>
                <a:latin typeface="Poppins"/>
                <a:ea typeface="Poppins"/>
                <a:cs typeface="Poppins"/>
                <a:sym typeface="Poppins"/>
              </a:rPr>
              <a:t> sig </a:t>
            </a:r>
            <a:r>
              <a:rPr lang="en-US" sz="3000" dirty="0" err="1">
                <a:solidFill>
                  <a:srgbClr val="002C47"/>
                </a:solidFill>
                <a:latin typeface="Poppins"/>
                <a:ea typeface="Poppins"/>
                <a:cs typeface="Poppins"/>
                <a:sym typeface="Poppins"/>
              </a:rPr>
              <a:t>tilfredse</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og</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engagerede</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samtidig</a:t>
            </a:r>
            <a:r>
              <a:rPr lang="en-US" sz="3000" dirty="0">
                <a:solidFill>
                  <a:srgbClr val="002C47"/>
                </a:solidFill>
                <a:latin typeface="Poppins"/>
                <a:ea typeface="Poppins"/>
                <a:cs typeface="Poppins"/>
                <a:sym typeface="Poppins"/>
              </a:rPr>
              <a:t> med at de </a:t>
            </a:r>
            <a:r>
              <a:rPr lang="en-US" sz="3000" dirty="0" err="1">
                <a:solidFill>
                  <a:srgbClr val="002C47"/>
                </a:solidFill>
                <a:latin typeface="Poppins"/>
                <a:ea typeface="Poppins"/>
                <a:cs typeface="Poppins"/>
                <a:sym typeface="Poppins"/>
              </a:rPr>
              <a:t>bidrager</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til</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forbedret</a:t>
            </a:r>
            <a:r>
              <a:rPr lang="en-US" sz="3000" dirty="0">
                <a:solidFill>
                  <a:srgbClr val="002C47"/>
                </a:solidFill>
                <a:latin typeface="Poppins"/>
                <a:ea typeface="Poppins"/>
                <a:cs typeface="Poppins"/>
                <a:sym typeface="Poppins"/>
              </a:rPr>
              <a:t> performance, innovation </a:t>
            </a:r>
            <a:r>
              <a:rPr lang="en-US" sz="3000" dirty="0" err="1">
                <a:solidFill>
                  <a:srgbClr val="002C47"/>
                </a:solidFill>
                <a:latin typeface="Poppins"/>
                <a:ea typeface="Poppins"/>
                <a:cs typeface="Poppins"/>
                <a:sym typeface="Poppins"/>
              </a:rPr>
              <a:t>og</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langsigtet</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succes</a:t>
            </a:r>
            <a:r>
              <a:rPr lang="en-US" sz="3000" dirty="0">
                <a:solidFill>
                  <a:srgbClr val="002C47"/>
                </a:solidFill>
                <a:latin typeface="Poppins"/>
                <a:ea typeface="Poppins"/>
                <a:cs typeface="Poppins"/>
                <a:sym typeface="Poppins"/>
              </a:rPr>
              <a:t> for </a:t>
            </a:r>
            <a:r>
              <a:rPr lang="en-US" sz="3000" dirty="0" err="1">
                <a:solidFill>
                  <a:srgbClr val="002C47"/>
                </a:solidFill>
                <a:latin typeface="Poppins"/>
                <a:ea typeface="Poppins"/>
                <a:cs typeface="Poppins"/>
                <a:sym typeface="Poppins"/>
              </a:rPr>
              <a:t>virksomheder</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på</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dynamiske</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markeder</a:t>
            </a:r>
            <a:r>
              <a:rPr lang="en-US" sz="3000" dirty="0">
                <a:solidFill>
                  <a:srgbClr val="002C47"/>
                </a:solidFill>
                <a:latin typeface="Poppins"/>
                <a:ea typeface="Poppins"/>
                <a:cs typeface="Poppins"/>
                <a:sym typeface="Poppins"/>
              </a:rPr>
              <a:t>.</a:t>
            </a:r>
            <a:endParaRPr sz="3000" i="0" u="none" strike="noStrike" cap="none" dirty="0">
              <a:solidFill>
                <a:srgbClr val="000000"/>
              </a:solidFill>
              <a:latin typeface="Poppins"/>
              <a:ea typeface="Poppins"/>
              <a:cs typeface="Poppins"/>
              <a:sym typeface="Poppins"/>
            </a:endParaRPr>
          </a:p>
        </p:txBody>
      </p:sp>
      <p:sp>
        <p:nvSpPr>
          <p:cNvPr id="424" name="Google Shape;424;g32093a3db72_3_74"/>
          <p:cNvSpPr txBox="1"/>
          <p:nvPr/>
        </p:nvSpPr>
        <p:spPr>
          <a:xfrm>
            <a:off x="4661401" y="6643331"/>
            <a:ext cx="1986300" cy="215820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sp>
        <p:nvSpPr>
          <p:cNvPr id="425" name="Google Shape;425;g32093a3db72_3_74"/>
          <p:cNvSpPr/>
          <p:nvPr/>
        </p:nvSpPr>
        <p:spPr>
          <a:xfrm>
            <a:off x="5670562" y="6500187"/>
            <a:ext cx="2444496" cy="2444496"/>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g32093a3db72_3_74"/>
          <p:cNvSpPr/>
          <p:nvPr/>
        </p:nvSpPr>
        <p:spPr>
          <a:xfrm>
            <a:off x="6057360" y="6979948"/>
            <a:ext cx="1670884" cy="1484998"/>
          </a:xfrm>
          <a:custGeom>
            <a:avLst/>
            <a:gdLst/>
            <a:ahLst/>
            <a:cxnLst/>
            <a:rect l="l" t="t" r="r" b="b"/>
            <a:pathLst>
              <a:path w="2227845" h="1979997" extrusionOk="0">
                <a:moveTo>
                  <a:pt x="0" y="0"/>
                </a:moveTo>
                <a:lnTo>
                  <a:pt x="2227845" y="0"/>
                </a:lnTo>
                <a:lnTo>
                  <a:pt x="2227845" y="1979998"/>
                </a:lnTo>
                <a:lnTo>
                  <a:pt x="0" y="1979998"/>
                </a:lnTo>
                <a:lnTo>
                  <a:pt x="0" y="0"/>
                </a:lnTo>
                <a:close/>
              </a:path>
            </a:pathLst>
          </a:custGeom>
          <a:blipFill rotWithShape="1">
            <a:blip r:embed="rId4">
              <a:alphaModFix/>
            </a:blip>
            <a:stretch>
              <a:fillRect/>
            </a:stretch>
          </a:blipFill>
          <a:ln>
            <a:noFill/>
          </a:ln>
        </p:spPr>
        <p:txBody>
          <a:bodyPr/>
          <a:lstStyle/>
          <a:p>
            <a:endParaRPr lang="en-DK"/>
          </a:p>
        </p:txBody>
      </p:sp>
      <p:sp>
        <p:nvSpPr>
          <p:cNvPr id="427" name="Google Shape;427;g32093a3db72_3_74"/>
          <p:cNvSpPr/>
          <p:nvPr/>
        </p:nvSpPr>
        <p:spPr>
          <a:xfrm>
            <a:off x="9866786" y="6500187"/>
            <a:ext cx="2444496" cy="2444496"/>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g32093a3db72_3_74"/>
          <p:cNvSpPr/>
          <p:nvPr/>
        </p:nvSpPr>
        <p:spPr>
          <a:xfrm>
            <a:off x="10308600" y="7023625"/>
            <a:ext cx="1501181" cy="1441510"/>
          </a:xfrm>
          <a:custGeom>
            <a:avLst/>
            <a:gdLst/>
            <a:ahLst/>
            <a:cxnLst/>
            <a:rect l="l" t="t" r="r" b="b"/>
            <a:pathLst>
              <a:path w="1256218" h="1256218" extrusionOk="0">
                <a:moveTo>
                  <a:pt x="0" y="0"/>
                </a:moveTo>
                <a:lnTo>
                  <a:pt x="1256219" y="0"/>
                </a:lnTo>
                <a:lnTo>
                  <a:pt x="1256219" y="1256218"/>
                </a:lnTo>
                <a:lnTo>
                  <a:pt x="0" y="1256218"/>
                </a:lnTo>
                <a:lnTo>
                  <a:pt x="0" y="0"/>
                </a:lnTo>
                <a:close/>
              </a:path>
            </a:pathLst>
          </a:custGeom>
          <a:blipFill rotWithShape="1">
            <a:blip r:embed="rId5">
              <a:alphaModFix/>
            </a:blip>
            <a:stretch>
              <a:fillRect/>
            </a:stretch>
          </a:blipFill>
          <a:ln>
            <a:noFill/>
          </a:ln>
        </p:spPr>
        <p:txBody>
          <a:bodyPr/>
          <a:lstStyle/>
          <a:p>
            <a:endParaRPr lang="en-DK"/>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32093a3db72_3_100"/>
          <p:cNvSpPr/>
          <p:nvPr/>
        </p:nvSpPr>
        <p:spPr>
          <a:xfrm rot="4724778" flipH="1">
            <a:off x="-3290339" y="1991029"/>
            <a:ext cx="14302942" cy="4988151"/>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n-DK"/>
          </a:p>
        </p:txBody>
      </p:sp>
      <p:grpSp>
        <p:nvGrpSpPr>
          <p:cNvPr id="434" name="Google Shape;434;g32093a3db72_3_100"/>
          <p:cNvGrpSpPr/>
          <p:nvPr/>
        </p:nvGrpSpPr>
        <p:grpSpPr>
          <a:xfrm>
            <a:off x="5940775" y="946396"/>
            <a:ext cx="857829" cy="857829"/>
            <a:chOff x="0" y="0"/>
            <a:chExt cx="812800" cy="812800"/>
          </a:xfrm>
        </p:grpSpPr>
        <p:sp>
          <p:nvSpPr>
            <p:cNvPr id="435" name="Google Shape;435;g32093a3db72_3_10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g32093a3db72_3_100"/>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7" name="Google Shape;437;g32093a3db72_3_100"/>
          <p:cNvGrpSpPr/>
          <p:nvPr/>
        </p:nvGrpSpPr>
        <p:grpSpPr>
          <a:xfrm>
            <a:off x="5968162" y="2009621"/>
            <a:ext cx="604561" cy="604561"/>
            <a:chOff x="0" y="0"/>
            <a:chExt cx="812800" cy="812800"/>
          </a:xfrm>
        </p:grpSpPr>
        <p:sp>
          <p:nvSpPr>
            <p:cNvPr id="438" name="Google Shape;438;g32093a3db72_3_10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g32093a3db72_3_100"/>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0" name="Google Shape;440;g32093a3db72_3_100"/>
          <p:cNvGrpSpPr/>
          <p:nvPr/>
        </p:nvGrpSpPr>
        <p:grpSpPr>
          <a:xfrm>
            <a:off x="5825201" y="681913"/>
            <a:ext cx="637642" cy="637642"/>
            <a:chOff x="0" y="0"/>
            <a:chExt cx="812800" cy="812800"/>
          </a:xfrm>
        </p:grpSpPr>
        <p:sp>
          <p:nvSpPr>
            <p:cNvPr id="441" name="Google Shape;441;g32093a3db72_3_10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g32093a3db72_3_100"/>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3" name="Google Shape;443;g32093a3db72_3_100"/>
          <p:cNvSpPr/>
          <p:nvPr/>
        </p:nvSpPr>
        <p:spPr>
          <a:xfrm>
            <a:off x="-3755300" y="0"/>
            <a:ext cx="8732428" cy="10311365"/>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48" r="-59698"/>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g32093a3db72_3_100"/>
          <p:cNvSpPr/>
          <p:nvPr/>
        </p:nvSpPr>
        <p:spPr>
          <a:xfrm rot="2900561">
            <a:off x="-6095774" y="6298986"/>
            <a:ext cx="10914665" cy="3710986"/>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n-DK"/>
          </a:p>
        </p:txBody>
      </p:sp>
      <p:sp>
        <p:nvSpPr>
          <p:cNvPr id="445" name="Google Shape;445;g32093a3db72_3_100"/>
          <p:cNvSpPr txBox="1"/>
          <p:nvPr/>
        </p:nvSpPr>
        <p:spPr>
          <a:xfrm>
            <a:off x="7582475" y="855875"/>
            <a:ext cx="10362600" cy="1542900"/>
          </a:xfrm>
          <a:prstGeom prst="rect">
            <a:avLst/>
          </a:prstGeom>
          <a:noFill/>
          <a:ln>
            <a:noFill/>
          </a:ln>
        </p:spPr>
        <p:txBody>
          <a:bodyPr spcFirstLastPara="1" wrap="square" lIns="0" tIns="0" rIns="0" bIns="0" anchor="t" anchorCtr="0">
            <a:spAutoFit/>
          </a:bodyPr>
          <a:lstStyle/>
          <a:p>
            <a:pPr marL="0" marR="0" lvl="0" indent="0" algn="l" rtl="0">
              <a:lnSpc>
                <a:spcPct val="113002"/>
              </a:lnSpc>
              <a:spcBef>
                <a:spcPts val="0"/>
              </a:spcBef>
              <a:spcAft>
                <a:spcPts val="0"/>
              </a:spcAft>
              <a:buClr>
                <a:srgbClr val="000000"/>
              </a:buClr>
              <a:buSzPts val="4799"/>
              <a:buFont typeface="Arial"/>
              <a:buNone/>
            </a:pPr>
            <a:r>
              <a:rPr lang="en-US" sz="4799" b="1">
                <a:solidFill>
                  <a:srgbClr val="002C47"/>
                </a:solidFill>
                <a:latin typeface="Poppins"/>
                <a:ea typeface="Poppins"/>
                <a:cs typeface="Poppins"/>
                <a:sym typeface="Poppins"/>
              </a:rPr>
              <a:t>LEKTION 3 : </a:t>
            </a:r>
            <a:endParaRPr sz="4799" b="1">
              <a:solidFill>
                <a:srgbClr val="002C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r>
              <a:rPr lang="en-US" sz="4600" b="1">
                <a:solidFill>
                  <a:srgbClr val="002C47"/>
                </a:solidFill>
                <a:latin typeface="Calibri"/>
                <a:ea typeface="Calibri"/>
                <a:cs typeface="Calibri"/>
                <a:sym typeface="Calibri"/>
              </a:rPr>
              <a:t>Strategier for karriereplanlægning</a:t>
            </a:r>
            <a:endParaRPr sz="1400" b="0" i="0" u="none" strike="noStrike" cap="none">
              <a:solidFill>
                <a:srgbClr val="000000"/>
              </a:solidFill>
              <a:latin typeface="Arial"/>
              <a:ea typeface="Arial"/>
              <a:cs typeface="Arial"/>
              <a:sym typeface="Arial"/>
            </a:endParaRPr>
          </a:p>
        </p:txBody>
      </p:sp>
      <p:sp>
        <p:nvSpPr>
          <p:cNvPr id="446" name="Google Shape;446;g32093a3db72_3_100"/>
          <p:cNvSpPr txBox="1"/>
          <p:nvPr/>
        </p:nvSpPr>
        <p:spPr>
          <a:xfrm>
            <a:off x="7582475" y="3137525"/>
            <a:ext cx="10027200" cy="6036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None/>
            </a:pPr>
            <a:r>
              <a:rPr lang="en-US" sz="2800" b="1">
                <a:solidFill>
                  <a:srgbClr val="062D47"/>
                </a:solidFill>
                <a:latin typeface="Poppins"/>
                <a:ea typeface="Poppins"/>
                <a:cs typeface="Poppins"/>
                <a:sym typeface="Poppins"/>
              </a:rPr>
              <a:t>Oversigt over strategier for karriereplanlægning</a:t>
            </a:r>
            <a:endParaRPr sz="2800" b="1">
              <a:solidFill>
                <a:srgbClr val="062D47"/>
              </a:solidFill>
              <a:latin typeface="Poppins"/>
              <a:ea typeface="Poppins"/>
              <a:cs typeface="Poppins"/>
              <a:sym typeface="Poppins"/>
            </a:endParaRPr>
          </a:p>
          <a:p>
            <a:pPr marL="457200" lvl="0" indent="-406400" algn="l" rtl="0">
              <a:lnSpc>
                <a:spcPct val="115000"/>
              </a:lnSpc>
              <a:spcBef>
                <a:spcPts val="120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Effektiv karriereplanlægning kræver strukturerede, samarbejdende strategier, der involverer både medarbejderen og organisationen.</a:t>
            </a:r>
            <a:endParaRPr sz="2800">
              <a:solidFill>
                <a:srgbClr val="062D47"/>
              </a:solidFill>
              <a:latin typeface="Poppins"/>
              <a:ea typeface="Poppins"/>
              <a:cs typeface="Poppins"/>
              <a:sym typeface="Poppins"/>
            </a:endParaRPr>
          </a:p>
          <a:p>
            <a:pPr marL="457200" lvl="0" indent="-406400" algn="l" rtl="0">
              <a:lnSpc>
                <a:spcPct val="115000"/>
              </a:lnSpc>
              <a:spcBef>
                <a:spcPts val="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Vigtige fokusområder:</a:t>
            </a:r>
            <a:endParaRPr sz="2800">
              <a:solidFill>
                <a:srgbClr val="062D47"/>
              </a:solidFill>
              <a:latin typeface="Poppins"/>
              <a:ea typeface="Poppins"/>
              <a:cs typeface="Poppins"/>
              <a:sym typeface="Poppins"/>
            </a:endParaRPr>
          </a:p>
          <a:p>
            <a:pPr marL="914400" lvl="1" indent="-406400" algn="l" rtl="0">
              <a:lnSpc>
                <a:spcPct val="115000"/>
              </a:lnSpc>
              <a:spcBef>
                <a:spcPts val="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Evaluering og selvevaluering</a:t>
            </a:r>
            <a:endParaRPr sz="2800">
              <a:solidFill>
                <a:srgbClr val="062D47"/>
              </a:solidFill>
              <a:latin typeface="Poppins"/>
              <a:ea typeface="Poppins"/>
              <a:cs typeface="Poppins"/>
              <a:sym typeface="Poppins"/>
            </a:endParaRPr>
          </a:p>
          <a:p>
            <a:pPr marL="914400" lvl="1" indent="-406400" algn="l" rtl="0">
              <a:lnSpc>
                <a:spcPct val="115000"/>
              </a:lnSpc>
              <a:spcBef>
                <a:spcPts val="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Uddannelse og udvikling</a:t>
            </a:r>
            <a:endParaRPr sz="2800">
              <a:solidFill>
                <a:srgbClr val="062D47"/>
              </a:solidFill>
              <a:latin typeface="Poppins"/>
              <a:ea typeface="Poppins"/>
              <a:cs typeface="Poppins"/>
              <a:sym typeface="Poppins"/>
            </a:endParaRPr>
          </a:p>
          <a:p>
            <a:pPr marL="914400" lvl="1" indent="-406400" algn="l" rtl="0">
              <a:lnSpc>
                <a:spcPct val="115000"/>
              </a:lnSpc>
              <a:spcBef>
                <a:spcPts val="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Mentorskab og coaching</a:t>
            </a:r>
            <a:endParaRPr sz="2800">
              <a:solidFill>
                <a:srgbClr val="062D47"/>
              </a:solidFill>
              <a:latin typeface="Poppins"/>
              <a:ea typeface="Poppins"/>
              <a:cs typeface="Poppins"/>
              <a:sym typeface="Poppins"/>
            </a:endParaRPr>
          </a:p>
          <a:p>
            <a:pPr marL="914400" lvl="1" indent="-406400" algn="l" rtl="0">
              <a:lnSpc>
                <a:spcPct val="115000"/>
              </a:lnSpc>
              <a:spcBef>
                <a:spcPts val="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Anerkendelse og belønning</a:t>
            </a:r>
            <a:endParaRPr sz="2800">
              <a:solidFill>
                <a:srgbClr val="062D47"/>
              </a:solidFill>
              <a:latin typeface="Poppins"/>
              <a:ea typeface="Poppins"/>
              <a:cs typeface="Poppins"/>
              <a:sym typeface="Poppins"/>
            </a:endParaRPr>
          </a:p>
          <a:p>
            <a:pPr marL="457200" lvl="0" indent="-406400" algn="l" rtl="0">
              <a:lnSpc>
                <a:spcPct val="115000"/>
              </a:lnSpc>
              <a:spcBef>
                <a:spcPts val="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Disse strategier sikrer kontinuerlig vækst, tilpasning til organisationens mål og tilpasningsevne på et dynamisk jobmarked.</a:t>
            </a:r>
            <a:endParaRPr sz="4600" b="1">
              <a:solidFill>
                <a:srgbClr val="062D47"/>
              </a:solidFill>
              <a:latin typeface="Poppins"/>
              <a:ea typeface="Poppins"/>
              <a:cs typeface="Poppins"/>
              <a:sym typeface="Poppins"/>
            </a:endParaRPr>
          </a:p>
        </p:txBody>
      </p:sp>
      <p:sp>
        <p:nvSpPr>
          <p:cNvPr id="447" name="Google Shape;447;g32093a3db72_3_100"/>
          <p:cNvSpPr txBox="1"/>
          <p:nvPr/>
        </p:nvSpPr>
        <p:spPr>
          <a:xfrm>
            <a:off x="7582475" y="6687125"/>
            <a:ext cx="68565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100" b="1">
              <a:solidFill>
                <a:srgbClr val="002C47"/>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32093a3db72_3_120"/>
          <p:cNvSpPr/>
          <p:nvPr/>
        </p:nvSpPr>
        <p:spPr>
          <a:xfrm>
            <a:off x="2381250" y="1072150"/>
            <a:ext cx="1562100" cy="1480500"/>
          </a:xfrm>
          <a:prstGeom prst="ellipse">
            <a:avLst/>
          </a:prstGeom>
          <a:solidFill>
            <a:srgbClr val="45B04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53" name="Google Shape;453;g32093a3db72_3_120"/>
          <p:cNvSpPr/>
          <p:nvPr/>
        </p:nvSpPr>
        <p:spPr>
          <a:xfrm rot="-10602053">
            <a:off x="12412802" y="-1131869"/>
            <a:ext cx="6235467" cy="2174619"/>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454" name="Google Shape;454;g32093a3db72_3_120"/>
          <p:cNvSpPr/>
          <p:nvPr/>
        </p:nvSpPr>
        <p:spPr>
          <a:xfrm rot="10602053" flipH="1">
            <a:off x="-438992" y="-1186916"/>
            <a:ext cx="6571235" cy="2291719"/>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sp>
        <p:nvSpPr>
          <p:cNvPr id="455" name="Google Shape;455;g32093a3db72_3_120"/>
          <p:cNvSpPr/>
          <p:nvPr/>
        </p:nvSpPr>
        <p:spPr>
          <a:xfrm>
            <a:off x="1778354" y="3672662"/>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4">
              <a:alphaModFix/>
            </a:blip>
            <a:stretch>
              <a:fillRect/>
            </a:stretch>
          </a:blipFill>
          <a:ln>
            <a:noFill/>
          </a:ln>
        </p:spPr>
        <p:txBody>
          <a:bodyPr/>
          <a:lstStyle/>
          <a:p>
            <a:endParaRPr lang="en-DK"/>
          </a:p>
        </p:txBody>
      </p:sp>
      <p:sp>
        <p:nvSpPr>
          <p:cNvPr id="456" name="Google Shape;456;g32093a3db72_3_120"/>
          <p:cNvSpPr/>
          <p:nvPr/>
        </p:nvSpPr>
        <p:spPr>
          <a:xfrm>
            <a:off x="1778354" y="5752857"/>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4">
              <a:alphaModFix/>
            </a:blip>
            <a:stretch>
              <a:fillRect/>
            </a:stretch>
          </a:blipFill>
          <a:ln>
            <a:noFill/>
          </a:ln>
        </p:spPr>
        <p:txBody>
          <a:bodyPr/>
          <a:lstStyle/>
          <a:p>
            <a:endParaRPr lang="en-DK"/>
          </a:p>
        </p:txBody>
      </p:sp>
      <p:sp>
        <p:nvSpPr>
          <p:cNvPr id="457" name="Google Shape;457;g32093a3db72_3_120"/>
          <p:cNvSpPr/>
          <p:nvPr/>
        </p:nvSpPr>
        <p:spPr>
          <a:xfrm>
            <a:off x="1778354" y="7833050"/>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4">
              <a:alphaModFix/>
            </a:blip>
            <a:stretch>
              <a:fillRect/>
            </a:stretch>
          </a:blipFill>
          <a:ln>
            <a:noFill/>
          </a:ln>
        </p:spPr>
        <p:txBody>
          <a:bodyPr/>
          <a:lstStyle/>
          <a:p>
            <a:endParaRPr lang="en-DK"/>
          </a:p>
        </p:txBody>
      </p:sp>
      <p:grpSp>
        <p:nvGrpSpPr>
          <p:cNvPr id="458" name="Google Shape;458;g32093a3db72_3_120"/>
          <p:cNvGrpSpPr/>
          <p:nvPr/>
        </p:nvGrpSpPr>
        <p:grpSpPr>
          <a:xfrm>
            <a:off x="-1342907" y="9913241"/>
            <a:ext cx="20973307" cy="837542"/>
            <a:chOff x="0" y="-57150"/>
            <a:chExt cx="11607985" cy="463550"/>
          </a:xfrm>
        </p:grpSpPr>
        <p:sp>
          <p:nvSpPr>
            <p:cNvPr id="459" name="Google Shape;459;g32093a3db72_3_120"/>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g32093a3db72_3_120"/>
            <p:cNvSpPr txBox="1"/>
            <p:nvPr/>
          </p:nvSpPr>
          <p:spPr>
            <a:xfrm>
              <a:off x="0" y="-57150"/>
              <a:ext cx="116079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1" name="Google Shape;461;g32093a3db72_3_120"/>
          <p:cNvGrpSpPr/>
          <p:nvPr/>
        </p:nvGrpSpPr>
        <p:grpSpPr>
          <a:xfrm>
            <a:off x="2488624" y="9913241"/>
            <a:ext cx="13310430" cy="837542"/>
            <a:chOff x="0" y="-57150"/>
            <a:chExt cx="7366853" cy="463550"/>
          </a:xfrm>
        </p:grpSpPr>
        <p:sp>
          <p:nvSpPr>
            <p:cNvPr id="462" name="Google Shape;462;g32093a3db72_3_120"/>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g32093a3db72_3_120"/>
            <p:cNvSpPr txBox="1"/>
            <p:nvPr/>
          </p:nvSpPr>
          <p:spPr>
            <a:xfrm>
              <a:off x="0" y="-57150"/>
              <a:ext cx="73668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4" name="Google Shape;464;g32093a3db72_3_120"/>
          <p:cNvGrpSpPr/>
          <p:nvPr/>
        </p:nvGrpSpPr>
        <p:grpSpPr>
          <a:xfrm>
            <a:off x="4131384" y="9913241"/>
            <a:ext cx="10025030" cy="837542"/>
            <a:chOff x="0" y="-57150"/>
            <a:chExt cx="5548500" cy="463550"/>
          </a:xfrm>
        </p:grpSpPr>
        <p:sp>
          <p:nvSpPr>
            <p:cNvPr id="465" name="Google Shape;465;g32093a3db72_3_120"/>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g32093a3db72_3_120"/>
            <p:cNvSpPr txBox="1"/>
            <p:nvPr/>
          </p:nvSpPr>
          <p:spPr>
            <a:xfrm>
              <a:off x="0" y="-57150"/>
              <a:ext cx="55485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67" name="Google Shape;467;g32093a3db72_3_120"/>
          <p:cNvSpPr txBox="1"/>
          <p:nvPr/>
        </p:nvSpPr>
        <p:spPr>
          <a:xfrm>
            <a:off x="3410075" y="1072150"/>
            <a:ext cx="11982300" cy="1013100"/>
          </a:xfrm>
          <a:prstGeom prst="rect">
            <a:avLst/>
          </a:prstGeom>
          <a:noFill/>
          <a:ln>
            <a:noFill/>
          </a:ln>
        </p:spPr>
        <p:txBody>
          <a:bodyPr spcFirstLastPara="1" wrap="square" lIns="0" tIns="0" rIns="0" bIns="0" anchor="t" anchorCtr="0">
            <a:spAutoFit/>
          </a:bodyPr>
          <a:lstStyle/>
          <a:p>
            <a:pPr marL="0" lvl="0" indent="0" algn="ctr" rtl="0">
              <a:lnSpc>
                <a:spcPct val="113000"/>
              </a:lnSpc>
              <a:spcBef>
                <a:spcPts val="0"/>
              </a:spcBef>
              <a:spcAft>
                <a:spcPts val="0"/>
              </a:spcAft>
              <a:buClr>
                <a:srgbClr val="000000"/>
              </a:buClr>
              <a:buSzPts val="5000"/>
              <a:buFont typeface="Arial"/>
              <a:buNone/>
            </a:pPr>
            <a:endParaRPr/>
          </a:p>
          <a:p>
            <a:pPr marL="0" marR="0" lvl="0" indent="0" algn="ctr" rtl="0">
              <a:lnSpc>
                <a:spcPct val="113000"/>
              </a:lnSpc>
              <a:spcBef>
                <a:spcPts val="0"/>
              </a:spcBef>
              <a:spcAft>
                <a:spcPts val="0"/>
              </a:spcAft>
              <a:buClr>
                <a:srgbClr val="000000"/>
              </a:buClr>
              <a:buSzPts val="5000"/>
              <a:buFont typeface="Arial"/>
              <a:buNone/>
            </a:pPr>
            <a:r>
              <a:rPr lang="en-US" sz="5000" b="1">
                <a:solidFill>
                  <a:srgbClr val="002C47"/>
                </a:solidFill>
                <a:latin typeface="Poppins"/>
                <a:ea typeface="Poppins"/>
                <a:cs typeface="Poppins"/>
                <a:sym typeface="Poppins"/>
              </a:rPr>
              <a:t>Evaluering og selvevaluering</a:t>
            </a:r>
            <a:endParaRPr sz="1400" b="0" i="0" u="none" strike="noStrike" cap="none">
              <a:solidFill>
                <a:srgbClr val="000000"/>
              </a:solidFill>
              <a:latin typeface="Arial"/>
              <a:ea typeface="Arial"/>
              <a:cs typeface="Arial"/>
              <a:sym typeface="Arial"/>
            </a:endParaRPr>
          </a:p>
        </p:txBody>
      </p:sp>
      <p:sp>
        <p:nvSpPr>
          <p:cNvPr id="468" name="Google Shape;468;g32093a3db72_3_120"/>
          <p:cNvSpPr txBox="1"/>
          <p:nvPr/>
        </p:nvSpPr>
        <p:spPr>
          <a:xfrm>
            <a:off x="3204975" y="3481300"/>
            <a:ext cx="14587800" cy="14238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500" b="1">
                <a:solidFill>
                  <a:srgbClr val="062D47"/>
                </a:solidFill>
                <a:latin typeface="Poppins"/>
                <a:ea typeface="Poppins"/>
                <a:cs typeface="Poppins"/>
                <a:sym typeface="Poppins"/>
              </a:rPr>
              <a:t>Evaluering af arbejdsgiveren:</a:t>
            </a:r>
            <a:endParaRPr sz="2500" b="1">
              <a:solidFill>
                <a:srgbClr val="062D47"/>
              </a:solidFill>
              <a:latin typeface="Poppins"/>
              <a:ea typeface="Poppins"/>
              <a:cs typeface="Poppins"/>
              <a:sym typeface="Poppins"/>
            </a:endParaRPr>
          </a:p>
          <a:p>
            <a:pPr marL="457200" lvl="0" indent="-387350" algn="l" rtl="0">
              <a:lnSpc>
                <a:spcPct val="115000"/>
              </a:lnSpc>
              <a:spcBef>
                <a:spcPts val="1200"/>
              </a:spcBef>
              <a:spcAft>
                <a:spcPts val="0"/>
              </a:spcAft>
              <a:buClr>
                <a:srgbClr val="062D47"/>
              </a:buClr>
              <a:buSzPts val="2500"/>
              <a:buFont typeface="Poppins"/>
              <a:buChar char="●"/>
            </a:pPr>
            <a:r>
              <a:rPr lang="en-US" sz="2500">
                <a:solidFill>
                  <a:srgbClr val="062D47"/>
                </a:solidFill>
                <a:latin typeface="Poppins"/>
                <a:ea typeface="Poppins"/>
                <a:cs typeface="Poppins"/>
                <a:sym typeface="Poppins"/>
              </a:rPr>
              <a:t>Vurder tekniske og bløde færdigheder ved hjælp af værktøjer som 360° feedback og kompetencetest.</a:t>
            </a:r>
            <a:endParaRPr sz="2500">
              <a:solidFill>
                <a:srgbClr val="062D47"/>
              </a:solidFill>
              <a:latin typeface="Poppins"/>
              <a:ea typeface="Poppins"/>
              <a:cs typeface="Poppins"/>
              <a:sym typeface="Poppins"/>
            </a:endParaRPr>
          </a:p>
          <a:p>
            <a:pPr marL="457200" lvl="0" indent="-387350" algn="l" rtl="0">
              <a:lnSpc>
                <a:spcPct val="115000"/>
              </a:lnSpc>
              <a:spcBef>
                <a:spcPts val="0"/>
              </a:spcBef>
              <a:spcAft>
                <a:spcPts val="0"/>
              </a:spcAft>
              <a:buClr>
                <a:srgbClr val="062D47"/>
              </a:buClr>
              <a:buSzPts val="2500"/>
              <a:buFont typeface="Poppins"/>
              <a:buChar char="●"/>
            </a:pPr>
            <a:r>
              <a:rPr lang="en-US" sz="2500">
                <a:solidFill>
                  <a:srgbClr val="062D47"/>
                </a:solidFill>
                <a:latin typeface="Poppins"/>
                <a:ea typeface="Poppins"/>
                <a:cs typeface="Poppins"/>
                <a:sym typeface="Poppins"/>
              </a:rPr>
              <a:t>Brug Key Performance Indicators (KPI'er) til at spore fremskridt og justere mål.</a:t>
            </a:r>
            <a:endParaRPr sz="3500" b="1">
              <a:solidFill>
                <a:srgbClr val="062D47"/>
              </a:solidFill>
              <a:latin typeface="Poppins"/>
              <a:ea typeface="Poppins"/>
              <a:cs typeface="Poppins"/>
              <a:sym typeface="Poppins"/>
            </a:endParaRPr>
          </a:p>
        </p:txBody>
      </p:sp>
      <p:sp>
        <p:nvSpPr>
          <p:cNvPr id="469" name="Google Shape;469;g32093a3db72_3_120"/>
          <p:cNvSpPr/>
          <p:nvPr/>
        </p:nvSpPr>
        <p:spPr>
          <a:xfrm>
            <a:off x="2691215" y="1341319"/>
            <a:ext cx="942163" cy="942163"/>
          </a:xfrm>
          <a:custGeom>
            <a:avLst/>
            <a:gdLst/>
            <a:ahLst/>
            <a:cxnLst/>
            <a:rect l="l" t="t" r="r" b="b"/>
            <a:pathLst>
              <a:path w="1256218" h="1256218" extrusionOk="0">
                <a:moveTo>
                  <a:pt x="0" y="0"/>
                </a:moveTo>
                <a:lnTo>
                  <a:pt x="1256219" y="0"/>
                </a:lnTo>
                <a:lnTo>
                  <a:pt x="1256219" y="1256218"/>
                </a:lnTo>
                <a:lnTo>
                  <a:pt x="0" y="1256218"/>
                </a:lnTo>
                <a:lnTo>
                  <a:pt x="0" y="0"/>
                </a:lnTo>
                <a:close/>
              </a:path>
            </a:pathLst>
          </a:custGeom>
          <a:blipFill rotWithShape="1">
            <a:blip r:embed="rId5">
              <a:alphaModFix/>
            </a:blip>
            <a:stretch>
              <a:fillRect/>
            </a:stretch>
          </a:blipFill>
          <a:ln>
            <a:noFill/>
          </a:ln>
        </p:spPr>
        <p:txBody>
          <a:bodyPr/>
          <a:lstStyle/>
          <a:p>
            <a:endParaRPr lang="en-DK"/>
          </a:p>
        </p:txBody>
      </p:sp>
      <p:sp>
        <p:nvSpPr>
          <p:cNvPr id="470" name="Google Shape;470;g32093a3db72_3_120"/>
          <p:cNvSpPr txBox="1"/>
          <p:nvPr/>
        </p:nvSpPr>
        <p:spPr>
          <a:xfrm>
            <a:off x="3300225" y="5685650"/>
            <a:ext cx="14225700" cy="137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400" b="1">
                <a:solidFill>
                  <a:schemeClr val="dk1"/>
                </a:solidFill>
                <a:latin typeface="Poppins"/>
                <a:ea typeface="Poppins"/>
                <a:cs typeface="Poppins"/>
                <a:sym typeface="Poppins"/>
              </a:rPr>
              <a:t>Selvevaluering:</a:t>
            </a:r>
            <a:endParaRPr sz="2400" b="1">
              <a:solidFill>
                <a:schemeClr val="dk1"/>
              </a:solidFill>
              <a:latin typeface="Poppins"/>
              <a:ea typeface="Poppins"/>
              <a:cs typeface="Poppins"/>
              <a:sym typeface="Poppins"/>
            </a:endParaRPr>
          </a:p>
          <a:p>
            <a:pPr marL="457200" lvl="0" indent="-381000" algn="l" rtl="0">
              <a:lnSpc>
                <a:spcPct val="115000"/>
              </a:lnSpc>
              <a:spcBef>
                <a:spcPts val="1200"/>
              </a:spcBef>
              <a:spcAft>
                <a:spcPts val="0"/>
              </a:spcAft>
              <a:buClr>
                <a:schemeClr val="dk1"/>
              </a:buClr>
              <a:buSzPts val="2400"/>
              <a:buFont typeface="Poppins"/>
              <a:buChar char="●"/>
            </a:pPr>
            <a:r>
              <a:rPr lang="en-US" sz="2400">
                <a:solidFill>
                  <a:schemeClr val="dk1"/>
                </a:solidFill>
                <a:latin typeface="Poppins"/>
                <a:ea typeface="Poppins"/>
                <a:cs typeface="Poppins"/>
                <a:sym typeface="Poppins"/>
              </a:rPr>
              <a:t>Opfordr medarbejderne til at reflektere over deres styrker, svagheder og karriereønsker.</a:t>
            </a:r>
            <a:endParaRPr sz="2400">
              <a:solidFill>
                <a:schemeClr val="dk1"/>
              </a:solidFill>
              <a:latin typeface="Poppins"/>
              <a:ea typeface="Poppins"/>
              <a:cs typeface="Poppins"/>
              <a:sym typeface="Poppins"/>
            </a:endParaRPr>
          </a:p>
          <a:p>
            <a:pPr marL="457200" lvl="0" indent="-381000" algn="l" rtl="0">
              <a:lnSpc>
                <a:spcPct val="115000"/>
              </a:lnSpc>
              <a:spcBef>
                <a:spcPts val="0"/>
              </a:spcBef>
              <a:spcAft>
                <a:spcPts val="0"/>
              </a:spcAft>
              <a:buClr>
                <a:schemeClr val="dk1"/>
              </a:buClr>
              <a:buSzPts val="2400"/>
              <a:buFont typeface="Poppins"/>
              <a:buChar char="●"/>
            </a:pPr>
            <a:r>
              <a:rPr lang="en-US" sz="2400">
                <a:solidFill>
                  <a:schemeClr val="dk1"/>
                </a:solidFill>
                <a:latin typeface="Poppins"/>
                <a:ea typeface="Poppins"/>
                <a:cs typeface="Poppins"/>
                <a:sym typeface="Poppins"/>
              </a:rPr>
              <a:t>Fremme ansvarlighed og selvbevidsthed for personlig vækst.</a:t>
            </a:r>
            <a:endParaRPr sz="3400" b="1">
              <a:solidFill>
                <a:schemeClr val="dk1"/>
              </a:solidFill>
              <a:latin typeface="Poppins"/>
              <a:ea typeface="Poppins"/>
              <a:cs typeface="Poppins"/>
              <a:sym typeface="Poppins"/>
            </a:endParaRPr>
          </a:p>
        </p:txBody>
      </p:sp>
      <p:sp>
        <p:nvSpPr>
          <p:cNvPr id="471" name="Google Shape;471;g32093a3db72_3_120"/>
          <p:cNvSpPr txBox="1"/>
          <p:nvPr/>
        </p:nvSpPr>
        <p:spPr>
          <a:xfrm>
            <a:off x="3386475" y="7839000"/>
            <a:ext cx="14006100" cy="1047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700" b="1">
                <a:solidFill>
                  <a:schemeClr val="dk1"/>
                </a:solidFill>
                <a:latin typeface="Poppins"/>
                <a:ea typeface="Poppins"/>
                <a:cs typeface="Poppins"/>
                <a:sym typeface="Poppins"/>
              </a:rPr>
              <a:t>Integration:</a:t>
            </a:r>
            <a:endParaRPr sz="2700" b="1">
              <a:solidFill>
                <a:schemeClr val="dk1"/>
              </a:solidFill>
              <a:latin typeface="Poppins"/>
              <a:ea typeface="Poppins"/>
              <a:cs typeface="Poppins"/>
              <a:sym typeface="Poppins"/>
            </a:endParaRPr>
          </a:p>
          <a:p>
            <a:pPr marL="457200" lvl="0" indent="-400050" algn="l" rtl="0">
              <a:lnSpc>
                <a:spcPct val="115000"/>
              </a:lnSpc>
              <a:spcBef>
                <a:spcPts val="1200"/>
              </a:spcBef>
              <a:spcAft>
                <a:spcPts val="0"/>
              </a:spcAft>
              <a:buClr>
                <a:schemeClr val="dk1"/>
              </a:buClr>
              <a:buSzPts val="2700"/>
              <a:buFont typeface="Poppins"/>
              <a:buChar char="●"/>
            </a:pPr>
            <a:r>
              <a:rPr lang="en-US" sz="2700">
                <a:solidFill>
                  <a:schemeClr val="dk1"/>
                </a:solidFill>
                <a:latin typeface="Poppins"/>
                <a:ea typeface="Poppins"/>
                <a:cs typeface="Poppins"/>
                <a:sym typeface="Poppins"/>
              </a:rPr>
              <a:t>Kombiner arbejdsgiver- og selvevaluering for at skabe skræddersyede udviklingsplaner.</a:t>
            </a:r>
            <a:endParaRPr sz="3700" b="1">
              <a:solidFill>
                <a:srgbClr val="002C47"/>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32093a3db72_3_163"/>
          <p:cNvSpPr/>
          <p:nvPr/>
        </p:nvSpPr>
        <p:spPr>
          <a:xfrm>
            <a:off x="3581400" y="2533650"/>
            <a:ext cx="2152800" cy="1962300"/>
          </a:xfrm>
          <a:prstGeom prst="ellipse">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77" name="Google Shape;477;g32093a3db72_3_163"/>
          <p:cNvSpPr/>
          <p:nvPr/>
        </p:nvSpPr>
        <p:spPr>
          <a:xfrm rot="-10602053">
            <a:off x="12412802" y="-1131869"/>
            <a:ext cx="6235467" cy="2174619"/>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478" name="Google Shape;478;g32093a3db72_3_163"/>
          <p:cNvSpPr/>
          <p:nvPr/>
        </p:nvSpPr>
        <p:spPr>
          <a:xfrm rot="10602053" flipH="1">
            <a:off x="-438992" y="-1186916"/>
            <a:ext cx="6571235" cy="2291719"/>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sp>
        <p:nvSpPr>
          <p:cNvPr id="479" name="Google Shape;479;g32093a3db72_3_163"/>
          <p:cNvSpPr txBox="1"/>
          <p:nvPr/>
        </p:nvSpPr>
        <p:spPr>
          <a:xfrm>
            <a:off x="3676650" y="566100"/>
            <a:ext cx="11239500" cy="15738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4800" b="1">
                <a:solidFill>
                  <a:srgbClr val="002C47"/>
                </a:solidFill>
                <a:latin typeface="Poppins"/>
                <a:ea typeface="Poppins"/>
                <a:cs typeface="Poppins"/>
                <a:sym typeface="Poppins"/>
              </a:rPr>
              <a:t>Styrkelse af vækst </a:t>
            </a:r>
            <a:endParaRPr sz="4800" b="1">
              <a:solidFill>
                <a:srgbClr val="002C47"/>
              </a:solidFill>
              <a:latin typeface="Poppins"/>
              <a:ea typeface="Poppins"/>
              <a:cs typeface="Poppins"/>
              <a:sym typeface="Poppins"/>
            </a:endParaRPr>
          </a:p>
          <a:p>
            <a:pPr marL="0" marR="0" lvl="0" indent="0" algn="ctr" rtl="0">
              <a:lnSpc>
                <a:spcPct val="113000"/>
              </a:lnSpc>
              <a:spcBef>
                <a:spcPts val="0"/>
              </a:spcBef>
              <a:spcAft>
                <a:spcPts val="0"/>
              </a:spcAft>
              <a:buClr>
                <a:srgbClr val="000000"/>
              </a:buClr>
              <a:buSzPts val="5000"/>
              <a:buFont typeface="Arial"/>
              <a:buNone/>
            </a:pPr>
            <a:r>
              <a:rPr lang="en-US" sz="4800" b="1">
                <a:solidFill>
                  <a:srgbClr val="002C47"/>
                </a:solidFill>
                <a:latin typeface="Poppins"/>
                <a:ea typeface="Poppins"/>
                <a:cs typeface="Poppins"/>
                <a:sym typeface="Poppins"/>
              </a:rPr>
              <a:t>Gennem strategier</a:t>
            </a:r>
            <a:endParaRPr sz="1200" b="0" i="0" u="none" strike="noStrike" cap="none">
              <a:solidFill>
                <a:srgbClr val="000000"/>
              </a:solidFill>
              <a:latin typeface="Arial"/>
              <a:ea typeface="Arial"/>
              <a:cs typeface="Arial"/>
              <a:sym typeface="Arial"/>
            </a:endParaRPr>
          </a:p>
        </p:txBody>
      </p:sp>
      <p:sp>
        <p:nvSpPr>
          <p:cNvPr id="480" name="Google Shape;480;g32093a3db72_3_163"/>
          <p:cNvSpPr txBox="1"/>
          <p:nvPr/>
        </p:nvSpPr>
        <p:spPr>
          <a:xfrm>
            <a:off x="914400" y="5257800"/>
            <a:ext cx="7486800" cy="373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500" b="1">
                <a:solidFill>
                  <a:srgbClr val="062D47"/>
                </a:solidFill>
                <a:latin typeface="Poppins"/>
                <a:ea typeface="Poppins"/>
                <a:cs typeface="Poppins"/>
                <a:sym typeface="Poppins"/>
              </a:rPr>
              <a:t>Uddannelse, mentorskab og anerkendelse</a:t>
            </a:r>
            <a:endParaRPr sz="2500" b="1">
              <a:solidFill>
                <a:srgbClr val="062D47"/>
              </a:solidFill>
              <a:latin typeface="Poppins"/>
              <a:ea typeface="Poppins"/>
              <a:cs typeface="Poppins"/>
              <a:sym typeface="Poppins"/>
            </a:endParaRPr>
          </a:p>
          <a:p>
            <a:pPr marL="0" lvl="0" indent="0" algn="ctr" rtl="0">
              <a:lnSpc>
                <a:spcPct val="115000"/>
              </a:lnSpc>
              <a:spcBef>
                <a:spcPts val="1200"/>
              </a:spcBef>
              <a:spcAft>
                <a:spcPts val="0"/>
              </a:spcAft>
              <a:buNone/>
            </a:pPr>
            <a:r>
              <a:rPr lang="en-US" sz="2500">
                <a:solidFill>
                  <a:srgbClr val="062D47"/>
                </a:solidFill>
                <a:latin typeface="Poppins"/>
                <a:ea typeface="Poppins"/>
                <a:cs typeface="Poppins"/>
                <a:sym typeface="Poppins"/>
              </a:rPr>
              <a:t>Uddannelsesprogrammer afhjælper huller i færdigheder og understøtter løbende læring for at holde medarbejderne konkurrencedygtige. Mentorordninger giver vejledning og personlig feedback, der fremmer karriereudvikling. Anerkendelse af præstationer fremmer motivation, engagement og en positiv arbejdskultur.</a:t>
            </a:r>
            <a:endParaRPr sz="2500">
              <a:solidFill>
                <a:srgbClr val="062D47"/>
              </a:solidFill>
              <a:latin typeface="Poppins"/>
              <a:ea typeface="Poppins"/>
              <a:cs typeface="Poppins"/>
              <a:sym typeface="Poppins"/>
            </a:endParaRPr>
          </a:p>
          <a:p>
            <a:pPr marL="0" lvl="0" indent="0" algn="l" rtl="0">
              <a:lnSpc>
                <a:spcPct val="115000"/>
              </a:lnSpc>
              <a:spcBef>
                <a:spcPts val="1200"/>
              </a:spcBef>
              <a:spcAft>
                <a:spcPts val="1200"/>
              </a:spcAft>
              <a:buNone/>
            </a:pPr>
            <a:endParaRPr sz="2600" b="1">
              <a:solidFill>
                <a:schemeClr val="dk1"/>
              </a:solidFill>
              <a:latin typeface="Poppins"/>
              <a:ea typeface="Poppins"/>
              <a:cs typeface="Poppins"/>
              <a:sym typeface="Poppins"/>
            </a:endParaRPr>
          </a:p>
        </p:txBody>
      </p:sp>
      <p:sp>
        <p:nvSpPr>
          <p:cNvPr id="481" name="Google Shape;481;g32093a3db72_3_163"/>
          <p:cNvSpPr txBox="1"/>
          <p:nvPr/>
        </p:nvSpPr>
        <p:spPr>
          <a:xfrm>
            <a:off x="9525000" y="5257800"/>
            <a:ext cx="8191500" cy="373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500" b="1">
                <a:solidFill>
                  <a:srgbClr val="002C47"/>
                </a:solidFill>
                <a:latin typeface="Poppins"/>
                <a:ea typeface="Poppins"/>
                <a:cs typeface="Poppins"/>
                <a:sym typeface="Poppins"/>
              </a:rPr>
              <a:t>Vigtigheden af strukturerede strategier</a:t>
            </a:r>
            <a:endParaRPr sz="2500" b="1">
              <a:solidFill>
                <a:srgbClr val="002C47"/>
              </a:solidFill>
              <a:latin typeface="Poppins"/>
              <a:ea typeface="Poppins"/>
              <a:cs typeface="Poppins"/>
              <a:sym typeface="Poppins"/>
            </a:endParaRPr>
          </a:p>
          <a:p>
            <a:pPr marL="0" lvl="0" indent="0" algn="ctr" rtl="0">
              <a:lnSpc>
                <a:spcPct val="115000"/>
              </a:lnSpc>
              <a:spcBef>
                <a:spcPts val="1200"/>
              </a:spcBef>
              <a:spcAft>
                <a:spcPts val="1200"/>
              </a:spcAft>
              <a:buNone/>
            </a:pPr>
            <a:r>
              <a:rPr lang="en-US" sz="2500">
                <a:solidFill>
                  <a:srgbClr val="002C47"/>
                </a:solidFill>
                <a:latin typeface="Poppins"/>
                <a:ea typeface="Poppins"/>
                <a:cs typeface="Poppins"/>
                <a:sym typeface="Poppins"/>
              </a:rPr>
              <a:t>Strukturerede karriereplanlægningsstrategier sikrer, at medarbejderne er klædt på til at møde nye udfordringer, samtidig med at deres udvikling afstemmes med organisationens mål. Ved at fremme evaluering, træning, mentorskab og anerkendelse kan virksomheder opbygge en motiveret, dygtig og tilpasningsdygtig arbejdsstyrke, der fremmer langsigtet succes.</a:t>
            </a:r>
            <a:endParaRPr sz="4000" b="1">
              <a:solidFill>
                <a:srgbClr val="002C47"/>
              </a:solidFill>
              <a:latin typeface="Poppins"/>
              <a:ea typeface="Poppins"/>
              <a:cs typeface="Poppins"/>
              <a:sym typeface="Poppins"/>
            </a:endParaRPr>
          </a:p>
        </p:txBody>
      </p:sp>
      <p:sp>
        <p:nvSpPr>
          <p:cNvPr id="482" name="Google Shape;482;g32093a3db72_3_163"/>
          <p:cNvSpPr/>
          <p:nvPr/>
        </p:nvSpPr>
        <p:spPr>
          <a:xfrm>
            <a:off x="4039724" y="3004050"/>
            <a:ext cx="1236143" cy="1021483"/>
          </a:xfrm>
          <a:custGeom>
            <a:avLst/>
            <a:gdLst/>
            <a:ahLst/>
            <a:cxnLst/>
            <a:rect l="l" t="t" r="r" b="b"/>
            <a:pathLst>
              <a:path w="1480411" h="1064045" extrusionOk="0">
                <a:moveTo>
                  <a:pt x="0" y="0"/>
                </a:moveTo>
                <a:lnTo>
                  <a:pt x="1480411" y="0"/>
                </a:lnTo>
                <a:lnTo>
                  <a:pt x="1480411" y="1064046"/>
                </a:lnTo>
                <a:lnTo>
                  <a:pt x="0" y="1064046"/>
                </a:lnTo>
                <a:lnTo>
                  <a:pt x="0" y="0"/>
                </a:lnTo>
                <a:close/>
              </a:path>
            </a:pathLst>
          </a:custGeom>
          <a:blipFill rotWithShape="1">
            <a:blip r:embed="rId4">
              <a:alphaModFix/>
            </a:blip>
            <a:stretch>
              <a:fillRect/>
            </a:stretch>
          </a:blipFill>
          <a:ln>
            <a:noFill/>
          </a:ln>
        </p:spPr>
        <p:txBody>
          <a:bodyPr/>
          <a:lstStyle/>
          <a:p>
            <a:endParaRPr lang="en-DK"/>
          </a:p>
        </p:txBody>
      </p:sp>
      <p:sp>
        <p:nvSpPr>
          <p:cNvPr id="483" name="Google Shape;483;g32093a3db72_3_163"/>
          <p:cNvSpPr/>
          <p:nvPr/>
        </p:nvSpPr>
        <p:spPr>
          <a:xfrm>
            <a:off x="12763350" y="2533650"/>
            <a:ext cx="2152800" cy="196230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84" name="Google Shape;484;g32093a3db72_3_163"/>
          <p:cNvSpPr/>
          <p:nvPr/>
        </p:nvSpPr>
        <p:spPr>
          <a:xfrm>
            <a:off x="13316399" y="2874600"/>
            <a:ext cx="1237199" cy="1280395"/>
          </a:xfrm>
          <a:custGeom>
            <a:avLst/>
            <a:gdLst/>
            <a:ahLst/>
            <a:cxnLst/>
            <a:rect l="l" t="t" r="r" b="b"/>
            <a:pathLst>
              <a:path w="1370858" h="1391734" extrusionOk="0">
                <a:moveTo>
                  <a:pt x="0" y="0"/>
                </a:moveTo>
                <a:lnTo>
                  <a:pt x="1370858" y="0"/>
                </a:lnTo>
                <a:lnTo>
                  <a:pt x="1370858" y="1391734"/>
                </a:lnTo>
                <a:lnTo>
                  <a:pt x="0" y="1391734"/>
                </a:lnTo>
                <a:lnTo>
                  <a:pt x="0" y="0"/>
                </a:lnTo>
                <a:close/>
              </a:path>
            </a:pathLst>
          </a:custGeom>
          <a:blipFill rotWithShape="1">
            <a:blip r:embed="rId5">
              <a:alphaModFix/>
            </a:blip>
            <a:stretch>
              <a:fillRect/>
            </a:stretch>
          </a:blipFill>
          <a:ln>
            <a:noFill/>
          </a:ln>
        </p:spPr>
        <p:txBody>
          <a:bodyPr/>
          <a:lstStyle/>
          <a:p>
            <a:endParaRPr lang="en-DK"/>
          </a:p>
        </p:txBody>
      </p:sp>
      <p:sp>
        <p:nvSpPr>
          <p:cNvPr id="485" name="Google Shape;485;g32093a3db72_3_163"/>
          <p:cNvSpPr/>
          <p:nvPr/>
        </p:nvSpPr>
        <p:spPr>
          <a:xfrm>
            <a:off x="8067600" y="2533650"/>
            <a:ext cx="2152800" cy="19623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86" name="Google Shape;486;g32093a3db72_3_163"/>
          <p:cNvSpPr/>
          <p:nvPr/>
        </p:nvSpPr>
        <p:spPr>
          <a:xfrm>
            <a:off x="8497212" y="2916537"/>
            <a:ext cx="1293578" cy="1196548"/>
          </a:xfrm>
          <a:custGeom>
            <a:avLst/>
            <a:gdLst/>
            <a:ahLst/>
            <a:cxnLst/>
            <a:rect l="l" t="t" r="r" b="b"/>
            <a:pathLst>
              <a:path w="1223242" h="1256218" extrusionOk="0">
                <a:moveTo>
                  <a:pt x="0" y="0"/>
                </a:moveTo>
                <a:lnTo>
                  <a:pt x="1223242" y="0"/>
                </a:lnTo>
                <a:lnTo>
                  <a:pt x="1223242" y="1256218"/>
                </a:lnTo>
                <a:lnTo>
                  <a:pt x="0" y="1256218"/>
                </a:lnTo>
                <a:lnTo>
                  <a:pt x="0" y="0"/>
                </a:lnTo>
                <a:close/>
              </a:path>
            </a:pathLst>
          </a:custGeom>
          <a:blipFill rotWithShape="1">
            <a:blip r:embed="rId6">
              <a:alphaModFix/>
            </a:blip>
            <a:stretch>
              <a:fillRect/>
            </a:stretch>
          </a:blipFill>
          <a:ln>
            <a:noFill/>
          </a:ln>
        </p:spPr>
        <p:txBody>
          <a:bodyPr/>
          <a:lstStyle/>
          <a:p>
            <a:endParaRPr lang="en-DK"/>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grpSp>
        <p:nvGrpSpPr>
          <p:cNvPr id="491" name="Google Shape;491;g32093a3db72_3_224"/>
          <p:cNvGrpSpPr/>
          <p:nvPr/>
        </p:nvGrpSpPr>
        <p:grpSpPr>
          <a:xfrm>
            <a:off x="816325" y="679696"/>
            <a:ext cx="857829" cy="857829"/>
            <a:chOff x="0" y="0"/>
            <a:chExt cx="812800" cy="812800"/>
          </a:xfrm>
        </p:grpSpPr>
        <p:sp>
          <p:nvSpPr>
            <p:cNvPr id="492" name="Google Shape;492;g32093a3db72_3_2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g32093a3db72_3_224"/>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94" name="Google Shape;494;g32093a3db72_3_224"/>
          <p:cNvGrpSpPr/>
          <p:nvPr/>
        </p:nvGrpSpPr>
        <p:grpSpPr>
          <a:xfrm>
            <a:off x="491212" y="1342871"/>
            <a:ext cx="604561" cy="604561"/>
            <a:chOff x="0" y="0"/>
            <a:chExt cx="812800" cy="812800"/>
          </a:xfrm>
        </p:grpSpPr>
        <p:sp>
          <p:nvSpPr>
            <p:cNvPr id="495" name="Google Shape;495;g32093a3db72_3_2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g32093a3db72_3_224"/>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97" name="Google Shape;497;g32093a3db72_3_224"/>
          <p:cNvGrpSpPr/>
          <p:nvPr/>
        </p:nvGrpSpPr>
        <p:grpSpPr>
          <a:xfrm>
            <a:off x="491201" y="434263"/>
            <a:ext cx="637642" cy="637642"/>
            <a:chOff x="0" y="0"/>
            <a:chExt cx="812800" cy="812800"/>
          </a:xfrm>
        </p:grpSpPr>
        <p:sp>
          <p:nvSpPr>
            <p:cNvPr id="498" name="Google Shape;498;g32093a3db72_3_2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g32093a3db72_3_224"/>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00" name="Google Shape;500;g32093a3db72_3_224"/>
          <p:cNvSpPr/>
          <p:nvPr/>
        </p:nvSpPr>
        <p:spPr>
          <a:xfrm rot="-5400000">
            <a:off x="10650027" y="2518482"/>
            <a:ext cx="10909314" cy="4358271"/>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3">
              <a:alphaModFix amt="77000"/>
            </a:blip>
            <a:stretch>
              <a:fillRect/>
            </a:stretch>
          </a:blipFill>
          <a:ln>
            <a:noFill/>
          </a:ln>
        </p:spPr>
        <p:txBody>
          <a:bodyPr/>
          <a:lstStyle/>
          <a:p>
            <a:endParaRPr lang="en-DK"/>
          </a:p>
        </p:txBody>
      </p:sp>
      <p:sp>
        <p:nvSpPr>
          <p:cNvPr id="501" name="Google Shape;501;g32093a3db72_3_224"/>
          <p:cNvSpPr txBox="1"/>
          <p:nvPr/>
        </p:nvSpPr>
        <p:spPr>
          <a:xfrm>
            <a:off x="2571750" y="855875"/>
            <a:ext cx="10027200" cy="1833000"/>
          </a:xfrm>
          <a:prstGeom prst="rect">
            <a:avLst/>
          </a:prstGeom>
          <a:noFill/>
          <a:ln>
            <a:noFill/>
          </a:ln>
        </p:spPr>
        <p:txBody>
          <a:bodyPr spcFirstLastPara="1" wrap="square" lIns="0" tIns="0" rIns="0" bIns="0" anchor="t" anchorCtr="0">
            <a:spAutoFit/>
          </a:bodyPr>
          <a:lstStyle/>
          <a:p>
            <a:pPr marL="0" marR="0" lvl="0" indent="0" algn="l" rtl="0">
              <a:lnSpc>
                <a:spcPct val="113002"/>
              </a:lnSpc>
              <a:spcBef>
                <a:spcPts val="0"/>
              </a:spcBef>
              <a:spcAft>
                <a:spcPts val="0"/>
              </a:spcAft>
              <a:buClr>
                <a:srgbClr val="000000"/>
              </a:buClr>
              <a:buSzPts val="4799"/>
              <a:buFont typeface="Arial"/>
              <a:buNone/>
            </a:pPr>
            <a:r>
              <a:rPr lang="en-US" sz="4799" b="1">
                <a:solidFill>
                  <a:srgbClr val="002C47"/>
                </a:solidFill>
                <a:latin typeface="Poppins"/>
                <a:ea typeface="Poppins"/>
                <a:cs typeface="Poppins"/>
                <a:sym typeface="Poppins"/>
              </a:rPr>
              <a:t>LEKTION 4 : </a:t>
            </a:r>
            <a:endParaRPr sz="4799" b="1">
              <a:solidFill>
                <a:srgbClr val="002C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r>
              <a:rPr lang="en-US" sz="4500" b="1">
                <a:solidFill>
                  <a:srgbClr val="062D47"/>
                </a:solidFill>
                <a:latin typeface="Calibri"/>
                <a:ea typeface="Calibri"/>
                <a:cs typeface="Calibri"/>
                <a:sym typeface="Calibri"/>
              </a:rPr>
              <a:t>Forberedelsesfasen </a:t>
            </a:r>
            <a:endParaRPr sz="11399" b="1">
              <a:solidFill>
                <a:srgbClr val="062D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endParaRPr sz="1400" b="0" i="0" u="none" strike="noStrike" cap="none">
              <a:solidFill>
                <a:srgbClr val="000000"/>
              </a:solidFill>
              <a:latin typeface="Arial"/>
              <a:ea typeface="Arial"/>
              <a:cs typeface="Arial"/>
              <a:sym typeface="Arial"/>
            </a:endParaRPr>
          </a:p>
        </p:txBody>
      </p:sp>
      <p:sp>
        <p:nvSpPr>
          <p:cNvPr id="502" name="Google Shape;502;g32093a3db72_3_224"/>
          <p:cNvSpPr txBox="1"/>
          <p:nvPr/>
        </p:nvSpPr>
        <p:spPr>
          <a:xfrm>
            <a:off x="2648525" y="2993675"/>
            <a:ext cx="10027200" cy="6968831"/>
          </a:xfrm>
          <a:prstGeom prst="rect">
            <a:avLst/>
          </a:prstGeom>
          <a:noFill/>
          <a:ln w="38100" cap="flat" cmpd="sng">
            <a:solidFill>
              <a:srgbClr val="93C47D"/>
            </a:solidFill>
            <a:prstDash val="lgDash"/>
            <a:round/>
            <a:headEnd type="none" w="sm" len="sm"/>
            <a:tailEnd type="none" w="sm" len="sm"/>
          </a:ln>
        </p:spPr>
        <p:txBody>
          <a:bodyPr spcFirstLastPara="1" wrap="square" lIns="0" tIns="0" rIns="0" bIns="0" anchor="t" anchorCtr="0">
            <a:spAutoFit/>
          </a:bodyPr>
          <a:lstStyle/>
          <a:p>
            <a:pPr marL="457200" lvl="0" indent="0" algn="l" rtl="0">
              <a:lnSpc>
                <a:spcPct val="115000"/>
              </a:lnSpc>
              <a:spcBef>
                <a:spcPts val="1200"/>
              </a:spcBef>
              <a:spcAft>
                <a:spcPts val="0"/>
              </a:spcAft>
              <a:buNone/>
            </a:pPr>
            <a:r>
              <a:rPr lang="en-US" sz="3000" b="1" dirty="0" err="1">
                <a:solidFill>
                  <a:srgbClr val="062D47"/>
                </a:solidFill>
                <a:latin typeface="Poppins"/>
                <a:ea typeface="Poppins"/>
                <a:cs typeface="Poppins"/>
                <a:sym typeface="Poppins"/>
              </a:rPr>
              <a:t>Vigtige</a:t>
            </a:r>
            <a:r>
              <a:rPr lang="en-US" sz="3000" b="1" dirty="0">
                <a:solidFill>
                  <a:srgbClr val="062D47"/>
                </a:solidFill>
                <a:latin typeface="Poppins"/>
                <a:ea typeface="Poppins"/>
                <a:cs typeface="Poppins"/>
                <a:sym typeface="Poppins"/>
              </a:rPr>
              <a:t> </a:t>
            </a:r>
            <a:r>
              <a:rPr lang="en-US" sz="3000" b="1" dirty="0" err="1">
                <a:solidFill>
                  <a:srgbClr val="062D47"/>
                </a:solidFill>
                <a:latin typeface="Poppins"/>
                <a:ea typeface="Poppins"/>
                <a:cs typeface="Poppins"/>
                <a:sym typeface="Poppins"/>
              </a:rPr>
              <a:t>skridt</a:t>
            </a:r>
            <a:r>
              <a:rPr lang="en-US" sz="3000" b="1" dirty="0">
                <a:solidFill>
                  <a:srgbClr val="062D47"/>
                </a:solidFill>
                <a:latin typeface="Poppins"/>
                <a:ea typeface="Poppins"/>
                <a:cs typeface="Poppins"/>
                <a:sym typeface="Poppins"/>
              </a:rPr>
              <a:t>:</a:t>
            </a:r>
            <a:endParaRPr sz="3100" b="1" dirty="0">
              <a:solidFill>
                <a:srgbClr val="062D47"/>
              </a:solidFill>
              <a:latin typeface="Poppins"/>
              <a:ea typeface="Poppins"/>
              <a:cs typeface="Poppins"/>
              <a:sym typeface="Poppins"/>
            </a:endParaRPr>
          </a:p>
          <a:p>
            <a:pPr marL="914400" lvl="1" indent="-419100" algn="l" rtl="0">
              <a:lnSpc>
                <a:spcPct val="115000"/>
              </a:lnSpc>
              <a:spcBef>
                <a:spcPts val="1200"/>
              </a:spcBef>
              <a:spcAft>
                <a:spcPts val="0"/>
              </a:spcAft>
              <a:buClr>
                <a:srgbClr val="062D47"/>
              </a:buClr>
              <a:buSzPts val="3000"/>
              <a:buFont typeface="Poppins"/>
              <a:buChar char="○"/>
            </a:pPr>
            <a:r>
              <a:rPr lang="en-US" sz="3000" dirty="0">
                <a:solidFill>
                  <a:srgbClr val="062D47"/>
                </a:solidFill>
                <a:latin typeface="Poppins"/>
                <a:ea typeface="Poppins"/>
                <a:cs typeface="Poppins"/>
                <a:sym typeface="Poppins"/>
              </a:rPr>
              <a:t>Dan et </a:t>
            </a:r>
            <a:r>
              <a:rPr lang="en-US" sz="3000" dirty="0" err="1">
                <a:solidFill>
                  <a:srgbClr val="062D47"/>
                </a:solidFill>
                <a:latin typeface="Poppins"/>
                <a:ea typeface="Poppins"/>
                <a:cs typeface="Poppins"/>
                <a:sym typeface="Poppins"/>
              </a:rPr>
              <a:t>dedikeret</a:t>
            </a:r>
            <a:r>
              <a:rPr lang="en-US" sz="3000" dirty="0">
                <a:solidFill>
                  <a:srgbClr val="062D47"/>
                </a:solidFill>
                <a:latin typeface="Poppins"/>
                <a:ea typeface="Poppins"/>
                <a:cs typeface="Poppins"/>
                <a:sym typeface="Poppins"/>
              </a:rPr>
              <a:t> team </a:t>
            </a:r>
            <a:r>
              <a:rPr lang="en-US" sz="3000" dirty="0" err="1">
                <a:solidFill>
                  <a:srgbClr val="062D47"/>
                </a:solidFill>
                <a:latin typeface="Poppins"/>
                <a:ea typeface="Poppins"/>
                <a:cs typeface="Poppins"/>
                <a:sym typeface="Poppins"/>
              </a:rPr>
              <a:t>til</a:t>
            </a:r>
            <a:r>
              <a:rPr lang="en-US" sz="3000" dirty="0">
                <a:solidFill>
                  <a:srgbClr val="062D47"/>
                </a:solidFill>
                <a:latin typeface="Poppins"/>
                <a:ea typeface="Poppins"/>
                <a:cs typeface="Poppins"/>
                <a:sym typeface="Poppins"/>
              </a:rPr>
              <a:t> at </a:t>
            </a:r>
            <a:r>
              <a:rPr lang="en-US" sz="3000" dirty="0" err="1">
                <a:solidFill>
                  <a:srgbClr val="062D47"/>
                </a:solidFill>
                <a:latin typeface="Poppins"/>
                <a:ea typeface="Poppins"/>
                <a:cs typeface="Poppins"/>
                <a:sym typeface="Poppins"/>
              </a:rPr>
              <a:t>overvåge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karriereplanlægningsprocessen</a:t>
            </a:r>
            <a:r>
              <a:rPr lang="en-US" sz="3000" dirty="0">
                <a:solidFill>
                  <a:srgbClr val="062D47"/>
                </a:solidFill>
                <a:latin typeface="Poppins"/>
                <a:ea typeface="Poppins"/>
                <a:cs typeface="Poppins"/>
                <a:sym typeface="Poppins"/>
              </a:rPr>
              <a:t>.</a:t>
            </a:r>
            <a:endParaRPr sz="3000" dirty="0">
              <a:solidFill>
                <a:srgbClr val="062D47"/>
              </a:solidFill>
              <a:latin typeface="Poppins"/>
              <a:ea typeface="Poppins"/>
              <a:cs typeface="Poppins"/>
              <a:sym typeface="Poppins"/>
            </a:endParaRPr>
          </a:p>
          <a:p>
            <a:pPr marL="914400" lvl="1" indent="-419100" algn="l" rtl="0">
              <a:lnSpc>
                <a:spcPct val="115000"/>
              </a:lnSpc>
              <a:spcBef>
                <a:spcPts val="0"/>
              </a:spcBef>
              <a:spcAft>
                <a:spcPts val="0"/>
              </a:spcAft>
              <a:buClr>
                <a:srgbClr val="062D47"/>
              </a:buClr>
              <a:buSzPts val="3000"/>
              <a:buFont typeface="Poppins"/>
              <a:buChar char="○"/>
            </a:pPr>
            <a:r>
              <a:rPr lang="en-US" sz="3000" dirty="0" err="1">
                <a:solidFill>
                  <a:srgbClr val="062D47"/>
                </a:solidFill>
                <a:latin typeface="Poppins"/>
                <a:ea typeface="Poppins"/>
                <a:cs typeface="Poppins"/>
                <a:sym typeface="Poppins"/>
              </a:rPr>
              <a:t>Gennemfør</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en</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analyse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af</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færdigheder</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og</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ambitioner</a:t>
            </a:r>
            <a:r>
              <a:rPr lang="en-US" sz="3000" dirty="0">
                <a:solidFill>
                  <a:srgbClr val="062D47"/>
                </a:solidFill>
                <a:latin typeface="Poppins"/>
                <a:ea typeface="Poppins"/>
                <a:cs typeface="Poppins"/>
                <a:sym typeface="Poppins"/>
              </a:rPr>
              <a:t> for at </a:t>
            </a:r>
            <a:r>
              <a:rPr lang="en-US" sz="3000" dirty="0" err="1">
                <a:solidFill>
                  <a:srgbClr val="062D47"/>
                </a:solidFill>
                <a:latin typeface="Poppins"/>
                <a:ea typeface="Poppins"/>
                <a:cs typeface="Poppins"/>
                <a:sym typeface="Poppins"/>
              </a:rPr>
              <a:t>identificere</a:t>
            </a:r>
            <a:r>
              <a:rPr lang="en-US" sz="3000" dirty="0">
                <a:solidFill>
                  <a:srgbClr val="062D47"/>
                </a:solidFill>
                <a:latin typeface="Poppins"/>
                <a:ea typeface="Poppins"/>
                <a:cs typeface="Poppins"/>
                <a:sym typeface="Poppins"/>
              </a:rPr>
              <a:t> huller </a:t>
            </a:r>
            <a:r>
              <a:rPr lang="en-US" sz="3000" dirty="0" err="1">
                <a:solidFill>
                  <a:srgbClr val="062D47"/>
                </a:solidFill>
                <a:latin typeface="Poppins"/>
                <a:ea typeface="Poppins"/>
                <a:cs typeface="Poppins"/>
                <a:sym typeface="Poppins"/>
              </a:rPr>
              <a:t>og</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muligheder</a:t>
            </a:r>
            <a:r>
              <a:rPr lang="en-US" sz="3000" dirty="0">
                <a:solidFill>
                  <a:srgbClr val="062D47"/>
                </a:solidFill>
                <a:latin typeface="Poppins"/>
                <a:ea typeface="Poppins"/>
                <a:cs typeface="Poppins"/>
                <a:sym typeface="Poppins"/>
              </a:rPr>
              <a:t>.</a:t>
            </a:r>
            <a:endParaRPr sz="3000" dirty="0">
              <a:solidFill>
                <a:srgbClr val="062D47"/>
              </a:solidFill>
              <a:latin typeface="Poppins"/>
              <a:ea typeface="Poppins"/>
              <a:cs typeface="Poppins"/>
              <a:sym typeface="Poppins"/>
            </a:endParaRPr>
          </a:p>
          <a:p>
            <a:pPr marL="914400" lvl="1" indent="-419100" algn="l" rtl="0">
              <a:lnSpc>
                <a:spcPct val="115000"/>
              </a:lnSpc>
              <a:spcBef>
                <a:spcPts val="0"/>
              </a:spcBef>
              <a:spcAft>
                <a:spcPts val="0"/>
              </a:spcAft>
              <a:buClr>
                <a:srgbClr val="062D47"/>
              </a:buClr>
              <a:buSzPts val="3000"/>
              <a:buFont typeface="Poppins"/>
              <a:buChar char="○"/>
            </a:pPr>
            <a:r>
              <a:rPr lang="en-US" sz="3000" dirty="0" err="1">
                <a:solidFill>
                  <a:srgbClr val="062D47"/>
                </a:solidFill>
                <a:latin typeface="Poppins"/>
                <a:ea typeface="Poppins"/>
                <a:cs typeface="Poppins"/>
                <a:sym typeface="Poppins"/>
              </a:rPr>
              <a:t>Inddrag</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medarbejderne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i</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planlægningsprocessen</a:t>
            </a:r>
            <a:r>
              <a:rPr lang="en-US" sz="3000" dirty="0">
                <a:solidFill>
                  <a:srgbClr val="062D47"/>
                </a:solidFill>
                <a:latin typeface="Poppins"/>
                <a:ea typeface="Poppins"/>
                <a:cs typeface="Poppins"/>
                <a:sym typeface="Poppins"/>
              </a:rPr>
              <a:t> for at </a:t>
            </a:r>
            <a:r>
              <a:rPr lang="en-US" sz="3000" dirty="0" err="1">
                <a:solidFill>
                  <a:srgbClr val="062D47"/>
                </a:solidFill>
                <a:latin typeface="Poppins"/>
                <a:ea typeface="Poppins"/>
                <a:cs typeface="Poppins"/>
                <a:sym typeface="Poppins"/>
              </a:rPr>
              <a:t>sikre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overensstemmelse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og</a:t>
            </a:r>
            <a:r>
              <a:rPr lang="en-US" sz="3000" dirty="0">
                <a:solidFill>
                  <a:srgbClr val="062D47"/>
                </a:solidFill>
                <a:latin typeface="Poppins"/>
                <a:ea typeface="Poppins"/>
                <a:cs typeface="Poppins"/>
                <a:sym typeface="Poppins"/>
              </a:rPr>
              <a:t> engagement.</a:t>
            </a:r>
            <a:endParaRPr sz="3000" dirty="0">
              <a:solidFill>
                <a:srgbClr val="062D47"/>
              </a:solidFill>
              <a:latin typeface="Poppins"/>
              <a:ea typeface="Poppins"/>
              <a:cs typeface="Poppins"/>
              <a:sym typeface="Poppins"/>
            </a:endParaRPr>
          </a:p>
          <a:p>
            <a:pPr marL="914400" lvl="1" indent="-419100" algn="l" rtl="0">
              <a:lnSpc>
                <a:spcPct val="115000"/>
              </a:lnSpc>
              <a:spcBef>
                <a:spcPts val="0"/>
              </a:spcBef>
              <a:spcAft>
                <a:spcPts val="0"/>
              </a:spcAft>
              <a:buClr>
                <a:srgbClr val="062D47"/>
              </a:buClr>
              <a:buSzPts val="3000"/>
              <a:buFont typeface="Poppins"/>
              <a:buChar char="○"/>
            </a:pPr>
            <a:r>
              <a:rPr lang="en-US" sz="3000" dirty="0">
                <a:solidFill>
                  <a:srgbClr val="062D47"/>
                </a:solidFill>
                <a:latin typeface="Poppins"/>
                <a:ea typeface="Poppins"/>
                <a:cs typeface="Poppins"/>
                <a:sym typeface="Poppins"/>
              </a:rPr>
              <a:t>Benchmark mod </a:t>
            </a:r>
            <a:r>
              <a:rPr lang="en-US" sz="3000" dirty="0" err="1">
                <a:solidFill>
                  <a:srgbClr val="062D47"/>
                </a:solidFill>
                <a:latin typeface="Poppins"/>
                <a:ea typeface="Poppins"/>
                <a:cs typeface="Poppins"/>
                <a:sym typeface="Poppins"/>
              </a:rPr>
              <a:t>industristandarder</a:t>
            </a:r>
            <a:r>
              <a:rPr lang="en-US" sz="3000" dirty="0">
                <a:solidFill>
                  <a:srgbClr val="062D47"/>
                </a:solidFill>
                <a:latin typeface="Poppins"/>
                <a:ea typeface="Poppins"/>
                <a:cs typeface="Poppins"/>
                <a:sym typeface="Poppins"/>
              </a:rPr>
              <a:t> for at </a:t>
            </a:r>
            <a:r>
              <a:rPr lang="en-US" sz="3000" dirty="0" err="1">
                <a:solidFill>
                  <a:srgbClr val="062D47"/>
                </a:solidFill>
                <a:latin typeface="Poppins"/>
                <a:ea typeface="Poppins"/>
                <a:cs typeface="Poppins"/>
                <a:sym typeface="Poppins"/>
              </a:rPr>
              <a:t>få</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indsigt</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i</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konkurrencen</a:t>
            </a:r>
            <a:r>
              <a:rPr lang="en-US" sz="3000" dirty="0">
                <a:solidFill>
                  <a:srgbClr val="062D47"/>
                </a:solidFill>
                <a:latin typeface="Poppins"/>
                <a:ea typeface="Poppins"/>
                <a:cs typeface="Poppins"/>
                <a:sym typeface="Poppins"/>
              </a:rPr>
              <a:t>.</a:t>
            </a:r>
            <a:endParaRPr sz="3000" dirty="0">
              <a:solidFill>
                <a:srgbClr val="062D47"/>
              </a:solidFill>
              <a:latin typeface="Poppins"/>
              <a:ea typeface="Poppins"/>
              <a:cs typeface="Poppins"/>
              <a:sym typeface="Poppins"/>
            </a:endParaRPr>
          </a:p>
          <a:p>
            <a:pPr marL="0" lvl="0" indent="0" algn="l" rtl="0">
              <a:lnSpc>
                <a:spcPct val="115000"/>
              </a:lnSpc>
              <a:spcBef>
                <a:spcPts val="1200"/>
              </a:spcBef>
              <a:spcAft>
                <a:spcPts val="1200"/>
              </a:spcAft>
              <a:buNone/>
            </a:pPr>
            <a:endParaRPr sz="2900" b="1" dirty="0">
              <a:solidFill>
                <a:srgbClr val="062D47"/>
              </a:solidFill>
              <a:latin typeface="Poppins"/>
              <a:ea typeface="Poppins"/>
              <a:cs typeface="Poppins"/>
              <a:sym typeface="Poppins"/>
            </a:endParaRPr>
          </a:p>
        </p:txBody>
      </p:sp>
      <p:sp>
        <p:nvSpPr>
          <p:cNvPr id="503" name="Google Shape;503;g32093a3db72_3_224"/>
          <p:cNvSpPr txBox="1"/>
          <p:nvPr/>
        </p:nvSpPr>
        <p:spPr>
          <a:xfrm>
            <a:off x="7582475" y="6687125"/>
            <a:ext cx="68565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100" b="1">
              <a:solidFill>
                <a:srgbClr val="002C47"/>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32093a3db72_3_243"/>
          <p:cNvSpPr/>
          <p:nvPr/>
        </p:nvSpPr>
        <p:spPr>
          <a:xfrm rot="-4777092">
            <a:off x="5568730" y="2938974"/>
            <a:ext cx="12662177" cy="4415935"/>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en-DK"/>
          </a:p>
        </p:txBody>
      </p:sp>
      <p:sp>
        <p:nvSpPr>
          <p:cNvPr id="509" name="Google Shape;509;g32093a3db72_3_243"/>
          <p:cNvSpPr/>
          <p:nvPr/>
        </p:nvSpPr>
        <p:spPr>
          <a:xfrm>
            <a:off x="11115371" y="0"/>
            <a:ext cx="7177919" cy="10291954"/>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l="-77019" r="-7701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g32093a3db72_3_243"/>
          <p:cNvSpPr/>
          <p:nvPr/>
        </p:nvSpPr>
        <p:spPr>
          <a:xfrm rot="-2967651" flipH="1">
            <a:off x="13288315" y="6434110"/>
            <a:ext cx="10666084" cy="3626468"/>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5">
              <a:alphaModFix amt="77000"/>
            </a:blip>
            <a:stretch>
              <a:fillRect/>
            </a:stretch>
          </a:blipFill>
          <a:ln>
            <a:noFill/>
          </a:ln>
        </p:spPr>
        <p:txBody>
          <a:bodyPr/>
          <a:lstStyle/>
          <a:p>
            <a:endParaRPr lang="en-DK"/>
          </a:p>
        </p:txBody>
      </p:sp>
      <p:grpSp>
        <p:nvGrpSpPr>
          <p:cNvPr id="511" name="Google Shape;511;g32093a3db72_3_243"/>
          <p:cNvGrpSpPr/>
          <p:nvPr/>
        </p:nvGrpSpPr>
        <p:grpSpPr>
          <a:xfrm>
            <a:off x="11629486" y="1052712"/>
            <a:ext cx="857829" cy="857829"/>
            <a:chOff x="0" y="0"/>
            <a:chExt cx="812800" cy="812800"/>
          </a:xfrm>
        </p:grpSpPr>
        <p:sp>
          <p:nvSpPr>
            <p:cNvPr id="512" name="Google Shape;512;g32093a3db72_3_24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g32093a3db72_3_243"/>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14" name="Google Shape;514;g32093a3db72_3_243"/>
          <p:cNvGrpSpPr/>
          <p:nvPr/>
        </p:nvGrpSpPr>
        <p:grpSpPr>
          <a:xfrm>
            <a:off x="11115371" y="2332412"/>
            <a:ext cx="604561" cy="604561"/>
            <a:chOff x="0" y="0"/>
            <a:chExt cx="812800" cy="812800"/>
          </a:xfrm>
        </p:grpSpPr>
        <p:sp>
          <p:nvSpPr>
            <p:cNvPr id="515" name="Google Shape;515;g32093a3db72_3_24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g32093a3db72_3_243"/>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17" name="Google Shape;517;g32093a3db72_3_243"/>
          <p:cNvGrpSpPr/>
          <p:nvPr/>
        </p:nvGrpSpPr>
        <p:grpSpPr>
          <a:xfrm>
            <a:off x="11940462" y="788230"/>
            <a:ext cx="637642" cy="637642"/>
            <a:chOff x="0" y="0"/>
            <a:chExt cx="812800" cy="812800"/>
          </a:xfrm>
        </p:grpSpPr>
        <p:sp>
          <p:nvSpPr>
            <p:cNvPr id="518" name="Google Shape;518;g32093a3db72_3_24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g32093a3db72_3_243"/>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20" name="Google Shape;520;g32093a3db72_3_243"/>
          <p:cNvSpPr txBox="1"/>
          <p:nvPr/>
        </p:nvSpPr>
        <p:spPr>
          <a:xfrm>
            <a:off x="5" y="1425887"/>
            <a:ext cx="11103000" cy="9234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6000" b="1">
                <a:solidFill>
                  <a:srgbClr val="002C47"/>
                </a:solidFill>
                <a:latin typeface="Poppins"/>
                <a:ea typeface="Poppins"/>
                <a:cs typeface="Poppins"/>
                <a:sym typeface="Poppins"/>
              </a:rPr>
              <a:t>Planens udviklingsfase</a:t>
            </a:r>
            <a:endParaRPr sz="2400" b="0" i="0" u="none" strike="noStrike" cap="none">
              <a:solidFill>
                <a:srgbClr val="000000"/>
              </a:solidFill>
              <a:latin typeface="Arial"/>
              <a:ea typeface="Arial"/>
              <a:cs typeface="Arial"/>
              <a:sym typeface="Arial"/>
            </a:endParaRPr>
          </a:p>
        </p:txBody>
      </p:sp>
      <p:sp>
        <p:nvSpPr>
          <p:cNvPr id="521" name="Google Shape;521;g32093a3db72_3_243"/>
          <p:cNvSpPr/>
          <p:nvPr/>
        </p:nvSpPr>
        <p:spPr>
          <a:xfrm>
            <a:off x="11115371" y="0"/>
            <a:ext cx="7177919" cy="10291954"/>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l="-75765" r="-7575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22" name="Google Shape;522;g32093a3db72_3_243"/>
          <p:cNvGrpSpPr/>
          <p:nvPr/>
        </p:nvGrpSpPr>
        <p:grpSpPr>
          <a:xfrm>
            <a:off x="1085888" y="3885325"/>
            <a:ext cx="7797989" cy="4157550"/>
            <a:chOff x="0" y="0"/>
            <a:chExt cx="8967329" cy="4608236"/>
          </a:xfrm>
        </p:grpSpPr>
        <p:grpSp>
          <p:nvGrpSpPr>
            <p:cNvPr id="523" name="Google Shape;523;g32093a3db72_3_243"/>
            <p:cNvGrpSpPr/>
            <p:nvPr/>
          </p:nvGrpSpPr>
          <p:grpSpPr>
            <a:xfrm>
              <a:off x="635543" y="4879"/>
              <a:ext cx="8319179" cy="1097186"/>
              <a:chOff x="0" y="-94781"/>
              <a:chExt cx="3800100" cy="501181"/>
            </a:xfrm>
          </p:grpSpPr>
          <p:sp>
            <p:nvSpPr>
              <p:cNvPr id="524" name="Google Shape;524;g32093a3db72_3_243"/>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g32093a3db72_3_243"/>
              <p:cNvSpPr txBox="1"/>
              <p:nvPr/>
            </p:nvSpPr>
            <p:spPr>
              <a:xfrm>
                <a:off x="0" y="-94781"/>
                <a:ext cx="38001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26" name="Google Shape;526;g32093a3db72_3_243"/>
            <p:cNvSpPr/>
            <p:nvPr/>
          </p:nvSpPr>
          <p:spPr>
            <a:xfrm>
              <a:off x="0" y="0"/>
              <a:ext cx="1271087" cy="1271087"/>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7">
                <a:alphaModFix/>
              </a:blip>
              <a:stretch>
                <a:fillRect/>
              </a:stretch>
            </a:blipFill>
            <a:ln>
              <a:noFill/>
            </a:ln>
          </p:spPr>
          <p:txBody>
            <a:bodyPr/>
            <a:lstStyle/>
            <a:p>
              <a:endParaRPr lang="en-DK"/>
            </a:p>
          </p:txBody>
        </p:sp>
        <p:sp>
          <p:nvSpPr>
            <p:cNvPr id="528" name="Google Shape;528;g32093a3db72_3_243"/>
            <p:cNvSpPr/>
            <p:nvPr/>
          </p:nvSpPr>
          <p:spPr>
            <a:xfrm>
              <a:off x="700289" y="3352173"/>
              <a:ext cx="8254278" cy="1256063"/>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g32093a3db72_3_243"/>
            <p:cNvSpPr/>
            <p:nvPr/>
          </p:nvSpPr>
          <p:spPr>
            <a:xfrm>
              <a:off x="0" y="3130780"/>
              <a:ext cx="1271087" cy="1271087"/>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8">
                <a:alphaModFix/>
              </a:blip>
              <a:stretch>
                <a:fillRect/>
              </a:stretch>
            </a:blipFill>
            <a:ln>
              <a:noFill/>
            </a:ln>
          </p:spPr>
          <p:txBody>
            <a:bodyPr/>
            <a:lstStyle/>
            <a:p>
              <a:endParaRPr lang="en-DK"/>
            </a:p>
          </p:txBody>
        </p:sp>
        <p:sp>
          <p:nvSpPr>
            <p:cNvPr id="532" name="Google Shape;532;g32093a3db72_3_243"/>
            <p:cNvSpPr/>
            <p:nvPr/>
          </p:nvSpPr>
          <p:spPr>
            <a:xfrm>
              <a:off x="700290" y="1788986"/>
              <a:ext cx="8254278" cy="1220191"/>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g32093a3db72_3_243"/>
            <p:cNvSpPr/>
            <p:nvPr/>
          </p:nvSpPr>
          <p:spPr>
            <a:xfrm>
              <a:off x="0" y="1567593"/>
              <a:ext cx="1271087" cy="1271087"/>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8">
                <a:alphaModFix/>
              </a:blip>
              <a:stretch>
                <a:fillRect/>
              </a:stretch>
            </a:blipFill>
            <a:ln>
              <a:noFill/>
            </a:ln>
          </p:spPr>
          <p:txBody>
            <a:bodyPr/>
            <a:lstStyle/>
            <a:p>
              <a:endParaRPr lang="en-DK"/>
            </a:p>
          </p:txBody>
        </p:sp>
        <p:sp>
          <p:nvSpPr>
            <p:cNvPr id="535" name="Google Shape;535;g32093a3db72_3_243"/>
            <p:cNvSpPr txBox="1"/>
            <p:nvPr/>
          </p:nvSpPr>
          <p:spPr>
            <a:xfrm>
              <a:off x="1624111" y="324165"/>
              <a:ext cx="6880500" cy="835794"/>
            </a:xfrm>
            <a:prstGeom prst="rect">
              <a:avLst/>
            </a:prstGeom>
            <a:noFill/>
            <a:ln>
              <a:noFill/>
            </a:ln>
          </p:spPr>
          <p:txBody>
            <a:bodyPr spcFirstLastPara="1" wrap="square" lIns="0" tIns="0" rIns="0" bIns="0" anchor="t" anchorCtr="0">
              <a:spAutoFit/>
            </a:bodyPr>
            <a:lstStyle/>
            <a:p>
              <a:pPr marL="0" marR="0" lvl="0" indent="0" algn="l" rtl="0">
                <a:lnSpc>
                  <a:spcPct val="140021"/>
                </a:lnSpc>
                <a:spcBef>
                  <a:spcPts val="0"/>
                </a:spcBef>
                <a:spcAft>
                  <a:spcPts val="0"/>
                </a:spcAft>
                <a:buClr>
                  <a:srgbClr val="000000"/>
                </a:buClr>
                <a:buSzPts val="2831"/>
                <a:buFont typeface="Arial"/>
                <a:buNone/>
              </a:pPr>
              <a:r>
                <a:rPr lang="en-US" sz="3500" b="1" dirty="0">
                  <a:solidFill>
                    <a:srgbClr val="FFFFFF"/>
                  </a:solidFill>
                  <a:latin typeface="Poppins Medium"/>
                  <a:ea typeface="Poppins Medium"/>
                  <a:cs typeface="Poppins Medium"/>
                  <a:sym typeface="Poppins Medium"/>
                </a:rPr>
                <a:t>Definition </a:t>
              </a:r>
              <a:r>
                <a:rPr lang="en-US" sz="3500" b="1" dirty="0" err="1">
                  <a:solidFill>
                    <a:srgbClr val="FFFFFF"/>
                  </a:solidFill>
                  <a:latin typeface="Poppins Medium"/>
                  <a:ea typeface="Poppins Medium"/>
                  <a:cs typeface="Poppins Medium"/>
                  <a:sym typeface="Poppins Medium"/>
                </a:rPr>
                <a:t>af</a:t>
              </a:r>
              <a:r>
                <a:rPr lang="en-US" sz="3500" b="1" dirty="0">
                  <a:solidFill>
                    <a:srgbClr val="FFFFFF"/>
                  </a:solidFill>
                  <a:latin typeface="Poppins Medium"/>
                  <a:ea typeface="Poppins Medium"/>
                  <a:cs typeface="Poppins Medium"/>
                  <a:sym typeface="Poppins Medium"/>
                </a:rPr>
                <a:t> </a:t>
              </a:r>
              <a:r>
                <a:rPr lang="en-US" sz="3500" b="1" dirty="0" err="1">
                  <a:solidFill>
                    <a:srgbClr val="FFFFFF"/>
                  </a:solidFill>
                  <a:latin typeface="Poppins Medium"/>
                  <a:ea typeface="Poppins Medium"/>
                  <a:cs typeface="Poppins Medium"/>
                  <a:sym typeface="Poppins Medium"/>
                </a:rPr>
                <a:t>karriereveje</a:t>
              </a:r>
              <a:endParaRPr sz="3500" b="0" i="0" u="none" strike="noStrike" cap="none" dirty="0">
                <a:solidFill>
                  <a:srgbClr val="000000"/>
                </a:solidFill>
                <a:latin typeface="Arial"/>
                <a:ea typeface="Arial"/>
                <a:cs typeface="Arial"/>
                <a:sym typeface="Arial"/>
              </a:endParaRPr>
            </a:p>
          </p:txBody>
        </p:sp>
        <p:sp>
          <p:nvSpPr>
            <p:cNvPr id="536" name="Google Shape;536;g32093a3db72_3_243"/>
            <p:cNvSpPr txBox="1"/>
            <p:nvPr/>
          </p:nvSpPr>
          <p:spPr>
            <a:xfrm>
              <a:off x="1637129" y="3487871"/>
              <a:ext cx="7330200" cy="10234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2733"/>
                <a:buFont typeface="Arial"/>
                <a:buNone/>
              </a:pPr>
              <a:r>
                <a:rPr lang="en-US" sz="3000" b="1" dirty="0" err="1">
                  <a:solidFill>
                    <a:srgbClr val="FFFFFF"/>
                  </a:solidFill>
                  <a:latin typeface="Poppins Medium"/>
                  <a:ea typeface="Poppins Medium"/>
                  <a:cs typeface="Poppins Medium"/>
                  <a:sym typeface="Poppins Medium"/>
                </a:rPr>
                <a:t>Håndtering</a:t>
              </a:r>
              <a:r>
                <a:rPr lang="en-US" sz="3000" b="1" dirty="0">
                  <a:solidFill>
                    <a:srgbClr val="FFFFFF"/>
                  </a:solidFill>
                  <a:latin typeface="Poppins Medium"/>
                  <a:ea typeface="Poppins Medium"/>
                  <a:cs typeface="Poppins Medium"/>
                  <a:sym typeface="Poppins Medium"/>
                </a:rPr>
                <a:t> </a:t>
              </a:r>
              <a:r>
                <a:rPr lang="en-US" sz="3000" b="1" dirty="0" err="1">
                  <a:solidFill>
                    <a:srgbClr val="FFFFFF"/>
                  </a:solidFill>
                  <a:latin typeface="Poppins Medium"/>
                  <a:ea typeface="Poppins Medium"/>
                  <a:cs typeface="Poppins Medium"/>
                  <a:sym typeface="Poppins Medium"/>
                </a:rPr>
                <a:t>af</a:t>
              </a:r>
              <a:r>
                <a:rPr lang="en-US" sz="3000" b="1" dirty="0">
                  <a:solidFill>
                    <a:srgbClr val="FFFFFF"/>
                  </a:solidFill>
                  <a:latin typeface="Poppins Medium"/>
                  <a:ea typeface="Poppins Medium"/>
                  <a:cs typeface="Poppins Medium"/>
                  <a:sym typeface="Poppins Medium"/>
                </a:rPr>
                <a:t> </a:t>
              </a:r>
              <a:r>
                <a:rPr lang="en-US" sz="3000" b="1" dirty="0" err="1">
                  <a:solidFill>
                    <a:srgbClr val="FFFFFF"/>
                  </a:solidFill>
                  <a:latin typeface="Poppins Medium"/>
                  <a:ea typeface="Poppins Medium"/>
                  <a:cs typeface="Poppins Medium"/>
                  <a:sym typeface="Poppins Medium"/>
                </a:rPr>
                <a:t>bæredygtighed</a:t>
              </a:r>
              <a:r>
                <a:rPr lang="en-US" sz="3000" b="1" dirty="0">
                  <a:solidFill>
                    <a:srgbClr val="FFFFFF"/>
                  </a:solidFill>
                  <a:latin typeface="Poppins Medium"/>
                  <a:ea typeface="Poppins Medium"/>
                  <a:cs typeface="Poppins Medium"/>
                  <a:sym typeface="Poppins Medium"/>
                </a:rPr>
                <a:t> </a:t>
              </a:r>
              <a:r>
                <a:rPr lang="en-US" sz="3000" b="1" dirty="0" err="1">
                  <a:solidFill>
                    <a:srgbClr val="FFFFFF"/>
                  </a:solidFill>
                  <a:latin typeface="Poppins Medium"/>
                  <a:ea typeface="Poppins Medium"/>
                  <a:cs typeface="Poppins Medium"/>
                  <a:sym typeface="Poppins Medium"/>
                </a:rPr>
                <a:t>og</a:t>
              </a:r>
              <a:r>
                <a:rPr lang="en-US" sz="3000" b="1" dirty="0">
                  <a:solidFill>
                    <a:srgbClr val="FFFFFF"/>
                  </a:solidFill>
                  <a:latin typeface="Poppins Medium"/>
                  <a:ea typeface="Poppins Medium"/>
                  <a:cs typeface="Poppins Medium"/>
                  <a:sym typeface="Poppins Medium"/>
                </a:rPr>
                <a:t> </a:t>
              </a:r>
              <a:r>
                <a:rPr lang="en-US" sz="3000" b="1" dirty="0" err="1">
                  <a:solidFill>
                    <a:srgbClr val="FFFFFF"/>
                  </a:solidFill>
                  <a:latin typeface="Poppins Medium"/>
                  <a:ea typeface="Poppins Medium"/>
                  <a:cs typeface="Poppins Medium"/>
                  <a:sym typeface="Poppins Medium"/>
                </a:rPr>
                <a:t>digitalisering</a:t>
              </a:r>
              <a:endParaRPr sz="3000" b="0" i="0" u="none" strike="noStrike" cap="none" dirty="0">
                <a:solidFill>
                  <a:srgbClr val="000000"/>
                </a:solidFill>
                <a:latin typeface="Arial"/>
                <a:ea typeface="Arial"/>
                <a:cs typeface="Arial"/>
                <a:sym typeface="Arial"/>
              </a:endParaRPr>
            </a:p>
          </p:txBody>
        </p:sp>
        <p:sp>
          <p:nvSpPr>
            <p:cNvPr id="537" name="Google Shape;537;g32093a3db72_3_243"/>
            <p:cNvSpPr txBox="1"/>
            <p:nvPr/>
          </p:nvSpPr>
          <p:spPr>
            <a:xfrm>
              <a:off x="1637129" y="1923453"/>
              <a:ext cx="7330200" cy="10234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2733"/>
                <a:buFont typeface="Arial"/>
                <a:buNone/>
              </a:pPr>
              <a:r>
                <a:rPr lang="en-US" sz="3000" b="1" dirty="0" err="1">
                  <a:solidFill>
                    <a:srgbClr val="FFFFFF"/>
                  </a:solidFill>
                  <a:latin typeface="Poppins Medium"/>
                  <a:ea typeface="Poppins Medium"/>
                  <a:cs typeface="Poppins Medium"/>
                  <a:sym typeface="Poppins Medium"/>
                </a:rPr>
                <a:t>Udvikling</a:t>
              </a:r>
              <a:r>
                <a:rPr lang="en-US" sz="3000" b="1" dirty="0">
                  <a:solidFill>
                    <a:srgbClr val="FFFFFF"/>
                  </a:solidFill>
                  <a:latin typeface="Poppins Medium"/>
                  <a:ea typeface="Poppins Medium"/>
                  <a:cs typeface="Poppins Medium"/>
                  <a:sym typeface="Poppins Medium"/>
                </a:rPr>
                <a:t> </a:t>
              </a:r>
              <a:r>
                <a:rPr lang="en-US" sz="3000" b="1" dirty="0" err="1">
                  <a:solidFill>
                    <a:srgbClr val="FFFFFF"/>
                  </a:solidFill>
                  <a:latin typeface="Poppins Medium"/>
                  <a:ea typeface="Poppins Medium"/>
                  <a:cs typeface="Poppins Medium"/>
                  <a:sym typeface="Poppins Medium"/>
                </a:rPr>
                <a:t>af</a:t>
              </a:r>
              <a:r>
                <a:rPr lang="en-US" sz="3000" b="1" dirty="0">
                  <a:solidFill>
                    <a:srgbClr val="FFFFFF"/>
                  </a:solidFill>
                  <a:latin typeface="Poppins Medium"/>
                  <a:ea typeface="Poppins Medium"/>
                  <a:cs typeface="Poppins Medium"/>
                  <a:sym typeface="Poppins Medium"/>
                </a:rPr>
                <a:t> </a:t>
              </a:r>
              <a:r>
                <a:rPr lang="en-US" sz="3000" b="1" dirty="0" err="1">
                  <a:solidFill>
                    <a:srgbClr val="FFFFFF"/>
                  </a:solidFill>
                  <a:latin typeface="Poppins Medium"/>
                  <a:ea typeface="Poppins Medium"/>
                  <a:cs typeface="Poppins Medium"/>
                  <a:sym typeface="Poppins Medium"/>
                </a:rPr>
                <a:t>træningsprogrammer</a:t>
              </a:r>
              <a:endParaRPr sz="3000" b="0" i="0" u="none" strike="noStrike" cap="none" dirty="0">
                <a:solidFill>
                  <a:srgbClr val="000000"/>
                </a:solidFill>
                <a:latin typeface="Arial"/>
                <a:ea typeface="Arial"/>
                <a:cs typeface="Arial"/>
                <a:sym typeface="Arial"/>
              </a:endParaRPr>
            </a:p>
          </p:txBody>
        </p:sp>
      </p:grpSp>
      <p:sp>
        <p:nvSpPr>
          <p:cNvPr id="538" name="Google Shape;538;g32093a3db72_3_243"/>
          <p:cNvSpPr txBox="1"/>
          <p:nvPr/>
        </p:nvSpPr>
        <p:spPr>
          <a:xfrm>
            <a:off x="1376550" y="4084650"/>
            <a:ext cx="637800" cy="6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chemeClr val="dk1"/>
                </a:solidFill>
                <a:latin typeface="Poppins"/>
                <a:ea typeface="Poppins"/>
                <a:cs typeface="Poppins"/>
                <a:sym typeface="Poppins"/>
              </a:rPr>
              <a:t>1</a:t>
            </a: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p:txBody>
      </p:sp>
      <p:sp>
        <p:nvSpPr>
          <p:cNvPr id="539" name="Google Shape;539;g32093a3db72_3_243"/>
          <p:cNvSpPr txBox="1"/>
          <p:nvPr/>
        </p:nvSpPr>
        <p:spPr>
          <a:xfrm>
            <a:off x="1376550" y="5475300"/>
            <a:ext cx="637800" cy="6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chemeClr val="dk1"/>
                </a:solidFill>
                <a:latin typeface="Poppins"/>
                <a:ea typeface="Poppins"/>
                <a:cs typeface="Poppins"/>
                <a:sym typeface="Poppins"/>
              </a:rPr>
              <a:t>2</a:t>
            </a: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p:txBody>
      </p:sp>
      <p:sp>
        <p:nvSpPr>
          <p:cNvPr id="540" name="Google Shape;540;g32093a3db72_3_243"/>
          <p:cNvSpPr txBox="1"/>
          <p:nvPr/>
        </p:nvSpPr>
        <p:spPr>
          <a:xfrm>
            <a:off x="1371600" y="6896100"/>
            <a:ext cx="476100" cy="9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chemeClr val="dk1"/>
                </a:solidFill>
                <a:latin typeface="Poppins"/>
                <a:ea typeface="Poppins"/>
                <a:cs typeface="Poppins"/>
                <a:sym typeface="Poppins"/>
              </a:rPr>
              <a:t>3</a:t>
            </a:r>
            <a:endParaRPr sz="4000" b="1">
              <a:solidFill>
                <a:schemeClr val="dk1"/>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n-DK"/>
          </a:p>
        </p:txBody>
      </p:sp>
      <p:grpSp>
        <p:nvGrpSpPr>
          <p:cNvPr id="109" name="Google Shape;109;p2"/>
          <p:cNvGrpSpPr/>
          <p:nvPr/>
        </p:nvGrpSpPr>
        <p:grpSpPr>
          <a:xfrm>
            <a:off x="5551125" y="399521"/>
            <a:ext cx="857829" cy="857829"/>
            <a:chOff x="0" y="0"/>
            <a:chExt cx="812800" cy="812800"/>
          </a:xfrm>
        </p:grpSpPr>
        <p:sp>
          <p:nvSpPr>
            <p:cNvPr id="110" name="Google Shape;110;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2" name="Google Shape;112;p2"/>
          <p:cNvGrpSpPr/>
          <p:nvPr/>
        </p:nvGrpSpPr>
        <p:grpSpPr>
          <a:xfrm>
            <a:off x="5630575" y="1135696"/>
            <a:ext cx="604561" cy="604561"/>
            <a:chOff x="0" y="0"/>
            <a:chExt cx="812800" cy="812800"/>
          </a:xfrm>
        </p:grpSpPr>
        <p:sp>
          <p:nvSpPr>
            <p:cNvPr id="113" name="Google Shape;113;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5" name="Google Shape;115;p2"/>
          <p:cNvGrpSpPr/>
          <p:nvPr/>
        </p:nvGrpSpPr>
        <p:grpSpPr>
          <a:xfrm>
            <a:off x="5303126" y="184013"/>
            <a:ext cx="637642" cy="637642"/>
            <a:chOff x="0" y="0"/>
            <a:chExt cx="812800" cy="812800"/>
          </a:xfrm>
        </p:grpSpPr>
        <p:sp>
          <p:nvSpPr>
            <p:cNvPr id="116" name="Google Shape;116;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8" name="Google Shape;118;p2"/>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n-DK"/>
          </a:p>
        </p:txBody>
      </p:sp>
      <p:sp>
        <p:nvSpPr>
          <p:cNvPr id="120" name="Google Shape;120;p2"/>
          <p:cNvSpPr txBox="1"/>
          <p:nvPr/>
        </p:nvSpPr>
        <p:spPr>
          <a:xfrm>
            <a:off x="6907300" y="1257350"/>
            <a:ext cx="11192100" cy="8717100"/>
          </a:xfrm>
          <a:prstGeom prst="rect">
            <a:avLst/>
          </a:prstGeom>
          <a:noFill/>
          <a:ln>
            <a:noFill/>
          </a:ln>
        </p:spPr>
        <p:txBody>
          <a:bodyPr spcFirstLastPara="1" wrap="square" lIns="0" tIns="0" rIns="0" bIns="0" anchor="t" anchorCtr="0">
            <a:spAutoFit/>
          </a:bodyPr>
          <a:lstStyle/>
          <a:p>
            <a:pPr marL="0" lvl="0" indent="0" algn="just" rtl="0">
              <a:lnSpc>
                <a:spcPct val="130009"/>
              </a:lnSpc>
              <a:spcBef>
                <a:spcPts val="0"/>
              </a:spcBef>
              <a:spcAft>
                <a:spcPts val="0"/>
              </a:spcAft>
              <a:buClr>
                <a:schemeClr val="dk1"/>
              </a:buClr>
              <a:buSzPts val="1100"/>
              <a:buFont typeface="Arial"/>
              <a:buNone/>
            </a:pPr>
            <a:r>
              <a:rPr lang="en-US" sz="2600" b="1">
                <a:solidFill>
                  <a:srgbClr val="062D47"/>
                </a:solidFill>
                <a:latin typeface="Poppins"/>
                <a:ea typeface="Poppins"/>
                <a:cs typeface="Poppins"/>
                <a:sym typeface="Poppins"/>
              </a:rPr>
              <a:t>1: Introduktion </a:t>
            </a:r>
            <a:endParaRPr sz="2600" b="1">
              <a:solidFill>
                <a:srgbClr val="062D47"/>
              </a:solidFill>
              <a:latin typeface="Poppins"/>
              <a:ea typeface="Poppins"/>
              <a:cs typeface="Poppins"/>
              <a:sym typeface="Poppins"/>
            </a:endParaRPr>
          </a:p>
          <a:p>
            <a:pPr marL="457200" lvl="0" indent="0" algn="just" rtl="0">
              <a:spcBef>
                <a:spcPts val="0"/>
              </a:spcBef>
              <a:spcAft>
                <a:spcPts val="0"/>
              </a:spcAft>
              <a:buClr>
                <a:schemeClr val="dk1"/>
              </a:buClr>
              <a:buSzPts val="1100"/>
              <a:buFont typeface="Arial"/>
              <a:buNone/>
            </a:pPr>
            <a:r>
              <a:rPr lang="en-US" sz="2600">
                <a:solidFill>
                  <a:srgbClr val="062D47"/>
                </a:solidFill>
                <a:latin typeface="Poppins"/>
                <a:ea typeface="Poppins"/>
                <a:cs typeface="Poppins"/>
                <a:sym typeface="Poppins"/>
              </a:rPr>
              <a:t>1.1 Sammenfatning</a:t>
            </a:r>
            <a:endParaRPr sz="2600">
              <a:solidFill>
                <a:srgbClr val="062D47"/>
              </a:solidFill>
              <a:latin typeface="Poppins"/>
              <a:ea typeface="Poppins"/>
              <a:cs typeface="Poppins"/>
              <a:sym typeface="Poppins"/>
            </a:endParaRPr>
          </a:p>
          <a:p>
            <a:pPr marL="457200" lvl="0" indent="0" algn="just" rtl="0">
              <a:spcBef>
                <a:spcPts val="800"/>
              </a:spcBef>
              <a:spcAft>
                <a:spcPts val="0"/>
              </a:spcAft>
              <a:buClr>
                <a:schemeClr val="dk1"/>
              </a:buClr>
              <a:buSzPts val="1100"/>
              <a:buFont typeface="Arial"/>
              <a:buNone/>
            </a:pPr>
            <a:r>
              <a:rPr lang="en-US" sz="2600">
                <a:solidFill>
                  <a:srgbClr val="062D47"/>
                </a:solidFill>
                <a:latin typeface="Poppins"/>
                <a:ea typeface="Poppins"/>
                <a:cs typeface="Poppins"/>
                <a:sym typeface="Poppins"/>
              </a:rPr>
              <a:t>1.2 Læringsresultater</a:t>
            </a:r>
            <a:endParaRPr sz="2600">
              <a:solidFill>
                <a:srgbClr val="062D47"/>
              </a:solidFill>
              <a:latin typeface="Poppins"/>
              <a:ea typeface="Poppins"/>
              <a:cs typeface="Poppins"/>
              <a:sym typeface="Poppins"/>
            </a:endParaRPr>
          </a:p>
          <a:p>
            <a:pPr marL="457200" lvl="0" indent="0" algn="just" rtl="0">
              <a:spcBef>
                <a:spcPts val="800"/>
              </a:spcBef>
              <a:spcAft>
                <a:spcPts val="0"/>
              </a:spcAft>
              <a:buClr>
                <a:schemeClr val="dk1"/>
              </a:buClr>
              <a:buSzPts val="1100"/>
              <a:buFont typeface="Arial"/>
              <a:buNone/>
            </a:pPr>
            <a:r>
              <a:rPr lang="en-US" sz="2600">
                <a:solidFill>
                  <a:srgbClr val="062D47"/>
                </a:solidFill>
                <a:latin typeface="Poppins"/>
                <a:ea typeface="Poppins"/>
                <a:cs typeface="Poppins"/>
                <a:sym typeface="Poppins"/>
              </a:rPr>
              <a:t>1.3 Nøgleord</a:t>
            </a:r>
            <a:endParaRPr sz="2600">
              <a:solidFill>
                <a:srgbClr val="062D47"/>
              </a:solidFill>
              <a:latin typeface="Poppins"/>
              <a:ea typeface="Poppins"/>
              <a:cs typeface="Poppins"/>
              <a:sym typeface="Poppins"/>
            </a:endParaRPr>
          </a:p>
          <a:p>
            <a:pPr marL="0" lvl="0" indent="0" algn="just" rtl="0">
              <a:lnSpc>
                <a:spcPct val="130009"/>
              </a:lnSpc>
              <a:spcBef>
                <a:spcPts val="800"/>
              </a:spcBef>
              <a:spcAft>
                <a:spcPts val="0"/>
              </a:spcAft>
              <a:buClr>
                <a:schemeClr val="dk1"/>
              </a:buClr>
              <a:buSzPts val="1100"/>
              <a:buFont typeface="Arial"/>
              <a:buNone/>
            </a:pPr>
            <a:r>
              <a:rPr lang="en-US" sz="2600" b="1">
                <a:solidFill>
                  <a:srgbClr val="062D47"/>
                </a:solidFill>
                <a:latin typeface="Poppins"/>
                <a:ea typeface="Poppins"/>
                <a:cs typeface="Poppins"/>
                <a:sym typeface="Poppins"/>
              </a:rPr>
              <a:t>2: Lektion 1. Strategier for arbejdsglæde og vækst</a:t>
            </a:r>
            <a:endParaRPr sz="2600" b="1">
              <a:solidFill>
                <a:srgbClr val="062D47"/>
              </a:solidFill>
              <a:latin typeface="Poppins"/>
              <a:ea typeface="Poppins"/>
              <a:cs typeface="Poppins"/>
              <a:sym typeface="Poppins"/>
            </a:endParaRPr>
          </a:p>
          <a:p>
            <a:pPr marL="914400" lvl="0" indent="-457200" algn="just" rtl="0">
              <a:lnSpc>
                <a:spcPct val="125454"/>
              </a:lnSpc>
              <a:spcBef>
                <a:spcPts val="0"/>
              </a:spcBef>
              <a:spcAft>
                <a:spcPts val="0"/>
              </a:spcAft>
              <a:buClr>
                <a:schemeClr val="dk1"/>
              </a:buClr>
              <a:buSzPts val="1100"/>
              <a:buFont typeface="Arial"/>
              <a:buNone/>
            </a:pPr>
            <a:r>
              <a:rPr lang="en-US" sz="2600">
                <a:solidFill>
                  <a:srgbClr val="062D47"/>
                </a:solidFill>
                <a:latin typeface="Poppins"/>
                <a:ea typeface="Poppins"/>
                <a:cs typeface="Poppins"/>
                <a:sym typeface="Poppins"/>
              </a:rPr>
              <a:t>2.1 Personlig og professionel vækst</a:t>
            </a:r>
            <a:endParaRPr sz="2600">
              <a:solidFill>
                <a:srgbClr val="062D47"/>
              </a:solidFill>
              <a:latin typeface="Poppins"/>
              <a:ea typeface="Poppins"/>
              <a:cs typeface="Poppins"/>
              <a:sym typeface="Poppins"/>
            </a:endParaRPr>
          </a:p>
          <a:p>
            <a:pPr marL="914400" lvl="0" indent="-457200" algn="just" rtl="0">
              <a:lnSpc>
                <a:spcPct val="125454"/>
              </a:lnSpc>
              <a:spcBef>
                <a:spcPts val="800"/>
              </a:spcBef>
              <a:spcAft>
                <a:spcPts val="0"/>
              </a:spcAft>
              <a:buClr>
                <a:schemeClr val="dk1"/>
              </a:buClr>
              <a:buSzPts val="1100"/>
              <a:buFont typeface="Arial"/>
              <a:buNone/>
            </a:pPr>
            <a:r>
              <a:rPr lang="en-US" sz="2600">
                <a:solidFill>
                  <a:srgbClr val="062D47"/>
                </a:solidFill>
                <a:latin typeface="Poppins"/>
                <a:ea typeface="Poppins"/>
                <a:cs typeface="Poppins"/>
                <a:sym typeface="Poppins"/>
              </a:rPr>
              <a:t>2.2 Jobtilfredshed og -opfyldelse</a:t>
            </a:r>
            <a:endParaRPr sz="2600">
              <a:solidFill>
                <a:srgbClr val="062D47"/>
              </a:solidFill>
              <a:latin typeface="Poppins"/>
              <a:ea typeface="Poppins"/>
              <a:cs typeface="Poppins"/>
              <a:sym typeface="Poppins"/>
            </a:endParaRPr>
          </a:p>
          <a:p>
            <a:pPr marL="914400" lvl="0" indent="-457200" algn="just" rtl="0">
              <a:lnSpc>
                <a:spcPct val="125454"/>
              </a:lnSpc>
              <a:spcBef>
                <a:spcPts val="800"/>
              </a:spcBef>
              <a:spcAft>
                <a:spcPts val="0"/>
              </a:spcAft>
              <a:buClr>
                <a:schemeClr val="dk1"/>
              </a:buClr>
              <a:buSzPts val="1100"/>
              <a:buFont typeface="Arial"/>
              <a:buNone/>
            </a:pPr>
            <a:r>
              <a:rPr lang="en-US" sz="2600">
                <a:solidFill>
                  <a:srgbClr val="062D47"/>
                </a:solidFill>
                <a:latin typeface="Poppins"/>
                <a:ea typeface="Poppins"/>
                <a:cs typeface="Poppins"/>
                <a:sym typeface="Poppins"/>
              </a:rPr>
              <a:t>2.3 Finansiel stabilitet og vækst</a:t>
            </a:r>
            <a:endParaRPr sz="2600">
              <a:solidFill>
                <a:srgbClr val="062D47"/>
              </a:solidFill>
              <a:latin typeface="Poppins"/>
              <a:ea typeface="Poppins"/>
              <a:cs typeface="Poppins"/>
              <a:sym typeface="Poppins"/>
            </a:endParaRPr>
          </a:p>
          <a:p>
            <a:pPr marL="914400" lvl="0" indent="-457200" algn="just" rtl="0">
              <a:lnSpc>
                <a:spcPct val="125454"/>
              </a:lnSpc>
              <a:spcBef>
                <a:spcPts val="800"/>
              </a:spcBef>
              <a:spcAft>
                <a:spcPts val="0"/>
              </a:spcAft>
              <a:buClr>
                <a:schemeClr val="dk1"/>
              </a:buClr>
              <a:buSzPts val="1100"/>
              <a:buFont typeface="Arial"/>
              <a:buNone/>
            </a:pPr>
            <a:r>
              <a:rPr lang="en-US" sz="2600">
                <a:solidFill>
                  <a:srgbClr val="062D47"/>
                </a:solidFill>
                <a:latin typeface="Poppins"/>
                <a:ea typeface="Poppins"/>
                <a:cs typeface="Poppins"/>
                <a:sym typeface="Poppins"/>
              </a:rPr>
              <a:t>2.4 Balance mellem arbejde og privatliv</a:t>
            </a:r>
            <a:endParaRPr sz="2600">
              <a:solidFill>
                <a:srgbClr val="062D47"/>
              </a:solidFill>
              <a:latin typeface="Poppins"/>
              <a:ea typeface="Poppins"/>
              <a:cs typeface="Poppins"/>
              <a:sym typeface="Poppins"/>
            </a:endParaRPr>
          </a:p>
          <a:p>
            <a:pPr marL="914400" lvl="0" indent="-457200" algn="just" rtl="0">
              <a:lnSpc>
                <a:spcPct val="150000"/>
              </a:lnSpc>
              <a:spcBef>
                <a:spcPts val="800"/>
              </a:spcBef>
              <a:spcAft>
                <a:spcPts val="0"/>
              </a:spcAft>
              <a:buClr>
                <a:schemeClr val="dk1"/>
              </a:buClr>
              <a:buSzPts val="1100"/>
              <a:buFont typeface="Arial"/>
              <a:buNone/>
            </a:pPr>
            <a:r>
              <a:rPr lang="en-US" sz="2600">
                <a:solidFill>
                  <a:srgbClr val="062D47"/>
                </a:solidFill>
                <a:latin typeface="Poppins"/>
                <a:ea typeface="Poppins"/>
                <a:cs typeface="Poppins"/>
                <a:sym typeface="Poppins"/>
              </a:rPr>
              <a:t>2.5 Tilpasningsevne til skiftende tendenser på jobmarkedet</a:t>
            </a:r>
            <a:endParaRPr sz="2600">
              <a:solidFill>
                <a:srgbClr val="062D47"/>
              </a:solidFill>
              <a:latin typeface="Poppins"/>
              <a:ea typeface="Poppins"/>
              <a:cs typeface="Poppins"/>
              <a:sym typeface="Poppins"/>
            </a:endParaRPr>
          </a:p>
          <a:p>
            <a:pPr marL="0" lvl="0" indent="0" algn="just" rtl="0">
              <a:lnSpc>
                <a:spcPct val="130009"/>
              </a:lnSpc>
              <a:spcBef>
                <a:spcPts val="0"/>
              </a:spcBef>
              <a:spcAft>
                <a:spcPts val="0"/>
              </a:spcAft>
              <a:buClr>
                <a:schemeClr val="dk1"/>
              </a:buClr>
              <a:buSzPts val="1100"/>
              <a:buFont typeface="Arial"/>
              <a:buNone/>
            </a:pPr>
            <a:r>
              <a:rPr lang="en-US" sz="2600" b="1">
                <a:solidFill>
                  <a:srgbClr val="062D47"/>
                </a:solidFill>
                <a:latin typeface="Poppins"/>
                <a:ea typeface="Poppins"/>
                <a:cs typeface="Poppins"/>
                <a:sym typeface="Poppins"/>
              </a:rPr>
              <a:t>3: Lektion 2. Betydningen af karriereplanlægning</a:t>
            </a:r>
            <a:endParaRPr sz="2600" b="1">
              <a:solidFill>
                <a:srgbClr val="062D47"/>
              </a:solidFill>
              <a:latin typeface="Poppins"/>
              <a:ea typeface="Poppins"/>
              <a:cs typeface="Poppins"/>
              <a:sym typeface="Poppins"/>
            </a:endParaRPr>
          </a:p>
          <a:p>
            <a:pPr marL="457200" lvl="0" indent="0" algn="just" rtl="0">
              <a:spcBef>
                <a:spcPts val="0"/>
              </a:spcBef>
              <a:spcAft>
                <a:spcPts val="0"/>
              </a:spcAft>
              <a:buClr>
                <a:schemeClr val="dk1"/>
              </a:buClr>
              <a:buSzPts val="1100"/>
              <a:buFont typeface="Arial"/>
              <a:buNone/>
            </a:pPr>
            <a:r>
              <a:rPr lang="en-US" sz="2600">
                <a:solidFill>
                  <a:srgbClr val="062D47"/>
                </a:solidFill>
                <a:latin typeface="Poppins"/>
                <a:ea typeface="Poppins"/>
                <a:cs typeface="Poppins"/>
                <a:sym typeface="Poppins"/>
              </a:rPr>
              <a:t>3.1 Forståelse af karriereplanlægning</a:t>
            </a:r>
            <a:endParaRPr sz="2600">
              <a:solidFill>
                <a:srgbClr val="062D47"/>
              </a:solidFill>
              <a:latin typeface="Poppins"/>
              <a:ea typeface="Poppins"/>
              <a:cs typeface="Poppins"/>
              <a:sym typeface="Poppins"/>
            </a:endParaRPr>
          </a:p>
          <a:p>
            <a:pPr marL="457200" lvl="0" indent="0" algn="just" rtl="0">
              <a:spcBef>
                <a:spcPts val="800"/>
              </a:spcBef>
              <a:spcAft>
                <a:spcPts val="0"/>
              </a:spcAft>
              <a:buClr>
                <a:schemeClr val="dk1"/>
              </a:buClr>
              <a:buSzPts val="1100"/>
              <a:buFont typeface="Arial"/>
              <a:buNone/>
            </a:pPr>
            <a:r>
              <a:rPr lang="en-US" sz="2600">
                <a:solidFill>
                  <a:srgbClr val="062D47"/>
                </a:solidFill>
                <a:latin typeface="Poppins"/>
                <a:ea typeface="Poppins"/>
                <a:cs typeface="Poppins"/>
                <a:sym typeface="Poppins"/>
              </a:rPr>
              <a:t>3.2 Hvorfor er karriereplanlægning vigtig?</a:t>
            </a:r>
            <a:endParaRPr sz="2600">
              <a:solidFill>
                <a:srgbClr val="062D47"/>
              </a:solidFill>
              <a:latin typeface="Poppins"/>
              <a:ea typeface="Poppins"/>
              <a:cs typeface="Poppins"/>
              <a:sym typeface="Poppins"/>
            </a:endParaRPr>
          </a:p>
          <a:p>
            <a:pPr marL="457200" lvl="0" indent="0" algn="just" rtl="0">
              <a:lnSpc>
                <a:spcPct val="107916"/>
              </a:lnSpc>
              <a:spcBef>
                <a:spcPts val="1200"/>
              </a:spcBef>
              <a:spcAft>
                <a:spcPts val="0"/>
              </a:spcAft>
              <a:buNone/>
            </a:pPr>
            <a:r>
              <a:rPr lang="en-US" sz="2600">
                <a:solidFill>
                  <a:srgbClr val="062D47"/>
                </a:solidFill>
                <a:latin typeface="Poppins"/>
                <a:ea typeface="Poppins"/>
                <a:cs typeface="Poppins"/>
                <a:sym typeface="Poppins"/>
              </a:rPr>
              <a:t>3.3 Betydningen af karriereplanlægning for </a:t>
            </a:r>
            <a:endParaRPr sz="2600">
              <a:solidFill>
                <a:srgbClr val="062D47"/>
              </a:solidFill>
              <a:latin typeface="Poppins"/>
              <a:ea typeface="Poppins"/>
              <a:cs typeface="Poppins"/>
              <a:sym typeface="Poppins"/>
            </a:endParaRPr>
          </a:p>
          <a:p>
            <a:pPr marL="457200" lvl="0" indent="0" algn="just" rtl="0">
              <a:lnSpc>
                <a:spcPct val="107916"/>
              </a:lnSpc>
              <a:spcBef>
                <a:spcPts val="1200"/>
              </a:spcBef>
              <a:spcAft>
                <a:spcPts val="0"/>
              </a:spcAft>
              <a:buClr>
                <a:schemeClr val="dk1"/>
              </a:buClr>
              <a:buSzPts val="1100"/>
              <a:buFont typeface="Arial"/>
              <a:buNone/>
            </a:pPr>
            <a:r>
              <a:rPr lang="en-US" sz="2600">
                <a:solidFill>
                  <a:srgbClr val="062D47"/>
                </a:solidFill>
                <a:latin typeface="Poppins"/>
                <a:ea typeface="Poppins"/>
                <a:cs typeface="Poppins"/>
                <a:sym typeface="Poppins"/>
              </a:rPr>
              <a:t>Medarbejdere i europæiske SMV'er </a:t>
            </a:r>
            <a:endParaRPr sz="2600">
              <a:solidFill>
                <a:srgbClr val="062D47"/>
              </a:solidFill>
              <a:latin typeface="Poppins"/>
              <a:ea typeface="Poppins"/>
              <a:cs typeface="Poppins"/>
              <a:sym typeface="Poppins"/>
            </a:endParaRPr>
          </a:p>
          <a:p>
            <a:pPr marL="457200" lvl="0" indent="0" algn="just" rtl="0">
              <a:spcBef>
                <a:spcPts val="1200"/>
              </a:spcBef>
              <a:spcAft>
                <a:spcPts val="1200"/>
              </a:spcAft>
              <a:buNone/>
            </a:pPr>
            <a:r>
              <a:rPr lang="en-US" sz="2600">
                <a:solidFill>
                  <a:srgbClr val="062D47"/>
                </a:solidFill>
                <a:latin typeface="Poppins"/>
                <a:ea typeface="Poppins"/>
                <a:cs typeface="Poppins"/>
                <a:sym typeface="Poppins"/>
              </a:rPr>
              <a:t>3.4 Betydningen af karriereplanlægning for virksomheden </a:t>
            </a:r>
            <a:endParaRPr sz="2799" b="0" i="0" u="none" strike="noStrike" cap="none">
              <a:solidFill>
                <a:srgbClr val="062D47"/>
              </a:solidFill>
              <a:latin typeface="Poppins"/>
              <a:ea typeface="Poppins"/>
              <a:cs typeface="Poppins"/>
              <a:sym typeface="Poppins"/>
            </a:endParaRPr>
          </a:p>
        </p:txBody>
      </p:sp>
      <p:sp>
        <p:nvSpPr>
          <p:cNvPr id="121" name="Google Shape;121;p2"/>
          <p:cNvSpPr txBox="1"/>
          <p:nvPr/>
        </p:nvSpPr>
        <p:spPr>
          <a:xfrm>
            <a:off x="7573541" y="303137"/>
            <a:ext cx="9556500" cy="738600"/>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4799"/>
              <a:buFont typeface="Arial"/>
              <a:buNone/>
            </a:pPr>
            <a:r>
              <a:rPr lang="en-US" sz="4799" b="1" i="0" u="none" strike="noStrike" cap="none">
                <a:solidFill>
                  <a:srgbClr val="002C47"/>
                </a:solidFill>
                <a:latin typeface="Poppins"/>
                <a:ea typeface="Poppins"/>
                <a:cs typeface="Poppins"/>
                <a:sym typeface="Poppins"/>
              </a:rPr>
              <a:t>OPSUMMERING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32093a3db72_3_287"/>
          <p:cNvSpPr/>
          <p:nvPr/>
        </p:nvSpPr>
        <p:spPr>
          <a:xfrm rot="-10370840">
            <a:off x="11426476" y="-632082"/>
            <a:ext cx="8019344" cy="2715783"/>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546" name="Google Shape;546;g32093a3db72_3_287"/>
          <p:cNvSpPr/>
          <p:nvPr/>
        </p:nvSpPr>
        <p:spPr>
          <a:xfrm rot="10416205" flipH="1">
            <a:off x="-326994" y="-524050"/>
            <a:ext cx="7379055" cy="2291030"/>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547" name="Google Shape;547;g32093a3db72_3_287"/>
          <p:cNvGrpSpPr/>
          <p:nvPr/>
        </p:nvGrpSpPr>
        <p:grpSpPr>
          <a:xfrm>
            <a:off x="-1342907" y="9913241"/>
            <a:ext cx="20973307" cy="837542"/>
            <a:chOff x="0" y="-57150"/>
            <a:chExt cx="11607985" cy="463550"/>
          </a:xfrm>
        </p:grpSpPr>
        <p:sp>
          <p:nvSpPr>
            <p:cNvPr id="548" name="Google Shape;548;g32093a3db72_3_287"/>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g32093a3db72_3_287"/>
            <p:cNvSpPr txBox="1"/>
            <p:nvPr/>
          </p:nvSpPr>
          <p:spPr>
            <a:xfrm>
              <a:off x="0" y="-57150"/>
              <a:ext cx="116079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50" name="Google Shape;550;g32093a3db72_3_287"/>
          <p:cNvGrpSpPr/>
          <p:nvPr/>
        </p:nvGrpSpPr>
        <p:grpSpPr>
          <a:xfrm>
            <a:off x="2488624" y="9913241"/>
            <a:ext cx="13310430" cy="837542"/>
            <a:chOff x="0" y="-57150"/>
            <a:chExt cx="7366853" cy="463550"/>
          </a:xfrm>
        </p:grpSpPr>
        <p:sp>
          <p:nvSpPr>
            <p:cNvPr id="551" name="Google Shape;551;g32093a3db72_3_287"/>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g32093a3db72_3_287"/>
            <p:cNvSpPr txBox="1"/>
            <p:nvPr/>
          </p:nvSpPr>
          <p:spPr>
            <a:xfrm>
              <a:off x="0" y="-57150"/>
              <a:ext cx="73668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53" name="Google Shape;553;g32093a3db72_3_287"/>
          <p:cNvGrpSpPr/>
          <p:nvPr/>
        </p:nvGrpSpPr>
        <p:grpSpPr>
          <a:xfrm>
            <a:off x="4131384" y="9913241"/>
            <a:ext cx="10025030" cy="837542"/>
            <a:chOff x="0" y="-57150"/>
            <a:chExt cx="5548500" cy="463550"/>
          </a:xfrm>
        </p:grpSpPr>
        <p:sp>
          <p:nvSpPr>
            <p:cNvPr id="554" name="Google Shape;554;g32093a3db72_3_287"/>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g32093a3db72_3_287"/>
            <p:cNvSpPr txBox="1"/>
            <p:nvPr/>
          </p:nvSpPr>
          <p:spPr>
            <a:xfrm>
              <a:off x="0" y="-57150"/>
              <a:ext cx="55485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56" name="Google Shape;556;g32093a3db72_3_287"/>
          <p:cNvSpPr txBox="1"/>
          <p:nvPr/>
        </p:nvSpPr>
        <p:spPr>
          <a:xfrm>
            <a:off x="1958400" y="1882625"/>
            <a:ext cx="14977200" cy="8775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700" b="1">
                <a:solidFill>
                  <a:srgbClr val="002C47"/>
                </a:solidFill>
                <a:latin typeface="Poppins"/>
                <a:ea typeface="Poppins"/>
                <a:cs typeface="Poppins"/>
                <a:sym typeface="Poppins"/>
              </a:rPr>
              <a:t>Implementering og overvågning</a:t>
            </a:r>
            <a:endParaRPr sz="2100" b="0" i="0" u="none" strike="noStrike" cap="none">
              <a:solidFill>
                <a:srgbClr val="000000"/>
              </a:solidFill>
              <a:latin typeface="Arial"/>
              <a:ea typeface="Arial"/>
              <a:cs typeface="Arial"/>
              <a:sym typeface="Arial"/>
            </a:endParaRPr>
          </a:p>
        </p:txBody>
      </p:sp>
      <p:sp>
        <p:nvSpPr>
          <p:cNvPr id="557" name="Google Shape;557;g32093a3db72_3_287"/>
          <p:cNvSpPr txBox="1"/>
          <p:nvPr/>
        </p:nvSpPr>
        <p:spPr>
          <a:xfrm>
            <a:off x="4131375" y="3053013"/>
            <a:ext cx="11092800" cy="3532500"/>
          </a:xfrm>
          <a:prstGeom prst="rect">
            <a:avLst/>
          </a:prstGeom>
          <a:noFill/>
          <a:ln>
            <a:noFill/>
          </a:ln>
        </p:spPr>
        <p:txBody>
          <a:bodyPr spcFirstLastPara="1" wrap="square" lIns="0" tIns="0" rIns="0" bIns="0" anchor="t" anchorCtr="0">
            <a:spAutoFit/>
          </a:bodyPr>
          <a:lstStyle/>
          <a:p>
            <a:pPr marL="457200" lvl="0" indent="-444500" algn="l" rtl="0">
              <a:lnSpc>
                <a:spcPct val="115000"/>
              </a:lnSpc>
              <a:spcBef>
                <a:spcPts val="0"/>
              </a:spcBef>
              <a:spcAft>
                <a:spcPts val="0"/>
              </a:spcAft>
              <a:buClr>
                <a:srgbClr val="002C47"/>
              </a:buClr>
              <a:buSzPts val="3400"/>
              <a:buFont typeface="Poppins"/>
              <a:buAutoNum type="arabicPeriod"/>
            </a:pPr>
            <a:r>
              <a:rPr lang="en-US" sz="3400">
                <a:solidFill>
                  <a:srgbClr val="002C47"/>
                </a:solidFill>
                <a:latin typeface="Poppins"/>
                <a:ea typeface="Poppins"/>
                <a:cs typeface="Poppins"/>
                <a:sym typeface="Poppins"/>
              </a:rPr>
              <a:t>Start planen med klar kommunikation af mål, roller og forventninger.</a:t>
            </a:r>
            <a:endParaRPr sz="3400">
              <a:solidFill>
                <a:srgbClr val="002C47"/>
              </a:solidFill>
              <a:latin typeface="Poppins"/>
              <a:ea typeface="Poppins"/>
              <a:cs typeface="Poppins"/>
              <a:sym typeface="Poppins"/>
            </a:endParaRPr>
          </a:p>
          <a:p>
            <a:pPr marL="457200" lvl="0" indent="-444500" algn="l" rtl="0">
              <a:lnSpc>
                <a:spcPct val="115000"/>
              </a:lnSpc>
              <a:spcBef>
                <a:spcPts val="0"/>
              </a:spcBef>
              <a:spcAft>
                <a:spcPts val="0"/>
              </a:spcAft>
              <a:buClr>
                <a:srgbClr val="002C47"/>
              </a:buClr>
              <a:buSzPts val="3400"/>
              <a:buFont typeface="Poppins"/>
              <a:buAutoNum type="arabicPeriod"/>
            </a:pPr>
            <a:r>
              <a:rPr lang="en-US" sz="3400">
                <a:solidFill>
                  <a:srgbClr val="002C47"/>
                </a:solidFill>
                <a:latin typeface="Poppins"/>
                <a:ea typeface="Poppins"/>
                <a:cs typeface="Poppins"/>
                <a:sym typeface="Poppins"/>
              </a:rPr>
              <a:t>Sørg for regelmæssig gennemgang af fremskridt og juster strategier efter behov.</a:t>
            </a:r>
            <a:endParaRPr sz="3400">
              <a:solidFill>
                <a:srgbClr val="002C47"/>
              </a:solidFill>
              <a:latin typeface="Poppins"/>
              <a:ea typeface="Poppins"/>
              <a:cs typeface="Poppins"/>
              <a:sym typeface="Poppins"/>
            </a:endParaRPr>
          </a:p>
          <a:p>
            <a:pPr marL="457200" lvl="0" indent="-444500" algn="l" rtl="0">
              <a:lnSpc>
                <a:spcPct val="115000"/>
              </a:lnSpc>
              <a:spcBef>
                <a:spcPts val="0"/>
              </a:spcBef>
              <a:spcAft>
                <a:spcPts val="0"/>
              </a:spcAft>
              <a:buClr>
                <a:srgbClr val="002C47"/>
              </a:buClr>
              <a:buSzPts val="3400"/>
              <a:buFont typeface="Poppins"/>
              <a:buAutoNum type="arabicPeriod"/>
            </a:pPr>
            <a:r>
              <a:rPr lang="en-US" sz="3400">
                <a:solidFill>
                  <a:srgbClr val="002C47"/>
                </a:solidFill>
                <a:latin typeface="Poppins"/>
                <a:ea typeface="Poppins"/>
                <a:cs typeface="Poppins"/>
                <a:sym typeface="Poppins"/>
              </a:rPr>
              <a:t>Brug teknologi til at spore medarbejdernes udvikling og evaluere programmets effektivitet.</a:t>
            </a:r>
            <a:endParaRPr sz="3400">
              <a:solidFill>
                <a:srgbClr val="002C47"/>
              </a:solidFill>
              <a:latin typeface="Poppins"/>
              <a:ea typeface="Poppins"/>
              <a:cs typeface="Poppins"/>
              <a:sym typeface="Poppins"/>
            </a:endParaRPr>
          </a:p>
        </p:txBody>
      </p:sp>
      <p:sp>
        <p:nvSpPr>
          <p:cNvPr id="558" name="Google Shape;558;g32093a3db72_3_287"/>
          <p:cNvSpPr txBox="1"/>
          <p:nvPr/>
        </p:nvSpPr>
        <p:spPr>
          <a:xfrm>
            <a:off x="4661401" y="6643331"/>
            <a:ext cx="1986300" cy="215820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pic>
        <p:nvPicPr>
          <p:cNvPr id="559" name="Google Shape;559;g32093a3db72_3_287" descr="Immagini Belle : pianificazione, finanza, attività commerciale ..."/>
          <p:cNvPicPr preferRelativeResize="0"/>
          <p:nvPr/>
        </p:nvPicPr>
        <p:blipFill>
          <a:blip r:embed="rId4">
            <a:alphaModFix/>
          </a:blip>
          <a:stretch>
            <a:fillRect/>
          </a:stretch>
        </p:blipFill>
        <p:spPr>
          <a:xfrm>
            <a:off x="6800101" y="7066775"/>
            <a:ext cx="4006113" cy="2582065"/>
          </a:xfrm>
          <a:prstGeom prst="rect">
            <a:avLst/>
          </a:prstGeom>
          <a:noFill/>
          <a:ln w="38100" cap="flat" cmpd="sng">
            <a:solidFill>
              <a:srgbClr val="FFD966"/>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g32093a3db72_3_311"/>
          <p:cNvSpPr/>
          <p:nvPr/>
        </p:nvSpPr>
        <p:spPr>
          <a:xfrm>
            <a:off x="1866900" y="4162350"/>
            <a:ext cx="2519400" cy="2638500"/>
          </a:xfrm>
          <a:prstGeom prst="ellipse">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65" name="Google Shape;565;g32093a3db72_3_311"/>
          <p:cNvSpPr/>
          <p:nvPr/>
        </p:nvSpPr>
        <p:spPr>
          <a:xfrm rot="-9678368">
            <a:off x="12316552" y="-709562"/>
            <a:ext cx="7642432" cy="367880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566" name="Google Shape;566;g32093a3db72_3_311"/>
          <p:cNvSpPr/>
          <p:nvPr/>
        </p:nvSpPr>
        <p:spPr>
          <a:xfrm rot="10057926" flipH="1">
            <a:off x="-739325" y="-595741"/>
            <a:ext cx="6985534" cy="2930032"/>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sp>
        <p:nvSpPr>
          <p:cNvPr id="567" name="Google Shape;567;g32093a3db72_3_311"/>
          <p:cNvSpPr txBox="1"/>
          <p:nvPr/>
        </p:nvSpPr>
        <p:spPr>
          <a:xfrm>
            <a:off x="3676650" y="1356300"/>
            <a:ext cx="11239500" cy="9390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6100" b="1">
                <a:solidFill>
                  <a:srgbClr val="002C47"/>
                </a:solidFill>
                <a:latin typeface="Poppins"/>
                <a:ea typeface="Poppins"/>
                <a:cs typeface="Poppins"/>
                <a:sym typeface="Poppins"/>
              </a:rPr>
              <a:t>Evaluering og feedback</a:t>
            </a:r>
            <a:endParaRPr sz="2500" b="0" i="0" u="none" strike="noStrike" cap="none">
              <a:solidFill>
                <a:srgbClr val="000000"/>
              </a:solidFill>
              <a:latin typeface="Arial"/>
              <a:ea typeface="Arial"/>
              <a:cs typeface="Arial"/>
              <a:sym typeface="Arial"/>
            </a:endParaRPr>
          </a:p>
        </p:txBody>
      </p:sp>
      <p:sp>
        <p:nvSpPr>
          <p:cNvPr id="568" name="Google Shape;568;g32093a3db72_3_311"/>
          <p:cNvSpPr txBox="1"/>
          <p:nvPr/>
        </p:nvSpPr>
        <p:spPr>
          <a:xfrm>
            <a:off x="5400600" y="2745325"/>
            <a:ext cx="7486800" cy="649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US" sz="3000">
                <a:solidFill>
                  <a:srgbClr val="062D47"/>
                </a:solidFill>
                <a:latin typeface="Poppins"/>
                <a:ea typeface="Poppins"/>
                <a:cs typeface="Poppins"/>
                <a:sym typeface="Poppins"/>
              </a:rPr>
              <a:t>Regelmæssig evaluering måler </a:t>
            </a:r>
            <a:r>
              <a:rPr lang="en-US" sz="3000" b="1">
                <a:solidFill>
                  <a:srgbClr val="062D47"/>
                </a:solidFill>
                <a:latin typeface="Poppins"/>
                <a:ea typeface="Poppins"/>
                <a:cs typeface="Poppins"/>
                <a:sym typeface="Poppins"/>
              </a:rPr>
              <a:t>karriereplanlægningens </a:t>
            </a:r>
            <a:r>
              <a:rPr lang="en-US" sz="3000">
                <a:solidFill>
                  <a:srgbClr val="062D47"/>
                </a:solidFill>
                <a:latin typeface="Poppins"/>
                <a:ea typeface="Poppins"/>
                <a:cs typeface="Poppins"/>
                <a:sym typeface="Poppins"/>
              </a:rPr>
              <a:t>succes ved at analysere fastholdelsesprocenter, præstationsforbedringer og medarbejderengagement. Feedback fra medarbejderne hjælper med at forfine </a:t>
            </a:r>
            <a:r>
              <a:rPr lang="en-US" sz="3000" b="1">
                <a:solidFill>
                  <a:srgbClr val="062D47"/>
                </a:solidFill>
                <a:latin typeface="Poppins"/>
                <a:ea typeface="Poppins"/>
                <a:cs typeface="Poppins"/>
                <a:sym typeface="Poppins"/>
              </a:rPr>
              <a:t>træningsprogrammer og udviklingsstier</a:t>
            </a:r>
            <a:r>
              <a:rPr lang="en-US" sz="3000">
                <a:solidFill>
                  <a:srgbClr val="062D47"/>
                </a:solidFill>
                <a:latin typeface="Poppins"/>
                <a:ea typeface="Poppins"/>
                <a:cs typeface="Poppins"/>
                <a:sym typeface="Poppins"/>
              </a:rPr>
              <a:t>. En åben kommunikationskultur opmuntrer medarbejderne til at dele ambitioner og udfordringer, hvilket fremmer </a:t>
            </a:r>
            <a:r>
              <a:rPr lang="en-US" sz="3000" b="1">
                <a:solidFill>
                  <a:srgbClr val="062D47"/>
                </a:solidFill>
                <a:latin typeface="Poppins"/>
                <a:ea typeface="Poppins"/>
                <a:cs typeface="Poppins"/>
                <a:sym typeface="Poppins"/>
              </a:rPr>
              <a:t>løbende forbedringer</a:t>
            </a:r>
            <a:r>
              <a:rPr lang="en-US" sz="3000">
                <a:solidFill>
                  <a:srgbClr val="062D47"/>
                </a:solidFill>
                <a:latin typeface="Poppins"/>
                <a:ea typeface="Poppins"/>
                <a:cs typeface="Poppins"/>
                <a:sym typeface="Poppins"/>
              </a:rPr>
              <a:t>.</a:t>
            </a:r>
            <a:endParaRPr sz="3000">
              <a:solidFill>
                <a:srgbClr val="062D47"/>
              </a:solidFill>
              <a:latin typeface="Poppins"/>
              <a:ea typeface="Poppins"/>
              <a:cs typeface="Poppins"/>
              <a:sym typeface="Poppins"/>
            </a:endParaRPr>
          </a:p>
          <a:p>
            <a:pPr marL="0" lvl="0" indent="0" algn="l" rtl="0">
              <a:lnSpc>
                <a:spcPct val="115000"/>
              </a:lnSpc>
              <a:spcBef>
                <a:spcPts val="1200"/>
              </a:spcBef>
              <a:spcAft>
                <a:spcPts val="1200"/>
              </a:spcAft>
              <a:buNone/>
            </a:pPr>
            <a:endParaRPr sz="2600" b="1">
              <a:solidFill>
                <a:schemeClr val="dk1"/>
              </a:solidFill>
              <a:latin typeface="Poppins"/>
              <a:ea typeface="Poppins"/>
              <a:cs typeface="Poppins"/>
              <a:sym typeface="Poppins"/>
            </a:endParaRPr>
          </a:p>
        </p:txBody>
      </p:sp>
      <p:sp>
        <p:nvSpPr>
          <p:cNvPr id="569" name="Google Shape;569;g32093a3db72_3_311"/>
          <p:cNvSpPr/>
          <p:nvPr/>
        </p:nvSpPr>
        <p:spPr>
          <a:xfrm>
            <a:off x="2388250" y="4762039"/>
            <a:ext cx="1476710" cy="1439121"/>
          </a:xfrm>
          <a:custGeom>
            <a:avLst/>
            <a:gdLst/>
            <a:ahLst/>
            <a:cxnLst/>
            <a:rect l="l" t="t" r="r" b="b"/>
            <a:pathLst>
              <a:path w="1480411" h="1064045" extrusionOk="0">
                <a:moveTo>
                  <a:pt x="0" y="0"/>
                </a:moveTo>
                <a:lnTo>
                  <a:pt x="1480411" y="0"/>
                </a:lnTo>
                <a:lnTo>
                  <a:pt x="1480411" y="1064046"/>
                </a:lnTo>
                <a:lnTo>
                  <a:pt x="0" y="1064046"/>
                </a:lnTo>
                <a:lnTo>
                  <a:pt x="0" y="0"/>
                </a:lnTo>
                <a:close/>
              </a:path>
            </a:pathLst>
          </a:custGeom>
          <a:blipFill rotWithShape="1">
            <a:blip r:embed="rId4">
              <a:alphaModFix/>
            </a:blip>
            <a:stretch>
              <a:fillRect/>
            </a:stretch>
          </a:blipFill>
          <a:ln>
            <a:noFill/>
          </a:ln>
        </p:spPr>
        <p:txBody>
          <a:bodyPr/>
          <a:lstStyle/>
          <a:p>
            <a:endParaRPr lang="en-DK"/>
          </a:p>
        </p:txBody>
      </p:sp>
      <p:sp>
        <p:nvSpPr>
          <p:cNvPr id="570" name="Google Shape;570;g32093a3db72_3_311"/>
          <p:cNvSpPr/>
          <p:nvPr/>
        </p:nvSpPr>
        <p:spPr>
          <a:xfrm>
            <a:off x="13635000" y="4162350"/>
            <a:ext cx="2519400" cy="263850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71" name="Google Shape;571;g32093a3db72_3_311"/>
          <p:cNvSpPr/>
          <p:nvPr/>
        </p:nvSpPr>
        <p:spPr>
          <a:xfrm>
            <a:off x="14159300" y="4556100"/>
            <a:ext cx="1566205" cy="1851006"/>
          </a:xfrm>
          <a:custGeom>
            <a:avLst/>
            <a:gdLst/>
            <a:ahLst/>
            <a:cxnLst/>
            <a:rect l="l" t="t" r="r" b="b"/>
            <a:pathLst>
              <a:path w="1370858" h="1391734" extrusionOk="0">
                <a:moveTo>
                  <a:pt x="0" y="0"/>
                </a:moveTo>
                <a:lnTo>
                  <a:pt x="1370858" y="0"/>
                </a:lnTo>
                <a:lnTo>
                  <a:pt x="1370858" y="1391734"/>
                </a:lnTo>
                <a:lnTo>
                  <a:pt x="0" y="1391734"/>
                </a:lnTo>
                <a:lnTo>
                  <a:pt x="0" y="0"/>
                </a:lnTo>
                <a:close/>
              </a:path>
            </a:pathLst>
          </a:custGeom>
          <a:blipFill rotWithShape="1">
            <a:blip r:embed="rId5">
              <a:alphaModFix/>
            </a:blip>
            <a:stretch>
              <a:fillRect/>
            </a:stretch>
          </a:blipFill>
          <a:ln>
            <a:noFill/>
          </a:ln>
        </p:spPr>
        <p:txBody>
          <a:bodyPr/>
          <a:lstStyle/>
          <a:p>
            <a:endParaRPr lang="en-DK"/>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32093a3db72_5_0"/>
          <p:cNvSpPr/>
          <p:nvPr/>
        </p:nvSpPr>
        <p:spPr>
          <a:xfrm rot="-10602053">
            <a:off x="12412802" y="-1131869"/>
            <a:ext cx="6235467" cy="2174619"/>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577" name="Google Shape;577;g32093a3db72_5_0"/>
          <p:cNvSpPr/>
          <p:nvPr/>
        </p:nvSpPr>
        <p:spPr>
          <a:xfrm rot="10602053" flipH="1">
            <a:off x="-438992" y="-1186916"/>
            <a:ext cx="6571235" cy="2291719"/>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sp>
        <p:nvSpPr>
          <p:cNvPr id="578" name="Google Shape;578;g32093a3db72_5_0"/>
          <p:cNvSpPr txBox="1"/>
          <p:nvPr/>
        </p:nvSpPr>
        <p:spPr>
          <a:xfrm>
            <a:off x="3676650" y="566100"/>
            <a:ext cx="11239500" cy="9390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6100" b="1">
                <a:solidFill>
                  <a:srgbClr val="002C47"/>
                </a:solidFill>
                <a:latin typeface="Poppins"/>
                <a:ea typeface="Poppins"/>
                <a:cs typeface="Poppins"/>
                <a:sym typeface="Poppins"/>
              </a:rPr>
              <a:t>At overvinde udfordringer</a:t>
            </a:r>
            <a:endParaRPr sz="2500" b="0" i="0" u="none" strike="noStrike" cap="none">
              <a:solidFill>
                <a:srgbClr val="000000"/>
              </a:solidFill>
              <a:latin typeface="Arial"/>
              <a:ea typeface="Arial"/>
              <a:cs typeface="Arial"/>
              <a:sym typeface="Arial"/>
            </a:endParaRPr>
          </a:p>
        </p:txBody>
      </p:sp>
      <p:sp>
        <p:nvSpPr>
          <p:cNvPr id="579" name="Google Shape;579;g32093a3db72_5_0"/>
          <p:cNvSpPr/>
          <p:nvPr/>
        </p:nvSpPr>
        <p:spPr>
          <a:xfrm>
            <a:off x="5143500" y="2345637"/>
            <a:ext cx="2126966" cy="1877540"/>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4">
              <a:alphaModFix/>
            </a:blip>
            <a:stretch>
              <a:fillRect/>
            </a:stretch>
          </a:blipFill>
          <a:ln>
            <a:noFill/>
          </a:ln>
        </p:spPr>
        <p:txBody>
          <a:bodyPr/>
          <a:lstStyle/>
          <a:p>
            <a:endParaRPr lang="en-DK"/>
          </a:p>
        </p:txBody>
      </p:sp>
      <p:sp>
        <p:nvSpPr>
          <p:cNvPr id="580" name="Google Shape;580;g32093a3db72_5_0"/>
          <p:cNvSpPr txBox="1"/>
          <p:nvPr/>
        </p:nvSpPr>
        <p:spPr>
          <a:xfrm>
            <a:off x="1219200" y="5143500"/>
            <a:ext cx="15849600" cy="2153412"/>
          </a:xfrm>
          <a:prstGeom prst="rect">
            <a:avLst/>
          </a:prstGeom>
          <a:noFill/>
          <a:ln w="38100" cap="flat" cmpd="sng">
            <a:solidFill>
              <a:srgbClr val="45B042"/>
            </a:solidFill>
            <a:prstDash val="solid"/>
            <a:round/>
            <a:headEnd type="none" w="sm" len="sm"/>
            <a:tailEnd type="none" w="sm" len="sm"/>
          </a:ln>
        </p:spPr>
        <p:txBody>
          <a:bodyPr spcFirstLastPara="1" wrap="square" lIns="91425" tIns="91425" rIns="91425" bIns="91425" anchor="t" anchorCtr="0">
            <a:noAutofit/>
          </a:bodyPr>
          <a:lstStyle/>
          <a:p>
            <a:pPr marL="457200" lvl="0" indent="0" algn="ctr" rtl="0">
              <a:lnSpc>
                <a:spcPct val="115000"/>
              </a:lnSpc>
              <a:spcBef>
                <a:spcPts val="1200"/>
              </a:spcBef>
              <a:spcAft>
                <a:spcPts val="1200"/>
              </a:spcAft>
              <a:buNone/>
            </a:pPr>
            <a:r>
              <a:rPr lang="en-US" sz="2500" dirty="0" err="1">
                <a:solidFill>
                  <a:srgbClr val="062D47"/>
                </a:solidFill>
                <a:latin typeface="Poppins"/>
                <a:ea typeface="Poppins"/>
                <a:cs typeface="Poppins"/>
                <a:sym typeface="Poppins"/>
              </a:rPr>
              <a:t>Udfordringer</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som</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begrænsede</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ressourcer</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modstand</a:t>
            </a:r>
            <a:r>
              <a:rPr lang="en-US" sz="2500" dirty="0">
                <a:solidFill>
                  <a:srgbClr val="062D47"/>
                </a:solidFill>
                <a:latin typeface="Poppins"/>
                <a:ea typeface="Poppins"/>
                <a:cs typeface="Poppins"/>
                <a:sym typeface="Poppins"/>
              </a:rPr>
              <a:t> mod </a:t>
            </a:r>
            <a:r>
              <a:rPr lang="en-US" sz="2500" dirty="0" err="1">
                <a:solidFill>
                  <a:srgbClr val="062D47"/>
                </a:solidFill>
                <a:latin typeface="Poppins"/>
                <a:ea typeface="Poppins"/>
                <a:cs typeface="Poppins"/>
                <a:sym typeface="Poppins"/>
              </a:rPr>
              <a:t>forandring</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og</a:t>
            </a:r>
            <a:r>
              <a:rPr lang="en-US" sz="2500" dirty="0">
                <a:solidFill>
                  <a:srgbClr val="062D47"/>
                </a:solidFill>
                <a:latin typeface="Poppins"/>
                <a:ea typeface="Poppins"/>
                <a:cs typeface="Poppins"/>
                <a:sym typeface="Poppins"/>
              </a:rPr>
              <a:t> integration </a:t>
            </a:r>
            <a:r>
              <a:rPr lang="en-US" sz="2500" dirty="0" err="1">
                <a:solidFill>
                  <a:srgbClr val="062D47"/>
                </a:solidFill>
                <a:latin typeface="Poppins"/>
                <a:ea typeface="Poppins"/>
                <a:cs typeface="Poppins"/>
                <a:sym typeface="Poppins"/>
              </a:rPr>
              <a:t>af</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moderne</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værktøjer</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kan</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hindre</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karriereplanlægning</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Sikring</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af</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ledelsesstøtte</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brug</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af</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omkostningseffektive</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digitale</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platforme</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og</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fleksible</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strategier</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sikrer</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effektiv</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implementering</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og</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tilpasningsevne</a:t>
            </a:r>
            <a:r>
              <a:rPr lang="en-US" sz="2500" dirty="0">
                <a:solidFill>
                  <a:srgbClr val="062D47"/>
                </a:solidFill>
                <a:latin typeface="Poppins"/>
                <a:ea typeface="Poppins"/>
                <a:cs typeface="Poppins"/>
                <a:sym typeface="Poppins"/>
              </a:rPr>
              <a:t>.</a:t>
            </a:r>
          </a:p>
          <a:p>
            <a:pPr marL="457200" lvl="0" indent="0" algn="ctr" rtl="0">
              <a:lnSpc>
                <a:spcPct val="115000"/>
              </a:lnSpc>
              <a:spcBef>
                <a:spcPts val="1200"/>
              </a:spcBef>
              <a:spcAft>
                <a:spcPts val="1200"/>
              </a:spcAft>
              <a:buNone/>
            </a:pPr>
            <a:endParaRPr sz="2600" dirty="0">
              <a:solidFill>
                <a:schemeClr val="dk1"/>
              </a:solidFill>
              <a:latin typeface="Poppins"/>
              <a:ea typeface="Poppins"/>
              <a:cs typeface="Poppins"/>
              <a:sym typeface="Poppins"/>
            </a:endParaRPr>
          </a:p>
        </p:txBody>
      </p:sp>
      <p:sp>
        <p:nvSpPr>
          <p:cNvPr id="581" name="Google Shape;581;g32093a3db72_5_0"/>
          <p:cNvSpPr txBox="1"/>
          <p:nvPr/>
        </p:nvSpPr>
        <p:spPr>
          <a:xfrm>
            <a:off x="1219200" y="7772400"/>
            <a:ext cx="15849600" cy="16050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457200" lvl="0" indent="0" algn="ctr" rtl="0">
              <a:lnSpc>
                <a:spcPct val="115000"/>
              </a:lnSpc>
              <a:spcBef>
                <a:spcPts val="1200"/>
              </a:spcBef>
              <a:spcAft>
                <a:spcPts val="1200"/>
              </a:spcAft>
              <a:buNone/>
            </a:pPr>
            <a:r>
              <a:rPr lang="en-US" sz="2800">
                <a:solidFill>
                  <a:srgbClr val="062D47"/>
                </a:solidFill>
                <a:latin typeface="Poppins"/>
                <a:ea typeface="Poppins"/>
                <a:cs typeface="Poppins"/>
                <a:sym typeface="Poppins"/>
              </a:rPr>
              <a:t>Ved at opmuntre til samarbejde mellem medarbejdere og ledelse kan man tilpasse karriereplanlægningsinitiativer til organisationens mål og opnå bæredygtig succes.</a:t>
            </a:r>
            <a:endParaRPr sz="2800">
              <a:solidFill>
                <a:srgbClr val="062D47"/>
              </a:solidFill>
              <a:latin typeface="Poppins"/>
              <a:ea typeface="Poppins"/>
              <a:cs typeface="Poppins"/>
              <a:sym typeface="Poppins"/>
            </a:endParaRPr>
          </a:p>
        </p:txBody>
      </p:sp>
      <p:pic>
        <p:nvPicPr>
          <p:cNvPr id="582" name="Google Shape;582;g32093a3db72_5_0" descr="Challenges - Free of Charge Creative Commons Keyboard image"/>
          <p:cNvPicPr preferRelativeResize="0"/>
          <p:nvPr/>
        </p:nvPicPr>
        <p:blipFill>
          <a:blip r:embed="rId5">
            <a:alphaModFix/>
          </a:blip>
          <a:stretch>
            <a:fillRect/>
          </a:stretch>
        </p:blipFill>
        <p:spPr>
          <a:xfrm>
            <a:off x="7979000" y="2378400"/>
            <a:ext cx="6045849" cy="1877550"/>
          </a:xfrm>
          <a:prstGeom prst="rect">
            <a:avLst/>
          </a:prstGeom>
          <a:noFill/>
          <a:ln w="76200" cap="flat" cmpd="sng">
            <a:solidFill>
              <a:srgbClr val="38761D"/>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g32093a3db72_3_206"/>
          <p:cNvSpPr/>
          <p:nvPr/>
        </p:nvSpPr>
        <p:spPr>
          <a:xfrm rot="4724778" flipH="1">
            <a:off x="-3290339" y="1991029"/>
            <a:ext cx="14302942" cy="4988151"/>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n-DK"/>
          </a:p>
        </p:txBody>
      </p:sp>
      <p:grpSp>
        <p:nvGrpSpPr>
          <p:cNvPr id="588" name="Google Shape;588;g32093a3db72_3_206"/>
          <p:cNvGrpSpPr/>
          <p:nvPr/>
        </p:nvGrpSpPr>
        <p:grpSpPr>
          <a:xfrm>
            <a:off x="5940775" y="946396"/>
            <a:ext cx="857829" cy="857829"/>
            <a:chOff x="0" y="0"/>
            <a:chExt cx="812800" cy="812800"/>
          </a:xfrm>
        </p:grpSpPr>
        <p:sp>
          <p:nvSpPr>
            <p:cNvPr id="589" name="Google Shape;589;g32093a3db72_3_20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g32093a3db72_3_206"/>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91" name="Google Shape;591;g32093a3db72_3_206"/>
          <p:cNvGrpSpPr/>
          <p:nvPr/>
        </p:nvGrpSpPr>
        <p:grpSpPr>
          <a:xfrm>
            <a:off x="5968162" y="2009621"/>
            <a:ext cx="604561" cy="604561"/>
            <a:chOff x="0" y="0"/>
            <a:chExt cx="812800" cy="812800"/>
          </a:xfrm>
        </p:grpSpPr>
        <p:sp>
          <p:nvSpPr>
            <p:cNvPr id="592" name="Google Shape;592;g32093a3db72_3_20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g32093a3db72_3_206"/>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94" name="Google Shape;594;g32093a3db72_3_206"/>
          <p:cNvGrpSpPr/>
          <p:nvPr/>
        </p:nvGrpSpPr>
        <p:grpSpPr>
          <a:xfrm>
            <a:off x="5825201" y="681913"/>
            <a:ext cx="637642" cy="637642"/>
            <a:chOff x="0" y="0"/>
            <a:chExt cx="812800" cy="812800"/>
          </a:xfrm>
        </p:grpSpPr>
        <p:sp>
          <p:nvSpPr>
            <p:cNvPr id="595" name="Google Shape;595;g32093a3db72_3_20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g32093a3db72_3_206"/>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97" name="Google Shape;597;g32093a3db72_3_206"/>
          <p:cNvSpPr/>
          <p:nvPr/>
        </p:nvSpPr>
        <p:spPr>
          <a:xfrm>
            <a:off x="-3755300" y="0"/>
            <a:ext cx="8732428" cy="10311365"/>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48" r="-59698"/>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g32093a3db72_3_206"/>
          <p:cNvSpPr/>
          <p:nvPr/>
        </p:nvSpPr>
        <p:spPr>
          <a:xfrm rot="2900561">
            <a:off x="-6095774" y="6298986"/>
            <a:ext cx="10914665" cy="3710986"/>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n-DK"/>
          </a:p>
        </p:txBody>
      </p:sp>
      <p:sp>
        <p:nvSpPr>
          <p:cNvPr id="599" name="Google Shape;599;g32093a3db72_3_206"/>
          <p:cNvSpPr txBox="1"/>
          <p:nvPr/>
        </p:nvSpPr>
        <p:spPr>
          <a:xfrm>
            <a:off x="7563750" y="681925"/>
            <a:ext cx="10362600" cy="1728600"/>
          </a:xfrm>
          <a:prstGeom prst="rect">
            <a:avLst/>
          </a:prstGeom>
          <a:noFill/>
          <a:ln>
            <a:noFill/>
          </a:ln>
        </p:spPr>
        <p:txBody>
          <a:bodyPr spcFirstLastPara="1" wrap="square" lIns="0" tIns="0" rIns="0" bIns="0" anchor="t" anchorCtr="0">
            <a:spAutoFit/>
          </a:bodyPr>
          <a:lstStyle/>
          <a:p>
            <a:pPr marL="0" marR="0" lvl="0" indent="0" algn="l" rtl="0">
              <a:lnSpc>
                <a:spcPct val="113002"/>
              </a:lnSpc>
              <a:spcBef>
                <a:spcPts val="0"/>
              </a:spcBef>
              <a:spcAft>
                <a:spcPts val="0"/>
              </a:spcAft>
              <a:buClr>
                <a:srgbClr val="000000"/>
              </a:buClr>
              <a:buSzPts val="4799"/>
              <a:buFont typeface="Arial"/>
              <a:buNone/>
            </a:pPr>
            <a:r>
              <a:rPr lang="en-US" sz="4799" b="1">
                <a:solidFill>
                  <a:srgbClr val="002C47"/>
                </a:solidFill>
                <a:latin typeface="Poppins"/>
                <a:ea typeface="Poppins"/>
                <a:cs typeface="Poppins"/>
                <a:sym typeface="Poppins"/>
              </a:rPr>
              <a:t>LEKTION 5 : </a:t>
            </a:r>
            <a:endParaRPr sz="4799" b="1">
              <a:solidFill>
                <a:srgbClr val="002C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r>
              <a:rPr lang="en-US" sz="3900" b="1">
                <a:solidFill>
                  <a:srgbClr val="002C47"/>
                </a:solidFill>
                <a:latin typeface="Poppins"/>
                <a:ea typeface="Poppins"/>
                <a:cs typeface="Poppins"/>
                <a:sym typeface="Poppins"/>
              </a:rPr>
              <a:t>Casestudier og anvendelser i det virkelige liv</a:t>
            </a:r>
            <a:endParaRPr sz="7399" b="1">
              <a:solidFill>
                <a:srgbClr val="002C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endParaRPr sz="1400" b="0" i="0" u="none" strike="noStrike" cap="none">
              <a:solidFill>
                <a:srgbClr val="000000"/>
              </a:solidFill>
              <a:latin typeface="Arial"/>
              <a:ea typeface="Arial"/>
              <a:cs typeface="Arial"/>
              <a:sym typeface="Arial"/>
            </a:endParaRPr>
          </a:p>
        </p:txBody>
      </p:sp>
      <p:sp>
        <p:nvSpPr>
          <p:cNvPr id="600" name="Google Shape;600;g32093a3db72_3_206"/>
          <p:cNvSpPr txBox="1"/>
          <p:nvPr/>
        </p:nvSpPr>
        <p:spPr>
          <a:xfrm>
            <a:off x="6462850" y="3994775"/>
            <a:ext cx="11106600" cy="4863900"/>
          </a:xfrm>
          <a:prstGeom prst="rect">
            <a:avLst/>
          </a:prstGeom>
          <a:noFill/>
          <a:ln>
            <a:noFill/>
          </a:ln>
        </p:spPr>
        <p:txBody>
          <a:bodyPr spcFirstLastPara="1" wrap="square" lIns="0" tIns="0" rIns="0" bIns="0" anchor="t" anchorCtr="0">
            <a:spAutoFit/>
          </a:bodyPr>
          <a:lstStyle/>
          <a:p>
            <a:pPr marL="914400" lvl="0" indent="0" algn="ctr" rtl="0">
              <a:lnSpc>
                <a:spcPct val="115000"/>
              </a:lnSpc>
              <a:spcBef>
                <a:spcPts val="1200"/>
              </a:spcBef>
              <a:spcAft>
                <a:spcPts val="0"/>
              </a:spcAft>
              <a:buNone/>
            </a:pPr>
            <a:r>
              <a:rPr lang="en-US" sz="3000" b="1">
                <a:solidFill>
                  <a:srgbClr val="45B042"/>
                </a:solidFill>
                <a:latin typeface="Poppins"/>
                <a:ea typeface="Poppins"/>
                <a:cs typeface="Poppins"/>
                <a:sym typeface="Poppins"/>
              </a:rPr>
              <a:t>Betydningen af casestudier</a:t>
            </a:r>
            <a:endParaRPr sz="3000" b="1">
              <a:solidFill>
                <a:srgbClr val="45B042"/>
              </a:solidFill>
              <a:latin typeface="Poppins"/>
              <a:ea typeface="Poppins"/>
              <a:cs typeface="Poppins"/>
              <a:sym typeface="Poppins"/>
            </a:endParaRPr>
          </a:p>
          <a:p>
            <a:pPr marL="914400" lvl="0" indent="0" algn="ctr" rtl="0">
              <a:lnSpc>
                <a:spcPct val="115000"/>
              </a:lnSpc>
              <a:spcBef>
                <a:spcPts val="1200"/>
              </a:spcBef>
              <a:spcAft>
                <a:spcPts val="1200"/>
              </a:spcAft>
              <a:buNone/>
            </a:pPr>
            <a:r>
              <a:rPr lang="en-US" sz="3000">
                <a:solidFill>
                  <a:schemeClr val="dk1"/>
                </a:solidFill>
                <a:latin typeface="Poppins"/>
                <a:ea typeface="Poppins"/>
                <a:cs typeface="Poppins"/>
                <a:sym typeface="Poppins"/>
              </a:rPr>
              <a:t>Casestudier fra det virkelige liv fremhæver, hvordan karriereplanlægningsstrategier anvendes i forskellige organisatoriske sammenhænge. De giver praktisk indsigt i udfordringerne og succeserne ved at implementere karriereplanlægning og giver værdifulde erfaringer med at tilpasse denne praksis til forskellige brancher og virksomhedsstørrelser. Analyse af disse cases kan inspirere til skræddersyede strategier for individuel og organisatorisk vækst.</a:t>
            </a:r>
            <a:endParaRPr sz="4800" b="1">
              <a:solidFill>
                <a:srgbClr val="062D47"/>
              </a:solidFill>
              <a:latin typeface="Poppins"/>
              <a:ea typeface="Poppins"/>
              <a:cs typeface="Poppins"/>
              <a:sym typeface="Poppins"/>
            </a:endParaRPr>
          </a:p>
        </p:txBody>
      </p:sp>
      <p:sp>
        <p:nvSpPr>
          <p:cNvPr id="601" name="Google Shape;601;g32093a3db72_3_206"/>
          <p:cNvSpPr txBox="1"/>
          <p:nvPr/>
        </p:nvSpPr>
        <p:spPr>
          <a:xfrm>
            <a:off x="7582475" y="6687125"/>
            <a:ext cx="68565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100" b="1">
              <a:solidFill>
                <a:srgbClr val="002C47"/>
              </a:solidFill>
              <a:latin typeface="Poppins"/>
              <a:ea typeface="Poppins"/>
              <a:cs typeface="Poppins"/>
              <a:sym typeface="Poppins"/>
            </a:endParaRPr>
          </a:p>
        </p:txBody>
      </p:sp>
      <p:sp>
        <p:nvSpPr>
          <p:cNvPr id="602" name="Google Shape;602;g32093a3db72_3_206"/>
          <p:cNvSpPr/>
          <p:nvPr/>
        </p:nvSpPr>
        <p:spPr>
          <a:xfrm>
            <a:off x="11873200" y="2410525"/>
            <a:ext cx="452100" cy="1041000"/>
          </a:xfrm>
          <a:prstGeom prst="downArrow">
            <a:avLst>
              <a:gd name="adj1" fmla="val 50000"/>
              <a:gd name="adj2" fmla="val 50000"/>
            </a:avLst>
          </a:prstGeom>
          <a:solidFill>
            <a:srgbClr val="45B04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B6D7A8"/>
              </a:highlight>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g32093a3db72_5_21"/>
          <p:cNvSpPr/>
          <p:nvPr/>
        </p:nvSpPr>
        <p:spPr>
          <a:xfrm rot="-4777092">
            <a:off x="6283105" y="2938012"/>
            <a:ext cx="12662177" cy="4415935"/>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en-DK"/>
          </a:p>
        </p:txBody>
      </p:sp>
      <p:sp>
        <p:nvSpPr>
          <p:cNvPr id="608" name="Google Shape;608;g32093a3db72_5_21"/>
          <p:cNvSpPr/>
          <p:nvPr/>
        </p:nvSpPr>
        <p:spPr>
          <a:xfrm rot="-2967651" flipH="1">
            <a:off x="13288315" y="6434110"/>
            <a:ext cx="10666084" cy="3626468"/>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4">
              <a:alphaModFix amt="77000"/>
            </a:blip>
            <a:stretch>
              <a:fillRect/>
            </a:stretch>
          </a:blipFill>
          <a:ln>
            <a:noFill/>
          </a:ln>
        </p:spPr>
        <p:txBody>
          <a:bodyPr/>
          <a:lstStyle/>
          <a:p>
            <a:endParaRPr lang="en-DK"/>
          </a:p>
        </p:txBody>
      </p:sp>
      <p:grpSp>
        <p:nvGrpSpPr>
          <p:cNvPr id="609" name="Google Shape;609;g32093a3db72_5_21"/>
          <p:cNvGrpSpPr/>
          <p:nvPr/>
        </p:nvGrpSpPr>
        <p:grpSpPr>
          <a:xfrm>
            <a:off x="11629486" y="1052712"/>
            <a:ext cx="857829" cy="857829"/>
            <a:chOff x="0" y="0"/>
            <a:chExt cx="812800" cy="812800"/>
          </a:xfrm>
        </p:grpSpPr>
        <p:sp>
          <p:nvSpPr>
            <p:cNvPr id="610" name="Google Shape;610;g32093a3db72_5_2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g32093a3db72_5_21"/>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12" name="Google Shape;612;g32093a3db72_5_21"/>
          <p:cNvGrpSpPr/>
          <p:nvPr/>
        </p:nvGrpSpPr>
        <p:grpSpPr>
          <a:xfrm>
            <a:off x="11115371" y="2332412"/>
            <a:ext cx="604561" cy="604561"/>
            <a:chOff x="0" y="0"/>
            <a:chExt cx="812800" cy="812800"/>
          </a:xfrm>
        </p:grpSpPr>
        <p:sp>
          <p:nvSpPr>
            <p:cNvPr id="613" name="Google Shape;613;g32093a3db72_5_2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g32093a3db72_5_21"/>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15" name="Google Shape;615;g32093a3db72_5_21"/>
          <p:cNvGrpSpPr/>
          <p:nvPr/>
        </p:nvGrpSpPr>
        <p:grpSpPr>
          <a:xfrm>
            <a:off x="11940462" y="788230"/>
            <a:ext cx="637642" cy="637642"/>
            <a:chOff x="0" y="0"/>
            <a:chExt cx="812800" cy="812800"/>
          </a:xfrm>
        </p:grpSpPr>
        <p:sp>
          <p:nvSpPr>
            <p:cNvPr id="616" name="Google Shape;616;g32093a3db72_5_2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g32093a3db72_5_21"/>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18" name="Google Shape;618;g32093a3db72_5_21"/>
          <p:cNvSpPr txBox="1"/>
          <p:nvPr/>
        </p:nvSpPr>
        <p:spPr>
          <a:xfrm>
            <a:off x="5" y="1052712"/>
            <a:ext cx="11103000" cy="17208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6000" b="1">
                <a:solidFill>
                  <a:srgbClr val="002C47"/>
                </a:solidFill>
                <a:latin typeface="Poppins"/>
                <a:ea typeface="Poppins"/>
                <a:cs typeface="Poppins"/>
                <a:sym typeface="Poppins"/>
              </a:rPr>
              <a:t>Casestudie 1: AdvisoTech </a:t>
            </a:r>
            <a:r>
              <a:rPr lang="en-US" sz="4400">
                <a:solidFill>
                  <a:srgbClr val="002C47"/>
                </a:solidFill>
                <a:latin typeface="Poppins"/>
                <a:ea typeface="Poppins"/>
                <a:cs typeface="Poppins"/>
                <a:sym typeface="Poppins"/>
              </a:rPr>
              <a:t>(Frankrig)</a:t>
            </a:r>
            <a:endParaRPr sz="800" b="0" i="0" u="none" strike="noStrike" cap="none">
              <a:solidFill>
                <a:srgbClr val="000000"/>
              </a:solidFill>
              <a:latin typeface="Arial"/>
              <a:ea typeface="Arial"/>
              <a:cs typeface="Arial"/>
              <a:sym typeface="Arial"/>
            </a:endParaRPr>
          </a:p>
        </p:txBody>
      </p:sp>
      <p:sp>
        <p:nvSpPr>
          <p:cNvPr id="619" name="Google Shape;619;g32093a3db72_5_21"/>
          <p:cNvSpPr/>
          <p:nvPr/>
        </p:nvSpPr>
        <p:spPr>
          <a:xfrm>
            <a:off x="12119050" y="-220750"/>
            <a:ext cx="7177919" cy="10438982"/>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5">
              <a:alphaModFix/>
            </a:blip>
            <a:stretch>
              <a:fillRect l="-75765" r="-7575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g32093a3db72_5_21"/>
          <p:cNvSpPr txBox="1"/>
          <p:nvPr/>
        </p:nvSpPr>
        <p:spPr>
          <a:xfrm>
            <a:off x="521100" y="5834025"/>
            <a:ext cx="9688500" cy="365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a:solidFill>
                  <a:srgbClr val="002C47"/>
                </a:solidFill>
                <a:latin typeface="Poppins"/>
                <a:ea typeface="Poppins"/>
                <a:cs typeface="Poppins"/>
                <a:sym typeface="Poppins"/>
              </a:rPr>
              <a:t>AdvisoTech, en lille teknologisk SMV, stod over for en udfordring med høj medarbejderudskiftning, som påvirkede produktiviteten og moralen. </a:t>
            </a:r>
            <a:endParaRPr sz="3200">
              <a:solidFill>
                <a:srgbClr val="002C47"/>
              </a:solidFill>
              <a:latin typeface="Poppins"/>
              <a:ea typeface="Poppins"/>
              <a:cs typeface="Poppins"/>
              <a:sym typeface="Poppins"/>
            </a:endParaRPr>
          </a:p>
          <a:p>
            <a:pPr marL="0" lvl="0" indent="0" algn="ctr" rtl="0">
              <a:spcBef>
                <a:spcPts val="0"/>
              </a:spcBef>
              <a:spcAft>
                <a:spcPts val="0"/>
              </a:spcAft>
              <a:buNone/>
            </a:pPr>
            <a:endParaRPr sz="3200">
              <a:solidFill>
                <a:srgbClr val="002C47"/>
              </a:solidFill>
              <a:latin typeface="Poppins"/>
              <a:ea typeface="Poppins"/>
              <a:cs typeface="Poppins"/>
              <a:sym typeface="Poppins"/>
            </a:endParaRPr>
          </a:p>
          <a:p>
            <a:pPr marL="0" lvl="0" indent="0" algn="ctr" rtl="0">
              <a:spcBef>
                <a:spcPts val="0"/>
              </a:spcBef>
              <a:spcAft>
                <a:spcPts val="0"/>
              </a:spcAft>
              <a:buNone/>
            </a:pPr>
            <a:r>
              <a:rPr lang="en-US" sz="3200">
                <a:solidFill>
                  <a:srgbClr val="002C47"/>
                </a:solidFill>
                <a:latin typeface="Poppins"/>
                <a:ea typeface="Poppins"/>
                <a:cs typeface="Poppins"/>
                <a:sym typeface="Poppins"/>
              </a:rPr>
              <a:t>Virksomheden implementerede strukturerede karriereveje for at skabe klarhed og retning for arbejdsstyrken. </a:t>
            </a:r>
            <a:endParaRPr sz="3200">
              <a:solidFill>
                <a:srgbClr val="002C47"/>
              </a:solidFill>
              <a:latin typeface="Poppins"/>
              <a:ea typeface="Poppins"/>
              <a:cs typeface="Poppins"/>
              <a:sym typeface="Poppins"/>
            </a:endParaRPr>
          </a:p>
        </p:txBody>
      </p:sp>
      <p:pic>
        <p:nvPicPr>
          <p:cNvPr id="621" name="Google Shape;621;g32093a3db72_5_21" descr="File:EU-France.svg - Wikipedia"/>
          <p:cNvPicPr preferRelativeResize="0"/>
          <p:nvPr/>
        </p:nvPicPr>
        <p:blipFill>
          <a:blip r:embed="rId6">
            <a:alphaModFix/>
          </a:blip>
          <a:stretch>
            <a:fillRect/>
          </a:stretch>
        </p:blipFill>
        <p:spPr>
          <a:xfrm>
            <a:off x="2910650" y="3533963"/>
            <a:ext cx="2272996" cy="1912775"/>
          </a:xfrm>
          <a:prstGeom prst="rect">
            <a:avLst/>
          </a:prstGeom>
          <a:noFill/>
          <a:ln w="19050" cap="flat" cmpd="sng">
            <a:solidFill>
              <a:srgbClr val="38761D"/>
            </a:solidFill>
            <a:prstDash val="solid"/>
            <a:round/>
            <a:headEnd type="none" w="sm" len="sm"/>
            <a:tailEnd type="none" w="sm" len="sm"/>
          </a:ln>
        </p:spPr>
      </p:pic>
      <p:pic>
        <p:nvPicPr>
          <p:cNvPr id="622" name="Google Shape;622;g32093a3db72_5_21" descr="File:Flag of France.svg - Wikimedia Commons"/>
          <p:cNvPicPr preferRelativeResize="0"/>
          <p:nvPr/>
        </p:nvPicPr>
        <p:blipFill>
          <a:blip r:embed="rId7">
            <a:alphaModFix/>
          </a:blip>
          <a:stretch>
            <a:fillRect/>
          </a:stretch>
        </p:blipFill>
        <p:spPr>
          <a:xfrm>
            <a:off x="6377554" y="3629952"/>
            <a:ext cx="2577970" cy="17208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32093a3db72_5_159"/>
          <p:cNvSpPr/>
          <p:nvPr/>
        </p:nvSpPr>
        <p:spPr>
          <a:xfrm rot="-10602053">
            <a:off x="12412802" y="-1131869"/>
            <a:ext cx="6235467" cy="2174619"/>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628" name="Google Shape;628;g32093a3db72_5_159"/>
          <p:cNvSpPr/>
          <p:nvPr/>
        </p:nvSpPr>
        <p:spPr>
          <a:xfrm rot="10602053" flipH="1">
            <a:off x="-438992" y="-1186916"/>
            <a:ext cx="6571235" cy="2291719"/>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sp>
        <p:nvSpPr>
          <p:cNvPr id="629" name="Google Shape;629;g32093a3db72_5_159"/>
          <p:cNvSpPr txBox="1"/>
          <p:nvPr/>
        </p:nvSpPr>
        <p:spPr>
          <a:xfrm>
            <a:off x="3676650" y="566100"/>
            <a:ext cx="11239500" cy="3849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endParaRPr sz="2500" b="0" i="0" u="none" strike="noStrike" cap="none">
              <a:solidFill>
                <a:srgbClr val="000000"/>
              </a:solidFill>
              <a:latin typeface="Arial"/>
              <a:ea typeface="Arial"/>
              <a:cs typeface="Arial"/>
              <a:sym typeface="Arial"/>
            </a:endParaRPr>
          </a:p>
        </p:txBody>
      </p:sp>
      <p:sp>
        <p:nvSpPr>
          <p:cNvPr id="630" name="Google Shape;630;g32093a3db72_5_159"/>
          <p:cNvSpPr txBox="1"/>
          <p:nvPr/>
        </p:nvSpPr>
        <p:spPr>
          <a:xfrm>
            <a:off x="1371600" y="3725600"/>
            <a:ext cx="15849600" cy="1747800"/>
          </a:xfrm>
          <a:prstGeom prst="rect">
            <a:avLst/>
          </a:prstGeom>
          <a:noFill/>
          <a:ln w="38100" cap="flat" cmpd="sng">
            <a:solidFill>
              <a:srgbClr val="45B04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200">
                <a:solidFill>
                  <a:srgbClr val="002C47"/>
                </a:solidFill>
                <a:latin typeface="Poppins"/>
                <a:ea typeface="Poppins"/>
                <a:cs typeface="Poppins"/>
                <a:sym typeface="Poppins"/>
              </a:rPr>
              <a:t>Resultatet blev, at AdvisoTech </a:t>
            </a:r>
            <a:r>
              <a:rPr lang="en-US" sz="3500" b="1">
                <a:solidFill>
                  <a:srgbClr val="002C47"/>
                </a:solidFill>
                <a:latin typeface="Poppins"/>
                <a:ea typeface="Poppins"/>
                <a:cs typeface="Poppins"/>
                <a:sym typeface="Poppins"/>
              </a:rPr>
              <a:t>reducerede omsætningen med 35 % </a:t>
            </a:r>
            <a:r>
              <a:rPr lang="en-US" sz="3200">
                <a:solidFill>
                  <a:srgbClr val="002C47"/>
                </a:solidFill>
                <a:latin typeface="Poppins"/>
                <a:ea typeface="Poppins"/>
                <a:cs typeface="Poppins"/>
                <a:sym typeface="Poppins"/>
              </a:rPr>
              <a:t>og tilpassede medarbejdernes vækst til virksomhedens mål, hvilket førte til øget engagement og produktivitet.</a:t>
            </a:r>
            <a:endParaRPr sz="2600">
              <a:solidFill>
                <a:srgbClr val="002C47"/>
              </a:solidFill>
              <a:latin typeface="Poppins"/>
              <a:ea typeface="Poppins"/>
              <a:cs typeface="Poppins"/>
              <a:sym typeface="Poppins"/>
            </a:endParaRPr>
          </a:p>
        </p:txBody>
      </p:sp>
      <p:sp>
        <p:nvSpPr>
          <p:cNvPr id="631" name="Google Shape;631;g32093a3db72_5_159"/>
          <p:cNvSpPr txBox="1"/>
          <p:nvPr/>
        </p:nvSpPr>
        <p:spPr>
          <a:xfrm>
            <a:off x="1371600" y="1761300"/>
            <a:ext cx="15849600" cy="12747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200">
                <a:solidFill>
                  <a:srgbClr val="002C47"/>
                </a:solidFill>
                <a:latin typeface="Poppins"/>
                <a:ea typeface="Poppins"/>
                <a:cs typeface="Poppins"/>
                <a:sym typeface="Poppins"/>
              </a:rPr>
              <a:t>Mentorprogrammer parrede erfarne medarbejdere med nyansatte, mens målrettet træning afhjalp manglende færdigheder. </a:t>
            </a:r>
            <a:endParaRPr sz="2800">
              <a:solidFill>
                <a:srgbClr val="062D47"/>
              </a:solidFill>
              <a:latin typeface="Poppins"/>
              <a:ea typeface="Poppins"/>
              <a:cs typeface="Poppins"/>
              <a:sym typeface="Poppins"/>
            </a:endParaRPr>
          </a:p>
        </p:txBody>
      </p:sp>
      <p:pic>
        <p:nvPicPr>
          <p:cNvPr id="632" name="Google Shape;632;g32093a3db72_5_159"/>
          <p:cNvPicPr preferRelativeResize="0"/>
          <p:nvPr/>
        </p:nvPicPr>
        <p:blipFill>
          <a:blip r:embed="rId4">
            <a:alphaModFix/>
          </a:blip>
          <a:stretch>
            <a:fillRect/>
          </a:stretch>
        </p:blipFill>
        <p:spPr>
          <a:xfrm>
            <a:off x="6899913" y="6163000"/>
            <a:ext cx="4792976" cy="3570751"/>
          </a:xfrm>
          <a:prstGeom prst="rect">
            <a:avLst/>
          </a:prstGeom>
          <a:noFill/>
          <a:ln w="38100" cap="flat" cmpd="sng">
            <a:solidFill>
              <a:srgbClr val="6AA84F"/>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g32093a3db72_5_58"/>
          <p:cNvSpPr/>
          <p:nvPr/>
        </p:nvSpPr>
        <p:spPr>
          <a:xfrm rot="-4777092">
            <a:off x="7035580" y="2935537"/>
            <a:ext cx="12662177" cy="4415935"/>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en-DK"/>
          </a:p>
        </p:txBody>
      </p:sp>
      <p:sp>
        <p:nvSpPr>
          <p:cNvPr id="638" name="Google Shape;638;g32093a3db72_5_58"/>
          <p:cNvSpPr/>
          <p:nvPr/>
        </p:nvSpPr>
        <p:spPr>
          <a:xfrm rot="-2967651" flipH="1">
            <a:off x="13288315" y="6434110"/>
            <a:ext cx="10666084" cy="3626468"/>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4">
              <a:alphaModFix amt="77000"/>
            </a:blip>
            <a:stretch>
              <a:fillRect/>
            </a:stretch>
          </a:blipFill>
          <a:ln>
            <a:noFill/>
          </a:ln>
        </p:spPr>
        <p:txBody>
          <a:bodyPr/>
          <a:lstStyle/>
          <a:p>
            <a:endParaRPr lang="en-DK"/>
          </a:p>
        </p:txBody>
      </p:sp>
      <p:grpSp>
        <p:nvGrpSpPr>
          <p:cNvPr id="639" name="Google Shape;639;g32093a3db72_5_58"/>
          <p:cNvGrpSpPr/>
          <p:nvPr/>
        </p:nvGrpSpPr>
        <p:grpSpPr>
          <a:xfrm>
            <a:off x="11629486" y="1299250"/>
            <a:ext cx="857829" cy="857829"/>
            <a:chOff x="0" y="0"/>
            <a:chExt cx="812800" cy="812800"/>
          </a:xfrm>
        </p:grpSpPr>
        <p:sp>
          <p:nvSpPr>
            <p:cNvPr id="640" name="Google Shape;640;g32093a3db72_5_5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g32093a3db72_5_58"/>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42" name="Google Shape;642;g32093a3db72_5_58"/>
          <p:cNvGrpSpPr/>
          <p:nvPr/>
        </p:nvGrpSpPr>
        <p:grpSpPr>
          <a:xfrm>
            <a:off x="11024921" y="1883337"/>
            <a:ext cx="604561" cy="604561"/>
            <a:chOff x="0" y="0"/>
            <a:chExt cx="812800" cy="812800"/>
          </a:xfrm>
        </p:grpSpPr>
        <p:sp>
          <p:nvSpPr>
            <p:cNvPr id="643" name="Google Shape;643;g32093a3db72_5_5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g32093a3db72_5_58"/>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45" name="Google Shape;645;g32093a3db72_5_58"/>
          <p:cNvGrpSpPr/>
          <p:nvPr/>
        </p:nvGrpSpPr>
        <p:grpSpPr>
          <a:xfrm>
            <a:off x="11849687" y="959680"/>
            <a:ext cx="637642" cy="637642"/>
            <a:chOff x="0" y="0"/>
            <a:chExt cx="812800" cy="812800"/>
          </a:xfrm>
        </p:grpSpPr>
        <p:sp>
          <p:nvSpPr>
            <p:cNvPr id="646" name="Google Shape;646;g32093a3db72_5_5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g32093a3db72_5_58"/>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48" name="Google Shape;648;g32093a3db72_5_58"/>
          <p:cNvSpPr txBox="1"/>
          <p:nvPr/>
        </p:nvSpPr>
        <p:spPr>
          <a:xfrm>
            <a:off x="5" y="752274"/>
            <a:ext cx="11103000" cy="19518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6000" b="1">
                <a:solidFill>
                  <a:srgbClr val="002C47"/>
                </a:solidFill>
                <a:latin typeface="Poppins"/>
                <a:ea typeface="Poppins"/>
                <a:cs typeface="Poppins"/>
                <a:sym typeface="Poppins"/>
              </a:rPr>
              <a:t>Casestudie 2: WebGrowth </a:t>
            </a:r>
            <a:r>
              <a:rPr lang="en-US" sz="5900" b="1">
                <a:solidFill>
                  <a:srgbClr val="002C47"/>
                </a:solidFill>
                <a:latin typeface="Poppins"/>
                <a:ea typeface="Poppins"/>
                <a:cs typeface="Poppins"/>
                <a:sym typeface="Poppins"/>
              </a:rPr>
              <a:t>Digital </a:t>
            </a:r>
            <a:r>
              <a:rPr lang="en-US" sz="4700">
                <a:solidFill>
                  <a:srgbClr val="002C47"/>
                </a:solidFill>
                <a:latin typeface="Poppins"/>
                <a:ea typeface="Poppins"/>
                <a:cs typeface="Poppins"/>
                <a:sym typeface="Poppins"/>
              </a:rPr>
              <a:t>(UK)</a:t>
            </a:r>
            <a:endParaRPr sz="100" b="0" i="0" u="none" strike="noStrike" cap="none">
              <a:solidFill>
                <a:srgbClr val="000000"/>
              </a:solidFill>
              <a:latin typeface="Arial"/>
              <a:ea typeface="Arial"/>
              <a:cs typeface="Arial"/>
              <a:sym typeface="Arial"/>
            </a:endParaRPr>
          </a:p>
        </p:txBody>
      </p:sp>
      <p:sp>
        <p:nvSpPr>
          <p:cNvPr id="649" name="Google Shape;649;g32093a3db72_5_58"/>
          <p:cNvSpPr/>
          <p:nvPr/>
        </p:nvSpPr>
        <p:spPr>
          <a:xfrm>
            <a:off x="13013796" y="0"/>
            <a:ext cx="7177919" cy="10291954"/>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5">
              <a:alphaModFix/>
            </a:blip>
            <a:stretch>
              <a:fillRect l="-75765" r="-7575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g32093a3db72_5_58"/>
          <p:cNvSpPr txBox="1"/>
          <p:nvPr/>
        </p:nvSpPr>
        <p:spPr>
          <a:xfrm>
            <a:off x="1104900" y="6610375"/>
            <a:ext cx="9201300" cy="252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800">
                <a:solidFill>
                  <a:srgbClr val="002C47"/>
                </a:solidFill>
                <a:latin typeface="Poppins"/>
                <a:ea typeface="Poppins"/>
                <a:cs typeface="Poppins"/>
                <a:sym typeface="Poppins"/>
              </a:rPr>
              <a:t>WebGrowth Digital, et mellemstort digitalt marketingbureau, havde brug for at holde sig konkurrencedygtig i en branche i hastig udvikling.</a:t>
            </a:r>
            <a:endParaRPr sz="2000"/>
          </a:p>
        </p:txBody>
      </p:sp>
      <p:pic>
        <p:nvPicPr>
          <p:cNvPr id="651" name="Google Shape;651;g32093a3db72_5_58" descr="Map Of Britain Images | Free Photos, PNG Stickers, Wallpapers ..."/>
          <p:cNvPicPr preferRelativeResize="0"/>
          <p:nvPr/>
        </p:nvPicPr>
        <p:blipFill>
          <a:blip r:embed="rId6">
            <a:alphaModFix/>
          </a:blip>
          <a:stretch>
            <a:fillRect/>
          </a:stretch>
        </p:blipFill>
        <p:spPr>
          <a:xfrm>
            <a:off x="952976" y="2487900"/>
            <a:ext cx="1841424" cy="3319726"/>
          </a:xfrm>
          <a:prstGeom prst="rect">
            <a:avLst/>
          </a:prstGeom>
          <a:noFill/>
          <a:ln w="19050" cap="flat" cmpd="sng">
            <a:solidFill>
              <a:srgbClr val="FF0000"/>
            </a:solidFill>
            <a:prstDash val="solid"/>
            <a:round/>
            <a:headEnd type="none" w="sm" len="sm"/>
            <a:tailEnd type="none" w="sm" len="sm"/>
          </a:ln>
        </p:spPr>
      </p:pic>
      <p:pic>
        <p:nvPicPr>
          <p:cNvPr id="652" name="Google Shape;652;g32093a3db72_5_58" descr="Royalty-Free photo: United Kingdom flag | PickPik"/>
          <p:cNvPicPr preferRelativeResize="0"/>
          <p:nvPr/>
        </p:nvPicPr>
        <p:blipFill>
          <a:blip r:embed="rId7">
            <a:alphaModFix/>
          </a:blip>
          <a:stretch>
            <a:fillRect/>
          </a:stretch>
        </p:blipFill>
        <p:spPr>
          <a:xfrm>
            <a:off x="4534523" y="3547976"/>
            <a:ext cx="3746712" cy="2378583"/>
          </a:xfrm>
          <a:prstGeom prst="rect">
            <a:avLst/>
          </a:prstGeom>
          <a:noFill/>
          <a:ln w="19050" cap="flat" cmpd="sng">
            <a:solidFill>
              <a:srgbClr val="FF0000"/>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g3209f1de554_1_6"/>
          <p:cNvSpPr/>
          <p:nvPr/>
        </p:nvSpPr>
        <p:spPr>
          <a:xfrm rot="-10602053">
            <a:off x="12412802" y="-1131869"/>
            <a:ext cx="6235467" cy="2174619"/>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658" name="Google Shape;658;g3209f1de554_1_6"/>
          <p:cNvSpPr/>
          <p:nvPr/>
        </p:nvSpPr>
        <p:spPr>
          <a:xfrm rot="10602053" flipH="1">
            <a:off x="-438992" y="-1186916"/>
            <a:ext cx="6571235" cy="2291719"/>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sp>
        <p:nvSpPr>
          <p:cNvPr id="659" name="Google Shape;659;g3209f1de554_1_6"/>
          <p:cNvSpPr txBox="1"/>
          <p:nvPr/>
        </p:nvSpPr>
        <p:spPr>
          <a:xfrm>
            <a:off x="3676650" y="566100"/>
            <a:ext cx="11239500" cy="3849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endParaRPr sz="2500" b="0" i="0" u="none" strike="noStrike" cap="none">
              <a:solidFill>
                <a:srgbClr val="000000"/>
              </a:solidFill>
              <a:latin typeface="Arial"/>
              <a:ea typeface="Arial"/>
              <a:cs typeface="Arial"/>
              <a:sym typeface="Arial"/>
            </a:endParaRPr>
          </a:p>
        </p:txBody>
      </p:sp>
      <p:sp>
        <p:nvSpPr>
          <p:cNvPr id="660" name="Google Shape;660;g3209f1de554_1_6"/>
          <p:cNvSpPr txBox="1"/>
          <p:nvPr/>
        </p:nvSpPr>
        <p:spPr>
          <a:xfrm>
            <a:off x="1371600" y="3725600"/>
            <a:ext cx="15849600" cy="2126560"/>
          </a:xfrm>
          <a:prstGeom prst="rect">
            <a:avLst/>
          </a:prstGeom>
          <a:noFill/>
          <a:ln w="38100" cap="flat" cmpd="sng">
            <a:solidFill>
              <a:srgbClr val="99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200" dirty="0" err="1">
                <a:solidFill>
                  <a:srgbClr val="002C47"/>
                </a:solidFill>
                <a:latin typeface="Poppins"/>
                <a:ea typeface="Poppins"/>
                <a:cs typeface="Poppins"/>
                <a:sym typeface="Poppins"/>
              </a:rPr>
              <a:t>Regelmæssige</a:t>
            </a:r>
            <a:r>
              <a:rPr lang="en-US" sz="3200" dirty="0">
                <a:solidFill>
                  <a:srgbClr val="002C47"/>
                </a:solidFill>
                <a:latin typeface="Poppins"/>
                <a:ea typeface="Poppins"/>
                <a:cs typeface="Poppins"/>
                <a:sym typeface="Poppins"/>
              </a:rPr>
              <a:t> </a:t>
            </a:r>
            <a:r>
              <a:rPr lang="en-US" sz="3200" dirty="0" err="1">
                <a:solidFill>
                  <a:srgbClr val="002C47"/>
                </a:solidFill>
                <a:latin typeface="Poppins"/>
                <a:ea typeface="Poppins"/>
                <a:cs typeface="Poppins"/>
                <a:sym typeface="Poppins"/>
              </a:rPr>
              <a:t>feedbacksessioner</a:t>
            </a:r>
            <a:r>
              <a:rPr lang="en-US" sz="3200" dirty="0">
                <a:solidFill>
                  <a:srgbClr val="002C47"/>
                </a:solidFill>
                <a:latin typeface="Poppins"/>
                <a:ea typeface="Poppins"/>
                <a:cs typeface="Poppins"/>
                <a:sym typeface="Poppins"/>
              </a:rPr>
              <a:t> </a:t>
            </a:r>
            <a:r>
              <a:rPr lang="en-US" sz="3200" dirty="0" err="1">
                <a:solidFill>
                  <a:srgbClr val="002C47"/>
                </a:solidFill>
                <a:latin typeface="Poppins"/>
                <a:ea typeface="Poppins"/>
                <a:cs typeface="Poppins"/>
                <a:sym typeface="Poppins"/>
              </a:rPr>
              <a:t>og</a:t>
            </a:r>
            <a:r>
              <a:rPr lang="en-US" sz="3200" dirty="0">
                <a:solidFill>
                  <a:srgbClr val="002C47"/>
                </a:solidFill>
                <a:latin typeface="Poppins"/>
                <a:ea typeface="Poppins"/>
                <a:cs typeface="Poppins"/>
                <a:sym typeface="Poppins"/>
              </a:rPr>
              <a:t> </a:t>
            </a:r>
            <a:r>
              <a:rPr lang="en-US" sz="3200" dirty="0" err="1">
                <a:solidFill>
                  <a:srgbClr val="002C47"/>
                </a:solidFill>
                <a:latin typeface="Poppins"/>
                <a:ea typeface="Poppins"/>
                <a:cs typeface="Poppins"/>
                <a:sym typeface="Poppins"/>
              </a:rPr>
              <a:t>evalueringer</a:t>
            </a:r>
            <a:r>
              <a:rPr lang="en-US" sz="3200" dirty="0">
                <a:solidFill>
                  <a:srgbClr val="002C47"/>
                </a:solidFill>
                <a:latin typeface="Poppins"/>
                <a:ea typeface="Poppins"/>
                <a:cs typeface="Poppins"/>
                <a:sym typeface="Poppins"/>
              </a:rPr>
              <a:t> </a:t>
            </a:r>
            <a:r>
              <a:rPr lang="en-US" sz="3200" dirty="0" err="1">
                <a:solidFill>
                  <a:srgbClr val="002C47"/>
                </a:solidFill>
                <a:latin typeface="Poppins"/>
                <a:ea typeface="Poppins"/>
                <a:cs typeface="Poppins"/>
                <a:sym typeface="Poppins"/>
              </a:rPr>
              <a:t>sikrede</a:t>
            </a:r>
            <a:r>
              <a:rPr lang="en-US" sz="3200" dirty="0">
                <a:solidFill>
                  <a:srgbClr val="002C47"/>
                </a:solidFill>
                <a:latin typeface="Poppins"/>
                <a:ea typeface="Poppins"/>
                <a:cs typeface="Poppins"/>
                <a:sym typeface="Poppins"/>
              </a:rPr>
              <a:t> </a:t>
            </a:r>
            <a:r>
              <a:rPr lang="en-US" sz="3200" dirty="0" err="1">
                <a:solidFill>
                  <a:srgbClr val="002C47"/>
                </a:solidFill>
                <a:latin typeface="Poppins"/>
                <a:ea typeface="Poppins"/>
                <a:cs typeface="Poppins"/>
                <a:sym typeface="Poppins"/>
              </a:rPr>
              <a:t>tilpasning</a:t>
            </a:r>
            <a:r>
              <a:rPr lang="en-US" sz="3200" dirty="0">
                <a:solidFill>
                  <a:srgbClr val="002C47"/>
                </a:solidFill>
                <a:latin typeface="Poppins"/>
                <a:ea typeface="Poppins"/>
                <a:cs typeface="Poppins"/>
                <a:sym typeface="Poppins"/>
              </a:rPr>
              <a:t> </a:t>
            </a:r>
            <a:r>
              <a:rPr lang="en-US" sz="3200" dirty="0" err="1">
                <a:solidFill>
                  <a:srgbClr val="002C47"/>
                </a:solidFill>
                <a:latin typeface="Poppins"/>
                <a:ea typeface="Poppins"/>
                <a:cs typeface="Poppins"/>
                <a:sym typeface="Poppins"/>
              </a:rPr>
              <a:t>til</a:t>
            </a:r>
            <a:r>
              <a:rPr lang="en-US" sz="3200" dirty="0">
                <a:solidFill>
                  <a:srgbClr val="002C47"/>
                </a:solidFill>
                <a:latin typeface="Poppins"/>
                <a:ea typeface="Poppins"/>
                <a:cs typeface="Poppins"/>
                <a:sym typeface="Poppins"/>
              </a:rPr>
              <a:t> </a:t>
            </a:r>
            <a:r>
              <a:rPr lang="en-US" sz="3200" dirty="0" err="1">
                <a:solidFill>
                  <a:srgbClr val="002C47"/>
                </a:solidFill>
                <a:latin typeface="Poppins"/>
                <a:ea typeface="Poppins"/>
                <a:cs typeface="Poppins"/>
                <a:sym typeface="Poppins"/>
              </a:rPr>
              <a:t>branchens</a:t>
            </a:r>
            <a:r>
              <a:rPr lang="en-US" sz="3200" dirty="0">
                <a:solidFill>
                  <a:srgbClr val="002C47"/>
                </a:solidFill>
                <a:latin typeface="Poppins"/>
                <a:ea typeface="Poppins"/>
                <a:cs typeface="Poppins"/>
                <a:sym typeface="Poppins"/>
              </a:rPr>
              <a:t> </a:t>
            </a:r>
            <a:r>
              <a:rPr lang="en-US" sz="3200" dirty="0" err="1">
                <a:solidFill>
                  <a:srgbClr val="002C47"/>
                </a:solidFill>
                <a:latin typeface="Poppins"/>
                <a:ea typeface="Poppins"/>
                <a:cs typeface="Poppins"/>
                <a:sym typeface="Poppins"/>
              </a:rPr>
              <a:t>behov</a:t>
            </a:r>
            <a:r>
              <a:rPr lang="en-US" sz="3200" dirty="0">
                <a:solidFill>
                  <a:srgbClr val="002C47"/>
                </a:solidFill>
                <a:latin typeface="Poppins"/>
                <a:ea typeface="Poppins"/>
                <a:cs typeface="Poppins"/>
                <a:sym typeface="Poppins"/>
              </a:rPr>
              <a:t>. Disse </a:t>
            </a:r>
            <a:r>
              <a:rPr lang="en-US" sz="3200" dirty="0" err="1">
                <a:solidFill>
                  <a:srgbClr val="002C47"/>
                </a:solidFill>
                <a:latin typeface="Poppins"/>
                <a:ea typeface="Poppins"/>
                <a:cs typeface="Poppins"/>
                <a:sym typeface="Poppins"/>
              </a:rPr>
              <a:t>initiativer</a:t>
            </a:r>
            <a:r>
              <a:rPr lang="en-US" sz="3200" dirty="0">
                <a:solidFill>
                  <a:srgbClr val="002C47"/>
                </a:solidFill>
                <a:latin typeface="Poppins"/>
                <a:ea typeface="Poppins"/>
                <a:cs typeface="Poppins"/>
                <a:sym typeface="Poppins"/>
              </a:rPr>
              <a:t> </a:t>
            </a:r>
            <a:r>
              <a:rPr lang="en-US" sz="3200" dirty="0" err="1">
                <a:solidFill>
                  <a:srgbClr val="002C47"/>
                </a:solidFill>
                <a:latin typeface="Poppins"/>
                <a:ea typeface="Poppins"/>
                <a:cs typeface="Poppins"/>
                <a:sym typeface="Poppins"/>
              </a:rPr>
              <a:t>opretholdt</a:t>
            </a:r>
            <a:r>
              <a:rPr lang="en-US" sz="3200" dirty="0">
                <a:solidFill>
                  <a:srgbClr val="002C47"/>
                </a:solidFill>
                <a:latin typeface="Poppins"/>
                <a:ea typeface="Poppins"/>
                <a:cs typeface="Poppins"/>
                <a:sym typeface="Poppins"/>
              </a:rPr>
              <a:t> </a:t>
            </a:r>
            <a:r>
              <a:rPr lang="en-US" sz="3200" dirty="0" err="1">
                <a:solidFill>
                  <a:srgbClr val="002C47"/>
                </a:solidFill>
                <a:latin typeface="Poppins"/>
                <a:ea typeface="Poppins"/>
                <a:cs typeface="Poppins"/>
                <a:sym typeface="Poppins"/>
              </a:rPr>
              <a:t>ikke</a:t>
            </a:r>
            <a:r>
              <a:rPr lang="en-US" sz="3200" dirty="0">
                <a:solidFill>
                  <a:srgbClr val="002C47"/>
                </a:solidFill>
                <a:latin typeface="Poppins"/>
                <a:ea typeface="Poppins"/>
                <a:cs typeface="Poppins"/>
                <a:sym typeface="Poppins"/>
              </a:rPr>
              <a:t> </a:t>
            </a:r>
            <a:r>
              <a:rPr lang="en-US" sz="3200" dirty="0" err="1">
                <a:solidFill>
                  <a:srgbClr val="002C47"/>
                </a:solidFill>
                <a:latin typeface="Poppins"/>
                <a:ea typeface="Poppins"/>
                <a:cs typeface="Poppins"/>
                <a:sym typeface="Poppins"/>
              </a:rPr>
              <a:t>kun</a:t>
            </a:r>
            <a:r>
              <a:rPr lang="en-US" sz="3200" dirty="0">
                <a:solidFill>
                  <a:srgbClr val="002C47"/>
                </a:solidFill>
                <a:latin typeface="Poppins"/>
                <a:ea typeface="Poppins"/>
                <a:cs typeface="Poppins"/>
                <a:sym typeface="Poppins"/>
              </a:rPr>
              <a:t> </a:t>
            </a:r>
            <a:r>
              <a:rPr lang="en-US" sz="3200" dirty="0" err="1">
                <a:solidFill>
                  <a:srgbClr val="002C47"/>
                </a:solidFill>
                <a:latin typeface="Poppins"/>
                <a:ea typeface="Poppins"/>
                <a:cs typeface="Poppins"/>
                <a:sym typeface="Poppins"/>
              </a:rPr>
              <a:t>WebGrowth</a:t>
            </a:r>
            <a:r>
              <a:rPr lang="en-US" sz="3200" dirty="0">
                <a:solidFill>
                  <a:srgbClr val="002C47"/>
                </a:solidFill>
                <a:latin typeface="Poppins"/>
                <a:ea typeface="Poppins"/>
                <a:cs typeface="Poppins"/>
                <a:sym typeface="Poppins"/>
              </a:rPr>
              <a:t> Digitals </a:t>
            </a:r>
            <a:r>
              <a:rPr lang="en-US" sz="3200" dirty="0" err="1">
                <a:solidFill>
                  <a:srgbClr val="002C47"/>
                </a:solidFill>
                <a:latin typeface="Poppins"/>
                <a:ea typeface="Poppins"/>
                <a:cs typeface="Poppins"/>
                <a:sym typeface="Poppins"/>
              </a:rPr>
              <a:t>konkurrencefordel</a:t>
            </a:r>
            <a:r>
              <a:rPr lang="en-US" sz="3200" dirty="0">
                <a:solidFill>
                  <a:srgbClr val="002C47"/>
                </a:solidFill>
                <a:latin typeface="Poppins"/>
                <a:ea typeface="Poppins"/>
                <a:cs typeface="Poppins"/>
                <a:sym typeface="Poppins"/>
              </a:rPr>
              <a:t>, men </a:t>
            </a:r>
            <a:r>
              <a:rPr lang="en-US" sz="3200" dirty="0" err="1">
                <a:solidFill>
                  <a:srgbClr val="002C47"/>
                </a:solidFill>
                <a:latin typeface="Poppins"/>
                <a:ea typeface="Poppins"/>
                <a:cs typeface="Poppins"/>
                <a:sym typeface="Poppins"/>
              </a:rPr>
              <a:t>forbedrede</a:t>
            </a:r>
            <a:r>
              <a:rPr lang="en-US" sz="3200" dirty="0">
                <a:solidFill>
                  <a:srgbClr val="002C47"/>
                </a:solidFill>
                <a:latin typeface="Poppins"/>
                <a:ea typeface="Poppins"/>
                <a:cs typeface="Poppins"/>
                <a:sym typeface="Poppins"/>
              </a:rPr>
              <a:t> </a:t>
            </a:r>
            <a:r>
              <a:rPr lang="en-US" sz="3200" b="1" dirty="0" err="1">
                <a:solidFill>
                  <a:srgbClr val="002C47"/>
                </a:solidFill>
                <a:latin typeface="Poppins"/>
                <a:ea typeface="Poppins"/>
                <a:cs typeface="Poppins"/>
                <a:sym typeface="Poppins"/>
              </a:rPr>
              <a:t>også</a:t>
            </a:r>
            <a:r>
              <a:rPr lang="en-US" sz="3200" b="1" dirty="0">
                <a:solidFill>
                  <a:srgbClr val="002C47"/>
                </a:solidFill>
                <a:latin typeface="Poppins"/>
                <a:ea typeface="Poppins"/>
                <a:cs typeface="Poppins"/>
                <a:sym typeface="Poppins"/>
              </a:rPr>
              <a:t> </a:t>
            </a:r>
            <a:r>
              <a:rPr lang="en-US" sz="3200" b="1" dirty="0" err="1">
                <a:solidFill>
                  <a:srgbClr val="002C47"/>
                </a:solidFill>
                <a:latin typeface="Poppins"/>
                <a:ea typeface="Poppins"/>
                <a:cs typeface="Poppins"/>
                <a:sym typeface="Poppins"/>
              </a:rPr>
              <a:t>medarbejdernes</a:t>
            </a:r>
            <a:r>
              <a:rPr lang="en-US" sz="3200" b="1" dirty="0">
                <a:solidFill>
                  <a:srgbClr val="002C47"/>
                </a:solidFill>
                <a:latin typeface="Poppins"/>
                <a:ea typeface="Poppins"/>
                <a:cs typeface="Poppins"/>
                <a:sym typeface="Poppins"/>
              </a:rPr>
              <a:t> </a:t>
            </a:r>
            <a:r>
              <a:rPr lang="en-US" sz="3200" b="1" dirty="0" err="1">
                <a:solidFill>
                  <a:srgbClr val="002C47"/>
                </a:solidFill>
                <a:latin typeface="Poppins"/>
                <a:ea typeface="Poppins"/>
                <a:cs typeface="Poppins"/>
                <a:sym typeface="Poppins"/>
              </a:rPr>
              <a:t>tilfredshed</a:t>
            </a:r>
            <a:r>
              <a:rPr lang="en-US" sz="3200" b="1" dirty="0">
                <a:solidFill>
                  <a:srgbClr val="002C47"/>
                </a:solidFill>
                <a:latin typeface="Poppins"/>
                <a:ea typeface="Poppins"/>
                <a:cs typeface="Poppins"/>
                <a:sym typeface="Poppins"/>
              </a:rPr>
              <a:t> </a:t>
            </a:r>
            <a:r>
              <a:rPr lang="en-US" sz="3200" b="1" dirty="0" err="1">
                <a:solidFill>
                  <a:srgbClr val="002C47"/>
                </a:solidFill>
                <a:latin typeface="Poppins"/>
                <a:ea typeface="Poppins"/>
                <a:cs typeface="Poppins"/>
                <a:sym typeface="Poppins"/>
              </a:rPr>
              <a:t>og</a:t>
            </a:r>
            <a:r>
              <a:rPr lang="en-US" sz="3200" b="1" dirty="0">
                <a:solidFill>
                  <a:srgbClr val="002C47"/>
                </a:solidFill>
                <a:latin typeface="Poppins"/>
                <a:ea typeface="Poppins"/>
                <a:cs typeface="Poppins"/>
                <a:sym typeface="Poppins"/>
              </a:rPr>
              <a:t> </a:t>
            </a:r>
            <a:r>
              <a:rPr lang="en-US" sz="3200" b="1" dirty="0" err="1">
                <a:solidFill>
                  <a:srgbClr val="002C47"/>
                </a:solidFill>
                <a:latin typeface="Poppins"/>
                <a:ea typeface="Poppins"/>
                <a:cs typeface="Poppins"/>
                <a:sym typeface="Poppins"/>
              </a:rPr>
              <a:t>fastholdelse</a:t>
            </a:r>
            <a:r>
              <a:rPr lang="en-US" sz="3200" b="1" dirty="0">
                <a:solidFill>
                  <a:srgbClr val="002C47"/>
                </a:solidFill>
                <a:latin typeface="Poppins"/>
                <a:ea typeface="Poppins"/>
                <a:cs typeface="Poppins"/>
                <a:sym typeface="Poppins"/>
              </a:rPr>
              <a:t>.</a:t>
            </a:r>
            <a:endParaRPr sz="2800" b="1" dirty="0">
              <a:solidFill>
                <a:srgbClr val="062D47"/>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endParaRPr sz="3200" dirty="0">
              <a:solidFill>
                <a:srgbClr val="002C47"/>
              </a:solidFill>
              <a:latin typeface="Poppins"/>
              <a:ea typeface="Poppins"/>
              <a:cs typeface="Poppins"/>
              <a:sym typeface="Poppins"/>
            </a:endParaRPr>
          </a:p>
        </p:txBody>
      </p:sp>
      <p:sp>
        <p:nvSpPr>
          <p:cNvPr id="661" name="Google Shape;661;g3209f1de554_1_6"/>
          <p:cNvSpPr txBox="1"/>
          <p:nvPr/>
        </p:nvSpPr>
        <p:spPr>
          <a:xfrm>
            <a:off x="1371600" y="1634888"/>
            <a:ext cx="15849600" cy="1747800"/>
          </a:xfrm>
          <a:prstGeom prst="rect">
            <a:avLst/>
          </a:prstGeom>
          <a:noFill/>
          <a:ln w="38100" cap="flat" cmpd="sng">
            <a:solidFill>
              <a:srgbClr val="E0666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200">
                <a:solidFill>
                  <a:srgbClr val="002C47"/>
                </a:solidFill>
                <a:latin typeface="Poppins"/>
                <a:ea typeface="Poppins"/>
                <a:cs typeface="Poppins"/>
                <a:sym typeface="Poppins"/>
              </a:rPr>
              <a:t>Virksomheden indførte løbende opkvalificeringsprogrammer med fokus på </a:t>
            </a:r>
            <a:r>
              <a:rPr lang="en-US" sz="3200" b="1">
                <a:solidFill>
                  <a:srgbClr val="002C47"/>
                </a:solidFill>
                <a:latin typeface="Poppins"/>
                <a:ea typeface="Poppins"/>
                <a:cs typeface="Poppins"/>
                <a:sym typeface="Poppins"/>
              </a:rPr>
              <a:t>nye digitale tendenser </a:t>
            </a:r>
            <a:r>
              <a:rPr lang="en-US" sz="3200">
                <a:solidFill>
                  <a:srgbClr val="002C47"/>
                </a:solidFill>
                <a:latin typeface="Poppins"/>
                <a:ea typeface="Poppins"/>
                <a:cs typeface="Poppins"/>
                <a:sym typeface="Poppins"/>
              </a:rPr>
              <a:t>og tilbød </a:t>
            </a:r>
            <a:r>
              <a:rPr lang="en-US" sz="3200" b="1">
                <a:solidFill>
                  <a:srgbClr val="002C47"/>
                </a:solidFill>
                <a:latin typeface="Poppins"/>
                <a:ea typeface="Poppins"/>
                <a:cs typeface="Poppins"/>
                <a:sym typeface="Poppins"/>
              </a:rPr>
              <a:t>fleksible arbejdsordninger </a:t>
            </a:r>
            <a:r>
              <a:rPr lang="en-US" sz="3200">
                <a:solidFill>
                  <a:srgbClr val="002C47"/>
                </a:solidFill>
                <a:latin typeface="Poppins"/>
                <a:ea typeface="Poppins"/>
                <a:cs typeface="Poppins"/>
                <a:sym typeface="Poppins"/>
              </a:rPr>
              <a:t>for at forbedre </a:t>
            </a:r>
            <a:r>
              <a:rPr lang="en-US" sz="3200" b="1">
                <a:solidFill>
                  <a:srgbClr val="002C47"/>
                </a:solidFill>
                <a:latin typeface="Poppins"/>
                <a:ea typeface="Poppins"/>
                <a:cs typeface="Poppins"/>
                <a:sym typeface="Poppins"/>
              </a:rPr>
              <a:t>balancen mellem arbejde </a:t>
            </a:r>
            <a:r>
              <a:rPr lang="en-US" sz="3200">
                <a:solidFill>
                  <a:srgbClr val="002C47"/>
                </a:solidFill>
                <a:latin typeface="Poppins"/>
                <a:ea typeface="Poppins"/>
                <a:cs typeface="Poppins"/>
                <a:sym typeface="Poppins"/>
              </a:rPr>
              <a:t>og</a:t>
            </a:r>
            <a:r>
              <a:rPr lang="en-US" sz="3200" b="1">
                <a:solidFill>
                  <a:srgbClr val="002C47"/>
                </a:solidFill>
                <a:latin typeface="Poppins"/>
                <a:ea typeface="Poppins"/>
                <a:cs typeface="Poppins"/>
                <a:sym typeface="Poppins"/>
              </a:rPr>
              <a:t> privatliv. </a:t>
            </a:r>
            <a:endParaRPr sz="2800">
              <a:solidFill>
                <a:srgbClr val="062D47"/>
              </a:solidFill>
              <a:latin typeface="Poppins"/>
              <a:ea typeface="Poppins"/>
              <a:cs typeface="Poppins"/>
              <a:sym typeface="Poppins"/>
            </a:endParaRPr>
          </a:p>
        </p:txBody>
      </p:sp>
      <p:pic>
        <p:nvPicPr>
          <p:cNvPr id="662" name="Google Shape;662;g3209f1de554_1_6"/>
          <p:cNvPicPr preferRelativeResize="0"/>
          <p:nvPr/>
        </p:nvPicPr>
        <p:blipFill>
          <a:blip r:embed="rId4">
            <a:alphaModFix/>
          </a:blip>
          <a:stretch>
            <a:fillRect/>
          </a:stretch>
        </p:blipFill>
        <p:spPr>
          <a:xfrm>
            <a:off x="7243012" y="6200348"/>
            <a:ext cx="3801974" cy="3801974"/>
          </a:xfrm>
          <a:prstGeom prst="rect">
            <a:avLst/>
          </a:prstGeom>
          <a:noFill/>
          <a:ln w="19050" cap="flat" cmpd="sng">
            <a:solidFill>
              <a:srgbClr val="660000"/>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g32093a3db72_5_75"/>
          <p:cNvSpPr/>
          <p:nvPr/>
        </p:nvSpPr>
        <p:spPr>
          <a:xfrm rot="-4777092">
            <a:off x="5568730" y="2938974"/>
            <a:ext cx="12662177" cy="4415935"/>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en-DK"/>
          </a:p>
        </p:txBody>
      </p:sp>
      <p:sp>
        <p:nvSpPr>
          <p:cNvPr id="668" name="Google Shape;668;g32093a3db72_5_75"/>
          <p:cNvSpPr/>
          <p:nvPr/>
        </p:nvSpPr>
        <p:spPr>
          <a:xfrm>
            <a:off x="11115371" y="0"/>
            <a:ext cx="7177919" cy="10291954"/>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l="-77019" r="-7701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g32093a3db72_5_75"/>
          <p:cNvSpPr/>
          <p:nvPr/>
        </p:nvSpPr>
        <p:spPr>
          <a:xfrm rot="-2967651" flipH="1">
            <a:off x="13288315" y="6434110"/>
            <a:ext cx="10666084" cy="3626468"/>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5">
              <a:alphaModFix amt="77000"/>
            </a:blip>
            <a:stretch>
              <a:fillRect/>
            </a:stretch>
          </a:blipFill>
          <a:ln>
            <a:noFill/>
          </a:ln>
        </p:spPr>
        <p:txBody>
          <a:bodyPr/>
          <a:lstStyle/>
          <a:p>
            <a:endParaRPr lang="en-DK"/>
          </a:p>
        </p:txBody>
      </p:sp>
      <p:grpSp>
        <p:nvGrpSpPr>
          <p:cNvPr id="670" name="Google Shape;670;g32093a3db72_5_75"/>
          <p:cNvGrpSpPr/>
          <p:nvPr/>
        </p:nvGrpSpPr>
        <p:grpSpPr>
          <a:xfrm>
            <a:off x="11629486" y="1052712"/>
            <a:ext cx="857829" cy="857829"/>
            <a:chOff x="0" y="0"/>
            <a:chExt cx="812800" cy="812800"/>
          </a:xfrm>
        </p:grpSpPr>
        <p:sp>
          <p:nvSpPr>
            <p:cNvPr id="671" name="Google Shape;671;g32093a3db72_5_7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g32093a3db72_5_75"/>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73" name="Google Shape;673;g32093a3db72_5_75"/>
          <p:cNvGrpSpPr/>
          <p:nvPr/>
        </p:nvGrpSpPr>
        <p:grpSpPr>
          <a:xfrm>
            <a:off x="11115371" y="2332412"/>
            <a:ext cx="604561" cy="604561"/>
            <a:chOff x="0" y="0"/>
            <a:chExt cx="812800" cy="812800"/>
          </a:xfrm>
        </p:grpSpPr>
        <p:sp>
          <p:nvSpPr>
            <p:cNvPr id="674" name="Google Shape;674;g32093a3db72_5_7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g32093a3db72_5_75"/>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76" name="Google Shape;676;g32093a3db72_5_75"/>
          <p:cNvGrpSpPr/>
          <p:nvPr/>
        </p:nvGrpSpPr>
        <p:grpSpPr>
          <a:xfrm>
            <a:off x="11940462" y="788230"/>
            <a:ext cx="637642" cy="637642"/>
            <a:chOff x="0" y="0"/>
            <a:chExt cx="812800" cy="812800"/>
          </a:xfrm>
        </p:grpSpPr>
        <p:sp>
          <p:nvSpPr>
            <p:cNvPr id="677" name="Google Shape;677;g32093a3db72_5_7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g32093a3db72_5_75"/>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79" name="Google Shape;679;g32093a3db72_5_75"/>
          <p:cNvSpPr txBox="1"/>
          <p:nvPr/>
        </p:nvSpPr>
        <p:spPr>
          <a:xfrm>
            <a:off x="5" y="968687"/>
            <a:ext cx="11103000" cy="17517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6000" b="1">
                <a:solidFill>
                  <a:srgbClr val="002C47"/>
                </a:solidFill>
                <a:latin typeface="Poppins"/>
                <a:ea typeface="Poppins"/>
                <a:cs typeface="Poppins"/>
                <a:sym typeface="Poppins"/>
              </a:rPr>
              <a:t>Casestudie 3: MediLife </a:t>
            </a:r>
            <a:endParaRPr sz="6000" b="1">
              <a:solidFill>
                <a:srgbClr val="002C47"/>
              </a:solidFill>
              <a:latin typeface="Poppins"/>
              <a:ea typeface="Poppins"/>
              <a:cs typeface="Poppins"/>
              <a:sym typeface="Poppins"/>
            </a:endParaRPr>
          </a:p>
          <a:p>
            <a:pPr marL="0" marR="0" lvl="0" indent="0" algn="ctr" rtl="0">
              <a:lnSpc>
                <a:spcPct val="113000"/>
              </a:lnSpc>
              <a:spcBef>
                <a:spcPts val="0"/>
              </a:spcBef>
              <a:spcAft>
                <a:spcPts val="0"/>
              </a:spcAft>
              <a:buClr>
                <a:srgbClr val="000000"/>
              </a:buClr>
              <a:buSzPts val="5000"/>
              <a:buFont typeface="Arial"/>
              <a:buNone/>
            </a:pPr>
            <a:r>
              <a:rPr lang="en-US" sz="4600">
                <a:solidFill>
                  <a:srgbClr val="002C47"/>
                </a:solidFill>
                <a:latin typeface="Poppins"/>
                <a:ea typeface="Poppins"/>
                <a:cs typeface="Poppins"/>
                <a:sym typeface="Poppins"/>
              </a:rPr>
              <a:t>(Slovenien)</a:t>
            </a:r>
            <a:endParaRPr sz="100" b="0" i="0" u="none" strike="noStrike" cap="none">
              <a:solidFill>
                <a:srgbClr val="000000"/>
              </a:solidFill>
              <a:latin typeface="Arial"/>
              <a:ea typeface="Arial"/>
              <a:cs typeface="Arial"/>
              <a:sym typeface="Arial"/>
            </a:endParaRPr>
          </a:p>
        </p:txBody>
      </p:sp>
      <p:sp>
        <p:nvSpPr>
          <p:cNvPr id="680" name="Google Shape;680;g32093a3db72_5_75"/>
          <p:cNvSpPr/>
          <p:nvPr/>
        </p:nvSpPr>
        <p:spPr>
          <a:xfrm>
            <a:off x="11115371" y="0"/>
            <a:ext cx="7177919" cy="10291954"/>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l="-75765" r="-7575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g32093a3db72_5_75"/>
          <p:cNvSpPr txBox="1"/>
          <p:nvPr/>
        </p:nvSpPr>
        <p:spPr>
          <a:xfrm>
            <a:off x="438150" y="5334000"/>
            <a:ext cx="8877300" cy="424728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300" dirty="0" err="1">
                <a:solidFill>
                  <a:srgbClr val="002C47"/>
                </a:solidFill>
                <a:latin typeface="Poppins"/>
                <a:ea typeface="Poppins"/>
                <a:cs typeface="Poppins"/>
                <a:sym typeface="Poppins"/>
              </a:rPr>
              <a:t>MediLife</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en</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udbyder</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af</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sundhedsydelser</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kæmpede</a:t>
            </a:r>
            <a:r>
              <a:rPr lang="en-US" sz="3300" dirty="0">
                <a:solidFill>
                  <a:srgbClr val="002C47"/>
                </a:solidFill>
                <a:latin typeface="Poppins"/>
                <a:ea typeface="Poppins"/>
                <a:cs typeface="Poppins"/>
                <a:sym typeface="Poppins"/>
              </a:rPr>
              <a:t> med </a:t>
            </a:r>
            <a:r>
              <a:rPr lang="en-US" sz="3300" dirty="0" err="1">
                <a:solidFill>
                  <a:srgbClr val="002C47"/>
                </a:solidFill>
                <a:latin typeface="Poppins"/>
                <a:ea typeface="Poppins"/>
                <a:cs typeface="Poppins"/>
                <a:sym typeface="Poppins"/>
              </a:rPr>
              <a:t>manglende</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færdigheder</a:t>
            </a:r>
            <a:r>
              <a:rPr lang="en-US" sz="3300" dirty="0">
                <a:solidFill>
                  <a:srgbClr val="002C47"/>
                </a:solidFill>
                <a:latin typeface="Poppins"/>
                <a:ea typeface="Poppins"/>
                <a:cs typeface="Poppins"/>
                <a:sym typeface="Poppins"/>
              </a:rPr>
              <a:t>, da de </a:t>
            </a:r>
            <a:r>
              <a:rPr lang="en-US" sz="3300" dirty="0" err="1">
                <a:solidFill>
                  <a:srgbClr val="002C47"/>
                </a:solidFill>
                <a:latin typeface="Poppins"/>
                <a:ea typeface="Poppins"/>
                <a:cs typeface="Poppins"/>
                <a:sym typeface="Poppins"/>
              </a:rPr>
              <a:t>udvidede</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deres</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tjenester</a:t>
            </a:r>
            <a:r>
              <a:rPr lang="en-US" sz="3300" dirty="0">
                <a:solidFill>
                  <a:srgbClr val="002C47"/>
                </a:solidFill>
                <a:latin typeface="Poppins"/>
                <a:ea typeface="Poppins"/>
                <a:cs typeface="Poppins"/>
                <a:sym typeface="Poppins"/>
              </a:rPr>
              <a:t>. For at </a:t>
            </a:r>
            <a:r>
              <a:rPr lang="en-US" sz="3300" dirty="0" err="1">
                <a:solidFill>
                  <a:srgbClr val="002C47"/>
                </a:solidFill>
                <a:latin typeface="Poppins"/>
                <a:ea typeface="Poppins"/>
                <a:cs typeface="Poppins"/>
                <a:sym typeface="Poppins"/>
              </a:rPr>
              <a:t>løse</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dette</a:t>
            </a:r>
            <a:r>
              <a:rPr lang="en-US" sz="3300" dirty="0">
                <a:solidFill>
                  <a:srgbClr val="002C47"/>
                </a:solidFill>
                <a:latin typeface="Poppins"/>
                <a:ea typeface="Poppins"/>
                <a:cs typeface="Poppins"/>
                <a:sym typeface="Poppins"/>
              </a:rPr>
              <a:t> problem </a:t>
            </a:r>
            <a:r>
              <a:rPr lang="en-US" sz="3300" dirty="0" err="1">
                <a:solidFill>
                  <a:srgbClr val="002C47"/>
                </a:solidFill>
                <a:latin typeface="Poppins"/>
                <a:ea typeface="Poppins"/>
                <a:cs typeface="Poppins"/>
                <a:sym typeface="Poppins"/>
              </a:rPr>
              <a:t>introducerede</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virksomheden</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avancerede</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træningsmoduler</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og</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samarbejdsbaserede</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læringsplatforme</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til</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personaleudvikling</a:t>
            </a:r>
            <a:r>
              <a:rPr lang="en-US" sz="3300" dirty="0">
                <a:solidFill>
                  <a:srgbClr val="002C47"/>
                </a:solidFill>
                <a:latin typeface="Poppins"/>
                <a:ea typeface="Poppins"/>
                <a:cs typeface="Poppins"/>
                <a:sym typeface="Poppins"/>
              </a:rPr>
              <a:t>. </a:t>
            </a:r>
            <a:endParaRPr sz="3300" dirty="0">
              <a:solidFill>
                <a:srgbClr val="002C47"/>
              </a:solidFill>
              <a:latin typeface="Poppins"/>
              <a:ea typeface="Poppins"/>
              <a:cs typeface="Poppins"/>
              <a:sym typeface="Poppins"/>
            </a:endParaRPr>
          </a:p>
        </p:txBody>
      </p:sp>
      <p:pic>
        <p:nvPicPr>
          <p:cNvPr id="682" name="Google Shape;682;g32093a3db72_5_75" descr="File:Slovenska zastava.JPG - Wikimedia Commons"/>
          <p:cNvPicPr preferRelativeResize="0"/>
          <p:nvPr/>
        </p:nvPicPr>
        <p:blipFill>
          <a:blip r:embed="rId7">
            <a:alphaModFix/>
          </a:blip>
          <a:stretch>
            <a:fillRect/>
          </a:stretch>
        </p:blipFill>
        <p:spPr>
          <a:xfrm>
            <a:off x="5751175" y="3151324"/>
            <a:ext cx="2788260" cy="1851625"/>
          </a:xfrm>
          <a:prstGeom prst="rect">
            <a:avLst/>
          </a:prstGeom>
          <a:noFill/>
          <a:ln w="19050" cap="flat" cmpd="sng">
            <a:solidFill>
              <a:srgbClr val="0000FF"/>
            </a:solidFill>
            <a:prstDash val="solid"/>
            <a:round/>
            <a:headEnd type="none" w="sm" len="sm"/>
            <a:tailEnd type="none" w="sm" len="sm"/>
          </a:ln>
        </p:spPr>
      </p:pic>
      <p:pic>
        <p:nvPicPr>
          <p:cNvPr id="683" name="Google Shape;683;g32093a3db72_5_75" descr="File:Slovenia location map.svg - Wikipedia"/>
          <p:cNvPicPr preferRelativeResize="0"/>
          <p:nvPr/>
        </p:nvPicPr>
        <p:blipFill>
          <a:blip r:embed="rId8">
            <a:alphaModFix/>
          </a:blip>
          <a:stretch>
            <a:fillRect/>
          </a:stretch>
        </p:blipFill>
        <p:spPr>
          <a:xfrm>
            <a:off x="1962150" y="3151337"/>
            <a:ext cx="2506348" cy="1851613"/>
          </a:xfrm>
          <a:prstGeom prst="rect">
            <a:avLst/>
          </a:prstGeom>
          <a:noFill/>
          <a:ln w="19050" cap="flat" cmpd="sng">
            <a:solidFill>
              <a:srgbClr val="1155CC"/>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g3209f1de554_1_18"/>
          <p:cNvSpPr/>
          <p:nvPr/>
        </p:nvSpPr>
        <p:spPr>
          <a:xfrm rot="-10602053">
            <a:off x="12412802" y="-1131869"/>
            <a:ext cx="6235467" cy="2174619"/>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689" name="Google Shape;689;g3209f1de554_1_18"/>
          <p:cNvSpPr/>
          <p:nvPr/>
        </p:nvSpPr>
        <p:spPr>
          <a:xfrm rot="10602053" flipH="1">
            <a:off x="-438992" y="-1186916"/>
            <a:ext cx="6571235" cy="2291719"/>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sp>
        <p:nvSpPr>
          <p:cNvPr id="690" name="Google Shape;690;g3209f1de554_1_18"/>
          <p:cNvSpPr txBox="1"/>
          <p:nvPr/>
        </p:nvSpPr>
        <p:spPr>
          <a:xfrm>
            <a:off x="3676650" y="566100"/>
            <a:ext cx="11239500" cy="3849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endParaRPr sz="2500" b="0" i="0" u="none" strike="noStrike" cap="none">
              <a:solidFill>
                <a:srgbClr val="000000"/>
              </a:solidFill>
              <a:latin typeface="Arial"/>
              <a:ea typeface="Arial"/>
              <a:cs typeface="Arial"/>
              <a:sym typeface="Arial"/>
            </a:endParaRPr>
          </a:p>
        </p:txBody>
      </p:sp>
      <p:sp>
        <p:nvSpPr>
          <p:cNvPr id="691" name="Google Shape;691;g3209f1de554_1_18"/>
          <p:cNvSpPr txBox="1"/>
          <p:nvPr/>
        </p:nvSpPr>
        <p:spPr>
          <a:xfrm>
            <a:off x="1371600" y="3600450"/>
            <a:ext cx="15849600" cy="1872900"/>
          </a:xfrm>
          <a:prstGeom prst="rect">
            <a:avLst/>
          </a:prstGeom>
          <a:noFill/>
          <a:ln w="38100" cap="flat" cmpd="sng">
            <a:solidFill>
              <a:srgbClr val="1155C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300">
                <a:solidFill>
                  <a:srgbClr val="002C47"/>
                </a:solidFill>
                <a:latin typeface="Poppins"/>
                <a:ea typeface="Poppins"/>
                <a:cs typeface="Poppins"/>
                <a:sym typeface="Poppins"/>
              </a:rPr>
              <a:t>MediLifes tilgang viste, hvordan karriereplanlægning på samme tid kunne gavne medarbejdernes udvikling og organisationens resultater.</a:t>
            </a:r>
            <a:endParaRPr sz="3300">
              <a:solidFill>
                <a:srgbClr val="002C47"/>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endParaRPr sz="3200">
              <a:solidFill>
                <a:srgbClr val="002C47"/>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endParaRPr sz="3200">
              <a:solidFill>
                <a:srgbClr val="002C47"/>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endParaRPr sz="3200">
              <a:solidFill>
                <a:srgbClr val="002C47"/>
              </a:solidFill>
              <a:latin typeface="Poppins"/>
              <a:ea typeface="Poppins"/>
              <a:cs typeface="Poppins"/>
              <a:sym typeface="Poppins"/>
            </a:endParaRPr>
          </a:p>
        </p:txBody>
      </p:sp>
      <p:sp>
        <p:nvSpPr>
          <p:cNvPr id="692" name="Google Shape;692;g3209f1de554_1_18"/>
          <p:cNvSpPr txBox="1"/>
          <p:nvPr/>
        </p:nvSpPr>
        <p:spPr>
          <a:xfrm>
            <a:off x="1371600" y="1634897"/>
            <a:ext cx="15849600" cy="1381500"/>
          </a:xfrm>
          <a:prstGeom prst="rect">
            <a:avLst/>
          </a:prstGeom>
          <a:noFill/>
          <a:ln w="38100"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400">
                <a:solidFill>
                  <a:srgbClr val="002C47"/>
                </a:solidFill>
                <a:latin typeface="Poppins"/>
                <a:ea typeface="Poppins"/>
                <a:cs typeface="Poppins"/>
                <a:sym typeface="Poppins"/>
              </a:rPr>
              <a:t>Medarbejderne blev opfordret til at skifte til specialiserede roller, hvilket </a:t>
            </a:r>
            <a:r>
              <a:rPr lang="en-US" sz="3400" b="1">
                <a:solidFill>
                  <a:srgbClr val="002C47"/>
                </a:solidFill>
                <a:latin typeface="Poppins"/>
                <a:ea typeface="Poppins"/>
                <a:cs typeface="Poppins"/>
                <a:sym typeface="Poppins"/>
              </a:rPr>
              <a:t>forbedrede servicekvaliteten og øgede jobtilfredsheden. </a:t>
            </a:r>
            <a:endParaRPr sz="3900" b="1">
              <a:solidFill>
                <a:srgbClr val="002C47"/>
              </a:solidFill>
              <a:latin typeface="Poppins"/>
              <a:ea typeface="Poppins"/>
              <a:cs typeface="Poppins"/>
              <a:sym typeface="Poppins"/>
            </a:endParaRPr>
          </a:p>
        </p:txBody>
      </p:sp>
      <p:pic>
        <p:nvPicPr>
          <p:cNvPr id="693" name="Google Shape;693;g3209f1de554_1_18" descr="Free Images : survey, feedback, poll, employee, questionnaire ..."/>
          <p:cNvPicPr preferRelativeResize="0"/>
          <p:nvPr/>
        </p:nvPicPr>
        <p:blipFill>
          <a:blip r:embed="rId4">
            <a:alphaModFix/>
          </a:blip>
          <a:stretch>
            <a:fillRect/>
          </a:stretch>
        </p:blipFill>
        <p:spPr>
          <a:xfrm>
            <a:off x="6063475" y="6057399"/>
            <a:ext cx="6161050" cy="3576901"/>
          </a:xfrm>
          <a:prstGeom prst="rect">
            <a:avLst/>
          </a:prstGeom>
          <a:noFill/>
          <a:ln w="19050" cap="flat" cmpd="sng">
            <a:solidFill>
              <a:srgbClr val="1155CC"/>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2093a3db72_0_5"/>
          <p:cNvSpPr/>
          <p:nvPr/>
        </p:nvSpPr>
        <p:spPr>
          <a:xfrm rot="4724778" flipH="1">
            <a:off x="-3290339" y="1991029"/>
            <a:ext cx="14302942" cy="4988151"/>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n-DK"/>
          </a:p>
        </p:txBody>
      </p:sp>
      <p:grpSp>
        <p:nvGrpSpPr>
          <p:cNvPr id="127" name="Google Shape;127;g32093a3db72_0_5"/>
          <p:cNvGrpSpPr/>
          <p:nvPr/>
        </p:nvGrpSpPr>
        <p:grpSpPr>
          <a:xfrm>
            <a:off x="5551125" y="399521"/>
            <a:ext cx="857829" cy="857829"/>
            <a:chOff x="0" y="0"/>
            <a:chExt cx="812800" cy="812800"/>
          </a:xfrm>
        </p:grpSpPr>
        <p:sp>
          <p:nvSpPr>
            <p:cNvPr id="128" name="Google Shape;128;g32093a3db72_0_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g32093a3db72_0_5"/>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0" name="Google Shape;130;g32093a3db72_0_5"/>
          <p:cNvGrpSpPr/>
          <p:nvPr/>
        </p:nvGrpSpPr>
        <p:grpSpPr>
          <a:xfrm>
            <a:off x="5677762" y="1525346"/>
            <a:ext cx="604561" cy="604561"/>
            <a:chOff x="0" y="0"/>
            <a:chExt cx="812800" cy="812800"/>
          </a:xfrm>
        </p:grpSpPr>
        <p:sp>
          <p:nvSpPr>
            <p:cNvPr id="131" name="Google Shape;131;g32093a3db72_0_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g32093a3db72_0_5"/>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3" name="Google Shape;133;g32093a3db72_0_5"/>
          <p:cNvGrpSpPr/>
          <p:nvPr/>
        </p:nvGrpSpPr>
        <p:grpSpPr>
          <a:xfrm>
            <a:off x="5303126" y="184013"/>
            <a:ext cx="637642" cy="637642"/>
            <a:chOff x="0" y="0"/>
            <a:chExt cx="812800" cy="812800"/>
          </a:xfrm>
        </p:grpSpPr>
        <p:sp>
          <p:nvSpPr>
            <p:cNvPr id="134" name="Google Shape;134;g32093a3db72_0_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32093a3db72_0_5"/>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6" name="Google Shape;136;g32093a3db72_0_5"/>
          <p:cNvSpPr/>
          <p:nvPr/>
        </p:nvSpPr>
        <p:spPr>
          <a:xfrm>
            <a:off x="-3755300" y="0"/>
            <a:ext cx="8732428" cy="10311365"/>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48" r="-59698"/>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32093a3db72_0_5"/>
          <p:cNvSpPr/>
          <p:nvPr/>
        </p:nvSpPr>
        <p:spPr>
          <a:xfrm rot="2900561">
            <a:off x="-6095774" y="6298986"/>
            <a:ext cx="10914665" cy="3710986"/>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n-DK"/>
          </a:p>
        </p:txBody>
      </p:sp>
      <p:sp>
        <p:nvSpPr>
          <p:cNvPr id="138" name="Google Shape;138;g32093a3db72_0_5"/>
          <p:cNvSpPr txBox="1"/>
          <p:nvPr/>
        </p:nvSpPr>
        <p:spPr>
          <a:xfrm>
            <a:off x="7074250" y="399513"/>
            <a:ext cx="10655100" cy="9735600"/>
          </a:xfrm>
          <a:prstGeom prst="rect">
            <a:avLst/>
          </a:prstGeom>
          <a:noFill/>
          <a:ln>
            <a:noFill/>
          </a:ln>
        </p:spPr>
        <p:txBody>
          <a:bodyPr spcFirstLastPara="1" wrap="square" lIns="0" tIns="0" rIns="0" bIns="0" anchor="t" anchorCtr="0">
            <a:spAutoFit/>
          </a:bodyPr>
          <a:lstStyle/>
          <a:p>
            <a:pPr marL="0" lvl="0" indent="0" algn="just" rtl="0">
              <a:lnSpc>
                <a:spcPct val="150000"/>
              </a:lnSpc>
              <a:spcBef>
                <a:spcPts val="0"/>
              </a:spcBef>
              <a:spcAft>
                <a:spcPts val="0"/>
              </a:spcAft>
              <a:buNone/>
            </a:pPr>
            <a:r>
              <a:rPr lang="en-US" sz="2500" b="1">
                <a:solidFill>
                  <a:srgbClr val="062D47"/>
                </a:solidFill>
                <a:latin typeface="Poppins"/>
                <a:ea typeface="Poppins"/>
                <a:cs typeface="Poppins"/>
                <a:sym typeface="Poppins"/>
              </a:rPr>
              <a:t>4: Lektion 3. Strategier for karriereplanlægning</a:t>
            </a:r>
            <a:endParaRPr sz="2500" b="1">
              <a:solidFill>
                <a:srgbClr val="062D47"/>
              </a:solidFill>
              <a:latin typeface="Poppins"/>
              <a:ea typeface="Poppins"/>
              <a:cs typeface="Poppins"/>
              <a:sym typeface="Poppins"/>
            </a:endParaRPr>
          </a:p>
          <a:p>
            <a:pPr marL="457200" lvl="0" indent="57150" algn="just" rtl="0">
              <a:lnSpc>
                <a:spcPct val="150000"/>
              </a:lnSpc>
              <a:spcBef>
                <a:spcPts val="0"/>
              </a:spcBef>
              <a:spcAft>
                <a:spcPts val="0"/>
              </a:spcAft>
              <a:buNone/>
            </a:pPr>
            <a:r>
              <a:rPr lang="en-US" sz="2200">
                <a:solidFill>
                  <a:srgbClr val="062D47"/>
                </a:solidFill>
                <a:latin typeface="Poppins"/>
                <a:ea typeface="Poppins"/>
                <a:cs typeface="Poppins"/>
                <a:sym typeface="Poppins"/>
              </a:rPr>
              <a:t>4.1 Evaluering og selvevaluering</a:t>
            </a:r>
            <a:endParaRPr sz="2200">
              <a:solidFill>
                <a:srgbClr val="062D47"/>
              </a:solidFill>
              <a:latin typeface="Poppins"/>
              <a:ea typeface="Poppins"/>
              <a:cs typeface="Poppins"/>
              <a:sym typeface="Poppins"/>
            </a:endParaRPr>
          </a:p>
          <a:p>
            <a:pPr marL="457200" lvl="0" indent="57150" algn="just" rtl="0">
              <a:lnSpc>
                <a:spcPct val="150000"/>
              </a:lnSpc>
              <a:spcBef>
                <a:spcPts val="0"/>
              </a:spcBef>
              <a:spcAft>
                <a:spcPts val="0"/>
              </a:spcAft>
              <a:buNone/>
            </a:pPr>
            <a:r>
              <a:rPr lang="en-US" sz="2200">
                <a:solidFill>
                  <a:srgbClr val="062D47"/>
                </a:solidFill>
                <a:latin typeface="Poppins"/>
                <a:ea typeface="Poppins"/>
                <a:cs typeface="Poppins"/>
                <a:sym typeface="Poppins"/>
              </a:rPr>
              <a:t>4.2. Uddannelse og udvikling</a:t>
            </a:r>
            <a:endParaRPr sz="2200">
              <a:solidFill>
                <a:srgbClr val="062D47"/>
              </a:solidFill>
              <a:latin typeface="Poppins"/>
              <a:ea typeface="Poppins"/>
              <a:cs typeface="Poppins"/>
              <a:sym typeface="Poppins"/>
            </a:endParaRPr>
          </a:p>
          <a:p>
            <a:pPr marL="457200" lvl="0" indent="57150" algn="just" rtl="0">
              <a:lnSpc>
                <a:spcPct val="150000"/>
              </a:lnSpc>
              <a:spcBef>
                <a:spcPts val="0"/>
              </a:spcBef>
              <a:spcAft>
                <a:spcPts val="0"/>
              </a:spcAft>
              <a:buNone/>
            </a:pPr>
            <a:r>
              <a:rPr lang="en-US" sz="2200">
                <a:solidFill>
                  <a:srgbClr val="062D47"/>
                </a:solidFill>
                <a:latin typeface="Poppins"/>
                <a:ea typeface="Poppins"/>
                <a:cs typeface="Poppins"/>
                <a:sym typeface="Poppins"/>
              </a:rPr>
              <a:t>4.3. Mentorskab og coaching</a:t>
            </a:r>
            <a:endParaRPr sz="2200">
              <a:solidFill>
                <a:srgbClr val="062D47"/>
              </a:solidFill>
              <a:latin typeface="Poppins"/>
              <a:ea typeface="Poppins"/>
              <a:cs typeface="Poppins"/>
              <a:sym typeface="Poppins"/>
            </a:endParaRPr>
          </a:p>
          <a:p>
            <a:pPr marL="457200" lvl="0" indent="57150" algn="just" rtl="0">
              <a:lnSpc>
                <a:spcPct val="150000"/>
              </a:lnSpc>
              <a:spcBef>
                <a:spcPts val="0"/>
              </a:spcBef>
              <a:spcAft>
                <a:spcPts val="0"/>
              </a:spcAft>
              <a:buNone/>
            </a:pPr>
            <a:r>
              <a:rPr lang="en-US" sz="2200">
                <a:solidFill>
                  <a:srgbClr val="062D47"/>
                </a:solidFill>
                <a:latin typeface="Poppins"/>
                <a:ea typeface="Poppins"/>
                <a:cs typeface="Poppins"/>
                <a:sym typeface="Poppins"/>
              </a:rPr>
              <a:t>4.4. Anerkendelse og belønning</a:t>
            </a:r>
            <a:endParaRPr sz="220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500" b="1">
                <a:solidFill>
                  <a:srgbClr val="062D47"/>
                </a:solidFill>
                <a:latin typeface="Poppins"/>
                <a:ea typeface="Poppins"/>
                <a:cs typeface="Poppins"/>
                <a:sym typeface="Poppins"/>
              </a:rPr>
              <a:t>5: Lektion 4. Plan for implementering</a:t>
            </a:r>
            <a:endParaRPr sz="2500" b="1">
              <a:solidFill>
                <a:srgbClr val="062D47"/>
              </a:solidFill>
              <a:latin typeface="Poppins"/>
              <a:ea typeface="Poppins"/>
              <a:cs typeface="Poppins"/>
              <a:sym typeface="Poppins"/>
            </a:endParaRPr>
          </a:p>
          <a:p>
            <a:pPr marL="0" lvl="0" indent="0" algn="l" rtl="0">
              <a:lnSpc>
                <a:spcPct val="150000"/>
              </a:lnSpc>
              <a:spcBef>
                <a:spcPts val="0"/>
              </a:spcBef>
              <a:spcAft>
                <a:spcPts val="0"/>
              </a:spcAft>
              <a:buNone/>
            </a:pPr>
            <a:r>
              <a:rPr lang="en-US" sz="2200">
                <a:solidFill>
                  <a:srgbClr val="062D47"/>
                </a:solidFill>
                <a:latin typeface="Poppins"/>
                <a:ea typeface="Poppins"/>
                <a:cs typeface="Poppins"/>
                <a:sym typeface="Poppins"/>
              </a:rPr>
              <a:t>       5.1. Forberedelsesfasen </a:t>
            </a:r>
            <a:endParaRPr sz="220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200">
                <a:solidFill>
                  <a:srgbClr val="062D47"/>
                </a:solidFill>
                <a:latin typeface="Poppins"/>
                <a:ea typeface="Poppins"/>
                <a:cs typeface="Poppins"/>
                <a:sym typeface="Poppins"/>
              </a:rPr>
              <a:t>       5.2 Planens udviklingsfase </a:t>
            </a:r>
            <a:endParaRPr sz="220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200">
                <a:solidFill>
                  <a:srgbClr val="062D47"/>
                </a:solidFill>
                <a:latin typeface="Poppins"/>
                <a:ea typeface="Poppins"/>
                <a:cs typeface="Poppins"/>
                <a:sym typeface="Poppins"/>
              </a:rPr>
              <a:t>       5.3. Implementering og overvågning </a:t>
            </a:r>
            <a:endParaRPr sz="220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200">
                <a:solidFill>
                  <a:srgbClr val="062D47"/>
                </a:solidFill>
                <a:latin typeface="Poppins"/>
                <a:ea typeface="Poppins"/>
                <a:cs typeface="Poppins"/>
                <a:sym typeface="Poppins"/>
              </a:rPr>
              <a:t>       5.4. Evaluering og forbedring </a:t>
            </a:r>
            <a:endParaRPr sz="220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200">
                <a:solidFill>
                  <a:srgbClr val="062D47"/>
                </a:solidFill>
                <a:latin typeface="Poppins"/>
                <a:ea typeface="Poppins"/>
                <a:cs typeface="Poppins"/>
                <a:sym typeface="Poppins"/>
              </a:rPr>
              <a:t>        5.5. Udfordringer ved implementering af karriereplanlægning i SMV'er</a:t>
            </a:r>
            <a:endParaRPr sz="220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500" b="1">
                <a:solidFill>
                  <a:srgbClr val="062D47"/>
                </a:solidFill>
                <a:latin typeface="Poppins"/>
                <a:ea typeface="Poppins"/>
                <a:cs typeface="Poppins"/>
                <a:sym typeface="Poppins"/>
              </a:rPr>
              <a:t>6: Lektion 5. Casestudier og anvendelser i det virkelige liv</a:t>
            </a:r>
            <a:endParaRPr sz="2500" b="1">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200">
                <a:solidFill>
                  <a:srgbClr val="062D47"/>
                </a:solidFill>
                <a:latin typeface="Poppins"/>
                <a:ea typeface="Poppins"/>
                <a:cs typeface="Poppins"/>
                <a:sym typeface="Poppins"/>
              </a:rPr>
              <a:t>       6.1. Casestudie 1: "AdvisoTech" (Frankrig)</a:t>
            </a:r>
            <a:endParaRPr sz="220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200">
                <a:solidFill>
                  <a:srgbClr val="062D47"/>
                </a:solidFill>
                <a:latin typeface="Poppins"/>
                <a:ea typeface="Poppins"/>
                <a:cs typeface="Poppins"/>
                <a:sym typeface="Poppins"/>
              </a:rPr>
              <a:t>       6.2. Casestudie 2: WebGrowth Digital (UK)</a:t>
            </a:r>
            <a:endParaRPr sz="220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200">
                <a:solidFill>
                  <a:srgbClr val="062D47"/>
                </a:solidFill>
                <a:latin typeface="Poppins"/>
                <a:ea typeface="Poppins"/>
                <a:cs typeface="Poppins"/>
                <a:sym typeface="Poppins"/>
              </a:rPr>
              <a:t>       6.3. Casestudie 3: MediLife (Slovenien) </a:t>
            </a:r>
            <a:endParaRPr sz="220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200">
                <a:solidFill>
                  <a:srgbClr val="062D47"/>
                </a:solidFill>
                <a:latin typeface="Poppins"/>
                <a:ea typeface="Poppins"/>
                <a:cs typeface="Poppins"/>
                <a:sym typeface="Poppins"/>
              </a:rPr>
              <a:t>       6.4. Casestudie 4: PowerGen (Polen)</a:t>
            </a:r>
            <a:endParaRPr sz="220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200">
                <a:solidFill>
                  <a:srgbClr val="062D47"/>
                </a:solidFill>
                <a:latin typeface="Poppins"/>
                <a:ea typeface="Poppins"/>
                <a:cs typeface="Poppins"/>
                <a:sym typeface="Poppins"/>
              </a:rPr>
              <a:t>       6.5. Casestudie 5: AeroTech Solutions (Portugal)</a:t>
            </a:r>
            <a:endParaRPr sz="220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200">
                <a:solidFill>
                  <a:srgbClr val="062D47"/>
                </a:solidFill>
                <a:latin typeface="Poppins"/>
                <a:ea typeface="Poppins"/>
                <a:cs typeface="Poppins"/>
                <a:sym typeface="Poppins"/>
              </a:rPr>
              <a:t>       6.6. Konklusion</a:t>
            </a:r>
            <a:endParaRPr sz="220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500" b="1">
                <a:solidFill>
                  <a:srgbClr val="062D47"/>
                </a:solidFill>
                <a:latin typeface="Poppins"/>
                <a:ea typeface="Poppins"/>
                <a:cs typeface="Poppins"/>
                <a:sym typeface="Poppins"/>
              </a:rPr>
              <a:t>7: Bibliografi</a:t>
            </a:r>
            <a:endParaRPr sz="2500" b="1">
              <a:solidFill>
                <a:srgbClr val="062D47"/>
              </a:solidFill>
              <a:latin typeface="Poppins"/>
              <a:ea typeface="Poppins"/>
              <a:cs typeface="Poppins"/>
              <a:sym typeface="Poppi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g32093a3db72_5_92"/>
          <p:cNvSpPr/>
          <p:nvPr/>
        </p:nvSpPr>
        <p:spPr>
          <a:xfrm rot="-4777092">
            <a:off x="6392330" y="2935537"/>
            <a:ext cx="12662177" cy="4415935"/>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en-DK"/>
          </a:p>
        </p:txBody>
      </p:sp>
      <p:sp>
        <p:nvSpPr>
          <p:cNvPr id="699" name="Google Shape;699;g32093a3db72_5_92"/>
          <p:cNvSpPr/>
          <p:nvPr/>
        </p:nvSpPr>
        <p:spPr>
          <a:xfrm rot="-2967651" flipH="1">
            <a:off x="13288315" y="6434110"/>
            <a:ext cx="10666084" cy="3626468"/>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4">
              <a:alphaModFix amt="77000"/>
            </a:blip>
            <a:stretch>
              <a:fillRect/>
            </a:stretch>
          </a:blipFill>
          <a:ln>
            <a:noFill/>
          </a:ln>
        </p:spPr>
        <p:txBody>
          <a:bodyPr/>
          <a:lstStyle/>
          <a:p>
            <a:endParaRPr lang="en-DK"/>
          </a:p>
        </p:txBody>
      </p:sp>
      <p:grpSp>
        <p:nvGrpSpPr>
          <p:cNvPr id="700" name="Google Shape;700;g32093a3db72_5_92"/>
          <p:cNvGrpSpPr/>
          <p:nvPr/>
        </p:nvGrpSpPr>
        <p:grpSpPr>
          <a:xfrm>
            <a:off x="11629486" y="1052712"/>
            <a:ext cx="857829" cy="857829"/>
            <a:chOff x="0" y="0"/>
            <a:chExt cx="812800" cy="812800"/>
          </a:xfrm>
        </p:grpSpPr>
        <p:sp>
          <p:nvSpPr>
            <p:cNvPr id="701" name="Google Shape;701;g32093a3db72_5_9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g32093a3db72_5_9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03" name="Google Shape;703;g32093a3db72_5_92"/>
          <p:cNvGrpSpPr/>
          <p:nvPr/>
        </p:nvGrpSpPr>
        <p:grpSpPr>
          <a:xfrm>
            <a:off x="11115371" y="2332412"/>
            <a:ext cx="604561" cy="604561"/>
            <a:chOff x="0" y="0"/>
            <a:chExt cx="812800" cy="812800"/>
          </a:xfrm>
        </p:grpSpPr>
        <p:sp>
          <p:nvSpPr>
            <p:cNvPr id="704" name="Google Shape;704;g32093a3db72_5_9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g32093a3db72_5_9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06" name="Google Shape;706;g32093a3db72_5_92"/>
          <p:cNvGrpSpPr/>
          <p:nvPr/>
        </p:nvGrpSpPr>
        <p:grpSpPr>
          <a:xfrm>
            <a:off x="11940462" y="788230"/>
            <a:ext cx="637642" cy="637642"/>
            <a:chOff x="0" y="0"/>
            <a:chExt cx="812800" cy="812800"/>
          </a:xfrm>
        </p:grpSpPr>
        <p:sp>
          <p:nvSpPr>
            <p:cNvPr id="707" name="Google Shape;707;g32093a3db72_5_9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g32093a3db72_5_9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09" name="Google Shape;709;g32093a3db72_5_92"/>
          <p:cNvSpPr txBox="1"/>
          <p:nvPr/>
        </p:nvSpPr>
        <p:spPr>
          <a:xfrm>
            <a:off x="-90982" y="590487"/>
            <a:ext cx="11103000" cy="17823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6000" b="1">
                <a:solidFill>
                  <a:srgbClr val="002C47"/>
                </a:solidFill>
                <a:latin typeface="Poppins"/>
                <a:ea typeface="Poppins"/>
                <a:cs typeface="Poppins"/>
                <a:sym typeface="Poppins"/>
              </a:rPr>
              <a:t>Casestudie 4: PowerGen </a:t>
            </a:r>
            <a:r>
              <a:rPr lang="en-US" sz="4800">
                <a:solidFill>
                  <a:srgbClr val="002C47"/>
                </a:solidFill>
                <a:latin typeface="Poppins"/>
                <a:ea typeface="Poppins"/>
                <a:cs typeface="Poppins"/>
                <a:sym typeface="Poppins"/>
              </a:rPr>
              <a:t>(Polen)</a:t>
            </a:r>
            <a:endParaRPr sz="100" b="0" i="0" u="none" strike="noStrike" cap="none">
              <a:solidFill>
                <a:srgbClr val="000000"/>
              </a:solidFill>
              <a:latin typeface="Arial"/>
              <a:ea typeface="Arial"/>
              <a:cs typeface="Arial"/>
              <a:sym typeface="Arial"/>
            </a:endParaRPr>
          </a:p>
        </p:txBody>
      </p:sp>
      <p:sp>
        <p:nvSpPr>
          <p:cNvPr id="710" name="Google Shape;710;g32093a3db72_5_92"/>
          <p:cNvSpPr/>
          <p:nvPr/>
        </p:nvSpPr>
        <p:spPr>
          <a:xfrm>
            <a:off x="12147121" y="950"/>
            <a:ext cx="7177919" cy="10291954"/>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5">
              <a:alphaModFix/>
            </a:blip>
            <a:stretch>
              <a:fillRect l="-75765" r="-7575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g32093a3db72_5_92"/>
          <p:cNvSpPr txBox="1"/>
          <p:nvPr/>
        </p:nvSpPr>
        <p:spPr>
          <a:xfrm>
            <a:off x="628650" y="5303150"/>
            <a:ext cx="8991600" cy="1754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400">
                <a:solidFill>
                  <a:srgbClr val="002C47"/>
                </a:solidFill>
                <a:latin typeface="Poppins"/>
                <a:ea typeface="Poppins"/>
                <a:cs typeface="Poppins"/>
                <a:sym typeface="Poppins"/>
              </a:rPr>
              <a:t>PowerGen er en SMV inden for vedvarende energi med fokus på bæredygtighed og innovation. </a:t>
            </a:r>
            <a:endParaRPr sz="3400">
              <a:solidFill>
                <a:srgbClr val="002C47"/>
              </a:solidFill>
              <a:latin typeface="Poppins"/>
              <a:ea typeface="Poppins"/>
              <a:cs typeface="Poppins"/>
              <a:sym typeface="Poppins"/>
            </a:endParaRPr>
          </a:p>
        </p:txBody>
      </p:sp>
      <p:pic>
        <p:nvPicPr>
          <p:cNvPr id="712" name="Google Shape;712;g32093a3db72_5_92" descr="File:EU-Poland.svg - Wikipedia"/>
          <p:cNvPicPr preferRelativeResize="0"/>
          <p:nvPr/>
        </p:nvPicPr>
        <p:blipFill>
          <a:blip r:embed="rId6">
            <a:alphaModFix/>
          </a:blip>
          <a:stretch>
            <a:fillRect/>
          </a:stretch>
        </p:blipFill>
        <p:spPr>
          <a:xfrm>
            <a:off x="2343150" y="2756150"/>
            <a:ext cx="2571750" cy="2163627"/>
          </a:xfrm>
          <a:prstGeom prst="rect">
            <a:avLst/>
          </a:prstGeom>
          <a:noFill/>
          <a:ln w="19050" cap="flat" cmpd="sng">
            <a:solidFill>
              <a:schemeClr val="lt1"/>
            </a:solidFill>
            <a:prstDash val="solid"/>
            <a:round/>
            <a:headEnd type="none" w="sm" len="sm"/>
            <a:tailEnd type="none" w="sm" len="sm"/>
          </a:ln>
        </p:spPr>
      </p:pic>
      <p:pic>
        <p:nvPicPr>
          <p:cNvPr id="713" name="Google Shape;713;g32093a3db72_5_92" descr="File:Flag of Poland.jpg - Wikipedia"/>
          <p:cNvPicPr preferRelativeResize="0"/>
          <p:nvPr/>
        </p:nvPicPr>
        <p:blipFill rotWithShape="1">
          <a:blip r:embed="rId7">
            <a:alphaModFix/>
          </a:blip>
          <a:srcRect b="21110"/>
          <a:stretch/>
        </p:blipFill>
        <p:spPr>
          <a:xfrm>
            <a:off x="6015350" y="2756149"/>
            <a:ext cx="2571750" cy="2163625"/>
          </a:xfrm>
          <a:prstGeom prst="rect">
            <a:avLst/>
          </a:prstGeom>
          <a:noFill/>
          <a:ln w="19050" cap="flat" cmpd="sng">
            <a:solidFill>
              <a:schemeClr val="lt1"/>
            </a:solidFill>
            <a:prstDash val="solid"/>
            <a:round/>
            <a:headEnd type="none" w="sm" len="sm"/>
            <a:tailEnd type="none" w="sm" len="sm"/>
          </a:ln>
        </p:spPr>
      </p:pic>
      <p:pic>
        <p:nvPicPr>
          <p:cNvPr id="714" name="Google Shape;714;g32093a3db72_5_92" descr="57 Royalty-Free Sustainability Photos | PickPik"/>
          <p:cNvPicPr preferRelativeResize="0"/>
          <p:nvPr/>
        </p:nvPicPr>
        <p:blipFill>
          <a:blip r:embed="rId8">
            <a:alphaModFix/>
          </a:blip>
          <a:stretch>
            <a:fillRect/>
          </a:stretch>
        </p:blipFill>
        <p:spPr>
          <a:xfrm>
            <a:off x="3501738" y="7441225"/>
            <a:ext cx="3245437" cy="2163625"/>
          </a:xfrm>
          <a:prstGeom prst="rect">
            <a:avLst/>
          </a:prstGeom>
          <a:noFill/>
          <a:ln w="19050" cap="flat" cmpd="sng">
            <a:solidFill>
              <a:schemeClr val="lt1"/>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g3209f1de554_1_36"/>
          <p:cNvSpPr/>
          <p:nvPr/>
        </p:nvSpPr>
        <p:spPr>
          <a:xfrm rot="-10602053">
            <a:off x="12412802" y="-1131869"/>
            <a:ext cx="6235467" cy="2174619"/>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720" name="Google Shape;720;g3209f1de554_1_36"/>
          <p:cNvSpPr/>
          <p:nvPr/>
        </p:nvSpPr>
        <p:spPr>
          <a:xfrm rot="10602053" flipH="1">
            <a:off x="-438992" y="-1186916"/>
            <a:ext cx="6571235" cy="2291719"/>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sp>
        <p:nvSpPr>
          <p:cNvPr id="721" name="Google Shape;721;g3209f1de554_1_36"/>
          <p:cNvSpPr txBox="1"/>
          <p:nvPr/>
        </p:nvSpPr>
        <p:spPr>
          <a:xfrm>
            <a:off x="3676650" y="566100"/>
            <a:ext cx="11239500" cy="3849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endParaRPr sz="2500" b="0" i="0" u="none" strike="noStrike" cap="none">
              <a:solidFill>
                <a:srgbClr val="000000"/>
              </a:solidFill>
              <a:latin typeface="Arial"/>
              <a:ea typeface="Arial"/>
              <a:cs typeface="Arial"/>
              <a:sym typeface="Arial"/>
            </a:endParaRPr>
          </a:p>
        </p:txBody>
      </p:sp>
      <p:sp>
        <p:nvSpPr>
          <p:cNvPr id="722" name="Google Shape;722;g3209f1de554_1_36"/>
          <p:cNvSpPr txBox="1"/>
          <p:nvPr/>
        </p:nvSpPr>
        <p:spPr>
          <a:xfrm>
            <a:off x="1371600" y="4164512"/>
            <a:ext cx="15849600" cy="1246500"/>
          </a:xfrm>
          <a:prstGeom prst="rect">
            <a:avLst/>
          </a:prstGeom>
          <a:noFill/>
          <a:ln w="38100" cap="flat" cmpd="sng">
            <a:solidFill>
              <a:srgbClr val="1155C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000" dirty="0" err="1">
                <a:solidFill>
                  <a:srgbClr val="002C47"/>
                </a:solidFill>
                <a:latin typeface="Poppins"/>
                <a:ea typeface="Poppins"/>
                <a:cs typeface="Poppins"/>
                <a:sym typeface="Poppins"/>
              </a:rPr>
              <a:t>Initiativet</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styrkede</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virksomhedens</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ledelsespipeline</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og</a:t>
            </a:r>
            <a:r>
              <a:rPr lang="en-US" sz="3000" dirty="0">
                <a:solidFill>
                  <a:srgbClr val="002C47"/>
                </a:solidFill>
                <a:latin typeface="Poppins"/>
                <a:ea typeface="Poppins"/>
                <a:cs typeface="Poppins"/>
                <a:sym typeface="Poppins"/>
              </a:rPr>
              <a:t> </a:t>
            </a:r>
            <a:r>
              <a:rPr lang="en-US" sz="3000" dirty="0" err="1">
                <a:solidFill>
                  <a:srgbClr val="002C47"/>
                </a:solidFill>
                <a:latin typeface="Poppins"/>
                <a:ea typeface="Poppins"/>
                <a:cs typeface="Poppins"/>
                <a:sym typeface="Poppins"/>
              </a:rPr>
              <a:t>forstærkede</a:t>
            </a:r>
            <a:r>
              <a:rPr lang="en-US" sz="3000" dirty="0">
                <a:solidFill>
                  <a:srgbClr val="002C47"/>
                </a:solidFill>
                <a:latin typeface="Poppins"/>
                <a:ea typeface="Poppins"/>
                <a:cs typeface="Poppins"/>
                <a:sym typeface="Poppins"/>
              </a:rPr>
              <a:t> dens engagement </a:t>
            </a:r>
            <a:r>
              <a:rPr lang="en-US" sz="3000" dirty="0" err="1">
                <a:solidFill>
                  <a:srgbClr val="002C47"/>
                </a:solidFill>
                <a:latin typeface="Poppins"/>
                <a:ea typeface="Poppins"/>
                <a:cs typeface="Poppins"/>
                <a:sym typeface="Poppins"/>
              </a:rPr>
              <a:t>i</a:t>
            </a:r>
            <a:r>
              <a:rPr lang="en-US" sz="3000" dirty="0">
                <a:solidFill>
                  <a:srgbClr val="002C47"/>
                </a:solidFill>
                <a:latin typeface="Poppins"/>
                <a:ea typeface="Poppins"/>
                <a:cs typeface="Poppins"/>
                <a:sym typeface="Poppins"/>
              </a:rPr>
              <a:t> </a:t>
            </a:r>
            <a:r>
              <a:rPr lang="en-US" sz="3000" b="1" dirty="0" err="1">
                <a:solidFill>
                  <a:srgbClr val="002C47"/>
                </a:solidFill>
                <a:latin typeface="Poppins"/>
                <a:ea typeface="Poppins"/>
                <a:cs typeface="Poppins"/>
                <a:sym typeface="Poppins"/>
              </a:rPr>
              <a:t>grøn</a:t>
            </a:r>
            <a:r>
              <a:rPr lang="en-US" sz="3000" b="1" dirty="0">
                <a:solidFill>
                  <a:srgbClr val="002C47"/>
                </a:solidFill>
                <a:latin typeface="Poppins"/>
                <a:ea typeface="Poppins"/>
                <a:cs typeface="Poppins"/>
                <a:sym typeface="Poppins"/>
              </a:rPr>
              <a:t> </a:t>
            </a:r>
            <a:r>
              <a:rPr lang="en-US" sz="3000" b="1" dirty="0" err="1">
                <a:solidFill>
                  <a:srgbClr val="002C47"/>
                </a:solidFill>
                <a:latin typeface="Poppins"/>
                <a:ea typeface="Poppins"/>
                <a:cs typeface="Poppins"/>
                <a:sym typeface="Poppins"/>
              </a:rPr>
              <a:t>energi</a:t>
            </a:r>
            <a:r>
              <a:rPr lang="en-US" sz="3000" dirty="0">
                <a:solidFill>
                  <a:srgbClr val="002C47"/>
                </a:solidFill>
                <a:latin typeface="Poppins"/>
                <a:ea typeface="Poppins"/>
                <a:cs typeface="Poppins"/>
                <a:sym typeface="Poppins"/>
              </a:rPr>
              <a:t>.</a:t>
            </a:r>
            <a:endParaRPr sz="3000" dirty="0">
              <a:solidFill>
                <a:srgbClr val="002C47"/>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endParaRPr sz="3200" dirty="0">
              <a:solidFill>
                <a:srgbClr val="002C47"/>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endParaRPr sz="3200" dirty="0">
              <a:solidFill>
                <a:srgbClr val="002C47"/>
              </a:solidFill>
              <a:latin typeface="Poppins"/>
              <a:ea typeface="Poppins"/>
              <a:cs typeface="Poppins"/>
              <a:sym typeface="Poppins"/>
            </a:endParaRPr>
          </a:p>
        </p:txBody>
      </p:sp>
      <p:sp>
        <p:nvSpPr>
          <p:cNvPr id="723" name="Google Shape;723;g3209f1de554_1_36"/>
          <p:cNvSpPr txBox="1"/>
          <p:nvPr/>
        </p:nvSpPr>
        <p:spPr>
          <a:xfrm>
            <a:off x="1371600" y="1634888"/>
            <a:ext cx="15849600" cy="2004424"/>
          </a:xfrm>
          <a:prstGeom prst="rect">
            <a:avLst/>
          </a:prstGeom>
          <a:noFill/>
          <a:ln w="38100"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800" dirty="0">
                <a:solidFill>
                  <a:srgbClr val="002C47"/>
                </a:solidFill>
                <a:latin typeface="Poppins"/>
                <a:ea typeface="Poppins"/>
                <a:cs typeface="Poppins"/>
                <a:sym typeface="Poppins"/>
              </a:rPr>
              <a:t>Det </a:t>
            </a:r>
            <a:r>
              <a:rPr lang="en-US" sz="2800" dirty="0" err="1">
                <a:solidFill>
                  <a:srgbClr val="002C47"/>
                </a:solidFill>
                <a:latin typeface="Poppins"/>
                <a:ea typeface="Poppins"/>
                <a:cs typeface="Poppins"/>
                <a:sym typeface="Poppins"/>
              </a:rPr>
              <a:t>integrerede</a:t>
            </a:r>
            <a:r>
              <a:rPr lang="en-US" sz="2800" dirty="0">
                <a:solidFill>
                  <a:srgbClr val="002C47"/>
                </a:solidFill>
                <a:latin typeface="Poppins"/>
                <a:ea typeface="Poppins"/>
                <a:cs typeface="Poppins"/>
                <a:sym typeface="Poppins"/>
              </a:rPr>
              <a:t> </a:t>
            </a:r>
            <a:r>
              <a:rPr lang="en-US" sz="2800" b="1" dirty="0" err="1">
                <a:solidFill>
                  <a:srgbClr val="002C47"/>
                </a:solidFill>
                <a:latin typeface="Poppins"/>
                <a:ea typeface="Poppins"/>
                <a:cs typeface="Poppins"/>
                <a:sym typeface="Poppins"/>
              </a:rPr>
              <a:t>digitale</a:t>
            </a:r>
            <a:r>
              <a:rPr lang="en-US" sz="2800" b="1" dirty="0">
                <a:solidFill>
                  <a:srgbClr val="002C47"/>
                </a:solidFill>
                <a:latin typeface="Poppins"/>
                <a:ea typeface="Poppins"/>
                <a:cs typeface="Poppins"/>
                <a:sym typeface="Poppins"/>
              </a:rPr>
              <a:t> </a:t>
            </a:r>
            <a:r>
              <a:rPr lang="en-US" sz="2800" b="1" dirty="0" err="1">
                <a:solidFill>
                  <a:srgbClr val="002C47"/>
                </a:solidFill>
                <a:latin typeface="Poppins"/>
                <a:ea typeface="Poppins"/>
                <a:cs typeface="Poppins"/>
                <a:sym typeface="Poppins"/>
              </a:rPr>
              <a:t>værktøjer</a:t>
            </a:r>
            <a:r>
              <a:rPr lang="en-US" sz="2800" b="1"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i</a:t>
            </a:r>
            <a:r>
              <a:rPr lang="en-US" sz="2800"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karriereplanlægningen</a:t>
            </a:r>
            <a:r>
              <a:rPr lang="en-US" sz="2800"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så</a:t>
            </a:r>
            <a:r>
              <a:rPr lang="en-US" sz="2800"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medarbejderne</a:t>
            </a:r>
            <a:r>
              <a:rPr lang="en-US" sz="2800"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kunne</a:t>
            </a:r>
            <a:r>
              <a:rPr lang="en-US" sz="2800"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kortlægge</a:t>
            </a:r>
            <a:r>
              <a:rPr lang="en-US" sz="2800"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deres</a:t>
            </a:r>
            <a:r>
              <a:rPr lang="en-US" sz="2800"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kompetenceudvikling</a:t>
            </a:r>
            <a:r>
              <a:rPr lang="en-US" sz="2800"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i</a:t>
            </a:r>
            <a:r>
              <a:rPr lang="en-US" sz="2800" dirty="0">
                <a:solidFill>
                  <a:srgbClr val="002C47"/>
                </a:solidFill>
                <a:latin typeface="Poppins"/>
                <a:ea typeface="Poppins"/>
                <a:cs typeface="Poppins"/>
                <a:sym typeface="Poppins"/>
              </a:rPr>
              <a:t> forhold </a:t>
            </a:r>
            <a:r>
              <a:rPr lang="en-US" sz="2800" dirty="0" err="1">
                <a:solidFill>
                  <a:srgbClr val="002C47"/>
                </a:solidFill>
                <a:latin typeface="Poppins"/>
                <a:ea typeface="Poppins"/>
                <a:cs typeface="Poppins"/>
                <a:sym typeface="Poppins"/>
              </a:rPr>
              <a:t>til</a:t>
            </a:r>
            <a:r>
              <a:rPr lang="en-US" sz="2800"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virksomhedens</a:t>
            </a:r>
            <a:r>
              <a:rPr lang="en-US" sz="2800"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mål</a:t>
            </a:r>
            <a:r>
              <a:rPr lang="en-US" sz="2800" dirty="0">
                <a:solidFill>
                  <a:srgbClr val="002C47"/>
                </a:solidFill>
                <a:latin typeface="Poppins"/>
                <a:ea typeface="Poppins"/>
                <a:cs typeface="Poppins"/>
                <a:sym typeface="Poppins"/>
              </a:rPr>
              <a:t>. </a:t>
            </a:r>
            <a:r>
              <a:rPr lang="en-US" sz="2800" b="1" dirty="0" err="1">
                <a:solidFill>
                  <a:srgbClr val="002C47"/>
                </a:solidFill>
                <a:latin typeface="Poppins"/>
                <a:ea typeface="Poppins"/>
                <a:cs typeface="Poppins"/>
                <a:sym typeface="Poppins"/>
              </a:rPr>
              <a:t>Uddannelsesprogrammer</a:t>
            </a:r>
            <a:r>
              <a:rPr lang="en-US" sz="2800" b="1" dirty="0">
                <a:solidFill>
                  <a:srgbClr val="002C47"/>
                </a:solidFill>
                <a:latin typeface="Poppins"/>
                <a:ea typeface="Poppins"/>
                <a:cs typeface="Poppins"/>
                <a:sym typeface="Poppins"/>
              </a:rPr>
              <a:t> </a:t>
            </a:r>
            <a:r>
              <a:rPr lang="en-US" sz="2800" dirty="0">
                <a:solidFill>
                  <a:srgbClr val="002C47"/>
                </a:solidFill>
                <a:latin typeface="Poppins"/>
                <a:ea typeface="Poppins"/>
                <a:cs typeface="Poppins"/>
                <a:sym typeface="Poppins"/>
              </a:rPr>
              <a:t>om </a:t>
            </a:r>
            <a:r>
              <a:rPr lang="en-US" sz="2800" dirty="0" err="1">
                <a:solidFill>
                  <a:srgbClr val="002C47"/>
                </a:solidFill>
                <a:latin typeface="Poppins"/>
                <a:ea typeface="Poppins"/>
                <a:cs typeface="Poppins"/>
                <a:sym typeface="Poppins"/>
              </a:rPr>
              <a:t>vedvarende</a:t>
            </a:r>
            <a:r>
              <a:rPr lang="en-US" sz="2800"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energiteknologier</a:t>
            </a:r>
            <a:r>
              <a:rPr lang="en-US" sz="2800"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og</a:t>
            </a:r>
            <a:r>
              <a:rPr lang="en-US" sz="2800"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ledercoaching</a:t>
            </a:r>
            <a:r>
              <a:rPr lang="en-US" sz="2800"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forberedte</a:t>
            </a:r>
            <a:r>
              <a:rPr lang="en-US" sz="2800"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medarbejderne</a:t>
            </a:r>
            <a:r>
              <a:rPr lang="en-US" sz="2800"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på</a:t>
            </a:r>
            <a:r>
              <a:rPr lang="en-US" sz="2800"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avancerede</a:t>
            </a:r>
            <a:r>
              <a:rPr lang="en-US" sz="2800" dirty="0">
                <a:solidFill>
                  <a:srgbClr val="002C47"/>
                </a:solidFill>
                <a:latin typeface="Poppins"/>
                <a:ea typeface="Poppins"/>
                <a:cs typeface="Poppins"/>
                <a:sym typeface="Poppins"/>
              </a:rPr>
              <a:t> roller. </a:t>
            </a:r>
            <a:endParaRPr sz="4600" dirty="0">
              <a:solidFill>
                <a:srgbClr val="002C47"/>
              </a:solidFill>
              <a:latin typeface="Poppins"/>
              <a:ea typeface="Poppins"/>
              <a:cs typeface="Poppins"/>
              <a:sym typeface="Poppins"/>
            </a:endParaRPr>
          </a:p>
        </p:txBody>
      </p:sp>
      <p:pic>
        <p:nvPicPr>
          <p:cNvPr id="724" name="Google Shape;724;g3209f1de554_1_36" descr="Renewable Green Energy | Green energy png with transparent b… | Flickr"/>
          <p:cNvPicPr preferRelativeResize="0"/>
          <p:nvPr/>
        </p:nvPicPr>
        <p:blipFill>
          <a:blip r:embed="rId4">
            <a:alphaModFix/>
          </a:blip>
          <a:stretch>
            <a:fillRect/>
          </a:stretch>
        </p:blipFill>
        <p:spPr>
          <a:xfrm>
            <a:off x="7029450" y="6092748"/>
            <a:ext cx="5124450" cy="3416300"/>
          </a:xfrm>
          <a:prstGeom prst="rect">
            <a:avLst/>
          </a:prstGeom>
          <a:noFill/>
          <a:ln w="19050" cap="flat" cmpd="sng">
            <a:solidFill>
              <a:srgbClr val="0000FF"/>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g32093a3db72_5_109"/>
          <p:cNvSpPr/>
          <p:nvPr/>
        </p:nvSpPr>
        <p:spPr>
          <a:xfrm rot="-4777092">
            <a:off x="5568730" y="2938974"/>
            <a:ext cx="12662177" cy="4415935"/>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en-DK"/>
          </a:p>
        </p:txBody>
      </p:sp>
      <p:sp>
        <p:nvSpPr>
          <p:cNvPr id="730" name="Google Shape;730;g32093a3db72_5_109"/>
          <p:cNvSpPr/>
          <p:nvPr/>
        </p:nvSpPr>
        <p:spPr>
          <a:xfrm>
            <a:off x="11115371" y="0"/>
            <a:ext cx="7177919" cy="10291954"/>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l="-77019" r="-7701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g32093a3db72_5_109"/>
          <p:cNvSpPr/>
          <p:nvPr/>
        </p:nvSpPr>
        <p:spPr>
          <a:xfrm rot="-2967651" flipH="1">
            <a:off x="13288315" y="6434110"/>
            <a:ext cx="10666084" cy="3626468"/>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5">
              <a:alphaModFix amt="77000"/>
            </a:blip>
            <a:stretch>
              <a:fillRect/>
            </a:stretch>
          </a:blipFill>
          <a:ln>
            <a:noFill/>
          </a:ln>
        </p:spPr>
        <p:txBody>
          <a:bodyPr/>
          <a:lstStyle/>
          <a:p>
            <a:endParaRPr lang="en-DK"/>
          </a:p>
        </p:txBody>
      </p:sp>
      <p:grpSp>
        <p:nvGrpSpPr>
          <p:cNvPr id="732" name="Google Shape;732;g32093a3db72_5_109"/>
          <p:cNvGrpSpPr/>
          <p:nvPr/>
        </p:nvGrpSpPr>
        <p:grpSpPr>
          <a:xfrm>
            <a:off x="11629486" y="1052712"/>
            <a:ext cx="857829" cy="857829"/>
            <a:chOff x="0" y="0"/>
            <a:chExt cx="812800" cy="812800"/>
          </a:xfrm>
        </p:grpSpPr>
        <p:sp>
          <p:nvSpPr>
            <p:cNvPr id="733" name="Google Shape;733;g32093a3db72_5_10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g32093a3db72_5_109"/>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35" name="Google Shape;735;g32093a3db72_5_109"/>
          <p:cNvGrpSpPr/>
          <p:nvPr/>
        </p:nvGrpSpPr>
        <p:grpSpPr>
          <a:xfrm>
            <a:off x="11115371" y="2332412"/>
            <a:ext cx="604561" cy="604561"/>
            <a:chOff x="0" y="0"/>
            <a:chExt cx="812800" cy="812800"/>
          </a:xfrm>
        </p:grpSpPr>
        <p:sp>
          <p:nvSpPr>
            <p:cNvPr id="736" name="Google Shape;736;g32093a3db72_5_10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g32093a3db72_5_109"/>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38" name="Google Shape;738;g32093a3db72_5_109"/>
          <p:cNvGrpSpPr/>
          <p:nvPr/>
        </p:nvGrpSpPr>
        <p:grpSpPr>
          <a:xfrm>
            <a:off x="11940462" y="788230"/>
            <a:ext cx="637642" cy="637642"/>
            <a:chOff x="0" y="0"/>
            <a:chExt cx="812800" cy="812800"/>
          </a:xfrm>
        </p:grpSpPr>
        <p:sp>
          <p:nvSpPr>
            <p:cNvPr id="739" name="Google Shape;739;g32093a3db72_5_10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g32093a3db72_5_109"/>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41" name="Google Shape;741;g32093a3db72_5_109"/>
          <p:cNvSpPr txBox="1"/>
          <p:nvPr/>
        </p:nvSpPr>
        <p:spPr>
          <a:xfrm>
            <a:off x="5" y="969887"/>
            <a:ext cx="11103000" cy="19671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6000" b="1">
                <a:solidFill>
                  <a:srgbClr val="002C47"/>
                </a:solidFill>
                <a:latin typeface="Poppins"/>
                <a:ea typeface="Poppins"/>
                <a:cs typeface="Poppins"/>
                <a:sym typeface="Poppins"/>
              </a:rPr>
              <a:t>Casestudie 5: AeroTech Solutions </a:t>
            </a:r>
            <a:r>
              <a:rPr lang="en-US" sz="4900">
                <a:solidFill>
                  <a:srgbClr val="002C47"/>
                </a:solidFill>
                <a:latin typeface="Poppins"/>
                <a:ea typeface="Poppins"/>
                <a:cs typeface="Poppins"/>
                <a:sym typeface="Poppins"/>
              </a:rPr>
              <a:t>(Portugal)</a:t>
            </a:r>
            <a:endParaRPr sz="100" i="0" u="none" strike="noStrike" cap="none">
              <a:solidFill>
                <a:srgbClr val="000000"/>
              </a:solidFill>
            </a:endParaRPr>
          </a:p>
        </p:txBody>
      </p:sp>
      <p:sp>
        <p:nvSpPr>
          <p:cNvPr id="742" name="Google Shape;742;g32093a3db72_5_109"/>
          <p:cNvSpPr/>
          <p:nvPr/>
        </p:nvSpPr>
        <p:spPr>
          <a:xfrm>
            <a:off x="11115371" y="0"/>
            <a:ext cx="7177919" cy="10291954"/>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l="-75765" r="-7575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g32093a3db72_5_109"/>
          <p:cNvSpPr txBox="1"/>
          <p:nvPr/>
        </p:nvSpPr>
        <p:spPr>
          <a:xfrm>
            <a:off x="1409300" y="6566700"/>
            <a:ext cx="7177800" cy="233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500">
                <a:solidFill>
                  <a:srgbClr val="002C47"/>
                </a:solidFill>
                <a:latin typeface="Poppins"/>
                <a:ea typeface="Poppins"/>
                <a:cs typeface="Poppins"/>
                <a:sym typeface="Poppins"/>
              </a:rPr>
              <a:t>AeroTech Solutions, et ingeniørfirma inden for rumfart, stod over for udfordringer med at fastholde specialiserede talenter. </a:t>
            </a:r>
            <a:endParaRPr sz="3500">
              <a:solidFill>
                <a:srgbClr val="002C47"/>
              </a:solidFill>
              <a:latin typeface="Poppins"/>
              <a:ea typeface="Poppins"/>
              <a:cs typeface="Poppins"/>
              <a:sym typeface="Poppins"/>
            </a:endParaRPr>
          </a:p>
        </p:txBody>
      </p:sp>
      <p:pic>
        <p:nvPicPr>
          <p:cNvPr id="744" name="Google Shape;744;g32093a3db72_5_109" descr="File:Bandeira de Portugal foto.JPG - Wikipedia"/>
          <p:cNvPicPr preferRelativeResize="0"/>
          <p:nvPr/>
        </p:nvPicPr>
        <p:blipFill>
          <a:blip r:embed="rId7">
            <a:alphaModFix/>
          </a:blip>
          <a:stretch>
            <a:fillRect/>
          </a:stretch>
        </p:blipFill>
        <p:spPr>
          <a:xfrm>
            <a:off x="3976313" y="3236938"/>
            <a:ext cx="2043764" cy="2725000"/>
          </a:xfrm>
          <a:prstGeom prst="rect">
            <a:avLst/>
          </a:prstGeom>
          <a:noFill/>
          <a:ln w="19050" cap="flat" cmpd="sng">
            <a:solidFill>
              <a:schemeClr val="accent6"/>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g3209f1de554_1_27"/>
          <p:cNvSpPr/>
          <p:nvPr/>
        </p:nvSpPr>
        <p:spPr>
          <a:xfrm rot="-10602053">
            <a:off x="12412802" y="-1131869"/>
            <a:ext cx="6235467" cy="2174619"/>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750" name="Google Shape;750;g3209f1de554_1_27"/>
          <p:cNvSpPr/>
          <p:nvPr/>
        </p:nvSpPr>
        <p:spPr>
          <a:xfrm rot="1424655" flipH="1">
            <a:off x="-1208645" y="7992353"/>
            <a:ext cx="6574259" cy="305319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sp>
        <p:nvSpPr>
          <p:cNvPr id="751" name="Google Shape;751;g3209f1de554_1_27"/>
          <p:cNvSpPr txBox="1"/>
          <p:nvPr/>
        </p:nvSpPr>
        <p:spPr>
          <a:xfrm>
            <a:off x="3676650" y="566100"/>
            <a:ext cx="11239500" cy="3849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endParaRPr sz="2500" b="0" i="0" u="none" strike="noStrike" cap="none">
              <a:solidFill>
                <a:srgbClr val="000000"/>
              </a:solidFill>
              <a:latin typeface="Arial"/>
              <a:ea typeface="Arial"/>
              <a:cs typeface="Arial"/>
              <a:sym typeface="Arial"/>
            </a:endParaRPr>
          </a:p>
        </p:txBody>
      </p:sp>
      <p:sp>
        <p:nvSpPr>
          <p:cNvPr id="752" name="Google Shape;752;g3209f1de554_1_27"/>
          <p:cNvSpPr txBox="1"/>
          <p:nvPr/>
        </p:nvSpPr>
        <p:spPr>
          <a:xfrm>
            <a:off x="1371600" y="3725600"/>
            <a:ext cx="15849600" cy="1461600"/>
          </a:xfrm>
          <a:prstGeom prst="rect">
            <a:avLst/>
          </a:prstGeom>
          <a:noFill/>
          <a:ln w="38100"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400">
                <a:solidFill>
                  <a:srgbClr val="002C47"/>
                </a:solidFill>
                <a:latin typeface="Poppins"/>
                <a:ea typeface="Poppins"/>
                <a:cs typeface="Poppins"/>
                <a:sym typeface="Poppins"/>
              </a:rPr>
              <a:t>Denne strategi </a:t>
            </a:r>
            <a:r>
              <a:rPr lang="en-US" sz="3400" i="1">
                <a:solidFill>
                  <a:srgbClr val="002C47"/>
                </a:solidFill>
                <a:latin typeface="Poppins"/>
                <a:ea typeface="Poppins"/>
                <a:cs typeface="Poppins"/>
                <a:sym typeface="Poppins"/>
              </a:rPr>
              <a:t>forbedrede arbejdsstyrkens moral </a:t>
            </a:r>
            <a:r>
              <a:rPr lang="en-US" sz="3400">
                <a:solidFill>
                  <a:srgbClr val="002C47"/>
                </a:solidFill>
                <a:latin typeface="Poppins"/>
                <a:ea typeface="Poppins"/>
                <a:cs typeface="Poppins"/>
                <a:sym typeface="Poppins"/>
              </a:rPr>
              <a:t>betydeligt </a:t>
            </a:r>
            <a:r>
              <a:rPr lang="en-US" sz="3400" i="1">
                <a:solidFill>
                  <a:srgbClr val="002C47"/>
                </a:solidFill>
                <a:latin typeface="Poppins"/>
                <a:ea typeface="Poppins"/>
                <a:cs typeface="Poppins"/>
                <a:sym typeface="Poppins"/>
              </a:rPr>
              <a:t>og sikrede stabilitet i en højt specialiseret branche.</a:t>
            </a:r>
            <a:endParaRPr sz="3400" i="1">
              <a:solidFill>
                <a:srgbClr val="002C47"/>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endParaRPr sz="3200" i="1">
              <a:solidFill>
                <a:srgbClr val="002C47"/>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endParaRPr sz="3200">
              <a:solidFill>
                <a:srgbClr val="002C47"/>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endParaRPr sz="3200">
              <a:solidFill>
                <a:srgbClr val="002C47"/>
              </a:solidFill>
              <a:latin typeface="Poppins"/>
              <a:ea typeface="Poppins"/>
              <a:cs typeface="Poppins"/>
              <a:sym typeface="Poppins"/>
            </a:endParaRPr>
          </a:p>
        </p:txBody>
      </p:sp>
      <p:sp>
        <p:nvSpPr>
          <p:cNvPr id="753" name="Google Shape;753;g3209f1de554_1_27"/>
          <p:cNvSpPr txBox="1"/>
          <p:nvPr/>
        </p:nvSpPr>
        <p:spPr>
          <a:xfrm>
            <a:off x="1371600" y="1634900"/>
            <a:ext cx="15849600" cy="1600650"/>
          </a:xfrm>
          <a:prstGeom prst="rect">
            <a:avLst/>
          </a:prstGeom>
          <a:noFill/>
          <a:ln w="38100" cap="flat" cmpd="sng">
            <a:solidFill>
              <a:srgbClr val="F6B26B"/>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200" dirty="0" err="1">
                <a:solidFill>
                  <a:srgbClr val="002C47"/>
                </a:solidFill>
                <a:latin typeface="Poppins"/>
                <a:ea typeface="Poppins"/>
                <a:cs typeface="Poppins"/>
                <a:sym typeface="Poppins"/>
              </a:rPr>
              <a:t>Virksomheden</a:t>
            </a:r>
            <a:r>
              <a:rPr lang="en-US" sz="3200" dirty="0">
                <a:solidFill>
                  <a:srgbClr val="002C47"/>
                </a:solidFill>
                <a:latin typeface="Poppins"/>
                <a:ea typeface="Poppins"/>
                <a:cs typeface="Poppins"/>
                <a:sym typeface="Poppins"/>
              </a:rPr>
              <a:t> </a:t>
            </a:r>
            <a:r>
              <a:rPr lang="en-US" sz="3200" dirty="0" err="1">
                <a:solidFill>
                  <a:srgbClr val="002C47"/>
                </a:solidFill>
                <a:latin typeface="Poppins"/>
                <a:ea typeface="Poppins"/>
                <a:cs typeface="Poppins"/>
                <a:sym typeface="Poppins"/>
              </a:rPr>
              <a:t>udviklede</a:t>
            </a:r>
            <a:r>
              <a:rPr lang="en-US" sz="3200" dirty="0">
                <a:solidFill>
                  <a:srgbClr val="002C47"/>
                </a:solidFill>
                <a:latin typeface="Poppins"/>
                <a:ea typeface="Poppins"/>
                <a:cs typeface="Poppins"/>
                <a:sym typeface="Poppins"/>
              </a:rPr>
              <a:t> </a:t>
            </a:r>
            <a:r>
              <a:rPr lang="en-US" sz="3200" dirty="0" err="1">
                <a:solidFill>
                  <a:srgbClr val="002C47"/>
                </a:solidFill>
                <a:latin typeface="Poppins"/>
                <a:ea typeface="Poppins"/>
                <a:cs typeface="Poppins"/>
                <a:sym typeface="Poppins"/>
              </a:rPr>
              <a:t>en</a:t>
            </a:r>
            <a:r>
              <a:rPr lang="en-US" sz="3200" dirty="0">
                <a:solidFill>
                  <a:srgbClr val="002C47"/>
                </a:solidFill>
                <a:latin typeface="Poppins"/>
                <a:ea typeface="Poppins"/>
                <a:cs typeface="Poppins"/>
                <a:sym typeface="Poppins"/>
              </a:rPr>
              <a:t> </a:t>
            </a:r>
            <a:r>
              <a:rPr lang="en-US" sz="3200" dirty="0" err="1">
                <a:solidFill>
                  <a:srgbClr val="002C47"/>
                </a:solidFill>
                <a:latin typeface="Poppins"/>
                <a:ea typeface="Poppins"/>
                <a:cs typeface="Poppins"/>
                <a:sym typeface="Poppins"/>
              </a:rPr>
              <a:t>ramme</a:t>
            </a:r>
            <a:r>
              <a:rPr lang="en-US" sz="3200" dirty="0">
                <a:solidFill>
                  <a:srgbClr val="002C47"/>
                </a:solidFill>
                <a:latin typeface="Poppins"/>
                <a:ea typeface="Poppins"/>
                <a:cs typeface="Poppins"/>
                <a:sym typeface="Poppins"/>
              </a:rPr>
              <a:t> for </a:t>
            </a:r>
            <a:r>
              <a:rPr lang="en-US" sz="3200" dirty="0" err="1">
                <a:solidFill>
                  <a:srgbClr val="002C47"/>
                </a:solidFill>
                <a:latin typeface="Poppins"/>
                <a:ea typeface="Poppins"/>
                <a:cs typeface="Poppins"/>
                <a:sym typeface="Poppins"/>
              </a:rPr>
              <a:t>karriereplanlægning</a:t>
            </a:r>
            <a:r>
              <a:rPr lang="en-US" sz="3200" dirty="0">
                <a:solidFill>
                  <a:srgbClr val="002C47"/>
                </a:solidFill>
                <a:latin typeface="Poppins"/>
                <a:ea typeface="Poppins"/>
                <a:cs typeface="Poppins"/>
                <a:sym typeface="Poppins"/>
              </a:rPr>
              <a:t>, der </a:t>
            </a:r>
            <a:r>
              <a:rPr lang="en-US" sz="3200" dirty="0" err="1">
                <a:solidFill>
                  <a:srgbClr val="002C47"/>
                </a:solidFill>
                <a:latin typeface="Poppins"/>
                <a:ea typeface="Poppins"/>
                <a:cs typeface="Poppins"/>
                <a:sym typeface="Poppins"/>
              </a:rPr>
              <a:t>omfattede</a:t>
            </a:r>
            <a:r>
              <a:rPr lang="en-US" sz="3200" dirty="0">
                <a:solidFill>
                  <a:srgbClr val="002C47"/>
                </a:solidFill>
                <a:latin typeface="Poppins"/>
                <a:ea typeface="Poppins"/>
                <a:cs typeface="Poppins"/>
                <a:sym typeface="Poppins"/>
              </a:rPr>
              <a:t> </a:t>
            </a:r>
            <a:r>
              <a:rPr lang="en-US" sz="3200" b="1" dirty="0" err="1">
                <a:solidFill>
                  <a:srgbClr val="002C47"/>
                </a:solidFill>
                <a:latin typeface="Poppins"/>
                <a:ea typeface="Poppins"/>
                <a:cs typeface="Poppins"/>
                <a:sym typeface="Poppins"/>
              </a:rPr>
              <a:t>klare</a:t>
            </a:r>
            <a:r>
              <a:rPr lang="en-US" sz="3200" b="1" dirty="0">
                <a:solidFill>
                  <a:srgbClr val="002C47"/>
                </a:solidFill>
                <a:latin typeface="Poppins"/>
                <a:ea typeface="Poppins"/>
                <a:cs typeface="Poppins"/>
                <a:sym typeface="Poppins"/>
              </a:rPr>
              <a:t> </a:t>
            </a:r>
            <a:r>
              <a:rPr lang="en-US" sz="3200" b="1" dirty="0" err="1">
                <a:solidFill>
                  <a:srgbClr val="002C47"/>
                </a:solidFill>
                <a:latin typeface="Poppins"/>
                <a:ea typeface="Poppins"/>
                <a:cs typeface="Poppins"/>
                <a:sym typeface="Poppins"/>
              </a:rPr>
              <a:t>karriereforløb</a:t>
            </a:r>
            <a:r>
              <a:rPr lang="en-US" sz="3200" b="1" dirty="0">
                <a:solidFill>
                  <a:srgbClr val="002C47"/>
                </a:solidFill>
                <a:latin typeface="Poppins"/>
                <a:ea typeface="Poppins"/>
                <a:cs typeface="Poppins"/>
                <a:sym typeface="Poppins"/>
              </a:rPr>
              <a:t>, </a:t>
            </a:r>
            <a:r>
              <a:rPr lang="en-US" sz="3200" b="1" dirty="0" err="1">
                <a:solidFill>
                  <a:srgbClr val="002C47"/>
                </a:solidFill>
                <a:latin typeface="Poppins"/>
                <a:ea typeface="Poppins"/>
                <a:cs typeface="Poppins"/>
                <a:sym typeface="Poppins"/>
              </a:rPr>
              <a:t>kompetencecertificeringer</a:t>
            </a:r>
            <a:r>
              <a:rPr lang="en-US" sz="3200" b="1" dirty="0">
                <a:solidFill>
                  <a:srgbClr val="002C47"/>
                </a:solidFill>
                <a:latin typeface="Poppins"/>
                <a:ea typeface="Poppins"/>
                <a:cs typeface="Poppins"/>
                <a:sym typeface="Poppins"/>
              </a:rPr>
              <a:t> </a:t>
            </a:r>
            <a:r>
              <a:rPr lang="en-US" sz="3200" b="1" dirty="0" err="1">
                <a:solidFill>
                  <a:srgbClr val="002C47"/>
                </a:solidFill>
                <a:latin typeface="Poppins"/>
                <a:ea typeface="Poppins"/>
                <a:cs typeface="Poppins"/>
                <a:sym typeface="Poppins"/>
              </a:rPr>
              <a:t>og</a:t>
            </a:r>
            <a:r>
              <a:rPr lang="en-US" sz="3200" b="1" dirty="0">
                <a:solidFill>
                  <a:srgbClr val="002C47"/>
                </a:solidFill>
                <a:latin typeface="Poppins"/>
                <a:ea typeface="Poppins"/>
                <a:cs typeface="Poppins"/>
                <a:sym typeface="Poppins"/>
              </a:rPr>
              <a:t> </a:t>
            </a:r>
            <a:r>
              <a:rPr lang="en-US" sz="3200" b="1" dirty="0" err="1">
                <a:solidFill>
                  <a:srgbClr val="002C47"/>
                </a:solidFill>
                <a:latin typeface="Poppins"/>
                <a:ea typeface="Poppins"/>
                <a:cs typeface="Poppins"/>
                <a:sym typeface="Poppins"/>
              </a:rPr>
              <a:t>konkurrencedygtige</a:t>
            </a:r>
            <a:r>
              <a:rPr lang="en-US" sz="3200" b="1" dirty="0">
                <a:solidFill>
                  <a:srgbClr val="002C47"/>
                </a:solidFill>
                <a:latin typeface="Poppins"/>
                <a:ea typeface="Poppins"/>
                <a:cs typeface="Poppins"/>
                <a:sym typeface="Poppins"/>
              </a:rPr>
              <a:t> </a:t>
            </a:r>
            <a:r>
              <a:rPr lang="en-US" sz="3200" b="1" dirty="0" err="1">
                <a:solidFill>
                  <a:srgbClr val="002C47"/>
                </a:solidFill>
                <a:latin typeface="Poppins"/>
                <a:ea typeface="Poppins"/>
                <a:cs typeface="Poppins"/>
                <a:sym typeface="Poppins"/>
              </a:rPr>
              <a:t>fordele</a:t>
            </a:r>
            <a:r>
              <a:rPr lang="en-US" sz="3200" dirty="0">
                <a:solidFill>
                  <a:srgbClr val="002C47"/>
                </a:solidFill>
                <a:latin typeface="Poppins"/>
                <a:ea typeface="Poppins"/>
                <a:cs typeface="Poppins"/>
                <a:sym typeface="Poppins"/>
              </a:rPr>
              <a:t>. </a:t>
            </a:r>
            <a:endParaRPr sz="5000" dirty="0">
              <a:solidFill>
                <a:srgbClr val="002C47"/>
              </a:solidFill>
              <a:latin typeface="Poppins"/>
              <a:ea typeface="Poppins"/>
              <a:cs typeface="Poppins"/>
              <a:sym typeface="Poppins"/>
            </a:endParaRPr>
          </a:p>
        </p:txBody>
      </p:sp>
      <p:sp>
        <p:nvSpPr>
          <p:cNvPr id="754" name="Google Shape;754;g3209f1de554_1_27"/>
          <p:cNvSpPr txBox="1"/>
          <p:nvPr/>
        </p:nvSpPr>
        <p:spPr>
          <a:xfrm>
            <a:off x="9086850" y="-819150"/>
            <a:ext cx="10972800" cy="128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pic>
        <p:nvPicPr>
          <p:cNvPr id="755" name="Google Shape;755;g3209f1de554_1_27"/>
          <p:cNvPicPr preferRelativeResize="0"/>
          <p:nvPr/>
        </p:nvPicPr>
        <p:blipFill rotWithShape="1">
          <a:blip r:embed="rId4">
            <a:alphaModFix/>
          </a:blip>
          <a:srcRect t="13397"/>
          <a:stretch/>
        </p:blipFill>
        <p:spPr>
          <a:xfrm>
            <a:off x="6532502" y="5989790"/>
            <a:ext cx="5527776" cy="3188385"/>
          </a:xfrm>
          <a:prstGeom prst="rect">
            <a:avLst/>
          </a:prstGeom>
          <a:noFill/>
          <a:ln w="19050" cap="flat" cmpd="sng">
            <a:solidFill>
              <a:srgbClr val="E69138"/>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g32093a3db72_3_188"/>
          <p:cNvSpPr/>
          <p:nvPr/>
        </p:nvSpPr>
        <p:spPr>
          <a:xfrm rot="4724778" flipH="1">
            <a:off x="-3290339" y="1991029"/>
            <a:ext cx="14302942" cy="4988151"/>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n-DK"/>
          </a:p>
        </p:txBody>
      </p:sp>
      <p:grpSp>
        <p:nvGrpSpPr>
          <p:cNvPr id="761" name="Google Shape;761;g32093a3db72_3_188"/>
          <p:cNvGrpSpPr/>
          <p:nvPr/>
        </p:nvGrpSpPr>
        <p:grpSpPr>
          <a:xfrm>
            <a:off x="5940775" y="946396"/>
            <a:ext cx="857829" cy="857829"/>
            <a:chOff x="0" y="0"/>
            <a:chExt cx="812800" cy="812800"/>
          </a:xfrm>
        </p:grpSpPr>
        <p:sp>
          <p:nvSpPr>
            <p:cNvPr id="762" name="Google Shape;762;g32093a3db72_3_18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g32093a3db72_3_188"/>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64" name="Google Shape;764;g32093a3db72_3_188"/>
          <p:cNvGrpSpPr/>
          <p:nvPr/>
        </p:nvGrpSpPr>
        <p:grpSpPr>
          <a:xfrm>
            <a:off x="5968162" y="2009621"/>
            <a:ext cx="604561" cy="604561"/>
            <a:chOff x="0" y="0"/>
            <a:chExt cx="812800" cy="812800"/>
          </a:xfrm>
        </p:grpSpPr>
        <p:sp>
          <p:nvSpPr>
            <p:cNvPr id="765" name="Google Shape;765;g32093a3db72_3_18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g32093a3db72_3_188"/>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67" name="Google Shape;767;g32093a3db72_3_188"/>
          <p:cNvGrpSpPr/>
          <p:nvPr/>
        </p:nvGrpSpPr>
        <p:grpSpPr>
          <a:xfrm>
            <a:off x="5825201" y="681913"/>
            <a:ext cx="637642" cy="637642"/>
            <a:chOff x="0" y="0"/>
            <a:chExt cx="812800" cy="812800"/>
          </a:xfrm>
        </p:grpSpPr>
        <p:sp>
          <p:nvSpPr>
            <p:cNvPr id="768" name="Google Shape;768;g32093a3db72_3_18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g32093a3db72_3_188"/>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70" name="Google Shape;770;g32093a3db72_3_188"/>
          <p:cNvSpPr/>
          <p:nvPr/>
        </p:nvSpPr>
        <p:spPr>
          <a:xfrm>
            <a:off x="-3755300" y="0"/>
            <a:ext cx="8732428" cy="10311365"/>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48" r="-59698"/>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g32093a3db72_3_188"/>
          <p:cNvSpPr/>
          <p:nvPr/>
        </p:nvSpPr>
        <p:spPr>
          <a:xfrm rot="2900561">
            <a:off x="-6095774" y="6298986"/>
            <a:ext cx="10914665" cy="3710986"/>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n-DK"/>
          </a:p>
        </p:txBody>
      </p:sp>
      <p:sp>
        <p:nvSpPr>
          <p:cNvPr id="772" name="Google Shape;772;g32093a3db72_3_188"/>
          <p:cNvSpPr txBox="1"/>
          <p:nvPr/>
        </p:nvSpPr>
        <p:spPr>
          <a:xfrm>
            <a:off x="7818463" y="655133"/>
            <a:ext cx="9939185" cy="2955746"/>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4799"/>
              <a:buFont typeface="Arial"/>
              <a:buNone/>
            </a:pPr>
            <a:r>
              <a:rPr lang="en-US" sz="5199" b="1" dirty="0" err="1">
                <a:solidFill>
                  <a:srgbClr val="002C47"/>
                </a:solidFill>
                <a:latin typeface="Poppins"/>
                <a:ea typeface="Poppins"/>
                <a:cs typeface="Poppins"/>
                <a:sym typeface="Poppins"/>
              </a:rPr>
              <a:t>Opsummering</a:t>
            </a:r>
            <a:r>
              <a:rPr lang="en-US" sz="5199" b="1" dirty="0">
                <a:solidFill>
                  <a:srgbClr val="002C47"/>
                </a:solidFill>
                <a:latin typeface="Poppins"/>
                <a:ea typeface="Poppins"/>
                <a:cs typeface="Poppins"/>
                <a:sym typeface="Poppins"/>
              </a:rPr>
              <a:t> </a:t>
            </a:r>
            <a:r>
              <a:rPr lang="en-US" sz="5199" b="1" dirty="0" err="1">
                <a:solidFill>
                  <a:srgbClr val="002C47"/>
                </a:solidFill>
                <a:latin typeface="Poppins"/>
                <a:ea typeface="Poppins"/>
                <a:cs typeface="Poppins"/>
                <a:sym typeface="Poppins"/>
              </a:rPr>
              <a:t>af</a:t>
            </a:r>
            <a:r>
              <a:rPr lang="en-US" sz="5199" b="1" dirty="0">
                <a:solidFill>
                  <a:srgbClr val="002C47"/>
                </a:solidFill>
                <a:latin typeface="Poppins"/>
                <a:ea typeface="Poppins"/>
                <a:cs typeface="Poppins"/>
                <a:sym typeface="Poppins"/>
              </a:rPr>
              <a:t> de </a:t>
            </a:r>
          </a:p>
          <a:p>
            <a:pPr marL="0" marR="0" lvl="0" indent="0" algn="ctr" rtl="0">
              <a:lnSpc>
                <a:spcPct val="113002"/>
              </a:lnSpc>
              <a:spcBef>
                <a:spcPts val="0"/>
              </a:spcBef>
              <a:spcAft>
                <a:spcPts val="0"/>
              </a:spcAft>
              <a:buClr>
                <a:srgbClr val="000000"/>
              </a:buClr>
              <a:buSzPts val="4799"/>
              <a:buFont typeface="Arial"/>
              <a:buNone/>
            </a:pPr>
            <a:r>
              <a:rPr lang="en-US" sz="5199" b="1" dirty="0" err="1">
                <a:solidFill>
                  <a:srgbClr val="002C47"/>
                </a:solidFill>
                <a:latin typeface="Poppins"/>
                <a:ea typeface="Poppins"/>
                <a:cs typeface="Poppins"/>
                <a:sym typeface="Poppins"/>
              </a:rPr>
              <a:t>vigtigste</a:t>
            </a:r>
            <a:r>
              <a:rPr lang="en-US" sz="5199" b="1" dirty="0">
                <a:solidFill>
                  <a:srgbClr val="002C47"/>
                </a:solidFill>
                <a:latin typeface="Poppins"/>
                <a:ea typeface="Poppins"/>
                <a:cs typeface="Poppins"/>
                <a:sym typeface="Poppins"/>
              </a:rPr>
              <a:t> </a:t>
            </a:r>
            <a:r>
              <a:rPr lang="en-US" sz="5199" b="1" dirty="0" err="1">
                <a:solidFill>
                  <a:srgbClr val="002C47"/>
                </a:solidFill>
                <a:latin typeface="Poppins"/>
                <a:ea typeface="Poppins"/>
                <a:cs typeface="Poppins"/>
                <a:sym typeface="Poppins"/>
              </a:rPr>
              <a:t>elementer</a:t>
            </a:r>
            <a:r>
              <a:rPr lang="en-US" sz="5199" b="1" dirty="0">
                <a:solidFill>
                  <a:srgbClr val="002C47"/>
                </a:solidFill>
                <a:latin typeface="Poppins"/>
                <a:ea typeface="Poppins"/>
                <a:cs typeface="Poppins"/>
                <a:sym typeface="Poppins"/>
              </a:rPr>
              <a:t> </a:t>
            </a:r>
            <a:r>
              <a:rPr lang="en-US" sz="5199" b="1" dirty="0" err="1">
                <a:solidFill>
                  <a:srgbClr val="002C47"/>
                </a:solidFill>
                <a:latin typeface="Poppins"/>
                <a:ea typeface="Poppins"/>
                <a:cs typeface="Poppins"/>
                <a:sym typeface="Poppins"/>
              </a:rPr>
              <a:t>i</a:t>
            </a:r>
            <a:r>
              <a:rPr lang="en-US" sz="5199" b="1" dirty="0">
                <a:solidFill>
                  <a:srgbClr val="002C47"/>
                </a:solidFill>
                <a:latin typeface="Poppins"/>
                <a:ea typeface="Poppins"/>
                <a:cs typeface="Poppins"/>
                <a:sym typeface="Poppins"/>
              </a:rPr>
              <a:t> </a:t>
            </a:r>
            <a:r>
              <a:rPr lang="en-US" sz="5199" b="1" dirty="0" err="1">
                <a:solidFill>
                  <a:srgbClr val="002C47"/>
                </a:solidFill>
                <a:latin typeface="Poppins"/>
                <a:ea typeface="Poppins"/>
                <a:cs typeface="Poppins"/>
                <a:sym typeface="Poppins"/>
              </a:rPr>
              <a:t>karriereplanlægning</a:t>
            </a:r>
            <a:endParaRPr sz="8499" b="1" dirty="0">
              <a:solidFill>
                <a:srgbClr val="002C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endParaRPr sz="1400" b="0" i="0" u="none" strike="noStrike" cap="none" dirty="0">
              <a:solidFill>
                <a:srgbClr val="000000"/>
              </a:solidFill>
              <a:latin typeface="Arial"/>
              <a:ea typeface="Arial"/>
              <a:cs typeface="Arial"/>
              <a:sym typeface="Arial"/>
            </a:endParaRPr>
          </a:p>
        </p:txBody>
      </p:sp>
      <p:sp>
        <p:nvSpPr>
          <p:cNvPr id="773" name="Google Shape;773;g32093a3db72_3_188"/>
          <p:cNvSpPr txBox="1"/>
          <p:nvPr/>
        </p:nvSpPr>
        <p:spPr>
          <a:xfrm>
            <a:off x="7035875" y="3156575"/>
            <a:ext cx="10452000" cy="6832640"/>
          </a:xfrm>
          <a:prstGeom prst="rect">
            <a:avLst/>
          </a:prstGeom>
          <a:noFill/>
          <a:ln>
            <a:noFill/>
          </a:ln>
        </p:spPr>
        <p:txBody>
          <a:bodyPr spcFirstLastPara="1" wrap="square" lIns="0" tIns="0" rIns="0" bIns="0" anchor="t" anchorCtr="0">
            <a:spAutoFit/>
          </a:bodyPr>
          <a:lstStyle/>
          <a:p>
            <a:pPr marL="914400" lvl="0" indent="0" algn="ctr" rtl="0">
              <a:lnSpc>
                <a:spcPct val="115000"/>
              </a:lnSpc>
              <a:spcBef>
                <a:spcPts val="1200"/>
              </a:spcBef>
              <a:spcAft>
                <a:spcPts val="0"/>
              </a:spcAft>
              <a:buNone/>
            </a:pPr>
            <a:r>
              <a:rPr lang="en-US" sz="3000" dirty="0" err="1">
                <a:solidFill>
                  <a:srgbClr val="062D47"/>
                </a:solidFill>
                <a:latin typeface="Poppins"/>
                <a:ea typeface="Poppins"/>
                <a:cs typeface="Poppins"/>
                <a:sym typeface="Poppins"/>
              </a:rPr>
              <a:t>Karriereplanlægning</a:t>
            </a:r>
            <a:r>
              <a:rPr lang="en-US" sz="3000" dirty="0">
                <a:solidFill>
                  <a:srgbClr val="062D47"/>
                </a:solidFill>
                <a:latin typeface="Poppins"/>
                <a:ea typeface="Poppins"/>
                <a:cs typeface="Poppins"/>
                <a:sym typeface="Poppins"/>
              </a:rPr>
              <a:t> er </a:t>
            </a:r>
            <a:r>
              <a:rPr lang="en-US" sz="3000" dirty="0" err="1">
                <a:solidFill>
                  <a:srgbClr val="062D47"/>
                </a:solidFill>
                <a:latin typeface="Poppins"/>
                <a:ea typeface="Poppins"/>
                <a:cs typeface="Poppins"/>
                <a:sym typeface="Poppins"/>
              </a:rPr>
              <a:t>en</a:t>
            </a:r>
            <a:r>
              <a:rPr lang="en-US" sz="3000" dirty="0">
                <a:solidFill>
                  <a:srgbClr val="062D47"/>
                </a:solidFill>
                <a:latin typeface="Poppins"/>
                <a:ea typeface="Poppins"/>
                <a:cs typeface="Poppins"/>
                <a:sym typeface="Poppins"/>
              </a:rPr>
              <a:t> </a:t>
            </a:r>
            <a:r>
              <a:rPr lang="en-US" sz="3000" b="1" dirty="0" err="1">
                <a:solidFill>
                  <a:srgbClr val="93C47D"/>
                </a:solidFill>
                <a:latin typeface="Poppins"/>
                <a:ea typeface="Poppins"/>
                <a:cs typeface="Poppins"/>
                <a:sym typeface="Poppins"/>
              </a:rPr>
              <a:t>strategisk</a:t>
            </a:r>
            <a:r>
              <a:rPr lang="en-US" sz="3000" b="1" dirty="0">
                <a:solidFill>
                  <a:srgbClr val="93C47D"/>
                </a:solidFill>
                <a:latin typeface="Poppins"/>
                <a:ea typeface="Poppins"/>
                <a:cs typeface="Poppins"/>
                <a:sym typeface="Poppins"/>
              </a:rPr>
              <a:t> </a:t>
            </a:r>
            <a:r>
              <a:rPr lang="en-US" sz="3000" b="1" dirty="0" err="1">
                <a:solidFill>
                  <a:srgbClr val="93C47D"/>
                </a:solidFill>
                <a:latin typeface="Poppins"/>
                <a:ea typeface="Poppins"/>
                <a:cs typeface="Poppins"/>
                <a:sym typeface="Poppins"/>
              </a:rPr>
              <a:t>proces</a:t>
            </a:r>
            <a:r>
              <a:rPr lang="en-US" sz="3000" dirty="0">
                <a:solidFill>
                  <a:srgbClr val="062D47"/>
                </a:solidFill>
                <a:latin typeface="Poppins"/>
                <a:ea typeface="Poppins"/>
                <a:cs typeface="Poppins"/>
                <a:sym typeface="Poppins"/>
              </a:rPr>
              <a:t>, der </a:t>
            </a:r>
            <a:r>
              <a:rPr lang="en-US" sz="3000" dirty="0" err="1">
                <a:solidFill>
                  <a:srgbClr val="062D47"/>
                </a:solidFill>
                <a:latin typeface="Poppins"/>
                <a:ea typeface="Poppins"/>
                <a:cs typeface="Poppins"/>
                <a:sym typeface="Poppins"/>
              </a:rPr>
              <a:t>gavner</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både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enkeltpersoner</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og</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organisationer</a:t>
            </a:r>
            <a:r>
              <a:rPr lang="en-US" sz="3000" dirty="0">
                <a:solidFill>
                  <a:srgbClr val="062D47"/>
                </a:solidFill>
                <a:latin typeface="Poppins"/>
                <a:ea typeface="Poppins"/>
                <a:cs typeface="Poppins"/>
                <a:sym typeface="Poppins"/>
              </a:rPr>
              <a:t>. For den </a:t>
            </a:r>
            <a:r>
              <a:rPr lang="en-US" sz="3000" b="1" dirty="0" err="1">
                <a:solidFill>
                  <a:srgbClr val="38761D"/>
                </a:solidFill>
                <a:latin typeface="Poppins"/>
                <a:ea typeface="Poppins"/>
                <a:cs typeface="Poppins"/>
                <a:sym typeface="Poppins"/>
              </a:rPr>
              <a:t>enkelte</a:t>
            </a:r>
            <a:r>
              <a:rPr lang="en-US" sz="3000" b="1" dirty="0">
                <a:solidFill>
                  <a:srgbClr val="38761D"/>
                </a:solidFill>
                <a:latin typeface="Poppins"/>
                <a:ea typeface="Poppins"/>
                <a:cs typeface="Poppins"/>
                <a:sym typeface="Poppins"/>
              </a:rPr>
              <a:t> </a:t>
            </a:r>
            <a:r>
              <a:rPr lang="en-US" sz="3000" dirty="0">
                <a:solidFill>
                  <a:srgbClr val="062D47"/>
                </a:solidFill>
                <a:latin typeface="Poppins"/>
                <a:ea typeface="Poppins"/>
                <a:cs typeface="Poppins"/>
                <a:sym typeface="Poppins"/>
              </a:rPr>
              <a:t>giver det </a:t>
            </a:r>
            <a:r>
              <a:rPr lang="en-US" sz="3000" dirty="0" err="1">
                <a:solidFill>
                  <a:srgbClr val="062D47"/>
                </a:solidFill>
                <a:latin typeface="Poppins"/>
                <a:ea typeface="Poppins"/>
                <a:cs typeface="Poppins"/>
                <a:sym typeface="Poppins"/>
              </a:rPr>
              <a:t>klarhed</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vækst</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og</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tilpasningsevne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på</a:t>
            </a:r>
            <a:r>
              <a:rPr lang="en-US" sz="3000" dirty="0">
                <a:solidFill>
                  <a:srgbClr val="062D47"/>
                </a:solidFill>
                <a:latin typeface="Poppins"/>
                <a:ea typeface="Poppins"/>
                <a:cs typeface="Poppins"/>
                <a:sym typeface="Poppins"/>
              </a:rPr>
              <a:t> et </a:t>
            </a:r>
            <a:r>
              <a:rPr lang="en-US" sz="3000" dirty="0" err="1">
                <a:solidFill>
                  <a:srgbClr val="062D47"/>
                </a:solidFill>
                <a:latin typeface="Poppins"/>
                <a:ea typeface="Poppins"/>
                <a:cs typeface="Poppins"/>
                <a:sym typeface="Poppins"/>
              </a:rPr>
              <a:t>jobmarked</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i</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udvikling</a:t>
            </a:r>
            <a:r>
              <a:rPr lang="en-US" sz="3000" dirty="0">
                <a:solidFill>
                  <a:srgbClr val="062D47"/>
                </a:solidFill>
                <a:latin typeface="Poppins"/>
                <a:ea typeface="Poppins"/>
                <a:cs typeface="Poppins"/>
                <a:sym typeface="Poppins"/>
              </a:rPr>
              <a:t>. For </a:t>
            </a:r>
            <a:r>
              <a:rPr lang="en-US" sz="3000" b="1" dirty="0" err="1">
                <a:solidFill>
                  <a:srgbClr val="38761D"/>
                </a:solidFill>
                <a:latin typeface="Poppins"/>
                <a:ea typeface="Poppins"/>
                <a:cs typeface="Poppins"/>
                <a:sym typeface="Poppins"/>
              </a:rPr>
              <a:t>virksomheder</a:t>
            </a:r>
            <a:r>
              <a:rPr lang="en-US" sz="3000" b="1" dirty="0">
                <a:solidFill>
                  <a:srgbClr val="38761D"/>
                </a:solidFill>
                <a:latin typeface="Poppins"/>
                <a:ea typeface="Poppins"/>
                <a:cs typeface="Poppins"/>
                <a:sym typeface="Poppins"/>
              </a:rPr>
              <a:t> </a:t>
            </a:r>
            <a:r>
              <a:rPr lang="en-US" sz="3000" dirty="0" err="1">
                <a:solidFill>
                  <a:srgbClr val="062D47"/>
                </a:solidFill>
                <a:latin typeface="Poppins"/>
                <a:ea typeface="Poppins"/>
                <a:cs typeface="Poppins"/>
                <a:sym typeface="Poppins"/>
              </a:rPr>
              <a:t>betyder</a:t>
            </a:r>
            <a:r>
              <a:rPr lang="en-US" sz="3000" dirty="0">
                <a:solidFill>
                  <a:srgbClr val="062D47"/>
                </a:solidFill>
                <a:latin typeface="Poppins"/>
                <a:ea typeface="Poppins"/>
                <a:cs typeface="Poppins"/>
                <a:sym typeface="Poppins"/>
              </a:rPr>
              <a:t> det, at </a:t>
            </a:r>
            <a:r>
              <a:rPr lang="en-US" sz="3000" dirty="0" err="1">
                <a:solidFill>
                  <a:srgbClr val="062D47"/>
                </a:solidFill>
                <a:latin typeface="Poppins"/>
                <a:ea typeface="Poppins"/>
                <a:cs typeface="Poppins"/>
                <a:sym typeface="Poppins"/>
              </a:rPr>
              <a:t>medarbejdernes</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udvikling</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afstemmes</a:t>
            </a:r>
            <a:r>
              <a:rPr lang="en-US" sz="3000" dirty="0">
                <a:solidFill>
                  <a:srgbClr val="062D47"/>
                </a:solidFill>
                <a:latin typeface="Poppins"/>
                <a:ea typeface="Poppins"/>
                <a:cs typeface="Poppins"/>
                <a:sym typeface="Poppins"/>
              </a:rPr>
              <a:t> med </a:t>
            </a:r>
            <a:r>
              <a:rPr lang="en-US" sz="3000" dirty="0" err="1">
                <a:solidFill>
                  <a:srgbClr val="062D47"/>
                </a:solidFill>
                <a:latin typeface="Poppins"/>
                <a:ea typeface="Poppins"/>
                <a:cs typeface="Poppins"/>
                <a:sym typeface="Poppins"/>
              </a:rPr>
              <a:t>organisationens</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mål</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hvilket</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forbedrer</a:t>
            </a:r>
            <a:r>
              <a:rPr lang="en-US" sz="3000" dirty="0">
                <a:solidFill>
                  <a:srgbClr val="062D47"/>
                </a:solidFill>
                <a:latin typeface="Poppins"/>
                <a:ea typeface="Poppins"/>
                <a:cs typeface="Poppins"/>
                <a:sym typeface="Poppins"/>
              </a:rPr>
              <a:t> engagement, </a:t>
            </a:r>
            <a:r>
              <a:rPr lang="en-US" sz="3000" dirty="0" err="1">
                <a:solidFill>
                  <a:srgbClr val="062D47"/>
                </a:solidFill>
                <a:latin typeface="Poppins"/>
                <a:ea typeface="Poppins"/>
                <a:cs typeface="Poppins"/>
                <a:sym typeface="Poppins"/>
              </a:rPr>
              <a:t>fastholdelse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og</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resultater</a:t>
            </a:r>
            <a:r>
              <a:rPr lang="en-US" sz="3000" dirty="0">
                <a:solidFill>
                  <a:srgbClr val="062D47"/>
                </a:solidFill>
                <a:latin typeface="Poppins"/>
                <a:ea typeface="Poppins"/>
                <a:cs typeface="Poppins"/>
                <a:sym typeface="Poppins"/>
              </a:rPr>
              <a:t>. </a:t>
            </a:r>
            <a:endParaRPr sz="3000" dirty="0">
              <a:solidFill>
                <a:srgbClr val="062D47"/>
              </a:solidFill>
              <a:latin typeface="Poppins"/>
              <a:ea typeface="Poppins"/>
              <a:cs typeface="Poppins"/>
              <a:sym typeface="Poppins"/>
            </a:endParaRPr>
          </a:p>
          <a:p>
            <a:pPr marL="914400" lvl="0" indent="0" algn="ctr" rtl="0">
              <a:lnSpc>
                <a:spcPct val="115000"/>
              </a:lnSpc>
              <a:spcBef>
                <a:spcPts val="1200"/>
              </a:spcBef>
              <a:spcAft>
                <a:spcPts val="1200"/>
              </a:spcAft>
              <a:buNone/>
            </a:pPr>
            <a:r>
              <a:rPr lang="en-US" sz="3000" dirty="0">
                <a:solidFill>
                  <a:srgbClr val="062D47"/>
                </a:solidFill>
                <a:latin typeface="Poppins"/>
                <a:ea typeface="Poppins"/>
                <a:cs typeface="Poppins"/>
                <a:sym typeface="Poppins"/>
              </a:rPr>
              <a:t>Ved at </a:t>
            </a:r>
            <a:r>
              <a:rPr lang="en-US" sz="3000" dirty="0" err="1">
                <a:solidFill>
                  <a:srgbClr val="062D47"/>
                </a:solidFill>
                <a:latin typeface="Poppins"/>
                <a:ea typeface="Poppins"/>
                <a:cs typeface="Poppins"/>
                <a:sym typeface="Poppins"/>
              </a:rPr>
              <a:t>indarbejde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strukturerede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strategier</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som</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selvevaluering</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træning</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og</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mentorskab</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fremmer</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karriereplanlægning</a:t>
            </a:r>
            <a:r>
              <a:rPr lang="en-US" sz="3000" dirty="0">
                <a:solidFill>
                  <a:srgbClr val="062D47"/>
                </a:solidFill>
                <a:latin typeface="Poppins"/>
                <a:ea typeface="Poppins"/>
                <a:cs typeface="Poppins"/>
                <a:sym typeface="Poppins"/>
              </a:rPr>
              <a:t> </a:t>
            </a:r>
            <a:r>
              <a:rPr lang="en-US" sz="3000" b="1" dirty="0" err="1">
                <a:solidFill>
                  <a:srgbClr val="6AA84F"/>
                </a:solidFill>
                <a:latin typeface="Poppins"/>
                <a:ea typeface="Poppins"/>
                <a:cs typeface="Poppins"/>
                <a:sym typeface="Poppins"/>
              </a:rPr>
              <a:t>langsigtet</a:t>
            </a:r>
            <a:r>
              <a:rPr lang="en-US" sz="3000" b="1" dirty="0">
                <a:solidFill>
                  <a:srgbClr val="6AA84F"/>
                </a:solidFill>
                <a:latin typeface="Poppins"/>
                <a:ea typeface="Poppins"/>
                <a:cs typeface="Poppins"/>
                <a:sym typeface="Poppins"/>
              </a:rPr>
              <a:t> </a:t>
            </a:r>
            <a:r>
              <a:rPr lang="en-US" sz="3000" b="1" dirty="0" err="1">
                <a:solidFill>
                  <a:srgbClr val="6AA84F"/>
                </a:solidFill>
                <a:latin typeface="Poppins"/>
                <a:ea typeface="Poppins"/>
                <a:cs typeface="Poppins"/>
                <a:sym typeface="Poppins"/>
              </a:rPr>
              <a:t>succes</a:t>
            </a:r>
            <a:r>
              <a:rPr lang="en-US" sz="3000" b="1" dirty="0">
                <a:solidFill>
                  <a:srgbClr val="6AA84F"/>
                </a:solidFill>
                <a:latin typeface="Poppins"/>
                <a:ea typeface="Poppins"/>
                <a:cs typeface="Poppins"/>
                <a:sym typeface="Poppins"/>
              </a:rPr>
              <a:t> </a:t>
            </a:r>
            <a:r>
              <a:rPr lang="en-US" sz="3000" dirty="0" err="1">
                <a:solidFill>
                  <a:srgbClr val="062D47"/>
                </a:solidFill>
                <a:latin typeface="Poppins"/>
                <a:ea typeface="Poppins"/>
                <a:cs typeface="Poppins"/>
                <a:sym typeface="Poppins"/>
              </a:rPr>
              <a:t>og</a:t>
            </a:r>
            <a:r>
              <a:rPr lang="en-US" sz="3000" b="1" dirty="0">
                <a:solidFill>
                  <a:srgbClr val="6AA84F"/>
                </a:solidFill>
                <a:latin typeface="Poppins"/>
                <a:ea typeface="Poppins"/>
                <a:cs typeface="Poppins"/>
                <a:sym typeface="Poppins"/>
              </a:rPr>
              <a:t> </a:t>
            </a:r>
            <a:r>
              <a:rPr lang="en-US" sz="3000" b="1" dirty="0" err="1">
                <a:solidFill>
                  <a:srgbClr val="6AA84F"/>
                </a:solidFill>
                <a:latin typeface="Poppins"/>
                <a:ea typeface="Poppins"/>
                <a:cs typeface="Poppins"/>
                <a:sym typeface="Poppins"/>
              </a:rPr>
              <a:t>modstandsdygtighed</a:t>
            </a:r>
            <a:r>
              <a:rPr lang="en-US" sz="3000" b="1" dirty="0">
                <a:solidFill>
                  <a:srgbClr val="6AA84F"/>
                </a:solidFill>
                <a:latin typeface="Poppins"/>
                <a:ea typeface="Poppins"/>
                <a:cs typeface="Poppins"/>
                <a:sym typeface="Poppins"/>
              </a:rPr>
              <a:t>.</a:t>
            </a:r>
            <a:endParaRPr sz="3000" dirty="0">
              <a:solidFill>
                <a:srgbClr val="062D47"/>
              </a:solidFill>
              <a:latin typeface="Poppins"/>
              <a:ea typeface="Poppins"/>
              <a:cs typeface="Poppins"/>
              <a:sym typeface="Poppins"/>
            </a:endParaRPr>
          </a:p>
        </p:txBody>
      </p:sp>
      <p:sp>
        <p:nvSpPr>
          <p:cNvPr id="774" name="Google Shape;774;g32093a3db72_3_188"/>
          <p:cNvSpPr txBox="1"/>
          <p:nvPr/>
        </p:nvSpPr>
        <p:spPr>
          <a:xfrm>
            <a:off x="7582475" y="6687125"/>
            <a:ext cx="68565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100" b="1">
              <a:solidFill>
                <a:srgbClr val="002C47"/>
              </a:solidFill>
              <a:latin typeface="Poppins"/>
              <a:ea typeface="Poppins"/>
              <a:cs typeface="Poppins"/>
              <a:sym typeface="Poppi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g32093a3db72_5_132"/>
          <p:cNvSpPr/>
          <p:nvPr/>
        </p:nvSpPr>
        <p:spPr>
          <a:xfrm rot="5400000" flipH="1">
            <a:off x="-4300078" y="1507197"/>
            <a:ext cx="14314219" cy="5715936"/>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n-DK"/>
          </a:p>
        </p:txBody>
      </p:sp>
      <p:grpSp>
        <p:nvGrpSpPr>
          <p:cNvPr id="780" name="Google Shape;780;g32093a3db72_5_132"/>
          <p:cNvGrpSpPr/>
          <p:nvPr/>
        </p:nvGrpSpPr>
        <p:grpSpPr>
          <a:xfrm>
            <a:off x="5410675" y="946396"/>
            <a:ext cx="857829" cy="857829"/>
            <a:chOff x="0" y="0"/>
            <a:chExt cx="812800" cy="812800"/>
          </a:xfrm>
        </p:grpSpPr>
        <p:sp>
          <p:nvSpPr>
            <p:cNvPr id="781" name="Google Shape;781;g32093a3db72_5_1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g32093a3db72_5_13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83" name="Google Shape;783;g32093a3db72_5_132"/>
          <p:cNvGrpSpPr/>
          <p:nvPr/>
        </p:nvGrpSpPr>
        <p:grpSpPr>
          <a:xfrm>
            <a:off x="4806112" y="1958596"/>
            <a:ext cx="604561" cy="604561"/>
            <a:chOff x="0" y="0"/>
            <a:chExt cx="812800" cy="812800"/>
          </a:xfrm>
        </p:grpSpPr>
        <p:sp>
          <p:nvSpPr>
            <p:cNvPr id="784" name="Google Shape;784;g32093a3db72_5_1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g32093a3db72_5_13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86" name="Google Shape;786;g32093a3db72_5_132"/>
          <p:cNvGrpSpPr/>
          <p:nvPr/>
        </p:nvGrpSpPr>
        <p:grpSpPr>
          <a:xfrm>
            <a:off x="5253701" y="643813"/>
            <a:ext cx="637642" cy="637642"/>
            <a:chOff x="0" y="0"/>
            <a:chExt cx="812800" cy="812800"/>
          </a:xfrm>
        </p:grpSpPr>
        <p:sp>
          <p:nvSpPr>
            <p:cNvPr id="787" name="Google Shape;787;g32093a3db72_5_1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g32093a3db72_5_13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89" name="Google Shape;789;g32093a3db72_5_132"/>
          <p:cNvSpPr txBox="1"/>
          <p:nvPr/>
        </p:nvSpPr>
        <p:spPr>
          <a:xfrm>
            <a:off x="7582475" y="946400"/>
            <a:ext cx="9924000" cy="1012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4500" b="1">
                <a:solidFill>
                  <a:srgbClr val="002C47"/>
                </a:solidFill>
                <a:latin typeface="Poppins"/>
                <a:ea typeface="Poppins"/>
                <a:cs typeface="Poppins"/>
                <a:sym typeface="Poppins"/>
              </a:rPr>
              <a:t>Afsluttende tanker og opfordring til handling</a:t>
            </a:r>
            <a:endParaRPr sz="6999" b="1">
              <a:solidFill>
                <a:srgbClr val="002C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endParaRPr sz="1400" b="0" i="0" u="none" strike="noStrike" cap="none">
              <a:solidFill>
                <a:srgbClr val="000000"/>
              </a:solidFill>
              <a:latin typeface="Arial"/>
              <a:ea typeface="Arial"/>
              <a:cs typeface="Arial"/>
              <a:sym typeface="Arial"/>
            </a:endParaRPr>
          </a:p>
        </p:txBody>
      </p:sp>
      <p:sp>
        <p:nvSpPr>
          <p:cNvPr id="790" name="Google Shape;790;g32093a3db72_5_132"/>
          <p:cNvSpPr txBox="1"/>
          <p:nvPr/>
        </p:nvSpPr>
        <p:spPr>
          <a:xfrm>
            <a:off x="5410675" y="2526822"/>
            <a:ext cx="12629700" cy="3648000"/>
          </a:xfrm>
          <a:prstGeom prst="rect">
            <a:avLst/>
          </a:prstGeom>
          <a:noFill/>
          <a:ln>
            <a:noFill/>
          </a:ln>
        </p:spPr>
        <p:txBody>
          <a:bodyPr spcFirstLastPara="1" wrap="square" lIns="0" tIns="0" rIns="0" bIns="0" anchor="t" anchorCtr="0">
            <a:spAutoFit/>
          </a:bodyPr>
          <a:lstStyle/>
          <a:p>
            <a:pPr marL="914400" lvl="0" indent="0" algn="ctr" rtl="0">
              <a:lnSpc>
                <a:spcPct val="115000"/>
              </a:lnSpc>
              <a:spcBef>
                <a:spcPts val="1200"/>
              </a:spcBef>
              <a:spcAft>
                <a:spcPts val="1200"/>
              </a:spcAft>
              <a:buNone/>
            </a:pPr>
            <a:r>
              <a:rPr lang="en-US" sz="3000" dirty="0" err="1">
                <a:solidFill>
                  <a:srgbClr val="062D47"/>
                </a:solidFill>
                <a:latin typeface="Poppins"/>
                <a:ea typeface="Poppins"/>
                <a:cs typeface="Poppins"/>
                <a:sym typeface="Poppins"/>
              </a:rPr>
              <a:t>Effektiv</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karriereplanlægning</a:t>
            </a:r>
            <a:r>
              <a:rPr lang="en-US" sz="3000" dirty="0">
                <a:solidFill>
                  <a:srgbClr val="062D47"/>
                </a:solidFill>
                <a:latin typeface="Poppins"/>
                <a:ea typeface="Poppins"/>
                <a:cs typeface="Poppins"/>
                <a:sym typeface="Poppins"/>
              </a:rPr>
              <a:t> </a:t>
            </a:r>
            <a:r>
              <a:rPr lang="en-US" sz="3000" i="1" dirty="0">
                <a:solidFill>
                  <a:srgbClr val="062D47"/>
                </a:solidFill>
                <a:latin typeface="Poppins"/>
                <a:ea typeface="Poppins"/>
                <a:cs typeface="Poppins"/>
                <a:sym typeface="Poppins"/>
              </a:rPr>
              <a:t>er </a:t>
            </a:r>
            <a:r>
              <a:rPr lang="en-US" sz="3000" i="1" dirty="0" err="1">
                <a:solidFill>
                  <a:srgbClr val="062D47"/>
                </a:solidFill>
                <a:latin typeface="Poppins"/>
                <a:ea typeface="Poppins"/>
                <a:cs typeface="Poppins"/>
                <a:sym typeface="Poppins"/>
              </a:rPr>
              <a:t>en</a:t>
            </a:r>
            <a:r>
              <a:rPr lang="en-US" sz="3000" i="1" dirty="0">
                <a:solidFill>
                  <a:srgbClr val="062D47"/>
                </a:solidFill>
                <a:latin typeface="Poppins"/>
                <a:ea typeface="Poppins"/>
                <a:cs typeface="Poppins"/>
                <a:sym typeface="Poppins"/>
              </a:rPr>
              <a:t> </a:t>
            </a:r>
            <a:r>
              <a:rPr lang="en-US" sz="3000" i="1" dirty="0" err="1">
                <a:solidFill>
                  <a:srgbClr val="062D47"/>
                </a:solidFill>
                <a:latin typeface="Poppins"/>
                <a:ea typeface="Poppins"/>
                <a:cs typeface="Poppins"/>
                <a:sym typeface="Poppins"/>
              </a:rPr>
              <a:t>kontinuerlig</a:t>
            </a:r>
            <a:r>
              <a:rPr lang="en-US" sz="3000" i="1" dirty="0">
                <a:solidFill>
                  <a:srgbClr val="062D47"/>
                </a:solidFill>
                <a:latin typeface="Poppins"/>
                <a:ea typeface="Poppins"/>
                <a:cs typeface="Poppins"/>
                <a:sym typeface="Poppins"/>
              </a:rPr>
              <a:t> </a:t>
            </a:r>
            <a:r>
              <a:rPr lang="en-US" sz="3000" i="1" dirty="0" err="1">
                <a:solidFill>
                  <a:srgbClr val="062D47"/>
                </a:solidFill>
                <a:latin typeface="Poppins"/>
                <a:ea typeface="Poppins"/>
                <a:cs typeface="Poppins"/>
                <a:sym typeface="Poppins"/>
              </a:rPr>
              <a:t>samarbejdsindsats</a:t>
            </a:r>
            <a:r>
              <a:rPr lang="en-US" sz="3000" i="1" dirty="0">
                <a:solidFill>
                  <a:srgbClr val="062D47"/>
                </a:solidFill>
                <a:latin typeface="Poppins"/>
                <a:ea typeface="Poppins"/>
                <a:cs typeface="Poppins"/>
                <a:sym typeface="Poppins"/>
              </a:rPr>
              <a:t>, der </a:t>
            </a:r>
            <a:r>
              <a:rPr lang="en-US" sz="3000" i="1" dirty="0" err="1">
                <a:solidFill>
                  <a:srgbClr val="062D47"/>
                </a:solidFill>
                <a:latin typeface="Poppins"/>
                <a:ea typeface="Poppins"/>
                <a:cs typeface="Poppins"/>
                <a:sym typeface="Poppins"/>
              </a:rPr>
              <a:t>kræver</a:t>
            </a:r>
            <a:r>
              <a:rPr lang="en-US" sz="3000" i="1" dirty="0">
                <a:solidFill>
                  <a:srgbClr val="062D47"/>
                </a:solidFill>
                <a:latin typeface="Poppins"/>
                <a:ea typeface="Poppins"/>
                <a:cs typeface="Poppins"/>
                <a:sym typeface="Poppins"/>
              </a:rPr>
              <a:t> engagement </a:t>
            </a:r>
            <a:r>
              <a:rPr lang="en-US" sz="3000" i="1" dirty="0" err="1">
                <a:solidFill>
                  <a:srgbClr val="062D47"/>
                </a:solidFill>
                <a:latin typeface="Poppins"/>
                <a:ea typeface="Poppins"/>
                <a:cs typeface="Poppins"/>
                <a:sym typeface="Poppins"/>
              </a:rPr>
              <a:t>fra</a:t>
            </a:r>
            <a:r>
              <a:rPr lang="en-US" sz="3000" i="1" dirty="0">
                <a:solidFill>
                  <a:srgbClr val="062D47"/>
                </a:solidFill>
                <a:latin typeface="Poppins"/>
                <a:ea typeface="Poppins"/>
                <a:cs typeface="Poppins"/>
                <a:sym typeface="Poppins"/>
              </a:rPr>
              <a:t> </a:t>
            </a:r>
            <a:r>
              <a:rPr lang="en-US" sz="3000" i="1" dirty="0" err="1">
                <a:solidFill>
                  <a:srgbClr val="062D47"/>
                </a:solidFill>
                <a:latin typeface="Poppins"/>
                <a:ea typeface="Poppins"/>
                <a:cs typeface="Poppins"/>
                <a:sym typeface="Poppins"/>
              </a:rPr>
              <a:t>både</a:t>
            </a:r>
            <a:r>
              <a:rPr lang="en-US" sz="3000" i="1" dirty="0">
                <a:solidFill>
                  <a:srgbClr val="062D47"/>
                </a:solidFill>
                <a:latin typeface="Poppins"/>
                <a:ea typeface="Poppins"/>
                <a:cs typeface="Poppins"/>
                <a:sym typeface="Poppins"/>
              </a:rPr>
              <a:t> </a:t>
            </a:r>
            <a:r>
              <a:rPr lang="en-US" sz="3000" i="1" dirty="0" err="1">
                <a:solidFill>
                  <a:srgbClr val="062D47"/>
                </a:solidFill>
                <a:latin typeface="Poppins"/>
                <a:ea typeface="Poppins"/>
                <a:cs typeface="Poppins"/>
                <a:sym typeface="Poppins"/>
              </a:rPr>
              <a:t>medarbejdere</a:t>
            </a:r>
            <a:r>
              <a:rPr lang="en-US" sz="3000" i="1" dirty="0">
                <a:solidFill>
                  <a:srgbClr val="062D47"/>
                </a:solidFill>
                <a:latin typeface="Poppins"/>
                <a:ea typeface="Poppins"/>
                <a:cs typeface="Poppins"/>
                <a:sym typeface="Poppins"/>
              </a:rPr>
              <a:t> </a:t>
            </a:r>
            <a:r>
              <a:rPr lang="en-US" sz="3000" i="1" dirty="0" err="1">
                <a:solidFill>
                  <a:srgbClr val="062D47"/>
                </a:solidFill>
                <a:latin typeface="Poppins"/>
                <a:ea typeface="Poppins"/>
                <a:cs typeface="Poppins"/>
                <a:sym typeface="Poppins"/>
              </a:rPr>
              <a:t>og</a:t>
            </a:r>
            <a:r>
              <a:rPr lang="en-US" sz="3000" i="1" dirty="0">
                <a:solidFill>
                  <a:srgbClr val="062D47"/>
                </a:solidFill>
                <a:latin typeface="Poppins"/>
                <a:ea typeface="Poppins"/>
                <a:cs typeface="Poppins"/>
                <a:sym typeface="Poppins"/>
              </a:rPr>
              <a:t> </a:t>
            </a:r>
            <a:r>
              <a:rPr lang="en-US" sz="3000" i="1" dirty="0" err="1">
                <a:solidFill>
                  <a:srgbClr val="062D47"/>
                </a:solidFill>
                <a:latin typeface="Poppins"/>
                <a:ea typeface="Poppins"/>
                <a:cs typeface="Poppins"/>
                <a:sym typeface="Poppins"/>
              </a:rPr>
              <a:t>arbejdsgivere</a:t>
            </a:r>
            <a:r>
              <a:rPr lang="en-US" sz="3000" i="1" dirty="0">
                <a:solidFill>
                  <a:srgbClr val="062D47"/>
                </a:solidFill>
                <a:latin typeface="Poppins"/>
                <a:ea typeface="Poppins"/>
                <a:cs typeface="Poppins"/>
                <a:sym typeface="Poppins"/>
              </a:rPr>
              <a:t>.</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Organisationer</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bør</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prioritere</a:t>
            </a:r>
            <a:r>
              <a:rPr lang="en-US" sz="3000" dirty="0">
                <a:solidFill>
                  <a:srgbClr val="062D47"/>
                </a:solidFill>
                <a:latin typeface="Poppins"/>
                <a:ea typeface="Poppins"/>
                <a:cs typeface="Poppins"/>
                <a:sym typeface="Poppins"/>
              </a:rPr>
              <a:t> at </a:t>
            </a:r>
            <a:r>
              <a:rPr lang="en-US" sz="3000" dirty="0" err="1">
                <a:solidFill>
                  <a:srgbClr val="062D47"/>
                </a:solidFill>
                <a:latin typeface="Poppins"/>
                <a:ea typeface="Poppins"/>
                <a:cs typeface="Poppins"/>
                <a:sym typeface="Poppins"/>
              </a:rPr>
              <a:t>skabe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støttende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miljøer</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mens</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enkeltpersoner</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skal</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forblive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proaktive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i</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deres</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udvikling</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Karriereplanlægning</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sikrer</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ikke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kun</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professionel</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tilfredsstillelse</a:t>
            </a:r>
            <a:r>
              <a:rPr lang="en-US" sz="3000" dirty="0">
                <a:solidFill>
                  <a:srgbClr val="062D47"/>
                </a:solidFill>
                <a:latin typeface="Poppins"/>
                <a:ea typeface="Poppins"/>
                <a:cs typeface="Poppins"/>
                <a:sym typeface="Poppins"/>
              </a:rPr>
              <a:t>, men driver </a:t>
            </a:r>
            <a:r>
              <a:rPr lang="en-US" sz="3000" dirty="0" err="1">
                <a:solidFill>
                  <a:srgbClr val="062D47"/>
                </a:solidFill>
                <a:latin typeface="Poppins"/>
                <a:ea typeface="Poppins"/>
                <a:cs typeface="Poppins"/>
                <a:sym typeface="Poppins"/>
              </a:rPr>
              <a:t>også</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organisatorisk</a:t>
            </a:r>
            <a:r>
              <a:rPr lang="en-US" sz="3000" dirty="0">
                <a:solidFill>
                  <a:srgbClr val="062D47"/>
                </a:solidFill>
                <a:latin typeface="Poppins"/>
                <a:ea typeface="Poppins"/>
                <a:cs typeface="Poppins"/>
                <a:sym typeface="Poppins"/>
              </a:rPr>
              <a:t> </a:t>
            </a:r>
            <a:r>
              <a:rPr lang="en-US" sz="3000" i="1" dirty="0">
                <a:solidFill>
                  <a:srgbClr val="062D47"/>
                </a:solidFill>
                <a:latin typeface="Poppins"/>
                <a:ea typeface="Poppins"/>
                <a:cs typeface="Poppins"/>
                <a:sym typeface="Poppins"/>
              </a:rPr>
              <a:t>innovation </a:t>
            </a:r>
            <a:r>
              <a:rPr lang="en-US" sz="3000" i="1" dirty="0" err="1">
                <a:solidFill>
                  <a:srgbClr val="062D47"/>
                </a:solidFill>
                <a:latin typeface="Poppins"/>
                <a:ea typeface="Poppins"/>
                <a:cs typeface="Poppins"/>
                <a:sym typeface="Poppins"/>
              </a:rPr>
              <a:t>og</a:t>
            </a:r>
            <a:r>
              <a:rPr lang="en-US" sz="3000" i="1" dirty="0">
                <a:solidFill>
                  <a:srgbClr val="062D47"/>
                </a:solidFill>
                <a:latin typeface="Poppins"/>
                <a:ea typeface="Poppins"/>
                <a:cs typeface="Poppins"/>
                <a:sym typeface="Poppins"/>
              </a:rPr>
              <a:t> </a:t>
            </a:r>
            <a:r>
              <a:rPr lang="en-US" sz="3000" i="1" dirty="0" err="1">
                <a:solidFill>
                  <a:srgbClr val="062D47"/>
                </a:solidFill>
                <a:latin typeface="Poppins"/>
                <a:ea typeface="Poppins"/>
                <a:cs typeface="Poppins"/>
                <a:sym typeface="Poppins"/>
              </a:rPr>
              <a:t>vækst</a:t>
            </a:r>
            <a:r>
              <a:rPr lang="en-US" sz="3000" dirty="0">
                <a:solidFill>
                  <a:srgbClr val="062D47"/>
                </a:solidFill>
                <a:latin typeface="Poppins"/>
                <a:ea typeface="Poppins"/>
                <a:cs typeface="Poppins"/>
                <a:sym typeface="Poppins"/>
              </a:rPr>
              <a:t>. </a:t>
            </a:r>
            <a:endParaRPr sz="4499" b="1" dirty="0">
              <a:solidFill>
                <a:srgbClr val="6AA84F"/>
              </a:solidFill>
              <a:latin typeface="Poppins"/>
              <a:ea typeface="Poppins"/>
              <a:cs typeface="Poppins"/>
              <a:sym typeface="Poppins"/>
            </a:endParaRPr>
          </a:p>
        </p:txBody>
      </p:sp>
      <p:sp>
        <p:nvSpPr>
          <p:cNvPr id="791" name="Google Shape;791;g32093a3db72_5_132"/>
          <p:cNvSpPr txBox="1"/>
          <p:nvPr/>
        </p:nvSpPr>
        <p:spPr>
          <a:xfrm>
            <a:off x="7582475" y="6687125"/>
            <a:ext cx="68565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100" b="1">
              <a:solidFill>
                <a:srgbClr val="002C47"/>
              </a:solidFill>
              <a:latin typeface="Poppins"/>
              <a:ea typeface="Poppins"/>
              <a:cs typeface="Poppins"/>
              <a:sym typeface="Poppins"/>
            </a:endParaRPr>
          </a:p>
        </p:txBody>
      </p:sp>
      <p:pic>
        <p:nvPicPr>
          <p:cNvPr id="792" name="Google Shape;792;g32093a3db72_5_132" descr="Free Images : successful, golden, business, success, finance ..."/>
          <p:cNvPicPr preferRelativeResize="0"/>
          <p:nvPr/>
        </p:nvPicPr>
        <p:blipFill>
          <a:blip r:embed="rId4">
            <a:alphaModFix/>
          </a:blip>
          <a:stretch>
            <a:fillRect/>
          </a:stretch>
        </p:blipFill>
        <p:spPr>
          <a:xfrm>
            <a:off x="6153150" y="6769402"/>
            <a:ext cx="4609172" cy="2970749"/>
          </a:xfrm>
          <a:prstGeom prst="rect">
            <a:avLst/>
          </a:prstGeom>
          <a:noFill/>
          <a:ln w="38100" cap="flat" cmpd="sng">
            <a:solidFill>
              <a:srgbClr val="93C47D"/>
            </a:solidFill>
            <a:prstDash val="solid"/>
            <a:round/>
            <a:headEnd type="none" w="sm" len="sm"/>
            <a:tailEnd type="none" w="sm" len="sm"/>
          </a:ln>
        </p:spPr>
      </p:pic>
      <p:sp>
        <p:nvSpPr>
          <p:cNvPr id="793" name="Google Shape;793;g32093a3db72_5_132"/>
          <p:cNvSpPr txBox="1"/>
          <p:nvPr/>
        </p:nvSpPr>
        <p:spPr>
          <a:xfrm>
            <a:off x="10344150" y="6534725"/>
            <a:ext cx="7563300" cy="2094900"/>
          </a:xfrm>
          <a:prstGeom prst="rect">
            <a:avLst/>
          </a:prstGeom>
          <a:noFill/>
          <a:ln>
            <a:noFill/>
          </a:ln>
        </p:spPr>
        <p:txBody>
          <a:bodyPr spcFirstLastPara="1" wrap="square" lIns="91425" tIns="91425" rIns="91425" bIns="91425" anchor="t" anchorCtr="0">
            <a:noAutofit/>
          </a:bodyPr>
          <a:lstStyle/>
          <a:p>
            <a:pPr marL="914400" lvl="0" indent="0" algn="ctr" rtl="0">
              <a:lnSpc>
                <a:spcPct val="115000"/>
              </a:lnSpc>
              <a:spcBef>
                <a:spcPts val="1200"/>
              </a:spcBef>
              <a:spcAft>
                <a:spcPts val="1200"/>
              </a:spcAft>
              <a:buNone/>
            </a:pPr>
            <a:r>
              <a:rPr lang="en-US" sz="3000" b="1">
                <a:solidFill>
                  <a:srgbClr val="6AA84F"/>
                </a:solidFill>
                <a:latin typeface="Poppins"/>
                <a:ea typeface="Poppins"/>
                <a:cs typeface="Poppins"/>
                <a:sym typeface="Poppins"/>
              </a:rPr>
              <a:t>Start i dag med at evaluere dine mål, identificere muligheder og tage brugbare skridt mod succes!</a:t>
            </a:r>
            <a:endParaRPr sz="43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grpSp>
        <p:nvGrpSpPr>
          <p:cNvPr id="798" name="Google Shape;798;p10"/>
          <p:cNvGrpSpPr/>
          <p:nvPr/>
        </p:nvGrpSpPr>
        <p:grpSpPr>
          <a:xfrm>
            <a:off x="-538993" y="7878849"/>
            <a:ext cx="11334218" cy="2410387"/>
            <a:chOff x="0" y="0"/>
            <a:chExt cx="2912355" cy="619355"/>
          </a:xfrm>
        </p:grpSpPr>
        <p:sp>
          <p:nvSpPr>
            <p:cNvPr id="799" name="Google Shape;799;p10"/>
            <p:cNvSpPr/>
            <p:nvPr/>
          </p:nvSpPr>
          <p:spPr>
            <a:xfrm>
              <a:off x="0" y="0"/>
              <a:ext cx="2912355" cy="619355"/>
            </a:xfrm>
            <a:custGeom>
              <a:avLst/>
              <a:gdLst/>
              <a:ahLst/>
              <a:cxnLst/>
              <a:rect l="l" t="t" r="r" b="b"/>
              <a:pathLst>
                <a:path w="2912355" h="619355" extrusionOk="0">
                  <a:moveTo>
                    <a:pt x="0" y="0"/>
                  </a:moveTo>
                  <a:lnTo>
                    <a:pt x="2912355" y="0"/>
                  </a:lnTo>
                  <a:lnTo>
                    <a:pt x="2912355" y="619355"/>
                  </a:lnTo>
                  <a:lnTo>
                    <a:pt x="0" y="619355"/>
                  </a:lnTo>
                  <a:close/>
                </a:path>
              </a:pathLst>
            </a:custGeom>
            <a:solidFill>
              <a:srgbClr val="659FA2">
                <a:alpha val="38431"/>
              </a:srgbClr>
            </a:solidFill>
            <a:ln>
              <a:noFill/>
            </a:ln>
          </p:spPr>
          <p:txBody>
            <a:bodyPr/>
            <a:lstStyle/>
            <a:p>
              <a:endParaRPr lang="en-DK"/>
            </a:p>
          </p:txBody>
        </p:sp>
        <p:sp>
          <p:nvSpPr>
            <p:cNvPr id="800" name="Google Shape;800;p10"/>
            <p:cNvSpPr txBox="1"/>
            <p:nvPr/>
          </p:nvSpPr>
          <p:spPr>
            <a:xfrm>
              <a:off x="0" y="0"/>
              <a:ext cx="2912355" cy="619355"/>
            </a:xfrm>
            <a:prstGeom prst="rect">
              <a:avLst/>
            </a:prstGeom>
            <a:noFill/>
            <a:ln>
              <a:noFill/>
            </a:ln>
          </p:spPr>
          <p:txBody>
            <a:bodyPr spcFirstLastPara="1" wrap="square" lIns="70825" tIns="70825" rIns="70825" bIns="70825" anchor="ctr" anchorCtr="0">
              <a:noAutofit/>
            </a:bodyPr>
            <a:lstStyle/>
            <a:p>
              <a:pPr marL="0" marR="0" lvl="0" indent="0" algn="ctr" rtl="0">
                <a:lnSpc>
                  <a:spcPct val="732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01" name="Google Shape;801;p10"/>
          <p:cNvSpPr/>
          <p:nvPr/>
        </p:nvSpPr>
        <p:spPr>
          <a:xfrm rot="-4721612">
            <a:off x="5837689" y="1742867"/>
            <a:ext cx="14314219" cy="4992084"/>
          </a:xfrm>
          <a:custGeom>
            <a:avLst/>
            <a:gdLst/>
            <a:ahLst/>
            <a:cxnLst/>
            <a:rect l="l" t="t" r="r" b="b"/>
            <a:pathLst>
              <a:path w="14314219" h="4992084" extrusionOk="0">
                <a:moveTo>
                  <a:pt x="0" y="0"/>
                </a:moveTo>
                <a:lnTo>
                  <a:pt x="14314220" y="0"/>
                </a:lnTo>
                <a:lnTo>
                  <a:pt x="14314220" y="4992083"/>
                </a:lnTo>
                <a:lnTo>
                  <a:pt x="0" y="4992083"/>
                </a:lnTo>
                <a:lnTo>
                  <a:pt x="0" y="0"/>
                </a:lnTo>
                <a:close/>
              </a:path>
            </a:pathLst>
          </a:custGeom>
          <a:blipFill rotWithShape="1">
            <a:blip r:embed="rId3">
              <a:alphaModFix/>
            </a:blip>
            <a:stretch>
              <a:fillRect/>
            </a:stretch>
          </a:blipFill>
          <a:ln>
            <a:noFill/>
          </a:ln>
        </p:spPr>
        <p:txBody>
          <a:bodyPr/>
          <a:lstStyle/>
          <a:p>
            <a:endParaRPr lang="en-DK"/>
          </a:p>
        </p:txBody>
      </p:sp>
      <p:sp>
        <p:nvSpPr>
          <p:cNvPr id="802" name="Google Shape;802;p10"/>
          <p:cNvSpPr/>
          <p:nvPr/>
        </p:nvSpPr>
        <p:spPr>
          <a:xfrm>
            <a:off x="11841477" y="0"/>
            <a:ext cx="8986399" cy="10289262"/>
          </a:xfrm>
          <a:custGeom>
            <a:avLst/>
            <a:gdLst/>
            <a:ahLst/>
            <a:cxnLst/>
            <a:rect l="l" t="t" r="r" b="b"/>
            <a:pathLst>
              <a:path w="21700490" h="24846662" extrusionOk="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l="-50123" r="-2698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10"/>
          <p:cNvSpPr/>
          <p:nvPr/>
        </p:nvSpPr>
        <p:spPr>
          <a:xfrm rot="-2967198" flipH="1">
            <a:off x="12833343" y="6024265"/>
            <a:ext cx="10909314" cy="3709167"/>
          </a:xfrm>
          <a:custGeom>
            <a:avLst/>
            <a:gdLst/>
            <a:ahLst/>
            <a:cxnLst/>
            <a:rect l="l" t="t" r="r" b="b"/>
            <a:pathLst>
              <a:path w="10909314" h="3709167" extrusionOk="0">
                <a:moveTo>
                  <a:pt x="10909314" y="0"/>
                </a:moveTo>
                <a:lnTo>
                  <a:pt x="0" y="0"/>
                </a:lnTo>
                <a:lnTo>
                  <a:pt x="0" y="3709167"/>
                </a:lnTo>
                <a:lnTo>
                  <a:pt x="10909314" y="3709167"/>
                </a:lnTo>
                <a:lnTo>
                  <a:pt x="10909314" y="0"/>
                </a:lnTo>
                <a:close/>
              </a:path>
            </a:pathLst>
          </a:custGeom>
          <a:blipFill rotWithShape="1">
            <a:blip r:embed="rId5">
              <a:alphaModFix amt="77000"/>
            </a:blip>
            <a:stretch>
              <a:fillRect/>
            </a:stretch>
          </a:blipFill>
          <a:ln>
            <a:noFill/>
          </a:ln>
        </p:spPr>
        <p:txBody>
          <a:bodyPr/>
          <a:lstStyle/>
          <a:p>
            <a:endParaRPr lang="en-DK"/>
          </a:p>
        </p:txBody>
      </p:sp>
      <p:grpSp>
        <p:nvGrpSpPr>
          <p:cNvPr id="804" name="Google Shape;804;p10"/>
          <p:cNvGrpSpPr/>
          <p:nvPr/>
        </p:nvGrpSpPr>
        <p:grpSpPr>
          <a:xfrm>
            <a:off x="10165433" y="946396"/>
            <a:ext cx="857867" cy="857867"/>
            <a:chOff x="0" y="0"/>
            <a:chExt cx="812800" cy="812800"/>
          </a:xfrm>
        </p:grpSpPr>
        <p:sp>
          <p:nvSpPr>
            <p:cNvPr id="805" name="Google Shape;805;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07" name="Google Shape;807;p10"/>
          <p:cNvGrpSpPr/>
          <p:nvPr/>
        </p:nvGrpSpPr>
        <p:grpSpPr>
          <a:xfrm>
            <a:off x="9651318" y="2226096"/>
            <a:ext cx="604566" cy="604566"/>
            <a:chOff x="0" y="0"/>
            <a:chExt cx="812800" cy="812800"/>
          </a:xfrm>
        </p:grpSpPr>
        <p:sp>
          <p:nvSpPr>
            <p:cNvPr id="808" name="Google Shape;808;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10" name="Google Shape;810;p10"/>
          <p:cNvGrpSpPr/>
          <p:nvPr/>
        </p:nvGrpSpPr>
        <p:grpSpPr>
          <a:xfrm>
            <a:off x="10476408" y="681913"/>
            <a:ext cx="637633" cy="637633"/>
            <a:chOff x="0" y="0"/>
            <a:chExt cx="812800" cy="812800"/>
          </a:xfrm>
        </p:grpSpPr>
        <p:sp>
          <p:nvSpPr>
            <p:cNvPr id="811" name="Google Shape;811;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13" name="Google Shape;813;p10"/>
          <p:cNvGrpSpPr/>
          <p:nvPr/>
        </p:nvGrpSpPr>
        <p:grpSpPr>
          <a:xfrm>
            <a:off x="1811727" y="1028700"/>
            <a:ext cx="7772005" cy="5272607"/>
            <a:chOff x="0" y="0"/>
            <a:chExt cx="10362673" cy="7030143"/>
          </a:xfrm>
        </p:grpSpPr>
        <p:sp>
          <p:nvSpPr>
            <p:cNvPr id="814" name="Google Shape;814;p10"/>
            <p:cNvSpPr txBox="1"/>
            <p:nvPr/>
          </p:nvSpPr>
          <p:spPr>
            <a:xfrm>
              <a:off x="210373" y="6290043"/>
              <a:ext cx="10152300" cy="740100"/>
            </a:xfrm>
            <a:prstGeom prst="rect">
              <a:avLst/>
            </a:prstGeom>
            <a:noFill/>
            <a:ln>
              <a:noFill/>
            </a:ln>
          </p:spPr>
          <p:txBody>
            <a:bodyPr spcFirstLastPara="1" wrap="square" lIns="0" tIns="0" rIns="0" bIns="0" anchor="t" anchorCtr="0">
              <a:spAutoFit/>
            </a:bodyPr>
            <a:lstStyle/>
            <a:p>
              <a:pPr marL="0" marR="0" lvl="0" indent="0" algn="l" rtl="0">
                <a:lnSpc>
                  <a:spcPct val="114004"/>
                </a:lnSpc>
                <a:spcBef>
                  <a:spcPts val="0"/>
                </a:spcBef>
                <a:spcAft>
                  <a:spcPts val="0"/>
                </a:spcAft>
                <a:buClr>
                  <a:srgbClr val="000000"/>
                </a:buClr>
                <a:buSzPts val="3606"/>
                <a:buFont typeface="Arial"/>
                <a:buNone/>
              </a:pPr>
              <a:r>
                <a:rPr lang="en-US" sz="3606" b="1" i="0" u="none" strike="noStrike" cap="none">
                  <a:solidFill>
                    <a:srgbClr val="000000"/>
                  </a:solidFill>
                  <a:latin typeface="Poppins SemiBold"/>
                  <a:ea typeface="Poppins SemiBold"/>
                  <a:cs typeface="Poppins SemiBold"/>
                  <a:sym typeface="Poppins SemiBold"/>
                </a:rPr>
                <a:t>Til din opmærksomhed</a:t>
              </a:r>
              <a:endParaRPr sz="1400" b="0" i="0" u="none" strike="noStrike" cap="none">
                <a:solidFill>
                  <a:srgbClr val="000000"/>
                </a:solidFill>
                <a:latin typeface="Arial"/>
                <a:ea typeface="Arial"/>
                <a:cs typeface="Arial"/>
                <a:sym typeface="Arial"/>
              </a:endParaRPr>
            </a:p>
          </p:txBody>
        </p:sp>
        <p:sp>
          <p:nvSpPr>
            <p:cNvPr id="815" name="Google Shape;815;p10"/>
            <p:cNvSpPr txBox="1"/>
            <p:nvPr/>
          </p:nvSpPr>
          <p:spPr>
            <a:xfrm>
              <a:off x="0" y="4270936"/>
              <a:ext cx="10050992" cy="2165681"/>
            </a:xfrm>
            <a:prstGeom prst="rect">
              <a:avLst/>
            </a:prstGeom>
            <a:noFill/>
            <a:ln>
              <a:noFill/>
            </a:ln>
          </p:spPr>
          <p:txBody>
            <a:bodyPr spcFirstLastPara="1" wrap="square" lIns="0" tIns="0" rIns="0" bIns="0" anchor="t" anchorCtr="0">
              <a:spAutoFit/>
            </a:bodyPr>
            <a:lstStyle/>
            <a:p>
              <a:pPr marL="0" marR="0" lvl="0" indent="0" algn="l" rtl="0">
                <a:lnSpc>
                  <a:spcPct val="114004"/>
                </a:lnSpc>
                <a:spcBef>
                  <a:spcPts val="0"/>
                </a:spcBef>
                <a:spcAft>
                  <a:spcPts val="0"/>
                </a:spcAft>
                <a:buClr>
                  <a:srgbClr val="000000"/>
                </a:buClr>
                <a:buSzPts val="10518"/>
                <a:buFont typeface="Arial"/>
                <a:buNone/>
              </a:pPr>
              <a:r>
                <a:rPr lang="en-US" sz="10518" b="1" i="0" u="none" strike="noStrike" cap="none">
                  <a:solidFill>
                    <a:srgbClr val="002C47"/>
                  </a:solidFill>
                  <a:latin typeface="Poppins"/>
                  <a:ea typeface="Poppins"/>
                  <a:cs typeface="Poppins"/>
                  <a:sym typeface="Poppins"/>
                </a:rPr>
                <a:t>Tak til dig</a:t>
              </a:r>
              <a:endParaRPr sz="1400" b="0" i="0" u="none" strike="noStrike" cap="none">
                <a:solidFill>
                  <a:srgbClr val="000000"/>
                </a:solidFill>
                <a:latin typeface="Arial"/>
                <a:ea typeface="Arial"/>
                <a:cs typeface="Arial"/>
                <a:sym typeface="Arial"/>
              </a:endParaRPr>
            </a:p>
          </p:txBody>
        </p:sp>
        <p:sp>
          <p:nvSpPr>
            <p:cNvPr id="816" name="Google Shape;816;p10"/>
            <p:cNvSpPr/>
            <p:nvPr/>
          </p:nvSpPr>
          <p:spPr>
            <a:xfrm>
              <a:off x="2179133" y="0"/>
              <a:ext cx="6214739" cy="3728843"/>
            </a:xfrm>
            <a:custGeom>
              <a:avLst/>
              <a:gdLst/>
              <a:ahLst/>
              <a:cxnLst/>
              <a:rect l="l" t="t" r="r" b="b"/>
              <a:pathLst>
                <a:path w="6214739" h="3728843" extrusionOk="0">
                  <a:moveTo>
                    <a:pt x="0" y="0"/>
                  </a:moveTo>
                  <a:lnTo>
                    <a:pt x="6214739" y="0"/>
                  </a:lnTo>
                  <a:lnTo>
                    <a:pt x="6214739" y="3728843"/>
                  </a:lnTo>
                  <a:lnTo>
                    <a:pt x="0" y="3728843"/>
                  </a:lnTo>
                  <a:lnTo>
                    <a:pt x="0" y="0"/>
                  </a:lnTo>
                  <a:close/>
                </a:path>
              </a:pathLst>
            </a:custGeom>
            <a:blipFill rotWithShape="1">
              <a:blip r:embed="rId6">
                <a:alphaModFix/>
              </a:blip>
              <a:stretch>
                <a:fillRect/>
              </a:stretch>
            </a:blipFill>
            <a:ln>
              <a:noFill/>
            </a:ln>
          </p:spPr>
          <p:txBody>
            <a:bodyPr/>
            <a:lstStyle/>
            <a:p>
              <a:endParaRPr lang="en-DK"/>
            </a:p>
          </p:txBody>
        </p:sp>
      </p:grpSp>
      <p:sp>
        <p:nvSpPr>
          <p:cNvPr id="817" name="Google Shape;817;p10"/>
          <p:cNvSpPr/>
          <p:nvPr/>
        </p:nvSpPr>
        <p:spPr>
          <a:xfrm>
            <a:off x="137054" y="8851767"/>
            <a:ext cx="3010070" cy="632115"/>
          </a:xfrm>
          <a:custGeom>
            <a:avLst/>
            <a:gdLst/>
            <a:ahLst/>
            <a:cxnLst/>
            <a:rect l="l" t="t" r="r" b="b"/>
            <a:pathLst>
              <a:path w="3010070" h="632115" extrusionOk="0">
                <a:moveTo>
                  <a:pt x="0" y="0"/>
                </a:moveTo>
                <a:lnTo>
                  <a:pt x="3010070" y="0"/>
                </a:lnTo>
                <a:lnTo>
                  <a:pt x="3010070" y="632115"/>
                </a:lnTo>
                <a:lnTo>
                  <a:pt x="0" y="632115"/>
                </a:lnTo>
                <a:lnTo>
                  <a:pt x="0" y="0"/>
                </a:lnTo>
                <a:close/>
              </a:path>
            </a:pathLst>
          </a:custGeom>
          <a:blipFill rotWithShape="1">
            <a:blip r:embed="rId7">
              <a:alphaModFix/>
            </a:blip>
            <a:stretch>
              <a:fillRect/>
            </a:stretch>
          </a:blipFill>
          <a:ln>
            <a:noFill/>
          </a:ln>
        </p:spPr>
        <p:txBody>
          <a:bodyPr/>
          <a:lstStyle/>
          <a:p>
            <a:endParaRPr lang="en-DK"/>
          </a:p>
        </p:txBody>
      </p:sp>
      <p:sp>
        <p:nvSpPr>
          <p:cNvPr id="818" name="Google Shape;818;p10"/>
          <p:cNvSpPr/>
          <p:nvPr/>
        </p:nvSpPr>
        <p:spPr>
          <a:xfrm>
            <a:off x="4951359" y="8225438"/>
            <a:ext cx="1099603" cy="483342"/>
          </a:xfrm>
          <a:custGeom>
            <a:avLst/>
            <a:gdLst/>
            <a:ahLst/>
            <a:cxnLst/>
            <a:rect l="l" t="t" r="r" b="b"/>
            <a:pathLst>
              <a:path w="1099603" h="483342" extrusionOk="0">
                <a:moveTo>
                  <a:pt x="0" y="0"/>
                </a:moveTo>
                <a:lnTo>
                  <a:pt x="1099603" y="0"/>
                </a:lnTo>
                <a:lnTo>
                  <a:pt x="1099603" y="483342"/>
                </a:lnTo>
                <a:lnTo>
                  <a:pt x="0" y="483342"/>
                </a:lnTo>
                <a:lnTo>
                  <a:pt x="0" y="0"/>
                </a:lnTo>
                <a:close/>
              </a:path>
            </a:pathLst>
          </a:custGeom>
          <a:blipFill rotWithShape="1">
            <a:blip r:embed="rId8">
              <a:alphaModFix/>
            </a:blip>
            <a:stretch>
              <a:fillRect l="-6396" t="-81562" r="-9406" b="-81873"/>
            </a:stretch>
          </a:blipFill>
          <a:ln>
            <a:noFill/>
          </a:ln>
        </p:spPr>
        <p:txBody>
          <a:bodyPr/>
          <a:lstStyle/>
          <a:p>
            <a:endParaRPr lang="en-DK"/>
          </a:p>
        </p:txBody>
      </p:sp>
      <p:sp>
        <p:nvSpPr>
          <p:cNvPr id="819" name="Google Shape;819;p10"/>
          <p:cNvSpPr/>
          <p:nvPr/>
        </p:nvSpPr>
        <p:spPr>
          <a:xfrm>
            <a:off x="6024402" y="8225438"/>
            <a:ext cx="2294487" cy="532151"/>
          </a:xfrm>
          <a:custGeom>
            <a:avLst/>
            <a:gdLst/>
            <a:ahLst/>
            <a:cxnLst/>
            <a:rect l="l" t="t" r="r" b="b"/>
            <a:pathLst>
              <a:path w="2294487" h="532151" extrusionOk="0">
                <a:moveTo>
                  <a:pt x="0" y="0"/>
                </a:moveTo>
                <a:lnTo>
                  <a:pt x="2294487" y="0"/>
                </a:lnTo>
                <a:lnTo>
                  <a:pt x="2294487" y="532151"/>
                </a:lnTo>
                <a:lnTo>
                  <a:pt x="0" y="532151"/>
                </a:lnTo>
                <a:lnTo>
                  <a:pt x="0" y="0"/>
                </a:lnTo>
                <a:close/>
              </a:path>
            </a:pathLst>
          </a:custGeom>
          <a:blipFill rotWithShape="1">
            <a:blip r:embed="rId9">
              <a:alphaModFix/>
            </a:blip>
            <a:stretch>
              <a:fillRect/>
            </a:stretch>
          </a:blipFill>
          <a:ln>
            <a:noFill/>
          </a:ln>
        </p:spPr>
        <p:txBody>
          <a:bodyPr/>
          <a:lstStyle/>
          <a:p>
            <a:endParaRPr lang="en-DK"/>
          </a:p>
        </p:txBody>
      </p:sp>
      <p:sp>
        <p:nvSpPr>
          <p:cNvPr id="820" name="Google Shape;820;p10"/>
          <p:cNvSpPr/>
          <p:nvPr/>
        </p:nvSpPr>
        <p:spPr>
          <a:xfrm>
            <a:off x="2331041" y="8206718"/>
            <a:ext cx="1587539" cy="520782"/>
          </a:xfrm>
          <a:custGeom>
            <a:avLst/>
            <a:gdLst/>
            <a:ahLst/>
            <a:cxnLst/>
            <a:rect l="l" t="t" r="r" b="b"/>
            <a:pathLst>
              <a:path w="1587539" h="520782" extrusionOk="0">
                <a:moveTo>
                  <a:pt x="0" y="0"/>
                </a:moveTo>
                <a:lnTo>
                  <a:pt x="1587539" y="0"/>
                </a:lnTo>
                <a:lnTo>
                  <a:pt x="1587539" y="520782"/>
                </a:lnTo>
                <a:lnTo>
                  <a:pt x="0" y="520782"/>
                </a:lnTo>
                <a:lnTo>
                  <a:pt x="0" y="0"/>
                </a:lnTo>
                <a:close/>
              </a:path>
            </a:pathLst>
          </a:custGeom>
          <a:blipFill rotWithShape="1">
            <a:blip r:embed="rId10">
              <a:alphaModFix/>
            </a:blip>
            <a:stretch>
              <a:fillRect t="-3007"/>
            </a:stretch>
          </a:blipFill>
          <a:ln>
            <a:noFill/>
          </a:ln>
        </p:spPr>
        <p:txBody>
          <a:bodyPr/>
          <a:lstStyle/>
          <a:p>
            <a:endParaRPr lang="en-DK"/>
          </a:p>
        </p:txBody>
      </p:sp>
      <p:sp>
        <p:nvSpPr>
          <p:cNvPr id="821" name="Google Shape;821;p10"/>
          <p:cNvSpPr/>
          <p:nvPr/>
        </p:nvSpPr>
        <p:spPr>
          <a:xfrm>
            <a:off x="3958419" y="8217257"/>
            <a:ext cx="888362" cy="499703"/>
          </a:xfrm>
          <a:custGeom>
            <a:avLst/>
            <a:gdLst/>
            <a:ahLst/>
            <a:cxnLst/>
            <a:rect l="l" t="t" r="r" b="b"/>
            <a:pathLst>
              <a:path w="888362" h="499703" extrusionOk="0">
                <a:moveTo>
                  <a:pt x="0" y="0"/>
                </a:moveTo>
                <a:lnTo>
                  <a:pt x="888362" y="0"/>
                </a:lnTo>
                <a:lnTo>
                  <a:pt x="888362" y="499704"/>
                </a:lnTo>
                <a:lnTo>
                  <a:pt x="0" y="499704"/>
                </a:lnTo>
                <a:lnTo>
                  <a:pt x="0" y="0"/>
                </a:lnTo>
                <a:close/>
              </a:path>
            </a:pathLst>
          </a:custGeom>
          <a:blipFill rotWithShape="1">
            <a:blip r:embed="rId11">
              <a:alphaModFix/>
            </a:blip>
            <a:stretch>
              <a:fillRect/>
            </a:stretch>
          </a:blipFill>
          <a:ln>
            <a:noFill/>
          </a:ln>
        </p:spPr>
        <p:txBody>
          <a:bodyPr/>
          <a:lstStyle/>
          <a:p>
            <a:endParaRPr lang="en-DK"/>
          </a:p>
        </p:txBody>
      </p:sp>
      <p:sp>
        <p:nvSpPr>
          <p:cNvPr id="822" name="Google Shape;822;p10"/>
          <p:cNvSpPr/>
          <p:nvPr/>
        </p:nvSpPr>
        <p:spPr>
          <a:xfrm>
            <a:off x="8345449" y="8298720"/>
            <a:ext cx="1834360" cy="336777"/>
          </a:xfrm>
          <a:custGeom>
            <a:avLst/>
            <a:gdLst/>
            <a:ahLst/>
            <a:cxnLst/>
            <a:rect l="l" t="t" r="r" b="b"/>
            <a:pathLst>
              <a:path w="1834360" h="336777" extrusionOk="0">
                <a:moveTo>
                  <a:pt x="0" y="0"/>
                </a:moveTo>
                <a:lnTo>
                  <a:pt x="1834359" y="0"/>
                </a:lnTo>
                <a:lnTo>
                  <a:pt x="1834359" y="336777"/>
                </a:lnTo>
                <a:lnTo>
                  <a:pt x="0" y="336777"/>
                </a:lnTo>
                <a:lnTo>
                  <a:pt x="0" y="0"/>
                </a:lnTo>
                <a:close/>
              </a:path>
            </a:pathLst>
          </a:custGeom>
          <a:blipFill rotWithShape="1">
            <a:blip r:embed="rId12">
              <a:alphaModFix/>
            </a:blip>
            <a:stretch>
              <a:fillRect/>
            </a:stretch>
          </a:blipFill>
          <a:ln>
            <a:noFill/>
          </a:ln>
        </p:spPr>
        <p:txBody>
          <a:bodyPr/>
          <a:lstStyle/>
          <a:p>
            <a:endParaRPr lang="en-DK"/>
          </a:p>
        </p:txBody>
      </p:sp>
      <p:sp>
        <p:nvSpPr>
          <p:cNvPr id="823" name="Google Shape;823;p10"/>
          <p:cNvSpPr/>
          <p:nvPr/>
        </p:nvSpPr>
        <p:spPr>
          <a:xfrm>
            <a:off x="137054" y="8301577"/>
            <a:ext cx="2220547" cy="331063"/>
          </a:xfrm>
          <a:custGeom>
            <a:avLst/>
            <a:gdLst/>
            <a:ahLst/>
            <a:cxnLst/>
            <a:rect l="l" t="t" r="r" b="b"/>
            <a:pathLst>
              <a:path w="2220547" h="331063" extrusionOk="0">
                <a:moveTo>
                  <a:pt x="0" y="0"/>
                </a:moveTo>
                <a:lnTo>
                  <a:pt x="2220546" y="0"/>
                </a:lnTo>
                <a:lnTo>
                  <a:pt x="2220546" y="331064"/>
                </a:lnTo>
                <a:lnTo>
                  <a:pt x="0" y="331064"/>
                </a:lnTo>
                <a:lnTo>
                  <a:pt x="0" y="0"/>
                </a:lnTo>
                <a:close/>
              </a:path>
            </a:pathLst>
          </a:custGeom>
          <a:blipFill rotWithShape="1">
            <a:blip r:embed="rId13">
              <a:alphaModFix/>
            </a:blip>
            <a:stretch>
              <a:fillRect/>
            </a:stretch>
          </a:blipFill>
          <a:ln>
            <a:noFill/>
          </a:ln>
        </p:spPr>
        <p:txBody>
          <a:bodyPr/>
          <a:lstStyle/>
          <a:p>
            <a:endParaRPr lang="en-DK"/>
          </a:p>
        </p:txBody>
      </p:sp>
      <p:sp>
        <p:nvSpPr>
          <p:cNvPr id="824" name="Google Shape;824;p10"/>
          <p:cNvSpPr txBox="1"/>
          <p:nvPr/>
        </p:nvSpPr>
        <p:spPr>
          <a:xfrm>
            <a:off x="3147124" y="8813667"/>
            <a:ext cx="6871980" cy="845277"/>
          </a:xfrm>
          <a:prstGeom prst="rect">
            <a:avLst/>
          </a:prstGeom>
          <a:noFill/>
          <a:ln>
            <a:noFill/>
          </a:ln>
        </p:spPr>
        <p:txBody>
          <a:bodyPr spcFirstLastPara="1" wrap="square" lIns="0" tIns="0" rIns="0" bIns="0" anchor="t" anchorCtr="0">
            <a:spAutoFit/>
          </a:bodyPr>
          <a:lstStyle/>
          <a:p>
            <a:pPr marL="0" marR="0" lvl="0" indent="0" algn="just" rtl="0">
              <a:lnSpc>
                <a:spcPct val="139983"/>
              </a:lnSpc>
              <a:spcBef>
                <a:spcPts val="0"/>
              </a:spcBef>
              <a:spcAft>
                <a:spcPts val="0"/>
              </a:spcAft>
              <a:buClr>
                <a:srgbClr val="000000"/>
              </a:buClr>
              <a:buSzPts val="1238"/>
              <a:buFont typeface="Arial"/>
              <a:buNone/>
            </a:pPr>
            <a:r>
              <a:rPr lang="en-US" sz="1238" b="0" i="0" u="none" strike="noStrike" cap="none">
                <a:solidFill>
                  <a:srgbClr val="062D47"/>
                </a:solidFill>
                <a:latin typeface="Arimo"/>
                <a:ea typeface="Arimo"/>
                <a:cs typeface="Arimo"/>
                <a:sym typeface="Arimo"/>
              </a:rPr>
              <a:t>Finansieret af Den Europæiske Union. Synspunkter og meninger, der udtrykkes, er dog kun forfatternes og afspejler ikke nødvendigvis Den Europæiske Unions eller Det Europæiske Forvaltningsorgan for Uddannelse og Kultur (EACEA). Hverken EU eller EACEA kan holdes ansvarlig for dem.</a:t>
            </a:r>
            <a:endParaRPr sz="1400" b="0" i="0" u="none" strike="noStrike" cap="none">
              <a:solidFill>
                <a:srgbClr val="000000"/>
              </a:solidFill>
              <a:latin typeface="Arial"/>
              <a:ea typeface="Arial"/>
              <a:cs typeface="Arial"/>
              <a:sym typeface="Arial"/>
            </a:endParaRPr>
          </a:p>
        </p:txBody>
      </p:sp>
      <p:sp>
        <p:nvSpPr>
          <p:cNvPr id="825" name="Google Shape;825;p10"/>
          <p:cNvSpPr/>
          <p:nvPr/>
        </p:nvSpPr>
        <p:spPr>
          <a:xfrm>
            <a:off x="380798" y="9658944"/>
            <a:ext cx="1104950" cy="386595"/>
          </a:xfrm>
          <a:custGeom>
            <a:avLst/>
            <a:gdLst/>
            <a:ahLst/>
            <a:cxnLst/>
            <a:rect l="l" t="t" r="r" b="b"/>
            <a:pathLst>
              <a:path w="1104950" h="386595" extrusionOk="0">
                <a:moveTo>
                  <a:pt x="0" y="0"/>
                </a:moveTo>
                <a:lnTo>
                  <a:pt x="1104949" y="0"/>
                </a:lnTo>
                <a:lnTo>
                  <a:pt x="1104949" y="386596"/>
                </a:lnTo>
                <a:lnTo>
                  <a:pt x="0" y="386596"/>
                </a:lnTo>
                <a:lnTo>
                  <a:pt x="0" y="0"/>
                </a:lnTo>
                <a:close/>
              </a:path>
            </a:pathLst>
          </a:custGeom>
          <a:blipFill rotWithShape="1">
            <a:blip r:embed="rId14">
              <a:alphaModFix/>
            </a:blip>
            <a:stretch>
              <a:fillRect/>
            </a:stretch>
          </a:blipFill>
          <a:ln>
            <a:noFill/>
          </a:ln>
        </p:spPr>
        <p:txBody>
          <a:bodyPr/>
          <a:lstStyle/>
          <a:p>
            <a:endParaRPr lang="en-D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32093a3db72_0_22"/>
          <p:cNvSpPr/>
          <p:nvPr/>
        </p:nvSpPr>
        <p:spPr>
          <a:xfrm rot="4724778" flipH="1">
            <a:off x="-4968539" y="1933879"/>
            <a:ext cx="14302942" cy="4988151"/>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n-DK"/>
          </a:p>
        </p:txBody>
      </p:sp>
      <p:grpSp>
        <p:nvGrpSpPr>
          <p:cNvPr id="144" name="Google Shape;144;g32093a3db72_0_22"/>
          <p:cNvGrpSpPr/>
          <p:nvPr/>
        </p:nvGrpSpPr>
        <p:grpSpPr>
          <a:xfrm>
            <a:off x="4881975" y="946396"/>
            <a:ext cx="857829" cy="857829"/>
            <a:chOff x="0" y="0"/>
            <a:chExt cx="812800" cy="812800"/>
          </a:xfrm>
        </p:grpSpPr>
        <p:sp>
          <p:nvSpPr>
            <p:cNvPr id="145" name="Google Shape;145;g32093a3db72_0_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g32093a3db72_0_2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7" name="Google Shape;147;g32093a3db72_0_22"/>
          <p:cNvGrpSpPr/>
          <p:nvPr/>
        </p:nvGrpSpPr>
        <p:grpSpPr>
          <a:xfrm>
            <a:off x="4375212" y="1199671"/>
            <a:ext cx="604561" cy="604561"/>
            <a:chOff x="0" y="0"/>
            <a:chExt cx="812800" cy="812800"/>
          </a:xfrm>
        </p:grpSpPr>
        <p:sp>
          <p:nvSpPr>
            <p:cNvPr id="148" name="Google Shape;148;g32093a3db72_0_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32093a3db72_0_2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0" name="Google Shape;150;g32093a3db72_0_22"/>
          <p:cNvGrpSpPr/>
          <p:nvPr/>
        </p:nvGrpSpPr>
        <p:grpSpPr>
          <a:xfrm>
            <a:off x="4663151" y="643813"/>
            <a:ext cx="637642" cy="637642"/>
            <a:chOff x="0" y="0"/>
            <a:chExt cx="812800" cy="812800"/>
          </a:xfrm>
        </p:grpSpPr>
        <p:sp>
          <p:nvSpPr>
            <p:cNvPr id="151" name="Google Shape;151;g32093a3db72_0_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g32093a3db72_0_2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3" name="Google Shape;153;g32093a3db72_0_22"/>
          <p:cNvSpPr/>
          <p:nvPr/>
        </p:nvSpPr>
        <p:spPr>
          <a:xfrm>
            <a:off x="-5991975" y="-12187"/>
            <a:ext cx="8732428" cy="10311365"/>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48" r="-59698"/>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g32093a3db72_0_22"/>
          <p:cNvSpPr/>
          <p:nvPr/>
        </p:nvSpPr>
        <p:spPr>
          <a:xfrm rot="2900561">
            <a:off x="-6095774" y="6298986"/>
            <a:ext cx="10914665" cy="3710986"/>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n-DK"/>
          </a:p>
        </p:txBody>
      </p:sp>
      <p:sp>
        <p:nvSpPr>
          <p:cNvPr id="155" name="Google Shape;155;g32093a3db72_0_22"/>
          <p:cNvSpPr txBox="1"/>
          <p:nvPr/>
        </p:nvSpPr>
        <p:spPr>
          <a:xfrm>
            <a:off x="7752422" y="1487718"/>
            <a:ext cx="6756900" cy="985200"/>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4799"/>
              <a:buFont typeface="Arial"/>
              <a:buNone/>
            </a:pPr>
            <a:r>
              <a:rPr lang="en-US" sz="6400" b="1">
                <a:solidFill>
                  <a:srgbClr val="002C47"/>
                </a:solidFill>
                <a:latin typeface="Poppins"/>
                <a:ea typeface="Poppins"/>
                <a:cs typeface="Poppins"/>
                <a:sym typeface="Poppins"/>
              </a:rPr>
              <a:t>Introduktion</a:t>
            </a:r>
            <a:endParaRPr sz="6400" i="0" u="none" strike="noStrike" cap="none">
              <a:solidFill>
                <a:srgbClr val="002C47"/>
              </a:solidFill>
              <a:latin typeface="Poppins"/>
              <a:ea typeface="Poppins"/>
              <a:cs typeface="Poppins"/>
              <a:sym typeface="Poppins"/>
            </a:endParaRPr>
          </a:p>
        </p:txBody>
      </p:sp>
      <p:sp>
        <p:nvSpPr>
          <p:cNvPr id="156" name="Google Shape;156;g32093a3db72_0_22"/>
          <p:cNvSpPr txBox="1"/>
          <p:nvPr/>
        </p:nvSpPr>
        <p:spPr>
          <a:xfrm>
            <a:off x="5467350" y="2792550"/>
            <a:ext cx="11997000" cy="3435900"/>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Clr>
                <a:srgbClr val="000000"/>
              </a:buClr>
              <a:buSzPts val="2599"/>
              <a:buFont typeface="Arial"/>
              <a:buNone/>
            </a:pPr>
            <a:r>
              <a:rPr lang="en-US" sz="3600">
                <a:solidFill>
                  <a:srgbClr val="002C47"/>
                </a:solidFill>
                <a:latin typeface="Poppins"/>
                <a:ea typeface="Poppins"/>
                <a:cs typeface="Poppins"/>
                <a:sym typeface="Poppins"/>
              </a:rPr>
              <a:t>Dette modul dækker karriereplanlægning for SMV'er i Europa, hvor personlige mål afstemmes med virksomhedens vækst. Det lægger vægt på vurdering af færdigheder, struktureret træning og strategier for medarbejderudvikling og -tilfredshed.</a:t>
            </a:r>
            <a:endParaRPr sz="3600" i="0" u="none" strike="noStrike" cap="none">
              <a:solidFill>
                <a:srgbClr val="002C47"/>
              </a:solidFill>
              <a:latin typeface="Poppins"/>
              <a:ea typeface="Poppins"/>
              <a:cs typeface="Poppins"/>
              <a:sym typeface="Poppins"/>
            </a:endParaRPr>
          </a:p>
        </p:txBody>
      </p:sp>
      <p:grpSp>
        <p:nvGrpSpPr>
          <p:cNvPr id="157" name="Google Shape;157;g32093a3db72_0_22"/>
          <p:cNvGrpSpPr/>
          <p:nvPr/>
        </p:nvGrpSpPr>
        <p:grpSpPr>
          <a:xfrm>
            <a:off x="15480049" y="7931675"/>
            <a:ext cx="1279266" cy="1109309"/>
            <a:chOff x="0" y="0"/>
            <a:chExt cx="812800" cy="812800"/>
          </a:xfrm>
        </p:grpSpPr>
        <p:sp>
          <p:nvSpPr>
            <p:cNvPr id="158" name="Google Shape;158;g32093a3db72_0_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32093a3db72_0_2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0" name="Google Shape;160;g32093a3db72_0_22"/>
          <p:cNvGrpSpPr/>
          <p:nvPr/>
        </p:nvGrpSpPr>
        <p:grpSpPr>
          <a:xfrm>
            <a:off x="15670975" y="7248926"/>
            <a:ext cx="1088339" cy="939028"/>
            <a:chOff x="0" y="0"/>
            <a:chExt cx="812800" cy="812800"/>
          </a:xfrm>
        </p:grpSpPr>
        <p:sp>
          <p:nvSpPr>
            <p:cNvPr id="161" name="Google Shape;161;g32093a3db72_0_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g32093a3db72_0_2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3" name="Google Shape;163;g32093a3db72_0_22"/>
          <p:cNvGrpSpPr/>
          <p:nvPr/>
        </p:nvGrpSpPr>
        <p:grpSpPr>
          <a:xfrm>
            <a:off x="15096551" y="7725561"/>
            <a:ext cx="857829" cy="857829"/>
            <a:chOff x="0" y="0"/>
            <a:chExt cx="812800" cy="812800"/>
          </a:xfrm>
        </p:grpSpPr>
        <p:sp>
          <p:nvSpPr>
            <p:cNvPr id="164" name="Google Shape;164;g32093a3db72_0_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g32093a3db72_0_2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6" name="Google Shape;166;g32093a3db72_0_22"/>
          <p:cNvSpPr/>
          <p:nvPr/>
        </p:nvSpPr>
        <p:spPr>
          <a:xfrm rot="8775265">
            <a:off x="10200395" y="7282228"/>
            <a:ext cx="3269188" cy="3252596"/>
          </a:xfrm>
          <a:custGeom>
            <a:avLst/>
            <a:gdLst/>
            <a:ahLst/>
            <a:cxnLst/>
            <a:rect l="l" t="t" r="r" b="b"/>
            <a:pathLst>
              <a:path w="4568690" h="4114800" extrusionOk="0">
                <a:moveTo>
                  <a:pt x="0" y="0"/>
                </a:moveTo>
                <a:lnTo>
                  <a:pt x="4568690" y="0"/>
                </a:lnTo>
                <a:lnTo>
                  <a:pt x="4568690" y="4114800"/>
                </a:lnTo>
                <a:lnTo>
                  <a:pt x="0" y="4114800"/>
                </a:lnTo>
                <a:lnTo>
                  <a:pt x="0" y="0"/>
                </a:lnTo>
                <a:close/>
              </a:path>
            </a:pathLst>
          </a:custGeom>
          <a:blipFill rotWithShape="1">
            <a:blip r:embed="rId6">
              <a:alphaModFix/>
            </a:blip>
            <a:stretch>
              <a:fillRect/>
            </a:stretch>
          </a:blipFill>
          <a:ln>
            <a:noFill/>
          </a:ln>
        </p:spPr>
        <p:txBody>
          <a:bodyPr/>
          <a:lstStyle/>
          <a:p>
            <a:endParaRPr lang="en-DK"/>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171" name="Google Shape;171;p3"/>
          <p:cNvGrpSpPr/>
          <p:nvPr/>
        </p:nvGrpSpPr>
        <p:grpSpPr>
          <a:xfrm>
            <a:off x="-1821361" y="4584074"/>
            <a:ext cx="21494542" cy="6357176"/>
            <a:chOff x="0" y="0"/>
            <a:chExt cx="5661114" cy="1674318"/>
          </a:xfrm>
        </p:grpSpPr>
        <p:sp>
          <p:nvSpPr>
            <p:cNvPr id="172" name="Google Shape;172;p3"/>
            <p:cNvSpPr/>
            <p:nvPr/>
          </p:nvSpPr>
          <p:spPr>
            <a:xfrm>
              <a:off x="0" y="0"/>
              <a:ext cx="5661114" cy="1674318"/>
            </a:xfrm>
            <a:custGeom>
              <a:avLst/>
              <a:gdLst/>
              <a:ahLst/>
              <a:cxnLst/>
              <a:rect l="l" t="t" r="r" b="b"/>
              <a:pathLst>
                <a:path w="5661114" h="1674318" extrusionOk="0">
                  <a:moveTo>
                    <a:pt x="0" y="0"/>
                  </a:moveTo>
                  <a:lnTo>
                    <a:pt x="5661114" y="0"/>
                  </a:lnTo>
                  <a:lnTo>
                    <a:pt x="5661114" y="1674318"/>
                  </a:lnTo>
                  <a:lnTo>
                    <a:pt x="0" y="1674318"/>
                  </a:lnTo>
                  <a:close/>
                </a:path>
              </a:pathLst>
            </a:custGeom>
            <a:solidFill>
              <a:srgbClr val="659FA2">
                <a:alpha val="78431"/>
              </a:srgbClr>
            </a:solidFill>
            <a:ln>
              <a:noFill/>
            </a:ln>
          </p:spPr>
          <p:txBody>
            <a:bodyPr/>
            <a:lstStyle/>
            <a:p>
              <a:endParaRPr lang="en-DK"/>
            </a:p>
          </p:txBody>
        </p:sp>
        <p:sp>
          <p:nvSpPr>
            <p:cNvPr id="173" name="Google Shape;173;p3"/>
            <p:cNvSpPr txBox="1"/>
            <p:nvPr/>
          </p:nvSpPr>
          <p:spPr>
            <a:xfrm>
              <a:off x="0" y="0"/>
              <a:ext cx="5661114" cy="1674318"/>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4" name="Google Shape;174;p3"/>
          <p:cNvSpPr/>
          <p:nvPr/>
        </p:nvSpPr>
        <p:spPr>
          <a:xfrm rot="-10602053">
            <a:off x="12392305" y="-780957"/>
            <a:ext cx="6235467" cy="2174619"/>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175" name="Google Shape;175;p3"/>
          <p:cNvSpPr/>
          <p:nvPr/>
        </p:nvSpPr>
        <p:spPr>
          <a:xfrm rot="10602053" flipH="1">
            <a:off x="-438992" y="-840566"/>
            <a:ext cx="6571235" cy="2291719"/>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176" name="Google Shape;176;p3"/>
          <p:cNvGrpSpPr/>
          <p:nvPr/>
        </p:nvGrpSpPr>
        <p:grpSpPr>
          <a:xfrm>
            <a:off x="-1342907" y="9913239"/>
            <a:ext cx="20973813" cy="837562"/>
            <a:chOff x="0" y="-57150"/>
            <a:chExt cx="11607985" cy="463550"/>
          </a:xfrm>
        </p:grpSpPr>
        <p:sp>
          <p:nvSpPr>
            <p:cNvPr id="177" name="Google Shape;177;p3"/>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9" name="Google Shape;179;p3"/>
          <p:cNvGrpSpPr/>
          <p:nvPr/>
        </p:nvGrpSpPr>
        <p:grpSpPr>
          <a:xfrm>
            <a:off x="4131384" y="9913239"/>
            <a:ext cx="10025232" cy="837562"/>
            <a:chOff x="0" y="-57150"/>
            <a:chExt cx="5548478" cy="463550"/>
          </a:xfrm>
        </p:grpSpPr>
        <p:sp>
          <p:nvSpPr>
            <p:cNvPr id="180" name="Google Shape;180;p3"/>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2" name="Google Shape;182;p3"/>
          <p:cNvGrpSpPr/>
          <p:nvPr/>
        </p:nvGrpSpPr>
        <p:grpSpPr>
          <a:xfrm>
            <a:off x="9828075" y="2572350"/>
            <a:ext cx="4746192" cy="4081307"/>
            <a:chOff x="0" y="0"/>
            <a:chExt cx="4487700" cy="3968980"/>
          </a:xfrm>
        </p:grpSpPr>
        <p:sp>
          <p:nvSpPr>
            <p:cNvPr id="183" name="Google Shape;183;p3"/>
            <p:cNvSpPr/>
            <p:nvPr/>
          </p:nvSpPr>
          <p:spPr>
            <a:xfrm>
              <a:off x="517926"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4">
                <a:alphaModFix/>
              </a:blip>
              <a:stretch>
                <a:fillRect/>
              </a:stretch>
            </a:blipFill>
            <a:ln>
              <a:noFill/>
            </a:ln>
          </p:spPr>
          <p:txBody>
            <a:bodyPr/>
            <a:lstStyle/>
            <a:p>
              <a:endParaRPr lang="en-DK"/>
            </a:p>
          </p:txBody>
        </p:sp>
        <p:sp>
          <p:nvSpPr>
            <p:cNvPr id="184" name="Google Shape;184;p3"/>
            <p:cNvSpPr/>
            <p:nvPr/>
          </p:nvSpPr>
          <p:spPr>
            <a:xfrm>
              <a:off x="778239"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5">
                <a:alphaModFix/>
              </a:blip>
              <a:stretch>
                <a:fillRect/>
              </a:stretch>
            </a:blipFill>
            <a:ln>
              <a:noFill/>
            </a:ln>
          </p:spPr>
          <p:txBody>
            <a:bodyPr/>
            <a:lstStyle/>
            <a:p>
              <a:endParaRPr lang="en-DK"/>
            </a:p>
          </p:txBody>
        </p:sp>
        <p:sp>
          <p:nvSpPr>
            <p:cNvPr id="185" name="Google Shape;185;p3"/>
            <p:cNvSpPr/>
            <p:nvPr/>
          </p:nvSpPr>
          <p:spPr>
            <a:xfrm>
              <a:off x="930217"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6">
                <a:alphaModFix/>
              </a:blip>
              <a:stretch>
                <a:fillRect/>
              </a:stretch>
            </a:blipFill>
            <a:ln>
              <a:noFill/>
            </a:ln>
          </p:spPr>
          <p:txBody>
            <a:bodyPr/>
            <a:lstStyle/>
            <a:p>
              <a:endParaRPr lang="en-DK"/>
            </a:p>
          </p:txBody>
        </p:sp>
        <p:sp>
          <p:nvSpPr>
            <p:cNvPr id="186" name="Google Shape;186;p3"/>
            <p:cNvSpPr/>
            <p:nvPr/>
          </p:nvSpPr>
          <p:spPr>
            <a:xfrm>
              <a:off x="1478822" y="1046392"/>
              <a:ext cx="1529917" cy="1529917"/>
            </a:xfrm>
            <a:custGeom>
              <a:avLst/>
              <a:gdLst/>
              <a:ahLst/>
              <a:cxnLst/>
              <a:rect l="l" t="t" r="r" b="b"/>
              <a:pathLst>
                <a:path w="1529917" h="1529917" extrusionOk="0">
                  <a:moveTo>
                    <a:pt x="0" y="0"/>
                  </a:moveTo>
                  <a:lnTo>
                    <a:pt x="1529917" y="0"/>
                  </a:lnTo>
                  <a:lnTo>
                    <a:pt x="1529917" y="1529917"/>
                  </a:lnTo>
                  <a:lnTo>
                    <a:pt x="0" y="1529917"/>
                  </a:lnTo>
                  <a:lnTo>
                    <a:pt x="0" y="0"/>
                  </a:lnTo>
                  <a:close/>
                </a:path>
              </a:pathLst>
            </a:custGeom>
            <a:blipFill rotWithShape="1">
              <a:blip r:embed="rId7">
                <a:alphaModFix/>
              </a:blip>
              <a:stretch>
                <a:fillRect/>
              </a:stretch>
            </a:blipFill>
            <a:ln>
              <a:noFill/>
            </a:ln>
          </p:spPr>
          <p:txBody>
            <a:bodyPr/>
            <a:lstStyle/>
            <a:p>
              <a:endParaRPr lang="en-DK"/>
            </a:p>
          </p:txBody>
        </p:sp>
        <p:sp>
          <p:nvSpPr>
            <p:cNvPr id="187" name="Google Shape;187;p3"/>
            <p:cNvSpPr txBox="1"/>
            <p:nvPr/>
          </p:nvSpPr>
          <p:spPr>
            <a:xfrm>
              <a:off x="0" y="3519880"/>
              <a:ext cx="4487700" cy="4491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3000"/>
                <a:buFont typeface="Arial"/>
                <a:buNone/>
              </a:pPr>
              <a:r>
                <a:rPr lang="en-US" sz="3000" b="1" dirty="0" err="1">
                  <a:solidFill>
                    <a:srgbClr val="062D47"/>
                  </a:solidFill>
                  <a:latin typeface="Poppins"/>
                  <a:ea typeface="Poppins"/>
                  <a:cs typeface="Poppins"/>
                  <a:sym typeface="Poppins"/>
                </a:rPr>
                <a:t>Læringsresultater</a:t>
              </a:r>
              <a:endParaRPr sz="3000" i="0" u="none" strike="noStrike" cap="none" dirty="0">
                <a:solidFill>
                  <a:srgbClr val="062D47"/>
                </a:solidFill>
                <a:latin typeface="Poppins"/>
                <a:ea typeface="Poppins"/>
                <a:cs typeface="Poppins"/>
                <a:sym typeface="Poppins"/>
              </a:endParaRPr>
            </a:p>
          </p:txBody>
        </p:sp>
      </p:grpSp>
      <p:sp>
        <p:nvSpPr>
          <p:cNvPr id="188" name="Google Shape;188;p3"/>
          <p:cNvSpPr/>
          <p:nvPr/>
        </p:nvSpPr>
        <p:spPr>
          <a:xfrm>
            <a:off x="3956977" y="2797175"/>
            <a:ext cx="3617821" cy="3281280"/>
          </a:xfrm>
          <a:custGeom>
            <a:avLst/>
            <a:gdLst/>
            <a:ahLst/>
            <a:cxnLst/>
            <a:rect l="l" t="t" r="r" b="b"/>
            <a:pathLst>
              <a:path w="2588781" h="2588781" extrusionOk="0">
                <a:moveTo>
                  <a:pt x="0" y="0"/>
                </a:moveTo>
                <a:lnTo>
                  <a:pt x="2588781" y="0"/>
                </a:lnTo>
                <a:lnTo>
                  <a:pt x="2588781" y="2588781"/>
                </a:lnTo>
                <a:lnTo>
                  <a:pt x="0" y="2588781"/>
                </a:lnTo>
                <a:lnTo>
                  <a:pt x="0" y="0"/>
                </a:lnTo>
                <a:close/>
              </a:path>
            </a:pathLst>
          </a:custGeom>
          <a:blipFill rotWithShape="1">
            <a:blip r:embed="rId4">
              <a:alphaModFix/>
            </a:blip>
            <a:stretch>
              <a:fillRect/>
            </a:stretch>
          </a:blipFill>
          <a:ln>
            <a:noFill/>
          </a:ln>
        </p:spPr>
        <p:txBody>
          <a:bodyPr/>
          <a:lstStyle/>
          <a:p>
            <a:endParaRPr lang="en-DK"/>
          </a:p>
        </p:txBody>
      </p:sp>
      <p:sp>
        <p:nvSpPr>
          <p:cNvPr id="189" name="Google Shape;189;p3"/>
          <p:cNvSpPr/>
          <p:nvPr/>
        </p:nvSpPr>
        <p:spPr>
          <a:xfrm>
            <a:off x="4091004" y="2738264"/>
            <a:ext cx="3176561" cy="2995200"/>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5">
              <a:alphaModFix/>
            </a:blip>
            <a:stretch>
              <a:fillRect/>
            </a:stretch>
          </a:blipFill>
          <a:ln>
            <a:noFill/>
          </a:ln>
        </p:spPr>
        <p:txBody>
          <a:bodyPr/>
          <a:lstStyle/>
          <a:p>
            <a:endParaRPr lang="en-DK"/>
          </a:p>
        </p:txBody>
      </p:sp>
      <p:sp>
        <p:nvSpPr>
          <p:cNvPr id="190" name="Google Shape;190;p3"/>
          <p:cNvSpPr/>
          <p:nvPr/>
        </p:nvSpPr>
        <p:spPr>
          <a:xfrm>
            <a:off x="4292655" y="2940360"/>
            <a:ext cx="2773259" cy="2591002"/>
          </a:xfrm>
          <a:custGeom>
            <a:avLst/>
            <a:gdLst/>
            <a:ahLst/>
            <a:cxnLst/>
            <a:rect l="l" t="t" r="r" b="b"/>
            <a:pathLst>
              <a:path w="1970344" h="1970344" extrusionOk="0">
                <a:moveTo>
                  <a:pt x="0" y="0"/>
                </a:moveTo>
                <a:lnTo>
                  <a:pt x="1970345" y="0"/>
                </a:lnTo>
                <a:lnTo>
                  <a:pt x="1970345" y="1970344"/>
                </a:lnTo>
                <a:lnTo>
                  <a:pt x="0" y="1970344"/>
                </a:lnTo>
                <a:lnTo>
                  <a:pt x="0" y="0"/>
                </a:lnTo>
                <a:close/>
              </a:path>
            </a:pathLst>
          </a:custGeom>
          <a:blipFill rotWithShape="1">
            <a:blip r:embed="rId6">
              <a:alphaModFix/>
            </a:blip>
            <a:stretch>
              <a:fillRect/>
            </a:stretch>
          </a:blipFill>
          <a:ln>
            <a:noFill/>
          </a:ln>
        </p:spPr>
        <p:txBody>
          <a:bodyPr/>
          <a:lstStyle/>
          <a:p>
            <a:endParaRPr lang="en-DK"/>
          </a:p>
        </p:txBody>
      </p:sp>
      <p:sp>
        <p:nvSpPr>
          <p:cNvPr id="191" name="Google Shape;191;p3"/>
          <p:cNvSpPr/>
          <p:nvPr/>
        </p:nvSpPr>
        <p:spPr>
          <a:xfrm>
            <a:off x="4524054" y="3168535"/>
            <a:ext cx="2310475" cy="2134678"/>
          </a:xfrm>
          <a:custGeom>
            <a:avLst/>
            <a:gdLst/>
            <a:ahLst/>
            <a:cxnLst/>
            <a:rect l="l" t="t" r="r" b="b"/>
            <a:pathLst>
              <a:path w="1674257" h="1674257" extrusionOk="0">
                <a:moveTo>
                  <a:pt x="0" y="0"/>
                </a:moveTo>
                <a:lnTo>
                  <a:pt x="1674257" y="0"/>
                </a:lnTo>
                <a:lnTo>
                  <a:pt x="1674257" y="1674257"/>
                </a:lnTo>
                <a:lnTo>
                  <a:pt x="0" y="1674257"/>
                </a:lnTo>
                <a:lnTo>
                  <a:pt x="0" y="0"/>
                </a:lnTo>
                <a:close/>
              </a:path>
            </a:pathLst>
          </a:custGeom>
          <a:blipFill rotWithShape="1">
            <a:blip r:embed="rId8">
              <a:alphaModFix/>
            </a:blip>
            <a:stretch>
              <a:fillRect/>
            </a:stretch>
          </a:blipFill>
          <a:ln>
            <a:noFill/>
          </a:ln>
        </p:spPr>
        <p:txBody>
          <a:bodyPr/>
          <a:lstStyle/>
          <a:p>
            <a:endParaRPr lang="en-DK"/>
          </a:p>
        </p:txBody>
      </p:sp>
      <p:sp>
        <p:nvSpPr>
          <p:cNvPr id="192" name="Google Shape;192;p3"/>
          <p:cNvSpPr txBox="1"/>
          <p:nvPr/>
        </p:nvSpPr>
        <p:spPr>
          <a:xfrm>
            <a:off x="4178144" y="6118493"/>
            <a:ext cx="3175500" cy="4617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3000"/>
              <a:buFont typeface="Arial"/>
              <a:buNone/>
            </a:pPr>
            <a:r>
              <a:rPr lang="en-US" sz="3000" b="1" dirty="0" err="1">
                <a:solidFill>
                  <a:srgbClr val="062D47"/>
                </a:solidFill>
                <a:latin typeface="Poppins"/>
                <a:ea typeface="Poppins"/>
                <a:cs typeface="Poppins"/>
                <a:sym typeface="Poppins"/>
              </a:rPr>
              <a:t>Målsætninger</a:t>
            </a:r>
            <a:endParaRPr sz="3000" b="1" i="0" u="none" strike="noStrike" cap="none" dirty="0">
              <a:solidFill>
                <a:srgbClr val="062D47"/>
              </a:solidFill>
              <a:latin typeface="Poppins"/>
              <a:ea typeface="Poppins"/>
              <a:cs typeface="Poppins"/>
              <a:sym typeface="Poppins"/>
            </a:endParaRPr>
          </a:p>
        </p:txBody>
      </p:sp>
      <p:sp>
        <p:nvSpPr>
          <p:cNvPr id="193" name="Google Shape;193;p3"/>
          <p:cNvSpPr txBox="1"/>
          <p:nvPr/>
        </p:nvSpPr>
        <p:spPr>
          <a:xfrm>
            <a:off x="4590449" y="950111"/>
            <a:ext cx="8670900" cy="215400"/>
          </a:xfrm>
          <a:prstGeom prst="rect">
            <a:avLst/>
          </a:prstGeom>
          <a:noFill/>
          <a:ln>
            <a:noFill/>
          </a:ln>
        </p:spPr>
        <p:txBody>
          <a:bodyPr spcFirstLastPara="1" wrap="square" lIns="0" tIns="0" rIns="0" bIns="0" anchor="t" anchorCtr="0">
            <a:spAutoFit/>
          </a:bodyPr>
          <a:lstStyle/>
          <a:p>
            <a:pPr marL="0" marR="0" lvl="0" indent="0" algn="ctr" rtl="0">
              <a:lnSpc>
                <a:spcPct val="112993"/>
              </a:lnSpc>
              <a:spcBef>
                <a:spcPts val="0"/>
              </a:spcBef>
              <a:spcAft>
                <a:spcPts val="0"/>
              </a:spcAft>
              <a:buClr>
                <a:srgbClr val="000000"/>
              </a:buClr>
              <a:buSzPts val="6326"/>
              <a:buFont typeface="Arial"/>
              <a:buNone/>
            </a:pPr>
            <a:endParaRPr sz="1400" b="0" i="0" u="none" strike="noStrike" cap="none">
              <a:solidFill>
                <a:srgbClr val="000000"/>
              </a:solidFill>
              <a:latin typeface="Arial"/>
              <a:ea typeface="Arial"/>
              <a:cs typeface="Arial"/>
              <a:sym typeface="Arial"/>
            </a:endParaRPr>
          </a:p>
        </p:txBody>
      </p:sp>
      <p:sp>
        <p:nvSpPr>
          <p:cNvPr id="194" name="Google Shape;194;p3"/>
          <p:cNvSpPr/>
          <p:nvPr/>
        </p:nvSpPr>
        <p:spPr>
          <a:xfrm>
            <a:off x="7756657" y="453136"/>
            <a:ext cx="2774170" cy="1664502"/>
          </a:xfrm>
          <a:custGeom>
            <a:avLst/>
            <a:gdLst/>
            <a:ahLst/>
            <a:cxnLst/>
            <a:rect l="l" t="t" r="r" b="b"/>
            <a:pathLst>
              <a:path w="2774170" h="1664502" extrusionOk="0">
                <a:moveTo>
                  <a:pt x="0" y="0"/>
                </a:moveTo>
                <a:lnTo>
                  <a:pt x="2774170" y="0"/>
                </a:lnTo>
                <a:lnTo>
                  <a:pt x="2774170" y="1664501"/>
                </a:lnTo>
                <a:lnTo>
                  <a:pt x="0" y="1664501"/>
                </a:lnTo>
                <a:lnTo>
                  <a:pt x="0" y="0"/>
                </a:lnTo>
                <a:close/>
              </a:path>
            </a:pathLst>
          </a:custGeom>
          <a:blipFill rotWithShape="1">
            <a:blip r:embed="rId9">
              <a:alphaModFix/>
            </a:blip>
            <a:stretch>
              <a:fillRect/>
            </a:stretch>
          </a:blipFill>
          <a:ln>
            <a:noFill/>
          </a:ln>
        </p:spPr>
        <p:txBody>
          <a:bodyPr/>
          <a:lstStyle/>
          <a:p>
            <a:endParaRPr lang="en-DK"/>
          </a:p>
        </p:txBody>
      </p:sp>
      <p:sp>
        <p:nvSpPr>
          <p:cNvPr id="195" name="Google Shape;195;p3"/>
          <p:cNvSpPr txBox="1"/>
          <p:nvPr/>
        </p:nvSpPr>
        <p:spPr>
          <a:xfrm>
            <a:off x="2551163" y="6596038"/>
            <a:ext cx="5953200" cy="192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300" dirty="0" err="1">
                <a:solidFill>
                  <a:srgbClr val="062D47"/>
                </a:solidFill>
                <a:latin typeface="Poppins"/>
                <a:ea typeface="Poppins"/>
                <a:cs typeface="Poppins"/>
                <a:sym typeface="Poppins"/>
              </a:rPr>
              <a:t>Målet</a:t>
            </a:r>
            <a:r>
              <a:rPr lang="en-US" sz="3300" dirty="0">
                <a:solidFill>
                  <a:srgbClr val="062D47"/>
                </a:solidFill>
                <a:latin typeface="Poppins"/>
                <a:ea typeface="Poppins"/>
                <a:cs typeface="Poppins"/>
                <a:sym typeface="Poppins"/>
              </a:rPr>
              <a:t> er at </a:t>
            </a:r>
            <a:r>
              <a:rPr lang="en-US" sz="3300" dirty="0" err="1">
                <a:solidFill>
                  <a:srgbClr val="062D47"/>
                </a:solidFill>
                <a:latin typeface="Poppins"/>
                <a:ea typeface="Poppins"/>
                <a:cs typeface="Poppins"/>
                <a:sym typeface="Poppins"/>
              </a:rPr>
              <a:t>fremme</a:t>
            </a:r>
            <a:r>
              <a:rPr lang="en-US" sz="3300" dirty="0">
                <a:solidFill>
                  <a:srgbClr val="062D47"/>
                </a:solidFill>
                <a:latin typeface="Poppins"/>
                <a:ea typeface="Poppins"/>
                <a:cs typeface="Poppins"/>
                <a:sym typeface="Poppins"/>
              </a:rPr>
              <a:t> </a:t>
            </a:r>
            <a:r>
              <a:rPr lang="en-US" sz="3300" dirty="0" err="1">
                <a:solidFill>
                  <a:srgbClr val="062D47"/>
                </a:solidFill>
                <a:latin typeface="Poppins"/>
                <a:ea typeface="Poppins"/>
                <a:cs typeface="Poppins"/>
                <a:sym typeface="Poppins"/>
              </a:rPr>
              <a:t>vækst</a:t>
            </a:r>
            <a:r>
              <a:rPr lang="en-US" sz="3300" dirty="0">
                <a:solidFill>
                  <a:srgbClr val="062D47"/>
                </a:solidFill>
                <a:latin typeface="Poppins"/>
                <a:ea typeface="Poppins"/>
                <a:cs typeface="Poppins"/>
                <a:sym typeface="Poppins"/>
              </a:rPr>
              <a:t>, </a:t>
            </a:r>
            <a:r>
              <a:rPr lang="en-US" sz="3300" dirty="0" err="1">
                <a:solidFill>
                  <a:srgbClr val="062D47"/>
                </a:solidFill>
                <a:latin typeface="Poppins"/>
                <a:ea typeface="Poppins"/>
                <a:cs typeface="Poppins"/>
                <a:sym typeface="Poppins"/>
              </a:rPr>
              <a:t>jobopfyldelse</a:t>
            </a:r>
            <a:r>
              <a:rPr lang="en-US" sz="3300" dirty="0">
                <a:solidFill>
                  <a:srgbClr val="062D47"/>
                </a:solidFill>
                <a:latin typeface="Poppins"/>
                <a:ea typeface="Poppins"/>
                <a:cs typeface="Poppins"/>
                <a:sym typeface="Poppins"/>
              </a:rPr>
              <a:t>, </a:t>
            </a:r>
            <a:r>
              <a:rPr lang="en-US" sz="3300" dirty="0" err="1">
                <a:solidFill>
                  <a:srgbClr val="062D47"/>
                </a:solidFill>
                <a:latin typeface="Poppins"/>
                <a:ea typeface="Poppins"/>
                <a:cs typeface="Poppins"/>
                <a:sym typeface="Poppins"/>
              </a:rPr>
              <a:t>økonomisk</a:t>
            </a:r>
            <a:r>
              <a:rPr lang="en-US" sz="3300" dirty="0">
                <a:solidFill>
                  <a:srgbClr val="062D47"/>
                </a:solidFill>
                <a:latin typeface="Poppins"/>
                <a:ea typeface="Poppins"/>
                <a:cs typeface="Poppins"/>
                <a:sym typeface="Poppins"/>
              </a:rPr>
              <a:t> </a:t>
            </a:r>
            <a:r>
              <a:rPr lang="en-US" sz="3300" dirty="0" err="1">
                <a:solidFill>
                  <a:srgbClr val="062D47"/>
                </a:solidFill>
                <a:latin typeface="Poppins"/>
                <a:ea typeface="Poppins"/>
                <a:cs typeface="Poppins"/>
                <a:sym typeface="Poppins"/>
              </a:rPr>
              <a:t>stabilitet</a:t>
            </a:r>
            <a:r>
              <a:rPr lang="en-US" sz="3300" dirty="0">
                <a:solidFill>
                  <a:srgbClr val="062D47"/>
                </a:solidFill>
                <a:latin typeface="Poppins"/>
                <a:ea typeface="Poppins"/>
                <a:cs typeface="Poppins"/>
                <a:sym typeface="Poppins"/>
              </a:rPr>
              <a:t>, balance </a:t>
            </a:r>
            <a:r>
              <a:rPr lang="en-US" sz="3300" dirty="0" err="1">
                <a:solidFill>
                  <a:srgbClr val="062D47"/>
                </a:solidFill>
                <a:latin typeface="Poppins"/>
                <a:ea typeface="Poppins"/>
                <a:cs typeface="Poppins"/>
                <a:sym typeface="Poppins"/>
              </a:rPr>
              <a:t>mellem</a:t>
            </a:r>
            <a:r>
              <a:rPr lang="en-US" sz="3300" dirty="0">
                <a:solidFill>
                  <a:srgbClr val="062D47"/>
                </a:solidFill>
                <a:latin typeface="Poppins"/>
                <a:ea typeface="Poppins"/>
                <a:cs typeface="Poppins"/>
                <a:sym typeface="Poppins"/>
              </a:rPr>
              <a:t> </a:t>
            </a:r>
            <a:r>
              <a:rPr lang="en-US" sz="3300" dirty="0" err="1">
                <a:solidFill>
                  <a:srgbClr val="062D47"/>
                </a:solidFill>
                <a:latin typeface="Poppins"/>
                <a:ea typeface="Poppins"/>
                <a:cs typeface="Poppins"/>
                <a:sym typeface="Poppins"/>
              </a:rPr>
              <a:t>arbejdsliv</a:t>
            </a:r>
            <a:r>
              <a:rPr lang="en-US" sz="3300" dirty="0">
                <a:solidFill>
                  <a:srgbClr val="062D47"/>
                </a:solidFill>
                <a:latin typeface="Poppins"/>
                <a:ea typeface="Poppins"/>
                <a:cs typeface="Poppins"/>
                <a:sym typeface="Poppins"/>
              </a:rPr>
              <a:t> </a:t>
            </a:r>
            <a:r>
              <a:rPr lang="en-US" sz="3300" dirty="0" err="1">
                <a:solidFill>
                  <a:srgbClr val="062D47"/>
                </a:solidFill>
                <a:latin typeface="Poppins"/>
                <a:ea typeface="Poppins"/>
                <a:cs typeface="Poppins"/>
                <a:sym typeface="Poppins"/>
              </a:rPr>
              <a:t>og</a:t>
            </a:r>
            <a:r>
              <a:rPr lang="en-US" sz="3300" dirty="0">
                <a:solidFill>
                  <a:srgbClr val="062D47"/>
                </a:solidFill>
                <a:latin typeface="Poppins"/>
                <a:ea typeface="Poppins"/>
                <a:cs typeface="Poppins"/>
                <a:sym typeface="Poppins"/>
              </a:rPr>
              <a:t> </a:t>
            </a:r>
            <a:r>
              <a:rPr lang="en-US" sz="3300" dirty="0" err="1">
                <a:solidFill>
                  <a:srgbClr val="062D47"/>
                </a:solidFill>
                <a:latin typeface="Poppins"/>
                <a:ea typeface="Poppins"/>
                <a:cs typeface="Poppins"/>
                <a:sym typeface="Poppins"/>
              </a:rPr>
              <a:t>privatliv</a:t>
            </a:r>
            <a:r>
              <a:rPr lang="en-US" sz="3300" dirty="0">
                <a:solidFill>
                  <a:srgbClr val="062D47"/>
                </a:solidFill>
                <a:latin typeface="Poppins"/>
                <a:ea typeface="Poppins"/>
                <a:cs typeface="Poppins"/>
                <a:sym typeface="Poppins"/>
              </a:rPr>
              <a:t> </a:t>
            </a:r>
            <a:r>
              <a:rPr lang="en-US" sz="3300" dirty="0" err="1">
                <a:solidFill>
                  <a:srgbClr val="062D47"/>
                </a:solidFill>
                <a:latin typeface="Poppins"/>
                <a:ea typeface="Poppins"/>
                <a:cs typeface="Poppins"/>
                <a:sym typeface="Poppins"/>
              </a:rPr>
              <a:t>og</a:t>
            </a:r>
            <a:r>
              <a:rPr lang="en-US" sz="3300" dirty="0">
                <a:solidFill>
                  <a:srgbClr val="062D47"/>
                </a:solidFill>
                <a:latin typeface="Poppins"/>
                <a:ea typeface="Poppins"/>
                <a:cs typeface="Poppins"/>
                <a:sym typeface="Poppins"/>
              </a:rPr>
              <a:t> </a:t>
            </a:r>
            <a:r>
              <a:rPr lang="en-US" sz="3300" dirty="0" err="1">
                <a:solidFill>
                  <a:srgbClr val="062D47"/>
                </a:solidFill>
                <a:latin typeface="Poppins"/>
                <a:ea typeface="Poppins"/>
                <a:cs typeface="Poppins"/>
                <a:sym typeface="Poppins"/>
              </a:rPr>
              <a:t>tilpasningsevne</a:t>
            </a:r>
            <a:r>
              <a:rPr lang="en-US" sz="3300" dirty="0">
                <a:solidFill>
                  <a:schemeClr val="dk1"/>
                </a:solidFill>
                <a:latin typeface="Poppins"/>
                <a:ea typeface="Poppins"/>
                <a:cs typeface="Poppins"/>
                <a:sym typeface="Poppins"/>
              </a:rPr>
              <a:t>.</a:t>
            </a:r>
            <a:r>
              <a:rPr lang="en-US" sz="3300" dirty="0">
                <a:solidFill>
                  <a:schemeClr val="dk1"/>
                </a:solidFill>
              </a:rPr>
              <a:t>   </a:t>
            </a:r>
            <a:endParaRPr sz="5500" dirty="0">
              <a:solidFill>
                <a:schemeClr val="dk1"/>
              </a:solidFill>
              <a:latin typeface="Calibri"/>
              <a:ea typeface="Calibri"/>
              <a:cs typeface="Calibri"/>
              <a:sym typeface="Calibri"/>
            </a:endParaRPr>
          </a:p>
        </p:txBody>
      </p:sp>
      <p:sp>
        <p:nvSpPr>
          <p:cNvPr id="196" name="Google Shape;196;p3"/>
          <p:cNvSpPr txBox="1"/>
          <p:nvPr/>
        </p:nvSpPr>
        <p:spPr>
          <a:xfrm>
            <a:off x="9023425" y="6672418"/>
            <a:ext cx="6355500" cy="213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dirty="0">
                <a:solidFill>
                  <a:srgbClr val="062D47"/>
                </a:solidFill>
                <a:latin typeface="Poppins"/>
                <a:ea typeface="Poppins"/>
                <a:cs typeface="Poppins"/>
                <a:sym typeface="Poppins"/>
              </a:rPr>
              <a:t>Dette </a:t>
            </a:r>
            <a:r>
              <a:rPr lang="en-US" sz="3000" dirty="0" err="1">
                <a:solidFill>
                  <a:srgbClr val="062D47"/>
                </a:solidFill>
                <a:latin typeface="Poppins"/>
                <a:ea typeface="Poppins"/>
                <a:cs typeface="Poppins"/>
                <a:sym typeface="Poppins"/>
              </a:rPr>
              <a:t>modul</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lærer</a:t>
            </a:r>
            <a:r>
              <a:rPr lang="en-US" sz="3000" dirty="0">
                <a:solidFill>
                  <a:srgbClr val="062D47"/>
                </a:solidFill>
                <a:latin typeface="Poppins"/>
                <a:ea typeface="Poppins"/>
                <a:cs typeface="Poppins"/>
                <a:sym typeface="Poppins"/>
              </a:rPr>
              <a:t> dig at </a:t>
            </a:r>
            <a:r>
              <a:rPr lang="en-US" sz="3000" dirty="0" err="1">
                <a:solidFill>
                  <a:srgbClr val="062D47"/>
                </a:solidFill>
                <a:latin typeface="Poppins"/>
                <a:ea typeface="Poppins"/>
                <a:cs typeface="Poppins"/>
                <a:sym typeface="Poppins"/>
              </a:rPr>
              <a:t>tilpasse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personlige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og</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karrieremæssige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mål</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forbedre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færdigheder</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og</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tilpasningsevne</a:t>
            </a:r>
            <a:r>
              <a:rPr lang="en-US" sz="3000" dirty="0">
                <a:solidFill>
                  <a:srgbClr val="062D47"/>
                </a:solidFill>
              </a:rPr>
              <a:t>,</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fremme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trivsel</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og</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vækst</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og</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bruge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digitale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værktøjer</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til</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udvikling</a:t>
            </a:r>
            <a:r>
              <a:rPr lang="en-US" sz="3000" dirty="0">
                <a:solidFill>
                  <a:srgbClr val="062D47"/>
                </a:solidFill>
                <a:latin typeface="Poppins"/>
                <a:ea typeface="Poppins"/>
                <a:cs typeface="Poppins"/>
                <a:sym typeface="Poppins"/>
              </a:rPr>
              <a:t>.</a:t>
            </a:r>
            <a:endParaRPr sz="5200" dirty="0">
              <a:solidFill>
                <a:srgbClr val="062D47"/>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Google Shape;201;g32093a3db72_0_57"/>
          <p:cNvGrpSpPr/>
          <p:nvPr/>
        </p:nvGrpSpPr>
        <p:grpSpPr>
          <a:xfrm>
            <a:off x="-1821361" y="4584074"/>
            <a:ext cx="21494684" cy="6357218"/>
            <a:chOff x="0" y="0"/>
            <a:chExt cx="5661114" cy="1674318"/>
          </a:xfrm>
        </p:grpSpPr>
        <p:sp>
          <p:nvSpPr>
            <p:cNvPr id="202" name="Google Shape;202;g32093a3db72_0_57"/>
            <p:cNvSpPr/>
            <p:nvPr/>
          </p:nvSpPr>
          <p:spPr>
            <a:xfrm>
              <a:off x="0" y="0"/>
              <a:ext cx="5661114" cy="1674318"/>
            </a:xfrm>
            <a:custGeom>
              <a:avLst/>
              <a:gdLst/>
              <a:ahLst/>
              <a:cxnLst/>
              <a:rect l="l" t="t" r="r" b="b"/>
              <a:pathLst>
                <a:path w="5661114" h="1674318" extrusionOk="0">
                  <a:moveTo>
                    <a:pt x="0" y="0"/>
                  </a:moveTo>
                  <a:lnTo>
                    <a:pt x="5661114" y="0"/>
                  </a:lnTo>
                  <a:lnTo>
                    <a:pt x="5661114" y="1674318"/>
                  </a:lnTo>
                  <a:lnTo>
                    <a:pt x="0" y="1674318"/>
                  </a:lnTo>
                  <a:close/>
                </a:path>
              </a:pathLst>
            </a:custGeom>
            <a:solidFill>
              <a:srgbClr val="659FA2">
                <a:alpha val="78430"/>
              </a:srgbClr>
            </a:solidFill>
            <a:ln>
              <a:noFill/>
            </a:ln>
          </p:spPr>
          <p:txBody>
            <a:bodyPr/>
            <a:lstStyle/>
            <a:p>
              <a:endParaRPr lang="en-DK"/>
            </a:p>
          </p:txBody>
        </p:sp>
        <p:sp>
          <p:nvSpPr>
            <p:cNvPr id="203" name="Google Shape;203;g32093a3db72_0_57"/>
            <p:cNvSpPr txBox="1"/>
            <p:nvPr/>
          </p:nvSpPr>
          <p:spPr>
            <a:xfrm>
              <a:off x="0" y="0"/>
              <a:ext cx="5661000" cy="1674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4" name="Google Shape;204;g32093a3db72_0_57"/>
          <p:cNvSpPr/>
          <p:nvPr/>
        </p:nvSpPr>
        <p:spPr>
          <a:xfrm rot="-10393884">
            <a:off x="12467224" y="-489184"/>
            <a:ext cx="6221691" cy="2169814"/>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205" name="Google Shape;205;g32093a3db72_0_57"/>
          <p:cNvSpPr/>
          <p:nvPr/>
        </p:nvSpPr>
        <p:spPr>
          <a:xfrm rot="10037080" flipH="1">
            <a:off x="-589359" y="-550547"/>
            <a:ext cx="6573580" cy="2292537"/>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206" name="Google Shape;206;g32093a3db72_0_57"/>
          <p:cNvGrpSpPr/>
          <p:nvPr/>
        </p:nvGrpSpPr>
        <p:grpSpPr>
          <a:xfrm>
            <a:off x="-1342907" y="9913241"/>
            <a:ext cx="20973307" cy="837542"/>
            <a:chOff x="0" y="-57150"/>
            <a:chExt cx="11607985" cy="463550"/>
          </a:xfrm>
        </p:grpSpPr>
        <p:sp>
          <p:nvSpPr>
            <p:cNvPr id="207" name="Google Shape;207;g32093a3db72_0_57"/>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32093a3db72_0_57"/>
            <p:cNvSpPr txBox="1"/>
            <p:nvPr/>
          </p:nvSpPr>
          <p:spPr>
            <a:xfrm>
              <a:off x="0" y="-57150"/>
              <a:ext cx="116079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09" name="Google Shape;209;g32093a3db72_0_57"/>
          <p:cNvGrpSpPr/>
          <p:nvPr/>
        </p:nvGrpSpPr>
        <p:grpSpPr>
          <a:xfrm>
            <a:off x="4131384" y="9913241"/>
            <a:ext cx="10025030" cy="837542"/>
            <a:chOff x="0" y="-57150"/>
            <a:chExt cx="5548500" cy="463550"/>
          </a:xfrm>
        </p:grpSpPr>
        <p:sp>
          <p:nvSpPr>
            <p:cNvPr id="210" name="Google Shape;210;g32093a3db72_0_57"/>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g32093a3db72_0_57"/>
            <p:cNvSpPr txBox="1"/>
            <p:nvPr/>
          </p:nvSpPr>
          <p:spPr>
            <a:xfrm>
              <a:off x="0" y="-57150"/>
              <a:ext cx="55485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12" name="Google Shape;212;g32093a3db72_0_57"/>
          <p:cNvSpPr txBox="1"/>
          <p:nvPr/>
        </p:nvSpPr>
        <p:spPr>
          <a:xfrm>
            <a:off x="2009975" y="2957882"/>
            <a:ext cx="8987100" cy="11235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3000"/>
              <a:buFont typeface="Arial"/>
              <a:buNone/>
            </a:pPr>
            <a:r>
              <a:rPr lang="en-US" sz="4100" b="1" dirty="0">
                <a:solidFill>
                  <a:schemeClr val="dk1"/>
                </a:solidFill>
                <a:latin typeface="Poppins"/>
                <a:ea typeface="Poppins"/>
                <a:cs typeface="Poppins"/>
                <a:sym typeface="Poppins"/>
              </a:rPr>
              <a:t>INDHOLDSFORTEGNELSE </a:t>
            </a:r>
            <a:endParaRPr sz="4100" b="1" i="0" u="none" strike="noStrike" cap="none" dirty="0">
              <a:solidFill>
                <a:srgbClr val="000000"/>
              </a:solidFill>
              <a:latin typeface="Poppins"/>
              <a:ea typeface="Poppins"/>
              <a:cs typeface="Poppins"/>
              <a:sym typeface="Poppins"/>
            </a:endParaRPr>
          </a:p>
        </p:txBody>
      </p:sp>
      <p:sp>
        <p:nvSpPr>
          <p:cNvPr id="213" name="Google Shape;213;g32093a3db72_0_57"/>
          <p:cNvSpPr txBox="1"/>
          <p:nvPr/>
        </p:nvSpPr>
        <p:spPr>
          <a:xfrm>
            <a:off x="4590449" y="950111"/>
            <a:ext cx="8670900" cy="215400"/>
          </a:xfrm>
          <a:prstGeom prst="rect">
            <a:avLst/>
          </a:prstGeom>
          <a:noFill/>
          <a:ln>
            <a:noFill/>
          </a:ln>
        </p:spPr>
        <p:txBody>
          <a:bodyPr spcFirstLastPara="1" wrap="square" lIns="0" tIns="0" rIns="0" bIns="0" anchor="t" anchorCtr="0">
            <a:spAutoFit/>
          </a:bodyPr>
          <a:lstStyle/>
          <a:p>
            <a:pPr marL="0" marR="0" lvl="0" indent="0" algn="ctr" rtl="0">
              <a:lnSpc>
                <a:spcPct val="112993"/>
              </a:lnSpc>
              <a:spcBef>
                <a:spcPts val="0"/>
              </a:spcBef>
              <a:spcAft>
                <a:spcPts val="0"/>
              </a:spcAft>
              <a:buClr>
                <a:srgbClr val="000000"/>
              </a:buClr>
              <a:buSzPts val="6326"/>
              <a:buFont typeface="Arial"/>
              <a:buNone/>
            </a:pPr>
            <a:endParaRPr sz="1400" b="0" i="0" u="none" strike="noStrike" cap="none">
              <a:solidFill>
                <a:srgbClr val="000000"/>
              </a:solidFill>
              <a:latin typeface="Arial"/>
              <a:ea typeface="Arial"/>
              <a:cs typeface="Arial"/>
              <a:sym typeface="Arial"/>
            </a:endParaRPr>
          </a:p>
        </p:txBody>
      </p:sp>
      <p:sp>
        <p:nvSpPr>
          <p:cNvPr id="214" name="Google Shape;214;g32093a3db72_0_57"/>
          <p:cNvSpPr/>
          <p:nvPr/>
        </p:nvSpPr>
        <p:spPr>
          <a:xfrm>
            <a:off x="7468475" y="453124"/>
            <a:ext cx="3065458" cy="1885049"/>
          </a:xfrm>
          <a:custGeom>
            <a:avLst/>
            <a:gdLst/>
            <a:ahLst/>
            <a:cxnLst/>
            <a:rect l="l" t="t" r="r" b="b"/>
            <a:pathLst>
              <a:path w="2774170" h="1664502" extrusionOk="0">
                <a:moveTo>
                  <a:pt x="0" y="0"/>
                </a:moveTo>
                <a:lnTo>
                  <a:pt x="2774170" y="0"/>
                </a:lnTo>
                <a:lnTo>
                  <a:pt x="2774170" y="1664501"/>
                </a:lnTo>
                <a:lnTo>
                  <a:pt x="0" y="1664501"/>
                </a:lnTo>
                <a:lnTo>
                  <a:pt x="0" y="0"/>
                </a:lnTo>
                <a:close/>
              </a:path>
            </a:pathLst>
          </a:custGeom>
          <a:blipFill rotWithShape="1">
            <a:blip r:embed="rId4">
              <a:alphaModFix/>
            </a:blip>
            <a:stretch>
              <a:fillRect/>
            </a:stretch>
          </a:blipFill>
          <a:ln>
            <a:noFill/>
          </a:ln>
        </p:spPr>
        <p:txBody>
          <a:bodyPr/>
          <a:lstStyle/>
          <a:p>
            <a:endParaRPr lang="en-DK"/>
          </a:p>
        </p:txBody>
      </p:sp>
      <p:grpSp>
        <p:nvGrpSpPr>
          <p:cNvPr id="215" name="Google Shape;215;g32093a3db72_0_57"/>
          <p:cNvGrpSpPr/>
          <p:nvPr/>
        </p:nvGrpSpPr>
        <p:grpSpPr>
          <a:xfrm>
            <a:off x="11487149" y="2720075"/>
            <a:ext cx="3835193" cy="3427891"/>
            <a:chOff x="0" y="0"/>
            <a:chExt cx="3451708" cy="3451708"/>
          </a:xfrm>
        </p:grpSpPr>
        <p:sp>
          <p:nvSpPr>
            <p:cNvPr id="216" name="Google Shape;216;g32093a3db72_0_57"/>
            <p:cNvSpPr/>
            <p:nvPr/>
          </p:nvSpPr>
          <p:spPr>
            <a:xfrm>
              <a:off x="0"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5">
                <a:alphaModFix/>
              </a:blip>
              <a:stretch>
                <a:fillRect/>
              </a:stretch>
            </a:blipFill>
            <a:ln>
              <a:noFill/>
            </a:ln>
          </p:spPr>
          <p:txBody>
            <a:bodyPr/>
            <a:lstStyle/>
            <a:p>
              <a:endParaRPr lang="en-DK"/>
            </a:p>
          </p:txBody>
        </p:sp>
        <p:sp>
          <p:nvSpPr>
            <p:cNvPr id="217" name="Google Shape;217;g32093a3db72_0_57"/>
            <p:cNvSpPr/>
            <p:nvPr/>
          </p:nvSpPr>
          <p:spPr>
            <a:xfrm>
              <a:off x="260312"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6">
                <a:alphaModFix/>
              </a:blip>
              <a:stretch>
                <a:fillRect/>
              </a:stretch>
            </a:blipFill>
            <a:ln>
              <a:noFill/>
            </a:ln>
          </p:spPr>
          <p:txBody>
            <a:bodyPr/>
            <a:lstStyle/>
            <a:p>
              <a:endParaRPr lang="en-DK"/>
            </a:p>
          </p:txBody>
        </p:sp>
        <p:sp>
          <p:nvSpPr>
            <p:cNvPr id="218" name="Google Shape;218;g32093a3db72_0_57"/>
            <p:cNvSpPr/>
            <p:nvPr/>
          </p:nvSpPr>
          <p:spPr>
            <a:xfrm>
              <a:off x="412291"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7">
                <a:alphaModFix/>
              </a:blip>
              <a:stretch>
                <a:fillRect/>
              </a:stretch>
            </a:blipFill>
            <a:ln>
              <a:noFill/>
            </a:ln>
          </p:spPr>
          <p:txBody>
            <a:bodyPr/>
            <a:lstStyle/>
            <a:p>
              <a:endParaRPr lang="en-DK"/>
            </a:p>
          </p:txBody>
        </p:sp>
        <p:sp>
          <p:nvSpPr>
            <p:cNvPr id="219" name="Google Shape;219;g32093a3db72_0_57"/>
            <p:cNvSpPr/>
            <p:nvPr/>
          </p:nvSpPr>
          <p:spPr>
            <a:xfrm>
              <a:off x="1031166" y="977109"/>
              <a:ext cx="1497489" cy="1497489"/>
            </a:xfrm>
            <a:custGeom>
              <a:avLst/>
              <a:gdLst/>
              <a:ahLst/>
              <a:cxnLst/>
              <a:rect l="l" t="t" r="r" b="b"/>
              <a:pathLst>
                <a:path w="1497489" h="1497489" extrusionOk="0">
                  <a:moveTo>
                    <a:pt x="0" y="0"/>
                  </a:moveTo>
                  <a:lnTo>
                    <a:pt x="1497489" y="0"/>
                  </a:lnTo>
                  <a:lnTo>
                    <a:pt x="1497489" y="1497489"/>
                  </a:lnTo>
                  <a:lnTo>
                    <a:pt x="0" y="1497489"/>
                  </a:lnTo>
                  <a:lnTo>
                    <a:pt x="0" y="0"/>
                  </a:lnTo>
                  <a:close/>
                </a:path>
              </a:pathLst>
            </a:custGeom>
            <a:blipFill rotWithShape="1">
              <a:blip r:embed="rId8">
                <a:alphaModFix/>
              </a:blip>
              <a:stretch>
                <a:fillRect/>
              </a:stretch>
            </a:blipFill>
            <a:ln>
              <a:noFill/>
            </a:ln>
          </p:spPr>
          <p:txBody>
            <a:bodyPr/>
            <a:lstStyle/>
            <a:p>
              <a:endParaRPr lang="en-DK"/>
            </a:p>
          </p:txBody>
        </p:sp>
      </p:grpSp>
      <p:sp>
        <p:nvSpPr>
          <p:cNvPr id="220" name="Google Shape;220;g32093a3db72_0_57"/>
          <p:cNvSpPr txBox="1"/>
          <p:nvPr/>
        </p:nvSpPr>
        <p:spPr>
          <a:xfrm>
            <a:off x="3377050" y="6147950"/>
            <a:ext cx="12036000" cy="28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221" name="Google Shape;221;g32093a3db72_0_57"/>
          <p:cNvSpPr txBox="1"/>
          <p:nvPr/>
        </p:nvSpPr>
        <p:spPr>
          <a:xfrm>
            <a:off x="1612750" y="6213400"/>
            <a:ext cx="16268400" cy="26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400">
                <a:solidFill>
                  <a:srgbClr val="002C47"/>
                </a:solidFill>
                <a:latin typeface="Poppins"/>
                <a:ea typeface="Poppins"/>
                <a:cs typeface="Poppins"/>
                <a:sym typeface="Poppins"/>
              </a:rPr>
              <a:t>Dette modul lægger vægt på karriereplanlægning som en strategi til at afstemme professionelle mål med personlige værdier for at opnå jobtilfredshed. Det fremhæver udvikling af færdigheder, tilpasningsevne og mentorskabets rolle i forbedringen af præstationer.</a:t>
            </a:r>
            <a:endParaRPr sz="4400">
              <a:solidFill>
                <a:srgbClr val="002C47"/>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n-DK"/>
          </a:p>
        </p:txBody>
      </p:sp>
      <p:grpSp>
        <p:nvGrpSpPr>
          <p:cNvPr id="227" name="Google Shape;227;p4"/>
          <p:cNvGrpSpPr/>
          <p:nvPr/>
        </p:nvGrpSpPr>
        <p:grpSpPr>
          <a:xfrm>
            <a:off x="5940775" y="946396"/>
            <a:ext cx="857867" cy="857867"/>
            <a:chOff x="0" y="0"/>
            <a:chExt cx="812800" cy="812800"/>
          </a:xfrm>
        </p:grpSpPr>
        <p:sp>
          <p:nvSpPr>
            <p:cNvPr id="228" name="Google Shape;228;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0" name="Google Shape;230;p4"/>
          <p:cNvGrpSpPr/>
          <p:nvPr/>
        </p:nvGrpSpPr>
        <p:grpSpPr>
          <a:xfrm>
            <a:off x="5968162" y="2009621"/>
            <a:ext cx="604561" cy="604561"/>
            <a:chOff x="0" y="0"/>
            <a:chExt cx="812800" cy="812800"/>
          </a:xfrm>
        </p:grpSpPr>
        <p:sp>
          <p:nvSpPr>
            <p:cNvPr id="231" name="Google Shape;231;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3" name="Google Shape;233;p4"/>
          <p:cNvGrpSpPr/>
          <p:nvPr/>
        </p:nvGrpSpPr>
        <p:grpSpPr>
          <a:xfrm>
            <a:off x="5825201" y="681913"/>
            <a:ext cx="637633" cy="637633"/>
            <a:chOff x="0" y="0"/>
            <a:chExt cx="812800" cy="812800"/>
          </a:xfrm>
        </p:grpSpPr>
        <p:sp>
          <p:nvSpPr>
            <p:cNvPr id="234" name="Google Shape;234;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6" name="Google Shape;236;p4"/>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4"/>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n-DK"/>
          </a:p>
        </p:txBody>
      </p:sp>
      <p:sp>
        <p:nvSpPr>
          <p:cNvPr id="238" name="Google Shape;238;p4"/>
          <p:cNvSpPr txBox="1"/>
          <p:nvPr/>
        </p:nvSpPr>
        <p:spPr>
          <a:xfrm>
            <a:off x="7582475" y="855875"/>
            <a:ext cx="10362600" cy="1850400"/>
          </a:xfrm>
          <a:prstGeom prst="rect">
            <a:avLst/>
          </a:prstGeom>
          <a:noFill/>
          <a:ln>
            <a:noFill/>
          </a:ln>
        </p:spPr>
        <p:txBody>
          <a:bodyPr spcFirstLastPara="1" wrap="square" lIns="0" tIns="0" rIns="0" bIns="0" anchor="t" anchorCtr="0">
            <a:spAutoFit/>
          </a:bodyPr>
          <a:lstStyle/>
          <a:p>
            <a:pPr marL="0" marR="0" lvl="0" indent="0" algn="l" rtl="0">
              <a:lnSpc>
                <a:spcPct val="113002"/>
              </a:lnSpc>
              <a:spcBef>
                <a:spcPts val="0"/>
              </a:spcBef>
              <a:spcAft>
                <a:spcPts val="0"/>
              </a:spcAft>
              <a:buClr>
                <a:srgbClr val="000000"/>
              </a:buClr>
              <a:buSzPts val="4799"/>
              <a:buFont typeface="Arial"/>
              <a:buNone/>
            </a:pPr>
            <a:r>
              <a:rPr lang="en-US" sz="4799" b="1">
                <a:solidFill>
                  <a:srgbClr val="002C47"/>
                </a:solidFill>
                <a:latin typeface="Poppins"/>
                <a:ea typeface="Poppins"/>
                <a:cs typeface="Poppins"/>
                <a:sym typeface="Poppins"/>
              </a:rPr>
              <a:t>LEKTION 1 : </a:t>
            </a:r>
            <a:endParaRPr sz="4799" b="1">
              <a:solidFill>
                <a:srgbClr val="002C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r>
              <a:rPr lang="en-US" sz="4600" b="1">
                <a:solidFill>
                  <a:srgbClr val="002C47"/>
                </a:solidFill>
                <a:latin typeface="Calibri"/>
                <a:ea typeface="Calibri"/>
                <a:cs typeface="Calibri"/>
                <a:sym typeface="Calibri"/>
              </a:rPr>
              <a:t>Strategier for arbejdsglæde og vækst</a:t>
            </a:r>
            <a:endParaRPr sz="8099" b="1">
              <a:solidFill>
                <a:srgbClr val="002C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endParaRPr sz="1400" b="0" i="0" u="none" strike="noStrike" cap="none">
              <a:solidFill>
                <a:srgbClr val="000000"/>
              </a:solidFill>
              <a:latin typeface="Arial"/>
              <a:ea typeface="Arial"/>
              <a:cs typeface="Arial"/>
              <a:sym typeface="Arial"/>
            </a:endParaRPr>
          </a:p>
        </p:txBody>
      </p:sp>
      <p:sp>
        <p:nvSpPr>
          <p:cNvPr id="239" name="Google Shape;239;p4"/>
          <p:cNvSpPr txBox="1"/>
          <p:nvPr/>
        </p:nvSpPr>
        <p:spPr>
          <a:xfrm>
            <a:off x="7207325" y="3175625"/>
            <a:ext cx="10632000" cy="6686100"/>
          </a:xfrm>
          <a:prstGeom prst="rect">
            <a:avLst/>
          </a:prstGeom>
          <a:noFill/>
          <a:ln>
            <a:noFill/>
          </a:ln>
        </p:spPr>
        <p:txBody>
          <a:bodyPr spcFirstLastPara="1" wrap="square" lIns="0" tIns="0" rIns="0" bIns="0" anchor="t" anchorCtr="0">
            <a:spAutoFit/>
          </a:bodyPr>
          <a:lstStyle/>
          <a:p>
            <a:pPr marL="457200" marR="0" lvl="0" indent="-419036" algn="just" rtl="0">
              <a:lnSpc>
                <a:spcPct val="130011"/>
              </a:lnSpc>
              <a:spcBef>
                <a:spcPts val="0"/>
              </a:spcBef>
              <a:spcAft>
                <a:spcPts val="0"/>
              </a:spcAft>
              <a:buClr>
                <a:srgbClr val="062D47"/>
              </a:buClr>
              <a:buSzPts val="2999"/>
              <a:buFont typeface="Poppins"/>
              <a:buChar char="➔"/>
            </a:pPr>
            <a:r>
              <a:rPr lang="en-US" sz="2999">
                <a:solidFill>
                  <a:srgbClr val="062D47"/>
                </a:solidFill>
                <a:latin typeface="Poppins"/>
                <a:ea typeface="Poppins"/>
                <a:cs typeface="Poppins"/>
                <a:sym typeface="Poppins"/>
              </a:rPr>
              <a:t>"Karriereplanlægning har til formål at afstemme individuelle ambitioner med personlige værdier og professionelle mål.</a:t>
            </a:r>
            <a:endParaRPr sz="2999">
              <a:solidFill>
                <a:srgbClr val="062D47"/>
              </a:solidFill>
              <a:latin typeface="Poppins"/>
              <a:ea typeface="Poppins"/>
              <a:cs typeface="Poppins"/>
              <a:sym typeface="Poppins"/>
            </a:endParaRPr>
          </a:p>
          <a:p>
            <a:pPr marL="0" lvl="0" indent="0" algn="l" rtl="0">
              <a:lnSpc>
                <a:spcPct val="115000"/>
              </a:lnSpc>
              <a:spcBef>
                <a:spcPts val="0"/>
              </a:spcBef>
              <a:spcAft>
                <a:spcPts val="0"/>
              </a:spcAft>
              <a:buNone/>
            </a:pPr>
            <a:r>
              <a:rPr lang="en-US" sz="2999">
                <a:solidFill>
                  <a:srgbClr val="062D47"/>
                </a:solidFill>
                <a:latin typeface="Poppins"/>
                <a:ea typeface="Poppins"/>
                <a:cs typeface="Poppins"/>
                <a:sym typeface="Poppins"/>
              </a:rPr>
              <a:t>En strategisk tilgang sikrer både personlig vækst og organisatorisk succes.</a:t>
            </a:r>
            <a:endParaRPr sz="2999">
              <a:solidFill>
                <a:srgbClr val="062D47"/>
              </a:solidFill>
              <a:latin typeface="Poppins"/>
              <a:ea typeface="Poppins"/>
              <a:cs typeface="Poppins"/>
              <a:sym typeface="Poppins"/>
            </a:endParaRPr>
          </a:p>
          <a:p>
            <a:pPr marL="0" lvl="0" indent="0" algn="l" rtl="0">
              <a:lnSpc>
                <a:spcPct val="115000"/>
              </a:lnSpc>
              <a:spcBef>
                <a:spcPts val="0"/>
              </a:spcBef>
              <a:spcAft>
                <a:spcPts val="0"/>
              </a:spcAft>
              <a:buNone/>
            </a:pPr>
            <a:endParaRPr sz="2999">
              <a:solidFill>
                <a:srgbClr val="062D47"/>
              </a:solidFill>
              <a:latin typeface="Poppins"/>
              <a:ea typeface="Poppins"/>
              <a:cs typeface="Poppins"/>
              <a:sym typeface="Poppins"/>
            </a:endParaRPr>
          </a:p>
          <a:p>
            <a:pPr marL="0" lvl="0" indent="0" algn="l" rtl="0">
              <a:lnSpc>
                <a:spcPct val="115000"/>
              </a:lnSpc>
              <a:spcBef>
                <a:spcPts val="0"/>
              </a:spcBef>
              <a:spcAft>
                <a:spcPts val="0"/>
              </a:spcAft>
              <a:buNone/>
            </a:pPr>
            <a:r>
              <a:rPr lang="en-US" sz="2999">
                <a:solidFill>
                  <a:srgbClr val="062D47"/>
                </a:solidFill>
                <a:latin typeface="Poppins"/>
                <a:ea typeface="Poppins"/>
                <a:cs typeface="Poppins"/>
                <a:sym typeface="Poppins"/>
              </a:rPr>
              <a:t>Fem centrale mål:</a:t>
            </a:r>
            <a:endParaRPr sz="2999">
              <a:solidFill>
                <a:srgbClr val="062D47"/>
              </a:solidFill>
              <a:latin typeface="Poppins"/>
              <a:ea typeface="Poppins"/>
              <a:cs typeface="Poppins"/>
              <a:sym typeface="Poppins"/>
            </a:endParaRPr>
          </a:p>
          <a:p>
            <a:pPr marL="457200" lvl="0" indent="-393700" algn="l" rtl="0">
              <a:lnSpc>
                <a:spcPct val="115000"/>
              </a:lnSpc>
              <a:spcBef>
                <a:spcPts val="1200"/>
              </a:spcBef>
              <a:spcAft>
                <a:spcPts val="0"/>
              </a:spcAft>
              <a:buClr>
                <a:srgbClr val="062D47"/>
              </a:buClr>
              <a:buSzPts val="2600"/>
              <a:buAutoNum type="arabicPeriod"/>
            </a:pPr>
            <a:r>
              <a:rPr lang="en-US" sz="2999">
                <a:solidFill>
                  <a:srgbClr val="062D47"/>
                </a:solidFill>
                <a:latin typeface="Poppins"/>
                <a:ea typeface="Poppins"/>
                <a:cs typeface="Poppins"/>
                <a:sym typeface="Poppins"/>
              </a:rPr>
              <a:t>Personlig og professionel vækst</a:t>
            </a:r>
            <a:endParaRPr sz="2999">
              <a:solidFill>
                <a:srgbClr val="062D47"/>
              </a:solidFill>
              <a:latin typeface="Poppins"/>
              <a:ea typeface="Poppins"/>
              <a:cs typeface="Poppins"/>
              <a:sym typeface="Poppins"/>
            </a:endParaRPr>
          </a:p>
          <a:p>
            <a:pPr marL="457200" lvl="0" indent="-393700" algn="l" rtl="0">
              <a:lnSpc>
                <a:spcPct val="115000"/>
              </a:lnSpc>
              <a:spcBef>
                <a:spcPts val="0"/>
              </a:spcBef>
              <a:spcAft>
                <a:spcPts val="0"/>
              </a:spcAft>
              <a:buClr>
                <a:srgbClr val="062D47"/>
              </a:buClr>
              <a:buSzPts val="2600"/>
              <a:buAutoNum type="arabicPeriod"/>
            </a:pPr>
            <a:r>
              <a:rPr lang="en-US" sz="2999">
                <a:solidFill>
                  <a:srgbClr val="062D47"/>
                </a:solidFill>
                <a:latin typeface="Poppins"/>
                <a:ea typeface="Poppins"/>
                <a:cs typeface="Poppins"/>
                <a:sym typeface="Poppins"/>
              </a:rPr>
              <a:t>Jobtilfredshed og tilfredsstillelse</a:t>
            </a:r>
            <a:endParaRPr sz="2999">
              <a:solidFill>
                <a:srgbClr val="062D47"/>
              </a:solidFill>
              <a:latin typeface="Poppins"/>
              <a:ea typeface="Poppins"/>
              <a:cs typeface="Poppins"/>
              <a:sym typeface="Poppins"/>
            </a:endParaRPr>
          </a:p>
          <a:p>
            <a:pPr marL="457200" lvl="0" indent="-393700" algn="l" rtl="0">
              <a:lnSpc>
                <a:spcPct val="115000"/>
              </a:lnSpc>
              <a:spcBef>
                <a:spcPts val="0"/>
              </a:spcBef>
              <a:spcAft>
                <a:spcPts val="0"/>
              </a:spcAft>
              <a:buClr>
                <a:srgbClr val="062D47"/>
              </a:buClr>
              <a:buSzPts val="2600"/>
              <a:buAutoNum type="arabicPeriod"/>
            </a:pPr>
            <a:r>
              <a:rPr lang="en-US" sz="2999">
                <a:solidFill>
                  <a:srgbClr val="062D47"/>
                </a:solidFill>
                <a:latin typeface="Poppins"/>
                <a:ea typeface="Poppins"/>
                <a:cs typeface="Poppins"/>
                <a:sym typeface="Poppins"/>
              </a:rPr>
              <a:t>Finansiel stabilitet og vækst</a:t>
            </a:r>
            <a:endParaRPr sz="2999">
              <a:solidFill>
                <a:srgbClr val="062D47"/>
              </a:solidFill>
              <a:latin typeface="Poppins"/>
              <a:ea typeface="Poppins"/>
              <a:cs typeface="Poppins"/>
              <a:sym typeface="Poppins"/>
            </a:endParaRPr>
          </a:p>
          <a:p>
            <a:pPr marL="457200" lvl="0" indent="-393700" algn="l" rtl="0">
              <a:lnSpc>
                <a:spcPct val="115000"/>
              </a:lnSpc>
              <a:spcBef>
                <a:spcPts val="0"/>
              </a:spcBef>
              <a:spcAft>
                <a:spcPts val="0"/>
              </a:spcAft>
              <a:buClr>
                <a:srgbClr val="062D47"/>
              </a:buClr>
              <a:buSzPts val="2600"/>
              <a:buAutoNum type="arabicPeriod"/>
            </a:pPr>
            <a:r>
              <a:rPr lang="en-US" sz="2999">
                <a:solidFill>
                  <a:srgbClr val="062D47"/>
                </a:solidFill>
                <a:latin typeface="Poppins"/>
                <a:ea typeface="Poppins"/>
                <a:cs typeface="Poppins"/>
                <a:sym typeface="Poppins"/>
              </a:rPr>
              <a:t>Balance mellem arbejde og privatliv</a:t>
            </a:r>
            <a:endParaRPr sz="2999">
              <a:solidFill>
                <a:srgbClr val="062D47"/>
              </a:solidFill>
              <a:latin typeface="Poppins"/>
              <a:ea typeface="Poppins"/>
              <a:cs typeface="Poppins"/>
              <a:sym typeface="Poppins"/>
            </a:endParaRPr>
          </a:p>
          <a:p>
            <a:pPr marL="457200" lvl="0" indent="-393700" algn="l" rtl="0">
              <a:lnSpc>
                <a:spcPct val="115000"/>
              </a:lnSpc>
              <a:spcBef>
                <a:spcPts val="0"/>
              </a:spcBef>
              <a:spcAft>
                <a:spcPts val="0"/>
              </a:spcAft>
              <a:buClr>
                <a:srgbClr val="062D47"/>
              </a:buClr>
              <a:buSzPts val="2600"/>
              <a:buAutoNum type="arabicPeriod"/>
            </a:pPr>
            <a:r>
              <a:rPr lang="en-US" sz="2999">
                <a:solidFill>
                  <a:srgbClr val="062D47"/>
                </a:solidFill>
                <a:latin typeface="Poppins"/>
                <a:ea typeface="Poppins"/>
                <a:cs typeface="Poppins"/>
                <a:sym typeface="Poppins"/>
              </a:rPr>
              <a:t>Tilpasningsevne til skiftende jobmarkeder</a:t>
            </a:r>
            <a:endParaRPr sz="2999">
              <a:solidFill>
                <a:srgbClr val="062D47"/>
              </a:solidFill>
              <a:latin typeface="Poppins"/>
              <a:ea typeface="Poppins"/>
              <a:cs typeface="Poppins"/>
              <a:sym typeface="Poppins"/>
            </a:endParaRPr>
          </a:p>
          <a:p>
            <a:pPr marL="0" marR="0" lvl="0" indent="0" algn="just" rtl="0">
              <a:lnSpc>
                <a:spcPct val="130011"/>
              </a:lnSpc>
              <a:spcBef>
                <a:spcPts val="1200"/>
              </a:spcBef>
              <a:spcAft>
                <a:spcPts val="0"/>
              </a:spcAft>
              <a:buNone/>
            </a:pPr>
            <a:endParaRPr sz="2599">
              <a:latin typeface="Poppins"/>
              <a:ea typeface="Poppins"/>
              <a:cs typeface="Poppins"/>
              <a:sym typeface="Poppins"/>
            </a:endParaRPr>
          </a:p>
        </p:txBody>
      </p:sp>
      <p:sp>
        <p:nvSpPr>
          <p:cNvPr id="240" name="Google Shape;240;p4"/>
          <p:cNvSpPr txBox="1"/>
          <p:nvPr/>
        </p:nvSpPr>
        <p:spPr>
          <a:xfrm>
            <a:off x="7582475" y="6649025"/>
            <a:ext cx="68565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100" b="1">
              <a:solidFill>
                <a:srgbClr val="002C47"/>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6"/>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246" name="Google Shape;246;p6"/>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sp>
        <p:nvSpPr>
          <p:cNvPr id="247" name="Google Shape;247;p6"/>
          <p:cNvSpPr/>
          <p:nvPr/>
        </p:nvSpPr>
        <p:spPr>
          <a:xfrm>
            <a:off x="8379231" y="33863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n-DK"/>
          </a:p>
        </p:txBody>
      </p:sp>
      <p:sp>
        <p:nvSpPr>
          <p:cNvPr id="248" name="Google Shape;248;p6"/>
          <p:cNvSpPr/>
          <p:nvPr/>
        </p:nvSpPr>
        <p:spPr>
          <a:xfrm>
            <a:off x="8379231" y="562132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n-DK"/>
          </a:p>
        </p:txBody>
      </p:sp>
      <p:sp>
        <p:nvSpPr>
          <p:cNvPr id="249" name="Google Shape;249;p6"/>
          <p:cNvSpPr/>
          <p:nvPr/>
        </p:nvSpPr>
        <p:spPr>
          <a:xfrm>
            <a:off x="8379231" y="77611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n-DK"/>
          </a:p>
        </p:txBody>
      </p:sp>
      <p:sp>
        <p:nvSpPr>
          <p:cNvPr id="250" name="Google Shape;250;p6"/>
          <p:cNvSpPr/>
          <p:nvPr/>
        </p:nvSpPr>
        <p:spPr>
          <a:xfrm>
            <a:off x="8474384" y="34814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n-DK"/>
          </a:p>
        </p:txBody>
      </p:sp>
      <p:sp>
        <p:nvSpPr>
          <p:cNvPr id="251" name="Google Shape;251;p6"/>
          <p:cNvSpPr/>
          <p:nvPr/>
        </p:nvSpPr>
        <p:spPr>
          <a:xfrm>
            <a:off x="8474371" y="5716474"/>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n-DK"/>
          </a:p>
        </p:txBody>
      </p:sp>
      <p:sp>
        <p:nvSpPr>
          <p:cNvPr id="252" name="Google Shape;252;p6"/>
          <p:cNvSpPr/>
          <p:nvPr/>
        </p:nvSpPr>
        <p:spPr>
          <a:xfrm>
            <a:off x="8474371" y="78562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n-DK"/>
          </a:p>
        </p:txBody>
      </p:sp>
      <p:sp>
        <p:nvSpPr>
          <p:cNvPr id="253" name="Google Shape;253;p6"/>
          <p:cNvSpPr/>
          <p:nvPr/>
        </p:nvSpPr>
        <p:spPr>
          <a:xfrm>
            <a:off x="8529892" y="3537049"/>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n-DK"/>
          </a:p>
        </p:txBody>
      </p:sp>
      <p:sp>
        <p:nvSpPr>
          <p:cNvPr id="254" name="Google Shape;254;p6"/>
          <p:cNvSpPr/>
          <p:nvPr/>
        </p:nvSpPr>
        <p:spPr>
          <a:xfrm>
            <a:off x="8529905" y="5772019"/>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n-DK"/>
          </a:p>
        </p:txBody>
      </p:sp>
      <p:sp>
        <p:nvSpPr>
          <p:cNvPr id="255" name="Google Shape;255;p6"/>
          <p:cNvSpPr/>
          <p:nvPr/>
        </p:nvSpPr>
        <p:spPr>
          <a:xfrm>
            <a:off x="8529917" y="7911850"/>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n-DK"/>
          </a:p>
        </p:txBody>
      </p:sp>
      <p:grpSp>
        <p:nvGrpSpPr>
          <p:cNvPr id="256" name="Google Shape;256;p6"/>
          <p:cNvGrpSpPr/>
          <p:nvPr/>
        </p:nvGrpSpPr>
        <p:grpSpPr>
          <a:xfrm>
            <a:off x="1398326" y="4008344"/>
            <a:ext cx="5466116" cy="5384124"/>
            <a:chOff x="0" y="0"/>
            <a:chExt cx="7288155" cy="7178832"/>
          </a:xfrm>
        </p:grpSpPr>
        <p:sp>
          <p:nvSpPr>
            <p:cNvPr id="257" name="Google Shape;257;p6"/>
            <p:cNvSpPr/>
            <p:nvPr/>
          </p:nvSpPr>
          <p:spPr>
            <a:xfrm>
              <a:off x="0" y="0"/>
              <a:ext cx="7288155" cy="7178832"/>
            </a:xfrm>
            <a:custGeom>
              <a:avLst/>
              <a:gdLst/>
              <a:ahLst/>
              <a:cxnLst/>
              <a:rect l="l" t="t" r="r" b="b"/>
              <a:pathLst>
                <a:path w="7288155" h="7178832" extrusionOk="0">
                  <a:moveTo>
                    <a:pt x="0" y="0"/>
                  </a:moveTo>
                  <a:lnTo>
                    <a:pt x="7288155" y="0"/>
                  </a:lnTo>
                  <a:lnTo>
                    <a:pt x="7288155" y="7178832"/>
                  </a:lnTo>
                  <a:lnTo>
                    <a:pt x="0" y="7178832"/>
                  </a:lnTo>
                  <a:lnTo>
                    <a:pt x="0" y="0"/>
                  </a:lnTo>
                  <a:close/>
                </a:path>
              </a:pathLst>
            </a:custGeom>
            <a:blipFill rotWithShape="1">
              <a:blip r:embed="rId7">
                <a:alphaModFix/>
              </a:blip>
              <a:stretch>
                <a:fillRect/>
              </a:stretch>
            </a:blipFill>
            <a:ln>
              <a:noFill/>
            </a:ln>
          </p:spPr>
          <p:txBody>
            <a:bodyPr/>
            <a:lstStyle/>
            <a:p>
              <a:endParaRPr lang="en-DK"/>
            </a:p>
          </p:txBody>
        </p:sp>
        <p:sp>
          <p:nvSpPr>
            <p:cNvPr id="258" name="Google Shape;258;p6"/>
            <p:cNvSpPr/>
            <p:nvPr/>
          </p:nvSpPr>
          <p:spPr>
            <a:xfrm>
              <a:off x="1980095" y="1742225"/>
              <a:ext cx="3327965" cy="3327965"/>
            </a:xfrm>
            <a:custGeom>
              <a:avLst/>
              <a:gdLst/>
              <a:ahLst/>
              <a:cxnLst/>
              <a:rect l="l" t="t" r="r" b="b"/>
              <a:pathLst>
                <a:path w="3327965" h="3327965" extrusionOk="0">
                  <a:moveTo>
                    <a:pt x="0" y="0"/>
                  </a:moveTo>
                  <a:lnTo>
                    <a:pt x="3327965" y="0"/>
                  </a:lnTo>
                  <a:lnTo>
                    <a:pt x="3327965" y="3327965"/>
                  </a:lnTo>
                  <a:lnTo>
                    <a:pt x="0" y="3327965"/>
                  </a:lnTo>
                  <a:lnTo>
                    <a:pt x="0" y="0"/>
                  </a:lnTo>
                  <a:close/>
                </a:path>
              </a:pathLst>
            </a:custGeom>
            <a:blipFill rotWithShape="1">
              <a:blip r:embed="rId4">
                <a:alphaModFix/>
              </a:blip>
              <a:stretch>
                <a:fillRect/>
              </a:stretch>
            </a:blipFill>
            <a:ln>
              <a:noFill/>
            </a:ln>
          </p:spPr>
          <p:txBody>
            <a:bodyPr/>
            <a:lstStyle/>
            <a:p>
              <a:endParaRPr lang="en-DK"/>
            </a:p>
          </p:txBody>
        </p:sp>
        <p:sp>
          <p:nvSpPr>
            <p:cNvPr id="259" name="Google Shape;259;p6"/>
            <p:cNvSpPr/>
            <p:nvPr/>
          </p:nvSpPr>
          <p:spPr>
            <a:xfrm>
              <a:off x="2231075" y="1993205"/>
              <a:ext cx="2826005" cy="2826005"/>
            </a:xfrm>
            <a:custGeom>
              <a:avLst/>
              <a:gdLst/>
              <a:ahLst/>
              <a:cxnLst/>
              <a:rect l="l" t="t" r="r" b="b"/>
              <a:pathLst>
                <a:path w="2826005" h="2826005" extrusionOk="0">
                  <a:moveTo>
                    <a:pt x="0" y="0"/>
                  </a:moveTo>
                  <a:lnTo>
                    <a:pt x="2826005" y="0"/>
                  </a:lnTo>
                  <a:lnTo>
                    <a:pt x="2826005" y="2826005"/>
                  </a:lnTo>
                  <a:lnTo>
                    <a:pt x="0" y="2826005"/>
                  </a:lnTo>
                  <a:lnTo>
                    <a:pt x="0" y="0"/>
                  </a:lnTo>
                  <a:close/>
                </a:path>
              </a:pathLst>
            </a:custGeom>
            <a:blipFill rotWithShape="1">
              <a:blip r:embed="rId8">
                <a:alphaModFix/>
              </a:blip>
              <a:stretch>
                <a:fillRect/>
              </a:stretch>
            </a:blipFill>
            <a:ln>
              <a:noFill/>
            </a:ln>
          </p:spPr>
          <p:txBody>
            <a:bodyPr/>
            <a:lstStyle/>
            <a:p>
              <a:endParaRPr lang="en-DK"/>
            </a:p>
          </p:txBody>
        </p:sp>
        <p:sp>
          <p:nvSpPr>
            <p:cNvPr id="260" name="Google Shape;260;p6"/>
            <p:cNvSpPr/>
            <p:nvPr/>
          </p:nvSpPr>
          <p:spPr>
            <a:xfrm>
              <a:off x="2377605" y="2139735"/>
              <a:ext cx="2532945" cy="2532945"/>
            </a:xfrm>
            <a:custGeom>
              <a:avLst/>
              <a:gdLst/>
              <a:ahLst/>
              <a:cxnLst/>
              <a:rect l="l" t="t" r="r" b="b"/>
              <a:pathLst>
                <a:path w="2532945" h="2532945" extrusionOk="0">
                  <a:moveTo>
                    <a:pt x="0" y="0"/>
                  </a:moveTo>
                  <a:lnTo>
                    <a:pt x="2532945" y="0"/>
                  </a:lnTo>
                  <a:lnTo>
                    <a:pt x="2532945" y="2532945"/>
                  </a:lnTo>
                  <a:lnTo>
                    <a:pt x="0" y="2532945"/>
                  </a:lnTo>
                  <a:lnTo>
                    <a:pt x="0" y="0"/>
                  </a:lnTo>
                  <a:close/>
                </a:path>
              </a:pathLst>
            </a:custGeom>
            <a:blipFill rotWithShape="1">
              <a:blip r:embed="rId5">
                <a:alphaModFix/>
              </a:blip>
              <a:stretch>
                <a:fillRect/>
              </a:stretch>
            </a:blipFill>
            <a:ln>
              <a:noFill/>
            </a:ln>
          </p:spPr>
          <p:txBody>
            <a:bodyPr/>
            <a:lstStyle/>
            <a:p>
              <a:endParaRPr lang="en-DK"/>
            </a:p>
          </p:txBody>
        </p:sp>
        <p:sp>
          <p:nvSpPr>
            <p:cNvPr id="261" name="Google Shape;261;p6"/>
            <p:cNvSpPr/>
            <p:nvPr/>
          </p:nvSpPr>
          <p:spPr>
            <a:xfrm>
              <a:off x="1351985" y="883517"/>
              <a:ext cx="1256218" cy="1256218"/>
            </a:xfrm>
            <a:custGeom>
              <a:avLst/>
              <a:gdLst/>
              <a:ahLst/>
              <a:cxnLst/>
              <a:rect l="l" t="t" r="r" b="b"/>
              <a:pathLst>
                <a:path w="1256218" h="1256218" extrusionOk="0">
                  <a:moveTo>
                    <a:pt x="0" y="0"/>
                  </a:moveTo>
                  <a:lnTo>
                    <a:pt x="1256219" y="0"/>
                  </a:lnTo>
                  <a:lnTo>
                    <a:pt x="1256219" y="1256218"/>
                  </a:lnTo>
                  <a:lnTo>
                    <a:pt x="0" y="1256218"/>
                  </a:lnTo>
                  <a:lnTo>
                    <a:pt x="0" y="0"/>
                  </a:lnTo>
                  <a:close/>
                </a:path>
              </a:pathLst>
            </a:custGeom>
            <a:blipFill rotWithShape="1">
              <a:blip r:embed="rId9">
                <a:alphaModFix/>
              </a:blip>
              <a:stretch>
                <a:fillRect/>
              </a:stretch>
            </a:blipFill>
            <a:ln>
              <a:noFill/>
            </a:ln>
          </p:spPr>
          <p:txBody>
            <a:bodyPr/>
            <a:lstStyle/>
            <a:p>
              <a:endParaRPr lang="en-DK"/>
            </a:p>
          </p:txBody>
        </p:sp>
        <p:sp>
          <p:nvSpPr>
            <p:cNvPr id="262" name="Google Shape;262;p6"/>
            <p:cNvSpPr/>
            <p:nvPr/>
          </p:nvSpPr>
          <p:spPr>
            <a:xfrm>
              <a:off x="4537619" y="883517"/>
              <a:ext cx="1223242" cy="1256218"/>
            </a:xfrm>
            <a:custGeom>
              <a:avLst/>
              <a:gdLst/>
              <a:ahLst/>
              <a:cxnLst/>
              <a:rect l="l" t="t" r="r" b="b"/>
              <a:pathLst>
                <a:path w="1223242" h="1256218" extrusionOk="0">
                  <a:moveTo>
                    <a:pt x="0" y="0"/>
                  </a:moveTo>
                  <a:lnTo>
                    <a:pt x="1223242" y="0"/>
                  </a:lnTo>
                  <a:lnTo>
                    <a:pt x="1223242" y="1256218"/>
                  </a:lnTo>
                  <a:lnTo>
                    <a:pt x="0" y="1256218"/>
                  </a:lnTo>
                  <a:lnTo>
                    <a:pt x="0" y="0"/>
                  </a:lnTo>
                  <a:close/>
                </a:path>
              </a:pathLst>
            </a:custGeom>
            <a:blipFill rotWithShape="1">
              <a:blip r:embed="rId10">
                <a:alphaModFix/>
              </a:blip>
              <a:stretch>
                <a:fillRect/>
              </a:stretch>
            </a:blipFill>
            <a:ln>
              <a:noFill/>
            </a:ln>
          </p:spPr>
          <p:txBody>
            <a:bodyPr/>
            <a:lstStyle/>
            <a:p>
              <a:endParaRPr lang="en-DK"/>
            </a:p>
          </p:txBody>
        </p:sp>
        <p:sp>
          <p:nvSpPr>
            <p:cNvPr id="263" name="Google Shape;263;p6"/>
            <p:cNvSpPr/>
            <p:nvPr/>
          </p:nvSpPr>
          <p:spPr>
            <a:xfrm>
              <a:off x="5225563" y="3841701"/>
              <a:ext cx="1480411" cy="1064045"/>
            </a:xfrm>
            <a:custGeom>
              <a:avLst/>
              <a:gdLst/>
              <a:ahLst/>
              <a:cxnLst/>
              <a:rect l="l" t="t" r="r" b="b"/>
              <a:pathLst>
                <a:path w="1480411" h="1064045" extrusionOk="0">
                  <a:moveTo>
                    <a:pt x="0" y="0"/>
                  </a:moveTo>
                  <a:lnTo>
                    <a:pt x="1480411" y="0"/>
                  </a:lnTo>
                  <a:lnTo>
                    <a:pt x="1480411" y="1064046"/>
                  </a:lnTo>
                  <a:lnTo>
                    <a:pt x="0" y="1064046"/>
                  </a:lnTo>
                  <a:lnTo>
                    <a:pt x="0" y="0"/>
                  </a:lnTo>
                  <a:close/>
                </a:path>
              </a:pathLst>
            </a:custGeom>
            <a:blipFill rotWithShape="1">
              <a:blip r:embed="rId11">
                <a:alphaModFix/>
              </a:blip>
              <a:stretch>
                <a:fillRect/>
              </a:stretch>
            </a:blipFill>
            <a:ln>
              <a:noFill/>
            </a:ln>
          </p:spPr>
          <p:txBody>
            <a:bodyPr/>
            <a:lstStyle/>
            <a:p>
              <a:endParaRPr lang="en-DK"/>
            </a:p>
          </p:txBody>
        </p:sp>
        <p:sp>
          <p:nvSpPr>
            <p:cNvPr id="264" name="Google Shape;264;p6"/>
            <p:cNvSpPr/>
            <p:nvPr/>
          </p:nvSpPr>
          <p:spPr>
            <a:xfrm>
              <a:off x="506703" y="3601773"/>
              <a:ext cx="1520744" cy="1543902"/>
            </a:xfrm>
            <a:custGeom>
              <a:avLst/>
              <a:gdLst/>
              <a:ahLst/>
              <a:cxnLst/>
              <a:rect l="l" t="t" r="r" b="b"/>
              <a:pathLst>
                <a:path w="1520744" h="1543902" extrusionOk="0">
                  <a:moveTo>
                    <a:pt x="0" y="0"/>
                  </a:moveTo>
                  <a:lnTo>
                    <a:pt x="1520744" y="0"/>
                  </a:lnTo>
                  <a:lnTo>
                    <a:pt x="1520744" y="1543902"/>
                  </a:lnTo>
                  <a:lnTo>
                    <a:pt x="0" y="1543902"/>
                  </a:lnTo>
                  <a:lnTo>
                    <a:pt x="0" y="0"/>
                  </a:lnTo>
                  <a:close/>
                </a:path>
              </a:pathLst>
            </a:custGeom>
            <a:blipFill rotWithShape="1">
              <a:blip r:embed="rId12">
                <a:alphaModFix/>
              </a:blip>
              <a:stretch>
                <a:fillRect/>
              </a:stretch>
            </a:blipFill>
            <a:ln>
              <a:noFill/>
            </a:ln>
          </p:spPr>
          <p:txBody>
            <a:bodyPr/>
            <a:lstStyle/>
            <a:p>
              <a:endParaRPr lang="en-DK"/>
            </a:p>
          </p:txBody>
        </p:sp>
        <p:sp>
          <p:nvSpPr>
            <p:cNvPr id="265" name="Google Shape;265;p6"/>
            <p:cNvSpPr/>
            <p:nvPr/>
          </p:nvSpPr>
          <p:spPr>
            <a:xfrm>
              <a:off x="3069913" y="5151490"/>
              <a:ext cx="1370858" cy="1391734"/>
            </a:xfrm>
            <a:custGeom>
              <a:avLst/>
              <a:gdLst/>
              <a:ahLst/>
              <a:cxnLst/>
              <a:rect l="l" t="t" r="r" b="b"/>
              <a:pathLst>
                <a:path w="1370858" h="1391734" extrusionOk="0">
                  <a:moveTo>
                    <a:pt x="0" y="0"/>
                  </a:moveTo>
                  <a:lnTo>
                    <a:pt x="1370858" y="0"/>
                  </a:lnTo>
                  <a:lnTo>
                    <a:pt x="1370858" y="1391734"/>
                  </a:lnTo>
                  <a:lnTo>
                    <a:pt x="0" y="1391734"/>
                  </a:lnTo>
                  <a:lnTo>
                    <a:pt x="0" y="0"/>
                  </a:lnTo>
                  <a:close/>
                </a:path>
              </a:pathLst>
            </a:custGeom>
            <a:blipFill rotWithShape="1">
              <a:blip r:embed="rId13">
                <a:alphaModFix/>
              </a:blip>
              <a:stretch>
                <a:fillRect/>
              </a:stretch>
            </a:blipFill>
            <a:ln>
              <a:noFill/>
            </a:ln>
          </p:spPr>
          <p:txBody>
            <a:bodyPr/>
            <a:lstStyle/>
            <a:p>
              <a:endParaRPr lang="en-DK"/>
            </a:p>
          </p:txBody>
        </p:sp>
        <p:sp>
          <p:nvSpPr>
            <p:cNvPr id="266" name="Google Shape;266;p6"/>
            <p:cNvSpPr/>
            <p:nvPr/>
          </p:nvSpPr>
          <p:spPr>
            <a:xfrm>
              <a:off x="2829811" y="2537930"/>
              <a:ext cx="1628532" cy="1628532"/>
            </a:xfrm>
            <a:custGeom>
              <a:avLst/>
              <a:gdLst/>
              <a:ahLst/>
              <a:cxnLst/>
              <a:rect l="l" t="t" r="r" b="b"/>
              <a:pathLst>
                <a:path w="1628532" h="1628532" extrusionOk="0">
                  <a:moveTo>
                    <a:pt x="0" y="0"/>
                  </a:moveTo>
                  <a:lnTo>
                    <a:pt x="1628532" y="0"/>
                  </a:lnTo>
                  <a:lnTo>
                    <a:pt x="1628532" y="1628532"/>
                  </a:lnTo>
                  <a:lnTo>
                    <a:pt x="0" y="1628532"/>
                  </a:lnTo>
                  <a:lnTo>
                    <a:pt x="0" y="0"/>
                  </a:lnTo>
                  <a:close/>
                </a:path>
              </a:pathLst>
            </a:custGeom>
            <a:blipFill rotWithShape="1">
              <a:blip r:embed="rId14">
                <a:alphaModFix/>
              </a:blip>
              <a:stretch>
                <a:fillRect/>
              </a:stretch>
            </a:blipFill>
            <a:ln>
              <a:noFill/>
            </a:ln>
          </p:spPr>
          <p:txBody>
            <a:bodyPr/>
            <a:lstStyle/>
            <a:p>
              <a:endParaRPr lang="en-DK"/>
            </a:p>
          </p:txBody>
        </p:sp>
      </p:grpSp>
      <p:grpSp>
        <p:nvGrpSpPr>
          <p:cNvPr id="267" name="Google Shape;267;p6"/>
          <p:cNvGrpSpPr/>
          <p:nvPr/>
        </p:nvGrpSpPr>
        <p:grpSpPr>
          <a:xfrm>
            <a:off x="-1342907" y="9913239"/>
            <a:ext cx="20973813" cy="837562"/>
            <a:chOff x="0" y="-57150"/>
            <a:chExt cx="11607985" cy="463550"/>
          </a:xfrm>
        </p:grpSpPr>
        <p:sp>
          <p:nvSpPr>
            <p:cNvPr id="268" name="Google Shape;268;p6"/>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6"/>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70" name="Google Shape;270;p6"/>
          <p:cNvGrpSpPr/>
          <p:nvPr/>
        </p:nvGrpSpPr>
        <p:grpSpPr>
          <a:xfrm>
            <a:off x="2488624" y="9913239"/>
            <a:ext cx="13310752" cy="837562"/>
            <a:chOff x="0" y="-57150"/>
            <a:chExt cx="7366854" cy="463550"/>
          </a:xfrm>
        </p:grpSpPr>
        <p:sp>
          <p:nvSpPr>
            <p:cNvPr id="271" name="Google Shape;271;p6"/>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6"/>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73" name="Google Shape;273;p6"/>
          <p:cNvGrpSpPr/>
          <p:nvPr/>
        </p:nvGrpSpPr>
        <p:grpSpPr>
          <a:xfrm>
            <a:off x="4131384" y="9913239"/>
            <a:ext cx="10025232" cy="837562"/>
            <a:chOff x="0" y="-57150"/>
            <a:chExt cx="5548478" cy="463550"/>
          </a:xfrm>
        </p:grpSpPr>
        <p:sp>
          <p:nvSpPr>
            <p:cNvPr id="274" name="Google Shape;274;p6"/>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6"/>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76" name="Google Shape;276;p6"/>
          <p:cNvSpPr txBox="1"/>
          <p:nvPr/>
        </p:nvSpPr>
        <p:spPr>
          <a:xfrm>
            <a:off x="3410075" y="1072150"/>
            <a:ext cx="11982300" cy="1013100"/>
          </a:xfrm>
          <a:prstGeom prst="rect">
            <a:avLst/>
          </a:prstGeom>
          <a:noFill/>
          <a:ln>
            <a:noFill/>
          </a:ln>
        </p:spPr>
        <p:txBody>
          <a:bodyPr spcFirstLastPara="1" wrap="square" lIns="0" tIns="0" rIns="0" bIns="0" anchor="t" anchorCtr="0">
            <a:spAutoFit/>
          </a:bodyPr>
          <a:lstStyle/>
          <a:p>
            <a:pPr marL="0" lvl="0" indent="0" algn="ctr" rtl="0">
              <a:lnSpc>
                <a:spcPct val="113000"/>
              </a:lnSpc>
              <a:spcBef>
                <a:spcPts val="0"/>
              </a:spcBef>
              <a:spcAft>
                <a:spcPts val="0"/>
              </a:spcAft>
              <a:buClr>
                <a:srgbClr val="000000"/>
              </a:buClr>
              <a:buSzPts val="5000"/>
              <a:buFont typeface="Arial"/>
              <a:buNone/>
            </a:pPr>
            <a:endParaRPr/>
          </a:p>
          <a:p>
            <a:pPr marL="0" marR="0" lvl="0" indent="0" algn="ctr" rtl="0">
              <a:lnSpc>
                <a:spcPct val="113000"/>
              </a:lnSpc>
              <a:spcBef>
                <a:spcPts val="0"/>
              </a:spcBef>
              <a:spcAft>
                <a:spcPts val="0"/>
              </a:spcAft>
              <a:buClr>
                <a:srgbClr val="000000"/>
              </a:buClr>
              <a:buSzPts val="5000"/>
              <a:buFont typeface="Arial"/>
              <a:buNone/>
            </a:pPr>
            <a:r>
              <a:rPr lang="en-US" sz="5000" b="1">
                <a:solidFill>
                  <a:srgbClr val="002C47"/>
                </a:solidFill>
                <a:latin typeface="Poppins"/>
                <a:ea typeface="Poppins"/>
                <a:cs typeface="Poppins"/>
                <a:sym typeface="Poppins"/>
              </a:rPr>
              <a:t>Personlig og professionel vækst</a:t>
            </a:r>
            <a:endParaRPr sz="1400" b="0" i="0" u="none" strike="noStrike" cap="none">
              <a:solidFill>
                <a:srgbClr val="000000"/>
              </a:solidFill>
              <a:latin typeface="Arial"/>
              <a:ea typeface="Arial"/>
              <a:cs typeface="Arial"/>
              <a:sym typeface="Arial"/>
            </a:endParaRPr>
          </a:p>
        </p:txBody>
      </p:sp>
      <p:sp>
        <p:nvSpPr>
          <p:cNvPr id="277" name="Google Shape;277;p6"/>
          <p:cNvSpPr txBox="1"/>
          <p:nvPr/>
        </p:nvSpPr>
        <p:spPr>
          <a:xfrm>
            <a:off x="9834375" y="2921825"/>
            <a:ext cx="7577400" cy="1964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100" b="1">
                <a:solidFill>
                  <a:srgbClr val="062D47"/>
                </a:solidFill>
                <a:latin typeface="Poppins"/>
                <a:ea typeface="Poppins"/>
                <a:cs typeface="Poppins"/>
                <a:sym typeface="Poppins"/>
              </a:rPr>
              <a:t>Personlig vækst:</a:t>
            </a:r>
            <a:endParaRPr sz="2100" b="1">
              <a:solidFill>
                <a:srgbClr val="062D47"/>
              </a:solidFill>
              <a:latin typeface="Poppins"/>
              <a:ea typeface="Poppins"/>
              <a:cs typeface="Poppins"/>
              <a:sym typeface="Poppins"/>
            </a:endParaRPr>
          </a:p>
          <a:p>
            <a:pPr marL="457200" lvl="0" indent="-361950" algn="l" rtl="0">
              <a:lnSpc>
                <a:spcPct val="115000"/>
              </a:lnSpc>
              <a:spcBef>
                <a:spcPts val="1200"/>
              </a:spcBef>
              <a:spcAft>
                <a:spcPts val="0"/>
              </a:spcAft>
              <a:buClr>
                <a:srgbClr val="062D47"/>
              </a:buClr>
              <a:buSzPts val="2100"/>
              <a:buFont typeface="Poppins"/>
              <a:buChar char="●"/>
            </a:pPr>
            <a:r>
              <a:rPr lang="en-US" sz="2100">
                <a:solidFill>
                  <a:srgbClr val="062D47"/>
                </a:solidFill>
                <a:latin typeface="Poppins"/>
                <a:ea typeface="Poppins"/>
                <a:cs typeface="Poppins"/>
                <a:sym typeface="Poppins"/>
              </a:rPr>
              <a:t>Udvikle bløde færdigheder som kommunikation, lederskab og tidsstyring.</a:t>
            </a:r>
            <a:endParaRPr sz="2100">
              <a:solidFill>
                <a:srgbClr val="062D47"/>
              </a:solidFill>
              <a:latin typeface="Poppins"/>
              <a:ea typeface="Poppins"/>
              <a:cs typeface="Poppins"/>
              <a:sym typeface="Poppins"/>
            </a:endParaRPr>
          </a:p>
          <a:p>
            <a:pPr marL="457200" lvl="0" indent="-361950" algn="l" rtl="0">
              <a:lnSpc>
                <a:spcPct val="115000"/>
              </a:lnSpc>
              <a:spcBef>
                <a:spcPts val="0"/>
              </a:spcBef>
              <a:spcAft>
                <a:spcPts val="0"/>
              </a:spcAft>
              <a:buClr>
                <a:srgbClr val="062D47"/>
              </a:buClr>
              <a:buSzPts val="2100"/>
              <a:buFont typeface="Poppins"/>
              <a:buChar char="●"/>
            </a:pPr>
            <a:r>
              <a:rPr lang="en-US" sz="2100">
                <a:solidFill>
                  <a:srgbClr val="062D47"/>
                </a:solidFill>
                <a:latin typeface="Poppins"/>
                <a:ea typeface="Poppins"/>
                <a:cs typeface="Poppins"/>
                <a:sym typeface="Poppins"/>
              </a:rPr>
              <a:t>Fremme selvtillid gennem kontinuerlig læring og forbedring af færdigheder.</a:t>
            </a:r>
            <a:endParaRPr sz="3000" b="1">
              <a:solidFill>
                <a:srgbClr val="062D47"/>
              </a:solidFill>
              <a:latin typeface="Poppins"/>
              <a:ea typeface="Poppins"/>
              <a:cs typeface="Poppins"/>
              <a:sym typeface="Poppins"/>
            </a:endParaRPr>
          </a:p>
        </p:txBody>
      </p:sp>
      <p:sp>
        <p:nvSpPr>
          <p:cNvPr id="278" name="Google Shape;278;p6"/>
          <p:cNvSpPr txBox="1"/>
          <p:nvPr/>
        </p:nvSpPr>
        <p:spPr>
          <a:xfrm>
            <a:off x="9834375" y="5252300"/>
            <a:ext cx="7577400" cy="2489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100" b="1">
                <a:solidFill>
                  <a:srgbClr val="062D47"/>
                </a:solidFill>
                <a:latin typeface="Poppins"/>
                <a:ea typeface="Poppins"/>
                <a:cs typeface="Poppins"/>
                <a:sym typeface="Poppins"/>
              </a:rPr>
              <a:t>Professionel vækst:</a:t>
            </a:r>
            <a:endParaRPr sz="2100" b="1">
              <a:solidFill>
                <a:srgbClr val="062D47"/>
              </a:solidFill>
              <a:latin typeface="Poppins"/>
              <a:ea typeface="Poppins"/>
              <a:cs typeface="Poppins"/>
              <a:sym typeface="Poppins"/>
            </a:endParaRPr>
          </a:p>
          <a:p>
            <a:pPr marL="457200" lvl="0" indent="-361950" algn="l" rtl="0">
              <a:lnSpc>
                <a:spcPct val="115000"/>
              </a:lnSpc>
              <a:spcBef>
                <a:spcPts val="1200"/>
              </a:spcBef>
              <a:spcAft>
                <a:spcPts val="0"/>
              </a:spcAft>
              <a:buClr>
                <a:srgbClr val="062D47"/>
              </a:buClr>
              <a:buSzPts val="2100"/>
              <a:buFont typeface="Poppins"/>
              <a:buChar char="●"/>
            </a:pPr>
            <a:r>
              <a:rPr lang="en-US" sz="2100">
                <a:solidFill>
                  <a:srgbClr val="062D47"/>
                </a:solidFill>
                <a:latin typeface="Poppins"/>
                <a:ea typeface="Poppins"/>
                <a:cs typeface="Poppins"/>
                <a:sym typeface="Poppins"/>
              </a:rPr>
              <a:t>Gå efter certificeringer, videregående uddannelse og praktisk erfaring.</a:t>
            </a:r>
            <a:endParaRPr sz="2100">
              <a:solidFill>
                <a:srgbClr val="062D47"/>
              </a:solidFill>
              <a:latin typeface="Poppins"/>
              <a:ea typeface="Poppins"/>
              <a:cs typeface="Poppins"/>
              <a:sym typeface="Poppins"/>
            </a:endParaRPr>
          </a:p>
          <a:p>
            <a:pPr marL="457200" lvl="0" indent="-361950" algn="l" rtl="0">
              <a:lnSpc>
                <a:spcPct val="115000"/>
              </a:lnSpc>
              <a:spcBef>
                <a:spcPts val="0"/>
              </a:spcBef>
              <a:spcAft>
                <a:spcPts val="0"/>
              </a:spcAft>
              <a:buClr>
                <a:srgbClr val="062D47"/>
              </a:buClr>
              <a:buSzPts val="2100"/>
              <a:buFont typeface="Poppins"/>
              <a:buChar char="●"/>
            </a:pPr>
            <a:r>
              <a:rPr lang="en-US" sz="2100">
                <a:solidFill>
                  <a:srgbClr val="062D47"/>
                </a:solidFill>
                <a:latin typeface="Poppins"/>
                <a:ea typeface="Poppins"/>
                <a:cs typeface="Poppins"/>
                <a:sym typeface="Poppins"/>
              </a:rPr>
              <a:t>Overgang til højere roller og ansvar ved at opbygge ekspertise.</a:t>
            </a:r>
            <a:endParaRPr sz="2100">
              <a:solidFill>
                <a:srgbClr val="062D47"/>
              </a:solidFill>
              <a:latin typeface="Poppins"/>
              <a:ea typeface="Poppins"/>
              <a:cs typeface="Poppins"/>
              <a:sym typeface="Poppins"/>
            </a:endParaRPr>
          </a:p>
          <a:p>
            <a:pPr marL="457200" lvl="0" indent="0" algn="l" rtl="0">
              <a:lnSpc>
                <a:spcPct val="115000"/>
              </a:lnSpc>
              <a:spcBef>
                <a:spcPts val="1200"/>
              </a:spcBef>
              <a:spcAft>
                <a:spcPts val="1200"/>
              </a:spcAft>
              <a:buNone/>
            </a:pPr>
            <a:endParaRPr sz="2100" b="1">
              <a:solidFill>
                <a:schemeClr val="dk1"/>
              </a:solidFill>
              <a:latin typeface="Poppins"/>
              <a:ea typeface="Poppins"/>
              <a:cs typeface="Poppins"/>
              <a:sym typeface="Poppins"/>
            </a:endParaRPr>
          </a:p>
        </p:txBody>
      </p:sp>
      <p:sp>
        <p:nvSpPr>
          <p:cNvPr id="279" name="Google Shape;279;p6"/>
          <p:cNvSpPr txBox="1"/>
          <p:nvPr/>
        </p:nvSpPr>
        <p:spPr>
          <a:xfrm>
            <a:off x="9834375" y="7582775"/>
            <a:ext cx="7577400" cy="1592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100" b="1">
                <a:solidFill>
                  <a:srgbClr val="002C47"/>
                </a:solidFill>
                <a:latin typeface="Poppins"/>
                <a:ea typeface="Poppins"/>
                <a:cs typeface="Poppins"/>
                <a:sym typeface="Poppins"/>
              </a:rPr>
              <a:t>Påvirkning:</a:t>
            </a:r>
            <a:endParaRPr sz="2100" b="1">
              <a:solidFill>
                <a:srgbClr val="002C47"/>
              </a:solidFill>
              <a:latin typeface="Poppins"/>
              <a:ea typeface="Poppins"/>
              <a:cs typeface="Poppins"/>
              <a:sym typeface="Poppins"/>
            </a:endParaRPr>
          </a:p>
          <a:p>
            <a:pPr marL="457200" lvl="0" indent="-361950" algn="l" rtl="0">
              <a:lnSpc>
                <a:spcPct val="115000"/>
              </a:lnSpc>
              <a:spcBef>
                <a:spcPts val="1200"/>
              </a:spcBef>
              <a:spcAft>
                <a:spcPts val="0"/>
              </a:spcAft>
              <a:buClr>
                <a:srgbClr val="002C47"/>
              </a:buClr>
              <a:buSzPts val="2100"/>
              <a:buFont typeface="Poppins"/>
              <a:buChar char="●"/>
            </a:pPr>
            <a:r>
              <a:rPr lang="en-US" sz="2100">
                <a:solidFill>
                  <a:srgbClr val="002C47"/>
                </a:solidFill>
                <a:latin typeface="Poppins"/>
                <a:ea typeface="Poppins"/>
                <a:cs typeface="Poppins"/>
                <a:sym typeface="Poppins"/>
              </a:rPr>
              <a:t>Et stærkt fundament i både personlig og professionel udvikling understøtter langsigtet karriereudvikling.</a:t>
            </a:r>
            <a:endParaRPr sz="3100" b="1">
              <a:solidFill>
                <a:srgbClr val="002C47"/>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285" name="Google Shape;285;p5"/>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sp>
        <p:nvSpPr>
          <p:cNvPr id="286" name="Google Shape;286;p5"/>
          <p:cNvSpPr txBox="1"/>
          <p:nvPr/>
        </p:nvSpPr>
        <p:spPr>
          <a:xfrm>
            <a:off x="3676650" y="566100"/>
            <a:ext cx="11239500" cy="15738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4800" b="1">
                <a:solidFill>
                  <a:srgbClr val="002C47"/>
                </a:solidFill>
                <a:latin typeface="Poppins"/>
                <a:ea typeface="Poppins"/>
                <a:cs typeface="Poppins"/>
                <a:sym typeface="Poppins"/>
              </a:rPr>
              <a:t>Jobtilfredshed, tilfredsstillelse, </a:t>
            </a:r>
            <a:endParaRPr sz="4800" b="1">
              <a:solidFill>
                <a:srgbClr val="002C47"/>
              </a:solidFill>
              <a:latin typeface="Poppins"/>
              <a:ea typeface="Poppins"/>
              <a:cs typeface="Poppins"/>
              <a:sym typeface="Poppins"/>
            </a:endParaRPr>
          </a:p>
          <a:p>
            <a:pPr marL="0" marR="0" lvl="0" indent="0" algn="ctr" rtl="0">
              <a:lnSpc>
                <a:spcPct val="113000"/>
              </a:lnSpc>
              <a:spcBef>
                <a:spcPts val="0"/>
              </a:spcBef>
              <a:spcAft>
                <a:spcPts val="0"/>
              </a:spcAft>
              <a:buClr>
                <a:srgbClr val="000000"/>
              </a:buClr>
              <a:buSzPts val="5000"/>
              <a:buFont typeface="Arial"/>
              <a:buNone/>
            </a:pPr>
            <a:r>
              <a:rPr lang="en-US" sz="4800" b="1">
                <a:solidFill>
                  <a:srgbClr val="002C47"/>
                </a:solidFill>
                <a:latin typeface="Poppins"/>
                <a:ea typeface="Poppins"/>
                <a:cs typeface="Poppins"/>
                <a:sym typeface="Poppins"/>
              </a:rPr>
              <a:t>og finansiel stabilitet</a:t>
            </a:r>
            <a:endParaRPr sz="1200" b="0" i="0" u="none" strike="noStrike" cap="none">
              <a:solidFill>
                <a:srgbClr val="000000"/>
              </a:solidFill>
              <a:latin typeface="Arial"/>
              <a:ea typeface="Arial"/>
              <a:cs typeface="Arial"/>
              <a:sym typeface="Arial"/>
            </a:endParaRPr>
          </a:p>
        </p:txBody>
      </p:sp>
      <p:grpSp>
        <p:nvGrpSpPr>
          <p:cNvPr id="287" name="Google Shape;287;p5"/>
          <p:cNvGrpSpPr/>
          <p:nvPr/>
        </p:nvGrpSpPr>
        <p:grpSpPr>
          <a:xfrm>
            <a:off x="3600451" y="2431971"/>
            <a:ext cx="11391887" cy="1907737"/>
            <a:chOff x="-294727" y="679771"/>
            <a:chExt cx="11852968" cy="2039270"/>
          </a:xfrm>
        </p:grpSpPr>
        <p:sp>
          <p:nvSpPr>
            <p:cNvPr id="288" name="Google Shape;288;p5"/>
            <p:cNvSpPr/>
            <p:nvPr/>
          </p:nvSpPr>
          <p:spPr>
            <a:xfrm>
              <a:off x="-294727" y="679785"/>
              <a:ext cx="2044738" cy="2039256"/>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4">
                <a:alphaModFix/>
              </a:blip>
              <a:stretch>
                <a:fillRect/>
              </a:stretch>
            </a:blipFill>
            <a:ln>
              <a:noFill/>
            </a:ln>
          </p:spPr>
          <p:txBody>
            <a:bodyPr/>
            <a:lstStyle/>
            <a:p>
              <a:endParaRPr lang="en-DK"/>
            </a:p>
          </p:txBody>
        </p:sp>
        <p:sp>
          <p:nvSpPr>
            <p:cNvPr id="289" name="Google Shape;289;p5"/>
            <p:cNvSpPr/>
            <p:nvPr/>
          </p:nvSpPr>
          <p:spPr>
            <a:xfrm>
              <a:off x="9357269" y="679771"/>
              <a:ext cx="2200971" cy="2039256"/>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5">
                <a:alphaModFix/>
              </a:blip>
              <a:stretch>
                <a:fillRect/>
              </a:stretch>
            </a:blipFill>
            <a:ln>
              <a:noFill/>
            </a:ln>
          </p:spPr>
          <p:txBody>
            <a:bodyPr/>
            <a:lstStyle/>
            <a:p>
              <a:endParaRPr lang="en-DK"/>
            </a:p>
          </p:txBody>
        </p:sp>
        <p:sp>
          <p:nvSpPr>
            <p:cNvPr id="290" name="Google Shape;290;p5"/>
            <p:cNvSpPr/>
            <p:nvPr/>
          </p:nvSpPr>
          <p:spPr>
            <a:xfrm>
              <a:off x="4876855" y="916873"/>
              <a:ext cx="1689332" cy="1520399"/>
            </a:xfrm>
            <a:custGeom>
              <a:avLst/>
              <a:gdLst/>
              <a:ahLst/>
              <a:cxnLst/>
              <a:rect l="l" t="t" r="r" b="b"/>
              <a:pathLst>
                <a:path w="1689332" h="1520399" extrusionOk="0">
                  <a:moveTo>
                    <a:pt x="0" y="0"/>
                  </a:moveTo>
                  <a:lnTo>
                    <a:pt x="1689333" y="0"/>
                  </a:lnTo>
                  <a:lnTo>
                    <a:pt x="1689333" y="1520400"/>
                  </a:lnTo>
                  <a:lnTo>
                    <a:pt x="0" y="1520400"/>
                  </a:lnTo>
                  <a:lnTo>
                    <a:pt x="0" y="0"/>
                  </a:lnTo>
                  <a:close/>
                </a:path>
              </a:pathLst>
            </a:custGeom>
            <a:blipFill rotWithShape="1">
              <a:blip r:embed="rId6">
                <a:alphaModFix/>
              </a:blip>
              <a:stretch>
                <a:fillRect/>
              </a:stretch>
            </a:blipFill>
            <a:ln>
              <a:noFill/>
            </a:ln>
          </p:spPr>
          <p:txBody>
            <a:bodyPr/>
            <a:lstStyle/>
            <a:p>
              <a:endParaRPr lang="en-DK"/>
            </a:p>
          </p:txBody>
        </p:sp>
      </p:grpSp>
      <p:sp>
        <p:nvSpPr>
          <p:cNvPr id="291" name="Google Shape;291;p5"/>
          <p:cNvSpPr txBox="1"/>
          <p:nvPr/>
        </p:nvSpPr>
        <p:spPr>
          <a:xfrm>
            <a:off x="914400" y="5257800"/>
            <a:ext cx="7486800" cy="373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500" b="1">
                <a:solidFill>
                  <a:srgbClr val="062D47"/>
                </a:solidFill>
                <a:latin typeface="Poppins"/>
                <a:ea typeface="Poppins"/>
                <a:cs typeface="Poppins"/>
                <a:sym typeface="Poppins"/>
              </a:rPr>
              <a:t>Jobtilfredshed og tilfredsstillelse:</a:t>
            </a:r>
            <a:endParaRPr sz="2500" b="1">
              <a:solidFill>
                <a:srgbClr val="062D47"/>
              </a:solidFill>
              <a:latin typeface="Poppins"/>
              <a:ea typeface="Poppins"/>
              <a:cs typeface="Poppins"/>
              <a:sym typeface="Poppins"/>
            </a:endParaRPr>
          </a:p>
          <a:p>
            <a:pPr marL="457200" lvl="0" indent="-387350" algn="l" rtl="0">
              <a:lnSpc>
                <a:spcPct val="115000"/>
              </a:lnSpc>
              <a:spcBef>
                <a:spcPts val="1200"/>
              </a:spcBef>
              <a:spcAft>
                <a:spcPts val="0"/>
              </a:spcAft>
              <a:buClr>
                <a:srgbClr val="062D47"/>
              </a:buClr>
              <a:buSzPts val="2500"/>
              <a:buFont typeface="Poppins"/>
              <a:buChar char="●"/>
            </a:pPr>
            <a:r>
              <a:rPr lang="en-US" sz="2500">
                <a:solidFill>
                  <a:srgbClr val="062D47"/>
                </a:solidFill>
                <a:latin typeface="Poppins"/>
                <a:ea typeface="Poppins"/>
                <a:cs typeface="Poppins"/>
                <a:sym typeface="Poppins"/>
              </a:rPr>
              <a:t>Tilpas roller til personlige værdier, styrker og passioner for at fremme engagement.</a:t>
            </a:r>
            <a:endParaRPr sz="2500">
              <a:solidFill>
                <a:srgbClr val="062D47"/>
              </a:solidFill>
              <a:latin typeface="Poppins"/>
              <a:ea typeface="Poppins"/>
              <a:cs typeface="Poppins"/>
              <a:sym typeface="Poppins"/>
            </a:endParaRPr>
          </a:p>
          <a:p>
            <a:pPr marL="457200" lvl="0" indent="-387350" algn="l" rtl="0">
              <a:lnSpc>
                <a:spcPct val="115000"/>
              </a:lnSpc>
              <a:spcBef>
                <a:spcPts val="0"/>
              </a:spcBef>
              <a:spcAft>
                <a:spcPts val="0"/>
              </a:spcAft>
              <a:buClr>
                <a:srgbClr val="062D47"/>
              </a:buClr>
              <a:buSzPts val="2500"/>
              <a:buFont typeface="Poppins"/>
              <a:buChar char="●"/>
            </a:pPr>
            <a:r>
              <a:rPr lang="en-US" sz="2500">
                <a:solidFill>
                  <a:srgbClr val="062D47"/>
                </a:solidFill>
                <a:latin typeface="Poppins"/>
                <a:ea typeface="Poppins"/>
                <a:cs typeface="Poppins"/>
                <a:sym typeface="Poppins"/>
              </a:rPr>
              <a:t>Opnå en følelse af formål ved at bidrage til et meningsfuldt arbejde.</a:t>
            </a:r>
            <a:endParaRPr sz="2500">
              <a:solidFill>
                <a:srgbClr val="062D47"/>
              </a:solidFill>
              <a:latin typeface="Poppins"/>
              <a:ea typeface="Poppins"/>
              <a:cs typeface="Poppins"/>
              <a:sym typeface="Poppins"/>
            </a:endParaRPr>
          </a:p>
          <a:p>
            <a:pPr marL="457200" lvl="0" indent="-387350" algn="l" rtl="0">
              <a:lnSpc>
                <a:spcPct val="115000"/>
              </a:lnSpc>
              <a:spcBef>
                <a:spcPts val="0"/>
              </a:spcBef>
              <a:spcAft>
                <a:spcPts val="0"/>
              </a:spcAft>
              <a:buClr>
                <a:srgbClr val="062D47"/>
              </a:buClr>
              <a:buSzPts val="2500"/>
              <a:buFont typeface="Poppins"/>
              <a:buChar char="●"/>
            </a:pPr>
            <a:r>
              <a:rPr lang="en-US" sz="2500">
                <a:solidFill>
                  <a:srgbClr val="062D47"/>
                </a:solidFill>
                <a:latin typeface="Poppins"/>
                <a:ea typeface="Poppins"/>
                <a:cs typeface="Poppins"/>
                <a:sym typeface="Poppins"/>
              </a:rPr>
              <a:t>Tilfredse medarbejdere er mere produktive og motiverede, hvilket er til gavn for både enkeltpersoner og organisationer.</a:t>
            </a:r>
            <a:endParaRPr sz="2500">
              <a:solidFill>
                <a:srgbClr val="062D47"/>
              </a:solidFill>
              <a:latin typeface="Poppins"/>
              <a:ea typeface="Poppins"/>
              <a:cs typeface="Poppins"/>
              <a:sym typeface="Poppins"/>
            </a:endParaRPr>
          </a:p>
          <a:p>
            <a:pPr marL="0" lvl="0" indent="0" algn="l" rtl="0">
              <a:lnSpc>
                <a:spcPct val="115000"/>
              </a:lnSpc>
              <a:spcBef>
                <a:spcPts val="1200"/>
              </a:spcBef>
              <a:spcAft>
                <a:spcPts val="1200"/>
              </a:spcAft>
              <a:buNone/>
            </a:pPr>
            <a:endParaRPr sz="2600" b="1">
              <a:solidFill>
                <a:schemeClr val="dk1"/>
              </a:solidFill>
              <a:latin typeface="Poppins"/>
              <a:ea typeface="Poppins"/>
              <a:cs typeface="Poppins"/>
              <a:sym typeface="Poppins"/>
            </a:endParaRPr>
          </a:p>
        </p:txBody>
      </p:sp>
      <p:sp>
        <p:nvSpPr>
          <p:cNvPr id="292" name="Google Shape;292;p5"/>
          <p:cNvSpPr txBox="1"/>
          <p:nvPr/>
        </p:nvSpPr>
        <p:spPr>
          <a:xfrm>
            <a:off x="9525000" y="5129250"/>
            <a:ext cx="8191500" cy="373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500" b="1">
                <a:solidFill>
                  <a:srgbClr val="062D47"/>
                </a:solidFill>
                <a:latin typeface="Poppins"/>
                <a:ea typeface="Poppins"/>
                <a:cs typeface="Poppins"/>
                <a:sym typeface="Poppins"/>
              </a:rPr>
              <a:t>Finansiel stabilitet og vækst:</a:t>
            </a:r>
            <a:endParaRPr sz="2500" b="1">
              <a:solidFill>
                <a:srgbClr val="062D47"/>
              </a:solidFill>
              <a:latin typeface="Poppins"/>
              <a:ea typeface="Poppins"/>
              <a:cs typeface="Poppins"/>
              <a:sym typeface="Poppins"/>
            </a:endParaRPr>
          </a:p>
          <a:p>
            <a:pPr marL="457200" lvl="0" indent="-387350" algn="l" rtl="0">
              <a:lnSpc>
                <a:spcPct val="115000"/>
              </a:lnSpc>
              <a:spcBef>
                <a:spcPts val="1200"/>
              </a:spcBef>
              <a:spcAft>
                <a:spcPts val="0"/>
              </a:spcAft>
              <a:buClr>
                <a:srgbClr val="062D47"/>
              </a:buClr>
              <a:buSzPts val="2500"/>
              <a:buFont typeface="Poppins"/>
              <a:buChar char="●"/>
            </a:pPr>
            <a:r>
              <a:rPr lang="en-US" sz="2500">
                <a:solidFill>
                  <a:srgbClr val="062D47"/>
                </a:solidFill>
                <a:latin typeface="Poppins"/>
                <a:ea typeface="Poppins"/>
                <a:cs typeface="Poppins"/>
                <a:sym typeface="Poppins"/>
              </a:rPr>
              <a:t>Opnå en stabil indkomst og økonomisk sikkerhed ved at forfølge strategiske karrieremål.</a:t>
            </a:r>
            <a:endParaRPr sz="2500">
              <a:solidFill>
                <a:srgbClr val="062D47"/>
              </a:solidFill>
              <a:latin typeface="Poppins"/>
              <a:ea typeface="Poppins"/>
              <a:cs typeface="Poppins"/>
              <a:sym typeface="Poppins"/>
            </a:endParaRPr>
          </a:p>
          <a:p>
            <a:pPr marL="457200" lvl="0" indent="-387350" algn="l" rtl="0">
              <a:lnSpc>
                <a:spcPct val="115000"/>
              </a:lnSpc>
              <a:spcBef>
                <a:spcPts val="0"/>
              </a:spcBef>
              <a:spcAft>
                <a:spcPts val="0"/>
              </a:spcAft>
              <a:buClr>
                <a:srgbClr val="062D47"/>
              </a:buClr>
              <a:buSzPts val="2500"/>
              <a:buFont typeface="Poppins"/>
              <a:buChar char="●"/>
            </a:pPr>
            <a:r>
              <a:rPr lang="en-US" sz="2500">
                <a:solidFill>
                  <a:srgbClr val="062D47"/>
                </a:solidFill>
                <a:latin typeface="Poppins"/>
                <a:ea typeface="Poppins"/>
                <a:cs typeface="Poppins"/>
                <a:sym typeface="Poppins"/>
              </a:rPr>
              <a:t>Planlæg langsigtet økonomisk sundhed gennem lønforhandlinger, karriereudvikling og investeringer.</a:t>
            </a:r>
            <a:endParaRPr sz="2500">
              <a:solidFill>
                <a:srgbClr val="062D47"/>
              </a:solidFill>
              <a:latin typeface="Poppins"/>
              <a:ea typeface="Poppins"/>
              <a:cs typeface="Poppins"/>
              <a:sym typeface="Poppins"/>
            </a:endParaRPr>
          </a:p>
          <a:p>
            <a:pPr marL="457200" lvl="0" indent="-387350" algn="l" rtl="0">
              <a:lnSpc>
                <a:spcPct val="115000"/>
              </a:lnSpc>
              <a:spcBef>
                <a:spcPts val="0"/>
              </a:spcBef>
              <a:spcAft>
                <a:spcPts val="0"/>
              </a:spcAft>
              <a:buClr>
                <a:srgbClr val="062D47"/>
              </a:buClr>
              <a:buSzPts val="2500"/>
              <a:buFont typeface="Poppins"/>
              <a:buChar char="●"/>
            </a:pPr>
            <a:r>
              <a:rPr lang="en-US" sz="2500">
                <a:solidFill>
                  <a:srgbClr val="062D47"/>
                </a:solidFill>
                <a:latin typeface="Poppins"/>
                <a:ea typeface="Poppins"/>
                <a:cs typeface="Poppins"/>
                <a:sym typeface="Poppins"/>
              </a:rPr>
              <a:t>Sikre bedre jobpositioner i overensstemmelse med markedstendenser for at sikre økonomisk modstandsdygtighed.</a:t>
            </a:r>
            <a:endParaRPr sz="4000" b="1">
              <a:solidFill>
                <a:srgbClr val="062D47"/>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1883</Words>
  <Application>Microsoft Macintosh PowerPoint</Application>
  <PresentationFormat>Custom</PresentationFormat>
  <Paragraphs>209</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Poppins SemiBold</vt:lpstr>
      <vt:lpstr>Poppins</vt:lpstr>
      <vt:lpstr>Calibri</vt:lpstr>
      <vt:lpstr>Poppins Medium</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keywords>, docId:B901A3EC4D4E57C99995E4AF07EDD101</cp:keywords>
  <cp:lastModifiedBy>Zayana Pompaeva</cp:lastModifiedBy>
  <cp:revision>2</cp:revision>
  <dcterms:created xsi:type="dcterms:W3CDTF">2006-08-16T00:00:00Z</dcterms:created>
  <dcterms:modified xsi:type="dcterms:W3CDTF">2025-06-21T13:40:37Z</dcterms:modified>
</cp:coreProperties>
</file>