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8288000" cy="10287000"/>
  <p:notesSz cx="6858000" cy="9144000"/>
  <p:embeddedFontLst>
    <p:embeddedFont>
      <p:font typeface="Arimo" panose="020B0604020202020204" charset="0"/>
      <p:regular r:id="rId39"/>
      <p:bold r:id="rId40"/>
      <p:italic r:id="rId41"/>
      <p:boldItalic r:id="rId42"/>
    </p:embeddedFont>
    <p:embeddedFont>
      <p:font typeface="Poppins" panose="00000500000000000000" pitchFamily="2" charset="0"/>
      <p:regular r:id="rId43"/>
      <p:bold r:id="rId44"/>
      <p:italic r:id="rId45"/>
      <p:boldItalic r:id="rId46"/>
    </p:embeddedFont>
    <p:embeddedFont>
      <p:font typeface="Poppins Medium" panose="00000600000000000000" pitchFamily="2" charset="0"/>
      <p:regular r:id="rId47"/>
      <p:bold r:id="rId48"/>
      <p:italic r:id="rId49"/>
      <p:boldItalic r:id="rId50"/>
    </p:embeddedFont>
    <p:embeddedFont>
      <p:font typeface="Poppins SemiBold" panose="00000700000000000000" pitchFamily="2" charset="0"/>
      <p:regular r:id="rId51"/>
      <p:bold r:id="rId52"/>
      <p:italic r:id="rId53"/>
      <p:boldItalic r:id="rId54"/>
    </p:embeddedFont>
  </p:embeddedFontLst>
  <p:custDataLst>
    <p:tags r:id="rId5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57" roundtripDataSignature="AMtx7mh/dbN8CBPwt5Vj0qF7sEVGAUJN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23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customschemas.google.com/relationships/presentationmetadata" Target="meta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5" name="Google Shape;29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2093a3db72_3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6" name="Google Shape;316;g32093a3db72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3" name="Google Shape;3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32093a3db72_3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1" name="Google Shape;371;g32093a3db72_3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2093a3db72_3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9" name="Google Shape;409;g32093a3db72_3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32093a3db72_3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1" name="Google Shape;431;g32093a3db72_3_10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32093a3db72_3_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0" name="Google Shape;450;g32093a3db72_3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32093a3db72_3_1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4" name="Google Shape;474;g32093a3db72_3_16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32093a3db72_3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9" name="Google Shape;489;g32093a3db72_3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32093a3db72_3_2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6" name="Google Shape;506;g32093a3db72_3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 name="Google Shape;1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32093a3db72_3_2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3" name="Google Shape;543;g32093a3db72_3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32093a3db72_3_3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2" name="Google Shape;562;g32093a3db72_3_3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32093a3db72_5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4" name="Google Shape;574;g32093a3db72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32093a3db72_3_2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5" name="Google Shape;585;g32093a3db72_3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32093a3db72_5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5" name="Google Shape;605;g32093a3db72_5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32093a3db72_5_1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5" name="Google Shape;625;g32093a3db72_5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32093a3db72_5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5" name="Google Shape;635;g32093a3db72_5_5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3209f1de554_1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5" name="Google Shape;655;g3209f1de554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32093a3db72_5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5" name="Google Shape;665;g32093a3db72_5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3209f1de554_1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6" name="Google Shape;686;g3209f1de554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2093a3db72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4" name="Google Shape;124;g32093a3db7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32093a3db72_5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6" name="Google Shape;696;g32093a3db72_5_9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3209f1de554_1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17" name="Google Shape;717;g3209f1de554_1_3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32093a3db72_5_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27" name="Google Shape;727;g32093a3db72_5_10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3209f1de554_1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7" name="Google Shape;747;g3209f1de554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2093a3db72_3_1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8" name="Google Shape;758;g32093a3db72_3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32093a3db72_5_1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77" name="Google Shape;777;g32093a3db72_5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6" name="Google Shape;79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2093a3db72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g32093a3db72_0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9" name="Google Shape;16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2093a3db72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g32093a3db7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4" name="Google Shape;22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3" name="Google Shape;243;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2" name="Google Shape;28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0"/>
          <p:cNvSpPr>
            <a:spLocks noGrp="1"/>
          </p:cNvSpPr>
          <p:nvPr>
            <p:ph type="pic" idx="2"/>
          </p:nvPr>
        </p:nvSpPr>
        <p:spPr>
          <a:xfrm>
            <a:off x="1792288" y="612775"/>
            <a:ext cx="5486400" cy="4114800"/>
          </a:xfrm>
          <a:prstGeom prst="rect">
            <a:avLst/>
          </a:prstGeom>
          <a:noFill/>
          <a:ln>
            <a:noFill/>
          </a:ln>
        </p:spPr>
      </p:sp>
      <p:sp>
        <p:nvSpPr>
          <p:cNvPr id="64" name="Google Shape;64;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5F7E9"/>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9.jpg"/><Relationship Id="rId11" Type="http://schemas.openxmlformats.org/officeDocument/2006/relationships/image" Target="../media/image33.png"/><Relationship Id="rId5" Type="http://schemas.openxmlformats.org/officeDocument/2006/relationships/image" Target="../media/image3.png"/><Relationship Id="rId10" Type="http://schemas.openxmlformats.org/officeDocument/2006/relationships/image" Target="../media/image32.png"/><Relationship Id="rId4" Type="http://schemas.openxmlformats.org/officeDocument/2006/relationships/image" Target="../media/image28.jp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9.jpg"/><Relationship Id="rId11" Type="http://schemas.openxmlformats.org/officeDocument/2006/relationships/image" Target="../media/image33.png"/><Relationship Id="rId5" Type="http://schemas.openxmlformats.org/officeDocument/2006/relationships/image" Target="../media/image3.png"/><Relationship Id="rId10" Type="http://schemas.openxmlformats.org/officeDocument/2006/relationships/image" Target="../media/image32.png"/><Relationship Id="rId4" Type="http://schemas.openxmlformats.org/officeDocument/2006/relationships/image" Target="../media/image28.jp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3.pn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29.jp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0.jp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29.jp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png"/><Relationship Id="rId7" Type="http://schemas.openxmlformats.org/officeDocument/2006/relationships/image" Target="../media/image42.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3.pn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1.png"/><Relationship Id="rId7" Type="http://schemas.openxmlformats.org/officeDocument/2006/relationships/image" Target="../media/image46.jp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29.jp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8.jp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9.jp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3.pn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1.jpg"/></Relationships>
</file>

<file path=ppt/slides/_rels/slide36.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1.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57.png"/><Relationship Id="rId5" Type="http://schemas.openxmlformats.org/officeDocument/2006/relationships/image" Target="../media/image3.png"/><Relationship Id="rId10" Type="http://schemas.openxmlformats.org/officeDocument/2006/relationships/image" Target="../media/image56.png"/><Relationship Id="rId4" Type="http://schemas.openxmlformats.org/officeDocument/2006/relationships/image" Target="../media/image52.jpg"/><Relationship Id="rId9" Type="http://schemas.openxmlformats.org/officeDocument/2006/relationships/image" Target="../media/image55.png"/><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0.png"/><Relationship Id="rId10" Type="http://schemas.openxmlformats.org/officeDocument/2006/relationships/image" Target="../media/image19.png"/><Relationship Id="rId4" Type="http://schemas.openxmlformats.org/officeDocument/2006/relationships/image" Target="../media/image9.png"/><Relationship Id="rId9" Type="http://schemas.openxmlformats.org/officeDocument/2006/relationships/image" Target="../media/image18.png"/><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rot="-4721612">
            <a:off x="3638115" y="1896865"/>
            <a:ext cx="14314219" cy="4992084"/>
          </a:xfrm>
          <a:custGeom>
            <a:avLst/>
            <a:gdLst/>
            <a:ahLst/>
            <a:cxnLst/>
            <a:rect l="l" t="t" r="r" b="b"/>
            <a:pathLst>
              <a:path w="14314219" h="4992084" extrusionOk="0">
                <a:moveTo>
                  <a:pt x="0" y="0"/>
                </a:moveTo>
                <a:lnTo>
                  <a:pt x="14314219" y="0"/>
                </a:lnTo>
                <a:lnTo>
                  <a:pt x="14314219" y="4992084"/>
                </a:lnTo>
                <a:lnTo>
                  <a:pt x="0" y="4992084"/>
                </a:lnTo>
                <a:lnTo>
                  <a:pt x="0" y="0"/>
                </a:lnTo>
                <a:close/>
              </a:path>
            </a:pathLst>
          </a:custGeom>
          <a:blipFill rotWithShape="1">
            <a:blip r:embed="rId3">
              <a:alphaModFix/>
            </a:blip>
            <a:stretch>
              <a:fillRect/>
            </a:stretch>
          </a:blipFill>
          <a:ln>
            <a:noFill/>
          </a:ln>
        </p:spPr>
        <p:txBody>
          <a:bodyPr/>
          <a:lstStyle/>
          <a:p>
            <a:endParaRPr lang="de-DE"/>
          </a:p>
        </p:txBody>
      </p:sp>
      <p:sp>
        <p:nvSpPr>
          <p:cNvPr id="85" name="Google Shape;85;p1"/>
          <p:cNvSpPr/>
          <p:nvPr/>
        </p:nvSpPr>
        <p:spPr>
          <a:xfrm>
            <a:off x="9680911" y="5"/>
            <a:ext cx="8986399" cy="10289262"/>
          </a:xfrm>
          <a:custGeom>
            <a:avLst/>
            <a:gdLst/>
            <a:ahLst/>
            <a:cxnLst/>
            <a:rect l="l" t="t" r="r" b="b"/>
            <a:pathLst>
              <a:path w="21700490" h="24846662" extrusionOk="0">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rotWithShape="1">
            <a:blip r:embed="rId4">
              <a:alphaModFix/>
            </a:blip>
            <a:stretch>
              <a:fillRect l="-40412" t="-5260" r="-60193" b="-8144"/>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
          <p:cNvSpPr/>
          <p:nvPr/>
        </p:nvSpPr>
        <p:spPr>
          <a:xfrm rot="-2967198" flipH="1">
            <a:off x="12833343" y="6024265"/>
            <a:ext cx="10909314" cy="3709167"/>
          </a:xfrm>
          <a:custGeom>
            <a:avLst/>
            <a:gdLst/>
            <a:ahLst/>
            <a:cxnLst/>
            <a:rect l="l" t="t" r="r" b="b"/>
            <a:pathLst>
              <a:path w="10909314" h="3709167" extrusionOk="0">
                <a:moveTo>
                  <a:pt x="10909314" y="0"/>
                </a:moveTo>
                <a:lnTo>
                  <a:pt x="0" y="0"/>
                </a:lnTo>
                <a:lnTo>
                  <a:pt x="0" y="3709167"/>
                </a:lnTo>
                <a:lnTo>
                  <a:pt x="10909314" y="3709167"/>
                </a:lnTo>
                <a:lnTo>
                  <a:pt x="10909314" y="0"/>
                </a:lnTo>
                <a:close/>
              </a:path>
            </a:pathLst>
          </a:custGeom>
          <a:blipFill rotWithShape="1">
            <a:blip r:embed="rId5">
              <a:alphaModFix amt="77000"/>
            </a:blip>
            <a:stretch>
              <a:fillRect/>
            </a:stretch>
          </a:blipFill>
          <a:ln>
            <a:noFill/>
          </a:ln>
        </p:spPr>
        <p:txBody>
          <a:bodyPr/>
          <a:lstStyle/>
          <a:p>
            <a:endParaRPr lang="de-DE"/>
          </a:p>
        </p:txBody>
      </p:sp>
      <p:grpSp>
        <p:nvGrpSpPr>
          <p:cNvPr id="87" name="Google Shape;87;p1"/>
          <p:cNvGrpSpPr/>
          <p:nvPr/>
        </p:nvGrpSpPr>
        <p:grpSpPr>
          <a:xfrm>
            <a:off x="10165433" y="946396"/>
            <a:ext cx="857867" cy="857867"/>
            <a:chOff x="0" y="0"/>
            <a:chExt cx="812800" cy="812800"/>
          </a:xfrm>
        </p:grpSpPr>
        <p:sp>
          <p:nvSpPr>
            <p:cNvPr id="88" name="Google Shape;88;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0" name="Google Shape;90;p1"/>
          <p:cNvGrpSpPr/>
          <p:nvPr/>
        </p:nvGrpSpPr>
        <p:grpSpPr>
          <a:xfrm>
            <a:off x="9651318" y="2226096"/>
            <a:ext cx="604566" cy="604566"/>
            <a:chOff x="0" y="0"/>
            <a:chExt cx="812800" cy="812800"/>
          </a:xfrm>
        </p:grpSpPr>
        <p:sp>
          <p:nvSpPr>
            <p:cNvPr id="91" name="Google Shape;91;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3" name="Google Shape;93;p1"/>
          <p:cNvGrpSpPr/>
          <p:nvPr/>
        </p:nvGrpSpPr>
        <p:grpSpPr>
          <a:xfrm>
            <a:off x="10476408" y="681913"/>
            <a:ext cx="637633" cy="637633"/>
            <a:chOff x="0" y="0"/>
            <a:chExt cx="812800" cy="812800"/>
          </a:xfrm>
        </p:grpSpPr>
        <p:sp>
          <p:nvSpPr>
            <p:cNvPr id="94" name="Google Shape;94;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A45"/>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6" name="Google Shape;96;p1"/>
          <p:cNvSpPr/>
          <p:nvPr/>
        </p:nvSpPr>
        <p:spPr>
          <a:xfrm>
            <a:off x="742774" y="918445"/>
            <a:ext cx="3958535" cy="802202"/>
          </a:xfrm>
          <a:custGeom>
            <a:avLst/>
            <a:gdLst/>
            <a:ahLst/>
            <a:cxnLst/>
            <a:rect l="l" t="t" r="r" b="b"/>
            <a:pathLst>
              <a:path w="3958535" h="802202" extrusionOk="0">
                <a:moveTo>
                  <a:pt x="0" y="0"/>
                </a:moveTo>
                <a:lnTo>
                  <a:pt x="3958535" y="0"/>
                </a:lnTo>
                <a:lnTo>
                  <a:pt x="3958535" y="802202"/>
                </a:lnTo>
                <a:lnTo>
                  <a:pt x="0" y="802202"/>
                </a:lnTo>
                <a:lnTo>
                  <a:pt x="0" y="0"/>
                </a:lnTo>
                <a:close/>
              </a:path>
            </a:pathLst>
          </a:custGeom>
          <a:blipFill rotWithShape="1">
            <a:blip r:embed="rId6">
              <a:alphaModFix/>
            </a:blip>
            <a:stretch>
              <a:fillRect l="-113310"/>
            </a:stretch>
          </a:blipFill>
          <a:ln>
            <a:noFill/>
          </a:ln>
        </p:spPr>
        <p:txBody>
          <a:bodyPr/>
          <a:lstStyle/>
          <a:p>
            <a:endParaRPr lang="de-DE"/>
          </a:p>
        </p:txBody>
      </p:sp>
      <p:sp>
        <p:nvSpPr>
          <p:cNvPr id="97" name="Google Shape;97;p1"/>
          <p:cNvSpPr/>
          <p:nvPr/>
        </p:nvSpPr>
        <p:spPr>
          <a:xfrm>
            <a:off x="5795169" y="487295"/>
            <a:ext cx="2774170" cy="1664502"/>
          </a:xfrm>
          <a:custGeom>
            <a:avLst/>
            <a:gdLst/>
            <a:ahLst/>
            <a:cxnLst/>
            <a:rect l="l" t="t" r="r" b="b"/>
            <a:pathLst>
              <a:path w="2774170" h="1664502" extrusionOk="0">
                <a:moveTo>
                  <a:pt x="0" y="0"/>
                </a:moveTo>
                <a:lnTo>
                  <a:pt x="2774170" y="0"/>
                </a:lnTo>
                <a:lnTo>
                  <a:pt x="2774170" y="1664502"/>
                </a:lnTo>
                <a:lnTo>
                  <a:pt x="0" y="1664502"/>
                </a:lnTo>
                <a:lnTo>
                  <a:pt x="0" y="0"/>
                </a:lnTo>
                <a:close/>
              </a:path>
            </a:pathLst>
          </a:custGeom>
          <a:blipFill rotWithShape="1">
            <a:blip r:embed="rId7">
              <a:alphaModFix/>
            </a:blip>
            <a:stretch>
              <a:fillRect/>
            </a:stretch>
          </a:blipFill>
          <a:ln>
            <a:noFill/>
          </a:ln>
        </p:spPr>
        <p:txBody>
          <a:bodyPr/>
          <a:lstStyle/>
          <a:p>
            <a:endParaRPr lang="de-DE"/>
          </a:p>
        </p:txBody>
      </p:sp>
      <p:sp>
        <p:nvSpPr>
          <p:cNvPr id="98" name="Google Shape;98;p1"/>
          <p:cNvSpPr txBox="1"/>
          <p:nvPr/>
        </p:nvSpPr>
        <p:spPr>
          <a:xfrm>
            <a:off x="1034729" y="2490279"/>
            <a:ext cx="8319433" cy="1121080"/>
          </a:xfrm>
          <a:prstGeom prst="rect">
            <a:avLst/>
          </a:prstGeom>
          <a:noFill/>
          <a:ln>
            <a:noFill/>
          </a:ln>
        </p:spPr>
        <p:txBody>
          <a:bodyPr spcFirstLastPara="1" wrap="square" lIns="0" tIns="0" rIns="0" bIns="0" anchor="t" anchorCtr="0">
            <a:spAutoFit/>
          </a:bodyPr>
          <a:lstStyle/>
          <a:p>
            <a:pPr marL="0" marR="0" lvl="0" indent="0" algn="l" rtl="0">
              <a:lnSpc>
                <a:spcPct val="113996"/>
              </a:lnSpc>
              <a:spcBef>
                <a:spcPts val="0"/>
              </a:spcBef>
              <a:spcAft>
                <a:spcPts val="0"/>
              </a:spcAft>
              <a:buClr>
                <a:srgbClr val="000000"/>
              </a:buClr>
              <a:buSzPts val="7123"/>
              <a:buFont typeface="Arial"/>
              <a:buNone/>
            </a:pPr>
            <a:r>
              <a:rPr lang="en-US" sz="7123" b="1" i="0" u="none" strike="noStrike" cap="none">
                <a:solidFill>
                  <a:srgbClr val="002C47"/>
                </a:solidFill>
                <a:latin typeface="Poppins"/>
                <a:ea typeface="Poppins"/>
                <a:cs typeface="Poppins"/>
                <a:sym typeface="Poppins"/>
              </a:rPr>
              <a:t>STAY OK</a:t>
            </a:r>
            <a:endParaRPr sz="1400" b="0" i="0" u="none" strike="noStrike" cap="none">
              <a:solidFill>
                <a:srgbClr val="000000"/>
              </a:solidFill>
              <a:latin typeface="Arial"/>
              <a:ea typeface="Arial"/>
              <a:cs typeface="Arial"/>
              <a:sym typeface="Arial"/>
            </a:endParaRPr>
          </a:p>
        </p:txBody>
      </p:sp>
      <p:sp>
        <p:nvSpPr>
          <p:cNvPr id="99" name="Google Shape;99;p1"/>
          <p:cNvSpPr txBox="1"/>
          <p:nvPr/>
        </p:nvSpPr>
        <p:spPr>
          <a:xfrm>
            <a:off x="1034729" y="3503272"/>
            <a:ext cx="6979151" cy="889635"/>
          </a:xfrm>
          <a:prstGeom prst="rect">
            <a:avLst/>
          </a:prstGeom>
          <a:noFill/>
          <a:ln>
            <a:noFill/>
          </a:ln>
        </p:spPr>
        <p:txBody>
          <a:bodyPr spcFirstLastPara="1" wrap="square" lIns="0" tIns="0" rIns="0" bIns="0" anchor="t" anchorCtr="0">
            <a:spAutoFit/>
          </a:bodyPr>
          <a:lstStyle/>
          <a:p>
            <a:pPr marL="0" marR="0" lvl="0" indent="0" algn="l" rtl="0">
              <a:lnSpc>
                <a:spcPct val="113966"/>
              </a:lnSpc>
              <a:spcBef>
                <a:spcPts val="0"/>
              </a:spcBef>
              <a:spcAft>
                <a:spcPts val="0"/>
              </a:spcAft>
              <a:buClr>
                <a:srgbClr val="000000"/>
              </a:buClr>
              <a:buSzPts val="3000"/>
              <a:buFont typeface="Arial"/>
              <a:buNone/>
            </a:pPr>
            <a:r>
              <a:rPr lang="en-US" sz="3000" b="1" i="0" u="none" strike="noStrike" cap="none">
                <a:solidFill>
                  <a:srgbClr val="45B042"/>
                </a:solidFill>
                <a:latin typeface="Poppins"/>
                <a:ea typeface="Poppins"/>
                <a:cs typeface="Poppins"/>
                <a:sym typeface="Poppins"/>
              </a:rPr>
              <a:t>Überdenken des Wohlbefindens am Arbeitsplatz in den KMU der EU</a:t>
            </a:r>
            <a:endParaRPr sz="1400" b="0" i="0" u="none" strike="noStrike" cap="none">
              <a:solidFill>
                <a:srgbClr val="000000"/>
              </a:solidFill>
              <a:latin typeface="Arial"/>
              <a:ea typeface="Arial"/>
              <a:cs typeface="Arial"/>
              <a:sym typeface="Arial"/>
            </a:endParaRPr>
          </a:p>
        </p:txBody>
      </p:sp>
      <p:sp>
        <p:nvSpPr>
          <p:cNvPr id="100" name="Google Shape;100;p1"/>
          <p:cNvSpPr txBox="1"/>
          <p:nvPr/>
        </p:nvSpPr>
        <p:spPr>
          <a:xfrm>
            <a:off x="1665039" y="9664698"/>
            <a:ext cx="8109271" cy="380842"/>
          </a:xfrm>
          <a:prstGeom prst="rect">
            <a:avLst/>
          </a:prstGeom>
          <a:noFill/>
          <a:ln>
            <a:noFill/>
          </a:ln>
        </p:spPr>
        <p:txBody>
          <a:bodyPr spcFirstLastPara="1" wrap="square" lIns="0" tIns="0" rIns="0" bIns="0" anchor="t" anchorCtr="0">
            <a:spAutoFit/>
          </a:bodyPr>
          <a:lstStyle/>
          <a:p>
            <a:pPr marL="0" marR="0" lvl="0" indent="0" algn="l" rtl="0">
              <a:lnSpc>
                <a:spcPct val="113997"/>
              </a:lnSpc>
              <a:spcBef>
                <a:spcPts val="0"/>
              </a:spcBef>
              <a:spcAft>
                <a:spcPts val="0"/>
              </a:spcAft>
              <a:buClr>
                <a:srgbClr val="000000"/>
              </a:buClr>
              <a:buSzPts val="2479"/>
              <a:buFont typeface="Arial"/>
              <a:buNone/>
            </a:pPr>
            <a:r>
              <a:rPr lang="en-US" sz="2479" b="1" i="0" u="none" strike="noStrike" cap="none">
                <a:solidFill>
                  <a:srgbClr val="002C47"/>
                </a:solidFill>
                <a:latin typeface="Poppins SemiBold"/>
                <a:ea typeface="Poppins SemiBold"/>
                <a:cs typeface="Poppins SemiBold"/>
                <a:sym typeface="Poppins SemiBold"/>
              </a:rPr>
              <a:t>2023-1-IT01-KA220-VET-000154571 </a:t>
            </a:r>
            <a:endParaRPr sz="1400" b="0" i="0" u="none" strike="noStrike" cap="none">
              <a:solidFill>
                <a:srgbClr val="000000"/>
              </a:solidFill>
              <a:latin typeface="Arial"/>
              <a:ea typeface="Arial"/>
              <a:cs typeface="Arial"/>
              <a:sym typeface="Arial"/>
            </a:endParaRPr>
          </a:p>
        </p:txBody>
      </p:sp>
      <p:sp>
        <p:nvSpPr>
          <p:cNvPr id="101" name="Google Shape;101;p1"/>
          <p:cNvSpPr txBox="1"/>
          <p:nvPr/>
        </p:nvSpPr>
        <p:spPr>
          <a:xfrm>
            <a:off x="1034725" y="4975775"/>
            <a:ext cx="7701600" cy="35079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Clr>
                <a:schemeClr val="dk1"/>
              </a:buClr>
              <a:buSzPts val="1100"/>
              <a:buFont typeface="Arial"/>
              <a:buNone/>
            </a:pPr>
            <a:r>
              <a:rPr lang="en-US" sz="6300" b="1">
                <a:solidFill>
                  <a:srgbClr val="002C47"/>
                </a:solidFill>
                <a:latin typeface="Poppins"/>
                <a:ea typeface="Poppins"/>
                <a:cs typeface="Poppins"/>
                <a:sym typeface="Poppins"/>
              </a:rPr>
              <a:t>KARRIEREPLANUNG </a:t>
            </a:r>
            <a:endParaRPr sz="6300" b="1">
              <a:solidFill>
                <a:srgbClr val="002C47"/>
              </a:solidFill>
              <a:latin typeface="Poppins"/>
              <a:ea typeface="Poppins"/>
              <a:cs typeface="Poppins"/>
              <a:sym typeface="Poppins"/>
            </a:endParaRPr>
          </a:p>
          <a:p>
            <a:pPr marL="0" lvl="0" indent="0" algn="l" rtl="0">
              <a:lnSpc>
                <a:spcPct val="115000"/>
              </a:lnSpc>
              <a:spcBef>
                <a:spcPts val="1200"/>
              </a:spcBef>
              <a:spcAft>
                <a:spcPts val="0"/>
              </a:spcAft>
              <a:buClr>
                <a:schemeClr val="dk1"/>
              </a:buClr>
              <a:buSzPts val="1100"/>
              <a:buFont typeface="Arial"/>
              <a:buNone/>
            </a:pPr>
            <a:r>
              <a:rPr lang="en-US" sz="6300" b="1">
                <a:solidFill>
                  <a:srgbClr val="002C47"/>
                </a:solidFill>
                <a:latin typeface="Poppins"/>
                <a:ea typeface="Poppins"/>
                <a:cs typeface="Poppins"/>
                <a:sym typeface="Poppins"/>
              </a:rPr>
              <a:t>UND ARBEITSPLATZ </a:t>
            </a:r>
            <a:endParaRPr sz="6300" b="1">
              <a:solidFill>
                <a:srgbClr val="002C47"/>
              </a:solidFill>
              <a:latin typeface="Poppins"/>
              <a:ea typeface="Poppins"/>
              <a:cs typeface="Poppins"/>
              <a:sym typeface="Poppins"/>
            </a:endParaRPr>
          </a:p>
          <a:p>
            <a:pPr marL="0" lvl="0" indent="0" algn="l" rtl="0">
              <a:lnSpc>
                <a:spcPct val="115000"/>
              </a:lnSpc>
              <a:spcBef>
                <a:spcPts val="1200"/>
              </a:spcBef>
              <a:spcAft>
                <a:spcPts val="1200"/>
              </a:spcAft>
              <a:buClr>
                <a:schemeClr val="dk1"/>
              </a:buClr>
              <a:buSzPts val="1100"/>
              <a:buFont typeface="Arial"/>
              <a:buNone/>
            </a:pPr>
            <a:r>
              <a:rPr lang="en-US" sz="6300" b="1">
                <a:solidFill>
                  <a:srgbClr val="002C47"/>
                </a:solidFill>
                <a:latin typeface="Poppins"/>
                <a:ea typeface="Poppins"/>
                <a:cs typeface="Poppins"/>
                <a:sym typeface="Poppins"/>
              </a:rPr>
              <a:t>WELL-BEING </a:t>
            </a:r>
            <a:endParaRPr sz="9623" b="1">
              <a:solidFill>
                <a:srgbClr val="002C47"/>
              </a:solidFill>
              <a:latin typeface="Poppins"/>
              <a:ea typeface="Poppins"/>
              <a:cs typeface="Poppins"/>
              <a:sym typeface="Poppins"/>
            </a:endParaRPr>
          </a:p>
        </p:txBody>
      </p:sp>
      <p:sp>
        <p:nvSpPr>
          <p:cNvPr id="102" name="Google Shape;102;p1"/>
          <p:cNvSpPr/>
          <p:nvPr/>
        </p:nvSpPr>
        <p:spPr>
          <a:xfrm>
            <a:off x="380798" y="9658944"/>
            <a:ext cx="1104950" cy="386595"/>
          </a:xfrm>
          <a:custGeom>
            <a:avLst/>
            <a:gdLst/>
            <a:ahLst/>
            <a:cxnLst/>
            <a:rect l="l" t="t" r="r" b="b"/>
            <a:pathLst>
              <a:path w="1104950" h="386595" extrusionOk="0">
                <a:moveTo>
                  <a:pt x="0" y="0"/>
                </a:moveTo>
                <a:lnTo>
                  <a:pt x="1104949" y="0"/>
                </a:lnTo>
                <a:lnTo>
                  <a:pt x="1104949" y="386596"/>
                </a:lnTo>
                <a:lnTo>
                  <a:pt x="0" y="386596"/>
                </a:lnTo>
                <a:lnTo>
                  <a:pt x="0" y="0"/>
                </a:lnTo>
                <a:close/>
              </a:path>
            </a:pathLst>
          </a:custGeom>
          <a:blipFill rotWithShape="1">
            <a:blip r:embed="rId8">
              <a:alphaModFix/>
            </a:blip>
            <a:stretch>
              <a:fillRect/>
            </a:stretch>
          </a:blipFill>
          <a:ln>
            <a:noFill/>
          </a:ln>
        </p:spPr>
        <p:txBody>
          <a:bodyPr/>
          <a:lstStyle/>
          <a:p>
            <a:endParaRPr lang="de-DE"/>
          </a:p>
        </p:txBody>
      </p:sp>
      <p:sp>
        <p:nvSpPr>
          <p:cNvPr id="103" name="Google Shape;103;p1"/>
          <p:cNvSpPr txBox="1"/>
          <p:nvPr/>
        </p:nvSpPr>
        <p:spPr>
          <a:xfrm>
            <a:off x="1034725" y="8686800"/>
            <a:ext cx="4553100" cy="60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a:solidFill>
                  <a:schemeClr val="dk1"/>
                </a:solidFill>
                <a:latin typeface="Poppins"/>
                <a:ea typeface="Poppins"/>
                <a:cs typeface="Poppins"/>
                <a:sym typeface="Poppins"/>
              </a:rPr>
              <a:t>MODUL 1 - MICC</a:t>
            </a:r>
            <a:endParaRPr sz="3200">
              <a:solidFill>
                <a:schemeClr val="dk1"/>
              </a:solidFill>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7"/>
          <p:cNvSpPr/>
          <p:nvPr/>
        </p:nvSpPr>
        <p:spPr>
          <a:xfrm rot="-10370840">
            <a:off x="11426476" y="-632082"/>
            <a:ext cx="8019344" cy="2715783"/>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de-DE"/>
          </a:p>
        </p:txBody>
      </p:sp>
      <p:sp>
        <p:nvSpPr>
          <p:cNvPr id="298" name="Google Shape;298;p7"/>
          <p:cNvSpPr/>
          <p:nvPr/>
        </p:nvSpPr>
        <p:spPr>
          <a:xfrm rot="10416205" flipH="1">
            <a:off x="-326994" y="-524050"/>
            <a:ext cx="7379055" cy="2291030"/>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de-DE"/>
          </a:p>
        </p:txBody>
      </p:sp>
      <p:grpSp>
        <p:nvGrpSpPr>
          <p:cNvPr id="299" name="Google Shape;299;p7"/>
          <p:cNvGrpSpPr/>
          <p:nvPr/>
        </p:nvGrpSpPr>
        <p:grpSpPr>
          <a:xfrm>
            <a:off x="-1342907" y="9913239"/>
            <a:ext cx="20973813" cy="837562"/>
            <a:chOff x="0" y="-57150"/>
            <a:chExt cx="11607985" cy="463550"/>
          </a:xfrm>
        </p:grpSpPr>
        <p:sp>
          <p:nvSpPr>
            <p:cNvPr id="300" name="Google Shape;300;p7"/>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7"/>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2" name="Google Shape;302;p7"/>
          <p:cNvGrpSpPr/>
          <p:nvPr/>
        </p:nvGrpSpPr>
        <p:grpSpPr>
          <a:xfrm>
            <a:off x="2488624" y="9913239"/>
            <a:ext cx="13310752" cy="837562"/>
            <a:chOff x="0" y="-57150"/>
            <a:chExt cx="7366854" cy="463550"/>
          </a:xfrm>
        </p:grpSpPr>
        <p:sp>
          <p:nvSpPr>
            <p:cNvPr id="303" name="Google Shape;303;p7"/>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7"/>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5" name="Google Shape;305;p7"/>
          <p:cNvGrpSpPr/>
          <p:nvPr/>
        </p:nvGrpSpPr>
        <p:grpSpPr>
          <a:xfrm>
            <a:off x="4131384" y="9913239"/>
            <a:ext cx="10025232" cy="837562"/>
            <a:chOff x="0" y="-57150"/>
            <a:chExt cx="5548478" cy="463550"/>
          </a:xfrm>
        </p:grpSpPr>
        <p:sp>
          <p:nvSpPr>
            <p:cNvPr id="306" name="Google Shape;306;p7"/>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7"/>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08" name="Google Shape;308;p7"/>
          <p:cNvSpPr txBox="1"/>
          <p:nvPr/>
        </p:nvSpPr>
        <p:spPr>
          <a:xfrm>
            <a:off x="1958400" y="2144450"/>
            <a:ext cx="14977200" cy="8775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700" b="1">
                <a:solidFill>
                  <a:srgbClr val="002C47"/>
                </a:solidFill>
                <a:latin typeface="Poppins"/>
                <a:ea typeface="Poppins"/>
                <a:cs typeface="Poppins"/>
                <a:sym typeface="Poppins"/>
              </a:rPr>
              <a:t>Work-Life-Balance und Anpassungsfähigkeit</a:t>
            </a:r>
            <a:endParaRPr sz="2100" b="0" i="0" u="none" strike="noStrike" cap="none">
              <a:solidFill>
                <a:srgbClr val="000000"/>
              </a:solidFill>
              <a:latin typeface="Arial"/>
              <a:ea typeface="Arial"/>
              <a:cs typeface="Arial"/>
              <a:sym typeface="Arial"/>
            </a:endParaRPr>
          </a:p>
        </p:txBody>
      </p:sp>
      <p:sp>
        <p:nvSpPr>
          <p:cNvPr id="309" name="Google Shape;309;p7"/>
          <p:cNvSpPr txBox="1"/>
          <p:nvPr/>
        </p:nvSpPr>
        <p:spPr>
          <a:xfrm>
            <a:off x="1958400" y="4307865"/>
            <a:ext cx="13418700" cy="2889000"/>
          </a:xfrm>
          <a:prstGeom prst="rect">
            <a:avLst/>
          </a:prstGeom>
          <a:noFill/>
          <a:ln w="38100" cap="flat" cmpd="sng">
            <a:solidFill>
              <a:srgbClr val="000000"/>
            </a:solidFill>
            <a:prstDash val="dot"/>
            <a:round/>
            <a:headEnd type="none" w="sm" len="sm"/>
            <a:tailEnd type="none" w="sm" len="sm"/>
          </a:ln>
        </p:spPr>
        <p:txBody>
          <a:bodyPr spcFirstLastPara="1" wrap="square" lIns="0" tIns="0" rIns="0" bIns="0" anchor="t" anchorCtr="0">
            <a:spAutoFit/>
          </a:bodyPr>
          <a:lstStyle/>
          <a:p>
            <a:pPr marL="0" marR="0" lvl="0" indent="0" algn="ctr" rtl="0">
              <a:lnSpc>
                <a:spcPct val="113002"/>
              </a:lnSpc>
              <a:spcBef>
                <a:spcPts val="0"/>
              </a:spcBef>
              <a:spcAft>
                <a:spcPts val="0"/>
              </a:spcAft>
              <a:buClr>
                <a:srgbClr val="000000"/>
              </a:buClr>
              <a:buSzPts val="5999"/>
              <a:buFont typeface="Arial"/>
              <a:buNone/>
            </a:pPr>
            <a:r>
              <a:rPr lang="en-US" sz="3400" dirty="0">
                <a:solidFill>
                  <a:srgbClr val="002C47"/>
                </a:solidFill>
                <a:latin typeface="Poppins"/>
                <a:ea typeface="Poppins"/>
                <a:cs typeface="Poppins"/>
                <a:sym typeface="Poppins"/>
              </a:rPr>
              <a:t>Eine </a:t>
            </a:r>
            <a:r>
              <a:rPr lang="en-US" sz="3400" dirty="0" err="1">
                <a:solidFill>
                  <a:srgbClr val="002C47"/>
                </a:solidFill>
                <a:latin typeface="Poppins"/>
                <a:ea typeface="Poppins"/>
                <a:cs typeface="Poppins"/>
                <a:sym typeface="Poppins"/>
              </a:rPr>
              <a:t>effektive</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Karriereplanung</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fördert</a:t>
            </a:r>
            <a:r>
              <a:rPr lang="en-US" sz="3400" dirty="0">
                <a:solidFill>
                  <a:srgbClr val="002C47"/>
                </a:solidFill>
                <a:latin typeface="Poppins"/>
                <a:ea typeface="Poppins"/>
                <a:cs typeface="Poppins"/>
                <a:sym typeface="Poppins"/>
              </a:rPr>
              <a:t> die </a:t>
            </a:r>
            <a:r>
              <a:rPr lang="en-US" sz="3400" dirty="0" err="1">
                <a:solidFill>
                  <a:srgbClr val="002C47"/>
                </a:solidFill>
                <a:latin typeface="Poppins"/>
                <a:ea typeface="Poppins"/>
                <a:cs typeface="Poppins"/>
                <a:sym typeface="Poppins"/>
              </a:rPr>
              <a:t>Vereinbarkeit</a:t>
            </a:r>
            <a:r>
              <a:rPr lang="en-US" sz="3400" dirty="0">
                <a:solidFill>
                  <a:srgbClr val="002C47"/>
                </a:solidFill>
                <a:latin typeface="Poppins"/>
                <a:ea typeface="Poppins"/>
                <a:cs typeface="Poppins"/>
                <a:sym typeface="Poppins"/>
              </a:rPr>
              <a:t> von </a:t>
            </a:r>
            <a:r>
              <a:rPr lang="en-US" sz="3400" dirty="0" err="1">
                <a:solidFill>
                  <a:srgbClr val="002C47"/>
                </a:solidFill>
                <a:latin typeface="Poppins"/>
                <a:ea typeface="Poppins"/>
                <a:cs typeface="Poppins"/>
                <a:sym typeface="Poppins"/>
              </a:rPr>
              <a:t>Beruf</a:t>
            </a:r>
            <a:r>
              <a:rPr lang="en-US" sz="3400" dirty="0">
                <a:solidFill>
                  <a:srgbClr val="002C47"/>
                </a:solidFill>
                <a:latin typeface="Poppins"/>
                <a:ea typeface="Poppins"/>
                <a:cs typeface="Poppins"/>
                <a:sym typeface="Poppins"/>
              </a:rPr>
              <a:t> und </a:t>
            </a:r>
            <a:r>
              <a:rPr lang="en-US" sz="3400" dirty="0" err="1">
                <a:solidFill>
                  <a:srgbClr val="002C47"/>
                </a:solidFill>
                <a:latin typeface="Poppins"/>
                <a:ea typeface="Poppins"/>
                <a:cs typeface="Poppins"/>
                <a:sym typeface="Poppins"/>
              </a:rPr>
              <a:t>Privatleben</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indem</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sie</a:t>
            </a:r>
            <a:r>
              <a:rPr lang="en-US" sz="3400" dirty="0">
                <a:solidFill>
                  <a:srgbClr val="002C47"/>
                </a:solidFill>
                <a:latin typeface="Poppins"/>
                <a:ea typeface="Poppins"/>
                <a:cs typeface="Poppins"/>
                <a:sym typeface="Poppins"/>
              </a:rPr>
              <a:t> flexible </a:t>
            </a:r>
            <a:r>
              <a:rPr lang="en-US" sz="3400" dirty="0" err="1">
                <a:solidFill>
                  <a:srgbClr val="002C47"/>
                </a:solidFill>
                <a:latin typeface="Poppins"/>
                <a:ea typeface="Poppins"/>
                <a:cs typeface="Poppins"/>
                <a:sym typeface="Poppins"/>
              </a:rPr>
              <a:t>Arbeitsregelungen</a:t>
            </a:r>
            <a:r>
              <a:rPr lang="en-US" sz="3400" dirty="0">
                <a:solidFill>
                  <a:srgbClr val="002C47"/>
                </a:solidFill>
                <a:latin typeface="Poppins"/>
                <a:ea typeface="Poppins"/>
                <a:cs typeface="Poppins"/>
                <a:sym typeface="Poppins"/>
              </a:rPr>
              <a:t> und </a:t>
            </a:r>
            <a:r>
              <a:rPr lang="en-US" sz="3400" dirty="0" err="1">
                <a:solidFill>
                  <a:srgbClr val="002C47"/>
                </a:solidFill>
                <a:latin typeface="Poppins"/>
                <a:ea typeface="Poppins"/>
                <a:cs typeface="Poppins"/>
                <a:sym typeface="Poppins"/>
              </a:rPr>
              <a:t>klare</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Grenzen</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fördert</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Anpassungsfähigkeit</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wird</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durch</a:t>
            </a:r>
            <a:r>
              <a:rPr lang="en-US" sz="3400" dirty="0">
                <a:solidFill>
                  <a:srgbClr val="002C47"/>
                </a:solidFill>
                <a:latin typeface="Poppins"/>
                <a:ea typeface="Poppins"/>
                <a:cs typeface="Poppins"/>
                <a:sym typeface="Poppins"/>
              </a:rPr>
              <a:t> die </a:t>
            </a:r>
            <a:r>
              <a:rPr lang="en-US" sz="3400" dirty="0" err="1">
                <a:solidFill>
                  <a:srgbClr val="002C47"/>
                </a:solidFill>
                <a:latin typeface="Poppins"/>
                <a:ea typeface="Poppins"/>
                <a:cs typeface="Poppins"/>
                <a:sym typeface="Poppins"/>
              </a:rPr>
              <a:t>kontinuierliche</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Entwicklung</a:t>
            </a:r>
            <a:r>
              <a:rPr lang="en-US" sz="3400" dirty="0">
                <a:solidFill>
                  <a:srgbClr val="002C47"/>
                </a:solidFill>
                <a:latin typeface="Poppins"/>
                <a:ea typeface="Poppins"/>
                <a:cs typeface="Poppins"/>
                <a:sym typeface="Poppins"/>
              </a:rPr>
              <a:t> von </a:t>
            </a:r>
            <a:r>
              <a:rPr lang="en-US" sz="3400" dirty="0" err="1">
                <a:solidFill>
                  <a:srgbClr val="002C47"/>
                </a:solidFill>
                <a:latin typeface="Poppins"/>
                <a:ea typeface="Poppins"/>
                <a:cs typeface="Poppins"/>
                <a:sym typeface="Poppins"/>
              </a:rPr>
              <a:t>Fähigkeiten</a:t>
            </a:r>
            <a:r>
              <a:rPr lang="en-US" sz="3400" dirty="0">
                <a:solidFill>
                  <a:srgbClr val="002C47"/>
                </a:solidFill>
                <a:latin typeface="Poppins"/>
                <a:ea typeface="Poppins"/>
                <a:cs typeface="Poppins"/>
                <a:sym typeface="Poppins"/>
              </a:rPr>
              <a:t> und die </a:t>
            </a:r>
            <a:r>
              <a:rPr lang="en-US" sz="3400" dirty="0" err="1">
                <a:solidFill>
                  <a:srgbClr val="002C47"/>
                </a:solidFill>
                <a:latin typeface="Poppins"/>
                <a:ea typeface="Poppins"/>
                <a:cs typeface="Poppins"/>
                <a:sym typeface="Poppins"/>
              </a:rPr>
              <a:t>Beobachtung</a:t>
            </a:r>
            <a:r>
              <a:rPr lang="en-US" sz="3400" dirty="0">
                <a:solidFill>
                  <a:srgbClr val="002C47"/>
                </a:solidFill>
                <a:latin typeface="Poppins"/>
                <a:ea typeface="Poppins"/>
                <a:cs typeface="Poppins"/>
                <a:sym typeface="Poppins"/>
              </a:rPr>
              <a:t> von </a:t>
            </a:r>
            <a:r>
              <a:rPr lang="en-US" sz="3400" dirty="0" err="1">
                <a:solidFill>
                  <a:srgbClr val="002C47"/>
                </a:solidFill>
                <a:latin typeface="Poppins"/>
                <a:ea typeface="Poppins"/>
                <a:cs typeface="Poppins"/>
                <a:sym typeface="Poppins"/>
              </a:rPr>
              <a:t>Branchentrends</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erreicht</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wodurch</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langfristige</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Widerstandsfähigkeit</a:t>
            </a:r>
            <a:r>
              <a:rPr lang="en-US" sz="3400" dirty="0">
                <a:solidFill>
                  <a:srgbClr val="002C47"/>
                </a:solidFill>
                <a:latin typeface="Poppins"/>
                <a:ea typeface="Poppins"/>
                <a:cs typeface="Poppins"/>
                <a:sym typeface="Poppins"/>
              </a:rPr>
              <a:t> und </a:t>
            </a:r>
            <a:r>
              <a:rPr lang="en-US" sz="3400" dirty="0" err="1">
                <a:solidFill>
                  <a:srgbClr val="002C47"/>
                </a:solidFill>
                <a:latin typeface="Poppins"/>
                <a:ea typeface="Poppins"/>
                <a:cs typeface="Poppins"/>
                <a:sym typeface="Poppins"/>
              </a:rPr>
              <a:t>Erfolg</a:t>
            </a:r>
            <a:r>
              <a:rPr lang="en-US" sz="3400" dirty="0">
                <a:solidFill>
                  <a:srgbClr val="002C47"/>
                </a:solidFill>
                <a:latin typeface="Poppins"/>
                <a:ea typeface="Poppins"/>
                <a:cs typeface="Poppins"/>
                <a:sym typeface="Poppins"/>
              </a:rPr>
              <a:t> auf </a:t>
            </a:r>
            <a:r>
              <a:rPr lang="en-US" sz="3400" dirty="0" err="1">
                <a:solidFill>
                  <a:srgbClr val="002C47"/>
                </a:solidFill>
                <a:latin typeface="Poppins"/>
                <a:ea typeface="Poppins"/>
                <a:cs typeface="Poppins"/>
                <a:sym typeface="Poppins"/>
              </a:rPr>
              <a:t>dynamischen</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Arbeitsmärkten</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gewährleistet</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werden</a:t>
            </a:r>
            <a:r>
              <a:rPr lang="en-US" sz="3400" dirty="0">
                <a:solidFill>
                  <a:srgbClr val="002C47"/>
                </a:solidFill>
                <a:latin typeface="Poppins"/>
                <a:ea typeface="Poppins"/>
                <a:cs typeface="Poppins"/>
                <a:sym typeface="Poppins"/>
              </a:rPr>
              <a:t>.</a:t>
            </a:r>
            <a:endParaRPr sz="3400" i="0" u="none" strike="noStrike" cap="none" dirty="0">
              <a:solidFill>
                <a:srgbClr val="000000"/>
              </a:solidFill>
              <a:latin typeface="Poppins"/>
              <a:ea typeface="Poppins"/>
              <a:cs typeface="Poppins"/>
              <a:sym typeface="Poppins"/>
            </a:endParaRPr>
          </a:p>
        </p:txBody>
      </p:sp>
      <p:sp>
        <p:nvSpPr>
          <p:cNvPr id="310" name="Google Shape;310;p7"/>
          <p:cNvSpPr/>
          <p:nvPr/>
        </p:nvSpPr>
        <p:spPr>
          <a:xfrm>
            <a:off x="15271891" y="6619363"/>
            <a:ext cx="3046374" cy="3046374"/>
          </a:xfrm>
          <a:custGeom>
            <a:avLst/>
            <a:gdLst/>
            <a:ahLst/>
            <a:cxnLst/>
            <a:rect l="l" t="t" r="r" b="b"/>
            <a:pathLst>
              <a:path w="4061832" h="4061832" extrusionOk="0">
                <a:moveTo>
                  <a:pt x="0" y="0"/>
                </a:moveTo>
                <a:lnTo>
                  <a:pt x="4061832" y="0"/>
                </a:lnTo>
                <a:lnTo>
                  <a:pt x="4061832" y="4061832"/>
                </a:lnTo>
                <a:lnTo>
                  <a:pt x="0" y="4061832"/>
                </a:lnTo>
                <a:lnTo>
                  <a:pt x="0" y="0"/>
                </a:lnTo>
                <a:close/>
              </a:path>
            </a:pathLst>
          </a:custGeom>
          <a:blipFill rotWithShape="1">
            <a:blip r:embed="rId4">
              <a:alphaModFix amt="74000"/>
            </a:blip>
            <a:stretch>
              <a:fillRect/>
            </a:stretch>
          </a:blipFill>
          <a:ln>
            <a:noFill/>
          </a:ln>
        </p:spPr>
        <p:txBody>
          <a:bodyPr/>
          <a:lstStyle/>
          <a:p>
            <a:endParaRPr lang="de-DE"/>
          </a:p>
        </p:txBody>
      </p:sp>
      <p:sp>
        <p:nvSpPr>
          <p:cNvPr id="311" name="Google Shape;311;p7"/>
          <p:cNvSpPr txBox="1"/>
          <p:nvPr/>
        </p:nvSpPr>
        <p:spPr>
          <a:xfrm>
            <a:off x="15801928" y="7033258"/>
            <a:ext cx="1986300" cy="2158200"/>
          </a:xfrm>
          <a:prstGeom prst="rect">
            <a:avLst/>
          </a:prstGeom>
          <a:noFill/>
          <a:ln>
            <a:noFill/>
          </a:ln>
        </p:spPr>
        <p:txBody>
          <a:bodyPr spcFirstLastPara="1" wrap="square" lIns="46825" tIns="46825" rIns="46825" bIns="4682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p:txBody>
      </p:sp>
      <p:sp>
        <p:nvSpPr>
          <p:cNvPr id="312" name="Google Shape;312;p7"/>
          <p:cNvSpPr/>
          <p:nvPr/>
        </p:nvSpPr>
        <p:spPr>
          <a:xfrm>
            <a:off x="15534809" y="6920302"/>
            <a:ext cx="2444496" cy="2444496"/>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w="85725"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7"/>
          <p:cNvSpPr/>
          <p:nvPr/>
        </p:nvSpPr>
        <p:spPr>
          <a:xfrm>
            <a:off x="15921615" y="7369859"/>
            <a:ext cx="1670884" cy="1484998"/>
          </a:xfrm>
          <a:custGeom>
            <a:avLst/>
            <a:gdLst/>
            <a:ahLst/>
            <a:cxnLst/>
            <a:rect l="l" t="t" r="r" b="b"/>
            <a:pathLst>
              <a:path w="2227845" h="1979997" extrusionOk="0">
                <a:moveTo>
                  <a:pt x="0" y="0"/>
                </a:moveTo>
                <a:lnTo>
                  <a:pt x="2227845" y="0"/>
                </a:lnTo>
                <a:lnTo>
                  <a:pt x="2227845" y="1979998"/>
                </a:lnTo>
                <a:lnTo>
                  <a:pt x="0" y="1979998"/>
                </a:lnTo>
                <a:lnTo>
                  <a:pt x="0" y="0"/>
                </a:lnTo>
                <a:close/>
              </a:path>
            </a:pathLst>
          </a:custGeom>
          <a:blipFill rotWithShape="1">
            <a:blip r:embed="rId5">
              <a:alphaModFix/>
            </a:blip>
            <a:stretch>
              <a:fillRect/>
            </a:stretch>
          </a:blipFill>
          <a:ln>
            <a:noFill/>
          </a:ln>
        </p:spPr>
        <p:txBody>
          <a:bodyPr/>
          <a:lstStyle/>
          <a:p>
            <a:endParaRPr lang="de-D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32093a3db72_3_5"/>
          <p:cNvSpPr/>
          <p:nvPr/>
        </p:nvSpPr>
        <p:spPr>
          <a:xfrm rot="5400000" flipH="1">
            <a:off x="-5213597" y="1835141"/>
            <a:ext cx="14278433" cy="497960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de-DE"/>
          </a:p>
        </p:txBody>
      </p:sp>
      <p:grpSp>
        <p:nvGrpSpPr>
          <p:cNvPr id="319" name="Google Shape;319;g32093a3db72_3_5"/>
          <p:cNvGrpSpPr/>
          <p:nvPr/>
        </p:nvGrpSpPr>
        <p:grpSpPr>
          <a:xfrm>
            <a:off x="3557600" y="660646"/>
            <a:ext cx="857829" cy="857829"/>
            <a:chOff x="0" y="0"/>
            <a:chExt cx="812800" cy="812800"/>
          </a:xfrm>
        </p:grpSpPr>
        <p:sp>
          <p:nvSpPr>
            <p:cNvPr id="320" name="Google Shape;320;g32093a3db72_3_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g32093a3db72_3_5"/>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22" name="Google Shape;322;g32093a3db72_3_5"/>
          <p:cNvGrpSpPr/>
          <p:nvPr/>
        </p:nvGrpSpPr>
        <p:grpSpPr>
          <a:xfrm>
            <a:off x="3079499" y="1266671"/>
            <a:ext cx="604561" cy="604561"/>
            <a:chOff x="0" y="0"/>
            <a:chExt cx="812800" cy="812800"/>
          </a:xfrm>
        </p:grpSpPr>
        <p:sp>
          <p:nvSpPr>
            <p:cNvPr id="323" name="Google Shape;323;g32093a3db72_3_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g32093a3db72_3_5"/>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25" name="Google Shape;325;g32093a3db72_3_5"/>
          <p:cNvGrpSpPr/>
          <p:nvPr/>
        </p:nvGrpSpPr>
        <p:grpSpPr>
          <a:xfrm>
            <a:off x="3062951" y="434263"/>
            <a:ext cx="637642" cy="637642"/>
            <a:chOff x="0" y="0"/>
            <a:chExt cx="812800" cy="812800"/>
          </a:xfrm>
        </p:grpSpPr>
        <p:sp>
          <p:nvSpPr>
            <p:cNvPr id="326" name="Google Shape;326;g32093a3db72_3_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g32093a3db72_3_5"/>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8" name="Google Shape;328;g32093a3db72_3_5"/>
          <p:cNvSpPr txBox="1"/>
          <p:nvPr/>
        </p:nvSpPr>
        <p:spPr>
          <a:xfrm>
            <a:off x="4495843" y="146705"/>
            <a:ext cx="12687300" cy="1850400"/>
          </a:xfrm>
          <a:prstGeom prst="rect">
            <a:avLst/>
          </a:prstGeom>
          <a:noFill/>
          <a:ln>
            <a:noFill/>
          </a:ln>
        </p:spPr>
        <p:txBody>
          <a:bodyPr spcFirstLastPara="1" wrap="square" lIns="0" tIns="0" rIns="0" bIns="0" anchor="t" anchorCtr="0">
            <a:spAutoFit/>
          </a:bodyPr>
          <a:lstStyle/>
          <a:p>
            <a:pPr marL="0" marR="0" lvl="0" indent="0" algn="l" rtl="0">
              <a:lnSpc>
                <a:spcPct val="113002"/>
              </a:lnSpc>
              <a:spcBef>
                <a:spcPts val="0"/>
              </a:spcBef>
              <a:spcAft>
                <a:spcPts val="0"/>
              </a:spcAft>
              <a:buClr>
                <a:srgbClr val="000000"/>
              </a:buClr>
              <a:buSzPts val="4799"/>
              <a:buFont typeface="Arial"/>
              <a:buNone/>
            </a:pPr>
            <a:r>
              <a:rPr lang="en-US" sz="4799" b="1" dirty="0">
                <a:solidFill>
                  <a:srgbClr val="002C47"/>
                </a:solidFill>
                <a:latin typeface="Poppins"/>
                <a:ea typeface="Poppins"/>
                <a:cs typeface="Poppins"/>
                <a:sym typeface="Poppins"/>
              </a:rPr>
              <a:t>LEKTION 2 : </a:t>
            </a:r>
            <a:endParaRPr sz="4799" b="1" dirty="0">
              <a:solidFill>
                <a:srgbClr val="002C47"/>
              </a:solidFill>
              <a:latin typeface="Poppins"/>
              <a:ea typeface="Poppins"/>
              <a:cs typeface="Poppins"/>
              <a:sym typeface="Poppins"/>
            </a:endParaRPr>
          </a:p>
          <a:p>
            <a:pPr marL="0" marR="0" lvl="0" indent="0" algn="l" rtl="0">
              <a:lnSpc>
                <a:spcPct val="113002"/>
              </a:lnSpc>
              <a:spcBef>
                <a:spcPts val="0"/>
              </a:spcBef>
              <a:spcAft>
                <a:spcPts val="0"/>
              </a:spcAft>
              <a:buClr>
                <a:srgbClr val="000000"/>
              </a:buClr>
              <a:buSzPts val="4799"/>
              <a:buFont typeface="Arial"/>
              <a:buNone/>
            </a:pPr>
            <a:r>
              <a:rPr lang="en-US" sz="4600" b="1" dirty="0">
                <a:solidFill>
                  <a:srgbClr val="002C47"/>
                </a:solidFill>
                <a:latin typeface="Calibri"/>
                <a:ea typeface="Calibri"/>
                <a:cs typeface="Calibri"/>
                <a:sym typeface="Calibri"/>
              </a:rPr>
              <a:t>Die </a:t>
            </a:r>
            <a:r>
              <a:rPr lang="en-US" sz="4600" b="1" dirty="0" err="1">
                <a:solidFill>
                  <a:srgbClr val="002C47"/>
                </a:solidFill>
                <a:latin typeface="Calibri"/>
                <a:ea typeface="Calibri"/>
                <a:cs typeface="Calibri"/>
                <a:sym typeface="Calibri"/>
              </a:rPr>
              <a:t>Bedeutung</a:t>
            </a:r>
            <a:r>
              <a:rPr lang="en-US" sz="4600" b="1" dirty="0">
                <a:solidFill>
                  <a:srgbClr val="002C47"/>
                </a:solidFill>
                <a:latin typeface="Calibri"/>
                <a:ea typeface="Calibri"/>
                <a:cs typeface="Calibri"/>
                <a:sym typeface="Calibri"/>
              </a:rPr>
              <a:t> der </a:t>
            </a:r>
            <a:r>
              <a:rPr lang="en-US" sz="4600" b="1" dirty="0" err="1">
                <a:solidFill>
                  <a:srgbClr val="002C47"/>
                </a:solidFill>
                <a:latin typeface="Calibri"/>
                <a:ea typeface="Calibri"/>
                <a:cs typeface="Calibri"/>
                <a:sym typeface="Calibri"/>
              </a:rPr>
              <a:t>Karriereplanung</a:t>
            </a:r>
            <a:endParaRPr sz="8099" b="1" dirty="0">
              <a:solidFill>
                <a:srgbClr val="002C47"/>
              </a:solidFill>
              <a:latin typeface="Poppins"/>
              <a:ea typeface="Poppins"/>
              <a:cs typeface="Poppins"/>
              <a:sym typeface="Poppins"/>
            </a:endParaRPr>
          </a:p>
          <a:p>
            <a:pPr marL="0" marR="0" lvl="0" indent="0" algn="l" rtl="0">
              <a:lnSpc>
                <a:spcPct val="113002"/>
              </a:lnSpc>
              <a:spcBef>
                <a:spcPts val="0"/>
              </a:spcBef>
              <a:spcAft>
                <a:spcPts val="0"/>
              </a:spcAft>
              <a:buClr>
                <a:srgbClr val="000000"/>
              </a:buClr>
              <a:buSzPts val="4799"/>
              <a:buFont typeface="Arial"/>
              <a:buNone/>
            </a:pPr>
            <a:endParaRPr sz="1400" b="0" i="0" u="none" strike="noStrike" cap="none" dirty="0">
              <a:solidFill>
                <a:srgbClr val="000000"/>
              </a:solidFill>
              <a:latin typeface="Arial"/>
              <a:ea typeface="Arial"/>
              <a:cs typeface="Arial"/>
              <a:sym typeface="Arial"/>
            </a:endParaRPr>
          </a:p>
        </p:txBody>
      </p:sp>
      <p:sp>
        <p:nvSpPr>
          <p:cNvPr id="329" name="Google Shape;329;g32093a3db72_3_5"/>
          <p:cNvSpPr txBox="1"/>
          <p:nvPr/>
        </p:nvSpPr>
        <p:spPr>
          <a:xfrm>
            <a:off x="4834786" y="1568914"/>
            <a:ext cx="12687300" cy="57444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None/>
            </a:pPr>
            <a:r>
              <a:rPr lang="en-US" sz="3200" b="1" dirty="0" err="1">
                <a:solidFill>
                  <a:srgbClr val="062D47"/>
                </a:solidFill>
                <a:latin typeface="Poppins"/>
                <a:ea typeface="Poppins"/>
                <a:cs typeface="Poppins"/>
                <a:sym typeface="Poppins"/>
              </a:rPr>
              <a:t>Warum</a:t>
            </a:r>
            <a:r>
              <a:rPr lang="en-US" sz="3200" b="1" dirty="0">
                <a:solidFill>
                  <a:srgbClr val="062D47"/>
                </a:solidFill>
                <a:latin typeface="Poppins"/>
                <a:ea typeface="Poppins"/>
                <a:cs typeface="Poppins"/>
                <a:sym typeface="Poppins"/>
              </a:rPr>
              <a:t> </a:t>
            </a:r>
            <a:r>
              <a:rPr lang="en-US" sz="3200" b="1" dirty="0" err="1">
                <a:solidFill>
                  <a:srgbClr val="062D47"/>
                </a:solidFill>
                <a:latin typeface="Poppins"/>
                <a:ea typeface="Poppins"/>
                <a:cs typeface="Poppins"/>
                <a:sym typeface="Poppins"/>
              </a:rPr>
              <a:t>Karriereplanung</a:t>
            </a:r>
            <a:r>
              <a:rPr lang="en-US" sz="3200" b="1" dirty="0">
                <a:solidFill>
                  <a:srgbClr val="062D47"/>
                </a:solidFill>
                <a:latin typeface="Poppins"/>
                <a:ea typeface="Poppins"/>
                <a:cs typeface="Poppins"/>
                <a:sym typeface="Poppins"/>
              </a:rPr>
              <a:t> </a:t>
            </a:r>
            <a:r>
              <a:rPr lang="en-US" sz="3200" b="1" dirty="0" err="1">
                <a:solidFill>
                  <a:srgbClr val="062D47"/>
                </a:solidFill>
                <a:latin typeface="Poppins"/>
                <a:ea typeface="Poppins"/>
                <a:cs typeface="Poppins"/>
                <a:sym typeface="Poppins"/>
              </a:rPr>
              <a:t>wichtig</a:t>
            </a:r>
            <a:r>
              <a:rPr lang="en-US" sz="3200" b="1" dirty="0">
                <a:solidFill>
                  <a:srgbClr val="062D47"/>
                </a:solidFill>
                <a:latin typeface="Poppins"/>
                <a:ea typeface="Poppins"/>
                <a:cs typeface="Poppins"/>
                <a:sym typeface="Poppins"/>
              </a:rPr>
              <a:t> </a:t>
            </a:r>
            <a:r>
              <a:rPr lang="en-US" sz="3200" b="1" dirty="0" err="1">
                <a:solidFill>
                  <a:srgbClr val="062D47"/>
                </a:solidFill>
                <a:latin typeface="Poppins"/>
                <a:ea typeface="Poppins"/>
                <a:cs typeface="Poppins"/>
                <a:sym typeface="Poppins"/>
              </a:rPr>
              <a:t>ist</a:t>
            </a:r>
            <a:endParaRPr sz="3200" b="1" dirty="0">
              <a:solidFill>
                <a:srgbClr val="062D47"/>
              </a:solidFill>
              <a:latin typeface="Poppins"/>
              <a:ea typeface="Poppins"/>
              <a:cs typeface="Poppins"/>
              <a:sym typeface="Poppins"/>
            </a:endParaRPr>
          </a:p>
          <a:p>
            <a:pPr marL="457200" lvl="0" indent="-431800" algn="l" rtl="0">
              <a:lnSpc>
                <a:spcPct val="115000"/>
              </a:lnSpc>
              <a:spcBef>
                <a:spcPts val="1200"/>
              </a:spcBef>
              <a:spcAft>
                <a:spcPts val="0"/>
              </a:spcAft>
              <a:buClr>
                <a:srgbClr val="45B042"/>
              </a:buClr>
              <a:buSzPts val="3200"/>
              <a:buFont typeface="Poppins"/>
              <a:buChar char="●"/>
            </a:pPr>
            <a:r>
              <a:rPr lang="en-US" sz="3200" b="1" dirty="0">
                <a:solidFill>
                  <a:srgbClr val="45B042"/>
                </a:solidFill>
                <a:latin typeface="Poppins"/>
                <a:ea typeface="Poppins"/>
                <a:cs typeface="Poppins"/>
                <a:sym typeface="Poppins"/>
              </a:rPr>
              <a:t>Für </a:t>
            </a:r>
            <a:r>
              <a:rPr lang="en-US" sz="3200" b="1" dirty="0" err="1">
                <a:solidFill>
                  <a:srgbClr val="45B042"/>
                </a:solidFill>
                <a:latin typeface="Poppins"/>
                <a:ea typeface="Poppins"/>
                <a:cs typeface="Poppins"/>
                <a:sym typeface="Poppins"/>
              </a:rPr>
              <a:t>Einzelpersonen</a:t>
            </a:r>
            <a:r>
              <a:rPr lang="en-US" sz="3200" b="1" dirty="0">
                <a:solidFill>
                  <a:srgbClr val="45B042"/>
                </a:solidFill>
                <a:latin typeface="Poppins"/>
                <a:ea typeface="Poppins"/>
                <a:cs typeface="Poppins"/>
                <a:sym typeface="Poppins"/>
              </a:rPr>
              <a:t>:</a:t>
            </a:r>
            <a:endParaRPr sz="3200" b="1" dirty="0">
              <a:solidFill>
                <a:srgbClr val="45B042"/>
              </a:solidFill>
              <a:latin typeface="Poppins"/>
              <a:ea typeface="Poppins"/>
              <a:cs typeface="Poppins"/>
              <a:sym typeface="Poppins"/>
            </a:endParaRPr>
          </a:p>
          <a:p>
            <a:pPr marL="914400" lvl="1" indent="-431800" algn="l" rtl="0">
              <a:lnSpc>
                <a:spcPct val="115000"/>
              </a:lnSpc>
              <a:spcBef>
                <a:spcPts val="0"/>
              </a:spcBef>
              <a:spcAft>
                <a:spcPts val="0"/>
              </a:spcAft>
              <a:buClr>
                <a:srgbClr val="062D47"/>
              </a:buClr>
              <a:buSzPts val="3200"/>
              <a:buFont typeface="Poppins"/>
              <a:buChar char="○"/>
            </a:pPr>
            <a:r>
              <a:rPr lang="en-US" sz="3200" dirty="0" err="1">
                <a:solidFill>
                  <a:srgbClr val="062D47"/>
                </a:solidFill>
                <a:latin typeface="Poppins"/>
                <a:ea typeface="Poppins"/>
                <a:cs typeface="Poppins"/>
                <a:sym typeface="Poppins"/>
              </a:rPr>
              <a:t>Verschafft</a:t>
            </a:r>
            <a:r>
              <a:rPr lang="en-US" sz="3200" dirty="0">
                <a:solidFill>
                  <a:srgbClr val="062D47"/>
                </a:solidFill>
                <a:latin typeface="Poppins"/>
                <a:ea typeface="Poppins"/>
                <a:cs typeface="Poppins"/>
                <a:sym typeface="Poppins"/>
              </a:rPr>
              <a:t> </a:t>
            </a:r>
            <a:r>
              <a:rPr lang="en-US" sz="3200" dirty="0" err="1">
                <a:solidFill>
                  <a:srgbClr val="062D47"/>
                </a:solidFill>
                <a:latin typeface="Poppins"/>
                <a:ea typeface="Poppins"/>
                <a:cs typeface="Poppins"/>
                <a:sym typeface="Poppins"/>
              </a:rPr>
              <a:t>Klarheit</a:t>
            </a:r>
            <a:r>
              <a:rPr lang="en-US" sz="3200" dirty="0">
                <a:solidFill>
                  <a:srgbClr val="062D47"/>
                </a:solidFill>
                <a:latin typeface="Poppins"/>
                <a:ea typeface="Poppins"/>
                <a:cs typeface="Poppins"/>
                <a:sym typeface="Poppins"/>
              </a:rPr>
              <a:t> und </a:t>
            </a:r>
            <a:r>
              <a:rPr lang="en-US" sz="3200" dirty="0" err="1">
                <a:solidFill>
                  <a:srgbClr val="062D47"/>
                </a:solidFill>
                <a:latin typeface="Poppins"/>
                <a:ea typeface="Poppins"/>
                <a:cs typeface="Poppins"/>
                <a:sym typeface="Poppins"/>
              </a:rPr>
              <a:t>Orientierung</a:t>
            </a:r>
            <a:r>
              <a:rPr lang="en-US" sz="3200" dirty="0">
                <a:solidFill>
                  <a:srgbClr val="062D47"/>
                </a:solidFill>
                <a:latin typeface="Poppins"/>
                <a:ea typeface="Poppins"/>
                <a:cs typeface="Poppins"/>
                <a:sym typeface="Poppins"/>
              </a:rPr>
              <a:t> für die </a:t>
            </a:r>
            <a:r>
              <a:rPr lang="en-US" sz="3200" dirty="0" err="1">
                <a:solidFill>
                  <a:srgbClr val="062D47"/>
                </a:solidFill>
                <a:latin typeface="Poppins"/>
                <a:ea typeface="Poppins"/>
                <a:cs typeface="Poppins"/>
                <a:sym typeface="Poppins"/>
              </a:rPr>
              <a:t>beruflichen</a:t>
            </a:r>
            <a:r>
              <a:rPr lang="en-US" sz="3200" dirty="0">
                <a:solidFill>
                  <a:srgbClr val="062D47"/>
                </a:solidFill>
                <a:latin typeface="Poppins"/>
                <a:ea typeface="Poppins"/>
                <a:cs typeface="Poppins"/>
                <a:sym typeface="Poppins"/>
              </a:rPr>
              <a:t> </a:t>
            </a:r>
            <a:r>
              <a:rPr lang="en-US" sz="3200" dirty="0" err="1">
                <a:solidFill>
                  <a:srgbClr val="062D47"/>
                </a:solidFill>
                <a:latin typeface="Poppins"/>
                <a:ea typeface="Poppins"/>
                <a:cs typeface="Poppins"/>
                <a:sym typeface="Poppins"/>
              </a:rPr>
              <a:t>Ziele</a:t>
            </a:r>
            <a:r>
              <a:rPr lang="en-US" sz="3200" dirty="0">
                <a:solidFill>
                  <a:srgbClr val="062D47"/>
                </a:solidFill>
                <a:latin typeface="Poppins"/>
                <a:ea typeface="Poppins"/>
                <a:cs typeface="Poppins"/>
                <a:sym typeface="Poppins"/>
              </a:rPr>
              <a:t>.</a:t>
            </a:r>
            <a:endParaRPr sz="3200" dirty="0">
              <a:solidFill>
                <a:srgbClr val="062D47"/>
              </a:solidFill>
              <a:latin typeface="Poppins"/>
              <a:ea typeface="Poppins"/>
              <a:cs typeface="Poppins"/>
              <a:sym typeface="Poppins"/>
            </a:endParaRPr>
          </a:p>
          <a:p>
            <a:pPr marL="914400" lvl="1" indent="-431800" algn="l" rtl="0">
              <a:lnSpc>
                <a:spcPct val="115000"/>
              </a:lnSpc>
              <a:spcBef>
                <a:spcPts val="0"/>
              </a:spcBef>
              <a:spcAft>
                <a:spcPts val="0"/>
              </a:spcAft>
              <a:buClr>
                <a:srgbClr val="062D47"/>
              </a:buClr>
              <a:buSzPts val="3200"/>
              <a:buFont typeface="Poppins"/>
              <a:buChar char="○"/>
            </a:pPr>
            <a:r>
              <a:rPr lang="en-US" sz="3200" dirty="0" err="1">
                <a:solidFill>
                  <a:srgbClr val="062D47"/>
                </a:solidFill>
                <a:latin typeface="Poppins"/>
                <a:ea typeface="Poppins"/>
                <a:cs typeface="Poppins"/>
                <a:sym typeface="Poppins"/>
              </a:rPr>
              <a:t>Verbessert</a:t>
            </a:r>
            <a:r>
              <a:rPr lang="en-US" sz="3200" dirty="0">
                <a:solidFill>
                  <a:srgbClr val="062D47"/>
                </a:solidFill>
                <a:latin typeface="Poppins"/>
                <a:ea typeface="Poppins"/>
                <a:cs typeface="Poppins"/>
                <a:sym typeface="Poppins"/>
              </a:rPr>
              <a:t> die </a:t>
            </a:r>
            <a:r>
              <a:rPr lang="en-US" sz="3200" dirty="0" err="1">
                <a:solidFill>
                  <a:srgbClr val="062D47"/>
                </a:solidFill>
                <a:latin typeface="Poppins"/>
                <a:ea typeface="Poppins"/>
                <a:cs typeface="Poppins"/>
                <a:sym typeface="Poppins"/>
              </a:rPr>
              <a:t>Arbeitszufriedenheit</a:t>
            </a:r>
            <a:r>
              <a:rPr lang="en-US" sz="3200" dirty="0">
                <a:solidFill>
                  <a:srgbClr val="062D47"/>
                </a:solidFill>
                <a:latin typeface="Poppins"/>
                <a:ea typeface="Poppins"/>
                <a:cs typeface="Poppins"/>
                <a:sym typeface="Poppins"/>
              </a:rPr>
              <a:t> und die </a:t>
            </a:r>
            <a:r>
              <a:rPr lang="en-US" sz="3200" dirty="0" err="1">
                <a:solidFill>
                  <a:srgbClr val="062D47"/>
                </a:solidFill>
                <a:latin typeface="Poppins"/>
                <a:ea typeface="Poppins"/>
                <a:cs typeface="Poppins"/>
                <a:sym typeface="Poppins"/>
              </a:rPr>
              <a:t>persönliche</a:t>
            </a:r>
            <a:r>
              <a:rPr lang="en-US" sz="3200" dirty="0">
                <a:solidFill>
                  <a:srgbClr val="062D47"/>
                </a:solidFill>
                <a:latin typeface="Poppins"/>
                <a:ea typeface="Poppins"/>
                <a:cs typeface="Poppins"/>
                <a:sym typeface="Poppins"/>
              </a:rPr>
              <a:t> </a:t>
            </a:r>
            <a:r>
              <a:rPr lang="en-US" sz="3200" dirty="0" err="1">
                <a:solidFill>
                  <a:srgbClr val="062D47"/>
                </a:solidFill>
                <a:latin typeface="Poppins"/>
                <a:ea typeface="Poppins"/>
                <a:cs typeface="Poppins"/>
                <a:sym typeface="Poppins"/>
              </a:rPr>
              <a:t>Entfaltung</a:t>
            </a:r>
            <a:r>
              <a:rPr lang="en-US" sz="3200" dirty="0">
                <a:solidFill>
                  <a:srgbClr val="062D47"/>
                </a:solidFill>
                <a:latin typeface="Poppins"/>
                <a:ea typeface="Poppins"/>
                <a:cs typeface="Poppins"/>
                <a:sym typeface="Poppins"/>
              </a:rPr>
              <a:t>.</a:t>
            </a:r>
            <a:endParaRPr sz="3200" dirty="0">
              <a:solidFill>
                <a:srgbClr val="062D47"/>
              </a:solidFill>
              <a:latin typeface="Poppins"/>
              <a:ea typeface="Poppins"/>
              <a:cs typeface="Poppins"/>
              <a:sym typeface="Poppins"/>
            </a:endParaRPr>
          </a:p>
          <a:p>
            <a:pPr marL="914400" lvl="1" indent="-431800" algn="l" rtl="0">
              <a:lnSpc>
                <a:spcPct val="115000"/>
              </a:lnSpc>
              <a:spcBef>
                <a:spcPts val="0"/>
              </a:spcBef>
              <a:spcAft>
                <a:spcPts val="0"/>
              </a:spcAft>
              <a:buClr>
                <a:srgbClr val="062D47"/>
              </a:buClr>
              <a:buSzPts val="3200"/>
              <a:buFont typeface="Poppins"/>
              <a:buChar char="○"/>
            </a:pPr>
            <a:r>
              <a:rPr lang="en-US" sz="3200" dirty="0" err="1">
                <a:solidFill>
                  <a:srgbClr val="062D47"/>
                </a:solidFill>
                <a:latin typeface="Poppins"/>
                <a:ea typeface="Poppins"/>
                <a:cs typeface="Poppins"/>
                <a:sym typeface="Poppins"/>
              </a:rPr>
              <a:t>Stärkt</a:t>
            </a:r>
            <a:r>
              <a:rPr lang="en-US" sz="3200" dirty="0">
                <a:solidFill>
                  <a:srgbClr val="062D47"/>
                </a:solidFill>
                <a:latin typeface="Poppins"/>
                <a:ea typeface="Poppins"/>
                <a:cs typeface="Poppins"/>
                <a:sym typeface="Poppins"/>
              </a:rPr>
              <a:t> die </a:t>
            </a:r>
            <a:r>
              <a:rPr lang="en-US" sz="3200" dirty="0" err="1">
                <a:solidFill>
                  <a:srgbClr val="062D47"/>
                </a:solidFill>
                <a:latin typeface="Poppins"/>
                <a:ea typeface="Poppins"/>
                <a:cs typeface="Poppins"/>
                <a:sym typeface="Poppins"/>
              </a:rPr>
              <a:t>Widerstandsfähigkeit</a:t>
            </a:r>
            <a:r>
              <a:rPr lang="en-US" sz="3200" dirty="0">
                <a:solidFill>
                  <a:srgbClr val="062D47"/>
                </a:solidFill>
                <a:latin typeface="Poppins"/>
                <a:ea typeface="Poppins"/>
                <a:cs typeface="Poppins"/>
                <a:sym typeface="Poppins"/>
              </a:rPr>
              <a:t> und </a:t>
            </a:r>
            <a:r>
              <a:rPr lang="en-US" sz="3200" dirty="0" err="1">
                <a:solidFill>
                  <a:srgbClr val="062D47"/>
                </a:solidFill>
                <a:latin typeface="Poppins"/>
                <a:ea typeface="Poppins"/>
                <a:cs typeface="Poppins"/>
                <a:sym typeface="Poppins"/>
              </a:rPr>
              <a:t>Anpassungsfähigkeit</a:t>
            </a:r>
            <a:r>
              <a:rPr lang="en-US" sz="3200" dirty="0">
                <a:solidFill>
                  <a:srgbClr val="062D47"/>
                </a:solidFill>
                <a:latin typeface="Poppins"/>
                <a:ea typeface="Poppins"/>
                <a:cs typeface="Poppins"/>
                <a:sym typeface="Poppins"/>
              </a:rPr>
              <a:t> auf </a:t>
            </a:r>
            <a:r>
              <a:rPr lang="en-US" sz="3200" dirty="0" err="1">
                <a:solidFill>
                  <a:srgbClr val="062D47"/>
                </a:solidFill>
                <a:latin typeface="Poppins"/>
                <a:ea typeface="Poppins"/>
                <a:cs typeface="Poppins"/>
                <a:sym typeface="Poppins"/>
              </a:rPr>
              <a:t>sich</a:t>
            </a:r>
            <a:r>
              <a:rPr lang="en-US" sz="3200" dirty="0">
                <a:solidFill>
                  <a:srgbClr val="062D47"/>
                </a:solidFill>
                <a:latin typeface="Poppins"/>
                <a:ea typeface="Poppins"/>
                <a:cs typeface="Poppins"/>
                <a:sym typeface="Poppins"/>
              </a:rPr>
              <a:t> </a:t>
            </a:r>
            <a:r>
              <a:rPr lang="en-US" sz="3200" dirty="0" err="1">
                <a:solidFill>
                  <a:srgbClr val="062D47"/>
                </a:solidFill>
                <a:latin typeface="Poppins"/>
                <a:ea typeface="Poppins"/>
                <a:cs typeface="Poppins"/>
                <a:sym typeface="Poppins"/>
              </a:rPr>
              <a:t>wandelnden</a:t>
            </a:r>
            <a:r>
              <a:rPr lang="en-US" sz="3200" dirty="0">
                <a:solidFill>
                  <a:srgbClr val="062D47"/>
                </a:solidFill>
                <a:latin typeface="Poppins"/>
                <a:ea typeface="Poppins"/>
                <a:cs typeface="Poppins"/>
                <a:sym typeface="Poppins"/>
              </a:rPr>
              <a:t> </a:t>
            </a:r>
            <a:r>
              <a:rPr lang="en-US" sz="3200" dirty="0" err="1">
                <a:solidFill>
                  <a:srgbClr val="062D47"/>
                </a:solidFill>
                <a:latin typeface="Poppins"/>
                <a:ea typeface="Poppins"/>
                <a:cs typeface="Poppins"/>
                <a:sym typeface="Poppins"/>
              </a:rPr>
              <a:t>Arbeitsmärkten</a:t>
            </a:r>
            <a:r>
              <a:rPr lang="en-US" sz="3200" dirty="0">
                <a:solidFill>
                  <a:srgbClr val="062D47"/>
                </a:solidFill>
                <a:latin typeface="Poppins"/>
                <a:ea typeface="Poppins"/>
                <a:cs typeface="Poppins"/>
                <a:sym typeface="Poppins"/>
              </a:rPr>
              <a:t>.</a:t>
            </a:r>
            <a:endParaRPr sz="3200" dirty="0">
              <a:solidFill>
                <a:srgbClr val="062D47"/>
              </a:solidFill>
              <a:latin typeface="Poppins"/>
              <a:ea typeface="Poppins"/>
              <a:cs typeface="Poppins"/>
              <a:sym typeface="Poppins"/>
            </a:endParaRPr>
          </a:p>
          <a:p>
            <a:pPr marL="457200" lvl="0" indent="-431800" algn="l" rtl="0">
              <a:lnSpc>
                <a:spcPct val="115000"/>
              </a:lnSpc>
              <a:spcBef>
                <a:spcPts val="0"/>
              </a:spcBef>
              <a:spcAft>
                <a:spcPts val="0"/>
              </a:spcAft>
              <a:buClr>
                <a:srgbClr val="45B042"/>
              </a:buClr>
              <a:buSzPts val="3200"/>
              <a:buFont typeface="Poppins"/>
              <a:buChar char="●"/>
            </a:pPr>
            <a:r>
              <a:rPr lang="en-US" sz="3200" b="1" dirty="0">
                <a:solidFill>
                  <a:srgbClr val="45B042"/>
                </a:solidFill>
                <a:latin typeface="Poppins"/>
                <a:ea typeface="Poppins"/>
                <a:cs typeface="Poppins"/>
                <a:sym typeface="Poppins"/>
              </a:rPr>
              <a:t>Für </a:t>
            </a:r>
            <a:r>
              <a:rPr lang="en-US" sz="3200" b="1" dirty="0" err="1">
                <a:solidFill>
                  <a:srgbClr val="45B042"/>
                </a:solidFill>
                <a:latin typeface="Poppins"/>
                <a:ea typeface="Poppins"/>
                <a:cs typeface="Poppins"/>
                <a:sym typeface="Poppins"/>
              </a:rPr>
              <a:t>Organisationen</a:t>
            </a:r>
            <a:r>
              <a:rPr lang="en-US" sz="3200" b="1" dirty="0">
                <a:solidFill>
                  <a:srgbClr val="45B042"/>
                </a:solidFill>
                <a:latin typeface="Poppins"/>
                <a:ea typeface="Poppins"/>
                <a:cs typeface="Poppins"/>
                <a:sym typeface="Poppins"/>
              </a:rPr>
              <a:t>:</a:t>
            </a:r>
            <a:endParaRPr sz="3200" b="1" dirty="0">
              <a:solidFill>
                <a:srgbClr val="45B042"/>
              </a:solidFill>
              <a:latin typeface="Poppins"/>
              <a:ea typeface="Poppins"/>
              <a:cs typeface="Poppins"/>
              <a:sym typeface="Poppins"/>
            </a:endParaRPr>
          </a:p>
          <a:p>
            <a:pPr marL="914400" lvl="1" indent="-431800" algn="l" rtl="0">
              <a:lnSpc>
                <a:spcPct val="115000"/>
              </a:lnSpc>
              <a:spcBef>
                <a:spcPts val="0"/>
              </a:spcBef>
              <a:spcAft>
                <a:spcPts val="0"/>
              </a:spcAft>
              <a:buClr>
                <a:srgbClr val="062D47"/>
              </a:buClr>
              <a:buSzPts val="3200"/>
              <a:buFont typeface="Poppins"/>
              <a:buChar char="○"/>
            </a:pPr>
            <a:r>
              <a:rPr lang="en-US" sz="3200" dirty="0" err="1">
                <a:solidFill>
                  <a:srgbClr val="062D47"/>
                </a:solidFill>
                <a:latin typeface="Poppins"/>
                <a:ea typeface="Poppins"/>
                <a:cs typeface="Poppins"/>
                <a:sym typeface="Poppins"/>
              </a:rPr>
              <a:t>Bringt</a:t>
            </a:r>
            <a:r>
              <a:rPr lang="en-US" sz="3200" dirty="0">
                <a:solidFill>
                  <a:srgbClr val="062D47"/>
                </a:solidFill>
                <a:latin typeface="Poppins"/>
                <a:ea typeface="Poppins"/>
                <a:cs typeface="Poppins"/>
                <a:sym typeface="Poppins"/>
              </a:rPr>
              <a:t> die </a:t>
            </a:r>
            <a:r>
              <a:rPr lang="en-US" sz="3200" dirty="0" err="1">
                <a:solidFill>
                  <a:srgbClr val="062D47"/>
                </a:solidFill>
                <a:latin typeface="Poppins"/>
                <a:ea typeface="Poppins"/>
                <a:cs typeface="Poppins"/>
                <a:sym typeface="Poppins"/>
              </a:rPr>
              <a:t>Fähigkeiten</a:t>
            </a:r>
            <a:r>
              <a:rPr lang="en-US" sz="3200" dirty="0">
                <a:solidFill>
                  <a:srgbClr val="062D47"/>
                </a:solidFill>
                <a:latin typeface="Poppins"/>
                <a:ea typeface="Poppins"/>
                <a:cs typeface="Poppins"/>
                <a:sym typeface="Poppins"/>
              </a:rPr>
              <a:t> der Mitarbeiter </a:t>
            </a:r>
            <a:r>
              <a:rPr lang="en-US" sz="3200" dirty="0" err="1">
                <a:solidFill>
                  <a:srgbClr val="062D47"/>
                </a:solidFill>
                <a:latin typeface="Poppins"/>
                <a:ea typeface="Poppins"/>
                <a:cs typeface="Poppins"/>
                <a:sym typeface="Poppins"/>
              </a:rPr>
              <a:t>mit</a:t>
            </a:r>
            <a:r>
              <a:rPr lang="en-US" sz="3200" dirty="0">
                <a:solidFill>
                  <a:srgbClr val="062D47"/>
                </a:solidFill>
                <a:latin typeface="Poppins"/>
                <a:ea typeface="Poppins"/>
                <a:cs typeface="Poppins"/>
                <a:sym typeface="Poppins"/>
              </a:rPr>
              <a:t> den </a:t>
            </a:r>
            <a:r>
              <a:rPr lang="en-US" sz="3200" dirty="0" err="1">
                <a:solidFill>
                  <a:srgbClr val="062D47"/>
                </a:solidFill>
                <a:latin typeface="Poppins"/>
                <a:ea typeface="Poppins"/>
                <a:cs typeface="Poppins"/>
                <a:sym typeface="Poppins"/>
              </a:rPr>
              <a:t>Unternehmenszielen</a:t>
            </a:r>
            <a:r>
              <a:rPr lang="en-US" sz="3200" dirty="0">
                <a:solidFill>
                  <a:srgbClr val="062D47"/>
                </a:solidFill>
                <a:latin typeface="Poppins"/>
                <a:ea typeface="Poppins"/>
                <a:cs typeface="Poppins"/>
                <a:sym typeface="Poppins"/>
              </a:rPr>
              <a:t> in </a:t>
            </a:r>
            <a:r>
              <a:rPr lang="en-US" sz="3200" dirty="0" err="1">
                <a:solidFill>
                  <a:srgbClr val="062D47"/>
                </a:solidFill>
                <a:latin typeface="Poppins"/>
                <a:ea typeface="Poppins"/>
                <a:cs typeface="Poppins"/>
                <a:sym typeface="Poppins"/>
              </a:rPr>
              <a:t>Einklang</a:t>
            </a:r>
            <a:r>
              <a:rPr lang="en-US" sz="3200" dirty="0">
                <a:solidFill>
                  <a:srgbClr val="062D47"/>
                </a:solidFill>
                <a:latin typeface="Poppins"/>
                <a:ea typeface="Poppins"/>
                <a:cs typeface="Poppins"/>
                <a:sym typeface="Poppins"/>
              </a:rPr>
              <a:t>.</a:t>
            </a:r>
            <a:endParaRPr sz="3200" dirty="0">
              <a:solidFill>
                <a:srgbClr val="062D47"/>
              </a:solidFill>
              <a:latin typeface="Poppins"/>
              <a:ea typeface="Poppins"/>
              <a:cs typeface="Poppins"/>
              <a:sym typeface="Poppins"/>
            </a:endParaRPr>
          </a:p>
          <a:p>
            <a:pPr marL="914400" lvl="1" indent="-431800" algn="l" rtl="0">
              <a:lnSpc>
                <a:spcPct val="115000"/>
              </a:lnSpc>
              <a:spcBef>
                <a:spcPts val="0"/>
              </a:spcBef>
              <a:spcAft>
                <a:spcPts val="0"/>
              </a:spcAft>
              <a:buClr>
                <a:srgbClr val="062D47"/>
              </a:buClr>
              <a:buSzPts val="3200"/>
              <a:buFont typeface="Poppins"/>
              <a:buChar char="○"/>
            </a:pPr>
            <a:r>
              <a:rPr lang="en-US" sz="3200" dirty="0" err="1">
                <a:solidFill>
                  <a:srgbClr val="062D47"/>
                </a:solidFill>
                <a:latin typeface="Poppins"/>
                <a:ea typeface="Poppins"/>
                <a:cs typeface="Poppins"/>
                <a:sym typeface="Poppins"/>
              </a:rPr>
              <a:t>Fördert</a:t>
            </a:r>
            <a:r>
              <a:rPr lang="en-US" sz="3200" dirty="0">
                <a:solidFill>
                  <a:srgbClr val="062D47"/>
                </a:solidFill>
                <a:latin typeface="Poppins"/>
                <a:ea typeface="Poppins"/>
                <a:cs typeface="Poppins"/>
                <a:sym typeface="Poppins"/>
              </a:rPr>
              <a:t> das Engagement, die </a:t>
            </a:r>
            <a:r>
              <a:rPr lang="en-US" sz="3200" dirty="0" err="1">
                <a:solidFill>
                  <a:srgbClr val="062D47"/>
                </a:solidFill>
                <a:latin typeface="Poppins"/>
                <a:ea typeface="Poppins"/>
                <a:cs typeface="Poppins"/>
                <a:sym typeface="Poppins"/>
              </a:rPr>
              <a:t>Produktivität</a:t>
            </a:r>
            <a:r>
              <a:rPr lang="en-US" sz="3200" dirty="0">
                <a:solidFill>
                  <a:srgbClr val="062D47"/>
                </a:solidFill>
                <a:latin typeface="Poppins"/>
                <a:ea typeface="Poppins"/>
                <a:cs typeface="Poppins"/>
                <a:sym typeface="Poppins"/>
              </a:rPr>
              <a:t> und die </a:t>
            </a:r>
            <a:r>
              <a:rPr lang="en-US" sz="3200" dirty="0" err="1">
                <a:solidFill>
                  <a:srgbClr val="062D47"/>
                </a:solidFill>
                <a:latin typeface="Poppins"/>
                <a:ea typeface="Poppins"/>
                <a:cs typeface="Poppins"/>
                <a:sym typeface="Poppins"/>
              </a:rPr>
              <a:t>Bindung</a:t>
            </a:r>
            <a:r>
              <a:rPr lang="en-US" sz="3200" dirty="0">
                <a:solidFill>
                  <a:srgbClr val="062D47"/>
                </a:solidFill>
                <a:latin typeface="Poppins"/>
                <a:ea typeface="Poppins"/>
                <a:cs typeface="Poppins"/>
                <a:sym typeface="Poppins"/>
              </a:rPr>
              <a:t> von </a:t>
            </a:r>
            <a:r>
              <a:rPr lang="en-US" sz="3200" dirty="0" err="1">
                <a:solidFill>
                  <a:srgbClr val="062D47"/>
                </a:solidFill>
                <a:latin typeface="Poppins"/>
                <a:ea typeface="Poppins"/>
                <a:cs typeface="Poppins"/>
                <a:sym typeface="Poppins"/>
              </a:rPr>
              <a:t>Talenten</a:t>
            </a:r>
            <a:r>
              <a:rPr lang="en-US" sz="3200" dirty="0">
                <a:solidFill>
                  <a:srgbClr val="062D47"/>
                </a:solidFill>
                <a:latin typeface="Poppins"/>
                <a:ea typeface="Poppins"/>
                <a:cs typeface="Poppins"/>
                <a:sym typeface="Poppins"/>
              </a:rPr>
              <a:t>.</a:t>
            </a:r>
            <a:endParaRPr sz="3200" dirty="0">
              <a:solidFill>
                <a:srgbClr val="062D47"/>
              </a:solidFill>
              <a:latin typeface="Poppins"/>
              <a:ea typeface="Poppins"/>
              <a:cs typeface="Poppins"/>
              <a:sym typeface="Poppins"/>
            </a:endParaRPr>
          </a:p>
          <a:p>
            <a:pPr marL="914400" lvl="1" indent="-431800" algn="l" rtl="0">
              <a:lnSpc>
                <a:spcPct val="115000"/>
              </a:lnSpc>
              <a:spcBef>
                <a:spcPts val="0"/>
              </a:spcBef>
              <a:spcAft>
                <a:spcPts val="0"/>
              </a:spcAft>
              <a:buClr>
                <a:srgbClr val="062D47"/>
              </a:buClr>
              <a:buSzPts val="3200"/>
              <a:buFont typeface="Poppins"/>
              <a:buChar char="○"/>
            </a:pPr>
            <a:r>
              <a:rPr lang="en-US" sz="3200" dirty="0" err="1">
                <a:solidFill>
                  <a:srgbClr val="062D47"/>
                </a:solidFill>
                <a:latin typeface="Poppins"/>
                <a:ea typeface="Poppins"/>
                <a:cs typeface="Poppins"/>
                <a:sym typeface="Poppins"/>
              </a:rPr>
              <a:t>Stärkt</a:t>
            </a:r>
            <a:r>
              <a:rPr lang="en-US" sz="3200" dirty="0">
                <a:solidFill>
                  <a:srgbClr val="062D47"/>
                </a:solidFill>
                <a:latin typeface="Poppins"/>
                <a:ea typeface="Poppins"/>
                <a:cs typeface="Poppins"/>
                <a:sym typeface="Poppins"/>
              </a:rPr>
              <a:t> den </a:t>
            </a:r>
            <a:r>
              <a:rPr lang="en-US" sz="3200" dirty="0" err="1">
                <a:solidFill>
                  <a:srgbClr val="062D47"/>
                </a:solidFill>
                <a:latin typeface="Poppins"/>
                <a:ea typeface="Poppins"/>
                <a:cs typeface="Poppins"/>
                <a:sym typeface="Poppins"/>
              </a:rPr>
              <a:t>Wettbewerbsvorteil</a:t>
            </a:r>
            <a:r>
              <a:rPr lang="en-US" sz="3200" dirty="0">
                <a:solidFill>
                  <a:srgbClr val="062D47"/>
                </a:solidFill>
                <a:latin typeface="Poppins"/>
                <a:ea typeface="Poppins"/>
                <a:cs typeface="Poppins"/>
                <a:sym typeface="Poppins"/>
              </a:rPr>
              <a:t> und die </a:t>
            </a:r>
            <a:r>
              <a:rPr lang="en-US" sz="3200" dirty="0" err="1">
                <a:solidFill>
                  <a:srgbClr val="062D47"/>
                </a:solidFill>
                <a:latin typeface="Poppins"/>
                <a:ea typeface="Poppins"/>
                <a:cs typeface="Poppins"/>
                <a:sym typeface="Poppins"/>
              </a:rPr>
              <a:t>Nachhaltigkeit</a:t>
            </a:r>
            <a:r>
              <a:rPr lang="en-US" sz="3200" dirty="0">
                <a:solidFill>
                  <a:srgbClr val="062D47"/>
                </a:solidFill>
                <a:latin typeface="Poppins"/>
                <a:ea typeface="Poppins"/>
                <a:cs typeface="Poppins"/>
                <a:sym typeface="Poppins"/>
              </a:rPr>
              <a:t> des </a:t>
            </a:r>
            <a:r>
              <a:rPr lang="en-US" sz="3200" dirty="0" err="1">
                <a:solidFill>
                  <a:srgbClr val="062D47"/>
                </a:solidFill>
                <a:latin typeface="Poppins"/>
                <a:ea typeface="Poppins"/>
                <a:cs typeface="Poppins"/>
                <a:sym typeface="Poppins"/>
              </a:rPr>
              <a:t>Unternehmens</a:t>
            </a:r>
            <a:r>
              <a:rPr lang="en-US" sz="3200" dirty="0">
                <a:solidFill>
                  <a:srgbClr val="062D47"/>
                </a:solidFill>
                <a:latin typeface="Poppins"/>
                <a:ea typeface="Poppins"/>
                <a:cs typeface="Poppins"/>
                <a:sym typeface="Poppins"/>
              </a:rPr>
              <a:t>.</a:t>
            </a:r>
            <a:endParaRPr sz="4699" dirty="0">
              <a:solidFill>
                <a:srgbClr val="062D47"/>
              </a:solidFill>
              <a:latin typeface="Poppins"/>
              <a:ea typeface="Poppins"/>
              <a:cs typeface="Poppins"/>
              <a:sym typeface="Poppins"/>
            </a:endParaRPr>
          </a:p>
        </p:txBody>
      </p:sp>
      <p:sp>
        <p:nvSpPr>
          <p:cNvPr id="330" name="Google Shape;330;g32093a3db72_3_5"/>
          <p:cNvSpPr txBox="1"/>
          <p:nvPr/>
        </p:nvSpPr>
        <p:spPr>
          <a:xfrm>
            <a:off x="7582475" y="6687125"/>
            <a:ext cx="68565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100" b="1">
              <a:solidFill>
                <a:srgbClr val="002C47"/>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9"/>
          <p:cNvSpPr/>
          <p:nvPr/>
        </p:nvSpPr>
        <p:spPr>
          <a:xfrm rot="-4773720">
            <a:off x="5570985" y="2932996"/>
            <a:ext cx="12676724" cy="4421008"/>
          </a:xfrm>
          <a:custGeom>
            <a:avLst/>
            <a:gdLst/>
            <a:ahLst/>
            <a:cxnLst/>
            <a:rect l="l" t="t" r="r" b="b"/>
            <a:pathLst>
              <a:path w="12676724" h="4421008" extrusionOk="0">
                <a:moveTo>
                  <a:pt x="0" y="0"/>
                </a:moveTo>
                <a:lnTo>
                  <a:pt x="12676724" y="0"/>
                </a:lnTo>
                <a:lnTo>
                  <a:pt x="12676724" y="4421008"/>
                </a:lnTo>
                <a:lnTo>
                  <a:pt x="0" y="4421008"/>
                </a:lnTo>
                <a:lnTo>
                  <a:pt x="0" y="0"/>
                </a:lnTo>
                <a:close/>
              </a:path>
            </a:pathLst>
          </a:custGeom>
          <a:blipFill rotWithShape="1">
            <a:blip r:embed="rId3">
              <a:alphaModFix/>
            </a:blip>
            <a:stretch>
              <a:fillRect/>
            </a:stretch>
          </a:blipFill>
          <a:ln>
            <a:noFill/>
          </a:ln>
        </p:spPr>
        <p:txBody>
          <a:bodyPr/>
          <a:lstStyle/>
          <a:p>
            <a:endParaRPr lang="de-DE"/>
          </a:p>
        </p:txBody>
      </p:sp>
      <p:sp>
        <p:nvSpPr>
          <p:cNvPr id="336" name="Google Shape;336;p9"/>
          <p:cNvSpPr/>
          <p:nvPr/>
        </p:nvSpPr>
        <p:spPr>
          <a:xfrm>
            <a:off x="11115371" y="0"/>
            <a:ext cx="7172607" cy="10284336"/>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4">
              <a:alphaModFix/>
            </a:blip>
            <a:stretch>
              <a:fillRect l="-77017" r="-7701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9"/>
          <p:cNvSpPr/>
          <p:nvPr/>
        </p:nvSpPr>
        <p:spPr>
          <a:xfrm rot="-2967198" flipH="1">
            <a:off x="13287997" y="6433664"/>
            <a:ext cx="10665551" cy="3626287"/>
          </a:xfrm>
          <a:custGeom>
            <a:avLst/>
            <a:gdLst/>
            <a:ahLst/>
            <a:cxnLst/>
            <a:rect l="l" t="t" r="r" b="b"/>
            <a:pathLst>
              <a:path w="10665551" h="3626287" extrusionOk="0">
                <a:moveTo>
                  <a:pt x="10665551" y="0"/>
                </a:moveTo>
                <a:lnTo>
                  <a:pt x="0" y="0"/>
                </a:lnTo>
                <a:lnTo>
                  <a:pt x="0" y="3626288"/>
                </a:lnTo>
                <a:lnTo>
                  <a:pt x="10665551" y="3626288"/>
                </a:lnTo>
                <a:lnTo>
                  <a:pt x="10665551" y="0"/>
                </a:lnTo>
                <a:close/>
              </a:path>
            </a:pathLst>
          </a:custGeom>
          <a:blipFill rotWithShape="1">
            <a:blip r:embed="rId5">
              <a:alphaModFix amt="77000"/>
            </a:blip>
            <a:stretch>
              <a:fillRect/>
            </a:stretch>
          </a:blipFill>
          <a:ln>
            <a:noFill/>
          </a:ln>
        </p:spPr>
        <p:txBody>
          <a:bodyPr/>
          <a:lstStyle/>
          <a:p>
            <a:endParaRPr lang="de-DE"/>
          </a:p>
        </p:txBody>
      </p:sp>
      <p:grpSp>
        <p:nvGrpSpPr>
          <p:cNvPr id="338" name="Google Shape;338;p9"/>
          <p:cNvGrpSpPr/>
          <p:nvPr/>
        </p:nvGrpSpPr>
        <p:grpSpPr>
          <a:xfrm>
            <a:off x="11629486" y="1052712"/>
            <a:ext cx="857867" cy="857867"/>
            <a:chOff x="0" y="0"/>
            <a:chExt cx="812800" cy="812800"/>
          </a:xfrm>
        </p:grpSpPr>
        <p:sp>
          <p:nvSpPr>
            <p:cNvPr id="339" name="Google Shape;339;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9"/>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41" name="Google Shape;341;p9"/>
          <p:cNvGrpSpPr/>
          <p:nvPr/>
        </p:nvGrpSpPr>
        <p:grpSpPr>
          <a:xfrm>
            <a:off x="11115371" y="2332412"/>
            <a:ext cx="604566" cy="604566"/>
            <a:chOff x="0" y="0"/>
            <a:chExt cx="812800" cy="812800"/>
          </a:xfrm>
        </p:grpSpPr>
        <p:sp>
          <p:nvSpPr>
            <p:cNvPr id="342" name="Google Shape;342;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9"/>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44" name="Google Shape;344;p9"/>
          <p:cNvGrpSpPr/>
          <p:nvPr/>
        </p:nvGrpSpPr>
        <p:grpSpPr>
          <a:xfrm>
            <a:off x="11940462" y="788230"/>
            <a:ext cx="637633" cy="637633"/>
            <a:chOff x="0" y="0"/>
            <a:chExt cx="812800" cy="812800"/>
          </a:xfrm>
        </p:grpSpPr>
        <p:sp>
          <p:nvSpPr>
            <p:cNvPr id="345" name="Google Shape;345;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9"/>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47" name="Google Shape;347;p9"/>
          <p:cNvSpPr txBox="1"/>
          <p:nvPr/>
        </p:nvSpPr>
        <p:spPr>
          <a:xfrm>
            <a:off x="12505" y="1043187"/>
            <a:ext cx="11103000" cy="9234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6000" b="1">
                <a:solidFill>
                  <a:srgbClr val="002C47"/>
                </a:solidFill>
                <a:latin typeface="Poppins"/>
                <a:ea typeface="Poppins"/>
                <a:cs typeface="Poppins"/>
                <a:sym typeface="Poppins"/>
              </a:rPr>
              <a:t>Vorteile für Arbeitnehmer</a:t>
            </a:r>
            <a:endParaRPr sz="2400" b="0" i="0" u="none" strike="noStrike" cap="none">
              <a:solidFill>
                <a:srgbClr val="000000"/>
              </a:solidFill>
              <a:latin typeface="Arial"/>
              <a:ea typeface="Arial"/>
              <a:cs typeface="Arial"/>
              <a:sym typeface="Arial"/>
            </a:endParaRPr>
          </a:p>
        </p:txBody>
      </p:sp>
      <p:sp>
        <p:nvSpPr>
          <p:cNvPr id="348" name="Google Shape;348;p9"/>
          <p:cNvSpPr/>
          <p:nvPr/>
        </p:nvSpPr>
        <p:spPr>
          <a:xfrm>
            <a:off x="11115371" y="0"/>
            <a:ext cx="7172607" cy="10284336"/>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6">
              <a:alphaModFix/>
            </a:blip>
            <a:stretch>
              <a:fillRect l="-75762" r="-7576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49" name="Google Shape;349;p9"/>
          <p:cNvGrpSpPr/>
          <p:nvPr/>
        </p:nvGrpSpPr>
        <p:grpSpPr>
          <a:xfrm>
            <a:off x="1143038" y="2494675"/>
            <a:ext cx="11263891" cy="3971364"/>
            <a:chOff x="0" y="0"/>
            <a:chExt cx="12952957" cy="4401867"/>
          </a:xfrm>
        </p:grpSpPr>
        <p:grpSp>
          <p:nvGrpSpPr>
            <p:cNvPr id="350" name="Google Shape;350;p9"/>
            <p:cNvGrpSpPr/>
            <p:nvPr/>
          </p:nvGrpSpPr>
          <p:grpSpPr>
            <a:xfrm>
              <a:off x="635543" y="4879"/>
              <a:ext cx="8319179" cy="1097186"/>
              <a:chOff x="0" y="-94781"/>
              <a:chExt cx="3800100" cy="501181"/>
            </a:xfrm>
          </p:grpSpPr>
          <p:sp>
            <p:nvSpPr>
              <p:cNvPr id="351" name="Google Shape;351;p9"/>
              <p:cNvSpPr/>
              <p:nvPr/>
            </p:nvSpPr>
            <p:spPr>
              <a:xfrm>
                <a:off x="0" y="0"/>
                <a:ext cx="3800029" cy="406400"/>
              </a:xfrm>
              <a:custGeom>
                <a:avLst/>
                <a:gdLst/>
                <a:ahLst/>
                <a:cxnLst/>
                <a:rect l="l" t="t" r="r" b="b"/>
                <a:pathLst>
                  <a:path w="3800029" h="406400" extrusionOk="0">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9"/>
              <p:cNvSpPr txBox="1"/>
              <p:nvPr/>
            </p:nvSpPr>
            <p:spPr>
              <a:xfrm>
                <a:off x="0" y="-94781"/>
                <a:ext cx="3800100" cy="463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53" name="Google Shape;353;p9"/>
            <p:cNvSpPr/>
            <p:nvPr/>
          </p:nvSpPr>
          <p:spPr>
            <a:xfrm>
              <a:off x="0" y="0"/>
              <a:ext cx="1271087" cy="1271087"/>
            </a:xfrm>
            <a:custGeom>
              <a:avLst/>
              <a:gdLst/>
              <a:ahLst/>
              <a:cxnLst/>
              <a:rect l="l" t="t" r="r" b="b"/>
              <a:pathLst>
                <a:path w="1271087" h="1271087" extrusionOk="0">
                  <a:moveTo>
                    <a:pt x="0" y="0"/>
                  </a:moveTo>
                  <a:lnTo>
                    <a:pt x="1271087" y="0"/>
                  </a:lnTo>
                  <a:lnTo>
                    <a:pt x="1271087" y="1271087"/>
                  </a:lnTo>
                  <a:lnTo>
                    <a:pt x="0" y="1271087"/>
                  </a:lnTo>
                  <a:lnTo>
                    <a:pt x="0" y="0"/>
                  </a:lnTo>
                  <a:close/>
                </a:path>
              </a:pathLst>
            </a:custGeom>
            <a:blipFill rotWithShape="1">
              <a:blip r:embed="rId7">
                <a:alphaModFix/>
              </a:blip>
              <a:stretch>
                <a:fillRect/>
              </a:stretch>
            </a:blipFill>
            <a:ln>
              <a:noFill/>
            </a:ln>
          </p:spPr>
          <p:txBody>
            <a:bodyPr/>
            <a:lstStyle/>
            <a:p>
              <a:endParaRPr lang="de-DE"/>
            </a:p>
          </p:txBody>
        </p:sp>
        <p:sp>
          <p:nvSpPr>
            <p:cNvPr id="354" name="Google Shape;354;p9"/>
            <p:cNvSpPr/>
            <p:nvPr/>
          </p:nvSpPr>
          <p:spPr>
            <a:xfrm>
              <a:off x="234169" y="273399"/>
              <a:ext cx="802749" cy="767629"/>
            </a:xfrm>
            <a:custGeom>
              <a:avLst/>
              <a:gdLst/>
              <a:ahLst/>
              <a:cxnLst/>
              <a:rect l="l" t="t" r="r" b="b"/>
              <a:pathLst>
                <a:path w="802749" h="767629" extrusionOk="0">
                  <a:moveTo>
                    <a:pt x="0" y="0"/>
                  </a:moveTo>
                  <a:lnTo>
                    <a:pt x="802749" y="0"/>
                  </a:lnTo>
                  <a:lnTo>
                    <a:pt x="802749" y="767628"/>
                  </a:lnTo>
                  <a:lnTo>
                    <a:pt x="0" y="767628"/>
                  </a:lnTo>
                  <a:lnTo>
                    <a:pt x="0" y="0"/>
                  </a:lnTo>
                  <a:close/>
                </a:path>
              </a:pathLst>
            </a:custGeom>
            <a:blipFill rotWithShape="1">
              <a:blip r:embed="rId8">
                <a:alphaModFix/>
              </a:blip>
              <a:stretch>
                <a:fillRect/>
              </a:stretch>
            </a:blipFill>
            <a:ln>
              <a:noFill/>
            </a:ln>
          </p:spPr>
          <p:txBody>
            <a:bodyPr/>
            <a:lstStyle/>
            <a:p>
              <a:endParaRPr lang="de-DE"/>
            </a:p>
          </p:txBody>
        </p:sp>
        <p:grpSp>
          <p:nvGrpSpPr>
            <p:cNvPr id="355" name="Google Shape;355;p9"/>
            <p:cNvGrpSpPr/>
            <p:nvPr/>
          </p:nvGrpSpPr>
          <p:grpSpPr>
            <a:xfrm>
              <a:off x="635543" y="3227060"/>
              <a:ext cx="8319179" cy="1014804"/>
              <a:chOff x="0" y="-57150"/>
              <a:chExt cx="3800100" cy="463550"/>
            </a:xfrm>
          </p:grpSpPr>
          <p:sp>
            <p:nvSpPr>
              <p:cNvPr id="356" name="Google Shape;356;p9"/>
              <p:cNvSpPr/>
              <p:nvPr/>
            </p:nvSpPr>
            <p:spPr>
              <a:xfrm>
                <a:off x="0" y="0"/>
                <a:ext cx="3800029" cy="406400"/>
              </a:xfrm>
              <a:custGeom>
                <a:avLst/>
                <a:gdLst/>
                <a:ahLst/>
                <a:cxnLst/>
                <a:rect l="l" t="t" r="r" b="b"/>
                <a:pathLst>
                  <a:path w="3800029" h="406400" extrusionOk="0">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9"/>
              <p:cNvSpPr txBox="1"/>
              <p:nvPr/>
            </p:nvSpPr>
            <p:spPr>
              <a:xfrm>
                <a:off x="0" y="-57150"/>
                <a:ext cx="3800100" cy="463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58" name="Google Shape;358;p9"/>
            <p:cNvSpPr/>
            <p:nvPr/>
          </p:nvSpPr>
          <p:spPr>
            <a:xfrm>
              <a:off x="0" y="3130780"/>
              <a:ext cx="1271087" cy="1271087"/>
            </a:xfrm>
            <a:custGeom>
              <a:avLst/>
              <a:gdLst/>
              <a:ahLst/>
              <a:cxnLst/>
              <a:rect l="l" t="t" r="r" b="b"/>
              <a:pathLst>
                <a:path w="1271087" h="1271087" extrusionOk="0">
                  <a:moveTo>
                    <a:pt x="0" y="0"/>
                  </a:moveTo>
                  <a:lnTo>
                    <a:pt x="1271087" y="0"/>
                  </a:lnTo>
                  <a:lnTo>
                    <a:pt x="1271087" y="1271087"/>
                  </a:lnTo>
                  <a:lnTo>
                    <a:pt x="0" y="1271087"/>
                  </a:lnTo>
                  <a:lnTo>
                    <a:pt x="0" y="0"/>
                  </a:lnTo>
                  <a:close/>
                </a:path>
              </a:pathLst>
            </a:custGeom>
            <a:blipFill rotWithShape="1">
              <a:blip r:embed="rId9">
                <a:alphaModFix/>
              </a:blip>
              <a:stretch>
                <a:fillRect/>
              </a:stretch>
            </a:blipFill>
            <a:ln>
              <a:noFill/>
            </a:ln>
          </p:spPr>
          <p:txBody>
            <a:bodyPr/>
            <a:lstStyle/>
            <a:p>
              <a:endParaRPr lang="de-DE"/>
            </a:p>
          </p:txBody>
        </p:sp>
        <p:sp>
          <p:nvSpPr>
            <p:cNvPr id="359" name="Google Shape;359;p9"/>
            <p:cNvSpPr/>
            <p:nvPr/>
          </p:nvSpPr>
          <p:spPr>
            <a:xfrm>
              <a:off x="150002" y="3280075"/>
              <a:ext cx="971084" cy="954090"/>
            </a:xfrm>
            <a:custGeom>
              <a:avLst/>
              <a:gdLst/>
              <a:ahLst/>
              <a:cxnLst/>
              <a:rect l="l" t="t" r="r" b="b"/>
              <a:pathLst>
                <a:path w="971084" h="954090" extrusionOk="0">
                  <a:moveTo>
                    <a:pt x="0" y="0"/>
                  </a:moveTo>
                  <a:lnTo>
                    <a:pt x="971083" y="0"/>
                  </a:lnTo>
                  <a:lnTo>
                    <a:pt x="971083" y="954090"/>
                  </a:lnTo>
                  <a:lnTo>
                    <a:pt x="0" y="954090"/>
                  </a:lnTo>
                  <a:lnTo>
                    <a:pt x="0" y="0"/>
                  </a:lnTo>
                  <a:close/>
                </a:path>
              </a:pathLst>
            </a:custGeom>
            <a:blipFill rotWithShape="1">
              <a:blip r:embed="rId10">
                <a:alphaModFix/>
              </a:blip>
              <a:stretch>
                <a:fillRect/>
              </a:stretch>
            </a:blipFill>
            <a:ln>
              <a:noFill/>
            </a:ln>
          </p:spPr>
          <p:txBody>
            <a:bodyPr/>
            <a:lstStyle/>
            <a:p>
              <a:endParaRPr lang="de-DE"/>
            </a:p>
          </p:txBody>
        </p:sp>
        <p:grpSp>
          <p:nvGrpSpPr>
            <p:cNvPr id="360" name="Google Shape;360;p9"/>
            <p:cNvGrpSpPr/>
            <p:nvPr/>
          </p:nvGrpSpPr>
          <p:grpSpPr>
            <a:xfrm>
              <a:off x="635543" y="1663873"/>
              <a:ext cx="8319179" cy="1014804"/>
              <a:chOff x="0" y="-57150"/>
              <a:chExt cx="3800100" cy="463550"/>
            </a:xfrm>
          </p:grpSpPr>
          <p:sp>
            <p:nvSpPr>
              <p:cNvPr id="361" name="Google Shape;361;p9"/>
              <p:cNvSpPr/>
              <p:nvPr/>
            </p:nvSpPr>
            <p:spPr>
              <a:xfrm>
                <a:off x="0" y="0"/>
                <a:ext cx="3800029" cy="406400"/>
              </a:xfrm>
              <a:custGeom>
                <a:avLst/>
                <a:gdLst/>
                <a:ahLst/>
                <a:cxnLst/>
                <a:rect l="l" t="t" r="r" b="b"/>
                <a:pathLst>
                  <a:path w="3800029" h="406400" extrusionOk="0">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9"/>
              <p:cNvSpPr txBox="1"/>
              <p:nvPr/>
            </p:nvSpPr>
            <p:spPr>
              <a:xfrm>
                <a:off x="0" y="-57150"/>
                <a:ext cx="3800100" cy="463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63" name="Google Shape;363;p9"/>
            <p:cNvSpPr/>
            <p:nvPr/>
          </p:nvSpPr>
          <p:spPr>
            <a:xfrm>
              <a:off x="0" y="1567593"/>
              <a:ext cx="1271087" cy="1271087"/>
            </a:xfrm>
            <a:custGeom>
              <a:avLst/>
              <a:gdLst/>
              <a:ahLst/>
              <a:cxnLst/>
              <a:rect l="l" t="t" r="r" b="b"/>
              <a:pathLst>
                <a:path w="1271087" h="1271087" extrusionOk="0">
                  <a:moveTo>
                    <a:pt x="0" y="0"/>
                  </a:moveTo>
                  <a:lnTo>
                    <a:pt x="1271087" y="0"/>
                  </a:lnTo>
                  <a:lnTo>
                    <a:pt x="1271087" y="1271087"/>
                  </a:lnTo>
                  <a:lnTo>
                    <a:pt x="0" y="1271087"/>
                  </a:lnTo>
                  <a:lnTo>
                    <a:pt x="0" y="0"/>
                  </a:lnTo>
                  <a:close/>
                </a:path>
              </a:pathLst>
            </a:custGeom>
            <a:blipFill rotWithShape="1">
              <a:blip r:embed="rId9">
                <a:alphaModFix/>
              </a:blip>
              <a:stretch>
                <a:fillRect/>
              </a:stretch>
            </a:blipFill>
            <a:ln>
              <a:noFill/>
            </a:ln>
          </p:spPr>
          <p:txBody>
            <a:bodyPr/>
            <a:lstStyle/>
            <a:p>
              <a:endParaRPr lang="de-DE"/>
            </a:p>
          </p:txBody>
        </p:sp>
        <p:sp>
          <p:nvSpPr>
            <p:cNvPr id="364" name="Google Shape;364;p9"/>
            <p:cNvSpPr/>
            <p:nvPr/>
          </p:nvSpPr>
          <p:spPr>
            <a:xfrm>
              <a:off x="216459" y="1788986"/>
              <a:ext cx="857456" cy="857456"/>
            </a:xfrm>
            <a:custGeom>
              <a:avLst/>
              <a:gdLst/>
              <a:ahLst/>
              <a:cxnLst/>
              <a:rect l="l" t="t" r="r" b="b"/>
              <a:pathLst>
                <a:path w="857456" h="857456" extrusionOk="0">
                  <a:moveTo>
                    <a:pt x="0" y="0"/>
                  </a:moveTo>
                  <a:lnTo>
                    <a:pt x="857456" y="0"/>
                  </a:lnTo>
                  <a:lnTo>
                    <a:pt x="857456" y="857456"/>
                  </a:lnTo>
                  <a:lnTo>
                    <a:pt x="0" y="857456"/>
                  </a:lnTo>
                  <a:lnTo>
                    <a:pt x="0" y="0"/>
                  </a:lnTo>
                  <a:close/>
                </a:path>
              </a:pathLst>
            </a:custGeom>
            <a:blipFill rotWithShape="1">
              <a:blip r:embed="rId11">
                <a:alphaModFix/>
              </a:blip>
              <a:stretch>
                <a:fillRect/>
              </a:stretch>
            </a:blipFill>
            <a:ln>
              <a:noFill/>
            </a:ln>
          </p:spPr>
          <p:txBody>
            <a:bodyPr/>
            <a:lstStyle/>
            <a:p>
              <a:endParaRPr lang="de-DE"/>
            </a:p>
          </p:txBody>
        </p:sp>
        <p:sp>
          <p:nvSpPr>
            <p:cNvPr id="365" name="Google Shape;365;p9"/>
            <p:cNvSpPr txBox="1"/>
            <p:nvPr/>
          </p:nvSpPr>
          <p:spPr>
            <a:xfrm>
              <a:off x="1598639" y="178370"/>
              <a:ext cx="6880500" cy="668635"/>
            </a:xfrm>
            <a:prstGeom prst="rect">
              <a:avLst/>
            </a:prstGeom>
            <a:noFill/>
            <a:ln>
              <a:noFill/>
            </a:ln>
          </p:spPr>
          <p:txBody>
            <a:bodyPr spcFirstLastPara="1" wrap="square" lIns="0" tIns="0" rIns="0" bIns="0" anchor="t" anchorCtr="0">
              <a:spAutoFit/>
            </a:bodyPr>
            <a:lstStyle/>
            <a:p>
              <a:pPr marL="0" marR="0" lvl="0" indent="0" algn="l" rtl="0">
                <a:lnSpc>
                  <a:spcPct val="140021"/>
                </a:lnSpc>
                <a:spcBef>
                  <a:spcPts val="0"/>
                </a:spcBef>
                <a:spcAft>
                  <a:spcPts val="0"/>
                </a:spcAft>
                <a:buClr>
                  <a:srgbClr val="000000"/>
                </a:buClr>
                <a:buSzPts val="2831"/>
                <a:buFont typeface="Arial"/>
                <a:buNone/>
              </a:pPr>
              <a:r>
                <a:rPr lang="en-US" sz="2800" b="1" dirty="0" err="1">
                  <a:solidFill>
                    <a:srgbClr val="FFFFFF"/>
                  </a:solidFill>
                  <a:latin typeface="Poppins Medium"/>
                  <a:ea typeface="Poppins Medium"/>
                  <a:cs typeface="Poppins Medium"/>
                  <a:sym typeface="Poppins Medium"/>
                </a:rPr>
                <a:t>Klarheit</a:t>
              </a:r>
              <a:r>
                <a:rPr lang="en-US" sz="2800" b="1" dirty="0">
                  <a:solidFill>
                    <a:srgbClr val="FFFFFF"/>
                  </a:solidFill>
                  <a:latin typeface="Poppins Medium"/>
                  <a:ea typeface="Poppins Medium"/>
                  <a:cs typeface="Poppins Medium"/>
                  <a:sym typeface="Poppins Medium"/>
                </a:rPr>
                <a:t> und </a:t>
              </a:r>
              <a:r>
                <a:rPr lang="en-US" sz="2800" b="1" dirty="0" err="1">
                  <a:solidFill>
                    <a:srgbClr val="FFFFFF"/>
                  </a:solidFill>
                  <a:latin typeface="Poppins Medium"/>
                  <a:ea typeface="Poppins Medium"/>
                  <a:cs typeface="Poppins Medium"/>
                  <a:sym typeface="Poppins Medium"/>
                </a:rPr>
                <a:t>Struktur</a:t>
              </a:r>
              <a:endParaRPr sz="2800" b="0" i="0" u="none" strike="noStrike" cap="none" dirty="0">
                <a:solidFill>
                  <a:srgbClr val="000000"/>
                </a:solidFill>
                <a:latin typeface="Arial"/>
                <a:ea typeface="Arial"/>
                <a:cs typeface="Arial"/>
                <a:sym typeface="Arial"/>
              </a:endParaRPr>
            </a:p>
          </p:txBody>
        </p:sp>
        <p:sp>
          <p:nvSpPr>
            <p:cNvPr id="366" name="Google Shape;366;p9"/>
            <p:cNvSpPr txBox="1"/>
            <p:nvPr/>
          </p:nvSpPr>
          <p:spPr>
            <a:xfrm>
              <a:off x="1598640" y="3421693"/>
              <a:ext cx="11354317" cy="668634"/>
            </a:xfrm>
            <a:prstGeom prst="rect">
              <a:avLst/>
            </a:prstGeom>
            <a:noFill/>
            <a:ln>
              <a:noFill/>
            </a:ln>
          </p:spPr>
          <p:txBody>
            <a:bodyPr spcFirstLastPara="1" wrap="square" lIns="0" tIns="0" rIns="0" bIns="0" anchor="t" anchorCtr="0">
              <a:spAutoFit/>
            </a:bodyPr>
            <a:lstStyle/>
            <a:p>
              <a:pPr marL="0" marR="0" lvl="0" indent="0" algn="l" rtl="0">
                <a:lnSpc>
                  <a:spcPct val="139992"/>
                </a:lnSpc>
                <a:spcBef>
                  <a:spcPts val="0"/>
                </a:spcBef>
                <a:spcAft>
                  <a:spcPts val="0"/>
                </a:spcAft>
                <a:buClr>
                  <a:srgbClr val="000000"/>
                </a:buClr>
                <a:buSzPts val="2733"/>
                <a:buFont typeface="Arial"/>
                <a:buNone/>
              </a:pPr>
              <a:r>
                <a:rPr lang="en-US" sz="2800" b="1" dirty="0" err="1">
                  <a:solidFill>
                    <a:srgbClr val="FFFFFF"/>
                  </a:solidFill>
                  <a:latin typeface="Poppins Medium"/>
                  <a:ea typeface="Poppins Medium"/>
                  <a:cs typeface="Poppins Medium"/>
                  <a:sym typeface="Poppins Medium"/>
                </a:rPr>
                <a:t>Entwicklung</a:t>
              </a:r>
              <a:r>
                <a:rPr lang="en-US" sz="2800" b="1" dirty="0">
                  <a:solidFill>
                    <a:srgbClr val="FFFFFF"/>
                  </a:solidFill>
                  <a:latin typeface="Poppins Medium"/>
                  <a:ea typeface="Poppins Medium"/>
                  <a:cs typeface="Poppins Medium"/>
                  <a:sym typeface="Poppins Medium"/>
                </a:rPr>
                <a:t> von </a:t>
              </a:r>
              <a:r>
                <a:rPr lang="en-US" sz="2800" b="1" dirty="0" err="1">
                  <a:solidFill>
                    <a:srgbClr val="FFFFFF"/>
                  </a:solidFill>
                  <a:latin typeface="Poppins Medium"/>
                  <a:ea typeface="Poppins Medium"/>
                  <a:cs typeface="Poppins Medium"/>
                  <a:sym typeface="Poppins Medium"/>
                </a:rPr>
                <a:t>Fertigkeiten</a:t>
              </a:r>
              <a:endParaRPr sz="2800" b="0" i="0" u="none" strike="noStrike" cap="none" dirty="0">
                <a:solidFill>
                  <a:srgbClr val="000000"/>
                </a:solidFill>
                <a:latin typeface="Arial"/>
                <a:ea typeface="Arial"/>
                <a:cs typeface="Arial"/>
                <a:sym typeface="Arial"/>
              </a:endParaRPr>
            </a:p>
          </p:txBody>
        </p:sp>
        <p:sp>
          <p:nvSpPr>
            <p:cNvPr id="367" name="Google Shape;367;p9"/>
            <p:cNvSpPr txBox="1"/>
            <p:nvPr/>
          </p:nvSpPr>
          <p:spPr>
            <a:xfrm>
              <a:off x="1598639" y="1854519"/>
              <a:ext cx="8495681" cy="668635"/>
            </a:xfrm>
            <a:prstGeom prst="rect">
              <a:avLst/>
            </a:prstGeom>
            <a:noFill/>
            <a:ln>
              <a:noFill/>
            </a:ln>
          </p:spPr>
          <p:txBody>
            <a:bodyPr spcFirstLastPara="1" wrap="square" lIns="0" tIns="0" rIns="0" bIns="0" anchor="t" anchorCtr="0">
              <a:spAutoFit/>
            </a:bodyPr>
            <a:lstStyle/>
            <a:p>
              <a:pPr marL="0" marR="0" lvl="0" indent="0" algn="l" rtl="0">
                <a:lnSpc>
                  <a:spcPct val="139992"/>
                </a:lnSpc>
                <a:spcBef>
                  <a:spcPts val="0"/>
                </a:spcBef>
                <a:spcAft>
                  <a:spcPts val="0"/>
                </a:spcAft>
                <a:buClr>
                  <a:srgbClr val="000000"/>
                </a:buClr>
                <a:buSzPts val="2733"/>
                <a:buFont typeface="Arial"/>
                <a:buNone/>
              </a:pPr>
              <a:r>
                <a:rPr lang="en-US" sz="2800" b="1" dirty="0" err="1">
                  <a:solidFill>
                    <a:srgbClr val="FFFFFF"/>
                  </a:solidFill>
                  <a:latin typeface="Poppins Medium"/>
                  <a:ea typeface="Poppins Medium"/>
                  <a:cs typeface="Poppins Medium"/>
                  <a:sym typeface="Poppins Medium"/>
                </a:rPr>
                <a:t>Erhöhte</a:t>
              </a:r>
              <a:r>
                <a:rPr lang="en-US" sz="2800" b="1" dirty="0">
                  <a:solidFill>
                    <a:srgbClr val="FFFFFF"/>
                  </a:solidFill>
                  <a:latin typeface="Poppins Medium"/>
                  <a:ea typeface="Poppins Medium"/>
                  <a:cs typeface="Poppins Medium"/>
                  <a:sym typeface="Poppins Medium"/>
                </a:rPr>
                <a:t> </a:t>
              </a:r>
              <a:r>
                <a:rPr lang="en-US" sz="2800" b="1" dirty="0" err="1">
                  <a:solidFill>
                    <a:srgbClr val="FFFFFF"/>
                  </a:solidFill>
                  <a:latin typeface="Poppins Medium"/>
                  <a:ea typeface="Poppins Medium"/>
                  <a:cs typeface="Poppins Medium"/>
                  <a:sym typeface="Poppins Medium"/>
                </a:rPr>
                <a:t>Arbeitszufriedenheit</a:t>
              </a:r>
              <a:endParaRPr sz="2800" b="0" i="0" u="none" strike="noStrike" cap="none" dirty="0">
                <a:solidFill>
                  <a:srgbClr val="000000"/>
                </a:solidFill>
                <a:latin typeface="Arial"/>
                <a:ea typeface="Arial"/>
                <a:cs typeface="Arial"/>
                <a:sym typeface="Arial"/>
              </a:endParaRPr>
            </a:p>
          </p:txBody>
        </p:sp>
      </p:grpSp>
      <p:sp>
        <p:nvSpPr>
          <p:cNvPr id="368" name="Google Shape;368;p9"/>
          <p:cNvSpPr txBox="1"/>
          <p:nvPr/>
        </p:nvSpPr>
        <p:spPr>
          <a:xfrm>
            <a:off x="742950" y="7181850"/>
            <a:ext cx="8587200" cy="215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500">
                <a:solidFill>
                  <a:schemeClr val="dk1"/>
                </a:solidFill>
                <a:latin typeface="Poppins"/>
                <a:ea typeface="Poppins"/>
                <a:cs typeface="Poppins"/>
                <a:sym typeface="Poppins"/>
              </a:rPr>
              <a:t>Die Karriereplanung verschafft den Mitarbeitern Klarheit und strukturierte Entwicklungsmöglichkeiten, fördert die kontinuierliche Entwicklung von Fähigkeiten, um den sich wandelnden Anforderungen gerecht zu werden, und erhöht die Arbeitszufriedenheit, indem die Aufgaben mit den persönlichen Wünschen in Einklang gebracht werden.</a:t>
            </a:r>
            <a:endParaRPr sz="2500">
              <a:solidFill>
                <a:schemeClr val="dk1"/>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32093a3db72_3_32"/>
          <p:cNvSpPr/>
          <p:nvPr/>
        </p:nvSpPr>
        <p:spPr>
          <a:xfrm rot="-4777092">
            <a:off x="5568730" y="2938974"/>
            <a:ext cx="12662177" cy="4415935"/>
          </a:xfrm>
          <a:custGeom>
            <a:avLst/>
            <a:gdLst/>
            <a:ahLst/>
            <a:cxnLst/>
            <a:rect l="l" t="t" r="r" b="b"/>
            <a:pathLst>
              <a:path w="12676724" h="4421008" extrusionOk="0">
                <a:moveTo>
                  <a:pt x="0" y="0"/>
                </a:moveTo>
                <a:lnTo>
                  <a:pt x="12676724" y="0"/>
                </a:lnTo>
                <a:lnTo>
                  <a:pt x="12676724" y="4421008"/>
                </a:lnTo>
                <a:lnTo>
                  <a:pt x="0" y="4421008"/>
                </a:lnTo>
                <a:lnTo>
                  <a:pt x="0" y="0"/>
                </a:lnTo>
                <a:close/>
              </a:path>
            </a:pathLst>
          </a:custGeom>
          <a:blipFill rotWithShape="1">
            <a:blip r:embed="rId3">
              <a:alphaModFix/>
            </a:blip>
            <a:stretch>
              <a:fillRect/>
            </a:stretch>
          </a:blipFill>
          <a:ln>
            <a:noFill/>
          </a:ln>
        </p:spPr>
        <p:txBody>
          <a:bodyPr/>
          <a:lstStyle/>
          <a:p>
            <a:endParaRPr lang="de-DE"/>
          </a:p>
        </p:txBody>
      </p:sp>
      <p:sp>
        <p:nvSpPr>
          <p:cNvPr id="374" name="Google Shape;374;g32093a3db72_3_32"/>
          <p:cNvSpPr/>
          <p:nvPr/>
        </p:nvSpPr>
        <p:spPr>
          <a:xfrm>
            <a:off x="11115371" y="0"/>
            <a:ext cx="7177919" cy="10291954"/>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4">
              <a:alphaModFix/>
            </a:blip>
            <a:stretch>
              <a:fillRect l="-77019" r="-77019"/>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g32093a3db72_3_32"/>
          <p:cNvSpPr/>
          <p:nvPr/>
        </p:nvSpPr>
        <p:spPr>
          <a:xfrm rot="-2967651" flipH="1">
            <a:off x="13288315" y="6434110"/>
            <a:ext cx="10666084" cy="3626468"/>
          </a:xfrm>
          <a:custGeom>
            <a:avLst/>
            <a:gdLst/>
            <a:ahLst/>
            <a:cxnLst/>
            <a:rect l="l" t="t" r="r" b="b"/>
            <a:pathLst>
              <a:path w="10665551" h="3626287" extrusionOk="0">
                <a:moveTo>
                  <a:pt x="10665551" y="0"/>
                </a:moveTo>
                <a:lnTo>
                  <a:pt x="0" y="0"/>
                </a:lnTo>
                <a:lnTo>
                  <a:pt x="0" y="3626288"/>
                </a:lnTo>
                <a:lnTo>
                  <a:pt x="10665551" y="3626288"/>
                </a:lnTo>
                <a:lnTo>
                  <a:pt x="10665551" y="0"/>
                </a:lnTo>
                <a:close/>
              </a:path>
            </a:pathLst>
          </a:custGeom>
          <a:blipFill rotWithShape="1">
            <a:blip r:embed="rId5">
              <a:alphaModFix amt="77000"/>
            </a:blip>
            <a:stretch>
              <a:fillRect/>
            </a:stretch>
          </a:blipFill>
          <a:ln>
            <a:noFill/>
          </a:ln>
        </p:spPr>
        <p:txBody>
          <a:bodyPr/>
          <a:lstStyle/>
          <a:p>
            <a:endParaRPr lang="de-DE"/>
          </a:p>
        </p:txBody>
      </p:sp>
      <p:grpSp>
        <p:nvGrpSpPr>
          <p:cNvPr id="376" name="Google Shape;376;g32093a3db72_3_32"/>
          <p:cNvGrpSpPr/>
          <p:nvPr/>
        </p:nvGrpSpPr>
        <p:grpSpPr>
          <a:xfrm>
            <a:off x="11629486" y="1052712"/>
            <a:ext cx="857829" cy="857829"/>
            <a:chOff x="0" y="0"/>
            <a:chExt cx="812800" cy="812800"/>
          </a:xfrm>
        </p:grpSpPr>
        <p:sp>
          <p:nvSpPr>
            <p:cNvPr id="377" name="Google Shape;377;g32093a3db72_3_3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g32093a3db72_3_32"/>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9" name="Google Shape;379;g32093a3db72_3_32"/>
          <p:cNvGrpSpPr/>
          <p:nvPr/>
        </p:nvGrpSpPr>
        <p:grpSpPr>
          <a:xfrm>
            <a:off x="11115371" y="2332412"/>
            <a:ext cx="604561" cy="604561"/>
            <a:chOff x="0" y="0"/>
            <a:chExt cx="812800" cy="812800"/>
          </a:xfrm>
        </p:grpSpPr>
        <p:sp>
          <p:nvSpPr>
            <p:cNvPr id="380" name="Google Shape;380;g32093a3db72_3_3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g32093a3db72_3_32"/>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82" name="Google Shape;382;g32093a3db72_3_32"/>
          <p:cNvGrpSpPr/>
          <p:nvPr/>
        </p:nvGrpSpPr>
        <p:grpSpPr>
          <a:xfrm>
            <a:off x="11940462" y="788230"/>
            <a:ext cx="637642" cy="637642"/>
            <a:chOff x="0" y="0"/>
            <a:chExt cx="812800" cy="812800"/>
          </a:xfrm>
        </p:grpSpPr>
        <p:sp>
          <p:nvSpPr>
            <p:cNvPr id="383" name="Google Shape;383;g32093a3db72_3_3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g32093a3db72_3_32"/>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85" name="Google Shape;385;g32093a3db72_3_32"/>
          <p:cNvSpPr txBox="1"/>
          <p:nvPr/>
        </p:nvSpPr>
        <p:spPr>
          <a:xfrm>
            <a:off x="12505" y="1043187"/>
            <a:ext cx="11103000" cy="9234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6000" b="1">
                <a:solidFill>
                  <a:srgbClr val="002C47"/>
                </a:solidFill>
                <a:latin typeface="Poppins"/>
                <a:ea typeface="Poppins"/>
                <a:cs typeface="Poppins"/>
                <a:sym typeface="Poppins"/>
              </a:rPr>
              <a:t>Vorteile für Unternehmen</a:t>
            </a:r>
            <a:endParaRPr sz="2400" b="0" i="0" u="none" strike="noStrike" cap="none">
              <a:solidFill>
                <a:srgbClr val="000000"/>
              </a:solidFill>
              <a:latin typeface="Arial"/>
              <a:ea typeface="Arial"/>
              <a:cs typeface="Arial"/>
              <a:sym typeface="Arial"/>
            </a:endParaRPr>
          </a:p>
        </p:txBody>
      </p:sp>
      <p:sp>
        <p:nvSpPr>
          <p:cNvPr id="386" name="Google Shape;386;g32093a3db72_3_32"/>
          <p:cNvSpPr/>
          <p:nvPr/>
        </p:nvSpPr>
        <p:spPr>
          <a:xfrm>
            <a:off x="11115371" y="0"/>
            <a:ext cx="7177919" cy="10291954"/>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6">
              <a:alphaModFix/>
            </a:blip>
            <a:stretch>
              <a:fillRect l="-75765" r="-7575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87" name="Google Shape;387;g32093a3db72_3_32"/>
          <p:cNvGrpSpPr/>
          <p:nvPr/>
        </p:nvGrpSpPr>
        <p:grpSpPr>
          <a:xfrm>
            <a:off x="1143038" y="2494675"/>
            <a:ext cx="9885238" cy="3971364"/>
            <a:chOff x="0" y="0"/>
            <a:chExt cx="11367569" cy="4401867"/>
          </a:xfrm>
        </p:grpSpPr>
        <p:grpSp>
          <p:nvGrpSpPr>
            <p:cNvPr id="388" name="Google Shape;388;g32093a3db72_3_32"/>
            <p:cNvGrpSpPr/>
            <p:nvPr/>
          </p:nvGrpSpPr>
          <p:grpSpPr>
            <a:xfrm>
              <a:off x="635543" y="4879"/>
              <a:ext cx="8319179" cy="1097186"/>
              <a:chOff x="0" y="-94781"/>
              <a:chExt cx="3800100" cy="501181"/>
            </a:xfrm>
          </p:grpSpPr>
          <p:sp>
            <p:nvSpPr>
              <p:cNvPr id="389" name="Google Shape;389;g32093a3db72_3_32"/>
              <p:cNvSpPr/>
              <p:nvPr/>
            </p:nvSpPr>
            <p:spPr>
              <a:xfrm>
                <a:off x="0" y="0"/>
                <a:ext cx="3800029" cy="406400"/>
              </a:xfrm>
              <a:custGeom>
                <a:avLst/>
                <a:gdLst/>
                <a:ahLst/>
                <a:cxnLst/>
                <a:rect l="l" t="t" r="r" b="b"/>
                <a:pathLst>
                  <a:path w="3800029" h="406400" extrusionOk="0">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g32093a3db72_3_32"/>
              <p:cNvSpPr txBox="1"/>
              <p:nvPr/>
            </p:nvSpPr>
            <p:spPr>
              <a:xfrm>
                <a:off x="0" y="-94781"/>
                <a:ext cx="3800100" cy="463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91" name="Google Shape;391;g32093a3db72_3_32"/>
            <p:cNvSpPr/>
            <p:nvPr/>
          </p:nvSpPr>
          <p:spPr>
            <a:xfrm>
              <a:off x="0" y="0"/>
              <a:ext cx="1271087" cy="1271087"/>
            </a:xfrm>
            <a:custGeom>
              <a:avLst/>
              <a:gdLst/>
              <a:ahLst/>
              <a:cxnLst/>
              <a:rect l="l" t="t" r="r" b="b"/>
              <a:pathLst>
                <a:path w="1271087" h="1271087" extrusionOk="0">
                  <a:moveTo>
                    <a:pt x="0" y="0"/>
                  </a:moveTo>
                  <a:lnTo>
                    <a:pt x="1271087" y="0"/>
                  </a:lnTo>
                  <a:lnTo>
                    <a:pt x="1271087" y="1271087"/>
                  </a:lnTo>
                  <a:lnTo>
                    <a:pt x="0" y="1271087"/>
                  </a:lnTo>
                  <a:lnTo>
                    <a:pt x="0" y="0"/>
                  </a:lnTo>
                  <a:close/>
                </a:path>
              </a:pathLst>
            </a:custGeom>
            <a:blipFill rotWithShape="1">
              <a:blip r:embed="rId7">
                <a:alphaModFix/>
              </a:blip>
              <a:stretch>
                <a:fillRect/>
              </a:stretch>
            </a:blipFill>
            <a:ln>
              <a:noFill/>
            </a:ln>
          </p:spPr>
          <p:txBody>
            <a:bodyPr/>
            <a:lstStyle/>
            <a:p>
              <a:endParaRPr lang="de-DE"/>
            </a:p>
          </p:txBody>
        </p:sp>
        <p:sp>
          <p:nvSpPr>
            <p:cNvPr id="392" name="Google Shape;392;g32093a3db72_3_32"/>
            <p:cNvSpPr/>
            <p:nvPr/>
          </p:nvSpPr>
          <p:spPr>
            <a:xfrm>
              <a:off x="234169" y="273399"/>
              <a:ext cx="802749" cy="767629"/>
            </a:xfrm>
            <a:custGeom>
              <a:avLst/>
              <a:gdLst/>
              <a:ahLst/>
              <a:cxnLst/>
              <a:rect l="l" t="t" r="r" b="b"/>
              <a:pathLst>
                <a:path w="802749" h="767629" extrusionOk="0">
                  <a:moveTo>
                    <a:pt x="0" y="0"/>
                  </a:moveTo>
                  <a:lnTo>
                    <a:pt x="802749" y="0"/>
                  </a:lnTo>
                  <a:lnTo>
                    <a:pt x="802749" y="767628"/>
                  </a:lnTo>
                  <a:lnTo>
                    <a:pt x="0" y="767628"/>
                  </a:lnTo>
                  <a:lnTo>
                    <a:pt x="0" y="0"/>
                  </a:lnTo>
                  <a:close/>
                </a:path>
              </a:pathLst>
            </a:custGeom>
            <a:blipFill rotWithShape="1">
              <a:blip r:embed="rId8">
                <a:alphaModFix/>
              </a:blip>
              <a:stretch>
                <a:fillRect/>
              </a:stretch>
            </a:blipFill>
            <a:ln>
              <a:noFill/>
            </a:ln>
          </p:spPr>
          <p:txBody>
            <a:bodyPr/>
            <a:lstStyle/>
            <a:p>
              <a:endParaRPr lang="de-DE"/>
            </a:p>
          </p:txBody>
        </p:sp>
        <p:grpSp>
          <p:nvGrpSpPr>
            <p:cNvPr id="393" name="Google Shape;393;g32093a3db72_3_32"/>
            <p:cNvGrpSpPr/>
            <p:nvPr/>
          </p:nvGrpSpPr>
          <p:grpSpPr>
            <a:xfrm>
              <a:off x="635543" y="3227060"/>
              <a:ext cx="8319179" cy="1014804"/>
              <a:chOff x="0" y="-57150"/>
              <a:chExt cx="3800100" cy="463550"/>
            </a:xfrm>
          </p:grpSpPr>
          <p:sp>
            <p:nvSpPr>
              <p:cNvPr id="394" name="Google Shape;394;g32093a3db72_3_32"/>
              <p:cNvSpPr/>
              <p:nvPr/>
            </p:nvSpPr>
            <p:spPr>
              <a:xfrm>
                <a:off x="0" y="0"/>
                <a:ext cx="3800029" cy="406400"/>
              </a:xfrm>
              <a:custGeom>
                <a:avLst/>
                <a:gdLst/>
                <a:ahLst/>
                <a:cxnLst/>
                <a:rect l="l" t="t" r="r" b="b"/>
                <a:pathLst>
                  <a:path w="3800029" h="406400" extrusionOk="0">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g32093a3db72_3_32"/>
              <p:cNvSpPr txBox="1"/>
              <p:nvPr/>
            </p:nvSpPr>
            <p:spPr>
              <a:xfrm>
                <a:off x="0" y="-57150"/>
                <a:ext cx="3800100" cy="463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96" name="Google Shape;396;g32093a3db72_3_32"/>
            <p:cNvSpPr/>
            <p:nvPr/>
          </p:nvSpPr>
          <p:spPr>
            <a:xfrm>
              <a:off x="0" y="3130780"/>
              <a:ext cx="1271087" cy="1271087"/>
            </a:xfrm>
            <a:custGeom>
              <a:avLst/>
              <a:gdLst/>
              <a:ahLst/>
              <a:cxnLst/>
              <a:rect l="l" t="t" r="r" b="b"/>
              <a:pathLst>
                <a:path w="1271087" h="1271087" extrusionOk="0">
                  <a:moveTo>
                    <a:pt x="0" y="0"/>
                  </a:moveTo>
                  <a:lnTo>
                    <a:pt x="1271087" y="0"/>
                  </a:lnTo>
                  <a:lnTo>
                    <a:pt x="1271087" y="1271087"/>
                  </a:lnTo>
                  <a:lnTo>
                    <a:pt x="0" y="1271087"/>
                  </a:lnTo>
                  <a:lnTo>
                    <a:pt x="0" y="0"/>
                  </a:lnTo>
                  <a:close/>
                </a:path>
              </a:pathLst>
            </a:custGeom>
            <a:blipFill rotWithShape="1">
              <a:blip r:embed="rId9">
                <a:alphaModFix/>
              </a:blip>
              <a:stretch>
                <a:fillRect/>
              </a:stretch>
            </a:blipFill>
            <a:ln>
              <a:noFill/>
            </a:ln>
          </p:spPr>
          <p:txBody>
            <a:bodyPr/>
            <a:lstStyle/>
            <a:p>
              <a:endParaRPr lang="de-DE"/>
            </a:p>
          </p:txBody>
        </p:sp>
        <p:sp>
          <p:nvSpPr>
            <p:cNvPr id="397" name="Google Shape;397;g32093a3db72_3_32"/>
            <p:cNvSpPr/>
            <p:nvPr/>
          </p:nvSpPr>
          <p:spPr>
            <a:xfrm>
              <a:off x="150002" y="3280075"/>
              <a:ext cx="971084" cy="954090"/>
            </a:xfrm>
            <a:custGeom>
              <a:avLst/>
              <a:gdLst/>
              <a:ahLst/>
              <a:cxnLst/>
              <a:rect l="l" t="t" r="r" b="b"/>
              <a:pathLst>
                <a:path w="971084" h="954090" extrusionOk="0">
                  <a:moveTo>
                    <a:pt x="0" y="0"/>
                  </a:moveTo>
                  <a:lnTo>
                    <a:pt x="971083" y="0"/>
                  </a:lnTo>
                  <a:lnTo>
                    <a:pt x="971083" y="954090"/>
                  </a:lnTo>
                  <a:lnTo>
                    <a:pt x="0" y="954090"/>
                  </a:lnTo>
                  <a:lnTo>
                    <a:pt x="0" y="0"/>
                  </a:lnTo>
                  <a:close/>
                </a:path>
              </a:pathLst>
            </a:custGeom>
            <a:blipFill rotWithShape="1">
              <a:blip r:embed="rId10">
                <a:alphaModFix/>
              </a:blip>
              <a:stretch>
                <a:fillRect/>
              </a:stretch>
            </a:blipFill>
            <a:ln>
              <a:noFill/>
            </a:ln>
          </p:spPr>
          <p:txBody>
            <a:bodyPr/>
            <a:lstStyle/>
            <a:p>
              <a:endParaRPr lang="de-DE"/>
            </a:p>
          </p:txBody>
        </p:sp>
        <p:grpSp>
          <p:nvGrpSpPr>
            <p:cNvPr id="398" name="Google Shape;398;g32093a3db72_3_32"/>
            <p:cNvGrpSpPr/>
            <p:nvPr/>
          </p:nvGrpSpPr>
          <p:grpSpPr>
            <a:xfrm>
              <a:off x="635543" y="1663873"/>
              <a:ext cx="8319179" cy="1014804"/>
              <a:chOff x="0" y="-57150"/>
              <a:chExt cx="3800100" cy="463550"/>
            </a:xfrm>
          </p:grpSpPr>
          <p:sp>
            <p:nvSpPr>
              <p:cNvPr id="399" name="Google Shape;399;g32093a3db72_3_32"/>
              <p:cNvSpPr/>
              <p:nvPr/>
            </p:nvSpPr>
            <p:spPr>
              <a:xfrm>
                <a:off x="0" y="0"/>
                <a:ext cx="3800029" cy="406400"/>
              </a:xfrm>
              <a:custGeom>
                <a:avLst/>
                <a:gdLst/>
                <a:ahLst/>
                <a:cxnLst/>
                <a:rect l="l" t="t" r="r" b="b"/>
                <a:pathLst>
                  <a:path w="3800029" h="406400" extrusionOk="0">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g32093a3db72_3_32"/>
              <p:cNvSpPr txBox="1"/>
              <p:nvPr/>
            </p:nvSpPr>
            <p:spPr>
              <a:xfrm>
                <a:off x="0" y="-57150"/>
                <a:ext cx="3800100" cy="463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01" name="Google Shape;401;g32093a3db72_3_32"/>
            <p:cNvSpPr/>
            <p:nvPr/>
          </p:nvSpPr>
          <p:spPr>
            <a:xfrm>
              <a:off x="0" y="1567593"/>
              <a:ext cx="1271087" cy="1271087"/>
            </a:xfrm>
            <a:custGeom>
              <a:avLst/>
              <a:gdLst/>
              <a:ahLst/>
              <a:cxnLst/>
              <a:rect l="l" t="t" r="r" b="b"/>
              <a:pathLst>
                <a:path w="1271087" h="1271087" extrusionOk="0">
                  <a:moveTo>
                    <a:pt x="0" y="0"/>
                  </a:moveTo>
                  <a:lnTo>
                    <a:pt x="1271087" y="0"/>
                  </a:lnTo>
                  <a:lnTo>
                    <a:pt x="1271087" y="1271087"/>
                  </a:lnTo>
                  <a:lnTo>
                    <a:pt x="0" y="1271087"/>
                  </a:lnTo>
                  <a:lnTo>
                    <a:pt x="0" y="0"/>
                  </a:lnTo>
                  <a:close/>
                </a:path>
              </a:pathLst>
            </a:custGeom>
            <a:blipFill rotWithShape="1">
              <a:blip r:embed="rId9">
                <a:alphaModFix/>
              </a:blip>
              <a:stretch>
                <a:fillRect/>
              </a:stretch>
            </a:blipFill>
            <a:ln>
              <a:noFill/>
            </a:ln>
          </p:spPr>
          <p:txBody>
            <a:bodyPr/>
            <a:lstStyle/>
            <a:p>
              <a:endParaRPr lang="de-DE"/>
            </a:p>
          </p:txBody>
        </p:sp>
        <p:sp>
          <p:nvSpPr>
            <p:cNvPr id="402" name="Google Shape;402;g32093a3db72_3_32"/>
            <p:cNvSpPr/>
            <p:nvPr/>
          </p:nvSpPr>
          <p:spPr>
            <a:xfrm>
              <a:off x="216459" y="1788986"/>
              <a:ext cx="857456" cy="857456"/>
            </a:xfrm>
            <a:custGeom>
              <a:avLst/>
              <a:gdLst/>
              <a:ahLst/>
              <a:cxnLst/>
              <a:rect l="l" t="t" r="r" b="b"/>
              <a:pathLst>
                <a:path w="857456" h="857456" extrusionOk="0">
                  <a:moveTo>
                    <a:pt x="0" y="0"/>
                  </a:moveTo>
                  <a:lnTo>
                    <a:pt x="857456" y="0"/>
                  </a:lnTo>
                  <a:lnTo>
                    <a:pt x="857456" y="857456"/>
                  </a:lnTo>
                  <a:lnTo>
                    <a:pt x="0" y="857456"/>
                  </a:lnTo>
                  <a:lnTo>
                    <a:pt x="0" y="0"/>
                  </a:lnTo>
                  <a:close/>
                </a:path>
              </a:pathLst>
            </a:custGeom>
            <a:blipFill rotWithShape="1">
              <a:blip r:embed="rId11">
                <a:alphaModFix/>
              </a:blip>
              <a:stretch>
                <a:fillRect/>
              </a:stretch>
            </a:blipFill>
            <a:ln>
              <a:noFill/>
            </a:ln>
          </p:spPr>
          <p:txBody>
            <a:bodyPr/>
            <a:lstStyle/>
            <a:p>
              <a:endParaRPr lang="de-DE"/>
            </a:p>
          </p:txBody>
        </p:sp>
        <p:sp>
          <p:nvSpPr>
            <p:cNvPr id="403" name="Google Shape;403;g32093a3db72_3_32"/>
            <p:cNvSpPr txBox="1"/>
            <p:nvPr/>
          </p:nvSpPr>
          <p:spPr>
            <a:xfrm>
              <a:off x="2042209" y="297942"/>
              <a:ext cx="6880500" cy="573116"/>
            </a:xfrm>
            <a:prstGeom prst="rect">
              <a:avLst/>
            </a:prstGeom>
            <a:noFill/>
            <a:ln>
              <a:noFill/>
            </a:ln>
          </p:spPr>
          <p:txBody>
            <a:bodyPr spcFirstLastPara="1" wrap="square" lIns="0" tIns="0" rIns="0" bIns="0" anchor="t" anchorCtr="0">
              <a:spAutoFit/>
            </a:bodyPr>
            <a:lstStyle/>
            <a:p>
              <a:pPr marL="0" marR="0" lvl="0" indent="0" algn="l" rtl="0">
                <a:lnSpc>
                  <a:spcPct val="140021"/>
                </a:lnSpc>
                <a:spcBef>
                  <a:spcPts val="0"/>
                </a:spcBef>
                <a:spcAft>
                  <a:spcPts val="0"/>
                </a:spcAft>
                <a:buClr>
                  <a:srgbClr val="000000"/>
                </a:buClr>
                <a:buSzPts val="2831"/>
                <a:buFont typeface="Arial"/>
                <a:buNone/>
              </a:pPr>
              <a:r>
                <a:rPr lang="en-US" sz="2400" b="1" dirty="0" err="1">
                  <a:solidFill>
                    <a:srgbClr val="FFFFFF"/>
                  </a:solidFill>
                  <a:latin typeface="Poppins Medium"/>
                  <a:ea typeface="Poppins Medium"/>
                  <a:cs typeface="Poppins Medium"/>
                  <a:sym typeface="Poppins Medium"/>
                </a:rPr>
                <a:t>Verbesserte</a:t>
              </a:r>
              <a:r>
                <a:rPr lang="en-US" sz="2400" b="1" dirty="0">
                  <a:solidFill>
                    <a:srgbClr val="FFFFFF"/>
                  </a:solidFill>
                  <a:latin typeface="Poppins Medium"/>
                  <a:ea typeface="Poppins Medium"/>
                  <a:cs typeface="Poppins Medium"/>
                  <a:sym typeface="Poppins Medium"/>
                </a:rPr>
                <a:t> </a:t>
              </a:r>
              <a:r>
                <a:rPr lang="en-US" sz="2400" b="1" dirty="0" err="1">
                  <a:solidFill>
                    <a:srgbClr val="FFFFFF"/>
                  </a:solidFill>
                  <a:latin typeface="Poppins Medium"/>
                  <a:ea typeface="Poppins Medium"/>
                  <a:cs typeface="Poppins Medium"/>
                  <a:sym typeface="Poppins Medium"/>
                </a:rPr>
                <a:t>Leistung</a:t>
              </a:r>
              <a:endParaRPr sz="2400" b="0" i="0" u="none" strike="noStrike" cap="none" dirty="0">
                <a:solidFill>
                  <a:srgbClr val="000000"/>
                </a:solidFill>
                <a:latin typeface="Arial"/>
                <a:ea typeface="Arial"/>
                <a:cs typeface="Arial"/>
                <a:sym typeface="Arial"/>
              </a:endParaRPr>
            </a:p>
          </p:txBody>
        </p:sp>
        <p:sp>
          <p:nvSpPr>
            <p:cNvPr id="404" name="Google Shape;404;g32093a3db72_3_32"/>
            <p:cNvSpPr txBox="1"/>
            <p:nvPr/>
          </p:nvSpPr>
          <p:spPr>
            <a:xfrm>
              <a:off x="2201333" y="3509396"/>
              <a:ext cx="7330200" cy="573116"/>
            </a:xfrm>
            <a:prstGeom prst="rect">
              <a:avLst/>
            </a:prstGeom>
            <a:noFill/>
            <a:ln>
              <a:noFill/>
            </a:ln>
          </p:spPr>
          <p:txBody>
            <a:bodyPr spcFirstLastPara="1" wrap="square" lIns="0" tIns="0" rIns="0" bIns="0" anchor="t" anchorCtr="0">
              <a:spAutoFit/>
            </a:bodyPr>
            <a:lstStyle/>
            <a:p>
              <a:pPr marL="0" marR="0" lvl="0" indent="0" algn="l" rtl="0">
                <a:lnSpc>
                  <a:spcPct val="139992"/>
                </a:lnSpc>
                <a:spcBef>
                  <a:spcPts val="0"/>
                </a:spcBef>
                <a:spcAft>
                  <a:spcPts val="0"/>
                </a:spcAft>
                <a:buClr>
                  <a:srgbClr val="000000"/>
                </a:buClr>
                <a:buSzPts val="2733"/>
                <a:buFont typeface="Arial"/>
                <a:buNone/>
              </a:pPr>
              <a:r>
                <a:rPr lang="en-US" sz="2400" b="1" dirty="0" err="1">
                  <a:solidFill>
                    <a:srgbClr val="FFFFFF"/>
                  </a:solidFill>
                  <a:latin typeface="Poppins Medium"/>
                  <a:ea typeface="Poppins Medium"/>
                  <a:cs typeface="Poppins Medium"/>
                  <a:sym typeface="Poppins Medium"/>
                </a:rPr>
                <a:t>Wettbewerbsvorteil</a:t>
              </a:r>
              <a:endParaRPr sz="2400" b="0" i="0" u="none" strike="noStrike" cap="none" dirty="0">
                <a:solidFill>
                  <a:srgbClr val="000000"/>
                </a:solidFill>
                <a:latin typeface="Arial"/>
                <a:ea typeface="Arial"/>
                <a:cs typeface="Arial"/>
                <a:sym typeface="Arial"/>
              </a:endParaRPr>
            </a:p>
          </p:txBody>
        </p:sp>
        <p:sp>
          <p:nvSpPr>
            <p:cNvPr id="405" name="Google Shape;405;g32093a3db72_3_32"/>
            <p:cNvSpPr txBox="1"/>
            <p:nvPr/>
          </p:nvSpPr>
          <p:spPr>
            <a:xfrm>
              <a:off x="1707499" y="1960094"/>
              <a:ext cx="9660070" cy="573116"/>
            </a:xfrm>
            <a:prstGeom prst="rect">
              <a:avLst/>
            </a:prstGeom>
            <a:noFill/>
            <a:ln>
              <a:noFill/>
            </a:ln>
          </p:spPr>
          <p:txBody>
            <a:bodyPr spcFirstLastPara="1" wrap="square" lIns="0" tIns="0" rIns="0" bIns="0" anchor="t" anchorCtr="0">
              <a:spAutoFit/>
            </a:bodyPr>
            <a:lstStyle/>
            <a:p>
              <a:pPr marL="0" marR="0" lvl="0" indent="0" algn="l" rtl="0">
                <a:lnSpc>
                  <a:spcPct val="139992"/>
                </a:lnSpc>
                <a:spcBef>
                  <a:spcPts val="0"/>
                </a:spcBef>
                <a:spcAft>
                  <a:spcPts val="0"/>
                </a:spcAft>
                <a:buClr>
                  <a:srgbClr val="000000"/>
                </a:buClr>
                <a:buSzPts val="2733"/>
                <a:buFont typeface="Arial"/>
                <a:buNone/>
              </a:pPr>
              <a:r>
                <a:rPr lang="en-US" sz="2400" b="1" dirty="0" err="1">
                  <a:solidFill>
                    <a:srgbClr val="FFFFFF"/>
                  </a:solidFill>
                  <a:latin typeface="Poppins Medium"/>
                  <a:ea typeface="Poppins Medium"/>
                  <a:cs typeface="Poppins Medium"/>
                  <a:sym typeface="Poppins Medium"/>
                </a:rPr>
                <a:t>Talentbindung</a:t>
              </a:r>
              <a:r>
                <a:rPr lang="en-US" sz="2400" b="1" dirty="0">
                  <a:solidFill>
                    <a:srgbClr val="FFFFFF"/>
                  </a:solidFill>
                  <a:latin typeface="Poppins Medium"/>
                  <a:ea typeface="Poppins Medium"/>
                  <a:cs typeface="Poppins Medium"/>
                  <a:sym typeface="Poppins Medium"/>
                </a:rPr>
                <a:t> und </a:t>
              </a:r>
              <a:r>
                <a:rPr lang="en-US" sz="2400" b="1" dirty="0" err="1">
                  <a:solidFill>
                    <a:srgbClr val="FFFFFF"/>
                  </a:solidFill>
                  <a:latin typeface="Poppins Medium"/>
                  <a:ea typeface="Poppins Medium"/>
                  <a:cs typeface="Poppins Medium"/>
                  <a:sym typeface="Poppins Medium"/>
                </a:rPr>
                <a:t>Nachfolgeplanung</a:t>
              </a:r>
              <a:endParaRPr sz="2400" b="0" i="0" u="none" strike="noStrike" cap="none" dirty="0">
                <a:solidFill>
                  <a:srgbClr val="000000"/>
                </a:solidFill>
                <a:latin typeface="Arial"/>
                <a:ea typeface="Arial"/>
                <a:cs typeface="Arial"/>
                <a:sym typeface="Arial"/>
              </a:endParaRPr>
            </a:p>
          </p:txBody>
        </p:sp>
      </p:grpSp>
      <p:sp>
        <p:nvSpPr>
          <p:cNvPr id="406" name="Google Shape;406;g32093a3db72_3_32"/>
          <p:cNvSpPr txBox="1"/>
          <p:nvPr/>
        </p:nvSpPr>
        <p:spPr>
          <a:xfrm>
            <a:off x="742950" y="7181850"/>
            <a:ext cx="8587200" cy="215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900">
                <a:solidFill>
                  <a:schemeClr val="dk1"/>
                </a:solidFill>
                <a:latin typeface="Poppins"/>
                <a:ea typeface="Poppins"/>
                <a:cs typeface="Poppins"/>
                <a:sym typeface="Poppins"/>
              </a:rPr>
              <a:t>Karriereplanung steigert die Leistung des Unternehmens, bindet Toptalente durch klare Entwicklungsmöglichkeiten und schafft einen Wettbewerbsvorteil, indem sie die Mitarbeiterentwicklung mit den Unternehmenszielen in Einklang bringt.</a:t>
            </a:r>
            <a:endParaRPr sz="2900">
              <a:solidFill>
                <a:schemeClr val="dk1"/>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g32093a3db72_3_74"/>
          <p:cNvSpPr/>
          <p:nvPr/>
        </p:nvSpPr>
        <p:spPr>
          <a:xfrm rot="-10370840">
            <a:off x="11426476" y="-632082"/>
            <a:ext cx="8019344" cy="2715783"/>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de-DE"/>
          </a:p>
        </p:txBody>
      </p:sp>
      <p:sp>
        <p:nvSpPr>
          <p:cNvPr id="412" name="Google Shape;412;g32093a3db72_3_74"/>
          <p:cNvSpPr/>
          <p:nvPr/>
        </p:nvSpPr>
        <p:spPr>
          <a:xfrm rot="10416205" flipH="1">
            <a:off x="-326994" y="-524050"/>
            <a:ext cx="7379055" cy="2291030"/>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de-DE"/>
          </a:p>
        </p:txBody>
      </p:sp>
      <p:grpSp>
        <p:nvGrpSpPr>
          <p:cNvPr id="413" name="Google Shape;413;g32093a3db72_3_74"/>
          <p:cNvGrpSpPr/>
          <p:nvPr/>
        </p:nvGrpSpPr>
        <p:grpSpPr>
          <a:xfrm>
            <a:off x="-1342907" y="9913241"/>
            <a:ext cx="20973307" cy="837542"/>
            <a:chOff x="0" y="-57150"/>
            <a:chExt cx="11607985" cy="463550"/>
          </a:xfrm>
        </p:grpSpPr>
        <p:sp>
          <p:nvSpPr>
            <p:cNvPr id="414" name="Google Shape;414;g32093a3db72_3_74"/>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g32093a3db72_3_74"/>
            <p:cNvSpPr txBox="1"/>
            <p:nvPr/>
          </p:nvSpPr>
          <p:spPr>
            <a:xfrm>
              <a:off x="0" y="-57150"/>
              <a:ext cx="11607900" cy="463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16" name="Google Shape;416;g32093a3db72_3_74"/>
          <p:cNvGrpSpPr/>
          <p:nvPr/>
        </p:nvGrpSpPr>
        <p:grpSpPr>
          <a:xfrm>
            <a:off x="2488624" y="9913241"/>
            <a:ext cx="13310430" cy="837542"/>
            <a:chOff x="0" y="-57150"/>
            <a:chExt cx="7366853" cy="463550"/>
          </a:xfrm>
        </p:grpSpPr>
        <p:sp>
          <p:nvSpPr>
            <p:cNvPr id="417" name="Google Shape;417;g32093a3db72_3_74"/>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g32093a3db72_3_74"/>
            <p:cNvSpPr txBox="1"/>
            <p:nvPr/>
          </p:nvSpPr>
          <p:spPr>
            <a:xfrm>
              <a:off x="0" y="-57150"/>
              <a:ext cx="7366800" cy="463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19" name="Google Shape;419;g32093a3db72_3_74"/>
          <p:cNvGrpSpPr/>
          <p:nvPr/>
        </p:nvGrpSpPr>
        <p:grpSpPr>
          <a:xfrm>
            <a:off x="4131384" y="9913241"/>
            <a:ext cx="10025030" cy="837542"/>
            <a:chOff x="0" y="-57150"/>
            <a:chExt cx="5548500" cy="463550"/>
          </a:xfrm>
        </p:grpSpPr>
        <p:sp>
          <p:nvSpPr>
            <p:cNvPr id="420" name="Google Shape;420;g32093a3db72_3_74"/>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g32093a3db72_3_74"/>
            <p:cNvSpPr txBox="1"/>
            <p:nvPr/>
          </p:nvSpPr>
          <p:spPr>
            <a:xfrm>
              <a:off x="0" y="-57150"/>
              <a:ext cx="5548500" cy="463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22" name="Google Shape;422;g32093a3db72_3_74"/>
          <p:cNvSpPr txBox="1"/>
          <p:nvPr/>
        </p:nvSpPr>
        <p:spPr>
          <a:xfrm>
            <a:off x="1746900" y="1096886"/>
            <a:ext cx="14977200" cy="8775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700" b="1" dirty="0">
                <a:solidFill>
                  <a:srgbClr val="002C47"/>
                </a:solidFill>
                <a:latin typeface="Poppins"/>
                <a:ea typeface="Poppins"/>
                <a:cs typeface="Poppins"/>
                <a:sym typeface="Poppins"/>
              </a:rPr>
              <a:t>Der </a:t>
            </a:r>
            <a:r>
              <a:rPr lang="en-US" sz="5700" b="1" dirty="0" err="1">
                <a:solidFill>
                  <a:srgbClr val="002C47"/>
                </a:solidFill>
                <a:latin typeface="Poppins"/>
                <a:ea typeface="Poppins"/>
                <a:cs typeface="Poppins"/>
                <a:sym typeface="Poppins"/>
              </a:rPr>
              <a:t>strategische</a:t>
            </a:r>
            <a:r>
              <a:rPr lang="en-US" sz="5700" b="1" dirty="0">
                <a:solidFill>
                  <a:srgbClr val="002C47"/>
                </a:solidFill>
                <a:latin typeface="Poppins"/>
                <a:ea typeface="Poppins"/>
                <a:cs typeface="Poppins"/>
                <a:sym typeface="Poppins"/>
              </a:rPr>
              <a:t> Wert der </a:t>
            </a:r>
            <a:r>
              <a:rPr lang="en-US" sz="5700" b="1" dirty="0" err="1">
                <a:solidFill>
                  <a:srgbClr val="002C47"/>
                </a:solidFill>
                <a:latin typeface="Poppins"/>
                <a:ea typeface="Poppins"/>
                <a:cs typeface="Poppins"/>
                <a:sym typeface="Poppins"/>
              </a:rPr>
              <a:t>Karriereplanung</a:t>
            </a:r>
            <a:endParaRPr sz="2100" b="0" i="0" u="none" strike="noStrike" cap="none" dirty="0">
              <a:solidFill>
                <a:srgbClr val="000000"/>
              </a:solidFill>
              <a:latin typeface="Arial"/>
              <a:ea typeface="Arial"/>
              <a:cs typeface="Arial"/>
              <a:sym typeface="Arial"/>
            </a:endParaRPr>
          </a:p>
        </p:txBody>
      </p:sp>
      <p:sp>
        <p:nvSpPr>
          <p:cNvPr id="423" name="Google Shape;423;g32093a3db72_3_74"/>
          <p:cNvSpPr txBox="1"/>
          <p:nvPr/>
        </p:nvSpPr>
        <p:spPr>
          <a:xfrm>
            <a:off x="1746900" y="3622087"/>
            <a:ext cx="14554200" cy="2229900"/>
          </a:xfrm>
          <a:prstGeom prst="rect">
            <a:avLst/>
          </a:prstGeom>
          <a:noFill/>
          <a:ln w="28575" cap="flat" cmpd="sng">
            <a:solidFill>
              <a:srgbClr val="6AA84F"/>
            </a:solidFill>
            <a:prstDash val="lgDashDot"/>
            <a:round/>
            <a:headEnd type="none" w="sm" len="sm"/>
            <a:tailEnd type="none" w="sm" len="sm"/>
          </a:ln>
        </p:spPr>
        <p:txBody>
          <a:bodyPr spcFirstLastPara="1" wrap="square" lIns="0" tIns="0" rIns="0" bIns="0" anchor="t" anchorCtr="0">
            <a:spAutoFit/>
          </a:bodyPr>
          <a:lstStyle/>
          <a:p>
            <a:pPr marL="0" marR="0" lvl="0" indent="0" algn="ctr" rtl="0">
              <a:lnSpc>
                <a:spcPct val="113002"/>
              </a:lnSpc>
              <a:spcBef>
                <a:spcPts val="0"/>
              </a:spcBef>
              <a:spcAft>
                <a:spcPts val="0"/>
              </a:spcAft>
              <a:buClr>
                <a:srgbClr val="000000"/>
              </a:buClr>
              <a:buSzPts val="5999"/>
              <a:buFont typeface="Arial"/>
              <a:buNone/>
            </a:pPr>
            <a:r>
              <a:rPr lang="en-US" sz="3300" dirty="0">
                <a:solidFill>
                  <a:srgbClr val="002C47"/>
                </a:solidFill>
                <a:latin typeface="Poppins"/>
                <a:ea typeface="Poppins"/>
                <a:cs typeface="Poppins"/>
                <a:sym typeface="Poppins"/>
              </a:rPr>
              <a:t>Die </a:t>
            </a:r>
            <a:r>
              <a:rPr lang="en-US" sz="3300" dirty="0" err="1">
                <a:solidFill>
                  <a:srgbClr val="002C47"/>
                </a:solidFill>
                <a:latin typeface="Poppins"/>
                <a:ea typeface="Poppins"/>
                <a:cs typeface="Poppins"/>
                <a:sym typeface="Poppins"/>
              </a:rPr>
              <a:t>Karriereplanung</a:t>
            </a:r>
            <a:r>
              <a:rPr lang="en-US" sz="3300" dirty="0">
                <a:solidFill>
                  <a:srgbClr val="002C47"/>
                </a:solidFill>
                <a:latin typeface="Poppins"/>
                <a:ea typeface="Poppins"/>
                <a:cs typeface="Poppins"/>
                <a:sym typeface="Poppins"/>
              </a:rPr>
              <a:t> </a:t>
            </a:r>
            <a:r>
              <a:rPr lang="en-US" sz="3300" dirty="0" err="1">
                <a:solidFill>
                  <a:srgbClr val="002C47"/>
                </a:solidFill>
                <a:latin typeface="Poppins"/>
                <a:ea typeface="Poppins"/>
                <a:cs typeface="Poppins"/>
                <a:sym typeface="Poppins"/>
              </a:rPr>
              <a:t>ist</a:t>
            </a:r>
            <a:r>
              <a:rPr lang="en-US" sz="3300" dirty="0">
                <a:solidFill>
                  <a:srgbClr val="002C47"/>
                </a:solidFill>
                <a:latin typeface="Poppins"/>
                <a:ea typeface="Poppins"/>
                <a:cs typeface="Poppins"/>
                <a:sym typeface="Poppins"/>
              </a:rPr>
              <a:t> </a:t>
            </a:r>
            <a:r>
              <a:rPr lang="en-US" sz="3300" dirty="0" err="1">
                <a:solidFill>
                  <a:srgbClr val="002C47"/>
                </a:solidFill>
                <a:latin typeface="Poppins"/>
                <a:ea typeface="Poppins"/>
                <a:cs typeface="Poppins"/>
                <a:sym typeface="Poppins"/>
              </a:rPr>
              <a:t>ein</a:t>
            </a:r>
            <a:r>
              <a:rPr lang="en-US" sz="3300" dirty="0">
                <a:solidFill>
                  <a:srgbClr val="002C47"/>
                </a:solidFill>
                <a:latin typeface="Poppins"/>
                <a:ea typeface="Poppins"/>
                <a:cs typeface="Poppins"/>
                <a:sym typeface="Poppins"/>
              </a:rPr>
              <a:t> </a:t>
            </a:r>
            <a:r>
              <a:rPr lang="en-US" sz="3300" dirty="0" err="1">
                <a:solidFill>
                  <a:srgbClr val="002C47"/>
                </a:solidFill>
                <a:latin typeface="Poppins"/>
                <a:ea typeface="Poppins"/>
                <a:cs typeface="Poppins"/>
                <a:sym typeface="Poppins"/>
              </a:rPr>
              <a:t>zentrales</a:t>
            </a:r>
            <a:r>
              <a:rPr lang="en-US" sz="3300" dirty="0">
                <a:solidFill>
                  <a:srgbClr val="002C47"/>
                </a:solidFill>
                <a:latin typeface="Poppins"/>
                <a:ea typeface="Poppins"/>
                <a:cs typeface="Poppins"/>
                <a:sym typeface="Poppins"/>
              </a:rPr>
              <a:t> Instrument, um </a:t>
            </a:r>
            <a:r>
              <a:rPr lang="en-US" sz="3300" dirty="0" err="1">
                <a:solidFill>
                  <a:srgbClr val="002C47"/>
                </a:solidFill>
                <a:latin typeface="Poppins"/>
                <a:ea typeface="Poppins"/>
                <a:cs typeface="Poppins"/>
                <a:sym typeface="Poppins"/>
              </a:rPr>
              <a:t>persönliche</a:t>
            </a:r>
            <a:r>
              <a:rPr lang="en-US" sz="3300" dirty="0">
                <a:solidFill>
                  <a:srgbClr val="002C47"/>
                </a:solidFill>
                <a:latin typeface="Poppins"/>
                <a:ea typeface="Poppins"/>
                <a:cs typeface="Poppins"/>
                <a:sym typeface="Poppins"/>
              </a:rPr>
              <a:t> </a:t>
            </a:r>
            <a:r>
              <a:rPr lang="en-US" sz="3300" dirty="0" err="1">
                <a:solidFill>
                  <a:srgbClr val="002C47"/>
                </a:solidFill>
                <a:latin typeface="Poppins"/>
                <a:ea typeface="Poppins"/>
                <a:cs typeface="Poppins"/>
                <a:sym typeface="Poppins"/>
              </a:rPr>
              <a:t>Wünsche</a:t>
            </a:r>
            <a:r>
              <a:rPr lang="en-US" sz="3300" dirty="0">
                <a:solidFill>
                  <a:srgbClr val="002C47"/>
                </a:solidFill>
                <a:latin typeface="Poppins"/>
                <a:ea typeface="Poppins"/>
                <a:cs typeface="Poppins"/>
                <a:sym typeface="Poppins"/>
              </a:rPr>
              <a:t> </a:t>
            </a:r>
            <a:r>
              <a:rPr lang="en-US" sz="3300" dirty="0" err="1">
                <a:solidFill>
                  <a:srgbClr val="002C47"/>
                </a:solidFill>
                <a:latin typeface="Poppins"/>
                <a:ea typeface="Poppins"/>
                <a:cs typeface="Poppins"/>
                <a:sym typeface="Poppins"/>
              </a:rPr>
              <a:t>mit</a:t>
            </a:r>
            <a:r>
              <a:rPr lang="en-US" sz="3300" dirty="0">
                <a:solidFill>
                  <a:srgbClr val="002C47"/>
                </a:solidFill>
                <a:latin typeface="Poppins"/>
                <a:ea typeface="Poppins"/>
                <a:cs typeface="Poppins"/>
                <a:sym typeface="Poppins"/>
              </a:rPr>
              <a:t> den </a:t>
            </a:r>
            <a:r>
              <a:rPr lang="en-US" sz="3300" dirty="0" err="1">
                <a:solidFill>
                  <a:srgbClr val="002C47"/>
                </a:solidFill>
                <a:latin typeface="Poppins"/>
                <a:ea typeface="Poppins"/>
                <a:cs typeface="Poppins"/>
                <a:sym typeface="Poppins"/>
              </a:rPr>
              <a:t>Unternehmenszielen</a:t>
            </a:r>
            <a:r>
              <a:rPr lang="en-US" sz="3300" dirty="0">
                <a:solidFill>
                  <a:srgbClr val="002C47"/>
                </a:solidFill>
                <a:latin typeface="Poppins"/>
                <a:ea typeface="Poppins"/>
                <a:cs typeface="Poppins"/>
                <a:sym typeface="Poppins"/>
              </a:rPr>
              <a:t> in </a:t>
            </a:r>
            <a:r>
              <a:rPr lang="en-US" sz="3300" dirty="0" err="1">
                <a:solidFill>
                  <a:srgbClr val="002C47"/>
                </a:solidFill>
                <a:latin typeface="Poppins"/>
                <a:ea typeface="Poppins"/>
                <a:cs typeface="Poppins"/>
                <a:sym typeface="Poppins"/>
              </a:rPr>
              <a:t>Einklang</a:t>
            </a:r>
            <a:r>
              <a:rPr lang="en-US" sz="3300" dirty="0">
                <a:solidFill>
                  <a:srgbClr val="002C47"/>
                </a:solidFill>
                <a:latin typeface="Poppins"/>
                <a:ea typeface="Poppins"/>
                <a:cs typeface="Poppins"/>
                <a:sym typeface="Poppins"/>
              </a:rPr>
              <a:t> </a:t>
            </a:r>
            <a:r>
              <a:rPr lang="en-US" sz="3300" dirty="0" err="1">
                <a:solidFill>
                  <a:srgbClr val="002C47"/>
                </a:solidFill>
                <a:latin typeface="Poppins"/>
                <a:ea typeface="Poppins"/>
                <a:cs typeface="Poppins"/>
                <a:sym typeface="Poppins"/>
              </a:rPr>
              <a:t>zu</a:t>
            </a:r>
            <a:r>
              <a:rPr lang="en-US" sz="3300" dirty="0">
                <a:solidFill>
                  <a:srgbClr val="002C47"/>
                </a:solidFill>
                <a:latin typeface="Poppins"/>
                <a:ea typeface="Poppins"/>
                <a:cs typeface="Poppins"/>
                <a:sym typeface="Poppins"/>
              </a:rPr>
              <a:t> </a:t>
            </a:r>
            <a:r>
              <a:rPr lang="en-US" sz="3300" dirty="0" err="1">
                <a:solidFill>
                  <a:srgbClr val="002C47"/>
                </a:solidFill>
                <a:latin typeface="Poppins"/>
                <a:ea typeface="Poppins"/>
                <a:cs typeface="Poppins"/>
                <a:sym typeface="Poppins"/>
              </a:rPr>
              <a:t>bringen</a:t>
            </a:r>
            <a:r>
              <a:rPr lang="en-US" sz="3300" dirty="0">
                <a:solidFill>
                  <a:srgbClr val="002C47"/>
                </a:solidFill>
                <a:latin typeface="Poppins"/>
                <a:ea typeface="Poppins"/>
                <a:cs typeface="Poppins"/>
                <a:sym typeface="Poppins"/>
              </a:rPr>
              <a:t> und </a:t>
            </a:r>
            <a:r>
              <a:rPr lang="en-US" sz="3300" dirty="0" err="1">
                <a:solidFill>
                  <a:srgbClr val="002C47"/>
                </a:solidFill>
                <a:latin typeface="Poppins"/>
                <a:ea typeface="Poppins"/>
                <a:cs typeface="Poppins"/>
                <a:sym typeface="Poppins"/>
              </a:rPr>
              <a:t>sicherzustellen</a:t>
            </a:r>
            <a:r>
              <a:rPr lang="en-US" sz="3300" dirty="0">
                <a:solidFill>
                  <a:srgbClr val="002C47"/>
                </a:solidFill>
                <a:latin typeface="Poppins"/>
                <a:ea typeface="Poppins"/>
                <a:cs typeface="Poppins"/>
                <a:sym typeface="Poppins"/>
              </a:rPr>
              <a:t>, </a:t>
            </a:r>
            <a:r>
              <a:rPr lang="en-US" sz="3300" dirty="0" err="1">
                <a:solidFill>
                  <a:srgbClr val="002C47"/>
                </a:solidFill>
                <a:latin typeface="Poppins"/>
                <a:ea typeface="Poppins"/>
                <a:cs typeface="Poppins"/>
                <a:sym typeface="Poppins"/>
              </a:rPr>
              <a:t>dass</a:t>
            </a:r>
            <a:r>
              <a:rPr lang="en-US" sz="3300" dirty="0">
                <a:solidFill>
                  <a:srgbClr val="002C47"/>
                </a:solidFill>
                <a:latin typeface="Poppins"/>
                <a:ea typeface="Poppins"/>
                <a:cs typeface="Poppins"/>
                <a:sym typeface="Poppins"/>
              </a:rPr>
              <a:t> </a:t>
            </a:r>
            <a:r>
              <a:rPr lang="en-US" sz="3300" dirty="0" err="1">
                <a:solidFill>
                  <a:srgbClr val="002C47"/>
                </a:solidFill>
                <a:latin typeface="Poppins"/>
                <a:ea typeface="Poppins"/>
                <a:cs typeface="Poppins"/>
                <a:sym typeface="Poppins"/>
              </a:rPr>
              <a:t>sich</a:t>
            </a:r>
            <a:r>
              <a:rPr lang="en-US" sz="3300" dirty="0">
                <a:solidFill>
                  <a:srgbClr val="002C47"/>
                </a:solidFill>
                <a:latin typeface="Poppins"/>
                <a:ea typeface="Poppins"/>
                <a:cs typeface="Poppins"/>
                <a:sym typeface="Poppins"/>
              </a:rPr>
              <a:t> der </a:t>
            </a:r>
            <a:r>
              <a:rPr lang="en-US" sz="3300" dirty="0" err="1">
                <a:solidFill>
                  <a:srgbClr val="002C47"/>
                </a:solidFill>
                <a:latin typeface="Poppins"/>
                <a:ea typeface="Poppins"/>
                <a:cs typeface="Poppins"/>
                <a:sym typeface="Poppins"/>
              </a:rPr>
              <a:t>Einzelne</a:t>
            </a:r>
            <a:r>
              <a:rPr lang="en-US" sz="3300" dirty="0">
                <a:solidFill>
                  <a:srgbClr val="002C47"/>
                </a:solidFill>
                <a:latin typeface="Poppins"/>
                <a:ea typeface="Poppins"/>
                <a:cs typeface="Poppins"/>
                <a:sym typeface="Poppins"/>
              </a:rPr>
              <a:t> </a:t>
            </a:r>
            <a:r>
              <a:rPr lang="en-US" sz="3300" dirty="0" err="1">
                <a:solidFill>
                  <a:srgbClr val="002C47"/>
                </a:solidFill>
                <a:latin typeface="Poppins"/>
                <a:ea typeface="Poppins"/>
                <a:cs typeface="Poppins"/>
                <a:sym typeface="Poppins"/>
              </a:rPr>
              <a:t>erfüllt</a:t>
            </a:r>
            <a:r>
              <a:rPr lang="en-US" sz="3300" dirty="0">
                <a:solidFill>
                  <a:srgbClr val="002C47"/>
                </a:solidFill>
                <a:latin typeface="Poppins"/>
                <a:ea typeface="Poppins"/>
                <a:cs typeface="Poppins"/>
                <a:sym typeface="Poppins"/>
              </a:rPr>
              <a:t> und </a:t>
            </a:r>
            <a:r>
              <a:rPr lang="en-US" sz="3300" dirty="0" err="1">
                <a:solidFill>
                  <a:srgbClr val="002C47"/>
                </a:solidFill>
                <a:latin typeface="Poppins"/>
                <a:ea typeface="Poppins"/>
                <a:cs typeface="Poppins"/>
                <a:sym typeface="Poppins"/>
              </a:rPr>
              <a:t>engagiert</a:t>
            </a:r>
            <a:r>
              <a:rPr lang="en-US" sz="3300" dirty="0">
                <a:solidFill>
                  <a:srgbClr val="002C47"/>
                </a:solidFill>
                <a:latin typeface="Poppins"/>
                <a:ea typeface="Poppins"/>
                <a:cs typeface="Poppins"/>
                <a:sym typeface="Poppins"/>
              </a:rPr>
              <a:t> </a:t>
            </a:r>
            <a:r>
              <a:rPr lang="en-US" sz="3300" dirty="0" err="1">
                <a:solidFill>
                  <a:srgbClr val="002C47"/>
                </a:solidFill>
                <a:latin typeface="Poppins"/>
                <a:ea typeface="Poppins"/>
                <a:cs typeface="Poppins"/>
                <a:sym typeface="Poppins"/>
              </a:rPr>
              <a:t>fühlt</a:t>
            </a:r>
            <a:r>
              <a:rPr lang="en-US" sz="3300" dirty="0">
                <a:solidFill>
                  <a:srgbClr val="002C47"/>
                </a:solidFill>
                <a:latin typeface="Poppins"/>
                <a:ea typeface="Poppins"/>
                <a:cs typeface="Poppins"/>
                <a:sym typeface="Poppins"/>
              </a:rPr>
              <a:t>, </a:t>
            </a:r>
            <a:r>
              <a:rPr lang="en-US" sz="3300" dirty="0" err="1">
                <a:solidFill>
                  <a:srgbClr val="002C47"/>
                </a:solidFill>
                <a:latin typeface="Poppins"/>
                <a:ea typeface="Poppins"/>
                <a:cs typeface="Poppins"/>
                <a:sym typeface="Poppins"/>
              </a:rPr>
              <a:t>während</a:t>
            </a:r>
            <a:r>
              <a:rPr lang="en-US" sz="3300" dirty="0">
                <a:solidFill>
                  <a:srgbClr val="002C47"/>
                </a:solidFill>
                <a:latin typeface="Poppins"/>
                <a:ea typeface="Poppins"/>
                <a:cs typeface="Poppins"/>
                <a:sym typeface="Poppins"/>
              </a:rPr>
              <a:t> er </a:t>
            </a:r>
            <a:r>
              <a:rPr lang="en-US" sz="3300" dirty="0" err="1">
                <a:solidFill>
                  <a:srgbClr val="002C47"/>
                </a:solidFill>
                <a:latin typeface="Poppins"/>
                <a:ea typeface="Poppins"/>
                <a:cs typeface="Poppins"/>
                <a:sym typeface="Poppins"/>
              </a:rPr>
              <a:t>gleichzeitig</a:t>
            </a:r>
            <a:r>
              <a:rPr lang="en-US" sz="3300" dirty="0">
                <a:solidFill>
                  <a:srgbClr val="002C47"/>
                </a:solidFill>
                <a:latin typeface="Poppins"/>
                <a:ea typeface="Poppins"/>
                <a:cs typeface="Poppins"/>
                <a:sym typeface="Poppins"/>
              </a:rPr>
              <a:t> </a:t>
            </a:r>
            <a:r>
              <a:rPr lang="en-US" sz="3300" dirty="0" err="1">
                <a:solidFill>
                  <a:srgbClr val="002C47"/>
                </a:solidFill>
                <a:latin typeface="Poppins"/>
                <a:ea typeface="Poppins"/>
                <a:cs typeface="Poppins"/>
                <a:sym typeface="Poppins"/>
              </a:rPr>
              <a:t>zur</a:t>
            </a:r>
            <a:r>
              <a:rPr lang="en-US" sz="3300" dirty="0">
                <a:solidFill>
                  <a:srgbClr val="002C47"/>
                </a:solidFill>
                <a:latin typeface="Poppins"/>
                <a:ea typeface="Poppins"/>
                <a:cs typeface="Poppins"/>
                <a:sym typeface="Poppins"/>
              </a:rPr>
              <a:t> </a:t>
            </a:r>
            <a:r>
              <a:rPr lang="en-US" sz="3300" dirty="0" err="1">
                <a:solidFill>
                  <a:srgbClr val="002C47"/>
                </a:solidFill>
                <a:latin typeface="Poppins"/>
                <a:ea typeface="Poppins"/>
                <a:cs typeface="Poppins"/>
                <a:sym typeface="Poppins"/>
              </a:rPr>
              <a:t>Leistungssteigerung</a:t>
            </a:r>
            <a:r>
              <a:rPr lang="en-US" sz="3300" dirty="0">
                <a:solidFill>
                  <a:srgbClr val="002C47"/>
                </a:solidFill>
                <a:latin typeface="Poppins"/>
                <a:ea typeface="Poppins"/>
                <a:cs typeface="Poppins"/>
                <a:sym typeface="Poppins"/>
              </a:rPr>
              <a:t>, Innovation und </a:t>
            </a:r>
            <a:r>
              <a:rPr lang="en-US" sz="3300" dirty="0" err="1">
                <a:solidFill>
                  <a:srgbClr val="002C47"/>
                </a:solidFill>
                <a:latin typeface="Poppins"/>
                <a:ea typeface="Poppins"/>
                <a:cs typeface="Poppins"/>
                <a:sym typeface="Poppins"/>
              </a:rPr>
              <a:t>zum</a:t>
            </a:r>
            <a:r>
              <a:rPr lang="en-US" sz="3300" dirty="0">
                <a:solidFill>
                  <a:srgbClr val="002C47"/>
                </a:solidFill>
                <a:latin typeface="Poppins"/>
                <a:ea typeface="Poppins"/>
                <a:cs typeface="Poppins"/>
                <a:sym typeface="Poppins"/>
              </a:rPr>
              <a:t> </a:t>
            </a:r>
            <a:r>
              <a:rPr lang="en-US" sz="3300" dirty="0" err="1">
                <a:solidFill>
                  <a:srgbClr val="002C47"/>
                </a:solidFill>
                <a:latin typeface="Poppins"/>
                <a:ea typeface="Poppins"/>
                <a:cs typeface="Poppins"/>
                <a:sym typeface="Poppins"/>
              </a:rPr>
              <a:t>langfristigen</a:t>
            </a:r>
            <a:r>
              <a:rPr lang="en-US" sz="3300" dirty="0">
                <a:solidFill>
                  <a:srgbClr val="002C47"/>
                </a:solidFill>
                <a:latin typeface="Poppins"/>
                <a:ea typeface="Poppins"/>
                <a:cs typeface="Poppins"/>
                <a:sym typeface="Poppins"/>
              </a:rPr>
              <a:t> </a:t>
            </a:r>
            <a:r>
              <a:rPr lang="en-US" sz="3300" dirty="0" err="1">
                <a:solidFill>
                  <a:srgbClr val="002C47"/>
                </a:solidFill>
                <a:latin typeface="Poppins"/>
                <a:ea typeface="Poppins"/>
                <a:cs typeface="Poppins"/>
                <a:sym typeface="Poppins"/>
              </a:rPr>
              <a:t>Erfolg</a:t>
            </a:r>
            <a:r>
              <a:rPr lang="en-US" sz="3300" dirty="0">
                <a:solidFill>
                  <a:srgbClr val="002C47"/>
                </a:solidFill>
                <a:latin typeface="Poppins"/>
                <a:ea typeface="Poppins"/>
                <a:cs typeface="Poppins"/>
                <a:sym typeface="Poppins"/>
              </a:rPr>
              <a:t> von </a:t>
            </a:r>
            <a:r>
              <a:rPr lang="en-US" sz="3300" dirty="0" err="1">
                <a:solidFill>
                  <a:srgbClr val="002C47"/>
                </a:solidFill>
                <a:latin typeface="Poppins"/>
                <a:ea typeface="Poppins"/>
                <a:cs typeface="Poppins"/>
                <a:sym typeface="Poppins"/>
              </a:rPr>
              <a:t>Unternehmen</a:t>
            </a:r>
            <a:r>
              <a:rPr lang="en-US" sz="3300" dirty="0">
                <a:solidFill>
                  <a:srgbClr val="002C47"/>
                </a:solidFill>
                <a:latin typeface="Poppins"/>
                <a:ea typeface="Poppins"/>
                <a:cs typeface="Poppins"/>
                <a:sym typeface="Poppins"/>
              </a:rPr>
              <a:t> in </a:t>
            </a:r>
            <a:r>
              <a:rPr lang="en-US" sz="3300" dirty="0" err="1">
                <a:solidFill>
                  <a:srgbClr val="002C47"/>
                </a:solidFill>
                <a:latin typeface="Poppins"/>
                <a:ea typeface="Poppins"/>
                <a:cs typeface="Poppins"/>
                <a:sym typeface="Poppins"/>
              </a:rPr>
              <a:t>dynamischen</a:t>
            </a:r>
            <a:r>
              <a:rPr lang="en-US" sz="3300" dirty="0">
                <a:solidFill>
                  <a:srgbClr val="002C47"/>
                </a:solidFill>
                <a:latin typeface="Poppins"/>
                <a:ea typeface="Poppins"/>
                <a:cs typeface="Poppins"/>
                <a:sym typeface="Poppins"/>
              </a:rPr>
              <a:t> </a:t>
            </a:r>
            <a:r>
              <a:rPr lang="en-US" sz="3300" dirty="0" err="1">
                <a:solidFill>
                  <a:srgbClr val="002C47"/>
                </a:solidFill>
                <a:latin typeface="Poppins"/>
                <a:ea typeface="Poppins"/>
                <a:cs typeface="Poppins"/>
                <a:sym typeface="Poppins"/>
              </a:rPr>
              <a:t>Märkten</a:t>
            </a:r>
            <a:r>
              <a:rPr lang="en-US" sz="3300" dirty="0">
                <a:solidFill>
                  <a:srgbClr val="002C47"/>
                </a:solidFill>
                <a:latin typeface="Poppins"/>
                <a:ea typeface="Poppins"/>
                <a:cs typeface="Poppins"/>
                <a:sym typeface="Poppins"/>
              </a:rPr>
              <a:t> </a:t>
            </a:r>
            <a:r>
              <a:rPr lang="en-US" sz="3300" dirty="0" err="1">
                <a:solidFill>
                  <a:srgbClr val="002C47"/>
                </a:solidFill>
                <a:latin typeface="Poppins"/>
                <a:ea typeface="Poppins"/>
                <a:cs typeface="Poppins"/>
                <a:sym typeface="Poppins"/>
              </a:rPr>
              <a:t>beiträgt</a:t>
            </a:r>
            <a:r>
              <a:rPr lang="en-US" sz="3300" dirty="0">
                <a:solidFill>
                  <a:srgbClr val="002C47"/>
                </a:solidFill>
                <a:latin typeface="Poppins"/>
                <a:ea typeface="Poppins"/>
                <a:cs typeface="Poppins"/>
                <a:sym typeface="Poppins"/>
              </a:rPr>
              <a:t>.</a:t>
            </a:r>
            <a:endParaRPr sz="3300" i="0" u="none" strike="noStrike" cap="none" dirty="0">
              <a:solidFill>
                <a:srgbClr val="000000"/>
              </a:solidFill>
              <a:latin typeface="Poppins"/>
              <a:ea typeface="Poppins"/>
              <a:cs typeface="Poppins"/>
              <a:sym typeface="Poppins"/>
            </a:endParaRPr>
          </a:p>
        </p:txBody>
      </p:sp>
      <p:sp>
        <p:nvSpPr>
          <p:cNvPr id="424" name="Google Shape;424;g32093a3db72_3_74"/>
          <p:cNvSpPr txBox="1"/>
          <p:nvPr/>
        </p:nvSpPr>
        <p:spPr>
          <a:xfrm>
            <a:off x="4661401" y="6643331"/>
            <a:ext cx="1986300" cy="2158200"/>
          </a:xfrm>
          <a:prstGeom prst="rect">
            <a:avLst/>
          </a:prstGeom>
          <a:noFill/>
          <a:ln>
            <a:noFill/>
          </a:ln>
        </p:spPr>
        <p:txBody>
          <a:bodyPr spcFirstLastPara="1" wrap="square" lIns="46825" tIns="46825" rIns="46825" bIns="4682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p:txBody>
      </p:sp>
      <p:sp>
        <p:nvSpPr>
          <p:cNvPr id="425" name="Google Shape;425;g32093a3db72_3_74"/>
          <p:cNvSpPr/>
          <p:nvPr/>
        </p:nvSpPr>
        <p:spPr>
          <a:xfrm>
            <a:off x="5670562" y="6500187"/>
            <a:ext cx="2444496" cy="2444496"/>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w="85725"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g32093a3db72_3_74"/>
          <p:cNvSpPr/>
          <p:nvPr/>
        </p:nvSpPr>
        <p:spPr>
          <a:xfrm>
            <a:off x="6057360" y="6979948"/>
            <a:ext cx="1670884" cy="1484998"/>
          </a:xfrm>
          <a:custGeom>
            <a:avLst/>
            <a:gdLst/>
            <a:ahLst/>
            <a:cxnLst/>
            <a:rect l="l" t="t" r="r" b="b"/>
            <a:pathLst>
              <a:path w="2227845" h="1979997" extrusionOk="0">
                <a:moveTo>
                  <a:pt x="0" y="0"/>
                </a:moveTo>
                <a:lnTo>
                  <a:pt x="2227845" y="0"/>
                </a:lnTo>
                <a:lnTo>
                  <a:pt x="2227845" y="1979998"/>
                </a:lnTo>
                <a:lnTo>
                  <a:pt x="0" y="1979998"/>
                </a:lnTo>
                <a:lnTo>
                  <a:pt x="0" y="0"/>
                </a:lnTo>
                <a:close/>
              </a:path>
            </a:pathLst>
          </a:custGeom>
          <a:blipFill rotWithShape="1">
            <a:blip r:embed="rId4">
              <a:alphaModFix/>
            </a:blip>
            <a:stretch>
              <a:fillRect/>
            </a:stretch>
          </a:blipFill>
          <a:ln>
            <a:noFill/>
          </a:ln>
        </p:spPr>
        <p:txBody>
          <a:bodyPr/>
          <a:lstStyle/>
          <a:p>
            <a:endParaRPr lang="de-DE"/>
          </a:p>
        </p:txBody>
      </p:sp>
      <p:sp>
        <p:nvSpPr>
          <p:cNvPr id="427" name="Google Shape;427;g32093a3db72_3_74"/>
          <p:cNvSpPr/>
          <p:nvPr/>
        </p:nvSpPr>
        <p:spPr>
          <a:xfrm>
            <a:off x="9866786" y="6500187"/>
            <a:ext cx="2444496" cy="2444496"/>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w="85725"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g32093a3db72_3_74"/>
          <p:cNvSpPr/>
          <p:nvPr/>
        </p:nvSpPr>
        <p:spPr>
          <a:xfrm>
            <a:off x="10308600" y="7023625"/>
            <a:ext cx="1501181" cy="1441510"/>
          </a:xfrm>
          <a:custGeom>
            <a:avLst/>
            <a:gdLst/>
            <a:ahLst/>
            <a:cxnLst/>
            <a:rect l="l" t="t" r="r" b="b"/>
            <a:pathLst>
              <a:path w="1256218" h="1256218" extrusionOk="0">
                <a:moveTo>
                  <a:pt x="0" y="0"/>
                </a:moveTo>
                <a:lnTo>
                  <a:pt x="1256219" y="0"/>
                </a:lnTo>
                <a:lnTo>
                  <a:pt x="1256219" y="1256218"/>
                </a:lnTo>
                <a:lnTo>
                  <a:pt x="0" y="1256218"/>
                </a:lnTo>
                <a:lnTo>
                  <a:pt x="0" y="0"/>
                </a:lnTo>
                <a:close/>
              </a:path>
            </a:pathLst>
          </a:custGeom>
          <a:blipFill rotWithShape="1">
            <a:blip r:embed="rId5">
              <a:alphaModFix/>
            </a:blip>
            <a:stretch>
              <a:fillRect/>
            </a:stretch>
          </a:blipFill>
          <a:ln>
            <a:noFill/>
          </a:ln>
        </p:spPr>
        <p:txBody>
          <a:bodyPr/>
          <a:lstStyle/>
          <a:p>
            <a:endParaRPr lang="de-D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g32093a3db72_3_100"/>
          <p:cNvSpPr/>
          <p:nvPr/>
        </p:nvSpPr>
        <p:spPr>
          <a:xfrm rot="4724778" flipH="1">
            <a:off x="-3290339" y="1991029"/>
            <a:ext cx="14302942" cy="4988151"/>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de-DE"/>
          </a:p>
        </p:txBody>
      </p:sp>
      <p:grpSp>
        <p:nvGrpSpPr>
          <p:cNvPr id="434" name="Google Shape;434;g32093a3db72_3_100"/>
          <p:cNvGrpSpPr/>
          <p:nvPr/>
        </p:nvGrpSpPr>
        <p:grpSpPr>
          <a:xfrm>
            <a:off x="5940775" y="946396"/>
            <a:ext cx="857829" cy="857829"/>
            <a:chOff x="0" y="0"/>
            <a:chExt cx="812800" cy="812800"/>
          </a:xfrm>
        </p:grpSpPr>
        <p:sp>
          <p:nvSpPr>
            <p:cNvPr id="435" name="Google Shape;435;g32093a3db72_3_10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g32093a3db72_3_100"/>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37" name="Google Shape;437;g32093a3db72_3_100"/>
          <p:cNvGrpSpPr/>
          <p:nvPr/>
        </p:nvGrpSpPr>
        <p:grpSpPr>
          <a:xfrm>
            <a:off x="5968162" y="2009621"/>
            <a:ext cx="604561" cy="604561"/>
            <a:chOff x="0" y="0"/>
            <a:chExt cx="812800" cy="812800"/>
          </a:xfrm>
        </p:grpSpPr>
        <p:sp>
          <p:nvSpPr>
            <p:cNvPr id="438" name="Google Shape;438;g32093a3db72_3_10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g32093a3db72_3_100"/>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40" name="Google Shape;440;g32093a3db72_3_100"/>
          <p:cNvGrpSpPr/>
          <p:nvPr/>
        </p:nvGrpSpPr>
        <p:grpSpPr>
          <a:xfrm>
            <a:off x="5825201" y="681913"/>
            <a:ext cx="637642" cy="637642"/>
            <a:chOff x="0" y="0"/>
            <a:chExt cx="812800" cy="812800"/>
          </a:xfrm>
        </p:grpSpPr>
        <p:sp>
          <p:nvSpPr>
            <p:cNvPr id="441" name="Google Shape;441;g32093a3db72_3_10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g32093a3db72_3_100"/>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43" name="Google Shape;443;g32093a3db72_3_100"/>
          <p:cNvSpPr/>
          <p:nvPr/>
        </p:nvSpPr>
        <p:spPr>
          <a:xfrm>
            <a:off x="-3755300" y="0"/>
            <a:ext cx="8732428" cy="10311365"/>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48" r="-59698"/>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g32093a3db72_3_100"/>
          <p:cNvSpPr/>
          <p:nvPr/>
        </p:nvSpPr>
        <p:spPr>
          <a:xfrm rot="2900561">
            <a:off x="-6095774" y="6298986"/>
            <a:ext cx="10914665" cy="3710986"/>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de-DE"/>
          </a:p>
        </p:txBody>
      </p:sp>
      <p:sp>
        <p:nvSpPr>
          <p:cNvPr id="445" name="Google Shape;445;g32093a3db72_3_100"/>
          <p:cNvSpPr txBox="1"/>
          <p:nvPr/>
        </p:nvSpPr>
        <p:spPr>
          <a:xfrm>
            <a:off x="7582475" y="855875"/>
            <a:ext cx="10362600" cy="1542900"/>
          </a:xfrm>
          <a:prstGeom prst="rect">
            <a:avLst/>
          </a:prstGeom>
          <a:noFill/>
          <a:ln>
            <a:noFill/>
          </a:ln>
        </p:spPr>
        <p:txBody>
          <a:bodyPr spcFirstLastPara="1" wrap="square" lIns="0" tIns="0" rIns="0" bIns="0" anchor="t" anchorCtr="0">
            <a:spAutoFit/>
          </a:bodyPr>
          <a:lstStyle/>
          <a:p>
            <a:pPr marL="0" marR="0" lvl="0" indent="0" algn="l" rtl="0">
              <a:lnSpc>
                <a:spcPct val="113002"/>
              </a:lnSpc>
              <a:spcBef>
                <a:spcPts val="0"/>
              </a:spcBef>
              <a:spcAft>
                <a:spcPts val="0"/>
              </a:spcAft>
              <a:buClr>
                <a:srgbClr val="000000"/>
              </a:buClr>
              <a:buSzPts val="4799"/>
              <a:buFont typeface="Arial"/>
              <a:buNone/>
            </a:pPr>
            <a:r>
              <a:rPr lang="en-US" sz="4799" b="1">
                <a:solidFill>
                  <a:srgbClr val="002C47"/>
                </a:solidFill>
                <a:latin typeface="Poppins"/>
                <a:ea typeface="Poppins"/>
                <a:cs typeface="Poppins"/>
                <a:sym typeface="Poppins"/>
              </a:rPr>
              <a:t>LEKTION 3 : </a:t>
            </a:r>
            <a:endParaRPr sz="4799" b="1">
              <a:solidFill>
                <a:srgbClr val="002C47"/>
              </a:solidFill>
              <a:latin typeface="Poppins"/>
              <a:ea typeface="Poppins"/>
              <a:cs typeface="Poppins"/>
              <a:sym typeface="Poppins"/>
            </a:endParaRPr>
          </a:p>
          <a:p>
            <a:pPr marL="0" marR="0" lvl="0" indent="0" algn="l" rtl="0">
              <a:lnSpc>
                <a:spcPct val="113002"/>
              </a:lnSpc>
              <a:spcBef>
                <a:spcPts val="0"/>
              </a:spcBef>
              <a:spcAft>
                <a:spcPts val="0"/>
              </a:spcAft>
              <a:buClr>
                <a:srgbClr val="000000"/>
              </a:buClr>
              <a:buSzPts val="4799"/>
              <a:buFont typeface="Arial"/>
              <a:buNone/>
            </a:pPr>
            <a:r>
              <a:rPr lang="en-US" sz="4600" b="1">
                <a:solidFill>
                  <a:srgbClr val="002C47"/>
                </a:solidFill>
                <a:latin typeface="Calibri"/>
                <a:ea typeface="Calibri"/>
                <a:cs typeface="Calibri"/>
                <a:sym typeface="Calibri"/>
              </a:rPr>
              <a:t>Strategien für die Karriereplanung</a:t>
            </a:r>
            <a:endParaRPr sz="1400" b="0" i="0" u="none" strike="noStrike" cap="none">
              <a:solidFill>
                <a:srgbClr val="000000"/>
              </a:solidFill>
              <a:latin typeface="Arial"/>
              <a:ea typeface="Arial"/>
              <a:cs typeface="Arial"/>
              <a:sym typeface="Arial"/>
            </a:endParaRPr>
          </a:p>
        </p:txBody>
      </p:sp>
      <p:sp>
        <p:nvSpPr>
          <p:cNvPr id="446" name="Google Shape;446;g32093a3db72_3_100"/>
          <p:cNvSpPr txBox="1"/>
          <p:nvPr/>
        </p:nvSpPr>
        <p:spPr>
          <a:xfrm>
            <a:off x="7582475" y="3137525"/>
            <a:ext cx="10027200" cy="60369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None/>
            </a:pPr>
            <a:r>
              <a:rPr lang="en-US" sz="2800" b="1">
                <a:solidFill>
                  <a:srgbClr val="062D47"/>
                </a:solidFill>
                <a:latin typeface="Poppins"/>
                <a:ea typeface="Poppins"/>
                <a:cs typeface="Poppins"/>
                <a:sym typeface="Poppins"/>
              </a:rPr>
              <a:t>Überblick über Strategien zur Karriereplanung</a:t>
            </a:r>
            <a:endParaRPr sz="2800" b="1">
              <a:solidFill>
                <a:srgbClr val="062D47"/>
              </a:solidFill>
              <a:latin typeface="Poppins"/>
              <a:ea typeface="Poppins"/>
              <a:cs typeface="Poppins"/>
              <a:sym typeface="Poppins"/>
            </a:endParaRPr>
          </a:p>
          <a:p>
            <a:pPr marL="457200" lvl="0" indent="-406400" algn="l" rtl="0">
              <a:lnSpc>
                <a:spcPct val="115000"/>
              </a:lnSpc>
              <a:spcBef>
                <a:spcPts val="1200"/>
              </a:spcBef>
              <a:spcAft>
                <a:spcPts val="0"/>
              </a:spcAft>
              <a:buClr>
                <a:srgbClr val="062D47"/>
              </a:buClr>
              <a:buSzPts val="2800"/>
              <a:buFont typeface="Poppins"/>
              <a:buChar char="●"/>
            </a:pPr>
            <a:r>
              <a:rPr lang="en-US" sz="2800">
                <a:solidFill>
                  <a:srgbClr val="062D47"/>
                </a:solidFill>
                <a:latin typeface="Poppins"/>
                <a:ea typeface="Poppins"/>
                <a:cs typeface="Poppins"/>
                <a:sym typeface="Poppins"/>
              </a:rPr>
              <a:t>Eine wirksame Karriereplanung erfordert strukturierte, kooperative Strategien, die sowohl den Mitarbeiter als auch das Unternehmen einbeziehen.</a:t>
            </a:r>
            <a:endParaRPr sz="2800">
              <a:solidFill>
                <a:srgbClr val="062D47"/>
              </a:solidFill>
              <a:latin typeface="Poppins"/>
              <a:ea typeface="Poppins"/>
              <a:cs typeface="Poppins"/>
              <a:sym typeface="Poppins"/>
            </a:endParaRPr>
          </a:p>
          <a:p>
            <a:pPr marL="457200" lvl="0" indent="-406400" algn="l" rtl="0">
              <a:lnSpc>
                <a:spcPct val="115000"/>
              </a:lnSpc>
              <a:spcBef>
                <a:spcPts val="0"/>
              </a:spcBef>
              <a:spcAft>
                <a:spcPts val="0"/>
              </a:spcAft>
              <a:buClr>
                <a:srgbClr val="062D47"/>
              </a:buClr>
              <a:buSzPts val="2800"/>
              <a:buFont typeface="Poppins"/>
              <a:buChar char="●"/>
            </a:pPr>
            <a:r>
              <a:rPr lang="en-US" sz="2800">
                <a:solidFill>
                  <a:srgbClr val="062D47"/>
                </a:solidFill>
                <a:latin typeface="Poppins"/>
                <a:ea typeface="Poppins"/>
                <a:cs typeface="Poppins"/>
                <a:sym typeface="Poppins"/>
              </a:rPr>
              <a:t>Schwerpunktbereiche:</a:t>
            </a:r>
            <a:endParaRPr sz="2800">
              <a:solidFill>
                <a:srgbClr val="062D47"/>
              </a:solidFill>
              <a:latin typeface="Poppins"/>
              <a:ea typeface="Poppins"/>
              <a:cs typeface="Poppins"/>
              <a:sym typeface="Poppins"/>
            </a:endParaRPr>
          </a:p>
          <a:p>
            <a:pPr marL="914400" lvl="1" indent="-406400" algn="l" rtl="0">
              <a:lnSpc>
                <a:spcPct val="115000"/>
              </a:lnSpc>
              <a:spcBef>
                <a:spcPts val="0"/>
              </a:spcBef>
              <a:spcAft>
                <a:spcPts val="0"/>
              </a:spcAft>
              <a:buClr>
                <a:srgbClr val="062D47"/>
              </a:buClr>
              <a:buSzPts val="2800"/>
              <a:buFont typeface="Poppins"/>
              <a:buChar char="○"/>
            </a:pPr>
            <a:r>
              <a:rPr lang="en-US" sz="2800">
                <a:solidFill>
                  <a:srgbClr val="062D47"/>
                </a:solidFill>
                <a:latin typeface="Poppins"/>
                <a:ea typeface="Poppins"/>
                <a:cs typeface="Poppins"/>
                <a:sym typeface="Poppins"/>
              </a:rPr>
              <a:t>Bewertung und Selbstevaluierung</a:t>
            </a:r>
            <a:endParaRPr sz="2800">
              <a:solidFill>
                <a:srgbClr val="062D47"/>
              </a:solidFill>
              <a:latin typeface="Poppins"/>
              <a:ea typeface="Poppins"/>
              <a:cs typeface="Poppins"/>
              <a:sym typeface="Poppins"/>
            </a:endParaRPr>
          </a:p>
          <a:p>
            <a:pPr marL="914400" lvl="1" indent="-406400" algn="l" rtl="0">
              <a:lnSpc>
                <a:spcPct val="115000"/>
              </a:lnSpc>
              <a:spcBef>
                <a:spcPts val="0"/>
              </a:spcBef>
              <a:spcAft>
                <a:spcPts val="0"/>
              </a:spcAft>
              <a:buClr>
                <a:srgbClr val="062D47"/>
              </a:buClr>
              <a:buSzPts val="2800"/>
              <a:buFont typeface="Poppins"/>
              <a:buChar char="○"/>
            </a:pPr>
            <a:r>
              <a:rPr lang="en-US" sz="2800">
                <a:solidFill>
                  <a:srgbClr val="062D47"/>
                </a:solidFill>
                <a:latin typeface="Poppins"/>
                <a:ea typeface="Poppins"/>
                <a:cs typeface="Poppins"/>
                <a:sym typeface="Poppins"/>
              </a:rPr>
              <a:t>Ausbildung und Entwicklung</a:t>
            </a:r>
            <a:endParaRPr sz="2800">
              <a:solidFill>
                <a:srgbClr val="062D47"/>
              </a:solidFill>
              <a:latin typeface="Poppins"/>
              <a:ea typeface="Poppins"/>
              <a:cs typeface="Poppins"/>
              <a:sym typeface="Poppins"/>
            </a:endParaRPr>
          </a:p>
          <a:p>
            <a:pPr marL="914400" lvl="1" indent="-406400" algn="l" rtl="0">
              <a:lnSpc>
                <a:spcPct val="115000"/>
              </a:lnSpc>
              <a:spcBef>
                <a:spcPts val="0"/>
              </a:spcBef>
              <a:spcAft>
                <a:spcPts val="0"/>
              </a:spcAft>
              <a:buClr>
                <a:srgbClr val="062D47"/>
              </a:buClr>
              <a:buSzPts val="2800"/>
              <a:buFont typeface="Poppins"/>
              <a:buChar char="○"/>
            </a:pPr>
            <a:r>
              <a:rPr lang="en-US" sz="2800">
                <a:solidFill>
                  <a:srgbClr val="062D47"/>
                </a:solidFill>
                <a:latin typeface="Poppins"/>
                <a:ea typeface="Poppins"/>
                <a:cs typeface="Poppins"/>
                <a:sym typeface="Poppins"/>
              </a:rPr>
              <a:t>Mentoring und Coaching</a:t>
            </a:r>
            <a:endParaRPr sz="2800">
              <a:solidFill>
                <a:srgbClr val="062D47"/>
              </a:solidFill>
              <a:latin typeface="Poppins"/>
              <a:ea typeface="Poppins"/>
              <a:cs typeface="Poppins"/>
              <a:sym typeface="Poppins"/>
            </a:endParaRPr>
          </a:p>
          <a:p>
            <a:pPr marL="914400" lvl="1" indent="-406400" algn="l" rtl="0">
              <a:lnSpc>
                <a:spcPct val="115000"/>
              </a:lnSpc>
              <a:spcBef>
                <a:spcPts val="0"/>
              </a:spcBef>
              <a:spcAft>
                <a:spcPts val="0"/>
              </a:spcAft>
              <a:buClr>
                <a:srgbClr val="062D47"/>
              </a:buClr>
              <a:buSzPts val="2800"/>
              <a:buFont typeface="Poppins"/>
              <a:buChar char="○"/>
            </a:pPr>
            <a:r>
              <a:rPr lang="en-US" sz="2800">
                <a:solidFill>
                  <a:srgbClr val="062D47"/>
                </a:solidFill>
                <a:latin typeface="Poppins"/>
                <a:ea typeface="Poppins"/>
                <a:cs typeface="Poppins"/>
                <a:sym typeface="Poppins"/>
              </a:rPr>
              <a:t>Anerkennung und Belohnung</a:t>
            </a:r>
            <a:endParaRPr sz="2800">
              <a:solidFill>
                <a:srgbClr val="062D47"/>
              </a:solidFill>
              <a:latin typeface="Poppins"/>
              <a:ea typeface="Poppins"/>
              <a:cs typeface="Poppins"/>
              <a:sym typeface="Poppins"/>
            </a:endParaRPr>
          </a:p>
          <a:p>
            <a:pPr marL="457200" lvl="0" indent="-406400" algn="l" rtl="0">
              <a:lnSpc>
                <a:spcPct val="115000"/>
              </a:lnSpc>
              <a:spcBef>
                <a:spcPts val="0"/>
              </a:spcBef>
              <a:spcAft>
                <a:spcPts val="0"/>
              </a:spcAft>
              <a:buClr>
                <a:srgbClr val="062D47"/>
              </a:buClr>
              <a:buSzPts val="2800"/>
              <a:buFont typeface="Poppins"/>
              <a:buChar char="●"/>
            </a:pPr>
            <a:r>
              <a:rPr lang="en-US" sz="2800">
                <a:solidFill>
                  <a:srgbClr val="062D47"/>
                </a:solidFill>
                <a:latin typeface="Poppins"/>
                <a:ea typeface="Poppins"/>
                <a:cs typeface="Poppins"/>
                <a:sym typeface="Poppins"/>
              </a:rPr>
              <a:t>Diese Strategien gewährleisten ein kontinuierliches Wachstum, die Ausrichtung an den Unternehmenszielen und die Anpassungsfähigkeit auf einem dynamischen Arbeitsmarkt.</a:t>
            </a:r>
            <a:endParaRPr sz="4600" b="1">
              <a:solidFill>
                <a:srgbClr val="062D47"/>
              </a:solidFill>
              <a:latin typeface="Poppins"/>
              <a:ea typeface="Poppins"/>
              <a:cs typeface="Poppins"/>
              <a:sym typeface="Poppins"/>
            </a:endParaRPr>
          </a:p>
        </p:txBody>
      </p:sp>
      <p:sp>
        <p:nvSpPr>
          <p:cNvPr id="447" name="Google Shape;447;g32093a3db72_3_100"/>
          <p:cNvSpPr txBox="1"/>
          <p:nvPr/>
        </p:nvSpPr>
        <p:spPr>
          <a:xfrm>
            <a:off x="7582475" y="6687125"/>
            <a:ext cx="68565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100" b="1">
              <a:solidFill>
                <a:srgbClr val="002C47"/>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32093a3db72_3_120"/>
          <p:cNvSpPr/>
          <p:nvPr/>
        </p:nvSpPr>
        <p:spPr>
          <a:xfrm>
            <a:off x="2381250" y="1072150"/>
            <a:ext cx="1562100" cy="1480500"/>
          </a:xfrm>
          <a:prstGeom prst="ellipse">
            <a:avLst/>
          </a:prstGeom>
          <a:solidFill>
            <a:srgbClr val="45B04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53" name="Google Shape;453;g32093a3db72_3_120"/>
          <p:cNvSpPr/>
          <p:nvPr/>
        </p:nvSpPr>
        <p:spPr>
          <a:xfrm rot="-10602053">
            <a:off x="12412802" y="-1131869"/>
            <a:ext cx="6235467" cy="2174619"/>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de-DE"/>
          </a:p>
        </p:txBody>
      </p:sp>
      <p:sp>
        <p:nvSpPr>
          <p:cNvPr id="454" name="Google Shape;454;g32093a3db72_3_120"/>
          <p:cNvSpPr/>
          <p:nvPr/>
        </p:nvSpPr>
        <p:spPr>
          <a:xfrm rot="10602053" flipH="1">
            <a:off x="-438992" y="-1186916"/>
            <a:ext cx="6571235" cy="2291719"/>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de-DE"/>
          </a:p>
        </p:txBody>
      </p:sp>
      <p:sp>
        <p:nvSpPr>
          <p:cNvPr id="455" name="Google Shape;455;g32093a3db72_3_120"/>
          <p:cNvSpPr/>
          <p:nvPr/>
        </p:nvSpPr>
        <p:spPr>
          <a:xfrm>
            <a:off x="1778354" y="3672662"/>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4">
              <a:alphaModFix/>
            </a:blip>
            <a:stretch>
              <a:fillRect/>
            </a:stretch>
          </a:blipFill>
          <a:ln>
            <a:noFill/>
          </a:ln>
        </p:spPr>
        <p:txBody>
          <a:bodyPr/>
          <a:lstStyle/>
          <a:p>
            <a:endParaRPr lang="de-DE"/>
          </a:p>
        </p:txBody>
      </p:sp>
      <p:sp>
        <p:nvSpPr>
          <p:cNvPr id="456" name="Google Shape;456;g32093a3db72_3_120"/>
          <p:cNvSpPr/>
          <p:nvPr/>
        </p:nvSpPr>
        <p:spPr>
          <a:xfrm>
            <a:off x="1778354" y="5752857"/>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4">
              <a:alphaModFix/>
            </a:blip>
            <a:stretch>
              <a:fillRect/>
            </a:stretch>
          </a:blipFill>
          <a:ln>
            <a:noFill/>
          </a:ln>
        </p:spPr>
        <p:txBody>
          <a:bodyPr/>
          <a:lstStyle/>
          <a:p>
            <a:endParaRPr lang="de-DE"/>
          </a:p>
        </p:txBody>
      </p:sp>
      <p:sp>
        <p:nvSpPr>
          <p:cNvPr id="457" name="Google Shape;457;g32093a3db72_3_120"/>
          <p:cNvSpPr/>
          <p:nvPr/>
        </p:nvSpPr>
        <p:spPr>
          <a:xfrm>
            <a:off x="1778354" y="7833050"/>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4">
              <a:alphaModFix/>
            </a:blip>
            <a:stretch>
              <a:fillRect/>
            </a:stretch>
          </a:blipFill>
          <a:ln>
            <a:noFill/>
          </a:ln>
        </p:spPr>
        <p:txBody>
          <a:bodyPr/>
          <a:lstStyle/>
          <a:p>
            <a:endParaRPr lang="de-DE"/>
          </a:p>
        </p:txBody>
      </p:sp>
      <p:grpSp>
        <p:nvGrpSpPr>
          <p:cNvPr id="458" name="Google Shape;458;g32093a3db72_3_120"/>
          <p:cNvGrpSpPr/>
          <p:nvPr/>
        </p:nvGrpSpPr>
        <p:grpSpPr>
          <a:xfrm>
            <a:off x="-1342907" y="9913241"/>
            <a:ext cx="20973307" cy="837542"/>
            <a:chOff x="0" y="-57150"/>
            <a:chExt cx="11607985" cy="463550"/>
          </a:xfrm>
        </p:grpSpPr>
        <p:sp>
          <p:nvSpPr>
            <p:cNvPr id="459" name="Google Shape;459;g32093a3db72_3_120"/>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g32093a3db72_3_120"/>
            <p:cNvSpPr txBox="1"/>
            <p:nvPr/>
          </p:nvSpPr>
          <p:spPr>
            <a:xfrm>
              <a:off x="0" y="-57150"/>
              <a:ext cx="11607900" cy="463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61" name="Google Shape;461;g32093a3db72_3_120"/>
          <p:cNvGrpSpPr/>
          <p:nvPr/>
        </p:nvGrpSpPr>
        <p:grpSpPr>
          <a:xfrm>
            <a:off x="2488624" y="9913241"/>
            <a:ext cx="13310430" cy="837542"/>
            <a:chOff x="0" y="-57150"/>
            <a:chExt cx="7366853" cy="463550"/>
          </a:xfrm>
        </p:grpSpPr>
        <p:sp>
          <p:nvSpPr>
            <p:cNvPr id="462" name="Google Shape;462;g32093a3db72_3_120"/>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g32093a3db72_3_120"/>
            <p:cNvSpPr txBox="1"/>
            <p:nvPr/>
          </p:nvSpPr>
          <p:spPr>
            <a:xfrm>
              <a:off x="0" y="-57150"/>
              <a:ext cx="7366800" cy="463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64" name="Google Shape;464;g32093a3db72_3_120"/>
          <p:cNvGrpSpPr/>
          <p:nvPr/>
        </p:nvGrpSpPr>
        <p:grpSpPr>
          <a:xfrm>
            <a:off x="4131384" y="9913241"/>
            <a:ext cx="10025030" cy="837542"/>
            <a:chOff x="0" y="-57150"/>
            <a:chExt cx="5548500" cy="463550"/>
          </a:xfrm>
        </p:grpSpPr>
        <p:sp>
          <p:nvSpPr>
            <p:cNvPr id="465" name="Google Shape;465;g32093a3db72_3_120"/>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g32093a3db72_3_120"/>
            <p:cNvSpPr txBox="1"/>
            <p:nvPr/>
          </p:nvSpPr>
          <p:spPr>
            <a:xfrm>
              <a:off x="0" y="-57150"/>
              <a:ext cx="5548500" cy="463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67" name="Google Shape;467;g32093a3db72_3_120"/>
          <p:cNvSpPr txBox="1"/>
          <p:nvPr/>
        </p:nvSpPr>
        <p:spPr>
          <a:xfrm>
            <a:off x="5069057" y="1436263"/>
            <a:ext cx="11982300" cy="1013100"/>
          </a:xfrm>
          <a:prstGeom prst="rect">
            <a:avLst/>
          </a:prstGeom>
          <a:noFill/>
          <a:ln>
            <a:noFill/>
          </a:ln>
        </p:spPr>
        <p:txBody>
          <a:bodyPr spcFirstLastPara="1" wrap="square" lIns="0" tIns="0" rIns="0" bIns="0" anchor="t" anchorCtr="0">
            <a:spAutoFit/>
          </a:bodyPr>
          <a:lstStyle/>
          <a:p>
            <a:pPr marL="0" lvl="0" indent="0" algn="ctr" rtl="0">
              <a:lnSpc>
                <a:spcPct val="113000"/>
              </a:lnSpc>
              <a:spcBef>
                <a:spcPts val="0"/>
              </a:spcBef>
              <a:spcAft>
                <a:spcPts val="0"/>
              </a:spcAft>
              <a:buClr>
                <a:srgbClr val="000000"/>
              </a:buClr>
              <a:buSzPts val="5000"/>
              <a:buFont typeface="Arial"/>
              <a:buNone/>
            </a:pPr>
            <a:endParaRPr dirty="0"/>
          </a:p>
          <a:p>
            <a:pPr marL="0" marR="0" lvl="0" indent="0" algn="ctr" rtl="0">
              <a:lnSpc>
                <a:spcPct val="113000"/>
              </a:lnSpc>
              <a:spcBef>
                <a:spcPts val="0"/>
              </a:spcBef>
              <a:spcAft>
                <a:spcPts val="0"/>
              </a:spcAft>
              <a:buClr>
                <a:srgbClr val="000000"/>
              </a:buClr>
              <a:buSzPts val="5000"/>
              <a:buFont typeface="Arial"/>
              <a:buNone/>
            </a:pPr>
            <a:r>
              <a:rPr lang="en-US" sz="5000" b="1" dirty="0" err="1">
                <a:solidFill>
                  <a:srgbClr val="002C47"/>
                </a:solidFill>
                <a:latin typeface="Poppins"/>
                <a:ea typeface="Poppins"/>
                <a:cs typeface="Poppins"/>
                <a:sym typeface="Poppins"/>
              </a:rPr>
              <a:t>Bewertung</a:t>
            </a:r>
            <a:r>
              <a:rPr lang="en-US" sz="5000" b="1" dirty="0">
                <a:solidFill>
                  <a:srgbClr val="002C47"/>
                </a:solidFill>
                <a:latin typeface="Poppins"/>
                <a:ea typeface="Poppins"/>
                <a:cs typeface="Poppins"/>
                <a:sym typeface="Poppins"/>
              </a:rPr>
              <a:t> und </a:t>
            </a:r>
            <a:r>
              <a:rPr lang="en-US" sz="5000" b="1" dirty="0" err="1">
                <a:solidFill>
                  <a:srgbClr val="002C47"/>
                </a:solidFill>
                <a:latin typeface="Poppins"/>
                <a:ea typeface="Poppins"/>
                <a:cs typeface="Poppins"/>
                <a:sym typeface="Poppins"/>
              </a:rPr>
              <a:t>Selbstevaluierung</a:t>
            </a:r>
            <a:endParaRPr sz="1400" b="0" i="0" u="none" strike="noStrike" cap="none" dirty="0">
              <a:solidFill>
                <a:srgbClr val="000000"/>
              </a:solidFill>
              <a:latin typeface="Arial"/>
              <a:ea typeface="Arial"/>
              <a:cs typeface="Arial"/>
              <a:sym typeface="Arial"/>
            </a:endParaRPr>
          </a:p>
        </p:txBody>
      </p:sp>
      <p:sp>
        <p:nvSpPr>
          <p:cNvPr id="468" name="Google Shape;468;g32093a3db72_3_120"/>
          <p:cNvSpPr txBox="1"/>
          <p:nvPr/>
        </p:nvSpPr>
        <p:spPr>
          <a:xfrm>
            <a:off x="3204975" y="3481300"/>
            <a:ext cx="14587800" cy="14238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2500" b="1">
                <a:solidFill>
                  <a:srgbClr val="062D47"/>
                </a:solidFill>
                <a:latin typeface="Poppins"/>
                <a:ea typeface="Poppins"/>
                <a:cs typeface="Poppins"/>
                <a:sym typeface="Poppins"/>
              </a:rPr>
              <a:t>Bewertung durch den Arbeitgeber:</a:t>
            </a:r>
            <a:endParaRPr sz="2500" b="1">
              <a:solidFill>
                <a:srgbClr val="062D47"/>
              </a:solidFill>
              <a:latin typeface="Poppins"/>
              <a:ea typeface="Poppins"/>
              <a:cs typeface="Poppins"/>
              <a:sym typeface="Poppins"/>
            </a:endParaRPr>
          </a:p>
          <a:p>
            <a:pPr marL="457200" lvl="0" indent="-387350" algn="l" rtl="0">
              <a:lnSpc>
                <a:spcPct val="115000"/>
              </a:lnSpc>
              <a:spcBef>
                <a:spcPts val="1200"/>
              </a:spcBef>
              <a:spcAft>
                <a:spcPts val="0"/>
              </a:spcAft>
              <a:buClr>
                <a:srgbClr val="062D47"/>
              </a:buClr>
              <a:buSzPts val="2500"/>
              <a:buFont typeface="Poppins"/>
              <a:buChar char="●"/>
            </a:pPr>
            <a:r>
              <a:rPr lang="en-US" sz="2500">
                <a:solidFill>
                  <a:srgbClr val="062D47"/>
                </a:solidFill>
                <a:latin typeface="Poppins"/>
                <a:ea typeface="Poppins"/>
                <a:cs typeface="Poppins"/>
                <a:sym typeface="Poppins"/>
              </a:rPr>
              <a:t>Bewertung technischer und sozialer Kompetenzen durch Instrumente wie 360°-Feedback und Kompetenztests.</a:t>
            </a:r>
            <a:endParaRPr sz="2500">
              <a:solidFill>
                <a:srgbClr val="062D47"/>
              </a:solidFill>
              <a:latin typeface="Poppins"/>
              <a:ea typeface="Poppins"/>
              <a:cs typeface="Poppins"/>
              <a:sym typeface="Poppins"/>
            </a:endParaRPr>
          </a:p>
          <a:p>
            <a:pPr marL="457200" lvl="0" indent="-387350" algn="l" rtl="0">
              <a:lnSpc>
                <a:spcPct val="115000"/>
              </a:lnSpc>
              <a:spcBef>
                <a:spcPts val="0"/>
              </a:spcBef>
              <a:spcAft>
                <a:spcPts val="0"/>
              </a:spcAft>
              <a:buClr>
                <a:srgbClr val="062D47"/>
              </a:buClr>
              <a:buSzPts val="2500"/>
              <a:buFont typeface="Poppins"/>
              <a:buChar char="●"/>
            </a:pPr>
            <a:r>
              <a:rPr lang="en-US" sz="2500">
                <a:solidFill>
                  <a:srgbClr val="062D47"/>
                </a:solidFill>
                <a:latin typeface="Poppins"/>
                <a:ea typeface="Poppins"/>
                <a:cs typeface="Poppins"/>
                <a:sym typeface="Poppins"/>
              </a:rPr>
              <a:t>Verwenden Sie Leistungsindikatoren (Key Performance Indicators, KPIs), um Fortschritte zu verfolgen und Ziele abzustimmen.</a:t>
            </a:r>
            <a:endParaRPr sz="3500" b="1">
              <a:solidFill>
                <a:srgbClr val="062D47"/>
              </a:solidFill>
              <a:latin typeface="Poppins"/>
              <a:ea typeface="Poppins"/>
              <a:cs typeface="Poppins"/>
              <a:sym typeface="Poppins"/>
            </a:endParaRPr>
          </a:p>
        </p:txBody>
      </p:sp>
      <p:sp>
        <p:nvSpPr>
          <p:cNvPr id="469" name="Google Shape;469;g32093a3db72_3_120"/>
          <p:cNvSpPr/>
          <p:nvPr/>
        </p:nvSpPr>
        <p:spPr>
          <a:xfrm>
            <a:off x="2691215" y="1341319"/>
            <a:ext cx="942163" cy="942163"/>
          </a:xfrm>
          <a:custGeom>
            <a:avLst/>
            <a:gdLst/>
            <a:ahLst/>
            <a:cxnLst/>
            <a:rect l="l" t="t" r="r" b="b"/>
            <a:pathLst>
              <a:path w="1256218" h="1256218" extrusionOk="0">
                <a:moveTo>
                  <a:pt x="0" y="0"/>
                </a:moveTo>
                <a:lnTo>
                  <a:pt x="1256219" y="0"/>
                </a:lnTo>
                <a:lnTo>
                  <a:pt x="1256219" y="1256218"/>
                </a:lnTo>
                <a:lnTo>
                  <a:pt x="0" y="1256218"/>
                </a:lnTo>
                <a:lnTo>
                  <a:pt x="0" y="0"/>
                </a:lnTo>
                <a:close/>
              </a:path>
            </a:pathLst>
          </a:custGeom>
          <a:blipFill rotWithShape="1">
            <a:blip r:embed="rId5">
              <a:alphaModFix/>
            </a:blip>
            <a:stretch>
              <a:fillRect/>
            </a:stretch>
          </a:blipFill>
          <a:ln>
            <a:noFill/>
          </a:ln>
        </p:spPr>
        <p:txBody>
          <a:bodyPr/>
          <a:lstStyle/>
          <a:p>
            <a:endParaRPr lang="de-DE"/>
          </a:p>
        </p:txBody>
      </p:sp>
      <p:sp>
        <p:nvSpPr>
          <p:cNvPr id="470" name="Google Shape;470;g32093a3db72_3_120"/>
          <p:cNvSpPr txBox="1"/>
          <p:nvPr/>
        </p:nvSpPr>
        <p:spPr>
          <a:xfrm>
            <a:off x="3300225" y="5685650"/>
            <a:ext cx="14225700" cy="1373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2400" b="1">
                <a:solidFill>
                  <a:schemeClr val="dk1"/>
                </a:solidFill>
                <a:latin typeface="Poppins"/>
                <a:ea typeface="Poppins"/>
                <a:cs typeface="Poppins"/>
                <a:sym typeface="Poppins"/>
              </a:rPr>
              <a:t>Selbstevaluierung:</a:t>
            </a:r>
            <a:endParaRPr sz="2400" b="1">
              <a:solidFill>
                <a:schemeClr val="dk1"/>
              </a:solidFill>
              <a:latin typeface="Poppins"/>
              <a:ea typeface="Poppins"/>
              <a:cs typeface="Poppins"/>
              <a:sym typeface="Poppins"/>
            </a:endParaRPr>
          </a:p>
          <a:p>
            <a:pPr marL="457200" lvl="0" indent="-381000" algn="l" rtl="0">
              <a:lnSpc>
                <a:spcPct val="115000"/>
              </a:lnSpc>
              <a:spcBef>
                <a:spcPts val="1200"/>
              </a:spcBef>
              <a:spcAft>
                <a:spcPts val="0"/>
              </a:spcAft>
              <a:buClr>
                <a:schemeClr val="dk1"/>
              </a:buClr>
              <a:buSzPts val="2400"/>
              <a:buFont typeface="Poppins"/>
              <a:buChar char="●"/>
            </a:pPr>
            <a:r>
              <a:rPr lang="en-US" sz="2400">
                <a:solidFill>
                  <a:schemeClr val="dk1"/>
                </a:solidFill>
                <a:latin typeface="Poppins"/>
                <a:ea typeface="Poppins"/>
                <a:cs typeface="Poppins"/>
                <a:sym typeface="Poppins"/>
              </a:rPr>
              <a:t>Ermutigen Sie Ihre Mitarbeiter, über ihre Stärken, Schwächen und Karrierewünsche nachzudenken.</a:t>
            </a:r>
            <a:endParaRPr sz="2400">
              <a:solidFill>
                <a:schemeClr val="dk1"/>
              </a:solidFill>
              <a:latin typeface="Poppins"/>
              <a:ea typeface="Poppins"/>
              <a:cs typeface="Poppins"/>
              <a:sym typeface="Poppins"/>
            </a:endParaRPr>
          </a:p>
          <a:p>
            <a:pPr marL="457200" lvl="0" indent="-381000" algn="l" rtl="0">
              <a:lnSpc>
                <a:spcPct val="115000"/>
              </a:lnSpc>
              <a:spcBef>
                <a:spcPts val="0"/>
              </a:spcBef>
              <a:spcAft>
                <a:spcPts val="0"/>
              </a:spcAft>
              <a:buClr>
                <a:schemeClr val="dk1"/>
              </a:buClr>
              <a:buSzPts val="2400"/>
              <a:buFont typeface="Poppins"/>
              <a:buChar char="●"/>
            </a:pPr>
            <a:r>
              <a:rPr lang="en-US" sz="2400">
                <a:solidFill>
                  <a:schemeClr val="dk1"/>
                </a:solidFill>
                <a:latin typeface="Poppins"/>
                <a:ea typeface="Poppins"/>
                <a:cs typeface="Poppins"/>
                <a:sym typeface="Poppins"/>
              </a:rPr>
              <a:t>Förderung der Verantwortlichkeit und des Selbstbewusstseins für persönliches Wachstum.</a:t>
            </a:r>
            <a:endParaRPr sz="3400" b="1">
              <a:solidFill>
                <a:schemeClr val="dk1"/>
              </a:solidFill>
              <a:latin typeface="Poppins"/>
              <a:ea typeface="Poppins"/>
              <a:cs typeface="Poppins"/>
              <a:sym typeface="Poppins"/>
            </a:endParaRPr>
          </a:p>
        </p:txBody>
      </p:sp>
      <p:sp>
        <p:nvSpPr>
          <p:cNvPr id="471" name="Google Shape;471;g32093a3db72_3_120"/>
          <p:cNvSpPr txBox="1"/>
          <p:nvPr/>
        </p:nvSpPr>
        <p:spPr>
          <a:xfrm>
            <a:off x="3386475" y="7839000"/>
            <a:ext cx="14006100" cy="10476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2700" b="1">
                <a:solidFill>
                  <a:schemeClr val="dk1"/>
                </a:solidFill>
                <a:latin typeface="Poppins"/>
                <a:ea typeface="Poppins"/>
                <a:cs typeface="Poppins"/>
                <a:sym typeface="Poppins"/>
              </a:rPr>
              <a:t>Integration:</a:t>
            </a:r>
            <a:endParaRPr sz="2700" b="1">
              <a:solidFill>
                <a:schemeClr val="dk1"/>
              </a:solidFill>
              <a:latin typeface="Poppins"/>
              <a:ea typeface="Poppins"/>
              <a:cs typeface="Poppins"/>
              <a:sym typeface="Poppins"/>
            </a:endParaRPr>
          </a:p>
          <a:p>
            <a:pPr marL="457200" lvl="0" indent="-400050" algn="l" rtl="0">
              <a:lnSpc>
                <a:spcPct val="115000"/>
              </a:lnSpc>
              <a:spcBef>
                <a:spcPts val="1200"/>
              </a:spcBef>
              <a:spcAft>
                <a:spcPts val="0"/>
              </a:spcAft>
              <a:buClr>
                <a:schemeClr val="dk1"/>
              </a:buClr>
              <a:buSzPts val="2700"/>
              <a:buFont typeface="Poppins"/>
              <a:buChar char="●"/>
            </a:pPr>
            <a:r>
              <a:rPr lang="en-US" sz="2700">
                <a:solidFill>
                  <a:schemeClr val="dk1"/>
                </a:solidFill>
                <a:latin typeface="Poppins"/>
                <a:ea typeface="Poppins"/>
                <a:cs typeface="Poppins"/>
                <a:sym typeface="Poppins"/>
              </a:rPr>
              <a:t>Kombinieren Sie Arbeitgeber- und Selbsteinschätzung, um maßgeschneiderte Entwicklungspläne zu erstellen.</a:t>
            </a:r>
            <a:endParaRPr sz="3700" b="1">
              <a:solidFill>
                <a:srgbClr val="002C47"/>
              </a:solidFill>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g32093a3db72_3_163"/>
          <p:cNvSpPr/>
          <p:nvPr/>
        </p:nvSpPr>
        <p:spPr>
          <a:xfrm>
            <a:off x="3581400" y="2533650"/>
            <a:ext cx="2152800" cy="1962300"/>
          </a:xfrm>
          <a:prstGeom prst="ellipse">
            <a:avLst/>
          </a:prstGeom>
          <a:solidFill>
            <a:srgbClr val="38761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77" name="Google Shape;477;g32093a3db72_3_163"/>
          <p:cNvSpPr/>
          <p:nvPr/>
        </p:nvSpPr>
        <p:spPr>
          <a:xfrm rot="-10602053">
            <a:off x="12412802" y="-1131869"/>
            <a:ext cx="6235467" cy="2174619"/>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de-DE"/>
          </a:p>
        </p:txBody>
      </p:sp>
      <p:sp>
        <p:nvSpPr>
          <p:cNvPr id="478" name="Google Shape;478;g32093a3db72_3_163"/>
          <p:cNvSpPr/>
          <p:nvPr/>
        </p:nvSpPr>
        <p:spPr>
          <a:xfrm rot="10602053" flipH="1">
            <a:off x="-438992" y="-1186916"/>
            <a:ext cx="6571235" cy="2291719"/>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de-DE"/>
          </a:p>
        </p:txBody>
      </p:sp>
      <p:sp>
        <p:nvSpPr>
          <p:cNvPr id="479" name="Google Shape;479;g32093a3db72_3_163"/>
          <p:cNvSpPr txBox="1"/>
          <p:nvPr/>
        </p:nvSpPr>
        <p:spPr>
          <a:xfrm>
            <a:off x="3676650" y="566100"/>
            <a:ext cx="11239500" cy="15738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4800" b="1">
                <a:solidFill>
                  <a:srgbClr val="002C47"/>
                </a:solidFill>
                <a:latin typeface="Poppins"/>
                <a:ea typeface="Poppins"/>
                <a:cs typeface="Poppins"/>
                <a:sym typeface="Poppins"/>
              </a:rPr>
              <a:t>Stärkendes Wachstum </a:t>
            </a:r>
            <a:endParaRPr sz="4800" b="1">
              <a:solidFill>
                <a:srgbClr val="002C47"/>
              </a:solidFill>
              <a:latin typeface="Poppins"/>
              <a:ea typeface="Poppins"/>
              <a:cs typeface="Poppins"/>
              <a:sym typeface="Poppins"/>
            </a:endParaRPr>
          </a:p>
          <a:p>
            <a:pPr marL="0" marR="0" lvl="0" indent="0" algn="ctr" rtl="0">
              <a:lnSpc>
                <a:spcPct val="113000"/>
              </a:lnSpc>
              <a:spcBef>
                <a:spcPts val="0"/>
              </a:spcBef>
              <a:spcAft>
                <a:spcPts val="0"/>
              </a:spcAft>
              <a:buClr>
                <a:srgbClr val="000000"/>
              </a:buClr>
              <a:buSzPts val="5000"/>
              <a:buFont typeface="Arial"/>
              <a:buNone/>
            </a:pPr>
            <a:r>
              <a:rPr lang="en-US" sz="4800" b="1">
                <a:solidFill>
                  <a:srgbClr val="002C47"/>
                </a:solidFill>
                <a:latin typeface="Poppins"/>
                <a:ea typeface="Poppins"/>
                <a:cs typeface="Poppins"/>
                <a:sym typeface="Poppins"/>
              </a:rPr>
              <a:t>Durch Strategien</a:t>
            </a:r>
            <a:endParaRPr sz="1200" b="0" i="0" u="none" strike="noStrike" cap="none">
              <a:solidFill>
                <a:srgbClr val="000000"/>
              </a:solidFill>
              <a:latin typeface="Arial"/>
              <a:ea typeface="Arial"/>
              <a:cs typeface="Arial"/>
              <a:sym typeface="Arial"/>
            </a:endParaRPr>
          </a:p>
        </p:txBody>
      </p:sp>
      <p:sp>
        <p:nvSpPr>
          <p:cNvPr id="480" name="Google Shape;480;g32093a3db72_3_163"/>
          <p:cNvSpPr txBox="1"/>
          <p:nvPr/>
        </p:nvSpPr>
        <p:spPr>
          <a:xfrm>
            <a:off x="914400" y="5257800"/>
            <a:ext cx="7486800" cy="3733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2500" b="1">
                <a:solidFill>
                  <a:srgbClr val="062D47"/>
                </a:solidFill>
                <a:latin typeface="Poppins"/>
                <a:ea typeface="Poppins"/>
                <a:cs typeface="Poppins"/>
                <a:sym typeface="Poppins"/>
              </a:rPr>
              <a:t>Ausbildung, Mentorenschaft und Anerkennung</a:t>
            </a:r>
            <a:endParaRPr sz="2500" b="1">
              <a:solidFill>
                <a:srgbClr val="062D47"/>
              </a:solidFill>
              <a:latin typeface="Poppins"/>
              <a:ea typeface="Poppins"/>
              <a:cs typeface="Poppins"/>
              <a:sym typeface="Poppins"/>
            </a:endParaRPr>
          </a:p>
          <a:p>
            <a:pPr marL="0" lvl="0" indent="0" algn="ctr" rtl="0">
              <a:lnSpc>
                <a:spcPct val="115000"/>
              </a:lnSpc>
              <a:spcBef>
                <a:spcPts val="1200"/>
              </a:spcBef>
              <a:spcAft>
                <a:spcPts val="0"/>
              </a:spcAft>
              <a:buNone/>
            </a:pPr>
            <a:r>
              <a:rPr lang="en-US" sz="2500">
                <a:solidFill>
                  <a:srgbClr val="062D47"/>
                </a:solidFill>
                <a:latin typeface="Poppins"/>
                <a:ea typeface="Poppins"/>
                <a:cs typeface="Poppins"/>
                <a:sym typeface="Poppins"/>
              </a:rPr>
              <a:t>Schulungsprogramme beseitigen Qualifikationsdefizite und unterstützen kontinuierliches Lernen, damit die Mitarbeiter wettbewerbsfähig bleiben. Mentoren bieten Anleitung und persönliches Feedback und fördern so die berufliche Entwicklung. Die Anerkennung von Leistungen fördert die Motivation, das Engagement und eine positive Arbeitskultur.</a:t>
            </a:r>
            <a:endParaRPr sz="2500">
              <a:solidFill>
                <a:srgbClr val="062D47"/>
              </a:solidFill>
              <a:latin typeface="Poppins"/>
              <a:ea typeface="Poppins"/>
              <a:cs typeface="Poppins"/>
              <a:sym typeface="Poppins"/>
            </a:endParaRPr>
          </a:p>
          <a:p>
            <a:pPr marL="0" lvl="0" indent="0" algn="l" rtl="0">
              <a:lnSpc>
                <a:spcPct val="115000"/>
              </a:lnSpc>
              <a:spcBef>
                <a:spcPts val="1200"/>
              </a:spcBef>
              <a:spcAft>
                <a:spcPts val="1200"/>
              </a:spcAft>
              <a:buNone/>
            </a:pPr>
            <a:endParaRPr sz="2600" b="1">
              <a:solidFill>
                <a:schemeClr val="dk1"/>
              </a:solidFill>
              <a:latin typeface="Poppins"/>
              <a:ea typeface="Poppins"/>
              <a:cs typeface="Poppins"/>
              <a:sym typeface="Poppins"/>
            </a:endParaRPr>
          </a:p>
        </p:txBody>
      </p:sp>
      <p:sp>
        <p:nvSpPr>
          <p:cNvPr id="481" name="Google Shape;481;g32093a3db72_3_163"/>
          <p:cNvSpPr txBox="1"/>
          <p:nvPr/>
        </p:nvSpPr>
        <p:spPr>
          <a:xfrm>
            <a:off x="9525000" y="5257800"/>
            <a:ext cx="8191500" cy="3733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2500" b="1">
                <a:solidFill>
                  <a:srgbClr val="002C47"/>
                </a:solidFill>
                <a:latin typeface="Poppins"/>
                <a:ea typeface="Poppins"/>
                <a:cs typeface="Poppins"/>
                <a:sym typeface="Poppins"/>
              </a:rPr>
              <a:t>Die Bedeutung von strukturierten Strategien</a:t>
            </a:r>
            <a:endParaRPr sz="2500" b="1">
              <a:solidFill>
                <a:srgbClr val="002C47"/>
              </a:solidFill>
              <a:latin typeface="Poppins"/>
              <a:ea typeface="Poppins"/>
              <a:cs typeface="Poppins"/>
              <a:sym typeface="Poppins"/>
            </a:endParaRPr>
          </a:p>
          <a:p>
            <a:pPr marL="0" lvl="0" indent="0" algn="ctr" rtl="0">
              <a:lnSpc>
                <a:spcPct val="115000"/>
              </a:lnSpc>
              <a:spcBef>
                <a:spcPts val="1200"/>
              </a:spcBef>
              <a:spcAft>
                <a:spcPts val="1200"/>
              </a:spcAft>
              <a:buNone/>
            </a:pPr>
            <a:r>
              <a:rPr lang="en-US" sz="2500">
                <a:solidFill>
                  <a:srgbClr val="002C47"/>
                </a:solidFill>
                <a:latin typeface="Poppins"/>
                <a:ea typeface="Poppins"/>
                <a:cs typeface="Poppins"/>
                <a:sym typeface="Poppins"/>
              </a:rPr>
              <a:t>Strukturierte Karriereplanungsstrategien stellen sicher, dass die Mitarbeiter für die sich verändernden Herausforderungen gerüstet sind und ihre Entwicklung mit den Unternehmenszielen in Einklang gebracht wird. Durch die Förderung von Bewertung, Schulung, Mentorenschaft und Anerkennung können Unternehmen motivierte, qualifizierte und anpassungsfähige Mitarbeiter aufbauen, die den langfristigen Erfolg fördern.</a:t>
            </a:r>
            <a:endParaRPr sz="4000" b="1">
              <a:solidFill>
                <a:srgbClr val="002C47"/>
              </a:solidFill>
              <a:latin typeface="Poppins"/>
              <a:ea typeface="Poppins"/>
              <a:cs typeface="Poppins"/>
              <a:sym typeface="Poppins"/>
            </a:endParaRPr>
          </a:p>
        </p:txBody>
      </p:sp>
      <p:sp>
        <p:nvSpPr>
          <p:cNvPr id="482" name="Google Shape;482;g32093a3db72_3_163"/>
          <p:cNvSpPr/>
          <p:nvPr/>
        </p:nvSpPr>
        <p:spPr>
          <a:xfrm>
            <a:off x="4039724" y="3004050"/>
            <a:ext cx="1236143" cy="1021483"/>
          </a:xfrm>
          <a:custGeom>
            <a:avLst/>
            <a:gdLst/>
            <a:ahLst/>
            <a:cxnLst/>
            <a:rect l="l" t="t" r="r" b="b"/>
            <a:pathLst>
              <a:path w="1480411" h="1064045" extrusionOk="0">
                <a:moveTo>
                  <a:pt x="0" y="0"/>
                </a:moveTo>
                <a:lnTo>
                  <a:pt x="1480411" y="0"/>
                </a:lnTo>
                <a:lnTo>
                  <a:pt x="1480411" y="1064046"/>
                </a:lnTo>
                <a:lnTo>
                  <a:pt x="0" y="1064046"/>
                </a:lnTo>
                <a:lnTo>
                  <a:pt x="0" y="0"/>
                </a:lnTo>
                <a:close/>
              </a:path>
            </a:pathLst>
          </a:custGeom>
          <a:blipFill rotWithShape="1">
            <a:blip r:embed="rId4">
              <a:alphaModFix/>
            </a:blip>
            <a:stretch>
              <a:fillRect/>
            </a:stretch>
          </a:blipFill>
          <a:ln>
            <a:noFill/>
          </a:ln>
        </p:spPr>
        <p:txBody>
          <a:bodyPr/>
          <a:lstStyle/>
          <a:p>
            <a:endParaRPr lang="de-DE"/>
          </a:p>
        </p:txBody>
      </p:sp>
      <p:sp>
        <p:nvSpPr>
          <p:cNvPr id="483" name="Google Shape;483;g32093a3db72_3_163"/>
          <p:cNvSpPr/>
          <p:nvPr/>
        </p:nvSpPr>
        <p:spPr>
          <a:xfrm>
            <a:off x="12763350" y="2533650"/>
            <a:ext cx="2152800" cy="1962300"/>
          </a:xfrm>
          <a:prstGeom prst="ellipse">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84" name="Google Shape;484;g32093a3db72_3_163"/>
          <p:cNvSpPr/>
          <p:nvPr/>
        </p:nvSpPr>
        <p:spPr>
          <a:xfrm>
            <a:off x="13316399" y="2874600"/>
            <a:ext cx="1237199" cy="1280395"/>
          </a:xfrm>
          <a:custGeom>
            <a:avLst/>
            <a:gdLst/>
            <a:ahLst/>
            <a:cxnLst/>
            <a:rect l="l" t="t" r="r" b="b"/>
            <a:pathLst>
              <a:path w="1370858" h="1391734" extrusionOk="0">
                <a:moveTo>
                  <a:pt x="0" y="0"/>
                </a:moveTo>
                <a:lnTo>
                  <a:pt x="1370858" y="0"/>
                </a:lnTo>
                <a:lnTo>
                  <a:pt x="1370858" y="1391734"/>
                </a:lnTo>
                <a:lnTo>
                  <a:pt x="0" y="1391734"/>
                </a:lnTo>
                <a:lnTo>
                  <a:pt x="0" y="0"/>
                </a:lnTo>
                <a:close/>
              </a:path>
            </a:pathLst>
          </a:custGeom>
          <a:blipFill rotWithShape="1">
            <a:blip r:embed="rId5">
              <a:alphaModFix/>
            </a:blip>
            <a:stretch>
              <a:fillRect/>
            </a:stretch>
          </a:blipFill>
          <a:ln>
            <a:noFill/>
          </a:ln>
        </p:spPr>
        <p:txBody>
          <a:bodyPr/>
          <a:lstStyle/>
          <a:p>
            <a:endParaRPr lang="de-DE"/>
          </a:p>
        </p:txBody>
      </p:sp>
      <p:sp>
        <p:nvSpPr>
          <p:cNvPr id="485" name="Google Shape;485;g32093a3db72_3_163"/>
          <p:cNvSpPr/>
          <p:nvPr/>
        </p:nvSpPr>
        <p:spPr>
          <a:xfrm>
            <a:off x="8067600" y="2533650"/>
            <a:ext cx="2152800" cy="1962300"/>
          </a:xfrm>
          <a:prstGeom prst="ellipse">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86" name="Google Shape;486;g32093a3db72_3_163"/>
          <p:cNvSpPr/>
          <p:nvPr/>
        </p:nvSpPr>
        <p:spPr>
          <a:xfrm>
            <a:off x="8497212" y="2916537"/>
            <a:ext cx="1293578" cy="1196548"/>
          </a:xfrm>
          <a:custGeom>
            <a:avLst/>
            <a:gdLst/>
            <a:ahLst/>
            <a:cxnLst/>
            <a:rect l="l" t="t" r="r" b="b"/>
            <a:pathLst>
              <a:path w="1223242" h="1256218" extrusionOk="0">
                <a:moveTo>
                  <a:pt x="0" y="0"/>
                </a:moveTo>
                <a:lnTo>
                  <a:pt x="1223242" y="0"/>
                </a:lnTo>
                <a:lnTo>
                  <a:pt x="1223242" y="1256218"/>
                </a:lnTo>
                <a:lnTo>
                  <a:pt x="0" y="1256218"/>
                </a:lnTo>
                <a:lnTo>
                  <a:pt x="0" y="0"/>
                </a:lnTo>
                <a:close/>
              </a:path>
            </a:pathLst>
          </a:custGeom>
          <a:blipFill rotWithShape="1">
            <a:blip r:embed="rId6">
              <a:alphaModFix/>
            </a:blip>
            <a:stretch>
              <a:fillRect/>
            </a:stretch>
          </a:blipFill>
          <a:ln>
            <a:noFill/>
          </a:ln>
        </p:spPr>
        <p:txBody>
          <a:bodyPr/>
          <a:lstStyle/>
          <a:p>
            <a:endParaRPr lang="de-DE"/>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grpSp>
        <p:nvGrpSpPr>
          <p:cNvPr id="491" name="Google Shape;491;g32093a3db72_3_224"/>
          <p:cNvGrpSpPr/>
          <p:nvPr/>
        </p:nvGrpSpPr>
        <p:grpSpPr>
          <a:xfrm>
            <a:off x="816325" y="679696"/>
            <a:ext cx="857829" cy="857829"/>
            <a:chOff x="0" y="0"/>
            <a:chExt cx="812800" cy="812800"/>
          </a:xfrm>
        </p:grpSpPr>
        <p:sp>
          <p:nvSpPr>
            <p:cNvPr id="492" name="Google Shape;492;g32093a3db72_3_22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g32093a3db72_3_224"/>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94" name="Google Shape;494;g32093a3db72_3_224"/>
          <p:cNvGrpSpPr/>
          <p:nvPr/>
        </p:nvGrpSpPr>
        <p:grpSpPr>
          <a:xfrm>
            <a:off x="491212" y="1342871"/>
            <a:ext cx="604561" cy="604561"/>
            <a:chOff x="0" y="0"/>
            <a:chExt cx="812800" cy="812800"/>
          </a:xfrm>
        </p:grpSpPr>
        <p:sp>
          <p:nvSpPr>
            <p:cNvPr id="495" name="Google Shape;495;g32093a3db72_3_22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g32093a3db72_3_224"/>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97" name="Google Shape;497;g32093a3db72_3_224"/>
          <p:cNvGrpSpPr/>
          <p:nvPr/>
        </p:nvGrpSpPr>
        <p:grpSpPr>
          <a:xfrm>
            <a:off x="491201" y="434263"/>
            <a:ext cx="637642" cy="637642"/>
            <a:chOff x="0" y="0"/>
            <a:chExt cx="812800" cy="812800"/>
          </a:xfrm>
        </p:grpSpPr>
        <p:sp>
          <p:nvSpPr>
            <p:cNvPr id="498" name="Google Shape;498;g32093a3db72_3_22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g32093a3db72_3_224"/>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00" name="Google Shape;500;g32093a3db72_3_224"/>
          <p:cNvSpPr/>
          <p:nvPr/>
        </p:nvSpPr>
        <p:spPr>
          <a:xfrm rot="-5400000">
            <a:off x="10650027" y="2518482"/>
            <a:ext cx="10909314" cy="4358271"/>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3">
              <a:alphaModFix amt="77000"/>
            </a:blip>
            <a:stretch>
              <a:fillRect/>
            </a:stretch>
          </a:blipFill>
          <a:ln>
            <a:noFill/>
          </a:ln>
        </p:spPr>
        <p:txBody>
          <a:bodyPr/>
          <a:lstStyle/>
          <a:p>
            <a:endParaRPr lang="de-DE"/>
          </a:p>
        </p:txBody>
      </p:sp>
      <p:sp>
        <p:nvSpPr>
          <p:cNvPr id="501" name="Google Shape;501;g32093a3db72_3_224"/>
          <p:cNvSpPr txBox="1"/>
          <p:nvPr/>
        </p:nvSpPr>
        <p:spPr>
          <a:xfrm>
            <a:off x="2571750" y="855875"/>
            <a:ext cx="10027200" cy="1833000"/>
          </a:xfrm>
          <a:prstGeom prst="rect">
            <a:avLst/>
          </a:prstGeom>
          <a:noFill/>
          <a:ln>
            <a:noFill/>
          </a:ln>
        </p:spPr>
        <p:txBody>
          <a:bodyPr spcFirstLastPara="1" wrap="square" lIns="0" tIns="0" rIns="0" bIns="0" anchor="t" anchorCtr="0">
            <a:spAutoFit/>
          </a:bodyPr>
          <a:lstStyle/>
          <a:p>
            <a:pPr marL="0" marR="0" lvl="0" indent="0" algn="l" rtl="0">
              <a:lnSpc>
                <a:spcPct val="113002"/>
              </a:lnSpc>
              <a:spcBef>
                <a:spcPts val="0"/>
              </a:spcBef>
              <a:spcAft>
                <a:spcPts val="0"/>
              </a:spcAft>
              <a:buClr>
                <a:srgbClr val="000000"/>
              </a:buClr>
              <a:buSzPts val="4799"/>
              <a:buFont typeface="Arial"/>
              <a:buNone/>
            </a:pPr>
            <a:r>
              <a:rPr lang="en-US" sz="4799" b="1">
                <a:solidFill>
                  <a:srgbClr val="002C47"/>
                </a:solidFill>
                <a:latin typeface="Poppins"/>
                <a:ea typeface="Poppins"/>
                <a:cs typeface="Poppins"/>
                <a:sym typeface="Poppins"/>
              </a:rPr>
              <a:t>LEKTION 4 : </a:t>
            </a:r>
            <a:endParaRPr sz="4799" b="1">
              <a:solidFill>
                <a:srgbClr val="002C47"/>
              </a:solidFill>
              <a:latin typeface="Poppins"/>
              <a:ea typeface="Poppins"/>
              <a:cs typeface="Poppins"/>
              <a:sym typeface="Poppins"/>
            </a:endParaRPr>
          </a:p>
          <a:p>
            <a:pPr marL="0" marR="0" lvl="0" indent="0" algn="l" rtl="0">
              <a:lnSpc>
                <a:spcPct val="113002"/>
              </a:lnSpc>
              <a:spcBef>
                <a:spcPts val="0"/>
              </a:spcBef>
              <a:spcAft>
                <a:spcPts val="0"/>
              </a:spcAft>
              <a:buClr>
                <a:srgbClr val="000000"/>
              </a:buClr>
              <a:buSzPts val="4799"/>
              <a:buFont typeface="Arial"/>
              <a:buNone/>
            </a:pPr>
            <a:r>
              <a:rPr lang="en-US" sz="4500" b="1">
                <a:solidFill>
                  <a:srgbClr val="062D47"/>
                </a:solidFill>
                <a:latin typeface="Calibri"/>
                <a:ea typeface="Calibri"/>
                <a:cs typeface="Calibri"/>
                <a:sym typeface="Calibri"/>
              </a:rPr>
              <a:t>Vorbereitungsphase </a:t>
            </a:r>
            <a:endParaRPr sz="11399" b="1">
              <a:solidFill>
                <a:srgbClr val="062D47"/>
              </a:solidFill>
              <a:latin typeface="Poppins"/>
              <a:ea typeface="Poppins"/>
              <a:cs typeface="Poppins"/>
              <a:sym typeface="Poppins"/>
            </a:endParaRPr>
          </a:p>
          <a:p>
            <a:pPr marL="0" marR="0" lvl="0" indent="0" algn="l" rtl="0">
              <a:lnSpc>
                <a:spcPct val="113002"/>
              </a:lnSpc>
              <a:spcBef>
                <a:spcPts val="0"/>
              </a:spcBef>
              <a:spcAft>
                <a:spcPts val="0"/>
              </a:spcAft>
              <a:buClr>
                <a:srgbClr val="000000"/>
              </a:buClr>
              <a:buSzPts val="4799"/>
              <a:buFont typeface="Arial"/>
              <a:buNone/>
            </a:pPr>
            <a:endParaRPr sz="1400" b="0" i="0" u="none" strike="noStrike" cap="none">
              <a:solidFill>
                <a:srgbClr val="000000"/>
              </a:solidFill>
              <a:latin typeface="Arial"/>
              <a:ea typeface="Arial"/>
              <a:cs typeface="Arial"/>
              <a:sym typeface="Arial"/>
            </a:endParaRPr>
          </a:p>
        </p:txBody>
      </p:sp>
      <p:sp>
        <p:nvSpPr>
          <p:cNvPr id="502" name="Google Shape;502;g32093a3db72_3_224"/>
          <p:cNvSpPr txBox="1"/>
          <p:nvPr/>
        </p:nvSpPr>
        <p:spPr>
          <a:xfrm>
            <a:off x="2513596" y="2430003"/>
            <a:ext cx="10027200" cy="6183000"/>
          </a:xfrm>
          <a:prstGeom prst="rect">
            <a:avLst/>
          </a:prstGeom>
          <a:noFill/>
          <a:ln w="38100" cap="flat" cmpd="sng">
            <a:solidFill>
              <a:srgbClr val="93C47D"/>
            </a:solidFill>
            <a:prstDash val="lgDash"/>
            <a:round/>
            <a:headEnd type="none" w="sm" len="sm"/>
            <a:tailEnd type="none" w="sm" len="sm"/>
          </a:ln>
        </p:spPr>
        <p:txBody>
          <a:bodyPr spcFirstLastPara="1" wrap="square" lIns="0" tIns="0" rIns="0" bIns="0" anchor="t" anchorCtr="0">
            <a:spAutoFit/>
          </a:bodyPr>
          <a:lstStyle/>
          <a:p>
            <a:pPr marL="0" lvl="0" indent="0" algn="l" rtl="0">
              <a:lnSpc>
                <a:spcPct val="115000"/>
              </a:lnSpc>
              <a:spcBef>
                <a:spcPts val="1200"/>
              </a:spcBef>
              <a:spcAft>
                <a:spcPts val="0"/>
              </a:spcAft>
              <a:buNone/>
            </a:pPr>
            <a:endParaRPr sz="2800" b="1" dirty="0">
              <a:solidFill>
                <a:srgbClr val="062D47"/>
              </a:solidFill>
            </a:endParaRPr>
          </a:p>
          <a:p>
            <a:pPr marL="457200" lvl="0" indent="0" algn="l" rtl="0">
              <a:lnSpc>
                <a:spcPct val="115000"/>
              </a:lnSpc>
              <a:spcBef>
                <a:spcPts val="1200"/>
              </a:spcBef>
              <a:spcAft>
                <a:spcPts val="0"/>
              </a:spcAft>
              <a:buNone/>
            </a:pPr>
            <a:r>
              <a:rPr lang="en-US" sz="3000" b="1" dirty="0" err="1">
                <a:solidFill>
                  <a:srgbClr val="062D47"/>
                </a:solidFill>
                <a:latin typeface="Poppins"/>
                <a:ea typeface="Poppins"/>
                <a:cs typeface="Poppins"/>
                <a:sym typeface="Poppins"/>
              </a:rPr>
              <a:t>Wichtige</a:t>
            </a:r>
            <a:r>
              <a:rPr lang="en-US" sz="3000" b="1" dirty="0">
                <a:solidFill>
                  <a:srgbClr val="062D47"/>
                </a:solidFill>
                <a:latin typeface="Poppins"/>
                <a:ea typeface="Poppins"/>
                <a:cs typeface="Poppins"/>
                <a:sym typeface="Poppins"/>
              </a:rPr>
              <a:t> </a:t>
            </a:r>
            <a:r>
              <a:rPr lang="en-US" sz="3000" b="1" dirty="0" err="1">
                <a:solidFill>
                  <a:srgbClr val="062D47"/>
                </a:solidFill>
                <a:latin typeface="Poppins"/>
                <a:ea typeface="Poppins"/>
                <a:cs typeface="Poppins"/>
                <a:sym typeface="Poppins"/>
              </a:rPr>
              <a:t>Schritte</a:t>
            </a:r>
            <a:r>
              <a:rPr lang="en-US" sz="3000" b="1" dirty="0">
                <a:solidFill>
                  <a:srgbClr val="062D47"/>
                </a:solidFill>
                <a:latin typeface="Poppins"/>
                <a:ea typeface="Poppins"/>
                <a:cs typeface="Poppins"/>
                <a:sym typeface="Poppins"/>
              </a:rPr>
              <a:t>:</a:t>
            </a:r>
            <a:endParaRPr sz="3100" b="1" dirty="0">
              <a:solidFill>
                <a:srgbClr val="062D47"/>
              </a:solidFill>
              <a:latin typeface="Poppins"/>
              <a:ea typeface="Poppins"/>
              <a:cs typeface="Poppins"/>
              <a:sym typeface="Poppins"/>
            </a:endParaRPr>
          </a:p>
          <a:p>
            <a:pPr marL="914400" lvl="1" indent="-419100" algn="l" rtl="0">
              <a:lnSpc>
                <a:spcPct val="115000"/>
              </a:lnSpc>
              <a:spcBef>
                <a:spcPts val="1200"/>
              </a:spcBef>
              <a:spcAft>
                <a:spcPts val="0"/>
              </a:spcAft>
              <a:buClr>
                <a:srgbClr val="062D47"/>
              </a:buClr>
              <a:buSzPts val="3000"/>
              <a:buFont typeface="Poppins"/>
              <a:buChar char="○"/>
            </a:pPr>
            <a:r>
              <a:rPr lang="en-US" sz="3000" dirty="0">
                <a:solidFill>
                  <a:srgbClr val="062D47"/>
                </a:solidFill>
                <a:latin typeface="Poppins"/>
                <a:ea typeface="Poppins"/>
                <a:cs typeface="Poppins"/>
                <a:sym typeface="Poppins"/>
              </a:rPr>
              <a:t>Bilden Sie </a:t>
            </a:r>
            <a:r>
              <a:rPr lang="en-US" sz="3000" dirty="0" err="1">
                <a:solidFill>
                  <a:srgbClr val="062D47"/>
                </a:solidFill>
                <a:latin typeface="Poppins"/>
                <a:ea typeface="Poppins"/>
                <a:cs typeface="Poppins"/>
                <a:sym typeface="Poppins"/>
              </a:rPr>
              <a:t>ein</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engagiertes</a:t>
            </a:r>
            <a:r>
              <a:rPr lang="en-US" sz="3000" dirty="0">
                <a:solidFill>
                  <a:srgbClr val="062D47"/>
                </a:solidFill>
                <a:latin typeface="Poppins"/>
                <a:ea typeface="Poppins"/>
                <a:cs typeface="Poppins"/>
                <a:sym typeface="Poppins"/>
              </a:rPr>
              <a:t> Team, das den </a:t>
            </a:r>
            <a:r>
              <a:rPr lang="en-US" sz="3000" dirty="0" err="1">
                <a:solidFill>
                  <a:srgbClr val="062D47"/>
                </a:solidFill>
                <a:latin typeface="Poppins"/>
                <a:ea typeface="Poppins"/>
                <a:cs typeface="Poppins"/>
                <a:sym typeface="Poppins"/>
              </a:rPr>
              <a:t>Prozess</a:t>
            </a:r>
            <a:r>
              <a:rPr lang="en-US" sz="3000" dirty="0">
                <a:solidFill>
                  <a:srgbClr val="062D47"/>
                </a:solidFill>
                <a:latin typeface="Poppins"/>
                <a:ea typeface="Poppins"/>
                <a:cs typeface="Poppins"/>
                <a:sym typeface="Poppins"/>
              </a:rPr>
              <a:t> der </a:t>
            </a:r>
            <a:r>
              <a:rPr lang="en-US" sz="3000" dirty="0" err="1">
                <a:solidFill>
                  <a:srgbClr val="062D47"/>
                </a:solidFill>
                <a:latin typeface="Poppins"/>
                <a:ea typeface="Poppins"/>
                <a:cs typeface="Poppins"/>
                <a:sym typeface="Poppins"/>
              </a:rPr>
              <a:t>Karriereplanung</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überwacht</a:t>
            </a:r>
            <a:r>
              <a:rPr lang="en-US" sz="3000" dirty="0">
                <a:solidFill>
                  <a:srgbClr val="062D47"/>
                </a:solidFill>
                <a:latin typeface="Poppins"/>
                <a:ea typeface="Poppins"/>
                <a:cs typeface="Poppins"/>
                <a:sym typeface="Poppins"/>
              </a:rPr>
              <a:t>.</a:t>
            </a:r>
            <a:endParaRPr sz="3000" dirty="0">
              <a:solidFill>
                <a:srgbClr val="062D47"/>
              </a:solidFill>
              <a:latin typeface="Poppins"/>
              <a:ea typeface="Poppins"/>
              <a:cs typeface="Poppins"/>
              <a:sym typeface="Poppins"/>
            </a:endParaRPr>
          </a:p>
          <a:p>
            <a:pPr marL="914400" lvl="1" indent="-419100" algn="l" rtl="0">
              <a:lnSpc>
                <a:spcPct val="115000"/>
              </a:lnSpc>
              <a:spcBef>
                <a:spcPts val="0"/>
              </a:spcBef>
              <a:spcAft>
                <a:spcPts val="0"/>
              </a:spcAft>
              <a:buClr>
                <a:srgbClr val="062D47"/>
              </a:buClr>
              <a:buSzPts val="3000"/>
              <a:buFont typeface="Poppins"/>
              <a:buChar char="○"/>
            </a:pPr>
            <a:r>
              <a:rPr lang="en-US" sz="3000" dirty="0" err="1">
                <a:solidFill>
                  <a:srgbClr val="062D47"/>
                </a:solidFill>
                <a:latin typeface="Poppins"/>
                <a:ea typeface="Poppins"/>
                <a:cs typeface="Poppins"/>
                <a:sym typeface="Poppins"/>
              </a:rPr>
              <a:t>Führen</a:t>
            </a:r>
            <a:r>
              <a:rPr lang="en-US" sz="3000" dirty="0">
                <a:solidFill>
                  <a:srgbClr val="062D47"/>
                </a:solidFill>
                <a:latin typeface="Poppins"/>
                <a:ea typeface="Poppins"/>
                <a:cs typeface="Poppins"/>
                <a:sym typeface="Poppins"/>
              </a:rPr>
              <a:t> Sie </a:t>
            </a:r>
            <a:r>
              <a:rPr lang="en-US" sz="3000" dirty="0" err="1">
                <a:solidFill>
                  <a:srgbClr val="062D47"/>
                </a:solidFill>
                <a:latin typeface="Poppins"/>
                <a:ea typeface="Poppins"/>
                <a:cs typeface="Poppins"/>
                <a:sym typeface="Poppins"/>
              </a:rPr>
              <a:t>eine</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Analyse</a:t>
            </a:r>
            <a:r>
              <a:rPr lang="en-US" sz="3000" dirty="0">
                <a:solidFill>
                  <a:srgbClr val="062D47"/>
                </a:solidFill>
                <a:latin typeface="Poppins"/>
                <a:ea typeface="Poppins"/>
                <a:cs typeface="Poppins"/>
                <a:sym typeface="Poppins"/>
              </a:rPr>
              <a:t> der </a:t>
            </a:r>
            <a:r>
              <a:rPr lang="en-US" sz="3000" dirty="0" err="1">
                <a:solidFill>
                  <a:srgbClr val="062D47"/>
                </a:solidFill>
                <a:latin typeface="Poppins"/>
                <a:ea typeface="Poppins"/>
                <a:cs typeface="Poppins"/>
                <a:sym typeface="Poppins"/>
              </a:rPr>
              <a:t>Fähigkeiten</a:t>
            </a:r>
            <a:r>
              <a:rPr lang="en-US" sz="3000" dirty="0">
                <a:solidFill>
                  <a:srgbClr val="062D47"/>
                </a:solidFill>
                <a:latin typeface="Poppins"/>
                <a:ea typeface="Poppins"/>
                <a:cs typeface="Poppins"/>
                <a:sym typeface="Poppins"/>
              </a:rPr>
              <a:t> und </a:t>
            </a:r>
            <a:r>
              <a:rPr lang="en-US" sz="3000" dirty="0" err="1">
                <a:solidFill>
                  <a:srgbClr val="062D47"/>
                </a:solidFill>
                <a:latin typeface="Poppins"/>
                <a:ea typeface="Poppins"/>
                <a:cs typeface="Poppins"/>
                <a:sym typeface="Poppins"/>
              </a:rPr>
              <a:t>Wünsche</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durch</a:t>
            </a:r>
            <a:r>
              <a:rPr lang="en-US" sz="3000" dirty="0">
                <a:solidFill>
                  <a:srgbClr val="062D47"/>
                </a:solidFill>
                <a:latin typeface="Poppins"/>
                <a:ea typeface="Poppins"/>
                <a:cs typeface="Poppins"/>
                <a:sym typeface="Poppins"/>
              </a:rPr>
              <a:t>, um </a:t>
            </a:r>
            <a:r>
              <a:rPr lang="en-US" sz="3000" dirty="0" err="1">
                <a:solidFill>
                  <a:srgbClr val="062D47"/>
                </a:solidFill>
                <a:latin typeface="Poppins"/>
                <a:ea typeface="Poppins"/>
                <a:cs typeface="Poppins"/>
                <a:sym typeface="Poppins"/>
              </a:rPr>
              <a:t>Lücken</a:t>
            </a:r>
            <a:r>
              <a:rPr lang="en-US" sz="3000" dirty="0">
                <a:solidFill>
                  <a:srgbClr val="062D47"/>
                </a:solidFill>
                <a:latin typeface="Poppins"/>
                <a:ea typeface="Poppins"/>
                <a:cs typeface="Poppins"/>
                <a:sym typeface="Poppins"/>
              </a:rPr>
              <a:t> und </a:t>
            </a:r>
            <a:r>
              <a:rPr lang="en-US" sz="3000" dirty="0" err="1">
                <a:solidFill>
                  <a:srgbClr val="062D47"/>
                </a:solidFill>
                <a:latin typeface="Poppins"/>
                <a:ea typeface="Poppins"/>
                <a:cs typeface="Poppins"/>
                <a:sym typeface="Poppins"/>
              </a:rPr>
              <a:t>Möglichkeiten</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zu</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ermitteln</a:t>
            </a:r>
            <a:r>
              <a:rPr lang="en-US" sz="3000" dirty="0">
                <a:solidFill>
                  <a:srgbClr val="062D47"/>
                </a:solidFill>
                <a:latin typeface="Poppins"/>
                <a:ea typeface="Poppins"/>
                <a:cs typeface="Poppins"/>
                <a:sym typeface="Poppins"/>
              </a:rPr>
              <a:t>.</a:t>
            </a:r>
            <a:endParaRPr sz="3000" dirty="0">
              <a:solidFill>
                <a:srgbClr val="062D47"/>
              </a:solidFill>
              <a:latin typeface="Poppins"/>
              <a:ea typeface="Poppins"/>
              <a:cs typeface="Poppins"/>
              <a:sym typeface="Poppins"/>
            </a:endParaRPr>
          </a:p>
          <a:p>
            <a:pPr marL="914400" lvl="1" indent="-419100" algn="l" rtl="0">
              <a:lnSpc>
                <a:spcPct val="115000"/>
              </a:lnSpc>
              <a:spcBef>
                <a:spcPts val="0"/>
              </a:spcBef>
              <a:spcAft>
                <a:spcPts val="0"/>
              </a:spcAft>
              <a:buClr>
                <a:srgbClr val="062D47"/>
              </a:buClr>
              <a:buSzPts val="3000"/>
              <a:buFont typeface="Poppins"/>
              <a:buChar char="○"/>
            </a:pPr>
            <a:r>
              <a:rPr lang="en-US" sz="3000" dirty="0" err="1">
                <a:solidFill>
                  <a:srgbClr val="062D47"/>
                </a:solidFill>
                <a:latin typeface="Poppins"/>
                <a:ea typeface="Poppins"/>
                <a:cs typeface="Poppins"/>
                <a:sym typeface="Poppins"/>
              </a:rPr>
              <a:t>Beziehen</a:t>
            </a:r>
            <a:r>
              <a:rPr lang="en-US" sz="3000" dirty="0">
                <a:solidFill>
                  <a:srgbClr val="062D47"/>
                </a:solidFill>
                <a:latin typeface="Poppins"/>
                <a:ea typeface="Poppins"/>
                <a:cs typeface="Poppins"/>
                <a:sym typeface="Poppins"/>
              </a:rPr>
              <a:t> Sie die Mitarbeiter in den </a:t>
            </a:r>
            <a:r>
              <a:rPr lang="en-US" sz="3000" dirty="0" err="1">
                <a:solidFill>
                  <a:srgbClr val="062D47"/>
                </a:solidFill>
                <a:latin typeface="Poppins"/>
                <a:ea typeface="Poppins"/>
                <a:cs typeface="Poppins"/>
                <a:sym typeface="Poppins"/>
              </a:rPr>
              <a:t>Planungsprozess</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ein</a:t>
            </a:r>
            <a:r>
              <a:rPr lang="en-US" sz="3000" dirty="0">
                <a:solidFill>
                  <a:srgbClr val="062D47"/>
                </a:solidFill>
                <a:latin typeface="Poppins"/>
                <a:ea typeface="Poppins"/>
                <a:cs typeface="Poppins"/>
                <a:sym typeface="Poppins"/>
              </a:rPr>
              <a:t>, um </a:t>
            </a:r>
            <a:r>
              <a:rPr lang="en-US" sz="3000" dirty="0" err="1">
                <a:solidFill>
                  <a:srgbClr val="062D47"/>
                </a:solidFill>
                <a:latin typeface="Poppins"/>
                <a:ea typeface="Poppins"/>
                <a:cs typeface="Poppins"/>
                <a:sym typeface="Poppins"/>
              </a:rPr>
              <a:t>eine</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einheitliche</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Ausrichtung</a:t>
            </a:r>
            <a:r>
              <a:rPr lang="en-US" sz="3000" dirty="0">
                <a:solidFill>
                  <a:srgbClr val="062D47"/>
                </a:solidFill>
                <a:latin typeface="Poppins"/>
                <a:ea typeface="Poppins"/>
                <a:cs typeface="Poppins"/>
                <a:sym typeface="Poppins"/>
              </a:rPr>
              <a:t> und </a:t>
            </a:r>
            <a:r>
              <a:rPr lang="en-US" sz="3000" dirty="0" err="1">
                <a:solidFill>
                  <a:srgbClr val="062D47"/>
                </a:solidFill>
                <a:latin typeface="Poppins"/>
                <a:ea typeface="Poppins"/>
                <a:cs typeface="Poppins"/>
                <a:sym typeface="Poppins"/>
              </a:rPr>
              <a:t>ein</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entsprechendes</a:t>
            </a:r>
            <a:r>
              <a:rPr lang="en-US" sz="3000" dirty="0">
                <a:solidFill>
                  <a:srgbClr val="062D47"/>
                </a:solidFill>
                <a:latin typeface="Poppins"/>
                <a:ea typeface="Poppins"/>
                <a:cs typeface="Poppins"/>
                <a:sym typeface="Poppins"/>
              </a:rPr>
              <a:t> Engagement </a:t>
            </a:r>
            <a:r>
              <a:rPr lang="en-US" sz="3000" dirty="0" err="1">
                <a:solidFill>
                  <a:srgbClr val="062D47"/>
                </a:solidFill>
                <a:latin typeface="Poppins"/>
                <a:ea typeface="Poppins"/>
                <a:cs typeface="Poppins"/>
                <a:sym typeface="Poppins"/>
              </a:rPr>
              <a:t>sicherzustellen</a:t>
            </a:r>
            <a:r>
              <a:rPr lang="en-US" sz="3000" dirty="0">
                <a:solidFill>
                  <a:srgbClr val="062D47"/>
                </a:solidFill>
                <a:latin typeface="Poppins"/>
                <a:ea typeface="Poppins"/>
                <a:cs typeface="Poppins"/>
                <a:sym typeface="Poppins"/>
              </a:rPr>
              <a:t>.</a:t>
            </a:r>
            <a:endParaRPr sz="3000" dirty="0">
              <a:solidFill>
                <a:srgbClr val="062D47"/>
              </a:solidFill>
              <a:latin typeface="Poppins"/>
              <a:ea typeface="Poppins"/>
              <a:cs typeface="Poppins"/>
              <a:sym typeface="Poppins"/>
            </a:endParaRPr>
          </a:p>
          <a:p>
            <a:pPr marL="914400" lvl="1" indent="-419100" algn="l" rtl="0">
              <a:lnSpc>
                <a:spcPct val="115000"/>
              </a:lnSpc>
              <a:spcBef>
                <a:spcPts val="0"/>
              </a:spcBef>
              <a:spcAft>
                <a:spcPts val="0"/>
              </a:spcAft>
              <a:buClr>
                <a:srgbClr val="062D47"/>
              </a:buClr>
              <a:buSzPts val="3000"/>
              <a:buFont typeface="Poppins"/>
              <a:buChar char="○"/>
            </a:pPr>
            <a:r>
              <a:rPr lang="en-US" sz="3000" dirty="0">
                <a:solidFill>
                  <a:srgbClr val="062D47"/>
                </a:solidFill>
                <a:latin typeface="Poppins"/>
                <a:ea typeface="Poppins"/>
                <a:cs typeface="Poppins"/>
                <a:sym typeface="Poppins"/>
              </a:rPr>
              <a:t>Benchmarking </a:t>
            </a:r>
            <a:r>
              <a:rPr lang="en-US" sz="3000" dirty="0" err="1">
                <a:solidFill>
                  <a:srgbClr val="062D47"/>
                </a:solidFill>
                <a:latin typeface="Poppins"/>
                <a:ea typeface="Poppins"/>
                <a:cs typeface="Poppins"/>
                <a:sym typeface="Poppins"/>
              </a:rPr>
              <a:t>mit</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Industriestandards</a:t>
            </a:r>
            <a:r>
              <a:rPr lang="en-US" sz="3000" dirty="0">
                <a:solidFill>
                  <a:srgbClr val="062D47"/>
                </a:solidFill>
                <a:latin typeface="Poppins"/>
                <a:ea typeface="Poppins"/>
                <a:cs typeface="Poppins"/>
                <a:sym typeface="Poppins"/>
              </a:rPr>
              <a:t> für </a:t>
            </a:r>
            <a:r>
              <a:rPr lang="en-US" sz="3000" dirty="0" err="1">
                <a:solidFill>
                  <a:srgbClr val="062D47"/>
                </a:solidFill>
                <a:latin typeface="Poppins"/>
                <a:ea typeface="Poppins"/>
                <a:cs typeface="Poppins"/>
                <a:sym typeface="Poppins"/>
              </a:rPr>
              <a:t>wettbewerbsfähige</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Erkenntnisse</a:t>
            </a:r>
            <a:r>
              <a:rPr lang="en-US" sz="3000" dirty="0">
                <a:solidFill>
                  <a:srgbClr val="062D47"/>
                </a:solidFill>
                <a:latin typeface="Poppins"/>
                <a:ea typeface="Poppins"/>
                <a:cs typeface="Poppins"/>
                <a:sym typeface="Poppins"/>
              </a:rPr>
              <a:t>.</a:t>
            </a:r>
            <a:endParaRPr sz="3000" dirty="0">
              <a:solidFill>
                <a:srgbClr val="062D47"/>
              </a:solidFill>
              <a:latin typeface="Poppins"/>
              <a:ea typeface="Poppins"/>
              <a:cs typeface="Poppins"/>
              <a:sym typeface="Poppins"/>
            </a:endParaRPr>
          </a:p>
          <a:p>
            <a:pPr marL="0" lvl="0" indent="0" algn="l" rtl="0">
              <a:lnSpc>
                <a:spcPct val="115000"/>
              </a:lnSpc>
              <a:spcBef>
                <a:spcPts val="1200"/>
              </a:spcBef>
              <a:spcAft>
                <a:spcPts val="1200"/>
              </a:spcAft>
              <a:buNone/>
            </a:pPr>
            <a:endParaRPr sz="2900" b="1" dirty="0">
              <a:solidFill>
                <a:srgbClr val="062D47"/>
              </a:solidFill>
              <a:latin typeface="Poppins"/>
              <a:ea typeface="Poppins"/>
              <a:cs typeface="Poppins"/>
              <a:sym typeface="Poppins"/>
            </a:endParaRPr>
          </a:p>
        </p:txBody>
      </p:sp>
      <p:sp>
        <p:nvSpPr>
          <p:cNvPr id="503" name="Google Shape;503;g32093a3db72_3_224"/>
          <p:cNvSpPr txBox="1"/>
          <p:nvPr/>
        </p:nvSpPr>
        <p:spPr>
          <a:xfrm>
            <a:off x="7582475" y="6687125"/>
            <a:ext cx="68565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100" b="1">
              <a:solidFill>
                <a:srgbClr val="002C47"/>
              </a:solidFill>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g32093a3db72_3_243"/>
          <p:cNvSpPr/>
          <p:nvPr/>
        </p:nvSpPr>
        <p:spPr>
          <a:xfrm rot="-4777092">
            <a:off x="5568730" y="2938974"/>
            <a:ext cx="12662177" cy="4415935"/>
          </a:xfrm>
          <a:custGeom>
            <a:avLst/>
            <a:gdLst/>
            <a:ahLst/>
            <a:cxnLst/>
            <a:rect l="l" t="t" r="r" b="b"/>
            <a:pathLst>
              <a:path w="12676724" h="4421008" extrusionOk="0">
                <a:moveTo>
                  <a:pt x="0" y="0"/>
                </a:moveTo>
                <a:lnTo>
                  <a:pt x="12676724" y="0"/>
                </a:lnTo>
                <a:lnTo>
                  <a:pt x="12676724" y="4421008"/>
                </a:lnTo>
                <a:lnTo>
                  <a:pt x="0" y="4421008"/>
                </a:lnTo>
                <a:lnTo>
                  <a:pt x="0" y="0"/>
                </a:lnTo>
                <a:close/>
              </a:path>
            </a:pathLst>
          </a:custGeom>
          <a:blipFill rotWithShape="1">
            <a:blip r:embed="rId3">
              <a:alphaModFix/>
            </a:blip>
            <a:stretch>
              <a:fillRect/>
            </a:stretch>
          </a:blipFill>
          <a:ln>
            <a:noFill/>
          </a:ln>
        </p:spPr>
        <p:txBody>
          <a:bodyPr/>
          <a:lstStyle/>
          <a:p>
            <a:endParaRPr lang="de-DE"/>
          </a:p>
        </p:txBody>
      </p:sp>
      <p:sp>
        <p:nvSpPr>
          <p:cNvPr id="509" name="Google Shape;509;g32093a3db72_3_243"/>
          <p:cNvSpPr/>
          <p:nvPr/>
        </p:nvSpPr>
        <p:spPr>
          <a:xfrm>
            <a:off x="11115371" y="0"/>
            <a:ext cx="7177919" cy="10291954"/>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4">
              <a:alphaModFix/>
            </a:blip>
            <a:stretch>
              <a:fillRect l="-77019" r="-77019"/>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g32093a3db72_3_243"/>
          <p:cNvSpPr/>
          <p:nvPr/>
        </p:nvSpPr>
        <p:spPr>
          <a:xfrm rot="-2967651" flipH="1">
            <a:off x="13288315" y="6434110"/>
            <a:ext cx="10666084" cy="3626468"/>
          </a:xfrm>
          <a:custGeom>
            <a:avLst/>
            <a:gdLst/>
            <a:ahLst/>
            <a:cxnLst/>
            <a:rect l="l" t="t" r="r" b="b"/>
            <a:pathLst>
              <a:path w="10665551" h="3626287" extrusionOk="0">
                <a:moveTo>
                  <a:pt x="10665551" y="0"/>
                </a:moveTo>
                <a:lnTo>
                  <a:pt x="0" y="0"/>
                </a:lnTo>
                <a:lnTo>
                  <a:pt x="0" y="3626288"/>
                </a:lnTo>
                <a:lnTo>
                  <a:pt x="10665551" y="3626288"/>
                </a:lnTo>
                <a:lnTo>
                  <a:pt x="10665551" y="0"/>
                </a:lnTo>
                <a:close/>
              </a:path>
            </a:pathLst>
          </a:custGeom>
          <a:blipFill rotWithShape="1">
            <a:blip r:embed="rId5">
              <a:alphaModFix amt="77000"/>
            </a:blip>
            <a:stretch>
              <a:fillRect/>
            </a:stretch>
          </a:blipFill>
          <a:ln>
            <a:noFill/>
          </a:ln>
        </p:spPr>
        <p:txBody>
          <a:bodyPr/>
          <a:lstStyle/>
          <a:p>
            <a:endParaRPr lang="de-DE"/>
          </a:p>
        </p:txBody>
      </p:sp>
      <p:grpSp>
        <p:nvGrpSpPr>
          <p:cNvPr id="511" name="Google Shape;511;g32093a3db72_3_243"/>
          <p:cNvGrpSpPr/>
          <p:nvPr/>
        </p:nvGrpSpPr>
        <p:grpSpPr>
          <a:xfrm>
            <a:off x="11629486" y="1052712"/>
            <a:ext cx="857829" cy="857829"/>
            <a:chOff x="0" y="0"/>
            <a:chExt cx="812800" cy="812800"/>
          </a:xfrm>
        </p:grpSpPr>
        <p:sp>
          <p:nvSpPr>
            <p:cNvPr id="512" name="Google Shape;512;g32093a3db72_3_24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g32093a3db72_3_243"/>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14" name="Google Shape;514;g32093a3db72_3_243"/>
          <p:cNvGrpSpPr/>
          <p:nvPr/>
        </p:nvGrpSpPr>
        <p:grpSpPr>
          <a:xfrm>
            <a:off x="11115371" y="2332412"/>
            <a:ext cx="604561" cy="604561"/>
            <a:chOff x="0" y="0"/>
            <a:chExt cx="812800" cy="812800"/>
          </a:xfrm>
        </p:grpSpPr>
        <p:sp>
          <p:nvSpPr>
            <p:cNvPr id="515" name="Google Shape;515;g32093a3db72_3_24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g32093a3db72_3_243"/>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17" name="Google Shape;517;g32093a3db72_3_243"/>
          <p:cNvGrpSpPr/>
          <p:nvPr/>
        </p:nvGrpSpPr>
        <p:grpSpPr>
          <a:xfrm>
            <a:off x="11940462" y="788230"/>
            <a:ext cx="637642" cy="637642"/>
            <a:chOff x="0" y="0"/>
            <a:chExt cx="812800" cy="812800"/>
          </a:xfrm>
        </p:grpSpPr>
        <p:sp>
          <p:nvSpPr>
            <p:cNvPr id="518" name="Google Shape;518;g32093a3db72_3_24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g32093a3db72_3_243"/>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20" name="Google Shape;520;g32093a3db72_3_243"/>
          <p:cNvSpPr txBox="1"/>
          <p:nvPr/>
        </p:nvSpPr>
        <p:spPr>
          <a:xfrm>
            <a:off x="5" y="1425887"/>
            <a:ext cx="11103000" cy="9234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6000" b="1">
                <a:solidFill>
                  <a:srgbClr val="002C47"/>
                </a:solidFill>
                <a:latin typeface="Poppins"/>
                <a:ea typeface="Poppins"/>
                <a:cs typeface="Poppins"/>
                <a:sym typeface="Poppins"/>
              </a:rPr>
              <a:t>Phase der Planentwicklung</a:t>
            </a:r>
            <a:endParaRPr sz="2400" b="0" i="0" u="none" strike="noStrike" cap="none">
              <a:solidFill>
                <a:srgbClr val="000000"/>
              </a:solidFill>
              <a:latin typeface="Arial"/>
              <a:ea typeface="Arial"/>
              <a:cs typeface="Arial"/>
              <a:sym typeface="Arial"/>
            </a:endParaRPr>
          </a:p>
        </p:txBody>
      </p:sp>
      <p:sp>
        <p:nvSpPr>
          <p:cNvPr id="521" name="Google Shape;521;g32093a3db72_3_243"/>
          <p:cNvSpPr/>
          <p:nvPr/>
        </p:nvSpPr>
        <p:spPr>
          <a:xfrm>
            <a:off x="11115371" y="0"/>
            <a:ext cx="7177919" cy="10291954"/>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6">
              <a:alphaModFix/>
            </a:blip>
            <a:stretch>
              <a:fillRect l="-75765" r="-7575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22" name="Google Shape;522;g32093a3db72_3_243"/>
          <p:cNvGrpSpPr/>
          <p:nvPr/>
        </p:nvGrpSpPr>
        <p:grpSpPr>
          <a:xfrm>
            <a:off x="1114373" y="3784347"/>
            <a:ext cx="9376320" cy="4234894"/>
            <a:chOff x="0" y="0"/>
            <a:chExt cx="10782337" cy="4693964"/>
          </a:xfrm>
        </p:grpSpPr>
        <p:grpSp>
          <p:nvGrpSpPr>
            <p:cNvPr id="523" name="Google Shape;523;g32093a3db72_3_243"/>
            <p:cNvGrpSpPr/>
            <p:nvPr/>
          </p:nvGrpSpPr>
          <p:grpSpPr>
            <a:xfrm>
              <a:off x="635543" y="4879"/>
              <a:ext cx="8319179" cy="1097186"/>
              <a:chOff x="0" y="-94781"/>
              <a:chExt cx="3800100" cy="501181"/>
            </a:xfrm>
          </p:grpSpPr>
          <p:sp>
            <p:nvSpPr>
              <p:cNvPr id="524" name="Google Shape;524;g32093a3db72_3_243"/>
              <p:cNvSpPr/>
              <p:nvPr/>
            </p:nvSpPr>
            <p:spPr>
              <a:xfrm>
                <a:off x="0" y="0"/>
                <a:ext cx="3800029" cy="406400"/>
              </a:xfrm>
              <a:custGeom>
                <a:avLst/>
                <a:gdLst/>
                <a:ahLst/>
                <a:cxnLst/>
                <a:rect l="l" t="t" r="r" b="b"/>
                <a:pathLst>
                  <a:path w="3800029" h="406400" extrusionOk="0">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g32093a3db72_3_243"/>
              <p:cNvSpPr txBox="1"/>
              <p:nvPr/>
            </p:nvSpPr>
            <p:spPr>
              <a:xfrm>
                <a:off x="0" y="-94781"/>
                <a:ext cx="3800100" cy="463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26" name="Google Shape;526;g32093a3db72_3_243"/>
            <p:cNvSpPr/>
            <p:nvPr/>
          </p:nvSpPr>
          <p:spPr>
            <a:xfrm>
              <a:off x="0" y="0"/>
              <a:ext cx="1271087" cy="1271087"/>
            </a:xfrm>
            <a:custGeom>
              <a:avLst/>
              <a:gdLst/>
              <a:ahLst/>
              <a:cxnLst/>
              <a:rect l="l" t="t" r="r" b="b"/>
              <a:pathLst>
                <a:path w="1271087" h="1271087" extrusionOk="0">
                  <a:moveTo>
                    <a:pt x="0" y="0"/>
                  </a:moveTo>
                  <a:lnTo>
                    <a:pt x="1271087" y="0"/>
                  </a:lnTo>
                  <a:lnTo>
                    <a:pt x="1271087" y="1271087"/>
                  </a:lnTo>
                  <a:lnTo>
                    <a:pt x="0" y="1271087"/>
                  </a:lnTo>
                  <a:lnTo>
                    <a:pt x="0" y="0"/>
                  </a:lnTo>
                  <a:close/>
                </a:path>
              </a:pathLst>
            </a:custGeom>
            <a:blipFill rotWithShape="1">
              <a:blip r:embed="rId7">
                <a:alphaModFix/>
              </a:blip>
              <a:stretch>
                <a:fillRect/>
              </a:stretch>
            </a:blipFill>
            <a:ln>
              <a:noFill/>
            </a:ln>
          </p:spPr>
          <p:txBody>
            <a:bodyPr/>
            <a:lstStyle/>
            <a:p>
              <a:endParaRPr lang="de-DE"/>
            </a:p>
          </p:txBody>
        </p:sp>
        <p:grpSp>
          <p:nvGrpSpPr>
            <p:cNvPr id="527" name="Google Shape;527;g32093a3db72_3_243"/>
            <p:cNvGrpSpPr/>
            <p:nvPr/>
          </p:nvGrpSpPr>
          <p:grpSpPr>
            <a:xfrm>
              <a:off x="635543" y="1577916"/>
              <a:ext cx="9875024" cy="3116048"/>
              <a:chOff x="0" y="-810459"/>
              <a:chExt cx="4510791" cy="1423373"/>
            </a:xfrm>
          </p:grpSpPr>
          <p:sp>
            <p:nvSpPr>
              <p:cNvPr id="528" name="Google Shape;528;g32093a3db72_3_243"/>
              <p:cNvSpPr/>
              <p:nvPr/>
            </p:nvSpPr>
            <p:spPr>
              <a:xfrm>
                <a:off x="0" y="0"/>
                <a:ext cx="3800029" cy="612914"/>
              </a:xfrm>
              <a:custGeom>
                <a:avLst/>
                <a:gdLst/>
                <a:ahLst/>
                <a:cxnLst/>
                <a:rect l="l" t="t" r="r" b="b"/>
                <a:pathLst>
                  <a:path w="3800029" h="406400" extrusionOk="0">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g32093a3db72_3_243"/>
              <p:cNvSpPr txBox="1"/>
              <p:nvPr/>
            </p:nvSpPr>
            <p:spPr>
              <a:xfrm>
                <a:off x="248045" y="-810459"/>
                <a:ext cx="4262746" cy="463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30" name="Google Shape;530;g32093a3db72_3_243"/>
            <p:cNvSpPr/>
            <p:nvPr/>
          </p:nvSpPr>
          <p:spPr>
            <a:xfrm>
              <a:off x="0" y="3130780"/>
              <a:ext cx="1271087" cy="1271087"/>
            </a:xfrm>
            <a:custGeom>
              <a:avLst/>
              <a:gdLst/>
              <a:ahLst/>
              <a:cxnLst/>
              <a:rect l="l" t="t" r="r" b="b"/>
              <a:pathLst>
                <a:path w="1271087" h="1271087" extrusionOk="0">
                  <a:moveTo>
                    <a:pt x="0" y="0"/>
                  </a:moveTo>
                  <a:lnTo>
                    <a:pt x="1271087" y="0"/>
                  </a:lnTo>
                  <a:lnTo>
                    <a:pt x="1271087" y="1271087"/>
                  </a:lnTo>
                  <a:lnTo>
                    <a:pt x="0" y="1271087"/>
                  </a:lnTo>
                  <a:lnTo>
                    <a:pt x="0" y="0"/>
                  </a:lnTo>
                  <a:close/>
                </a:path>
              </a:pathLst>
            </a:custGeom>
            <a:blipFill rotWithShape="1">
              <a:blip r:embed="rId8">
                <a:alphaModFix/>
              </a:blip>
              <a:stretch>
                <a:fillRect/>
              </a:stretch>
            </a:blipFill>
            <a:ln>
              <a:noFill/>
            </a:ln>
          </p:spPr>
          <p:txBody>
            <a:bodyPr/>
            <a:lstStyle/>
            <a:p>
              <a:endParaRPr lang="de-DE"/>
            </a:p>
          </p:txBody>
        </p:sp>
        <p:grpSp>
          <p:nvGrpSpPr>
            <p:cNvPr id="531" name="Google Shape;531;g32093a3db72_3_243"/>
            <p:cNvGrpSpPr/>
            <p:nvPr/>
          </p:nvGrpSpPr>
          <p:grpSpPr>
            <a:xfrm>
              <a:off x="635543" y="1663873"/>
              <a:ext cx="8319179" cy="1014804"/>
              <a:chOff x="0" y="-57150"/>
              <a:chExt cx="3800100" cy="463550"/>
            </a:xfrm>
          </p:grpSpPr>
          <p:sp>
            <p:nvSpPr>
              <p:cNvPr id="532" name="Google Shape;532;g32093a3db72_3_243"/>
              <p:cNvSpPr/>
              <p:nvPr/>
            </p:nvSpPr>
            <p:spPr>
              <a:xfrm>
                <a:off x="0" y="0"/>
                <a:ext cx="3800029" cy="406400"/>
              </a:xfrm>
              <a:custGeom>
                <a:avLst/>
                <a:gdLst/>
                <a:ahLst/>
                <a:cxnLst/>
                <a:rect l="l" t="t" r="r" b="b"/>
                <a:pathLst>
                  <a:path w="3800029" h="406400" extrusionOk="0">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g32093a3db72_3_243"/>
              <p:cNvSpPr txBox="1"/>
              <p:nvPr/>
            </p:nvSpPr>
            <p:spPr>
              <a:xfrm>
                <a:off x="0" y="-57150"/>
                <a:ext cx="3800100" cy="463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34" name="Google Shape;534;g32093a3db72_3_243"/>
            <p:cNvSpPr/>
            <p:nvPr/>
          </p:nvSpPr>
          <p:spPr>
            <a:xfrm>
              <a:off x="0" y="1567593"/>
              <a:ext cx="1271087" cy="1271087"/>
            </a:xfrm>
            <a:custGeom>
              <a:avLst/>
              <a:gdLst/>
              <a:ahLst/>
              <a:cxnLst/>
              <a:rect l="l" t="t" r="r" b="b"/>
              <a:pathLst>
                <a:path w="1271087" h="1271087" extrusionOk="0">
                  <a:moveTo>
                    <a:pt x="0" y="0"/>
                  </a:moveTo>
                  <a:lnTo>
                    <a:pt x="1271087" y="0"/>
                  </a:lnTo>
                  <a:lnTo>
                    <a:pt x="1271087" y="1271087"/>
                  </a:lnTo>
                  <a:lnTo>
                    <a:pt x="0" y="1271087"/>
                  </a:lnTo>
                  <a:lnTo>
                    <a:pt x="0" y="0"/>
                  </a:lnTo>
                  <a:close/>
                </a:path>
              </a:pathLst>
            </a:custGeom>
            <a:blipFill rotWithShape="1">
              <a:blip r:embed="rId8">
                <a:alphaModFix/>
              </a:blip>
              <a:stretch>
                <a:fillRect/>
              </a:stretch>
            </a:blipFill>
            <a:ln>
              <a:noFill/>
            </a:ln>
          </p:spPr>
          <p:txBody>
            <a:bodyPr/>
            <a:lstStyle/>
            <a:p>
              <a:endParaRPr lang="de-DE"/>
            </a:p>
          </p:txBody>
        </p:sp>
        <p:sp>
          <p:nvSpPr>
            <p:cNvPr id="535" name="Google Shape;535;g32093a3db72_3_243"/>
            <p:cNvSpPr txBox="1"/>
            <p:nvPr/>
          </p:nvSpPr>
          <p:spPr>
            <a:xfrm>
              <a:off x="1624111" y="324165"/>
              <a:ext cx="6880500" cy="573116"/>
            </a:xfrm>
            <a:prstGeom prst="rect">
              <a:avLst/>
            </a:prstGeom>
            <a:noFill/>
            <a:ln>
              <a:noFill/>
            </a:ln>
          </p:spPr>
          <p:txBody>
            <a:bodyPr spcFirstLastPara="1" wrap="square" lIns="0" tIns="0" rIns="0" bIns="0" anchor="t" anchorCtr="0">
              <a:spAutoFit/>
            </a:bodyPr>
            <a:lstStyle/>
            <a:p>
              <a:pPr marL="0" marR="0" lvl="0" indent="0" algn="l" rtl="0">
                <a:lnSpc>
                  <a:spcPct val="140021"/>
                </a:lnSpc>
                <a:spcBef>
                  <a:spcPts val="0"/>
                </a:spcBef>
                <a:spcAft>
                  <a:spcPts val="0"/>
                </a:spcAft>
                <a:buClr>
                  <a:srgbClr val="000000"/>
                </a:buClr>
                <a:buSzPts val="2831"/>
                <a:buFont typeface="Arial"/>
                <a:buNone/>
              </a:pPr>
              <a:r>
                <a:rPr lang="en-US" sz="2400" b="1" dirty="0" err="1">
                  <a:solidFill>
                    <a:srgbClr val="FFFFFF"/>
                  </a:solidFill>
                  <a:latin typeface="Poppins Medium"/>
                  <a:ea typeface="Poppins Medium"/>
                  <a:cs typeface="Poppins Medium"/>
                  <a:sym typeface="Poppins Medium"/>
                </a:rPr>
                <a:t>Festlegung</a:t>
              </a:r>
              <a:r>
                <a:rPr lang="en-US" sz="2400" b="1" dirty="0">
                  <a:solidFill>
                    <a:srgbClr val="FFFFFF"/>
                  </a:solidFill>
                  <a:latin typeface="Poppins Medium"/>
                  <a:ea typeface="Poppins Medium"/>
                  <a:cs typeface="Poppins Medium"/>
                  <a:sym typeface="Poppins Medium"/>
                </a:rPr>
                <a:t> von </a:t>
              </a:r>
              <a:r>
                <a:rPr lang="en-US" sz="2400" b="1" dirty="0" err="1">
                  <a:solidFill>
                    <a:srgbClr val="FFFFFF"/>
                  </a:solidFill>
                  <a:latin typeface="Poppins Medium"/>
                  <a:ea typeface="Poppins Medium"/>
                  <a:cs typeface="Poppins Medium"/>
                  <a:sym typeface="Poppins Medium"/>
                </a:rPr>
                <a:t>Karrierewegen</a:t>
              </a:r>
              <a:endParaRPr sz="2400" b="0" i="0" u="none" strike="noStrike" cap="none" dirty="0">
                <a:solidFill>
                  <a:srgbClr val="000000"/>
                </a:solidFill>
                <a:latin typeface="Arial"/>
                <a:ea typeface="Arial"/>
                <a:cs typeface="Arial"/>
                <a:sym typeface="Arial"/>
              </a:endParaRPr>
            </a:p>
          </p:txBody>
        </p:sp>
        <p:sp>
          <p:nvSpPr>
            <p:cNvPr id="536" name="Google Shape;536;g32093a3db72_3_243"/>
            <p:cNvSpPr txBox="1"/>
            <p:nvPr/>
          </p:nvSpPr>
          <p:spPr>
            <a:xfrm>
              <a:off x="1450332" y="3317002"/>
              <a:ext cx="9332005" cy="1146230"/>
            </a:xfrm>
            <a:prstGeom prst="rect">
              <a:avLst/>
            </a:prstGeom>
            <a:noFill/>
            <a:ln>
              <a:noFill/>
            </a:ln>
          </p:spPr>
          <p:txBody>
            <a:bodyPr spcFirstLastPara="1" wrap="square" lIns="0" tIns="0" rIns="0" bIns="0" anchor="t" anchorCtr="0">
              <a:spAutoFit/>
            </a:bodyPr>
            <a:lstStyle/>
            <a:p>
              <a:pPr marL="0" marR="0" lvl="0" indent="0" algn="l" rtl="0">
                <a:lnSpc>
                  <a:spcPct val="139992"/>
                </a:lnSpc>
                <a:spcBef>
                  <a:spcPts val="0"/>
                </a:spcBef>
                <a:spcAft>
                  <a:spcPts val="0"/>
                </a:spcAft>
                <a:buClr>
                  <a:srgbClr val="000000"/>
                </a:buClr>
                <a:buSzPts val="2733"/>
                <a:buFont typeface="Arial"/>
                <a:buNone/>
              </a:pPr>
              <a:r>
                <a:rPr lang="en-US" sz="2400" b="1" dirty="0" err="1">
                  <a:solidFill>
                    <a:srgbClr val="FFFFFF"/>
                  </a:solidFill>
                  <a:latin typeface="Poppins Medium"/>
                  <a:ea typeface="Poppins Medium"/>
                  <a:cs typeface="Poppins Medium"/>
                  <a:sym typeface="Poppins Medium"/>
                </a:rPr>
                <a:t>Umgang</a:t>
              </a:r>
              <a:r>
                <a:rPr lang="en-US" sz="2400" b="1" dirty="0">
                  <a:solidFill>
                    <a:srgbClr val="FFFFFF"/>
                  </a:solidFill>
                  <a:latin typeface="Poppins Medium"/>
                  <a:ea typeface="Poppins Medium"/>
                  <a:cs typeface="Poppins Medium"/>
                  <a:sym typeface="Poppins Medium"/>
                </a:rPr>
                <a:t> </a:t>
              </a:r>
              <a:r>
                <a:rPr lang="en-US" sz="2400" b="1" dirty="0" err="1">
                  <a:solidFill>
                    <a:srgbClr val="FFFFFF"/>
                  </a:solidFill>
                  <a:latin typeface="Poppins Medium"/>
                  <a:ea typeface="Poppins Medium"/>
                  <a:cs typeface="Poppins Medium"/>
                  <a:sym typeface="Poppins Medium"/>
                </a:rPr>
                <a:t>mit</a:t>
              </a:r>
              <a:r>
                <a:rPr lang="en-US" sz="2400" b="1" dirty="0">
                  <a:solidFill>
                    <a:srgbClr val="FFFFFF"/>
                  </a:solidFill>
                  <a:latin typeface="Poppins Medium"/>
                  <a:ea typeface="Poppins Medium"/>
                  <a:cs typeface="Poppins Medium"/>
                  <a:sym typeface="Poppins Medium"/>
                </a:rPr>
                <a:t> </a:t>
              </a:r>
              <a:r>
                <a:rPr lang="en-US" sz="2400" b="1" dirty="0" err="1">
                  <a:solidFill>
                    <a:srgbClr val="FFFFFF"/>
                  </a:solidFill>
                  <a:latin typeface="Poppins Medium"/>
                  <a:ea typeface="Poppins Medium"/>
                  <a:cs typeface="Poppins Medium"/>
                  <a:sym typeface="Poppins Medium"/>
                </a:rPr>
                <a:t>Nachhaltigkeit</a:t>
              </a:r>
              <a:r>
                <a:rPr lang="en-US" sz="2400" b="1" dirty="0">
                  <a:solidFill>
                    <a:srgbClr val="FFFFFF"/>
                  </a:solidFill>
                  <a:latin typeface="Poppins Medium"/>
                  <a:ea typeface="Poppins Medium"/>
                  <a:cs typeface="Poppins Medium"/>
                  <a:sym typeface="Poppins Medium"/>
                </a:rPr>
                <a:t> und </a:t>
              </a:r>
            </a:p>
            <a:p>
              <a:pPr marL="0" marR="0" lvl="0" indent="0" algn="l" rtl="0">
                <a:lnSpc>
                  <a:spcPct val="139992"/>
                </a:lnSpc>
                <a:spcBef>
                  <a:spcPts val="0"/>
                </a:spcBef>
                <a:spcAft>
                  <a:spcPts val="0"/>
                </a:spcAft>
                <a:buClr>
                  <a:srgbClr val="000000"/>
                </a:buClr>
                <a:buSzPts val="2733"/>
                <a:buFont typeface="Arial"/>
                <a:buNone/>
              </a:pPr>
              <a:r>
                <a:rPr lang="en-US" sz="2400" b="1" dirty="0" err="1">
                  <a:solidFill>
                    <a:srgbClr val="FFFFFF"/>
                  </a:solidFill>
                  <a:latin typeface="Poppins Medium"/>
                  <a:ea typeface="Poppins Medium"/>
                  <a:cs typeface="Poppins Medium"/>
                  <a:sym typeface="Poppins Medium"/>
                </a:rPr>
                <a:t>Digitalisierung</a:t>
              </a:r>
              <a:endParaRPr sz="2400" b="0" i="0" u="none" strike="noStrike" cap="none" dirty="0">
                <a:solidFill>
                  <a:srgbClr val="000000"/>
                </a:solidFill>
                <a:latin typeface="Arial"/>
                <a:ea typeface="Arial"/>
                <a:cs typeface="Arial"/>
                <a:sym typeface="Arial"/>
              </a:endParaRPr>
            </a:p>
          </p:txBody>
        </p:sp>
        <p:sp>
          <p:nvSpPr>
            <p:cNvPr id="537" name="Google Shape;537;g32093a3db72_3_243"/>
            <p:cNvSpPr txBox="1"/>
            <p:nvPr/>
          </p:nvSpPr>
          <p:spPr>
            <a:xfrm>
              <a:off x="1598639" y="1988174"/>
              <a:ext cx="7330200" cy="573116"/>
            </a:xfrm>
            <a:prstGeom prst="rect">
              <a:avLst/>
            </a:prstGeom>
            <a:noFill/>
            <a:ln>
              <a:noFill/>
            </a:ln>
          </p:spPr>
          <p:txBody>
            <a:bodyPr spcFirstLastPara="1" wrap="square" lIns="0" tIns="0" rIns="0" bIns="0" anchor="t" anchorCtr="0">
              <a:spAutoFit/>
            </a:bodyPr>
            <a:lstStyle/>
            <a:p>
              <a:pPr marL="0" marR="0" lvl="0" indent="0" algn="l" rtl="0">
                <a:lnSpc>
                  <a:spcPct val="139992"/>
                </a:lnSpc>
                <a:spcBef>
                  <a:spcPts val="0"/>
                </a:spcBef>
                <a:spcAft>
                  <a:spcPts val="0"/>
                </a:spcAft>
                <a:buClr>
                  <a:srgbClr val="000000"/>
                </a:buClr>
                <a:buSzPts val="2733"/>
                <a:buFont typeface="Arial"/>
                <a:buNone/>
              </a:pPr>
              <a:r>
                <a:rPr lang="en-US" sz="2400" b="1" dirty="0" err="1">
                  <a:solidFill>
                    <a:srgbClr val="FFFFFF"/>
                  </a:solidFill>
                  <a:latin typeface="Poppins Medium"/>
                  <a:ea typeface="Poppins Medium"/>
                  <a:cs typeface="Poppins Medium"/>
                  <a:sym typeface="Poppins Medium"/>
                </a:rPr>
                <a:t>Entwicklung</a:t>
              </a:r>
              <a:r>
                <a:rPr lang="en-US" sz="2400" b="1" dirty="0">
                  <a:solidFill>
                    <a:srgbClr val="FFFFFF"/>
                  </a:solidFill>
                  <a:latin typeface="Poppins Medium"/>
                  <a:ea typeface="Poppins Medium"/>
                  <a:cs typeface="Poppins Medium"/>
                  <a:sym typeface="Poppins Medium"/>
                </a:rPr>
                <a:t> von </a:t>
              </a:r>
              <a:r>
                <a:rPr lang="en-US" sz="2400" b="1" dirty="0" err="1">
                  <a:solidFill>
                    <a:srgbClr val="FFFFFF"/>
                  </a:solidFill>
                  <a:latin typeface="Poppins Medium"/>
                  <a:ea typeface="Poppins Medium"/>
                  <a:cs typeface="Poppins Medium"/>
                  <a:sym typeface="Poppins Medium"/>
                </a:rPr>
                <a:t>Trainingsprogrammen</a:t>
              </a:r>
              <a:endParaRPr sz="2400" b="0" i="0" u="none" strike="noStrike" cap="none" dirty="0">
                <a:solidFill>
                  <a:srgbClr val="000000"/>
                </a:solidFill>
                <a:latin typeface="Arial"/>
                <a:ea typeface="Arial"/>
                <a:cs typeface="Arial"/>
                <a:sym typeface="Arial"/>
              </a:endParaRPr>
            </a:p>
          </p:txBody>
        </p:sp>
      </p:grpSp>
      <p:sp>
        <p:nvSpPr>
          <p:cNvPr id="538" name="Google Shape;538;g32093a3db72_3_243"/>
          <p:cNvSpPr txBox="1"/>
          <p:nvPr/>
        </p:nvSpPr>
        <p:spPr>
          <a:xfrm>
            <a:off x="1376550" y="4084650"/>
            <a:ext cx="637800" cy="63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b="1">
                <a:solidFill>
                  <a:schemeClr val="dk1"/>
                </a:solidFill>
                <a:latin typeface="Poppins"/>
                <a:ea typeface="Poppins"/>
                <a:cs typeface="Poppins"/>
                <a:sym typeface="Poppins"/>
              </a:rPr>
              <a:t>1</a:t>
            </a:r>
            <a:endParaRPr sz="4000" b="1">
              <a:solidFill>
                <a:schemeClr val="dk1"/>
              </a:solidFill>
              <a:latin typeface="Poppins"/>
              <a:ea typeface="Poppins"/>
              <a:cs typeface="Poppins"/>
              <a:sym typeface="Poppins"/>
            </a:endParaRPr>
          </a:p>
          <a:p>
            <a:pPr marL="0" lvl="0" indent="0" algn="l" rtl="0">
              <a:spcBef>
                <a:spcPts val="0"/>
              </a:spcBef>
              <a:spcAft>
                <a:spcPts val="0"/>
              </a:spcAft>
              <a:buNone/>
            </a:pPr>
            <a:endParaRPr sz="4000" b="1">
              <a:solidFill>
                <a:schemeClr val="dk1"/>
              </a:solidFill>
              <a:latin typeface="Poppins"/>
              <a:ea typeface="Poppins"/>
              <a:cs typeface="Poppins"/>
              <a:sym typeface="Poppins"/>
            </a:endParaRPr>
          </a:p>
          <a:p>
            <a:pPr marL="0" lvl="0" indent="0" algn="l" rtl="0">
              <a:spcBef>
                <a:spcPts val="0"/>
              </a:spcBef>
              <a:spcAft>
                <a:spcPts val="0"/>
              </a:spcAft>
              <a:buNone/>
            </a:pPr>
            <a:endParaRPr sz="4000" b="1">
              <a:solidFill>
                <a:schemeClr val="dk1"/>
              </a:solidFill>
              <a:latin typeface="Poppins"/>
              <a:ea typeface="Poppins"/>
              <a:cs typeface="Poppins"/>
              <a:sym typeface="Poppins"/>
            </a:endParaRPr>
          </a:p>
          <a:p>
            <a:pPr marL="0" lvl="0" indent="0" algn="l" rtl="0">
              <a:spcBef>
                <a:spcPts val="0"/>
              </a:spcBef>
              <a:spcAft>
                <a:spcPts val="0"/>
              </a:spcAft>
              <a:buNone/>
            </a:pPr>
            <a:endParaRPr sz="4000" b="1">
              <a:solidFill>
                <a:schemeClr val="dk1"/>
              </a:solidFill>
              <a:latin typeface="Poppins"/>
              <a:ea typeface="Poppins"/>
              <a:cs typeface="Poppins"/>
              <a:sym typeface="Poppins"/>
            </a:endParaRPr>
          </a:p>
          <a:p>
            <a:pPr marL="0" lvl="0" indent="0" algn="l" rtl="0">
              <a:spcBef>
                <a:spcPts val="0"/>
              </a:spcBef>
              <a:spcAft>
                <a:spcPts val="0"/>
              </a:spcAft>
              <a:buNone/>
            </a:pPr>
            <a:endParaRPr sz="4000" b="1">
              <a:solidFill>
                <a:schemeClr val="dk1"/>
              </a:solidFill>
              <a:latin typeface="Poppins"/>
              <a:ea typeface="Poppins"/>
              <a:cs typeface="Poppins"/>
              <a:sym typeface="Poppins"/>
            </a:endParaRPr>
          </a:p>
        </p:txBody>
      </p:sp>
      <p:sp>
        <p:nvSpPr>
          <p:cNvPr id="539" name="Google Shape;539;g32093a3db72_3_243"/>
          <p:cNvSpPr txBox="1"/>
          <p:nvPr/>
        </p:nvSpPr>
        <p:spPr>
          <a:xfrm>
            <a:off x="1376550" y="5475300"/>
            <a:ext cx="637800" cy="63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b="1" dirty="0">
                <a:solidFill>
                  <a:schemeClr val="dk1"/>
                </a:solidFill>
                <a:latin typeface="Poppins"/>
                <a:ea typeface="Poppins"/>
                <a:cs typeface="Poppins"/>
                <a:sym typeface="Poppins"/>
              </a:rPr>
              <a:t>2</a:t>
            </a:r>
            <a:endParaRPr sz="4000" b="1" dirty="0">
              <a:solidFill>
                <a:schemeClr val="dk1"/>
              </a:solidFill>
              <a:latin typeface="Poppins"/>
              <a:ea typeface="Poppins"/>
              <a:cs typeface="Poppins"/>
              <a:sym typeface="Poppins"/>
            </a:endParaRPr>
          </a:p>
          <a:p>
            <a:pPr marL="0" lvl="0" indent="0" algn="l" rtl="0">
              <a:spcBef>
                <a:spcPts val="0"/>
              </a:spcBef>
              <a:spcAft>
                <a:spcPts val="0"/>
              </a:spcAft>
              <a:buNone/>
            </a:pPr>
            <a:endParaRPr sz="4000" b="1" dirty="0">
              <a:solidFill>
                <a:schemeClr val="dk1"/>
              </a:solidFill>
              <a:latin typeface="Poppins"/>
              <a:ea typeface="Poppins"/>
              <a:cs typeface="Poppins"/>
              <a:sym typeface="Poppins"/>
            </a:endParaRPr>
          </a:p>
          <a:p>
            <a:pPr marL="0" lvl="0" indent="0" algn="l" rtl="0">
              <a:spcBef>
                <a:spcPts val="0"/>
              </a:spcBef>
              <a:spcAft>
                <a:spcPts val="0"/>
              </a:spcAft>
              <a:buNone/>
            </a:pPr>
            <a:endParaRPr sz="4000" b="1" dirty="0">
              <a:solidFill>
                <a:schemeClr val="dk1"/>
              </a:solidFill>
              <a:latin typeface="Poppins"/>
              <a:ea typeface="Poppins"/>
              <a:cs typeface="Poppins"/>
              <a:sym typeface="Poppins"/>
            </a:endParaRPr>
          </a:p>
          <a:p>
            <a:pPr marL="0" lvl="0" indent="0" algn="l" rtl="0">
              <a:spcBef>
                <a:spcPts val="0"/>
              </a:spcBef>
              <a:spcAft>
                <a:spcPts val="0"/>
              </a:spcAft>
              <a:buNone/>
            </a:pPr>
            <a:endParaRPr sz="4000" b="1" dirty="0">
              <a:solidFill>
                <a:schemeClr val="dk1"/>
              </a:solidFill>
              <a:latin typeface="Poppins"/>
              <a:ea typeface="Poppins"/>
              <a:cs typeface="Poppins"/>
              <a:sym typeface="Poppins"/>
            </a:endParaRPr>
          </a:p>
          <a:p>
            <a:pPr marL="0" lvl="0" indent="0" algn="l" rtl="0">
              <a:spcBef>
                <a:spcPts val="0"/>
              </a:spcBef>
              <a:spcAft>
                <a:spcPts val="0"/>
              </a:spcAft>
              <a:buNone/>
            </a:pPr>
            <a:endParaRPr sz="4000" b="1" dirty="0">
              <a:solidFill>
                <a:schemeClr val="dk1"/>
              </a:solidFill>
              <a:latin typeface="Poppins"/>
              <a:ea typeface="Poppins"/>
              <a:cs typeface="Poppins"/>
              <a:sym typeface="Poppins"/>
            </a:endParaRPr>
          </a:p>
          <a:p>
            <a:pPr marL="0" lvl="0" indent="0" algn="l" rtl="0">
              <a:spcBef>
                <a:spcPts val="0"/>
              </a:spcBef>
              <a:spcAft>
                <a:spcPts val="0"/>
              </a:spcAft>
              <a:buNone/>
            </a:pPr>
            <a:endParaRPr sz="4000" b="1" dirty="0">
              <a:solidFill>
                <a:schemeClr val="dk1"/>
              </a:solidFill>
              <a:latin typeface="Poppins"/>
              <a:ea typeface="Poppins"/>
              <a:cs typeface="Poppins"/>
              <a:sym typeface="Poppins"/>
            </a:endParaRPr>
          </a:p>
          <a:p>
            <a:pPr marL="0" lvl="0" indent="0" algn="l" rtl="0">
              <a:spcBef>
                <a:spcPts val="0"/>
              </a:spcBef>
              <a:spcAft>
                <a:spcPts val="0"/>
              </a:spcAft>
              <a:buNone/>
            </a:pPr>
            <a:endParaRPr sz="4000" b="1" dirty="0">
              <a:solidFill>
                <a:schemeClr val="dk1"/>
              </a:solidFill>
              <a:latin typeface="Poppins"/>
              <a:ea typeface="Poppins"/>
              <a:cs typeface="Poppins"/>
              <a:sym typeface="Poppins"/>
            </a:endParaRPr>
          </a:p>
          <a:p>
            <a:pPr marL="0" lvl="0" indent="0" algn="l" rtl="0">
              <a:spcBef>
                <a:spcPts val="0"/>
              </a:spcBef>
              <a:spcAft>
                <a:spcPts val="0"/>
              </a:spcAft>
              <a:buNone/>
            </a:pPr>
            <a:endParaRPr sz="4000" b="1" dirty="0">
              <a:solidFill>
                <a:schemeClr val="dk1"/>
              </a:solidFill>
              <a:latin typeface="Poppins"/>
              <a:ea typeface="Poppins"/>
              <a:cs typeface="Poppins"/>
              <a:sym typeface="Poppins"/>
            </a:endParaRPr>
          </a:p>
          <a:p>
            <a:pPr marL="0" lvl="0" indent="0" algn="l" rtl="0">
              <a:spcBef>
                <a:spcPts val="0"/>
              </a:spcBef>
              <a:spcAft>
                <a:spcPts val="0"/>
              </a:spcAft>
              <a:buNone/>
            </a:pPr>
            <a:endParaRPr sz="4000" b="1" dirty="0">
              <a:solidFill>
                <a:schemeClr val="dk1"/>
              </a:solidFill>
              <a:latin typeface="Poppins"/>
              <a:ea typeface="Poppins"/>
              <a:cs typeface="Poppins"/>
              <a:sym typeface="Poppins"/>
            </a:endParaRPr>
          </a:p>
          <a:p>
            <a:pPr marL="0" lvl="0" indent="0" algn="l" rtl="0">
              <a:spcBef>
                <a:spcPts val="0"/>
              </a:spcBef>
              <a:spcAft>
                <a:spcPts val="0"/>
              </a:spcAft>
              <a:buNone/>
            </a:pPr>
            <a:endParaRPr sz="4000" b="1" dirty="0">
              <a:solidFill>
                <a:schemeClr val="dk1"/>
              </a:solidFill>
              <a:latin typeface="Poppins"/>
              <a:ea typeface="Poppins"/>
              <a:cs typeface="Poppins"/>
              <a:sym typeface="Poppins"/>
            </a:endParaRPr>
          </a:p>
          <a:p>
            <a:pPr marL="0" lvl="0" indent="0" algn="l" rtl="0">
              <a:spcBef>
                <a:spcPts val="0"/>
              </a:spcBef>
              <a:spcAft>
                <a:spcPts val="0"/>
              </a:spcAft>
              <a:buNone/>
            </a:pPr>
            <a:endParaRPr sz="4000" b="1" dirty="0">
              <a:solidFill>
                <a:schemeClr val="dk1"/>
              </a:solidFill>
              <a:latin typeface="Poppins"/>
              <a:ea typeface="Poppins"/>
              <a:cs typeface="Poppins"/>
              <a:sym typeface="Poppins"/>
            </a:endParaRPr>
          </a:p>
          <a:p>
            <a:pPr marL="0" lvl="0" indent="0" algn="l" rtl="0">
              <a:spcBef>
                <a:spcPts val="0"/>
              </a:spcBef>
              <a:spcAft>
                <a:spcPts val="0"/>
              </a:spcAft>
              <a:buNone/>
            </a:pPr>
            <a:endParaRPr sz="4000" b="1" dirty="0">
              <a:solidFill>
                <a:schemeClr val="dk1"/>
              </a:solidFill>
              <a:latin typeface="Poppins"/>
              <a:ea typeface="Poppins"/>
              <a:cs typeface="Poppins"/>
              <a:sym typeface="Poppins"/>
            </a:endParaRPr>
          </a:p>
          <a:p>
            <a:pPr marL="0" lvl="0" indent="0" algn="l" rtl="0">
              <a:spcBef>
                <a:spcPts val="0"/>
              </a:spcBef>
              <a:spcAft>
                <a:spcPts val="0"/>
              </a:spcAft>
              <a:buNone/>
            </a:pPr>
            <a:endParaRPr sz="4000" b="1" dirty="0">
              <a:solidFill>
                <a:schemeClr val="dk1"/>
              </a:solidFill>
              <a:latin typeface="Poppins"/>
              <a:ea typeface="Poppins"/>
              <a:cs typeface="Poppins"/>
              <a:sym typeface="Poppins"/>
            </a:endParaRPr>
          </a:p>
          <a:p>
            <a:pPr marL="0" lvl="0" indent="0" algn="l" rtl="0">
              <a:spcBef>
                <a:spcPts val="0"/>
              </a:spcBef>
              <a:spcAft>
                <a:spcPts val="0"/>
              </a:spcAft>
              <a:buNone/>
            </a:pPr>
            <a:endParaRPr sz="4000" b="1" dirty="0">
              <a:solidFill>
                <a:schemeClr val="dk1"/>
              </a:solidFill>
              <a:latin typeface="Poppins"/>
              <a:ea typeface="Poppins"/>
              <a:cs typeface="Poppins"/>
              <a:sym typeface="Poppins"/>
            </a:endParaRPr>
          </a:p>
          <a:p>
            <a:pPr marL="0" lvl="0" indent="0" algn="l" rtl="0">
              <a:spcBef>
                <a:spcPts val="0"/>
              </a:spcBef>
              <a:spcAft>
                <a:spcPts val="0"/>
              </a:spcAft>
              <a:buNone/>
            </a:pPr>
            <a:endParaRPr sz="4000" b="1" dirty="0">
              <a:solidFill>
                <a:schemeClr val="dk1"/>
              </a:solidFill>
              <a:latin typeface="Poppins"/>
              <a:ea typeface="Poppins"/>
              <a:cs typeface="Poppins"/>
              <a:sym typeface="Poppins"/>
            </a:endParaRPr>
          </a:p>
          <a:p>
            <a:pPr marL="0" lvl="0" indent="0" algn="l" rtl="0">
              <a:spcBef>
                <a:spcPts val="0"/>
              </a:spcBef>
              <a:spcAft>
                <a:spcPts val="0"/>
              </a:spcAft>
              <a:buNone/>
            </a:pPr>
            <a:endParaRPr sz="4000" b="1" dirty="0">
              <a:solidFill>
                <a:schemeClr val="dk1"/>
              </a:solidFill>
              <a:latin typeface="Poppins"/>
              <a:ea typeface="Poppins"/>
              <a:cs typeface="Poppins"/>
              <a:sym typeface="Poppins"/>
            </a:endParaRPr>
          </a:p>
        </p:txBody>
      </p:sp>
      <p:sp>
        <p:nvSpPr>
          <p:cNvPr id="540" name="Google Shape;540;g32093a3db72_3_243"/>
          <p:cNvSpPr txBox="1"/>
          <p:nvPr/>
        </p:nvSpPr>
        <p:spPr>
          <a:xfrm>
            <a:off x="1401044" y="7095841"/>
            <a:ext cx="476100" cy="92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b="1">
                <a:solidFill>
                  <a:schemeClr val="dk1"/>
                </a:solidFill>
                <a:latin typeface="Poppins"/>
                <a:ea typeface="Poppins"/>
                <a:cs typeface="Poppins"/>
                <a:sym typeface="Poppins"/>
              </a:rPr>
              <a:t>3</a:t>
            </a:r>
            <a:endParaRPr sz="4000" b="1">
              <a:solidFill>
                <a:schemeClr val="dk1"/>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p:nvPr/>
        </p:nvSpPr>
        <p:spPr>
          <a:xfrm rot="4721273" flipH="1">
            <a:off x="-183201" y="2531722"/>
            <a:ext cx="10146109" cy="4649532"/>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de-DE" dirty="0"/>
          </a:p>
        </p:txBody>
      </p:sp>
      <p:grpSp>
        <p:nvGrpSpPr>
          <p:cNvPr id="109" name="Google Shape;109;p2"/>
          <p:cNvGrpSpPr/>
          <p:nvPr/>
        </p:nvGrpSpPr>
        <p:grpSpPr>
          <a:xfrm>
            <a:off x="5551125" y="399521"/>
            <a:ext cx="857829" cy="857829"/>
            <a:chOff x="0" y="0"/>
            <a:chExt cx="812800" cy="812800"/>
          </a:xfrm>
        </p:grpSpPr>
        <p:sp>
          <p:nvSpPr>
            <p:cNvPr id="110" name="Google Shape;110;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2"/>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2" name="Google Shape;112;p2"/>
          <p:cNvGrpSpPr/>
          <p:nvPr/>
        </p:nvGrpSpPr>
        <p:grpSpPr>
          <a:xfrm>
            <a:off x="5630575" y="1135696"/>
            <a:ext cx="604561" cy="604561"/>
            <a:chOff x="0" y="0"/>
            <a:chExt cx="812800" cy="812800"/>
          </a:xfrm>
        </p:grpSpPr>
        <p:sp>
          <p:nvSpPr>
            <p:cNvPr id="113" name="Google Shape;113;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5" name="Google Shape;115;p2"/>
          <p:cNvGrpSpPr/>
          <p:nvPr/>
        </p:nvGrpSpPr>
        <p:grpSpPr>
          <a:xfrm>
            <a:off x="5303126" y="184013"/>
            <a:ext cx="637642" cy="637642"/>
            <a:chOff x="0" y="0"/>
            <a:chExt cx="812800" cy="812800"/>
          </a:xfrm>
        </p:grpSpPr>
        <p:sp>
          <p:nvSpPr>
            <p:cNvPr id="116" name="Google Shape;116;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2"/>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8" name="Google Shape;118;p2"/>
          <p:cNvSpPr/>
          <p:nvPr/>
        </p:nvSpPr>
        <p:spPr>
          <a:xfrm>
            <a:off x="0" y="532266"/>
            <a:ext cx="6650291" cy="7265465"/>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3" r="-59700"/>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2"/>
          <p:cNvSpPr/>
          <p:nvPr/>
        </p:nvSpPr>
        <p:spPr>
          <a:xfrm rot="2903702">
            <a:off x="-1524739" y="6676649"/>
            <a:ext cx="8073500" cy="423186"/>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de-DE"/>
          </a:p>
        </p:txBody>
      </p:sp>
      <p:sp>
        <p:nvSpPr>
          <p:cNvPr id="120" name="Google Shape;120;p2"/>
          <p:cNvSpPr txBox="1"/>
          <p:nvPr/>
        </p:nvSpPr>
        <p:spPr>
          <a:xfrm>
            <a:off x="7095900" y="1257350"/>
            <a:ext cx="11192100" cy="8845114"/>
          </a:xfrm>
          <a:prstGeom prst="rect">
            <a:avLst/>
          </a:prstGeom>
          <a:noFill/>
          <a:ln>
            <a:noFill/>
          </a:ln>
        </p:spPr>
        <p:txBody>
          <a:bodyPr spcFirstLastPara="1" wrap="square" lIns="0" tIns="0" rIns="0" bIns="0" anchor="t" anchorCtr="0">
            <a:spAutoFit/>
          </a:bodyPr>
          <a:lstStyle/>
          <a:p>
            <a:pPr marL="0" lvl="0" indent="0" algn="just" rtl="0">
              <a:lnSpc>
                <a:spcPct val="130009"/>
              </a:lnSpc>
              <a:spcBef>
                <a:spcPts val="0"/>
              </a:spcBef>
              <a:spcAft>
                <a:spcPts val="0"/>
              </a:spcAft>
              <a:buClr>
                <a:schemeClr val="dk1"/>
              </a:buClr>
              <a:buSzPts val="1100"/>
              <a:buFont typeface="Arial"/>
              <a:buNone/>
            </a:pPr>
            <a:r>
              <a:rPr lang="en-US" sz="2400" b="1" dirty="0">
                <a:solidFill>
                  <a:srgbClr val="062D47"/>
                </a:solidFill>
                <a:latin typeface="Poppins"/>
                <a:ea typeface="Poppins"/>
                <a:cs typeface="Poppins"/>
                <a:sym typeface="Poppins"/>
              </a:rPr>
              <a:t>1: </a:t>
            </a:r>
            <a:r>
              <a:rPr lang="en-US" sz="2400" b="1" dirty="0" err="1">
                <a:solidFill>
                  <a:srgbClr val="062D47"/>
                </a:solidFill>
                <a:latin typeface="Poppins"/>
                <a:ea typeface="Poppins"/>
                <a:cs typeface="Poppins"/>
                <a:sym typeface="Poppins"/>
              </a:rPr>
              <a:t>Einleitung</a:t>
            </a:r>
            <a:r>
              <a:rPr lang="en-US" sz="2400" b="1" dirty="0">
                <a:solidFill>
                  <a:srgbClr val="062D47"/>
                </a:solidFill>
                <a:latin typeface="Poppins"/>
                <a:ea typeface="Poppins"/>
                <a:cs typeface="Poppins"/>
                <a:sym typeface="Poppins"/>
              </a:rPr>
              <a:t> </a:t>
            </a:r>
            <a:endParaRPr sz="2400" b="1" dirty="0">
              <a:solidFill>
                <a:srgbClr val="062D47"/>
              </a:solidFill>
              <a:latin typeface="Poppins"/>
              <a:ea typeface="Poppins"/>
              <a:cs typeface="Poppins"/>
              <a:sym typeface="Poppins"/>
            </a:endParaRPr>
          </a:p>
          <a:p>
            <a:pPr marL="457200" lvl="0" indent="0" algn="just" rtl="0">
              <a:spcBef>
                <a:spcPts val="0"/>
              </a:spcBef>
              <a:spcAft>
                <a:spcPts val="0"/>
              </a:spcAft>
              <a:buClr>
                <a:schemeClr val="dk1"/>
              </a:buClr>
              <a:buSzPts val="1100"/>
              <a:buFont typeface="Arial"/>
              <a:buNone/>
            </a:pPr>
            <a:r>
              <a:rPr lang="en-US" sz="2400" dirty="0">
                <a:solidFill>
                  <a:srgbClr val="062D47"/>
                </a:solidFill>
                <a:latin typeface="Poppins"/>
                <a:ea typeface="Poppins"/>
                <a:cs typeface="Poppins"/>
                <a:sym typeface="Poppins"/>
              </a:rPr>
              <a:t>1.1 </a:t>
            </a:r>
            <a:r>
              <a:rPr lang="en-US" sz="2400" dirty="0" err="1">
                <a:solidFill>
                  <a:srgbClr val="062D47"/>
                </a:solidFill>
                <a:latin typeface="Poppins"/>
                <a:ea typeface="Poppins"/>
                <a:cs typeface="Poppins"/>
                <a:sym typeface="Poppins"/>
              </a:rPr>
              <a:t>Zusammenfassung</a:t>
            </a:r>
            <a:endParaRPr sz="2400" dirty="0">
              <a:solidFill>
                <a:srgbClr val="062D47"/>
              </a:solidFill>
              <a:latin typeface="Poppins"/>
              <a:ea typeface="Poppins"/>
              <a:cs typeface="Poppins"/>
              <a:sym typeface="Poppins"/>
            </a:endParaRPr>
          </a:p>
          <a:p>
            <a:pPr marL="457200" lvl="0" indent="0" algn="just" rtl="0">
              <a:spcBef>
                <a:spcPts val="800"/>
              </a:spcBef>
              <a:spcAft>
                <a:spcPts val="0"/>
              </a:spcAft>
              <a:buClr>
                <a:schemeClr val="dk1"/>
              </a:buClr>
              <a:buSzPts val="1100"/>
              <a:buFont typeface="Arial"/>
              <a:buNone/>
            </a:pPr>
            <a:r>
              <a:rPr lang="en-US" sz="2400" dirty="0">
                <a:solidFill>
                  <a:srgbClr val="062D47"/>
                </a:solidFill>
                <a:latin typeface="Poppins"/>
                <a:ea typeface="Poppins"/>
                <a:cs typeface="Poppins"/>
                <a:sym typeface="Poppins"/>
              </a:rPr>
              <a:t>1.2 </a:t>
            </a:r>
            <a:r>
              <a:rPr lang="en-US" sz="2400" dirty="0" err="1">
                <a:solidFill>
                  <a:srgbClr val="062D47"/>
                </a:solidFill>
                <a:latin typeface="Poppins"/>
                <a:ea typeface="Poppins"/>
                <a:cs typeface="Poppins"/>
                <a:sym typeface="Poppins"/>
              </a:rPr>
              <a:t>Lernergebnisse</a:t>
            </a:r>
            <a:endParaRPr sz="2400" dirty="0">
              <a:solidFill>
                <a:srgbClr val="062D47"/>
              </a:solidFill>
              <a:latin typeface="Poppins"/>
              <a:ea typeface="Poppins"/>
              <a:cs typeface="Poppins"/>
              <a:sym typeface="Poppins"/>
            </a:endParaRPr>
          </a:p>
          <a:p>
            <a:pPr marL="457200" lvl="0" indent="0" algn="just" rtl="0">
              <a:spcBef>
                <a:spcPts val="800"/>
              </a:spcBef>
              <a:spcAft>
                <a:spcPts val="0"/>
              </a:spcAft>
              <a:buClr>
                <a:schemeClr val="dk1"/>
              </a:buClr>
              <a:buSzPts val="1100"/>
              <a:buFont typeface="Arial"/>
              <a:buNone/>
            </a:pPr>
            <a:r>
              <a:rPr lang="en-US" sz="2400" dirty="0">
                <a:solidFill>
                  <a:srgbClr val="062D47"/>
                </a:solidFill>
                <a:latin typeface="Poppins"/>
                <a:ea typeface="Poppins"/>
                <a:cs typeface="Poppins"/>
                <a:sym typeface="Poppins"/>
              </a:rPr>
              <a:t>1.3 </a:t>
            </a:r>
            <a:r>
              <a:rPr lang="en-US" sz="2400" dirty="0" err="1">
                <a:solidFill>
                  <a:srgbClr val="062D47"/>
                </a:solidFill>
                <a:latin typeface="Poppins"/>
                <a:ea typeface="Poppins"/>
                <a:cs typeface="Poppins"/>
                <a:sym typeface="Poppins"/>
              </a:rPr>
              <a:t>Schlüsselwörter</a:t>
            </a:r>
            <a:endParaRPr sz="2400" dirty="0">
              <a:solidFill>
                <a:srgbClr val="062D47"/>
              </a:solidFill>
              <a:latin typeface="Poppins"/>
              <a:ea typeface="Poppins"/>
              <a:cs typeface="Poppins"/>
              <a:sym typeface="Poppins"/>
            </a:endParaRPr>
          </a:p>
          <a:p>
            <a:pPr marL="0" lvl="0" indent="0" algn="just" rtl="0">
              <a:lnSpc>
                <a:spcPct val="130009"/>
              </a:lnSpc>
              <a:spcBef>
                <a:spcPts val="800"/>
              </a:spcBef>
              <a:spcAft>
                <a:spcPts val="0"/>
              </a:spcAft>
              <a:buClr>
                <a:schemeClr val="dk1"/>
              </a:buClr>
              <a:buSzPts val="1100"/>
              <a:buFont typeface="Arial"/>
              <a:buNone/>
            </a:pPr>
            <a:r>
              <a:rPr lang="en-US" sz="2400" b="1" dirty="0">
                <a:solidFill>
                  <a:srgbClr val="062D47"/>
                </a:solidFill>
                <a:latin typeface="Poppins"/>
                <a:ea typeface="Poppins"/>
                <a:cs typeface="Poppins"/>
                <a:sym typeface="Poppins"/>
              </a:rPr>
              <a:t>2: </a:t>
            </a:r>
            <a:r>
              <a:rPr lang="en-US" sz="2400" b="1" dirty="0" err="1">
                <a:solidFill>
                  <a:srgbClr val="062D47"/>
                </a:solidFill>
                <a:latin typeface="Poppins"/>
                <a:ea typeface="Poppins"/>
                <a:cs typeface="Poppins"/>
                <a:sym typeface="Poppins"/>
              </a:rPr>
              <a:t>Lektion</a:t>
            </a:r>
            <a:r>
              <a:rPr lang="en-US" sz="2400" b="1" dirty="0">
                <a:solidFill>
                  <a:srgbClr val="062D47"/>
                </a:solidFill>
                <a:latin typeface="Poppins"/>
                <a:ea typeface="Poppins"/>
                <a:cs typeface="Poppins"/>
                <a:sym typeface="Poppins"/>
              </a:rPr>
              <a:t> 1. </a:t>
            </a:r>
            <a:r>
              <a:rPr lang="en-US" sz="2400" b="1" dirty="0" err="1">
                <a:solidFill>
                  <a:srgbClr val="062D47"/>
                </a:solidFill>
                <a:latin typeface="Poppins"/>
                <a:ea typeface="Poppins"/>
                <a:cs typeface="Poppins"/>
                <a:sym typeface="Poppins"/>
              </a:rPr>
              <a:t>Strategien</a:t>
            </a:r>
            <a:r>
              <a:rPr lang="en-US" sz="2400" b="1" dirty="0">
                <a:solidFill>
                  <a:srgbClr val="062D47"/>
                </a:solidFill>
                <a:latin typeface="Poppins"/>
                <a:ea typeface="Poppins"/>
                <a:cs typeface="Poppins"/>
                <a:sym typeface="Poppins"/>
              </a:rPr>
              <a:t> für </a:t>
            </a:r>
            <a:r>
              <a:rPr lang="en-US" sz="2400" b="1" dirty="0" err="1">
                <a:solidFill>
                  <a:srgbClr val="062D47"/>
                </a:solidFill>
                <a:latin typeface="Poppins"/>
                <a:ea typeface="Poppins"/>
                <a:cs typeface="Poppins"/>
                <a:sym typeface="Poppins"/>
              </a:rPr>
              <a:t>Arbeitszufriedenheit</a:t>
            </a:r>
            <a:r>
              <a:rPr lang="en-US" sz="2400" b="1" dirty="0">
                <a:solidFill>
                  <a:srgbClr val="062D47"/>
                </a:solidFill>
                <a:latin typeface="Poppins"/>
                <a:ea typeface="Poppins"/>
                <a:cs typeface="Poppins"/>
                <a:sym typeface="Poppins"/>
              </a:rPr>
              <a:t> und </a:t>
            </a:r>
            <a:r>
              <a:rPr lang="en-US" sz="2400" b="1" dirty="0" err="1">
                <a:solidFill>
                  <a:srgbClr val="062D47"/>
                </a:solidFill>
                <a:latin typeface="Poppins"/>
                <a:ea typeface="Poppins"/>
                <a:cs typeface="Poppins"/>
                <a:sym typeface="Poppins"/>
              </a:rPr>
              <a:t>Wachstum</a:t>
            </a:r>
            <a:endParaRPr sz="2400" b="1" dirty="0">
              <a:solidFill>
                <a:srgbClr val="062D47"/>
              </a:solidFill>
              <a:latin typeface="Poppins"/>
              <a:ea typeface="Poppins"/>
              <a:cs typeface="Poppins"/>
              <a:sym typeface="Poppins"/>
            </a:endParaRPr>
          </a:p>
          <a:p>
            <a:pPr marL="914400" lvl="0" indent="-457200" algn="just" rtl="0">
              <a:lnSpc>
                <a:spcPct val="125454"/>
              </a:lnSpc>
              <a:spcBef>
                <a:spcPts val="0"/>
              </a:spcBef>
              <a:spcAft>
                <a:spcPts val="0"/>
              </a:spcAft>
              <a:buClr>
                <a:schemeClr val="dk1"/>
              </a:buClr>
              <a:buSzPts val="1100"/>
              <a:buFont typeface="Arial"/>
              <a:buNone/>
            </a:pPr>
            <a:r>
              <a:rPr lang="en-US" sz="2400" dirty="0">
                <a:solidFill>
                  <a:srgbClr val="062D47"/>
                </a:solidFill>
                <a:latin typeface="Poppins"/>
                <a:ea typeface="Poppins"/>
                <a:cs typeface="Poppins"/>
                <a:sym typeface="Poppins"/>
              </a:rPr>
              <a:t>2.1 </a:t>
            </a:r>
            <a:r>
              <a:rPr lang="en-US" sz="2400" dirty="0" err="1">
                <a:solidFill>
                  <a:srgbClr val="062D47"/>
                </a:solidFill>
                <a:latin typeface="Poppins"/>
                <a:ea typeface="Poppins"/>
                <a:cs typeface="Poppins"/>
                <a:sym typeface="Poppins"/>
              </a:rPr>
              <a:t>Persönliches</a:t>
            </a:r>
            <a:r>
              <a:rPr lang="en-US" sz="2400" dirty="0">
                <a:solidFill>
                  <a:srgbClr val="062D47"/>
                </a:solidFill>
                <a:latin typeface="Poppins"/>
                <a:ea typeface="Poppins"/>
                <a:cs typeface="Poppins"/>
                <a:sym typeface="Poppins"/>
              </a:rPr>
              <a:t> und </a:t>
            </a:r>
            <a:r>
              <a:rPr lang="en-US" sz="2400" dirty="0" err="1">
                <a:solidFill>
                  <a:srgbClr val="062D47"/>
                </a:solidFill>
                <a:latin typeface="Poppins"/>
                <a:ea typeface="Poppins"/>
                <a:cs typeface="Poppins"/>
                <a:sym typeface="Poppins"/>
              </a:rPr>
              <a:t>berufliches</a:t>
            </a:r>
            <a:r>
              <a:rPr lang="en-US" sz="2400" dirty="0">
                <a:solidFill>
                  <a:srgbClr val="062D47"/>
                </a:solidFill>
                <a:latin typeface="Poppins"/>
                <a:ea typeface="Poppins"/>
                <a:cs typeface="Poppins"/>
                <a:sym typeface="Poppins"/>
              </a:rPr>
              <a:t> </a:t>
            </a:r>
            <a:r>
              <a:rPr lang="en-US" sz="2400" dirty="0" err="1">
                <a:solidFill>
                  <a:srgbClr val="062D47"/>
                </a:solidFill>
                <a:latin typeface="Poppins"/>
                <a:ea typeface="Poppins"/>
                <a:cs typeface="Poppins"/>
                <a:sym typeface="Poppins"/>
              </a:rPr>
              <a:t>Wachstum</a:t>
            </a:r>
            <a:endParaRPr sz="2400" dirty="0">
              <a:solidFill>
                <a:srgbClr val="062D47"/>
              </a:solidFill>
              <a:latin typeface="Poppins"/>
              <a:ea typeface="Poppins"/>
              <a:cs typeface="Poppins"/>
              <a:sym typeface="Poppins"/>
            </a:endParaRPr>
          </a:p>
          <a:p>
            <a:pPr marL="914400" lvl="0" indent="-457200" algn="just" rtl="0">
              <a:lnSpc>
                <a:spcPct val="125454"/>
              </a:lnSpc>
              <a:spcBef>
                <a:spcPts val="800"/>
              </a:spcBef>
              <a:spcAft>
                <a:spcPts val="0"/>
              </a:spcAft>
              <a:buClr>
                <a:schemeClr val="dk1"/>
              </a:buClr>
              <a:buSzPts val="1100"/>
              <a:buFont typeface="Arial"/>
              <a:buNone/>
            </a:pPr>
            <a:r>
              <a:rPr lang="en-US" sz="2400" dirty="0">
                <a:solidFill>
                  <a:srgbClr val="062D47"/>
                </a:solidFill>
                <a:latin typeface="Poppins"/>
                <a:ea typeface="Poppins"/>
                <a:cs typeface="Poppins"/>
                <a:sym typeface="Poppins"/>
              </a:rPr>
              <a:t>2.2 </a:t>
            </a:r>
            <a:r>
              <a:rPr lang="en-US" sz="2400" dirty="0" err="1">
                <a:solidFill>
                  <a:srgbClr val="062D47"/>
                </a:solidFill>
                <a:latin typeface="Poppins"/>
                <a:ea typeface="Poppins"/>
                <a:cs typeface="Poppins"/>
                <a:sym typeface="Poppins"/>
              </a:rPr>
              <a:t>Arbeitszufriedenheit</a:t>
            </a:r>
            <a:r>
              <a:rPr lang="en-US" sz="2400" dirty="0">
                <a:solidFill>
                  <a:srgbClr val="062D47"/>
                </a:solidFill>
                <a:latin typeface="Poppins"/>
                <a:ea typeface="Poppins"/>
                <a:cs typeface="Poppins"/>
                <a:sym typeface="Poppins"/>
              </a:rPr>
              <a:t> und -</a:t>
            </a:r>
            <a:r>
              <a:rPr lang="en-US" sz="2400" dirty="0" err="1">
                <a:solidFill>
                  <a:srgbClr val="062D47"/>
                </a:solidFill>
                <a:latin typeface="Poppins"/>
                <a:ea typeface="Poppins"/>
                <a:cs typeface="Poppins"/>
                <a:sym typeface="Poppins"/>
              </a:rPr>
              <a:t>erfüllung</a:t>
            </a:r>
            <a:endParaRPr sz="2400" dirty="0">
              <a:solidFill>
                <a:srgbClr val="062D47"/>
              </a:solidFill>
              <a:latin typeface="Poppins"/>
              <a:ea typeface="Poppins"/>
              <a:cs typeface="Poppins"/>
              <a:sym typeface="Poppins"/>
            </a:endParaRPr>
          </a:p>
          <a:p>
            <a:pPr marL="914400" lvl="0" indent="-457200" algn="just" rtl="0">
              <a:lnSpc>
                <a:spcPct val="125454"/>
              </a:lnSpc>
              <a:spcBef>
                <a:spcPts val="800"/>
              </a:spcBef>
              <a:spcAft>
                <a:spcPts val="0"/>
              </a:spcAft>
              <a:buClr>
                <a:schemeClr val="dk1"/>
              </a:buClr>
              <a:buSzPts val="1100"/>
              <a:buFont typeface="Arial"/>
              <a:buNone/>
            </a:pPr>
            <a:r>
              <a:rPr lang="en-US" sz="2400" dirty="0">
                <a:solidFill>
                  <a:srgbClr val="062D47"/>
                </a:solidFill>
                <a:latin typeface="Poppins"/>
                <a:ea typeface="Poppins"/>
                <a:cs typeface="Poppins"/>
                <a:sym typeface="Poppins"/>
              </a:rPr>
              <a:t>2.3 </a:t>
            </a:r>
            <a:r>
              <a:rPr lang="en-US" sz="2400" dirty="0" err="1">
                <a:solidFill>
                  <a:srgbClr val="062D47"/>
                </a:solidFill>
                <a:latin typeface="Poppins"/>
                <a:ea typeface="Poppins"/>
                <a:cs typeface="Poppins"/>
                <a:sym typeface="Poppins"/>
              </a:rPr>
              <a:t>Finanzstabilität</a:t>
            </a:r>
            <a:r>
              <a:rPr lang="en-US" sz="2400" dirty="0">
                <a:solidFill>
                  <a:srgbClr val="062D47"/>
                </a:solidFill>
                <a:latin typeface="Poppins"/>
                <a:ea typeface="Poppins"/>
                <a:cs typeface="Poppins"/>
                <a:sym typeface="Poppins"/>
              </a:rPr>
              <a:t> und </a:t>
            </a:r>
            <a:r>
              <a:rPr lang="en-US" sz="2400" dirty="0" err="1">
                <a:solidFill>
                  <a:srgbClr val="062D47"/>
                </a:solidFill>
                <a:latin typeface="Poppins"/>
                <a:ea typeface="Poppins"/>
                <a:cs typeface="Poppins"/>
                <a:sym typeface="Poppins"/>
              </a:rPr>
              <a:t>Wachstum</a:t>
            </a:r>
            <a:endParaRPr sz="2400" dirty="0">
              <a:solidFill>
                <a:srgbClr val="062D47"/>
              </a:solidFill>
              <a:latin typeface="Poppins"/>
              <a:ea typeface="Poppins"/>
              <a:cs typeface="Poppins"/>
              <a:sym typeface="Poppins"/>
            </a:endParaRPr>
          </a:p>
          <a:p>
            <a:pPr marL="914400" lvl="0" indent="-457200" algn="just" rtl="0">
              <a:lnSpc>
                <a:spcPct val="125454"/>
              </a:lnSpc>
              <a:spcBef>
                <a:spcPts val="800"/>
              </a:spcBef>
              <a:spcAft>
                <a:spcPts val="0"/>
              </a:spcAft>
              <a:buClr>
                <a:schemeClr val="dk1"/>
              </a:buClr>
              <a:buSzPts val="1100"/>
              <a:buFont typeface="Arial"/>
              <a:buNone/>
            </a:pPr>
            <a:r>
              <a:rPr lang="en-US" sz="2400" dirty="0">
                <a:solidFill>
                  <a:srgbClr val="062D47"/>
                </a:solidFill>
                <a:latin typeface="Poppins"/>
                <a:ea typeface="Poppins"/>
                <a:cs typeface="Poppins"/>
                <a:sym typeface="Poppins"/>
              </a:rPr>
              <a:t>2.4 Work-Life-Balance</a:t>
            </a:r>
            <a:endParaRPr sz="2400" dirty="0">
              <a:solidFill>
                <a:srgbClr val="062D47"/>
              </a:solidFill>
              <a:latin typeface="Poppins"/>
              <a:ea typeface="Poppins"/>
              <a:cs typeface="Poppins"/>
              <a:sym typeface="Poppins"/>
            </a:endParaRPr>
          </a:p>
          <a:p>
            <a:pPr marL="914400" lvl="0" indent="-457200" algn="just" rtl="0">
              <a:lnSpc>
                <a:spcPct val="150000"/>
              </a:lnSpc>
              <a:spcBef>
                <a:spcPts val="800"/>
              </a:spcBef>
              <a:spcAft>
                <a:spcPts val="0"/>
              </a:spcAft>
              <a:buClr>
                <a:schemeClr val="dk1"/>
              </a:buClr>
              <a:buSzPts val="1100"/>
              <a:buFont typeface="Arial"/>
              <a:buNone/>
            </a:pPr>
            <a:r>
              <a:rPr lang="en-US" sz="2400" dirty="0">
                <a:solidFill>
                  <a:srgbClr val="062D47"/>
                </a:solidFill>
                <a:latin typeface="Poppins"/>
                <a:ea typeface="Poppins"/>
                <a:cs typeface="Poppins"/>
                <a:sym typeface="Poppins"/>
              </a:rPr>
              <a:t>2.5 </a:t>
            </a:r>
            <a:r>
              <a:rPr lang="en-US" sz="2400" dirty="0" err="1">
                <a:solidFill>
                  <a:srgbClr val="062D47"/>
                </a:solidFill>
                <a:latin typeface="Poppins"/>
                <a:ea typeface="Poppins"/>
                <a:cs typeface="Poppins"/>
                <a:sym typeface="Poppins"/>
              </a:rPr>
              <a:t>Anpassungsfähigkeit</a:t>
            </a:r>
            <a:r>
              <a:rPr lang="en-US" sz="2400" dirty="0">
                <a:solidFill>
                  <a:srgbClr val="062D47"/>
                </a:solidFill>
                <a:latin typeface="Poppins"/>
                <a:ea typeface="Poppins"/>
                <a:cs typeface="Poppins"/>
                <a:sym typeface="Poppins"/>
              </a:rPr>
              <a:t> an </a:t>
            </a:r>
            <a:r>
              <a:rPr lang="en-US" sz="2400" dirty="0" err="1">
                <a:solidFill>
                  <a:srgbClr val="062D47"/>
                </a:solidFill>
                <a:latin typeface="Poppins"/>
                <a:ea typeface="Poppins"/>
                <a:cs typeface="Poppins"/>
                <a:sym typeface="Poppins"/>
              </a:rPr>
              <a:t>sich</a:t>
            </a:r>
            <a:r>
              <a:rPr lang="en-US" sz="2400" dirty="0">
                <a:solidFill>
                  <a:srgbClr val="062D47"/>
                </a:solidFill>
                <a:latin typeface="Poppins"/>
                <a:ea typeface="Poppins"/>
                <a:cs typeface="Poppins"/>
                <a:sym typeface="Poppins"/>
              </a:rPr>
              <a:t> </a:t>
            </a:r>
            <a:r>
              <a:rPr lang="en-US" sz="2400" dirty="0" err="1">
                <a:solidFill>
                  <a:srgbClr val="062D47"/>
                </a:solidFill>
                <a:latin typeface="Poppins"/>
                <a:ea typeface="Poppins"/>
                <a:cs typeface="Poppins"/>
                <a:sym typeface="Poppins"/>
              </a:rPr>
              <a:t>ändernde</a:t>
            </a:r>
            <a:r>
              <a:rPr lang="en-US" sz="2400" dirty="0">
                <a:solidFill>
                  <a:srgbClr val="062D47"/>
                </a:solidFill>
                <a:latin typeface="Poppins"/>
                <a:ea typeface="Poppins"/>
                <a:cs typeface="Poppins"/>
                <a:sym typeface="Poppins"/>
              </a:rPr>
              <a:t> Trends auf dem </a:t>
            </a:r>
            <a:r>
              <a:rPr lang="en-US" sz="2400" dirty="0" err="1">
                <a:solidFill>
                  <a:srgbClr val="062D47"/>
                </a:solidFill>
                <a:latin typeface="Poppins"/>
                <a:ea typeface="Poppins"/>
                <a:cs typeface="Poppins"/>
                <a:sym typeface="Poppins"/>
              </a:rPr>
              <a:t>Arbeitsmarkt</a:t>
            </a:r>
            <a:endParaRPr sz="2400" dirty="0">
              <a:solidFill>
                <a:srgbClr val="062D47"/>
              </a:solidFill>
              <a:latin typeface="Poppins"/>
              <a:ea typeface="Poppins"/>
              <a:cs typeface="Poppins"/>
              <a:sym typeface="Poppins"/>
            </a:endParaRPr>
          </a:p>
          <a:p>
            <a:pPr marL="0" lvl="0" indent="0" algn="just" rtl="0">
              <a:lnSpc>
                <a:spcPct val="130009"/>
              </a:lnSpc>
              <a:spcBef>
                <a:spcPts val="0"/>
              </a:spcBef>
              <a:spcAft>
                <a:spcPts val="0"/>
              </a:spcAft>
              <a:buClr>
                <a:schemeClr val="dk1"/>
              </a:buClr>
              <a:buSzPts val="1100"/>
              <a:buFont typeface="Arial"/>
              <a:buNone/>
            </a:pPr>
            <a:r>
              <a:rPr lang="en-US" sz="2400" b="1" dirty="0">
                <a:solidFill>
                  <a:srgbClr val="062D47"/>
                </a:solidFill>
                <a:latin typeface="Poppins"/>
                <a:ea typeface="Poppins"/>
                <a:cs typeface="Poppins"/>
                <a:sym typeface="Poppins"/>
              </a:rPr>
              <a:t>3: </a:t>
            </a:r>
            <a:r>
              <a:rPr lang="en-US" sz="2400" b="1" dirty="0" err="1">
                <a:solidFill>
                  <a:srgbClr val="062D47"/>
                </a:solidFill>
                <a:latin typeface="Poppins"/>
                <a:ea typeface="Poppins"/>
                <a:cs typeface="Poppins"/>
                <a:sym typeface="Poppins"/>
              </a:rPr>
              <a:t>Lektion</a:t>
            </a:r>
            <a:r>
              <a:rPr lang="en-US" sz="2400" b="1" dirty="0">
                <a:solidFill>
                  <a:srgbClr val="062D47"/>
                </a:solidFill>
                <a:latin typeface="Poppins"/>
                <a:ea typeface="Poppins"/>
                <a:cs typeface="Poppins"/>
                <a:sym typeface="Poppins"/>
              </a:rPr>
              <a:t> 2. Die </a:t>
            </a:r>
            <a:r>
              <a:rPr lang="en-US" sz="2400" b="1" dirty="0" err="1">
                <a:solidFill>
                  <a:srgbClr val="062D47"/>
                </a:solidFill>
                <a:latin typeface="Poppins"/>
                <a:ea typeface="Poppins"/>
                <a:cs typeface="Poppins"/>
                <a:sym typeface="Poppins"/>
              </a:rPr>
              <a:t>Bedeutung</a:t>
            </a:r>
            <a:r>
              <a:rPr lang="en-US" sz="2400" b="1" dirty="0">
                <a:solidFill>
                  <a:srgbClr val="062D47"/>
                </a:solidFill>
                <a:latin typeface="Poppins"/>
                <a:ea typeface="Poppins"/>
                <a:cs typeface="Poppins"/>
                <a:sym typeface="Poppins"/>
              </a:rPr>
              <a:t> der </a:t>
            </a:r>
            <a:r>
              <a:rPr lang="en-US" sz="2400" b="1" dirty="0" err="1">
                <a:solidFill>
                  <a:srgbClr val="062D47"/>
                </a:solidFill>
                <a:latin typeface="Poppins"/>
                <a:ea typeface="Poppins"/>
                <a:cs typeface="Poppins"/>
                <a:sym typeface="Poppins"/>
              </a:rPr>
              <a:t>Karriereplanung</a:t>
            </a:r>
            <a:endParaRPr sz="2400" b="1" dirty="0">
              <a:solidFill>
                <a:srgbClr val="062D47"/>
              </a:solidFill>
              <a:latin typeface="Poppins"/>
              <a:ea typeface="Poppins"/>
              <a:cs typeface="Poppins"/>
              <a:sym typeface="Poppins"/>
            </a:endParaRPr>
          </a:p>
          <a:p>
            <a:pPr marL="457200" lvl="0" indent="0" algn="just" rtl="0">
              <a:spcBef>
                <a:spcPts val="0"/>
              </a:spcBef>
              <a:spcAft>
                <a:spcPts val="0"/>
              </a:spcAft>
              <a:buClr>
                <a:schemeClr val="dk1"/>
              </a:buClr>
              <a:buSzPts val="1100"/>
              <a:buFont typeface="Arial"/>
              <a:buNone/>
            </a:pPr>
            <a:r>
              <a:rPr lang="en-US" sz="2400" dirty="0">
                <a:solidFill>
                  <a:srgbClr val="062D47"/>
                </a:solidFill>
                <a:latin typeface="Poppins"/>
                <a:ea typeface="Poppins"/>
                <a:cs typeface="Poppins"/>
                <a:sym typeface="Poppins"/>
              </a:rPr>
              <a:t>3.1 </a:t>
            </a:r>
            <a:r>
              <a:rPr lang="en-US" sz="2400" dirty="0" err="1">
                <a:solidFill>
                  <a:srgbClr val="062D47"/>
                </a:solidFill>
                <a:latin typeface="Poppins"/>
                <a:ea typeface="Poppins"/>
                <a:cs typeface="Poppins"/>
                <a:sym typeface="Poppins"/>
              </a:rPr>
              <a:t>Verständnis</a:t>
            </a:r>
            <a:r>
              <a:rPr lang="en-US" sz="2400" dirty="0">
                <a:solidFill>
                  <a:srgbClr val="062D47"/>
                </a:solidFill>
                <a:latin typeface="Poppins"/>
                <a:ea typeface="Poppins"/>
                <a:cs typeface="Poppins"/>
                <a:sym typeface="Poppins"/>
              </a:rPr>
              <a:t> der </a:t>
            </a:r>
            <a:r>
              <a:rPr lang="en-US" sz="2400" dirty="0" err="1">
                <a:solidFill>
                  <a:srgbClr val="062D47"/>
                </a:solidFill>
                <a:latin typeface="Poppins"/>
                <a:ea typeface="Poppins"/>
                <a:cs typeface="Poppins"/>
                <a:sym typeface="Poppins"/>
              </a:rPr>
              <a:t>Karriereplanung</a:t>
            </a:r>
            <a:endParaRPr sz="2400" dirty="0">
              <a:solidFill>
                <a:srgbClr val="062D47"/>
              </a:solidFill>
              <a:latin typeface="Poppins"/>
              <a:ea typeface="Poppins"/>
              <a:cs typeface="Poppins"/>
              <a:sym typeface="Poppins"/>
            </a:endParaRPr>
          </a:p>
          <a:p>
            <a:pPr marL="457200" lvl="0" indent="0" algn="just" rtl="0">
              <a:spcBef>
                <a:spcPts val="800"/>
              </a:spcBef>
              <a:spcAft>
                <a:spcPts val="0"/>
              </a:spcAft>
              <a:buClr>
                <a:schemeClr val="dk1"/>
              </a:buClr>
              <a:buSzPts val="1100"/>
              <a:buFont typeface="Arial"/>
              <a:buNone/>
            </a:pPr>
            <a:r>
              <a:rPr lang="en-US" sz="2400" dirty="0">
                <a:solidFill>
                  <a:srgbClr val="062D47"/>
                </a:solidFill>
                <a:latin typeface="Poppins"/>
                <a:ea typeface="Poppins"/>
                <a:cs typeface="Poppins"/>
                <a:sym typeface="Poppins"/>
              </a:rPr>
              <a:t>3.2 </a:t>
            </a:r>
            <a:r>
              <a:rPr lang="en-US" sz="2400" dirty="0" err="1">
                <a:solidFill>
                  <a:srgbClr val="062D47"/>
                </a:solidFill>
                <a:latin typeface="Poppins"/>
                <a:ea typeface="Poppins"/>
                <a:cs typeface="Poppins"/>
                <a:sym typeface="Poppins"/>
              </a:rPr>
              <a:t>Warum</a:t>
            </a:r>
            <a:r>
              <a:rPr lang="en-US" sz="2400" dirty="0">
                <a:solidFill>
                  <a:srgbClr val="062D47"/>
                </a:solidFill>
                <a:latin typeface="Poppins"/>
                <a:ea typeface="Poppins"/>
                <a:cs typeface="Poppins"/>
                <a:sym typeface="Poppins"/>
              </a:rPr>
              <a:t> </a:t>
            </a:r>
            <a:r>
              <a:rPr lang="en-US" sz="2400" dirty="0" err="1">
                <a:solidFill>
                  <a:srgbClr val="062D47"/>
                </a:solidFill>
                <a:latin typeface="Poppins"/>
                <a:ea typeface="Poppins"/>
                <a:cs typeface="Poppins"/>
                <a:sym typeface="Poppins"/>
              </a:rPr>
              <a:t>ist</a:t>
            </a:r>
            <a:r>
              <a:rPr lang="en-US" sz="2400" dirty="0">
                <a:solidFill>
                  <a:srgbClr val="062D47"/>
                </a:solidFill>
                <a:latin typeface="Poppins"/>
                <a:ea typeface="Poppins"/>
                <a:cs typeface="Poppins"/>
                <a:sym typeface="Poppins"/>
              </a:rPr>
              <a:t> </a:t>
            </a:r>
            <a:r>
              <a:rPr lang="en-US" sz="2400" dirty="0" err="1">
                <a:solidFill>
                  <a:srgbClr val="062D47"/>
                </a:solidFill>
                <a:latin typeface="Poppins"/>
                <a:ea typeface="Poppins"/>
                <a:cs typeface="Poppins"/>
                <a:sym typeface="Poppins"/>
              </a:rPr>
              <a:t>Karriereplanung</a:t>
            </a:r>
            <a:r>
              <a:rPr lang="en-US" sz="2400" dirty="0">
                <a:solidFill>
                  <a:srgbClr val="062D47"/>
                </a:solidFill>
                <a:latin typeface="Poppins"/>
                <a:ea typeface="Poppins"/>
                <a:cs typeface="Poppins"/>
                <a:sym typeface="Poppins"/>
              </a:rPr>
              <a:t> </a:t>
            </a:r>
            <a:r>
              <a:rPr lang="en-US" sz="2400" dirty="0" err="1">
                <a:solidFill>
                  <a:srgbClr val="062D47"/>
                </a:solidFill>
                <a:latin typeface="Poppins"/>
                <a:ea typeface="Poppins"/>
                <a:cs typeface="Poppins"/>
                <a:sym typeface="Poppins"/>
              </a:rPr>
              <a:t>wichtig</a:t>
            </a:r>
            <a:r>
              <a:rPr lang="en-US" sz="2400" dirty="0">
                <a:solidFill>
                  <a:srgbClr val="062D47"/>
                </a:solidFill>
                <a:latin typeface="Poppins"/>
                <a:ea typeface="Poppins"/>
                <a:cs typeface="Poppins"/>
                <a:sym typeface="Poppins"/>
              </a:rPr>
              <a:t>?</a:t>
            </a:r>
            <a:endParaRPr sz="2400" dirty="0">
              <a:solidFill>
                <a:srgbClr val="062D47"/>
              </a:solidFill>
              <a:latin typeface="Poppins"/>
              <a:ea typeface="Poppins"/>
              <a:cs typeface="Poppins"/>
              <a:sym typeface="Poppins"/>
            </a:endParaRPr>
          </a:p>
          <a:p>
            <a:pPr marL="457200" lvl="0" indent="0" algn="just" rtl="0">
              <a:lnSpc>
                <a:spcPct val="107916"/>
              </a:lnSpc>
              <a:spcBef>
                <a:spcPts val="1200"/>
              </a:spcBef>
              <a:spcAft>
                <a:spcPts val="0"/>
              </a:spcAft>
              <a:buNone/>
            </a:pPr>
            <a:r>
              <a:rPr lang="en-US" sz="2400" dirty="0">
                <a:solidFill>
                  <a:srgbClr val="062D47"/>
                </a:solidFill>
                <a:latin typeface="Poppins"/>
                <a:ea typeface="Poppins"/>
                <a:cs typeface="Poppins"/>
                <a:sym typeface="Poppins"/>
              </a:rPr>
              <a:t>3.3 Die </a:t>
            </a:r>
            <a:r>
              <a:rPr lang="en-US" sz="2400" dirty="0" err="1">
                <a:solidFill>
                  <a:srgbClr val="062D47"/>
                </a:solidFill>
                <a:latin typeface="Poppins"/>
                <a:ea typeface="Poppins"/>
                <a:cs typeface="Poppins"/>
                <a:sym typeface="Poppins"/>
              </a:rPr>
              <a:t>Bedeutung</a:t>
            </a:r>
            <a:r>
              <a:rPr lang="en-US" sz="2400" dirty="0">
                <a:solidFill>
                  <a:srgbClr val="062D47"/>
                </a:solidFill>
                <a:latin typeface="Poppins"/>
                <a:ea typeface="Poppins"/>
                <a:cs typeface="Poppins"/>
                <a:sym typeface="Poppins"/>
              </a:rPr>
              <a:t> der </a:t>
            </a:r>
            <a:r>
              <a:rPr lang="en-US" sz="2400" dirty="0" err="1">
                <a:solidFill>
                  <a:srgbClr val="062D47"/>
                </a:solidFill>
                <a:latin typeface="Poppins"/>
                <a:ea typeface="Poppins"/>
                <a:cs typeface="Poppins"/>
                <a:sym typeface="Poppins"/>
              </a:rPr>
              <a:t>Karriereplanung</a:t>
            </a:r>
            <a:r>
              <a:rPr lang="en-US" sz="2400" dirty="0">
                <a:solidFill>
                  <a:srgbClr val="062D47"/>
                </a:solidFill>
                <a:latin typeface="Poppins"/>
                <a:ea typeface="Poppins"/>
                <a:cs typeface="Poppins"/>
                <a:sym typeface="Poppins"/>
              </a:rPr>
              <a:t> für </a:t>
            </a:r>
            <a:endParaRPr sz="2400" dirty="0">
              <a:solidFill>
                <a:srgbClr val="062D47"/>
              </a:solidFill>
              <a:latin typeface="Poppins"/>
              <a:ea typeface="Poppins"/>
              <a:cs typeface="Poppins"/>
              <a:sym typeface="Poppins"/>
            </a:endParaRPr>
          </a:p>
          <a:p>
            <a:pPr marL="457200" lvl="0" indent="0" algn="just" rtl="0">
              <a:lnSpc>
                <a:spcPct val="107916"/>
              </a:lnSpc>
              <a:spcBef>
                <a:spcPts val="1200"/>
              </a:spcBef>
              <a:spcAft>
                <a:spcPts val="0"/>
              </a:spcAft>
              <a:buClr>
                <a:schemeClr val="dk1"/>
              </a:buClr>
              <a:buSzPts val="1100"/>
              <a:buFont typeface="Arial"/>
              <a:buNone/>
            </a:pPr>
            <a:r>
              <a:rPr lang="en-US" sz="2400" dirty="0" err="1">
                <a:solidFill>
                  <a:srgbClr val="062D47"/>
                </a:solidFill>
                <a:latin typeface="Poppins"/>
                <a:ea typeface="Poppins"/>
                <a:cs typeface="Poppins"/>
                <a:sym typeface="Poppins"/>
              </a:rPr>
              <a:t>Beschäftigte</a:t>
            </a:r>
            <a:r>
              <a:rPr lang="en-US" sz="2400" dirty="0">
                <a:solidFill>
                  <a:srgbClr val="062D47"/>
                </a:solidFill>
                <a:latin typeface="Poppins"/>
                <a:ea typeface="Poppins"/>
                <a:cs typeface="Poppins"/>
                <a:sym typeface="Poppins"/>
              </a:rPr>
              <a:t> in </a:t>
            </a:r>
            <a:r>
              <a:rPr lang="en-US" sz="2400" dirty="0" err="1">
                <a:solidFill>
                  <a:srgbClr val="062D47"/>
                </a:solidFill>
                <a:latin typeface="Poppins"/>
                <a:ea typeface="Poppins"/>
                <a:cs typeface="Poppins"/>
                <a:sym typeface="Poppins"/>
              </a:rPr>
              <a:t>europäischen</a:t>
            </a:r>
            <a:r>
              <a:rPr lang="en-US" sz="2400" dirty="0">
                <a:solidFill>
                  <a:srgbClr val="062D47"/>
                </a:solidFill>
                <a:latin typeface="Poppins"/>
                <a:ea typeface="Poppins"/>
                <a:cs typeface="Poppins"/>
                <a:sym typeface="Poppins"/>
              </a:rPr>
              <a:t> KMU </a:t>
            </a:r>
            <a:endParaRPr sz="2400" dirty="0">
              <a:solidFill>
                <a:srgbClr val="062D47"/>
              </a:solidFill>
              <a:latin typeface="Poppins"/>
              <a:ea typeface="Poppins"/>
              <a:cs typeface="Poppins"/>
              <a:sym typeface="Poppins"/>
            </a:endParaRPr>
          </a:p>
          <a:p>
            <a:pPr marL="457200" lvl="0" indent="0" algn="just" rtl="0">
              <a:spcBef>
                <a:spcPts val="1200"/>
              </a:spcBef>
              <a:spcAft>
                <a:spcPts val="1200"/>
              </a:spcAft>
              <a:buNone/>
            </a:pPr>
            <a:r>
              <a:rPr lang="en-US" sz="2400" dirty="0">
                <a:solidFill>
                  <a:srgbClr val="062D47"/>
                </a:solidFill>
                <a:latin typeface="Poppins"/>
                <a:ea typeface="Poppins"/>
                <a:cs typeface="Poppins"/>
                <a:sym typeface="Poppins"/>
              </a:rPr>
              <a:t>3.4 Die </a:t>
            </a:r>
            <a:r>
              <a:rPr lang="en-US" sz="2400" dirty="0" err="1">
                <a:solidFill>
                  <a:srgbClr val="062D47"/>
                </a:solidFill>
                <a:latin typeface="Poppins"/>
                <a:ea typeface="Poppins"/>
                <a:cs typeface="Poppins"/>
                <a:sym typeface="Poppins"/>
              </a:rPr>
              <a:t>Bedeutung</a:t>
            </a:r>
            <a:r>
              <a:rPr lang="en-US" sz="2400" dirty="0">
                <a:solidFill>
                  <a:srgbClr val="062D47"/>
                </a:solidFill>
                <a:latin typeface="Poppins"/>
                <a:ea typeface="Poppins"/>
                <a:cs typeface="Poppins"/>
                <a:sym typeface="Poppins"/>
              </a:rPr>
              <a:t> der </a:t>
            </a:r>
            <a:r>
              <a:rPr lang="en-US" sz="2400" dirty="0" err="1">
                <a:solidFill>
                  <a:srgbClr val="062D47"/>
                </a:solidFill>
                <a:latin typeface="Poppins"/>
                <a:ea typeface="Poppins"/>
                <a:cs typeface="Poppins"/>
                <a:sym typeface="Poppins"/>
              </a:rPr>
              <a:t>Karriereplanung</a:t>
            </a:r>
            <a:r>
              <a:rPr lang="en-US" sz="2400" dirty="0">
                <a:solidFill>
                  <a:srgbClr val="062D47"/>
                </a:solidFill>
                <a:latin typeface="Poppins"/>
                <a:ea typeface="Poppins"/>
                <a:cs typeface="Poppins"/>
                <a:sym typeface="Poppins"/>
              </a:rPr>
              <a:t> für das </a:t>
            </a:r>
            <a:r>
              <a:rPr lang="en-US" sz="2400" dirty="0" err="1">
                <a:solidFill>
                  <a:srgbClr val="062D47"/>
                </a:solidFill>
                <a:latin typeface="Poppins"/>
                <a:ea typeface="Poppins"/>
                <a:cs typeface="Poppins"/>
                <a:sym typeface="Poppins"/>
              </a:rPr>
              <a:t>Unternehmen</a:t>
            </a:r>
            <a:r>
              <a:rPr lang="en-US" sz="2400" dirty="0">
                <a:solidFill>
                  <a:srgbClr val="062D47"/>
                </a:solidFill>
                <a:latin typeface="Poppins"/>
                <a:ea typeface="Poppins"/>
                <a:cs typeface="Poppins"/>
                <a:sym typeface="Poppins"/>
              </a:rPr>
              <a:t> </a:t>
            </a:r>
            <a:endParaRPr sz="2400" b="0" i="0" u="none" strike="noStrike" cap="none" dirty="0">
              <a:solidFill>
                <a:srgbClr val="062D47"/>
              </a:solidFill>
              <a:latin typeface="Poppins"/>
              <a:ea typeface="Poppins"/>
              <a:cs typeface="Poppins"/>
              <a:sym typeface="Poppins"/>
            </a:endParaRPr>
          </a:p>
        </p:txBody>
      </p:sp>
      <p:sp>
        <p:nvSpPr>
          <p:cNvPr id="121" name="Google Shape;121;p2"/>
          <p:cNvSpPr txBox="1"/>
          <p:nvPr/>
        </p:nvSpPr>
        <p:spPr>
          <a:xfrm>
            <a:off x="7573541" y="303137"/>
            <a:ext cx="9556500" cy="738600"/>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Clr>
                <a:srgbClr val="000000"/>
              </a:buClr>
              <a:buSzPts val="4799"/>
              <a:buFont typeface="Arial"/>
              <a:buNone/>
            </a:pPr>
            <a:r>
              <a:rPr lang="en-US" sz="4799" b="1" i="0" u="none" strike="noStrike" cap="none" dirty="0">
                <a:solidFill>
                  <a:srgbClr val="002C47"/>
                </a:solidFill>
                <a:latin typeface="Poppins"/>
                <a:ea typeface="Poppins"/>
                <a:cs typeface="Poppins"/>
                <a:sym typeface="Poppins"/>
              </a:rPr>
              <a:t>ZUSAMMENFASSUNG</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g32093a3db72_3_287"/>
          <p:cNvSpPr/>
          <p:nvPr/>
        </p:nvSpPr>
        <p:spPr>
          <a:xfrm rot="-10370840">
            <a:off x="11426476" y="-632082"/>
            <a:ext cx="8019344" cy="2715783"/>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de-DE"/>
          </a:p>
        </p:txBody>
      </p:sp>
      <p:sp>
        <p:nvSpPr>
          <p:cNvPr id="546" name="Google Shape;546;g32093a3db72_3_287"/>
          <p:cNvSpPr/>
          <p:nvPr/>
        </p:nvSpPr>
        <p:spPr>
          <a:xfrm rot="10416205" flipH="1">
            <a:off x="-326994" y="-524050"/>
            <a:ext cx="7379055" cy="2291030"/>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de-DE"/>
          </a:p>
        </p:txBody>
      </p:sp>
      <p:grpSp>
        <p:nvGrpSpPr>
          <p:cNvPr id="547" name="Google Shape;547;g32093a3db72_3_287"/>
          <p:cNvGrpSpPr/>
          <p:nvPr/>
        </p:nvGrpSpPr>
        <p:grpSpPr>
          <a:xfrm>
            <a:off x="-1342907" y="9913241"/>
            <a:ext cx="20973307" cy="837542"/>
            <a:chOff x="0" y="-57150"/>
            <a:chExt cx="11607985" cy="463550"/>
          </a:xfrm>
        </p:grpSpPr>
        <p:sp>
          <p:nvSpPr>
            <p:cNvPr id="548" name="Google Shape;548;g32093a3db72_3_287"/>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g32093a3db72_3_287"/>
            <p:cNvSpPr txBox="1"/>
            <p:nvPr/>
          </p:nvSpPr>
          <p:spPr>
            <a:xfrm>
              <a:off x="0" y="-57150"/>
              <a:ext cx="11607900" cy="463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50" name="Google Shape;550;g32093a3db72_3_287"/>
          <p:cNvGrpSpPr/>
          <p:nvPr/>
        </p:nvGrpSpPr>
        <p:grpSpPr>
          <a:xfrm>
            <a:off x="2488624" y="9913241"/>
            <a:ext cx="13310430" cy="837542"/>
            <a:chOff x="0" y="-57150"/>
            <a:chExt cx="7366853" cy="463550"/>
          </a:xfrm>
        </p:grpSpPr>
        <p:sp>
          <p:nvSpPr>
            <p:cNvPr id="551" name="Google Shape;551;g32093a3db72_3_287"/>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g32093a3db72_3_287"/>
            <p:cNvSpPr txBox="1"/>
            <p:nvPr/>
          </p:nvSpPr>
          <p:spPr>
            <a:xfrm>
              <a:off x="0" y="-57150"/>
              <a:ext cx="7366800" cy="463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53" name="Google Shape;553;g32093a3db72_3_287"/>
          <p:cNvGrpSpPr/>
          <p:nvPr/>
        </p:nvGrpSpPr>
        <p:grpSpPr>
          <a:xfrm>
            <a:off x="4131384" y="9913241"/>
            <a:ext cx="10025030" cy="837542"/>
            <a:chOff x="0" y="-57150"/>
            <a:chExt cx="5548500" cy="463550"/>
          </a:xfrm>
        </p:grpSpPr>
        <p:sp>
          <p:nvSpPr>
            <p:cNvPr id="554" name="Google Shape;554;g32093a3db72_3_287"/>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g32093a3db72_3_287"/>
            <p:cNvSpPr txBox="1"/>
            <p:nvPr/>
          </p:nvSpPr>
          <p:spPr>
            <a:xfrm>
              <a:off x="0" y="-57150"/>
              <a:ext cx="5548500" cy="463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56" name="Google Shape;556;g32093a3db72_3_287"/>
          <p:cNvSpPr txBox="1"/>
          <p:nvPr/>
        </p:nvSpPr>
        <p:spPr>
          <a:xfrm>
            <a:off x="1958400" y="1882625"/>
            <a:ext cx="14977200" cy="8775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5700" b="1">
                <a:solidFill>
                  <a:srgbClr val="002C47"/>
                </a:solidFill>
                <a:latin typeface="Poppins"/>
                <a:ea typeface="Poppins"/>
                <a:cs typeface="Poppins"/>
                <a:sym typeface="Poppins"/>
              </a:rPr>
              <a:t>Durchführung und Überwachung</a:t>
            </a:r>
            <a:endParaRPr sz="2100" b="0" i="0" u="none" strike="noStrike" cap="none">
              <a:solidFill>
                <a:srgbClr val="000000"/>
              </a:solidFill>
              <a:latin typeface="Arial"/>
              <a:ea typeface="Arial"/>
              <a:cs typeface="Arial"/>
              <a:sym typeface="Arial"/>
            </a:endParaRPr>
          </a:p>
        </p:txBody>
      </p:sp>
      <p:sp>
        <p:nvSpPr>
          <p:cNvPr id="557" name="Google Shape;557;g32093a3db72_3_287"/>
          <p:cNvSpPr txBox="1"/>
          <p:nvPr/>
        </p:nvSpPr>
        <p:spPr>
          <a:xfrm>
            <a:off x="3900600" y="2863384"/>
            <a:ext cx="11092800" cy="3532500"/>
          </a:xfrm>
          <a:prstGeom prst="rect">
            <a:avLst/>
          </a:prstGeom>
          <a:noFill/>
          <a:ln>
            <a:noFill/>
          </a:ln>
        </p:spPr>
        <p:txBody>
          <a:bodyPr spcFirstLastPara="1" wrap="square" lIns="0" tIns="0" rIns="0" bIns="0" anchor="t" anchorCtr="0">
            <a:spAutoFit/>
          </a:bodyPr>
          <a:lstStyle/>
          <a:p>
            <a:pPr marL="457200" lvl="0" indent="-444500" algn="l" rtl="0">
              <a:lnSpc>
                <a:spcPct val="115000"/>
              </a:lnSpc>
              <a:spcBef>
                <a:spcPts val="0"/>
              </a:spcBef>
              <a:spcAft>
                <a:spcPts val="0"/>
              </a:spcAft>
              <a:buClr>
                <a:srgbClr val="002C47"/>
              </a:buClr>
              <a:buSzPts val="3400"/>
              <a:buFont typeface="Poppins"/>
              <a:buAutoNum type="arabicPeriod"/>
            </a:pPr>
            <a:r>
              <a:rPr lang="en-US" sz="3400" dirty="0" err="1">
                <a:solidFill>
                  <a:srgbClr val="002C47"/>
                </a:solidFill>
                <a:latin typeface="Poppins"/>
                <a:ea typeface="Poppins"/>
                <a:cs typeface="Poppins"/>
                <a:sym typeface="Poppins"/>
              </a:rPr>
              <a:t>Starten</a:t>
            </a:r>
            <a:r>
              <a:rPr lang="en-US" sz="3400" dirty="0">
                <a:solidFill>
                  <a:srgbClr val="002C47"/>
                </a:solidFill>
                <a:latin typeface="Poppins"/>
                <a:ea typeface="Poppins"/>
                <a:cs typeface="Poppins"/>
                <a:sym typeface="Poppins"/>
              </a:rPr>
              <a:t> Sie den Plan </a:t>
            </a:r>
            <a:r>
              <a:rPr lang="en-US" sz="3400" dirty="0" err="1">
                <a:solidFill>
                  <a:srgbClr val="002C47"/>
                </a:solidFill>
                <a:latin typeface="Poppins"/>
                <a:ea typeface="Poppins"/>
                <a:cs typeface="Poppins"/>
                <a:sym typeface="Poppins"/>
              </a:rPr>
              <a:t>mit</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einer</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klaren</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Kommunikation</a:t>
            </a:r>
            <a:r>
              <a:rPr lang="en-US" sz="3400" dirty="0">
                <a:solidFill>
                  <a:srgbClr val="002C47"/>
                </a:solidFill>
                <a:latin typeface="Poppins"/>
                <a:ea typeface="Poppins"/>
                <a:cs typeface="Poppins"/>
                <a:sym typeface="Poppins"/>
              </a:rPr>
              <a:t> der </a:t>
            </a:r>
            <a:r>
              <a:rPr lang="en-US" sz="3400" dirty="0" err="1">
                <a:solidFill>
                  <a:srgbClr val="002C47"/>
                </a:solidFill>
                <a:latin typeface="Poppins"/>
                <a:ea typeface="Poppins"/>
                <a:cs typeface="Poppins"/>
                <a:sym typeface="Poppins"/>
              </a:rPr>
              <a:t>Ziele</a:t>
            </a:r>
            <a:r>
              <a:rPr lang="en-US" sz="3400" dirty="0">
                <a:solidFill>
                  <a:srgbClr val="002C47"/>
                </a:solidFill>
                <a:latin typeface="Poppins"/>
                <a:ea typeface="Poppins"/>
                <a:cs typeface="Poppins"/>
                <a:sym typeface="Poppins"/>
              </a:rPr>
              <a:t>, Rollen und </a:t>
            </a:r>
            <a:r>
              <a:rPr lang="en-US" sz="3400" dirty="0" err="1">
                <a:solidFill>
                  <a:srgbClr val="002C47"/>
                </a:solidFill>
                <a:latin typeface="Poppins"/>
                <a:ea typeface="Poppins"/>
                <a:cs typeface="Poppins"/>
                <a:sym typeface="Poppins"/>
              </a:rPr>
              <a:t>Erwartungen</a:t>
            </a:r>
            <a:r>
              <a:rPr lang="en-US" sz="3400" dirty="0">
                <a:solidFill>
                  <a:srgbClr val="002C47"/>
                </a:solidFill>
                <a:latin typeface="Poppins"/>
                <a:ea typeface="Poppins"/>
                <a:cs typeface="Poppins"/>
                <a:sym typeface="Poppins"/>
              </a:rPr>
              <a:t>.</a:t>
            </a:r>
            <a:endParaRPr sz="3400" dirty="0">
              <a:solidFill>
                <a:srgbClr val="002C47"/>
              </a:solidFill>
              <a:latin typeface="Poppins"/>
              <a:ea typeface="Poppins"/>
              <a:cs typeface="Poppins"/>
              <a:sym typeface="Poppins"/>
            </a:endParaRPr>
          </a:p>
          <a:p>
            <a:pPr marL="457200" lvl="0" indent="-444500" algn="l" rtl="0">
              <a:lnSpc>
                <a:spcPct val="115000"/>
              </a:lnSpc>
              <a:spcBef>
                <a:spcPts val="0"/>
              </a:spcBef>
              <a:spcAft>
                <a:spcPts val="0"/>
              </a:spcAft>
              <a:buClr>
                <a:srgbClr val="002C47"/>
              </a:buClr>
              <a:buSzPts val="3400"/>
              <a:buFont typeface="Poppins"/>
              <a:buAutoNum type="arabicPeriod"/>
            </a:pPr>
            <a:r>
              <a:rPr lang="en-US" sz="3400" dirty="0" err="1">
                <a:solidFill>
                  <a:srgbClr val="002C47"/>
                </a:solidFill>
                <a:latin typeface="Poppins"/>
                <a:ea typeface="Poppins"/>
                <a:cs typeface="Poppins"/>
                <a:sym typeface="Poppins"/>
              </a:rPr>
              <a:t>Regelmäßige</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Überprüfung</a:t>
            </a:r>
            <a:r>
              <a:rPr lang="en-US" sz="3400" dirty="0">
                <a:solidFill>
                  <a:srgbClr val="002C47"/>
                </a:solidFill>
                <a:latin typeface="Poppins"/>
                <a:ea typeface="Poppins"/>
                <a:cs typeface="Poppins"/>
                <a:sym typeface="Poppins"/>
              </a:rPr>
              <a:t> der </a:t>
            </a:r>
            <a:r>
              <a:rPr lang="en-US" sz="3400" dirty="0" err="1">
                <a:solidFill>
                  <a:srgbClr val="002C47"/>
                </a:solidFill>
                <a:latin typeface="Poppins"/>
                <a:ea typeface="Poppins"/>
                <a:cs typeface="Poppins"/>
                <a:sym typeface="Poppins"/>
              </a:rPr>
              <a:t>Fortschritte</a:t>
            </a:r>
            <a:r>
              <a:rPr lang="en-US" sz="3400" dirty="0">
                <a:solidFill>
                  <a:srgbClr val="002C47"/>
                </a:solidFill>
                <a:latin typeface="Poppins"/>
                <a:ea typeface="Poppins"/>
                <a:cs typeface="Poppins"/>
                <a:sym typeface="Poppins"/>
              </a:rPr>
              <a:t> und </a:t>
            </a:r>
            <a:r>
              <a:rPr lang="en-US" sz="3400" dirty="0" err="1">
                <a:solidFill>
                  <a:srgbClr val="002C47"/>
                </a:solidFill>
                <a:latin typeface="Poppins"/>
                <a:ea typeface="Poppins"/>
                <a:cs typeface="Poppins"/>
                <a:sym typeface="Poppins"/>
              </a:rPr>
              <a:t>Anpassung</a:t>
            </a:r>
            <a:r>
              <a:rPr lang="en-US" sz="3400" dirty="0">
                <a:solidFill>
                  <a:srgbClr val="002C47"/>
                </a:solidFill>
                <a:latin typeface="Poppins"/>
                <a:ea typeface="Poppins"/>
                <a:cs typeface="Poppins"/>
                <a:sym typeface="Poppins"/>
              </a:rPr>
              <a:t> der Strategien </a:t>
            </a:r>
            <a:r>
              <a:rPr lang="en-US" sz="3400" dirty="0" err="1">
                <a:solidFill>
                  <a:srgbClr val="002C47"/>
                </a:solidFill>
                <a:latin typeface="Poppins"/>
                <a:ea typeface="Poppins"/>
                <a:cs typeface="Poppins"/>
                <a:sym typeface="Poppins"/>
              </a:rPr>
              <a:t>nach</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Bedarf</a:t>
            </a:r>
            <a:r>
              <a:rPr lang="en-US" sz="3400" dirty="0">
                <a:solidFill>
                  <a:srgbClr val="002C47"/>
                </a:solidFill>
                <a:latin typeface="Poppins"/>
                <a:ea typeface="Poppins"/>
                <a:cs typeface="Poppins"/>
                <a:sym typeface="Poppins"/>
              </a:rPr>
              <a:t>.</a:t>
            </a:r>
            <a:endParaRPr sz="3400" dirty="0">
              <a:solidFill>
                <a:srgbClr val="002C47"/>
              </a:solidFill>
              <a:latin typeface="Poppins"/>
              <a:ea typeface="Poppins"/>
              <a:cs typeface="Poppins"/>
              <a:sym typeface="Poppins"/>
            </a:endParaRPr>
          </a:p>
          <a:p>
            <a:pPr marL="457200" lvl="0" indent="-444500" algn="l" rtl="0">
              <a:lnSpc>
                <a:spcPct val="115000"/>
              </a:lnSpc>
              <a:spcBef>
                <a:spcPts val="0"/>
              </a:spcBef>
              <a:spcAft>
                <a:spcPts val="0"/>
              </a:spcAft>
              <a:buClr>
                <a:srgbClr val="002C47"/>
              </a:buClr>
              <a:buSzPts val="3400"/>
              <a:buFont typeface="Poppins"/>
              <a:buAutoNum type="arabicPeriod"/>
            </a:pPr>
            <a:r>
              <a:rPr lang="en-US" sz="3400" dirty="0" err="1">
                <a:solidFill>
                  <a:srgbClr val="002C47"/>
                </a:solidFill>
                <a:latin typeface="Poppins"/>
                <a:ea typeface="Poppins"/>
                <a:cs typeface="Poppins"/>
                <a:sym typeface="Poppins"/>
              </a:rPr>
              <a:t>Nutzen</a:t>
            </a:r>
            <a:r>
              <a:rPr lang="en-US" sz="3400" dirty="0">
                <a:solidFill>
                  <a:srgbClr val="002C47"/>
                </a:solidFill>
                <a:latin typeface="Poppins"/>
                <a:ea typeface="Poppins"/>
                <a:cs typeface="Poppins"/>
                <a:sym typeface="Poppins"/>
              </a:rPr>
              <a:t> Sie die Technologie, um die </a:t>
            </a:r>
            <a:r>
              <a:rPr lang="en-US" sz="3400" dirty="0" err="1">
                <a:solidFill>
                  <a:srgbClr val="002C47"/>
                </a:solidFill>
                <a:latin typeface="Poppins"/>
                <a:ea typeface="Poppins"/>
                <a:cs typeface="Poppins"/>
                <a:sym typeface="Poppins"/>
              </a:rPr>
              <a:t>Entwicklung</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Ihrer</a:t>
            </a:r>
            <a:r>
              <a:rPr lang="en-US" sz="3400" dirty="0">
                <a:solidFill>
                  <a:srgbClr val="002C47"/>
                </a:solidFill>
                <a:latin typeface="Poppins"/>
                <a:ea typeface="Poppins"/>
                <a:cs typeface="Poppins"/>
                <a:sym typeface="Poppins"/>
              </a:rPr>
              <a:t> Mitarbeiter </a:t>
            </a:r>
            <a:r>
              <a:rPr lang="en-US" sz="3400" dirty="0" err="1">
                <a:solidFill>
                  <a:srgbClr val="002C47"/>
                </a:solidFill>
                <a:latin typeface="Poppins"/>
                <a:ea typeface="Poppins"/>
                <a:cs typeface="Poppins"/>
                <a:sym typeface="Poppins"/>
              </a:rPr>
              <a:t>zu</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verfolgen</a:t>
            </a:r>
            <a:r>
              <a:rPr lang="en-US" sz="3400" dirty="0">
                <a:solidFill>
                  <a:srgbClr val="002C47"/>
                </a:solidFill>
                <a:latin typeface="Poppins"/>
                <a:ea typeface="Poppins"/>
                <a:cs typeface="Poppins"/>
                <a:sym typeface="Poppins"/>
              </a:rPr>
              <a:t> und die </a:t>
            </a:r>
            <a:r>
              <a:rPr lang="en-US" sz="3400" dirty="0" err="1">
                <a:solidFill>
                  <a:srgbClr val="002C47"/>
                </a:solidFill>
                <a:latin typeface="Poppins"/>
                <a:ea typeface="Poppins"/>
                <a:cs typeface="Poppins"/>
                <a:sym typeface="Poppins"/>
              </a:rPr>
              <a:t>Wirksamkeit</a:t>
            </a:r>
            <a:r>
              <a:rPr lang="en-US" sz="3400" dirty="0">
                <a:solidFill>
                  <a:srgbClr val="002C47"/>
                </a:solidFill>
                <a:latin typeface="Poppins"/>
                <a:ea typeface="Poppins"/>
                <a:cs typeface="Poppins"/>
                <a:sym typeface="Poppins"/>
              </a:rPr>
              <a:t> des </a:t>
            </a:r>
            <a:r>
              <a:rPr lang="en-US" sz="3400" dirty="0" err="1">
                <a:solidFill>
                  <a:srgbClr val="002C47"/>
                </a:solidFill>
                <a:latin typeface="Poppins"/>
                <a:ea typeface="Poppins"/>
                <a:cs typeface="Poppins"/>
                <a:sym typeface="Poppins"/>
              </a:rPr>
              <a:t>Programms</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zu</a:t>
            </a:r>
            <a:r>
              <a:rPr lang="en-US" sz="3400" dirty="0">
                <a:solidFill>
                  <a:srgbClr val="002C47"/>
                </a:solidFill>
                <a:latin typeface="Poppins"/>
                <a:ea typeface="Poppins"/>
                <a:cs typeface="Poppins"/>
                <a:sym typeface="Poppins"/>
              </a:rPr>
              <a:t> </a:t>
            </a:r>
            <a:r>
              <a:rPr lang="en-US" sz="3400" dirty="0" err="1">
                <a:solidFill>
                  <a:srgbClr val="002C47"/>
                </a:solidFill>
                <a:latin typeface="Poppins"/>
                <a:ea typeface="Poppins"/>
                <a:cs typeface="Poppins"/>
                <a:sym typeface="Poppins"/>
              </a:rPr>
              <a:t>bewerten</a:t>
            </a:r>
            <a:r>
              <a:rPr lang="en-US" sz="3400" dirty="0">
                <a:solidFill>
                  <a:srgbClr val="002C47"/>
                </a:solidFill>
                <a:latin typeface="Poppins"/>
                <a:ea typeface="Poppins"/>
                <a:cs typeface="Poppins"/>
                <a:sym typeface="Poppins"/>
              </a:rPr>
              <a:t>.</a:t>
            </a:r>
            <a:endParaRPr sz="3400" dirty="0">
              <a:solidFill>
                <a:srgbClr val="002C47"/>
              </a:solidFill>
              <a:latin typeface="Poppins"/>
              <a:ea typeface="Poppins"/>
              <a:cs typeface="Poppins"/>
              <a:sym typeface="Poppins"/>
            </a:endParaRPr>
          </a:p>
        </p:txBody>
      </p:sp>
      <p:sp>
        <p:nvSpPr>
          <p:cNvPr id="558" name="Google Shape;558;g32093a3db72_3_287"/>
          <p:cNvSpPr txBox="1"/>
          <p:nvPr/>
        </p:nvSpPr>
        <p:spPr>
          <a:xfrm>
            <a:off x="4661401" y="6643331"/>
            <a:ext cx="1986300" cy="2158200"/>
          </a:xfrm>
          <a:prstGeom prst="rect">
            <a:avLst/>
          </a:prstGeom>
          <a:noFill/>
          <a:ln>
            <a:noFill/>
          </a:ln>
        </p:spPr>
        <p:txBody>
          <a:bodyPr spcFirstLastPara="1" wrap="square" lIns="46825" tIns="46825" rIns="46825" bIns="4682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p:txBody>
      </p:sp>
      <p:pic>
        <p:nvPicPr>
          <p:cNvPr id="559" name="Google Shape;559;g32093a3db72_3_287" descr="Immagini Belle : pianificazione, finanza, attività commerciale ..."/>
          <p:cNvPicPr preferRelativeResize="0"/>
          <p:nvPr/>
        </p:nvPicPr>
        <p:blipFill>
          <a:blip r:embed="rId4">
            <a:alphaModFix/>
          </a:blip>
          <a:stretch>
            <a:fillRect/>
          </a:stretch>
        </p:blipFill>
        <p:spPr>
          <a:xfrm>
            <a:off x="-105513" y="6643331"/>
            <a:ext cx="4006113" cy="2582065"/>
          </a:xfrm>
          <a:prstGeom prst="rect">
            <a:avLst/>
          </a:prstGeom>
          <a:noFill/>
          <a:ln w="38100" cap="flat" cmpd="sng">
            <a:solidFill>
              <a:srgbClr val="FFD966"/>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g32093a3db72_3_311"/>
          <p:cNvSpPr/>
          <p:nvPr/>
        </p:nvSpPr>
        <p:spPr>
          <a:xfrm>
            <a:off x="1866900" y="4162350"/>
            <a:ext cx="2519400" cy="2638500"/>
          </a:xfrm>
          <a:prstGeom prst="ellipse">
            <a:avLst/>
          </a:prstGeom>
          <a:solidFill>
            <a:srgbClr val="38761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65" name="Google Shape;565;g32093a3db72_3_311"/>
          <p:cNvSpPr/>
          <p:nvPr/>
        </p:nvSpPr>
        <p:spPr>
          <a:xfrm rot="-9678368">
            <a:off x="12316552" y="-709562"/>
            <a:ext cx="7642432" cy="367880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de-DE"/>
          </a:p>
        </p:txBody>
      </p:sp>
      <p:sp>
        <p:nvSpPr>
          <p:cNvPr id="566" name="Google Shape;566;g32093a3db72_3_311"/>
          <p:cNvSpPr/>
          <p:nvPr/>
        </p:nvSpPr>
        <p:spPr>
          <a:xfrm rot="10057926" flipH="1">
            <a:off x="-739325" y="-595741"/>
            <a:ext cx="6985534" cy="2930032"/>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de-DE"/>
          </a:p>
        </p:txBody>
      </p:sp>
      <p:sp>
        <p:nvSpPr>
          <p:cNvPr id="567" name="Google Shape;567;g32093a3db72_3_311"/>
          <p:cNvSpPr txBox="1"/>
          <p:nvPr/>
        </p:nvSpPr>
        <p:spPr>
          <a:xfrm>
            <a:off x="3676650" y="1356300"/>
            <a:ext cx="11239500" cy="9390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6100" b="1">
                <a:solidFill>
                  <a:srgbClr val="002C47"/>
                </a:solidFill>
                <a:latin typeface="Poppins"/>
                <a:ea typeface="Poppins"/>
                <a:cs typeface="Poppins"/>
                <a:sym typeface="Poppins"/>
              </a:rPr>
              <a:t>Bewertung und Feedback</a:t>
            </a:r>
            <a:endParaRPr sz="2500" b="0" i="0" u="none" strike="noStrike" cap="none">
              <a:solidFill>
                <a:srgbClr val="000000"/>
              </a:solidFill>
              <a:latin typeface="Arial"/>
              <a:ea typeface="Arial"/>
              <a:cs typeface="Arial"/>
              <a:sym typeface="Arial"/>
            </a:endParaRPr>
          </a:p>
        </p:txBody>
      </p:sp>
      <p:sp>
        <p:nvSpPr>
          <p:cNvPr id="568" name="Google Shape;568;g32093a3db72_3_311"/>
          <p:cNvSpPr txBox="1"/>
          <p:nvPr/>
        </p:nvSpPr>
        <p:spPr>
          <a:xfrm>
            <a:off x="5400600" y="2745325"/>
            <a:ext cx="7486800" cy="6493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None/>
            </a:pPr>
            <a:r>
              <a:rPr lang="en-US" sz="3000">
                <a:solidFill>
                  <a:srgbClr val="062D47"/>
                </a:solidFill>
                <a:latin typeface="Poppins"/>
                <a:ea typeface="Poppins"/>
                <a:cs typeface="Poppins"/>
                <a:sym typeface="Poppins"/>
              </a:rPr>
              <a:t>Eine regelmäßige Bewertung misst den Erfolg der </a:t>
            </a:r>
            <a:r>
              <a:rPr lang="en-US" sz="3000" b="1">
                <a:solidFill>
                  <a:srgbClr val="062D47"/>
                </a:solidFill>
                <a:latin typeface="Poppins"/>
                <a:ea typeface="Poppins"/>
                <a:cs typeface="Poppins"/>
                <a:sym typeface="Poppins"/>
              </a:rPr>
              <a:t>Karriereplanung </a:t>
            </a:r>
            <a:r>
              <a:rPr lang="en-US" sz="3000">
                <a:solidFill>
                  <a:srgbClr val="062D47"/>
                </a:solidFill>
                <a:latin typeface="Poppins"/>
                <a:ea typeface="Poppins"/>
                <a:cs typeface="Poppins"/>
                <a:sym typeface="Poppins"/>
              </a:rPr>
              <a:t>durch die Analyse von Verbleibsquoten, Leistungsverbesserungen und Mitarbeiterengagement. Das Feedback der Mitarbeiter hilft bei der Verbesserung von </a:t>
            </a:r>
            <a:r>
              <a:rPr lang="en-US" sz="3000" b="1">
                <a:solidFill>
                  <a:srgbClr val="062D47"/>
                </a:solidFill>
                <a:latin typeface="Poppins"/>
                <a:ea typeface="Poppins"/>
                <a:cs typeface="Poppins"/>
                <a:sym typeface="Poppins"/>
              </a:rPr>
              <a:t>Schulungsprogrammen und Entwicklungswegen</a:t>
            </a:r>
            <a:r>
              <a:rPr lang="en-US" sz="3000">
                <a:solidFill>
                  <a:srgbClr val="062D47"/>
                </a:solidFill>
                <a:latin typeface="Poppins"/>
                <a:ea typeface="Poppins"/>
                <a:cs typeface="Poppins"/>
                <a:sym typeface="Poppins"/>
              </a:rPr>
              <a:t>. Eine offene Kommunikationskultur ermutigt die Mitarbeiter, ihre Wünsche und Herausforderungen mitzuteilen und fördert so die </a:t>
            </a:r>
            <a:r>
              <a:rPr lang="en-US" sz="3000" b="1">
                <a:solidFill>
                  <a:srgbClr val="062D47"/>
                </a:solidFill>
                <a:latin typeface="Poppins"/>
                <a:ea typeface="Poppins"/>
                <a:cs typeface="Poppins"/>
                <a:sym typeface="Poppins"/>
              </a:rPr>
              <a:t>kontinuierliche Verbesserung</a:t>
            </a:r>
            <a:r>
              <a:rPr lang="en-US" sz="3000">
                <a:solidFill>
                  <a:srgbClr val="062D47"/>
                </a:solidFill>
                <a:latin typeface="Poppins"/>
                <a:ea typeface="Poppins"/>
                <a:cs typeface="Poppins"/>
                <a:sym typeface="Poppins"/>
              </a:rPr>
              <a:t>.</a:t>
            </a:r>
            <a:endParaRPr sz="3000">
              <a:solidFill>
                <a:srgbClr val="062D47"/>
              </a:solidFill>
              <a:latin typeface="Poppins"/>
              <a:ea typeface="Poppins"/>
              <a:cs typeface="Poppins"/>
              <a:sym typeface="Poppins"/>
            </a:endParaRPr>
          </a:p>
          <a:p>
            <a:pPr marL="0" lvl="0" indent="0" algn="l" rtl="0">
              <a:lnSpc>
                <a:spcPct val="115000"/>
              </a:lnSpc>
              <a:spcBef>
                <a:spcPts val="1200"/>
              </a:spcBef>
              <a:spcAft>
                <a:spcPts val="1200"/>
              </a:spcAft>
              <a:buNone/>
            </a:pPr>
            <a:endParaRPr sz="2600" b="1">
              <a:solidFill>
                <a:schemeClr val="dk1"/>
              </a:solidFill>
              <a:latin typeface="Poppins"/>
              <a:ea typeface="Poppins"/>
              <a:cs typeface="Poppins"/>
              <a:sym typeface="Poppins"/>
            </a:endParaRPr>
          </a:p>
        </p:txBody>
      </p:sp>
      <p:sp>
        <p:nvSpPr>
          <p:cNvPr id="569" name="Google Shape;569;g32093a3db72_3_311"/>
          <p:cNvSpPr/>
          <p:nvPr/>
        </p:nvSpPr>
        <p:spPr>
          <a:xfrm>
            <a:off x="2388250" y="4762039"/>
            <a:ext cx="1476710" cy="1439121"/>
          </a:xfrm>
          <a:custGeom>
            <a:avLst/>
            <a:gdLst/>
            <a:ahLst/>
            <a:cxnLst/>
            <a:rect l="l" t="t" r="r" b="b"/>
            <a:pathLst>
              <a:path w="1480411" h="1064045" extrusionOk="0">
                <a:moveTo>
                  <a:pt x="0" y="0"/>
                </a:moveTo>
                <a:lnTo>
                  <a:pt x="1480411" y="0"/>
                </a:lnTo>
                <a:lnTo>
                  <a:pt x="1480411" y="1064046"/>
                </a:lnTo>
                <a:lnTo>
                  <a:pt x="0" y="1064046"/>
                </a:lnTo>
                <a:lnTo>
                  <a:pt x="0" y="0"/>
                </a:lnTo>
                <a:close/>
              </a:path>
            </a:pathLst>
          </a:custGeom>
          <a:blipFill rotWithShape="1">
            <a:blip r:embed="rId4">
              <a:alphaModFix/>
            </a:blip>
            <a:stretch>
              <a:fillRect/>
            </a:stretch>
          </a:blipFill>
          <a:ln>
            <a:noFill/>
          </a:ln>
        </p:spPr>
        <p:txBody>
          <a:bodyPr/>
          <a:lstStyle/>
          <a:p>
            <a:endParaRPr lang="de-DE"/>
          </a:p>
        </p:txBody>
      </p:sp>
      <p:sp>
        <p:nvSpPr>
          <p:cNvPr id="570" name="Google Shape;570;g32093a3db72_3_311"/>
          <p:cNvSpPr/>
          <p:nvPr/>
        </p:nvSpPr>
        <p:spPr>
          <a:xfrm>
            <a:off x="13635000" y="4162350"/>
            <a:ext cx="2519400" cy="2638500"/>
          </a:xfrm>
          <a:prstGeom prst="ellipse">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71" name="Google Shape;571;g32093a3db72_3_311"/>
          <p:cNvSpPr/>
          <p:nvPr/>
        </p:nvSpPr>
        <p:spPr>
          <a:xfrm>
            <a:off x="14159300" y="4556100"/>
            <a:ext cx="1566205" cy="1851006"/>
          </a:xfrm>
          <a:custGeom>
            <a:avLst/>
            <a:gdLst/>
            <a:ahLst/>
            <a:cxnLst/>
            <a:rect l="l" t="t" r="r" b="b"/>
            <a:pathLst>
              <a:path w="1370858" h="1391734" extrusionOk="0">
                <a:moveTo>
                  <a:pt x="0" y="0"/>
                </a:moveTo>
                <a:lnTo>
                  <a:pt x="1370858" y="0"/>
                </a:lnTo>
                <a:lnTo>
                  <a:pt x="1370858" y="1391734"/>
                </a:lnTo>
                <a:lnTo>
                  <a:pt x="0" y="1391734"/>
                </a:lnTo>
                <a:lnTo>
                  <a:pt x="0" y="0"/>
                </a:lnTo>
                <a:close/>
              </a:path>
            </a:pathLst>
          </a:custGeom>
          <a:blipFill rotWithShape="1">
            <a:blip r:embed="rId5">
              <a:alphaModFix/>
            </a:blip>
            <a:stretch>
              <a:fillRect/>
            </a:stretch>
          </a:blipFill>
          <a:ln>
            <a:noFill/>
          </a:ln>
        </p:spPr>
        <p:txBody>
          <a:bodyPr/>
          <a:lstStyle/>
          <a:p>
            <a:endParaRPr lang="de-DE"/>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g32093a3db72_5_0"/>
          <p:cNvSpPr/>
          <p:nvPr/>
        </p:nvSpPr>
        <p:spPr>
          <a:xfrm rot="-10602053">
            <a:off x="12412802" y="-1131869"/>
            <a:ext cx="6235467" cy="2174619"/>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de-DE"/>
          </a:p>
        </p:txBody>
      </p:sp>
      <p:sp>
        <p:nvSpPr>
          <p:cNvPr id="577" name="Google Shape;577;g32093a3db72_5_0"/>
          <p:cNvSpPr/>
          <p:nvPr/>
        </p:nvSpPr>
        <p:spPr>
          <a:xfrm rot="10602053" flipH="1">
            <a:off x="-438992" y="-1186916"/>
            <a:ext cx="6571235" cy="2291719"/>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de-DE"/>
          </a:p>
        </p:txBody>
      </p:sp>
      <p:sp>
        <p:nvSpPr>
          <p:cNvPr id="578" name="Google Shape;578;g32093a3db72_5_0"/>
          <p:cNvSpPr txBox="1"/>
          <p:nvPr/>
        </p:nvSpPr>
        <p:spPr>
          <a:xfrm>
            <a:off x="3676650" y="566100"/>
            <a:ext cx="11239500" cy="9390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6100" b="1">
                <a:solidFill>
                  <a:srgbClr val="002C47"/>
                </a:solidFill>
                <a:latin typeface="Poppins"/>
                <a:ea typeface="Poppins"/>
                <a:cs typeface="Poppins"/>
                <a:sym typeface="Poppins"/>
              </a:rPr>
              <a:t>Überwindung von Herausforderungen</a:t>
            </a:r>
            <a:endParaRPr sz="2500" b="0" i="0" u="none" strike="noStrike" cap="none">
              <a:solidFill>
                <a:srgbClr val="000000"/>
              </a:solidFill>
              <a:latin typeface="Arial"/>
              <a:ea typeface="Arial"/>
              <a:cs typeface="Arial"/>
              <a:sym typeface="Arial"/>
            </a:endParaRPr>
          </a:p>
        </p:txBody>
      </p:sp>
      <p:sp>
        <p:nvSpPr>
          <p:cNvPr id="579" name="Google Shape;579;g32093a3db72_5_0"/>
          <p:cNvSpPr/>
          <p:nvPr/>
        </p:nvSpPr>
        <p:spPr>
          <a:xfrm>
            <a:off x="5318864" y="2872474"/>
            <a:ext cx="2126966" cy="1877540"/>
          </a:xfrm>
          <a:custGeom>
            <a:avLst/>
            <a:gdLst/>
            <a:ahLst/>
            <a:cxnLst/>
            <a:rect l="l" t="t" r="r" b="b"/>
            <a:pathLst>
              <a:path w="1096374" h="1096374" extrusionOk="0">
                <a:moveTo>
                  <a:pt x="0" y="0"/>
                </a:moveTo>
                <a:lnTo>
                  <a:pt x="1096374" y="0"/>
                </a:lnTo>
                <a:lnTo>
                  <a:pt x="1096374" y="1096374"/>
                </a:lnTo>
                <a:lnTo>
                  <a:pt x="0" y="1096374"/>
                </a:lnTo>
                <a:lnTo>
                  <a:pt x="0" y="0"/>
                </a:lnTo>
                <a:close/>
              </a:path>
            </a:pathLst>
          </a:custGeom>
          <a:blipFill rotWithShape="1">
            <a:blip r:embed="rId4">
              <a:alphaModFix/>
            </a:blip>
            <a:stretch>
              <a:fillRect/>
            </a:stretch>
          </a:blipFill>
          <a:ln>
            <a:noFill/>
          </a:ln>
        </p:spPr>
        <p:txBody>
          <a:bodyPr/>
          <a:lstStyle/>
          <a:p>
            <a:endParaRPr lang="de-DE"/>
          </a:p>
        </p:txBody>
      </p:sp>
      <p:sp>
        <p:nvSpPr>
          <p:cNvPr id="580" name="Google Shape;580;g32093a3db72_5_0"/>
          <p:cNvSpPr txBox="1"/>
          <p:nvPr/>
        </p:nvSpPr>
        <p:spPr>
          <a:xfrm>
            <a:off x="1219200" y="5276850"/>
            <a:ext cx="15849600" cy="2088454"/>
          </a:xfrm>
          <a:prstGeom prst="rect">
            <a:avLst/>
          </a:prstGeom>
          <a:noFill/>
          <a:ln w="38100" cap="flat" cmpd="sng">
            <a:solidFill>
              <a:srgbClr val="45B042"/>
            </a:solidFill>
            <a:prstDash val="solid"/>
            <a:round/>
            <a:headEnd type="none" w="sm" len="sm"/>
            <a:tailEnd type="none" w="sm" len="sm"/>
          </a:ln>
        </p:spPr>
        <p:txBody>
          <a:bodyPr spcFirstLastPara="1" wrap="square" lIns="91425" tIns="91425" rIns="91425" bIns="91425" anchor="t" anchorCtr="0">
            <a:noAutofit/>
          </a:bodyPr>
          <a:lstStyle/>
          <a:p>
            <a:pPr marL="457200" lvl="0" indent="0" algn="ctr" rtl="0">
              <a:lnSpc>
                <a:spcPct val="115000"/>
              </a:lnSpc>
              <a:spcBef>
                <a:spcPts val="1200"/>
              </a:spcBef>
              <a:spcAft>
                <a:spcPts val="1200"/>
              </a:spcAft>
              <a:buNone/>
            </a:pPr>
            <a:r>
              <a:rPr lang="en-US" sz="2500" dirty="0" err="1">
                <a:solidFill>
                  <a:srgbClr val="062D47"/>
                </a:solidFill>
                <a:latin typeface="Poppins"/>
                <a:ea typeface="Poppins"/>
                <a:cs typeface="Poppins"/>
                <a:sym typeface="Poppins"/>
              </a:rPr>
              <a:t>Herausforderungen</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wie</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begrenzte</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Ressourcen</a:t>
            </a:r>
            <a:r>
              <a:rPr lang="en-US" sz="2500" dirty="0">
                <a:solidFill>
                  <a:srgbClr val="062D47"/>
                </a:solidFill>
                <a:latin typeface="Poppins"/>
                <a:ea typeface="Poppins"/>
                <a:cs typeface="Poppins"/>
                <a:sym typeface="Poppins"/>
              </a:rPr>
              <a:t>, Widerstand </a:t>
            </a:r>
            <a:r>
              <a:rPr lang="en-US" sz="2500" dirty="0" err="1">
                <a:solidFill>
                  <a:srgbClr val="062D47"/>
                </a:solidFill>
                <a:latin typeface="Poppins"/>
                <a:ea typeface="Poppins"/>
                <a:cs typeface="Poppins"/>
                <a:sym typeface="Poppins"/>
              </a:rPr>
              <a:t>gegen</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Veränderungen</a:t>
            </a:r>
            <a:r>
              <a:rPr lang="en-US" sz="2500" dirty="0">
                <a:solidFill>
                  <a:srgbClr val="062D47"/>
                </a:solidFill>
                <a:latin typeface="Poppins"/>
                <a:ea typeface="Poppins"/>
                <a:cs typeface="Poppins"/>
                <a:sym typeface="Poppins"/>
              </a:rPr>
              <a:t> und die Integration moderner Tools </a:t>
            </a:r>
            <a:r>
              <a:rPr lang="en-US" sz="2500" dirty="0" err="1">
                <a:solidFill>
                  <a:srgbClr val="062D47"/>
                </a:solidFill>
                <a:latin typeface="Poppins"/>
                <a:ea typeface="Poppins"/>
                <a:cs typeface="Poppins"/>
                <a:sym typeface="Poppins"/>
              </a:rPr>
              <a:t>können</a:t>
            </a:r>
            <a:r>
              <a:rPr lang="en-US" sz="2500" dirty="0">
                <a:solidFill>
                  <a:srgbClr val="062D47"/>
                </a:solidFill>
                <a:latin typeface="Poppins"/>
                <a:ea typeface="Poppins"/>
                <a:cs typeface="Poppins"/>
                <a:sym typeface="Poppins"/>
              </a:rPr>
              <a:t> die </a:t>
            </a:r>
            <a:r>
              <a:rPr lang="en-US" sz="2500" dirty="0" err="1">
                <a:solidFill>
                  <a:srgbClr val="062D47"/>
                </a:solidFill>
                <a:latin typeface="Poppins"/>
                <a:ea typeface="Poppins"/>
                <a:cs typeface="Poppins"/>
                <a:sym typeface="Poppins"/>
              </a:rPr>
              <a:t>Karriereplanung</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behindern</a:t>
            </a:r>
            <a:r>
              <a:rPr lang="en-US" sz="2500" dirty="0">
                <a:solidFill>
                  <a:srgbClr val="062D47"/>
                </a:solidFill>
                <a:latin typeface="Poppins"/>
                <a:ea typeface="Poppins"/>
                <a:cs typeface="Poppins"/>
                <a:sym typeface="Poppins"/>
              </a:rPr>
              <a:t>. Die </a:t>
            </a:r>
            <a:r>
              <a:rPr lang="en-US" sz="2500" dirty="0" err="1">
                <a:solidFill>
                  <a:srgbClr val="062D47"/>
                </a:solidFill>
                <a:latin typeface="Poppins"/>
                <a:ea typeface="Poppins"/>
                <a:cs typeface="Poppins"/>
                <a:sym typeface="Poppins"/>
              </a:rPr>
              <a:t>Unterstützung</a:t>
            </a:r>
            <a:r>
              <a:rPr lang="en-US" sz="2500" dirty="0">
                <a:solidFill>
                  <a:srgbClr val="062D47"/>
                </a:solidFill>
                <a:latin typeface="Poppins"/>
                <a:ea typeface="Poppins"/>
                <a:cs typeface="Poppins"/>
                <a:sym typeface="Poppins"/>
              </a:rPr>
              <a:t> des Managements, die </a:t>
            </a:r>
            <a:r>
              <a:rPr lang="en-US" sz="2500" dirty="0" err="1">
                <a:solidFill>
                  <a:srgbClr val="062D47"/>
                </a:solidFill>
                <a:latin typeface="Poppins"/>
                <a:ea typeface="Poppins"/>
                <a:cs typeface="Poppins"/>
                <a:sym typeface="Poppins"/>
              </a:rPr>
              <a:t>Nutzung</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kosteneffizienter</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digitaler</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Plattformen</a:t>
            </a:r>
            <a:r>
              <a:rPr lang="en-US" sz="2500" dirty="0">
                <a:solidFill>
                  <a:srgbClr val="062D47"/>
                </a:solidFill>
                <a:latin typeface="Poppins"/>
                <a:ea typeface="Poppins"/>
                <a:cs typeface="Poppins"/>
                <a:sym typeface="Poppins"/>
              </a:rPr>
              <a:t> und die </a:t>
            </a:r>
            <a:r>
              <a:rPr lang="en-US" sz="2500" dirty="0" err="1">
                <a:solidFill>
                  <a:srgbClr val="062D47"/>
                </a:solidFill>
                <a:latin typeface="Poppins"/>
                <a:ea typeface="Poppins"/>
                <a:cs typeface="Poppins"/>
                <a:sym typeface="Poppins"/>
              </a:rPr>
              <a:t>Anwendung</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flexibler</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Strategien</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gewährleisten</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eine</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effektive</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Umsetzung</a:t>
            </a:r>
            <a:r>
              <a:rPr lang="en-US" sz="2500" dirty="0">
                <a:solidFill>
                  <a:srgbClr val="062D47"/>
                </a:solidFill>
                <a:latin typeface="Poppins"/>
                <a:ea typeface="Poppins"/>
                <a:cs typeface="Poppins"/>
                <a:sym typeface="Poppins"/>
              </a:rPr>
              <a:t> und </a:t>
            </a:r>
            <a:r>
              <a:rPr lang="en-US" sz="2500" dirty="0" err="1">
                <a:solidFill>
                  <a:srgbClr val="062D47"/>
                </a:solidFill>
                <a:latin typeface="Poppins"/>
                <a:ea typeface="Poppins"/>
                <a:cs typeface="Poppins"/>
                <a:sym typeface="Poppins"/>
              </a:rPr>
              <a:t>Anpassungsfähigkeit</a:t>
            </a:r>
            <a:r>
              <a:rPr lang="en-US" sz="2500" dirty="0">
                <a:solidFill>
                  <a:srgbClr val="062D47"/>
                </a:solidFill>
                <a:latin typeface="Poppins"/>
                <a:ea typeface="Poppins"/>
                <a:cs typeface="Poppins"/>
                <a:sym typeface="Poppins"/>
              </a:rPr>
              <a:t>.</a:t>
            </a:r>
            <a:endParaRPr sz="2600" dirty="0">
              <a:solidFill>
                <a:schemeClr val="dk1"/>
              </a:solidFill>
              <a:latin typeface="Poppins"/>
              <a:ea typeface="Poppins"/>
              <a:cs typeface="Poppins"/>
              <a:sym typeface="Poppins"/>
            </a:endParaRPr>
          </a:p>
        </p:txBody>
      </p:sp>
      <p:sp>
        <p:nvSpPr>
          <p:cNvPr id="581" name="Google Shape;581;g32093a3db72_5_0"/>
          <p:cNvSpPr txBox="1"/>
          <p:nvPr/>
        </p:nvSpPr>
        <p:spPr>
          <a:xfrm>
            <a:off x="1219200" y="7772400"/>
            <a:ext cx="15849600" cy="1605000"/>
          </a:xfrm>
          <a:prstGeom prst="rect">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t" anchorCtr="0">
            <a:noAutofit/>
          </a:bodyPr>
          <a:lstStyle/>
          <a:p>
            <a:pPr marL="457200" lvl="0" indent="0" algn="ctr" rtl="0">
              <a:lnSpc>
                <a:spcPct val="115000"/>
              </a:lnSpc>
              <a:spcBef>
                <a:spcPts val="1200"/>
              </a:spcBef>
              <a:spcAft>
                <a:spcPts val="1200"/>
              </a:spcAft>
              <a:buNone/>
            </a:pPr>
            <a:r>
              <a:rPr lang="en-US" sz="2500" dirty="0">
                <a:solidFill>
                  <a:srgbClr val="062D47"/>
                </a:solidFill>
                <a:latin typeface="Poppins"/>
                <a:ea typeface="Poppins"/>
                <a:cs typeface="Poppins"/>
                <a:sym typeface="Poppins"/>
              </a:rPr>
              <a:t>Die </a:t>
            </a:r>
            <a:r>
              <a:rPr lang="en-US" sz="2500" dirty="0" err="1">
                <a:solidFill>
                  <a:srgbClr val="062D47"/>
                </a:solidFill>
                <a:latin typeface="Poppins"/>
                <a:ea typeface="Poppins"/>
                <a:cs typeface="Poppins"/>
                <a:sym typeface="Poppins"/>
              </a:rPr>
              <a:t>Förderung</a:t>
            </a:r>
            <a:r>
              <a:rPr lang="en-US" sz="2500" dirty="0">
                <a:solidFill>
                  <a:srgbClr val="062D47"/>
                </a:solidFill>
                <a:latin typeface="Poppins"/>
                <a:ea typeface="Poppins"/>
                <a:cs typeface="Poppins"/>
                <a:sym typeface="Poppins"/>
              </a:rPr>
              <a:t> der Zusammenarbeit </a:t>
            </a:r>
            <a:r>
              <a:rPr lang="en-US" sz="2500" dirty="0" err="1">
                <a:solidFill>
                  <a:srgbClr val="062D47"/>
                </a:solidFill>
                <a:latin typeface="Poppins"/>
                <a:ea typeface="Poppins"/>
                <a:cs typeface="Poppins"/>
                <a:sym typeface="Poppins"/>
              </a:rPr>
              <a:t>zwischen</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Mitarbeitern</a:t>
            </a:r>
            <a:r>
              <a:rPr lang="en-US" sz="2500" dirty="0">
                <a:solidFill>
                  <a:srgbClr val="062D47"/>
                </a:solidFill>
                <a:latin typeface="Poppins"/>
                <a:ea typeface="Poppins"/>
                <a:cs typeface="Poppins"/>
                <a:sym typeface="Poppins"/>
              </a:rPr>
              <a:t> und </a:t>
            </a:r>
            <a:r>
              <a:rPr lang="en-US" sz="2500" dirty="0" err="1">
                <a:solidFill>
                  <a:srgbClr val="062D47"/>
                </a:solidFill>
                <a:latin typeface="Poppins"/>
                <a:ea typeface="Poppins"/>
                <a:cs typeface="Poppins"/>
                <a:sym typeface="Poppins"/>
              </a:rPr>
              <a:t>Führungskräften</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trägt</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dazu</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bei</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Karriereplanungsinitiativen</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mit</a:t>
            </a:r>
            <a:r>
              <a:rPr lang="en-US" sz="2500" dirty="0">
                <a:solidFill>
                  <a:srgbClr val="062D47"/>
                </a:solidFill>
                <a:latin typeface="Poppins"/>
                <a:ea typeface="Poppins"/>
                <a:cs typeface="Poppins"/>
                <a:sym typeface="Poppins"/>
              </a:rPr>
              <a:t> den </a:t>
            </a:r>
            <a:r>
              <a:rPr lang="en-US" sz="2500" dirty="0" err="1">
                <a:solidFill>
                  <a:srgbClr val="062D47"/>
                </a:solidFill>
                <a:latin typeface="Poppins"/>
                <a:ea typeface="Poppins"/>
                <a:cs typeface="Poppins"/>
                <a:sym typeface="Poppins"/>
              </a:rPr>
              <a:t>Unternehmenszielen</a:t>
            </a:r>
            <a:r>
              <a:rPr lang="en-US" sz="2500" dirty="0">
                <a:solidFill>
                  <a:srgbClr val="062D47"/>
                </a:solidFill>
                <a:latin typeface="Poppins"/>
                <a:ea typeface="Poppins"/>
                <a:cs typeface="Poppins"/>
                <a:sym typeface="Poppins"/>
              </a:rPr>
              <a:t> in </a:t>
            </a:r>
            <a:r>
              <a:rPr lang="en-US" sz="2500" dirty="0" err="1">
                <a:solidFill>
                  <a:srgbClr val="062D47"/>
                </a:solidFill>
                <a:latin typeface="Poppins"/>
                <a:ea typeface="Poppins"/>
                <a:cs typeface="Poppins"/>
                <a:sym typeface="Poppins"/>
              </a:rPr>
              <a:t>Einklang</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zu</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bringen</a:t>
            </a:r>
            <a:r>
              <a:rPr lang="en-US" sz="2500" dirty="0">
                <a:solidFill>
                  <a:srgbClr val="062D47"/>
                </a:solidFill>
                <a:latin typeface="Poppins"/>
                <a:ea typeface="Poppins"/>
                <a:cs typeface="Poppins"/>
                <a:sym typeface="Poppins"/>
              </a:rPr>
              <a:t>, um </a:t>
            </a:r>
            <a:r>
              <a:rPr lang="en-US" sz="2500" dirty="0" err="1">
                <a:solidFill>
                  <a:srgbClr val="062D47"/>
                </a:solidFill>
                <a:latin typeface="Poppins"/>
                <a:ea typeface="Poppins"/>
                <a:cs typeface="Poppins"/>
                <a:sym typeface="Poppins"/>
              </a:rPr>
              <a:t>nachhaltigen</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Erfolg</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zu</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erzielen</a:t>
            </a:r>
            <a:r>
              <a:rPr lang="en-US" sz="2500" dirty="0">
                <a:solidFill>
                  <a:srgbClr val="062D47"/>
                </a:solidFill>
                <a:latin typeface="Poppins"/>
                <a:ea typeface="Poppins"/>
                <a:cs typeface="Poppins"/>
                <a:sym typeface="Poppins"/>
              </a:rPr>
              <a:t>.</a:t>
            </a:r>
            <a:endParaRPr sz="2500" dirty="0">
              <a:solidFill>
                <a:srgbClr val="062D47"/>
              </a:solidFill>
              <a:latin typeface="Poppins"/>
              <a:ea typeface="Poppins"/>
              <a:cs typeface="Poppins"/>
              <a:sym typeface="Poppins"/>
            </a:endParaRPr>
          </a:p>
        </p:txBody>
      </p:sp>
      <p:pic>
        <p:nvPicPr>
          <p:cNvPr id="582" name="Google Shape;582;g32093a3db72_5_0" descr="Challenges - Free of Charge Creative Commons Keyboard image"/>
          <p:cNvPicPr preferRelativeResize="0"/>
          <p:nvPr/>
        </p:nvPicPr>
        <p:blipFill>
          <a:blip r:embed="rId5">
            <a:alphaModFix/>
          </a:blip>
          <a:stretch>
            <a:fillRect/>
          </a:stretch>
        </p:blipFill>
        <p:spPr>
          <a:xfrm>
            <a:off x="8580250" y="2825687"/>
            <a:ext cx="5461428" cy="1877550"/>
          </a:xfrm>
          <a:prstGeom prst="rect">
            <a:avLst/>
          </a:prstGeom>
          <a:noFill/>
          <a:ln w="76200" cap="flat" cmpd="sng">
            <a:solidFill>
              <a:srgbClr val="38761D"/>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g32093a3db72_3_206"/>
          <p:cNvSpPr/>
          <p:nvPr/>
        </p:nvSpPr>
        <p:spPr>
          <a:xfrm rot="4724778" flipH="1">
            <a:off x="-3290339" y="1991029"/>
            <a:ext cx="14302942" cy="4988151"/>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de-DE"/>
          </a:p>
        </p:txBody>
      </p:sp>
      <p:grpSp>
        <p:nvGrpSpPr>
          <p:cNvPr id="588" name="Google Shape;588;g32093a3db72_3_206"/>
          <p:cNvGrpSpPr/>
          <p:nvPr/>
        </p:nvGrpSpPr>
        <p:grpSpPr>
          <a:xfrm>
            <a:off x="5940775" y="946396"/>
            <a:ext cx="857829" cy="857829"/>
            <a:chOff x="0" y="0"/>
            <a:chExt cx="812800" cy="812800"/>
          </a:xfrm>
        </p:grpSpPr>
        <p:sp>
          <p:nvSpPr>
            <p:cNvPr id="589" name="Google Shape;589;g32093a3db72_3_20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g32093a3db72_3_206"/>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91" name="Google Shape;591;g32093a3db72_3_206"/>
          <p:cNvGrpSpPr/>
          <p:nvPr/>
        </p:nvGrpSpPr>
        <p:grpSpPr>
          <a:xfrm>
            <a:off x="5968162" y="2009621"/>
            <a:ext cx="604561" cy="604561"/>
            <a:chOff x="0" y="0"/>
            <a:chExt cx="812800" cy="812800"/>
          </a:xfrm>
        </p:grpSpPr>
        <p:sp>
          <p:nvSpPr>
            <p:cNvPr id="592" name="Google Shape;592;g32093a3db72_3_20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g32093a3db72_3_206"/>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94" name="Google Shape;594;g32093a3db72_3_206"/>
          <p:cNvGrpSpPr/>
          <p:nvPr/>
        </p:nvGrpSpPr>
        <p:grpSpPr>
          <a:xfrm>
            <a:off x="5825201" y="681913"/>
            <a:ext cx="637642" cy="637642"/>
            <a:chOff x="0" y="0"/>
            <a:chExt cx="812800" cy="812800"/>
          </a:xfrm>
        </p:grpSpPr>
        <p:sp>
          <p:nvSpPr>
            <p:cNvPr id="595" name="Google Shape;595;g32093a3db72_3_20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g32093a3db72_3_206"/>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97" name="Google Shape;597;g32093a3db72_3_206"/>
          <p:cNvSpPr/>
          <p:nvPr/>
        </p:nvSpPr>
        <p:spPr>
          <a:xfrm>
            <a:off x="-3755300" y="0"/>
            <a:ext cx="8732428" cy="10311365"/>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48" r="-59698"/>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g32093a3db72_3_206"/>
          <p:cNvSpPr/>
          <p:nvPr/>
        </p:nvSpPr>
        <p:spPr>
          <a:xfrm rot="2900561">
            <a:off x="-6095774" y="6298986"/>
            <a:ext cx="10914665" cy="3710986"/>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de-DE"/>
          </a:p>
        </p:txBody>
      </p:sp>
      <p:sp>
        <p:nvSpPr>
          <p:cNvPr id="599" name="Google Shape;599;g32093a3db72_3_206"/>
          <p:cNvSpPr txBox="1"/>
          <p:nvPr/>
        </p:nvSpPr>
        <p:spPr>
          <a:xfrm>
            <a:off x="7563750" y="681925"/>
            <a:ext cx="10362600" cy="1728600"/>
          </a:xfrm>
          <a:prstGeom prst="rect">
            <a:avLst/>
          </a:prstGeom>
          <a:noFill/>
          <a:ln>
            <a:noFill/>
          </a:ln>
        </p:spPr>
        <p:txBody>
          <a:bodyPr spcFirstLastPara="1" wrap="square" lIns="0" tIns="0" rIns="0" bIns="0" anchor="t" anchorCtr="0">
            <a:spAutoFit/>
          </a:bodyPr>
          <a:lstStyle/>
          <a:p>
            <a:pPr marL="0" marR="0" lvl="0" indent="0" algn="l" rtl="0">
              <a:lnSpc>
                <a:spcPct val="113002"/>
              </a:lnSpc>
              <a:spcBef>
                <a:spcPts val="0"/>
              </a:spcBef>
              <a:spcAft>
                <a:spcPts val="0"/>
              </a:spcAft>
              <a:buClr>
                <a:srgbClr val="000000"/>
              </a:buClr>
              <a:buSzPts val="4799"/>
              <a:buFont typeface="Arial"/>
              <a:buNone/>
            </a:pPr>
            <a:r>
              <a:rPr lang="en-US" sz="4799" b="1">
                <a:solidFill>
                  <a:srgbClr val="002C47"/>
                </a:solidFill>
                <a:latin typeface="Poppins"/>
                <a:ea typeface="Poppins"/>
                <a:cs typeface="Poppins"/>
                <a:sym typeface="Poppins"/>
              </a:rPr>
              <a:t>LEKTION 5 : </a:t>
            </a:r>
            <a:endParaRPr sz="4799" b="1">
              <a:solidFill>
                <a:srgbClr val="002C47"/>
              </a:solidFill>
              <a:latin typeface="Poppins"/>
              <a:ea typeface="Poppins"/>
              <a:cs typeface="Poppins"/>
              <a:sym typeface="Poppins"/>
            </a:endParaRPr>
          </a:p>
          <a:p>
            <a:pPr marL="0" marR="0" lvl="0" indent="0" algn="l" rtl="0">
              <a:lnSpc>
                <a:spcPct val="113002"/>
              </a:lnSpc>
              <a:spcBef>
                <a:spcPts val="0"/>
              </a:spcBef>
              <a:spcAft>
                <a:spcPts val="0"/>
              </a:spcAft>
              <a:buClr>
                <a:srgbClr val="000000"/>
              </a:buClr>
              <a:buSzPts val="4799"/>
              <a:buFont typeface="Arial"/>
              <a:buNone/>
            </a:pPr>
            <a:r>
              <a:rPr lang="en-US" sz="3900" b="1">
                <a:solidFill>
                  <a:srgbClr val="002C47"/>
                </a:solidFill>
                <a:latin typeface="Poppins"/>
                <a:ea typeface="Poppins"/>
                <a:cs typeface="Poppins"/>
                <a:sym typeface="Poppins"/>
              </a:rPr>
              <a:t>Fallstudien und Anwendungen aus der Praxis</a:t>
            </a:r>
            <a:endParaRPr sz="7399" b="1">
              <a:solidFill>
                <a:srgbClr val="002C47"/>
              </a:solidFill>
              <a:latin typeface="Poppins"/>
              <a:ea typeface="Poppins"/>
              <a:cs typeface="Poppins"/>
              <a:sym typeface="Poppins"/>
            </a:endParaRPr>
          </a:p>
          <a:p>
            <a:pPr marL="0" marR="0" lvl="0" indent="0" algn="l" rtl="0">
              <a:lnSpc>
                <a:spcPct val="113002"/>
              </a:lnSpc>
              <a:spcBef>
                <a:spcPts val="0"/>
              </a:spcBef>
              <a:spcAft>
                <a:spcPts val="0"/>
              </a:spcAft>
              <a:buClr>
                <a:srgbClr val="000000"/>
              </a:buClr>
              <a:buSzPts val="4799"/>
              <a:buFont typeface="Arial"/>
              <a:buNone/>
            </a:pPr>
            <a:endParaRPr sz="1400" b="0" i="0" u="none" strike="noStrike" cap="none">
              <a:solidFill>
                <a:srgbClr val="000000"/>
              </a:solidFill>
              <a:latin typeface="Arial"/>
              <a:ea typeface="Arial"/>
              <a:cs typeface="Arial"/>
              <a:sym typeface="Arial"/>
            </a:endParaRPr>
          </a:p>
        </p:txBody>
      </p:sp>
      <p:sp>
        <p:nvSpPr>
          <p:cNvPr id="600" name="Google Shape;600;g32093a3db72_3_206"/>
          <p:cNvSpPr txBox="1"/>
          <p:nvPr/>
        </p:nvSpPr>
        <p:spPr>
          <a:xfrm>
            <a:off x="6462843" y="3532825"/>
            <a:ext cx="11106600" cy="4863900"/>
          </a:xfrm>
          <a:prstGeom prst="rect">
            <a:avLst/>
          </a:prstGeom>
          <a:noFill/>
          <a:ln>
            <a:noFill/>
          </a:ln>
        </p:spPr>
        <p:txBody>
          <a:bodyPr spcFirstLastPara="1" wrap="square" lIns="0" tIns="0" rIns="0" bIns="0" anchor="t" anchorCtr="0">
            <a:spAutoFit/>
          </a:bodyPr>
          <a:lstStyle/>
          <a:p>
            <a:pPr marL="914400" lvl="0" indent="0" algn="ctr" rtl="0">
              <a:lnSpc>
                <a:spcPct val="115000"/>
              </a:lnSpc>
              <a:spcBef>
                <a:spcPts val="1200"/>
              </a:spcBef>
              <a:spcAft>
                <a:spcPts val="0"/>
              </a:spcAft>
              <a:buNone/>
            </a:pPr>
            <a:r>
              <a:rPr lang="en-US" sz="3000" b="1" dirty="0">
                <a:solidFill>
                  <a:srgbClr val="45B042"/>
                </a:solidFill>
                <a:latin typeface="Poppins"/>
                <a:ea typeface="Poppins"/>
                <a:cs typeface="Poppins"/>
                <a:sym typeface="Poppins"/>
              </a:rPr>
              <a:t>Die </a:t>
            </a:r>
            <a:r>
              <a:rPr lang="en-US" sz="3000" b="1" dirty="0" err="1">
                <a:solidFill>
                  <a:srgbClr val="45B042"/>
                </a:solidFill>
                <a:latin typeface="Poppins"/>
                <a:ea typeface="Poppins"/>
                <a:cs typeface="Poppins"/>
                <a:sym typeface="Poppins"/>
              </a:rPr>
              <a:t>Bedeutung</a:t>
            </a:r>
            <a:r>
              <a:rPr lang="en-US" sz="3000" b="1" dirty="0">
                <a:solidFill>
                  <a:srgbClr val="45B042"/>
                </a:solidFill>
                <a:latin typeface="Poppins"/>
                <a:ea typeface="Poppins"/>
                <a:cs typeface="Poppins"/>
                <a:sym typeface="Poppins"/>
              </a:rPr>
              <a:t> von </a:t>
            </a:r>
            <a:r>
              <a:rPr lang="en-US" sz="3000" b="1" dirty="0" err="1">
                <a:solidFill>
                  <a:srgbClr val="45B042"/>
                </a:solidFill>
                <a:latin typeface="Poppins"/>
                <a:ea typeface="Poppins"/>
                <a:cs typeface="Poppins"/>
                <a:sym typeface="Poppins"/>
              </a:rPr>
              <a:t>Fallstudien</a:t>
            </a:r>
            <a:endParaRPr sz="3000" b="1" dirty="0">
              <a:solidFill>
                <a:srgbClr val="45B042"/>
              </a:solidFill>
              <a:latin typeface="Poppins"/>
              <a:ea typeface="Poppins"/>
              <a:cs typeface="Poppins"/>
              <a:sym typeface="Poppins"/>
            </a:endParaRPr>
          </a:p>
          <a:p>
            <a:pPr marL="914400" lvl="0" indent="0" algn="ctr" rtl="0">
              <a:lnSpc>
                <a:spcPct val="115000"/>
              </a:lnSpc>
              <a:spcBef>
                <a:spcPts val="1200"/>
              </a:spcBef>
              <a:spcAft>
                <a:spcPts val="1200"/>
              </a:spcAft>
              <a:buNone/>
            </a:pPr>
            <a:r>
              <a:rPr lang="en-US" sz="3000" dirty="0" err="1">
                <a:solidFill>
                  <a:schemeClr val="dk1"/>
                </a:solidFill>
                <a:latin typeface="Poppins"/>
                <a:ea typeface="Poppins"/>
                <a:cs typeface="Poppins"/>
                <a:sym typeface="Poppins"/>
              </a:rPr>
              <a:t>Fallstudien</a:t>
            </a:r>
            <a:r>
              <a:rPr lang="en-US" sz="3000" dirty="0">
                <a:solidFill>
                  <a:schemeClr val="dk1"/>
                </a:solidFill>
                <a:latin typeface="Poppins"/>
                <a:ea typeface="Poppins"/>
                <a:cs typeface="Poppins"/>
                <a:sym typeface="Poppins"/>
              </a:rPr>
              <a:t> </a:t>
            </a:r>
            <a:r>
              <a:rPr lang="en-US" sz="3000" dirty="0" err="1">
                <a:solidFill>
                  <a:schemeClr val="dk1"/>
                </a:solidFill>
                <a:latin typeface="Poppins"/>
                <a:ea typeface="Poppins"/>
                <a:cs typeface="Poppins"/>
                <a:sym typeface="Poppins"/>
              </a:rPr>
              <a:t>aus</a:t>
            </a:r>
            <a:r>
              <a:rPr lang="en-US" sz="3000" dirty="0">
                <a:solidFill>
                  <a:schemeClr val="dk1"/>
                </a:solidFill>
                <a:latin typeface="Poppins"/>
                <a:ea typeface="Poppins"/>
                <a:cs typeface="Poppins"/>
                <a:sym typeface="Poppins"/>
              </a:rPr>
              <a:t> der Praxis </a:t>
            </a:r>
            <a:r>
              <a:rPr lang="en-US" sz="3000" dirty="0" err="1">
                <a:solidFill>
                  <a:schemeClr val="dk1"/>
                </a:solidFill>
                <a:latin typeface="Poppins"/>
                <a:ea typeface="Poppins"/>
                <a:cs typeface="Poppins"/>
                <a:sym typeface="Poppins"/>
              </a:rPr>
              <a:t>zeigen</a:t>
            </a:r>
            <a:r>
              <a:rPr lang="en-US" sz="3000" dirty="0">
                <a:solidFill>
                  <a:schemeClr val="dk1"/>
                </a:solidFill>
                <a:latin typeface="Poppins"/>
                <a:ea typeface="Poppins"/>
                <a:cs typeface="Poppins"/>
                <a:sym typeface="Poppins"/>
              </a:rPr>
              <a:t>, </a:t>
            </a:r>
            <a:r>
              <a:rPr lang="en-US" sz="3000" dirty="0" err="1">
                <a:solidFill>
                  <a:schemeClr val="dk1"/>
                </a:solidFill>
                <a:latin typeface="Poppins"/>
                <a:ea typeface="Poppins"/>
                <a:cs typeface="Poppins"/>
                <a:sym typeface="Poppins"/>
              </a:rPr>
              <a:t>wie</a:t>
            </a:r>
            <a:r>
              <a:rPr lang="en-US" sz="3000" dirty="0">
                <a:solidFill>
                  <a:schemeClr val="dk1"/>
                </a:solidFill>
                <a:latin typeface="Poppins"/>
                <a:ea typeface="Poppins"/>
                <a:cs typeface="Poppins"/>
                <a:sym typeface="Poppins"/>
              </a:rPr>
              <a:t> </a:t>
            </a:r>
            <a:r>
              <a:rPr lang="en-US" sz="3000" dirty="0" err="1">
                <a:solidFill>
                  <a:schemeClr val="dk1"/>
                </a:solidFill>
                <a:latin typeface="Poppins"/>
                <a:ea typeface="Poppins"/>
                <a:cs typeface="Poppins"/>
                <a:sym typeface="Poppins"/>
              </a:rPr>
              <a:t>Karriereplanungsstrategien</a:t>
            </a:r>
            <a:r>
              <a:rPr lang="en-US" sz="3000" dirty="0">
                <a:solidFill>
                  <a:schemeClr val="dk1"/>
                </a:solidFill>
                <a:latin typeface="Poppins"/>
                <a:ea typeface="Poppins"/>
                <a:cs typeface="Poppins"/>
                <a:sym typeface="Poppins"/>
              </a:rPr>
              <a:t> in </a:t>
            </a:r>
            <a:r>
              <a:rPr lang="en-US" sz="3000" dirty="0" err="1">
                <a:solidFill>
                  <a:schemeClr val="dk1"/>
                </a:solidFill>
                <a:latin typeface="Poppins"/>
                <a:ea typeface="Poppins"/>
                <a:cs typeface="Poppins"/>
                <a:sym typeface="Poppins"/>
              </a:rPr>
              <a:t>verschiedenen</a:t>
            </a:r>
            <a:r>
              <a:rPr lang="en-US" sz="3000" dirty="0">
                <a:solidFill>
                  <a:schemeClr val="dk1"/>
                </a:solidFill>
                <a:latin typeface="Poppins"/>
                <a:ea typeface="Poppins"/>
                <a:cs typeface="Poppins"/>
                <a:sym typeface="Poppins"/>
              </a:rPr>
              <a:t> </a:t>
            </a:r>
            <a:r>
              <a:rPr lang="en-US" sz="3000" dirty="0" err="1">
                <a:solidFill>
                  <a:schemeClr val="dk1"/>
                </a:solidFill>
                <a:latin typeface="Poppins"/>
                <a:ea typeface="Poppins"/>
                <a:cs typeface="Poppins"/>
                <a:sym typeface="Poppins"/>
              </a:rPr>
              <a:t>organisatorischen</a:t>
            </a:r>
            <a:r>
              <a:rPr lang="en-US" sz="3000" dirty="0">
                <a:solidFill>
                  <a:schemeClr val="dk1"/>
                </a:solidFill>
                <a:latin typeface="Poppins"/>
                <a:ea typeface="Poppins"/>
                <a:cs typeface="Poppins"/>
                <a:sym typeface="Poppins"/>
              </a:rPr>
              <a:t> </a:t>
            </a:r>
            <a:r>
              <a:rPr lang="en-US" sz="3000" dirty="0" err="1">
                <a:solidFill>
                  <a:schemeClr val="dk1"/>
                </a:solidFill>
                <a:latin typeface="Poppins"/>
                <a:ea typeface="Poppins"/>
                <a:cs typeface="Poppins"/>
                <a:sym typeface="Poppins"/>
              </a:rPr>
              <a:t>Kontexten</a:t>
            </a:r>
            <a:r>
              <a:rPr lang="en-US" sz="3000" dirty="0">
                <a:solidFill>
                  <a:schemeClr val="dk1"/>
                </a:solidFill>
                <a:latin typeface="Poppins"/>
                <a:ea typeface="Poppins"/>
                <a:cs typeface="Poppins"/>
                <a:sym typeface="Poppins"/>
              </a:rPr>
              <a:t> </a:t>
            </a:r>
            <a:r>
              <a:rPr lang="en-US" sz="3000" dirty="0" err="1">
                <a:solidFill>
                  <a:schemeClr val="dk1"/>
                </a:solidFill>
                <a:latin typeface="Poppins"/>
                <a:ea typeface="Poppins"/>
                <a:cs typeface="Poppins"/>
                <a:sym typeface="Poppins"/>
              </a:rPr>
              <a:t>angewendet</a:t>
            </a:r>
            <a:r>
              <a:rPr lang="en-US" sz="3000" dirty="0">
                <a:solidFill>
                  <a:schemeClr val="dk1"/>
                </a:solidFill>
                <a:latin typeface="Poppins"/>
                <a:ea typeface="Poppins"/>
                <a:cs typeface="Poppins"/>
                <a:sym typeface="Poppins"/>
              </a:rPr>
              <a:t> </a:t>
            </a:r>
            <a:r>
              <a:rPr lang="en-US" sz="3000" dirty="0" err="1">
                <a:solidFill>
                  <a:schemeClr val="dk1"/>
                </a:solidFill>
                <a:latin typeface="Poppins"/>
                <a:ea typeface="Poppins"/>
                <a:cs typeface="Poppins"/>
                <a:sym typeface="Poppins"/>
              </a:rPr>
              <a:t>werden</a:t>
            </a:r>
            <a:r>
              <a:rPr lang="en-US" sz="3000" dirty="0">
                <a:solidFill>
                  <a:schemeClr val="dk1"/>
                </a:solidFill>
                <a:latin typeface="Poppins"/>
                <a:ea typeface="Poppins"/>
                <a:cs typeface="Poppins"/>
                <a:sym typeface="Poppins"/>
              </a:rPr>
              <a:t>. Sie </a:t>
            </a:r>
            <a:r>
              <a:rPr lang="en-US" sz="3000" dirty="0" err="1">
                <a:solidFill>
                  <a:schemeClr val="dk1"/>
                </a:solidFill>
                <a:latin typeface="Poppins"/>
                <a:ea typeface="Poppins"/>
                <a:cs typeface="Poppins"/>
                <a:sym typeface="Poppins"/>
              </a:rPr>
              <a:t>bieten</a:t>
            </a:r>
            <a:r>
              <a:rPr lang="en-US" sz="3000" dirty="0">
                <a:solidFill>
                  <a:schemeClr val="dk1"/>
                </a:solidFill>
                <a:latin typeface="Poppins"/>
                <a:ea typeface="Poppins"/>
                <a:cs typeface="Poppins"/>
                <a:sym typeface="Poppins"/>
              </a:rPr>
              <a:t> </a:t>
            </a:r>
            <a:r>
              <a:rPr lang="en-US" sz="3000" dirty="0" err="1">
                <a:solidFill>
                  <a:schemeClr val="dk1"/>
                </a:solidFill>
                <a:latin typeface="Poppins"/>
                <a:ea typeface="Poppins"/>
                <a:cs typeface="Poppins"/>
                <a:sym typeface="Poppins"/>
              </a:rPr>
              <a:t>praktische</a:t>
            </a:r>
            <a:r>
              <a:rPr lang="en-US" sz="3000" dirty="0">
                <a:solidFill>
                  <a:schemeClr val="dk1"/>
                </a:solidFill>
                <a:latin typeface="Poppins"/>
                <a:ea typeface="Poppins"/>
                <a:cs typeface="Poppins"/>
                <a:sym typeface="Poppins"/>
              </a:rPr>
              <a:t> </a:t>
            </a:r>
            <a:r>
              <a:rPr lang="en-US" sz="3000" dirty="0" err="1">
                <a:solidFill>
                  <a:schemeClr val="dk1"/>
                </a:solidFill>
                <a:latin typeface="Poppins"/>
                <a:ea typeface="Poppins"/>
                <a:cs typeface="Poppins"/>
                <a:sym typeface="Poppins"/>
              </a:rPr>
              <a:t>Einblicke</a:t>
            </a:r>
            <a:r>
              <a:rPr lang="en-US" sz="3000" dirty="0">
                <a:solidFill>
                  <a:schemeClr val="dk1"/>
                </a:solidFill>
                <a:latin typeface="Poppins"/>
                <a:ea typeface="Poppins"/>
                <a:cs typeface="Poppins"/>
                <a:sym typeface="Poppins"/>
              </a:rPr>
              <a:t> in die </a:t>
            </a:r>
            <a:r>
              <a:rPr lang="en-US" sz="3000" dirty="0" err="1">
                <a:solidFill>
                  <a:schemeClr val="dk1"/>
                </a:solidFill>
                <a:latin typeface="Poppins"/>
                <a:ea typeface="Poppins"/>
                <a:cs typeface="Poppins"/>
                <a:sym typeface="Poppins"/>
              </a:rPr>
              <a:t>Herausforderungen</a:t>
            </a:r>
            <a:r>
              <a:rPr lang="en-US" sz="3000" dirty="0">
                <a:solidFill>
                  <a:schemeClr val="dk1"/>
                </a:solidFill>
                <a:latin typeface="Poppins"/>
                <a:ea typeface="Poppins"/>
                <a:cs typeface="Poppins"/>
                <a:sym typeface="Poppins"/>
              </a:rPr>
              <a:t> und </a:t>
            </a:r>
            <a:r>
              <a:rPr lang="en-US" sz="3000" dirty="0" err="1">
                <a:solidFill>
                  <a:schemeClr val="dk1"/>
                </a:solidFill>
                <a:latin typeface="Poppins"/>
                <a:ea typeface="Poppins"/>
                <a:cs typeface="Poppins"/>
                <a:sym typeface="Poppins"/>
              </a:rPr>
              <a:t>Erfolge</a:t>
            </a:r>
            <a:r>
              <a:rPr lang="en-US" sz="3000" dirty="0">
                <a:solidFill>
                  <a:schemeClr val="dk1"/>
                </a:solidFill>
                <a:latin typeface="Poppins"/>
                <a:ea typeface="Poppins"/>
                <a:cs typeface="Poppins"/>
                <a:sym typeface="Poppins"/>
              </a:rPr>
              <a:t> </a:t>
            </a:r>
            <a:r>
              <a:rPr lang="en-US" sz="3000" dirty="0" err="1">
                <a:solidFill>
                  <a:schemeClr val="dk1"/>
                </a:solidFill>
                <a:latin typeface="Poppins"/>
                <a:ea typeface="Poppins"/>
                <a:cs typeface="Poppins"/>
                <a:sym typeface="Poppins"/>
              </a:rPr>
              <a:t>bei</a:t>
            </a:r>
            <a:r>
              <a:rPr lang="en-US" sz="3000" dirty="0">
                <a:solidFill>
                  <a:schemeClr val="dk1"/>
                </a:solidFill>
                <a:latin typeface="Poppins"/>
                <a:ea typeface="Poppins"/>
                <a:cs typeface="Poppins"/>
                <a:sym typeface="Poppins"/>
              </a:rPr>
              <a:t> der </a:t>
            </a:r>
            <a:r>
              <a:rPr lang="en-US" sz="3000" dirty="0" err="1">
                <a:solidFill>
                  <a:schemeClr val="dk1"/>
                </a:solidFill>
                <a:latin typeface="Poppins"/>
                <a:ea typeface="Poppins"/>
                <a:cs typeface="Poppins"/>
                <a:sym typeface="Poppins"/>
              </a:rPr>
              <a:t>Umsetzung</a:t>
            </a:r>
            <a:r>
              <a:rPr lang="en-US" sz="3000" dirty="0">
                <a:solidFill>
                  <a:schemeClr val="dk1"/>
                </a:solidFill>
                <a:latin typeface="Poppins"/>
                <a:ea typeface="Poppins"/>
                <a:cs typeface="Poppins"/>
                <a:sym typeface="Poppins"/>
              </a:rPr>
              <a:t> der </a:t>
            </a:r>
            <a:r>
              <a:rPr lang="en-US" sz="3000" dirty="0" err="1">
                <a:solidFill>
                  <a:schemeClr val="dk1"/>
                </a:solidFill>
                <a:latin typeface="Poppins"/>
                <a:ea typeface="Poppins"/>
                <a:cs typeface="Poppins"/>
                <a:sym typeface="Poppins"/>
              </a:rPr>
              <a:t>Karriereplanung</a:t>
            </a:r>
            <a:r>
              <a:rPr lang="en-US" sz="3000" dirty="0">
                <a:solidFill>
                  <a:schemeClr val="dk1"/>
                </a:solidFill>
                <a:latin typeface="Poppins"/>
                <a:ea typeface="Poppins"/>
                <a:cs typeface="Poppins"/>
                <a:sym typeface="Poppins"/>
              </a:rPr>
              <a:t> und </a:t>
            </a:r>
            <a:r>
              <a:rPr lang="en-US" sz="3000" dirty="0" err="1">
                <a:solidFill>
                  <a:schemeClr val="dk1"/>
                </a:solidFill>
                <a:latin typeface="Poppins"/>
                <a:ea typeface="Poppins"/>
                <a:cs typeface="Poppins"/>
                <a:sym typeface="Poppins"/>
              </a:rPr>
              <a:t>liefern</a:t>
            </a:r>
            <a:r>
              <a:rPr lang="en-US" sz="3000" dirty="0">
                <a:solidFill>
                  <a:schemeClr val="dk1"/>
                </a:solidFill>
                <a:latin typeface="Poppins"/>
                <a:ea typeface="Poppins"/>
                <a:cs typeface="Poppins"/>
                <a:sym typeface="Poppins"/>
              </a:rPr>
              <a:t> </a:t>
            </a:r>
            <a:r>
              <a:rPr lang="en-US" sz="3000" dirty="0" err="1">
                <a:solidFill>
                  <a:schemeClr val="dk1"/>
                </a:solidFill>
                <a:latin typeface="Poppins"/>
                <a:ea typeface="Poppins"/>
                <a:cs typeface="Poppins"/>
                <a:sym typeface="Poppins"/>
              </a:rPr>
              <a:t>wertvolle</a:t>
            </a:r>
            <a:r>
              <a:rPr lang="en-US" sz="3000" dirty="0">
                <a:solidFill>
                  <a:schemeClr val="dk1"/>
                </a:solidFill>
                <a:latin typeface="Poppins"/>
                <a:ea typeface="Poppins"/>
                <a:cs typeface="Poppins"/>
                <a:sym typeface="Poppins"/>
              </a:rPr>
              <a:t> </a:t>
            </a:r>
            <a:r>
              <a:rPr lang="en-US" sz="3000" dirty="0" err="1">
                <a:solidFill>
                  <a:schemeClr val="dk1"/>
                </a:solidFill>
                <a:latin typeface="Poppins"/>
                <a:ea typeface="Poppins"/>
                <a:cs typeface="Poppins"/>
                <a:sym typeface="Poppins"/>
              </a:rPr>
              <a:t>Lehren</a:t>
            </a:r>
            <a:r>
              <a:rPr lang="en-US" sz="3000" dirty="0">
                <a:solidFill>
                  <a:schemeClr val="dk1"/>
                </a:solidFill>
                <a:latin typeface="Poppins"/>
                <a:ea typeface="Poppins"/>
                <a:cs typeface="Poppins"/>
                <a:sym typeface="Poppins"/>
              </a:rPr>
              <a:t> für die </a:t>
            </a:r>
            <a:r>
              <a:rPr lang="en-US" sz="3000" dirty="0" err="1">
                <a:solidFill>
                  <a:schemeClr val="dk1"/>
                </a:solidFill>
                <a:latin typeface="Poppins"/>
                <a:ea typeface="Poppins"/>
                <a:cs typeface="Poppins"/>
                <a:sym typeface="Poppins"/>
              </a:rPr>
              <a:t>Anpassung</a:t>
            </a:r>
            <a:r>
              <a:rPr lang="en-US" sz="3000" dirty="0">
                <a:solidFill>
                  <a:schemeClr val="dk1"/>
                </a:solidFill>
                <a:latin typeface="Poppins"/>
                <a:ea typeface="Poppins"/>
                <a:cs typeface="Poppins"/>
                <a:sym typeface="Poppins"/>
              </a:rPr>
              <a:t> </a:t>
            </a:r>
            <a:r>
              <a:rPr lang="en-US" sz="3000" dirty="0" err="1">
                <a:solidFill>
                  <a:schemeClr val="dk1"/>
                </a:solidFill>
                <a:latin typeface="Poppins"/>
                <a:ea typeface="Poppins"/>
                <a:cs typeface="Poppins"/>
                <a:sym typeface="Poppins"/>
              </a:rPr>
              <a:t>dieser</a:t>
            </a:r>
            <a:r>
              <a:rPr lang="en-US" sz="3000" dirty="0">
                <a:solidFill>
                  <a:schemeClr val="dk1"/>
                </a:solidFill>
                <a:latin typeface="Poppins"/>
                <a:ea typeface="Poppins"/>
                <a:cs typeface="Poppins"/>
                <a:sym typeface="Poppins"/>
              </a:rPr>
              <a:t> </a:t>
            </a:r>
            <a:r>
              <a:rPr lang="en-US" sz="3000" dirty="0" err="1">
                <a:solidFill>
                  <a:schemeClr val="dk1"/>
                </a:solidFill>
                <a:latin typeface="Poppins"/>
                <a:ea typeface="Poppins"/>
                <a:cs typeface="Poppins"/>
                <a:sym typeface="Poppins"/>
              </a:rPr>
              <a:t>Praktiken</a:t>
            </a:r>
            <a:r>
              <a:rPr lang="en-US" sz="3000" dirty="0">
                <a:solidFill>
                  <a:schemeClr val="dk1"/>
                </a:solidFill>
                <a:latin typeface="Poppins"/>
                <a:ea typeface="Poppins"/>
                <a:cs typeface="Poppins"/>
                <a:sym typeface="Poppins"/>
              </a:rPr>
              <a:t> an </a:t>
            </a:r>
            <a:r>
              <a:rPr lang="en-US" sz="3000" dirty="0" err="1">
                <a:solidFill>
                  <a:schemeClr val="dk1"/>
                </a:solidFill>
                <a:latin typeface="Poppins"/>
                <a:ea typeface="Poppins"/>
                <a:cs typeface="Poppins"/>
                <a:sym typeface="Poppins"/>
              </a:rPr>
              <a:t>unterschiedliche</a:t>
            </a:r>
            <a:r>
              <a:rPr lang="en-US" sz="3000" dirty="0">
                <a:solidFill>
                  <a:schemeClr val="dk1"/>
                </a:solidFill>
                <a:latin typeface="Poppins"/>
                <a:ea typeface="Poppins"/>
                <a:cs typeface="Poppins"/>
                <a:sym typeface="Poppins"/>
              </a:rPr>
              <a:t> </a:t>
            </a:r>
            <a:r>
              <a:rPr lang="en-US" sz="3000" dirty="0" err="1">
                <a:solidFill>
                  <a:schemeClr val="dk1"/>
                </a:solidFill>
                <a:latin typeface="Poppins"/>
                <a:ea typeface="Poppins"/>
                <a:cs typeface="Poppins"/>
                <a:sym typeface="Poppins"/>
              </a:rPr>
              <a:t>Branchen</a:t>
            </a:r>
            <a:r>
              <a:rPr lang="en-US" sz="3000" dirty="0">
                <a:solidFill>
                  <a:schemeClr val="dk1"/>
                </a:solidFill>
                <a:latin typeface="Poppins"/>
                <a:ea typeface="Poppins"/>
                <a:cs typeface="Poppins"/>
                <a:sym typeface="Poppins"/>
              </a:rPr>
              <a:t> und </a:t>
            </a:r>
            <a:r>
              <a:rPr lang="en-US" sz="3000" dirty="0" err="1">
                <a:solidFill>
                  <a:schemeClr val="dk1"/>
                </a:solidFill>
                <a:latin typeface="Poppins"/>
                <a:ea typeface="Poppins"/>
                <a:cs typeface="Poppins"/>
                <a:sym typeface="Poppins"/>
              </a:rPr>
              <a:t>Unternehmensgrößen</a:t>
            </a:r>
            <a:r>
              <a:rPr lang="en-US" sz="3000" dirty="0">
                <a:solidFill>
                  <a:schemeClr val="dk1"/>
                </a:solidFill>
                <a:latin typeface="Poppins"/>
                <a:ea typeface="Poppins"/>
                <a:cs typeface="Poppins"/>
                <a:sym typeface="Poppins"/>
              </a:rPr>
              <a:t>. Die </a:t>
            </a:r>
            <a:r>
              <a:rPr lang="en-US" sz="3000" dirty="0" err="1">
                <a:solidFill>
                  <a:schemeClr val="dk1"/>
                </a:solidFill>
                <a:latin typeface="Poppins"/>
                <a:ea typeface="Poppins"/>
                <a:cs typeface="Poppins"/>
                <a:sym typeface="Poppins"/>
              </a:rPr>
              <a:t>Analyse</a:t>
            </a:r>
            <a:r>
              <a:rPr lang="en-US" sz="3000" dirty="0">
                <a:solidFill>
                  <a:schemeClr val="dk1"/>
                </a:solidFill>
                <a:latin typeface="Poppins"/>
                <a:ea typeface="Poppins"/>
                <a:cs typeface="Poppins"/>
                <a:sym typeface="Poppins"/>
              </a:rPr>
              <a:t> </a:t>
            </a:r>
            <a:r>
              <a:rPr lang="en-US" sz="3000" dirty="0" err="1">
                <a:solidFill>
                  <a:schemeClr val="dk1"/>
                </a:solidFill>
                <a:latin typeface="Poppins"/>
                <a:ea typeface="Poppins"/>
                <a:cs typeface="Poppins"/>
                <a:sym typeface="Poppins"/>
              </a:rPr>
              <a:t>dieser</a:t>
            </a:r>
            <a:r>
              <a:rPr lang="en-US" sz="3000" dirty="0">
                <a:solidFill>
                  <a:schemeClr val="dk1"/>
                </a:solidFill>
                <a:latin typeface="Poppins"/>
                <a:ea typeface="Poppins"/>
                <a:cs typeface="Poppins"/>
                <a:sym typeface="Poppins"/>
              </a:rPr>
              <a:t> </a:t>
            </a:r>
            <a:r>
              <a:rPr lang="en-US" sz="3000" dirty="0" err="1">
                <a:solidFill>
                  <a:schemeClr val="dk1"/>
                </a:solidFill>
                <a:latin typeface="Poppins"/>
                <a:ea typeface="Poppins"/>
                <a:cs typeface="Poppins"/>
                <a:sym typeface="Poppins"/>
              </a:rPr>
              <a:t>Fälle</a:t>
            </a:r>
            <a:r>
              <a:rPr lang="en-US" sz="3000" dirty="0">
                <a:solidFill>
                  <a:schemeClr val="dk1"/>
                </a:solidFill>
                <a:latin typeface="Poppins"/>
                <a:ea typeface="Poppins"/>
                <a:cs typeface="Poppins"/>
                <a:sym typeface="Poppins"/>
              </a:rPr>
              <a:t> </a:t>
            </a:r>
            <a:r>
              <a:rPr lang="en-US" sz="3000" dirty="0" err="1">
                <a:solidFill>
                  <a:schemeClr val="dk1"/>
                </a:solidFill>
                <a:latin typeface="Poppins"/>
                <a:ea typeface="Poppins"/>
                <a:cs typeface="Poppins"/>
                <a:sym typeface="Poppins"/>
              </a:rPr>
              <a:t>kann</a:t>
            </a:r>
            <a:r>
              <a:rPr lang="en-US" sz="3000" dirty="0">
                <a:solidFill>
                  <a:schemeClr val="dk1"/>
                </a:solidFill>
                <a:latin typeface="Poppins"/>
                <a:ea typeface="Poppins"/>
                <a:cs typeface="Poppins"/>
                <a:sym typeface="Poppins"/>
              </a:rPr>
              <a:t> </a:t>
            </a:r>
            <a:r>
              <a:rPr lang="en-US" sz="3000" dirty="0" err="1">
                <a:solidFill>
                  <a:schemeClr val="dk1"/>
                </a:solidFill>
                <a:latin typeface="Poppins"/>
                <a:ea typeface="Poppins"/>
                <a:cs typeface="Poppins"/>
                <a:sym typeface="Poppins"/>
              </a:rPr>
              <a:t>zu</a:t>
            </a:r>
            <a:r>
              <a:rPr lang="en-US" sz="3000" dirty="0">
                <a:solidFill>
                  <a:schemeClr val="dk1"/>
                </a:solidFill>
                <a:latin typeface="Poppins"/>
                <a:ea typeface="Poppins"/>
                <a:cs typeface="Poppins"/>
                <a:sym typeface="Poppins"/>
              </a:rPr>
              <a:t> </a:t>
            </a:r>
            <a:r>
              <a:rPr lang="en-US" sz="3000" dirty="0" err="1">
                <a:solidFill>
                  <a:schemeClr val="dk1"/>
                </a:solidFill>
                <a:latin typeface="Poppins"/>
                <a:ea typeface="Poppins"/>
                <a:cs typeface="Poppins"/>
                <a:sym typeface="Poppins"/>
              </a:rPr>
              <a:t>maßgeschneiderten</a:t>
            </a:r>
            <a:r>
              <a:rPr lang="en-US" sz="3000" dirty="0">
                <a:solidFill>
                  <a:schemeClr val="dk1"/>
                </a:solidFill>
                <a:latin typeface="Poppins"/>
                <a:ea typeface="Poppins"/>
                <a:cs typeface="Poppins"/>
                <a:sym typeface="Poppins"/>
              </a:rPr>
              <a:t> </a:t>
            </a:r>
            <a:r>
              <a:rPr lang="en-US" sz="3000" dirty="0" err="1">
                <a:solidFill>
                  <a:schemeClr val="dk1"/>
                </a:solidFill>
                <a:latin typeface="Poppins"/>
                <a:ea typeface="Poppins"/>
                <a:cs typeface="Poppins"/>
                <a:sym typeface="Poppins"/>
              </a:rPr>
              <a:t>Strategien</a:t>
            </a:r>
            <a:r>
              <a:rPr lang="en-US" sz="3000" dirty="0">
                <a:solidFill>
                  <a:schemeClr val="dk1"/>
                </a:solidFill>
                <a:latin typeface="Poppins"/>
                <a:ea typeface="Poppins"/>
                <a:cs typeface="Poppins"/>
                <a:sym typeface="Poppins"/>
              </a:rPr>
              <a:t> für das </a:t>
            </a:r>
            <a:r>
              <a:rPr lang="en-US" sz="3000" dirty="0" err="1">
                <a:solidFill>
                  <a:schemeClr val="dk1"/>
                </a:solidFill>
                <a:latin typeface="Poppins"/>
                <a:ea typeface="Poppins"/>
                <a:cs typeface="Poppins"/>
                <a:sym typeface="Poppins"/>
              </a:rPr>
              <a:t>individuelle</a:t>
            </a:r>
            <a:r>
              <a:rPr lang="en-US" sz="3000" dirty="0">
                <a:solidFill>
                  <a:schemeClr val="dk1"/>
                </a:solidFill>
                <a:latin typeface="Poppins"/>
                <a:ea typeface="Poppins"/>
                <a:cs typeface="Poppins"/>
                <a:sym typeface="Poppins"/>
              </a:rPr>
              <a:t> und </a:t>
            </a:r>
            <a:r>
              <a:rPr lang="en-US" sz="3000" dirty="0" err="1">
                <a:solidFill>
                  <a:schemeClr val="dk1"/>
                </a:solidFill>
                <a:latin typeface="Poppins"/>
                <a:ea typeface="Poppins"/>
                <a:cs typeface="Poppins"/>
                <a:sym typeface="Poppins"/>
              </a:rPr>
              <a:t>organisatorische</a:t>
            </a:r>
            <a:r>
              <a:rPr lang="en-US" sz="3000" dirty="0">
                <a:solidFill>
                  <a:schemeClr val="dk1"/>
                </a:solidFill>
                <a:latin typeface="Poppins"/>
                <a:ea typeface="Poppins"/>
                <a:cs typeface="Poppins"/>
                <a:sym typeface="Poppins"/>
              </a:rPr>
              <a:t> </a:t>
            </a:r>
            <a:r>
              <a:rPr lang="en-US" sz="3000" dirty="0" err="1">
                <a:solidFill>
                  <a:schemeClr val="dk1"/>
                </a:solidFill>
                <a:latin typeface="Poppins"/>
                <a:ea typeface="Poppins"/>
                <a:cs typeface="Poppins"/>
                <a:sym typeface="Poppins"/>
              </a:rPr>
              <a:t>Wachstum</a:t>
            </a:r>
            <a:r>
              <a:rPr lang="en-US" sz="3000" dirty="0">
                <a:solidFill>
                  <a:schemeClr val="dk1"/>
                </a:solidFill>
                <a:latin typeface="Poppins"/>
                <a:ea typeface="Poppins"/>
                <a:cs typeface="Poppins"/>
                <a:sym typeface="Poppins"/>
              </a:rPr>
              <a:t> </a:t>
            </a:r>
            <a:r>
              <a:rPr lang="en-US" sz="3000" dirty="0" err="1">
                <a:solidFill>
                  <a:schemeClr val="dk1"/>
                </a:solidFill>
                <a:latin typeface="Poppins"/>
                <a:ea typeface="Poppins"/>
                <a:cs typeface="Poppins"/>
                <a:sym typeface="Poppins"/>
              </a:rPr>
              <a:t>inspirieren</a:t>
            </a:r>
            <a:r>
              <a:rPr lang="en-US" sz="3000" dirty="0">
                <a:solidFill>
                  <a:schemeClr val="dk1"/>
                </a:solidFill>
                <a:latin typeface="Poppins"/>
                <a:ea typeface="Poppins"/>
                <a:cs typeface="Poppins"/>
                <a:sym typeface="Poppins"/>
              </a:rPr>
              <a:t>.</a:t>
            </a:r>
            <a:endParaRPr sz="4800" b="1" dirty="0">
              <a:solidFill>
                <a:srgbClr val="062D47"/>
              </a:solidFill>
              <a:latin typeface="Poppins"/>
              <a:ea typeface="Poppins"/>
              <a:cs typeface="Poppins"/>
              <a:sym typeface="Poppins"/>
            </a:endParaRPr>
          </a:p>
        </p:txBody>
      </p:sp>
      <p:sp>
        <p:nvSpPr>
          <p:cNvPr id="601" name="Google Shape;601;g32093a3db72_3_206"/>
          <p:cNvSpPr txBox="1"/>
          <p:nvPr/>
        </p:nvSpPr>
        <p:spPr>
          <a:xfrm>
            <a:off x="7582475" y="6687125"/>
            <a:ext cx="68565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100" b="1">
              <a:solidFill>
                <a:srgbClr val="002C47"/>
              </a:solidFill>
              <a:latin typeface="Poppins"/>
              <a:ea typeface="Poppins"/>
              <a:cs typeface="Poppins"/>
              <a:sym typeface="Poppins"/>
            </a:endParaRPr>
          </a:p>
        </p:txBody>
      </p:sp>
      <p:sp>
        <p:nvSpPr>
          <p:cNvPr id="602" name="Google Shape;602;g32093a3db72_3_206"/>
          <p:cNvSpPr/>
          <p:nvPr/>
        </p:nvSpPr>
        <p:spPr>
          <a:xfrm>
            <a:off x="11873200" y="2410525"/>
            <a:ext cx="452100" cy="1041000"/>
          </a:xfrm>
          <a:prstGeom prst="downArrow">
            <a:avLst>
              <a:gd name="adj1" fmla="val 50000"/>
              <a:gd name="adj2" fmla="val 50000"/>
            </a:avLst>
          </a:prstGeom>
          <a:solidFill>
            <a:srgbClr val="45B04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B6D7A8"/>
              </a:highlight>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g32093a3db72_5_21"/>
          <p:cNvSpPr/>
          <p:nvPr/>
        </p:nvSpPr>
        <p:spPr>
          <a:xfrm rot="-4777092">
            <a:off x="6283105" y="2938012"/>
            <a:ext cx="12662177" cy="4415935"/>
          </a:xfrm>
          <a:custGeom>
            <a:avLst/>
            <a:gdLst/>
            <a:ahLst/>
            <a:cxnLst/>
            <a:rect l="l" t="t" r="r" b="b"/>
            <a:pathLst>
              <a:path w="12676724" h="4421008" extrusionOk="0">
                <a:moveTo>
                  <a:pt x="0" y="0"/>
                </a:moveTo>
                <a:lnTo>
                  <a:pt x="12676724" y="0"/>
                </a:lnTo>
                <a:lnTo>
                  <a:pt x="12676724" y="4421008"/>
                </a:lnTo>
                <a:lnTo>
                  <a:pt x="0" y="4421008"/>
                </a:lnTo>
                <a:lnTo>
                  <a:pt x="0" y="0"/>
                </a:lnTo>
                <a:close/>
              </a:path>
            </a:pathLst>
          </a:custGeom>
          <a:blipFill rotWithShape="1">
            <a:blip r:embed="rId3">
              <a:alphaModFix/>
            </a:blip>
            <a:stretch>
              <a:fillRect/>
            </a:stretch>
          </a:blipFill>
          <a:ln>
            <a:noFill/>
          </a:ln>
        </p:spPr>
        <p:txBody>
          <a:bodyPr/>
          <a:lstStyle/>
          <a:p>
            <a:endParaRPr lang="de-DE"/>
          </a:p>
        </p:txBody>
      </p:sp>
      <p:sp>
        <p:nvSpPr>
          <p:cNvPr id="608" name="Google Shape;608;g32093a3db72_5_21"/>
          <p:cNvSpPr/>
          <p:nvPr/>
        </p:nvSpPr>
        <p:spPr>
          <a:xfrm rot="-2967651" flipH="1">
            <a:off x="13288315" y="6434110"/>
            <a:ext cx="10666084" cy="3626468"/>
          </a:xfrm>
          <a:custGeom>
            <a:avLst/>
            <a:gdLst/>
            <a:ahLst/>
            <a:cxnLst/>
            <a:rect l="l" t="t" r="r" b="b"/>
            <a:pathLst>
              <a:path w="10665551" h="3626287" extrusionOk="0">
                <a:moveTo>
                  <a:pt x="10665551" y="0"/>
                </a:moveTo>
                <a:lnTo>
                  <a:pt x="0" y="0"/>
                </a:lnTo>
                <a:lnTo>
                  <a:pt x="0" y="3626288"/>
                </a:lnTo>
                <a:lnTo>
                  <a:pt x="10665551" y="3626288"/>
                </a:lnTo>
                <a:lnTo>
                  <a:pt x="10665551" y="0"/>
                </a:lnTo>
                <a:close/>
              </a:path>
            </a:pathLst>
          </a:custGeom>
          <a:blipFill rotWithShape="1">
            <a:blip r:embed="rId4">
              <a:alphaModFix amt="77000"/>
            </a:blip>
            <a:stretch>
              <a:fillRect/>
            </a:stretch>
          </a:blipFill>
          <a:ln>
            <a:noFill/>
          </a:ln>
        </p:spPr>
        <p:txBody>
          <a:bodyPr/>
          <a:lstStyle/>
          <a:p>
            <a:endParaRPr lang="de-DE"/>
          </a:p>
        </p:txBody>
      </p:sp>
      <p:grpSp>
        <p:nvGrpSpPr>
          <p:cNvPr id="609" name="Google Shape;609;g32093a3db72_5_21"/>
          <p:cNvGrpSpPr/>
          <p:nvPr/>
        </p:nvGrpSpPr>
        <p:grpSpPr>
          <a:xfrm>
            <a:off x="11629486" y="1052712"/>
            <a:ext cx="857829" cy="857829"/>
            <a:chOff x="0" y="0"/>
            <a:chExt cx="812800" cy="812800"/>
          </a:xfrm>
        </p:grpSpPr>
        <p:sp>
          <p:nvSpPr>
            <p:cNvPr id="610" name="Google Shape;610;g32093a3db72_5_2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g32093a3db72_5_21"/>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12" name="Google Shape;612;g32093a3db72_5_21"/>
          <p:cNvGrpSpPr/>
          <p:nvPr/>
        </p:nvGrpSpPr>
        <p:grpSpPr>
          <a:xfrm>
            <a:off x="11115371" y="2332412"/>
            <a:ext cx="604561" cy="604561"/>
            <a:chOff x="0" y="0"/>
            <a:chExt cx="812800" cy="812800"/>
          </a:xfrm>
        </p:grpSpPr>
        <p:sp>
          <p:nvSpPr>
            <p:cNvPr id="613" name="Google Shape;613;g32093a3db72_5_2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g32093a3db72_5_21"/>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15" name="Google Shape;615;g32093a3db72_5_21"/>
          <p:cNvGrpSpPr/>
          <p:nvPr/>
        </p:nvGrpSpPr>
        <p:grpSpPr>
          <a:xfrm>
            <a:off x="11940462" y="788230"/>
            <a:ext cx="637642" cy="637642"/>
            <a:chOff x="0" y="0"/>
            <a:chExt cx="812800" cy="812800"/>
          </a:xfrm>
        </p:grpSpPr>
        <p:sp>
          <p:nvSpPr>
            <p:cNvPr id="616" name="Google Shape;616;g32093a3db72_5_2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g32093a3db72_5_21"/>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18" name="Google Shape;618;g32093a3db72_5_21"/>
          <p:cNvSpPr txBox="1"/>
          <p:nvPr/>
        </p:nvSpPr>
        <p:spPr>
          <a:xfrm>
            <a:off x="5" y="1052712"/>
            <a:ext cx="11103000" cy="17208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6000" b="1">
                <a:solidFill>
                  <a:srgbClr val="002C47"/>
                </a:solidFill>
                <a:latin typeface="Poppins"/>
                <a:ea typeface="Poppins"/>
                <a:cs typeface="Poppins"/>
                <a:sym typeface="Poppins"/>
              </a:rPr>
              <a:t>Fallstudie 1: AdvisoTech </a:t>
            </a:r>
            <a:r>
              <a:rPr lang="en-US" sz="4400">
                <a:solidFill>
                  <a:srgbClr val="002C47"/>
                </a:solidFill>
                <a:latin typeface="Poppins"/>
                <a:ea typeface="Poppins"/>
                <a:cs typeface="Poppins"/>
                <a:sym typeface="Poppins"/>
              </a:rPr>
              <a:t>(Frankreich)</a:t>
            </a:r>
            <a:endParaRPr sz="800" b="0" i="0" u="none" strike="noStrike" cap="none">
              <a:solidFill>
                <a:srgbClr val="000000"/>
              </a:solidFill>
              <a:latin typeface="Arial"/>
              <a:ea typeface="Arial"/>
              <a:cs typeface="Arial"/>
              <a:sym typeface="Arial"/>
            </a:endParaRPr>
          </a:p>
        </p:txBody>
      </p:sp>
      <p:sp>
        <p:nvSpPr>
          <p:cNvPr id="619" name="Google Shape;619;g32093a3db72_5_21"/>
          <p:cNvSpPr/>
          <p:nvPr/>
        </p:nvSpPr>
        <p:spPr>
          <a:xfrm>
            <a:off x="12119050" y="-220750"/>
            <a:ext cx="7177919" cy="10438982"/>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5">
              <a:alphaModFix/>
            </a:blip>
            <a:stretch>
              <a:fillRect l="-75765" r="-7575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g32093a3db72_5_21"/>
          <p:cNvSpPr txBox="1"/>
          <p:nvPr/>
        </p:nvSpPr>
        <p:spPr>
          <a:xfrm>
            <a:off x="521100" y="5834025"/>
            <a:ext cx="9688500" cy="365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a:solidFill>
                  <a:srgbClr val="002C47"/>
                </a:solidFill>
                <a:latin typeface="Poppins"/>
                <a:ea typeface="Poppins"/>
                <a:cs typeface="Poppins"/>
                <a:sym typeface="Poppins"/>
              </a:rPr>
              <a:t>AdvisoTech, ein kleines technisches KMU, sah sich mit einer hohen Mitarbeiterfluktuation konfrontiert, die sich auf Produktivität und Arbeitsmoral auswirkte. </a:t>
            </a:r>
            <a:endParaRPr sz="3200">
              <a:solidFill>
                <a:srgbClr val="002C47"/>
              </a:solidFill>
              <a:latin typeface="Poppins"/>
              <a:ea typeface="Poppins"/>
              <a:cs typeface="Poppins"/>
              <a:sym typeface="Poppins"/>
            </a:endParaRPr>
          </a:p>
          <a:p>
            <a:pPr marL="0" lvl="0" indent="0" algn="ctr" rtl="0">
              <a:spcBef>
                <a:spcPts val="0"/>
              </a:spcBef>
              <a:spcAft>
                <a:spcPts val="0"/>
              </a:spcAft>
              <a:buNone/>
            </a:pPr>
            <a:endParaRPr sz="3200">
              <a:solidFill>
                <a:srgbClr val="002C47"/>
              </a:solidFill>
              <a:latin typeface="Poppins"/>
              <a:ea typeface="Poppins"/>
              <a:cs typeface="Poppins"/>
              <a:sym typeface="Poppins"/>
            </a:endParaRPr>
          </a:p>
          <a:p>
            <a:pPr marL="0" lvl="0" indent="0" algn="ctr" rtl="0">
              <a:spcBef>
                <a:spcPts val="0"/>
              </a:spcBef>
              <a:spcAft>
                <a:spcPts val="0"/>
              </a:spcAft>
              <a:buNone/>
            </a:pPr>
            <a:r>
              <a:rPr lang="en-US" sz="3200">
                <a:solidFill>
                  <a:srgbClr val="002C47"/>
                </a:solidFill>
                <a:latin typeface="Poppins"/>
                <a:ea typeface="Poppins"/>
                <a:cs typeface="Poppins"/>
                <a:sym typeface="Poppins"/>
              </a:rPr>
              <a:t>Das Unternehmen führte strukturierte Laufbahnen ein, um seinen Mitarbeitern Klarheit und Orientierung zu geben. </a:t>
            </a:r>
            <a:endParaRPr sz="3200">
              <a:solidFill>
                <a:srgbClr val="002C47"/>
              </a:solidFill>
              <a:latin typeface="Poppins"/>
              <a:ea typeface="Poppins"/>
              <a:cs typeface="Poppins"/>
              <a:sym typeface="Poppins"/>
            </a:endParaRPr>
          </a:p>
        </p:txBody>
      </p:sp>
      <p:pic>
        <p:nvPicPr>
          <p:cNvPr id="621" name="Google Shape;621;g32093a3db72_5_21" descr="File:EU-France.svg - Wikipedia"/>
          <p:cNvPicPr preferRelativeResize="0"/>
          <p:nvPr/>
        </p:nvPicPr>
        <p:blipFill>
          <a:blip r:embed="rId6">
            <a:alphaModFix/>
          </a:blip>
          <a:stretch>
            <a:fillRect/>
          </a:stretch>
        </p:blipFill>
        <p:spPr>
          <a:xfrm>
            <a:off x="2910650" y="3533963"/>
            <a:ext cx="2272996" cy="1912775"/>
          </a:xfrm>
          <a:prstGeom prst="rect">
            <a:avLst/>
          </a:prstGeom>
          <a:noFill/>
          <a:ln w="19050" cap="flat" cmpd="sng">
            <a:solidFill>
              <a:srgbClr val="38761D"/>
            </a:solidFill>
            <a:prstDash val="solid"/>
            <a:round/>
            <a:headEnd type="none" w="sm" len="sm"/>
            <a:tailEnd type="none" w="sm" len="sm"/>
          </a:ln>
        </p:spPr>
      </p:pic>
      <p:pic>
        <p:nvPicPr>
          <p:cNvPr id="622" name="Google Shape;622;g32093a3db72_5_21" descr="File:Flag of France.svg - Wikimedia Commons"/>
          <p:cNvPicPr preferRelativeResize="0"/>
          <p:nvPr/>
        </p:nvPicPr>
        <p:blipFill>
          <a:blip r:embed="rId7">
            <a:alphaModFix/>
          </a:blip>
          <a:stretch>
            <a:fillRect/>
          </a:stretch>
        </p:blipFill>
        <p:spPr>
          <a:xfrm>
            <a:off x="6377554" y="3629952"/>
            <a:ext cx="2577970" cy="1720800"/>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g32093a3db72_5_159"/>
          <p:cNvSpPr/>
          <p:nvPr/>
        </p:nvSpPr>
        <p:spPr>
          <a:xfrm rot="-10602053">
            <a:off x="12412802" y="-1131869"/>
            <a:ext cx="6235467" cy="2174619"/>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de-DE"/>
          </a:p>
        </p:txBody>
      </p:sp>
      <p:sp>
        <p:nvSpPr>
          <p:cNvPr id="628" name="Google Shape;628;g32093a3db72_5_159"/>
          <p:cNvSpPr/>
          <p:nvPr/>
        </p:nvSpPr>
        <p:spPr>
          <a:xfrm rot="10602053" flipH="1">
            <a:off x="-438992" y="-1186916"/>
            <a:ext cx="6571235" cy="2291719"/>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de-DE"/>
          </a:p>
        </p:txBody>
      </p:sp>
      <p:sp>
        <p:nvSpPr>
          <p:cNvPr id="629" name="Google Shape;629;g32093a3db72_5_159"/>
          <p:cNvSpPr txBox="1"/>
          <p:nvPr/>
        </p:nvSpPr>
        <p:spPr>
          <a:xfrm>
            <a:off x="3676650" y="566100"/>
            <a:ext cx="11239500" cy="3849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endParaRPr sz="2500" b="0" i="0" u="none" strike="noStrike" cap="none">
              <a:solidFill>
                <a:srgbClr val="000000"/>
              </a:solidFill>
              <a:latin typeface="Arial"/>
              <a:ea typeface="Arial"/>
              <a:cs typeface="Arial"/>
              <a:sym typeface="Arial"/>
            </a:endParaRPr>
          </a:p>
        </p:txBody>
      </p:sp>
      <p:sp>
        <p:nvSpPr>
          <p:cNvPr id="630" name="Google Shape;630;g32093a3db72_5_159"/>
          <p:cNvSpPr txBox="1"/>
          <p:nvPr/>
        </p:nvSpPr>
        <p:spPr>
          <a:xfrm>
            <a:off x="1371600" y="3725600"/>
            <a:ext cx="15849600" cy="1747800"/>
          </a:xfrm>
          <a:prstGeom prst="rect">
            <a:avLst/>
          </a:prstGeom>
          <a:noFill/>
          <a:ln w="38100" cap="flat" cmpd="sng">
            <a:solidFill>
              <a:srgbClr val="45B04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500" dirty="0" err="1">
                <a:solidFill>
                  <a:srgbClr val="002C47"/>
                </a:solidFill>
                <a:latin typeface="Poppins"/>
                <a:ea typeface="Poppins"/>
                <a:cs typeface="Poppins"/>
                <a:sym typeface="Poppins"/>
              </a:rPr>
              <a:t>Infolgedessen</a:t>
            </a:r>
            <a:r>
              <a:rPr lang="en-US" sz="2500" dirty="0">
                <a:solidFill>
                  <a:srgbClr val="002C47"/>
                </a:solidFill>
                <a:latin typeface="Poppins"/>
                <a:ea typeface="Poppins"/>
                <a:cs typeface="Poppins"/>
                <a:sym typeface="Poppins"/>
              </a:rPr>
              <a:t> </a:t>
            </a:r>
            <a:r>
              <a:rPr lang="en-US" sz="2500" dirty="0" err="1">
                <a:solidFill>
                  <a:srgbClr val="002C47"/>
                </a:solidFill>
                <a:latin typeface="Poppins"/>
                <a:ea typeface="Poppins"/>
                <a:cs typeface="Poppins"/>
                <a:sym typeface="Poppins"/>
              </a:rPr>
              <a:t>konnte</a:t>
            </a:r>
            <a:r>
              <a:rPr lang="en-US" sz="2500" dirty="0">
                <a:solidFill>
                  <a:srgbClr val="002C47"/>
                </a:solidFill>
                <a:latin typeface="Poppins"/>
                <a:ea typeface="Poppins"/>
                <a:cs typeface="Poppins"/>
                <a:sym typeface="Poppins"/>
              </a:rPr>
              <a:t> </a:t>
            </a:r>
            <a:r>
              <a:rPr lang="en-US" sz="2500" dirty="0" err="1">
                <a:solidFill>
                  <a:srgbClr val="002C47"/>
                </a:solidFill>
                <a:latin typeface="Poppins"/>
                <a:ea typeface="Poppins"/>
                <a:cs typeface="Poppins"/>
                <a:sym typeface="Poppins"/>
              </a:rPr>
              <a:t>AdvisoTech</a:t>
            </a:r>
            <a:r>
              <a:rPr lang="en-US" sz="2500" dirty="0">
                <a:solidFill>
                  <a:srgbClr val="002C47"/>
                </a:solidFill>
                <a:latin typeface="Poppins"/>
                <a:ea typeface="Poppins"/>
                <a:cs typeface="Poppins"/>
                <a:sym typeface="Poppins"/>
              </a:rPr>
              <a:t> </a:t>
            </a:r>
            <a:r>
              <a:rPr lang="en-US" sz="2500" b="1" dirty="0">
                <a:solidFill>
                  <a:srgbClr val="002C47"/>
                </a:solidFill>
                <a:latin typeface="Poppins"/>
                <a:ea typeface="Poppins"/>
                <a:cs typeface="Poppins"/>
                <a:sym typeface="Poppins"/>
              </a:rPr>
              <a:t>die </a:t>
            </a:r>
            <a:r>
              <a:rPr lang="en-US" sz="2500" b="1" dirty="0" err="1">
                <a:solidFill>
                  <a:srgbClr val="002C47"/>
                </a:solidFill>
                <a:latin typeface="Poppins"/>
                <a:ea typeface="Poppins"/>
                <a:cs typeface="Poppins"/>
                <a:sym typeface="Poppins"/>
              </a:rPr>
              <a:t>Fluktuation</a:t>
            </a:r>
            <a:r>
              <a:rPr lang="en-US" sz="2500" b="1" dirty="0">
                <a:solidFill>
                  <a:srgbClr val="002C47"/>
                </a:solidFill>
                <a:latin typeface="Poppins"/>
                <a:ea typeface="Poppins"/>
                <a:cs typeface="Poppins"/>
                <a:sym typeface="Poppins"/>
              </a:rPr>
              <a:t> um 35% </a:t>
            </a:r>
            <a:r>
              <a:rPr lang="en-US" sz="2500" b="1" dirty="0" err="1">
                <a:solidFill>
                  <a:srgbClr val="002C47"/>
                </a:solidFill>
                <a:latin typeface="Poppins"/>
                <a:ea typeface="Poppins"/>
                <a:cs typeface="Poppins"/>
                <a:sym typeface="Poppins"/>
              </a:rPr>
              <a:t>senken</a:t>
            </a:r>
            <a:r>
              <a:rPr lang="en-US" sz="2500" b="1" dirty="0">
                <a:solidFill>
                  <a:srgbClr val="002C47"/>
                </a:solidFill>
                <a:latin typeface="Poppins"/>
                <a:ea typeface="Poppins"/>
                <a:cs typeface="Poppins"/>
                <a:sym typeface="Poppins"/>
              </a:rPr>
              <a:t> </a:t>
            </a:r>
            <a:r>
              <a:rPr lang="en-US" sz="2500" dirty="0">
                <a:solidFill>
                  <a:srgbClr val="002C47"/>
                </a:solidFill>
                <a:latin typeface="Poppins"/>
                <a:ea typeface="Poppins"/>
                <a:cs typeface="Poppins"/>
                <a:sym typeface="Poppins"/>
              </a:rPr>
              <a:t>und das </a:t>
            </a:r>
            <a:r>
              <a:rPr lang="en-US" sz="2500" dirty="0" err="1">
                <a:solidFill>
                  <a:srgbClr val="002C47"/>
                </a:solidFill>
                <a:latin typeface="Poppins"/>
                <a:ea typeface="Poppins"/>
                <a:cs typeface="Poppins"/>
                <a:sym typeface="Poppins"/>
              </a:rPr>
              <a:t>Wachstum</a:t>
            </a:r>
            <a:r>
              <a:rPr lang="en-US" sz="2500" dirty="0">
                <a:solidFill>
                  <a:srgbClr val="002C47"/>
                </a:solidFill>
                <a:latin typeface="Poppins"/>
                <a:ea typeface="Poppins"/>
                <a:cs typeface="Poppins"/>
                <a:sym typeface="Poppins"/>
              </a:rPr>
              <a:t> der Mitarbeiter </a:t>
            </a:r>
            <a:r>
              <a:rPr lang="en-US" sz="2500" dirty="0" err="1">
                <a:solidFill>
                  <a:srgbClr val="002C47"/>
                </a:solidFill>
                <a:latin typeface="Poppins"/>
                <a:ea typeface="Poppins"/>
                <a:cs typeface="Poppins"/>
                <a:sym typeface="Poppins"/>
              </a:rPr>
              <a:t>mit</a:t>
            </a:r>
            <a:r>
              <a:rPr lang="en-US" sz="2500" dirty="0">
                <a:solidFill>
                  <a:srgbClr val="002C47"/>
                </a:solidFill>
                <a:latin typeface="Poppins"/>
                <a:ea typeface="Poppins"/>
                <a:cs typeface="Poppins"/>
                <a:sym typeface="Poppins"/>
              </a:rPr>
              <a:t> den </a:t>
            </a:r>
            <a:r>
              <a:rPr lang="en-US" sz="2500" dirty="0" err="1">
                <a:solidFill>
                  <a:srgbClr val="002C47"/>
                </a:solidFill>
                <a:latin typeface="Poppins"/>
                <a:ea typeface="Poppins"/>
                <a:cs typeface="Poppins"/>
                <a:sym typeface="Poppins"/>
              </a:rPr>
              <a:t>Unternehmenszielen</a:t>
            </a:r>
            <a:r>
              <a:rPr lang="en-US" sz="2500" dirty="0">
                <a:solidFill>
                  <a:srgbClr val="002C47"/>
                </a:solidFill>
                <a:latin typeface="Poppins"/>
                <a:ea typeface="Poppins"/>
                <a:cs typeface="Poppins"/>
                <a:sym typeface="Poppins"/>
              </a:rPr>
              <a:t> in </a:t>
            </a:r>
            <a:r>
              <a:rPr lang="en-US" sz="2500" dirty="0" err="1">
                <a:solidFill>
                  <a:srgbClr val="002C47"/>
                </a:solidFill>
                <a:latin typeface="Poppins"/>
                <a:ea typeface="Poppins"/>
                <a:cs typeface="Poppins"/>
                <a:sym typeface="Poppins"/>
              </a:rPr>
              <a:t>Einklang</a:t>
            </a:r>
            <a:r>
              <a:rPr lang="en-US" sz="2500" dirty="0">
                <a:solidFill>
                  <a:srgbClr val="002C47"/>
                </a:solidFill>
                <a:latin typeface="Poppins"/>
                <a:ea typeface="Poppins"/>
                <a:cs typeface="Poppins"/>
                <a:sym typeface="Poppins"/>
              </a:rPr>
              <a:t> </a:t>
            </a:r>
            <a:r>
              <a:rPr lang="en-US" sz="2500" dirty="0" err="1">
                <a:solidFill>
                  <a:srgbClr val="002C47"/>
                </a:solidFill>
                <a:latin typeface="Poppins"/>
                <a:ea typeface="Poppins"/>
                <a:cs typeface="Poppins"/>
                <a:sym typeface="Poppins"/>
              </a:rPr>
              <a:t>bringen</a:t>
            </a:r>
            <a:r>
              <a:rPr lang="en-US" sz="2500" dirty="0">
                <a:solidFill>
                  <a:srgbClr val="002C47"/>
                </a:solidFill>
                <a:latin typeface="Poppins"/>
                <a:ea typeface="Poppins"/>
                <a:cs typeface="Poppins"/>
                <a:sym typeface="Poppins"/>
              </a:rPr>
              <a:t>, was </a:t>
            </a:r>
            <a:r>
              <a:rPr lang="en-US" sz="2500" dirty="0" err="1">
                <a:solidFill>
                  <a:srgbClr val="002C47"/>
                </a:solidFill>
                <a:latin typeface="Poppins"/>
                <a:ea typeface="Poppins"/>
                <a:cs typeface="Poppins"/>
                <a:sym typeface="Poppins"/>
              </a:rPr>
              <a:t>zu</a:t>
            </a:r>
            <a:r>
              <a:rPr lang="en-US" sz="2500" dirty="0">
                <a:solidFill>
                  <a:srgbClr val="002C47"/>
                </a:solidFill>
                <a:latin typeface="Poppins"/>
                <a:ea typeface="Poppins"/>
                <a:cs typeface="Poppins"/>
                <a:sym typeface="Poppins"/>
              </a:rPr>
              <a:t> </a:t>
            </a:r>
            <a:r>
              <a:rPr lang="en-US" sz="2500" dirty="0" err="1">
                <a:solidFill>
                  <a:srgbClr val="002C47"/>
                </a:solidFill>
                <a:latin typeface="Poppins"/>
                <a:ea typeface="Poppins"/>
                <a:cs typeface="Poppins"/>
                <a:sym typeface="Poppins"/>
              </a:rPr>
              <a:t>einer</a:t>
            </a:r>
            <a:r>
              <a:rPr lang="en-US" sz="2500" dirty="0">
                <a:solidFill>
                  <a:srgbClr val="002C47"/>
                </a:solidFill>
                <a:latin typeface="Poppins"/>
                <a:ea typeface="Poppins"/>
                <a:cs typeface="Poppins"/>
                <a:sym typeface="Poppins"/>
              </a:rPr>
              <a:t> </a:t>
            </a:r>
            <a:r>
              <a:rPr lang="en-US" sz="2500" dirty="0" err="1">
                <a:solidFill>
                  <a:srgbClr val="002C47"/>
                </a:solidFill>
                <a:latin typeface="Poppins"/>
                <a:ea typeface="Poppins"/>
                <a:cs typeface="Poppins"/>
                <a:sym typeface="Poppins"/>
              </a:rPr>
              <a:t>Verbesserung</a:t>
            </a:r>
            <a:r>
              <a:rPr lang="en-US" sz="2500" dirty="0">
                <a:solidFill>
                  <a:srgbClr val="002C47"/>
                </a:solidFill>
                <a:latin typeface="Poppins"/>
                <a:ea typeface="Poppins"/>
                <a:cs typeface="Poppins"/>
                <a:sym typeface="Poppins"/>
              </a:rPr>
              <a:t> des Engagements und der </a:t>
            </a:r>
            <a:r>
              <a:rPr lang="en-US" sz="2500" dirty="0" err="1">
                <a:solidFill>
                  <a:srgbClr val="002C47"/>
                </a:solidFill>
                <a:latin typeface="Poppins"/>
                <a:ea typeface="Poppins"/>
                <a:cs typeface="Poppins"/>
                <a:sym typeface="Poppins"/>
              </a:rPr>
              <a:t>Produktivität</a:t>
            </a:r>
            <a:r>
              <a:rPr lang="en-US" sz="2500" dirty="0">
                <a:solidFill>
                  <a:srgbClr val="002C47"/>
                </a:solidFill>
                <a:latin typeface="Poppins"/>
                <a:ea typeface="Poppins"/>
                <a:cs typeface="Poppins"/>
                <a:sym typeface="Poppins"/>
              </a:rPr>
              <a:t> </a:t>
            </a:r>
            <a:r>
              <a:rPr lang="en-US" sz="2500" dirty="0" err="1">
                <a:solidFill>
                  <a:srgbClr val="002C47"/>
                </a:solidFill>
                <a:latin typeface="Poppins"/>
                <a:ea typeface="Poppins"/>
                <a:cs typeface="Poppins"/>
                <a:sym typeface="Poppins"/>
              </a:rPr>
              <a:t>führte</a:t>
            </a:r>
            <a:r>
              <a:rPr lang="en-US" sz="2500" dirty="0">
                <a:solidFill>
                  <a:srgbClr val="002C47"/>
                </a:solidFill>
                <a:latin typeface="Poppins"/>
                <a:ea typeface="Poppins"/>
                <a:cs typeface="Poppins"/>
                <a:sym typeface="Poppins"/>
              </a:rPr>
              <a:t>.</a:t>
            </a:r>
            <a:endParaRPr sz="2500" dirty="0">
              <a:solidFill>
                <a:srgbClr val="002C47"/>
              </a:solidFill>
              <a:latin typeface="Poppins"/>
              <a:ea typeface="Poppins"/>
              <a:cs typeface="Poppins"/>
              <a:sym typeface="Poppins"/>
            </a:endParaRPr>
          </a:p>
        </p:txBody>
      </p:sp>
      <p:sp>
        <p:nvSpPr>
          <p:cNvPr id="631" name="Google Shape;631;g32093a3db72_5_159"/>
          <p:cNvSpPr txBox="1"/>
          <p:nvPr/>
        </p:nvSpPr>
        <p:spPr>
          <a:xfrm>
            <a:off x="1371600" y="1821259"/>
            <a:ext cx="15849600" cy="1274700"/>
          </a:xfrm>
          <a:prstGeom prst="rect">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500" dirty="0" err="1">
                <a:solidFill>
                  <a:srgbClr val="002C47"/>
                </a:solidFill>
                <a:latin typeface="Poppins"/>
                <a:ea typeface="Poppins"/>
                <a:cs typeface="Poppins"/>
                <a:sym typeface="Poppins"/>
              </a:rPr>
              <a:t>Im</a:t>
            </a:r>
            <a:r>
              <a:rPr lang="en-US" sz="2500" dirty="0">
                <a:solidFill>
                  <a:srgbClr val="002C47"/>
                </a:solidFill>
                <a:latin typeface="Poppins"/>
                <a:ea typeface="Poppins"/>
                <a:cs typeface="Poppins"/>
                <a:sym typeface="Poppins"/>
              </a:rPr>
              <a:t> </a:t>
            </a:r>
            <a:r>
              <a:rPr lang="en-US" sz="2500" dirty="0" err="1">
                <a:solidFill>
                  <a:srgbClr val="002C47"/>
                </a:solidFill>
                <a:latin typeface="Poppins"/>
                <a:ea typeface="Poppins"/>
                <a:cs typeface="Poppins"/>
                <a:sym typeface="Poppins"/>
              </a:rPr>
              <a:t>Rahmen</a:t>
            </a:r>
            <a:r>
              <a:rPr lang="en-US" sz="2500" dirty="0">
                <a:solidFill>
                  <a:srgbClr val="002C47"/>
                </a:solidFill>
                <a:latin typeface="Poppins"/>
                <a:ea typeface="Poppins"/>
                <a:cs typeface="Poppins"/>
                <a:sym typeface="Poppins"/>
              </a:rPr>
              <a:t> von </a:t>
            </a:r>
            <a:r>
              <a:rPr lang="en-US" sz="2500" dirty="0" err="1">
                <a:solidFill>
                  <a:srgbClr val="002C47"/>
                </a:solidFill>
                <a:latin typeface="Poppins"/>
                <a:ea typeface="Poppins"/>
                <a:cs typeface="Poppins"/>
                <a:sym typeface="Poppins"/>
              </a:rPr>
              <a:t>Mentorenprogrammen</a:t>
            </a:r>
            <a:r>
              <a:rPr lang="en-US" sz="2500" dirty="0">
                <a:solidFill>
                  <a:srgbClr val="002C47"/>
                </a:solidFill>
                <a:latin typeface="Poppins"/>
                <a:ea typeface="Poppins"/>
                <a:cs typeface="Poppins"/>
                <a:sym typeface="Poppins"/>
              </a:rPr>
              <a:t> </a:t>
            </a:r>
            <a:r>
              <a:rPr lang="en-US" sz="2500" dirty="0" err="1">
                <a:solidFill>
                  <a:srgbClr val="002C47"/>
                </a:solidFill>
                <a:latin typeface="Poppins"/>
                <a:ea typeface="Poppins"/>
                <a:cs typeface="Poppins"/>
                <a:sym typeface="Poppins"/>
              </a:rPr>
              <a:t>wurden</a:t>
            </a:r>
            <a:r>
              <a:rPr lang="en-US" sz="2500" dirty="0">
                <a:solidFill>
                  <a:srgbClr val="002C47"/>
                </a:solidFill>
                <a:latin typeface="Poppins"/>
                <a:ea typeface="Poppins"/>
                <a:cs typeface="Poppins"/>
                <a:sym typeface="Poppins"/>
              </a:rPr>
              <a:t> </a:t>
            </a:r>
            <a:r>
              <a:rPr lang="en-US" sz="2500" dirty="0" err="1">
                <a:solidFill>
                  <a:srgbClr val="002C47"/>
                </a:solidFill>
                <a:latin typeface="Poppins"/>
                <a:ea typeface="Poppins"/>
                <a:cs typeface="Poppins"/>
                <a:sym typeface="Poppins"/>
              </a:rPr>
              <a:t>erfahrene</a:t>
            </a:r>
            <a:r>
              <a:rPr lang="en-US" sz="2500" dirty="0">
                <a:solidFill>
                  <a:srgbClr val="002C47"/>
                </a:solidFill>
                <a:latin typeface="Poppins"/>
                <a:ea typeface="Poppins"/>
                <a:cs typeface="Poppins"/>
                <a:sym typeface="Poppins"/>
              </a:rPr>
              <a:t> Mitarbeiter </a:t>
            </a:r>
            <a:r>
              <a:rPr lang="en-US" sz="2500" dirty="0" err="1">
                <a:solidFill>
                  <a:srgbClr val="002C47"/>
                </a:solidFill>
                <a:latin typeface="Poppins"/>
                <a:ea typeface="Poppins"/>
                <a:cs typeface="Poppins"/>
                <a:sym typeface="Poppins"/>
              </a:rPr>
              <a:t>mit</a:t>
            </a:r>
            <a:r>
              <a:rPr lang="en-US" sz="2500" dirty="0">
                <a:solidFill>
                  <a:srgbClr val="002C47"/>
                </a:solidFill>
                <a:latin typeface="Poppins"/>
                <a:ea typeface="Poppins"/>
                <a:cs typeface="Poppins"/>
                <a:sym typeface="Poppins"/>
              </a:rPr>
              <a:t> </a:t>
            </a:r>
            <a:r>
              <a:rPr lang="en-US" sz="2500" dirty="0" err="1">
                <a:solidFill>
                  <a:srgbClr val="002C47"/>
                </a:solidFill>
                <a:latin typeface="Poppins"/>
                <a:ea typeface="Poppins"/>
                <a:cs typeface="Poppins"/>
                <a:sym typeface="Poppins"/>
              </a:rPr>
              <a:t>neuen</a:t>
            </a:r>
            <a:r>
              <a:rPr lang="en-US" sz="2500" dirty="0">
                <a:solidFill>
                  <a:srgbClr val="002C47"/>
                </a:solidFill>
                <a:latin typeface="Poppins"/>
                <a:ea typeface="Poppins"/>
                <a:cs typeface="Poppins"/>
                <a:sym typeface="Poppins"/>
              </a:rPr>
              <a:t> </a:t>
            </a:r>
            <a:r>
              <a:rPr lang="en-US" sz="2500" dirty="0" err="1">
                <a:solidFill>
                  <a:srgbClr val="002C47"/>
                </a:solidFill>
                <a:latin typeface="Poppins"/>
                <a:ea typeface="Poppins"/>
                <a:cs typeface="Poppins"/>
                <a:sym typeface="Poppins"/>
              </a:rPr>
              <a:t>Mitarbeitern</a:t>
            </a:r>
            <a:r>
              <a:rPr lang="en-US" sz="2500" dirty="0">
                <a:solidFill>
                  <a:srgbClr val="002C47"/>
                </a:solidFill>
                <a:latin typeface="Poppins"/>
                <a:ea typeface="Poppins"/>
                <a:cs typeface="Poppins"/>
                <a:sym typeface="Poppins"/>
              </a:rPr>
              <a:t> </a:t>
            </a:r>
            <a:r>
              <a:rPr lang="en-US" sz="2500" dirty="0" err="1">
                <a:solidFill>
                  <a:srgbClr val="002C47"/>
                </a:solidFill>
                <a:latin typeface="Poppins"/>
                <a:ea typeface="Poppins"/>
                <a:cs typeface="Poppins"/>
                <a:sym typeface="Poppins"/>
              </a:rPr>
              <a:t>zusammengebracht</a:t>
            </a:r>
            <a:r>
              <a:rPr lang="en-US" sz="2500" dirty="0">
                <a:solidFill>
                  <a:srgbClr val="002C47"/>
                </a:solidFill>
                <a:latin typeface="Poppins"/>
                <a:ea typeface="Poppins"/>
                <a:cs typeface="Poppins"/>
                <a:sym typeface="Poppins"/>
              </a:rPr>
              <a:t>, </a:t>
            </a:r>
            <a:r>
              <a:rPr lang="en-US" sz="2500" dirty="0" err="1">
                <a:solidFill>
                  <a:srgbClr val="002C47"/>
                </a:solidFill>
                <a:latin typeface="Poppins"/>
                <a:ea typeface="Poppins"/>
                <a:cs typeface="Poppins"/>
                <a:sym typeface="Poppins"/>
              </a:rPr>
              <a:t>während</a:t>
            </a:r>
            <a:r>
              <a:rPr lang="en-US" sz="2500" dirty="0">
                <a:solidFill>
                  <a:srgbClr val="002C47"/>
                </a:solidFill>
                <a:latin typeface="Poppins"/>
                <a:ea typeface="Poppins"/>
                <a:cs typeface="Poppins"/>
                <a:sym typeface="Poppins"/>
              </a:rPr>
              <a:t> </a:t>
            </a:r>
            <a:r>
              <a:rPr lang="en-US" sz="2500" dirty="0" err="1">
                <a:solidFill>
                  <a:srgbClr val="002C47"/>
                </a:solidFill>
                <a:latin typeface="Poppins"/>
                <a:ea typeface="Poppins"/>
                <a:cs typeface="Poppins"/>
                <a:sym typeface="Poppins"/>
              </a:rPr>
              <a:t>gezielte</a:t>
            </a:r>
            <a:r>
              <a:rPr lang="en-US" sz="2500" dirty="0">
                <a:solidFill>
                  <a:srgbClr val="002C47"/>
                </a:solidFill>
                <a:latin typeface="Poppins"/>
                <a:ea typeface="Poppins"/>
                <a:cs typeface="Poppins"/>
                <a:sym typeface="Poppins"/>
              </a:rPr>
              <a:t> </a:t>
            </a:r>
            <a:r>
              <a:rPr lang="en-US" sz="2500" dirty="0" err="1">
                <a:solidFill>
                  <a:srgbClr val="002C47"/>
                </a:solidFill>
                <a:latin typeface="Poppins"/>
                <a:ea typeface="Poppins"/>
                <a:cs typeface="Poppins"/>
                <a:sym typeface="Poppins"/>
              </a:rPr>
              <a:t>Schulungen</a:t>
            </a:r>
            <a:r>
              <a:rPr lang="en-US" sz="2500" dirty="0">
                <a:solidFill>
                  <a:srgbClr val="002C47"/>
                </a:solidFill>
                <a:latin typeface="Poppins"/>
                <a:ea typeface="Poppins"/>
                <a:cs typeface="Poppins"/>
                <a:sym typeface="Poppins"/>
              </a:rPr>
              <a:t> </a:t>
            </a:r>
            <a:r>
              <a:rPr lang="en-US" sz="2500" dirty="0" err="1">
                <a:solidFill>
                  <a:srgbClr val="002C47"/>
                </a:solidFill>
                <a:latin typeface="Poppins"/>
                <a:ea typeface="Poppins"/>
                <a:cs typeface="Poppins"/>
                <a:sym typeface="Poppins"/>
              </a:rPr>
              <a:t>Qualifikationsdefizite</a:t>
            </a:r>
            <a:r>
              <a:rPr lang="en-US" sz="2500" dirty="0">
                <a:solidFill>
                  <a:srgbClr val="002C47"/>
                </a:solidFill>
                <a:latin typeface="Poppins"/>
                <a:ea typeface="Poppins"/>
                <a:cs typeface="Poppins"/>
                <a:sym typeface="Poppins"/>
              </a:rPr>
              <a:t> </a:t>
            </a:r>
            <a:r>
              <a:rPr lang="en-US" sz="2500" dirty="0" err="1">
                <a:solidFill>
                  <a:srgbClr val="002C47"/>
                </a:solidFill>
                <a:latin typeface="Poppins"/>
                <a:ea typeface="Poppins"/>
                <a:cs typeface="Poppins"/>
                <a:sym typeface="Poppins"/>
              </a:rPr>
              <a:t>behoben</a:t>
            </a:r>
            <a:r>
              <a:rPr lang="en-US" sz="2500" dirty="0">
                <a:solidFill>
                  <a:srgbClr val="002C47"/>
                </a:solidFill>
                <a:latin typeface="Poppins"/>
                <a:ea typeface="Poppins"/>
                <a:cs typeface="Poppins"/>
                <a:sym typeface="Poppins"/>
              </a:rPr>
              <a:t>. </a:t>
            </a:r>
            <a:endParaRPr sz="2500" dirty="0">
              <a:solidFill>
                <a:srgbClr val="062D47"/>
              </a:solidFill>
              <a:latin typeface="Poppins"/>
              <a:ea typeface="Poppins"/>
              <a:cs typeface="Poppins"/>
              <a:sym typeface="Poppins"/>
            </a:endParaRPr>
          </a:p>
        </p:txBody>
      </p:sp>
      <p:pic>
        <p:nvPicPr>
          <p:cNvPr id="632" name="Google Shape;632;g32093a3db72_5_159"/>
          <p:cNvPicPr preferRelativeResize="0"/>
          <p:nvPr/>
        </p:nvPicPr>
        <p:blipFill>
          <a:blip r:embed="rId4">
            <a:alphaModFix/>
          </a:blip>
          <a:stretch>
            <a:fillRect/>
          </a:stretch>
        </p:blipFill>
        <p:spPr>
          <a:xfrm>
            <a:off x="6899913" y="6163000"/>
            <a:ext cx="4792976" cy="3570751"/>
          </a:xfrm>
          <a:prstGeom prst="rect">
            <a:avLst/>
          </a:prstGeom>
          <a:noFill/>
          <a:ln w="38100" cap="flat" cmpd="sng">
            <a:solidFill>
              <a:srgbClr val="6AA84F"/>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g32093a3db72_5_58"/>
          <p:cNvSpPr/>
          <p:nvPr/>
        </p:nvSpPr>
        <p:spPr>
          <a:xfrm rot="-4777092">
            <a:off x="7035580" y="2935537"/>
            <a:ext cx="12662177" cy="4415935"/>
          </a:xfrm>
          <a:custGeom>
            <a:avLst/>
            <a:gdLst/>
            <a:ahLst/>
            <a:cxnLst/>
            <a:rect l="l" t="t" r="r" b="b"/>
            <a:pathLst>
              <a:path w="12676724" h="4421008" extrusionOk="0">
                <a:moveTo>
                  <a:pt x="0" y="0"/>
                </a:moveTo>
                <a:lnTo>
                  <a:pt x="12676724" y="0"/>
                </a:lnTo>
                <a:lnTo>
                  <a:pt x="12676724" y="4421008"/>
                </a:lnTo>
                <a:lnTo>
                  <a:pt x="0" y="4421008"/>
                </a:lnTo>
                <a:lnTo>
                  <a:pt x="0" y="0"/>
                </a:lnTo>
                <a:close/>
              </a:path>
            </a:pathLst>
          </a:custGeom>
          <a:blipFill rotWithShape="1">
            <a:blip r:embed="rId3">
              <a:alphaModFix/>
            </a:blip>
            <a:stretch>
              <a:fillRect/>
            </a:stretch>
          </a:blipFill>
          <a:ln>
            <a:noFill/>
          </a:ln>
        </p:spPr>
        <p:txBody>
          <a:bodyPr/>
          <a:lstStyle/>
          <a:p>
            <a:endParaRPr lang="de-DE"/>
          </a:p>
        </p:txBody>
      </p:sp>
      <p:sp>
        <p:nvSpPr>
          <p:cNvPr id="638" name="Google Shape;638;g32093a3db72_5_58"/>
          <p:cNvSpPr/>
          <p:nvPr/>
        </p:nvSpPr>
        <p:spPr>
          <a:xfrm rot="-2967651" flipH="1">
            <a:off x="13288315" y="6434110"/>
            <a:ext cx="10666084" cy="3626468"/>
          </a:xfrm>
          <a:custGeom>
            <a:avLst/>
            <a:gdLst/>
            <a:ahLst/>
            <a:cxnLst/>
            <a:rect l="l" t="t" r="r" b="b"/>
            <a:pathLst>
              <a:path w="10665551" h="3626287" extrusionOk="0">
                <a:moveTo>
                  <a:pt x="10665551" y="0"/>
                </a:moveTo>
                <a:lnTo>
                  <a:pt x="0" y="0"/>
                </a:lnTo>
                <a:lnTo>
                  <a:pt x="0" y="3626288"/>
                </a:lnTo>
                <a:lnTo>
                  <a:pt x="10665551" y="3626288"/>
                </a:lnTo>
                <a:lnTo>
                  <a:pt x="10665551" y="0"/>
                </a:lnTo>
                <a:close/>
              </a:path>
            </a:pathLst>
          </a:custGeom>
          <a:blipFill rotWithShape="1">
            <a:blip r:embed="rId4">
              <a:alphaModFix amt="77000"/>
            </a:blip>
            <a:stretch>
              <a:fillRect/>
            </a:stretch>
          </a:blipFill>
          <a:ln>
            <a:noFill/>
          </a:ln>
        </p:spPr>
        <p:txBody>
          <a:bodyPr/>
          <a:lstStyle/>
          <a:p>
            <a:endParaRPr lang="de-DE"/>
          </a:p>
        </p:txBody>
      </p:sp>
      <p:grpSp>
        <p:nvGrpSpPr>
          <p:cNvPr id="639" name="Google Shape;639;g32093a3db72_5_58"/>
          <p:cNvGrpSpPr/>
          <p:nvPr/>
        </p:nvGrpSpPr>
        <p:grpSpPr>
          <a:xfrm>
            <a:off x="11629486" y="1299250"/>
            <a:ext cx="857829" cy="857829"/>
            <a:chOff x="0" y="0"/>
            <a:chExt cx="812800" cy="812800"/>
          </a:xfrm>
        </p:grpSpPr>
        <p:sp>
          <p:nvSpPr>
            <p:cNvPr id="640" name="Google Shape;640;g32093a3db72_5_5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g32093a3db72_5_58"/>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42" name="Google Shape;642;g32093a3db72_5_58"/>
          <p:cNvGrpSpPr/>
          <p:nvPr/>
        </p:nvGrpSpPr>
        <p:grpSpPr>
          <a:xfrm>
            <a:off x="11024921" y="1883337"/>
            <a:ext cx="604561" cy="604561"/>
            <a:chOff x="0" y="0"/>
            <a:chExt cx="812800" cy="812800"/>
          </a:xfrm>
        </p:grpSpPr>
        <p:sp>
          <p:nvSpPr>
            <p:cNvPr id="643" name="Google Shape;643;g32093a3db72_5_5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g32093a3db72_5_58"/>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45" name="Google Shape;645;g32093a3db72_5_58"/>
          <p:cNvGrpSpPr/>
          <p:nvPr/>
        </p:nvGrpSpPr>
        <p:grpSpPr>
          <a:xfrm>
            <a:off x="11849687" y="959680"/>
            <a:ext cx="637642" cy="637642"/>
            <a:chOff x="0" y="0"/>
            <a:chExt cx="812800" cy="812800"/>
          </a:xfrm>
        </p:grpSpPr>
        <p:sp>
          <p:nvSpPr>
            <p:cNvPr id="646" name="Google Shape;646;g32093a3db72_5_5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g32093a3db72_5_58"/>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48" name="Google Shape;648;g32093a3db72_5_58"/>
          <p:cNvSpPr txBox="1"/>
          <p:nvPr/>
        </p:nvSpPr>
        <p:spPr>
          <a:xfrm>
            <a:off x="5" y="752274"/>
            <a:ext cx="11103000" cy="19518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6000" b="1">
                <a:solidFill>
                  <a:srgbClr val="002C47"/>
                </a:solidFill>
                <a:latin typeface="Poppins"/>
                <a:ea typeface="Poppins"/>
                <a:cs typeface="Poppins"/>
                <a:sym typeface="Poppins"/>
              </a:rPr>
              <a:t>Fallstudie 2: WebGrowth </a:t>
            </a:r>
            <a:r>
              <a:rPr lang="en-US" sz="5900" b="1">
                <a:solidFill>
                  <a:srgbClr val="002C47"/>
                </a:solidFill>
                <a:latin typeface="Poppins"/>
                <a:ea typeface="Poppins"/>
                <a:cs typeface="Poppins"/>
                <a:sym typeface="Poppins"/>
              </a:rPr>
              <a:t>Digital </a:t>
            </a:r>
            <a:r>
              <a:rPr lang="en-US" sz="4700">
                <a:solidFill>
                  <a:srgbClr val="002C47"/>
                </a:solidFill>
                <a:latin typeface="Poppins"/>
                <a:ea typeface="Poppins"/>
                <a:cs typeface="Poppins"/>
                <a:sym typeface="Poppins"/>
              </a:rPr>
              <a:t>(UK)</a:t>
            </a:r>
            <a:endParaRPr sz="100" b="0" i="0" u="none" strike="noStrike" cap="none">
              <a:solidFill>
                <a:srgbClr val="000000"/>
              </a:solidFill>
              <a:latin typeface="Arial"/>
              <a:ea typeface="Arial"/>
              <a:cs typeface="Arial"/>
              <a:sym typeface="Arial"/>
            </a:endParaRPr>
          </a:p>
        </p:txBody>
      </p:sp>
      <p:sp>
        <p:nvSpPr>
          <p:cNvPr id="649" name="Google Shape;649;g32093a3db72_5_58"/>
          <p:cNvSpPr/>
          <p:nvPr/>
        </p:nvSpPr>
        <p:spPr>
          <a:xfrm>
            <a:off x="13013796" y="0"/>
            <a:ext cx="7177919" cy="10291954"/>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5">
              <a:alphaModFix/>
            </a:blip>
            <a:stretch>
              <a:fillRect l="-75765" r="-7575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g32093a3db72_5_58"/>
          <p:cNvSpPr txBox="1"/>
          <p:nvPr/>
        </p:nvSpPr>
        <p:spPr>
          <a:xfrm>
            <a:off x="1104900" y="6610375"/>
            <a:ext cx="9201300" cy="2524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800">
                <a:solidFill>
                  <a:srgbClr val="002C47"/>
                </a:solidFill>
                <a:latin typeface="Poppins"/>
                <a:ea typeface="Poppins"/>
                <a:cs typeface="Poppins"/>
                <a:sym typeface="Poppins"/>
              </a:rPr>
              <a:t>WebGrowth Digital, eine mittelständische Agentur für digitales Marketing, musste in einer sich schnell entwickelnden Branche wettbewerbsfähig bleiben.</a:t>
            </a:r>
            <a:endParaRPr sz="2000"/>
          </a:p>
        </p:txBody>
      </p:sp>
      <p:pic>
        <p:nvPicPr>
          <p:cNvPr id="651" name="Google Shape;651;g32093a3db72_5_58" descr="Map Of Britain Images | Free Photos, PNG Stickers, Wallpapers ..."/>
          <p:cNvPicPr preferRelativeResize="0"/>
          <p:nvPr/>
        </p:nvPicPr>
        <p:blipFill>
          <a:blip r:embed="rId6">
            <a:alphaModFix/>
          </a:blip>
          <a:stretch>
            <a:fillRect/>
          </a:stretch>
        </p:blipFill>
        <p:spPr>
          <a:xfrm>
            <a:off x="952976" y="2487900"/>
            <a:ext cx="1841424" cy="3319726"/>
          </a:xfrm>
          <a:prstGeom prst="rect">
            <a:avLst/>
          </a:prstGeom>
          <a:noFill/>
          <a:ln w="19050" cap="flat" cmpd="sng">
            <a:solidFill>
              <a:srgbClr val="FF0000"/>
            </a:solidFill>
            <a:prstDash val="solid"/>
            <a:round/>
            <a:headEnd type="none" w="sm" len="sm"/>
            <a:tailEnd type="none" w="sm" len="sm"/>
          </a:ln>
        </p:spPr>
      </p:pic>
      <p:pic>
        <p:nvPicPr>
          <p:cNvPr id="652" name="Google Shape;652;g32093a3db72_5_58" descr="Royalty-Free photo: United Kingdom flag | PickPik"/>
          <p:cNvPicPr preferRelativeResize="0"/>
          <p:nvPr/>
        </p:nvPicPr>
        <p:blipFill>
          <a:blip r:embed="rId7">
            <a:alphaModFix/>
          </a:blip>
          <a:stretch>
            <a:fillRect/>
          </a:stretch>
        </p:blipFill>
        <p:spPr>
          <a:xfrm>
            <a:off x="4534523" y="3547976"/>
            <a:ext cx="3746712" cy="2378583"/>
          </a:xfrm>
          <a:prstGeom prst="rect">
            <a:avLst/>
          </a:prstGeom>
          <a:noFill/>
          <a:ln w="19050" cap="flat" cmpd="sng">
            <a:solidFill>
              <a:srgbClr val="FF0000"/>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g3209f1de554_1_6"/>
          <p:cNvSpPr/>
          <p:nvPr/>
        </p:nvSpPr>
        <p:spPr>
          <a:xfrm rot="-10602053">
            <a:off x="12412802" y="-1131869"/>
            <a:ext cx="6235467" cy="2174619"/>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de-DE"/>
          </a:p>
        </p:txBody>
      </p:sp>
      <p:sp>
        <p:nvSpPr>
          <p:cNvPr id="658" name="Google Shape;658;g3209f1de554_1_6"/>
          <p:cNvSpPr/>
          <p:nvPr/>
        </p:nvSpPr>
        <p:spPr>
          <a:xfrm rot="10602053" flipH="1">
            <a:off x="-438992" y="-1186916"/>
            <a:ext cx="6571235" cy="2291719"/>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de-DE"/>
          </a:p>
        </p:txBody>
      </p:sp>
      <p:sp>
        <p:nvSpPr>
          <p:cNvPr id="659" name="Google Shape;659;g3209f1de554_1_6"/>
          <p:cNvSpPr txBox="1"/>
          <p:nvPr/>
        </p:nvSpPr>
        <p:spPr>
          <a:xfrm>
            <a:off x="3676650" y="566100"/>
            <a:ext cx="11239500" cy="3849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endParaRPr sz="2500" b="0" i="0" u="none" strike="noStrike" cap="none">
              <a:solidFill>
                <a:srgbClr val="000000"/>
              </a:solidFill>
              <a:latin typeface="Arial"/>
              <a:ea typeface="Arial"/>
              <a:cs typeface="Arial"/>
              <a:sym typeface="Arial"/>
            </a:endParaRPr>
          </a:p>
        </p:txBody>
      </p:sp>
      <p:sp>
        <p:nvSpPr>
          <p:cNvPr id="660" name="Google Shape;660;g3209f1de554_1_6"/>
          <p:cNvSpPr txBox="1"/>
          <p:nvPr/>
        </p:nvSpPr>
        <p:spPr>
          <a:xfrm>
            <a:off x="1371600" y="3725600"/>
            <a:ext cx="15849600" cy="1747800"/>
          </a:xfrm>
          <a:prstGeom prst="rect">
            <a:avLst/>
          </a:prstGeom>
          <a:noFill/>
          <a:ln w="38100" cap="flat" cmpd="sng">
            <a:solidFill>
              <a:srgbClr val="99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400" dirty="0" err="1">
                <a:solidFill>
                  <a:srgbClr val="002C47"/>
                </a:solidFill>
                <a:latin typeface="Poppins"/>
                <a:ea typeface="Poppins"/>
                <a:cs typeface="Poppins"/>
                <a:sym typeface="Poppins"/>
              </a:rPr>
              <a:t>Regelmäßige</a:t>
            </a:r>
            <a:r>
              <a:rPr lang="en-US" sz="2400" dirty="0">
                <a:solidFill>
                  <a:srgbClr val="002C47"/>
                </a:solidFill>
                <a:latin typeface="Poppins"/>
                <a:ea typeface="Poppins"/>
                <a:cs typeface="Poppins"/>
                <a:sym typeface="Poppins"/>
              </a:rPr>
              <a:t> Feedback-</a:t>
            </a:r>
            <a:r>
              <a:rPr lang="en-US" sz="2400" dirty="0" err="1">
                <a:solidFill>
                  <a:srgbClr val="002C47"/>
                </a:solidFill>
                <a:latin typeface="Poppins"/>
                <a:ea typeface="Poppins"/>
                <a:cs typeface="Poppins"/>
                <a:sym typeface="Poppins"/>
              </a:rPr>
              <a:t>Sitzungen</a:t>
            </a:r>
            <a:r>
              <a:rPr lang="en-US" sz="2400" dirty="0">
                <a:solidFill>
                  <a:srgbClr val="002C47"/>
                </a:solidFill>
                <a:latin typeface="Poppins"/>
                <a:ea typeface="Poppins"/>
                <a:cs typeface="Poppins"/>
                <a:sym typeface="Poppins"/>
              </a:rPr>
              <a:t> und </a:t>
            </a:r>
            <a:r>
              <a:rPr lang="en-US" sz="2400" dirty="0" err="1">
                <a:solidFill>
                  <a:srgbClr val="002C47"/>
                </a:solidFill>
                <a:latin typeface="Poppins"/>
                <a:ea typeface="Poppins"/>
                <a:cs typeface="Poppins"/>
                <a:sym typeface="Poppins"/>
              </a:rPr>
              <a:t>Bewertungen</a:t>
            </a:r>
            <a:r>
              <a:rPr lang="en-US" sz="2400" dirty="0">
                <a:solidFill>
                  <a:srgbClr val="002C47"/>
                </a:solidFill>
                <a:latin typeface="Poppins"/>
                <a:ea typeface="Poppins"/>
                <a:cs typeface="Poppins"/>
                <a:sym typeface="Poppins"/>
              </a:rPr>
              <a:t> </a:t>
            </a:r>
            <a:r>
              <a:rPr lang="en-US" sz="2400" dirty="0" err="1">
                <a:solidFill>
                  <a:srgbClr val="002C47"/>
                </a:solidFill>
                <a:latin typeface="Poppins"/>
                <a:ea typeface="Poppins"/>
                <a:cs typeface="Poppins"/>
                <a:sym typeface="Poppins"/>
              </a:rPr>
              <a:t>sorgten</a:t>
            </a:r>
            <a:r>
              <a:rPr lang="en-US" sz="2400" dirty="0">
                <a:solidFill>
                  <a:srgbClr val="002C47"/>
                </a:solidFill>
                <a:latin typeface="Poppins"/>
                <a:ea typeface="Poppins"/>
                <a:cs typeface="Poppins"/>
                <a:sym typeface="Poppins"/>
              </a:rPr>
              <a:t> für </a:t>
            </a:r>
            <a:r>
              <a:rPr lang="en-US" sz="2400" dirty="0" err="1">
                <a:solidFill>
                  <a:srgbClr val="002C47"/>
                </a:solidFill>
                <a:latin typeface="Poppins"/>
                <a:ea typeface="Poppins"/>
                <a:cs typeface="Poppins"/>
                <a:sym typeface="Poppins"/>
              </a:rPr>
              <a:t>eine</a:t>
            </a:r>
            <a:r>
              <a:rPr lang="en-US" sz="2400" dirty="0">
                <a:solidFill>
                  <a:srgbClr val="002C47"/>
                </a:solidFill>
                <a:latin typeface="Poppins"/>
                <a:ea typeface="Poppins"/>
                <a:cs typeface="Poppins"/>
                <a:sym typeface="Poppins"/>
              </a:rPr>
              <a:t> </a:t>
            </a:r>
            <a:r>
              <a:rPr lang="en-US" sz="2400" dirty="0" err="1">
                <a:solidFill>
                  <a:srgbClr val="002C47"/>
                </a:solidFill>
                <a:latin typeface="Poppins"/>
                <a:ea typeface="Poppins"/>
                <a:cs typeface="Poppins"/>
                <a:sym typeface="Poppins"/>
              </a:rPr>
              <a:t>Anpassung</a:t>
            </a:r>
            <a:r>
              <a:rPr lang="en-US" sz="2400" dirty="0">
                <a:solidFill>
                  <a:srgbClr val="002C47"/>
                </a:solidFill>
                <a:latin typeface="Poppins"/>
                <a:ea typeface="Poppins"/>
                <a:cs typeface="Poppins"/>
                <a:sym typeface="Poppins"/>
              </a:rPr>
              <a:t> an die Bedürfnisse der Branche. </a:t>
            </a:r>
            <a:r>
              <a:rPr lang="en-US" sz="2400" dirty="0" err="1">
                <a:solidFill>
                  <a:srgbClr val="002C47"/>
                </a:solidFill>
                <a:latin typeface="Poppins"/>
                <a:ea typeface="Poppins"/>
                <a:cs typeface="Poppins"/>
                <a:sym typeface="Poppins"/>
              </a:rPr>
              <a:t>Diese</a:t>
            </a:r>
            <a:r>
              <a:rPr lang="en-US" sz="2400" dirty="0">
                <a:solidFill>
                  <a:srgbClr val="002C47"/>
                </a:solidFill>
                <a:latin typeface="Poppins"/>
                <a:ea typeface="Poppins"/>
                <a:cs typeface="Poppins"/>
                <a:sym typeface="Poppins"/>
              </a:rPr>
              <a:t> </a:t>
            </a:r>
            <a:r>
              <a:rPr lang="en-US" sz="2400" dirty="0" err="1">
                <a:solidFill>
                  <a:srgbClr val="002C47"/>
                </a:solidFill>
                <a:latin typeface="Poppins"/>
                <a:ea typeface="Poppins"/>
                <a:cs typeface="Poppins"/>
                <a:sym typeface="Poppins"/>
              </a:rPr>
              <a:t>Initiativen</a:t>
            </a:r>
            <a:r>
              <a:rPr lang="en-US" sz="2400" dirty="0">
                <a:solidFill>
                  <a:srgbClr val="002C47"/>
                </a:solidFill>
                <a:latin typeface="Poppins"/>
                <a:ea typeface="Poppins"/>
                <a:cs typeface="Poppins"/>
                <a:sym typeface="Poppins"/>
              </a:rPr>
              <a:t> </a:t>
            </a:r>
            <a:r>
              <a:rPr lang="en-US" sz="2400" dirty="0" err="1">
                <a:solidFill>
                  <a:srgbClr val="002C47"/>
                </a:solidFill>
                <a:latin typeface="Poppins"/>
                <a:ea typeface="Poppins"/>
                <a:cs typeface="Poppins"/>
                <a:sym typeface="Poppins"/>
              </a:rPr>
              <a:t>haben</a:t>
            </a:r>
            <a:r>
              <a:rPr lang="en-US" sz="2400" dirty="0">
                <a:solidFill>
                  <a:srgbClr val="002C47"/>
                </a:solidFill>
                <a:latin typeface="Poppins"/>
                <a:ea typeface="Poppins"/>
                <a:cs typeface="Poppins"/>
                <a:sym typeface="Poppins"/>
              </a:rPr>
              <a:t> </a:t>
            </a:r>
            <a:r>
              <a:rPr lang="en-US" sz="2400" dirty="0" err="1">
                <a:solidFill>
                  <a:srgbClr val="002C47"/>
                </a:solidFill>
                <a:latin typeface="Poppins"/>
                <a:ea typeface="Poppins"/>
                <a:cs typeface="Poppins"/>
                <a:sym typeface="Poppins"/>
              </a:rPr>
              <a:t>nicht</a:t>
            </a:r>
            <a:r>
              <a:rPr lang="en-US" sz="2400" dirty="0">
                <a:solidFill>
                  <a:srgbClr val="002C47"/>
                </a:solidFill>
                <a:latin typeface="Poppins"/>
                <a:ea typeface="Poppins"/>
                <a:cs typeface="Poppins"/>
                <a:sym typeface="Poppins"/>
              </a:rPr>
              <a:t> </a:t>
            </a:r>
            <a:r>
              <a:rPr lang="en-US" sz="2400" dirty="0" err="1">
                <a:solidFill>
                  <a:srgbClr val="002C47"/>
                </a:solidFill>
                <a:latin typeface="Poppins"/>
                <a:ea typeface="Poppins"/>
                <a:cs typeface="Poppins"/>
                <a:sym typeface="Poppins"/>
              </a:rPr>
              <a:t>nur</a:t>
            </a:r>
            <a:r>
              <a:rPr lang="en-US" sz="2400" dirty="0">
                <a:solidFill>
                  <a:srgbClr val="002C47"/>
                </a:solidFill>
                <a:latin typeface="Poppins"/>
                <a:ea typeface="Poppins"/>
                <a:cs typeface="Poppins"/>
                <a:sym typeface="Poppins"/>
              </a:rPr>
              <a:t> den </a:t>
            </a:r>
            <a:r>
              <a:rPr lang="en-US" sz="2400" dirty="0" err="1">
                <a:solidFill>
                  <a:srgbClr val="002C47"/>
                </a:solidFill>
                <a:latin typeface="Poppins"/>
                <a:ea typeface="Poppins"/>
                <a:cs typeface="Poppins"/>
                <a:sym typeface="Poppins"/>
              </a:rPr>
              <a:t>Wettbewerbsvorteil</a:t>
            </a:r>
            <a:r>
              <a:rPr lang="en-US" sz="2400" dirty="0">
                <a:solidFill>
                  <a:srgbClr val="002C47"/>
                </a:solidFill>
                <a:latin typeface="Poppins"/>
                <a:ea typeface="Poppins"/>
                <a:cs typeface="Poppins"/>
                <a:sym typeface="Poppins"/>
              </a:rPr>
              <a:t> von </a:t>
            </a:r>
            <a:r>
              <a:rPr lang="en-US" sz="2400" dirty="0" err="1">
                <a:solidFill>
                  <a:srgbClr val="002C47"/>
                </a:solidFill>
                <a:latin typeface="Poppins"/>
                <a:ea typeface="Poppins"/>
                <a:cs typeface="Poppins"/>
                <a:sym typeface="Poppins"/>
              </a:rPr>
              <a:t>WebGrowth</a:t>
            </a:r>
            <a:r>
              <a:rPr lang="en-US" sz="2400" dirty="0">
                <a:solidFill>
                  <a:srgbClr val="002C47"/>
                </a:solidFill>
                <a:latin typeface="Poppins"/>
                <a:ea typeface="Poppins"/>
                <a:cs typeface="Poppins"/>
                <a:sym typeface="Poppins"/>
              </a:rPr>
              <a:t> Digital </a:t>
            </a:r>
            <a:r>
              <a:rPr lang="en-US" sz="2400" dirty="0" err="1">
                <a:solidFill>
                  <a:srgbClr val="002C47"/>
                </a:solidFill>
                <a:latin typeface="Poppins"/>
                <a:ea typeface="Poppins"/>
                <a:cs typeface="Poppins"/>
                <a:sym typeface="Poppins"/>
              </a:rPr>
              <a:t>aufrechterhalten</a:t>
            </a:r>
            <a:r>
              <a:rPr lang="en-US" sz="2400" dirty="0">
                <a:solidFill>
                  <a:srgbClr val="002C47"/>
                </a:solidFill>
                <a:latin typeface="Poppins"/>
                <a:ea typeface="Poppins"/>
                <a:cs typeface="Poppins"/>
                <a:sym typeface="Poppins"/>
              </a:rPr>
              <a:t>, </a:t>
            </a:r>
            <a:r>
              <a:rPr lang="en-US" sz="2400" dirty="0" err="1">
                <a:solidFill>
                  <a:srgbClr val="002C47"/>
                </a:solidFill>
                <a:latin typeface="Poppins"/>
                <a:ea typeface="Poppins"/>
                <a:cs typeface="Poppins"/>
                <a:sym typeface="Poppins"/>
              </a:rPr>
              <a:t>sondern</a:t>
            </a:r>
            <a:r>
              <a:rPr lang="en-US" sz="2400" dirty="0">
                <a:solidFill>
                  <a:srgbClr val="002C47"/>
                </a:solidFill>
                <a:latin typeface="Poppins"/>
                <a:ea typeface="Poppins"/>
                <a:cs typeface="Poppins"/>
                <a:sym typeface="Poppins"/>
              </a:rPr>
              <a:t> </a:t>
            </a:r>
            <a:r>
              <a:rPr lang="en-US" sz="2400" dirty="0" err="1">
                <a:solidFill>
                  <a:srgbClr val="002C47"/>
                </a:solidFill>
                <a:latin typeface="Poppins"/>
                <a:ea typeface="Poppins"/>
                <a:cs typeface="Poppins"/>
                <a:sym typeface="Poppins"/>
              </a:rPr>
              <a:t>auch</a:t>
            </a:r>
            <a:r>
              <a:rPr lang="en-US" sz="2400" dirty="0">
                <a:solidFill>
                  <a:srgbClr val="002C47"/>
                </a:solidFill>
                <a:latin typeface="Poppins"/>
                <a:ea typeface="Poppins"/>
                <a:cs typeface="Poppins"/>
                <a:sym typeface="Poppins"/>
              </a:rPr>
              <a:t> die </a:t>
            </a:r>
            <a:r>
              <a:rPr lang="en-US" sz="2400" b="1" dirty="0" err="1">
                <a:solidFill>
                  <a:srgbClr val="002C47"/>
                </a:solidFill>
                <a:latin typeface="Poppins"/>
                <a:ea typeface="Poppins"/>
                <a:cs typeface="Poppins"/>
                <a:sym typeface="Poppins"/>
              </a:rPr>
              <a:t>Mitarbeiterzufriedenheit</a:t>
            </a:r>
            <a:r>
              <a:rPr lang="en-US" sz="2400" b="1" dirty="0">
                <a:solidFill>
                  <a:srgbClr val="002C47"/>
                </a:solidFill>
                <a:latin typeface="Poppins"/>
                <a:ea typeface="Poppins"/>
                <a:cs typeface="Poppins"/>
                <a:sym typeface="Poppins"/>
              </a:rPr>
              <a:t> und -</a:t>
            </a:r>
            <a:r>
              <a:rPr lang="en-US" sz="2400" b="1" dirty="0" err="1">
                <a:solidFill>
                  <a:srgbClr val="002C47"/>
                </a:solidFill>
                <a:latin typeface="Poppins"/>
                <a:ea typeface="Poppins"/>
                <a:cs typeface="Poppins"/>
                <a:sym typeface="Poppins"/>
              </a:rPr>
              <a:t>bindung</a:t>
            </a:r>
            <a:r>
              <a:rPr lang="en-US" sz="2400" b="1" dirty="0">
                <a:solidFill>
                  <a:srgbClr val="002C47"/>
                </a:solidFill>
                <a:latin typeface="Poppins"/>
                <a:ea typeface="Poppins"/>
                <a:cs typeface="Poppins"/>
                <a:sym typeface="Poppins"/>
              </a:rPr>
              <a:t> </a:t>
            </a:r>
            <a:r>
              <a:rPr lang="en-US" sz="2400" dirty="0" err="1">
                <a:solidFill>
                  <a:srgbClr val="002C47"/>
                </a:solidFill>
                <a:latin typeface="Poppins"/>
                <a:ea typeface="Poppins"/>
                <a:cs typeface="Poppins"/>
                <a:sym typeface="Poppins"/>
              </a:rPr>
              <a:t>verbessert</a:t>
            </a:r>
            <a:r>
              <a:rPr lang="en-US" sz="2400" b="1" dirty="0">
                <a:solidFill>
                  <a:srgbClr val="002C47"/>
                </a:solidFill>
                <a:latin typeface="Poppins"/>
                <a:ea typeface="Poppins"/>
                <a:cs typeface="Poppins"/>
                <a:sym typeface="Poppins"/>
              </a:rPr>
              <a:t>.</a:t>
            </a:r>
            <a:endParaRPr sz="2400" b="1" dirty="0">
              <a:solidFill>
                <a:srgbClr val="062D47"/>
              </a:solidFill>
              <a:latin typeface="Poppins"/>
              <a:ea typeface="Poppins"/>
              <a:cs typeface="Poppins"/>
              <a:sym typeface="Poppins"/>
            </a:endParaRPr>
          </a:p>
          <a:p>
            <a:pPr marL="0" lvl="0" indent="0" algn="ctr" rtl="0">
              <a:spcBef>
                <a:spcPts val="0"/>
              </a:spcBef>
              <a:spcAft>
                <a:spcPts val="0"/>
              </a:spcAft>
              <a:buClr>
                <a:schemeClr val="dk1"/>
              </a:buClr>
              <a:buSzPts val="1100"/>
              <a:buFont typeface="Arial"/>
              <a:buNone/>
            </a:pPr>
            <a:endParaRPr sz="3200" dirty="0">
              <a:solidFill>
                <a:srgbClr val="002C47"/>
              </a:solidFill>
              <a:latin typeface="Poppins"/>
              <a:ea typeface="Poppins"/>
              <a:cs typeface="Poppins"/>
              <a:sym typeface="Poppins"/>
            </a:endParaRPr>
          </a:p>
        </p:txBody>
      </p:sp>
      <p:sp>
        <p:nvSpPr>
          <p:cNvPr id="661" name="Google Shape;661;g3209f1de554_1_6"/>
          <p:cNvSpPr txBox="1"/>
          <p:nvPr/>
        </p:nvSpPr>
        <p:spPr>
          <a:xfrm>
            <a:off x="1371600" y="1634888"/>
            <a:ext cx="15849600" cy="1747800"/>
          </a:xfrm>
          <a:prstGeom prst="rect">
            <a:avLst/>
          </a:prstGeom>
          <a:noFill/>
          <a:ln w="38100" cap="flat" cmpd="sng">
            <a:solidFill>
              <a:srgbClr val="E06666"/>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400" dirty="0">
                <a:solidFill>
                  <a:srgbClr val="002C47"/>
                </a:solidFill>
                <a:latin typeface="Poppins"/>
                <a:ea typeface="Poppins"/>
                <a:cs typeface="Poppins"/>
                <a:sym typeface="Poppins"/>
              </a:rPr>
              <a:t>Das </a:t>
            </a:r>
            <a:r>
              <a:rPr lang="en-US" sz="2400" dirty="0" err="1">
                <a:solidFill>
                  <a:srgbClr val="002C47"/>
                </a:solidFill>
                <a:latin typeface="Poppins"/>
                <a:ea typeface="Poppins"/>
                <a:cs typeface="Poppins"/>
                <a:sym typeface="Poppins"/>
              </a:rPr>
              <a:t>Unternehmen</a:t>
            </a:r>
            <a:r>
              <a:rPr lang="en-US" sz="2400" dirty="0">
                <a:solidFill>
                  <a:srgbClr val="002C47"/>
                </a:solidFill>
                <a:latin typeface="Poppins"/>
                <a:ea typeface="Poppins"/>
                <a:cs typeface="Poppins"/>
                <a:sym typeface="Poppins"/>
              </a:rPr>
              <a:t> </a:t>
            </a:r>
            <a:r>
              <a:rPr lang="en-US" sz="2400" dirty="0" err="1">
                <a:solidFill>
                  <a:srgbClr val="002C47"/>
                </a:solidFill>
                <a:latin typeface="Poppins"/>
                <a:ea typeface="Poppins"/>
                <a:cs typeface="Poppins"/>
                <a:sym typeface="Poppins"/>
              </a:rPr>
              <a:t>führte</a:t>
            </a:r>
            <a:r>
              <a:rPr lang="en-US" sz="2400" dirty="0">
                <a:solidFill>
                  <a:srgbClr val="002C47"/>
                </a:solidFill>
                <a:latin typeface="Poppins"/>
                <a:ea typeface="Poppins"/>
                <a:cs typeface="Poppins"/>
                <a:sym typeface="Poppins"/>
              </a:rPr>
              <a:t> </a:t>
            </a:r>
            <a:r>
              <a:rPr lang="en-US" sz="2400" dirty="0" err="1">
                <a:solidFill>
                  <a:srgbClr val="002C47"/>
                </a:solidFill>
                <a:latin typeface="Poppins"/>
                <a:ea typeface="Poppins"/>
                <a:cs typeface="Poppins"/>
                <a:sym typeface="Poppins"/>
              </a:rPr>
              <a:t>kontinuierliche</a:t>
            </a:r>
            <a:r>
              <a:rPr lang="en-US" sz="2400" dirty="0">
                <a:solidFill>
                  <a:srgbClr val="002C47"/>
                </a:solidFill>
                <a:latin typeface="Poppins"/>
                <a:ea typeface="Poppins"/>
                <a:cs typeface="Poppins"/>
                <a:sym typeface="Poppins"/>
              </a:rPr>
              <a:t> </a:t>
            </a:r>
            <a:r>
              <a:rPr lang="en-US" sz="2400" dirty="0" err="1">
                <a:solidFill>
                  <a:srgbClr val="002C47"/>
                </a:solidFill>
                <a:latin typeface="Poppins"/>
                <a:ea typeface="Poppins"/>
                <a:cs typeface="Poppins"/>
                <a:sym typeface="Poppins"/>
              </a:rPr>
              <a:t>Weiterbildungsprogramme</a:t>
            </a:r>
            <a:r>
              <a:rPr lang="en-US" sz="2400" dirty="0">
                <a:solidFill>
                  <a:srgbClr val="002C47"/>
                </a:solidFill>
                <a:latin typeface="Poppins"/>
                <a:ea typeface="Poppins"/>
                <a:cs typeface="Poppins"/>
                <a:sym typeface="Poppins"/>
              </a:rPr>
              <a:t> </a:t>
            </a:r>
            <a:r>
              <a:rPr lang="en-US" sz="2400" dirty="0" err="1">
                <a:solidFill>
                  <a:srgbClr val="002C47"/>
                </a:solidFill>
                <a:latin typeface="Poppins"/>
                <a:ea typeface="Poppins"/>
                <a:cs typeface="Poppins"/>
                <a:sym typeface="Poppins"/>
              </a:rPr>
              <a:t>ein</a:t>
            </a:r>
            <a:r>
              <a:rPr lang="en-US" sz="2400" dirty="0">
                <a:solidFill>
                  <a:srgbClr val="002C47"/>
                </a:solidFill>
                <a:latin typeface="Poppins"/>
                <a:ea typeface="Poppins"/>
                <a:cs typeface="Poppins"/>
                <a:sym typeface="Poppins"/>
              </a:rPr>
              <a:t>, die </a:t>
            </a:r>
            <a:r>
              <a:rPr lang="en-US" sz="2400" dirty="0" err="1">
                <a:solidFill>
                  <a:srgbClr val="002C47"/>
                </a:solidFill>
                <a:latin typeface="Poppins"/>
                <a:ea typeface="Poppins"/>
                <a:cs typeface="Poppins"/>
                <a:sym typeface="Poppins"/>
              </a:rPr>
              <a:t>sich</a:t>
            </a:r>
            <a:r>
              <a:rPr lang="en-US" sz="2400" dirty="0">
                <a:solidFill>
                  <a:srgbClr val="002C47"/>
                </a:solidFill>
                <a:latin typeface="Poppins"/>
                <a:ea typeface="Poppins"/>
                <a:cs typeface="Poppins"/>
                <a:sym typeface="Poppins"/>
              </a:rPr>
              <a:t> auf </a:t>
            </a:r>
            <a:r>
              <a:rPr lang="en-US" sz="2400" b="1" dirty="0" err="1">
                <a:solidFill>
                  <a:srgbClr val="002C47"/>
                </a:solidFill>
                <a:latin typeface="Poppins"/>
                <a:ea typeface="Poppins"/>
                <a:cs typeface="Poppins"/>
                <a:sym typeface="Poppins"/>
              </a:rPr>
              <a:t>neue</a:t>
            </a:r>
            <a:r>
              <a:rPr lang="en-US" sz="2400" b="1" dirty="0">
                <a:solidFill>
                  <a:srgbClr val="002C47"/>
                </a:solidFill>
                <a:latin typeface="Poppins"/>
                <a:ea typeface="Poppins"/>
                <a:cs typeface="Poppins"/>
                <a:sym typeface="Poppins"/>
              </a:rPr>
              <a:t> </a:t>
            </a:r>
            <a:r>
              <a:rPr lang="en-US" sz="2400" b="1" dirty="0" err="1">
                <a:solidFill>
                  <a:srgbClr val="002C47"/>
                </a:solidFill>
                <a:latin typeface="Poppins"/>
                <a:ea typeface="Poppins"/>
                <a:cs typeface="Poppins"/>
                <a:sym typeface="Poppins"/>
              </a:rPr>
              <a:t>digitale</a:t>
            </a:r>
            <a:r>
              <a:rPr lang="en-US" sz="2400" b="1" dirty="0">
                <a:solidFill>
                  <a:srgbClr val="002C47"/>
                </a:solidFill>
                <a:latin typeface="Poppins"/>
                <a:ea typeface="Poppins"/>
                <a:cs typeface="Poppins"/>
                <a:sym typeface="Poppins"/>
              </a:rPr>
              <a:t> Trends </a:t>
            </a:r>
            <a:r>
              <a:rPr lang="en-US" sz="2400" dirty="0" err="1">
                <a:solidFill>
                  <a:srgbClr val="002C47"/>
                </a:solidFill>
                <a:latin typeface="Poppins"/>
                <a:ea typeface="Poppins"/>
                <a:cs typeface="Poppins"/>
                <a:sym typeface="Poppins"/>
              </a:rPr>
              <a:t>konzentrieren</a:t>
            </a:r>
            <a:r>
              <a:rPr lang="en-US" sz="2400" dirty="0">
                <a:solidFill>
                  <a:srgbClr val="002C47"/>
                </a:solidFill>
                <a:latin typeface="Poppins"/>
                <a:ea typeface="Poppins"/>
                <a:cs typeface="Poppins"/>
                <a:sym typeface="Poppins"/>
              </a:rPr>
              <a:t>, und bot </a:t>
            </a:r>
            <a:r>
              <a:rPr lang="en-US" sz="2400" b="1" dirty="0">
                <a:solidFill>
                  <a:srgbClr val="002C47"/>
                </a:solidFill>
                <a:latin typeface="Poppins"/>
                <a:ea typeface="Poppins"/>
                <a:cs typeface="Poppins"/>
                <a:sym typeface="Poppins"/>
              </a:rPr>
              <a:t>flexible </a:t>
            </a:r>
            <a:r>
              <a:rPr lang="en-US" sz="2400" b="1" dirty="0" err="1">
                <a:solidFill>
                  <a:srgbClr val="002C47"/>
                </a:solidFill>
                <a:latin typeface="Poppins"/>
                <a:ea typeface="Poppins"/>
                <a:cs typeface="Poppins"/>
                <a:sym typeface="Poppins"/>
              </a:rPr>
              <a:t>Arbeitsregelungen</a:t>
            </a:r>
            <a:r>
              <a:rPr lang="en-US" sz="2400" b="1" dirty="0">
                <a:solidFill>
                  <a:srgbClr val="002C47"/>
                </a:solidFill>
                <a:latin typeface="Poppins"/>
                <a:ea typeface="Poppins"/>
                <a:cs typeface="Poppins"/>
                <a:sym typeface="Poppins"/>
              </a:rPr>
              <a:t> </a:t>
            </a:r>
            <a:r>
              <a:rPr lang="en-US" sz="2400" dirty="0">
                <a:solidFill>
                  <a:srgbClr val="002C47"/>
                </a:solidFill>
                <a:latin typeface="Poppins"/>
                <a:ea typeface="Poppins"/>
                <a:cs typeface="Poppins"/>
                <a:sym typeface="Poppins"/>
              </a:rPr>
              <a:t>an, um die </a:t>
            </a:r>
            <a:r>
              <a:rPr lang="en-US" sz="2400" b="1" dirty="0" err="1">
                <a:solidFill>
                  <a:srgbClr val="002C47"/>
                </a:solidFill>
                <a:latin typeface="Poppins"/>
                <a:ea typeface="Poppins"/>
                <a:cs typeface="Poppins"/>
                <a:sym typeface="Poppins"/>
              </a:rPr>
              <a:t>Vereinbarkeit</a:t>
            </a:r>
            <a:r>
              <a:rPr lang="en-US" sz="2400" b="1" dirty="0">
                <a:solidFill>
                  <a:srgbClr val="002C47"/>
                </a:solidFill>
                <a:latin typeface="Poppins"/>
                <a:ea typeface="Poppins"/>
                <a:cs typeface="Poppins"/>
                <a:sym typeface="Poppins"/>
              </a:rPr>
              <a:t> von </a:t>
            </a:r>
            <a:r>
              <a:rPr lang="en-US" sz="2400" b="1" dirty="0" err="1">
                <a:solidFill>
                  <a:srgbClr val="002C47"/>
                </a:solidFill>
                <a:latin typeface="Poppins"/>
                <a:ea typeface="Poppins"/>
                <a:cs typeface="Poppins"/>
                <a:sym typeface="Poppins"/>
              </a:rPr>
              <a:t>Beruf</a:t>
            </a:r>
            <a:r>
              <a:rPr lang="en-US" sz="2400" b="1" dirty="0">
                <a:solidFill>
                  <a:srgbClr val="002C47"/>
                </a:solidFill>
                <a:latin typeface="Poppins"/>
                <a:ea typeface="Poppins"/>
                <a:cs typeface="Poppins"/>
                <a:sym typeface="Poppins"/>
              </a:rPr>
              <a:t> und </a:t>
            </a:r>
            <a:r>
              <a:rPr lang="en-US" sz="2400" b="1" dirty="0" err="1">
                <a:solidFill>
                  <a:srgbClr val="002C47"/>
                </a:solidFill>
                <a:latin typeface="Poppins"/>
                <a:ea typeface="Poppins"/>
                <a:cs typeface="Poppins"/>
                <a:sym typeface="Poppins"/>
              </a:rPr>
              <a:t>Familie</a:t>
            </a:r>
            <a:r>
              <a:rPr lang="en-US" sz="2400" b="1" dirty="0">
                <a:solidFill>
                  <a:srgbClr val="002C47"/>
                </a:solidFill>
                <a:latin typeface="Poppins"/>
                <a:ea typeface="Poppins"/>
                <a:cs typeface="Poppins"/>
                <a:sym typeface="Poppins"/>
              </a:rPr>
              <a:t> </a:t>
            </a:r>
            <a:r>
              <a:rPr lang="en-US" sz="2400" dirty="0" err="1">
                <a:solidFill>
                  <a:srgbClr val="002C47"/>
                </a:solidFill>
                <a:latin typeface="Poppins"/>
                <a:ea typeface="Poppins"/>
                <a:cs typeface="Poppins"/>
                <a:sym typeface="Poppins"/>
              </a:rPr>
              <a:t>zu</a:t>
            </a:r>
            <a:r>
              <a:rPr lang="en-US" sz="2400" dirty="0">
                <a:solidFill>
                  <a:srgbClr val="002C47"/>
                </a:solidFill>
                <a:latin typeface="Poppins"/>
                <a:ea typeface="Poppins"/>
                <a:cs typeface="Poppins"/>
                <a:sym typeface="Poppins"/>
              </a:rPr>
              <a:t> </a:t>
            </a:r>
            <a:r>
              <a:rPr lang="en-US" sz="2400" dirty="0" err="1">
                <a:solidFill>
                  <a:srgbClr val="002C47"/>
                </a:solidFill>
                <a:latin typeface="Poppins"/>
                <a:ea typeface="Poppins"/>
                <a:cs typeface="Poppins"/>
                <a:sym typeface="Poppins"/>
              </a:rPr>
              <a:t>verbessern</a:t>
            </a:r>
            <a:r>
              <a:rPr lang="en-US" sz="2400" dirty="0">
                <a:solidFill>
                  <a:srgbClr val="002C47"/>
                </a:solidFill>
                <a:latin typeface="Poppins"/>
                <a:ea typeface="Poppins"/>
                <a:cs typeface="Poppins"/>
                <a:sym typeface="Poppins"/>
              </a:rPr>
              <a:t>. </a:t>
            </a:r>
            <a:endParaRPr sz="2400" dirty="0">
              <a:solidFill>
                <a:srgbClr val="062D47"/>
              </a:solidFill>
              <a:latin typeface="Poppins"/>
              <a:ea typeface="Poppins"/>
              <a:cs typeface="Poppins"/>
              <a:sym typeface="Poppins"/>
            </a:endParaRPr>
          </a:p>
        </p:txBody>
      </p:sp>
      <p:pic>
        <p:nvPicPr>
          <p:cNvPr id="662" name="Google Shape;662;g3209f1de554_1_6"/>
          <p:cNvPicPr preferRelativeResize="0"/>
          <p:nvPr/>
        </p:nvPicPr>
        <p:blipFill>
          <a:blip r:embed="rId4">
            <a:alphaModFix/>
          </a:blip>
          <a:stretch>
            <a:fillRect/>
          </a:stretch>
        </p:blipFill>
        <p:spPr>
          <a:xfrm>
            <a:off x="7243012" y="5816300"/>
            <a:ext cx="3801974" cy="3801974"/>
          </a:xfrm>
          <a:prstGeom prst="rect">
            <a:avLst/>
          </a:prstGeom>
          <a:noFill/>
          <a:ln w="19050" cap="flat" cmpd="sng">
            <a:solidFill>
              <a:srgbClr val="660000"/>
            </a:solidFill>
            <a:prstDash val="solid"/>
            <a:round/>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g32093a3db72_5_75"/>
          <p:cNvSpPr/>
          <p:nvPr/>
        </p:nvSpPr>
        <p:spPr>
          <a:xfrm rot="-4777092">
            <a:off x="5568730" y="2938974"/>
            <a:ext cx="12662177" cy="4415935"/>
          </a:xfrm>
          <a:custGeom>
            <a:avLst/>
            <a:gdLst/>
            <a:ahLst/>
            <a:cxnLst/>
            <a:rect l="l" t="t" r="r" b="b"/>
            <a:pathLst>
              <a:path w="12676724" h="4421008" extrusionOk="0">
                <a:moveTo>
                  <a:pt x="0" y="0"/>
                </a:moveTo>
                <a:lnTo>
                  <a:pt x="12676724" y="0"/>
                </a:lnTo>
                <a:lnTo>
                  <a:pt x="12676724" y="4421008"/>
                </a:lnTo>
                <a:lnTo>
                  <a:pt x="0" y="4421008"/>
                </a:lnTo>
                <a:lnTo>
                  <a:pt x="0" y="0"/>
                </a:lnTo>
                <a:close/>
              </a:path>
            </a:pathLst>
          </a:custGeom>
          <a:blipFill rotWithShape="1">
            <a:blip r:embed="rId3">
              <a:alphaModFix/>
            </a:blip>
            <a:stretch>
              <a:fillRect/>
            </a:stretch>
          </a:blipFill>
          <a:ln>
            <a:noFill/>
          </a:ln>
        </p:spPr>
        <p:txBody>
          <a:bodyPr/>
          <a:lstStyle/>
          <a:p>
            <a:endParaRPr lang="de-DE"/>
          </a:p>
        </p:txBody>
      </p:sp>
      <p:sp>
        <p:nvSpPr>
          <p:cNvPr id="668" name="Google Shape;668;g32093a3db72_5_75"/>
          <p:cNvSpPr/>
          <p:nvPr/>
        </p:nvSpPr>
        <p:spPr>
          <a:xfrm>
            <a:off x="11115371" y="0"/>
            <a:ext cx="7177919" cy="10291954"/>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4">
              <a:alphaModFix/>
            </a:blip>
            <a:stretch>
              <a:fillRect l="-77019" r="-77019"/>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g32093a3db72_5_75"/>
          <p:cNvSpPr/>
          <p:nvPr/>
        </p:nvSpPr>
        <p:spPr>
          <a:xfrm rot="-2967651" flipH="1">
            <a:off x="13288315" y="6434110"/>
            <a:ext cx="10666084" cy="3626468"/>
          </a:xfrm>
          <a:custGeom>
            <a:avLst/>
            <a:gdLst/>
            <a:ahLst/>
            <a:cxnLst/>
            <a:rect l="l" t="t" r="r" b="b"/>
            <a:pathLst>
              <a:path w="10665551" h="3626287" extrusionOk="0">
                <a:moveTo>
                  <a:pt x="10665551" y="0"/>
                </a:moveTo>
                <a:lnTo>
                  <a:pt x="0" y="0"/>
                </a:lnTo>
                <a:lnTo>
                  <a:pt x="0" y="3626288"/>
                </a:lnTo>
                <a:lnTo>
                  <a:pt x="10665551" y="3626288"/>
                </a:lnTo>
                <a:lnTo>
                  <a:pt x="10665551" y="0"/>
                </a:lnTo>
                <a:close/>
              </a:path>
            </a:pathLst>
          </a:custGeom>
          <a:blipFill rotWithShape="1">
            <a:blip r:embed="rId5">
              <a:alphaModFix amt="77000"/>
            </a:blip>
            <a:stretch>
              <a:fillRect/>
            </a:stretch>
          </a:blipFill>
          <a:ln>
            <a:noFill/>
          </a:ln>
        </p:spPr>
        <p:txBody>
          <a:bodyPr/>
          <a:lstStyle/>
          <a:p>
            <a:endParaRPr lang="de-DE"/>
          </a:p>
        </p:txBody>
      </p:sp>
      <p:grpSp>
        <p:nvGrpSpPr>
          <p:cNvPr id="670" name="Google Shape;670;g32093a3db72_5_75"/>
          <p:cNvGrpSpPr/>
          <p:nvPr/>
        </p:nvGrpSpPr>
        <p:grpSpPr>
          <a:xfrm>
            <a:off x="11629486" y="1052712"/>
            <a:ext cx="857829" cy="857829"/>
            <a:chOff x="0" y="0"/>
            <a:chExt cx="812800" cy="812800"/>
          </a:xfrm>
        </p:grpSpPr>
        <p:sp>
          <p:nvSpPr>
            <p:cNvPr id="671" name="Google Shape;671;g32093a3db72_5_7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g32093a3db72_5_75"/>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73" name="Google Shape;673;g32093a3db72_5_75"/>
          <p:cNvGrpSpPr/>
          <p:nvPr/>
        </p:nvGrpSpPr>
        <p:grpSpPr>
          <a:xfrm>
            <a:off x="11115371" y="2332412"/>
            <a:ext cx="604561" cy="604561"/>
            <a:chOff x="0" y="0"/>
            <a:chExt cx="812800" cy="812800"/>
          </a:xfrm>
        </p:grpSpPr>
        <p:sp>
          <p:nvSpPr>
            <p:cNvPr id="674" name="Google Shape;674;g32093a3db72_5_7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g32093a3db72_5_75"/>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76" name="Google Shape;676;g32093a3db72_5_75"/>
          <p:cNvGrpSpPr/>
          <p:nvPr/>
        </p:nvGrpSpPr>
        <p:grpSpPr>
          <a:xfrm>
            <a:off x="11940462" y="788230"/>
            <a:ext cx="637642" cy="637642"/>
            <a:chOff x="0" y="0"/>
            <a:chExt cx="812800" cy="812800"/>
          </a:xfrm>
        </p:grpSpPr>
        <p:sp>
          <p:nvSpPr>
            <p:cNvPr id="677" name="Google Shape;677;g32093a3db72_5_7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g32093a3db72_5_75"/>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79" name="Google Shape;679;g32093a3db72_5_75"/>
          <p:cNvSpPr txBox="1"/>
          <p:nvPr/>
        </p:nvSpPr>
        <p:spPr>
          <a:xfrm>
            <a:off x="5" y="968687"/>
            <a:ext cx="11103000" cy="17517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6000" b="1">
                <a:solidFill>
                  <a:srgbClr val="002C47"/>
                </a:solidFill>
                <a:latin typeface="Poppins"/>
                <a:ea typeface="Poppins"/>
                <a:cs typeface="Poppins"/>
                <a:sym typeface="Poppins"/>
              </a:rPr>
              <a:t>Fallstudie 3: MediLife </a:t>
            </a:r>
            <a:endParaRPr sz="6000" b="1">
              <a:solidFill>
                <a:srgbClr val="002C47"/>
              </a:solidFill>
              <a:latin typeface="Poppins"/>
              <a:ea typeface="Poppins"/>
              <a:cs typeface="Poppins"/>
              <a:sym typeface="Poppins"/>
            </a:endParaRPr>
          </a:p>
          <a:p>
            <a:pPr marL="0" marR="0" lvl="0" indent="0" algn="ctr" rtl="0">
              <a:lnSpc>
                <a:spcPct val="113000"/>
              </a:lnSpc>
              <a:spcBef>
                <a:spcPts val="0"/>
              </a:spcBef>
              <a:spcAft>
                <a:spcPts val="0"/>
              </a:spcAft>
              <a:buClr>
                <a:srgbClr val="000000"/>
              </a:buClr>
              <a:buSzPts val="5000"/>
              <a:buFont typeface="Arial"/>
              <a:buNone/>
            </a:pPr>
            <a:r>
              <a:rPr lang="en-US" sz="4600">
                <a:solidFill>
                  <a:srgbClr val="002C47"/>
                </a:solidFill>
                <a:latin typeface="Poppins"/>
                <a:ea typeface="Poppins"/>
                <a:cs typeface="Poppins"/>
                <a:sym typeface="Poppins"/>
              </a:rPr>
              <a:t>(Slowenien)</a:t>
            </a:r>
            <a:endParaRPr sz="100" b="0" i="0" u="none" strike="noStrike" cap="none">
              <a:solidFill>
                <a:srgbClr val="000000"/>
              </a:solidFill>
              <a:latin typeface="Arial"/>
              <a:ea typeface="Arial"/>
              <a:cs typeface="Arial"/>
              <a:sym typeface="Arial"/>
            </a:endParaRPr>
          </a:p>
        </p:txBody>
      </p:sp>
      <p:sp>
        <p:nvSpPr>
          <p:cNvPr id="680" name="Google Shape;680;g32093a3db72_5_75"/>
          <p:cNvSpPr/>
          <p:nvPr/>
        </p:nvSpPr>
        <p:spPr>
          <a:xfrm>
            <a:off x="11115371" y="0"/>
            <a:ext cx="7177919" cy="10291954"/>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6">
              <a:alphaModFix/>
            </a:blip>
            <a:stretch>
              <a:fillRect l="-75765" r="-7575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g32093a3db72_5_75"/>
          <p:cNvSpPr txBox="1"/>
          <p:nvPr/>
        </p:nvSpPr>
        <p:spPr>
          <a:xfrm>
            <a:off x="438150" y="5334000"/>
            <a:ext cx="8877300" cy="461661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dirty="0" err="1">
                <a:solidFill>
                  <a:srgbClr val="002C47"/>
                </a:solidFill>
                <a:latin typeface="Poppins"/>
                <a:ea typeface="Poppins"/>
                <a:cs typeface="Poppins"/>
                <a:sym typeface="Poppins"/>
              </a:rPr>
              <a:t>MediLife</a:t>
            </a:r>
            <a:r>
              <a:rPr lang="en-US" sz="3600" dirty="0">
                <a:solidFill>
                  <a:srgbClr val="002C47"/>
                </a:solidFill>
                <a:latin typeface="Poppins"/>
                <a:ea typeface="Poppins"/>
                <a:cs typeface="Poppins"/>
                <a:sym typeface="Poppins"/>
              </a:rPr>
              <a:t>, </a:t>
            </a:r>
            <a:r>
              <a:rPr lang="en-US" sz="3600" dirty="0" err="1">
                <a:solidFill>
                  <a:srgbClr val="002C47"/>
                </a:solidFill>
                <a:latin typeface="Poppins"/>
                <a:ea typeface="Poppins"/>
                <a:cs typeface="Poppins"/>
                <a:sym typeface="Poppins"/>
              </a:rPr>
              <a:t>ein</a:t>
            </a:r>
            <a:r>
              <a:rPr lang="en-US" sz="3600" dirty="0">
                <a:solidFill>
                  <a:srgbClr val="002C47"/>
                </a:solidFill>
                <a:latin typeface="Poppins"/>
                <a:ea typeface="Poppins"/>
                <a:cs typeface="Poppins"/>
                <a:sym typeface="Poppins"/>
              </a:rPr>
              <a:t> </a:t>
            </a:r>
            <a:r>
              <a:rPr lang="en-US" sz="3600" dirty="0" err="1">
                <a:solidFill>
                  <a:srgbClr val="002C47"/>
                </a:solidFill>
                <a:latin typeface="Poppins"/>
                <a:ea typeface="Poppins"/>
                <a:cs typeface="Poppins"/>
                <a:sym typeface="Poppins"/>
              </a:rPr>
              <a:t>Gesundheitsdienstleister</a:t>
            </a:r>
            <a:r>
              <a:rPr lang="en-US" sz="3600" dirty="0">
                <a:solidFill>
                  <a:srgbClr val="002C47"/>
                </a:solidFill>
                <a:latin typeface="Poppins"/>
                <a:ea typeface="Poppins"/>
                <a:cs typeface="Poppins"/>
                <a:sym typeface="Poppins"/>
              </a:rPr>
              <a:t>, </a:t>
            </a:r>
            <a:r>
              <a:rPr lang="en-US" sz="3600" dirty="0" err="1">
                <a:solidFill>
                  <a:srgbClr val="002C47"/>
                </a:solidFill>
                <a:latin typeface="Poppins"/>
                <a:ea typeface="Poppins"/>
                <a:cs typeface="Poppins"/>
                <a:sym typeface="Poppins"/>
              </a:rPr>
              <a:t>kämpfte</a:t>
            </a:r>
            <a:r>
              <a:rPr lang="en-US" sz="3600" dirty="0">
                <a:solidFill>
                  <a:srgbClr val="002C47"/>
                </a:solidFill>
                <a:latin typeface="Poppins"/>
                <a:ea typeface="Poppins"/>
                <a:cs typeface="Poppins"/>
                <a:sym typeface="Poppins"/>
              </a:rPr>
              <a:t> </a:t>
            </a:r>
            <a:r>
              <a:rPr lang="en-US" sz="3600" dirty="0" err="1">
                <a:solidFill>
                  <a:srgbClr val="002C47"/>
                </a:solidFill>
                <a:latin typeface="Poppins"/>
                <a:ea typeface="Poppins"/>
                <a:cs typeface="Poppins"/>
                <a:sym typeface="Poppins"/>
              </a:rPr>
              <a:t>mit</a:t>
            </a:r>
            <a:r>
              <a:rPr lang="en-US" sz="3600" dirty="0">
                <a:solidFill>
                  <a:srgbClr val="002C47"/>
                </a:solidFill>
                <a:latin typeface="Poppins"/>
                <a:ea typeface="Poppins"/>
                <a:cs typeface="Poppins"/>
                <a:sym typeface="Poppins"/>
              </a:rPr>
              <a:t> </a:t>
            </a:r>
            <a:r>
              <a:rPr lang="en-US" sz="3600" dirty="0" err="1">
                <a:solidFill>
                  <a:srgbClr val="002C47"/>
                </a:solidFill>
                <a:latin typeface="Poppins"/>
                <a:ea typeface="Poppins"/>
                <a:cs typeface="Poppins"/>
                <a:sym typeface="Poppins"/>
              </a:rPr>
              <a:t>Qualifikationsdefiziten</a:t>
            </a:r>
            <a:r>
              <a:rPr lang="en-US" sz="3600" dirty="0">
                <a:solidFill>
                  <a:srgbClr val="002C47"/>
                </a:solidFill>
                <a:latin typeface="Poppins"/>
                <a:ea typeface="Poppins"/>
                <a:cs typeface="Poppins"/>
                <a:sym typeface="Poppins"/>
              </a:rPr>
              <a:t>, </a:t>
            </a:r>
            <a:r>
              <a:rPr lang="en-US" sz="3600" dirty="0" err="1">
                <a:solidFill>
                  <a:srgbClr val="002C47"/>
                </a:solidFill>
                <a:latin typeface="Poppins"/>
                <a:ea typeface="Poppins"/>
                <a:cs typeface="Poppins"/>
                <a:sym typeface="Poppins"/>
              </a:rPr>
              <a:t>als</a:t>
            </a:r>
            <a:r>
              <a:rPr lang="en-US" sz="3600" dirty="0">
                <a:solidFill>
                  <a:srgbClr val="002C47"/>
                </a:solidFill>
                <a:latin typeface="Poppins"/>
                <a:ea typeface="Poppins"/>
                <a:cs typeface="Poppins"/>
                <a:sym typeface="Poppins"/>
              </a:rPr>
              <a:t> er seine </a:t>
            </a:r>
            <a:r>
              <a:rPr lang="en-US" sz="3600" dirty="0" err="1">
                <a:solidFill>
                  <a:srgbClr val="002C47"/>
                </a:solidFill>
                <a:latin typeface="Poppins"/>
                <a:ea typeface="Poppins"/>
                <a:cs typeface="Poppins"/>
                <a:sym typeface="Poppins"/>
              </a:rPr>
              <a:t>Dienstleistungen</a:t>
            </a:r>
            <a:r>
              <a:rPr lang="en-US" sz="3600" dirty="0">
                <a:solidFill>
                  <a:srgbClr val="002C47"/>
                </a:solidFill>
                <a:latin typeface="Poppins"/>
                <a:ea typeface="Poppins"/>
                <a:cs typeface="Poppins"/>
                <a:sym typeface="Poppins"/>
              </a:rPr>
              <a:t> </a:t>
            </a:r>
            <a:r>
              <a:rPr lang="en-US" sz="3600" dirty="0" err="1">
                <a:solidFill>
                  <a:srgbClr val="002C47"/>
                </a:solidFill>
                <a:latin typeface="Poppins"/>
                <a:ea typeface="Poppins"/>
                <a:cs typeface="Poppins"/>
                <a:sym typeface="Poppins"/>
              </a:rPr>
              <a:t>erweiterte</a:t>
            </a:r>
            <a:r>
              <a:rPr lang="en-US" sz="3600" dirty="0">
                <a:solidFill>
                  <a:srgbClr val="002C47"/>
                </a:solidFill>
                <a:latin typeface="Poppins"/>
                <a:ea typeface="Poppins"/>
                <a:cs typeface="Poppins"/>
                <a:sym typeface="Poppins"/>
              </a:rPr>
              <a:t>. Um dies </a:t>
            </a:r>
            <a:r>
              <a:rPr lang="en-US" sz="3600" dirty="0" err="1">
                <a:solidFill>
                  <a:srgbClr val="002C47"/>
                </a:solidFill>
                <a:latin typeface="Poppins"/>
                <a:ea typeface="Poppins"/>
                <a:cs typeface="Poppins"/>
                <a:sym typeface="Poppins"/>
              </a:rPr>
              <a:t>zu</a:t>
            </a:r>
            <a:r>
              <a:rPr lang="en-US" sz="3600" dirty="0">
                <a:solidFill>
                  <a:srgbClr val="002C47"/>
                </a:solidFill>
                <a:latin typeface="Poppins"/>
                <a:ea typeface="Poppins"/>
                <a:cs typeface="Poppins"/>
                <a:sym typeface="Poppins"/>
              </a:rPr>
              <a:t> </a:t>
            </a:r>
            <a:r>
              <a:rPr lang="en-US" sz="3600" dirty="0" err="1">
                <a:solidFill>
                  <a:srgbClr val="002C47"/>
                </a:solidFill>
                <a:latin typeface="Poppins"/>
                <a:ea typeface="Poppins"/>
                <a:cs typeface="Poppins"/>
                <a:sym typeface="Poppins"/>
              </a:rPr>
              <a:t>beheben</a:t>
            </a:r>
            <a:r>
              <a:rPr lang="en-US" sz="3600" dirty="0">
                <a:solidFill>
                  <a:srgbClr val="002C47"/>
                </a:solidFill>
                <a:latin typeface="Poppins"/>
                <a:ea typeface="Poppins"/>
                <a:cs typeface="Poppins"/>
                <a:sym typeface="Poppins"/>
              </a:rPr>
              <a:t>, </a:t>
            </a:r>
            <a:r>
              <a:rPr lang="en-US" sz="3600" dirty="0" err="1">
                <a:solidFill>
                  <a:srgbClr val="002C47"/>
                </a:solidFill>
                <a:latin typeface="Poppins"/>
                <a:ea typeface="Poppins"/>
                <a:cs typeface="Poppins"/>
                <a:sym typeface="Poppins"/>
              </a:rPr>
              <a:t>führte</a:t>
            </a:r>
            <a:r>
              <a:rPr lang="en-US" sz="3600" dirty="0">
                <a:solidFill>
                  <a:srgbClr val="002C47"/>
                </a:solidFill>
                <a:latin typeface="Poppins"/>
                <a:ea typeface="Poppins"/>
                <a:cs typeface="Poppins"/>
                <a:sym typeface="Poppins"/>
              </a:rPr>
              <a:t> das </a:t>
            </a:r>
            <a:r>
              <a:rPr lang="en-US" sz="3600" dirty="0" err="1">
                <a:solidFill>
                  <a:srgbClr val="002C47"/>
                </a:solidFill>
                <a:latin typeface="Poppins"/>
                <a:ea typeface="Poppins"/>
                <a:cs typeface="Poppins"/>
                <a:sym typeface="Poppins"/>
              </a:rPr>
              <a:t>Unternehmen</a:t>
            </a:r>
            <a:r>
              <a:rPr lang="en-US" sz="3600" dirty="0">
                <a:solidFill>
                  <a:srgbClr val="002C47"/>
                </a:solidFill>
                <a:latin typeface="Poppins"/>
                <a:ea typeface="Poppins"/>
                <a:cs typeface="Poppins"/>
                <a:sym typeface="Poppins"/>
              </a:rPr>
              <a:t> </a:t>
            </a:r>
            <a:r>
              <a:rPr lang="en-US" sz="3600" dirty="0" err="1">
                <a:solidFill>
                  <a:srgbClr val="002C47"/>
                </a:solidFill>
                <a:latin typeface="Poppins"/>
                <a:ea typeface="Poppins"/>
                <a:cs typeface="Poppins"/>
                <a:sym typeface="Poppins"/>
              </a:rPr>
              <a:t>fortgeschrittene</a:t>
            </a:r>
            <a:r>
              <a:rPr lang="en-US" sz="3600" dirty="0">
                <a:solidFill>
                  <a:srgbClr val="002C47"/>
                </a:solidFill>
                <a:latin typeface="Poppins"/>
                <a:ea typeface="Poppins"/>
                <a:cs typeface="Poppins"/>
                <a:sym typeface="Poppins"/>
              </a:rPr>
              <a:t> </a:t>
            </a:r>
            <a:r>
              <a:rPr lang="en-US" sz="3600" dirty="0" err="1">
                <a:solidFill>
                  <a:srgbClr val="002C47"/>
                </a:solidFill>
                <a:latin typeface="Poppins"/>
                <a:ea typeface="Poppins"/>
                <a:cs typeface="Poppins"/>
                <a:sym typeface="Poppins"/>
              </a:rPr>
              <a:t>Schulungsmodule</a:t>
            </a:r>
            <a:r>
              <a:rPr lang="en-US" sz="3600" dirty="0">
                <a:solidFill>
                  <a:srgbClr val="002C47"/>
                </a:solidFill>
                <a:latin typeface="Poppins"/>
                <a:ea typeface="Poppins"/>
                <a:cs typeface="Poppins"/>
                <a:sym typeface="Poppins"/>
              </a:rPr>
              <a:t> und </a:t>
            </a:r>
            <a:r>
              <a:rPr lang="en-US" sz="3600" dirty="0" err="1">
                <a:solidFill>
                  <a:srgbClr val="002C47"/>
                </a:solidFill>
                <a:latin typeface="Poppins"/>
                <a:ea typeface="Poppins"/>
                <a:cs typeface="Poppins"/>
                <a:sym typeface="Poppins"/>
              </a:rPr>
              <a:t>kollaborative</a:t>
            </a:r>
            <a:r>
              <a:rPr lang="en-US" sz="3600" dirty="0">
                <a:solidFill>
                  <a:srgbClr val="002C47"/>
                </a:solidFill>
                <a:latin typeface="Poppins"/>
                <a:ea typeface="Poppins"/>
                <a:cs typeface="Poppins"/>
                <a:sym typeface="Poppins"/>
              </a:rPr>
              <a:t> </a:t>
            </a:r>
            <a:r>
              <a:rPr lang="en-US" sz="3600" dirty="0" err="1">
                <a:solidFill>
                  <a:srgbClr val="002C47"/>
                </a:solidFill>
                <a:latin typeface="Poppins"/>
                <a:ea typeface="Poppins"/>
                <a:cs typeface="Poppins"/>
                <a:sym typeface="Poppins"/>
              </a:rPr>
              <a:t>Lernplattformen</a:t>
            </a:r>
            <a:r>
              <a:rPr lang="en-US" sz="3600" dirty="0">
                <a:solidFill>
                  <a:srgbClr val="002C47"/>
                </a:solidFill>
                <a:latin typeface="Poppins"/>
                <a:ea typeface="Poppins"/>
                <a:cs typeface="Poppins"/>
                <a:sym typeface="Poppins"/>
              </a:rPr>
              <a:t> für die </a:t>
            </a:r>
            <a:r>
              <a:rPr lang="en-US" sz="3600" dirty="0" err="1">
                <a:solidFill>
                  <a:srgbClr val="002C47"/>
                </a:solidFill>
                <a:latin typeface="Poppins"/>
                <a:ea typeface="Poppins"/>
                <a:cs typeface="Poppins"/>
                <a:sym typeface="Poppins"/>
              </a:rPr>
              <a:t>Personalentwicklung</a:t>
            </a:r>
            <a:r>
              <a:rPr lang="en-US" sz="3600" dirty="0">
                <a:solidFill>
                  <a:srgbClr val="002C47"/>
                </a:solidFill>
                <a:latin typeface="Poppins"/>
                <a:ea typeface="Poppins"/>
                <a:cs typeface="Poppins"/>
                <a:sym typeface="Poppins"/>
              </a:rPr>
              <a:t> </a:t>
            </a:r>
            <a:r>
              <a:rPr lang="en-US" sz="3600" dirty="0" err="1">
                <a:solidFill>
                  <a:srgbClr val="002C47"/>
                </a:solidFill>
                <a:latin typeface="Poppins"/>
                <a:ea typeface="Poppins"/>
                <a:cs typeface="Poppins"/>
                <a:sym typeface="Poppins"/>
              </a:rPr>
              <a:t>ein</a:t>
            </a:r>
            <a:r>
              <a:rPr lang="en-US" sz="3600" dirty="0">
                <a:solidFill>
                  <a:srgbClr val="002C47"/>
                </a:solidFill>
                <a:latin typeface="Poppins"/>
                <a:ea typeface="Poppins"/>
                <a:cs typeface="Poppins"/>
                <a:sym typeface="Poppins"/>
              </a:rPr>
              <a:t>. </a:t>
            </a:r>
            <a:endParaRPr sz="3600" dirty="0">
              <a:solidFill>
                <a:srgbClr val="002C47"/>
              </a:solidFill>
              <a:latin typeface="Poppins"/>
              <a:ea typeface="Poppins"/>
              <a:cs typeface="Poppins"/>
              <a:sym typeface="Poppins"/>
            </a:endParaRPr>
          </a:p>
        </p:txBody>
      </p:sp>
      <p:pic>
        <p:nvPicPr>
          <p:cNvPr id="682" name="Google Shape;682;g32093a3db72_5_75" descr="File:Slovenska zastava.JPG - Wikimedia Commons"/>
          <p:cNvPicPr preferRelativeResize="0"/>
          <p:nvPr/>
        </p:nvPicPr>
        <p:blipFill>
          <a:blip r:embed="rId7">
            <a:alphaModFix/>
          </a:blip>
          <a:stretch>
            <a:fillRect/>
          </a:stretch>
        </p:blipFill>
        <p:spPr>
          <a:xfrm>
            <a:off x="5751175" y="3151324"/>
            <a:ext cx="2788260" cy="1851625"/>
          </a:xfrm>
          <a:prstGeom prst="rect">
            <a:avLst/>
          </a:prstGeom>
          <a:noFill/>
          <a:ln w="19050" cap="flat" cmpd="sng">
            <a:solidFill>
              <a:srgbClr val="0000FF"/>
            </a:solidFill>
            <a:prstDash val="solid"/>
            <a:round/>
            <a:headEnd type="none" w="sm" len="sm"/>
            <a:tailEnd type="none" w="sm" len="sm"/>
          </a:ln>
        </p:spPr>
      </p:pic>
      <p:pic>
        <p:nvPicPr>
          <p:cNvPr id="683" name="Google Shape;683;g32093a3db72_5_75" descr="File:Slovenia location map.svg - Wikipedia"/>
          <p:cNvPicPr preferRelativeResize="0"/>
          <p:nvPr/>
        </p:nvPicPr>
        <p:blipFill>
          <a:blip r:embed="rId8">
            <a:alphaModFix/>
          </a:blip>
          <a:stretch>
            <a:fillRect/>
          </a:stretch>
        </p:blipFill>
        <p:spPr>
          <a:xfrm>
            <a:off x="1962150" y="3151337"/>
            <a:ext cx="2506348" cy="1851613"/>
          </a:xfrm>
          <a:prstGeom prst="rect">
            <a:avLst/>
          </a:prstGeom>
          <a:noFill/>
          <a:ln w="19050" cap="flat" cmpd="sng">
            <a:solidFill>
              <a:srgbClr val="1155CC"/>
            </a:solidFill>
            <a:prstDash val="solid"/>
            <a:round/>
            <a:headEnd type="none" w="sm" len="sm"/>
            <a:tailEnd type="none" w="sm" len="sm"/>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g3209f1de554_1_18"/>
          <p:cNvSpPr/>
          <p:nvPr/>
        </p:nvSpPr>
        <p:spPr>
          <a:xfrm rot="-10602053">
            <a:off x="12412802" y="-1131869"/>
            <a:ext cx="6235467" cy="2174619"/>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de-DE"/>
          </a:p>
        </p:txBody>
      </p:sp>
      <p:sp>
        <p:nvSpPr>
          <p:cNvPr id="689" name="Google Shape;689;g3209f1de554_1_18"/>
          <p:cNvSpPr/>
          <p:nvPr/>
        </p:nvSpPr>
        <p:spPr>
          <a:xfrm rot="10602053" flipH="1">
            <a:off x="-438992" y="-1186916"/>
            <a:ext cx="6571235" cy="2291719"/>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de-DE"/>
          </a:p>
        </p:txBody>
      </p:sp>
      <p:sp>
        <p:nvSpPr>
          <p:cNvPr id="690" name="Google Shape;690;g3209f1de554_1_18"/>
          <p:cNvSpPr txBox="1"/>
          <p:nvPr/>
        </p:nvSpPr>
        <p:spPr>
          <a:xfrm>
            <a:off x="3676650" y="566100"/>
            <a:ext cx="11239500" cy="3849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endParaRPr sz="2500" b="0" i="0" u="none" strike="noStrike" cap="none">
              <a:solidFill>
                <a:srgbClr val="000000"/>
              </a:solidFill>
              <a:latin typeface="Arial"/>
              <a:ea typeface="Arial"/>
              <a:cs typeface="Arial"/>
              <a:sym typeface="Arial"/>
            </a:endParaRPr>
          </a:p>
        </p:txBody>
      </p:sp>
      <p:sp>
        <p:nvSpPr>
          <p:cNvPr id="691" name="Google Shape;691;g3209f1de554_1_18"/>
          <p:cNvSpPr txBox="1"/>
          <p:nvPr/>
        </p:nvSpPr>
        <p:spPr>
          <a:xfrm>
            <a:off x="1371600" y="3600450"/>
            <a:ext cx="15849600" cy="1872900"/>
          </a:xfrm>
          <a:prstGeom prst="rect">
            <a:avLst/>
          </a:prstGeom>
          <a:noFill/>
          <a:ln w="38100" cap="flat" cmpd="sng">
            <a:solidFill>
              <a:srgbClr val="1155CC"/>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3300" dirty="0">
                <a:solidFill>
                  <a:srgbClr val="002C47"/>
                </a:solidFill>
                <a:latin typeface="Poppins"/>
                <a:ea typeface="Poppins"/>
                <a:cs typeface="Poppins"/>
                <a:sym typeface="Poppins"/>
              </a:rPr>
              <a:t>Der Ansatz von </a:t>
            </a:r>
            <a:r>
              <a:rPr lang="en-US" sz="3300" dirty="0" err="1">
                <a:solidFill>
                  <a:srgbClr val="002C47"/>
                </a:solidFill>
                <a:latin typeface="Poppins"/>
                <a:ea typeface="Poppins"/>
                <a:cs typeface="Poppins"/>
                <a:sym typeface="Poppins"/>
              </a:rPr>
              <a:t>MediLife</a:t>
            </a:r>
            <a:r>
              <a:rPr lang="en-US" sz="3300" dirty="0">
                <a:solidFill>
                  <a:srgbClr val="002C47"/>
                </a:solidFill>
                <a:latin typeface="Poppins"/>
                <a:ea typeface="Poppins"/>
                <a:cs typeface="Poppins"/>
                <a:sym typeface="Poppins"/>
              </a:rPr>
              <a:t> </a:t>
            </a:r>
            <a:r>
              <a:rPr lang="en-US" sz="3300" dirty="0" err="1">
                <a:solidFill>
                  <a:srgbClr val="002C47"/>
                </a:solidFill>
                <a:latin typeface="Poppins"/>
                <a:ea typeface="Poppins"/>
                <a:cs typeface="Poppins"/>
                <a:sym typeface="Poppins"/>
              </a:rPr>
              <a:t>zeigte</a:t>
            </a:r>
            <a:r>
              <a:rPr lang="en-US" sz="3300" dirty="0">
                <a:solidFill>
                  <a:srgbClr val="002C47"/>
                </a:solidFill>
                <a:latin typeface="Poppins"/>
                <a:ea typeface="Poppins"/>
                <a:cs typeface="Poppins"/>
                <a:sym typeface="Poppins"/>
              </a:rPr>
              <a:t>, </a:t>
            </a:r>
            <a:r>
              <a:rPr lang="en-US" sz="3300" dirty="0" err="1">
                <a:solidFill>
                  <a:srgbClr val="002C47"/>
                </a:solidFill>
                <a:latin typeface="Poppins"/>
                <a:ea typeface="Poppins"/>
                <a:cs typeface="Poppins"/>
                <a:sym typeface="Poppins"/>
              </a:rPr>
              <a:t>wie</a:t>
            </a:r>
            <a:r>
              <a:rPr lang="en-US" sz="3300" dirty="0">
                <a:solidFill>
                  <a:srgbClr val="002C47"/>
                </a:solidFill>
                <a:latin typeface="Poppins"/>
                <a:ea typeface="Poppins"/>
                <a:cs typeface="Poppins"/>
                <a:sym typeface="Poppins"/>
              </a:rPr>
              <a:t> die </a:t>
            </a:r>
            <a:r>
              <a:rPr lang="en-US" sz="3300" dirty="0" err="1">
                <a:solidFill>
                  <a:srgbClr val="002C47"/>
                </a:solidFill>
                <a:latin typeface="Poppins"/>
                <a:ea typeface="Poppins"/>
                <a:cs typeface="Poppins"/>
                <a:sym typeface="Poppins"/>
              </a:rPr>
              <a:t>Karriereplanung</a:t>
            </a:r>
            <a:r>
              <a:rPr lang="en-US" sz="3300" dirty="0">
                <a:solidFill>
                  <a:srgbClr val="002C47"/>
                </a:solidFill>
                <a:latin typeface="Poppins"/>
                <a:ea typeface="Poppins"/>
                <a:cs typeface="Poppins"/>
                <a:sym typeface="Poppins"/>
              </a:rPr>
              <a:t> </a:t>
            </a:r>
            <a:r>
              <a:rPr lang="en-US" sz="3300" dirty="0" err="1">
                <a:solidFill>
                  <a:srgbClr val="002C47"/>
                </a:solidFill>
                <a:latin typeface="Poppins"/>
                <a:ea typeface="Poppins"/>
                <a:cs typeface="Poppins"/>
                <a:sym typeface="Poppins"/>
              </a:rPr>
              <a:t>gleichzeitig</a:t>
            </a:r>
            <a:r>
              <a:rPr lang="en-US" sz="3300" dirty="0">
                <a:solidFill>
                  <a:srgbClr val="002C47"/>
                </a:solidFill>
                <a:latin typeface="Poppins"/>
                <a:ea typeface="Poppins"/>
                <a:cs typeface="Poppins"/>
                <a:sym typeface="Poppins"/>
              </a:rPr>
              <a:t> der </a:t>
            </a:r>
            <a:r>
              <a:rPr lang="en-US" sz="3300" dirty="0" err="1">
                <a:solidFill>
                  <a:srgbClr val="002C47"/>
                </a:solidFill>
                <a:latin typeface="Poppins"/>
                <a:ea typeface="Poppins"/>
                <a:cs typeface="Poppins"/>
                <a:sym typeface="Poppins"/>
              </a:rPr>
              <a:t>Mitarbeiterentwicklung</a:t>
            </a:r>
            <a:r>
              <a:rPr lang="en-US" sz="3300" dirty="0">
                <a:solidFill>
                  <a:srgbClr val="002C47"/>
                </a:solidFill>
                <a:latin typeface="Poppins"/>
                <a:ea typeface="Poppins"/>
                <a:cs typeface="Poppins"/>
                <a:sym typeface="Poppins"/>
              </a:rPr>
              <a:t> und der </a:t>
            </a:r>
            <a:r>
              <a:rPr lang="en-US" sz="3300" dirty="0" err="1">
                <a:solidFill>
                  <a:srgbClr val="002C47"/>
                </a:solidFill>
                <a:latin typeface="Poppins"/>
                <a:ea typeface="Poppins"/>
                <a:cs typeface="Poppins"/>
                <a:sym typeface="Poppins"/>
              </a:rPr>
              <a:t>Unternehmensleistung</a:t>
            </a:r>
            <a:r>
              <a:rPr lang="en-US" sz="3300" dirty="0">
                <a:solidFill>
                  <a:srgbClr val="002C47"/>
                </a:solidFill>
                <a:latin typeface="Poppins"/>
                <a:ea typeface="Poppins"/>
                <a:cs typeface="Poppins"/>
                <a:sym typeface="Poppins"/>
              </a:rPr>
              <a:t> </a:t>
            </a:r>
            <a:r>
              <a:rPr lang="en-US" sz="3300" dirty="0" err="1">
                <a:solidFill>
                  <a:srgbClr val="FF0000"/>
                </a:solidFill>
                <a:latin typeface="Poppins"/>
                <a:ea typeface="Poppins"/>
                <a:cs typeface="Poppins"/>
                <a:sym typeface="Poppins"/>
              </a:rPr>
              <a:t>zugute</a:t>
            </a:r>
            <a:r>
              <a:rPr lang="en-US" sz="3300" dirty="0">
                <a:solidFill>
                  <a:srgbClr val="FF0000"/>
                </a:solidFill>
                <a:latin typeface="Poppins"/>
                <a:ea typeface="Poppins"/>
                <a:cs typeface="Poppins"/>
                <a:sym typeface="Poppins"/>
              </a:rPr>
              <a:t> </a:t>
            </a:r>
            <a:r>
              <a:rPr lang="en-US" sz="3300" dirty="0" err="1">
                <a:solidFill>
                  <a:srgbClr val="FF0000"/>
                </a:solidFill>
                <a:latin typeface="Poppins"/>
                <a:ea typeface="Poppins"/>
                <a:cs typeface="Poppins"/>
                <a:sym typeface="Poppins"/>
              </a:rPr>
              <a:t>kommen</a:t>
            </a:r>
            <a:r>
              <a:rPr lang="en-US" sz="3300" dirty="0">
                <a:solidFill>
                  <a:srgbClr val="002C47"/>
                </a:solidFill>
                <a:latin typeface="Poppins"/>
                <a:ea typeface="Poppins"/>
                <a:cs typeface="Poppins"/>
                <a:sym typeface="Poppins"/>
              </a:rPr>
              <a:t> </a:t>
            </a:r>
            <a:r>
              <a:rPr lang="en-US" sz="3300" dirty="0" err="1">
                <a:solidFill>
                  <a:srgbClr val="002C47"/>
                </a:solidFill>
                <a:latin typeface="Poppins"/>
                <a:ea typeface="Poppins"/>
                <a:cs typeface="Poppins"/>
                <a:sym typeface="Poppins"/>
              </a:rPr>
              <a:t>kann</a:t>
            </a:r>
            <a:r>
              <a:rPr lang="en-US" sz="3300" dirty="0">
                <a:solidFill>
                  <a:srgbClr val="002C47"/>
                </a:solidFill>
                <a:latin typeface="Poppins"/>
                <a:ea typeface="Poppins"/>
                <a:cs typeface="Poppins"/>
                <a:sym typeface="Poppins"/>
              </a:rPr>
              <a:t>.</a:t>
            </a:r>
            <a:endParaRPr sz="3300" dirty="0">
              <a:solidFill>
                <a:srgbClr val="002C47"/>
              </a:solidFill>
              <a:latin typeface="Poppins"/>
              <a:ea typeface="Poppins"/>
              <a:cs typeface="Poppins"/>
              <a:sym typeface="Poppins"/>
            </a:endParaRPr>
          </a:p>
          <a:p>
            <a:pPr marL="0" lvl="0" indent="0" algn="ctr" rtl="0">
              <a:spcBef>
                <a:spcPts val="0"/>
              </a:spcBef>
              <a:spcAft>
                <a:spcPts val="0"/>
              </a:spcAft>
              <a:buClr>
                <a:schemeClr val="dk1"/>
              </a:buClr>
              <a:buSzPts val="1100"/>
              <a:buFont typeface="Arial"/>
              <a:buNone/>
            </a:pPr>
            <a:endParaRPr sz="3200" dirty="0">
              <a:solidFill>
                <a:srgbClr val="002C47"/>
              </a:solidFill>
              <a:latin typeface="Poppins"/>
              <a:ea typeface="Poppins"/>
              <a:cs typeface="Poppins"/>
              <a:sym typeface="Poppins"/>
            </a:endParaRPr>
          </a:p>
          <a:p>
            <a:pPr marL="0" lvl="0" indent="0" algn="ctr" rtl="0">
              <a:spcBef>
                <a:spcPts val="0"/>
              </a:spcBef>
              <a:spcAft>
                <a:spcPts val="0"/>
              </a:spcAft>
              <a:buClr>
                <a:schemeClr val="dk1"/>
              </a:buClr>
              <a:buSzPts val="1100"/>
              <a:buFont typeface="Arial"/>
              <a:buNone/>
            </a:pPr>
            <a:endParaRPr sz="3200" dirty="0">
              <a:solidFill>
                <a:srgbClr val="002C47"/>
              </a:solidFill>
              <a:latin typeface="Poppins"/>
              <a:ea typeface="Poppins"/>
              <a:cs typeface="Poppins"/>
              <a:sym typeface="Poppins"/>
            </a:endParaRPr>
          </a:p>
          <a:p>
            <a:pPr marL="0" lvl="0" indent="0" algn="ctr" rtl="0">
              <a:spcBef>
                <a:spcPts val="0"/>
              </a:spcBef>
              <a:spcAft>
                <a:spcPts val="0"/>
              </a:spcAft>
              <a:buClr>
                <a:schemeClr val="dk1"/>
              </a:buClr>
              <a:buSzPts val="1100"/>
              <a:buFont typeface="Arial"/>
              <a:buNone/>
            </a:pPr>
            <a:endParaRPr sz="3200" dirty="0">
              <a:solidFill>
                <a:srgbClr val="002C47"/>
              </a:solidFill>
              <a:latin typeface="Poppins"/>
              <a:ea typeface="Poppins"/>
              <a:cs typeface="Poppins"/>
              <a:sym typeface="Poppins"/>
            </a:endParaRPr>
          </a:p>
        </p:txBody>
      </p:sp>
      <p:sp>
        <p:nvSpPr>
          <p:cNvPr id="692" name="Google Shape;692;g3209f1de554_1_18"/>
          <p:cNvSpPr txBox="1"/>
          <p:nvPr/>
        </p:nvSpPr>
        <p:spPr>
          <a:xfrm>
            <a:off x="1371600" y="1634897"/>
            <a:ext cx="15849600" cy="1381500"/>
          </a:xfrm>
          <a:prstGeom prst="rect">
            <a:avLst/>
          </a:prstGeom>
          <a:noFill/>
          <a:ln w="38100" cap="flat" cmpd="sng">
            <a:solidFill>
              <a:srgbClr val="6D9EEB"/>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3400">
                <a:solidFill>
                  <a:srgbClr val="002C47"/>
                </a:solidFill>
                <a:latin typeface="Poppins"/>
                <a:ea typeface="Poppins"/>
                <a:cs typeface="Poppins"/>
                <a:sym typeface="Poppins"/>
              </a:rPr>
              <a:t>Die Mitarbeiter wurden ermutigt, in spezialisierte Rollen zu wechseln, was </a:t>
            </a:r>
            <a:r>
              <a:rPr lang="en-US" sz="3400" b="1">
                <a:solidFill>
                  <a:srgbClr val="002C47"/>
                </a:solidFill>
                <a:latin typeface="Poppins"/>
                <a:ea typeface="Poppins"/>
                <a:cs typeface="Poppins"/>
                <a:sym typeface="Poppins"/>
              </a:rPr>
              <a:t>die Servicequalität verbesserte und die Arbeitszufriedenheit steigerte. </a:t>
            </a:r>
            <a:endParaRPr sz="3900" b="1">
              <a:solidFill>
                <a:srgbClr val="002C47"/>
              </a:solidFill>
              <a:latin typeface="Poppins"/>
              <a:ea typeface="Poppins"/>
              <a:cs typeface="Poppins"/>
              <a:sym typeface="Poppins"/>
            </a:endParaRPr>
          </a:p>
        </p:txBody>
      </p:sp>
      <p:pic>
        <p:nvPicPr>
          <p:cNvPr id="693" name="Google Shape;693;g3209f1de554_1_18" descr="Free Images : survey, feedback, poll, employee, questionnaire ..."/>
          <p:cNvPicPr preferRelativeResize="0"/>
          <p:nvPr/>
        </p:nvPicPr>
        <p:blipFill>
          <a:blip r:embed="rId4">
            <a:alphaModFix/>
          </a:blip>
          <a:stretch>
            <a:fillRect/>
          </a:stretch>
        </p:blipFill>
        <p:spPr>
          <a:xfrm>
            <a:off x="6063475" y="6057399"/>
            <a:ext cx="6161050" cy="3576901"/>
          </a:xfrm>
          <a:prstGeom prst="rect">
            <a:avLst/>
          </a:prstGeom>
          <a:noFill/>
          <a:ln w="19050" cap="flat" cmpd="sng">
            <a:solidFill>
              <a:srgbClr val="1155CC"/>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32093a3db72_0_5"/>
          <p:cNvSpPr/>
          <p:nvPr/>
        </p:nvSpPr>
        <p:spPr>
          <a:xfrm rot="4724778" flipH="1">
            <a:off x="-3290339" y="1991029"/>
            <a:ext cx="14302942" cy="4988151"/>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de-DE"/>
          </a:p>
        </p:txBody>
      </p:sp>
      <p:grpSp>
        <p:nvGrpSpPr>
          <p:cNvPr id="127" name="Google Shape;127;g32093a3db72_0_5"/>
          <p:cNvGrpSpPr/>
          <p:nvPr/>
        </p:nvGrpSpPr>
        <p:grpSpPr>
          <a:xfrm>
            <a:off x="5551125" y="399521"/>
            <a:ext cx="857829" cy="857829"/>
            <a:chOff x="0" y="0"/>
            <a:chExt cx="812800" cy="812800"/>
          </a:xfrm>
        </p:grpSpPr>
        <p:sp>
          <p:nvSpPr>
            <p:cNvPr id="128" name="Google Shape;128;g32093a3db72_0_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g32093a3db72_0_5"/>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0" name="Google Shape;130;g32093a3db72_0_5"/>
          <p:cNvGrpSpPr/>
          <p:nvPr/>
        </p:nvGrpSpPr>
        <p:grpSpPr>
          <a:xfrm>
            <a:off x="5677762" y="1525346"/>
            <a:ext cx="604561" cy="604561"/>
            <a:chOff x="0" y="0"/>
            <a:chExt cx="812800" cy="812800"/>
          </a:xfrm>
        </p:grpSpPr>
        <p:sp>
          <p:nvSpPr>
            <p:cNvPr id="131" name="Google Shape;131;g32093a3db72_0_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g32093a3db72_0_5"/>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3" name="Google Shape;133;g32093a3db72_0_5"/>
          <p:cNvGrpSpPr/>
          <p:nvPr/>
        </p:nvGrpSpPr>
        <p:grpSpPr>
          <a:xfrm>
            <a:off x="5303126" y="184013"/>
            <a:ext cx="637642" cy="637642"/>
            <a:chOff x="0" y="0"/>
            <a:chExt cx="812800" cy="812800"/>
          </a:xfrm>
        </p:grpSpPr>
        <p:sp>
          <p:nvSpPr>
            <p:cNvPr id="134" name="Google Shape;134;g32093a3db72_0_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g32093a3db72_0_5"/>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36" name="Google Shape;136;g32093a3db72_0_5"/>
          <p:cNvSpPr/>
          <p:nvPr/>
        </p:nvSpPr>
        <p:spPr>
          <a:xfrm>
            <a:off x="-3755300" y="0"/>
            <a:ext cx="8732428" cy="10311365"/>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48" r="-59698"/>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g32093a3db72_0_5"/>
          <p:cNvSpPr/>
          <p:nvPr/>
        </p:nvSpPr>
        <p:spPr>
          <a:xfrm rot="2900561">
            <a:off x="-6095774" y="6298986"/>
            <a:ext cx="10914665" cy="3710986"/>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de-DE"/>
          </a:p>
        </p:txBody>
      </p:sp>
      <p:sp>
        <p:nvSpPr>
          <p:cNvPr id="138" name="Google Shape;138;g32093a3db72_0_5"/>
          <p:cNvSpPr txBox="1"/>
          <p:nvPr/>
        </p:nvSpPr>
        <p:spPr>
          <a:xfrm>
            <a:off x="7074250" y="399513"/>
            <a:ext cx="10655100" cy="8887048"/>
          </a:xfrm>
          <a:prstGeom prst="rect">
            <a:avLst/>
          </a:prstGeom>
          <a:noFill/>
          <a:ln>
            <a:noFill/>
          </a:ln>
        </p:spPr>
        <p:txBody>
          <a:bodyPr spcFirstLastPara="1" wrap="square" lIns="0" tIns="0" rIns="0" bIns="0" anchor="t" anchorCtr="0">
            <a:spAutoFit/>
          </a:bodyPr>
          <a:lstStyle/>
          <a:p>
            <a:pPr marL="0" lvl="0" indent="0" algn="just" rtl="0">
              <a:lnSpc>
                <a:spcPct val="150000"/>
              </a:lnSpc>
              <a:spcBef>
                <a:spcPts val="0"/>
              </a:spcBef>
              <a:spcAft>
                <a:spcPts val="0"/>
              </a:spcAft>
              <a:buNone/>
            </a:pPr>
            <a:r>
              <a:rPr lang="en-US" sz="2500" b="1" dirty="0">
                <a:solidFill>
                  <a:srgbClr val="062D47"/>
                </a:solidFill>
                <a:latin typeface="Poppins"/>
                <a:ea typeface="Poppins"/>
                <a:cs typeface="Poppins"/>
                <a:sym typeface="Poppins"/>
              </a:rPr>
              <a:t>4</a:t>
            </a:r>
            <a:r>
              <a:rPr lang="en-US" sz="2000" b="1" dirty="0">
                <a:solidFill>
                  <a:srgbClr val="062D47"/>
                </a:solidFill>
                <a:latin typeface="Poppins"/>
                <a:ea typeface="Poppins"/>
                <a:cs typeface="Poppins"/>
                <a:sym typeface="Poppins"/>
              </a:rPr>
              <a:t>: </a:t>
            </a:r>
            <a:r>
              <a:rPr lang="en-US" sz="2000" b="1" dirty="0" err="1">
                <a:solidFill>
                  <a:srgbClr val="062D47"/>
                </a:solidFill>
                <a:latin typeface="Poppins"/>
                <a:ea typeface="Poppins"/>
                <a:cs typeface="Poppins"/>
                <a:sym typeface="Poppins"/>
              </a:rPr>
              <a:t>Lektion</a:t>
            </a:r>
            <a:r>
              <a:rPr lang="en-US" sz="2000" b="1" dirty="0">
                <a:solidFill>
                  <a:srgbClr val="062D47"/>
                </a:solidFill>
                <a:latin typeface="Poppins"/>
                <a:ea typeface="Poppins"/>
                <a:cs typeface="Poppins"/>
                <a:sym typeface="Poppins"/>
              </a:rPr>
              <a:t> 3. </a:t>
            </a:r>
            <a:r>
              <a:rPr lang="en-US" sz="2000" b="1" dirty="0" err="1">
                <a:solidFill>
                  <a:srgbClr val="062D47"/>
                </a:solidFill>
                <a:latin typeface="Poppins"/>
                <a:ea typeface="Poppins"/>
                <a:cs typeface="Poppins"/>
                <a:sym typeface="Poppins"/>
              </a:rPr>
              <a:t>Strategien</a:t>
            </a:r>
            <a:r>
              <a:rPr lang="en-US" sz="2000" b="1" dirty="0">
                <a:solidFill>
                  <a:srgbClr val="062D47"/>
                </a:solidFill>
                <a:latin typeface="Poppins"/>
                <a:ea typeface="Poppins"/>
                <a:cs typeface="Poppins"/>
                <a:sym typeface="Poppins"/>
              </a:rPr>
              <a:t> für die </a:t>
            </a:r>
            <a:r>
              <a:rPr lang="en-US" sz="2000" b="1" dirty="0" err="1">
                <a:solidFill>
                  <a:srgbClr val="062D47"/>
                </a:solidFill>
                <a:latin typeface="Poppins"/>
                <a:ea typeface="Poppins"/>
                <a:cs typeface="Poppins"/>
                <a:sym typeface="Poppins"/>
              </a:rPr>
              <a:t>Karriereplanung</a:t>
            </a:r>
            <a:endParaRPr sz="2000" b="1" dirty="0">
              <a:solidFill>
                <a:srgbClr val="062D47"/>
              </a:solidFill>
              <a:latin typeface="Poppins"/>
              <a:ea typeface="Poppins"/>
              <a:cs typeface="Poppins"/>
              <a:sym typeface="Poppins"/>
            </a:endParaRPr>
          </a:p>
          <a:p>
            <a:pPr marL="457200" lvl="0" indent="57150" algn="just" rtl="0">
              <a:lnSpc>
                <a:spcPct val="150000"/>
              </a:lnSpc>
              <a:spcBef>
                <a:spcPts val="0"/>
              </a:spcBef>
              <a:spcAft>
                <a:spcPts val="0"/>
              </a:spcAft>
              <a:buNone/>
            </a:pPr>
            <a:r>
              <a:rPr lang="en-US" sz="2000" dirty="0">
                <a:solidFill>
                  <a:srgbClr val="062D47"/>
                </a:solidFill>
                <a:latin typeface="Poppins"/>
                <a:ea typeface="Poppins"/>
                <a:cs typeface="Poppins"/>
                <a:sym typeface="Poppins"/>
              </a:rPr>
              <a:t>4.1 </a:t>
            </a:r>
            <a:r>
              <a:rPr lang="en-US" sz="2000" dirty="0" err="1">
                <a:solidFill>
                  <a:srgbClr val="062D47"/>
                </a:solidFill>
                <a:latin typeface="Poppins"/>
                <a:ea typeface="Poppins"/>
                <a:cs typeface="Poppins"/>
                <a:sym typeface="Poppins"/>
              </a:rPr>
              <a:t>Bewertung</a:t>
            </a:r>
            <a:r>
              <a:rPr lang="en-US" sz="2000" dirty="0">
                <a:solidFill>
                  <a:srgbClr val="062D47"/>
                </a:solidFill>
                <a:latin typeface="Poppins"/>
                <a:ea typeface="Poppins"/>
                <a:cs typeface="Poppins"/>
                <a:sym typeface="Poppins"/>
              </a:rPr>
              <a:t> und </a:t>
            </a:r>
            <a:r>
              <a:rPr lang="en-US" sz="2000" dirty="0" err="1">
                <a:solidFill>
                  <a:srgbClr val="062D47"/>
                </a:solidFill>
                <a:latin typeface="Poppins"/>
                <a:ea typeface="Poppins"/>
                <a:cs typeface="Poppins"/>
                <a:sym typeface="Poppins"/>
              </a:rPr>
              <a:t>Selbstevaluierung</a:t>
            </a:r>
            <a:endParaRPr sz="2000" dirty="0">
              <a:solidFill>
                <a:srgbClr val="062D47"/>
              </a:solidFill>
              <a:latin typeface="Poppins"/>
              <a:ea typeface="Poppins"/>
              <a:cs typeface="Poppins"/>
              <a:sym typeface="Poppins"/>
            </a:endParaRPr>
          </a:p>
          <a:p>
            <a:pPr marL="457200" lvl="0" indent="57150" algn="just" rtl="0">
              <a:lnSpc>
                <a:spcPct val="150000"/>
              </a:lnSpc>
              <a:spcBef>
                <a:spcPts val="0"/>
              </a:spcBef>
              <a:spcAft>
                <a:spcPts val="0"/>
              </a:spcAft>
              <a:buNone/>
            </a:pPr>
            <a:r>
              <a:rPr lang="en-US" sz="2000" dirty="0">
                <a:solidFill>
                  <a:srgbClr val="062D47"/>
                </a:solidFill>
                <a:latin typeface="Poppins"/>
                <a:ea typeface="Poppins"/>
                <a:cs typeface="Poppins"/>
                <a:sym typeface="Poppins"/>
              </a:rPr>
              <a:t>4.2. </a:t>
            </a:r>
            <a:r>
              <a:rPr lang="en-US" sz="2000" dirty="0" err="1">
                <a:solidFill>
                  <a:srgbClr val="062D47"/>
                </a:solidFill>
                <a:latin typeface="Poppins"/>
                <a:ea typeface="Poppins"/>
                <a:cs typeface="Poppins"/>
                <a:sym typeface="Poppins"/>
              </a:rPr>
              <a:t>Ausbildung</a:t>
            </a:r>
            <a:r>
              <a:rPr lang="en-US" sz="2000" dirty="0">
                <a:solidFill>
                  <a:srgbClr val="062D47"/>
                </a:solidFill>
                <a:latin typeface="Poppins"/>
                <a:ea typeface="Poppins"/>
                <a:cs typeface="Poppins"/>
                <a:sym typeface="Poppins"/>
              </a:rPr>
              <a:t> und </a:t>
            </a:r>
            <a:r>
              <a:rPr lang="en-US" sz="2000" dirty="0" err="1">
                <a:solidFill>
                  <a:srgbClr val="062D47"/>
                </a:solidFill>
                <a:latin typeface="Poppins"/>
                <a:ea typeface="Poppins"/>
                <a:cs typeface="Poppins"/>
                <a:sym typeface="Poppins"/>
              </a:rPr>
              <a:t>Entwicklung</a:t>
            </a:r>
            <a:endParaRPr sz="2000" dirty="0">
              <a:solidFill>
                <a:srgbClr val="062D47"/>
              </a:solidFill>
              <a:latin typeface="Poppins"/>
              <a:ea typeface="Poppins"/>
              <a:cs typeface="Poppins"/>
              <a:sym typeface="Poppins"/>
            </a:endParaRPr>
          </a:p>
          <a:p>
            <a:pPr marL="457200" lvl="0" indent="57150" algn="just" rtl="0">
              <a:lnSpc>
                <a:spcPct val="150000"/>
              </a:lnSpc>
              <a:spcBef>
                <a:spcPts val="0"/>
              </a:spcBef>
              <a:spcAft>
                <a:spcPts val="0"/>
              </a:spcAft>
              <a:buNone/>
            </a:pPr>
            <a:r>
              <a:rPr lang="en-US" sz="2000" dirty="0">
                <a:solidFill>
                  <a:srgbClr val="062D47"/>
                </a:solidFill>
                <a:latin typeface="Poppins"/>
                <a:ea typeface="Poppins"/>
                <a:cs typeface="Poppins"/>
                <a:sym typeface="Poppins"/>
              </a:rPr>
              <a:t>4.3. Mentoring und Coaching</a:t>
            </a:r>
            <a:endParaRPr sz="2000" dirty="0">
              <a:solidFill>
                <a:srgbClr val="062D47"/>
              </a:solidFill>
              <a:latin typeface="Poppins"/>
              <a:ea typeface="Poppins"/>
              <a:cs typeface="Poppins"/>
              <a:sym typeface="Poppins"/>
            </a:endParaRPr>
          </a:p>
          <a:p>
            <a:pPr marL="457200" lvl="0" indent="57150" algn="just" rtl="0">
              <a:lnSpc>
                <a:spcPct val="150000"/>
              </a:lnSpc>
              <a:spcBef>
                <a:spcPts val="0"/>
              </a:spcBef>
              <a:spcAft>
                <a:spcPts val="0"/>
              </a:spcAft>
              <a:buNone/>
            </a:pPr>
            <a:r>
              <a:rPr lang="en-US" sz="2000" dirty="0">
                <a:solidFill>
                  <a:srgbClr val="062D47"/>
                </a:solidFill>
                <a:latin typeface="Poppins"/>
                <a:ea typeface="Poppins"/>
                <a:cs typeface="Poppins"/>
                <a:sym typeface="Poppins"/>
              </a:rPr>
              <a:t>4.4. </a:t>
            </a:r>
            <a:r>
              <a:rPr lang="en-US" sz="2000" dirty="0" err="1">
                <a:solidFill>
                  <a:srgbClr val="062D47"/>
                </a:solidFill>
                <a:latin typeface="Poppins"/>
                <a:ea typeface="Poppins"/>
                <a:cs typeface="Poppins"/>
                <a:sym typeface="Poppins"/>
              </a:rPr>
              <a:t>Anerkennung</a:t>
            </a:r>
            <a:r>
              <a:rPr lang="en-US" sz="2000" dirty="0">
                <a:solidFill>
                  <a:srgbClr val="062D47"/>
                </a:solidFill>
                <a:latin typeface="Poppins"/>
                <a:ea typeface="Poppins"/>
                <a:cs typeface="Poppins"/>
                <a:sym typeface="Poppins"/>
              </a:rPr>
              <a:t> und </a:t>
            </a:r>
            <a:r>
              <a:rPr lang="en-US" sz="2000" dirty="0" err="1">
                <a:solidFill>
                  <a:srgbClr val="062D47"/>
                </a:solidFill>
                <a:latin typeface="Poppins"/>
                <a:ea typeface="Poppins"/>
                <a:cs typeface="Poppins"/>
                <a:sym typeface="Poppins"/>
              </a:rPr>
              <a:t>Belohnung</a:t>
            </a:r>
            <a:endParaRPr sz="2000" dirty="0">
              <a:solidFill>
                <a:srgbClr val="062D47"/>
              </a:solidFill>
              <a:latin typeface="Poppins"/>
              <a:ea typeface="Poppins"/>
              <a:cs typeface="Poppins"/>
              <a:sym typeface="Poppins"/>
            </a:endParaRPr>
          </a:p>
          <a:p>
            <a:pPr marL="0" lvl="0" indent="0" algn="just" rtl="0">
              <a:lnSpc>
                <a:spcPct val="150000"/>
              </a:lnSpc>
              <a:spcBef>
                <a:spcPts val="0"/>
              </a:spcBef>
              <a:spcAft>
                <a:spcPts val="0"/>
              </a:spcAft>
              <a:buNone/>
            </a:pPr>
            <a:r>
              <a:rPr lang="en-US" sz="2000" b="1" dirty="0">
                <a:solidFill>
                  <a:srgbClr val="062D47"/>
                </a:solidFill>
                <a:latin typeface="Poppins"/>
                <a:ea typeface="Poppins"/>
                <a:cs typeface="Poppins"/>
                <a:sym typeface="Poppins"/>
              </a:rPr>
              <a:t>5: </a:t>
            </a:r>
            <a:r>
              <a:rPr lang="en-US" sz="2000" b="1" dirty="0" err="1">
                <a:solidFill>
                  <a:srgbClr val="062D47"/>
                </a:solidFill>
                <a:latin typeface="Poppins"/>
                <a:ea typeface="Poppins"/>
                <a:cs typeface="Poppins"/>
                <a:sym typeface="Poppins"/>
              </a:rPr>
              <a:t>Lektion</a:t>
            </a:r>
            <a:r>
              <a:rPr lang="en-US" sz="2000" b="1" dirty="0">
                <a:solidFill>
                  <a:srgbClr val="062D47"/>
                </a:solidFill>
                <a:latin typeface="Poppins"/>
                <a:ea typeface="Poppins"/>
                <a:cs typeface="Poppins"/>
                <a:sym typeface="Poppins"/>
              </a:rPr>
              <a:t> 4. </a:t>
            </a:r>
            <a:r>
              <a:rPr lang="en-US" sz="2000" b="1" dirty="0" err="1">
                <a:solidFill>
                  <a:srgbClr val="062D47"/>
                </a:solidFill>
                <a:latin typeface="Poppins"/>
                <a:ea typeface="Poppins"/>
                <a:cs typeface="Poppins"/>
                <a:sym typeface="Poppins"/>
              </a:rPr>
              <a:t>Durchführungsplan</a:t>
            </a:r>
            <a:endParaRPr sz="2000" b="1" dirty="0">
              <a:solidFill>
                <a:srgbClr val="062D47"/>
              </a:solidFill>
              <a:latin typeface="Poppins"/>
              <a:ea typeface="Poppins"/>
              <a:cs typeface="Poppins"/>
              <a:sym typeface="Poppins"/>
            </a:endParaRPr>
          </a:p>
          <a:p>
            <a:pPr marL="0" lvl="0" indent="0" algn="l" rtl="0">
              <a:lnSpc>
                <a:spcPct val="150000"/>
              </a:lnSpc>
              <a:spcBef>
                <a:spcPts val="0"/>
              </a:spcBef>
              <a:spcAft>
                <a:spcPts val="0"/>
              </a:spcAft>
              <a:buNone/>
            </a:pPr>
            <a:r>
              <a:rPr lang="en-US" sz="2000" dirty="0">
                <a:solidFill>
                  <a:srgbClr val="062D47"/>
                </a:solidFill>
                <a:latin typeface="Poppins"/>
                <a:ea typeface="Poppins"/>
                <a:cs typeface="Poppins"/>
                <a:sym typeface="Poppins"/>
              </a:rPr>
              <a:t>       5.1. </a:t>
            </a:r>
            <a:r>
              <a:rPr lang="en-US" sz="2000" dirty="0" err="1">
                <a:solidFill>
                  <a:srgbClr val="062D47"/>
                </a:solidFill>
                <a:latin typeface="Poppins"/>
                <a:ea typeface="Poppins"/>
                <a:cs typeface="Poppins"/>
                <a:sym typeface="Poppins"/>
              </a:rPr>
              <a:t>Vorbereitungsphase</a:t>
            </a:r>
            <a:r>
              <a:rPr lang="en-US" sz="2000" dirty="0">
                <a:solidFill>
                  <a:srgbClr val="062D47"/>
                </a:solidFill>
                <a:latin typeface="Poppins"/>
                <a:ea typeface="Poppins"/>
                <a:cs typeface="Poppins"/>
                <a:sym typeface="Poppins"/>
              </a:rPr>
              <a:t> </a:t>
            </a:r>
            <a:endParaRPr sz="2000" dirty="0">
              <a:solidFill>
                <a:srgbClr val="062D47"/>
              </a:solidFill>
              <a:latin typeface="Poppins"/>
              <a:ea typeface="Poppins"/>
              <a:cs typeface="Poppins"/>
              <a:sym typeface="Poppins"/>
            </a:endParaRPr>
          </a:p>
          <a:p>
            <a:pPr marL="0" lvl="0" indent="0" algn="just" rtl="0">
              <a:lnSpc>
                <a:spcPct val="150000"/>
              </a:lnSpc>
              <a:spcBef>
                <a:spcPts val="0"/>
              </a:spcBef>
              <a:spcAft>
                <a:spcPts val="0"/>
              </a:spcAft>
              <a:buNone/>
            </a:pPr>
            <a:r>
              <a:rPr lang="en-US" sz="2000" dirty="0">
                <a:solidFill>
                  <a:srgbClr val="062D47"/>
                </a:solidFill>
                <a:latin typeface="Poppins"/>
                <a:ea typeface="Poppins"/>
                <a:cs typeface="Poppins"/>
                <a:sym typeface="Poppins"/>
              </a:rPr>
              <a:t>       5.2 Die Phase der </a:t>
            </a:r>
            <a:r>
              <a:rPr lang="en-US" sz="2000" dirty="0" err="1">
                <a:solidFill>
                  <a:srgbClr val="062D47"/>
                </a:solidFill>
                <a:latin typeface="Poppins"/>
                <a:ea typeface="Poppins"/>
                <a:cs typeface="Poppins"/>
                <a:sym typeface="Poppins"/>
              </a:rPr>
              <a:t>Planentwicklung</a:t>
            </a:r>
            <a:r>
              <a:rPr lang="en-US" sz="2000" dirty="0">
                <a:solidFill>
                  <a:srgbClr val="062D47"/>
                </a:solidFill>
                <a:latin typeface="Poppins"/>
                <a:ea typeface="Poppins"/>
                <a:cs typeface="Poppins"/>
                <a:sym typeface="Poppins"/>
              </a:rPr>
              <a:t> </a:t>
            </a:r>
            <a:endParaRPr sz="2000" dirty="0">
              <a:solidFill>
                <a:srgbClr val="062D47"/>
              </a:solidFill>
              <a:latin typeface="Poppins"/>
              <a:ea typeface="Poppins"/>
              <a:cs typeface="Poppins"/>
              <a:sym typeface="Poppins"/>
            </a:endParaRPr>
          </a:p>
          <a:p>
            <a:pPr marL="0" lvl="0" indent="0" algn="just" rtl="0">
              <a:lnSpc>
                <a:spcPct val="150000"/>
              </a:lnSpc>
              <a:spcBef>
                <a:spcPts val="0"/>
              </a:spcBef>
              <a:spcAft>
                <a:spcPts val="0"/>
              </a:spcAft>
              <a:buNone/>
            </a:pPr>
            <a:r>
              <a:rPr lang="en-US" sz="2000" dirty="0">
                <a:solidFill>
                  <a:srgbClr val="062D47"/>
                </a:solidFill>
                <a:latin typeface="Poppins"/>
                <a:ea typeface="Poppins"/>
                <a:cs typeface="Poppins"/>
                <a:sym typeface="Poppins"/>
              </a:rPr>
              <a:t>       5.3. </a:t>
            </a:r>
            <a:r>
              <a:rPr lang="en-US" sz="2000" dirty="0" err="1">
                <a:solidFill>
                  <a:srgbClr val="062D47"/>
                </a:solidFill>
                <a:latin typeface="Poppins"/>
                <a:ea typeface="Poppins"/>
                <a:cs typeface="Poppins"/>
                <a:sym typeface="Poppins"/>
              </a:rPr>
              <a:t>Umsetzung</a:t>
            </a:r>
            <a:r>
              <a:rPr lang="en-US" sz="2000" dirty="0">
                <a:solidFill>
                  <a:srgbClr val="062D47"/>
                </a:solidFill>
                <a:latin typeface="Poppins"/>
                <a:ea typeface="Poppins"/>
                <a:cs typeface="Poppins"/>
                <a:sym typeface="Poppins"/>
              </a:rPr>
              <a:t> und </a:t>
            </a:r>
            <a:r>
              <a:rPr lang="en-US" sz="2000" dirty="0" err="1">
                <a:solidFill>
                  <a:srgbClr val="062D47"/>
                </a:solidFill>
                <a:latin typeface="Poppins"/>
                <a:ea typeface="Poppins"/>
                <a:cs typeface="Poppins"/>
                <a:sym typeface="Poppins"/>
              </a:rPr>
              <a:t>Überwachung</a:t>
            </a:r>
            <a:r>
              <a:rPr lang="en-US" sz="2000" dirty="0">
                <a:solidFill>
                  <a:srgbClr val="062D47"/>
                </a:solidFill>
                <a:latin typeface="Poppins"/>
                <a:ea typeface="Poppins"/>
                <a:cs typeface="Poppins"/>
                <a:sym typeface="Poppins"/>
              </a:rPr>
              <a:t> </a:t>
            </a:r>
            <a:endParaRPr sz="2000" dirty="0">
              <a:solidFill>
                <a:srgbClr val="062D47"/>
              </a:solidFill>
              <a:latin typeface="Poppins"/>
              <a:ea typeface="Poppins"/>
              <a:cs typeface="Poppins"/>
              <a:sym typeface="Poppins"/>
            </a:endParaRPr>
          </a:p>
          <a:p>
            <a:pPr marL="0" lvl="0" indent="0" algn="just" rtl="0">
              <a:lnSpc>
                <a:spcPct val="150000"/>
              </a:lnSpc>
              <a:spcBef>
                <a:spcPts val="0"/>
              </a:spcBef>
              <a:spcAft>
                <a:spcPts val="0"/>
              </a:spcAft>
              <a:buNone/>
            </a:pPr>
            <a:r>
              <a:rPr lang="en-US" sz="2000" dirty="0">
                <a:solidFill>
                  <a:srgbClr val="062D47"/>
                </a:solidFill>
                <a:latin typeface="Poppins"/>
                <a:ea typeface="Poppins"/>
                <a:cs typeface="Poppins"/>
                <a:sym typeface="Poppins"/>
              </a:rPr>
              <a:t>       5.4. </a:t>
            </a:r>
            <a:r>
              <a:rPr lang="en-US" sz="2000" dirty="0" err="1">
                <a:solidFill>
                  <a:srgbClr val="062D47"/>
                </a:solidFill>
                <a:latin typeface="Poppins"/>
                <a:ea typeface="Poppins"/>
                <a:cs typeface="Poppins"/>
                <a:sym typeface="Poppins"/>
              </a:rPr>
              <a:t>Bewertung</a:t>
            </a:r>
            <a:r>
              <a:rPr lang="en-US" sz="2000" dirty="0">
                <a:solidFill>
                  <a:srgbClr val="062D47"/>
                </a:solidFill>
                <a:latin typeface="Poppins"/>
                <a:ea typeface="Poppins"/>
                <a:cs typeface="Poppins"/>
                <a:sym typeface="Poppins"/>
              </a:rPr>
              <a:t> und </a:t>
            </a:r>
            <a:r>
              <a:rPr lang="en-US" sz="2000" dirty="0" err="1">
                <a:solidFill>
                  <a:srgbClr val="062D47"/>
                </a:solidFill>
                <a:latin typeface="Poppins"/>
                <a:ea typeface="Poppins"/>
                <a:cs typeface="Poppins"/>
                <a:sym typeface="Poppins"/>
              </a:rPr>
              <a:t>Verbesserung</a:t>
            </a:r>
            <a:r>
              <a:rPr lang="en-US" sz="2000" dirty="0">
                <a:solidFill>
                  <a:srgbClr val="062D47"/>
                </a:solidFill>
                <a:latin typeface="Poppins"/>
                <a:ea typeface="Poppins"/>
                <a:cs typeface="Poppins"/>
                <a:sym typeface="Poppins"/>
              </a:rPr>
              <a:t> </a:t>
            </a:r>
            <a:endParaRPr sz="2000" dirty="0">
              <a:solidFill>
                <a:srgbClr val="062D47"/>
              </a:solidFill>
              <a:latin typeface="Poppins"/>
              <a:ea typeface="Poppins"/>
              <a:cs typeface="Poppins"/>
              <a:sym typeface="Poppins"/>
            </a:endParaRPr>
          </a:p>
          <a:p>
            <a:pPr marL="0" lvl="0" indent="0" algn="just" rtl="0">
              <a:lnSpc>
                <a:spcPct val="150000"/>
              </a:lnSpc>
              <a:spcBef>
                <a:spcPts val="0"/>
              </a:spcBef>
              <a:spcAft>
                <a:spcPts val="0"/>
              </a:spcAft>
              <a:buNone/>
            </a:pPr>
            <a:r>
              <a:rPr lang="en-US" sz="2000" dirty="0">
                <a:solidFill>
                  <a:srgbClr val="062D47"/>
                </a:solidFill>
                <a:latin typeface="Poppins"/>
                <a:ea typeface="Poppins"/>
                <a:cs typeface="Poppins"/>
                <a:sym typeface="Poppins"/>
              </a:rPr>
              <a:t>        5.5. </a:t>
            </a:r>
            <a:r>
              <a:rPr lang="en-US" sz="2000" dirty="0" err="1">
                <a:solidFill>
                  <a:srgbClr val="062D47"/>
                </a:solidFill>
                <a:latin typeface="Poppins"/>
                <a:ea typeface="Poppins"/>
                <a:cs typeface="Poppins"/>
                <a:sym typeface="Poppins"/>
              </a:rPr>
              <a:t>Herausforderungen</a:t>
            </a:r>
            <a:r>
              <a:rPr lang="en-US" sz="2000" dirty="0">
                <a:solidFill>
                  <a:srgbClr val="062D47"/>
                </a:solidFill>
                <a:latin typeface="Poppins"/>
                <a:ea typeface="Poppins"/>
                <a:cs typeface="Poppins"/>
                <a:sym typeface="Poppins"/>
              </a:rPr>
              <a:t> </a:t>
            </a:r>
            <a:r>
              <a:rPr lang="en-US" sz="2000" dirty="0" err="1">
                <a:solidFill>
                  <a:srgbClr val="062D47"/>
                </a:solidFill>
                <a:latin typeface="Poppins"/>
                <a:ea typeface="Poppins"/>
                <a:cs typeface="Poppins"/>
                <a:sym typeface="Poppins"/>
              </a:rPr>
              <a:t>bei</a:t>
            </a:r>
            <a:r>
              <a:rPr lang="en-US" sz="2000" dirty="0">
                <a:solidFill>
                  <a:srgbClr val="062D47"/>
                </a:solidFill>
                <a:latin typeface="Poppins"/>
                <a:ea typeface="Poppins"/>
                <a:cs typeface="Poppins"/>
                <a:sym typeface="Poppins"/>
              </a:rPr>
              <a:t> der </a:t>
            </a:r>
            <a:r>
              <a:rPr lang="en-US" sz="2000" dirty="0" err="1">
                <a:solidFill>
                  <a:srgbClr val="062D47"/>
                </a:solidFill>
                <a:latin typeface="Poppins"/>
                <a:ea typeface="Poppins"/>
                <a:cs typeface="Poppins"/>
                <a:sym typeface="Poppins"/>
              </a:rPr>
              <a:t>Umsetzung</a:t>
            </a:r>
            <a:r>
              <a:rPr lang="en-US" sz="2000" dirty="0">
                <a:solidFill>
                  <a:srgbClr val="062D47"/>
                </a:solidFill>
                <a:latin typeface="Poppins"/>
                <a:ea typeface="Poppins"/>
                <a:cs typeface="Poppins"/>
                <a:sym typeface="Poppins"/>
              </a:rPr>
              <a:t> der </a:t>
            </a:r>
            <a:r>
              <a:rPr lang="en-US" sz="2000" dirty="0" err="1">
                <a:solidFill>
                  <a:srgbClr val="062D47"/>
                </a:solidFill>
                <a:latin typeface="Poppins"/>
                <a:ea typeface="Poppins"/>
                <a:cs typeface="Poppins"/>
                <a:sym typeface="Poppins"/>
              </a:rPr>
              <a:t>Karriereplanung</a:t>
            </a:r>
            <a:r>
              <a:rPr lang="en-US" sz="2000" dirty="0">
                <a:solidFill>
                  <a:srgbClr val="062D47"/>
                </a:solidFill>
                <a:latin typeface="Poppins"/>
                <a:ea typeface="Poppins"/>
                <a:cs typeface="Poppins"/>
                <a:sym typeface="Poppins"/>
              </a:rPr>
              <a:t> in KMU</a:t>
            </a:r>
            <a:endParaRPr sz="2000" dirty="0">
              <a:solidFill>
                <a:srgbClr val="062D47"/>
              </a:solidFill>
              <a:latin typeface="Poppins"/>
              <a:ea typeface="Poppins"/>
              <a:cs typeface="Poppins"/>
              <a:sym typeface="Poppins"/>
            </a:endParaRPr>
          </a:p>
          <a:p>
            <a:pPr marL="0" lvl="0" indent="0" algn="just" rtl="0">
              <a:lnSpc>
                <a:spcPct val="150000"/>
              </a:lnSpc>
              <a:spcBef>
                <a:spcPts val="0"/>
              </a:spcBef>
              <a:spcAft>
                <a:spcPts val="0"/>
              </a:spcAft>
              <a:buNone/>
            </a:pPr>
            <a:r>
              <a:rPr lang="en-US" sz="2000" b="1" dirty="0">
                <a:solidFill>
                  <a:srgbClr val="062D47"/>
                </a:solidFill>
                <a:latin typeface="Poppins"/>
                <a:ea typeface="Poppins"/>
                <a:cs typeface="Poppins"/>
                <a:sym typeface="Poppins"/>
              </a:rPr>
              <a:t>6: </a:t>
            </a:r>
            <a:r>
              <a:rPr lang="en-US" sz="2000" b="1" dirty="0" err="1">
                <a:solidFill>
                  <a:srgbClr val="062D47"/>
                </a:solidFill>
                <a:latin typeface="Poppins"/>
                <a:ea typeface="Poppins"/>
                <a:cs typeface="Poppins"/>
                <a:sym typeface="Poppins"/>
              </a:rPr>
              <a:t>Lektion</a:t>
            </a:r>
            <a:r>
              <a:rPr lang="en-US" sz="2000" b="1" dirty="0">
                <a:solidFill>
                  <a:srgbClr val="062D47"/>
                </a:solidFill>
                <a:latin typeface="Poppins"/>
                <a:ea typeface="Poppins"/>
                <a:cs typeface="Poppins"/>
                <a:sym typeface="Poppins"/>
              </a:rPr>
              <a:t> 5. </a:t>
            </a:r>
            <a:r>
              <a:rPr lang="en-US" sz="2000" b="1" dirty="0" err="1">
                <a:solidFill>
                  <a:srgbClr val="062D47"/>
                </a:solidFill>
                <a:latin typeface="Poppins"/>
                <a:ea typeface="Poppins"/>
                <a:cs typeface="Poppins"/>
                <a:sym typeface="Poppins"/>
              </a:rPr>
              <a:t>Fallstudien</a:t>
            </a:r>
            <a:r>
              <a:rPr lang="en-US" sz="2000" b="1" dirty="0">
                <a:solidFill>
                  <a:srgbClr val="062D47"/>
                </a:solidFill>
                <a:latin typeface="Poppins"/>
                <a:ea typeface="Poppins"/>
                <a:cs typeface="Poppins"/>
                <a:sym typeface="Poppins"/>
              </a:rPr>
              <a:t> und </a:t>
            </a:r>
            <a:r>
              <a:rPr lang="en-US" sz="2000" b="1" dirty="0" err="1">
                <a:solidFill>
                  <a:srgbClr val="062D47"/>
                </a:solidFill>
                <a:latin typeface="Poppins"/>
                <a:ea typeface="Poppins"/>
                <a:cs typeface="Poppins"/>
                <a:sym typeface="Poppins"/>
              </a:rPr>
              <a:t>Anwendungen</a:t>
            </a:r>
            <a:r>
              <a:rPr lang="en-US" sz="2000" b="1" dirty="0">
                <a:solidFill>
                  <a:srgbClr val="062D47"/>
                </a:solidFill>
                <a:latin typeface="Poppins"/>
                <a:ea typeface="Poppins"/>
                <a:cs typeface="Poppins"/>
                <a:sym typeface="Poppins"/>
              </a:rPr>
              <a:t> </a:t>
            </a:r>
            <a:r>
              <a:rPr lang="en-US" sz="2000" b="1" dirty="0" err="1">
                <a:solidFill>
                  <a:srgbClr val="062D47"/>
                </a:solidFill>
                <a:latin typeface="Poppins"/>
                <a:ea typeface="Poppins"/>
                <a:cs typeface="Poppins"/>
                <a:sym typeface="Poppins"/>
              </a:rPr>
              <a:t>aus</a:t>
            </a:r>
            <a:r>
              <a:rPr lang="en-US" sz="2000" b="1" dirty="0">
                <a:solidFill>
                  <a:srgbClr val="062D47"/>
                </a:solidFill>
                <a:latin typeface="Poppins"/>
                <a:ea typeface="Poppins"/>
                <a:cs typeface="Poppins"/>
                <a:sym typeface="Poppins"/>
              </a:rPr>
              <a:t> dem </a:t>
            </a:r>
            <a:r>
              <a:rPr lang="en-US" sz="2000" b="1" dirty="0" err="1">
                <a:solidFill>
                  <a:srgbClr val="062D47"/>
                </a:solidFill>
                <a:latin typeface="Poppins"/>
                <a:ea typeface="Poppins"/>
                <a:cs typeface="Poppins"/>
                <a:sym typeface="Poppins"/>
              </a:rPr>
              <a:t>wirklichen</a:t>
            </a:r>
            <a:r>
              <a:rPr lang="en-US" sz="2000" b="1" dirty="0">
                <a:solidFill>
                  <a:srgbClr val="062D47"/>
                </a:solidFill>
                <a:latin typeface="Poppins"/>
                <a:ea typeface="Poppins"/>
                <a:cs typeface="Poppins"/>
                <a:sym typeface="Poppins"/>
              </a:rPr>
              <a:t> Leben</a:t>
            </a:r>
            <a:endParaRPr sz="2000" b="1" dirty="0">
              <a:solidFill>
                <a:srgbClr val="062D47"/>
              </a:solidFill>
              <a:latin typeface="Poppins"/>
              <a:ea typeface="Poppins"/>
              <a:cs typeface="Poppins"/>
              <a:sym typeface="Poppins"/>
            </a:endParaRPr>
          </a:p>
          <a:p>
            <a:pPr marL="0" lvl="0" indent="0" algn="just" rtl="0">
              <a:lnSpc>
                <a:spcPct val="150000"/>
              </a:lnSpc>
              <a:spcBef>
                <a:spcPts val="0"/>
              </a:spcBef>
              <a:spcAft>
                <a:spcPts val="0"/>
              </a:spcAft>
              <a:buNone/>
            </a:pPr>
            <a:r>
              <a:rPr lang="en-US" sz="2000" dirty="0">
                <a:solidFill>
                  <a:srgbClr val="062D47"/>
                </a:solidFill>
                <a:latin typeface="Poppins"/>
                <a:ea typeface="Poppins"/>
                <a:cs typeface="Poppins"/>
                <a:sym typeface="Poppins"/>
              </a:rPr>
              <a:t>       6.1. </a:t>
            </a:r>
            <a:r>
              <a:rPr lang="en-US" sz="2000" dirty="0" err="1">
                <a:solidFill>
                  <a:srgbClr val="062D47"/>
                </a:solidFill>
                <a:latin typeface="Poppins"/>
                <a:ea typeface="Poppins"/>
                <a:cs typeface="Poppins"/>
                <a:sym typeface="Poppins"/>
              </a:rPr>
              <a:t>Fallstudie</a:t>
            </a:r>
            <a:r>
              <a:rPr lang="en-US" sz="2000" dirty="0">
                <a:solidFill>
                  <a:srgbClr val="062D47"/>
                </a:solidFill>
                <a:latin typeface="Poppins"/>
                <a:ea typeface="Poppins"/>
                <a:cs typeface="Poppins"/>
                <a:sym typeface="Poppins"/>
              </a:rPr>
              <a:t> 1: "</a:t>
            </a:r>
            <a:r>
              <a:rPr lang="en-US" sz="2000" dirty="0" err="1">
                <a:solidFill>
                  <a:srgbClr val="062D47"/>
                </a:solidFill>
                <a:latin typeface="Poppins"/>
                <a:ea typeface="Poppins"/>
                <a:cs typeface="Poppins"/>
                <a:sym typeface="Poppins"/>
              </a:rPr>
              <a:t>AdvisoTech</a:t>
            </a:r>
            <a:r>
              <a:rPr lang="en-US" sz="2000" dirty="0">
                <a:solidFill>
                  <a:srgbClr val="062D47"/>
                </a:solidFill>
                <a:latin typeface="Poppins"/>
                <a:ea typeface="Poppins"/>
                <a:cs typeface="Poppins"/>
                <a:sym typeface="Poppins"/>
              </a:rPr>
              <a:t>" (</a:t>
            </a:r>
            <a:r>
              <a:rPr lang="en-US" sz="2000" dirty="0" err="1">
                <a:solidFill>
                  <a:srgbClr val="062D47"/>
                </a:solidFill>
                <a:latin typeface="Poppins"/>
                <a:ea typeface="Poppins"/>
                <a:cs typeface="Poppins"/>
                <a:sym typeface="Poppins"/>
              </a:rPr>
              <a:t>Frankreich</a:t>
            </a:r>
            <a:r>
              <a:rPr lang="en-US" sz="2000" dirty="0">
                <a:solidFill>
                  <a:srgbClr val="062D47"/>
                </a:solidFill>
                <a:latin typeface="Poppins"/>
                <a:ea typeface="Poppins"/>
                <a:cs typeface="Poppins"/>
                <a:sym typeface="Poppins"/>
              </a:rPr>
              <a:t>)</a:t>
            </a:r>
            <a:endParaRPr sz="2000" dirty="0">
              <a:solidFill>
                <a:srgbClr val="062D47"/>
              </a:solidFill>
              <a:latin typeface="Poppins"/>
              <a:ea typeface="Poppins"/>
              <a:cs typeface="Poppins"/>
              <a:sym typeface="Poppins"/>
            </a:endParaRPr>
          </a:p>
          <a:p>
            <a:pPr marL="0" lvl="0" indent="0" algn="just" rtl="0">
              <a:lnSpc>
                <a:spcPct val="150000"/>
              </a:lnSpc>
              <a:spcBef>
                <a:spcPts val="0"/>
              </a:spcBef>
              <a:spcAft>
                <a:spcPts val="0"/>
              </a:spcAft>
              <a:buNone/>
            </a:pPr>
            <a:r>
              <a:rPr lang="en-US" sz="2000" dirty="0">
                <a:solidFill>
                  <a:srgbClr val="062D47"/>
                </a:solidFill>
                <a:latin typeface="Poppins"/>
                <a:ea typeface="Poppins"/>
                <a:cs typeface="Poppins"/>
                <a:sym typeface="Poppins"/>
              </a:rPr>
              <a:t>       6.2. </a:t>
            </a:r>
            <a:r>
              <a:rPr lang="en-US" sz="2000" dirty="0" err="1">
                <a:solidFill>
                  <a:srgbClr val="062D47"/>
                </a:solidFill>
                <a:latin typeface="Poppins"/>
                <a:ea typeface="Poppins"/>
                <a:cs typeface="Poppins"/>
                <a:sym typeface="Poppins"/>
              </a:rPr>
              <a:t>Fallstudie</a:t>
            </a:r>
            <a:r>
              <a:rPr lang="en-US" sz="2000" dirty="0">
                <a:solidFill>
                  <a:srgbClr val="062D47"/>
                </a:solidFill>
                <a:latin typeface="Poppins"/>
                <a:ea typeface="Poppins"/>
                <a:cs typeface="Poppins"/>
                <a:sym typeface="Poppins"/>
              </a:rPr>
              <a:t> 2: </a:t>
            </a:r>
            <a:r>
              <a:rPr lang="en-US" sz="2000" dirty="0" err="1">
                <a:solidFill>
                  <a:srgbClr val="062D47"/>
                </a:solidFill>
                <a:latin typeface="Poppins"/>
                <a:ea typeface="Poppins"/>
                <a:cs typeface="Poppins"/>
                <a:sym typeface="Poppins"/>
              </a:rPr>
              <a:t>WebGrowth</a:t>
            </a:r>
            <a:r>
              <a:rPr lang="en-US" sz="2000" dirty="0">
                <a:solidFill>
                  <a:srgbClr val="062D47"/>
                </a:solidFill>
                <a:latin typeface="Poppins"/>
                <a:ea typeface="Poppins"/>
                <a:cs typeface="Poppins"/>
                <a:sym typeface="Poppins"/>
              </a:rPr>
              <a:t> Digital (UK)</a:t>
            </a:r>
            <a:endParaRPr sz="2000" dirty="0">
              <a:solidFill>
                <a:srgbClr val="062D47"/>
              </a:solidFill>
              <a:latin typeface="Poppins"/>
              <a:ea typeface="Poppins"/>
              <a:cs typeface="Poppins"/>
              <a:sym typeface="Poppins"/>
            </a:endParaRPr>
          </a:p>
          <a:p>
            <a:pPr marL="0" lvl="0" indent="0" algn="just" rtl="0">
              <a:lnSpc>
                <a:spcPct val="150000"/>
              </a:lnSpc>
              <a:spcBef>
                <a:spcPts val="0"/>
              </a:spcBef>
              <a:spcAft>
                <a:spcPts val="0"/>
              </a:spcAft>
              <a:buNone/>
            </a:pPr>
            <a:r>
              <a:rPr lang="en-US" sz="2000" dirty="0">
                <a:solidFill>
                  <a:srgbClr val="062D47"/>
                </a:solidFill>
                <a:latin typeface="Poppins"/>
                <a:ea typeface="Poppins"/>
                <a:cs typeface="Poppins"/>
                <a:sym typeface="Poppins"/>
              </a:rPr>
              <a:t>       6.3. </a:t>
            </a:r>
            <a:r>
              <a:rPr lang="en-US" sz="2000" dirty="0" err="1">
                <a:solidFill>
                  <a:srgbClr val="062D47"/>
                </a:solidFill>
                <a:latin typeface="Poppins"/>
                <a:ea typeface="Poppins"/>
                <a:cs typeface="Poppins"/>
                <a:sym typeface="Poppins"/>
              </a:rPr>
              <a:t>Fallstudie</a:t>
            </a:r>
            <a:r>
              <a:rPr lang="en-US" sz="2000" dirty="0">
                <a:solidFill>
                  <a:srgbClr val="062D47"/>
                </a:solidFill>
                <a:latin typeface="Poppins"/>
                <a:ea typeface="Poppins"/>
                <a:cs typeface="Poppins"/>
                <a:sym typeface="Poppins"/>
              </a:rPr>
              <a:t> 3: </a:t>
            </a:r>
            <a:r>
              <a:rPr lang="en-US" sz="2000" dirty="0" err="1">
                <a:solidFill>
                  <a:srgbClr val="062D47"/>
                </a:solidFill>
                <a:latin typeface="Poppins"/>
                <a:ea typeface="Poppins"/>
                <a:cs typeface="Poppins"/>
                <a:sym typeface="Poppins"/>
              </a:rPr>
              <a:t>MediLife</a:t>
            </a:r>
            <a:r>
              <a:rPr lang="en-US" sz="2000" dirty="0">
                <a:solidFill>
                  <a:srgbClr val="062D47"/>
                </a:solidFill>
                <a:latin typeface="Poppins"/>
                <a:ea typeface="Poppins"/>
                <a:cs typeface="Poppins"/>
                <a:sym typeface="Poppins"/>
              </a:rPr>
              <a:t> (</a:t>
            </a:r>
            <a:r>
              <a:rPr lang="en-US" sz="2000" dirty="0" err="1">
                <a:solidFill>
                  <a:srgbClr val="062D47"/>
                </a:solidFill>
                <a:latin typeface="Poppins"/>
                <a:ea typeface="Poppins"/>
                <a:cs typeface="Poppins"/>
                <a:sym typeface="Poppins"/>
              </a:rPr>
              <a:t>Slowenien</a:t>
            </a:r>
            <a:r>
              <a:rPr lang="en-US" sz="2000" dirty="0">
                <a:solidFill>
                  <a:srgbClr val="062D47"/>
                </a:solidFill>
                <a:latin typeface="Poppins"/>
                <a:ea typeface="Poppins"/>
                <a:cs typeface="Poppins"/>
                <a:sym typeface="Poppins"/>
              </a:rPr>
              <a:t>) </a:t>
            </a:r>
            <a:endParaRPr sz="2000" dirty="0">
              <a:solidFill>
                <a:srgbClr val="062D47"/>
              </a:solidFill>
              <a:latin typeface="Poppins"/>
              <a:ea typeface="Poppins"/>
              <a:cs typeface="Poppins"/>
              <a:sym typeface="Poppins"/>
            </a:endParaRPr>
          </a:p>
          <a:p>
            <a:pPr marL="0" lvl="0" indent="0" algn="just" rtl="0">
              <a:lnSpc>
                <a:spcPct val="150000"/>
              </a:lnSpc>
              <a:spcBef>
                <a:spcPts val="0"/>
              </a:spcBef>
              <a:spcAft>
                <a:spcPts val="0"/>
              </a:spcAft>
              <a:buNone/>
            </a:pPr>
            <a:r>
              <a:rPr lang="en-US" sz="2000" dirty="0">
                <a:solidFill>
                  <a:srgbClr val="062D47"/>
                </a:solidFill>
                <a:latin typeface="Poppins"/>
                <a:ea typeface="Poppins"/>
                <a:cs typeface="Poppins"/>
                <a:sym typeface="Poppins"/>
              </a:rPr>
              <a:t>       6.4. </a:t>
            </a:r>
            <a:r>
              <a:rPr lang="en-US" sz="2000" dirty="0" err="1">
                <a:solidFill>
                  <a:srgbClr val="062D47"/>
                </a:solidFill>
                <a:latin typeface="Poppins"/>
                <a:ea typeface="Poppins"/>
                <a:cs typeface="Poppins"/>
                <a:sym typeface="Poppins"/>
              </a:rPr>
              <a:t>Fallstudie</a:t>
            </a:r>
            <a:r>
              <a:rPr lang="en-US" sz="2000" dirty="0">
                <a:solidFill>
                  <a:srgbClr val="062D47"/>
                </a:solidFill>
                <a:latin typeface="Poppins"/>
                <a:ea typeface="Poppins"/>
                <a:cs typeface="Poppins"/>
                <a:sym typeface="Poppins"/>
              </a:rPr>
              <a:t> 4: </a:t>
            </a:r>
            <a:r>
              <a:rPr lang="en-US" sz="2000" dirty="0" err="1">
                <a:solidFill>
                  <a:srgbClr val="062D47"/>
                </a:solidFill>
                <a:latin typeface="Poppins"/>
                <a:ea typeface="Poppins"/>
                <a:cs typeface="Poppins"/>
                <a:sym typeface="Poppins"/>
              </a:rPr>
              <a:t>PowerGen</a:t>
            </a:r>
            <a:r>
              <a:rPr lang="en-US" sz="2000" dirty="0">
                <a:solidFill>
                  <a:srgbClr val="062D47"/>
                </a:solidFill>
                <a:latin typeface="Poppins"/>
                <a:ea typeface="Poppins"/>
                <a:cs typeface="Poppins"/>
                <a:sym typeface="Poppins"/>
              </a:rPr>
              <a:t> (Polen)</a:t>
            </a:r>
            <a:endParaRPr sz="2000" dirty="0">
              <a:solidFill>
                <a:srgbClr val="062D47"/>
              </a:solidFill>
              <a:latin typeface="Poppins"/>
              <a:ea typeface="Poppins"/>
              <a:cs typeface="Poppins"/>
              <a:sym typeface="Poppins"/>
            </a:endParaRPr>
          </a:p>
          <a:p>
            <a:pPr marL="0" lvl="0" indent="0" algn="just" rtl="0">
              <a:lnSpc>
                <a:spcPct val="150000"/>
              </a:lnSpc>
              <a:spcBef>
                <a:spcPts val="0"/>
              </a:spcBef>
              <a:spcAft>
                <a:spcPts val="0"/>
              </a:spcAft>
              <a:buNone/>
            </a:pPr>
            <a:r>
              <a:rPr lang="en-US" sz="2000" dirty="0">
                <a:solidFill>
                  <a:srgbClr val="062D47"/>
                </a:solidFill>
                <a:latin typeface="Poppins"/>
                <a:ea typeface="Poppins"/>
                <a:cs typeface="Poppins"/>
                <a:sym typeface="Poppins"/>
              </a:rPr>
              <a:t>       6.5. </a:t>
            </a:r>
            <a:r>
              <a:rPr lang="en-US" sz="2000" dirty="0" err="1">
                <a:solidFill>
                  <a:srgbClr val="062D47"/>
                </a:solidFill>
                <a:latin typeface="Poppins"/>
                <a:ea typeface="Poppins"/>
                <a:cs typeface="Poppins"/>
                <a:sym typeface="Poppins"/>
              </a:rPr>
              <a:t>Fallstudie</a:t>
            </a:r>
            <a:r>
              <a:rPr lang="en-US" sz="2000" dirty="0">
                <a:solidFill>
                  <a:srgbClr val="062D47"/>
                </a:solidFill>
                <a:latin typeface="Poppins"/>
                <a:ea typeface="Poppins"/>
                <a:cs typeface="Poppins"/>
                <a:sym typeface="Poppins"/>
              </a:rPr>
              <a:t> 5: </a:t>
            </a:r>
            <a:r>
              <a:rPr lang="en-US" sz="2000" dirty="0" err="1">
                <a:solidFill>
                  <a:srgbClr val="062D47"/>
                </a:solidFill>
                <a:latin typeface="Poppins"/>
                <a:ea typeface="Poppins"/>
                <a:cs typeface="Poppins"/>
                <a:sym typeface="Poppins"/>
              </a:rPr>
              <a:t>AeroTech</a:t>
            </a:r>
            <a:r>
              <a:rPr lang="en-US" sz="2000" dirty="0">
                <a:solidFill>
                  <a:srgbClr val="062D47"/>
                </a:solidFill>
                <a:latin typeface="Poppins"/>
                <a:ea typeface="Poppins"/>
                <a:cs typeface="Poppins"/>
                <a:sym typeface="Poppins"/>
              </a:rPr>
              <a:t> Solutions (Portugal)</a:t>
            </a:r>
            <a:endParaRPr sz="2000" dirty="0">
              <a:solidFill>
                <a:srgbClr val="062D47"/>
              </a:solidFill>
              <a:latin typeface="Poppins"/>
              <a:ea typeface="Poppins"/>
              <a:cs typeface="Poppins"/>
              <a:sym typeface="Poppins"/>
            </a:endParaRPr>
          </a:p>
          <a:p>
            <a:pPr marL="0" lvl="0" indent="0" algn="just" rtl="0">
              <a:lnSpc>
                <a:spcPct val="150000"/>
              </a:lnSpc>
              <a:spcBef>
                <a:spcPts val="0"/>
              </a:spcBef>
              <a:spcAft>
                <a:spcPts val="0"/>
              </a:spcAft>
              <a:buNone/>
            </a:pPr>
            <a:r>
              <a:rPr lang="en-US" sz="2000" dirty="0">
                <a:solidFill>
                  <a:srgbClr val="062D47"/>
                </a:solidFill>
                <a:latin typeface="Poppins"/>
                <a:ea typeface="Poppins"/>
                <a:cs typeface="Poppins"/>
                <a:sym typeface="Poppins"/>
              </a:rPr>
              <a:t>       6.6. </a:t>
            </a:r>
            <a:r>
              <a:rPr lang="en-US" sz="2000" dirty="0" err="1">
                <a:solidFill>
                  <a:srgbClr val="062D47"/>
                </a:solidFill>
                <a:latin typeface="Poppins"/>
                <a:ea typeface="Poppins"/>
                <a:cs typeface="Poppins"/>
                <a:sym typeface="Poppins"/>
              </a:rPr>
              <a:t>Schlussfolgerung</a:t>
            </a:r>
            <a:endParaRPr sz="2000" dirty="0">
              <a:solidFill>
                <a:srgbClr val="062D47"/>
              </a:solidFill>
              <a:latin typeface="Poppins"/>
              <a:ea typeface="Poppins"/>
              <a:cs typeface="Poppins"/>
              <a:sym typeface="Poppins"/>
            </a:endParaRPr>
          </a:p>
          <a:p>
            <a:pPr marL="0" lvl="0" indent="0" algn="just" rtl="0">
              <a:lnSpc>
                <a:spcPct val="150000"/>
              </a:lnSpc>
              <a:spcBef>
                <a:spcPts val="0"/>
              </a:spcBef>
              <a:spcAft>
                <a:spcPts val="0"/>
              </a:spcAft>
              <a:buNone/>
            </a:pPr>
            <a:r>
              <a:rPr lang="en-US" sz="2000" b="1" dirty="0">
                <a:solidFill>
                  <a:srgbClr val="062D47"/>
                </a:solidFill>
                <a:latin typeface="Poppins"/>
                <a:ea typeface="Poppins"/>
                <a:cs typeface="Poppins"/>
                <a:sym typeface="Poppins"/>
              </a:rPr>
              <a:t>7: </a:t>
            </a:r>
            <a:r>
              <a:rPr lang="en-US" sz="2000" b="1" dirty="0" err="1">
                <a:solidFill>
                  <a:srgbClr val="062D47"/>
                </a:solidFill>
                <a:latin typeface="Poppins"/>
                <a:ea typeface="Poppins"/>
                <a:cs typeface="Poppins"/>
                <a:sym typeface="Poppins"/>
              </a:rPr>
              <a:t>Literaturverzeichnis</a:t>
            </a:r>
            <a:endParaRPr sz="2000" b="1" dirty="0">
              <a:solidFill>
                <a:srgbClr val="062D47"/>
              </a:solidFill>
              <a:latin typeface="Poppins"/>
              <a:ea typeface="Poppins"/>
              <a:cs typeface="Poppins"/>
              <a:sym typeface="Poppi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g32093a3db72_5_92"/>
          <p:cNvSpPr/>
          <p:nvPr/>
        </p:nvSpPr>
        <p:spPr>
          <a:xfrm rot="-4777092">
            <a:off x="6392330" y="2935537"/>
            <a:ext cx="12662177" cy="4415935"/>
          </a:xfrm>
          <a:custGeom>
            <a:avLst/>
            <a:gdLst/>
            <a:ahLst/>
            <a:cxnLst/>
            <a:rect l="l" t="t" r="r" b="b"/>
            <a:pathLst>
              <a:path w="12676724" h="4421008" extrusionOk="0">
                <a:moveTo>
                  <a:pt x="0" y="0"/>
                </a:moveTo>
                <a:lnTo>
                  <a:pt x="12676724" y="0"/>
                </a:lnTo>
                <a:lnTo>
                  <a:pt x="12676724" y="4421008"/>
                </a:lnTo>
                <a:lnTo>
                  <a:pt x="0" y="4421008"/>
                </a:lnTo>
                <a:lnTo>
                  <a:pt x="0" y="0"/>
                </a:lnTo>
                <a:close/>
              </a:path>
            </a:pathLst>
          </a:custGeom>
          <a:blipFill rotWithShape="1">
            <a:blip r:embed="rId3">
              <a:alphaModFix/>
            </a:blip>
            <a:stretch>
              <a:fillRect/>
            </a:stretch>
          </a:blipFill>
          <a:ln>
            <a:noFill/>
          </a:ln>
        </p:spPr>
        <p:txBody>
          <a:bodyPr/>
          <a:lstStyle/>
          <a:p>
            <a:endParaRPr lang="de-DE"/>
          </a:p>
        </p:txBody>
      </p:sp>
      <p:sp>
        <p:nvSpPr>
          <p:cNvPr id="699" name="Google Shape;699;g32093a3db72_5_92"/>
          <p:cNvSpPr/>
          <p:nvPr/>
        </p:nvSpPr>
        <p:spPr>
          <a:xfrm rot="-2967651" flipH="1">
            <a:off x="13288315" y="6434110"/>
            <a:ext cx="10666084" cy="3626468"/>
          </a:xfrm>
          <a:custGeom>
            <a:avLst/>
            <a:gdLst/>
            <a:ahLst/>
            <a:cxnLst/>
            <a:rect l="l" t="t" r="r" b="b"/>
            <a:pathLst>
              <a:path w="10665551" h="3626287" extrusionOk="0">
                <a:moveTo>
                  <a:pt x="10665551" y="0"/>
                </a:moveTo>
                <a:lnTo>
                  <a:pt x="0" y="0"/>
                </a:lnTo>
                <a:lnTo>
                  <a:pt x="0" y="3626288"/>
                </a:lnTo>
                <a:lnTo>
                  <a:pt x="10665551" y="3626288"/>
                </a:lnTo>
                <a:lnTo>
                  <a:pt x="10665551" y="0"/>
                </a:lnTo>
                <a:close/>
              </a:path>
            </a:pathLst>
          </a:custGeom>
          <a:blipFill rotWithShape="1">
            <a:blip r:embed="rId4">
              <a:alphaModFix amt="77000"/>
            </a:blip>
            <a:stretch>
              <a:fillRect/>
            </a:stretch>
          </a:blipFill>
          <a:ln>
            <a:noFill/>
          </a:ln>
        </p:spPr>
        <p:txBody>
          <a:bodyPr/>
          <a:lstStyle/>
          <a:p>
            <a:endParaRPr lang="de-DE"/>
          </a:p>
        </p:txBody>
      </p:sp>
      <p:grpSp>
        <p:nvGrpSpPr>
          <p:cNvPr id="700" name="Google Shape;700;g32093a3db72_5_92"/>
          <p:cNvGrpSpPr/>
          <p:nvPr/>
        </p:nvGrpSpPr>
        <p:grpSpPr>
          <a:xfrm>
            <a:off x="11629486" y="1052712"/>
            <a:ext cx="857829" cy="857829"/>
            <a:chOff x="0" y="0"/>
            <a:chExt cx="812800" cy="812800"/>
          </a:xfrm>
        </p:grpSpPr>
        <p:sp>
          <p:nvSpPr>
            <p:cNvPr id="701" name="Google Shape;701;g32093a3db72_5_9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g32093a3db72_5_92"/>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03" name="Google Shape;703;g32093a3db72_5_92"/>
          <p:cNvGrpSpPr/>
          <p:nvPr/>
        </p:nvGrpSpPr>
        <p:grpSpPr>
          <a:xfrm>
            <a:off x="11115371" y="2332412"/>
            <a:ext cx="604561" cy="604561"/>
            <a:chOff x="0" y="0"/>
            <a:chExt cx="812800" cy="812800"/>
          </a:xfrm>
        </p:grpSpPr>
        <p:sp>
          <p:nvSpPr>
            <p:cNvPr id="704" name="Google Shape;704;g32093a3db72_5_9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g32093a3db72_5_92"/>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06" name="Google Shape;706;g32093a3db72_5_92"/>
          <p:cNvGrpSpPr/>
          <p:nvPr/>
        </p:nvGrpSpPr>
        <p:grpSpPr>
          <a:xfrm>
            <a:off x="11940462" y="788230"/>
            <a:ext cx="637642" cy="637642"/>
            <a:chOff x="0" y="0"/>
            <a:chExt cx="812800" cy="812800"/>
          </a:xfrm>
        </p:grpSpPr>
        <p:sp>
          <p:nvSpPr>
            <p:cNvPr id="707" name="Google Shape;707;g32093a3db72_5_9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g32093a3db72_5_92"/>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09" name="Google Shape;709;g32093a3db72_5_92"/>
          <p:cNvSpPr txBox="1"/>
          <p:nvPr/>
        </p:nvSpPr>
        <p:spPr>
          <a:xfrm>
            <a:off x="-90982" y="590487"/>
            <a:ext cx="11103000" cy="17823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6000" b="1">
                <a:solidFill>
                  <a:srgbClr val="002C47"/>
                </a:solidFill>
                <a:latin typeface="Poppins"/>
                <a:ea typeface="Poppins"/>
                <a:cs typeface="Poppins"/>
                <a:sym typeface="Poppins"/>
              </a:rPr>
              <a:t>Fallstudie 4: PowerGen </a:t>
            </a:r>
            <a:r>
              <a:rPr lang="en-US" sz="4800">
                <a:solidFill>
                  <a:srgbClr val="002C47"/>
                </a:solidFill>
                <a:latin typeface="Poppins"/>
                <a:ea typeface="Poppins"/>
                <a:cs typeface="Poppins"/>
                <a:sym typeface="Poppins"/>
              </a:rPr>
              <a:t>(Polen)</a:t>
            </a:r>
            <a:endParaRPr sz="100" b="0" i="0" u="none" strike="noStrike" cap="none">
              <a:solidFill>
                <a:srgbClr val="000000"/>
              </a:solidFill>
              <a:latin typeface="Arial"/>
              <a:ea typeface="Arial"/>
              <a:cs typeface="Arial"/>
              <a:sym typeface="Arial"/>
            </a:endParaRPr>
          </a:p>
        </p:txBody>
      </p:sp>
      <p:sp>
        <p:nvSpPr>
          <p:cNvPr id="710" name="Google Shape;710;g32093a3db72_5_92"/>
          <p:cNvSpPr/>
          <p:nvPr/>
        </p:nvSpPr>
        <p:spPr>
          <a:xfrm>
            <a:off x="12147121" y="950"/>
            <a:ext cx="7177919" cy="10291954"/>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5">
              <a:alphaModFix/>
            </a:blip>
            <a:stretch>
              <a:fillRect l="-75765" r="-7575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g32093a3db72_5_92"/>
          <p:cNvSpPr txBox="1"/>
          <p:nvPr/>
        </p:nvSpPr>
        <p:spPr>
          <a:xfrm>
            <a:off x="628650" y="5303150"/>
            <a:ext cx="8991600" cy="1754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400">
                <a:solidFill>
                  <a:srgbClr val="002C47"/>
                </a:solidFill>
                <a:latin typeface="Poppins"/>
                <a:ea typeface="Poppins"/>
                <a:cs typeface="Poppins"/>
                <a:sym typeface="Poppins"/>
              </a:rPr>
              <a:t>PowerGen, ein KMU im Bereich der erneuerbaren Energien, das sich auf Nachhaltigkeit und Innovation konzentriert. </a:t>
            </a:r>
            <a:endParaRPr sz="3400">
              <a:solidFill>
                <a:srgbClr val="002C47"/>
              </a:solidFill>
              <a:latin typeface="Poppins"/>
              <a:ea typeface="Poppins"/>
              <a:cs typeface="Poppins"/>
              <a:sym typeface="Poppins"/>
            </a:endParaRPr>
          </a:p>
        </p:txBody>
      </p:sp>
      <p:pic>
        <p:nvPicPr>
          <p:cNvPr id="712" name="Google Shape;712;g32093a3db72_5_92" descr="File:EU-Poland.svg - Wikipedia"/>
          <p:cNvPicPr preferRelativeResize="0"/>
          <p:nvPr/>
        </p:nvPicPr>
        <p:blipFill>
          <a:blip r:embed="rId6">
            <a:alphaModFix/>
          </a:blip>
          <a:stretch>
            <a:fillRect/>
          </a:stretch>
        </p:blipFill>
        <p:spPr>
          <a:xfrm>
            <a:off x="2343150" y="2756150"/>
            <a:ext cx="2571750" cy="2163627"/>
          </a:xfrm>
          <a:prstGeom prst="rect">
            <a:avLst/>
          </a:prstGeom>
          <a:noFill/>
          <a:ln w="19050" cap="flat" cmpd="sng">
            <a:solidFill>
              <a:schemeClr val="lt1"/>
            </a:solidFill>
            <a:prstDash val="solid"/>
            <a:round/>
            <a:headEnd type="none" w="sm" len="sm"/>
            <a:tailEnd type="none" w="sm" len="sm"/>
          </a:ln>
        </p:spPr>
      </p:pic>
      <p:pic>
        <p:nvPicPr>
          <p:cNvPr id="713" name="Google Shape;713;g32093a3db72_5_92" descr="File:Flag of Poland.jpg - Wikipedia"/>
          <p:cNvPicPr preferRelativeResize="0"/>
          <p:nvPr/>
        </p:nvPicPr>
        <p:blipFill rotWithShape="1">
          <a:blip r:embed="rId7">
            <a:alphaModFix/>
          </a:blip>
          <a:srcRect b="21110"/>
          <a:stretch/>
        </p:blipFill>
        <p:spPr>
          <a:xfrm>
            <a:off x="6015350" y="2756149"/>
            <a:ext cx="2571750" cy="2163625"/>
          </a:xfrm>
          <a:prstGeom prst="rect">
            <a:avLst/>
          </a:prstGeom>
          <a:noFill/>
          <a:ln w="19050" cap="flat" cmpd="sng">
            <a:solidFill>
              <a:schemeClr val="lt1"/>
            </a:solidFill>
            <a:prstDash val="solid"/>
            <a:round/>
            <a:headEnd type="none" w="sm" len="sm"/>
            <a:tailEnd type="none" w="sm" len="sm"/>
          </a:ln>
        </p:spPr>
      </p:pic>
      <p:pic>
        <p:nvPicPr>
          <p:cNvPr id="714" name="Google Shape;714;g32093a3db72_5_92" descr="57 Royalty-Free Sustainability Photos | PickPik"/>
          <p:cNvPicPr preferRelativeResize="0"/>
          <p:nvPr/>
        </p:nvPicPr>
        <p:blipFill>
          <a:blip r:embed="rId8">
            <a:alphaModFix/>
          </a:blip>
          <a:stretch>
            <a:fillRect/>
          </a:stretch>
        </p:blipFill>
        <p:spPr>
          <a:xfrm>
            <a:off x="3501738" y="7441225"/>
            <a:ext cx="3245437" cy="2163625"/>
          </a:xfrm>
          <a:prstGeom prst="rect">
            <a:avLst/>
          </a:prstGeom>
          <a:noFill/>
          <a:ln w="19050" cap="flat" cmpd="sng">
            <a:solidFill>
              <a:schemeClr val="lt1"/>
            </a:solidFill>
            <a:prstDash val="solid"/>
            <a:round/>
            <a:headEnd type="none" w="sm" len="sm"/>
            <a:tailEnd type="none" w="sm" len="sm"/>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g3209f1de554_1_36"/>
          <p:cNvSpPr/>
          <p:nvPr/>
        </p:nvSpPr>
        <p:spPr>
          <a:xfrm rot="-10602053">
            <a:off x="12412802" y="-1131869"/>
            <a:ext cx="6235467" cy="2174619"/>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de-DE"/>
          </a:p>
        </p:txBody>
      </p:sp>
      <p:sp>
        <p:nvSpPr>
          <p:cNvPr id="720" name="Google Shape;720;g3209f1de554_1_36"/>
          <p:cNvSpPr/>
          <p:nvPr/>
        </p:nvSpPr>
        <p:spPr>
          <a:xfrm rot="10602053" flipH="1">
            <a:off x="-438992" y="-1186916"/>
            <a:ext cx="6571235" cy="2291719"/>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de-DE"/>
          </a:p>
        </p:txBody>
      </p:sp>
      <p:sp>
        <p:nvSpPr>
          <p:cNvPr id="721" name="Google Shape;721;g3209f1de554_1_36"/>
          <p:cNvSpPr txBox="1"/>
          <p:nvPr/>
        </p:nvSpPr>
        <p:spPr>
          <a:xfrm>
            <a:off x="3676650" y="566100"/>
            <a:ext cx="11239500" cy="3849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endParaRPr sz="2500" b="0" i="0" u="none" strike="noStrike" cap="none">
              <a:solidFill>
                <a:srgbClr val="000000"/>
              </a:solidFill>
              <a:latin typeface="Arial"/>
              <a:ea typeface="Arial"/>
              <a:cs typeface="Arial"/>
              <a:sym typeface="Arial"/>
            </a:endParaRPr>
          </a:p>
        </p:txBody>
      </p:sp>
      <p:sp>
        <p:nvSpPr>
          <p:cNvPr id="722" name="Google Shape;722;g3209f1de554_1_36"/>
          <p:cNvSpPr txBox="1"/>
          <p:nvPr/>
        </p:nvSpPr>
        <p:spPr>
          <a:xfrm>
            <a:off x="1371600" y="3725600"/>
            <a:ext cx="15849600" cy="1246500"/>
          </a:xfrm>
          <a:prstGeom prst="rect">
            <a:avLst/>
          </a:prstGeom>
          <a:noFill/>
          <a:ln w="38100" cap="flat" cmpd="sng">
            <a:solidFill>
              <a:srgbClr val="1155CC"/>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3000">
                <a:solidFill>
                  <a:srgbClr val="002C47"/>
                </a:solidFill>
                <a:latin typeface="Poppins"/>
                <a:ea typeface="Poppins"/>
                <a:cs typeface="Poppins"/>
                <a:sym typeface="Poppins"/>
              </a:rPr>
              <a:t>Die Initiative stärkte die Führungsposition des Unternehmens und bekräftigte sein Engagement für </a:t>
            </a:r>
            <a:r>
              <a:rPr lang="en-US" sz="3000" b="1">
                <a:solidFill>
                  <a:srgbClr val="002C47"/>
                </a:solidFill>
                <a:latin typeface="Poppins"/>
                <a:ea typeface="Poppins"/>
                <a:cs typeface="Poppins"/>
                <a:sym typeface="Poppins"/>
              </a:rPr>
              <a:t>grüne Energie</a:t>
            </a:r>
            <a:r>
              <a:rPr lang="en-US" sz="3000">
                <a:solidFill>
                  <a:srgbClr val="002C47"/>
                </a:solidFill>
                <a:latin typeface="Poppins"/>
                <a:ea typeface="Poppins"/>
                <a:cs typeface="Poppins"/>
                <a:sym typeface="Poppins"/>
              </a:rPr>
              <a:t>.</a:t>
            </a:r>
            <a:endParaRPr sz="3000">
              <a:solidFill>
                <a:srgbClr val="002C47"/>
              </a:solidFill>
              <a:latin typeface="Poppins"/>
              <a:ea typeface="Poppins"/>
              <a:cs typeface="Poppins"/>
              <a:sym typeface="Poppins"/>
            </a:endParaRPr>
          </a:p>
          <a:p>
            <a:pPr marL="0" lvl="0" indent="0" algn="ctr" rtl="0">
              <a:spcBef>
                <a:spcPts val="0"/>
              </a:spcBef>
              <a:spcAft>
                <a:spcPts val="0"/>
              </a:spcAft>
              <a:buClr>
                <a:schemeClr val="dk1"/>
              </a:buClr>
              <a:buSzPts val="1100"/>
              <a:buFont typeface="Arial"/>
              <a:buNone/>
            </a:pPr>
            <a:endParaRPr sz="3200">
              <a:solidFill>
                <a:srgbClr val="002C47"/>
              </a:solidFill>
              <a:latin typeface="Poppins"/>
              <a:ea typeface="Poppins"/>
              <a:cs typeface="Poppins"/>
              <a:sym typeface="Poppins"/>
            </a:endParaRPr>
          </a:p>
          <a:p>
            <a:pPr marL="0" lvl="0" indent="0" algn="ctr" rtl="0">
              <a:spcBef>
                <a:spcPts val="0"/>
              </a:spcBef>
              <a:spcAft>
                <a:spcPts val="0"/>
              </a:spcAft>
              <a:buClr>
                <a:schemeClr val="dk1"/>
              </a:buClr>
              <a:buSzPts val="1100"/>
              <a:buFont typeface="Arial"/>
              <a:buNone/>
            </a:pPr>
            <a:endParaRPr sz="3200">
              <a:solidFill>
                <a:srgbClr val="002C47"/>
              </a:solidFill>
              <a:latin typeface="Poppins"/>
              <a:ea typeface="Poppins"/>
              <a:cs typeface="Poppins"/>
              <a:sym typeface="Poppins"/>
            </a:endParaRPr>
          </a:p>
        </p:txBody>
      </p:sp>
      <p:sp>
        <p:nvSpPr>
          <p:cNvPr id="723" name="Google Shape;723;g3209f1de554_1_36"/>
          <p:cNvSpPr txBox="1"/>
          <p:nvPr/>
        </p:nvSpPr>
        <p:spPr>
          <a:xfrm>
            <a:off x="1371600" y="1634888"/>
            <a:ext cx="15849600" cy="1747800"/>
          </a:xfrm>
          <a:prstGeom prst="rect">
            <a:avLst/>
          </a:prstGeom>
          <a:noFill/>
          <a:ln w="38100" cap="flat" cmpd="sng">
            <a:solidFill>
              <a:srgbClr val="6D9EEB"/>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800">
                <a:solidFill>
                  <a:srgbClr val="002C47"/>
                </a:solidFill>
                <a:latin typeface="Poppins"/>
                <a:ea typeface="Poppins"/>
                <a:cs typeface="Poppins"/>
                <a:sym typeface="Poppins"/>
              </a:rPr>
              <a:t>Es integrierte </a:t>
            </a:r>
            <a:r>
              <a:rPr lang="en-US" sz="2800" b="1">
                <a:solidFill>
                  <a:srgbClr val="002C47"/>
                </a:solidFill>
                <a:latin typeface="Poppins"/>
                <a:ea typeface="Poppins"/>
                <a:cs typeface="Poppins"/>
                <a:sym typeface="Poppins"/>
              </a:rPr>
              <a:t>digitale Tools </a:t>
            </a:r>
            <a:r>
              <a:rPr lang="en-US" sz="2800">
                <a:solidFill>
                  <a:srgbClr val="002C47"/>
                </a:solidFill>
                <a:latin typeface="Poppins"/>
                <a:ea typeface="Poppins"/>
                <a:cs typeface="Poppins"/>
                <a:sym typeface="Poppins"/>
              </a:rPr>
              <a:t>in die Karriereplanung, die es den Mitarbeitern ermöglichten, ihre Kompetenzentwicklung mit den Unternehmenszielen abzustimmen. </a:t>
            </a:r>
            <a:r>
              <a:rPr lang="en-US" sz="2800" b="1">
                <a:solidFill>
                  <a:srgbClr val="002C47"/>
                </a:solidFill>
                <a:latin typeface="Poppins"/>
                <a:ea typeface="Poppins"/>
                <a:cs typeface="Poppins"/>
                <a:sym typeface="Poppins"/>
              </a:rPr>
              <a:t>Schulungsprogramme </a:t>
            </a:r>
            <a:r>
              <a:rPr lang="en-US" sz="2800">
                <a:solidFill>
                  <a:srgbClr val="002C47"/>
                </a:solidFill>
                <a:latin typeface="Poppins"/>
                <a:ea typeface="Poppins"/>
                <a:cs typeface="Poppins"/>
                <a:sym typeface="Poppins"/>
              </a:rPr>
              <a:t>zu Technologien für erneuerbare Energien und Führungscoaching bereiteten die Mitarbeiter auf weiterführende Aufgaben vor. </a:t>
            </a:r>
            <a:endParaRPr sz="4600">
              <a:solidFill>
                <a:srgbClr val="002C47"/>
              </a:solidFill>
              <a:latin typeface="Poppins"/>
              <a:ea typeface="Poppins"/>
              <a:cs typeface="Poppins"/>
              <a:sym typeface="Poppins"/>
            </a:endParaRPr>
          </a:p>
        </p:txBody>
      </p:sp>
      <p:pic>
        <p:nvPicPr>
          <p:cNvPr id="724" name="Google Shape;724;g3209f1de554_1_36" descr="Renewable Green Energy | Green energy png with transparent b… | Flickr"/>
          <p:cNvPicPr preferRelativeResize="0"/>
          <p:nvPr/>
        </p:nvPicPr>
        <p:blipFill>
          <a:blip r:embed="rId4">
            <a:alphaModFix/>
          </a:blip>
          <a:stretch>
            <a:fillRect/>
          </a:stretch>
        </p:blipFill>
        <p:spPr>
          <a:xfrm>
            <a:off x="7029450" y="5708700"/>
            <a:ext cx="5124450" cy="3416300"/>
          </a:xfrm>
          <a:prstGeom prst="rect">
            <a:avLst/>
          </a:prstGeom>
          <a:noFill/>
          <a:ln w="19050" cap="flat" cmpd="sng">
            <a:solidFill>
              <a:srgbClr val="0000FF"/>
            </a:solidFill>
            <a:prstDash val="solid"/>
            <a:round/>
            <a:headEnd type="none" w="sm" len="sm"/>
            <a:tailEnd type="none" w="sm" len="sm"/>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g32093a3db72_5_109"/>
          <p:cNvSpPr/>
          <p:nvPr/>
        </p:nvSpPr>
        <p:spPr>
          <a:xfrm rot="-4777092">
            <a:off x="5568730" y="2938974"/>
            <a:ext cx="12662177" cy="4415935"/>
          </a:xfrm>
          <a:custGeom>
            <a:avLst/>
            <a:gdLst/>
            <a:ahLst/>
            <a:cxnLst/>
            <a:rect l="l" t="t" r="r" b="b"/>
            <a:pathLst>
              <a:path w="12676724" h="4421008" extrusionOk="0">
                <a:moveTo>
                  <a:pt x="0" y="0"/>
                </a:moveTo>
                <a:lnTo>
                  <a:pt x="12676724" y="0"/>
                </a:lnTo>
                <a:lnTo>
                  <a:pt x="12676724" y="4421008"/>
                </a:lnTo>
                <a:lnTo>
                  <a:pt x="0" y="4421008"/>
                </a:lnTo>
                <a:lnTo>
                  <a:pt x="0" y="0"/>
                </a:lnTo>
                <a:close/>
              </a:path>
            </a:pathLst>
          </a:custGeom>
          <a:blipFill rotWithShape="1">
            <a:blip r:embed="rId3">
              <a:alphaModFix/>
            </a:blip>
            <a:stretch>
              <a:fillRect/>
            </a:stretch>
          </a:blipFill>
          <a:ln>
            <a:noFill/>
          </a:ln>
        </p:spPr>
        <p:txBody>
          <a:bodyPr/>
          <a:lstStyle/>
          <a:p>
            <a:endParaRPr lang="de-DE"/>
          </a:p>
        </p:txBody>
      </p:sp>
      <p:sp>
        <p:nvSpPr>
          <p:cNvPr id="730" name="Google Shape;730;g32093a3db72_5_109"/>
          <p:cNvSpPr/>
          <p:nvPr/>
        </p:nvSpPr>
        <p:spPr>
          <a:xfrm>
            <a:off x="11115371" y="0"/>
            <a:ext cx="7177919" cy="10291954"/>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4">
              <a:alphaModFix/>
            </a:blip>
            <a:stretch>
              <a:fillRect l="-77019" r="-77019"/>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g32093a3db72_5_109"/>
          <p:cNvSpPr/>
          <p:nvPr/>
        </p:nvSpPr>
        <p:spPr>
          <a:xfrm rot="-2967651" flipH="1">
            <a:off x="13288315" y="6434110"/>
            <a:ext cx="10666084" cy="3626468"/>
          </a:xfrm>
          <a:custGeom>
            <a:avLst/>
            <a:gdLst/>
            <a:ahLst/>
            <a:cxnLst/>
            <a:rect l="l" t="t" r="r" b="b"/>
            <a:pathLst>
              <a:path w="10665551" h="3626287" extrusionOk="0">
                <a:moveTo>
                  <a:pt x="10665551" y="0"/>
                </a:moveTo>
                <a:lnTo>
                  <a:pt x="0" y="0"/>
                </a:lnTo>
                <a:lnTo>
                  <a:pt x="0" y="3626288"/>
                </a:lnTo>
                <a:lnTo>
                  <a:pt x="10665551" y="3626288"/>
                </a:lnTo>
                <a:lnTo>
                  <a:pt x="10665551" y="0"/>
                </a:lnTo>
                <a:close/>
              </a:path>
            </a:pathLst>
          </a:custGeom>
          <a:blipFill rotWithShape="1">
            <a:blip r:embed="rId5">
              <a:alphaModFix amt="77000"/>
            </a:blip>
            <a:stretch>
              <a:fillRect/>
            </a:stretch>
          </a:blipFill>
          <a:ln>
            <a:noFill/>
          </a:ln>
        </p:spPr>
        <p:txBody>
          <a:bodyPr/>
          <a:lstStyle/>
          <a:p>
            <a:endParaRPr lang="de-DE"/>
          </a:p>
        </p:txBody>
      </p:sp>
      <p:grpSp>
        <p:nvGrpSpPr>
          <p:cNvPr id="732" name="Google Shape;732;g32093a3db72_5_109"/>
          <p:cNvGrpSpPr/>
          <p:nvPr/>
        </p:nvGrpSpPr>
        <p:grpSpPr>
          <a:xfrm>
            <a:off x="11629486" y="1052712"/>
            <a:ext cx="857829" cy="857829"/>
            <a:chOff x="0" y="0"/>
            <a:chExt cx="812800" cy="812800"/>
          </a:xfrm>
        </p:grpSpPr>
        <p:sp>
          <p:nvSpPr>
            <p:cNvPr id="733" name="Google Shape;733;g32093a3db72_5_10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4" name="Google Shape;734;g32093a3db72_5_109"/>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35" name="Google Shape;735;g32093a3db72_5_109"/>
          <p:cNvGrpSpPr/>
          <p:nvPr/>
        </p:nvGrpSpPr>
        <p:grpSpPr>
          <a:xfrm>
            <a:off x="11115371" y="2332412"/>
            <a:ext cx="604561" cy="604561"/>
            <a:chOff x="0" y="0"/>
            <a:chExt cx="812800" cy="812800"/>
          </a:xfrm>
        </p:grpSpPr>
        <p:sp>
          <p:nvSpPr>
            <p:cNvPr id="736" name="Google Shape;736;g32093a3db72_5_10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7" name="Google Shape;737;g32093a3db72_5_109"/>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38" name="Google Shape;738;g32093a3db72_5_109"/>
          <p:cNvGrpSpPr/>
          <p:nvPr/>
        </p:nvGrpSpPr>
        <p:grpSpPr>
          <a:xfrm>
            <a:off x="11940462" y="788230"/>
            <a:ext cx="637642" cy="637642"/>
            <a:chOff x="0" y="0"/>
            <a:chExt cx="812800" cy="812800"/>
          </a:xfrm>
        </p:grpSpPr>
        <p:sp>
          <p:nvSpPr>
            <p:cNvPr id="739" name="Google Shape;739;g32093a3db72_5_10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0" name="Google Shape;740;g32093a3db72_5_109"/>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41" name="Google Shape;741;g32093a3db72_5_109"/>
          <p:cNvSpPr txBox="1"/>
          <p:nvPr/>
        </p:nvSpPr>
        <p:spPr>
          <a:xfrm>
            <a:off x="5" y="969887"/>
            <a:ext cx="11103000" cy="19671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6000" b="1">
                <a:solidFill>
                  <a:srgbClr val="002C47"/>
                </a:solidFill>
                <a:latin typeface="Poppins"/>
                <a:ea typeface="Poppins"/>
                <a:cs typeface="Poppins"/>
                <a:sym typeface="Poppins"/>
              </a:rPr>
              <a:t>Fallstudie 5: AeroTech Solutions </a:t>
            </a:r>
            <a:r>
              <a:rPr lang="en-US" sz="4900">
                <a:solidFill>
                  <a:srgbClr val="002C47"/>
                </a:solidFill>
                <a:latin typeface="Poppins"/>
                <a:ea typeface="Poppins"/>
                <a:cs typeface="Poppins"/>
                <a:sym typeface="Poppins"/>
              </a:rPr>
              <a:t>(Portugal)</a:t>
            </a:r>
            <a:endParaRPr sz="100" i="0" u="none" strike="noStrike" cap="none">
              <a:solidFill>
                <a:srgbClr val="000000"/>
              </a:solidFill>
            </a:endParaRPr>
          </a:p>
        </p:txBody>
      </p:sp>
      <p:sp>
        <p:nvSpPr>
          <p:cNvPr id="742" name="Google Shape;742;g32093a3db72_5_109"/>
          <p:cNvSpPr/>
          <p:nvPr/>
        </p:nvSpPr>
        <p:spPr>
          <a:xfrm>
            <a:off x="11115371" y="0"/>
            <a:ext cx="7177919" cy="10291954"/>
          </a:xfrm>
          <a:custGeom>
            <a:avLst/>
            <a:gdLst/>
            <a:ahLst/>
            <a:cxnLst/>
            <a:rect l="l" t="t" r="r" b="b"/>
            <a:pathLst>
              <a:path w="20508340" h="29405582" extrusionOk="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6">
              <a:alphaModFix/>
            </a:blip>
            <a:stretch>
              <a:fillRect l="-75765" r="-75755"/>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g32093a3db72_5_109"/>
          <p:cNvSpPr txBox="1"/>
          <p:nvPr/>
        </p:nvSpPr>
        <p:spPr>
          <a:xfrm>
            <a:off x="1409300" y="6566700"/>
            <a:ext cx="7177800" cy="233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500">
                <a:solidFill>
                  <a:srgbClr val="002C47"/>
                </a:solidFill>
                <a:latin typeface="Poppins"/>
                <a:ea typeface="Poppins"/>
                <a:cs typeface="Poppins"/>
                <a:sym typeface="Poppins"/>
              </a:rPr>
              <a:t>AeroTech Solutions, ein Unternehmen für Luft- und Raumfahrttechnik, stand vor der Herausforderung, Fachkräfte zu halten. </a:t>
            </a:r>
            <a:endParaRPr sz="3500">
              <a:solidFill>
                <a:srgbClr val="002C47"/>
              </a:solidFill>
              <a:latin typeface="Poppins"/>
              <a:ea typeface="Poppins"/>
              <a:cs typeface="Poppins"/>
              <a:sym typeface="Poppins"/>
            </a:endParaRPr>
          </a:p>
        </p:txBody>
      </p:sp>
      <p:pic>
        <p:nvPicPr>
          <p:cNvPr id="744" name="Google Shape;744;g32093a3db72_5_109" descr="File:Bandeira de Portugal foto.JPG - Wikipedia"/>
          <p:cNvPicPr preferRelativeResize="0"/>
          <p:nvPr/>
        </p:nvPicPr>
        <p:blipFill>
          <a:blip r:embed="rId7">
            <a:alphaModFix/>
          </a:blip>
          <a:stretch>
            <a:fillRect/>
          </a:stretch>
        </p:blipFill>
        <p:spPr>
          <a:xfrm>
            <a:off x="3976313" y="3236938"/>
            <a:ext cx="2043764" cy="2725000"/>
          </a:xfrm>
          <a:prstGeom prst="rect">
            <a:avLst/>
          </a:prstGeom>
          <a:noFill/>
          <a:ln w="19050" cap="flat" cmpd="sng">
            <a:solidFill>
              <a:schemeClr val="accent6"/>
            </a:solidFill>
            <a:prstDash val="solid"/>
            <a:round/>
            <a:headEnd type="none" w="sm" len="sm"/>
            <a:tailEnd type="none" w="sm" len="sm"/>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g3209f1de554_1_27"/>
          <p:cNvSpPr/>
          <p:nvPr/>
        </p:nvSpPr>
        <p:spPr>
          <a:xfrm rot="-10602053">
            <a:off x="12412802" y="-1131869"/>
            <a:ext cx="6235467" cy="2174619"/>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de-DE"/>
          </a:p>
        </p:txBody>
      </p:sp>
      <p:sp>
        <p:nvSpPr>
          <p:cNvPr id="750" name="Google Shape;750;g3209f1de554_1_27"/>
          <p:cNvSpPr/>
          <p:nvPr/>
        </p:nvSpPr>
        <p:spPr>
          <a:xfrm rot="1424655" flipH="1">
            <a:off x="-1208645" y="7992353"/>
            <a:ext cx="6574259" cy="305319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de-DE"/>
          </a:p>
        </p:txBody>
      </p:sp>
      <p:sp>
        <p:nvSpPr>
          <p:cNvPr id="751" name="Google Shape;751;g3209f1de554_1_27"/>
          <p:cNvSpPr txBox="1"/>
          <p:nvPr/>
        </p:nvSpPr>
        <p:spPr>
          <a:xfrm>
            <a:off x="3676650" y="566100"/>
            <a:ext cx="11239500" cy="3849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endParaRPr sz="2500" b="0" i="0" u="none" strike="noStrike" cap="none">
              <a:solidFill>
                <a:srgbClr val="000000"/>
              </a:solidFill>
              <a:latin typeface="Arial"/>
              <a:ea typeface="Arial"/>
              <a:cs typeface="Arial"/>
              <a:sym typeface="Arial"/>
            </a:endParaRPr>
          </a:p>
        </p:txBody>
      </p:sp>
      <p:sp>
        <p:nvSpPr>
          <p:cNvPr id="752" name="Google Shape;752;g3209f1de554_1_27"/>
          <p:cNvSpPr txBox="1"/>
          <p:nvPr/>
        </p:nvSpPr>
        <p:spPr>
          <a:xfrm>
            <a:off x="1371600" y="3725600"/>
            <a:ext cx="15849600" cy="1461600"/>
          </a:xfrm>
          <a:prstGeom prst="rect">
            <a:avLst/>
          </a:prstGeom>
          <a:noFill/>
          <a:ln w="38100" cap="flat" cmpd="sng">
            <a:solidFill>
              <a:srgbClr val="B45F06"/>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3400">
                <a:solidFill>
                  <a:srgbClr val="002C47"/>
                </a:solidFill>
                <a:latin typeface="Poppins"/>
                <a:ea typeface="Poppins"/>
                <a:cs typeface="Poppins"/>
                <a:sym typeface="Poppins"/>
              </a:rPr>
              <a:t>Diese Strategie </a:t>
            </a:r>
            <a:r>
              <a:rPr lang="en-US" sz="3400" i="1">
                <a:solidFill>
                  <a:srgbClr val="002C47"/>
                </a:solidFill>
                <a:latin typeface="Poppins"/>
                <a:ea typeface="Poppins"/>
                <a:cs typeface="Poppins"/>
                <a:sym typeface="Poppins"/>
              </a:rPr>
              <a:t>hat die Moral der Belegschaft </a:t>
            </a:r>
            <a:r>
              <a:rPr lang="en-US" sz="3400">
                <a:solidFill>
                  <a:srgbClr val="002C47"/>
                </a:solidFill>
                <a:latin typeface="Poppins"/>
                <a:ea typeface="Poppins"/>
                <a:cs typeface="Poppins"/>
                <a:sym typeface="Poppins"/>
              </a:rPr>
              <a:t>deutlich </a:t>
            </a:r>
            <a:r>
              <a:rPr lang="en-US" sz="3400" i="1">
                <a:solidFill>
                  <a:srgbClr val="002C47"/>
                </a:solidFill>
                <a:latin typeface="Poppins"/>
                <a:ea typeface="Poppins"/>
                <a:cs typeface="Poppins"/>
                <a:sym typeface="Poppins"/>
              </a:rPr>
              <a:t>verbessert und für Stabilität in einer hochspezialisierten Branche gesorgt.</a:t>
            </a:r>
            <a:endParaRPr sz="3400" i="1">
              <a:solidFill>
                <a:srgbClr val="002C47"/>
              </a:solidFill>
              <a:latin typeface="Poppins"/>
              <a:ea typeface="Poppins"/>
              <a:cs typeface="Poppins"/>
              <a:sym typeface="Poppins"/>
            </a:endParaRPr>
          </a:p>
          <a:p>
            <a:pPr marL="0" lvl="0" indent="0" algn="ctr" rtl="0">
              <a:spcBef>
                <a:spcPts val="0"/>
              </a:spcBef>
              <a:spcAft>
                <a:spcPts val="0"/>
              </a:spcAft>
              <a:buClr>
                <a:schemeClr val="dk1"/>
              </a:buClr>
              <a:buSzPts val="1100"/>
              <a:buFont typeface="Arial"/>
              <a:buNone/>
            </a:pPr>
            <a:endParaRPr sz="3200" i="1">
              <a:solidFill>
                <a:srgbClr val="002C47"/>
              </a:solidFill>
              <a:latin typeface="Poppins"/>
              <a:ea typeface="Poppins"/>
              <a:cs typeface="Poppins"/>
              <a:sym typeface="Poppins"/>
            </a:endParaRPr>
          </a:p>
          <a:p>
            <a:pPr marL="0" lvl="0" indent="0" algn="ctr" rtl="0">
              <a:spcBef>
                <a:spcPts val="0"/>
              </a:spcBef>
              <a:spcAft>
                <a:spcPts val="0"/>
              </a:spcAft>
              <a:buClr>
                <a:schemeClr val="dk1"/>
              </a:buClr>
              <a:buSzPts val="1100"/>
              <a:buFont typeface="Arial"/>
              <a:buNone/>
            </a:pPr>
            <a:endParaRPr sz="3200">
              <a:solidFill>
                <a:srgbClr val="002C47"/>
              </a:solidFill>
              <a:latin typeface="Poppins"/>
              <a:ea typeface="Poppins"/>
              <a:cs typeface="Poppins"/>
              <a:sym typeface="Poppins"/>
            </a:endParaRPr>
          </a:p>
          <a:p>
            <a:pPr marL="0" lvl="0" indent="0" algn="ctr" rtl="0">
              <a:spcBef>
                <a:spcPts val="0"/>
              </a:spcBef>
              <a:spcAft>
                <a:spcPts val="0"/>
              </a:spcAft>
              <a:buClr>
                <a:schemeClr val="dk1"/>
              </a:buClr>
              <a:buSzPts val="1100"/>
              <a:buFont typeface="Arial"/>
              <a:buNone/>
            </a:pPr>
            <a:endParaRPr sz="3200">
              <a:solidFill>
                <a:srgbClr val="002C47"/>
              </a:solidFill>
              <a:latin typeface="Poppins"/>
              <a:ea typeface="Poppins"/>
              <a:cs typeface="Poppins"/>
              <a:sym typeface="Poppins"/>
            </a:endParaRPr>
          </a:p>
        </p:txBody>
      </p:sp>
      <p:sp>
        <p:nvSpPr>
          <p:cNvPr id="753" name="Google Shape;753;g3209f1de554_1_27"/>
          <p:cNvSpPr txBox="1"/>
          <p:nvPr/>
        </p:nvSpPr>
        <p:spPr>
          <a:xfrm>
            <a:off x="1371600" y="1634900"/>
            <a:ext cx="15849600" cy="1390800"/>
          </a:xfrm>
          <a:prstGeom prst="rect">
            <a:avLst/>
          </a:prstGeom>
          <a:noFill/>
          <a:ln w="38100" cap="flat" cmpd="sng">
            <a:solidFill>
              <a:srgbClr val="F6B26B"/>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800" dirty="0">
                <a:solidFill>
                  <a:srgbClr val="002C47"/>
                </a:solidFill>
                <a:latin typeface="Poppins"/>
                <a:ea typeface="Poppins"/>
                <a:cs typeface="Poppins"/>
                <a:sym typeface="Poppins"/>
              </a:rPr>
              <a:t>Das </a:t>
            </a:r>
            <a:r>
              <a:rPr lang="en-US" sz="2800" dirty="0" err="1">
                <a:solidFill>
                  <a:srgbClr val="002C47"/>
                </a:solidFill>
                <a:latin typeface="Poppins"/>
                <a:ea typeface="Poppins"/>
                <a:cs typeface="Poppins"/>
                <a:sym typeface="Poppins"/>
              </a:rPr>
              <a:t>Unternehmen</a:t>
            </a:r>
            <a:r>
              <a:rPr lang="en-US" sz="2800" dirty="0">
                <a:solidFill>
                  <a:srgbClr val="002C47"/>
                </a:solidFill>
                <a:latin typeface="Poppins"/>
                <a:ea typeface="Poppins"/>
                <a:cs typeface="Poppins"/>
                <a:sym typeface="Poppins"/>
              </a:rPr>
              <a:t> </a:t>
            </a:r>
            <a:r>
              <a:rPr lang="en-US" sz="2800" dirty="0" err="1">
                <a:solidFill>
                  <a:srgbClr val="002C47"/>
                </a:solidFill>
                <a:latin typeface="Poppins"/>
                <a:ea typeface="Poppins"/>
                <a:cs typeface="Poppins"/>
                <a:sym typeface="Poppins"/>
              </a:rPr>
              <a:t>entwickelte</a:t>
            </a:r>
            <a:r>
              <a:rPr lang="en-US" sz="2800" dirty="0">
                <a:solidFill>
                  <a:srgbClr val="002C47"/>
                </a:solidFill>
                <a:latin typeface="Poppins"/>
                <a:ea typeface="Poppins"/>
                <a:cs typeface="Poppins"/>
                <a:sym typeface="Poppins"/>
              </a:rPr>
              <a:t> </a:t>
            </a:r>
            <a:r>
              <a:rPr lang="en-US" sz="2800" dirty="0" err="1">
                <a:solidFill>
                  <a:srgbClr val="002C47"/>
                </a:solidFill>
                <a:latin typeface="Poppins"/>
                <a:ea typeface="Poppins"/>
                <a:cs typeface="Poppins"/>
                <a:sym typeface="Poppins"/>
              </a:rPr>
              <a:t>einen</a:t>
            </a:r>
            <a:r>
              <a:rPr lang="en-US" sz="2800" dirty="0">
                <a:solidFill>
                  <a:srgbClr val="002C47"/>
                </a:solidFill>
                <a:latin typeface="Poppins"/>
                <a:ea typeface="Poppins"/>
                <a:cs typeface="Poppins"/>
                <a:sym typeface="Poppins"/>
              </a:rPr>
              <a:t> </a:t>
            </a:r>
            <a:r>
              <a:rPr lang="en-US" sz="2800" dirty="0" err="1">
                <a:solidFill>
                  <a:srgbClr val="002C47"/>
                </a:solidFill>
                <a:latin typeface="Poppins"/>
                <a:ea typeface="Poppins"/>
                <a:cs typeface="Poppins"/>
                <a:sym typeface="Poppins"/>
              </a:rPr>
              <a:t>Rahmen</a:t>
            </a:r>
            <a:r>
              <a:rPr lang="en-US" sz="2800" dirty="0">
                <a:solidFill>
                  <a:srgbClr val="002C47"/>
                </a:solidFill>
                <a:latin typeface="Poppins"/>
                <a:ea typeface="Poppins"/>
                <a:cs typeface="Poppins"/>
                <a:sym typeface="Poppins"/>
              </a:rPr>
              <a:t> für die </a:t>
            </a:r>
            <a:r>
              <a:rPr lang="en-US" sz="2800" dirty="0" err="1">
                <a:solidFill>
                  <a:srgbClr val="002C47"/>
                </a:solidFill>
                <a:latin typeface="Poppins"/>
                <a:ea typeface="Poppins"/>
                <a:cs typeface="Poppins"/>
                <a:sym typeface="Poppins"/>
              </a:rPr>
              <a:t>Karriereplanung</a:t>
            </a:r>
            <a:r>
              <a:rPr lang="en-US" sz="2800" dirty="0">
                <a:solidFill>
                  <a:srgbClr val="002C47"/>
                </a:solidFill>
                <a:latin typeface="Poppins"/>
                <a:ea typeface="Poppins"/>
                <a:cs typeface="Poppins"/>
                <a:sym typeface="Poppins"/>
              </a:rPr>
              <a:t>, der </a:t>
            </a:r>
            <a:r>
              <a:rPr lang="en-US" sz="2800" b="1" dirty="0" err="1">
                <a:solidFill>
                  <a:srgbClr val="002C47"/>
                </a:solidFill>
                <a:latin typeface="Poppins"/>
                <a:ea typeface="Poppins"/>
                <a:cs typeface="Poppins"/>
                <a:sym typeface="Poppins"/>
              </a:rPr>
              <a:t>klare</a:t>
            </a:r>
            <a:r>
              <a:rPr lang="en-US" sz="2800" b="1" dirty="0">
                <a:solidFill>
                  <a:srgbClr val="002C47"/>
                </a:solidFill>
                <a:latin typeface="Poppins"/>
                <a:ea typeface="Poppins"/>
                <a:cs typeface="Poppins"/>
                <a:sym typeface="Poppins"/>
              </a:rPr>
              <a:t> </a:t>
            </a:r>
            <a:r>
              <a:rPr lang="en-US" sz="2800" b="1" dirty="0" err="1">
                <a:solidFill>
                  <a:srgbClr val="002C47"/>
                </a:solidFill>
                <a:latin typeface="Poppins"/>
                <a:ea typeface="Poppins"/>
                <a:cs typeface="Poppins"/>
                <a:sym typeface="Poppins"/>
              </a:rPr>
              <a:t>Karrierepfade</a:t>
            </a:r>
            <a:r>
              <a:rPr lang="en-US" sz="2800" b="1" dirty="0">
                <a:solidFill>
                  <a:srgbClr val="002C47"/>
                </a:solidFill>
                <a:latin typeface="Poppins"/>
                <a:ea typeface="Poppins"/>
                <a:cs typeface="Poppins"/>
                <a:sym typeface="Poppins"/>
              </a:rPr>
              <a:t>, </a:t>
            </a:r>
            <a:r>
              <a:rPr lang="en-US" sz="2800" b="1" dirty="0" err="1">
                <a:solidFill>
                  <a:srgbClr val="002C47"/>
                </a:solidFill>
                <a:latin typeface="Poppins"/>
                <a:ea typeface="Poppins"/>
                <a:cs typeface="Poppins"/>
                <a:sym typeface="Poppins"/>
              </a:rPr>
              <a:t>Qualifikationszertifizierungen</a:t>
            </a:r>
            <a:r>
              <a:rPr lang="en-US" sz="2800" b="1" dirty="0">
                <a:solidFill>
                  <a:srgbClr val="002C47"/>
                </a:solidFill>
                <a:latin typeface="Poppins"/>
                <a:ea typeface="Poppins"/>
                <a:cs typeface="Poppins"/>
                <a:sym typeface="Poppins"/>
              </a:rPr>
              <a:t> und </a:t>
            </a:r>
            <a:r>
              <a:rPr lang="en-US" sz="2800" b="1" dirty="0" err="1">
                <a:solidFill>
                  <a:srgbClr val="002C47"/>
                </a:solidFill>
                <a:latin typeface="Poppins"/>
                <a:ea typeface="Poppins"/>
                <a:cs typeface="Poppins"/>
                <a:sym typeface="Poppins"/>
              </a:rPr>
              <a:t>wettbewerbsfähige</a:t>
            </a:r>
            <a:r>
              <a:rPr lang="en-US" sz="2800" b="1" dirty="0">
                <a:solidFill>
                  <a:srgbClr val="002C47"/>
                </a:solidFill>
                <a:latin typeface="Poppins"/>
                <a:ea typeface="Poppins"/>
                <a:cs typeface="Poppins"/>
                <a:sym typeface="Poppins"/>
              </a:rPr>
              <a:t> </a:t>
            </a:r>
            <a:r>
              <a:rPr lang="en-US" sz="2800" b="1" dirty="0" err="1">
                <a:solidFill>
                  <a:srgbClr val="002C47"/>
                </a:solidFill>
                <a:latin typeface="Poppins"/>
                <a:ea typeface="Poppins"/>
                <a:cs typeface="Poppins"/>
                <a:sym typeface="Poppins"/>
              </a:rPr>
              <a:t>Sozialleistungen</a:t>
            </a:r>
            <a:r>
              <a:rPr lang="en-US" sz="2800" b="1" dirty="0">
                <a:solidFill>
                  <a:srgbClr val="002C47"/>
                </a:solidFill>
                <a:latin typeface="Poppins"/>
                <a:ea typeface="Poppins"/>
                <a:cs typeface="Poppins"/>
                <a:sym typeface="Poppins"/>
              </a:rPr>
              <a:t> </a:t>
            </a:r>
            <a:r>
              <a:rPr lang="en-US" sz="2800" dirty="0" err="1">
                <a:solidFill>
                  <a:srgbClr val="002C47"/>
                </a:solidFill>
                <a:latin typeface="Poppins"/>
                <a:ea typeface="Poppins"/>
                <a:cs typeface="Poppins"/>
                <a:sym typeface="Poppins"/>
              </a:rPr>
              <a:t>umfasste</a:t>
            </a:r>
            <a:r>
              <a:rPr lang="en-US" sz="2800" dirty="0">
                <a:solidFill>
                  <a:srgbClr val="002C47"/>
                </a:solidFill>
                <a:latin typeface="Poppins"/>
                <a:ea typeface="Poppins"/>
                <a:cs typeface="Poppins"/>
                <a:sym typeface="Poppins"/>
              </a:rPr>
              <a:t>. </a:t>
            </a:r>
            <a:endParaRPr sz="2800" dirty="0">
              <a:solidFill>
                <a:srgbClr val="002C47"/>
              </a:solidFill>
              <a:latin typeface="Poppins"/>
              <a:ea typeface="Poppins"/>
              <a:cs typeface="Poppins"/>
              <a:sym typeface="Poppins"/>
            </a:endParaRPr>
          </a:p>
        </p:txBody>
      </p:sp>
      <p:sp>
        <p:nvSpPr>
          <p:cNvPr id="754" name="Google Shape;754;g3209f1de554_1_27"/>
          <p:cNvSpPr txBox="1"/>
          <p:nvPr/>
        </p:nvSpPr>
        <p:spPr>
          <a:xfrm>
            <a:off x="9086850" y="-819150"/>
            <a:ext cx="10972800" cy="128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200">
              <a:solidFill>
                <a:schemeClr val="dk1"/>
              </a:solidFill>
              <a:latin typeface="Calibri"/>
              <a:ea typeface="Calibri"/>
              <a:cs typeface="Calibri"/>
              <a:sym typeface="Calibri"/>
            </a:endParaRPr>
          </a:p>
        </p:txBody>
      </p:sp>
      <p:pic>
        <p:nvPicPr>
          <p:cNvPr id="755" name="Google Shape;755;g3209f1de554_1_27"/>
          <p:cNvPicPr preferRelativeResize="0"/>
          <p:nvPr/>
        </p:nvPicPr>
        <p:blipFill rotWithShape="1">
          <a:blip r:embed="rId4">
            <a:alphaModFix/>
          </a:blip>
          <a:srcRect t="13397"/>
          <a:stretch/>
        </p:blipFill>
        <p:spPr>
          <a:xfrm>
            <a:off x="6532502" y="5989790"/>
            <a:ext cx="5527776" cy="3188385"/>
          </a:xfrm>
          <a:prstGeom prst="rect">
            <a:avLst/>
          </a:prstGeom>
          <a:noFill/>
          <a:ln w="19050" cap="flat" cmpd="sng">
            <a:solidFill>
              <a:srgbClr val="E69138"/>
            </a:solidFill>
            <a:prstDash val="solid"/>
            <a:round/>
            <a:headEnd type="none" w="sm" len="sm"/>
            <a:tailEnd type="none" w="sm" len="sm"/>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g32093a3db72_3_188"/>
          <p:cNvSpPr/>
          <p:nvPr/>
        </p:nvSpPr>
        <p:spPr>
          <a:xfrm rot="4724778" flipH="1">
            <a:off x="-3290339" y="1991029"/>
            <a:ext cx="14302942" cy="4988151"/>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de-DE"/>
          </a:p>
        </p:txBody>
      </p:sp>
      <p:grpSp>
        <p:nvGrpSpPr>
          <p:cNvPr id="761" name="Google Shape;761;g32093a3db72_3_188"/>
          <p:cNvGrpSpPr/>
          <p:nvPr/>
        </p:nvGrpSpPr>
        <p:grpSpPr>
          <a:xfrm>
            <a:off x="5940775" y="946396"/>
            <a:ext cx="857829" cy="857829"/>
            <a:chOff x="0" y="0"/>
            <a:chExt cx="812800" cy="812800"/>
          </a:xfrm>
        </p:grpSpPr>
        <p:sp>
          <p:nvSpPr>
            <p:cNvPr id="762" name="Google Shape;762;g32093a3db72_3_18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g32093a3db72_3_188"/>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64" name="Google Shape;764;g32093a3db72_3_188"/>
          <p:cNvGrpSpPr/>
          <p:nvPr/>
        </p:nvGrpSpPr>
        <p:grpSpPr>
          <a:xfrm>
            <a:off x="5968162" y="2009621"/>
            <a:ext cx="604561" cy="604561"/>
            <a:chOff x="0" y="0"/>
            <a:chExt cx="812800" cy="812800"/>
          </a:xfrm>
        </p:grpSpPr>
        <p:sp>
          <p:nvSpPr>
            <p:cNvPr id="765" name="Google Shape;765;g32093a3db72_3_18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g32093a3db72_3_188"/>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67" name="Google Shape;767;g32093a3db72_3_188"/>
          <p:cNvGrpSpPr/>
          <p:nvPr/>
        </p:nvGrpSpPr>
        <p:grpSpPr>
          <a:xfrm>
            <a:off x="5825201" y="681913"/>
            <a:ext cx="637642" cy="637642"/>
            <a:chOff x="0" y="0"/>
            <a:chExt cx="812800" cy="812800"/>
          </a:xfrm>
        </p:grpSpPr>
        <p:sp>
          <p:nvSpPr>
            <p:cNvPr id="768" name="Google Shape;768;g32093a3db72_3_18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g32093a3db72_3_188"/>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70" name="Google Shape;770;g32093a3db72_3_188"/>
          <p:cNvSpPr/>
          <p:nvPr/>
        </p:nvSpPr>
        <p:spPr>
          <a:xfrm>
            <a:off x="-3755300" y="0"/>
            <a:ext cx="8732428" cy="10311365"/>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48" r="-59698"/>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g32093a3db72_3_188"/>
          <p:cNvSpPr/>
          <p:nvPr/>
        </p:nvSpPr>
        <p:spPr>
          <a:xfrm rot="2900561">
            <a:off x="-6095774" y="6298986"/>
            <a:ext cx="10914665" cy="3710986"/>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de-DE"/>
          </a:p>
        </p:txBody>
      </p:sp>
      <p:sp>
        <p:nvSpPr>
          <p:cNvPr id="772" name="Google Shape;772;g32093a3db72_3_188"/>
          <p:cNvSpPr txBox="1"/>
          <p:nvPr/>
        </p:nvSpPr>
        <p:spPr>
          <a:xfrm>
            <a:off x="8744850" y="819725"/>
            <a:ext cx="8038500" cy="2024100"/>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Clr>
                <a:srgbClr val="000000"/>
              </a:buClr>
              <a:buSzPts val="4799"/>
              <a:buFont typeface="Arial"/>
              <a:buNone/>
            </a:pPr>
            <a:r>
              <a:rPr lang="en-US" sz="5199" b="1">
                <a:solidFill>
                  <a:srgbClr val="002C47"/>
                </a:solidFill>
                <a:latin typeface="Poppins"/>
                <a:ea typeface="Poppins"/>
                <a:cs typeface="Poppins"/>
                <a:sym typeface="Poppins"/>
              </a:rPr>
              <a:t>Zusammenfassung der Grundlagen der Karriereplanung</a:t>
            </a:r>
            <a:endParaRPr sz="8499" b="1">
              <a:solidFill>
                <a:srgbClr val="002C47"/>
              </a:solidFill>
              <a:latin typeface="Poppins"/>
              <a:ea typeface="Poppins"/>
              <a:cs typeface="Poppins"/>
              <a:sym typeface="Poppins"/>
            </a:endParaRPr>
          </a:p>
          <a:p>
            <a:pPr marL="0" marR="0" lvl="0" indent="0" algn="l" rtl="0">
              <a:lnSpc>
                <a:spcPct val="113002"/>
              </a:lnSpc>
              <a:spcBef>
                <a:spcPts val="0"/>
              </a:spcBef>
              <a:spcAft>
                <a:spcPts val="0"/>
              </a:spcAft>
              <a:buClr>
                <a:srgbClr val="000000"/>
              </a:buClr>
              <a:buSzPts val="4799"/>
              <a:buFont typeface="Arial"/>
              <a:buNone/>
            </a:pPr>
            <a:endParaRPr sz="1400" b="0" i="0" u="none" strike="noStrike" cap="none">
              <a:solidFill>
                <a:srgbClr val="000000"/>
              </a:solidFill>
              <a:latin typeface="Arial"/>
              <a:ea typeface="Arial"/>
              <a:cs typeface="Arial"/>
              <a:sym typeface="Arial"/>
            </a:endParaRPr>
          </a:p>
        </p:txBody>
      </p:sp>
      <p:sp>
        <p:nvSpPr>
          <p:cNvPr id="773" name="Google Shape;773;g32093a3db72_3_188"/>
          <p:cNvSpPr txBox="1"/>
          <p:nvPr/>
        </p:nvSpPr>
        <p:spPr>
          <a:xfrm>
            <a:off x="6873918" y="3259267"/>
            <a:ext cx="10452000" cy="6974217"/>
          </a:xfrm>
          <a:prstGeom prst="rect">
            <a:avLst/>
          </a:prstGeom>
          <a:noFill/>
          <a:ln>
            <a:noFill/>
          </a:ln>
        </p:spPr>
        <p:txBody>
          <a:bodyPr spcFirstLastPara="1" wrap="square" lIns="0" tIns="0" rIns="0" bIns="0" anchor="t" anchorCtr="0">
            <a:spAutoFit/>
          </a:bodyPr>
          <a:lstStyle/>
          <a:p>
            <a:pPr marL="914400" lvl="0" indent="0" algn="ctr" rtl="0">
              <a:lnSpc>
                <a:spcPct val="115000"/>
              </a:lnSpc>
              <a:spcBef>
                <a:spcPts val="1200"/>
              </a:spcBef>
              <a:spcAft>
                <a:spcPts val="0"/>
              </a:spcAft>
              <a:buNone/>
            </a:pPr>
            <a:r>
              <a:rPr lang="en-US" sz="2800" dirty="0" err="1">
                <a:solidFill>
                  <a:srgbClr val="062D47"/>
                </a:solidFill>
                <a:latin typeface="Poppins"/>
                <a:ea typeface="Poppins"/>
                <a:cs typeface="Poppins"/>
                <a:sym typeface="Poppins"/>
              </a:rPr>
              <a:t>Karriereplanung</a:t>
            </a:r>
            <a:r>
              <a:rPr lang="en-US" sz="2800" dirty="0">
                <a:solidFill>
                  <a:srgbClr val="062D47"/>
                </a:solidFill>
                <a:latin typeface="Poppins"/>
                <a:ea typeface="Poppins"/>
                <a:cs typeface="Poppins"/>
                <a:sym typeface="Poppins"/>
              </a:rPr>
              <a:t> </a:t>
            </a:r>
            <a:r>
              <a:rPr lang="en-US" sz="2800" dirty="0" err="1">
                <a:solidFill>
                  <a:srgbClr val="062D47"/>
                </a:solidFill>
                <a:latin typeface="Poppins"/>
                <a:ea typeface="Poppins"/>
                <a:cs typeface="Poppins"/>
                <a:sym typeface="Poppins"/>
              </a:rPr>
              <a:t>ist</a:t>
            </a:r>
            <a:r>
              <a:rPr lang="en-US" sz="2800" dirty="0">
                <a:solidFill>
                  <a:srgbClr val="062D47"/>
                </a:solidFill>
                <a:latin typeface="Poppins"/>
                <a:ea typeface="Poppins"/>
                <a:cs typeface="Poppins"/>
                <a:sym typeface="Poppins"/>
              </a:rPr>
              <a:t> </a:t>
            </a:r>
            <a:r>
              <a:rPr lang="en-US" sz="2800" dirty="0" err="1">
                <a:solidFill>
                  <a:srgbClr val="062D47"/>
                </a:solidFill>
                <a:latin typeface="Poppins"/>
                <a:ea typeface="Poppins"/>
                <a:cs typeface="Poppins"/>
                <a:sym typeface="Poppins"/>
              </a:rPr>
              <a:t>ein</a:t>
            </a:r>
            <a:r>
              <a:rPr lang="en-US" sz="2800" dirty="0">
                <a:solidFill>
                  <a:srgbClr val="062D47"/>
                </a:solidFill>
                <a:latin typeface="Poppins"/>
                <a:ea typeface="Poppins"/>
                <a:cs typeface="Poppins"/>
                <a:sym typeface="Poppins"/>
              </a:rPr>
              <a:t> </a:t>
            </a:r>
            <a:r>
              <a:rPr lang="en-US" sz="2800" b="1" dirty="0" err="1">
                <a:solidFill>
                  <a:srgbClr val="93C47D"/>
                </a:solidFill>
                <a:latin typeface="Poppins"/>
                <a:ea typeface="Poppins"/>
                <a:cs typeface="Poppins"/>
                <a:sym typeface="Poppins"/>
              </a:rPr>
              <a:t>strategischer</a:t>
            </a:r>
            <a:r>
              <a:rPr lang="en-US" sz="2800" b="1" dirty="0">
                <a:solidFill>
                  <a:srgbClr val="93C47D"/>
                </a:solidFill>
                <a:latin typeface="Poppins"/>
                <a:ea typeface="Poppins"/>
                <a:cs typeface="Poppins"/>
                <a:sym typeface="Poppins"/>
              </a:rPr>
              <a:t> </a:t>
            </a:r>
            <a:r>
              <a:rPr lang="en-US" sz="2800" b="1" dirty="0" err="1">
                <a:solidFill>
                  <a:srgbClr val="93C47D"/>
                </a:solidFill>
                <a:latin typeface="Poppins"/>
                <a:ea typeface="Poppins"/>
                <a:cs typeface="Poppins"/>
                <a:sym typeface="Poppins"/>
              </a:rPr>
              <a:t>Prozess</a:t>
            </a:r>
            <a:r>
              <a:rPr lang="en-US" sz="2800" dirty="0">
                <a:solidFill>
                  <a:srgbClr val="062D47"/>
                </a:solidFill>
                <a:latin typeface="Poppins"/>
                <a:ea typeface="Poppins"/>
                <a:cs typeface="Poppins"/>
                <a:sym typeface="Poppins"/>
              </a:rPr>
              <a:t>, von dem </a:t>
            </a:r>
            <a:r>
              <a:rPr lang="en-US" sz="2800" dirty="0" err="1">
                <a:solidFill>
                  <a:srgbClr val="062D47"/>
                </a:solidFill>
                <a:latin typeface="Poppins"/>
                <a:ea typeface="Poppins"/>
                <a:cs typeface="Poppins"/>
                <a:sym typeface="Poppins"/>
              </a:rPr>
              <a:t>sowohl</a:t>
            </a:r>
            <a:r>
              <a:rPr lang="en-US" sz="2800" dirty="0">
                <a:solidFill>
                  <a:srgbClr val="062D47"/>
                </a:solidFill>
                <a:latin typeface="Poppins"/>
                <a:ea typeface="Poppins"/>
                <a:cs typeface="Poppins"/>
                <a:sym typeface="Poppins"/>
              </a:rPr>
              <a:t> </a:t>
            </a:r>
            <a:r>
              <a:rPr lang="en-US" sz="2800" dirty="0" err="1">
                <a:solidFill>
                  <a:srgbClr val="062D47"/>
                </a:solidFill>
                <a:latin typeface="Poppins"/>
                <a:ea typeface="Poppins"/>
                <a:cs typeface="Poppins"/>
                <a:sym typeface="Poppins"/>
              </a:rPr>
              <a:t>Einzelpersonen</a:t>
            </a:r>
            <a:r>
              <a:rPr lang="en-US" sz="2800" dirty="0">
                <a:solidFill>
                  <a:srgbClr val="062D47"/>
                </a:solidFill>
                <a:latin typeface="Poppins"/>
                <a:ea typeface="Poppins"/>
                <a:cs typeface="Poppins"/>
                <a:sym typeface="Poppins"/>
              </a:rPr>
              <a:t> </a:t>
            </a:r>
            <a:r>
              <a:rPr lang="en-US" sz="2800" dirty="0" err="1">
                <a:solidFill>
                  <a:srgbClr val="062D47"/>
                </a:solidFill>
                <a:latin typeface="Poppins"/>
                <a:ea typeface="Poppins"/>
                <a:cs typeface="Poppins"/>
                <a:sym typeface="Poppins"/>
              </a:rPr>
              <a:t>als</a:t>
            </a:r>
            <a:r>
              <a:rPr lang="en-US" sz="2800" dirty="0">
                <a:solidFill>
                  <a:srgbClr val="062D47"/>
                </a:solidFill>
                <a:latin typeface="Poppins"/>
                <a:ea typeface="Poppins"/>
                <a:cs typeface="Poppins"/>
                <a:sym typeface="Poppins"/>
              </a:rPr>
              <a:t> </a:t>
            </a:r>
            <a:r>
              <a:rPr lang="en-US" sz="2800" dirty="0" err="1">
                <a:solidFill>
                  <a:srgbClr val="062D47"/>
                </a:solidFill>
                <a:latin typeface="Poppins"/>
                <a:ea typeface="Poppins"/>
                <a:cs typeface="Poppins"/>
                <a:sym typeface="Poppins"/>
              </a:rPr>
              <a:t>auch</a:t>
            </a:r>
            <a:r>
              <a:rPr lang="en-US" sz="2800" dirty="0">
                <a:solidFill>
                  <a:srgbClr val="062D47"/>
                </a:solidFill>
                <a:latin typeface="Poppins"/>
                <a:ea typeface="Poppins"/>
                <a:cs typeface="Poppins"/>
                <a:sym typeface="Poppins"/>
              </a:rPr>
              <a:t> </a:t>
            </a:r>
            <a:r>
              <a:rPr lang="en-US" sz="2800" dirty="0" err="1">
                <a:solidFill>
                  <a:srgbClr val="062D47"/>
                </a:solidFill>
                <a:latin typeface="Poppins"/>
                <a:ea typeface="Poppins"/>
                <a:cs typeface="Poppins"/>
                <a:sym typeface="Poppins"/>
              </a:rPr>
              <a:t>Unternehmen</a:t>
            </a:r>
            <a:r>
              <a:rPr lang="en-US" sz="2800" dirty="0">
                <a:solidFill>
                  <a:srgbClr val="062D47"/>
                </a:solidFill>
                <a:latin typeface="Poppins"/>
                <a:ea typeface="Poppins"/>
                <a:cs typeface="Poppins"/>
                <a:sym typeface="Poppins"/>
              </a:rPr>
              <a:t> </a:t>
            </a:r>
            <a:r>
              <a:rPr lang="en-US" sz="2800" dirty="0" err="1">
                <a:solidFill>
                  <a:srgbClr val="062D47"/>
                </a:solidFill>
                <a:latin typeface="Poppins"/>
                <a:ea typeface="Poppins"/>
                <a:cs typeface="Poppins"/>
                <a:sym typeface="Poppins"/>
              </a:rPr>
              <a:t>profitieren</a:t>
            </a:r>
            <a:r>
              <a:rPr lang="en-US" sz="2800" dirty="0">
                <a:solidFill>
                  <a:srgbClr val="062D47"/>
                </a:solidFill>
                <a:latin typeface="Poppins"/>
                <a:ea typeface="Poppins"/>
                <a:cs typeface="Poppins"/>
                <a:sym typeface="Poppins"/>
              </a:rPr>
              <a:t>. </a:t>
            </a:r>
            <a:r>
              <a:rPr lang="en-US" sz="2800" b="1" dirty="0">
                <a:solidFill>
                  <a:srgbClr val="38761D"/>
                </a:solidFill>
                <a:latin typeface="Poppins"/>
                <a:ea typeface="Poppins"/>
                <a:cs typeface="Poppins"/>
                <a:sym typeface="Poppins"/>
              </a:rPr>
              <a:t>Dem </a:t>
            </a:r>
            <a:r>
              <a:rPr lang="en-US" sz="2800" b="1" dirty="0" err="1">
                <a:solidFill>
                  <a:srgbClr val="38761D"/>
                </a:solidFill>
                <a:latin typeface="Poppins"/>
                <a:ea typeface="Poppins"/>
                <a:cs typeface="Poppins"/>
                <a:sym typeface="Poppins"/>
              </a:rPr>
              <a:t>Einzelnen</a:t>
            </a:r>
            <a:r>
              <a:rPr lang="en-US" sz="2800" b="1" dirty="0">
                <a:solidFill>
                  <a:srgbClr val="38761D"/>
                </a:solidFill>
                <a:latin typeface="Poppins"/>
                <a:ea typeface="Poppins"/>
                <a:cs typeface="Poppins"/>
                <a:sym typeface="Poppins"/>
              </a:rPr>
              <a:t> </a:t>
            </a:r>
            <a:r>
              <a:rPr lang="en-US" sz="2800" dirty="0" err="1">
                <a:solidFill>
                  <a:srgbClr val="062D47"/>
                </a:solidFill>
                <a:latin typeface="Poppins"/>
                <a:ea typeface="Poppins"/>
                <a:cs typeface="Poppins"/>
                <a:sym typeface="Poppins"/>
              </a:rPr>
              <a:t>verschafft</a:t>
            </a:r>
            <a:r>
              <a:rPr lang="en-US" sz="2800" dirty="0">
                <a:solidFill>
                  <a:srgbClr val="062D47"/>
                </a:solidFill>
                <a:latin typeface="Poppins"/>
                <a:ea typeface="Poppins"/>
                <a:cs typeface="Poppins"/>
                <a:sym typeface="Poppins"/>
              </a:rPr>
              <a:t> </a:t>
            </a:r>
            <a:r>
              <a:rPr lang="en-US" sz="2800" dirty="0" err="1">
                <a:solidFill>
                  <a:srgbClr val="062D47"/>
                </a:solidFill>
                <a:latin typeface="Poppins"/>
                <a:ea typeface="Poppins"/>
                <a:cs typeface="Poppins"/>
                <a:sym typeface="Poppins"/>
              </a:rPr>
              <a:t>sie</a:t>
            </a:r>
            <a:r>
              <a:rPr lang="en-US" sz="2800" dirty="0">
                <a:solidFill>
                  <a:srgbClr val="062D47"/>
                </a:solidFill>
                <a:latin typeface="Poppins"/>
                <a:ea typeface="Poppins"/>
                <a:cs typeface="Poppins"/>
                <a:sym typeface="Poppins"/>
              </a:rPr>
              <a:t> </a:t>
            </a:r>
            <a:r>
              <a:rPr lang="en-US" sz="2800" dirty="0" err="1">
                <a:solidFill>
                  <a:srgbClr val="062D47"/>
                </a:solidFill>
                <a:latin typeface="Poppins"/>
                <a:ea typeface="Poppins"/>
                <a:cs typeface="Poppins"/>
                <a:sym typeface="Poppins"/>
              </a:rPr>
              <a:t>Klarheit</a:t>
            </a:r>
            <a:r>
              <a:rPr lang="en-US" sz="2800" dirty="0">
                <a:solidFill>
                  <a:srgbClr val="062D47"/>
                </a:solidFill>
                <a:latin typeface="Poppins"/>
                <a:ea typeface="Poppins"/>
                <a:cs typeface="Poppins"/>
                <a:sym typeface="Poppins"/>
              </a:rPr>
              <a:t>, </a:t>
            </a:r>
            <a:r>
              <a:rPr lang="en-US" sz="2800" dirty="0" err="1">
                <a:solidFill>
                  <a:srgbClr val="062D47"/>
                </a:solidFill>
                <a:latin typeface="Poppins"/>
                <a:ea typeface="Poppins"/>
                <a:cs typeface="Poppins"/>
                <a:sym typeface="Poppins"/>
              </a:rPr>
              <a:t>Wachstum</a:t>
            </a:r>
            <a:r>
              <a:rPr lang="en-US" sz="2800" dirty="0">
                <a:solidFill>
                  <a:srgbClr val="062D47"/>
                </a:solidFill>
                <a:latin typeface="Poppins"/>
                <a:ea typeface="Poppins"/>
                <a:cs typeface="Poppins"/>
                <a:sym typeface="Poppins"/>
              </a:rPr>
              <a:t> und </a:t>
            </a:r>
            <a:r>
              <a:rPr lang="en-US" sz="2800" dirty="0" err="1">
                <a:solidFill>
                  <a:srgbClr val="062D47"/>
                </a:solidFill>
                <a:latin typeface="Poppins"/>
                <a:ea typeface="Poppins"/>
                <a:cs typeface="Poppins"/>
                <a:sym typeface="Poppins"/>
              </a:rPr>
              <a:t>Anpassungsfähigkeit</a:t>
            </a:r>
            <a:r>
              <a:rPr lang="en-US" sz="2800" dirty="0">
                <a:solidFill>
                  <a:srgbClr val="062D47"/>
                </a:solidFill>
                <a:latin typeface="Poppins"/>
                <a:ea typeface="Poppins"/>
                <a:cs typeface="Poppins"/>
                <a:sym typeface="Poppins"/>
              </a:rPr>
              <a:t> auf </a:t>
            </a:r>
            <a:r>
              <a:rPr lang="en-US" sz="2800" dirty="0" err="1">
                <a:solidFill>
                  <a:srgbClr val="062D47"/>
                </a:solidFill>
                <a:latin typeface="Poppins"/>
                <a:ea typeface="Poppins"/>
                <a:cs typeface="Poppins"/>
                <a:sym typeface="Poppins"/>
              </a:rPr>
              <a:t>einem</a:t>
            </a:r>
            <a:r>
              <a:rPr lang="en-US" sz="2800" dirty="0">
                <a:solidFill>
                  <a:srgbClr val="062D47"/>
                </a:solidFill>
                <a:latin typeface="Poppins"/>
                <a:ea typeface="Poppins"/>
                <a:cs typeface="Poppins"/>
                <a:sym typeface="Poppins"/>
              </a:rPr>
              <a:t> </a:t>
            </a:r>
            <a:r>
              <a:rPr lang="en-US" sz="2800" dirty="0" err="1">
                <a:solidFill>
                  <a:srgbClr val="062D47"/>
                </a:solidFill>
                <a:latin typeface="Poppins"/>
                <a:ea typeface="Poppins"/>
                <a:cs typeface="Poppins"/>
                <a:sym typeface="Poppins"/>
              </a:rPr>
              <a:t>sich</a:t>
            </a:r>
            <a:r>
              <a:rPr lang="en-US" sz="2800" dirty="0">
                <a:solidFill>
                  <a:srgbClr val="062D47"/>
                </a:solidFill>
                <a:latin typeface="Poppins"/>
                <a:ea typeface="Poppins"/>
                <a:cs typeface="Poppins"/>
                <a:sym typeface="Poppins"/>
              </a:rPr>
              <a:t> </a:t>
            </a:r>
            <a:r>
              <a:rPr lang="en-US" sz="2800" dirty="0" err="1">
                <a:solidFill>
                  <a:srgbClr val="062D47"/>
                </a:solidFill>
                <a:latin typeface="Poppins"/>
                <a:ea typeface="Poppins"/>
                <a:cs typeface="Poppins"/>
                <a:sym typeface="Poppins"/>
              </a:rPr>
              <a:t>wandelnden</a:t>
            </a:r>
            <a:r>
              <a:rPr lang="en-US" sz="2800" dirty="0">
                <a:solidFill>
                  <a:srgbClr val="062D47"/>
                </a:solidFill>
                <a:latin typeface="Poppins"/>
                <a:ea typeface="Poppins"/>
                <a:cs typeface="Poppins"/>
                <a:sym typeface="Poppins"/>
              </a:rPr>
              <a:t> </a:t>
            </a:r>
            <a:r>
              <a:rPr lang="en-US" sz="2800" dirty="0" err="1">
                <a:solidFill>
                  <a:srgbClr val="062D47"/>
                </a:solidFill>
                <a:latin typeface="Poppins"/>
                <a:ea typeface="Poppins"/>
                <a:cs typeface="Poppins"/>
                <a:sym typeface="Poppins"/>
              </a:rPr>
              <a:t>Arbeitsmarkt</a:t>
            </a:r>
            <a:r>
              <a:rPr lang="en-US" sz="2800" dirty="0">
                <a:solidFill>
                  <a:srgbClr val="062D47"/>
                </a:solidFill>
                <a:latin typeface="Poppins"/>
                <a:ea typeface="Poppins"/>
                <a:cs typeface="Poppins"/>
                <a:sym typeface="Poppins"/>
              </a:rPr>
              <a:t>. Für </a:t>
            </a:r>
            <a:r>
              <a:rPr lang="en-US" sz="2800" b="1" dirty="0" err="1">
                <a:solidFill>
                  <a:srgbClr val="38761D"/>
                </a:solidFill>
                <a:latin typeface="Poppins"/>
                <a:ea typeface="Poppins"/>
                <a:cs typeface="Poppins"/>
                <a:sym typeface="Poppins"/>
              </a:rPr>
              <a:t>Unternehmen</a:t>
            </a:r>
            <a:r>
              <a:rPr lang="en-US" sz="2800" b="1" dirty="0">
                <a:solidFill>
                  <a:srgbClr val="38761D"/>
                </a:solidFill>
                <a:latin typeface="Poppins"/>
                <a:ea typeface="Poppins"/>
                <a:cs typeface="Poppins"/>
                <a:sym typeface="Poppins"/>
              </a:rPr>
              <a:t> </a:t>
            </a:r>
            <a:r>
              <a:rPr lang="en-US" sz="2800" dirty="0" err="1">
                <a:solidFill>
                  <a:srgbClr val="062D47"/>
                </a:solidFill>
                <a:latin typeface="Poppins"/>
                <a:ea typeface="Poppins"/>
                <a:cs typeface="Poppins"/>
                <a:sym typeface="Poppins"/>
              </a:rPr>
              <a:t>bedeutet</a:t>
            </a:r>
            <a:r>
              <a:rPr lang="en-US" sz="2800" dirty="0">
                <a:solidFill>
                  <a:srgbClr val="062D47"/>
                </a:solidFill>
                <a:latin typeface="Poppins"/>
                <a:ea typeface="Poppins"/>
                <a:cs typeface="Poppins"/>
                <a:sym typeface="Poppins"/>
              </a:rPr>
              <a:t> dies, </a:t>
            </a:r>
            <a:r>
              <a:rPr lang="en-US" sz="2800" dirty="0" err="1">
                <a:solidFill>
                  <a:srgbClr val="062D47"/>
                </a:solidFill>
                <a:latin typeface="Poppins"/>
                <a:ea typeface="Poppins"/>
                <a:cs typeface="Poppins"/>
                <a:sym typeface="Poppins"/>
              </a:rPr>
              <a:t>dass</a:t>
            </a:r>
            <a:r>
              <a:rPr lang="en-US" sz="2800" dirty="0">
                <a:solidFill>
                  <a:srgbClr val="062D47"/>
                </a:solidFill>
                <a:latin typeface="Poppins"/>
                <a:ea typeface="Poppins"/>
                <a:cs typeface="Poppins"/>
                <a:sym typeface="Poppins"/>
              </a:rPr>
              <a:t> die </a:t>
            </a:r>
            <a:r>
              <a:rPr lang="en-US" sz="2800" dirty="0" err="1">
                <a:solidFill>
                  <a:srgbClr val="062D47"/>
                </a:solidFill>
                <a:latin typeface="Poppins"/>
                <a:ea typeface="Poppins"/>
                <a:cs typeface="Poppins"/>
                <a:sym typeface="Poppins"/>
              </a:rPr>
              <a:t>Entwicklung</a:t>
            </a:r>
            <a:r>
              <a:rPr lang="en-US" sz="2800" dirty="0">
                <a:solidFill>
                  <a:srgbClr val="062D47"/>
                </a:solidFill>
                <a:latin typeface="Poppins"/>
                <a:ea typeface="Poppins"/>
                <a:cs typeface="Poppins"/>
                <a:sym typeface="Poppins"/>
              </a:rPr>
              <a:t> der Mitarbeiter </a:t>
            </a:r>
            <a:r>
              <a:rPr lang="en-US" sz="2800" dirty="0" err="1">
                <a:solidFill>
                  <a:srgbClr val="062D47"/>
                </a:solidFill>
                <a:latin typeface="Poppins"/>
                <a:ea typeface="Poppins"/>
                <a:cs typeface="Poppins"/>
                <a:sym typeface="Poppins"/>
              </a:rPr>
              <a:t>mit</a:t>
            </a:r>
            <a:r>
              <a:rPr lang="en-US" sz="2800" dirty="0">
                <a:solidFill>
                  <a:srgbClr val="062D47"/>
                </a:solidFill>
                <a:latin typeface="Poppins"/>
                <a:ea typeface="Poppins"/>
                <a:cs typeface="Poppins"/>
                <a:sym typeface="Poppins"/>
              </a:rPr>
              <a:t> den </a:t>
            </a:r>
            <a:r>
              <a:rPr lang="en-US" sz="2800" dirty="0" err="1">
                <a:solidFill>
                  <a:srgbClr val="062D47"/>
                </a:solidFill>
                <a:latin typeface="Poppins"/>
                <a:ea typeface="Poppins"/>
                <a:cs typeface="Poppins"/>
                <a:sym typeface="Poppins"/>
              </a:rPr>
              <a:t>Unternehmenszielen</a:t>
            </a:r>
            <a:r>
              <a:rPr lang="en-US" sz="2800" dirty="0">
                <a:solidFill>
                  <a:srgbClr val="062D47"/>
                </a:solidFill>
                <a:latin typeface="Poppins"/>
                <a:ea typeface="Poppins"/>
                <a:cs typeface="Poppins"/>
                <a:sym typeface="Poppins"/>
              </a:rPr>
              <a:t> in </a:t>
            </a:r>
            <a:r>
              <a:rPr lang="en-US" sz="2800" dirty="0" err="1">
                <a:solidFill>
                  <a:srgbClr val="062D47"/>
                </a:solidFill>
                <a:latin typeface="Poppins"/>
                <a:ea typeface="Poppins"/>
                <a:cs typeface="Poppins"/>
                <a:sym typeface="Poppins"/>
              </a:rPr>
              <a:t>Einklang</a:t>
            </a:r>
            <a:r>
              <a:rPr lang="en-US" sz="2800" dirty="0">
                <a:solidFill>
                  <a:srgbClr val="062D47"/>
                </a:solidFill>
                <a:latin typeface="Poppins"/>
                <a:ea typeface="Poppins"/>
                <a:cs typeface="Poppins"/>
                <a:sym typeface="Poppins"/>
              </a:rPr>
              <a:t> </a:t>
            </a:r>
            <a:r>
              <a:rPr lang="en-US" sz="2800" dirty="0" err="1">
                <a:solidFill>
                  <a:srgbClr val="062D47"/>
                </a:solidFill>
                <a:latin typeface="Poppins"/>
                <a:ea typeface="Poppins"/>
                <a:cs typeface="Poppins"/>
                <a:sym typeface="Poppins"/>
              </a:rPr>
              <a:t>gebracht</a:t>
            </a:r>
            <a:r>
              <a:rPr lang="en-US" sz="2800" dirty="0">
                <a:solidFill>
                  <a:srgbClr val="062D47"/>
                </a:solidFill>
                <a:latin typeface="Poppins"/>
                <a:ea typeface="Poppins"/>
                <a:cs typeface="Poppins"/>
                <a:sym typeface="Poppins"/>
              </a:rPr>
              <a:t> </a:t>
            </a:r>
            <a:r>
              <a:rPr lang="en-US" sz="2800" dirty="0" err="1">
                <a:solidFill>
                  <a:srgbClr val="062D47"/>
                </a:solidFill>
                <a:latin typeface="Poppins"/>
                <a:ea typeface="Poppins"/>
                <a:cs typeface="Poppins"/>
                <a:sym typeface="Poppins"/>
              </a:rPr>
              <a:t>wird</a:t>
            </a:r>
            <a:r>
              <a:rPr lang="en-US" sz="2800" dirty="0">
                <a:solidFill>
                  <a:srgbClr val="062D47"/>
                </a:solidFill>
                <a:latin typeface="Poppins"/>
                <a:ea typeface="Poppins"/>
                <a:cs typeface="Poppins"/>
                <a:sym typeface="Poppins"/>
              </a:rPr>
              <a:t>, </a:t>
            </a:r>
            <a:r>
              <a:rPr lang="en-US" sz="2800" dirty="0" err="1">
                <a:solidFill>
                  <a:srgbClr val="062D47"/>
                </a:solidFill>
                <a:latin typeface="Poppins"/>
                <a:ea typeface="Poppins"/>
                <a:cs typeface="Poppins"/>
                <a:sym typeface="Poppins"/>
              </a:rPr>
              <a:t>wodurch</a:t>
            </a:r>
            <a:r>
              <a:rPr lang="en-US" sz="2800" dirty="0">
                <a:solidFill>
                  <a:srgbClr val="062D47"/>
                </a:solidFill>
                <a:latin typeface="Poppins"/>
                <a:ea typeface="Poppins"/>
                <a:cs typeface="Poppins"/>
                <a:sym typeface="Poppins"/>
              </a:rPr>
              <a:t> Engagement, </a:t>
            </a:r>
            <a:r>
              <a:rPr lang="en-US" sz="2800" dirty="0" err="1">
                <a:solidFill>
                  <a:srgbClr val="062D47"/>
                </a:solidFill>
                <a:latin typeface="Poppins"/>
                <a:ea typeface="Poppins"/>
                <a:cs typeface="Poppins"/>
                <a:sym typeface="Poppins"/>
              </a:rPr>
              <a:t>Bindung</a:t>
            </a:r>
            <a:r>
              <a:rPr lang="en-US" sz="2800" dirty="0">
                <a:solidFill>
                  <a:srgbClr val="062D47"/>
                </a:solidFill>
                <a:latin typeface="Poppins"/>
                <a:ea typeface="Poppins"/>
                <a:cs typeface="Poppins"/>
                <a:sym typeface="Poppins"/>
              </a:rPr>
              <a:t> und </a:t>
            </a:r>
            <a:r>
              <a:rPr lang="en-US" sz="2800" dirty="0" err="1">
                <a:solidFill>
                  <a:srgbClr val="062D47"/>
                </a:solidFill>
                <a:latin typeface="Poppins"/>
                <a:ea typeface="Poppins"/>
                <a:cs typeface="Poppins"/>
                <a:sym typeface="Poppins"/>
              </a:rPr>
              <a:t>Leistung</a:t>
            </a:r>
            <a:r>
              <a:rPr lang="en-US" sz="2800" dirty="0">
                <a:solidFill>
                  <a:srgbClr val="062D47"/>
                </a:solidFill>
                <a:latin typeface="Poppins"/>
                <a:ea typeface="Poppins"/>
                <a:cs typeface="Poppins"/>
                <a:sym typeface="Poppins"/>
              </a:rPr>
              <a:t> </a:t>
            </a:r>
            <a:r>
              <a:rPr lang="en-US" sz="2800" dirty="0" err="1">
                <a:solidFill>
                  <a:srgbClr val="062D47"/>
                </a:solidFill>
                <a:latin typeface="Poppins"/>
                <a:ea typeface="Poppins"/>
                <a:cs typeface="Poppins"/>
                <a:sym typeface="Poppins"/>
              </a:rPr>
              <a:t>verbessert</a:t>
            </a:r>
            <a:r>
              <a:rPr lang="en-US" sz="2800" dirty="0">
                <a:solidFill>
                  <a:srgbClr val="062D47"/>
                </a:solidFill>
                <a:latin typeface="Poppins"/>
                <a:ea typeface="Poppins"/>
                <a:cs typeface="Poppins"/>
                <a:sym typeface="Poppins"/>
              </a:rPr>
              <a:t> </a:t>
            </a:r>
            <a:r>
              <a:rPr lang="en-US" sz="2800" dirty="0" err="1">
                <a:solidFill>
                  <a:srgbClr val="062D47"/>
                </a:solidFill>
                <a:latin typeface="Poppins"/>
                <a:ea typeface="Poppins"/>
                <a:cs typeface="Poppins"/>
                <a:sym typeface="Poppins"/>
              </a:rPr>
              <a:t>werden</a:t>
            </a:r>
            <a:r>
              <a:rPr lang="en-US" sz="2800" dirty="0">
                <a:solidFill>
                  <a:srgbClr val="062D47"/>
                </a:solidFill>
                <a:latin typeface="Poppins"/>
                <a:ea typeface="Poppins"/>
                <a:cs typeface="Poppins"/>
                <a:sym typeface="Poppins"/>
              </a:rPr>
              <a:t>. </a:t>
            </a:r>
            <a:endParaRPr sz="2800" dirty="0">
              <a:solidFill>
                <a:srgbClr val="062D47"/>
              </a:solidFill>
              <a:latin typeface="Poppins"/>
              <a:ea typeface="Poppins"/>
              <a:cs typeface="Poppins"/>
              <a:sym typeface="Poppins"/>
            </a:endParaRPr>
          </a:p>
          <a:p>
            <a:pPr marL="914400" lvl="0" indent="0" algn="ctr" rtl="0">
              <a:lnSpc>
                <a:spcPct val="115000"/>
              </a:lnSpc>
              <a:spcBef>
                <a:spcPts val="1200"/>
              </a:spcBef>
              <a:spcAft>
                <a:spcPts val="1200"/>
              </a:spcAft>
              <a:buNone/>
            </a:pPr>
            <a:r>
              <a:rPr lang="en-US" sz="2800" dirty="0">
                <a:solidFill>
                  <a:srgbClr val="062D47"/>
                </a:solidFill>
                <a:latin typeface="Poppins"/>
                <a:ea typeface="Poppins"/>
                <a:cs typeface="Poppins"/>
                <a:sym typeface="Poppins"/>
              </a:rPr>
              <a:t>Durch die </a:t>
            </a:r>
            <a:r>
              <a:rPr lang="en-US" sz="2800" dirty="0" err="1">
                <a:solidFill>
                  <a:srgbClr val="062D47"/>
                </a:solidFill>
                <a:latin typeface="Poppins"/>
                <a:ea typeface="Poppins"/>
                <a:cs typeface="Poppins"/>
                <a:sym typeface="Poppins"/>
              </a:rPr>
              <a:t>Einbeziehung</a:t>
            </a:r>
            <a:r>
              <a:rPr lang="en-US" sz="2800" dirty="0">
                <a:solidFill>
                  <a:srgbClr val="062D47"/>
                </a:solidFill>
                <a:latin typeface="Poppins"/>
                <a:ea typeface="Poppins"/>
                <a:cs typeface="Poppins"/>
                <a:sym typeface="Poppins"/>
              </a:rPr>
              <a:t> von </a:t>
            </a:r>
            <a:r>
              <a:rPr lang="en-US" sz="2800" dirty="0" err="1">
                <a:solidFill>
                  <a:srgbClr val="062D47"/>
                </a:solidFill>
                <a:latin typeface="Poppins"/>
                <a:ea typeface="Poppins"/>
                <a:cs typeface="Poppins"/>
                <a:sym typeface="Poppins"/>
              </a:rPr>
              <a:t>strukturierten</a:t>
            </a:r>
            <a:r>
              <a:rPr lang="en-US" sz="2800" dirty="0">
                <a:solidFill>
                  <a:srgbClr val="062D47"/>
                </a:solidFill>
                <a:latin typeface="Poppins"/>
                <a:ea typeface="Poppins"/>
                <a:cs typeface="Poppins"/>
                <a:sym typeface="Poppins"/>
              </a:rPr>
              <a:t> Strategien </a:t>
            </a:r>
            <a:r>
              <a:rPr lang="en-US" sz="2800" dirty="0" err="1">
                <a:solidFill>
                  <a:srgbClr val="062D47"/>
                </a:solidFill>
                <a:latin typeface="Poppins"/>
                <a:ea typeface="Poppins"/>
                <a:cs typeface="Poppins"/>
                <a:sym typeface="Poppins"/>
              </a:rPr>
              <a:t>wie</a:t>
            </a:r>
            <a:r>
              <a:rPr lang="en-US" sz="2800" dirty="0">
                <a:solidFill>
                  <a:srgbClr val="062D47"/>
                </a:solidFill>
                <a:latin typeface="Poppins"/>
                <a:ea typeface="Poppins"/>
                <a:cs typeface="Poppins"/>
                <a:sym typeface="Poppins"/>
              </a:rPr>
              <a:t> </a:t>
            </a:r>
            <a:r>
              <a:rPr lang="en-US" sz="2800" dirty="0" err="1">
                <a:solidFill>
                  <a:srgbClr val="062D47"/>
                </a:solidFill>
                <a:latin typeface="Poppins"/>
                <a:ea typeface="Poppins"/>
                <a:cs typeface="Poppins"/>
                <a:sym typeface="Poppins"/>
              </a:rPr>
              <a:t>Selbsteinschätzung</a:t>
            </a:r>
            <a:r>
              <a:rPr lang="en-US" sz="2800" dirty="0">
                <a:solidFill>
                  <a:srgbClr val="062D47"/>
                </a:solidFill>
                <a:latin typeface="Poppins"/>
                <a:ea typeface="Poppins"/>
                <a:cs typeface="Poppins"/>
                <a:sym typeface="Poppins"/>
              </a:rPr>
              <a:t>, </a:t>
            </a:r>
            <a:r>
              <a:rPr lang="en-US" sz="2800" dirty="0" err="1">
                <a:solidFill>
                  <a:srgbClr val="062D47"/>
                </a:solidFill>
                <a:latin typeface="Poppins"/>
                <a:ea typeface="Poppins"/>
                <a:cs typeface="Poppins"/>
                <a:sym typeface="Poppins"/>
              </a:rPr>
              <a:t>Schulung</a:t>
            </a:r>
            <a:r>
              <a:rPr lang="en-US" sz="2800" dirty="0">
                <a:solidFill>
                  <a:srgbClr val="062D47"/>
                </a:solidFill>
                <a:latin typeface="Poppins"/>
                <a:ea typeface="Poppins"/>
                <a:cs typeface="Poppins"/>
                <a:sym typeface="Poppins"/>
              </a:rPr>
              <a:t> und Mentoring </a:t>
            </a:r>
            <a:r>
              <a:rPr lang="en-US" sz="2800" dirty="0" err="1">
                <a:solidFill>
                  <a:srgbClr val="062D47"/>
                </a:solidFill>
                <a:latin typeface="Poppins"/>
                <a:ea typeface="Poppins"/>
                <a:cs typeface="Poppins"/>
                <a:sym typeface="Poppins"/>
              </a:rPr>
              <a:t>fördert</a:t>
            </a:r>
            <a:r>
              <a:rPr lang="en-US" sz="2800" dirty="0">
                <a:solidFill>
                  <a:srgbClr val="062D47"/>
                </a:solidFill>
                <a:latin typeface="Poppins"/>
                <a:ea typeface="Poppins"/>
                <a:cs typeface="Poppins"/>
                <a:sym typeface="Poppins"/>
              </a:rPr>
              <a:t> die </a:t>
            </a:r>
            <a:r>
              <a:rPr lang="en-US" sz="2800" dirty="0" err="1">
                <a:solidFill>
                  <a:srgbClr val="062D47"/>
                </a:solidFill>
                <a:latin typeface="Poppins"/>
                <a:ea typeface="Poppins"/>
                <a:cs typeface="Poppins"/>
                <a:sym typeface="Poppins"/>
              </a:rPr>
              <a:t>Karriereplanung</a:t>
            </a:r>
            <a:r>
              <a:rPr lang="en-US" sz="2800" dirty="0">
                <a:solidFill>
                  <a:srgbClr val="062D47"/>
                </a:solidFill>
                <a:latin typeface="Poppins"/>
                <a:ea typeface="Poppins"/>
                <a:cs typeface="Poppins"/>
                <a:sym typeface="Poppins"/>
              </a:rPr>
              <a:t> </a:t>
            </a:r>
            <a:r>
              <a:rPr lang="en-US" sz="2800" b="1" dirty="0" err="1">
                <a:solidFill>
                  <a:srgbClr val="6AA84F"/>
                </a:solidFill>
                <a:latin typeface="Poppins"/>
                <a:ea typeface="Poppins"/>
                <a:cs typeface="Poppins"/>
                <a:sym typeface="Poppins"/>
              </a:rPr>
              <a:t>langfristigen</a:t>
            </a:r>
            <a:r>
              <a:rPr lang="en-US" sz="2800" b="1" dirty="0">
                <a:solidFill>
                  <a:srgbClr val="6AA84F"/>
                </a:solidFill>
                <a:latin typeface="Poppins"/>
                <a:ea typeface="Poppins"/>
                <a:cs typeface="Poppins"/>
                <a:sym typeface="Poppins"/>
              </a:rPr>
              <a:t> </a:t>
            </a:r>
            <a:r>
              <a:rPr lang="en-US" sz="2800" b="1" dirty="0" err="1">
                <a:solidFill>
                  <a:srgbClr val="6AA84F"/>
                </a:solidFill>
                <a:latin typeface="Poppins"/>
                <a:ea typeface="Poppins"/>
                <a:cs typeface="Poppins"/>
                <a:sym typeface="Poppins"/>
              </a:rPr>
              <a:t>Erfolg</a:t>
            </a:r>
            <a:r>
              <a:rPr lang="en-US" sz="2800" b="1" dirty="0">
                <a:solidFill>
                  <a:srgbClr val="6AA84F"/>
                </a:solidFill>
                <a:latin typeface="Poppins"/>
                <a:ea typeface="Poppins"/>
                <a:cs typeface="Poppins"/>
                <a:sym typeface="Poppins"/>
              </a:rPr>
              <a:t> und </a:t>
            </a:r>
            <a:r>
              <a:rPr lang="en-US" sz="2800" b="1" dirty="0" err="1">
                <a:solidFill>
                  <a:srgbClr val="6AA84F"/>
                </a:solidFill>
                <a:latin typeface="Poppins"/>
                <a:ea typeface="Poppins"/>
                <a:cs typeface="Poppins"/>
                <a:sym typeface="Poppins"/>
              </a:rPr>
              <a:t>Widerstandsfähigkeit</a:t>
            </a:r>
            <a:r>
              <a:rPr lang="en-US" sz="3200" dirty="0">
                <a:solidFill>
                  <a:srgbClr val="062D47"/>
                </a:solidFill>
                <a:latin typeface="Poppins"/>
                <a:ea typeface="Poppins"/>
                <a:cs typeface="Poppins"/>
                <a:sym typeface="Poppins"/>
              </a:rPr>
              <a:t>.</a:t>
            </a:r>
            <a:endParaRPr sz="4699" dirty="0">
              <a:solidFill>
                <a:srgbClr val="062D47"/>
              </a:solidFill>
              <a:latin typeface="Poppins"/>
              <a:ea typeface="Poppins"/>
              <a:cs typeface="Poppins"/>
              <a:sym typeface="Poppins"/>
            </a:endParaRPr>
          </a:p>
        </p:txBody>
      </p:sp>
      <p:sp>
        <p:nvSpPr>
          <p:cNvPr id="774" name="Google Shape;774;g32093a3db72_3_188"/>
          <p:cNvSpPr txBox="1"/>
          <p:nvPr/>
        </p:nvSpPr>
        <p:spPr>
          <a:xfrm>
            <a:off x="7582475" y="6687125"/>
            <a:ext cx="68565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100" b="1">
              <a:solidFill>
                <a:srgbClr val="002C47"/>
              </a:solidFill>
              <a:latin typeface="Poppins"/>
              <a:ea typeface="Poppins"/>
              <a:cs typeface="Poppins"/>
              <a:sym typeface="Poppi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g32093a3db72_5_132"/>
          <p:cNvSpPr/>
          <p:nvPr/>
        </p:nvSpPr>
        <p:spPr>
          <a:xfrm rot="5400000" flipH="1">
            <a:off x="-4300078" y="1507197"/>
            <a:ext cx="14314219" cy="5715936"/>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de-DE"/>
          </a:p>
        </p:txBody>
      </p:sp>
      <p:grpSp>
        <p:nvGrpSpPr>
          <p:cNvPr id="780" name="Google Shape;780;g32093a3db72_5_132"/>
          <p:cNvGrpSpPr/>
          <p:nvPr/>
        </p:nvGrpSpPr>
        <p:grpSpPr>
          <a:xfrm>
            <a:off x="5410675" y="946396"/>
            <a:ext cx="857829" cy="857829"/>
            <a:chOff x="0" y="0"/>
            <a:chExt cx="812800" cy="812800"/>
          </a:xfrm>
        </p:grpSpPr>
        <p:sp>
          <p:nvSpPr>
            <p:cNvPr id="781" name="Google Shape;781;g32093a3db72_5_13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g32093a3db72_5_132"/>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83" name="Google Shape;783;g32093a3db72_5_132"/>
          <p:cNvGrpSpPr/>
          <p:nvPr/>
        </p:nvGrpSpPr>
        <p:grpSpPr>
          <a:xfrm>
            <a:off x="4806112" y="1958596"/>
            <a:ext cx="604561" cy="604561"/>
            <a:chOff x="0" y="0"/>
            <a:chExt cx="812800" cy="812800"/>
          </a:xfrm>
        </p:grpSpPr>
        <p:sp>
          <p:nvSpPr>
            <p:cNvPr id="784" name="Google Shape;784;g32093a3db72_5_13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5" name="Google Shape;785;g32093a3db72_5_132"/>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86" name="Google Shape;786;g32093a3db72_5_132"/>
          <p:cNvGrpSpPr/>
          <p:nvPr/>
        </p:nvGrpSpPr>
        <p:grpSpPr>
          <a:xfrm>
            <a:off x="5253701" y="643813"/>
            <a:ext cx="637642" cy="637642"/>
            <a:chOff x="0" y="0"/>
            <a:chExt cx="812800" cy="812800"/>
          </a:xfrm>
        </p:grpSpPr>
        <p:sp>
          <p:nvSpPr>
            <p:cNvPr id="787" name="Google Shape;787;g32093a3db72_5_13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g32093a3db72_5_132"/>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89" name="Google Shape;789;g32093a3db72_5_132"/>
          <p:cNvSpPr txBox="1"/>
          <p:nvPr/>
        </p:nvSpPr>
        <p:spPr>
          <a:xfrm>
            <a:off x="7582475" y="946400"/>
            <a:ext cx="9924000" cy="10122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4500" b="1">
                <a:solidFill>
                  <a:srgbClr val="002C47"/>
                </a:solidFill>
                <a:latin typeface="Poppins"/>
                <a:ea typeface="Poppins"/>
                <a:cs typeface="Poppins"/>
                <a:sym typeface="Poppins"/>
              </a:rPr>
              <a:t>Schlussgedanken und Aufruf zum Handeln</a:t>
            </a:r>
            <a:endParaRPr sz="6999" b="1">
              <a:solidFill>
                <a:srgbClr val="002C47"/>
              </a:solidFill>
              <a:latin typeface="Poppins"/>
              <a:ea typeface="Poppins"/>
              <a:cs typeface="Poppins"/>
              <a:sym typeface="Poppins"/>
            </a:endParaRPr>
          </a:p>
          <a:p>
            <a:pPr marL="0" marR="0" lvl="0" indent="0" algn="l" rtl="0">
              <a:lnSpc>
                <a:spcPct val="113002"/>
              </a:lnSpc>
              <a:spcBef>
                <a:spcPts val="0"/>
              </a:spcBef>
              <a:spcAft>
                <a:spcPts val="0"/>
              </a:spcAft>
              <a:buClr>
                <a:srgbClr val="000000"/>
              </a:buClr>
              <a:buSzPts val="4799"/>
              <a:buFont typeface="Arial"/>
              <a:buNone/>
            </a:pPr>
            <a:endParaRPr sz="1400" b="0" i="0" u="none" strike="noStrike" cap="none">
              <a:solidFill>
                <a:srgbClr val="000000"/>
              </a:solidFill>
              <a:latin typeface="Arial"/>
              <a:ea typeface="Arial"/>
              <a:cs typeface="Arial"/>
              <a:sym typeface="Arial"/>
            </a:endParaRPr>
          </a:p>
        </p:txBody>
      </p:sp>
      <p:sp>
        <p:nvSpPr>
          <p:cNvPr id="790" name="Google Shape;790;g32093a3db72_5_132"/>
          <p:cNvSpPr txBox="1"/>
          <p:nvPr/>
        </p:nvSpPr>
        <p:spPr>
          <a:xfrm>
            <a:off x="5410675" y="2179350"/>
            <a:ext cx="12629700" cy="3648000"/>
          </a:xfrm>
          <a:prstGeom prst="rect">
            <a:avLst/>
          </a:prstGeom>
          <a:noFill/>
          <a:ln>
            <a:noFill/>
          </a:ln>
        </p:spPr>
        <p:txBody>
          <a:bodyPr spcFirstLastPara="1" wrap="square" lIns="0" tIns="0" rIns="0" bIns="0" anchor="t" anchorCtr="0">
            <a:spAutoFit/>
          </a:bodyPr>
          <a:lstStyle/>
          <a:p>
            <a:pPr marL="914400" lvl="0" indent="0" algn="ctr" rtl="0">
              <a:lnSpc>
                <a:spcPct val="115000"/>
              </a:lnSpc>
              <a:spcBef>
                <a:spcPts val="1200"/>
              </a:spcBef>
              <a:spcAft>
                <a:spcPts val="1200"/>
              </a:spcAft>
              <a:buNone/>
            </a:pPr>
            <a:r>
              <a:rPr lang="en-US" sz="3000">
                <a:solidFill>
                  <a:srgbClr val="062D47"/>
                </a:solidFill>
                <a:latin typeface="Poppins"/>
                <a:ea typeface="Poppins"/>
                <a:cs typeface="Poppins"/>
                <a:sym typeface="Poppins"/>
              </a:rPr>
              <a:t>Eine wirksame Karriereplanung </a:t>
            </a:r>
            <a:r>
              <a:rPr lang="en-US" sz="3000" i="1">
                <a:solidFill>
                  <a:srgbClr val="062D47"/>
                </a:solidFill>
                <a:latin typeface="Poppins"/>
                <a:ea typeface="Poppins"/>
                <a:cs typeface="Poppins"/>
                <a:sym typeface="Poppins"/>
              </a:rPr>
              <a:t>ist eine kontinuierliche, gemeinsame Anstrengung, die das Engagement sowohl von Arbeitnehmern als auch von Arbeitgebern erfordert</a:t>
            </a:r>
            <a:r>
              <a:rPr lang="en-US" sz="3000">
                <a:solidFill>
                  <a:srgbClr val="062D47"/>
                </a:solidFill>
                <a:latin typeface="Poppins"/>
                <a:ea typeface="Poppins"/>
                <a:cs typeface="Poppins"/>
                <a:sym typeface="Poppins"/>
              </a:rPr>
              <a:t>. Unternehmen sollten sich vorrangig um die Schaffung eines förderlichen Umfelds bemühen, während der Einzelne bei seiner Entwicklung proaktiv bleiben muss. Karriereplanung ist nicht nur ein Garant für berufliche Erfüllung, sondern fördert auch </a:t>
            </a:r>
            <a:r>
              <a:rPr lang="en-US" sz="3000" i="1">
                <a:solidFill>
                  <a:srgbClr val="062D47"/>
                </a:solidFill>
                <a:latin typeface="Poppins"/>
                <a:ea typeface="Poppins"/>
                <a:cs typeface="Poppins"/>
                <a:sym typeface="Poppins"/>
              </a:rPr>
              <a:t>Innovation und Wachstum </a:t>
            </a:r>
            <a:r>
              <a:rPr lang="en-US" sz="3000">
                <a:solidFill>
                  <a:srgbClr val="062D47"/>
                </a:solidFill>
                <a:latin typeface="Poppins"/>
                <a:ea typeface="Poppins"/>
                <a:cs typeface="Poppins"/>
                <a:sym typeface="Poppins"/>
              </a:rPr>
              <a:t>im Unternehmen. </a:t>
            </a:r>
            <a:endParaRPr sz="4499" b="1">
              <a:solidFill>
                <a:srgbClr val="6AA84F"/>
              </a:solidFill>
              <a:latin typeface="Poppins"/>
              <a:ea typeface="Poppins"/>
              <a:cs typeface="Poppins"/>
              <a:sym typeface="Poppins"/>
            </a:endParaRPr>
          </a:p>
        </p:txBody>
      </p:sp>
      <p:sp>
        <p:nvSpPr>
          <p:cNvPr id="791" name="Google Shape;791;g32093a3db72_5_132"/>
          <p:cNvSpPr txBox="1"/>
          <p:nvPr/>
        </p:nvSpPr>
        <p:spPr>
          <a:xfrm>
            <a:off x="7582475" y="6687125"/>
            <a:ext cx="68565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100" b="1">
              <a:solidFill>
                <a:srgbClr val="002C47"/>
              </a:solidFill>
              <a:latin typeface="Poppins"/>
              <a:ea typeface="Poppins"/>
              <a:cs typeface="Poppins"/>
              <a:sym typeface="Poppins"/>
            </a:endParaRPr>
          </a:p>
        </p:txBody>
      </p:sp>
      <p:pic>
        <p:nvPicPr>
          <p:cNvPr id="792" name="Google Shape;792;g32093a3db72_5_132" descr="Free Images : successful, golden, business, success, finance ..."/>
          <p:cNvPicPr preferRelativeResize="0"/>
          <p:nvPr/>
        </p:nvPicPr>
        <p:blipFill>
          <a:blip r:embed="rId4">
            <a:alphaModFix/>
          </a:blip>
          <a:stretch>
            <a:fillRect/>
          </a:stretch>
        </p:blipFill>
        <p:spPr>
          <a:xfrm>
            <a:off x="6187977" y="6757022"/>
            <a:ext cx="4609172" cy="2970749"/>
          </a:xfrm>
          <a:prstGeom prst="rect">
            <a:avLst/>
          </a:prstGeom>
          <a:noFill/>
          <a:ln w="38100" cap="flat" cmpd="sng">
            <a:solidFill>
              <a:srgbClr val="93C47D"/>
            </a:solidFill>
            <a:prstDash val="solid"/>
            <a:round/>
            <a:headEnd type="none" w="sm" len="sm"/>
            <a:tailEnd type="none" w="sm" len="sm"/>
          </a:ln>
        </p:spPr>
      </p:pic>
      <p:sp>
        <p:nvSpPr>
          <p:cNvPr id="793" name="Google Shape;793;g32093a3db72_5_132"/>
          <p:cNvSpPr txBox="1"/>
          <p:nvPr/>
        </p:nvSpPr>
        <p:spPr>
          <a:xfrm>
            <a:off x="10344150" y="6534725"/>
            <a:ext cx="7563300" cy="2094900"/>
          </a:xfrm>
          <a:prstGeom prst="rect">
            <a:avLst/>
          </a:prstGeom>
          <a:noFill/>
          <a:ln>
            <a:noFill/>
          </a:ln>
        </p:spPr>
        <p:txBody>
          <a:bodyPr spcFirstLastPara="1" wrap="square" lIns="91425" tIns="91425" rIns="91425" bIns="91425" anchor="t" anchorCtr="0">
            <a:noAutofit/>
          </a:bodyPr>
          <a:lstStyle/>
          <a:p>
            <a:pPr marL="914400" lvl="0" indent="0" algn="ctr" rtl="0">
              <a:lnSpc>
                <a:spcPct val="115000"/>
              </a:lnSpc>
              <a:spcBef>
                <a:spcPts val="1200"/>
              </a:spcBef>
              <a:spcAft>
                <a:spcPts val="1200"/>
              </a:spcAft>
              <a:buNone/>
            </a:pPr>
            <a:r>
              <a:rPr lang="en-US" sz="3000" b="1">
                <a:solidFill>
                  <a:srgbClr val="6AA84F"/>
                </a:solidFill>
                <a:latin typeface="Poppins"/>
                <a:ea typeface="Poppins"/>
                <a:cs typeface="Poppins"/>
                <a:sym typeface="Poppins"/>
              </a:rPr>
              <a:t>Beginnen Sie noch heute damit, Ihre Ziele zu evaluieren, Chancen zu erkennen und konkrete Schritte zum Erfolg zu unternehmen!</a:t>
            </a:r>
            <a:endParaRPr sz="43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grpSp>
        <p:nvGrpSpPr>
          <p:cNvPr id="798" name="Google Shape;798;p10"/>
          <p:cNvGrpSpPr/>
          <p:nvPr/>
        </p:nvGrpSpPr>
        <p:grpSpPr>
          <a:xfrm>
            <a:off x="-538993" y="7878849"/>
            <a:ext cx="11334218" cy="2410387"/>
            <a:chOff x="0" y="0"/>
            <a:chExt cx="2912355" cy="619355"/>
          </a:xfrm>
        </p:grpSpPr>
        <p:sp>
          <p:nvSpPr>
            <p:cNvPr id="799" name="Google Shape;799;p10"/>
            <p:cNvSpPr/>
            <p:nvPr/>
          </p:nvSpPr>
          <p:spPr>
            <a:xfrm>
              <a:off x="0" y="0"/>
              <a:ext cx="2912355" cy="619355"/>
            </a:xfrm>
            <a:custGeom>
              <a:avLst/>
              <a:gdLst/>
              <a:ahLst/>
              <a:cxnLst/>
              <a:rect l="l" t="t" r="r" b="b"/>
              <a:pathLst>
                <a:path w="2912355" h="619355" extrusionOk="0">
                  <a:moveTo>
                    <a:pt x="0" y="0"/>
                  </a:moveTo>
                  <a:lnTo>
                    <a:pt x="2912355" y="0"/>
                  </a:lnTo>
                  <a:lnTo>
                    <a:pt x="2912355" y="619355"/>
                  </a:lnTo>
                  <a:lnTo>
                    <a:pt x="0" y="619355"/>
                  </a:lnTo>
                  <a:close/>
                </a:path>
              </a:pathLst>
            </a:custGeom>
            <a:solidFill>
              <a:srgbClr val="659FA2">
                <a:alpha val="38431"/>
              </a:srgbClr>
            </a:solidFill>
            <a:ln>
              <a:noFill/>
            </a:ln>
          </p:spPr>
          <p:txBody>
            <a:bodyPr/>
            <a:lstStyle/>
            <a:p>
              <a:endParaRPr lang="de-DE"/>
            </a:p>
          </p:txBody>
        </p:sp>
        <p:sp>
          <p:nvSpPr>
            <p:cNvPr id="800" name="Google Shape;800;p10"/>
            <p:cNvSpPr txBox="1"/>
            <p:nvPr/>
          </p:nvSpPr>
          <p:spPr>
            <a:xfrm>
              <a:off x="0" y="0"/>
              <a:ext cx="2912355" cy="619355"/>
            </a:xfrm>
            <a:prstGeom prst="rect">
              <a:avLst/>
            </a:prstGeom>
            <a:noFill/>
            <a:ln>
              <a:noFill/>
            </a:ln>
          </p:spPr>
          <p:txBody>
            <a:bodyPr spcFirstLastPara="1" wrap="square" lIns="70825" tIns="70825" rIns="70825" bIns="70825" anchor="ctr" anchorCtr="0">
              <a:noAutofit/>
            </a:bodyPr>
            <a:lstStyle/>
            <a:p>
              <a:pPr marL="0" marR="0" lvl="0" indent="0" algn="ctr" rtl="0">
                <a:lnSpc>
                  <a:spcPct val="73277"/>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01" name="Google Shape;801;p10"/>
          <p:cNvSpPr/>
          <p:nvPr/>
        </p:nvSpPr>
        <p:spPr>
          <a:xfrm rot="-4721612">
            <a:off x="5837689" y="1742867"/>
            <a:ext cx="14314219" cy="4992084"/>
          </a:xfrm>
          <a:custGeom>
            <a:avLst/>
            <a:gdLst/>
            <a:ahLst/>
            <a:cxnLst/>
            <a:rect l="l" t="t" r="r" b="b"/>
            <a:pathLst>
              <a:path w="14314219" h="4992084" extrusionOk="0">
                <a:moveTo>
                  <a:pt x="0" y="0"/>
                </a:moveTo>
                <a:lnTo>
                  <a:pt x="14314220" y="0"/>
                </a:lnTo>
                <a:lnTo>
                  <a:pt x="14314220" y="4992083"/>
                </a:lnTo>
                <a:lnTo>
                  <a:pt x="0" y="4992083"/>
                </a:lnTo>
                <a:lnTo>
                  <a:pt x="0" y="0"/>
                </a:lnTo>
                <a:close/>
              </a:path>
            </a:pathLst>
          </a:custGeom>
          <a:blipFill rotWithShape="1">
            <a:blip r:embed="rId3">
              <a:alphaModFix/>
            </a:blip>
            <a:stretch>
              <a:fillRect/>
            </a:stretch>
          </a:blipFill>
          <a:ln>
            <a:noFill/>
          </a:ln>
        </p:spPr>
        <p:txBody>
          <a:bodyPr/>
          <a:lstStyle/>
          <a:p>
            <a:endParaRPr lang="de-DE"/>
          </a:p>
        </p:txBody>
      </p:sp>
      <p:sp>
        <p:nvSpPr>
          <p:cNvPr id="802" name="Google Shape;802;p10"/>
          <p:cNvSpPr/>
          <p:nvPr/>
        </p:nvSpPr>
        <p:spPr>
          <a:xfrm>
            <a:off x="11841477" y="0"/>
            <a:ext cx="8986399" cy="10289262"/>
          </a:xfrm>
          <a:custGeom>
            <a:avLst/>
            <a:gdLst/>
            <a:ahLst/>
            <a:cxnLst/>
            <a:rect l="l" t="t" r="r" b="b"/>
            <a:pathLst>
              <a:path w="21700490" h="24846662" extrusionOk="0">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rotWithShape="1">
            <a:blip r:embed="rId4">
              <a:alphaModFix/>
            </a:blip>
            <a:stretch>
              <a:fillRect l="-50123" r="-26984"/>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3" name="Google Shape;803;p10"/>
          <p:cNvSpPr/>
          <p:nvPr/>
        </p:nvSpPr>
        <p:spPr>
          <a:xfrm rot="-2967198" flipH="1">
            <a:off x="12833343" y="6024265"/>
            <a:ext cx="10909314" cy="3709167"/>
          </a:xfrm>
          <a:custGeom>
            <a:avLst/>
            <a:gdLst/>
            <a:ahLst/>
            <a:cxnLst/>
            <a:rect l="l" t="t" r="r" b="b"/>
            <a:pathLst>
              <a:path w="10909314" h="3709167" extrusionOk="0">
                <a:moveTo>
                  <a:pt x="10909314" y="0"/>
                </a:moveTo>
                <a:lnTo>
                  <a:pt x="0" y="0"/>
                </a:lnTo>
                <a:lnTo>
                  <a:pt x="0" y="3709167"/>
                </a:lnTo>
                <a:lnTo>
                  <a:pt x="10909314" y="3709167"/>
                </a:lnTo>
                <a:lnTo>
                  <a:pt x="10909314" y="0"/>
                </a:lnTo>
                <a:close/>
              </a:path>
            </a:pathLst>
          </a:custGeom>
          <a:blipFill rotWithShape="1">
            <a:blip r:embed="rId5">
              <a:alphaModFix amt="77000"/>
            </a:blip>
            <a:stretch>
              <a:fillRect/>
            </a:stretch>
          </a:blipFill>
          <a:ln>
            <a:noFill/>
          </a:ln>
        </p:spPr>
        <p:txBody>
          <a:bodyPr/>
          <a:lstStyle/>
          <a:p>
            <a:endParaRPr lang="de-DE"/>
          </a:p>
        </p:txBody>
      </p:sp>
      <p:grpSp>
        <p:nvGrpSpPr>
          <p:cNvPr id="804" name="Google Shape;804;p10"/>
          <p:cNvGrpSpPr/>
          <p:nvPr/>
        </p:nvGrpSpPr>
        <p:grpSpPr>
          <a:xfrm>
            <a:off x="10165433" y="946396"/>
            <a:ext cx="857867" cy="857867"/>
            <a:chOff x="0" y="0"/>
            <a:chExt cx="812800" cy="812800"/>
          </a:xfrm>
        </p:grpSpPr>
        <p:sp>
          <p:nvSpPr>
            <p:cNvPr id="805" name="Google Shape;805;p1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6" name="Google Shape;806;p1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07" name="Google Shape;807;p10"/>
          <p:cNvGrpSpPr/>
          <p:nvPr/>
        </p:nvGrpSpPr>
        <p:grpSpPr>
          <a:xfrm>
            <a:off x="9651318" y="2226096"/>
            <a:ext cx="604566" cy="604566"/>
            <a:chOff x="0" y="0"/>
            <a:chExt cx="812800" cy="812800"/>
          </a:xfrm>
        </p:grpSpPr>
        <p:sp>
          <p:nvSpPr>
            <p:cNvPr id="808" name="Google Shape;808;p1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9" name="Google Shape;809;p1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10" name="Google Shape;810;p10"/>
          <p:cNvGrpSpPr/>
          <p:nvPr/>
        </p:nvGrpSpPr>
        <p:grpSpPr>
          <a:xfrm>
            <a:off x="10476408" y="681913"/>
            <a:ext cx="637633" cy="637633"/>
            <a:chOff x="0" y="0"/>
            <a:chExt cx="812800" cy="812800"/>
          </a:xfrm>
        </p:grpSpPr>
        <p:sp>
          <p:nvSpPr>
            <p:cNvPr id="811" name="Google Shape;811;p1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2" name="Google Shape;812;p10"/>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13" name="Google Shape;813;p10"/>
          <p:cNvGrpSpPr/>
          <p:nvPr/>
        </p:nvGrpSpPr>
        <p:grpSpPr>
          <a:xfrm>
            <a:off x="1811727" y="1028700"/>
            <a:ext cx="9131148" cy="5272607"/>
            <a:chOff x="0" y="0"/>
            <a:chExt cx="12174864" cy="7030143"/>
          </a:xfrm>
        </p:grpSpPr>
        <p:sp>
          <p:nvSpPr>
            <p:cNvPr id="814" name="Google Shape;814;p10"/>
            <p:cNvSpPr txBox="1"/>
            <p:nvPr/>
          </p:nvSpPr>
          <p:spPr>
            <a:xfrm>
              <a:off x="210373" y="6290043"/>
              <a:ext cx="10152300" cy="740100"/>
            </a:xfrm>
            <a:prstGeom prst="rect">
              <a:avLst/>
            </a:prstGeom>
            <a:noFill/>
            <a:ln>
              <a:noFill/>
            </a:ln>
          </p:spPr>
          <p:txBody>
            <a:bodyPr spcFirstLastPara="1" wrap="square" lIns="0" tIns="0" rIns="0" bIns="0" anchor="t" anchorCtr="0">
              <a:spAutoFit/>
            </a:bodyPr>
            <a:lstStyle/>
            <a:p>
              <a:pPr marL="0" marR="0" lvl="0" indent="0" algn="l" rtl="0">
                <a:lnSpc>
                  <a:spcPct val="114004"/>
                </a:lnSpc>
                <a:spcBef>
                  <a:spcPts val="0"/>
                </a:spcBef>
                <a:spcAft>
                  <a:spcPts val="0"/>
                </a:spcAft>
                <a:buClr>
                  <a:srgbClr val="000000"/>
                </a:buClr>
                <a:buSzPts val="3606"/>
                <a:buFont typeface="Arial"/>
                <a:buNone/>
              </a:pPr>
              <a:r>
                <a:rPr lang="en-US" sz="3606" b="1" i="0" u="none" strike="noStrike" cap="none">
                  <a:solidFill>
                    <a:srgbClr val="000000"/>
                  </a:solidFill>
                  <a:latin typeface="Poppins SemiBold"/>
                  <a:ea typeface="Poppins SemiBold"/>
                  <a:cs typeface="Poppins SemiBold"/>
                  <a:sym typeface="Poppins SemiBold"/>
                </a:rPr>
                <a:t>Für Ihre Aufmerksamkeit</a:t>
              </a:r>
              <a:endParaRPr sz="1400" b="0" i="0" u="none" strike="noStrike" cap="none">
                <a:solidFill>
                  <a:srgbClr val="000000"/>
                </a:solidFill>
                <a:latin typeface="Arial"/>
                <a:ea typeface="Arial"/>
                <a:cs typeface="Arial"/>
                <a:sym typeface="Arial"/>
              </a:endParaRPr>
            </a:p>
          </p:txBody>
        </p:sp>
        <p:sp>
          <p:nvSpPr>
            <p:cNvPr id="815" name="Google Shape;815;p10"/>
            <p:cNvSpPr txBox="1"/>
            <p:nvPr/>
          </p:nvSpPr>
          <p:spPr>
            <a:xfrm>
              <a:off x="0" y="4270936"/>
              <a:ext cx="12174864" cy="2460247"/>
            </a:xfrm>
            <a:prstGeom prst="rect">
              <a:avLst/>
            </a:prstGeom>
            <a:noFill/>
            <a:ln>
              <a:noFill/>
            </a:ln>
          </p:spPr>
          <p:txBody>
            <a:bodyPr spcFirstLastPara="1" wrap="square" lIns="0" tIns="0" rIns="0" bIns="0" anchor="t" anchorCtr="0">
              <a:spAutoFit/>
            </a:bodyPr>
            <a:lstStyle/>
            <a:p>
              <a:pPr marL="0" marR="0" lvl="0" indent="0" algn="l" rtl="0">
                <a:lnSpc>
                  <a:spcPct val="114004"/>
                </a:lnSpc>
                <a:spcBef>
                  <a:spcPts val="0"/>
                </a:spcBef>
                <a:spcAft>
                  <a:spcPts val="0"/>
                </a:spcAft>
                <a:buClr>
                  <a:srgbClr val="000000"/>
                </a:buClr>
                <a:buSzPts val="10518"/>
                <a:buFont typeface="Arial"/>
                <a:buNone/>
              </a:pPr>
              <a:r>
                <a:rPr lang="en-US" sz="10518" b="1" i="0" u="none" strike="noStrike" cap="none" dirty="0" err="1">
                  <a:solidFill>
                    <a:srgbClr val="002C47"/>
                  </a:solidFill>
                  <a:latin typeface="Poppins"/>
                  <a:ea typeface="Poppins"/>
                  <a:cs typeface="Poppins"/>
                  <a:sym typeface="Poppins"/>
                </a:rPr>
                <a:t>Dankeschön</a:t>
              </a:r>
              <a:endParaRPr sz="1400" b="0" i="0" u="none" strike="noStrike" cap="none" dirty="0">
                <a:solidFill>
                  <a:srgbClr val="000000"/>
                </a:solidFill>
                <a:latin typeface="Arial"/>
                <a:ea typeface="Arial"/>
                <a:cs typeface="Arial"/>
                <a:sym typeface="Arial"/>
              </a:endParaRPr>
            </a:p>
          </p:txBody>
        </p:sp>
        <p:sp>
          <p:nvSpPr>
            <p:cNvPr id="816" name="Google Shape;816;p10"/>
            <p:cNvSpPr/>
            <p:nvPr/>
          </p:nvSpPr>
          <p:spPr>
            <a:xfrm>
              <a:off x="2179133" y="0"/>
              <a:ext cx="6214739" cy="3728843"/>
            </a:xfrm>
            <a:custGeom>
              <a:avLst/>
              <a:gdLst/>
              <a:ahLst/>
              <a:cxnLst/>
              <a:rect l="l" t="t" r="r" b="b"/>
              <a:pathLst>
                <a:path w="6214739" h="3728843" extrusionOk="0">
                  <a:moveTo>
                    <a:pt x="0" y="0"/>
                  </a:moveTo>
                  <a:lnTo>
                    <a:pt x="6214739" y="0"/>
                  </a:lnTo>
                  <a:lnTo>
                    <a:pt x="6214739" y="3728843"/>
                  </a:lnTo>
                  <a:lnTo>
                    <a:pt x="0" y="3728843"/>
                  </a:lnTo>
                  <a:lnTo>
                    <a:pt x="0" y="0"/>
                  </a:lnTo>
                  <a:close/>
                </a:path>
              </a:pathLst>
            </a:custGeom>
            <a:blipFill rotWithShape="1">
              <a:blip r:embed="rId6">
                <a:alphaModFix/>
              </a:blip>
              <a:stretch>
                <a:fillRect/>
              </a:stretch>
            </a:blipFill>
            <a:ln>
              <a:noFill/>
            </a:ln>
          </p:spPr>
          <p:txBody>
            <a:bodyPr/>
            <a:lstStyle/>
            <a:p>
              <a:endParaRPr lang="de-DE"/>
            </a:p>
          </p:txBody>
        </p:sp>
      </p:grpSp>
      <p:sp>
        <p:nvSpPr>
          <p:cNvPr id="817" name="Google Shape;817;p10"/>
          <p:cNvSpPr/>
          <p:nvPr/>
        </p:nvSpPr>
        <p:spPr>
          <a:xfrm>
            <a:off x="137054" y="8851767"/>
            <a:ext cx="3010070" cy="632115"/>
          </a:xfrm>
          <a:custGeom>
            <a:avLst/>
            <a:gdLst/>
            <a:ahLst/>
            <a:cxnLst/>
            <a:rect l="l" t="t" r="r" b="b"/>
            <a:pathLst>
              <a:path w="3010070" h="632115" extrusionOk="0">
                <a:moveTo>
                  <a:pt x="0" y="0"/>
                </a:moveTo>
                <a:lnTo>
                  <a:pt x="3010070" y="0"/>
                </a:lnTo>
                <a:lnTo>
                  <a:pt x="3010070" y="632115"/>
                </a:lnTo>
                <a:lnTo>
                  <a:pt x="0" y="632115"/>
                </a:lnTo>
                <a:lnTo>
                  <a:pt x="0" y="0"/>
                </a:lnTo>
                <a:close/>
              </a:path>
            </a:pathLst>
          </a:custGeom>
          <a:blipFill rotWithShape="1">
            <a:blip r:embed="rId7">
              <a:alphaModFix/>
            </a:blip>
            <a:stretch>
              <a:fillRect/>
            </a:stretch>
          </a:blipFill>
          <a:ln>
            <a:noFill/>
          </a:ln>
        </p:spPr>
        <p:txBody>
          <a:bodyPr/>
          <a:lstStyle/>
          <a:p>
            <a:endParaRPr lang="de-DE"/>
          </a:p>
        </p:txBody>
      </p:sp>
      <p:sp>
        <p:nvSpPr>
          <p:cNvPr id="818" name="Google Shape;818;p10"/>
          <p:cNvSpPr/>
          <p:nvPr/>
        </p:nvSpPr>
        <p:spPr>
          <a:xfrm>
            <a:off x="4951359" y="8225438"/>
            <a:ext cx="1099603" cy="483342"/>
          </a:xfrm>
          <a:custGeom>
            <a:avLst/>
            <a:gdLst/>
            <a:ahLst/>
            <a:cxnLst/>
            <a:rect l="l" t="t" r="r" b="b"/>
            <a:pathLst>
              <a:path w="1099603" h="483342" extrusionOk="0">
                <a:moveTo>
                  <a:pt x="0" y="0"/>
                </a:moveTo>
                <a:lnTo>
                  <a:pt x="1099603" y="0"/>
                </a:lnTo>
                <a:lnTo>
                  <a:pt x="1099603" y="483342"/>
                </a:lnTo>
                <a:lnTo>
                  <a:pt x="0" y="483342"/>
                </a:lnTo>
                <a:lnTo>
                  <a:pt x="0" y="0"/>
                </a:lnTo>
                <a:close/>
              </a:path>
            </a:pathLst>
          </a:custGeom>
          <a:blipFill rotWithShape="1">
            <a:blip r:embed="rId8">
              <a:alphaModFix/>
            </a:blip>
            <a:stretch>
              <a:fillRect l="-6396" t="-81562" r="-9406" b="-81873"/>
            </a:stretch>
          </a:blipFill>
          <a:ln>
            <a:noFill/>
          </a:ln>
        </p:spPr>
        <p:txBody>
          <a:bodyPr/>
          <a:lstStyle/>
          <a:p>
            <a:endParaRPr lang="de-DE"/>
          </a:p>
        </p:txBody>
      </p:sp>
      <p:sp>
        <p:nvSpPr>
          <p:cNvPr id="819" name="Google Shape;819;p10"/>
          <p:cNvSpPr/>
          <p:nvPr/>
        </p:nvSpPr>
        <p:spPr>
          <a:xfrm>
            <a:off x="6024402" y="8225438"/>
            <a:ext cx="2294487" cy="532151"/>
          </a:xfrm>
          <a:custGeom>
            <a:avLst/>
            <a:gdLst/>
            <a:ahLst/>
            <a:cxnLst/>
            <a:rect l="l" t="t" r="r" b="b"/>
            <a:pathLst>
              <a:path w="2294487" h="532151" extrusionOk="0">
                <a:moveTo>
                  <a:pt x="0" y="0"/>
                </a:moveTo>
                <a:lnTo>
                  <a:pt x="2294487" y="0"/>
                </a:lnTo>
                <a:lnTo>
                  <a:pt x="2294487" y="532151"/>
                </a:lnTo>
                <a:lnTo>
                  <a:pt x="0" y="532151"/>
                </a:lnTo>
                <a:lnTo>
                  <a:pt x="0" y="0"/>
                </a:lnTo>
                <a:close/>
              </a:path>
            </a:pathLst>
          </a:custGeom>
          <a:blipFill rotWithShape="1">
            <a:blip r:embed="rId9">
              <a:alphaModFix/>
            </a:blip>
            <a:stretch>
              <a:fillRect/>
            </a:stretch>
          </a:blipFill>
          <a:ln>
            <a:noFill/>
          </a:ln>
        </p:spPr>
        <p:txBody>
          <a:bodyPr/>
          <a:lstStyle/>
          <a:p>
            <a:endParaRPr lang="de-DE"/>
          </a:p>
        </p:txBody>
      </p:sp>
      <p:sp>
        <p:nvSpPr>
          <p:cNvPr id="820" name="Google Shape;820;p10"/>
          <p:cNvSpPr/>
          <p:nvPr/>
        </p:nvSpPr>
        <p:spPr>
          <a:xfrm>
            <a:off x="2331041" y="8206718"/>
            <a:ext cx="1587539" cy="520782"/>
          </a:xfrm>
          <a:custGeom>
            <a:avLst/>
            <a:gdLst/>
            <a:ahLst/>
            <a:cxnLst/>
            <a:rect l="l" t="t" r="r" b="b"/>
            <a:pathLst>
              <a:path w="1587539" h="520782" extrusionOk="0">
                <a:moveTo>
                  <a:pt x="0" y="0"/>
                </a:moveTo>
                <a:lnTo>
                  <a:pt x="1587539" y="0"/>
                </a:lnTo>
                <a:lnTo>
                  <a:pt x="1587539" y="520782"/>
                </a:lnTo>
                <a:lnTo>
                  <a:pt x="0" y="520782"/>
                </a:lnTo>
                <a:lnTo>
                  <a:pt x="0" y="0"/>
                </a:lnTo>
                <a:close/>
              </a:path>
            </a:pathLst>
          </a:custGeom>
          <a:blipFill rotWithShape="1">
            <a:blip r:embed="rId10">
              <a:alphaModFix/>
            </a:blip>
            <a:stretch>
              <a:fillRect t="-3007"/>
            </a:stretch>
          </a:blipFill>
          <a:ln>
            <a:noFill/>
          </a:ln>
        </p:spPr>
        <p:txBody>
          <a:bodyPr/>
          <a:lstStyle/>
          <a:p>
            <a:endParaRPr lang="de-DE"/>
          </a:p>
        </p:txBody>
      </p:sp>
      <p:sp>
        <p:nvSpPr>
          <p:cNvPr id="821" name="Google Shape;821;p10"/>
          <p:cNvSpPr/>
          <p:nvPr/>
        </p:nvSpPr>
        <p:spPr>
          <a:xfrm>
            <a:off x="3958419" y="8217257"/>
            <a:ext cx="888362" cy="499703"/>
          </a:xfrm>
          <a:custGeom>
            <a:avLst/>
            <a:gdLst/>
            <a:ahLst/>
            <a:cxnLst/>
            <a:rect l="l" t="t" r="r" b="b"/>
            <a:pathLst>
              <a:path w="888362" h="499703" extrusionOk="0">
                <a:moveTo>
                  <a:pt x="0" y="0"/>
                </a:moveTo>
                <a:lnTo>
                  <a:pt x="888362" y="0"/>
                </a:lnTo>
                <a:lnTo>
                  <a:pt x="888362" y="499704"/>
                </a:lnTo>
                <a:lnTo>
                  <a:pt x="0" y="499704"/>
                </a:lnTo>
                <a:lnTo>
                  <a:pt x="0" y="0"/>
                </a:lnTo>
                <a:close/>
              </a:path>
            </a:pathLst>
          </a:custGeom>
          <a:blipFill rotWithShape="1">
            <a:blip r:embed="rId11">
              <a:alphaModFix/>
            </a:blip>
            <a:stretch>
              <a:fillRect/>
            </a:stretch>
          </a:blipFill>
          <a:ln>
            <a:noFill/>
          </a:ln>
        </p:spPr>
        <p:txBody>
          <a:bodyPr/>
          <a:lstStyle/>
          <a:p>
            <a:endParaRPr lang="de-DE"/>
          </a:p>
        </p:txBody>
      </p:sp>
      <p:sp>
        <p:nvSpPr>
          <p:cNvPr id="822" name="Google Shape;822;p10"/>
          <p:cNvSpPr/>
          <p:nvPr/>
        </p:nvSpPr>
        <p:spPr>
          <a:xfrm>
            <a:off x="8345449" y="8298720"/>
            <a:ext cx="1834360" cy="336777"/>
          </a:xfrm>
          <a:custGeom>
            <a:avLst/>
            <a:gdLst/>
            <a:ahLst/>
            <a:cxnLst/>
            <a:rect l="l" t="t" r="r" b="b"/>
            <a:pathLst>
              <a:path w="1834360" h="336777" extrusionOk="0">
                <a:moveTo>
                  <a:pt x="0" y="0"/>
                </a:moveTo>
                <a:lnTo>
                  <a:pt x="1834359" y="0"/>
                </a:lnTo>
                <a:lnTo>
                  <a:pt x="1834359" y="336777"/>
                </a:lnTo>
                <a:lnTo>
                  <a:pt x="0" y="336777"/>
                </a:lnTo>
                <a:lnTo>
                  <a:pt x="0" y="0"/>
                </a:lnTo>
                <a:close/>
              </a:path>
            </a:pathLst>
          </a:custGeom>
          <a:blipFill rotWithShape="1">
            <a:blip r:embed="rId12">
              <a:alphaModFix/>
            </a:blip>
            <a:stretch>
              <a:fillRect/>
            </a:stretch>
          </a:blipFill>
          <a:ln>
            <a:noFill/>
          </a:ln>
        </p:spPr>
        <p:txBody>
          <a:bodyPr/>
          <a:lstStyle/>
          <a:p>
            <a:endParaRPr lang="de-DE"/>
          </a:p>
        </p:txBody>
      </p:sp>
      <p:sp>
        <p:nvSpPr>
          <p:cNvPr id="823" name="Google Shape;823;p10"/>
          <p:cNvSpPr/>
          <p:nvPr/>
        </p:nvSpPr>
        <p:spPr>
          <a:xfrm>
            <a:off x="137054" y="8301577"/>
            <a:ext cx="2220547" cy="331063"/>
          </a:xfrm>
          <a:custGeom>
            <a:avLst/>
            <a:gdLst/>
            <a:ahLst/>
            <a:cxnLst/>
            <a:rect l="l" t="t" r="r" b="b"/>
            <a:pathLst>
              <a:path w="2220547" h="331063" extrusionOk="0">
                <a:moveTo>
                  <a:pt x="0" y="0"/>
                </a:moveTo>
                <a:lnTo>
                  <a:pt x="2220546" y="0"/>
                </a:lnTo>
                <a:lnTo>
                  <a:pt x="2220546" y="331064"/>
                </a:lnTo>
                <a:lnTo>
                  <a:pt x="0" y="331064"/>
                </a:lnTo>
                <a:lnTo>
                  <a:pt x="0" y="0"/>
                </a:lnTo>
                <a:close/>
              </a:path>
            </a:pathLst>
          </a:custGeom>
          <a:blipFill rotWithShape="1">
            <a:blip r:embed="rId13">
              <a:alphaModFix/>
            </a:blip>
            <a:stretch>
              <a:fillRect/>
            </a:stretch>
          </a:blipFill>
          <a:ln>
            <a:noFill/>
          </a:ln>
        </p:spPr>
        <p:txBody>
          <a:bodyPr/>
          <a:lstStyle/>
          <a:p>
            <a:endParaRPr lang="de-DE"/>
          </a:p>
        </p:txBody>
      </p:sp>
      <p:sp>
        <p:nvSpPr>
          <p:cNvPr id="824" name="Google Shape;824;p10"/>
          <p:cNvSpPr txBox="1"/>
          <p:nvPr/>
        </p:nvSpPr>
        <p:spPr>
          <a:xfrm>
            <a:off x="3147124" y="8813667"/>
            <a:ext cx="6871980" cy="845277"/>
          </a:xfrm>
          <a:prstGeom prst="rect">
            <a:avLst/>
          </a:prstGeom>
          <a:noFill/>
          <a:ln>
            <a:noFill/>
          </a:ln>
        </p:spPr>
        <p:txBody>
          <a:bodyPr spcFirstLastPara="1" wrap="square" lIns="0" tIns="0" rIns="0" bIns="0" anchor="t" anchorCtr="0">
            <a:spAutoFit/>
          </a:bodyPr>
          <a:lstStyle/>
          <a:p>
            <a:pPr marL="0" marR="0" lvl="0" indent="0" algn="just" rtl="0">
              <a:lnSpc>
                <a:spcPct val="139983"/>
              </a:lnSpc>
              <a:spcBef>
                <a:spcPts val="0"/>
              </a:spcBef>
              <a:spcAft>
                <a:spcPts val="0"/>
              </a:spcAft>
              <a:buClr>
                <a:srgbClr val="000000"/>
              </a:buClr>
              <a:buSzPts val="1238"/>
              <a:buFont typeface="Arial"/>
              <a:buNone/>
            </a:pPr>
            <a:r>
              <a:rPr lang="en-US" sz="1238" b="0" i="0" u="none" strike="noStrike" cap="none">
                <a:solidFill>
                  <a:srgbClr val="062D47"/>
                </a:solidFill>
                <a:latin typeface="Arimo"/>
                <a:ea typeface="Arimo"/>
                <a:cs typeface="Arimo"/>
                <a:sym typeface="Arimo"/>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endParaRPr sz="1400" b="0" i="0" u="none" strike="noStrike" cap="none">
              <a:solidFill>
                <a:srgbClr val="000000"/>
              </a:solidFill>
              <a:latin typeface="Arial"/>
              <a:ea typeface="Arial"/>
              <a:cs typeface="Arial"/>
              <a:sym typeface="Arial"/>
            </a:endParaRPr>
          </a:p>
        </p:txBody>
      </p:sp>
      <p:sp>
        <p:nvSpPr>
          <p:cNvPr id="825" name="Google Shape;825;p10"/>
          <p:cNvSpPr/>
          <p:nvPr/>
        </p:nvSpPr>
        <p:spPr>
          <a:xfrm>
            <a:off x="380798" y="9658944"/>
            <a:ext cx="1104950" cy="386595"/>
          </a:xfrm>
          <a:custGeom>
            <a:avLst/>
            <a:gdLst/>
            <a:ahLst/>
            <a:cxnLst/>
            <a:rect l="l" t="t" r="r" b="b"/>
            <a:pathLst>
              <a:path w="1104950" h="386595" extrusionOk="0">
                <a:moveTo>
                  <a:pt x="0" y="0"/>
                </a:moveTo>
                <a:lnTo>
                  <a:pt x="1104949" y="0"/>
                </a:lnTo>
                <a:lnTo>
                  <a:pt x="1104949" y="386596"/>
                </a:lnTo>
                <a:lnTo>
                  <a:pt x="0" y="386596"/>
                </a:lnTo>
                <a:lnTo>
                  <a:pt x="0" y="0"/>
                </a:lnTo>
                <a:close/>
              </a:path>
            </a:pathLst>
          </a:custGeom>
          <a:blipFill rotWithShape="1">
            <a:blip r:embed="rId14">
              <a:alphaModFix/>
            </a:blip>
            <a:stretch>
              <a:fillRect/>
            </a:stretch>
          </a:blipFill>
          <a:ln>
            <a:noFill/>
          </a:ln>
        </p:spPr>
        <p:txBody>
          <a:bodyPr/>
          <a:lstStyle/>
          <a:p>
            <a:endParaRPr 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32093a3db72_0_22"/>
          <p:cNvSpPr/>
          <p:nvPr/>
        </p:nvSpPr>
        <p:spPr>
          <a:xfrm rot="4724778" flipH="1">
            <a:off x="-4968539" y="1933879"/>
            <a:ext cx="14302942" cy="4988151"/>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de-DE"/>
          </a:p>
        </p:txBody>
      </p:sp>
      <p:grpSp>
        <p:nvGrpSpPr>
          <p:cNvPr id="144" name="Google Shape;144;g32093a3db72_0_22"/>
          <p:cNvGrpSpPr/>
          <p:nvPr/>
        </p:nvGrpSpPr>
        <p:grpSpPr>
          <a:xfrm>
            <a:off x="4881975" y="946396"/>
            <a:ext cx="857829" cy="857829"/>
            <a:chOff x="0" y="0"/>
            <a:chExt cx="812800" cy="812800"/>
          </a:xfrm>
        </p:grpSpPr>
        <p:sp>
          <p:nvSpPr>
            <p:cNvPr id="145" name="Google Shape;145;g32093a3db72_0_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g32093a3db72_0_22"/>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47" name="Google Shape;147;g32093a3db72_0_22"/>
          <p:cNvGrpSpPr/>
          <p:nvPr/>
        </p:nvGrpSpPr>
        <p:grpSpPr>
          <a:xfrm>
            <a:off x="4375212" y="1199671"/>
            <a:ext cx="604561" cy="604561"/>
            <a:chOff x="0" y="0"/>
            <a:chExt cx="812800" cy="812800"/>
          </a:xfrm>
        </p:grpSpPr>
        <p:sp>
          <p:nvSpPr>
            <p:cNvPr id="148" name="Google Shape;148;g32093a3db72_0_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g32093a3db72_0_22"/>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0" name="Google Shape;150;g32093a3db72_0_22"/>
          <p:cNvGrpSpPr/>
          <p:nvPr/>
        </p:nvGrpSpPr>
        <p:grpSpPr>
          <a:xfrm>
            <a:off x="4663151" y="643813"/>
            <a:ext cx="637642" cy="637642"/>
            <a:chOff x="0" y="0"/>
            <a:chExt cx="812800" cy="812800"/>
          </a:xfrm>
        </p:grpSpPr>
        <p:sp>
          <p:nvSpPr>
            <p:cNvPr id="151" name="Google Shape;151;g32093a3db72_0_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g32093a3db72_0_22"/>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3" name="Google Shape;153;g32093a3db72_0_22"/>
          <p:cNvSpPr/>
          <p:nvPr/>
        </p:nvSpPr>
        <p:spPr>
          <a:xfrm>
            <a:off x="-5991975" y="-12187"/>
            <a:ext cx="8732428" cy="10311365"/>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48" r="-59698"/>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g32093a3db72_0_22"/>
          <p:cNvSpPr/>
          <p:nvPr/>
        </p:nvSpPr>
        <p:spPr>
          <a:xfrm rot="2900561">
            <a:off x="-6095774" y="6298986"/>
            <a:ext cx="10914665" cy="3710986"/>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de-DE"/>
          </a:p>
        </p:txBody>
      </p:sp>
      <p:sp>
        <p:nvSpPr>
          <p:cNvPr id="155" name="Google Shape;155;g32093a3db72_0_22"/>
          <p:cNvSpPr txBox="1"/>
          <p:nvPr/>
        </p:nvSpPr>
        <p:spPr>
          <a:xfrm>
            <a:off x="7752422" y="1487718"/>
            <a:ext cx="6756900" cy="985200"/>
          </a:xfrm>
          <a:prstGeom prst="rect">
            <a:avLst/>
          </a:prstGeom>
          <a:noFill/>
          <a:ln>
            <a:noFill/>
          </a:ln>
        </p:spPr>
        <p:txBody>
          <a:bodyPr spcFirstLastPara="1" wrap="square" lIns="0" tIns="0" rIns="0" bIns="0" anchor="t" anchorCtr="0">
            <a:spAutoFit/>
          </a:bodyPr>
          <a:lstStyle/>
          <a:p>
            <a:pPr marL="0" marR="0" lvl="0" indent="0" algn="ctr" rtl="0">
              <a:lnSpc>
                <a:spcPct val="113002"/>
              </a:lnSpc>
              <a:spcBef>
                <a:spcPts val="0"/>
              </a:spcBef>
              <a:spcAft>
                <a:spcPts val="0"/>
              </a:spcAft>
              <a:buClr>
                <a:srgbClr val="000000"/>
              </a:buClr>
              <a:buSzPts val="4799"/>
              <a:buFont typeface="Arial"/>
              <a:buNone/>
            </a:pPr>
            <a:r>
              <a:rPr lang="en-US" sz="6400" b="1">
                <a:solidFill>
                  <a:srgbClr val="002C47"/>
                </a:solidFill>
                <a:latin typeface="Poppins"/>
                <a:ea typeface="Poppins"/>
                <a:cs typeface="Poppins"/>
                <a:sym typeface="Poppins"/>
              </a:rPr>
              <a:t>Einführung</a:t>
            </a:r>
            <a:endParaRPr sz="6400" i="0" u="none" strike="noStrike" cap="none">
              <a:solidFill>
                <a:srgbClr val="002C47"/>
              </a:solidFill>
              <a:latin typeface="Poppins"/>
              <a:ea typeface="Poppins"/>
              <a:cs typeface="Poppins"/>
              <a:sym typeface="Poppins"/>
            </a:endParaRPr>
          </a:p>
        </p:txBody>
      </p:sp>
      <p:sp>
        <p:nvSpPr>
          <p:cNvPr id="156" name="Google Shape;156;g32093a3db72_0_22"/>
          <p:cNvSpPr txBox="1"/>
          <p:nvPr/>
        </p:nvSpPr>
        <p:spPr>
          <a:xfrm>
            <a:off x="5467350" y="2792550"/>
            <a:ext cx="11997000" cy="3435900"/>
          </a:xfrm>
          <a:prstGeom prst="rect">
            <a:avLst/>
          </a:prstGeom>
          <a:noFill/>
          <a:ln>
            <a:noFill/>
          </a:ln>
        </p:spPr>
        <p:txBody>
          <a:bodyPr spcFirstLastPara="1" wrap="square" lIns="0" tIns="0" rIns="0" bIns="0" anchor="t" anchorCtr="0">
            <a:spAutoFit/>
          </a:bodyPr>
          <a:lstStyle/>
          <a:p>
            <a:pPr marL="0" marR="0" lvl="0" indent="0" algn="ctr" rtl="0">
              <a:lnSpc>
                <a:spcPct val="130011"/>
              </a:lnSpc>
              <a:spcBef>
                <a:spcPts val="0"/>
              </a:spcBef>
              <a:spcAft>
                <a:spcPts val="0"/>
              </a:spcAft>
              <a:buClr>
                <a:srgbClr val="000000"/>
              </a:buClr>
              <a:buSzPts val="2599"/>
              <a:buFont typeface="Arial"/>
              <a:buNone/>
            </a:pPr>
            <a:r>
              <a:rPr lang="en-US" sz="3600">
                <a:solidFill>
                  <a:srgbClr val="002C47"/>
                </a:solidFill>
                <a:latin typeface="Poppins"/>
                <a:ea typeface="Poppins"/>
                <a:cs typeface="Poppins"/>
                <a:sym typeface="Poppins"/>
              </a:rPr>
              <a:t>Dieses Modul befasst sich mit der Karriereplanung für KMU in Europa, wobei die persönlichen Ziele mit dem Unternehmenswachstum in Einklang gebracht werden. Der Schwerpunkt liegt auf der Bewertung von Fähigkeiten, strukturierten Schulungen und Strategien für die Entwicklung und Zufriedenheit der Mitarbeiter.</a:t>
            </a:r>
            <a:endParaRPr sz="3600" i="0" u="none" strike="noStrike" cap="none">
              <a:solidFill>
                <a:srgbClr val="002C47"/>
              </a:solidFill>
              <a:latin typeface="Poppins"/>
              <a:ea typeface="Poppins"/>
              <a:cs typeface="Poppins"/>
              <a:sym typeface="Poppins"/>
            </a:endParaRPr>
          </a:p>
        </p:txBody>
      </p:sp>
      <p:grpSp>
        <p:nvGrpSpPr>
          <p:cNvPr id="157" name="Google Shape;157;g32093a3db72_0_22"/>
          <p:cNvGrpSpPr/>
          <p:nvPr/>
        </p:nvGrpSpPr>
        <p:grpSpPr>
          <a:xfrm>
            <a:off x="15480049" y="7931675"/>
            <a:ext cx="1279266" cy="1109309"/>
            <a:chOff x="0" y="0"/>
            <a:chExt cx="812800" cy="812800"/>
          </a:xfrm>
        </p:grpSpPr>
        <p:sp>
          <p:nvSpPr>
            <p:cNvPr id="158" name="Google Shape;158;g32093a3db72_0_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g32093a3db72_0_22"/>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0" name="Google Shape;160;g32093a3db72_0_22"/>
          <p:cNvGrpSpPr/>
          <p:nvPr/>
        </p:nvGrpSpPr>
        <p:grpSpPr>
          <a:xfrm>
            <a:off x="15670975" y="7248926"/>
            <a:ext cx="1088339" cy="939028"/>
            <a:chOff x="0" y="0"/>
            <a:chExt cx="812800" cy="812800"/>
          </a:xfrm>
        </p:grpSpPr>
        <p:sp>
          <p:nvSpPr>
            <p:cNvPr id="161" name="Google Shape;161;g32093a3db72_0_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g32093a3db72_0_22"/>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3" name="Google Shape;163;g32093a3db72_0_22"/>
          <p:cNvGrpSpPr/>
          <p:nvPr/>
        </p:nvGrpSpPr>
        <p:grpSpPr>
          <a:xfrm>
            <a:off x="15096551" y="7725561"/>
            <a:ext cx="857829" cy="857829"/>
            <a:chOff x="0" y="0"/>
            <a:chExt cx="812800" cy="812800"/>
          </a:xfrm>
        </p:grpSpPr>
        <p:sp>
          <p:nvSpPr>
            <p:cNvPr id="164" name="Google Shape;164;g32093a3db72_0_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g32093a3db72_0_22"/>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66" name="Google Shape;166;g32093a3db72_0_22"/>
          <p:cNvSpPr/>
          <p:nvPr/>
        </p:nvSpPr>
        <p:spPr>
          <a:xfrm rot="8775265">
            <a:off x="10200395" y="7282228"/>
            <a:ext cx="3269188" cy="3252596"/>
          </a:xfrm>
          <a:custGeom>
            <a:avLst/>
            <a:gdLst/>
            <a:ahLst/>
            <a:cxnLst/>
            <a:rect l="l" t="t" r="r" b="b"/>
            <a:pathLst>
              <a:path w="4568690" h="4114800" extrusionOk="0">
                <a:moveTo>
                  <a:pt x="0" y="0"/>
                </a:moveTo>
                <a:lnTo>
                  <a:pt x="4568690" y="0"/>
                </a:lnTo>
                <a:lnTo>
                  <a:pt x="4568690" y="4114800"/>
                </a:lnTo>
                <a:lnTo>
                  <a:pt x="0" y="4114800"/>
                </a:lnTo>
                <a:lnTo>
                  <a:pt x="0" y="0"/>
                </a:lnTo>
                <a:close/>
              </a:path>
            </a:pathLst>
          </a:custGeom>
          <a:blipFill rotWithShape="1">
            <a:blip r:embed="rId6">
              <a:alphaModFix/>
            </a:blip>
            <a:stretch>
              <a:fillRect/>
            </a:stretch>
          </a:blipFill>
          <a:ln>
            <a:noFill/>
          </a:ln>
        </p:spPr>
        <p:txBody>
          <a:bodyPr/>
          <a:lstStyle/>
          <a:p>
            <a:endParaRPr lang="de-D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grpSp>
        <p:nvGrpSpPr>
          <p:cNvPr id="171" name="Google Shape;171;p3"/>
          <p:cNvGrpSpPr/>
          <p:nvPr/>
        </p:nvGrpSpPr>
        <p:grpSpPr>
          <a:xfrm>
            <a:off x="-1821372" y="4453142"/>
            <a:ext cx="21494542" cy="6357176"/>
            <a:chOff x="0" y="0"/>
            <a:chExt cx="5661114" cy="1674318"/>
          </a:xfrm>
        </p:grpSpPr>
        <p:sp>
          <p:nvSpPr>
            <p:cNvPr id="172" name="Google Shape;172;p3"/>
            <p:cNvSpPr/>
            <p:nvPr/>
          </p:nvSpPr>
          <p:spPr>
            <a:xfrm>
              <a:off x="0" y="0"/>
              <a:ext cx="5661114" cy="1674318"/>
            </a:xfrm>
            <a:custGeom>
              <a:avLst/>
              <a:gdLst/>
              <a:ahLst/>
              <a:cxnLst/>
              <a:rect l="l" t="t" r="r" b="b"/>
              <a:pathLst>
                <a:path w="5661114" h="1674318" extrusionOk="0">
                  <a:moveTo>
                    <a:pt x="0" y="0"/>
                  </a:moveTo>
                  <a:lnTo>
                    <a:pt x="5661114" y="0"/>
                  </a:lnTo>
                  <a:lnTo>
                    <a:pt x="5661114" y="1674318"/>
                  </a:lnTo>
                  <a:lnTo>
                    <a:pt x="0" y="1674318"/>
                  </a:lnTo>
                  <a:close/>
                </a:path>
              </a:pathLst>
            </a:custGeom>
            <a:solidFill>
              <a:srgbClr val="659FA2">
                <a:alpha val="78431"/>
              </a:srgbClr>
            </a:solidFill>
            <a:ln>
              <a:noFill/>
            </a:ln>
          </p:spPr>
          <p:txBody>
            <a:bodyPr/>
            <a:lstStyle/>
            <a:p>
              <a:endParaRPr lang="de-DE"/>
            </a:p>
          </p:txBody>
        </p:sp>
        <p:sp>
          <p:nvSpPr>
            <p:cNvPr id="173" name="Google Shape;173;p3"/>
            <p:cNvSpPr txBox="1"/>
            <p:nvPr/>
          </p:nvSpPr>
          <p:spPr>
            <a:xfrm>
              <a:off x="0" y="0"/>
              <a:ext cx="5661114" cy="1674318"/>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74" name="Google Shape;174;p3"/>
          <p:cNvSpPr/>
          <p:nvPr/>
        </p:nvSpPr>
        <p:spPr>
          <a:xfrm rot="-10602053">
            <a:off x="12392305" y="-780957"/>
            <a:ext cx="6235467" cy="2174619"/>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de-DE"/>
          </a:p>
        </p:txBody>
      </p:sp>
      <p:sp>
        <p:nvSpPr>
          <p:cNvPr id="175" name="Google Shape;175;p3"/>
          <p:cNvSpPr/>
          <p:nvPr/>
        </p:nvSpPr>
        <p:spPr>
          <a:xfrm rot="10602053" flipH="1">
            <a:off x="-438992" y="-840566"/>
            <a:ext cx="6571235" cy="2291719"/>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de-DE"/>
          </a:p>
        </p:txBody>
      </p:sp>
      <p:grpSp>
        <p:nvGrpSpPr>
          <p:cNvPr id="176" name="Google Shape;176;p3"/>
          <p:cNvGrpSpPr/>
          <p:nvPr/>
        </p:nvGrpSpPr>
        <p:grpSpPr>
          <a:xfrm>
            <a:off x="-1342907" y="9913239"/>
            <a:ext cx="20973813" cy="837562"/>
            <a:chOff x="0" y="-57150"/>
            <a:chExt cx="11607985" cy="463550"/>
          </a:xfrm>
        </p:grpSpPr>
        <p:sp>
          <p:nvSpPr>
            <p:cNvPr id="177" name="Google Shape;177;p3"/>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3"/>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9" name="Google Shape;179;p3"/>
          <p:cNvGrpSpPr/>
          <p:nvPr/>
        </p:nvGrpSpPr>
        <p:grpSpPr>
          <a:xfrm>
            <a:off x="4131384" y="9913239"/>
            <a:ext cx="10025232" cy="837562"/>
            <a:chOff x="0" y="-57150"/>
            <a:chExt cx="5548478" cy="463550"/>
          </a:xfrm>
        </p:grpSpPr>
        <p:sp>
          <p:nvSpPr>
            <p:cNvPr id="180" name="Google Shape;180;p3"/>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3"/>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82" name="Google Shape;182;p3"/>
          <p:cNvGrpSpPr/>
          <p:nvPr/>
        </p:nvGrpSpPr>
        <p:grpSpPr>
          <a:xfrm>
            <a:off x="9868836" y="793091"/>
            <a:ext cx="4746192" cy="4337339"/>
            <a:chOff x="0" y="0"/>
            <a:chExt cx="4487700" cy="4217970"/>
          </a:xfrm>
        </p:grpSpPr>
        <p:sp>
          <p:nvSpPr>
            <p:cNvPr id="183" name="Google Shape;183;p3"/>
            <p:cNvSpPr/>
            <p:nvPr/>
          </p:nvSpPr>
          <p:spPr>
            <a:xfrm>
              <a:off x="517926" y="0"/>
              <a:ext cx="3451708" cy="3451708"/>
            </a:xfrm>
            <a:custGeom>
              <a:avLst/>
              <a:gdLst/>
              <a:ahLst/>
              <a:cxnLst/>
              <a:rect l="l" t="t" r="r" b="b"/>
              <a:pathLst>
                <a:path w="3451708" h="3451708" extrusionOk="0">
                  <a:moveTo>
                    <a:pt x="0" y="0"/>
                  </a:moveTo>
                  <a:lnTo>
                    <a:pt x="3451708" y="0"/>
                  </a:lnTo>
                  <a:lnTo>
                    <a:pt x="3451708" y="3451708"/>
                  </a:lnTo>
                  <a:lnTo>
                    <a:pt x="0" y="3451708"/>
                  </a:lnTo>
                  <a:lnTo>
                    <a:pt x="0" y="0"/>
                  </a:lnTo>
                  <a:close/>
                </a:path>
              </a:pathLst>
            </a:custGeom>
            <a:blipFill rotWithShape="1">
              <a:blip r:embed="rId4">
                <a:alphaModFix/>
              </a:blip>
              <a:stretch>
                <a:fillRect/>
              </a:stretch>
            </a:blipFill>
            <a:ln>
              <a:noFill/>
            </a:ln>
          </p:spPr>
          <p:txBody>
            <a:bodyPr/>
            <a:lstStyle/>
            <a:p>
              <a:endParaRPr lang="de-DE"/>
            </a:p>
          </p:txBody>
        </p:sp>
        <p:sp>
          <p:nvSpPr>
            <p:cNvPr id="184" name="Google Shape;184;p3"/>
            <p:cNvSpPr/>
            <p:nvPr/>
          </p:nvSpPr>
          <p:spPr>
            <a:xfrm>
              <a:off x="778239" y="260312"/>
              <a:ext cx="2931083" cy="2931083"/>
            </a:xfrm>
            <a:custGeom>
              <a:avLst/>
              <a:gdLst/>
              <a:ahLst/>
              <a:cxnLst/>
              <a:rect l="l" t="t" r="r" b="b"/>
              <a:pathLst>
                <a:path w="2931083" h="2931083" extrusionOk="0">
                  <a:moveTo>
                    <a:pt x="0" y="0"/>
                  </a:moveTo>
                  <a:lnTo>
                    <a:pt x="2931083" y="0"/>
                  </a:lnTo>
                  <a:lnTo>
                    <a:pt x="2931083" y="2931083"/>
                  </a:lnTo>
                  <a:lnTo>
                    <a:pt x="0" y="2931083"/>
                  </a:lnTo>
                  <a:lnTo>
                    <a:pt x="0" y="0"/>
                  </a:lnTo>
                  <a:close/>
                </a:path>
              </a:pathLst>
            </a:custGeom>
            <a:blipFill rotWithShape="1">
              <a:blip r:embed="rId5">
                <a:alphaModFix/>
              </a:blip>
              <a:stretch>
                <a:fillRect/>
              </a:stretch>
            </a:blipFill>
            <a:ln>
              <a:noFill/>
            </a:ln>
          </p:spPr>
          <p:txBody>
            <a:bodyPr/>
            <a:lstStyle/>
            <a:p>
              <a:endParaRPr lang="de-DE"/>
            </a:p>
          </p:txBody>
        </p:sp>
        <p:sp>
          <p:nvSpPr>
            <p:cNvPr id="185" name="Google Shape;185;p3"/>
            <p:cNvSpPr/>
            <p:nvPr/>
          </p:nvSpPr>
          <p:spPr>
            <a:xfrm>
              <a:off x="930217" y="412291"/>
              <a:ext cx="2627126" cy="2627126"/>
            </a:xfrm>
            <a:custGeom>
              <a:avLst/>
              <a:gdLst/>
              <a:ahLst/>
              <a:cxnLst/>
              <a:rect l="l" t="t" r="r" b="b"/>
              <a:pathLst>
                <a:path w="2627126" h="2627126" extrusionOk="0">
                  <a:moveTo>
                    <a:pt x="0" y="0"/>
                  </a:moveTo>
                  <a:lnTo>
                    <a:pt x="2627126" y="0"/>
                  </a:lnTo>
                  <a:lnTo>
                    <a:pt x="2627126" y="2627126"/>
                  </a:lnTo>
                  <a:lnTo>
                    <a:pt x="0" y="2627126"/>
                  </a:lnTo>
                  <a:lnTo>
                    <a:pt x="0" y="0"/>
                  </a:lnTo>
                  <a:close/>
                </a:path>
              </a:pathLst>
            </a:custGeom>
            <a:blipFill rotWithShape="1">
              <a:blip r:embed="rId6">
                <a:alphaModFix/>
              </a:blip>
              <a:stretch>
                <a:fillRect/>
              </a:stretch>
            </a:blipFill>
            <a:ln>
              <a:noFill/>
            </a:ln>
          </p:spPr>
          <p:txBody>
            <a:bodyPr/>
            <a:lstStyle/>
            <a:p>
              <a:endParaRPr lang="de-DE"/>
            </a:p>
          </p:txBody>
        </p:sp>
        <p:sp>
          <p:nvSpPr>
            <p:cNvPr id="186" name="Google Shape;186;p3"/>
            <p:cNvSpPr/>
            <p:nvPr/>
          </p:nvSpPr>
          <p:spPr>
            <a:xfrm>
              <a:off x="1478822" y="1046392"/>
              <a:ext cx="1529917" cy="1529917"/>
            </a:xfrm>
            <a:custGeom>
              <a:avLst/>
              <a:gdLst/>
              <a:ahLst/>
              <a:cxnLst/>
              <a:rect l="l" t="t" r="r" b="b"/>
              <a:pathLst>
                <a:path w="1529917" h="1529917" extrusionOk="0">
                  <a:moveTo>
                    <a:pt x="0" y="0"/>
                  </a:moveTo>
                  <a:lnTo>
                    <a:pt x="1529917" y="0"/>
                  </a:lnTo>
                  <a:lnTo>
                    <a:pt x="1529917" y="1529917"/>
                  </a:lnTo>
                  <a:lnTo>
                    <a:pt x="0" y="1529917"/>
                  </a:lnTo>
                  <a:lnTo>
                    <a:pt x="0" y="0"/>
                  </a:lnTo>
                  <a:close/>
                </a:path>
              </a:pathLst>
            </a:custGeom>
            <a:blipFill rotWithShape="1">
              <a:blip r:embed="rId7">
                <a:alphaModFix/>
              </a:blip>
              <a:stretch>
                <a:fillRect/>
              </a:stretch>
            </a:blipFill>
            <a:ln>
              <a:noFill/>
            </a:ln>
          </p:spPr>
          <p:txBody>
            <a:bodyPr/>
            <a:lstStyle/>
            <a:p>
              <a:endParaRPr lang="de-DE"/>
            </a:p>
          </p:txBody>
        </p:sp>
        <p:sp>
          <p:nvSpPr>
            <p:cNvPr id="187" name="Google Shape;187;p3"/>
            <p:cNvSpPr txBox="1"/>
            <p:nvPr/>
          </p:nvSpPr>
          <p:spPr>
            <a:xfrm>
              <a:off x="0" y="3768870"/>
              <a:ext cx="4487700" cy="4491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3000"/>
                <a:buFont typeface="Arial"/>
                <a:buNone/>
              </a:pPr>
              <a:r>
                <a:rPr lang="en-US" sz="3000" b="1">
                  <a:solidFill>
                    <a:srgbClr val="062D47"/>
                  </a:solidFill>
                  <a:latin typeface="Poppins"/>
                  <a:ea typeface="Poppins"/>
                  <a:cs typeface="Poppins"/>
                  <a:sym typeface="Poppins"/>
                </a:rPr>
                <a:t>Lernergebnisse</a:t>
              </a:r>
              <a:endParaRPr sz="3000" i="0" u="none" strike="noStrike" cap="none">
                <a:solidFill>
                  <a:srgbClr val="062D47"/>
                </a:solidFill>
                <a:latin typeface="Poppins"/>
                <a:ea typeface="Poppins"/>
                <a:cs typeface="Poppins"/>
                <a:sym typeface="Poppins"/>
              </a:endParaRPr>
            </a:p>
          </p:txBody>
        </p:sp>
      </p:grpSp>
      <p:sp>
        <p:nvSpPr>
          <p:cNvPr id="188" name="Google Shape;188;p3"/>
          <p:cNvSpPr/>
          <p:nvPr/>
        </p:nvSpPr>
        <p:spPr>
          <a:xfrm>
            <a:off x="3956977" y="2797175"/>
            <a:ext cx="3617821" cy="3281280"/>
          </a:xfrm>
          <a:custGeom>
            <a:avLst/>
            <a:gdLst/>
            <a:ahLst/>
            <a:cxnLst/>
            <a:rect l="l" t="t" r="r" b="b"/>
            <a:pathLst>
              <a:path w="2588781" h="2588781" extrusionOk="0">
                <a:moveTo>
                  <a:pt x="0" y="0"/>
                </a:moveTo>
                <a:lnTo>
                  <a:pt x="2588781" y="0"/>
                </a:lnTo>
                <a:lnTo>
                  <a:pt x="2588781" y="2588781"/>
                </a:lnTo>
                <a:lnTo>
                  <a:pt x="0" y="2588781"/>
                </a:lnTo>
                <a:lnTo>
                  <a:pt x="0" y="0"/>
                </a:lnTo>
                <a:close/>
              </a:path>
            </a:pathLst>
          </a:custGeom>
          <a:blipFill rotWithShape="1">
            <a:blip r:embed="rId4">
              <a:alphaModFix/>
            </a:blip>
            <a:stretch>
              <a:fillRect/>
            </a:stretch>
          </a:blipFill>
          <a:ln>
            <a:noFill/>
          </a:ln>
        </p:spPr>
        <p:txBody>
          <a:bodyPr/>
          <a:lstStyle/>
          <a:p>
            <a:endParaRPr lang="de-DE"/>
          </a:p>
        </p:txBody>
      </p:sp>
      <p:sp>
        <p:nvSpPr>
          <p:cNvPr id="189" name="Google Shape;189;p3"/>
          <p:cNvSpPr/>
          <p:nvPr/>
        </p:nvSpPr>
        <p:spPr>
          <a:xfrm>
            <a:off x="4210475" y="1121015"/>
            <a:ext cx="3176561" cy="2995200"/>
          </a:xfrm>
          <a:custGeom>
            <a:avLst/>
            <a:gdLst/>
            <a:ahLst/>
            <a:cxnLst/>
            <a:rect l="l" t="t" r="r" b="b"/>
            <a:pathLst>
              <a:path w="2198312" h="2198312" extrusionOk="0">
                <a:moveTo>
                  <a:pt x="0" y="0"/>
                </a:moveTo>
                <a:lnTo>
                  <a:pt x="2198312" y="0"/>
                </a:lnTo>
                <a:lnTo>
                  <a:pt x="2198312" y="2198312"/>
                </a:lnTo>
                <a:lnTo>
                  <a:pt x="0" y="2198312"/>
                </a:lnTo>
                <a:lnTo>
                  <a:pt x="0" y="0"/>
                </a:lnTo>
                <a:close/>
              </a:path>
            </a:pathLst>
          </a:custGeom>
          <a:blipFill rotWithShape="1">
            <a:blip r:embed="rId5">
              <a:alphaModFix/>
            </a:blip>
            <a:stretch>
              <a:fillRect/>
            </a:stretch>
          </a:blipFill>
          <a:ln>
            <a:noFill/>
          </a:ln>
        </p:spPr>
        <p:txBody>
          <a:bodyPr/>
          <a:lstStyle/>
          <a:p>
            <a:endParaRPr lang="de-DE"/>
          </a:p>
        </p:txBody>
      </p:sp>
      <p:sp>
        <p:nvSpPr>
          <p:cNvPr id="190" name="Google Shape;190;p3"/>
          <p:cNvSpPr/>
          <p:nvPr/>
        </p:nvSpPr>
        <p:spPr>
          <a:xfrm>
            <a:off x="4363427" y="1285387"/>
            <a:ext cx="2773259" cy="2591002"/>
          </a:xfrm>
          <a:custGeom>
            <a:avLst/>
            <a:gdLst/>
            <a:ahLst/>
            <a:cxnLst/>
            <a:rect l="l" t="t" r="r" b="b"/>
            <a:pathLst>
              <a:path w="1970344" h="1970344" extrusionOk="0">
                <a:moveTo>
                  <a:pt x="0" y="0"/>
                </a:moveTo>
                <a:lnTo>
                  <a:pt x="1970345" y="0"/>
                </a:lnTo>
                <a:lnTo>
                  <a:pt x="1970345" y="1970344"/>
                </a:lnTo>
                <a:lnTo>
                  <a:pt x="0" y="1970344"/>
                </a:lnTo>
                <a:lnTo>
                  <a:pt x="0" y="0"/>
                </a:lnTo>
                <a:close/>
              </a:path>
            </a:pathLst>
          </a:custGeom>
          <a:blipFill rotWithShape="1">
            <a:blip r:embed="rId6">
              <a:alphaModFix/>
            </a:blip>
            <a:stretch>
              <a:fillRect/>
            </a:stretch>
          </a:blipFill>
          <a:ln>
            <a:noFill/>
          </a:ln>
        </p:spPr>
        <p:txBody>
          <a:bodyPr/>
          <a:lstStyle/>
          <a:p>
            <a:endParaRPr lang="de-DE"/>
          </a:p>
        </p:txBody>
      </p:sp>
      <p:sp>
        <p:nvSpPr>
          <p:cNvPr id="191" name="Google Shape;191;p3"/>
          <p:cNvSpPr/>
          <p:nvPr/>
        </p:nvSpPr>
        <p:spPr>
          <a:xfrm>
            <a:off x="4502237" y="1840680"/>
            <a:ext cx="2310475" cy="2134678"/>
          </a:xfrm>
          <a:custGeom>
            <a:avLst/>
            <a:gdLst/>
            <a:ahLst/>
            <a:cxnLst/>
            <a:rect l="l" t="t" r="r" b="b"/>
            <a:pathLst>
              <a:path w="1674257" h="1674257" extrusionOk="0">
                <a:moveTo>
                  <a:pt x="0" y="0"/>
                </a:moveTo>
                <a:lnTo>
                  <a:pt x="1674257" y="0"/>
                </a:lnTo>
                <a:lnTo>
                  <a:pt x="1674257" y="1674257"/>
                </a:lnTo>
                <a:lnTo>
                  <a:pt x="0" y="1674257"/>
                </a:lnTo>
                <a:lnTo>
                  <a:pt x="0" y="0"/>
                </a:lnTo>
                <a:close/>
              </a:path>
            </a:pathLst>
          </a:custGeom>
          <a:blipFill rotWithShape="1">
            <a:blip r:embed="rId8">
              <a:alphaModFix/>
            </a:blip>
            <a:stretch>
              <a:fillRect/>
            </a:stretch>
          </a:blipFill>
          <a:ln>
            <a:noFill/>
          </a:ln>
        </p:spPr>
        <p:txBody>
          <a:bodyPr/>
          <a:lstStyle/>
          <a:p>
            <a:endParaRPr lang="de-DE"/>
          </a:p>
        </p:txBody>
      </p:sp>
      <p:sp>
        <p:nvSpPr>
          <p:cNvPr id="192" name="Google Shape;192;p3"/>
          <p:cNvSpPr txBox="1"/>
          <p:nvPr/>
        </p:nvSpPr>
        <p:spPr>
          <a:xfrm>
            <a:off x="3940013" y="4804377"/>
            <a:ext cx="3175500" cy="4617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3000"/>
              <a:buFont typeface="Arial"/>
              <a:buNone/>
            </a:pPr>
            <a:r>
              <a:rPr lang="en-US" sz="3000" b="1" dirty="0" err="1">
                <a:solidFill>
                  <a:srgbClr val="062D47"/>
                </a:solidFill>
                <a:latin typeface="Poppins"/>
                <a:ea typeface="Poppins"/>
                <a:cs typeface="Poppins"/>
                <a:sym typeface="Poppins"/>
              </a:rPr>
              <a:t>Zielsetzungen</a:t>
            </a:r>
            <a:endParaRPr sz="3000" b="1" i="0" u="none" strike="noStrike" cap="none" dirty="0">
              <a:solidFill>
                <a:srgbClr val="062D47"/>
              </a:solidFill>
              <a:latin typeface="Poppins"/>
              <a:ea typeface="Poppins"/>
              <a:cs typeface="Poppins"/>
              <a:sym typeface="Poppins"/>
            </a:endParaRPr>
          </a:p>
        </p:txBody>
      </p:sp>
      <p:sp>
        <p:nvSpPr>
          <p:cNvPr id="193" name="Google Shape;193;p3"/>
          <p:cNvSpPr txBox="1"/>
          <p:nvPr/>
        </p:nvSpPr>
        <p:spPr>
          <a:xfrm>
            <a:off x="4590449" y="950111"/>
            <a:ext cx="8670900" cy="215400"/>
          </a:xfrm>
          <a:prstGeom prst="rect">
            <a:avLst/>
          </a:prstGeom>
          <a:noFill/>
          <a:ln>
            <a:noFill/>
          </a:ln>
        </p:spPr>
        <p:txBody>
          <a:bodyPr spcFirstLastPara="1" wrap="square" lIns="0" tIns="0" rIns="0" bIns="0" anchor="t" anchorCtr="0">
            <a:spAutoFit/>
          </a:bodyPr>
          <a:lstStyle/>
          <a:p>
            <a:pPr marL="0" marR="0" lvl="0" indent="0" algn="ctr" rtl="0">
              <a:lnSpc>
                <a:spcPct val="112993"/>
              </a:lnSpc>
              <a:spcBef>
                <a:spcPts val="0"/>
              </a:spcBef>
              <a:spcAft>
                <a:spcPts val="0"/>
              </a:spcAft>
              <a:buClr>
                <a:srgbClr val="000000"/>
              </a:buClr>
              <a:buSzPts val="6326"/>
              <a:buFont typeface="Arial"/>
              <a:buNone/>
            </a:pPr>
            <a:endParaRPr sz="1400" b="0" i="0" u="none" strike="noStrike" cap="none">
              <a:solidFill>
                <a:srgbClr val="000000"/>
              </a:solidFill>
              <a:latin typeface="Arial"/>
              <a:ea typeface="Arial"/>
              <a:cs typeface="Arial"/>
              <a:sym typeface="Arial"/>
            </a:endParaRPr>
          </a:p>
        </p:txBody>
      </p:sp>
      <p:sp>
        <p:nvSpPr>
          <p:cNvPr id="194" name="Google Shape;194;p3"/>
          <p:cNvSpPr/>
          <p:nvPr/>
        </p:nvSpPr>
        <p:spPr>
          <a:xfrm>
            <a:off x="7756657" y="453136"/>
            <a:ext cx="2774170" cy="1664502"/>
          </a:xfrm>
          <a:custGeom>
            <a:avLst/>
            <a:gdLst/>
            <a:ahLst/>
            <a:cxnLst/>
            <a:rect l="l" t="t" r="r" b="b"/>
            <a:pathLst>
              <a:path w="2774170" h="1664502" extrusionOk="0">
                <a:moveTo>
                  <a:pt x="0" y="0"/>
                </a:moveTo>
                <a:lnTo>
                  <a:pt x="2774170" y="0"/>
                </a:lnTo>
                <a:lnTo>
                  <a:pt x="2774170" y="1664501"/>
                </a:lnTo>
                <a:lnTo>
                  <a:pt x="0" y="1664501"/>
                </a:lnTo>
                <a:lnTo>
                  <a:pt x="0" y="0"/>
                </a:lnTo>
                <a:close/>
              </a:path>
            </a:pathLst>
          </a:custGeom>
          <a:blipFill rotWithShape="1">
            <a:blip r:embed="rId9">
              <a:alphaModFix/>
            </a:blip>
            <a:stretch>
              <a:fillRect/>
            </a:stretch>
          </a:blipFill>
          <a:ln>
            <a:noFill/>
          </a:ln>
        </p:spPr>
        <p:txBody>
          <a:bodyPr/>
          <a:lstStyle/>
          <a:p>
            <a:endParaRPr lang="de-DE"/>
          </a:p>
        </p:txBody>
      </p:sp>
      <p:sp>
        <p:nvSpPr>
          <p:cNvPr id="195" name="Google Shape;195;p3"/>
          <p:cNvSpPr txBox="1"/>
          <p:nvPr/>
        </p:nvSpPr>
        <p:spPr>
          <a:xfrm>
            <a:off x="2773456" y="5862787"/>
            <a:ext cx="5953200" cy="192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300" dirty="0">
                <a:solidFill>
                  <a:srgbClr val="062D47"/>
                </a:solidFill>
                <a:latin typeface="Poppins"/>
                <a:ea typeface="Poppins"/>
                <a:cs typeface="Poppins"/>
                <a:sym typeface="Poppins"/>
              </a:rPr>
              <a:t>Das Ziel </a:t>
            </a:r>
            <a:r>
              <a:rPr lang="en-US" sz="3300" dirty="0" err="1">
                <a:solidFill>
                  <a:srgbClr val="062D47"/>
                </a:solidFill>
                <a:latin typeface="Poppins"/>
                <a:ea typeface="Poppins"/>
                <a:cs typeface="Poppins"/>
                <a:sym typeface="Poppins"/>
              </a:rPr>
              <a:t>ist</a:t>
            </a:r>
            <a:r>
              <a:rPr lang="en-US" sz="3300" dirty="0">
                <a:solidFill>
                  <a:srgbClr val="062D47"/>
                </a:solidFill>
                <a:latin typeface="Poppins"/>
                <a:ea typeface="Poppins"/>
                <a:cs typeface="Poppins"/>
                <a:sym typeface="Poppins"/>
              </a:rPr>
              <a:t> die </a:t>
            </a:r>
            <a:r>
              <a:rPr lang="en-US" sz="3300" dirty="0" err="1">
                <a:solidFill>
                  <a:srgbClr val="062D47"/>
                </a:solidFill>
                <a:latin typeface="Poppins"/>
                <a:ea typeface="Poppins"/>
                <a:cs typeface="Poppins"/>
                <a:sym typeface="Poppins"/>
              </a:rPr>
              <a:t>Förderung</a:t>
            </a:r>
            <a:r>
              <a:rPr lang="en-US" sz="3300" dirty="0">
                <a:solidFill>
                  <a:srgbClr val="062D47"/>
                </a:solidFill>
                <a:latin typeface="Poppins"/>
                <a:ea typeface="Poppins"/>
                <a:cs typeface="Poppins"/>
                <a:sym typeface="Poppins"/>
              </a:rPr>
              <a:t> von </a:t>
            </a:r>
            <a:r>
              <a:rPr lang="en-US" sz="3300" dirty="0" err="1">
                <a:solidFill>
                  <a:srgbClr val="062D47"/>
                </a:solidFill>
                <a:latin typeface="Poppins"/>
                <a:ea typeface="Poppins"/>
                <a:cs typeface="Poppins"/>
                <a:sym typeface="Poppins"/>
              </a:rPr>
              <a:t>Wachstum</a:t>
            </a:r>
            <a:r>
              <a:rPr lang="en-US" sz="3300" dirty="0">
                <a:solidFill>
                  <a:srgbClr val="062D47"/>
                </a:solidFill>
                <a:latin typeface="Poppins"/>
                <a:ea typeface="Poppins"/>
                <a:cs typeface="Poppins"/>
                <a:sym typeface="Poppins"/>
              </a:rPr>
              <a:t>, </a:t>
            </a:r>
            <a:r>
              <a:rPr lang="en-US" sz="3300" dirty="0" err="1">
                <a:solidFill>
                  <a:srgbClr val="062D47"/>
                </a:solidFill>
                <a:latin typeface="Poppins"/>
                <a:ea typeface="Poppins"/>
                <a:cs typeface="Poppins"/>
                <a:sym typeface="Poppins"/>
              </a:rPr>
              <a:t>beruflicher</a:t>
            </a:r>
            <a:r>
              <a:rPr lang="en-US" sz="3300" dirty="0">
                <a:solidFill>
                  <a:srgbClr val="062D47"/>
                </a:solidFill>
                <a:latin typeface="Poppins"/>
                <a:ea typeface="Poppins"/>
                <a:cs typeface="Poppins"/>
                <a:sym typeface="Poppins"/>
              </a:rPr>
              <a:t> </a:t>
            </a:r>
            <a:r>
              <a:rPr lang="en-US" sz="3300" dirty="0" err="1">
                <a:solidFill>
                  <a:srgbClr val="062D47"/>
                </a:solidFill>
                <a:latin typeface="Poppins"/>
                <a:ea typeface="Poppins"/>
                <a:cs typeface="Poppins"/>
                <a:sym typeface="Poppins"/>
              </a:rPr>
              <a:t>Erfüllung</a:t>
            </a:r>
            <a:r>
              <a:rPr lang="en-US" sz="3300" dirty="0">
                <a:solidFill>
                  <a:srgbClr val="062D47"/>
                </a:solidFill>
                <a:latin typeface="Poppins"/>
                <a:ea typeface="Poppins"/>
                <a:cs typeface="Poppins"/>
                <a:sym typeface="Poppins"/>
              </a:rPr>
              <a:t>, </a:t>
            </a:r>
            <a:r>
              <a:rPr lang="en-US" sz="3300" dirty="0" err="1">
                <a:solidFill>
                  <a:srgbClr val="062D47"/>
                </a:solidFill>
                <a:latin typeface="Poppins"/>
                <a:ea typeface="Poppins"/>
                <a:cs typeface="Poppins"/>
                <a:sym typeface="Poppins"/>
              </a:rPr>
              <a:t>finanzieller</a:t>
            </a:r>
            <a:r>
              <a:rPr lang="en-US" sz="3300" dirty="0">
                <a:solidFill>
                  <a:srgbClr val="062D47"/>
                </a:solidFill>
                <a:latin typeface="Poppins"/>
                <a:ea typeface="Poppins"/>
                <a:cs typeface="Poppins"/>
                <a:sym typeface="Poppins"/>
              </a:rPr>
              <a:t> </a:t>
            </a:r>
            <a:r>
              <a:rPr lang="en-US" sz="3300" dirty="0" err="1">
                <a:solidFill>
                  <a:srgbClr val="062D47"/>
                </a:solidFill>
                <a:latin typeface="Poppins"/>
                <a:ea typeface="Poppins"/>
                <a:cs typeface="Poppins"/>
                <a:sym typeface="Poppins"/>
              </a:rPr>
              <a:t>Stabilität</a:t>
            </a:r>
            <a:r>
              <a:rPr lang="en-US" sz="3300" dirty="0">
                <a:solidFill>
                  <a:srgbClr val="062D47"/>
                </a:solidFill>
                <a:latin typeface="Poppins"/>
                <a:ea typeface="Poppins"/>
                <a:cs typeface="Poppins"/>
                <a:sym typeface="Poppins"/>
              </a:rPr>
              <a:t>, </a:t>
            </a:r>
            <a:r>
              <a:rPr lang="en-US" sz="3300" dirty="0" err="1">
                <a:solidFill>
                  <a:srgbClr val="062D47"/>
                </a:solidFill>
                <a:latin typeface="Poppins"/>
                <a:ea typeface="Poppins"/>
                <a:cs typeface="Poppins"/>
                <a:sym typeface="Poppins"/>
              </a:rPr>
              <a:t>Vereinbarkeit</a:t>
            </a:r>
            <a:r>
              <a:rPr lang="en-US" sz="3300" dirty="0">
                <a:solidFill>
                  <a:srgbClr val="062D47"/>
                </a:solidFill>
                <a:latin typeface="Poppins"/>
                <a:ea typeface="Poppins"/>
                <a:cs typeface="Poppins"/>
                <a:sym typeface="Poppins"/>
              </a:rPr>
              <a:t> von </a:t>
            </a:r>
            <a:r>
              <a:rPr lang="en-US" sz="3300" dirty="0" err="1">
                <a:solidFill>
                  <a:srgbClr val="062D47"/>
                </a:solidFill>
                <a:latin typeface="Poppins"/>
                <a:ea typeface="Poppins"/>
                <a:cs typeface="Poppins"/>
                <a:sym typeface="Poppins"/>
              </a:rPr>
              <a:t>Beruf</a:t>
            </a:r>
            <a:r>
              <a:rPr lang="en-US" sz="3300" dirty="0">
                <a:solidFill>
                  <a:srgbClr val="062D47"/>
                </a:solidFill>
                <a:latin typeface="Poppins"/>
                <a:ea typeface="Poppins"/>
                <a:cs typeface="Poppins"/>
                <a:sym typeface="Poppins"/>
              </a:rPr>
              <a:t> und </a:t>
            </a:r>
            <a:r>
              <a:rPr lang="en-US" sz="3300" dirty="0" err="1">
                <a:solidFill>
                  <a:srgbClr val="062D47"/>
                </a:solidFill>
                <a:latin typeface="Poppins"/>
                <a:ea typeface="Poppins"/>
                <a:cs typeface="Poppins"/>
                <a:sym typeface="Poppins"/>
              </a:rPr>
              <a:t>Privatleben</a:t>
            </a:r>
            <a:r>
              <a:rPr lang="en-US" sz="3300" dirty="0">
                <a:solidFill>
                  <a:srgbClr val="062D47"/>
                </a:solidFill>
                <a:latin typeface="Poppins"/>
                <a:ea typeface="Poppins"/>
                <a:cs typeface="Poppins"/>
                <a:sym typeface="Poppins"/>
              </a:rPr>
              <a:t> und </a:t>
            </a:r>
            <a:r>
              <a:rPr lang="en-US" sz="3300" dirty="0" err="1">
                <a:solidFill>
                  <a:srgbClr val="062D47"/>
                </a:solidFill>
                <a:latin typeface="Poppins"/>
                <a:ea typeface="Poppins"/>
                <a:cs typeface="Poppins"/>
                <a:sym typeface="Poppins"/>
              </a:rPr>
              <a:t>Anpassungsfähigkeit</a:t>
            </a:r>
            <a:r>
              <a:rPr lang="en-US" sz="3300" dirty="0">
                <a:solidFill>
                  <a:schemeClr val="dk1"/>
                </a:solidFill>
                <a:latin typeface="Poppins"/>
                <a:ea typeface="Poppins"/>
                <a:cs typeface="Poppins"/>
                <a:sym typeface="Poppins"/>
              </a:rPr>
              <a:t>.</a:t>
            </a:r>
            <a:r>
              <a:rPr lang="en-US" sz="3300" dirty="0">
                <a:solidFill>
                  <a:schemeClr val="dk1"/>
                </a:solidFill>
              </a:rPr>
              <a:t>   </a:t>
            </a:r>
            <a:endParaRPr sz="5500" dirty="0">
              <a:solidFill>
                <a:schemeClr val="dk1"/>
              </a:solidFill>
              <a:latin typeface="Calibri"/>
              <a:ea typeface="Calibri"/>
              <a:cs typeface="Calibri"/>
              <a:sym typeface="Calibri"/>
            </a:endParaRPr>
          </a:p>
        </p:txBody>
      </p:sp>
      <p:sp>
        <p:nvSpPr>
          <p:cNvPr id="196" name="Google Shape;196;p3"/>
          <p:cNvSpPr txBox="1"/>
          <p:nvPr/>
        </p:nvSpPr>
        <p:spPr>
          <a:xfrm>
            <a:off x="9381337" y="5626246"/>
            <a:ext cx="6355500" cy="213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dirty="0">
                <a:solidFill>
                  <a:srgbClr val="062D47"/>
                </a:solidFill>
                <a:latin typeface="Poppins"/>
                <a:ea typeface="Poppins"/>
                <a:cs typeface="Poppins"/>
                <a:sym typeface="Poppins"/>
              </a:rPr>
              <a:t>In </a:t>
            </a:r>
            <a:r>
              <a:rPr lang="en-US" sz="3000" dirty="0" err="1">
                <a:solidFill>
                  <a:srgbClr val="062D47"/>
                </a:solidFill>
                <a:latin typeface="Poppins"/>
                <a:ea typeface="Poppins"/>
                <a:cs typeface="Poppins"/>
                <a:sym typeface="Poppins"/>
              </a:rPr>
              <a:t>diesem</a:t>
            </a:r>
            <a:r>
              <a:rPr lang="en-US" sz="3000" dirty="0">
                <a:solidFill>
                  <a:srgbClr val="062D47"/>
                </a:solidFill>
                <a:latin typeface="Poppins"/>
                <a:ea typeface="Poppins"/>
                <a:cs typeface="Poppins"/>
                <a:sym typeface="Poppins"/>
              </a:rPr>
              <a:t> Modul </a:t>
            </a:r>
            <a:r>
              <a:rPr lang="en-US" sz="3000" dirty="0" err="1">
                <a:solidFill>
                  <a:srgbClr val="062D47"/>
                </a:solidFill>
                <a:latin typeface="Poppins"/>
                <a:ea typeface="Poppins"/>
                <a:cs typeface="Poppins"/>
                <a:sym typeface="Poppins"/>
              </a:rPr>
              <a:t>lernen</a:t>
            </a:r>
            <a:r>
              <a:rPr lang="en-US" sz="3000" dirty="0">
                <a:solidFill>
                  <a:srgbClr val="062D47"/>
                </a:solidFill>
                <a:latin typeface="Poppins"/>
                <a:ea typeface="Poppins"/>
                <a:cs typeface="Poppins"/>
                <a:sym typeface="Poppins"/>
              </a:rPr>
              <a:t> Sie, </a:t>
            </a:r>
            <a:r>
              <a:rPr lang="en-US" sz="3000" dirty="0" err="1">
                <a:solidFill>
                  <a:srgbClr val="062D47"/>
                </a:solidFill>
                <a:latin typeface="Poppins"/>
                <a:ea typeface="Poppins"/>
                <a:cs typeface="Poppins"/>
                <a:sym typeface="Poppins"/>
              </a:rPr>
              <a:t>persönliche</a:t>
            </a:r>
            <a:r>
              <a:rPr lang="en-US" sz="3000" dirty="0">
                <a:solidFill>
                  <a:srgbClr val="062D47"/>
                </a:solidFill>
                <a:latin typeface="Poppins"/>
                <a:ea typeface="Poppins"/>
                <a:cs typeface="Poppins"/>
                <a:sym typeface="Poppins"/>
              </a:rPr>
              <a:t> und </a:t>
            </a:r>
            <a:r>
              <a:rPr lang="en-US" sz="3000" dirty="0" err="1">
                <a:solidFill>
                  <a:srgbClr val="062D47"/>
                </a:solidFill>
                <a:latin typeface="Poppins"/>
                <a:ea typeface="Poppins"/>
                <a:cs typeface="Poppins"/>
                <a:sym typeface="Poppins"/>
              </a:rPr>
              <a:t>berufliche</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Ziele</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aufeinander</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abzustimmen</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Fähigkeiten</a:t>
            </a:r>
            <a:r>
              <a:rPr lang="en-US" sz="3000" dirty="0">
                <a:solidFill>
                  <a:srgbClr val="062D47"/>
                </a:solidFill>
                <a:latin typeface="Poppins"/>
                <a:ea typeface="Poppins"/>
                <a:cs typeface="Poppins"/>
                <a:sym typeface="Poppins"/>
              </a:rPr>
              <a:t> und </a:t>
            </a:r>
            <a:r>
              <a:rPr lang="en-US" sz="3000" dirty="0" err="1">
                <a:solidFill>
                  <a:srgbClr val="062D47"/>
                </a:solidFill>
                <a:latin typeface="Poppins"/>
                <a:ea typeface="Poppins"/>
                <a:cs typeface="Poppins"/>
                <a:sym typeface="Poppins"/>
              </a:rPr>
              <a:t>Anpassungsfähigkeit</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zu</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verbessern</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Wohlbefinden</a:t>
            </a:r>
            <a:r>
              <a:rPr lang="en-US" sz="3000" dirty="0">
                <a:solidFill>
                  <a:srgbClr val="062D47"/>
                </a:solidFill>
                <a:latin typeface="Poppins"/>
                <a:ea typeface="Poppins"/>
                <a:cs typeface="Poppins"/>
                <a:sym typeface="Poppins"/>
              </a:rPr>
              <a:t> und </a:t>
            </a:r>
            <a:r>
              <a:rPr lang="en-US" sz="3000" dirty="0" err="1">
                <a:solidFill>
                  <a:srgbClr val="062D47"/>
                </a:solidFill>
                <a:latin typeface="Poppins"/>
                <a:ea typeface="Poppins"/>
                <a:cs typeface="Poppins"/>
                <a:sym typeface="Poppins"/>
              </a:rPr>
              <a:t>Wachstum</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zu</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fördern</a:t>
            </a:r>
            <a:r>
              <a:rPr lang="en-US" sz="3000" dirty="0">
                <a:solidFill>
                  <a:srgbClr val="062D47"/>
                </a:solidFill>
                <a:latin typeface="Poppins"/>
                <a:ea typeface="Poppins"/>
                <a:cs typeface="Poppins"/>
                <a:sym typeface="Poppins"/>
              </a:rPr>
              <a:t> und </a:t>
            </a:r>
            <a:r>
              <a:rPr lang="en-US" sz="3000" dirty="0" err="1">
                <a:solidFill>
                  <a:srgbClr val="062D47"/>
                </a:solidFill>
                <a:latin typeface="Poppins"/>
                <a:ea typeface="Poppins"/>
                <a:cs typeface="Poppins"/>
                <a:sym typeface="Poppins"/>
              </a:rPr>
              <a:t>digitale</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Werkzeuge</a:t>
            </a:r>
            <a:r>
              <a:rPr lang="en-US" sz="3000" dirty="0">
                <a:solidFill>
                  <a:srgbClr val="062D47"/>
                </a:solidFill>
                <a:latin typeface="Poppins"/>
                <a:ea typeface="Poppins"/>
                <a:cs typeface="Poppins"/>
                <a:sym typeface="Poppins"/>
              </a:rPr>
              <a:t> für die </a:t>
            </a:r>
            <a:r>
              <a:rPr lang="en-US" sz="3000" dirty="0" err="1">
                <a:solidFill>
                  <a:srgbClr val="062D47"/>
                </a:solidFill>
                <a:latin typeface="Poppins"/>
                <a:ea typeface="Poppins"/>
                <a:cs typeface="Poppins"/>
                <a:sym typeface="Poppins"/>
              </a:rPr>
              <a:t>Entwicklung</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zu</a:t>
            </a:r>
            <a:r>
              <a:rPr lang="en-US" sz="3000" dirty="0">
                <a:solidFill>
                  <a:srgbClr val="062D47"/>
                </a:solidFill>
                <a:latin typeface="Poppins"/>
                <a:ea typeface="Poppins"/>
                <a:cs typeface="Poppins"/>
                <a:sym typeface="Poppins"/>
              </a:rPr>
              <a:t> </a:t>
            </a:r>
            <a:r>
              <a:rPr lang="en-US" sz="3000" dirty="0" err="1">
                <a:solidFill>
                  <a:srgbClr val="062D47"/>
                </a:solidFill>
                <a:latin typeface="Poppins"/>
                <a:ea typeface="Poppins"/>
                <a:cs typeface="Poppins"/>
                <a:sym typeface="Poppins"/>
              </a:rPr>
              <a:t>nutzen</a:t>
            </a:r>
            <a:r>
              <a:rPr lang="en-US" sz="3000" dirty="0">
                <a:solidFill>
                  <a:srgbClr val="062D47"/>
                </a:solidFill>
              </a:rPr>
              <a:t>.</a:t>
            </a:r>
            <a:endParaRPr sz="5200" dirty="0">
              <a:solidFill>
                <a:srgbClr val="062D47"/>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pSp>
        <p:nvGrpSpPr>
          <p:cNvPr id="201" name="Google Shape;201;g32093a3db72_0_57"/>
          <p:cNvGrpSpPr/>
          <p:nvPr/>
        </p:nvGrpSpPr>
        <p:grpSpPr>
          <a:xfrm>
            <a:off x="-2291624" y="4906928"/>
            <a:ext cx="21494684" cy="6357218"/>
            <a:chOff x="0" y="0"/>
            <a:chExt cx="5661114" cy="1674318"/>
          </a:xfrm>
        </p:grpSpPr>
        <p:sp>
          <p:nvSpPr>
            <p:cNvPr id="202" name="Google Shape;202;g32093a3db72_0_57"/>
            <p:cNvSpPr/>
            <p:nvPr/>
          </p:nvSpPr>
          <p:spPr>
            <a:xfrm>
              <a:off x="0" y="0"/>
              <a:ext cx="5661114" cy="1674318"/>
            </a:xfrm>
            <a:custGeom>
              <a:avLst/>
              <a:gdLst/>
              <a:ahLst/>
              <a:cxnLst/>
              <a:rect l="l" t="t" r="r" b="b"/>
              <a:pathLst>
                <a:path w="5661114" h="1674318" extrusionOk="0">
                  <a:moveTo>
                    <a:pt x="0" y="0"/>
                  </a:moveTo>
                  <a:lnTo>
                    <a:pt x="5661114" y="0"/>
                  </a:lnTo>
                  <a:lnTo>
                    <a:pt x="5661114" y="1674318"/>
                  </a:lnTo>
                  <a:lnTo>
                    <a:pt x="0" y="1674318"/>
                  </a:lnTo>
                  <a:close/>
                </a:path>
              </a:pathLst>
            </a:custGeom>
            <a:solidFill>
              <a:srgbClr val="659FA2">
                <a:alpha val="78430"/>
              </a:srgbClr>
            </a:solidFill>
            <a:ln>
              <a:noFill/>
            </a:ln>
          </p:spPr>
          <p:txBody>
            <a:bodyPr/>
            <a:lstStyle/>
            <a:p>
              <a:endParaRPr lang="de-DE"/>
            </a:p>
          </p:txBody>
        </p:sp>
        <p:sp>
          <p:nvSpPr>
            <p:cNvPr id="203" name="Google Shape;203;g32093a3db72_0_57"/>
            <p:cNvSpPr txBox="1"/>
            <p:nvPr/>
          </p:nvSpPr>
          <p:spPr>
            <a:xfrm>
              <a:off x="0" y="0"/>
              <a:ext cx="5661000" cy="16743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04" name="Google Shape;204;g32093a3db72_0_57"/>
          <p:cNvSpPr/>
          <p:nvPr/>
        </p:nvSpPr>
        <p:spPr>
          <a:xfrm rot="-10393884">
            <a:off x="12467224" y="-489184"/>
            <a:ext cx="6221691" cy="2169814"/>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de-DE"/>
          </a:p>
        </p:txBody>
      </p:sp>
      <p:sp>
        <p:nvSpPr>
          <p:cNvPr id="205" name="Google Shape;205;g32093a3db72_0_57"/>
          <p:cNvSpPr/>
          <p:nvPr/>
        </p:nvSpPr>
        <p:spPr>
          <a:xfrm rot="10037080" flipH="1">
            <a:off x="-589359" y="-550547"/>
            <a:ext cx="6573580" cy="2292537"/>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de-DE"/>
          </a:p>
        </p:txBody>
      </p:sp>
      <p:grpSp>
        <p:nvGrpSpPr>
          <p:cNvPr id="206" name="Google Shape;206;g32093a3db72_0_57"/>
          <p:cNvGrpSpPr/>
          <p:nvPr/>
        </p:nvGrpSpPr>
        <p:grpSpPr>
          <a:xfrm>
            <a:off x="-1342907" y="9913241"/>
            <a:ext cx="20973307" cy="837542"/>
            <a:chOff x="0" y="-57150"/>
            <a:chExt cx="11607985" cy="463550"/>
          </a:xfrm>
        </p:grpSpPr>
        <p:sp>
          <p:nvSpPr>
            <p:cNvPr id="207" name="Google Shape;207;g32093a3db72_0_57"/>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g32093a3db72_0_57"/>
            <p:cNvSpPr txBox="1"/>
            <p:nvPr/>
          </p:nvSpPr>
          <p:spPr>
            <a:xfrm>
              <a:off x="0" y="-57150"/>
              <a:ext cx="11607900" cy="463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09" name="Google Shape;209;g32093a3db72_0_57"/>
          <p:cNvGrpSpPr/>
          <p:nvPr/>
        </p:nvGrpSpPr>
        <p:grpSpPr>
          <a:xfrm>
            <a:off x="4131384" y="9913241"/>
            <a:ext cx="10025030" cy="837542"/>
            <a:chOff x="0" y="-57150"/>
            <a:chExt cx="5548500" cy="463550"/>
          </a:xfrm>
        </p:grpSpPr>
        <p:sp>
          <p:nvSpPr>
            <p:cNvPr id="210" name="Google Shape;210;g32093a3db72_0_57"/>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g32093a3db72_0_57"/>
            <p:cNvSpPr txBox="1"/>
            <p:nvPr/>
          </p:nvSpPr>
          <p:spPr>
            <a:xfrm>
              <a:off x="0" y="-57150"/>
              <a:ext cx="5548500" cy="463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12" name="Google Shape;212;g32093a3db72_0_57"/>
          <p:cNvSpPr txBox="1"/>
          <p:nvPr/>
        </p:nvSpPr>
        <p:spPr>
          <a:xfrm>
            <a:off x="1887046" y="3270065"/>
            <a:ext cx="8987100" cy="11235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3000"/>
              <a:buFont typeface="Arial"/>
              <a:buNone/>
            </a:pPr>
            <a:r>
              <a:rPr lang="en-US" sz="4100" b="1" dirty="0">
                <a:solidFill>
                  <a:schemeClr val="dk1"/>
                </a:solidFill>
                <a:latin typeface="Poppins"/>
                <a:ea typeface="Poppins"/>
                <a:cs typeface="Poppins"/>
                <a:sym typeface="Poppins"/>
              </a:rPr>
              <a:t>INHALTSÜBERSICHT </a:t>
            </a:r>
            <a:endParaRPr sz="4100" b="1" i="0" u="none" strike="noStrike" cap="none" dirty="0">
              <a:solidFill>
                <a:srgbClr val="000000"/>
              </a:solidFill>
              <a:latin typeface="Poppins"/>
              <a:ea typeface="Poppins"/>
              <a:cs typeface="Poppins"/>
              <a:sym typeface="Poppins"/>
            </a:endParaRPr>
          </a:p>
        </p:txBody>
      </p:sp>
      <p:sp>
        <p:nvSpPr>
          <p:cNvPr id="213" name="Google Shape;213;g32093a3db72_0_57"/>
          <p:cNvSpPr txBox="1"/>
          <p:nvPr/>
        </p:nvSpPr>
        <p:spPr>
          <a:xfrm>
            <a:off x="4590449" y="950111"/>
            <a:ext cx="8670900" cy="215400"/>
          </a:xfrm>
          <a:prstGeom prst="rect">
            <a:avLst/>
          </a:prstGeom>
          <a:noFill/>
          <a:ln>
            <a:noFill/>
          </a:ln>
        </p:spPr>
        <p:txBody>
          <a:bodyPr spcFirstLastPara="1" wrap="square" lIns="0" tIns="0" rIns="0" bIns="0" anchor="t" anchorCtr="0">
            <a:spAutoFit/>
          </a:bodyPr>
          <a:lstStyle/>
          <a:p>
            <a:pPr marL="0" marR="0" lvl="0" indent="0" algn="ctr" rtl="0">
              <a:lnSpc>
                <a:spcPct val="112993"/>
              </a:lnSpc>
              <a:spcBef>
                <a:spcPts val="0"/>
              </a:spcBef>
              <a:spcAft>
                <a:spcPts val="0"/>
              </a:spcAft>
              <a:buClr>
                <a:srgbClr val="000000"/>
              </a:buClr>
              <a:buSzPts val="6326"/>
              <a:buFont typeface="Arial"/>
              <a:buNone/>
            </a:pPr>
            <a:endParaRPr sz="1400" b="0" i="0" u="none" strike="noStrike" cap="none">
              <a:solidFill>
                <a:srgbClr val="000000"/>
              </a:solidFill>
              <a:latin typeface="Arial"/>
              <a:ea typeface="Arial"/>
              <a:cs typeface="Arial"/>
              <a:sym typeface="Arial"/>
            </a:endParaRPr>
          </a:p>
        </p:txBody>
      </p:sp>
      <p:sp>
        <p:nvSpPr>
          <p:cNvPr id="214" name="Google Shape;214;g32093a3db72_0_57"/>
          <p:cNvSpPr/>
          <p:nvPr/>
        </p:nvSpPr>
        <p:spPr>
          <a:xfrm>
            <a:off x="7468475" y="453124"/>
            <a:ext cx="3065458" cy="1885049"/>
          </a:xfrm>
          <a:custGeom>
            <a:avLst/>
            <a:gdLst/>
            <a:ahLst/>
            <a:cxnLst/>
            <a:rect l="l" t="t" r="r" b="b"/>
            <a:pathLst>
              <a:path w="2774170" h="1664502" extrusionOk="0">
                <a:moveTo>
                  <a:pt x="0" y="0"/>
                </a:moveTo>
                <a:lnTo>
                  <a:pt x="2774170" y="0"/>
                </a:lnTo>
                <a:lnTo>
                  <a:pt x="2774170" y="1664501"/>
                </a:lnTo>
                <a:lnTo>
                  <a:pt x="0" y="1664501"/>
                </a:lnTo>
                <a:lnTo>
                  <a:pt x="0" y="0"/>
                </a:lnTo>
                <a:close/>
              </a:path>
            </a:pathLst>
          </a:custGeom>
          <a:blipFill rotWithShape="1">
            <a:blip r:embed="rId4">
              <a:alphaModFix/>
            </a:blip>
            <a:stretch>
              <a:fillRect/>
            </a:stretch>
          </a:blipFill>
          <a:ln>
            <a:noFill/>
          </a:ln>
        </p:spPr>
        <p:txBody>
          <a:bodyPr/>
          <a:lstStyle/>
          <a:p>
            <a:endParaRPr lang="de-DE"/>
          </a:p>
        </p:txBody>
      </p:sp>
      <p:grpSp>
        <p:nvGrpSpPr>
          <p:cNvPr id="215" name="Google Shape;215;g32093a3db72_0_57"/>
          <p:cNvGrpSpPr/>
          <p:nvPr/>
        </p:nvGrpSpPr>
        <p:grpSpPr>
          <a:xfrm>
            <a:off x="11487149" y="2720075"/>
            <a:ext cx="3835193" cy="3427891"/>
            <a:chOff x="0" y="0"/>
            <a:chExt cx="3451708" cy="3451708"/>
          </a:xfrm>
        </p:grpSpPr>
        <p:sp>
          <p:nvSpPr>
            <p:cNvPr id="216" name="Google Shape;216;g32093a3db72_0_57"/>
            <p:cNvSpPr/>
            <p:nvPr/>
          </p:nvSpPr>
          <p:spPr>
            <a:xfrm>
              <a:off x="0" y="0"/>
              <a:ext cx="3451708" cy="3451708"/>
            </a:xfrm>
            <a:custGeom>
              <a:avLst/>
              <a:gdLst/>
              <a:ahLst/>
              <a:cxnLst/>
              <a:rect l="l" t="t" r="r" b="b"/>
              <a:pathLst>
                <a:path w="3451708" h="3451708" extrusionOk="0">
                  <a:moveTo>
                    <a:pt x="0" y="0"/>
                  </a:moveTo>
                  <a:lnTo>
                    <a:pt x="3451708" y="0"/>
                  </a:lnTo>
                  <a:lnTo>
                    <a:pt x="3451708" y="3451708"/>
                  </a:lnTo>
                  <a:lnTo>
                    <a:pt x="0" y="3451708"/>
                  </a:lnTo>
                  <a:lnTo>
                    <a:pt x="0" y="0"/>
                  </a:lnTo>
                  <a:close/>
                </a:path>
              </a:pathLst>
            </a:custGeom>
            <a:blipFill rotWithShape="1">
              <a:blip r:embed="rId5">
                <a:alphaModFix/>
              </a:blip>
              <a:stretch>
                <a:fillRect/>
              </a:stretch>
            </a:blipFill>
            <a:ln>
              <a:noFill/>
            </a:ln>
          </p:spPr>
          <p:txBody>
            <a:bodyPr/>
            <a:lstStyle/>
            <a:p>
              <a:endParaRPr lang="de-DE"/>
            </a:p>
          </p:txBody>
        </p:sp>
        <p:sp>
          <p:nvSpPr>
            <p:cNvPr id="217" name="Google Shape;217;g32093a3db72_0_57"/>
            <p:cNvSpPr/>
            <p:nvPr/>
          </p:nvSpPr>
          <p:spPr>
            <a:xfrm>
              <a:off x="260312" y="260312"/>
              <a:ext cx="2931083" cy="2931083"/>
            </a:xfrm>
            <a:custGeom>
              <a:avLst/>
              <a:gdLst/>
              <a:ahLst/>
              <a:cxnLst/>
              <a:rect l="l" t="t" r="r" b="b"/>
              <a:pathLst>
                <a:path w="2931083" h="2931083" extrusionOk="0">
                  <a:moveTo>
                    <a:pt x="0" y="0"/>
                  </a:moveTo>
                  <a:lnTo>
                    <a:pt x="2931083" y="0"/>
                  </a:lnTo>
                  <a:lnTo>
                    <a:pt x="2931083" y="2931083"/>
                  </a:lnTo>
                  <a:lnTo>
                    <a:pt x="0" y="2931083"/>
                  </a:lnTo>
                  <a:lnTo>
                    <a:pt x="0" y="0"/>
                  </a:lnTo>
                  <a:close/>
                </a:path>
              </a:pathLst>
            </a:custGeom>
            <a:blipFill rotWithShape="1">
              <a:blip r:embed="rId6">
                <a:alphaModFix/>
              </a:blip>
              <a:stretch>
                <a:fillRect/>
              </a:stretch>
            </a:blipFill>
            <a:ln>
              <a:noFill/>
            </a:ln>
          </p:spPr>
          <p:txBody>
            <a:bodyPr/>
            <a:lstStyle/>
            <a:p>
              <a:endParaRPr lang="de-DE"/>
            </a:p>
          </p:txBody>
        </p:sp>
        <p:sp>
          <p:nvSpPr>
            <p:cNvPr id="218" name="Google Shape;218;g32093a3db72_0_57"/>
            <p:cNvSpPr/>
            <p:nvPr/>
          </p:nvSpPr>
          <p:spPr>
            <a:xfrm>
              <a:off x="412291" y="412291"/>
              <a:ext cx="2627126" cy="2627126"/>
            </a:xfrm>
            <a:custGeom>
              <a:avLst/>
              <a:gdLst/>
              <a:ahLst/>
              <a:cxnLst/>
              <a:rect l="l" t="t" r="r" b="b"/>
              <a:pathLst>
                <a:path w="2627126" h="2627126" extrusionOk="0">
                  <a:moveTo>
                    <a:pt x="0" y="0"/>
                  </a:moveTo>
                  <a:lnTo>
                    <a:pt x="2627126" y="0"/>
                  </a:lnTo>
                  <a:lnTo>
                    <a:pt x="2627126" y="2627126"/>
                  </a:lnTo>
                  <a:lnTo>
                    <a:pt x="0" y="2627126"/>
                  </a:lnTo>
                  <a:lnTo>
                    <a:pt x="0" y="0"/>
                  </a:lnTo>
                  <a:close/>
                </a:path>
              </a:pathLst>
            </a:custGeom>
            <a:blipFill rotWithShape="1">
              <a:blip r:embed="rId7">
                <a:alphaModFix/>
              </a:blip>
              <a:stretch>
                <a:fillRect/>
              </a:stretch>
            </a:blipFill>
            <a:ln>
              <a:noFill/>
            </a:ln>
          </p:spPr>
          <p:txBody>
            <a:bodyPr/>
            <a:lstStyle/>
            <a:p>
              <a:endParaRPr lang="de-DE"/>
            </a:p>
          </p:txBody>
        </p:sp>
        <p:sp>
          <p:nvSpPr>
            <p:cNvPr id="219" name="Google Shape;219;g32093a3db72_0_57"/>
            <p:cNvSpPr/>
            <p:nvPr/>
          </p:nvSpPr>
          <p:spPr>
            <a:xfrm>
              <a:off x="1031166" y="977109"/>
              <a:ext cx="1497489" cy="1497489"/>
            </a:xfrm>
            <a:custGeom>
              <a:avLst/>
              <a:gdLst/>
              <a:ahLst/>
              <a:cxnLst/>
              <a:rect l="l" t="t" r="r" b="b"/>
              <a:pathLst>
                <a:path w="1497489" h="1497489" extrusionOk="0">
                  <a:moveTo>
                    <a:pt x="0" y="0"/>
                  </a:moveTo>
                  <a:lnTo>
                    <a:pt x="1497489" y="0"/>
                  </a:lnTo>
                  <a:lnTo>
                    <a:pt x="1497489" y="1497489"/>
                  </a:lnTo>
                  <a:lnTo>
                    <a:pt x="0" y="1497489"/>
                  </a:lnTo>
                  <a:lnTo>
                    <a:pt x="0" y="0"/>
                  </a:lnTo>
                  <a:close/>
                </a:path>
              </a:pathLst>
            </a:custGeom>
            <a:blipFill rotWithShape="1">
              <a:blip r:embed="rId8">
                <a:alphaModFix/>
              </a:blip>
              <a:stretch>
                <a:fillRect/>
              </a:stretch>
            </a:blipFill>
            <a:ln>
              <a:noFill/>
            </a:ln>
          </p:spPr>
          <p:txBody>
            <a:bodyPr/>
            <a:lstStyle/>
            <a:p>
              <a:endParaRPr lang="de-DE"/>
            </a:p>
          </p:txBody>
        </p:sp>
      </p:grpSp>
      <p:sp>
        <p:nvSpPr>
          <p:cNvPr id="220" name="Google Shape;220;g32093a3db72_0_57"/>
          <p:cNvSpPr txBox="1"/>
          <p:nvPr/>
        </p:nvSpPr>
        <p:spPr>
          <a:xfrm>
            <a:off x="3377050" y="6147950"/>
            <a:ext cx="12036000" cy="28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221" name="Google Shape;221;g32093a3db72_0_57"/>
          <p:cNvSpPr txBox="1"/>
          <p:nvPr/>
        </p:nvSpPr>
        <p:spPr>
          <a:xfrm>
            <a:off x="1009469" y="5495278"/>
            <a:ext cx="16268400" cy="26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400" dirty="0">
                <a:solidFill>
                  <a:srgbClr val="002C47"/>
                </a:solidFill>
                <a:latin typeface="Poppins"/>
                <a:ea typeface="Poppins"/>
                <a:cs typeface="Poppins"/>
                <a:sym typeface="Poppins"/>
              </a:rPr>
              <a:t>In </a:t>
            </a:r>
            <a:r>
              <a:rPr lang="en-US" sz="4400" dirty="0" err="1">
                <a:solidFill>
                  <a:srgbClr val="002C47"/>
                </a:solidFill>
                <a:latin typeface="Poppins"/>
                <a:ea typeface="Poppins"/>
                <a:cs typeface="Poppins"/>
                <a:sym typeface="Poppins"/>
              </a:rPr>
              <a:t>diesem</a:t>
            </a:r>
            <a:r>
              <a:rPr lang="en-US" sz="4400" dirty="0">
                <a:solidFill>
                  <a:srgbClr val="002C47"/>
                </a:solidFill>
                <a:latin typeface="Poppins"/>
                <a:ea typeface="Poppins"/>
                <a:cs typeface="Poppins"/>
                <a:sym typeface="Poppins"/>
              </a:rPr>
              <a:t> Modul </a:t>
            </a:r>
            <a:r>
              <a:rPr lang="en-US" sz="4400" dirty="0" err="1">
                <a:solidFill>
                  <a:srgbClr val="002C47"/>
                </a:solidFill>
                <a:latin typeface="Poppins"/>
                <a:ea typeface="Poppins"/>
                <a:cs typeface="Poppins"/>
                <a:sym typeface="Poppins"/>
              </a:rPr>
              <a:t>steht</a:t>
            </a:r>
            <a:r>
              <a:rPr lang="en-US" sz="4400" dirty="0">
                <a:solidFill>
                  <a:srgbClr val="002C47"/>
                </a:solidFill>
                <a:latin typeface="Poppins"/>
                <a:ea typeface="Poppins"/>
                <a:cs typeface="Poppins"/>
                <a:sym typeface="Poppins"/>
              </a:rPr>
              <a:t> die </a:t>
            </a:r>
            <a:r>
              <a:rPr lang="en-US" sz="4400" dirty="0" err="1">
                <a:solidFill>
                  <a:srgbClr val="002C47"/>
                </a:solidFill>
                <a:latin typeface="Poppins"/>
                <a:ea typeface="Poppins"/>
                <a:cs typeface="Poppins"/>
                <a:sym typeface="Poppins"/>
              </a:rPr>
              <a:t>Karriereplanung</a:t>
            </a:r>
            <a:r>
              <a:rPr lang="en-US" sz="4400" dirty="0">
                <a:solidFill>
                  <a:srgbClr val="002C47"/>
                </a:solidFill>
                <a:latin typeface="Poppins"/>
                <a:ea typeface="Poppins"/>
                <a:cs typeface="Poppins"/>
                <a:sym typeface="Poppins"/>
              </a:rPr>
              <a:t> </a:t>
            </a:r>
            <a:r>
              <a:rPr lang="en-US" sz="4400" dirty="0" err="1">
                <a:solidFill>
                  <a:srgbClr val="002C47"/>
                </a:solidFill>
                <a:latin typeface="Poppins"/>
                <a:ea typeface="Poppins"/>
                <a:cs typeface="Poppins"/>
                <a:sym typeface="Poppins"/>
              </a:rPr>
              <a:t>als</a:t>
            </a:r>
            <a:r>
              <a:rPr lang="en-US" sz="4400" dirty="0">
                <a:solidFill>
                  <a:srgbClr val="002C47"/>
                </a:solidFill>
                <a:latin typeface="Poppins"/>
                <a:ea typeface="Poppins"/>
                <a:cs typeface="Poppins"/>
                <a:sym typeface="Poppins"/>
              </a:rPr>
              <a:t> </a:t>
            </a:r>
            <a:r>
              <a:rPr lang="en-US" sz="4400" dirty="0" err="1">
                <a:solidFill>
                  <a:srgbClr val="002C47"/>
                </a:solidFill>
                <a:latin typeface="Poppins"/>
                <a:ea typeface="Poppins"/>
                <a:cs typeface="Poppins"/>
                <a:sym typeface="Poppins"/>
              </a:rPr>
              <a:t>Strategie</a:t>
            </a:r>
            <a:r>
              <a:rPr lang="en-US" sz="4400" dirty="0">
                <a:solidFill>
                  <a:srgbClr val="002C47"/>
                </a:solidFill>
                <a:latin typeface="Poppins"/>
                <a:ea typeface="Poppins"/>
                <a:cs typeface="Poppins"/>
                <a:sym typeface="Poppins"/>
              </a:rPr>
              <a:t> </a:t>
            </a:r>
            <a:r>
              <a:rPr lang="en-US" sz="4400" dirty="0" err="1">
                <a:solidFill>
                  <a:srgbClr val="002C47"/>
                </a:solidFill>
                <a:latin typeface="Poppins"/>
                <a:ea typeface="Poppins"/>
                <a:cs typeface="Poppins"/>
                <a:sym typeface="Poppins"/>
              </a:rPr>
              <a:t>im</a:t>
            </a:r>
            <a:r>
              <a:rPr lang="en-US" sz="4400" dirty="0">
                <a:solidFill>
                  <a:srgbClr val="002C47"/>
                </a:solidFill>
                <a:latin typeface="Poppins"/>
                <a:ea typeface="Poppins"/>
                <a:cs typeface="Poppins"/>
                <a:sym typeface="Poppins"/>
              </a:rPr>
              <a:t> </a:t>
            </a:r>
            <a:r>
              <a:rPr lang="en-US" sz="4400" dirty="0" err="1">
                <a:solidFill>
                  <a:srgbClr val="002C47"/>
                </a:solidFill>
                <a:latin typeface="Poppins"/>
                <a:ea typeface="Poppins"/>
                <a:cs typeface="Poppins"/>
                <a:sym typeface="Poppins"/>
              </a:rPr>
              <a:t>Vordergrund</a:t>
            </a:r>
            <a:r>
              <a:rPr lang="en-US" sz="4400" dirty="0">
                <a:solidFill>
                  <a:srgbClr val="002C47"/>
                </a:solidFill>
                <a:latin typeface="Poppins"/>
                <a:ea typeface="Poppins"/>
                <a:cs typeface="Poppins"/>
                <a:sym typeface="Poppins"/>
              </a:rPr>
              <a:t>, um </a:t>
            </a:r>
            <a:r>
              <a:rPr lang="en-US" sz="4400" dirty="0" err="1">
                <a:solidFill>
                  <a:srgbClr val="002C47"/>
                </a:solidFill>
                <a:latin typeface="Poppins"/>
                <a:ea typeface="Poppins"/>
                <a:cs typeface="Poppins"/>
                <a:sym typeface="Poppins"/>
              </a:rPr>
              <a:t>berufliche</a:t>
            </a:r>
            <a:r>
              <a:rPr lang="en-US" sz="4400" dirty="0">
                <a:solidFill>
                  <a:srgbClr val="002C47"/>
                </a:solidFill>
                <a:latin typeface="Poppins"/>
                <a:ea typeface="Poppins"/>
                <a:cs typeface="Poppins"/>
                <a:sym typeface="Poppins"/>
              </a:rPr>
              <a:t> </a:t>
            </a:r>
            <a:r>
              <a:rPr lang="en-US" sz="4400" dirty="0" err="1">
                <a:solidFill>
                  <a:srgbClr val="002C47"/>
                </a:solidFill>
                <a:latin typeface="Poppins"/>
                <a:ea typeface="Poppins"/>
                <a:cs typeface="Poppins"/>
                <a:sym typeface="Poppins"/>
              </a:rPr>
              <a:t>Ziele</a:t>
            </a:r>
            <a:r>
              <a:rPr lang="en-US" sz="4400" dirty="0">
                <a:solidFill>
                  <a:srgbClr val="002C47"/>
                </a:solidFill>
                <a:latin typeface="Poppins"/>
                <a:ea typeface="Poppins"/>
                <a:cs typeface="Poppins"/>
                <a:sym typeface="Poppins"/>
              </a:rPr>
              <a:t> </a:t>
            </a:r>
            <a:r>
              <a:rPr lang="en-US" sz="4400" dirty="0" err="1">
                <a:solidFill>
                  <a:srgbClr val="002C47"/>
                </a:solidFill>
                <a:latin typeface="Poppins"/>
                <a:ea typeface="Poppins"/>
                <a:cs typeface="Poppins"/>
                <a:sym typeface="Poppins"/>
              </a:rPr>
              <a:t>mit</a:t>
            </a:r>
            <a:r>
              <a:rPr lang="en-US" sz="4400" dirty="0">
                <a:solidFill>
                  <a:srgbClr val="002C47"/>
                </a:solidFill>
                <a:latin typeface="Poppins"/>
                <a:ea typeface="Poppins"/>
                <a:cs typeface="Poppins"/>
                <a:sym typeface="Poppins"/>
              </a:rPr>
              <a:t> </a:t>
            </a:r>
            <a:r>
              <a:rPr lang="en-US" sz="4400" dirty="0" err="1">
                <a:solidFill>
                  <a:srgbClr val="002C47"/>
                </a:solidFill>
                <a:latin typeface="Poppins"/>
                <a:ea typeface="Poppins"/>
                <a:cs typeface="Poppins"/>
                <a:sym typeface="Poppins"/>
              </a:rPr>
              <a:t>persönlichen</a:t>
            </a:r>
            <a:r>
              <a:rPr lang="en-US" sz="4400" dirty="0">
                <a:solidFill>
                  <a:srgbClr val="002C47"/>
                </a:solidFill>
                <a:latin typeface="Poppins"/>
                <a:ea typeface="Poppins"/>
                <a:cs typeface="Poppins"/>
                <a:sym typeface="Poppins"/>
              </a:rPr>
              <a:t> </a:t>
            </a:r>
            <a:r>
              <a:rPr lang="en-US" sz="4400" dirty="0" err="1">
                <a:solidFill>
                  <a:srgbClr val="002C47"/>
                </a:solidFill>
                <a:latin typeface="Poppins"/>
                <a:ea typeface="Poppins"/>
                <a:cs typeface="Poppins"/>
                <a:sym typeface="Poppins"/>
              </a:rPr>
              <a:t>Werten</a:t>
            </a:r>
            <a:r>
              <a:rPr lang="en-US" sz="4400" dirty="0">
                <a:solidFill>
                  <a:srgbClr val="002C47"/>
                </a:solidFill>
                <a:latin typeface="Poppins"/>
                <a:ea typeface="Poppins"/>
                <a:cs typeface="Poppins"/>
                <a:sym typeface="Poppins"/>
              </a:rPr>
              <a:t> in </a:t>
            </a:r>
            <a:r>
              <a:rPr lang="en-US" sz="4400" dirty="0" err="1">
                <a:solidFill>
                  <a:srgbClr val="002C47"/>
                </a:solidFill>
                <a:latin typeface="Poppins"/>
                <a:ea typeface="Poppins"/>
                <a:cs typeface="Poppins"/>
                <a:sym typeface="Poppins"/>
              </a:rPr>
              <a:t>Einklang</a:t>
            </a:r>
            <a:r>
              <a:rPr lang="en-US" sz="4400" dirty="0">
                <a:solidFill>
                  <a:srgbClr val="002C47"/>
                </a:solidFill>
                <a:latin typeface="Poppins"/>
                <a:ea typeface="Poppins"/>
                <a:cs typeface="Poppins"/>
                <a:sym typeface="Poppins"/>
              </a:rPr>
              <a:t> </a:t>
            </a:r>
            <a:r>
              <a:rPr lang="en-US" sz="4400" dirty="0" err="1">
                <a:solidFill>
                  <a:srgbClr val="002C47"/>
                </a:solidFill>
                <a:latin typeface="Poppins"/>
                <a:ea typeface="Poppins"/>
                <a:cs typeface="Poppins"/>
                <a:sym typeface="Poppins"/>
              </a:rPr>
              <a:t>zu</a:t>
            </a:r>
            <a:r>
              <a:rPr lang="en-US" sz="4400" dirty="0">
                <a:solidFill>
                  <a:srgbClr val="002C47"/>
                </a:solidFill>
                <a:latin typeface="Poppins"/>
                <a:ea typeface="Poppins"/>
                <a:cs typeface="Poppins"/>
                <a:sym typeface="Poppins"/>
              </a:rPr>
              <a:t> </a:t>
            </a:r>
            <a:r>
              <a:rPr lang="en-US" sz="4400" dirty="0" err="1">
                <a:solidFill>
                  <a:srgbClr val="002C47"/>
                </a:solidFill>
                <a:latin typeface="Poppins"/>
                <a:ea typeface="Poppins"/>
                <a:cs typeface="Poppins"/>
                <a:sym typeface="Poppins"/>
              </a:rPr>
              <a:t>bringen</a:t>
            </a:r>
            <a:r>
              <a:rPr lang="en-US" sz="4400" dirty="0">
                <a:solidFill>
                  <a:srgbClr val="002C47"/>
                </a:solidFill>
                <a:latin typeface="Poppins"/>
                <a:ea typeface="Poppins"/>
                <a:cs typeface="Poppins"/>
                <a:sym typeface="Poppins"/>
              </a:rPr>
              <a:t> und so </a:t>
            </a:r>
            <a:r>
              <a:rPr lang="en-US" sz="4400" dirty="0" err="1">
                <a:solidFill>
                  <a:srgbClr val="002C47"/>
                </a:solidFill>
                <a:latin typeface="Poppins"/>
                <a:ea typeface="Poppins"/>
                <a:cs typeface="Poppins"/>
                <a:sym typeface="Poppins"/>
              </a:rPr>
              <a:t>Zufriedenheit</a:t>
            </a:r>
            <a:r>
              <a:rPr lang="en-US" sz="4400" dirty="0">
                <a:solidFill>
                  <a:srgbClr val="002C47"/>
                </a:solidFill>
                <a:latin typeface="Poppins"/>
                <a:ea typeface="Poppins"/>
                <a:cs typeface="Poppins"/>
                <a:sym typeface="Poppins"/>
              </a:rPr>
              <a:t> am </a:t>
            </a:r>
            <a:r>
              <a:rPr lang="en-US" sz="4400" dirty="0" err="1">
                <a:solidFill>
                  <a:srgbClr val="002C47"/>
                </a:solidFill>
                <a:latin typeface="Poppins"/>
                <a:ea typeface="Poppins"/>
                <a:cs typeface="Poppins"/>
                <a:sym typeface="Poppins"/>
              </a:rPr>
              <a:t>Arbeitsplatz</a:t>
            </a:r>
            <a:r>
              <a:rPr lang="en-US" sz="4400" dirty="0">
                <a:solidFill>
                  <a:srgbClr val="002C47"/>
                </a:solidFill>
                <a:latin typeface="Poppins"/>
                <a:ea typeface="Poppins"/>
                <a:cs typeface="Poppins"/>
                <a:sym typeface="Poppins"/>
              </a:rPr>
              <a:t> </a:t>
            </a:r>
            <a:r>
              <a:rPr lang="en-US" sz="4400" dirty="0" err="1">
                <a:solidFill>
                  <a:srgbClr val="002C47"/>
                </a:solidFill>
                <a:latin typeface="Poppins"/>
                <a:ea typeface="Poppins"/>
                <a:cs typeface="Poppins"/>
                <a:sym typeface="Poppins"/>
              </a:rPr>
              <a:t>zu</a:t>
            </a:r>
            <a:r>
              <a:rPr lang="en-US" sz="4400" dirty="0">
                <a:solidFill>
                  <a:srgbClr val="002C47"/>
                </a:solidFill>
                <a:latin typeface="Poppins"/>
                <a:ea typeface="Poppins"/>
                <a:cs typeface="Poppins"/>
                <a:sym typeface="Poppins"/>
              </a:rPr>
              <a:t> </a:t>
            </a:r>
            <a:r>
              <a:rPr lang="en-US" sz="4400" dirty="0" err="1">
                <a:solidFill>
                  <a:srgbClr val="002C47"/>
                </a:solidFill>
                <a:latin typeface="Poppins"/>
                <a:ea typeface="Poppins"/>
                <a:cs typeface="Poppins"/>
                <a:sym typeface="Poppins"/>
              </a:rPr>
              <a:t>erreichen</a:t>
            </a:r>
            <a:r>
              <a:rPr lang="en-US" sz="4400" dirty="0">
                <a:solidFill>
                  <a:srgbClr val="002C47"/>
                </a:solidFill>
                <a:latin typeface="Poppins"/>
                <a:ea typeface="Poppins"/>
                <a:cs typeface="Poppins"/>
                <a:sym typeface="Poppins"/>
              </a:rPr>
              <a:t>. Es </a:t>
            </a:r>
            <a:r>
              <a:rPr lang="en-US" sz="4400" dirty="0" err="1">
                <a:solidFill>
                  <a:srgbClr val="002C47"/>
                </a:solidFill>
                <a:latin typeface="Poppins"/>
                <a:ea typeface="Poppins"/>
                <a:cs typeface="Poppins"/>
                <a:sym typeface="Poppins"/>
              </a:rPr>
              <a:t>hebt</a:t>
            </a:r>
            <a:r>
              <a:rPr lang="en-US" sz="4400" dirty="0">
                <a:solidFill>
                  <a:srgbClr val="002C47"/>
                </a:solidFill>
                <a:latin typeface="Poppins"/>
                <a:ea typeface="Poppins"/>
                <a:cs typeface="Poppins"/>
                <a:sym typeface="Poppins"/>
              </a:rPr>
              <a:t> die </a:t>
            </a:r>
            <a:r>
              <a:rPr lang="en-US" sz="4400" dirty="0" err="1">
                <a:solidFill>
                  <a:srgbClr val="002C47"/>
                </a:solidFill>
                <a:latin typeface="Poppins"/>
                <a:ea typeface="Poppins"/>
                <a:cs typeface="Poppins"/>
                <a:sym typeface="Poppins"/>
              </a:rPr>
              <a:t>Entwicklung</a:t>
            </a:r>
            <a:r>
              <a:rPr lang="en-US" sz="4400" dirty="0">
                <a:solidFill>
                  <a:srgbClr val="002C47"/>
                </a:solidFill>
                <a:latin typeface="Poppins"/>
                <a:ea typeface="Poppins"/>
                <a:cs typeface="Poppins"/>
                <a:sym typeface="Poppins"/>
              </a:rPr>
              <a:t> von </a:t>
            </a:r>
            <a:r>
              <a:rPr lang="en-US" sz="4400" dirty="0" err="1">
                <a:solidFill>
                  <a:srgbClr val="002C47"/>
                </a:solidFill>
                <a:latin typeface="Poppins"/>
                <a:ea typeface="Poppins"/>
                <a:cs typeface="Poppins"/>
                <a:sym typeface="Poppins"/>
              </a:rPr>
              <a:t>Fähigkeiten</a:t>
            </a:r>
            <a:r>
              <a:rPr lang="en-US" sz="4400" dirty="0">
                <a:solidFill>
                  <a:srgbClr val="002C47"/>
                </a:solidFill>
                <a:latin typeface="Poppins"/>
                <a:ea typeface="Poppins"/>
                <a:cs typeface="Poppins"/>
                <a:sym typeface="Poppins"/>
              </a:rPr>
              <a:t>, die </a:t>
            </a:r>
            <a:r>
              <a:rPr lang="en-US" sz="4400" dirty="0" err="1">
                <a:solidFill>
                  <a:srgbClr val="002C47"/>
                </a:solidFill>
                <a:latin typeface="Poppins"/>
                <a:ea typeface="Poppins"/>
                <a:cs typeface="Poppins"/>
                <a:sym typeface="Poppins"/>
              </a:rPr>
              <a:t>Anpassungsfähigkeit</a:t>
            </a:r>
            <a:r>
              <a:rPr lang="en-US" sz="4400" dirty="0">
                <a:solidFill>
                  <a:srgbClr val="002C47"/>
                </a:solidFill>
                <a:latin typeface="Poppins"/>
                <a:ea typeface="Poppins"/>
                <a:cs typeface="Poppins"/>
                <a:sym typeface="Poppins"/>
              </a:rPr>
              <a:t> und die Rolle von </a:t>
            </a:r>
            <a:r>
              <a:rPr lang="en-US" sz="4400" dirty="0" err="1">
                <a:solidFill>
                  <a:srgbClr val="002C47"/>
                </a:solidFill>
                <a:latin typeface="Poppins"/>
                <a:ea typeface="Poppins"/>
                <a:cs typeface="Poppins"/>
                <a:sym typeface="Poppins"/>
              </a:rPr>
              <a:t>Mentoren</a:t>
            </a:r>
            <a:r>
              <a:rPr lang="en-US" sz="4400" dirty="0">
                <a:solidFill>
                  <a:srgbClr val="002C47"/>
                </a:solidFill>
                <a:latin typeface="Poppins"/>
                <a:ea typeface="Poppins"/>
                <a:cs typeface="Poppins"/>
                <a:sym typeface="Poppins"/>
              </a:rPr>
              <a:t> </a:t>
            </a:r>
            <a:r>
              <a:rPr lang="en-US" sz="4400" dirty="0" err="1">
                <a:solidFill>
                  <a:srgbClr val="002C47"/>
                </a:solidFill>
                <a:latin typeface="Poppins"/>
                <a:ea typeface="Poppins"/>
                <a:cs typeface="Poppins"/>
                <a:sym typeface="Poppins"/>
              </a:rPr>
              <a:t>bei</a:t>
            </a:r>
            <a:r>
              <a:rPr lang="en-US" sz="4400" dirty="0">
                <a:solidFill>
                  <a:srgbClr val="002C47"/>
                </a:solidFill>
                <a:latin typeface="Poppins"/>
                <a:ea typeface="Poppins"/>
                <a:cs typeface="Poppins"/>
                <a:sym typeface="Poppins"/>
              </a:rPr>
              <a:t> der </a:t>
            </a:r>
            <a:r>
              <a:rPr lang="en-US" sz="4400" dirty="0" err="1">
                <a:solidFill>
                  <a:srgbClr val="002C47"/>
                </a:solidFill>
                <a:latin typeface="Poppins"/>
                <a:ea typeface="Poppins"/>
                <a:cs typeface="Poppins"/>
                <a:sym typeface="Poppins"/>
              </a:rPr>
              <a:t>Verbesserung</a:t>
            </a:r>
            <a:r>
              <a:rPr lang="en-US" sz="4400" dirty="0">
                <a:solidFill>
                  <a:srgbClr val="002C47"/>
                </a:solidFill>
                <a:latin typeface="Poppins"/>
                <a:ea typeface="Poppins"/>
                <a:cs typeface="Poppins"/>
                <a:sym typeface="Poppins"/>
              </a:rPr>
              <a:t> der </a:t>
            </a:r>
            <a:r>
              <a:rPr lang="en-US" sz="4400" dirty="0" err="1">
                <a:solidFill>
                  <a:srgbClr val="002C47"/>
                </a:solidFill>
                <a:latin typeface="Poppins"/>
                <a:ea typeface="Poppins"/>
                <a:cs typeface="Poppins"/>
                <a:sym typeface="Poppins"/>
              </a:rPr>
              <a:t>Leistung</a:t>
            </a:r>
            <a:r>
              <a:rPr lang="en-US" sz="4400" dirty="0">
                <a:solidFill>
                  <a:srgbClr val="002C47"/>
                </a:solidFill>
                <a:latin typeface="Poppins"/>
                <a:ea typeface="Poppins"/>
                <a:cs typeface="Poppins"/>
                <a:sym typeface="Poppins"/>
              </a:rPr>
              <a:t> </a:t>
            </a:r>
            <a:r>
              <a:rPr lang="en-US" sz="4400" dirty="0" err="1">
                <a:solidFill>
                  <a:srgbClr val="002C47"/>
                </a:solidFill>
                <a:latin typeface="Poppins"/>
                <a:ea typeface="Poppins"/>
                <a:cs typeface="Poppins"/>
                <a:sym typeface="Poppins"/>
              </a:rPr>
              <a:t>hervor</a:t>
            </a:r>
            <a:r>
              <a:rPr lang="en-US" sz="4400" dirty="0">
                <a:solidFill>
                  <a:srgbClr val="002C47"/>
                </a:solidFill>
                <a:latin typeface="Poppins"/>
                <a:ea typeface="Poppins"/>
                <a:cs typeface="Poppins"/>
                <a:sym typeface="Poppins"/>
              </a:rPr>
              <a:t>.</a:t>
            </a:r>
            <a:endParaRPr sz="4400" dirty="0">
              <a:solidFill>
                <a:srgbClr val="002C47"/>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
          <p:cNvSpPr/>
          <p:nvPr/>
        </p:nvSpPr>
        <p:spPr>
          <a:xfrm rot="4721273" flipH="1">
            <a:off x="-3305664" y="1987839"/>
            <a:ext cx="14314219" cy="4992084"/>
          </a:xfrm>
          <a:custGeom>
            <a:avLst/>
            <a:gdLst/>
            <a:ahLst/>
            <a:cxnLst/>
            <a:rect l="l" t="t" r="r" b="b"/>
            <a:pathLst>
              <a:path w="14314219" h="4992084" extrusionOk="0">
                <a:moveTo>
                  <a:pt x="0" y="4992084"/>
                </a:moveTo>
                <a:lnTo>
                  <a:pt x="14314219" y="4992084"/>
                </a:lnTo>
                <a:lnTo>
                  <a:pt x="14314219" y="0"/>
                </a:lnTo>
                <a:lnTo>
                  <a:pt x="0" y="0"/>
                </a:lnTo>
                <a:lnTo>
                  <a:pt x="0" y="4992084"/>
                </a:lnTo>
                <a:close/>
              </a:path>
            </a:pathLst>
          </a:custGeom>
          <a:blipFill rotWithShape="1">
            <a:blip r:embed="rId3">
              <a:alphaModFix/>
            </a:blip>
            <a:stretch>
              <a:fillRect/>
            </a:stretch>
          </a:blipFill>
          <a:ln>
            <a:noFill/>
          </a:ln>
        </p:spPr>
        <p:txBody>
          <a:bodyPr/>
          <a:lstStyle/>
          <a:p>
            <a:endParaRPr lang="de-DE"/>
          </a:p>
        </p:txBody>
      </p:sp>
      <p:grpSp>
        <p:nvGrpSpPr>
          <p:cNvPr id="227" name="Google Shape;227;p4"/>
          <p:cNvGrpSpPr/>
          <p:nvPr/>
        </p:nvGrpSpPr>
        <p:grpSpPr>
          <a:xfrm>
            <a:off x="5940775" y="946396"/>
            <a:ext cx="857867" cy="857867"/>
            <a:chOff x="0" y="0"/>
            <a:chExt cx="812800" cy="812800"/>
          </a:xfrm>
        </p:grpSpPr>
        <p:sp>
          <p:nvSpPr>
            <p:cNvPr id="228" name="Google Shape;228;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30" name="Google Shape;230;p4"/>
          <p:cNvGrpSpPr/>
          <p:nvPr/>
        </p:nvGrpSpPr>
        <p:grpSpPr>
          <a:xfrm>
            <a:off x="5968162" y="2009621"/>
            <a:ext cx="604561" cy="604561"/>
            <a:chOff x="0" y="0"/>
            <a:chExt cx="812800" cy="812800"/>
          </a:xfrm>
        </p:grpSpPr>
        <p:sp>
          <p:nvSpPr>
            <p:cNvPr id="231" name="Google Shape;231;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33" name="Google Shape;233;p4"/>
          <p:cNvGrpSpPr/>
          <p:nvPr/>
        </p:nvGrpSpPr>
        <p:grpSpPr>
          <a:xfrm>
            <a:off x="5825201" y="681913"/>
            <a:ext cx="637633" cy="637633"/>
            <a:chOff x="0" y="0"/>
            <a:chExt cx="812800" cy="812800"/>
          </a:xfrm>
        </p:grpSpPr>
        <p:sp>
          <p:nvSpPr>
            <p:cNvPr id="234" name="Google Shape;234;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cmpd="sng">
              <a:solidFill>
                <a:srgbClr val="F4EA45"/>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4"/>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30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36" name="Google Shape;236;p4"/>
          <p:cNvSpPr/>
          <p:nvPr/>
        </p:nvSpPr>
        <p:spPr>
          <a:xfrm>
            <a:off x="-3755300" y="0"/>
            <a:ext cx="8713709" cy="10289262"/>
          </a:xfrm>
          <a:custGeom>
            <a:avLst/>
            <a:gdLst/>
            <a:ahLst/>
            <a:cxnLst/>
            <a:rect l="l" t="t" r="r" b="b"/>
            <a:pathLst>
              <a:path w="21041995" h="24846662" extrusionOk="0">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l="-17353" r="-59700"/>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4"/>
          <p:cNvSpPr/>
          <p:nvPr/>
        </p:nvSpPr>
        <p:spPr>
          <a:xfrm rot="2903702">
            <a:off x="-6099048" y="6299337"/>
            <a:ext cx="10909314" cy="3709167"/>
          </a:xfrm>
          <a:custGeom>
            <a:avLst/>
            <a:gdLst/>
            <a:ahLst/>
            <a:cxnLst/>
            <a:rect l="l" t="t" r="r" b="b"/>
            <a:pathLst>
              <a:path w="10909314" h="3709167" extrusionOk="0">
                <a:moveTo>
                  <a:pt x="0" y="0"/>
                </a:moveTo>
                <a:lnTo>
                  <a:pt x="10909314" y="0"/>
                </a:lnTo>
                <a:lnTo>
                  <a:pt x="10909314" y="3709167"/>
                </a:lnTo>
                <a:lnTo>
                  <a:pt x="0" y="3709167"/>
                </a:lnTo>
                <a:lnTo>
                  <a:pt x="0" y="0"/>
                </a:lnTo>
                <a:close/>
              </a:path>
            </a:pathLst>
          </a:custGeom>
          <a:blipFill rotWithShape="1">
            <a:blip r:embed="rId5">
              <a:alphaModFix amt="77000"/>
            </a:blip>
            <a:stretch>
              <a:fillRect/>
            </a:stretch>
          </a:blipFill>
          <a:ln>
            <a:noFill/>
          </a:ln>
        </p:spPr>
        <p:txBody>
          <a:bodyPr/>
          <a:lstStyle/>
          <a:p>
            <a:endParaRPr lang="de-DE"/>
          </a:p>
        </p:txBody>
      </p:sp>
      <p:sp>
        <p:nvSpPr>
          <p:cNvPr id="238" name="Google Shape;238;p4"/>
          <p:cNvSpPr txBox="1"/>
          <p:nvPr/>
        </p:nvSpPr>
        <p:spPr>
          <a:xfrm>
            <a:off x="7582475" y="855875"/>
            <a:ext cx="10362600" cy="1850400"/>
          </a:xfrm>
          <a:prstGeom prst="rect">
            <a:avLst/>
          </a:prstGeom>
          <a:noFill/>
          <a:ln>
            <a:noFill/>
          </a:ln>
        </p:spPr>
        <p:txBody>
          <a:bodyPr spcFirstLastPara="1" wrap="square" lIns="0" tIns="0" rIns="0" bIns="0" anchor="t" anchorCtr="0">
            <a:spAutoFit/>
          </a:bodyPr>
          <a:lstStyle/>
          <a:p>
            <a:pPr marL="0" marR="0" lvl="0" indent="0" algn="l" rtl="0">
              <a:lnSpc>
                <a:spcPct val="113002"/>
              </a:lnSpc>
              <a:spcBef>
                <a:spcPts val="0"/>
              </a:spcBef>
              <a:spcAft>
                <a:spcPts val="0"/>
              </a:spcAft>
              <a:buClr>
                <a:srgbClr val="000000"/>
              </a:buClr>
              <a:buSzPts val="4799"/>
              <a:buFont typeface="Arial"/>
              <a:buNone/>
            </a:pPr>
            <a:r>
              <a:rPr lang="en-US" sz="4799" b="1">
                <a:solidFill>
                  <a:srgbClr val="002C47"/>
                </a:solidFill>
                <a:latin typeface="Poppins"/>
                <a:ea typeface="Poppins"/>
                <a:cs typeface="Poppins"/>
                <a:sym typeface="Poppins"/>
              </a:rPr>
              <a:t>LEKTION 1 : </a:t>
            </a:r>
            <a:endParaRPr sz="4799" b="1">
              <a:solidFill>
                <a:srgbClr val="002C47"/>
              </a:solidFill>
              <a:latin typeface="Poppins"/>
              <a:ea typeface="Poppins"/>
              <a:cs typeface="Poppins"/>
              <a:sym typeface="Poppins"/>
            </a:endParaRPr>
          </a:p>
          <a:p>
            <a:pPr marL="0" marR="0" lvl="0" indent="0" algn="l" rtl="0">
              <a:lnSpc>
                <a:spcPct val="113002"/>
              </a:lnSpc>
              <a:spcBef>
                <a:spcPts val="0"/>
              </a:spcBef>
              <a:spcAft>
                <a:spcPts val="0"/>
              </a:spcAft>
              <a:buClr>
                <a:srgbClr val="000000"/>
              </a:buClr>
              <a:buSzPts val="4799"/>
              <a:buFont typeface="Arial"/>
              <a:buNone/>
            </a:pPr>
            <a:r>
              <a:rPr lang="en-US" sz="4600" b="1">
                <a:solidFill>
                  <a:srgbClr val="002C47"/>
                </a:solidFill>
                <a:latin typeface="Calibri"/>
                <a:ea typeface="Calibri"/>
                <a:cs typeface="Calibri"/>
                <a:sym typeface="Calibri"/>
              </a:rPr>
              <a:t>Strategien für Arbeitszufriedenheit und Wachstum</a:t>
            </a:r>
            <a:endParaRPr sz="8099" b="1">
              <a:solidFill>
                <a:srgbClr val="002C47"/>
              </a:solidFill>
              <a:latin typeface="Poppins"/>
              <a:ea typeface="Poppins"/>
              <a:cs typeface="Poppins"/>
              <a:sym typeface="Poppins"/>
            </a:endParaRPr>
          </a:p>
          <a:p>
            <a:pPr marL="0" marR="0" lvl="0" indent="0" algn="l" rtl="0">
              <a:lnSpc>
                <a:spcPct val="113002"/>
              </a:lnSpc>
              <a:spcBef>
                <a:spcPts val="0"/>
              </a:spcBef>
              <a:spcAft>
                <a:spcPts val="0"/>
              </a:spcAft>
              <a:buClr>
                <a:srgbClr val="000000"/>
              </a:buClr>
              <a:buSzPts val="4799"/>
              <a:buFont typeface="Arial"/>
              <a:buNone/>
            </a:pPr>
            <a:endParaRPr sz="1400" b="0" i="0" u="none" strike="noStrike" cap="none">
              <a:solidFill>
                <a:srgbClr val="000000"/>
              </a:solidFill>
              <a:latin typeface="Arial"/>
              <a:ea typeface="Arial"/>
              <a:cs typeface="Arial"/>
              <a:sym typeface="Arial"/>
            </a:endParaRPr>
          </a:p>
        </p:txBody>
      </p:sp>
      <p:sp>
        <p:nvSpPr>
          <p:cNvPr id="239" name="Google Shape;239;p4"/>
          <p:cNvSpPr txBox="1"/>
          <p:nvPr/>
        </p:nvSpPr>
        <p:spPr>
          <a:xfrm>
            <a:off x="7207325" y="3175625"/>
            <a:ext cx="10632000" cy="7723909"/>
          </a:xfrm>
          <a:prstGeom prst="rect">
            <a:avLst/>
          </a:prstGeom>
          <a:noFill/>
          <a:ln>
            <a:noFill/>
          </a:ln>
        </p:spPr>
        <p:txBody>
          <a:bodyPr spcFirstLastPara="1" wrap="square" lIns="0" tIns="0" rIns="0" bIns="0" anchor="t" anchorCtr="0">
            <a:spAutoFit/>
          </a:bodyPr>
          <a:lstStyle/>
          <a:p>
            <a:pPr marL="457200" marR="0" lvl="0" indent="-419036" algn="just" rtl="0">
              <a:lnSpc>
                <a:spcPct val="130011"/>
              </a:lnSpc>
              <a:spcBef>
                <a:spcPts val="0"/>
              </a:spcBef>
              <a:spcAft>
                <a:spcPts val="0"/>
              </a:spcAft>
              <a:buClr>
                <a:srgbClr val="062D47"/>
              </a:buClr>
              <a:buSzPts val="2999"/>
              <a:buFont typeface="Poppins"/>
              <a:buChar char="➔"/>
            </a:pPr>
            <a:r>
              <a:rPr lang="en-US" sz="2999" dirty="0">
                <a:solidFill>
                  <a:srgbClr val="062D47"/>
                </a:solidFill>
                <a:latin typeface="Poppins"/>
                <a:ea typeface="Poppins"/>
                <a:cs typeface="Poppins"/>
                <a:sym typeface="Poppins"/>
              </a:rPr>
              <a:t>"Die </a:t>
            </a:r>
            <a:r>
              <a:rPr lang="en-US" sz="2999" dirty="0" err="1">
                <a:solidFill>
                  <a:srgbClr val="062D47"/>
                </a:solidFill>
                <a:latin typeface="Poppins"/>
                <a:ea typeface="Poppins"/>
                <a:cs typeface="Poppins"/>
                <a:sym typeface="Poppins"/>
              </a:rPr>
              <a:t>Karriereplanung</a:t>
            </a:r>
            <a:r>
              <a:rPr lang="en-US" sz="2999" dirty="0">
                <a:solidFill>
                  <a:srgbClr val="062D47"/>
                </a:solidFill>
                <a:latin typeface="Poppins"/>
                <a:ea typeface="Poppins"/>
                <a:cs typeface="Poppins"/>
                <a:sym typeface="Poppins"/>
              </a:rPr>
              <a:t> </a:t>
            </a:r>
            <a:r>
              <a:rPr lang="en-US" sz="2999" dirty="0" err="1">
                <a:solidFill>
                  <a:srgbClr val="062D47"/>
                </a:solidFill>
                <a:latin typeface="Poppins"/>
                <a:ea typeface="Poppins"/>
                <a:cs typeface="Poppins"/>
                <a:sym typeface="Poppins"/>
              </a:rPr>
              <a:t>zielt</a:t>
            </a:r>
            <a:r>
              <a:rPr lang="en-US" sz="2999" dirty="0">
                <a:solidFill>
                  <a:srgbClr val="062D47"/>
                </a:solidFill>
                <a:latin typeface="Poppins"/>
                <a:ea typeface="Poppins"/>
                <a:cs typeface="Poppins"/>
                <a:sym typeface="Poppins"/>
              </a:rPr>
              <a:t> </a:t>
            </a:r>
            <a:r>
              <a:rPr lang="en-US" sz="2999" dirty="0" err="1">
                <a:solidFill>
                  <a:srgbClr val="062D47"/>
                </a:solidFill>
                <a:latin typeface="Poppins"/>
                <a:ea typeface="Poppins"/>
                <a:cs typeface="Poppins"/>
                <a:sym typeface="Poppins"/>
              </a:rPr>
              <a:t>darauf</a:t>
            </a:r>
            <a:r>
              <a:rPr lang="en-US" sz="2999" dirty="0">
                <a:solidFill>
                  <a:srgbClr val="062D47"/>
                </a:solidFill>
                <a:latin typeface="Poppins"/>
                <a:ea typeface="Poppins"/>
                <a:cs typeface="Poppins"/>
                <a:sym typeface="Poppins"/>
              </a:rPr>
              <a:t> ab, </a:t>
            </a:r>
            <a:r>
              <a:rPr lang="en-US" sz="2999" dirty="0" err="1">
                <a:solidFill>
                  <a:srgbClr val="062D47"/>
                </a:solidFill>
                <a:latin typeface="Poppins"/>
                <a:ea typeface="Poppins"/>
                <a:cs typeface="Poppins"/>
                <a:sym typeface="Poppins"/>
              </a:rPr>
              <a:t>individuelle</a:t>
            </a:r>
            <a:r>
              <a:rPr lang="en-US" sz="2999" dirty="0">
                <a:solidFill>
                  <a:srgbClr val="062D47"/>
                </a:solidFill>
                <a:latin typeface="Poppins"/>
                <a:ea typeface="Poppins"/>
                <a:cs typeface="Poppins"/>
                <a:sym typeface="Poppins"/>
              </a:rPr>
              <a:t> </a:t>
            </a:r>
            <a:r>
              <a:rPr lang="en-US" sz="2999" dirty="0" err="1">
                <a:solidFill>
                  <a:srgbClr val="062D47"/>
                </a:solidFill>
                <a:latin typeface="Poppins"/>
                <a:ea typeface="Poppins"/>
                <a:cs typeface="Poppins"/>
                <a:sym typeface="Poppins"/>
              </a:rPr>
              <a:t>Wünsche</a:t>
            </a:r>
            <a:r>
              <a:rPr lang="en-US" sz="2999" dirty="0">
                <a:solidFill>
                  <a:srgbClr val="062D47"/>
                </a:solidFill>
                <a:latin typeface="Poppins"/>
                <a:ea typeface="Poppins"/>
                <a:cs typeface="Poppins"/>
                <a:sym typeface="Poppins"/>
              </a:rPr>
              <a:t> </a:t>
            </a:r>
            <a:r>
              <a:rPr lang="en-US" sz="2999" dirty="0" err="1">
                <a:solidFill>
                  <a:srgbClr val="062D47"/>
                </a:solidFill>
                <a:latin typeface="Poppins"/>
                <a:ea typeface="Poppins"/>
                <a:cs typeface="Poppins"/>
                <a:sym typeface="Poppins"/>
              </a:rPr>
              <a:t>mit</a:t>
            </a:r>
            <a:r>
              <a:rPr lang="en-US" sz="2999" dirty="0">
                <a:solidFill>
                  <a:srgbClr val="062D47"/>
                </a:solidFill>
                <a:latin typeface="Poppins"/>
                <a:ea typeface="Poppins"/>
                <a:cs typeface="Poppins"/>
                <a:sym typeface="Poppins"/>
              </a:rPr>
              <a:t> </a:t>
            </a:r>
            <a:r>
              <a:rPr lang="en-US" sz="2999" dirty="0" err="1">
                <a:solidFill>
                  <a:srgbClr val="062D47"/>
                </a:solidFill>
                <a:latin typeface="Poppins"/>
                <a:ea typeface="Poppins"/>
                <a:cs typeface="Poppins"/>
                <a:sym typeface="Poppins"/>
              </a:rPr>
              <a:t>persönlichen</a:t>
            </a:r>
            <a:r>
              <a:rPr lang="en-US" sz="2999" dirty="0">
                <a:solidFill>
                  <a:srgbClr val="062D47"/>
                </a:solidFill>
                <a:latin typeface="Poppins"/>
                <a:ea typeface="Poppins"/>
                <a:cs typeface="Poppins"/>
                <a:sym typeface="Poppins"/>
              </a:rPr>
              <a:t> </a:t>
            </a:r>
            <a:r>
              <a:rPr lang="en-US" sz="2999" dirty="0" err="1">
                <a:solidFill>
                  <a:srgbClr val="062D47"/>
                </a:solidFill>
                <a:latin typeface="Poppins"/>
                <a:ea typeface="Poppins"/>
                <a:cs typeface="Poppins"/>
                <a:sym typeface="Poppins"/>
              </a:rPr>
              <a:t>Werten</a:t>
            </a:r>
            <a:r>
              <a:rPr lang="en-US" sz="2999" dirty="0">
                <a:solidFill>
                  <a:srgbClr val="062D47"/>
                </a:solidFill>
                <a:latin typeface="Poppins"/>
                <a:ea typeface="Poppins"/>
                <a:cs typeface="Poppins"/>
                <a:sym typeface="Poppins"/>
              </a:rPr>
              <a:t> und </a:t>
            </a:r>
            <a:r>
              <a:rPr lang="en-US" sz="2999" dirty="0" err="1">
                <a:solidFill>
                  <a:srgbClr val="062D47"/>
                </a:solidFill>
                <a:latin typeface="Poppins"/>
                <a:ea typeface="Poppins"/>
                <a:cs typeface="Poppins"/>
                <a:sym typeface="Poppins"/>
              </a:rPr>
              <a:t>beruflichen</a:t>
            </a:r>
            <a:r>
              <a:rPr lang="en-US" sz="2999" dirty="0">
                <a:solidFill>
                  <a:srgbClr val="062D47"/>
                </a:solidFill>
                <a:latin typeface="Poppins"/>
                <a:ea typeface="Poppins"/>
                <a:cs typeface="Poppins"/>
                <a:sym typeface="Poppins"/>
              </a:rPr>
              <a:t> Zielen in </a:t>
            </a:r>
            <a:r>
              <a:rPr lang="en-US" sz="2999" dirty="0" err="1">
                <a:solidFill>
                  <a:srgbClr val="062D47"/>
                </a:solidFill>
                <a:latin typeface="Poppins"/>
                <a:ea typeface="Poppins"/>
                <a:cs typeface="Poppins"/>
                <a:sym typeface="Poppins"/>
              </a:rPr>
              <a:t>Einklang</a:t>
            </a:r>
            <a:r>
              <a:rPr lang="en-US" sz="2999" dirty="0">
                <a:solidFill>
                  <a:srgbClr val="062D47"/>
                </a:solidFill>
                <a:latin typeface="Poppins"/>
                <a:ea typeface="Poppins"/>
                <a:cs typeface="Poppins"/>
                <a:sym typeface="Poppins"/>
              </a:rPr>
              <a:t> </a:t>
            </a:r>
            <a:r>
              <a:rPr lang="en-US" sz="2999" dirty="0" err="1">
                <a:solidFill>
                  <a:srgbClr val="062D47"/>
                </a:solidFill>
                <a:latin typeface="Poppins"/>
                <a:ea typeface="Poppins"/>
                <a:cs typeface="Poppins"/>
                <a:sym typeface="Poppins"/>
              </a:rPr>
              <a:t>zu</a:t>
            </a:r>
            <a:r>
              <a:rPr lang="en-US" sz="2999" dirty="0">
                <a:solidFill>
                  <a:srgbClr val="062D47"/>
                </a:solidFill>
                <a:latin typeface="Poppins"/>
                <a:ea typeface="Poppins"/>
                <a:cs typeface="Poppins"/>
                <a:sym typeface="Poppins"/>
              </a:rPr>
              <a:t> </a:t>
            </a:r>
            <a:r>
              <a:rPr lang="en-US" sz="2999" dirty="0" err="1">
                <a:solidFill>
                  <a:srgbClr val="062D47"/>
                </a:solidFill>
                <a:latin typeface="Poppins"/>
                <a:ea typeface="Poppins"/>
                <a:cs typeface="Poppins"/>
                <a:sym typeface="Poppins"/>
              </a:rPr>
              <a:t>bringen</a:t>
            </a:r>
            <a:r>
              <a:rPr lang="en-US" sz="2999" dirty="0">
                <a:solidFill>
                  <a:srgbClr val="062D47"/>
                </a:solidFill>
                <a:latin typeface="Poppins"/>
                <a:ea typeface="Poppins"/>
                <a:cs typeface="Poppins"/>
                <a:sym typeface="Poppins"/>
              </a:rPr>
              <a:t>.</a:t>
            </a:r>
            <a:endParaRPr sz="2999" dirty="0">
              <a:solidFill>
                <a:srgbClr val="062D47"/>
              </a:solidFill>
              <a:latin typeface="Poppins"/>
              <a:ea typeface="Poppins"/>
              <a:cs typeface="Poppins"/>
              <a:sym typeface="Poppins"/>
            </a:endParaRPr>
          </a:p>
          <a:p>
            <a:pPr marL="0" lvl="0" indent="0" algn="l" rtl="0">
              <a:lnSpc>
                <a:spcPct val="115000"/>
              </a:lnSpc>
              <a:spcBef>
                <a:spcPts val="0"/>
              </a:spcBef>
              <a:spcAft>
                <a:spcPts val="0"/>
              </a:spcAft>
              <a:buNone/>
            </a:pPr>
            <a:r>
              <a:rPr lang="en-US" sz="2999" dirty="0">
                <a:solidFill>
                  <a:srgbClr val="062D47"/>
                </a:solidFill>
                <a:latin typeface="Poppins"/>
                <a:ea typeface="Poppins"/>
                <a:cs typeface="Poppins"/>
                <a:sym typeface="Poppins"/>
              </a:rPr>
              <a:t>Ein </a:t>
            </a:r>
            <a:r>
              <a:rPr lang="en-US" sz="2999" dirty="0" err="1">
                <a:solidFill>
                  <a:srgbClr val="062D47"/>
                </a:solidFill>
                <a:latin typeface="Poppins"/>
                <a:ea typeface="Poppins"/>
                <a:cs typeface="Poppins"/>
                <a:sym typeface="Poppins"/>
              </a:rPr>
              <a:t>strategischer</a:t>
            </a:r>
            <a:r>
              <a:rPr lang="en-US" sz="2999" dirty="0">
                <a:solidFill>
                  <a:srgbClr val="062D47"/>
                </a:solidFill>
                <a:latin typeface="Poppins"/>
                <a:ea typeface="Poppins"/>
                <a:cs typeface="Poppins"/>
                <a:sym typeface="Poppins"/>
              </a:rPr>
              <a:t> Ansatz </a:t>
            </a:r>
            <a:r>
              <a:rPr lang="en-US" sz="2999" dirty="0" err="1">
                <a:solidFill>
                  <a:srgbClr val="062D47"/>
                </a:solidFill>
                <a:latin typeface="Poppins"/>
                <a:ea typeface="Poppins"/>
                <a:cs typeface="Poppins"/>
                <a:sym typeface="Poppins"/>
              </a:rPr>
              <a:t>gewährleistet</a:t>
            </a:r>
            <a:r>
              <a:rPr lang="en-US" sz="2999" dirty="0">
                <a:solidFill>
                  <a:srgbClr val="062D47"/>
                </a:solidFill>
                <a:latin typeface="Poppins"/>
                <a:ea typeface="Poppins"/>
                <a:cs typeface="Poppins"/>
                <a:sym typeface="Poppins"/>
              </a:rPr>
              <a:t> </a:t>
            </a:r>
            <a:r>
              <a:rPr lang="en-US" sz="2999" dirty="0" err="1">
                <a:solidFill>
                  <a:srgbClr val="062D47"/>
                </a:solidFill>
                <a:latin typeface="Poppins"/>
                <a:ea typeface="Poppins"/>
                <a:cs typeface="Poppins"/>
                <a:sym typeface="Poppins"/>
              </a:rPr>
              <a:t>sowohl</a:t>
            </a:r>
            <a:r>
              <a:rPr lang="en-US" sz="2999" dirty="0">
                <a:solidFill>
                  <a:srgbClr val="062D47"/>
                </a:solidFill>
                <a:latin typeface="Poppins"/>
                <a:ea typeface="Poppins"/>
                <a:cs typeface="Poppins"/>
                <a:sym typeface="Poppins"/>
              </a:rPr>
              <a:t> </a:t>
            </a:r>
            <a:r>
              <a:rPr lang="en-US" sz="2999" dirty="0" err="1">
                <a:solidFill>
                  <a:srgbClr val="062D47"/>
                </a:solidFill>
                <a:latin typeface="Poppins"/>
                <a:ea typeface="Poppins"/>
                <a:cs typeface="Poppins"/>
                <a:sym typeface="Poppins"/>
              </a:rPr>
              <a:t>persönliches</a:t>
            </a:r>
            <a:r>
              <a:rPr lang="en-US" sz="2999" dirty="0">
                <a:solidFill>
                  <a:srgbClr val="062D47"/>
                </a:solidFill>
                <a:latin typeface="Poppins"/>
                <a:ea typeface="Poppins"/>
                <a:cs typeface="Poppins"/>
                <a:sym typeface="Poppins"/>
              </a:rPr>
              <a:t> </a:t>
            </a:r>
            <a:r>
              <a:rPr lang="en-US" sz="2999" dirty="0" err="1">
                <a:solidFill>
                  <a:srgbClr val="062D47"/>
                </a:solidFill>
                <a:latin typeface="Poppins"/>
                <a:ea typeface="Poppins"/>
                <a:cs typeface="Poppins"/>
                <a:sym typeface="Poppins"/>
              </a:rPr>
              <a:t>Wachstum</a:t>
            </a:r>
            <a:r>
              <a:rPr lang="en-US" sz="2999" dirty="0">
                <a:solidFill>
                  <a:srgbClr val="062D47"/>
                </a:solidFill>
                <a:latin typeface="Poppins"/>
                <a:ea typeface="Poppins"/>
                <a:cs typeface="Poppins"/>
                <a:sym typeface="Poppins"/>
              </a:rPr>
              <a:t> </a:t>
            </a:r>
            <a:r>
              <a:rPr lang="en-US" sz="2999" dirty="0" err="1">
                <a:solidFill>
                  <a:srgbClr val="062D47"/>
                </a:solidFill>
                <a:latin typeface="Poppins"/>
                <a:ea typeface="Poppins"/>
                <a:cs typeface="Poppins"/>
                <a:sym typeface="Poppins"/>
              </a:rPr>
              <a:t>als</a:t>
            </a:r>
            <a:r>
              <a:rPr lang="en-US" sz="2999" dirty="0">
                <a:solidFill>
                  <a:srgbClr val="062D47"/>
                </a:solidFill>
                <a:latin typeface="Poppins"/>
                <a:ea typeface="Poppins"/>
                <a:cs typeface="Poppins"/>
                <a:sym typeface="Poppins"/>
              </a:rPr>
              <a:t> </a:t>
            </a:r>
            <a:r>
              <a:rPr lang="en-US" sz="2999" dirty="0" err="1">
                <a:solidFill>
                  <a:srgbClr val="062D47"/>
                </a:solidFill>
                <a:latin typeface="Poppins"/>
                <a:ea typeface="Poppins"/>
                <a:cs typeface="Poppins"/>
                <a:sym typeface="Poppins"/>
              </a:rPr>
              <a:t>auch</a:t>
            </a:r>
            <a:r>
              <a:rPr lang="en-US" sz="2999" dirty="0">
                <a:solidFill>
                  <a:srgbClr val="062D47"/>
                </a:solidFill>
                <a:latin typeface="Poppins"/>
                <a:ea typeface="Poppins"/>
                <a:cs typeface="Poppins"/>
                <a:sym typeface="Poppins"/>
              </a:rPr>
              <a:t> </a:t>
            </a:r>
            <a:r>
              <a:rPr lang="en-US" sz="2999" dirty="0" err="1">
                <a:solidFill>
                  <a:srgbClr val="062D47"/>
                </a:solidFill>
                <a:latin typeface="Poppins"/>
                <a:ea typeface="Poppins"/>
                <a:cs typeface="Poppins"/>
                <a:sym typeface="Poppins"/>
              </a:rPr>
              <a:t>organisatorischen</a:t>
            </a:r>
            <a:r>
              <a:rPr lang="en-US" sz="2999" dirty="0">
                <a:solidFill>
                  <a:srgbClr val="062D47"/>
                </a:solidFill>
                <a:latin typeface="Poppins"/>
                <a:ea typeface="Poppins"/>
                <a:cs typeface="Poppins"/>
                <a:sym typeface="Poppins"/>
              </a:rPr>
              <a:t> </a:t>
            </a:r>
            <a:r>
              <a:rPr lang="en-US" sz="2999" dirty="0" err="1">
                <a:solidFill>
                  <a:srgbClr val="062D47"/>
                </a:solidFill>
                <a:latin typeface="Poppins"/>
                <a:ea typeface="Poppins"/>
                <a:cs typeface="Poppins"/>
                <a:sym typeface="Poppins"/>
              </a:rPr>
              <a:t>Erfolg</a:t>
            </a:r>
            <a:r>
              <a:rPr lang="en-US" sz="2999" dirty="0">
                <a:solidFill>
                  <a:srgbClr val="062D47"/>
                </a:solidFill>
                <a:latin typeface="Poppins"/>
                <a:ea typeface="Poppins"/>
                <a:cs typeface="Poppins"/>
                <a:sym typeface="Poppins"/>
              </a:rPr>
              <a:t>.</a:t>
            </a:r>
            <a:endParaRPr sz="2999" dirty="0">
              <a:solidFill>
                <a:srgbClr val="062D47"/>
              </a:solidFill>
              <a:latin typeface="Poppins"/>
              <a:ea typeface="Poppins"/>
              <a:cs typeface="Poppins"/>
              <a:sym typeface="Poppins"/>
            </a:endParaRPr>
          </a:p>
          <a:p>
            <a:pPr marL="0" lvl="0" indent="0" algn="l" rtl="0">
              <a:lnSpc>
                <a:spcPct val="115000"/>
              </a:lnSpc>
              <a:spcBef>
                <a:spcPts val="0"/>
              </a:spcBef>
              <a:spcAft>
                <a:spcPts val="0"/>
              </a:spcAft>
              <a:buNone/>
            </a:pPr>
            <a:endParaRPr sz="2999" dirty="0">
              <a:solidFill>
                <a:srgbClr val="062D47"/>
              </a:solidFill>
              <a:latin typeface="Poppins"/>
              <a:ea typeface="Poppins"/>
              <a:cs typeface="Poppins"/>
              <a:sym typeface="Poppins"/>
            </a:endParaRPr>
          </a:p>
          <a:p>
            <a:pPr marL="0" lvl="0" indent="0" algn="l" rtl="0">
              <a:lnSpc>
                <a:spcPct val="115000"/>
              </a:lnSpc>
              <a:spcBef>
                <a:spcPts val="0"/>
              </a:spcBef>
              <a:spcAft>
                <a:spcPts val="0"/>
              </a:spcAft>
              <a:buNone/>
            </a:pPr>
            <a:r>
              <a:rPr lang="en-US" sz="2800" dirty="0" err="1">
                <a:solidFill>
                  <a:srgbClr val="062D47"/>
                </a:solidFill>
                <a:latin typeface="Poppins"/>
                <a:ea typeface="Poppins"/>
                <a:cs typeface="Poppins"/>
                <a:sym typeface="Poppins"/>
              </a:rPr>
              <a:t>Fünf</a:t>
            </a:r>
            <a:r>
              <a:rPr lang="en-US" sz="2800" dirty="0">
                <a:solidFill>
                  <a:srgbClr val="062D47"/>
                </a:solidFill>
                <a:latin typeface="Poppins"/>
                <a:ea typeface="Poppins"/>
                <a:cs typeface="Poppins"/>
                <a:sym typeface="Poppins"/>
              </a:rPr>
              <a:t> </a:t>
            </a:r>
            <a:r>
              <a:rPr lang="en-US" sz="2800" dirty="0" err="1">
                <a:solidFill>
                  <a:srgbClr val="062D47"/>
                </a:solidFill>
                <a:latin typeface="Poppins"/>
                <a:ea typeface="Poppins"/>
                <a:cs typeface="Poppins"/>
                <a:sym typeface="Poppins"/>
              </a:rPr>
              <a:t>Kernziele</a:t>
            </a:r>
            <a:r>
              <a:rPr lang="en-US" sz="2800" dirty="0">
                <a:solidFill>
                  <a:srgbClr val="062D47"/>
                </a:solidFill>
                <a:latin typeface="Poppins"/>
                <a:ea typeface="Poppins"/>
                <a:cs typeface="Poppins"/>
                <a:sym typeface="Poppins"/>
              </a:rPr>
              <a:t>:</a:t>
            </a:r>
            <a:endParaRPr sz="2800" dirty="0">
              <a:solidFill>
                <a:srgbClr val="062D47"/>
              </a:solidFill>
              <a:latin typeface="Poppins"/>
              <a:ea typeface="Poppins"/>
              <a:cs typeface="Poppins"/>
              <a:sym typeface="Poppins"/>
            </a:endParaRPr>
          </a:p>
          <a:p>
            <a:pPr marL="457200" lvl="0" indent="-393700" algn="l" rtl="0">
              <a:lnSpc>
                <a:spcPct val="115000"/>
              </a:lnSpc>
              <a:spcBef>
                <a:spcPts val="1200"/>
              </a:spcBef>
              <a:spcAft>
                <a:spcPts val="0"/>
              </a:spcAft>
              <a:buClr>
                <a:srgbClr val="062D47"/>
              </a:buClr>
              <a:buSzPts val="2600"/>
              <a:buAutoNum type="arabicPeriod"/>
            </a:pPr>
            <a:r>
              <a:rPr lang="en-US" sz="2800" dirty="0" err="1">
                <a:solidFill>
                  <a:srgbClr val="062D47"/>
                </a:solidFill>
                <a:latin typeface="Poppins"/>
                <a:ea typeface="Poppins"/>
                <a:cs typeface="Poppins"/>
                <a:sym typeface="Poppins"/>
              </a:rPr>
              <a:t>Persönliches</a:t>
            </a:r>
            <a:r>
              <a:rPr lang="en-US" sz="2800" dirty="0">
                <a:solidFill>
                  <a:srgbClr val="062D47"/>
                </a:solidFill>
                <a:latin typeface="Poppins"/>
                <a:ea typeface="Poppins"/>
                <a:cs typeface="Poppins"/>
                <a:sym typeface="Poppins"/>
              </a:rPr>
              <a:t> und </a:t>
            </a:r>
            <a:r>
              <a:rPr lang="en-US" sz="2800" dirty="0" err="1">
                <a:solidFill>
                  <a:srgbClr val="062D47"/>
                </a:solidFill>
                <a:latin typeface="Poppins"/>
                <a:ea typeface="Poppins"/>
                <a:cs typeface="Poppins"/>
                <a:sym typeface="Poppins"/>
              </a:rPr>
              <a:t>berufliches</a:t>
            </a:r>
            <a:r>
              <a:rPr lang="en-US" sz="2800" dirty="0">
                <a:solidFill>
                  <a:srgbClr val="062D47"/>
                </a:solidFill>
                <a:latin typeface="Poppins"/>
                <a:ea typeface="Poppins"/>
                <a:cs typeface="Poppins"/>
                <a:sym typeface="Poppins"/>
              </a:rPr>
              <a:t> </a:t>
            </a:r>
            <a:r>
              <a:rPr lang="en-US" sz="2800" dirty="0" err="1">
                <a:solidFill>
                  <a:srgbClr val="062D47"/>
                </a:solidFill>
                <a:latin typeface="Poppins"/>
                <a:ea typeface="Poppins"/>
                <a:cs typeface="Poppins"/>
                <a:sym typeface="Poppins"/>
              </a:rPr>
              <a:t>Wachstum</a:t>
            </a:r>
            <a:endParaRPr sz="2800" dirty="0">
              <a:solidFill>
                <a:srgbClr val="062D47"/>
              </a:solidFill>
              <a:latin typeface="Poppins"/>
              <a:ea typeface="Poppins"/>
              <a:cs typeface="Poppins"/>
              <a:sym typeface="Poppins"/>
            </a:endParaRPr>
          </a:p>
          <a:p>
            <a:pPr marL="457200" lvl="0" indent="-393700" algn="l" rtl="0">
              <a:lnSpc>
                <a:spcPct val="115000"/>
              </a:lnSpc>
              <a:spcBef>
                <a:spcPts val="0"/>
              </a:spcBef>
              <a:spcAft>
                <a:spcPts val="0"/>
              </a:spcAft>
              <a:buClr>
                <a:srgbClr val="062D47"/>
              </a:buClr>
              <a:buSzPts val="2600"/>
              <a:buAutoNum type="arabicPeriod"/>
            </a:pPr>
            <a:r>
              <a:rPr lang="en-US" sz="2800" dirty="0" err="1">
                <a:solidFill>
                  <a:srgbClr val="062D47"/>
                </a:solidFill>
                <a:latin typeface="Poppins"/>
                <a:ea typeface="Poppins"/>
                <a:cs typeface="Poppins"/>
                <a:sym typeface="Poppins"/>
              </a:rPr>
              <a:t>Arbeitszufriedenheit</a:t>
            </a:r>
            <a:r>
              <a:rPr lang="en-US" sz="2800" dirty="0">
                <a:solidFill>
                  <a:srgbClr val="062D47"/>
                </a:solidFill>
                <a:latin typeface="Poppins"/>
                <a:ea typeface="Poppins"/>
                <a:cs typeface="Poppins"/>
                <a:sym typeface="Poppins"/>
              </a:rPr>
              <a:t> und -</a:t>
            </a:r>
            <a:r>
              <a:rPr lang="en-US" sz="2800" dirty="0" err="1">
                <a:solidFill>
                  <a:srgbClr val="062D47"/>
                </a:solidFill>
                <a:latin typeface="Poppins"/>
                <a:ea typeface="Poppins"/>
                <a:cs typeface="Poppins"/>
                <a:sym typeface="Poppins"/>
              </a:rPr>
              <a:t>erfüllung</a:t>
            </a:r>
            <a:endParaRPr sz="2800" dirty="0">
              <a:solidFill>
                <a:srgbClr val="062D47"/>
              </a:solidFill>
              <a:latin typeface="Poppins"/>
              <a:ea typeface="Poppins"/>
              <a:cs typeface="Poppins"/>
              <a:sym typeface="Poppins"/>
            </a:endParaRPr>
          </a:p>
          <a:p>
            <a:pPr marL="457200" lvl="0" indent="-393700" algn="l" rtl="0">
              <a:lnSpc>
                <a:spcPct val="115000"/>
              </a:lnSpc>
              <a:spcBef>
                <a:spcPts val="0"/>
              </a:spcBef>
              <a:spcAft>
                <a:spcPts val="0"/>
              </a:spcAft>
              <a:buClr>
                <a:srgbClr val="062D47"/>
              </a:buClr>
              <a:buSzPts val="2600"/>
              <a:buAutoNum type="arabicPeriod"/>
            </a:pPr>
            <a:r>
              <a:rPr lang="en-US" sz="2800" dirty="0" err="1">
                <a:solidFill>
                  <a:srgbClr val="062D47"/>
                </a:solidFill>
                <a:latin typeface="Poppins"/>
                <a:ea typeface="Poppins"/>
                <a:cs typeface="Poppins"/>
                <a:sym typeface="Poppins"/>
              </a:rPr>
              <a:t>Finanzstabilität</a:t>
            </a:r>
            <a:r>
              <a:rPr lang="en-US" sz="2800" dirty="0">
                <a:solidFill>
                  <a:srgbClr val="062D47"/>
                </a:solidFill>
                <a:latin typeface="Poppins"/>
                <a:ea typeface="Poppins"/>
                <a:cs typeface="Poppins"/>
                <a:sym typeface="Poppins"/>
              </a:rPr>
              <a:t> und </a:t>
            </a:r>
            <a:r>
              <a:rPr lang="en-US" sz="2800" dirty="0" err="1">
                <a:solidFill>
                  <a:srgbClr val="062D47"/>
                </a:solidFill>
                <a:latin typeface="Poppins"/>
                <a:ea typeface="Poppins"/>
                <a:cs typeface="Poppins"/>
                <a:sym typeface="Poppins"/>
              </a:rPr>
              <a:t>Wachstum</a:t>
            </a:r>
            <a:endParaRPr sz="2800" dirty="0">
              <a:solidFill>
                <a:srgbClr val="062D47"/>
              </a:solidFill>
              <a:latin typeface="Poppins"/>
              <a:ea typeface="Poppins"/>
              <a:cs typeface="Poppins"/>
              <a:sym typeface="Poppins"/>
            </a:endParaRPr>
          </a:p>
          <a:p>
            <a:pPr marL="457200" lvl="0" indent="-393700" algn="l" rtl="0">
              <a:lnSpc>
                <a:spcPct val="115000"/>
              </a:lnSpc>
              <a:spcBef>
                <a:spcPts val="0"/>
              </a:spcBef>
              <a:spcAft>
                <a:spcPts val="0"/>
              </a:spcAft>
              <a:buClr>
                <a:srgbClr val="062D47"/>
              </a:buClr>
              <a:buSzPts val="2600"/>
              <a:buAutoNum type="arabicPeriod"/>
            </a:pPr>
            <a:r>
              <a:rPr lang="en-US" sz="2800" dirty="0">
                <a:solidFill>
                  <a:srgbClr val="062D47"/>
                </a:solidFill>
                <a:latin typeface="Poppins"/>
                <a:ea typeface="Poppins"/>
                <a:cs typeface="Poppins"/>
                <a:sym typeface="Poppins"/>
              </a:rPr>
              <a:t>Work-Life-Balance</a:t>
            </a:r>
            <a:endParaRPr sz="2800" dirty="0">
              <a:solidFill>
                <a:srgbClr val="062D47"/>
              </a:solidFill>
              <a:latin typeface="Poppins"/>
              <a:ea typeface="Poppins"/>
              <a:cs typeface="Poppins"/>
              <a:sym typeface="Poppins"/>
            </a:endParaRPr>
          </a:p>
          <a:p>
            <a:pPr marL="457200" lvl="0" indent="-393700" algn="l" rtl="0">
              <a:lnSpc>
                <a:spcPct val="115000"/>
              </a:lnSpc>
              <a:spcBef>
                <a:spcPts val="0"/>
              </a:spcBef>
              <a:spcAft>
                <a:spcPts val="0"/>
              </a:spcAft>
              <a:buClr>
                <a:srgbClr val="062D47"/>
              </a:buClr>
              <a:buSzPts val="2600"/>
              <a:buAutoNum type="arabicPeriod"/>
            </a:pPr>
            <a:r>
              <a:rPr lang="en-US" sz="2800" dirty="0" err="1">
                <a:solidFill>
                  <a:srgbClr val="062D47"/>
                </a:solidFill>
                <a:latin typeface="Poppins"/>
                <a:ea typeface="Poppins"/>
                <a:cs typeface="Poppins"/>
                <a:sym typeface="Poppins"/>
              </a:rPr>
              <a:t>Anpassungsfähigkeit</a:t>
            </a:r>
            <a:r>
              <a:rPr lang="en-US" sz="2800" dirty="0">
                <a:solidFill>
                  <a:srgbClr val="062D47"/>
                </a:solidFill>
                <a:latin typeface="Poppins"/>
                <a:ea typeface="Poppins"/>
                <a:cs typeface="Poppins"/>
                <a:sym typeface="Poppins"/>
              </a:rPr>
              <a:t> an </a:t>
            </a:r>
            <a:r>
              <a:rPr lang="en-US" sz="2800" dirty="0" err="1">
                <a:solidFill>
                  <a:srgbClr val="062D47"/>
                </a:solidFill>
                <a:latin typeface="Poppins"/>
                <a:ea typeface="Poppins"/>
                <a:cs typeface="Poppins"/>
                <a:sym typeface="Poppins"/>
              </a:rPr>
              <a:t>sich</a:t>
            </a:r>
            <a:r>
              <a:rPr lang="en-US" sz="2800" dirty="0">
                <a:solidFill>
                  <a:srgbClr val="062D47"/>
                </a:solidFill>
                <a:latin typeface="Poppins"/>
                <a:ea typeface="Poppins"/>
                <a:cs typeface="Poppins"/>
                <a:sym typeface="Poppins"/>
              </a:rPr>
              <a:t> </a:t>
            </a:r>
            <a:r>
              <a:rPr lang="en-US" sz="2800" dirty="0" err="1">
                <a:solidFill>
                  <a:srgbClr val="062D47"/>
                </a:solidFill>
                <a:latin typeface="Poppins"/>
                <a:ea typeface="Poppins"/>
                <a:cs typeface="Poppins"/>
                <a:sym typeface="Poppins"/>
              </a:rPr>
              <a:t>verändernde</a:t>
            </a:r>
            <a:r>
              <a:rPr lang="en-US" sz="2800" dirty="0">
                <a:solidFill>
                  <a:srgbClr val="062D47"/>
                </a:solidFill>
                <a:latin typeface="Poppins"/>
                <a:ea typeface="Poppins"/>
                <a:cs typeface="Poppins"/>
                <a:sym typeface="Poppins"/>
              </a:rPr>
              <a:t> </a:t>
            </a:r>
            <a:r>
              <a:rPr lang="en-US" sz="2800" dirty="0" err="1">
                <a:solidFill>
                  <a:srgbClr val="062D47"/>
                </a:solidFill>
                <a:latin typeface="Poppins"/>
                <a:ea typeface="Poppins"/>
                <a:cs typeface="Poppins"/>
                <a:sym typeface="Poppins"/>
              </a:rPr>
              <a:t>Arbeitsmärkte</a:t>
            </a:r>
            <a:endParaRPr sz="2800" dirty="0">
              <a:solidFill>
                <a:srgbClr val="062D47"/>
              </a:solidFill>
              <a:latin typeface="Poppins"/>
              <a:ea typeface="Poppins"/>
              <a:cs typeface="Poppins"/>
              <a:sym typeface="Poppins"/>
            </a:endParaRPr>
          </a:p>
          <a:p>
            <a:pPr marL="0" marR="0" lvl="0" indent="0" algn="just" rtl="0">
              <a:lnSpc>
                <a:spcPct val="130011"/>
              </a:lnSpc>
              <a:spcBef>
                <a:spcPts val="1200"/>
              </a:spcBef>
              <a:spcAft>
                <a:spcPts val="0"/>
              </a:spcAft>
              <a:buNone/>
            </a:pPr>
            <a:endParaRPr sz="2599" dirty="0">
              <a:latin typeface="Poppins"/>
              <a:ea typeface="Poppins"/>
              <a:cs typeface="Poppins"/>
              <a:sym typeface="Poppins"/>
            </a:endParaRPr>
          </a:p>
        </p:txBody>
      </p:sp>
      <p:sp>
        <p:nvSpPr>
          <p:cNvPr id="240" name="Google Shape;240;p4"/>
          <p:cNvSpPr txBox="1"/>
          <p:nvPr/>
        </p:nvSpPr>
        <p:spPr>
          <a:xfrm>
            <a:off x="7582475" y="6649025"/>
            <a:ext cx="68565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100" b="1">
              <a:solidFill>
                <a:srgbClr val="002C47"/>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6"/>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de-DE"/>
          </a:p>
        </p:txBody>
      </p:sp>
      <p:sp>
        <p:nvSpPr>
          <p:cNvPr id="246" name="Google Shape;246;p6"/>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de-DE"/>
          </a:p>
        </p:txBody>
      </p:sp>
      <p:sp>
        <p:nvSpPr>
          <p:cNvPr id="247" name="Google Shape;247;p6"/>
          <p:cNvSpPr/>
          <p:nvPr/>
        </p:nvSpPr>
        <p:spPr>
          <a:xfrm>
            <a:off x="8379231" y="3386351"/>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de-DE"/>
          </a:p>
        </p:txBody>
      </p:sp>
      <p:sp>
        <p:nvSpPr>
          <p:cNvPr id="248" name="Google Shape;248;p6"/>
          <p:cNvSpPr/>
          <p:nvPr/>
        </p:nvSpPr>
        <p:spPr>
          <a:xfrm>
            <a:off x="8379231" y="5621321"/>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de-DE"/>
          </a:p>
        </p:txBody>
      </p:sp>
      <p:sp>
        <p:nvSpPr>
          <p:cNvPr id="249" name="Google Shape;249;p6"/>
          <p:cNvSpPr/>
          <p:nvPr/>
        </p:nvSpPr>
        <p:spPr>
          <a:xfrm>
            <a:off x="8379231" y="7761151"/>
            <a:ext cx="1261545" cy="1261545"/>
          </a:xfrm>
          <a:custGeom>
            <a:avLst/>
            <a:gdLst/>
            <a:ahLst/>
            <a:cxnLst/>
            <a:rect l="l" t="t" r="r" b="b"/>
            <a:pathLst>
              <a:path w="1261545" h="1261545" extrusionOk="0">
                <a:moveTo>
                  <a:pt x="0" y="0"/>
                </a:moveTo>
                <a:lnTo>
                  <a:pt x="1261545" y="0"/>
                </a:lnTo>
                <a:lnTo>
                  <a:pt x="1261545" y="1261545"/>
                </a:lnTo>
                <a:lnTo>
                  <a:pt x="0" y="1261545"/>
                </a:lnTo>
                <a:lnTo>
                  <a:pt x="0" y="0"/>
                </a:lnTo>
                <a:close/>
              </a:path>
            </a:pathLst>
          </a:custGeom>
          <a:blipFill rotWithShape="1">
            <a:blip r:embed="rId4">
              <a:alphaModFix/>
            </a:blip>
            <a:stretch>
              <a:fillRect/>
            </a:stretch>
          </a:blipFill>
          <a:ln>
            <a:noFill/>
          </a:ln>
        </p:spPr>
        <p:txBody>
          <a:bodyPr/>
          <a:lstStyle/>
          <a:p>
            <a:endParaRPr lang="de-DE"/>
          </a:p>
        </p:txBody>
      </p:sp>
      <p:sp>
        <p:nvSpPr>
          <p:cNvPr id="250" name="Google Shape;250;p6"/>
          <p:cNvSpPr/>
          <p:nvPr/>
        </p:nvSpPr>
        <p:spPr>
          <a:xfrm>
            <a:off x="8474384" y="3481491"/>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de-DE"/>
          </a:p>
        </p:txBody>
      </p:sp>
      <p:sp>
        <p:nvSpPr>
          <p:cNvPr id="251" name="Google Shape;251;p6"/>
          <p:cNvSpPr/>
          <p:nvPr/>
        </p:nvSpPr>
        <p:spPr>
          <a:xfrm>
            <a:off x="8474371" y="5716474"/>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de-DE"/>
          </a:p>
        </p:txBody>
      </p:sp>
      <p:sp>
        <p:nvSpPr>
          <p:cNvPr id="252" name="Google Shape;252;p6"/>
          <p:cNvSpPr/>
          <p:nvPr/>
        </p:nvSpPr>
        <p:spPr>
          <a:xfrm>
            <a:off x="8474371" y="7856291"/>
            <a:ext cx="1071265" cy="1071265"/>
          </a:xfrm>
          <a:custGeom>
            <a:avLst/>
            <a:gdLst/>
            <a:ahLst/>
            <a:cxnLst/>
            <a:rect l="l" t="t" r="r" b="b"/>
            <a:pathLst>
              <a:path w="1071265" h="1071265" extrusionOk="0">
                <a:moveTo>
                  <a:pt x="0" y="0"/>
                </a:moveTo>
                <a:lnTo>
                  <a:pt x="1071265" y="0"/>
                </a:lnTo>
                <a:lnTo>
                  <a:pt x="1071265" y="1071265"/>
                </a:lnTo>
                <a:lnTo>
                  <a:pt x="0" y="1071265"/>
                </a:lnTo>
                <a:lnTo>
                  <a:pt x="0" y="0"/>
                </a:lnTo>
                <a:close/>
              </a:path>
            </a:pathLst>
          </a:custGeom>
          <a:blipFill rotWithShape="1">
            <a:blip r:embed="rId5">
              <a:alphaModFix/>
            </a:blip>
            <a:stretch>
              <a:fillRect/>
            </a:stretch>
          </a:blipFill>
          <a:ln>
            <a:noFill/>
          </a:ln>
        </p:spPr>
        <p:txBody>
          <a:bodyPr/>
          <a:lstStyle/>
          <a:p>
            <a:endParaRPr lang="de-DE"/>
          </a:p>
        </p:txBody>
      </p:sp>
      <p:sp>
        <p:nvSpPr>
          <p:cNvPr id="253" name="Google Shape;253;p6"/>
          <p:cNvSpPr/>
          <p:nvPr/>
        </p:nvSpPr>
        <p:spPr>
          <a:xfrm>
            <a:off x="8529892" y="3537049"/>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6">
              <a:alphaModFix/>
            </a:blip>
            <a:stretch>
              <a:fillRect/>
            </a:stretch>
          </a:blipFill>
          <a:ln>
            <a:noFill/>
          </a:ln>
        </p:spPr>
        <p:txBody>
          <a:bodyPr/>
          <a:lstStyle/>
          <a:p>
            <a:endParaRPr lang="de-DE"/>
          </a:p>
        </p:txBody>
      </p:sp>
      <p:sp>
        <p:nvSpPr>
          <p:cNvPr id="254" name="Google Shape;254;p6"/>
          <p:cNvSpPr/>
          <p:nvPr/>
        </p:nvSpPr>
        <p:spPr>
          <a:xfrm>
            <a:off x="8529905" y="5772019"/>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6">
              <a:alphaModFix/>
            </a:blip>
            <a:stretch>
              <a:fillRect/>
            </a:stretch>
          </a:blipFill>
          <a:ln>
            <a:noFill/>
          </a:ln>
        </p:spPr>
        <p:txBody>
          <a:bodyPr/>
          <a:lstStyle/>
          <a:p>
            <a:endParaRPr lang="de-DE"/>
          </a:p>
        </p:txBody>
      </p:sp>
      <p:sp>
        <p:nvSpPr>
          <p:cNvPr id="255" name="Google Shape;255;p6"/>
          <p:cNvSpPr/>
          <p:nvPr/>
        </p:nvSpPr>
        <p:spPr>
          <a:xfrm>
            <a:off x="8529917" y="7911850"/>
            <a:ext cx="960173" cy="960173"/>
          </a:xfrm>
          <a:custGeom>
            <a:avLst/>
            <a:gdLst/>
            <a:ahLst/>
            <a:cxnLst/>
            <a:rect l="l" t="t" r="r" b="b"/>
            <a:pathLst>
              <a:path w="960173" h="960173" extrusionOk="0">
                <a:moveTo>
                  <a:pt x="0" y="0"/>
                </a:moveTo>
                <a:lnTo>
                  <a:pt x="960173" y="0"/>
                </a:lnTo>
                <a:lnTo>
                  <a:pt x="960173" y="960173"/>
                </a:lnTo>
                <a:lnTo>
                  <a:pt x="0" y="960173"/>
                </a:lnTo>
                <a:lnTo>
                  <a:pt x="0" y="0"/>
                </a:lnTo>
                <a:close/>
              </a:path>
            </a:pathLst>
          </a:custGeom>
          <a:blipFill rotWithShape="1">
            <a:blip r:embed="rId6">
              <a:alphaModFix/>
            </a:blip>
            <a:stretch>
              <a:fillRect/>
            </a:stretch>
          </a:blipFill>
          <a:ln>
            <a:noFill/>
          </a:ln>
        </p:spPr>
        <p:txBody>
          <a:bodyPr/>
          <a:lstStyle/>
          <a:p>
            <a:endParaRPr lang="de-DE"/>
          </a:p>
        </p:txBody>
      </p:sp>
      <p:grpSp>
        <p:nvGrpSpPr>
          <p:cNvPr id="256" name="Google Shape;256;p6"/>
          <p:cNvGrpSpPr/>
          <p:nvPr/>
        </p:nvGrpSpPr>
        <p:grpSpPr>
          <a:xfrm>
            <a:off x="1398326" y="4008344"/>
            <a:ext cx="5466116" cy="5384124"/>
            <a:chOff x="0" y="0"/>
            <a:chExt cx="7288155" cy="7178832"/>
          </a:xfrm>
        </p:grpSpPr>
        <p:sp>
          <p:nvSpPr>
            <p:cNvPr id="257" name="Google Shape;257;p6"/>
            <p:cNvSpPr/>
            <p:nvPr/>
          </p:nvSpPr>
          <p:spPr>
            <a:xfrm>
              <a:off x="0" y="0"/>
              <a:ext cx="7288155" cy="7178832"/>
            </a:xfrm>
            <a:custGeom>
              <a:avLst/>
              <a:gdLst/>
              <a:ahLst/>
              <a:cxnLst/>
              <a:rect l="l" t="t" r="r" b="b"/>
              <a:pathLst>
                <a:path w="7288155" h="7178832" extrusionOk="0">
                  <a:moveTo>
                    <a:pt x="0" y="0"/>
                  </a:moveTo>
                  <a:lnTo>
                    <a:pt x="7288155" y="0"/>
                  </a:lnTo>
                  <a:lnTo>
                    <a:pt x="7288155" y="7178832"/>
                  </a:lnTo>
                  <a:lnTo>
                    <a:pt x="0" y="7178832"/>
                  </a:lnTo>
                  <a:lnTo>
                    <a:pt x="0" y="0"/>
                  </a:lnTo>
                  <a:close/>
                </a:path>
              </a:pathLst>
            </a:custGeom>
            <a:blipFill rotWithShape="1">
              <a:blip r:embed="rId7">
                <a:alphaModFix/>
              </a:blip>
              <a:stretch>
                <a:fillRect/>
              </a:stretch>
            </a:blipFill>
            <a:ln>
              <a:noFill/>
            </a:ln>
          </p:spPr>
          <p:txBody>
            <a:bodyPr/>
            <a:lstStyle/>
            <a:p>
              <a:endParaRPr lang="de-DE"/>
            </a:p>
          </p:txBody>
        </p:sp>
        <p:sp>
          <p:nvSpPr>
            <p:cNvPr id="258" name="Google Shape;258;p6"/>
            <p:cNvSpPr/>
            <p:nvPr/>
          </p:nvSpPr>
          <p:spPr>
            <a:xfrm>
              <a:off x="1980095" y="1742225"/>
              <a:ext cx="3327965" cy="3327965"/>
            </a:xfrm>
            <a:custGeom>
              <a:avLst/>
              <a:gdLst/>
              <a:ahLst/>
              <a:cxnLst/>
              <a:rect l="l" t="t" r="r" b="b"/>
              <a:pathLst>
                <a:path w="3327965" h="3327965" extrusionOk="0">
                  <a:moveTo>
                    <a:pt x="0" y="0"/>
                  </a:moveTo>
                  <a:lnTo>
                    <a:pt x="3327965" y="0"/>
                  </a:lnTo>
                  <a:lnTo>
                    <a:pt x="3327965" y="3327965"/>
                  </a:lnTo>
                  <a:lnTo>
                    <a:pt x="0" y="3327965"/>
                  </a:lnTo>
                  <a:lnTo>
                    <a:pt x="0" y="0"/>
                  </a:lnTo>
                  <a:close/>
                </a:path>
              </a:pathLst>
            </a:custGeom>
            <a:blipFill rotWithShape="1">
              <a:blip r:embed="rId4">
                <a:alphaModFix/>
              </a:blip>
              <a:stretch>
                <a:fillRect/>
              </a:stretch>
            </a:blipFill>
            <a:ln>
              <a:noFill/>
            </a:ln>
          </p:spPr>
          <p:txBody>
            <a:bodyPr/>
            <a:lstStyle/>
            <a:p>
              <a:endParaRPr lang="de-DE"/>
            </a:p>
          </p:txBody>
        </p:sp>
        <p:sp>
          <p:nvSpPr>
            <p:cNvPr id="259" name="Google Shape;259;p6"/>
            <p:cNvSpPr/>
            <p:nvPr/>
          </p:nvSpPr>
          <p:spPr>
            <a:xfrm>
              <a:off x="2231075" y="1993205"/>
              <a:ext cx="2826005" cy="2826005"/>
            </a:xfrm>
            <a:custGeom>
              <a:avLst/>
              <a:gdLst/>
              <a:ahLst/>
              <a:cxnLst/>
              <a:rect l="l" t="t" r="r" b="b"/>
              <a:pathLst>
                <a:path w="2826005" h="2826005" extrusionOk="0">
                  <a:moveTo>
                    <a:pt x="0" y="0"/>
                  </a:moveTo>
                  <a:lnTo>
                    <a:pt x="2826005" y="0"/>
                  </a:lnTo>
                  <a:lnTo>
                    <a:pt x="2826005" y="2826005"/>
                  </a:lnTo>
                  <a:lnTo>
                    <a:pt x="0" y="2826005"/>
                  </a:lnTo>
                  <a:lnTo>
                    <a:pt x="0" y="0"/>
                  </a:lnTo>
                  <a:close/>
                </a:path>
              </a:pathLst>
            </a:custGeom>
            <a:blipFill rotWithShape="1">
              <a:blip r:embed="rId8">
                <a:alphaModFix/>
              </a:blip>
              <a:stretch>
                <a:fillRect/>
              </a:stretch>
            </a:blipFill>
            <a:ln>
              <a:noFill/>
            </a:ln>
          </p:spPr>
          <p:txBody>
            <a:bodyPr/>
            <a:lstStyle/>
            <a:p>
              <a:endParaRPr lang="de-DE"/>
            </a:p>
          </p:txBody>
        </p:sp>
        <p:sp>
          <p:nvSpPr>
            <p:cNvPr id="260" name="Google Shape;260;p6"/>
            <p:cNvSpPr/>
            <p:nvPr/>
          </p:nvSpPr>
          <p:spPr>
            <a:xfrm>
              <a:off x="2377605" y="2139735"/>
              <a:ext cx="2532945" cy="2532945"/>
            </a:xfrm>
            <a:custGeom>
              <a:avLst/>
              <a:gdLst/>
              <a:ahLst/>
              <a:cxnLst/>
              <a:rect l="l" t="t" r="r" b="b"/>
              <a:pathLst>
                <a:path w="2532945" h="2532945" extrusionOk="0">
                  <a:moveTo>
                    <a:pt x="0" y="0"/>
                  </a:moveTo>
                  <a:lnTo>
                    <a:pt x="2532945" y="0"/>
                  </a:lnTo>
                  <a:lnTo>
                    <a:pt x="2532945" y="2532945"/>
                  </a:lnTo>
                  <a:lnTo>
                    <a:pt x="0" y="2532945"/>
                  </a:lnTo>
                  <a:lnTo>
                    <a:pt x="0" y="0"/>
                  </a:lnTo>
                  <a:close/>
                </a:path>
              </a:pathLst>
            </a:custGeom>
            <a:blipFill rotWithShape="1">
              <a:blip r:embed="rId5">
                <a:alphaModFix/>
              </a:blip>
              <a:stretch>
                <a:fillRect/>
              </a:stretch>
            </a:blipFill>
            <a:ln>
              <a:noFill/>
            </a:ln>
          </p:spPr>
          <p:txBody>
            <a:bodyPr/>
            <a:lstStyle/>
            <a:p>
              <a:endParaRPr lang="de-DE"/>
            </a:p>
          </p:txBody>
        </p:sp>
        <p:sp>
          <p:nvSpPr>
            <p:cNvPr id="261" name="Google Shape;261;p6"/>
            <p:cNvSpPr/>
            <p:nvPr/>
          </p:nvSpPr>
          <p:spPr>
            <a:xfrm>
              <a:off x="1351985" y="883517"/>
              <a:ext cx="1256218" cy="1256218"/>
            </a:xfrm>
            <a:custGeom>
              <a:avLst/>
              <a:gdLst/>
              <a:ahLst/>
              <a:cxnLst/>
              <a:rect l="l" t="t" r="r" b="b"/>
              <a:pathLst>
                <a:path w="1256218" h="1256218" extrusionOk="0">
                  <a:moveTo>
                    <a:pt x="0" y="0"/>
                  </a:moveTo>
                  <a:lnTo>
                    <a:pt x="1256219" y="0"/>
                  </a:lnTo>
                  <a:lnTo>
                    <a:pt x="1256219" y="1256218"/>
                  </a:lnTo>
                  <a:lnTo>
                    <a:pt x="0" y="1256218"/>
                  </a:lnTo>
                  <a:lnTo>
                    <a:pt x="0" y="0"/>
                  </a:lnTo>
                  <a:close/>
                </a:path>
              </a:pathLst>
            </a:custGeom>
            <a:blipFill rotWithShape="1">
              <a:blip r:embed="rId9">
                <a:alphaModFix/>
              </a:blip>
              <a:stretch>
                <a:fillRect/>
              </a:stretch>
            </a:blipFill>
            <a:ln>
              <a:noFill/>
            </a:ln>
          </p:spPr>
          <p:txBody>
            <a:bodyPr/>
            <a:lstStyle/>
            <a:p>
              <a:endParaRPr lang="de-DE"/>
            </a:p>
          </p:txBody>
        </p:sp>
        <p:sp>
          <p:nvSpPr>
            <p:cNvPr id="262" name="Google Shape;262;p6"/>
            <p:cNvSpPr/>
            <p:nvPr/>
          </p:nvSpPr>
          <p:spPr>
            <a:xfrm>
              <a:off x="4537619" y="883517"/>
              <a:ext cx="1223242" cy="1256218"/>
            </a:xfrm>
            <a:custGeom>
              <a:avLst/>
              <a:gdLst/>
              <a:ahLst/>
              <a:cxnLst/>
              <a:rect l="l" t="t" r="r" b="b"/>
              <a:pathLst>
                <a:path w="1223242" h="1256218" extrusionOk="0">
                  <a:moveTo>
                    <a:pt x="0" y="0"/>
                  </a:moveTo>
                  <a:lnTo>
                    <a:pt x="1223242" y="0"/>
                  </a:lnTo>
                  <a:lnTo>
                    <a:pt x="1223242" y="1256218"/>
                  </a:lnTo>
                  <a:lnTo>
                    <a:pt x="0" y="1256218"/>
                  </a:lnTo>
                  <a:lnTo>
                    <a:pt x="0" y="0"/>
                  </a:lnTo>
                  <a:close/>
                </a:path>
              </a:pathLst>
            </a:custGeom>
            <a:blipFill rotWithShape="1">
              <a:blip r:embed="rId10">
                <a:alphaModFix/>
              </a:blip>
              <a:stretch>
                <a:fillRect/>
              </a:stretch>
            </a:blipFill>
            <a:ln>
              <a:noFill/>
            </a:ln>
          </p:spPr>
          <p:txBody>
            <a:bodyPr/>
            <a:lstStyle/>
            <a:p>
              <a:endParaRPr lang="de-DE"/>
            </a:p>
          </p:txBody>
        </p:sp>
        <p:sp>
          <p:nvSpPr>
            <p:cNvPr id="263" name="Google Shape;263;p6"/>
            <p:cNvSpPr/>
            <p:nvPr/>
          </p:nvSpPr>
          <p:spPr>
            <a:xfrm>
              <a:off x="5225563" y="3841701"/>
              <a:ext cx="1480411" cy="1064045"/>
            </a:xfrm>
            <a:custGeom>
              <a:avLst/>
              <a:gdLst/>
              <a:ahLst/>
              <a:cxnLst/>
              <a:rect l="l" t="t" r="r" b="b"/>
              <a:pathLst>
                <a:path w="1480411" h="1064045" extrusionOk="0">
                  <a:moveTo>
                    <a:pt x="0" y="0"/>
                  </a:moveTo>
                  <a:lnTo>
                    <a:pt x="1480411" y="0"/>
                  </a:lnTo>
                  <a:lnTo>
                    <a:pt x="1480411" y="1064046"/>
                  </a:lnTo>
                  <a:lnTo>
                    <a:pt x="0" y="1064046"/>
                  </a:lnTo>
                  <a:lnTo>
                    <a:pt x="0" y="0"/>
                  </a:lnTo>
                  <a:close/>
                </a:path>
              </a:pathLst>
            </a:custGeom>
            <a:blipFill rotWithShape="1">
              <a:blip r:embed="rId11">
                <a:alphaModFix/>
              </a:blip>
              <a:stretch>
                <a:fillRect/>
              </a:stretch>
            </a:blipFill>
            <a:ln>
              <a:noFill/>
            </a:ln>
          </p:spPr>
          <p:txBody>
            <a:bodyPr/>
            <a:lstStyle/>
            <a:p>
              <a:endParaRPr lang="de-DE"/>
            </a:p>
          </p:txBody>
        </p:sp>
        <p:sp>
          <p:nvSpPr>
            <p:cNvPr id="264" name="Google Shape;264;p6"/>
            <p:cNvSpPr/>
            <p:nvPr/>
          </p:nvSpPr>
          <p:spPr>
            <a:xfrm>
              <a:off x="506703" y="3601773"/>
              <a:ext cx="1520744" cy="1543902"/>
            </a:xfrm>
            <a:custGeom>
              <a:avLst/>
              <a:gdLst/>
              <a:ahLst/>
              <a:cxnLst/>
              <a:rect l="l" t="t" r="r" b="b"/>
              <a:pathLst>
                <a:path w="1520744" h="1543902" extrusionOk="0">
                  <a:moveTo>
                    <a:pt x="0" y="0"/>
                  </a:moveTo>
                  <a:lnTo>
                    <a:pt x="1520744" y="0"/>
                  </a:lnTo>
                  <a:lnTo>
                    <a:pt x="1520744" y="1543902"/>
                  </a:lnTo>
                  <a:lnTo>
                    <a:pt x="0" y="1543902"/>
                  </a:lnTo>
                  <a:lnTo>
                    <a:pt x="0" y="0"/>
                  </a:lnTo>
                  <a:close/>
                </a:path>
              </a:pathLst>
            </a:custGeom>
            <a:blipFill rotWithShape="1">
              <a:blip r:embed="rId12">
                <a:alphaModFix/>
              </a:blip>
              <a:stretch>
                <a:fillRect/>
              </a:stretch>
            </a:blipFill>
            <a:ln>
              <a:noFill/>
            </a:ln>
          </p:spPr>
          <p:txBody>
            <a:bodyPr/>
            <a:lstStyle/>
            <a:p>
              <a:endParaRPr lang="de-DE"/>
            </a:p>
          </p:txBody>
        </p:sp>
        <p:sp>
          <p:nvSpPr>
            <p:cNvPr id="265" name="Google Shape;265;p6"/>
            <p:cNvSpPr/>
            <p:nvPr/>
          </p:nvSpPr>
          <p:spPr>
            <a:xfrm>
              <a:off x="3069913" y="5151490"/>
              <a:ext cx="1370858" cy="1391734"/>
            </a:xfrm>
            <a:custGeom>
              <a:avLst/>
              <a:gdLst/>
              <a:ahLst/>
              <a:cxnLst/>
              <a:rect l="l" t="t" r="r" b="b"/>
              <a:pathLst>
                <a:path w="1370858" h="1391734" extrusionOk="0">
                  <a:moveTo>
                    <a:pt x="0" y="0"/>
                  </a:moveTo>
                  <a:lnTo>
                    <a:pt x="1370858" y="0"/>
                  </a:lnTo>
                  <a:lnTo>
                    <a:pt x="1370858" y="1391734"/>
                  </a:lnTo>
                  <a:lnTo>
                    <a:pt x="0" y="1391734"/>
                  </a:lnTo>
                  <a:lnTo>
                    <a:pt x="0" y="0"/>
                  </a:lnTo>
                  <a:close/>
                </a:path>
              </a:pathLst>
            </a:custGeom>
            <a:blipFill rotWithShape="1">
              <a:blip r:embed="rId13">
                <a:alphaModFix/>
              </a:blip>
              <a:stretch>
                <a:fillRect/>
              </a:stretch>
            </a:blipFill>
            <a:ln>
              <a:noFill/>
            </a:ln>
          </p:spPr>
          <p:txBody>
            <a:bodyPr/>
            <a:lstStyle/>
            <a:p>
              <a:endParaRPr lang="de-DE"/>
            </a:p>
          </p:txBody>
        </p:sp>
        <p:sp>
          <p:nvSpPr>
            <p:cNvPr id="266" name="Google Shape;266;p6"/>
            <p:cNvSpPr/>
            <p:nvPr/>
          </p:nvSpPr>
          <p:spPr>
            <a:xfrm>
              <a:off x="2829811" y="2537930"/>
              <a:ext cx="1628532" cy="1628532"/>
            </a:xfrm>
            <a:custGeom>
              <a:avLst/>
              <a:gdLst/>
              <a:ahLst/>
              <a:cxnLst/>
              <a:rect l="l" t="t" r="r" b="b"/>
              <a:pathLst>
                <a:path w="1628532" h="1628532" extrusionOk="0">
                  <a:moveTo>
                    <a:pt x="0" y="0"/>
                  </a:moveTo>
                  <a:lnTo>
                    <a:pt x="1628532" y="0"/>
                  </a:lnTo>
                  <a:lnTo>
                    <a:pt x="1628532" y="1628532"/>
                  </a:lnTo>
                  <a:lnTo>
                    <a:pt x="0" y="1628532"/>
                  </a:lnTo>
                  <a:lnTo>
                    <a:pt x="0" y="0"/>
                  </a:lnTo>
                  <a:close/>
                </a:path>
              </a:pathLst>
            </a:custGeom>
            <a:blipFill rotWithShape="1">
              <a:blip r:embed="rId14">
                <a:alphaModFix/>
              </a:blip>
              <a:stretch>
                <a:fillRect/>
              </a:stretch>
            </a:blipFill>
            <a:ln>
              <a:noFill/>
            </a:ln>
          </p:spPr>
          <p:txBody>
            <a:bodyPr/>
            <a:lstStyle/>
            <a:p>
              <a:endParaRPr lang="de-DE"/>
            </a:p>
          </p:txBody>
        </p:sp>
      </p:grpSp>
      <p:grpSp>
        <p:nvGrpSpPr>
          <p:cNvPr id="267" name="Google Shape;267;p6"/>
          <p:cNvGrpSpPr/>
          <p:nvPr/>
        </p:nvGrpSpPr>
        <p:grpSpPr>
          <a:xfrm>
            <a:off x="-1342907" y="9913239"/>
            <a:ext cx="20973813" cy="837562"/>
            <a:chOff x="0" y="-57150"/>
            <a:chExt cx="11607985" cy="463550"/>
          </a:xfrm>
        </p:grpSpPr>
        <p:sp>
          <p:nvSpPr>
            <p:cNvPr id="268" name="Google Shape;268;p6"/>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6"/>
            <p:cNvSpPr txBox="1"/>
            <p:nvPr/>
          </p:nvSpPr>
          <p:spPr>
            <a:xfrm>
              <a:off x="0" y="-57150"/>
              <a:ext cx="11607985"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70" name="Google Shape;270;p6"/>
          <p:cNvGrpSpPr/>
          <p:nvPr/>
        </p:nvGrpSpPr>
        <p:grpSpPr>
          <a:xfrm>
            <a:off x="2488624" y="9913239"/>
            <a:ext cx="13310752" cy="837562"/>
            <a:chOff x="0" y="-57150"/>
            <a:chExt cx="7366854" cy="463550"/>
          </a:xfrm>
        </p:grpSpPr>
        <p:sp>
          <p:nvSpPr>
            <p:cNvPr id="271" name="Google Shape;271;p6"/>
            <p:cNvSpPr/>
            <p:nvPr/>
          </p:nvSpPr>
          <p:spPr>
            <a:xfrm>
              <a:off x="0" y="0"/>
              <a:ext cx="7366853" cy="406400"/>
            </a:xfrm>
            <a:custGeom>
              <a:avLst/>
              <a:gdLst/>
              <a:ahLst/>
              <a:cxnLst/>
              <a:rect l="l" t="t" r="r" b="b"/>
              <a:pathLst>
                <a:path w="7366853" h="406400" extrusionOk="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6"/>
            <p:cNvSpPr txBox="1"/>
            <p:nvPr/>
          </p:nvSpPr>
          <p:spPr>
            <a:xfrm>
              <a:off x="0" y="-57150"/>
              <a:ext cx="7366854"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73" name="Google Shape;273;p6"/>
          <p:cNvGrpSpPr/>
          <p:nvPr/>
        </p:nvGrpSpPr>
        <p:grpSpPr>
          <a:xfrm>
            <a:off x="4131384" y="9913239"/>
            <a:ext cx="10025232" cy="837562"/>
            <a:chOff x="0" y="-57150"/>
            <a:chExt cx="5548478" cy="463550"/>
          </a:xfrm>
        </p:grpSpPr>
        <p:sp>
          <p:nvSpPr>
            <p:cNvPr id="274" name="Google Shape;274;p6"/>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6"/>
            <p:cNvSpPr txBox="1"/>
            <p:nvPr/>
          </p:nvSpPr>
          <p:spPr>
            <a:xfrm>
              <a:off x="0" y="-57150"/>
              <a:ext cx="5548478" cy="463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76" name="Google Shape;276;p6"/>
          <p:cNvSpPr txBox="1"/>
          <p:nvPr/>
        </p:nvSpPr>
        <p:spPr>
          <a:xfrm>
            <a:off x="3410075" y="1072150"/>
            <a:ext cx="11982300" cy="1013100"/>
          </a:xfrm>
          <a:prstGeom prst="rect">
            <a:avLst/>
          </a:prstGeom>
          <a:noFill/>
          <a:ln>
            <a:noFill/>
          </a:ln>
        </p:spPr>
        <p:txBody>
          <a:bodyPr spcFirstLastPara="1" wrap="square" lIns="0" tIns="0" rIns="0" bIns="0" anchor="t" anchorCtr="0">
            <a:spAutoFit/>
          </a:bodyPr>
          <a:lstStyle/>
          <a:p>
            <a:pPr marL="0" lvl="0" indent="0" algn="ctr" rtl="0">
              <a:lnSpc>
                <a:spcPct val="113000"/>
              </a:lnSpc>
              <a:spcBef>
                <a:spcPts val="0"/>
              </a:spcBef>
              <a:spcAft>
                <a:spcPts val="0"/>
              </a:spcAft>
              <a:buClr>
                <a:srgbClr val="000000"/>
              </a:buClr>
              <a:buSzPts val="5000"/>
              <a:buFont typeface="Arial"/>
              <a:buNone/>
            </a:pPr>
            <a:endParaRPr/>
          </a:p>
          <a:p>
            <a:pPr marL="0" marR="0" lvl="0" indent="0" algn="ctr" rtl="0">
              <a:lnSpc>
                <a:spcPct val="113000"/>
              </a:lnSpc>
              <a:spcBef>
                <a:spcPts val="0"/>
              </a:spcBef>
              <a:spcAft>
                <a:spcPts val="0"/>
              </a:spcAft>
              <a:buClr>
                <a:srgbClr val="000000"/>
              </a:buClr>
              <a:buSzPts val="5000"/>
              <a:buFont typeface="Arial"/>
              <a:buNone/>
            </a:pPr>
            <a:r>
              <a:rPr lang="en-US" sz="5000" b="1">
                <a:solidFill>
                  <a:srgbClr val="002C47"/>
                </a:solidFill>
                <a:latin typeface="Poppins"/>
                <a:ea typeface="Poppins"/>
                <a:cs typeface="Poppins"/>
                <a:sym typeface="Poppins"/>
              </a:rPr>
              <a:t>Persönliches und berufliches Wachstum</a:t>
            </a:r>
            <a:endParaRPr sz="1400" b="0" i="0" u="none" strike="noStrike" cap="none">
              <a:solidFill>
                <a:srgbClr val="000000"/>
              </a:solidFill>
              <a:latin typeface="Arial"/>
              <a:ea typeface="Arial"/>
              <a:cs typeface="Arial"/>
              <a:sym typeface="Arial"/>
            </a:endParaRPr>
          </a:p>
        </p:txBody>
      </p:sp>
      <p:sp>
        <p:nvSpPr>
          <p:cNvPr id="277" name="Google Shape;277;p6"/>
          <p:cNvSpPr txBox="1"/>
          <p:nvPr/>
        </p:nvSpPr>
        <p:spPr>
          <a:xfrm>
            <a:off x="9834375" y="2921825"/>
            <a:ext cx="7577400" cy="1964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2100" b="1">
                <a:solidFill>
                  <a:srgbClr val="062D47"/>
                </a:solidFill>
                <a:latin typeface="Poppins"/>
                <a:ea typeface="Poppins"/>
                <a:cs typeface="Poppins"/>
                <a:sym typeface="Poppins"/>
              </a:rPr>
              <a:t>Persönliches Wachstum:</a:t>
            </a:r>
            <a:endParaRPr sz="2100" b="1">
              <a:solidFill>
                <a:srgbClr val="062D47"/>
              </a:solidFill>
              <a:latin typeface="Poppins"/>
              <a:ea typeface="Poppins"/>
              <a:cs typeface="Poppins"/>
              <a:sym typeface="Poppins"/>
            </a:endParaRPr>
          </a:p>
          <a:p>
            <a:pPr marL="457200" lvl="0" indent="-361950" algn="l" rtl="0">
              <a:lnSpc>
                <a:spcPct val="115000"/>
              </a:lnSpc>
              <a:spcBef>
                <a:spcPts val="1200"/>
              </a:spcBef>
              <a:spcAft>
                <a:spcPts val="0"/>
              </a:spcAft>
              <a:buClr>
                <a:srgbClr val="062D47"/>
              </a:buClr>
              <a:buSzPts val="2100"/>
              <a:buFont typeface="Poppins"/>
              <a:buChar char="●"/>
            </a:pPr>
            <a:r>
              <a:rPr lang="en-US" sz="2100">
                <a:solidFill>
                  <a:srgbClr val="062D47"/>
                </a:solidFill>
                <a:latin typeface="Poppins"/>
                <a:ea typeface="Poppins"/>
                <a:cs typeface="Poppins"/>
                <a:sym typeface="Poppins"/>
              </a:rPr>
              <a:t>Entwickeln Sie Soft Skills wie Kommunikation, Führung und Zeitmanagement.</a:t>
            </a:r>
            <a:endParaRPr sz="2100">
              <a:solidFill>
                <a:srgbClr val="062D47"/>
              </a:solidFill>
              <a:latin typeface="Poppins"/>
              <a:ea typeface="Poppins"/>
              <a:cs typeface="Poppins"/>
              <a:sym typeface="Poppins"/>
            </a:endParaRPr>
          </a:p>
          <a:p>
            <a:pPr marL="457200" lvl="0" indent="-361950" algn="l" rtl="0">
              <a:lnSpc>
                <a:spcPct val="115000"/>
              </a:lnSpc>
              <a:spcBef>
                <a:spcPts val="0"/>
              </a:spcBef>
              <a:spcAft>
                <a:spcPts val="0"/>
              </a:spcAft>
              <a:buClr>
                <a:srgbClr val="062D47"/>
              </a:buClr>
              <a:buSzPts val="2100"/>
              <a:buFont typeface="Poppins"/>
              <a:buChar char="●"/>
            </a:pPr>
            <a:r>
              <a:rPr lang="en-US" sz="2100">
                <a:solidFill>
                  <a:srgbClr val="062D47"/>
                </a:solidFill>
                <a:latin typeface="Poppins"/>
                <a:ea typeface="Poppins"/>
                <a:cs typeface="Poppins"/>
                <a:sym typeface="Poppins"/>
              </a:rPr>
              <a:t>Förderung des Selbstbewusstseins durch kontinuierliches Lernen und Verbesserung der Fähigkeiten.</a:t>
            </a:r>
            <a:endParaRPr sz="3000" b="1">
              <a:solidFill>
                <a:srgbClr val="062D47"/>
              </a:solidFill>
              <a:latin typeface="Poppins"/>
              <a:ea typeface="Poppins"/>
              <a:cs typeface="Poppins"/>
              <a:sym typeface="Poppins"/>
            </a:endParaRPr>
          </a:p>
        </p:txBody>
      </p:sp>
      <p:sp>
        <p:nvSpPr>
          <p:cNvPr id="278" name="Google Shape;278;p6"/>
          <p:cNvSpPr txBox="1"/>
          <p:nvPr/>
        </p:nvSpPr>
        <p:spPr>
          <a:xfrm>
            <a:off x="9834375" y="5252300"/>
            <a:ext cx="7577400" cy="24897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2100" b="1">
                <a:solidFill>
                  <a:srgbClr val="062D47"/>
                </a:solidFill>
                <a:latin typeface="Poppins"/>
                <a:ea typeface="Poppins"/>
                <a:cs typeface="Poppins"/>
                <a:sym typeface="Poppins"/>
              </a:rPr>
              <a:t>Berufliches Wachstum:</a:t>
            </a:r>
            <a:endParaRPr sz="2100" b="1">
              <a:solidFill>
                <a:srgbClr val="062D47"/>
              </a:solidFill>
              <a:latin typeface="Poppins"/>
              <a:ea typeface="Poppins"/>
              <a:cs typeface="Poppins"/>
              <a:sym typeface="Poppins"/>
            </a:endParaRPr>
          </a:p>
          <a:p>
            <a:pPr marL="457200" lvl="0" indent="-361950" algn="l" rtl="0">
              <a:lnSpc>
                <a:spcPct val="115000"/>
              </a:lnSpc>
              <a:spcBef>
                <a:spcPts val="1200"/>
              </a:spcBef>
              <a:spcAft>
                <a:spcPts val="0"/>
              </a:spcAft>
              <a:buClr>
                <a:srgbClr val="062D47"/>
              </a:buClr>
              <a:buSzPts val="2100"/>
              <a:buFont typeface="Poppins"/>
              <a:buChar char="●"/>
            </a:pPr>
            <a:r>
              <a:rPr lang="en-US" sz="2100">
                <a:solidFill>
                  <a:srgbClr val="062D47"/>
                </a:solidFill>
                <a:latin typeface="Poppins"/>
                <a:ea typeface="Poppins"/>
                <a:cs typeface="Poppins"/>
                <a:sym typeface="Poppins"/>
              </a:rPr>
              <a:t>Streben Sie nach Zertifizierungen, Fortbildungen und praktischen Erfahrungen.</a:t>
            </a:r>
            <a:endParaRPr sz="2100">
              <a:solidFill>
                <a:srgbClr val="062D47"/>
              </a:solidFill>
              <a:latin typeface="Poppins"/>
              <a:ea typeface="Poppins"/>
              <a:cs typeface="Poppins"/>
              <a:sym typeface="Poppins"/>
            </a:endParaRPr>
          </a:p>
          <a:p>
            <a:pPr marL="457200" lvl="0" indent="-361950" algn="l" rtl="0">
              <a:lnSpc>
                <a:spcPct val="115000"/>
              </a:lnSpc>
              <a:spcBef>
                <a:spcPts val="0"/>
              </a:spcBef>
              <a:spcAft>
                <a:spcPts val="0"/>
              </a:spcAft>
              <a:buClr>
                <a:srgbClr val="062D47"/>
              </a:buClr>
              <a:buSzPts val="2100"/>
              <a:buFont typeface="Poppins"/>
              <a:buChar char="●"/>
            </a:pPr>
            <a:r>
              <a:rPr lang="en-US" sz="2100">
                <a:solidFill>
                  <a:srgbClr val="062D47"/>
                </a:solidFill>
                <a:latin typeface="Poppins"/>
                <a:ea typeface="Poppins"/>
                <a:cs typeface="Poppins"/>
                <a:sym typeface="Poppins"/>
              </a:rPr>
              <a:t>Übergang in höhere Rollen und Verantwortungsbereiche durch Aufbau von Fachwissen.</a:t>
            </a:r>
            <a:endParaRPr sz="2100">
              <a:solidFill>
                <a:srgbClr val="062D47"/>
              </a:solidFill>
              <a:latin typeface="Poppins"/>
              <a:ea typeface="Poppins"/>
              <a:cs typeface="Poppins"/>
              <a:sym typeface="Poppins"/>
            </a:endParaRPr>
          </a:p>
          <a:p>
            <a:pPr marL="457200" lvl="0" indent="0" algn="l" rtl="0">
              <a:lnSpc>
                <a:spcPct val="115000"/>
              </a:lnSpc>
              <a:spcBef>
                <a:spcPts val="1200"/>
              </a:spcBef>
              <a:spcAft>
                <a:spcPts val="1200"/>
              </a:spcAft>
              <a:buNone/>
            </a:pPr>
            <a:endParaRPr sz="2100" b="1">
              <a:solidFill>
                <a:schemeClr val="dk1"/>
              </a:solidFill>
              <a:latin typeface="Poppins"/>
              <a:ea typeface="Poppins"/>
              <a:cs typeface="Poppins"/>
              <a:sym typeface="Poppins"/>
            </a:endParaRPr>
          </a:p>
        </p:txBody>
      </p:sp>
      <p:sp>
        <p:nvSpPr>
          <p:cNvPr id="279" name="Google Shape;279;p6"/>
          <p:cNvSpPr txBox="1"/>
          <p:nvPr/>
        </p:nvSpPr>
        <p:spPr>
          <a:xfrm>
            <a:off x="9834375" y="7582775"/>
            <a:ext cx="7577400" cy="15924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2100" b="1">
                <a:solidFill>
                  <a:srgbClr val="002C47"/>
                </a:solidFill>
                <a:latin typeface="Poppins"/>
                <a:ea typeface="Poppins"/>
                <a:cs typeface="Poppins"/>
                <a:sym typeface="Poppins"/>
              </a:rPr>
              <a:t>Auswirkungen:</a:t>
            </a:r>
            <a:endParaRPr sz="2100" b="1">
              <a:solidFill>
                <a:srgbClr val="002C47"/>
              </a:solidFill>
              <a:latin typeface="Poppins"/>
              <a:ea typeface="Poppins"/>
              <a:cs typeface="Poppins"/>
              <a:sym typeface="Poppins"/>
            </a:endParaRPr>
          </a:p>
          <a:p>
            <a:pPr marL="457200" lvl="0" indent="-361950" algn="l" rtl="0">
              <a:lnSpc>
                <a:spcPct val="115000"/>
              </a:lnSpc>
              <a:spcBef>
                <a:spcPts val="1200"/>
              </a:spcBef>
              <a:spcAft>
                <a:spcPts val="0"/>
              </a:spcAft>
              <a:buClr>
                <a:srgbClr val="002C47"/>
              </a:buClr>
              <a:buSzPts val="2100"/>
              <a:buFont typeface="Poppins"/>
              <a:buChar char="●"/>
            </a:pPr>
            <a:r>
              <a:rPr lang="en-US" sz="2100">
                <a:solidFill>
                  <a:srgbClr val="002C47"/>
                </a:solidFill>
                <a:latin typeface="Poppins"/>
                <a:ea typeface="Poppins"/>
                <a:cs typeface="Poppins"/>
                <a:sym typeface="Poppins"/>
              </a:rPr>
              <a:t>Eine solide Grundlage in der persönlichen und beruflichen Entwicklung unterstützt den langfristigen beruflichen Aufstieg.</a:t>
            </a:r>
            <a:endParaRPr sz="3100" b="1">
              <a:solidFill>
                <a:srgbClr val="002C47"/>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5"/>
          <p:cNvSpPr/>
          <p:nvPr/>
        </p:nvSpPr>
        <p:spPr>
          <a:xfrm rot="-10602057">
            <a:off x="12407590" y="-1133853"/>
            <a:ext cx="6240735" cy="2176456"/>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3">
              <a:alphaModFix/>
            </a:blip>
            <a:stretch>
              <a:fillRect/>
            </a:stretch>
          </a:blipFill>
          <a:ln>
            <a:noFill/>
          </a:ln>
        </p:spPr>
        <p:txBody>
          <a:bodyPr/>
          <a:lstStyle/>
          <a:p>
            <a:endParaRPr lang="de-DE"/>
          </a:p>
        </p:txBody>
      </p:sp>
      <p:sp>
        <p:nvSpPr>
          <p:cNvPr id="285" name="Google Shape;285;p5"/>
          <p:cNvSpPr/>
          <p:nvPr/>
        </p:nvSpPr>
        <p:spPr>
          <a:xfrm rot="10598374" flipH="1">
            <a:off x="-440482" y="-1192452"/>
            <a:ext cx="6576787" cy="2293655"/>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a:lstStyle/>
          <a:p>
            <a:endParaRPr lang="de-DE"/>
          </a:p>
        </p:txBody>
      </p:sp>
      <p:sp>
        <p:nvSpPr>
          <p:cNvPr id="286" name="Google Shape;286;p5"/>
          <p:cNvSpPr txBox="1"/>
          <p:nvPr/>
        </p:nvSpPr>
        <p:spPr>
          <a:xfrm>
            <a:off x="3676650" y="566100"/>
            <a:ext cx="11239500" cy="157380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5000"/>
              <a:buFont typeface="Arial"/>
              <a:buNone/>
            </a:pPr>
            <a:r>
              <a:rPr lang="en-US" sz="4800" b="1">
                <a:solidFill>
                  <a:srgbClr val="002C47"/>
                </a:solidFill>
                <a:latin typeface="Poppins"/>
                <a:ea typeface="Poppins"/>
                <a:cs typeface="Poppins"/>
                <a:sym typeface="Poppins"/>
              </a:rPr>
              <a:t>Arbeitszufriedenheit, Erfüllung, </a:t>
            </a:r>
            <a:endParaRPr sz="4800" b="1">
              <a:solidFill>
                <a:srgbClr val="002C47"/>
              </a:solidFill>
              <a:latin typeface="Poppins"/>
              <a:ea typeface="Poppins"/>
              <a:cs typeface="Poppins"/>
              <a:sym typeface="Poppins"/>
            </a:endParaRPr>
          </a:p>
          <a:p>
            <a:pPr marL="0" marR="0" lvl="0" indent="0" algn="ctr" rtl="0">
              <a:lnSpc>
                <a:spcPct val="113000"/>
              </a:lnSpc>
              <a:spcBef>
                <a:spcPts val="0"/>
              </a:spcBef>
              <a:spcAft>
                <a:spcPts val="0"/>
              </a:spcAft>
              <a:buClr>
                <a:srgbClr val="000000"/>
              </a:buClr>
              <a:buSzPts val="5000"/>
              <a:buFont typeface="Arial"/>
              <a:buNone/>
            </a:pPr>
            <a:r>
              <a:rPr lang="en-US" sz="4800" b="1">
                <a:solidFill>
                  <a:srgbClr val="002C47"/>
                </a:solidFill>
                <a:latin typeface="Poppins"/>
                <a:ea typeface="Poppins"/>
                <a:cs typeface="Poppins"/>
                <a:sym typeface="Poppins"/>
              </a:rPr>
              <a:t>und Finanzstabilität</a:t>
            </a:r>
            <a:endParaRPr sz="1200" b="0" i="0" u="none" strike="noStrike" cap="none">
              <a:solidFill>
                <a:srgbClr val="000000"/>
              </a:solidFill>
              <a:latin typeface="Arial"/>
              <a:ea typeface="Arial"/>
              <a:cs typeface="Arial"/>
              <a:sym typeface="Arial"/>
            </a:endParaRPr>
          </a:p>
        </p:txBody>
      </p:sp>
      <p:grpSp>
        <p:nvGrpSpPr>
          <p:cNvPr id="287" name="Google Shape;287;p5"/>
          <p:cNvGrpSpPr/>
          <p:nvPr/>
        </p:nvGrpSpPr>
        <p:grpSpPr>
          <a:xfrm>
            <a:off x="3600451" y="2431971"/>
            <a:ext cx="11391887" cy="1907737"/>
            <a:chOff x="-294727" y="679771"/>
            <a:chExt cx="11852968" cy="2039270"/>
          </a:xfrm>
        </p:grpSpPr>
        <p:sp>
          <p:nvSpPr>
            <p:cNvPr id="288" name="Google Shape;288;p5"/>
            <p:cNvSpPr/>
            <p:nvPr/>
          </p:nvSpPr>
          <p:spPr>
            <a:xfrm>
              <a:off x="-294727" y="679785"/>
              <a:ext cx="2044738" cy="2039256"/>
            </a:xfrm>
            <a:custGeom>
              <a:avLst/>
              <a:gdLst/>
              <a:ahLst/>
              <a:cxnLst/>
              <a:rect l="l" t="t" r="r" b="b"/>
              <a:pathLst>
                <a:path w="1096374" h="1096374" extrusionOk="0">
                  <a:moveTo>
                    <a:pt x="0" y="0"/>
                  </a:moveTo>
                  <a:lnTo>
                    <a:pt x="1096374" y="0"/>
                  </a:lnTo>
                  <a:lnTo>
                    <a:pt x="1096374" y="1096374"/>
                  </a:lnTo>
                  <a:lnTo>
                    <a:pt x="0" y="1096374"/>
                  </a:lnTo>
                  <a:lnTo>
                    <a:pt x="0" y="0"/>
                  </a:lnTo>
                  <a:close/>
                </a:path>
              </a:pathLst>
            </a:custGeom>
            <a:blipFill rotWithShape="1">
              <a:blip r:embed="rId4">
                <a:alphaModFix/>
              </a:blip>
              <a:stretch>
                <a:fillRect/>
              </a:stretch>
            </a:blipFill>
            <a:ln>
              <a:noFill/>
            </a:ln>
          </p:spPr>
          <p:txBody>
            <a:bodyPr/>
            <a:lstStyle/>
            <a:p>
              <a:endParaRPr lang="de-DE"/>
            </a:p>
          </p:txBody>
        </p:sp>
        <p:sp>
          <p:nvSpPr>
            <p:cNvPr id="289" name="Google Shape;289;p5"/>
            <p:cNvSpPr/>
            <p:nvPr/>
          </p:nvSpPr>
          <p:spPr>
            <a:xfrm>
              <a:off x="9357269" y="679771"/>
              <a:ext cx="2200971" cy="2039256"/>
            </a:xfrm>
            <a:custGeom>
              <a:avLst/>
              <a:gdLst/>
              <a:ahLst/>
              <a:cxnLst/>
              <a:rect l="l" t="t" r="r" b="b"/>
              <a:pathLst>
                <a:path w="1096374" h="1096374" extrusionOk="0">
                  <a:moveTo>
                    <a:pt x="0" y="0"/>
                  </a:moveTo>
                  <a:lnTo>
                    <a:pt x="1096374" y="0"/>
                  </a:lnTo>
                  <a:lnTo>
                    <a:pt x="1096374" y="1096374"/>
                  </a:lnTo>
                  <a:lnTo>
                    <a:pt x="0" y="1096374"/>
                  </a:lnTo>
                  <a:lnTo>
                    <a:pt x="0" y="0"/>
                  </a:lnTo>
                  <a:close/>
                </a:path>
              </a:pathLst>
            </a:custGeom>
            <a:blipFill rotWithShape="1">
              <a:blip r:embed="rId5">
                <a:alphaModFix/>
              </a:blip>
              <a:stretch>
                <a:fillRect/>
              </a:stretch>
            </a:blipFill>
            <a:ln>
              <a:noFill/>
            </a:ln>
          </p:spPr>
          <p:txBody>
            <a:bodyPr/>
            <a:lstStyle/>
            <a:p>
              <a:endParaRPr lang="de-DE"/>
            </a:p>
          </p:txBody>
        </p:sp>
        <p:sp>
          <p:nvSpPr>
            <p:cNvPr id="290" name="Google Shape;290;p5"/>
            <p:cNvSpPr/>
            <p:nvPr/>
          </p:nvSpPr>
          <p:spPr>
            <a:xfrm>
              <a:off x="4876855" y="916873"/>
              <a:ext cx="1689332" cy="1520399"/>
            </a:xfrm>
            <a:custGeom>
              <a:avLst/>
              <a:gdLst/>
              <a:ahLst/>
              <a:cxnLst/>
              <a:rect l="l" t="t" r="r" b="b"/>
              <a:pathLst>
                <a:path w="1689332" h="1520399" extrusionOk="0">
                  <a:moveTo>
                    <a:pt x="0" y="0"/>
                  </a:moveTo>
                  <a:lnTo>
                    <a:pt x="1689333" y="0"/>
                  </a:lnTo>
                  <a:lnTo>
                    <a:pt x="1689333" y="1520400"/>
                  </a:lnTo>
                  <a:lnTo>
                    <a:pt x="0" y="1520400"/>
                  </a:lnTo>
                  <a:lnTo>
                    <a:pt x="0" y="0"/>
                  </a:lnTo>
                  <a:close/>
                </a:path>
              </a:pathLst>
            </a:custGeom>
            <a:blipFill rotWithShape="1">
              <a:blip r:embed="rId6">
                <a:alphaModFix/>
              </a:blip>
              <a:stretch>
                <a:fillRect/>
              </a:stretch>
            </a:blipFill>
            <a:ln>
              <a:noFill/>
            </a:ln>
          </p:spPr>
          <p:txBody>
            <a:bodyPr/>
            <a:lstStyle/>
            <a:p>
              <a:endParaRPr lang="de-DE"/>
            </a:p>
          </p:txBody>
        </p:sp>
      </p:grpSp>
      <p:sp>
        <p:nvSpPr>
          <p:cNvPr id="291" name="Google Shape;291;p5"/>
          <p:cNvSpPr txBox="1"/>
          <p:nvPr/>
        </p:nvSpPr>
        <p:spPr>
          <a:xfrm>
            <a:off x="914400" y="5257800"/>
            <a:ext cx="7486800" cy="3733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500" b="1" dirty="0" err="1">
                <a:solidFill>
                  <a:srgbClr val="062D47"/>
                </a:solidFill>
                <a:latin typeface="Poppins"/>
                <a:ea typeface="Poppins"/>
                <a:cs typeface="Poppins"/>
                <a:sym typeface="Poppins"/>
              </a:rPr>
              <a:t>Arbeitszufriedenheit</a:t>
            </a:r>
            <a:r>
              <a:rPr lang="en-US" sz="2500" b="1" dirty="0">
                <a:solidFill>
                  <a:srgbClr val="062D47"/>
                </a:solidFill>
                <a:latin typeface="Poppins"/>
                <a:ea typeface="Poppins"/>
                <a:cs typeface="Poppins"/>
                <a:sym typeface="Poppins"/>
              </a:rPr>
              <a:t> und -</a:t>
            </a:r>
            <a:r>
              <a:rPr lang="en-US" sz="2500" b="1" dirty="0" err="1">
                <a:solidFill>
                  <a:srgbClr val="062D47"/>
                </a:solidFill>
                <a:latin typeface="Poppins"/>
                <a:ea typeface="Poppins"/>
                <a:cs typeface="Poppins"/>
                <a:sym typeface="Poppins"/>
              </a:rPr>
              <a:t>erfüllung</a:t>
            </a:r>
            <a:r>
              <a:rPr lang="en-US" sz="2500" b="1" dirty="0">
                <a:solidFill>
                  <a:srgbClr val="062D47"/>
                </a:solidFill>
                <a:latin typeface="Poppins"/>
                <a:ea typeface="Poppins"/>
                <a:cs typeface="Poppins"/>
                <a:sym typeface="Poppins"/>
              </a:rPr>
              <a:t>:</a:t>
            </a:r>
            <a:endParaRPr sz="2500" b="1" dirty="0">
              <a:solidFill>
                <a:srgbClr val="062D47"/>
              </a:solidFill>
              <a:latin typeface="Poppins"/>
              <a:ea typeface="Poppins"/>
              <a:cs typeface="Poppins"/>
              <a:sym typeface="Poppins"/>
            </a:endParaRPr>
          </a:p>
          <a:p>
            <a:pPr marL="457200" lvl="0" indent="-387350" algn="l" rtl="0">
              <a:lnSpc>
                <a:spcPct val="115000"/>
              </a:lnSpc>
              <a:spcBef>
                <a:spcPts val="1200"/>
              </a:spcBef>
              <a:spcAft>
                <a:spcPts val="0"/>
              </a:spcAft>
              <a:buClr>
                <a:srgbClr val="062D47"/>
              </a:buClr>
              <a:buSzPts val="2500"/>
              <a:buFont typeface="Poppins"/>
              <a:buChar char="●"/>
            </a:pPr>
            <a:r>
              <a:rPr lang="en-US" sz="2500" dirty="0" err="1">
                <a:solidFill>
                  <a:srgbClr val="062D47"/>
                </a:solidFill>
                <a:latin typeface="Poppins"/>
                <a:ea typeface="Poppins"/>
                <a:cs typeface="Poppins"/>
                <a:sym typeface="Poppins"/>
              </a:rPr>
              <a:t>Richten</a:t>
            </a:r>
            <a:r>
              <a:rPr lang="en-US" sz="2500" dirty="0">
                <a:solidFill>
                  <a:srgbClr val="062D47"/>
                </a:solidFill>
                <a:latin typeface="Poppins"/>
                <a:ea typeface="Poppins"/>
                <a:cs typeface="Poppins"/>
                <a:sym typeface="Poppins"/>
              </a:rPr>
              <a:t> Sie </a:t>
            </a:r>
            <a:r>
              <a:rPr lang="en-US" sz="2500" dirty="0" err="1">
                <a:solidFill>
                  <a:srgbClr val="062D47"/>
                </a:solidFill>
                <a:latin typeface="Poppins"/>
                <a:ea typeface="Poppins"/>
                <a:cs typeface="Poppins"/>
                <a:sym typeface="Poppins"/>
              </a:rPr>
              <a:t>Ihre</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Aufgaben</a:t>
            </a:r>
            <a:r>
              <a:rPr lang="en-US" sz="2500" dirty="0">
                <a:solidFill>
                  <a:srgbClr val="062D47"/>
                </a:solidFill>
                <a:latin typeface="Poppins"/>
                <a:ea typeface="Poppins"/>
                <a:cs typeface="Poppins"/>
                <a:sym typeface="Poppins"/>
              </a:rPr>
              <a:t> auf </a:t>
            </a:r>
            <a:r>
              <a:rPr lang="en-US" sz="2500" dirty="0" err="1">
                <a:solidFill>
                  <a:srgbClr val="062D47"/>
                </a:solidFill>
                <a:latin typeface="Poppins"/>
                <a:ea typeface="Poppins"/>
                <a:cs typeface="Poppins"/>
                <a:sym typeface="Poppins"/>
              </a:rPr>
              <a:t>Ihre</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persönlichen</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Werte</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Stärken</a:t>
            </a:r>
            <a:r>
              <a:rPr lang="en-US" sz="2500" dirty="0">
                <a:solidFill>
                  <a:srgbClr val="062D47"/>
                </a:solidFill>
                <a:latin typeface="Poppins"/>
                <a:ea typeface="Poppins"/>
                <a:cs typeface="Poppins"/>
                <a:sym typeface="Poppins"/>
              </a:rPr>
              <a:t> und </a:t>
            </a:r>
            <a:r>
              <a:rPr lang="en-US" sz="2500" dirty="0" err="1">
                <a:solidFill>
                  <a:srgbClr val="062D47"/>
                </a:solidFill>
                <a:latin typeface="Poppins"/>
                <a:ea typeface="Poppins"/>
                <a:cs typeface="Poppins"/>
                <a:sym typeface="Poppins"/>
              </a:rPr>
              <a:t>Leidenschaften</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aus</a:t>
            </a:r>
            <a:r>
              <a:rPr lang="en-US" sz="2500" dirty="0">
                <a:solidFill>
                  <a:srgbClr val="062D47"/>
                </a:solidFill>
                <a:latin typeface="Poppins"/>
                <a:ea typeface="Poppins"/>
                <a:cs typeface="Poppins"/>
                <a:sym typeface="Poppins"/>
              </a:rPr>
              <a:t>, um </a:t>
            </a:r>
            <a:r>
              <a:rPr lang="en-US" sz="2500" dirty="0" err="1">
                <a:solidFill>
                  <a:srgbClr val="062D47"/>
                </a:solidFill>
                <a:latin typeface="Poppins"/>
                <a:ea typeface="Poppins"/>
                <a:cs typeface="Poppins"/>
                <a:sym typeface="Poppins"/>
              </a:rPr>
              <a:t>Ihr</a:t>
            </a:r>
            <a:r>
              <a:rPr lang="en-US" sz="2500" dirty="0">
                <a:solidFill>
                  <a:srgbClr val="062D47"/>
                </a:solidFill>
                <a:latin typeface="Poppins"/>
                <a:ea typeface="Poppins"/>
                <a:cs typeface="Poppins"/>
                <a:sym typeface="Poppins"/>
              </a:rPr>
              <a:t> Engagement </a:t>
            </a:r>
            <a:r>
              <a:rPr lang="en-US" sz="2500" dirty="0" err="1">
                <a:solidFill>
                  <a:srgbClr val="062D47"/>
                </a:solidFill>
                <a:latin typeface="Poppins"/>
                <a:ea typeface="Poppins"/>
                <a:cs typeface="Poppins"/>
                <a:sym typeface="Poppins"/>
              </a:rPr>
              <a:t>zu</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fördern</a:t>
            </a:r>
            <a:r>
              <a:rPr lang="en-US" sz="2500" dirty="0">
                <a:solidFill>
                  <a:srgbClr val="062D47"/>
                </a:solidFill>
                <a:latin typeface="Poppins"/>
                <a:ea typeface="Poppins"/>
                <a:cs typeface="Poppins"/>
                <a:sym typeface="Poppins"/>
              </a:rPr>
              <a:t>.</a:t>
            </a:r>
            <a:endParaRPr sz="2500" dirty="0">
              <a:solidFill>
                <a:srgbClr val="062D47"/>
              </a:solidFill>
              <a:latin typeface="Poppins"/>
              <a:ea typeface="Poppins"/>
              <a:cs typeface="Poppins"/>
              <a:sym typeface="Poppins"/>
            </a:endParaRPr>
          </a:p>
          <a:p>
            <a:pPr marL="457200" lvl="0" indent="-387350" algn="l" rtl="0">
              <a:lnSpc>
                <a:spcPct val="115000"/>
              </a:lnSpc>
              <a:spcBef>
                <a:spcPts val="0"/>
              </a:spcBef>
              <a:spcAft>
                <a:spcPts val="0"/>
              </a:spcAft>
              <a:buClr>
                <a:srgbClr val="062D47"/>
              </a:buClr>
              <a:buSzPts val="2500"/>
              <a:buFont typeface="Poppins"/>
              <a:buChar char="●"/>
            </a:pPr>
            <a:r>
              <a:rPr lang="en-US" sz="2500" dirty="0">
                <a:solidFill>
                  <a:srgbClr val="062D47"/>
                </a:solidFill>
                <a:latin typeface="Poppins"/>
                <a:ea typeface="Poppins"/>
                <a:cs typeface="Poppins"/>
                <a:sym typeface="Poppins"/>
              </a:rPr>
              <a:t>Durch </a:t>
            </a:r>
            <a:r>
              <a:rPr lang="en-US" sz="2500" dirty="0" err="1">
                <a:solidFill>
                  <a:srgbClr val="062D47"/>
                </a:solidFill>
                <a:latin typeface="Poppins"/>
                <a:ea typeface="Poppins"/>
                <a:cs typeface="Poppins"/>
                <a:sym typeface="Poppins"/>
              </a:rPr>
              <a:t>einen</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Beitrag</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zu</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einer</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sinnvollen</a:t>
            </a:r>
            <a:r>
              <a:rPr lang="en-US" sz="2500" dirty="0">
                <a:solidFill>
                  <a:srgbClr val="062D47"/>
                </a:solidFill>
                <a:latin typeface="Poppins"/>
                <a:ea typeface="Poppins"/>
                <a:cs typeface="Poppins"/>
                <a:sym typeface="Poppins"/>
              </a:rPr>
              <a:t> Arbeit </a:t>
            </a:r>
            <a:r>
              <a:rPr lang="en-US" sz="2500" dirty="0" err="1">
                <a:solidFill>
                  <a:srgbClr val="062D47"/>
                </a:solidFill>
                <a:latin typeface="Poppins"/>
                <a:ea typeface="Poppins"/>
                <a:cs typeface="Poppins"/>
                <a:sym typeface="Poppins"/>
              </a:rPr>
              <a:t>ein</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Gefühl</a:t>
            </a:r>
            <a:r>
              <a:rPr lang="en-US" sz="2500" dirty="0">
                <a:solidFill>
                  <a:srgbClr val="062D47"/>
                </a:solidFill>
                <a:latin typeface="Poppins"/>
                <a:ea typeface="Poppins"/>
                <a:cs typeface="Poppins"/>
                <a:sym typeface="Poppins"/>
              </a:rPr>
              <a:t> der </a:t>
            </a:r>
            <a:r>
              <a:rPr lang="en-US" sz="2500" dirty="0" err="1">
                <a:solidFill>
                  <a:srgbClr val="062D47"/>
                </a:solidFill>
                <a:latin typeface="Poppins"/>
                <a:ea typeface="Poppins"/>
                <a:cs typeface="Poppins"/>
                <a:sym typeface="Poppins"/>
              </a:rPr>
              <a:t>Zielstrebigkeit</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erlangen</a:t>
            </a:r>
            <a:r>
              <a:rPr lang="en-US" sz="2500" dirty="0">
                <a:solidFill>
                  <a:srgbClr val="062D47"/>
                </a:solidFill>
                <a:latin typeface="Poppins"/>
                <a:ea typeface="Poppins"/>
                <a:cs typeface="Poppins"/>
                <a:sym typeface="Poppins"/>
              </a:rPr>
              <a:t>.</a:t>
            </a:r>
            <a:endParaRPr sz="2500" dirty="0">
              <a:solidFill>
                <a:srgbClr val="062D47"/>
              </a:solidFill>
              <a:latin typeface="Poppins"/>
              <a:ea typeface="Poppins"/>
              <a:cs typeface="Poppins"/>
              <a:sym typeface="Poppins"/>
            </a:endParaRPr>
          </a:p>
          <a:p>
            <a:pPr marL="457200" lvl="0" indent="-387350" algn="l" rtl="0">
              <a:lnSpc>
                <a:spcPct val="115000"/>
              </a:lnSpc>
              <a:spcBef>
                <a:spcPts val="0"/>
              </a:spcBef>
              <a:spcAft>
                <a:spcPts val="0"/>
              </a:spcAft>
              <a:buClr>
                <a:srgbClr val="062D47"/>
              </a:buClr>
              <a:buSzPts val="2500"/>
              <a:buFont typeface="Poppins"/>
              <a:buChar char="●"/>
            </a:pPr>
            <a:r>
              <a:rPr lang="en-US" sz="2500" dirty="0" err="1">
                <a:solidFill>
                  <a:srgbClr val="062D47"/>
                </a:solidFill>
                <a:latin typeface="Poppins"/>
                <a:ea typeface="Poppins"/>
                <a:cs typeface="Poppins"/>
                <a:sym typeface="Poppins"/>
              </a:rPr>
              <a:t>Zufriedene</a:t>
            </a:r>
            <a:r>
              <a:rPr lang="en-US" sz="2500" dirty="0">
                <a:solidFill>
                  <a:srgbClr val="062D47"/>
                </a:solidFill>
                <a:latin typeface="Poppins"/>
                <a:ea typeface="Poppins"/>
                <a:cs typeface="Poppins"/>
                <a:sym typeface="Poppins"/>
              </a:rPr>
              <a:t> Mitarbeiter </a:t>
            </a:r>
            <a:r>
              <a:rPr lang="en-US" sz="2500" dirty="0" err="1">
                <a:solidFill>
                  <a:srgbClr val="062D47"/>
                </a:solidFill>
                <a:latin typeface="Poppins"/>
                <a:ea typeface="Poppins"/>
                <a:cs typeface="Poppins"/>
                <a:sym typeface="Poppins"/>
              </a:rPr>
              <a:t>sind</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produktiver</a:t>
            </a:r>
            <a:r>
              <a:rPr lang="en-US" sz="2500" dirty="0">
                <a:solidFill>
                  <a:srgbClr val="062D47"/>
                </a:solidFill>
                <a:latin typeface="Poppins"/>
                <a:ea typeface="Poppins"/>
                <a:cs typeface="Poppins"/>
                <a:sym typeface="Poppins"/>
              </a:rPr>
              <a:t> und </a:t>
            </a:r>
            <a:r>
              <a:rPr lang="en-US" sz="2500" dirty="0" err="1">
                <a:solidFill>
                  <a:srgbClr val="062D47"/>
                </a:solidFill>
                <a:latin typeface="Poppins"/>
                <a:ea typeface="Poppins"/>
                <a:cs typeface="Poppins"/>
                <a:sym typeface="Poppins"/>
              </a:rPr>
              <a:t>motivierter</a:t>
            </a:r>
            <a:r>
              <a:rPr lang="en-US" sz="2500" dirty="0">
                <a:solidFill>
                  <a:srgbClr val="062D47"/>
                </a:solidFill>
                <a:latin typeface="Poppins"/>
                <a:ea typeface="Poppins"/>
                <a:cs typeface="Poppins"/>
                <a:sym typeface="Poppins"/>
              </a:rPr>
              <a:t>, was </a:t>
            </a:r>
            <a:r>
              <a:rPr lang="en-US" sz="2500" dirty="0" err="1">
                <a:solidFill>
                  <a:srgbClr val="062D47"/>
                </a:solidFill>
                <a:latin typeface="Poppins"/>
                <a:ea typeface="Poppins"/>
                <a:cs typeface="Poppins"/>
                <a:sym typeface="Poppins"/>
              </a:rPr>
              <a:t>sowohl</a:t>
            </a:r>
            <a:r>
              <a:rPr lang="en-US" sz="2500" dirty="0">
                <a:solidFill>
                  <a:srgbClr val="062D47"/>
                </a:solidFill>
                <a:latin typeface="Poppins"/>
                <a:ea typeface="Poppins"/>
                <a:cs typeface="Poppins"/>
                <a:sym typeface="Poppins"/>
              </a:rPr>
              <a:t> dem </a:t>
            </a:r>
            <a:r>
              <a:rPr lang="en-US" sz="2500" dirty="0" err="1">
                <a:solidFill>
                  <a:srgbClr val="062D47"/>
                </a:solidFill>
                <a:latin typeface="Poppins"/>
                <a:ea typeface="Poppins"/>
                <a:cs typeface="Poppins"/>
                <a:sym typeface="Poppins"/>
              </a:rPr>
              <a:t>Einzelnen</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als</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auch</a:t>
            </a:r>
            <a:r>
              <a:rPr lang="en-US" sz="2500" dirty="0">
                <a:solidFill>
                  <a:srgbClr val="062D47"/>
                </a:solidFill>
                <a:latin typeface="Poppins"/>
                <a:ea typeface="Poppins"/>
                <a:cs typeface="Poppins"/>
                <a:sym typeface="Poppins"/>
              </a:rPr>
              <a:t> dem </a:t>
            </a:r>
            <a:r>
              <a:rPr lang="en-US" sz="2500" dirty="0" err="1">
                <a:solidFill>
                  <a:srgbClr val="062D47"/>
                </a:solidFill>
                <a:latin typeface="Poppins"/>
                <a:ea typeface="Poppins"/>
                <a:cs typeface="Poppins"/>
                <a:sym typeface="Poppins"/>
              </a:rPr>
              <a:t>Unternehmen</a:t>
            </a:r>
            <a:r>
              <a:rPr lang="en-US" sz="2500" dirty="0">
                <a:solidFill>
                  <a:srgbClr val="062D47"/>
                </a:solidFill>
                <a:latin typeface="Poppins"/>
                <a:ea typeface="Poppins"/>
                <a:cs typeface="Poppins"/>
                <a:sym typeface="Poppins"/>
              </a:rPr>
              <a:t> </a:t>
            </a:r>
            <a:r>
              <a:rPr lang="en-US" sz="2500" dirty="0" err="1">
                <a:solidFill>
                  <a:srgbClr val="FF0000"/>
                </a:solidFill>
                <a:latin typeface="Poppins"/>
                <a:ea typeface="Poppins"/>
                <a:cs typeface="Poppins"/>
                <a:sym typeface="Poppins"/>
              </a:rPr>
              <a:t>zugute</a:t>
            </a:r>
            <a:r>
              <a:rPr lang="en-US" sz="2500" dirty="0">
                <a:solidFill>
                  <a:srgbClr val="FF0000"/>
                </a:solidFill>
                <a:latin typeface="Poppins"/>
                <a:ea typeface="Poppins"/>
                <a:cs typeface="Poppins"/>
                <a:sym typeface="Poppins"/>
              </a:rPr>
              <a:t> </a:t>
            </a:r>
            <a:r>
              <a:rPr lang="en-US" sz="2500" dirty="0" err="1">
                <a:solidFill>
                  <a:srgbClr val="FF0000"/>
                </a:solidFill>
                <a:latin typeface="Poppins"/>
                <a:ea typeface="Poppins"/>
                <a:cs typeface="Poppins"/>
                <a:sym typeface="Poppins"/>
              </a:rPr>
              <a:t>kommt</a:t>
            </a:r>
            <a:r>
              <a:rPr lang="en-US" sz="2500" dirty="0">
                <a:solidFill>
                  <a:srgbClr val="FF0000"/>
                </a:solidFill>
                <a:latin typeface="Poppins"/>
                <a:ea typeface="Poppins"/>
                <a:cs typeface="Poppins"/>
                <a:sym typeface="Poppins"/>
              </a:rPr>
              <a:t>.</a:t>
            </a:r>
            <a:endParaRPr sz="2500" dirty="0">
              <a:solidFill>
                <a:srgbClr val="FF0000"/>
              </a:solidFill>
              <a:latin typeface="Poppins"/>
              <a:ea typeface="Poppins"/>
              <a:cs typeface="Poppins"/>
              <a:sym typeface="Poppins"/>
            </a:endParaRPr>
          </a:p>
          <a:p>
            <a:pPr marL="0" lvl="0" indent="0" algn="l" rtl="0">
              <a:lnSpc>
                <a:spcPct val="115000"/>
              </a:lnSpc>
              <a:spcBef>
                <a:spcPts val="1200"/>
              </a:spcBef>
              <a:spcAft>
                <a:spcPts val="1200"/>
              </a:spcAft>
              <a:buNone/>
            </a:pPr>
            <a:endParaRPr sz="2600" b="1" dirty="0">
              <a:solidFill>
                <a:schemeClr val="dk1"/>
              </a:solidFill>
              <a:latin typeface="Poppins"/>
              <a:ea typeface="Poppins"/>
              <a:cs typeface="Poppins"/>
              <a:sym typeface="Poppins"/>
            </a:endParaRPr>
          </a:p>
        </p:txBody>
      </p:sp>
      <p:sp>
        <p:nvSpPr>
          <p:cNvPr id="292" name="Google Shape;292;p5"/>
          <p:cNvSpPr txBox="1"/>
          <p:nvPr/>
        </p:nvSpPr>
        <p:spPr>
          <a:xfrm>
            <a:off x="9525000" y="5129250"/>
            <a:ext cx="8191500" cy="3733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500" b="1" dirty="0" err="1">
                <a:solidFill>
                  <a:srgbClr val="062D47"/>
                </a:solidFill>
                <a:latin typeface="Poppins"/>
                <a:ea typeface="Poppins"/>
                <a:cs typeface="Poppins"/>
                <a:sym typeface="Poppins"/>
              </a:rPr>
              <a:t>Finanzstabilität</a:t>
            </a:r>
            <a:r>
              <a:rPr lang="en-US" sz="2500" b="1" dirty="0">
                <a:solidFill>
                  <a:srgbClr val="062D47"/>
                </a:solidFill>
                <a:latin typeface="Poppins"/>
                <a:ea typeface="Poppins"/>
                <a:cs typeface="Poppins"/>
                <a:sym typeface="Poppins"/>
              </a:rPr>
              <a:t> und </a:t>
            </a:r>
            <a:r>
              <a:rPr lang="en-US" sz="2500" b="1" dirty="0" err="1">
                <a:solidFill>
                  <a:srgbClr val="062D47"/>
                </a:solidFill>
                <a:latin typeface="Poppins"/>
                <a:ea typeface="Poppins"/>
                <a:cs typeface="Poppins"/>
                <a:sym typeface="Poppins"/>
              </a:rPr>
              <a:t>Wachstum</a:t>
            </a:r>
            <a:r>
              <a:rPr lang="en-US" sz="2500" b="1" dirty="0">
                <a:solidFill>
                  <a:srgbClr val="062D47"/>
                </a:solidFill>
                <a:latin typeface="Poppins"/>
                <a:ea typeface="Poppins"/>
                <a:cs typeface="Poppins"/>
                <a:sym typeface="Poppins"/>
              </a:rPr>
              <a:t>:</a:t>
            </a:r>
            <a:endParaRPr sz="2500" b="1" dirty="0">
              <a:solidFill>
                <a:srgbClr val="062D47"/>
              </a:solidFill>
              <a:latin typeface="Poppins"/>
              <a:ea typeface="Poppins"/>
              <a:cs typeface="Poppins"/>
              <a:sym typeface="Poppins"/>
            </a:endParaRPr>
          </a:p>
          <a:p>
            <a:pPr marL="457200" lvl="0" indent="-387350" algn="l" rtl="0">
              <a:lnSpc>
                <a:spcPct val="115000"/>
              </a:lnSpc>
              <a:spcBef>
                <a:spcPts val="1200"/>
              </a:spcBef>
              <a:spcAft>
                <a:spcPts val="0"/>
              </a:spcAft>
              <a:buClr>
                <a:srgbClr val="062D47"/>
              </a:buClr>
              <a:buSzPts val="2500"/>
              <a:buFont typeface="Poppins"/>
              <a:buChar char="●"/>
            </a:pPr>
            <a:r>
              <a:rPr lang="en-US" sz="2500" dirty="0" err="1">
                <a:solidFill>
                  <a:srgbClr val="062D47"/>
                </a:solidFill>
                <a:latin typeface="Poppins"/>
                <a:ea typeface="Poppins"/>
                <a:cs typeface="Poppins"/>
                <a:sym typeface="Poppins"/>
              </a:rPr>
              <a:t>Erzielen</a:t>
            </a:r>
            <a:r>
              <a:rPr lang="en-US" sz="2500" dirty="0">
                <a:solidFill>
                  <a:srgbClr val="062D47"/>
                </a:solidFill>
                <a:latin typeface="Poppins"/>
                <a:ea typeface="Poppins"/>
                <a:cs typeface="Poppins"/>
                <a:sym typeface="Poppins"/>
              </a:rPr>
              <a:t> Sie </a:t>
            </a:r>
            <a:r>
              <a:rPr lang="en-US" sz="2500" dirty="0" err="1">
                <a:solidFill>
                  <a:srgbClr val="062D47"/>
                </a:solidFill>
                <a:latin typeface="Poppins"/>
                <a:ea typeface="Poppins"/>
                <a:cs typeface="Poppins"/>
                <a:sym typeface="Poppins"/>
              </a:rPr>
              <a:t>ein</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regelmäßiges</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Einkommen</a:t>
            </a:r>
            <a:r>
              <a:rPr lang="en-US" sz="2500" dirty="0">
                <a:solidFill>
                  <a:srgbClr val="062D47"/>
                </a:solidFill>
                <a:latin typeface="Poppins"/>
                <a:ea typeface="Poppins"/>
                <a:cs typeface="Poppins"/>
                <a:sym typeface="Poppins"/>
              </a:rPr>
              <a:t> und </a:t>
            </a:r>
            <a:r>
              <a:rPr lang="en-US" sz="2500" dirty="0" err="1">
                <a:solidFill>
                  <a:srgbClr val="062D47"/>
                </a:solidFill>
                <a:latin typeface="Poppins"/>
                <a:ea typeface="Poppins"/>
                <a:cs typeface="Poppins"/>
                <a:sym typeface="Poppins"/>
              </a:rPr>
              <a:t>finanzielle</a:t>
            </a:r>
            <a:r>
              <a:rPr lang="en-US" sz="2500" dirty="0">
                <a:solidFill>
                  <a:srgbClr val="062D47"/>
                </a:solidFill>
                <a:latin typeface="Poppins"/>
                <a:ea typeface="Poppins"/>
                <a:cs typeface="Poppins"/>
                <a:sym typeface="Poppins"/>
              </a:rPr>
              <a:t> Sicherheit </a:t>
            </a:r>
            <a:r>
              <a:rPr lang="en-US" sz="2500" dirty="0" err="1">
                <a:solidFill>
                  <a:srgbClr val="062D47"/>
                </a:solidFill>
                <a:latin typeface="Poppins"/>
                <a:ea typeface="Poppins"/>
                <a:cs typeface="Poppins"/>
                <a:sym typeface="Poppins"/>
              </a:rPr>
              <a:t>durch</a:t>
            </a:r>
            <a:r>
              <a:rPr lang="en-US" sz="2500" dirty="0">
                <a:solidFill>
                  <a:srgbClr val="062D47"/>
                </a:solidFill>
                <a:latin typeface="Poppins"/>
                <a:ea typeface="Poppins"/>
                <a:cs typeface="Poppins"/>
                <a:sym typeface="Poppins"/>
              </a:rPr>
              <a:t> die </a:t>
            </a:r>
            <a:r>
              <a:rPr lang="en-US" sz="2500" dirty="0" err="1">
                <a:solidFill>
                  <a:srgbClr val="062D47"/>
                </a:solidFill>
                <a:latin typeface="Poppins"/>
                <a:ea typeface="Poppins"/>
                <a:cs typeface="Poppins"/>
                <a:sym typeface="Poppins"/>
              </a:rPr>
              <a:t>Verfolgung</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strategischer</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Karriereziele</a:t>
            </a:r>
            <a:r>
              <a:rPr lang="en-US" sz="2500" dirty="0">
                <a:solidFill>
                  <a:srgbClr val="062D47"/>
                </a:solidFill>
                <a:latin typeface="Poppins"/>
                <a:ea typeface="Poppins"/>
                <a:cs typeface="Poppins"/>
                <a:sym typeface="Poppins"/>
              </a:rPr>
              <a:t>.</a:t>
            </a:r>
            <a:endParaRPr sz="2500" dirty="0">
              <a:solidFill>
                <a:srgbClr val="062D47"/>
              </a:solidFill>
              <a:latin typeface="Poppins"/>
              <a:ea typeface="Poppins"/>
              <a:cs typeface="Poppins"/>
              <a:sym typeface="Poppins"/>
            </a:endParaRPr>
          </a:p>
          <a:p>
            <a:pPr marL="457200" lvl="0" indent="-387350" algn="l" rtl="0">
              <a:lnSpc>
                <a:spcPct val="115000"/>
              </a:lnSpc>
              <a:spcBef>
                <a:spcPts val="0"/>
              </a:spcBef>
              <a:spcAft>
                <a:spcPts val="0"/>
              </a:spcAft>
              <a:buClr>
                <a:srgbClr val="062D47"/>
              </a:buClr>
              <a:buSzPts val="2500"/>
              <a:buFont typeface="Poppins"/>
              <a:buChar char="●"/>
            </a:pPr>
            <a:r>
              <a:rPr lang="en-US" sz="2500" dirty="0" err="1">
                <a:solidFill>
                  <a:srgbClr val="FF0000"/>
                </a:solidFill>
                <a:latin typeface="Poppins"/>
                <a:ea typeface="Poppins"/>
                <a:cs typeface="Poppins"/>
                <a:sym typeface="Poppins"/>
              </a:rPr>
              <a:t>Planen</a:t>
            </a:r>
            <a:r>
              <a:rPr lang="en-US" sz="2500" dirty="0">
                <a:solidFill>
                  <a:srgbClr val="FF0000"/>
                </a:solidFill>
                <a:latin typeface="Poppins"/>
                <a:ea typeface="Poppins"/>
                <a:cs typeface="Poppins"/>
                <a:sym typeface="Poppins"/>
              </a:rPr>
              <a:t> Sie </a:t>
            </a:r>
            <a:r>
              <a:rPr lang="en-US" sz="2500" dirty="0" err="1">
                <a:solidFill>
                  <a:srgbClr val="FF0000"/>
                </a:solidFill>
                <a:latin typeface="Poppins"/>
                <a:ea typeface="Poppins"/>
                <a:cs typeface="Poppins"/>
                <a:sym typeface="Poppins"/>
              </a:rPr>
              <a:t>durch</a:t>
            </a:r>
            <a:r>
              <a:rPr lang="en-US" sz="2500" dirty="0">
                <a:solidFill>
                  <a:srgbClr val="FF0000"/>
                </a:solidFill>
                <a:latin typeface="Poppins"/>
                <a:ea typeface="Poppins"/>
                <a:cs typeface="Poppins"/>
                <a:sym typeface="Poppins"/>
              </a:rPr>
              <a:t> </a:t>
            </a:r>
            <a:r>
              <a:rPr lang="en-US" sz="2500" dirty="0" err="1">
                <a:solidFill>
                  <a:srgbClr val="FF0000"/>
                </a:solidFill>
                <a:latin typeface="Poppins"/>
                <a:ea typeface="Poppins"/>
                <a:cs typeface="Poppins"/>
                <a:sym typeface="Poppins"/>
              </a:rPr>
              <a:t>Gehaltsverhandlungen</a:t>
            </a:r>
            <a:r>
              <a:rPr lang="en-US" sz="2500" dirty="0">
                <a:solidFill>
                  <a:srgbClr val="FF0000"/>
                </a:solidFill>
                <a:latin typeface="Poppins"/>
                <a:ea typeface="Poppins"/>
                <a:cs typeface="Poppins"/>
                <a:sym typeface="Poppins"/>
              </a:rPr>
              <a:t>, </a:t>
            </a:r>
            <a:r>
              <a:rPr lang="en-US" sz="2500" dirty="0" err="1">
                <a:solidFill>
                  <a:srgbClr val="FF0000"/>
                </a:solidFill>
                <a:latin typeface="Poppins"/>
                <a:ea typeface="Poppins"/>
                <a:cs typeface="Poppins"/>
                <a:sym typeface="Poppins"/>
              </a:rPr>
              <a:t>Karriereschritte</a:t>
            </a:r>
            <a:r>
              <a:rPr lang="en-US" sz="2500" dirty="0">
                <a:solidFill>
                  <a:srgbClr val="FF0000"/>
                </a:solidFill>
                <a:latin typeface="Poppins"/>
                <a:ea typeface="Poppins"/>
                <a:cs typeface="Poppins"/>
                <a:sym typeface="Poppins"/>
              </a:rPr>
              <a:t> und </a:t>
            </a:r>
            <a:r>
              <a:rPr lang="en-US" sz="2500" dirty="0" err="1">
                <a:solidFill>
                  <a:srgbClr val="FF0000"/>
                </a:solidFill>
                <a:latin typeface="Poppins"/>
                <a:ea typeface="Poppins"/>
                <a:cs typeface="Poppins"/>
                <a:sym typeface="Poppins"/>
              </a:rPr>
              <a:t>Investitionen</a:t>
            </a:r>
            <a:r>
              <a:rPr lang="en-US" sz="2500" dirty="0">
                <a:solidFill>
                  <a:srgbClr val="FF0000"/>
                </a:solidFill>
                <a:latin typeface="Poppins"/>
                <a:ea typeface="Poppins"/>
                <a:cs typeface="Poppins"/>
                <a:sym typeface="Poppins"/>
              </a:rPr>
              <a:t> für </a:t>
            </a:r>
            <a:r>
              <a:rPr lang="en-US" sz="2500" dirty="0" err="1">
                <a:solidFill>
                  <a:srgbClr val="FF0000"/>
                </a:solidFill>
                <a:latin typeface="Poppins"/>
                <a:ea typeface="Poppins"/>
                <a:cs typeface="Poppins"/>
                <a:sym typeface="Poppins"/>
              </a:rPr>
              <a:t>eine</a:t>
            </a:r>
            <a:r>
              <a:rPr lang="en-US" sz="2500" dirty="0">
                <a:solidFill>
                  <a:srgbClr val="FF0000"/>
                </a:solidFill>
                <a:latin typeface="Poppins"/>
                <a:ea typeface="Poppins"/>
                <a:cs typeface="Poppins"/>
                <a:sym typeface="Poppins"/>
              </a:rPr>
              <a:t> </a:t>
            </a:r>
            <a:r>
              <a:rPr lang="en-US" sz="2500" dirty="0" err="1">
                <a:solidFill>
                  <a:srgbClr val="FF0000"/>
                </a:solidFill>
                <a:latin typeface="Poppins"/>
                <a:ea typeface="Poppins"/>
                <a:cs typeface="Poppins"/>
                <a:sym typeface="Poppins"/>
              </a:rPr>
              <a:t>langfristige</a:t>
            </a:r>
            <a:r>
              <a:rPr lang="en-US" sz="2500" dirty="0">
                <a:solidFill>
                  <a:srgbClr val="FF0000"/>
                </a:solidFill>
                <a:latin typeface="Poppins"/>
                <a:ea typeface="Poppins"/>
                <a:cs typeface="Poppins"/>
                <a:sym typeface="Poppins"/>
              </a:rPr>
              <a:t> </a:t>
            </a:r>
            <a:r>
              <a:rPr lang="en-US" sz="2500" dirty="0" err="1">
                <a:solidFill>
                  <a:srgbClr val="FF0000"/>
                </a:solidFill>
                <a:latin typeface="Poppins"/>
                <a:ea typeface="Poppins"/>
                <a:cs typeface="Poppins"/>
                <a:sym typeface="Poppins"/>
              </a:rPr>
              <a:t>finanzielle</a:t>
            </a:r>
            <a:r>
              <a:rPr lang="en-US" sz="2500" dirty="0">
                <a:solidFill>
                  <a:srgbClr val="FF0000"/>
                </a:solidFill>
                <a:latin typeface="Poppins"/>
                <a:ea typeface="Poppins"/>
                <a:cs typeface="Poppins"/>
                <a:sym typeface="Poppins"/>
              </a:rPr>
              <a:t> Gesundheit.</a:t>
            </a:r>
            <a:endParaRPr sz="2500" dirty="0">
              <a:solidFill>
                <a:srgbClr val="FF0000"/>
              </a:solidFill>
              <a:latin typeface="Poppins"/>
              <a:ea typeface="Poppins"/>
              <a:cs typeface="Poppins"/>
              <a:sym typeface="Poppins"/>
            </a:endParaRPr>
          </a:p>
          <a:p>
            <a:pPr marL="457200" lvl="0" indent="-387350" algn="l" rtl="0">
              <a:lnSpc>
                <a:spcPct val="115000"/>
              </a:lnSpc>
              <a:spcBef>
                <a:spcPts val="0"/>
              </a:spcBef>
              <a:spcAft>
                <a:spcPts val="0"/>
              </a:spcAft>
              <a:buClr>
                <a:srgbClr val="062D47"/>
              </a:buClr>
              <a:buSzPts val="2500"/>
              <a:buFont typeface="Poppins"/>
              <a:buChar char="●"/>
            </a:pPr>
            <a:r>
              <a:rPr lang="en-US" sz="2500" dirty="0" err="1">
                <a:solidFill>
                  <a:srgbClr val="062D47"/>
                </a:solidFill>
                <a:latin typeface="Poppins"/>
                <a:ea typeface="Poppins"/>
                <a:cs typeface="Poppins"/>
                <a:sym typeface="Poppins"/>
              </a:rPr>
              <a:t>Sicherung</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besserer</a:t>
            </a:r>
            <a:r>
              <a:rPr lang="en-US" sz="2500" dirty="0">
                <a:solidFill>
                  <a:srgbClr val="062D47"/>
                </a:solidFill>
                <a:latin typeface="Poppins"/>
                <a:ea typeface="Poppins"/>
                <a:cs typeface="Poppins"/>
                <a:sym typeface="Poppins"/>
              </a:rPr>
              <a:t>, an die </a:t>
            </a:r>
            <a:r>
              <a:rPr lang="en-US" sz="2500" dirty="0" err="1">
                <a:solidFill>
                  <a:srgbClr val="062D47"/>
                </a:solidFill>
                <a:latin typeface="Poppins"/>
                <a:ea typeface="Poppins"/>
                <a:cs typeface="Poppins"/>
                <a:sym typeface="Poppins"/>
              </a:rPr>
              <a:t>Marktentwicklung</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angepasster</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Arbeitsplätze</a:t>
            </a:r>
            <a:r>
              <a:rPr lang="en-US" sz="2500" dirty="0">
                <a:solidFill>
                  <a:srgbClr val="062D47"/>
                </a:solidFill>
                <a:latin typeface="Poppins"/>
                <a:ea typeface="Poppins"/>
                <a:cs typeface="Poppins"/>
                <a:sym typeface="Poppins"/>
              </a:rPr>
              <a:t>, um die </a:t>
            </a:r>
            <a:r>
              <a:rPr lang="en-US" sz="2500" dirty="0" err="1">
                <a:solidFill>
                  <a:srgbClr val="062D47"/>
                </a:solidFill>
                <a:latin typeface="Poppins"/>
                <a:ea typeface="Poppins"/>
                <a:cs typeface="Poppins"/>
                <a:sym typeface="Poppins"/>
              </a:rPr>
              <a:t>finanzielle</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Belastbarkeit</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zu</a:t>
            </a:r>
            <a:r>
              <a:rPr lang="en-US" sz="2500" dirty="0">
                <a:solidFill>
                  <a:srgbClr val="062D47"/>
                </a:solidFill>
                <a:latin typeface="Poppins"/>
                <a:ea typeface="Poppins"/>
                <a:cs typeface="Poppins"/>
                <a:sym typeface="Poppins"/>
              </a:rPr>
              <a:t> </a:t>
            </a:r>
            <a:r>
              <a:rPr lang="en-US" sz="2500" dirty="0" err="1">
                <a:solidFill>
                  <a:srgbClr val="062D47"/>
                </a:solidFill>
                <a:latin typeface="Poppins"/>
                <a:ea typeface="Poppins"/>
                <a:cs typeface="Poppins"/>
                <a:sym typeface="Poppins"/>
              </a:rPr>
              <a:t>gewährleisten</a:t>
            </a:r>
            <a:r>
              <a:rPr lang="en-US" sz="2500" dirty="0">
                <a:solidFill>
                  <a:srgbClr val="062D47"/>
                </a:solidFill>
                <a:latin typeface="Poppins"/>
                <a:ea typeface="Poppins"/>
                <a:cs typeface="Poppins"/>
                <a:sym typeface="Poppins"/>
              </a:rPr>
              <a:t>.</a:t>
            </a:r>
            <a:endParaRPr sz="4000" b="1" dirty="0">
              <a:solidFill>
                <a:srgbClr val="062D47"/>
              </a:solidFill>
              <a:latin typeface="Poppins"/>
              <a:ea typeface="Poppins"/>
              <a:cs typeface="Poppins"/>
              <a:sym typeface="Poppins"/>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CONDSLIDEISINFO" val="True"/>
  <p:tag name="LASTSLIDEISINFO" val="True"/>
</p:tagLst>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2125</Words>
  <Application>Microsoft Office PowerPoint</Application>
  <PresentationFormat>Benutzerdefiniert</PresentationFormat>
  <Paragraphs>211</Paragraphs>
  <Slides>36</Slides>
  <Notes>36</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36</vt:i4>
      </vt:variant>
    </vt:vector>
  </HeadingPairs>
  <TitlesOfParts>
    <vt:vector size="43" baseType="lpstr">
      <vt:lpstr>Calibri</vt:lpstr>
      <vt:lpstr>Poppins Medium</vt:lpstr>
      <vt:lpstr>Poppins SemiBold</vt:lpstr>
      <vt:lpstr>Arimo</vt:lpstr>
      <vt:lpstr>Poppins</vt:lpstr>
      <vt:lpstr>Arial</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Wolfgang</dc:creator>
  <cp:keywords>, docId:A7143D20CBCE82A010A17ECA03858D56</cp:keywords>
  <cp:lastModifiedBy>Wolfgang Schabereiter</cp:lastModifiedBy>
  <cp:revision>6</cp:revision>
  <dcterms:created xsi:type="dcterms:W3CDTF">2006-08-16T00:00:00Z</dcterms:created>
  <dcterms:modified xsi:type="dcterms:W3CDTF">2025-04-28T03:50:04Z</dcterms:modified>
</cp:coreProperties>
</file>