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10287000" cx="18288000"/>
  <p:notesSz cx="6858000" cy="9144000"/>
  <p:embeddedFontLst>
    <p:embeddedFont>
      <p:font typeface="Arimo"/>
      <p:regular r:id="rId41"/>
      <p:bold r:id="rId42"/>
      <p:italic r:id="rId43"/>
      <p:boldItalic r:id="rId44"/>
    </p:embeddedFont>
    <p:embeddedFont>
      <p:font typeface="Poppins"/>
      <p:regular r:id="rId45"/>
      <p:bold r:id="rId46"/>
      <p:italic r:id="rId47"/>
      <p:boldItalic r:id="rId48"/>
    </p:embeddedFont>
    <p:embeddedFont>
      <p:font typeface="Poppins Medium"/>
      <p:regular r:id="rId49"/>
      <p:bold r:id="rId50"/>
      <p:italic r:id="rId51"/>
      <p:boldItalic r:id="rId52"/>
    </p:embeddedFont>
    <p:embeddedFont>
      <p:font typeface="Poppins SemiBold"/>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h/dbN8CBPwt5Vj0qF7sEVGAUJN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Arimo-bold.fntdata"/><Relationship Id="rId41" Type="http://schemas.openxmlformats.org/officeDocument/2006/relationships/font" Target="fonts/Arimo-regular.fntdata"/><Relationship Id="rId44" Type="http://schemas.openxmlformats.org/officeDocument/2006/relationships/font" Target="fonts/Arimo-boldItalic.fntdata"/><Relationship Id="rId43" Type="http://schemas.openxmlformats.org/officeDocument/2006/relationships/font" Target="fonts/Arimo-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boldItalic.fntdata"/><Relationship Id="rId47" Type="http://schemas.openxmlformats.org/officeDocument/2006/relationships/font" Target="fonts/Poppins-italic.fntdata"/><Relationship Id="rId49" Type="http://schemas.openxmlformats.org/officeDocument/2006/relationships/font" Target="fonts/PoppinsMedium-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oppinsMedium-italic.fntdata"/><Relationship Id="rId50" Type="http://schemas.openxmlformats.org/officeDocument/2006/relationships/font" Target="fonts/PoppinsMedium-bold.fntdata"/><Relationship Id="rId53" Type="http://schemas.openxmlformats.org/officeDocument/2006/relationships/font" Target="fonts/PoppinsSemiBold-regular.fntdata"/><Relationship Id="rId52" Type="http://schemas.openxmlformats.org/officeDocument/2006/relationships/font" Target="fonts/PoppinsMedium-boldItalic.fntdata"/><Relationship Id="rId11" Type="http://schemas.openxmlformats.org/officeDocument/2006/relationships/slide" Target="slides/slide7.xml"/><Relationship Id="rId55" Type="http://schemas.openxmlformats.org/officeDocument/2006/relationships/font" Target="fonts/PoppinsSemiBold-italic.fntdata"/><Relationship Id="rId10" Type="http://schemas.openxmlformats.org/officeDocument/2006/relationships/slide" Target="slides/slide6.xml"/><Relationship Id="rId54" Type="http://schemas.openxmlformats.org/officeDocument/2006/relationships/font" Target="fonts/PoppinsSemiBold-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PoppinsSemiBold-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2093a3db72_3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g32093a3db72_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2093a3db72_3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g32093a3db72_3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2093a3db72_3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g32093a3db72_3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2093a3db72_3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g32093a3db72_3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2093a3db72_3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 name="Google Shape;450;g32093a3db72_3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2093a3db72_3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g32093a3db72_3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2093a3db72_3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9" name="Google Shape;489;g32093a3db72_3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2093a3db72_3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6" name="Google Shape;506;g32093a3db72_3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2093a3db72_3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g32093a3db72_3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2093a3db72_3_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g32093a3db72_3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2093a3db72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g32093a3db72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2093a3db72_3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5" name="Google Shape;585;g32093a3db72_3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2093a3db72_5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 name="Google Shape;605;g32093a3db72_5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2093a3db72_5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5" name="Google Shape;625;g32093a3db72_5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2093a3db72_5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 name="Google Shape;635;g32093a3db72_5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209f1de554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5" name="Google Shape;655;g3209f1de554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2093a3db72_5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 name="Google Shape;665;g32093a3db72_5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209f1de554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6" name="Google Shape;686;g3209f1de554_1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2093a3db7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32093a3db7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2093a3db72_5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6" name="Google Shape;696;g32093a3db72_5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209f1de554_1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7" name="Google Shape;717;g3209f1de554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32093a3db72_5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7" name="Google Shape;727;g32093a3db72_5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3209f1de554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7" name="Google Shape;747;g3209f1de554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2093a3db72_3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8" name="Google Shape;758;g32093a3db72_3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2093a3db72_5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 name="Google Shape;777;g32093a3db72_5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6" name="Google Shape;7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093a3db72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32093a3db72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2093a3db7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32093a3db72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F7E9"/>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9.jpg"/><Relationship Id="rId9" Type="http://schemas.openxmlformats.org/officeDocument/2006/relationships/image" Target="../media/image37.png"/><Relationship Id="rId5" Type="http://schemas.openxmlformats.org/officeDocument/2006/relationships/image" Target="../media/image6.png"/><Relationship Id="rId6" Type="http://schemas.openxmlformats.org/officeDocument/2006/relationships/image" Target="../media/image35.jpg"/><Relationship Id="rId7" Type="http://schemas.openxmlformats.org/officeDocument/2006/relationships/image" Target="../media/image24.png"/><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39.jpg"/><Relationship Id="rId9" Type="http://schemas.openxmlformats.org/officeDocument/2006/relationships/image" Target="../media/image37.png"/><Relationship Id="rId5" Type="http://schemas.openxmlformats.org/officeDocument/2006/relationships/image" Target="../media/image6.png"/><Relationship Id="rId6" Type="http://schemas.openxmlformats.org/officeDocument/2006/relationships/image" Target="../media/image35.jpg"/><Relationship Id="rId7" Type="http://schemas.openxmlformats.org/officeDocument/2006/relationships/image" Target="../media/image24.png"/><Relationship Id="rId8"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41.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9.jpg"/><Relationship Id="rId5" Type="http://schemas.openxmlformats.org/officeDocument/2006/relationships/image" Target="../media/image6.png"/><Relationship Id="rId6" Type="http://schemas.openxmlformats.org/officeDocument/2006/relationships/image" Target="../media/image35.jpg"/><Relationship Id="rId7" Type="http://schemas.openxmlformats.org/officeDocument/2006/relationships/image" Target="../media/image24.png"/><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5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5.jpg"/><Relationship Id="rId6" Type="http://schemas.openxmlformats.org/officeDocument/2006/relationships/image" Target="../media/image45.png"/><Relationship Id="rId7"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5.jpg"/><Relationship Id="rId6" Type="http://schemas.openxmlformats.org/officeDocument/2006/relationships/image" Target="../media/image42.jpg"/><Relationship Id="rId7" Type="http://schemas.openxmlformats.org/officeDocument/2006/relationships/image" Target="../media/image5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39.jpg"/><Relationship Id="rId5" Type="http://schemas.openxmlformats.org/officeDocument/2006/relationships/image" Target="../media/image6.png"/><Relationship Id="rId6" Type="http://schemas.openxmlformats.org/officeDocument/2006/relationships/image" Target="../media/image35.jpg"/><Relationship Id="rId7" Type="http://schemas.openxmlformats.org/officeDocument/2006/relationships/image" Target="../media/image44.jpg"/><Relationship Id="rId8"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5.jpg"/><Relationship Id="rId6" Type="http://schemas.openxmlformats.org/officeDocument/2006/relationships/image" Target="../media/image61.png"/><Relationship Id="rId7" Type="http://schemas.openxmlformats.org/officeDocument/2006/relationships/image" Target="../media/image53.jpg"/><Relationship Id="rId8" Type="http://schemas.openxmlformats.org/officeDocument/2006/relationships/image" Target="../media/image6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6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39.jpg"/><Relationship Id="rId5" Type="http://schemas.openxmlformats.org/officeDocument/2006/relationships/image" Target="../media/image6.png"/><Relationship Id="rId6" Type="http://schemas.openxmlformats.org/officeDocument/2006/relationships/image" Target="../media/image35.jpg"/><Relationship Id="rId7" Type="http://schemas.openxmlformats.org/officeDocument/2006/relationships/image" Target="../media/image4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59.png"/><Relationship Id="rId13" Type="http://schemas.openxmlformats.org/officeDocument/2006/relationships/image" Target="../media/image67.png"/><Relationship Id="rId12"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57.jpg"/><Relationship Id="rId9" Type="http://schemas.openxmlformats.org/officeDocument/2006/relationships/image" Target="../media/image63.png"/><Relationship Id="rId1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49.png"/><Relationship Id="rId8"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2.png"/><Relationship Id="rId13" Type="http://schemas.openxmlformats.org/officeDocument/2006/relationships/image" Target="../media/image26.png"/><Relationship Id="rId12"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8.png"/><Relationship Id="rId14" Type="http://schemas.openxmlformats.org/officeDocument/2006/relationships/image" Target="../media/image65.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7.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4" l="-40412" r="-60193" t="-526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10" r="0" t="0"/>
            </a:stretch>
          </a:blipFill>
          <a:ln>
            <a:noFill/>
          </a:ln>
        </p:spPr>
      </p:sp>
      <p:sp>
        <p:nvSpPr>
          <p:cNvPr id="97" name="Google Shape;97;p1"/>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
          <p:cNvSpPr txBox="1"/>
          <p:nvPr/>
        </p:nvSpPr>
        <p:spPr>
          <a:xfrm>
            <a:off x="1034729"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1034729" y="3503272"/>
            <a:ext cx="6979151" cy="889635"/>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Rethinking wellbeing at workplaces in the EU SMEs</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1034725" y="4975775"/>
            <a:ext cx="7701600" cy="96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Clr>
                <a:schemeClr val="dk1"/>
              </a:buClr>
              <a:buSzPts val="1100"/>
              <a:buFont typeface="Arial"/>
              <a:buNone/>
            </a:pPr>
            <a:r>
              <a:rPr b="1" lang="en-US" sz="6300">
                <a:solidFill>
                  <a:srgbClr val="002C47"/>
                </a:solidFill>
                <a:latin typeface="Poppins"/>
                <a:ea typeface="Poppins"/>
                <a:cs typeface="Poppins"/>
                <a:sym typeface="Poppins"/>
              </a:rPr>
              <a:t>CAREER PLANNING </a:t>
            </a:r>
            <a:endParaRPr b="1" sz="9623">
              <a:solidFill>
                <a:srgbClr val="002C47"/>
              </a:solidFill>
              <a:latin typeface="Poppins"/>
              <a:ea typeface="Poppins"/>
              <a:cs typeface="Poppins"/>
              <a:sym typeface="Poppins"/>
            </a:endParaRPr>
          </a:p>
        </p:txBody>
      </p:sp>
      <p:sp>
        <p:nvSpPr>
          <p:cNvPr id="102" name="Google Shape;102;p1"/>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3" name="Google Shape;103;p1"/>
          <p:cNvSpPr txBox="1"/>
          <p:nvPr/>
        </p:nvSpPr>
        <p:spPr>
          <a:xfrm>
            <a:off x="1034725" y="8686800"/>
            <a:ext cx="4553100" cy="6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Poppins"/>
                <a:ea typeface="Poppins"/>
                <a:cs typeface="Poppins"/>
                <a:sym typeface="Poppins"/>
              </a:rPr>
              <a:t>MODULE 1 - MICC</a:t>
            </a:r>
            <a:endParaRPr sz="3200">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7"/>
          <p:cNvSpPr/>
          <p:nvPr/>
        </p:nvSpPr>
        <p:spPr>
          <a:xfrm rot="-10370840">
            <a:off x="11426476" y="-632082"/>
            <a:ext cx="8019344" cy="2715783"/>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98" name="Google Shape;298;p7"/>
          <p:cNvSpPr/>
          <p:nvPr/>
        </p:nvSpPr>
        <p:spPr>
          <a:xfrm flipH="1" rot="10416205">
            <a:off x="-326994" y="-524050"/>
            <a:ext cx="7379055" cy="2291030"/>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299" name="Google Shape;299;p7"/>
          <p:cNvGrpSpPr/>
          <p:nvPr/>
        </p:nvGrpSpPr>
        <p:grpSpPr>
          <a:xfrm>
            <a:off x="-1342907" y="9913239"/>
            <a:ext cx="20973813" cy="837562"/>
            <a:chOff x="0" y="-57150"/>
            <a:chExt cx="11607985" cy="463550"/>
          </a:xfrm>
        </p:grpSpPr>
        <p:sp>
          <p:nvSpPr>
            <p:cNvPr id="300" name="Google Shape;300;p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7"/>
          <p:cNvGrpSpPr/>
          <p:nvPr/>
        </p:nvGrpSpPr>
        <p:grpSpPr>
          <a:xfrm>
            <a:off x="2488624" y="9913239"/>
            <a:ext cx="13310752" cy="837562"/>
            <a:chOff x="0" y="-57150"/>
            <a:chExt cx="7366854" cy="463550"/>
          </a:xfrm>
        </p:grpSpPr>
        <p:sp>
          <p:nvSpPr>
            <p:cNvPr id="303" name="Google Shape;303;p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7"/>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7"/>
          <p:cNvGrpSpPr/>
          <p:nvPr/>
        </p:nvGrpSpPr>
        <p:grpSpPr>
          <a:xfrm>
            <a:off x="4131384" y="9913239"/>
            <a:ext cx="10025232" cy="837562"/>
            <a:chOff x="0" y="-57150"/>
            <a:chExt cx="5548478" cy="463550"/>
          </a:xfrm>
        </p:grpSpPr>
        <p:sp>
          <p:nvSpPr>
            <p:cNvPr id="306" name="Google Shape;306;p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7"/>
          <p:cNvSpPr txBox="1"/>
          <p:nvPr/>
        </p:nvSpPr>
        <p:spPr>
          <a:xfrm>
            <a:off x="1958400" y="2144450"/>
            <a:ext cx="14977200" cy="877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5700">
                <a:solidFill>
                  <a:srgbClr val="002C47"/>
                </a:solidFill>
                <a:latin typeface="Poppins"/>
                <a:ea typeface="Poppins"/>
                <a:cs typeface="Poppins"/>
                <a:sym typeface="Poppins"/>
              </a:rPr>
              <a:t>Work-Life Balance and Adaptability</a:t>
            </a:r>
            <a:endParaRPr b="0" i="0" sz="2100" u="none" cap="none" strike="noStrike">
              <a:solidFill>
                <a:srgbClr val="000000"/>
              </a:solidFill>
              <a:latin typeface="Arial"/>
              <a:ea typeface="Arial"/>
              <a:cs typeface="Arial"/>
              <a:sym typeface="Arial"/>
            </a:endParaRPr>
          </a:p>
        </p:txBody>
      </p:sp>
      <p:sp>
        <p:nvSpPr>
          <p:cNvPr id="309" name="Google Shape;309;p7"/>
          <p:cNvSpPr txBox="1"/>
          <p:nvPr/>
        </p:nvSpPr>
        <p:spPr>
          <a:xfrm>
            <a:off x="2737650" y="3436725"/>
            <a:ext cx="13418700" cy="2889000"/>
          </a:xfrm>
          <a:prstGeom prst="rect">
            <a:avLst/>
          </a:prstGeom>
          <a:noFill/>
          <a:ln cap="flat" cmpd="sng" w="38100">
            <a:solidFill>
              <a:srgbClr val="000000"/>
            </a:solidFill>
            <a:prstDash val="dot"/>
            <a:round/>
            <a:headEnd len="sm" w="sm" type="none"/>
            <a:tailEnd len="sm" w="sm" type="none"/>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5999"/>
              <a:buFont typeface="Arial"/>
              <a:buNone/>
            </a:pPr>
            <a:r>
              <a:rPr lang="en-US" sz="3400">
                <a:solidFill>
                  <a:srgbClr val="002C47"/>
                </a:solidFill>
                <a:latin typeface="Poppins"/>
                <a:ea typeface="Poppins"/>
                <a:cs typeface="Poppins"/>
                <a:sym typeface="Poppins"/>
              </a:rPr>
              <a:t>Effective career planning promotes work-life balance by fostering flexible work arrangements and clear boundaries, while adaptability is achieved through continuous skill development and staying attuned to industry trends, ensuring long-term resilience and success in dynamic job markets.</a:t>
            </a:r>
            <a:endParaRPr i="0" sz="3400" u="none" cap="none" strike="noStrike">
              <a:solidFill>
                <a:srgbClr val="000000"/>
              </a:solidFill>
              <a:latin typeface="Poppins"/>
              <a:ea typeface="Poppins"/>
              <a:cs typeface="Poppins"/>
              <a:sym typeface="Poppins"/>
            </a:endParaRPr>
          </a:p>
        </p:txBody>
      </p:sp>
      <p:sp>
        <p:nvSpPr>
          <p:cNvPr id="310" name="Google Shape;310;p7"/>
          <p:cNvSpPr/>
          <p:nvPr/>
        </p:nvSpPr>
        <p:spPr>
          <a:xfrm>
            <a:off x="7620563" y="6439585"/>
            <a:ext cx="3046374" cy="3046374"/>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sp>
      <p:sp>
        <p:nvSpPr>
          <p:cNvPr id="311" name="Google Shape;311;p7"/>
          <p:cNvSpPr txBox="1"/>
          <p:nvPr/>
        </p:nvSpPr>
        <p:spPr>
          <a:xfrm>
            <a:off x="8150851" y="6793143"/>
            <a:ext cx="1986300" cy="215820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
        <p:nvSpPr>
          <p:cNvPr id="312" name="Google Shape;312;p7"/>
          <p:cNvSpPr/>
          <p:nvPr/>
        </p:nvSpPr>
        <p:spPr>
          <a:xfrm>
            <a:off x="7921761" y="6740512"/>
            <a:ext cx="2444496" cy="244449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
          <p:cNvSpPr/>
          <p:nvPr/>
        </p:nvSpPr>
        <p:spPr>
          <a:xfrm>
            <a:off x="8308560" y="7220260"/>
            <a:ext cx="1670884" cy="1484998"/>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2093a3db72_3_5"/>
          <p:cNvSpPr/>
          <p:nvPr/>
        </p:nvSpPr>
        <p:spPr>
          <a:xfrm flipH="1" rot="5400000">
            <a:off x="-5213597" y="1835141"/>
            <a:ext cx="14278433" cy="497960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19" name="Google Shape;319;g32093a3db72_3_5"/>
          <p:cNvGrpSpPr/>
          <p:nvPr/>
        </p:nvGrpSpPr>
        <p:grpSpPr>
          <a:xfrm>
            <a:off x="3557600" y="660646"/>
            <a:ext cx="857829" cy="857829"/>
            <a:chOff x="0" y="0"/>
            <a:chExt cx="812800" cy="812800"/>
          </a:xfrm>
        </p:grpSpPr>
        <p:sp>
          <p:nvSpPr>
            <p:cNvPr id="320" name="Google Shape;320;g32093a3db72_3_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32093a3db72_3_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g32093a3db72_3_5"/>
          <p:cNvGrpSpPr/>
          <p:nvPr/>
        </p:nvGrpSpPr>
        <p:grpSpPr>
          <a:xfrm>
            <a:off x="3079499" y="1266671"/>
            <a:ext cx="604561" cy="604561"/>
            <a:chOff x="0" y="0"/>
            <a:chExt cx="812800" cy="812800"/>
          </a:xfrm>
        </p:grpSpPr>
        <p:sp>
          <p:nvSpPr>
            <p:cNvPr id="323" name="Google Shape;323;g32093a3db72_3_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32093a3db72_3_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g32093a3db72_3_5"/>
          <p:cNvGrpSpPr/>
          <p:nvPr/>
        </p:nvGrpSpPr>
        <p:grpSpPr>
          <a:xfrm>
            <a:off x="3062951" y="434263"/>
            <a:ext cx="637642" cy="637642"/>
            <a:chOff x="0" y="0"/>
            <a:chExt cx="812800" cy="812800"/>
          </a:xfrm>
        </p:grpSpPr>
        <p:sp>
          <p:nvSpPr>
            <p:cNvPr id="326" name="Google Shape;326;g32093a3db72_3_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32093a3db72_3_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8" name="Google Shape;328;g32093a3db72_3_5"/>
          <p:cNvSpPr txBox="1"/>
          <p:nvPr/>
        </p:nvSpPr>
        <p:spPr>
          <a:xfrm>
            <a:off x="5010150" y="643750"/>
            <a:ext cx="12687300" cy="18504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LESSON 2 : </a:t>
            </a:r>
            <a:endParaRPr b="1" sz="47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lang="en-US" sz="4600">
                <a:solidFill>
                  <a:srgbClr val="002C47"/>
                </a:solidFill>
                <a:latin typeface="Calibri"/>
                <a:ea typeface="Calibri"/>
                <a:cs typeface="Calibri"/>
                <a:sym typeface="Calibri"/>
              </a:rPr>
              <a:t>Importance of Career Planning</a:t>
            </a:r>
            <a:endParaRPr b="1" sz="80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32093a3db72_3_5"/>
          <p:cNvSpPr txBox="1"/>
          <p:nvPr/>
        </p:nvSpPr>
        <p:spPr>
          <a:xfrm>
            <a:off x="5010150" y="3137525"/>
            <a:ext cx="12687300" cy="574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3200">
                <a:solidFill>
                  <a:srgbClr val="062D47"/>
                </a:solidFill>
                <a:latin typeface="Poppins"/>
                <a:ea typeface="Poppins"/>
                <a:cs typeface="Poppins"/>
                <a:sym typeface="Poppins"/>
              </a:rPr>
              <a:t>Why Career Planning Matters</a:t>
            </a:r>
            <a:endParaRPr b="1" sz="3200">
              <a:solidFill>
                <a:srgbClr val="062D47"/>
              </a:solidFill>
              <a:latin typeface="Poppins"/>
              <a:ea typeface="Poppins"/>
              <a:cs typeface="Poppins"/>
              <a:sym typeface="Poppins"/>
            </a:endParaRPr>
          </a:p>
          <a:p>
            <a:pPr indent="-431800" lvl="0" marL="457200" rtl="0" algn="l">
              <a:lnSpc>
                <a:spcPct val="115000"/>
              </a:lnSpc>
              <a:spcBef>
                <a:spcPts val="1200"/>
              </a:spcBef>
              <a:spcAft>
                <a:spcPts val="0"/>
              </a:spcAft>
              <a:buClr>
                <a:srgbClr val="45B042"/>
              </a:buClr>
              <a:buSzPts val="3200"/>
              <a:buFont typeface="Poppins"/>
              <a:buChar char="●"/>
            </a:pPr>
            <a:r>
              <a:rPr b="1" lang="en-US" sz="3200">
                <a:solidFill>
                  <a:srgbClr val="45B042"/>
                </a:solidFill>
                <a:latin typeface="Poppins"/>
                <a:ea typeface="Poppins"/>
                <a:cs typeface="Poppins"/>
                <a:sym typeface="Poppins"/>
              </a:rPr>
              <a:t>For Individuals:</a:t>
            </a:r>
            <a:endParaRPr b="1" sz="3200">
              <a:solidFill>
                <a:srgbClr val="45B042"/>
              </a:solidFill>
              <a:latin typeface="Poppins"/>
              <a:ea typeface="Poppins"/>
              <a:cs typeface="Poppins"/>
              <a:sym typeface="Poppins"/>
            </a:endParaRPr>
          </a:p>
          <a:p>
            <a:pPr indent="-431800" lvl="1" marL="914400" rtl="0" algn="l">
              <a:lnSpc>
                <a:spcPct val="115000"/>
              </a:lnSpc>
              <a:spcBef>
                <a:spcPts val="0"/>
              </a:spcBef>
              <a:spcAft>
                <a:spcPts val="0"/>
              </a:spcAft>
              <a:buClr>
                <a:srgbClr val="062D47"/>
              </a:buClr>
              <a:buSzPts val="3200"/>
              <a:buFont typeface="Poppins"/>
              <a:buChar char="○"/>
            </a:pPr>
            <a:r>
              <a:rPr lang="en-US" sz="3200">
                <a:solidFill>
                  <a:srgbClr val="062D47"/>
                </a:solidFill>
                <a:latin typeface="Poppins"/>
                <a:ea typeface="Poppins"/>
                <a:cs typeface="Poppins"/>
                <a:sym typeface="Poppins"/>
              </a:rPr>
              <a:t>Provides clarity and direction for career goals.</a:t>
            </a:r>
            <a:endParaRPr sz="3200">
              <a:solidFill>
                <a:srgbClr val="062D47"/>
              </a:solidFill>
              <a:latin typeface="Poppins"/>
              <a:ea typeface="Poppins"/>
              <a:cs typeface="Poppins"/>
              <a:sym typeface="Poppins"/>
            </a:endParaRPr>
          </a:p>
          <a:p>
            <a:pPr indent="-431800" lvl="1" marL="914400" rtl="0" algn="l">
              <a:lnSpc>
                <a:spcPct val="115000"/>
              </a:lnSpc>
              <a:spcBef>
                <a:spcPts val="0"/>
              </a:spcBef>
              <a:spcAft>
                <a:spcPts val="0"/>
              </a:spcAft>
              <a:buClr>
                <a:srgbClr val="062D47"/>
              </a:buClr>
              <a:buSzPts val="3200"/>
              <a:buFont typeface="Poppins"/>
              <a:buChar char="○"/>
            </a:pPr>
            <a:r>
              <a:rPr lang="en-US" sz="3200">
                <a:solidFill>
                  <a:srgbClr val="062D47"/>
                </a:solidFill>
                <a:latin typeface="Poppins"/>
                <a:ea typeface="Poppins"/>
                <a:cs typeface="Poppins"/>
                <a:sym typeface="Poppins"/>
              </a:rPr>
              <a:t>Enhances job satisfaction and personal fulfillment.</a:t>
            </a:r>
            <a:endParaRPr sz="3200">
              <a:solidFill>
                <a:srgbClr val="062D47"/>
              </a:solidFill>
              <a:latin typeface="Poppins"/>
              <a:ea typeface="Poppins"/>
              <a:cs typeface="Poppins"/>
              <a:sym typeface="Poppins"/>
            </a:endParaRPr>
          </a:p>
          <a:p>
            <a:pPr indent="-431800" lvl="1" marL="914400" rtl="0" algn="l">
              <a:lnSpc>
                <a:spcPct val="115000"/>
              </a:lnSpc>
              <a:spcBef>
                <a:spcPts val="0"/>
              </a:spcBef>
              <a:spcAft>
                <a:spcPts val="0"/>
              </a:spcAft>
              <a:buClr>
                <a:srgbClr val="062D47"/>
              </a:buClr>
              <a:buSzPts val="3200"/>
              <a:buFont typeface="Poppins"/>
              <a:buChar char="○"/>
            </a:pPr>
            <a:r>
              <a:rPr lang="en-US" sz="3200">
                <a:solidFill>
                  <a:srgbClr val="062D47"/>
                </a:solidFill>
                <a:latin typeface="Poppins"/>
                <a:ea typeface="Poppins"/>
                <a:cs typeface="Poppins"/>
                <a:sym typeface="Poppins"/>
              </a:rPr>
              <a:t>Builds resilience and adaptability in evolving job markets.</a:t>
            </a:r>
            <a:endParaRPr sz="3200">
              <a:solidFill>
                <a:srgbClr val="062D47"/>
              </a:solidFill>
              <a:latin typeface="Poppins"/>
              <a:ea typeface="Poppins"/>
              <a:cs typeface="Poppins"/>
              <a:sym typeface="Poppins"/>
            </a:endParaRPr>
          </a:p>
          <a:p>
            <a:pPr indent="-431800" lvl="0" marL="457200" rtl="0" algn="l">
              <a:lnSpc>
                <a:spcPct val="115000"/>
              </a:lnSpc>
              <a:spcBef>
                <a:spcPts val="0"/>
              </a:spcBef>
              <a:spcAft>
                <a:spcPts val="0"/>
              </a:spcAft>
              <a:buClr>
                <a:srgbClr val="45B042"/>
              </a:buClr>
              <a:buSzPts val="3200"/>
              <a:buFont typeface="Poppins"/>
              <a:buChar char="●"/>
            </a:pPr>
            <a:r>
              <a:rPr b="1" lang="en-US" sz="3200">
                <a:solidFill>
                  <a:srgbClr val="45B042"/>
                </a:solidFill>
                <a:latin typeface="Poppins"/>
                <a:ea typeface="Poppins"/>
                <a:cs typeface="Poppins"/>
                <a:sym typeface="Poppins"/>
              </a:rPr>
              <a:t>For Organizations:</a:t>
            </a:r>
            <a:endParaRPr b="1" sz="3200">
              <a:solidFill>
                <a:srgbClr val="45B042"/>
              </a:solidFill>
              <a:latin typeface="Poppins"/>
              <a:ea typeface="Poppins"/>
              <a:cs typeface="Poppins"/>
              <a:sym typeface="Poppins"/>
            </a:endParaRPr>
          </a:p>
          <a:p>
            <a:pPr indent="-431800" lvl="1" marL="914400" rtl="0" algn="l">
              <a:lnSpc>
                <a:spcPct val="115000"/>
              </a:lnSpc>
              <a:spcBef>
                <a:spcPts val="0"/>
              </a:spcBef>
              <a:spcAft>
                <a:spcPts val="0"/>
              </a:spcAft>
              <a:buClr>
                <a:srgbClr val="062D47"/>
              </a:buClr>
              <a:buSzPts val="3200"/>
              <a:buFont typeface="Poppins"/>
              <a:buChar char="○"/>
            </a:pPr>
            <a:r>
              <a:rPr lang="en-US" sz="3200">
                <a:solidFill>
                  <a:srgbClr val="062D47"/>
                </a:solidFill>
                <a:latin typeface="Poppins"/>
                <a:ea typeface="Poppins"/>
                <a:cs typeface="Poppins"/>
                <a:sym typeface="Poppins"/>
              </a:rPr>
              <a:t>Aligns employee skills with business objectives.</a:t>
            </a:r>
            <a:endParaRPr sz="3200">
              <a:solidFill>
                <a:srgbClr val="062D47"/>
              </a:solidFill>
              <a:latin typeface="Poppins"/>
              <a:ea typeface="Poppins"/>
              <a:cs typeface="Poppins"/>
              <a:sym typeface="Poppins"/>
            </a:endParaRPr>
          </a:p>
          <a:p>
            <a:pPr indent="-431800" lvl="1" marL="914400" rtl="0" algn="l">
              <a:lnSpc>
                <a:spcPct val="115000"/>
              </a:lnSpc>
              <a:spcBef>
                <a:spcPts val="0"/>
              </a:spcBef>
              <a:spcAft>
                <a:spcPts val="0"/>
              </a:spcAft>
              <a:buClr>
                <a:srgbClr val="062D47"/>
              </a:buClr>
              <a:buSzPts val="3200"/>
              <a:buFont typeface="Poppins"/>
              <a:buChar char="○"/>
            </a:pPr>
            <a:r>
              <a:rPr lang="en-US" sz="3200">
                <a:solidFill>
                  <a:srgbClr val="062D47"/>
                </a:solidFill>
                <a:latin typeface="Poppins"/>
                <a:ea typeface="Poppins"/>
                <a:cs typeface="Poppins"/>
                <a:sym typeface="Poppins"/>
              </a:rPr>
              <a:t>Boosts engagement, productivity, and talent retention.</a:t>
            </a:r>
            <a:endParaRPr sz="3200">
              <a:solidFill>
                <a:srgbClr val="062D47"/>
              </a:solidFill>
              <a:latin typeface="Poppins"/>
              <a:ea typeface="Poppins"/>
              <a:cs typeface="Poppins"/>
              <a:sym typeface="Poppins"/>
            </a:endParaRPr>
          </a:p>
          <a:p>
            <a:pPr indent="-431800" lvl="1" marL="914400" rtl="0" algn="l">
              <a:lnSpc>
                <a:spcPct val="115000"/>
              </a:lnSpc>
              <a:spcBef>
                <a:spcPts val="0"/>
              </a:spcBef>
              <a:spcAft>
                <a:spcPts val="0"/>
              </a:spcAft>
              <a:buClr>
                <a:srgbClr val="062D47"/>
              </a:buClr>
              <a:buSzPts val="3200"/>
              <a:buFont typeface="Poppins"/>
              <a:buChar char="○"/>
            </a:pPr>
            <a:r>
              <a:rPr lang="en-US" sz="3200">
                <a:solidFill>
                  <a:srgbClr val="062D47"/>
                </a:solidFill>
                <a:latin typeface="Poppins"/>
                <a:ea typeface="Poppins"/>
                <a:cs typeface="Poppins"/>
                <a:sym typeface="Poppins"/>
              </a:rPr>
              <a:t>Strengthens competitive advantage and organizational sustainability.</a:t>
            </a:r>
            <a:endParaRPr sz="4699">
              <a:solidFill>
                <a:srgbClr val="062D47"/>
              </a:solidFill>
              <a:latin typeface="Poppins"/>
              <a:ea typeface="Poppins"/>
              <a:cs typeface="Poppins"/>
              <a:sym typeface="Poppins"/>
            </a:endParaRPr>
          </a:p>
        </p:txBody>
      </p:sp>
      <p:sp>
        <p:nvSpPr>
          <p:cNvPr id="330" name="Google Shape;330;g32093a3db72_3_5"/>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9"/>
          <p:cNvSpPr/>
          <p:nvPr/>
        </p:nvSpPr>
        <p:spPr>
          <a:xfrm rot="-4773720">
            <a:off x="5570985" y="2932996"/>
            <a:ext cx="12676724" cy="4421008"/>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336" name="Google Shape;336;p9"/>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17" r="-7701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9"/>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338" name="Google Shape;338;p9"/>
          <p:cNvGrpSpPr/>
          <p:nvPr/>
        </p:nvGrpSpPr>
        <p:grpSpPr>
          <a:xfrm>
            <a:off x="11629486" y="1052712"/>
            <a:ext cx="857867" cy="857867"/>
            <a:chOff x="0" y="0"/>
            <a:chExt cx="812800" cy="812800"/>
          </a:xfrm>
        </p:grpSpPr>
        <p:sp>
          <p:nvSpPr>
            <p:cNvPr id="339" name="Google Shape;33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9"/>
          <p:cNvGrpSpPr/>
          <p:nvPr/>
        </p:nvGrpSpPr>
        <p:grpSpPr>
          <a:xfrm>
            <a:off x="11115371" y="2332412"/>
            <a:ext cx="604566" cy="604566"/>
            <a:chOff x="0" y="0"/>
            <a:chExt cx="812800" cy="812800"/>
          </a:xfrm>
        </p:grpSpPr>
        <p:sp>
          <p:nvSpPr>
            <p:cNvPr id="342" name="Google Shape;34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9"/>
          <p:cNvGrpSpPr/>
          <p:nvPr/>
        </p:nvGrpSpPr>
        <p:grpSpPr>
          <a:xfrm>
            <a:off x="11940462" y="788230"/>
            <a:ext cx="637633" cy="637633"/>
            <a:chOff x="0" y="0"/>
            <a:chExt cx="812800" cy="812800"/>
          </a:xfrm>
        </p:grpSpPr>
        <p:sp>
          <p:nvSpPr>
            <p:cNvPr id="345" name="Google Shape;34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9"/>
          <p:cNvSpPr txBox="1"/>
          <p:nvPr/>
        </p:nvSpPr>
        <p:spPr>
          <a:xfrm>
            <a:off x="12505" y="1043187"/>
            <a:ext cx="11103000" cy="923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Benefits for Employees</a:t>
            </a:r>
            <a:endParaRPr b="0" i="0" sz="2400" u="none" cap="none" strike="noStrike">
              <a:solidFill>
                <a:srgbClr val="000000"/>
              </a:solidFill>
              <a:latin typeface="Arial"/>
              <a:ea typeface="Arial"/>
              <a:cs typeface="Arial"/>
              <a:sym typeface="Arial"/>
            </a:endParaRPr>
          </a:p>
        </p:txBody>
      </p:sp>
      <p:sp>
        <p:nvSpPr>
          <p:cNvPr id="348" name="Google Shape;348;p9"/>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62" r="-7576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9" name="Google Shape;349;p9"/>
          <p:cNvGrpSpPr/>
          <p:nvPr/>
        </p:nvGrpSpPr>
        <p:grpSpPr>
          <a:xfrm>
            <a:off x="1143038" y="2494675"/>
            <a:ext cx="7787026" cy="3971364"/>
            <a:chOff x="0" y="0"/>
            <a:chExt cx="8954722" cy="4401867"/>
          </a:xfrm>
        </p:grpSpPr>
        <p:grpSp>
          <p:nvGrpSpPr>
            <p:cNvPr id="350" name="Google Shape;350;p9"/>
            <p:cNvGrpSpPr/>
            <p:nvPr/>
          </p:nvGrpSpPr>
          <p:grpSpPr>
            <a:xfrm>
              <a:off x="635543" y="4879"/>
              <a:ext cx="8319179" cy="1097186"/>
              <a:chOff x="0" y="-94781"/>
              <a:chExt cx="3800100" cy="501181"/>
            </a:xfrm>
          </p:grpSpPr>
          <p:sp>
            <p:nvSpPr>
              <p:cNvPr id="351" name="Google Shape;351;p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9"/>
              <p:cNvSpPr txBox="1"/>
              <p:nvPr/>
            </p:nvSpPr>
            <p:spPr>
              <a:xfrm>
                <a:off x="0" y="-94781"/>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3" name="Google Shape;353;p9"/>
            <p:cNvSpPr/>
            <p:nvPr/>
          </p:nvSpPr>
          <p:spPr>
            <a:xfrm>
              <a:off x="0"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7">
                <a:alphaModFix/>
              </a:blip>
              <a:stretch>
                <a:fillRect b="0" l="0" r="0" t="0"/>
              </a:stretch>
            </a:blipFill>
            <a:ln>
              <a:noFill/>
            </a:ln>
          </p:spPr>
        </p:sp>
        <p:sp>
          <p:nvSpPr>
            <p:cNvPr id="354" name="Google Shape;354;p9"/>
            <p:cNvSpPr/>
            <p:nvPr/>
          </p:nvSpPr>
          <p:spPr>
            <a:xfrm>
              <a:off x="234169" y="273399"/>
              <a:ext cx="802749" cy="767629"/>
            </a:xfrm>
            <a:custGeom>
              <a:rect b="b" l="l" r="r" t="t"/>
              <a:pathLst>
                <a:path extrusionOk="0" h="767629" w="802749">
                  <a:moveTo>
                    <a:pt x="0" y="0"/>
                  </a:moveTo>
                  <a:lnTo>
                    <a:pt x="802749" y="0"/>
                  </a:lnTo>
                  <a:lnTo>
                    <a:pt x="802749" y="767628"/>
                  </a:lnTo>
                  <a:lnTo>
                    <a:pt x="0" y="767628"/>
                  </a:lnTo>
                  <a:lnTo>
                    <a:pt x="0" y="0"/>
                  </a:lnTo>
                  <a:close/>
                </a:path>
              </a:pathLst>
            </a:custGeom>
            <a:blipFill rotWithShape="1">
              <a:blip r:embed="rId8">
                <a:alphaModFix/>
              </a:blip>
              <a:stretch>
                <a:fillRect b="0" l="0" r="0" t="0"/>
              </a:stretch>
            </a:blipFill>
            <a:ln>
              <a:noFill/>
            </a:ln>
          </p:spPr>
        </p:sp>
        <p:grpSp>
          <p:nvGrpSpPr>
            <p:cNvPr id="355" name="Google Shape;355;p9"/>
            <p:cNvGrpSpPr/>
            <p:nvPr/>
          </p:nvGrpSpPr>
          <p:grpSpPr>
            <a:xfrm>
              <a:off x="635543" y="3227060"/>
              <a:ext cx="8319179" cy="1014804"/>
              <a:chOff x="0" y="-57150"/>
              <a:chExt cx="3800100" cy="463550"/>
            </a:xfrm>
          </p:grpSpPr>
          <p:sp>
            <p:nvSpPr>
              <p:cNvPr id="356" name="Google Shape;356;p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9"/>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9"/>
            <p:cNvSpPr/>
            <p:nvPr/>
          </p:nvSpPr>
          <p:spPr>
            <a:xfrm>
              <a:off x="0"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359" name="Google Shape;359;p9"/>
            <p:cNvSpPr/>
            <p:nvPr/>
          </p:nvSpPr>
          <p:spPr>
            <a:xfrm>
              <a:off x="150002" y="3280075"/>
              <a:ext cx="971084" cy="954090"/>
            </a:xfrm>
            <a:custGeom>
              <a:rect b="b" l="l" r="r" t="t"/>
              <a:pathLst>
                <a:path extrusionOk="0" h="954090" w="971084">
                  <a:moveTo>
                    <a:pt x="0" y="0"/>
                  </a:moveTo>
                  <a:lnTo>
                    <a:pt x="971083" y="0"/>
                  </a:lnTo>
                  <a:lnTo>
                    <a:pt x="971083" y="954090"/>
                  </a:lnTo>
                  <a:lnTo>
                    <a:pt x="0" y="954090"/>
                  </a:lnTo>
                  <a:lnTo>
                    <a:pt x="0" y="0"/>
                  </a:lnTo>
                  <a:close/>
                </a:path>
              </a:pathLst>
            </a:custGeom>
            <a:blipFill rotWithShape="1">
              <a:blip r:embed="rId10">
                <a:alphaModFix/>
              </a:blip>
              <a:stretch>
                <a:fillRect b="0" l="0" r="0" t="0"/>
              </a:stretch>
            </a:blipFill>
            <a:ln>
              <a:noFill/>
            </a:ln>
          </p:spPr>
        </p:sp>
        <p:grpSp>
          <p:nvGrpSpPr>
            <p:cNvPr id="360" name="Google Shape;360;p9"/>
            <p:cNvGrpSpPr/>
            <p:nvPr/>
          </p:nvGrpSpPr>
          <p:grpSpPr>
            <a:xfrm>
              <a:off x="635543" y="1663873"/>
              <a:ext cx="8319179" cy="1014804"/>
              <a:chOff x="0" y="-57150"/>
              <a:chExt cx="3800100" cy="463550"/>
            </a:xfrm>
          </p:grpSpPr>
          <p:sp>
            <p:nvSpPr>
              <p:cNvPr id="361" name="Google Shape;361;p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9"/>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3" name="Google Shape;363;p9"/>
            <p:cNvSpPr/>
            <p:nvPr/>
          </p:nvSpPr>
          <p:spPr>
            <a:xfrm>
              <a:off x="0" y="1567593"/>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364" name="Google Shape;364;p9"/>
            <p:cNvSpPr/>
            <p:nvPr/>
          </p:nvSpPr>
          <p:spPr>
            <a:xfrm>
              <a:off x="216459" y="1788986"/>
              <a:ext cx="857456" cy="857456"/>
            </a:xfrm>
            <a:custGeom>
              <a:rect b="b" l="l" r="r" t="t"/>
              <a:pathLst>
                <a:path extrusionOk="0" h="857456" w="857456">
                  <a:moveTo>
                    <a:pt x="0" y="0"/>
                  </a:moveTo>
                  <a:lnTo>
                    <a:pt x="857456" y="0"/>
                  </a:lnTo>
                  <a:lnTo>
                    <a:pt x="857456" y="857456"/>
                  </a:lnTo>
                  <a:lnTo>
                    <a:pt x="0" y="857456"/>
                  </a:lnTo>
                  <a:lnTo>
                    <a:pt x="0" y="0"/>
                  </a:lnTo>
                  <a:close/>
                </a:path>
              </a:pathLst>
            </a:custGeom>
            <a:blipFill rotWithShape="1">
              <a:blip r:embed="rId11">
                <a:alphaModFix/>
              </a:blip>
              <a:stretch>
                <a:fillRect b="0" l="0" r="0" t="0"/>
              </a:stretch>
            </a:blipFill>
            <a:ln>
              <a:noFill/>
            </a:ln>
          </p:spPr>
        </p:sp>
        <p:sp>
          <p:nvSpPr>
            <p:cNvPr id="365" name="Google Shape;365;p9"/>
            <p:cNvSpPr txBox="1"/>
            <p:nvPr/>
          </p:nvSpPr>
          <p:spPr>
            <a:xfrm>
              <a:off x="1624111" y="324165"/>
              <a:ext cx="6880500" cy="7218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lang="en-US" sz="4231">
                  <a:solidFill>
                    <a:srgbClr val="FFFFFF"/>
                  </a:solidFill>
                  <a:latin typeface="Poppins Medium"/>
                  <a:ea typeface="Poppins Medium"/>
                  <a:cs typeface="Poppins Medium"/>
                  <a:sym typeface="Poppins Medium"/>
                </a:rPr>
                <a:t>Clarity and Structure</a:t>
              </a:r>
              <a:endParaRPr b="0" i="0" sz="2800" u="none" cap="none" strike="noStrike">
                <a:solidFill>
                  <a:srgbClr val="000000"/>
                </a:solidFill>
                <a:latin typeface="Arial"/>
                <a:ea typeface="Arial"/>
                <a:cs typeface="Arial"/>
                <a:sym typeface="Arial"/>
              </a:endParaRPr>
            </a:p>
          </p:txBody>
        </p:sp>
        <p:sp>
          <p:nvSpPr>
            <p:cNvPr id="366" name="Google Shape;366;p9"/>
            <p:cNvSpPr txBox="1"/>
            <p:nvPr/>
          </p:nvSpPr>
          <p:spPr>
            <a:xfrm>
              <a:off x="1598640" y="3421693"/>
              <a:ext cx="7330200" cy="7221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lang="en-US" sz="4233">
                  <a:solidFill>
                    <a:srgbClr val="FFFFFF"/>
                  </a:solidFill>
                  <a:latin typeface="Poppins Medium"/>
                  <a:ea typeface="Poppins Medium"/>
                  <a:cs typeface="Poppins Medium"/>
                  <a:sym typeface="Poppins Medium"/>
                </a:rPr>
                <a:t>Skill Development</a:t>
              </a:r>
              <a:endParaRPr b="0" i="0" sz="2900" u="none" cap="none" strike="noStrike">
                <a:solidFill>
                  <a:srgbClr val="000000"/>
                </a:solidFill>
                <a:latin typeface="Arial"/>
                <a:ea typeface="Arial"/>
                <a:cs typeface="Arial"/>
                <a:sym typeface="Arial"/>
              </a:endParaRPr>
            </a:p>
          </p:txBody>
        </p:sp>
        <p:sp>
          <p:nvSpPr>
            <p:cNvPr id="367" name="Google Shape;367;p9"/>
            <p:cNvSpPr txBox="1"/>
            <p:nvPr/>
          </p:nvSpPr>
          <p:spPr>
            <a:xfrm>
              <a:off x="1598639" y="1988174"/>
              <a:ext cx="7330200" cy="6027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lang="en-US" sz="3533">
                  <a:solidFill>
                    <a:srgbClr val="FFFFFF"/>
                  </a:solidFill>
                  <a:latin typeface="Poppins Medium"/>
                  <a:ea typeface="Poppins Medium"/>
                  <a:cs typeface="Poppins Medium"/>
                  <a:sym typeface="Poppins Medium"/>
                </a:rPr>
                <a:t>Increased Job Satisfaction</a:t>
              </a:r>
              <a:endParaRPr b="0" i="0" sz="2200" u="none" cap="none" strike="noStrike">
                <a:solidFill>
                  <a:srgbClr val="000000"/>
                </a:solidFill>
                <a:latin typeface="Arial"/>
                <a:ea typeface="Arial"/>
                <a:cs typeface="Arial"/>
                <a:sym typeface="Arial"/>
              </a:endParaRPr>
            </a:p>
          </p:txBody>
        </p:sp>
      </p:grpSp>
      <p:sp>
        <p:nvSpPr>
          <p:cNvPr id="368" name="Google Shape;368;p9"/>
          <p:cNvSpPr txBox="1"/>
          <p:nvPr/>
        </p:nvSpPr>
        <p:spPr>
          <a:xfrm>
            <a:off x="742950" y="7181850"/>
            <a:ext cx="8587200" cy="21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latin typeface="Poppins"/>
                <a:ea typeface="Poppins"/>
                <a:cs typeface="Poppins"/>
                <a:sym typeface="Poppins"/>
              </a:rPr>
              <a:t>Career planning provides employees with clarity and structured paths for growth, promotes continuous skill development to meet evolving demands, and increases job satisfaction by aligning roles with personal aspirations.</a:t>
            </a:r>
            <a:endParaRPr sz="25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32093a3db72_3_32"/>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374" name="Google Shape;374;g32093a3db72_3_32"/>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19" r="-7701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32093a3db72_3_32"/>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376" name="Google Shape;376;g32093a3db72_3_32"/>
          <p:cNvGrpSpPr/>
          <p:nvPr/>
        </p:nvGrpSpPr>
        <p:grpSpPr>
          <a:xfrm>
            <a:off x="11629486" y="1052712"/>
            <a:ext cx="857829" cy="857829"/>
            <a:chOff x="0" y="0"/>
            <a:chExt cx="812800" cy="812800"/>
          </a:xfrm>
        </p:grpSpPr>
        <p:sp>
          <p:nvSpPr>
            <p:cNvPr id="377" name="Google Shape;377;g32093a3db72_3_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32093a3db72_3_3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g32093a3db72_3_32"/>
          <p:cNvGrpSpPr/>
          <p:nvPr/>
        </p:nvGrpSpPr>
        <p:grpSpPr>
          <a:xfrm>
            <a:off x="11115371" y="2332412"/>
            <a:ext cx="604561" cy="604561"/>
            <a:chOff x="0" y="0"/>
            <a:chExt cx="812800" cy="812800"/>
          </a:xfrm>
        </p:grpSpPr>
        <p:sp>
          <p:nvSpPr>
            <p:cNvPr id="380" name="Google Shape;380;g32093a3db72_3_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32093a3db72_3_3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g32093a3db72_3_32"/>
          <p:cNvGrpSpPr/>
          <p:nvPr/>
        </p:nvGrpSpPr>
        <p:grpSpPr>
          <a:xfrm>
            <a:off x="11940462" y="788230"/>
            <a:ext cx="637642" cy="637642"/>
            <a:chOff x="0" y="0"/>
            <a:chExt cx="812800" cy="812800"/>
          </a:xfrm>
        </p:grpSpPr>
        <p:sp>
          <p:nvSpPr>
            <p:cNvPr id="383" name="Google Shape;383;g32093a3db72_3_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32093a3db72_3_3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5" name="Google Shape;385;g32093a3db72_3_32"/>
          <p:cNvSpPr txBox="1"/>
          <p:nvPr/>
        </p:nvSpPr>
        <p:spPr>
          <a:xfrm>
            <a:off x="12505" y="1043187"/>
            <a:ext cx="11103000" cy="923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Benefits for </a:t>
            </a:r>
            <a:r>
              <a:rPr b="1" lang="en-US" sz="6000">
                <a:solidFill>
                  <a:srgbClr val="002C47"/>
                </a:solidFill>
                <a:latin typeface="Poppins"/>
                <a:ea typeface="Poppins"/>
                <a:cs typeface="Poppins"/>
                <a:sym typeface="Poppins"/>
              </a:rPr>
              <a:t>Companies</a:t>
            </a:r>
            <a:endParaRPr b="0" i="0" sz="2400" u="none" cap="none" strike="noStrike">
              <a:solidFill>
                <a:srgbClr val="000000"/>
              </a:solidFill>
              <a:latin typeface="Arial"/>
              <a:ea typeface="Arial"/>
              <a:cs typeface="Arial"/>
              <a:sym typeface="Arial"/>
            </a:endParaRPr>
          </a:p>
        </p:txBody>
      </p:sp>
      <p:sp>
        <p:nvSpPr>
          <p:cNvPr id="386" name="Google Shape;386;g32093a3db72_3_32"/>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7" name="Google Shape;387;g32093a3db72_3_32"/>
          <p:cNvGrpSpPr/>
          <p:nvPr/>
        </p:nvGrpSpPr>
        <p:grpSpPr>
          <a:xfrm>
            <a:off x="1143038" y="2494675"/>
            <a:ext cx="7787026" cy="3971364"/>
            <a:chOff x="0" y="0"/>
            <a:chExt cx="8954722" cy="4401867"/>
          </a:xfrm>
        </p:grpSpPr>
        <p:grpSp>
          <p:nvGrpSpPr>
            <p:cNvPr id="388" name="Google Shape;388;g32093a3db72_3_32"/>
            <p:cNvGrpSpPr/>
            <p:nvPr/>
          </p:nvGrpSpPr>
          <p:grpSpPr>
            <a:xfrm>
              <a:off x="635543" y="4879"/>
              <a:ext cx="8319179" cy="1097186"/>
              <a:chOff x="0" y="-94781"/>
              <a:chExt cx="3800100" cy="501181"/>
            </a:xfrm>
          </p:grpSpPr>
          <p:sp>
            <p:nvSpPr>
              <p:cNvPr id="389" name="Google Shape;389;g32093a3db72_3_32"/>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32093a3db72_3_32"/>
              <p:cNvSpPr txBox="1"/>
              <p:nvPr/>
            </p:nvSpPr>
            <p:spPr>
              <a:xfrm>
                <a:off x="0" y="-94781"/>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1" name="Google Shape;391;g32093a3db72_3_32"/>
            <p:cNvSpPr/>
            <p:nvPr/>
          </p:nvSpPr>
          <p:spPr>
            <a:xfrm>
              <a:off x="0"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7">
                <a:alphaModFix/>
              </a:blip>
              <a:stretch>
                <a:fillRect b="0" l="0" r="0" t="0"/>
              </a:stretch>
            </a:blipFill>
            <a:ln>
              <a:noFill/>
            </a:ln>
          </p:spPr>
        </p:sp>
        <p:sp>
          <p:nvSpPr>
            <p:cNvPr id="392" name="Google Shape;392;g32093a3db72_3_32"/>
            <p:cNvSpPr/>
            <p:nvPr/>
          </p:nvSpPr>
          <p:spPr>
            <a:xfrm>
              <a:off x="234169" y="273399"/>
              <a:ext cx="802749" cy="767629"/>
            </a:xfrm>
            <a:custGeom>
              <a:rect b="b" l="l" r="r" t="t"/>
              <a:pathLst>
                <a:path extrusionOk="0" h="767629" w="802749">
                  <a:moveTo>
                    <a:pt x="0" y="0"/>
                  </a:moveTo>
                  <a:lnTo>
                    <a:pt x="802749" y="0"/>
                  </a:lnTo>
                  <a:lnTo>
                    <a:pt x="802749" y="767628"/>
                  </a:lnTo>
                  <a:lnTo>
                    <a:pt x="0" y="767628"/>
                  </a:lnTo>
                  <a:lnTo>
                    <a:pt x="0" y="0"/>
                  </a:lnTo>
                  <a:close/>
                </a:path>
              </a:pathLst>
            </a:custGeom>
            <a:blipFill rotWithShape="1">
              <a:blip r:embed="rId8">
                <a:alphaModFix/>
              </a:blip>
              <a:stretch>
                <a:fillRect b="0" l="0" r="0" t="0"/>
              </a:stretch>
            </a:blipFill>
            <a:ln>
              <a:noFill/>
            </a:ln>
          </p:spPr>
        </p:sp>
        <p:grpSp>
          <p:nvGrpSpPr>
            <p:cNvPr id="393" name="Google Shape;393;g32093a3db72_3_32"/>
            <p:cNvGrpSpPr/>
            <p:nvPr/>
          </p:nvGrpSpPr>
          <p:grpSpPr>
            <a:xfrm>
              <a:off x="635543" y="3227060"/>
              <a:ext cx="8319179" cy="1014804"/>
              <a:chOff x="0" y="-57150"/>
              <a:chExt cx="3800100" cy="463550"/>
            </a:xfrm>
          </p:grpSpPr>
          <p:sp>
            <p:nvSpPr>
              <p:cNvPr id="394" name="Google Shape;394;g32093a3db72_3_32"/>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32093a3db72_3_32"/>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6" name="Google Shape;396;g32093a3db72_3_32"/>
            <p:cNvSpPr/>
            <p:nvPr/>
          </p:nvSpPr>
          <p:spPr>
            <a:xfrm>
              <a:off x="0"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397" name="Google Shape;397;g32093a3db72_3_32"/>
            <p:cNvSpPr/>
            <p:nvPr/>
          </p:nvSpPr>
          <p:spPr>
            <a:xfrm>
              <a:off x="150002" y="3280075"/>
              <a:ext cx="971084" cy="954090"/>
            </a:xfrm>
            <a:custGeom>
              <a:rect b="b" l="l" r="r" t="t"/>
              <a:pathLst>
                <a:path extrusionOk="0" h="954090" w="971084">
                  <a:moveTo>
                    <a:pt x="0" y="0"/>
                  </a:moveTo>
                  <a:lnTo>
                    <a:pt x="971083" y="0"/>
                  </a:lnTo>
                  <a:lnTo>
                    <a:pt x="971083" y="954090"/>
                  </a:lnTo>
                  <a:lnTo>
                    <a:pt x="0" y="954090"/>
                  </a:lnTo>
                  <a:lnTo>
                    <a:pt x="0" y="0"/>
                  </a:lnTo>
                  <a:close/>
                </a:path>
              </a:pathLst>
            </a:custGeom>
            <a:blipFill rotWithShape="1">
              <a:blip r:embed="rId10">
                <a:alphaModFix/>
              </a:blip>
              <a:stretch>
                <a:fillRect b="0" l="0" r="0" t="0"/>
              </a:stretch>
            </a:blipFill>
            <a:ln>
              <a:noFill/>
            </a:ln>
          </p:spPr>
        </p:sp>
        <p:grpSp>
          <p:nvGrpSpPr>
            <p:cNvPr id="398" name="Google Shape;398;g32093a3db72_3_32"/>
            <p:cNvGrpSpPr/>
            <p:nvPr/>
          </p:nvGrpSpPr>
          <p:grpSpPr>
            <a:xfrm>
              <a:off x="635543" y="1663873"/>
              <a:ext cx="8319179" cy="1014804"/>
              <a:chOff x="0" y="-57150"/>
              <a:chExt cx="3800100" cy="463550"/>
            </a:xfrm>
          </p:grpSpPr>
          <p:sp>
            <p:nvSpPr>
              <p:cNvPr id="399" name="Google Shape;399;g32093a3db72_3_32"/>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32093a3db72_3_32"/>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1" name="Google Shape;401;g32093a3db72_3_32"/>
            <p:cNvSpPr/>
            <p:nvPr/>
          </p:nvSpPr>
          <p:spPr>
            <a:xfrm>
              <a:off x="0" y="1567593"/>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sp>
        <p:sp>
          <p:nvSpPr>
            <p:cNvPr id="402" name="Google Shape;402;g32093a3db72_3_32"/>
            <p:cNvSpPr/>
            <p:nvPr/>
          </p:nvSpPr>
          <p:spPr>
            <a:xfrm>
              <a:off x="216459" y="1788986"/>
              <a:ext cx="857456" cy="857456"/>
            </a:xfrm>
            <a:custGeom>
              <a:rect b="b" l="l" r="r" t="t"/>
              <a:pathLst>
                <a:path extrusionOk="0" h="857456" w="857456">
                  <a:moveTo>
                    <a:pt x="0" y="0"/>
                  </a:moveTo>
                  <a:lnTo>
                    <a:pt x="857456" y="0"/>
                  </a:lnTo>
                  <a:lnTo>
                    <a:pt x="857456" y="857456"/>
                  </a:lnTo>
                  <a:lnTo>
                    <a:pt x="0" y="857456"/>
                  </a:lnTo>
                  <a:lnTo>
                    <a:pt x="0" y="0"/>
                  </a:lnTo>
                  <a:close/>
                </a:path>
              </a:pathLst>
            </a:custGeom>
            <a:blipFill rotWithShape="1">
              <a:blip r:embed="rId11">
                <a:alphaModFix/>
              </a:blip>
              <a:stretch>
                <a:fillRect b="0" l="0" r="0" t="0"/>
              </a:stretch>
            </a:blipFill>
            <a:ln>
              <a:noFill/>
            </a:ln>
          </p:spPr>
        </p:sp>
        <p:sp>
          <p:nvSpPr>
            <p:cNvPr id="403" name="Google Shape;403;g32093a3db72_3_32"/>
            <p:cNvSpPr txBox="1"/>
            <p:nvPr/>
          </p:nvSpPr>
          <p:spPr>
            <a:xfrm>
              <a:off x="1624111" y="324165"/>
              <a:ext cx="6880500" cy="6537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lang="en-US" sz="3831">
                  <a:solidFill>
                    <a:srgbClr val="FFFFFF"/>
                  </a:solidFill>
                  <a:latin typeface="Poppins Medium"/>
                  <a:ea typeface="Poppins Medium"/>
                  <a:cs typeface="Poppins Medium"/>
                  <a:sym typeface="Poppins Medium"/>
                </a:rPr>
                <a:t>Improved Performance</a:t>
              </a:r>
              <a:endParaRPr b="0" i="0" sz="3631" u="none" cap="none" strike="noStrike">
                <a:solidFill>
                  <a:srgbClr val="000000"/>
                </a:solidFill>
                <a:latin typeface="Arial"/>
                <a:ea typeface="Arial"/>
                <a:cs typeface="Arial"/>
                <a:sym typeface="Arial"/>
              </a:endParaRPr>
            </a:p>
          </p:txBody>
        </p:sp>
        <p:sp>
          <p:nvSpPr>
            <p:cNvPr id="404" name="Google Shape;404;g32093a3db72_3_32"/>
            <p:cNvSpPr txBox="1"/>
            <p:nvPr/>
          </p:nvSpPr>
          <p:spPr>
            <a:xfrm>
              <a:off x="1598640" y="3421693"/>
              <a:ext cx="7330200" cy="7221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lang="en-US" sz="4233">
                  <a:solidFill>
                    <a:srgbClr val="FFFFFF"/>
                  </a:solidFill>
                  <a:latin typeface="Poppins Medium"/>
                  <a:ea typeface="Poppins Medium"/>
                  <a:cs typeface="Poppins Medium"/>
                  <a:sym typeface="Poppins Medium"/>
                </a:rPr>
                <a:t>Competitive Edge</a:t>
              </a:r>
              <a:endParaRPr b="0" i="0" sz="2900" u="none" cap="none" strike="noStrike">
                <a:solidFill>
                  <a:srgbClr val="000000"/>
                </a:solidFill>
                <a:latin typeface="Arial"/>
                <a:ea typeface="Arial"/>
                <a:cs typeface="Arial"/>
                <a:sym typeface="Arial"/>
              </a:endParaRPr>
            </a:p>
          </p:txBody>
        </p:sp>
        <p:sp>
          <p:nvSpPr>
            <p:cNvPr id="405" name="Google Shape;405;g32093a3db72_3_32"/>
            <p:cNvSpPr txBox="1"/>
            <p:nvPr/>
          </p:nvSpPr>
          <p:spPr>
            <a:xfrm>
              <a:off x="1598639" y="1988174"/>
              <a:ext cx="7330200" cy="3810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lang="en-US" sz="2233">
                  <a:solidFill>
                    <a:srgbClr val="FFFFFF"/>
                  </a:solidFill>
                  <a:latin typeface="Poppins Medium"/>
                  <a:ea typeface="Poppins Medium"/>
                  <a:cs typeface="Poppins Medium"/>
                  <a:sym typeface="Poppins Medium"/>
                </a:rPr>
                <a:t>Talent Retention and Succession Planning</a:t>
              </a:r>
              <a:endParaRPr b="0" i="0" sz="1833" u="none" cap="none" strike="noStrike">
                <a:solidFill>
                  <a:srgbClr val="000000"/>
                </a:solidFill>
                <a:latin typeface="Arial"/>
                <a:ea typeface="Arial"/>
                <a:cs typeface="Arial"/>
                <a:sym typeface="Arial"/>
              </a:endParaRPr>
            </a:p>
          </p:txBody>
        </p:sp>
      </p:grpSp>
      <p:sp>
        <p:nvSpPr>
          <p:cNvPr id="406" name="Google Shape;406;g32093a3db72_3_32"/>
          <p:cNvSpPr txBox="1"/>
          <p:nvPr/>
        </p:nvSpPr>
        <p:spPr>
          <a:xfrm>
            <a:off x="742950" y="7181850"/>
            <a:ext cx="8587200" cy="21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chemeClr val="dk1"/>
                </a:solidFill>
                <a:latin typeface="Poppins"/>
                <a:ea typeface="Poppins"/>
                <a:cs typeface="Poppins"/>
                <a:sym typeface="Poppins"/>
              </a:rPr>
              <a:t>Career planning enhances organizational performance, retains top talent through clear growth opportunities, and builds a competitive edge by aligning employee development with business goals.</a:t>
            </a:r>
            <a:endParaRPr sz="29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32093a3db72_3_74"/>
          <p:cNvSpPr/>
          <p:nvPr/>
        </p:nvSpPr>
        <p:spPr>
          <a:xfrm rot="-10370840">
            <a:off x="11426476" y="-632082"/>
            <a:ext cx="8019344" cy="2715783"/>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412" name="Google Shape;412;g32093a3db72_3_74"/>
          <p:cNvSpPr/>
          <p:nvPr/>
        </p:nvSpPr>
        <p:spPr>
          <a:xfrm flipH="1" rot="10416205">
            <a:off x="-326994" y="-524050"/>
            <a:ext cx="7379055" cy="2291030"/>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413" name="Google Shape;413;g32093a3db72_3_74"/>
          <p:cNvGrpSpPr/>
          <p:nvPr/>
        </p:nvGrpSpPr>
        <p:grpSpPr>
          <a:xfrm>
            <a:off x="-1342907" y="9913241"/>
            <a:ext cx="20973307" cy="837542"/>
            <a:chOff x="0" y="-57150"/>
            <a:chExt cx="11607985" cy="463550"/>
          </a:xfrm>
        </p:grpSpPr>
        <p:sp>
          <p:nvSpPr>
            <p:cNvPr id="414" name="Google Shape;414;g32093a3db72_3_7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g32093a3db72_3_74"/>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g32093a3db72_3_74"/>
          <p:cNvGrpSpPr/>
          <p:nvPr/>
        </p:nvGrpSpPr>
        <p:grpSpPr>
          <a:xfrm>
            <a:off x="2488624" y="9913241"/>
            <a:ext cx="13310430" cy="837542"/>
            <a:chOff x="0" y="-57150"/>
            <a:chExt cx="7366853" cy="463550"/>
          </a:xfrm>
        </p:grpSpPr>
        <p:sp>
          <p:nvSpPr>
            <p:cNvPr id="417" name="Google Shape;417;g32093a3db72_3_74"/>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32093a3db72_3_74"/>
            <p:cNvSpPr txBox="1"/>
            <p:nvPr/>
          </p:nvSpPr>
          <p:spPr>
            <a:xfrm>
              <a:off x="0" y="-57150"/>
              <a:ext cx="73668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g32093a3db72_3_74"/>
          <p:cNvGrpSpPr/>
          <p:nvPr/>
        </p:nvGrpSpPr>
        <p:grpSpPr>
          <a:xfrm>
            <a:off x="4131384" y="9913241"/>
            <a:ext cx="10025030" cy="837542"/>
            <a:chOff x="0" y="-57150"/>
            <a:chExt cx="5548500" cy="463550"/>
          </a:xfrm>
        </p:grpSpPr>
        <p:sp>
          <p:nvSpPr>
            <p:cNvPr id="420" name="Google Shape;420;g32093a3db72_3_7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32093a3db72_3_74"/>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2" name="Google Shape;422;g32093a3db72_3_74"/>
          <p:cNvSpPr txBox="1"/>
          <p:nvPr/>
        </p:nvSpPr>
        <p:spPr>
          <a:xfrm>
            <a:off x="1958400" y="2144450"/>
            <a:ext cx="14977200" cy="877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5700">
                <a:solidFill>
                  <a:srgbClr val="002C47"/>
                </a:solidFill>
                <a:latin typeface="Poppins"/>
                <a:ea typeface="Poppins"/>
                <a:cs typeface="Poppins"/>
                <a:sym typeface="Poppins"/>
              </a:rPr>
              <a:t>The Strategic Value of Career Planning</a:t>
            </a:r>
            <a:endParaRPr b="0" i="0" sz="2100" u="none" cap="none" strike="noStrike">
              <a:solidFill>
                <a:srgbClr val="000000"/>
              </a:solidFill>
              <a:latin typeface="Arial"/>
              <a:ea typeface="Arial"/>
              <a:cs typeface="Arial"/>
              <a:sym typeface="Arial"/>
            </a:endParaRPr>
          </a:p>
        </p:txBody>
      </p:sp>
      <p:sp>
        <p:nvSpPr>
          <p:cNvPr id="423" name="Google Shape;423;g32093a3db72_3_74"/>
          <p:cNvSpPr txBox="1"/>
          <p:nvPr/>
        </p:nvSpPr>
        <p:spPr>
          <a:xfrm>
            <a:off x="2169900" y="3646113"/>
            <a:ext cx="14554200" cy="2229900"/>
          </a:xfrm>
          <a:prstGeom prst="rect">
            <a:avLst/>
          </a:prstGeom>
          <a:noFill/>
          <a:ln cap="flat" cmpd="sng" w="28575">
            <a:solidFill>
              <a:srgbClr val="6AA84F"/>
            </a:solidFill>
            <a:prstDash val="lgDashDot"/>
            <a:round/>
            <a:headEnd len="sm" w="sm" type="none"/>
            <a:tailEnd len="sm" w="sm" type="none"/>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5999"/>
              <a:buFont typeface="Arial"/>
              <a:buNone/>
            </a:pPr>
            <a:r>
              <a:rPr lang="en-US" sz="3300">
                <a:solidFill>
                  <a:srgbClr val="002C47"/>
                </a:solidFill>
                <a:latin typeface="Poppins"/>
                <a:ea typeface="Poppins"/>
                <a:cs typeface="Poppins"/>
                <a:sym typeface="Poppins"/>
              </a:rPr>
              <a:t>Career planning is a pivotal tool for aligning personal aspirations with organizational goals, ensuring that individuals feel fulfilled and engaged while contributing to enhanced performance, innovation, and long-term success for companies in dynamic markets.</a:t>
            </a:r>
            <a:endParaRPr i="0" sz="3300" u="none" cap="none" strike="noStrike">
              <a:solidFill>
                <a:srgbClr val="000000"/>
              </a:solidFill>
              <a:latin typeface="Poppins"/>
              <a:ea typeface="Poppins"/>
              <a:cs typeface="Poppins"/>
              <a:sym typeface="Poppins"/>
            </a:endParaRPr>
          </a:p>
        </p:txBody>
      </p:sp>
      <p:sp>
        <p:nvSpPr>
          <p:cNvPr id="424" name="Google Shape;424;g32093a3db72_3_74"/>
          <p:cNvSpPr txBox="1"/>
          <p:nvPr/>
        </p:nvSpPr>
        <p:spPr>
          <a:xfrm>
            <a:off x="4661401" y="6643331"/>
            <a:ext cx="1986300" cy="215820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
        <p:nvSpPr>
          <p:cNvPr id="425" name="Google Shape;425;g32093a3db72_3_74"/>
          <p:cNvSpPr/>
          <p:nvPr/>
        </p:nvSpPr>
        <p:spPr>
          <a:xfrm>
            <a:off x="5670562" y="6500187"/>
            <a:ext cx="2444496" cy="244449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32093a3db72_3_74"/>
          <p:cNvSpPr/>
          <p:nvPr/>
        </p:nvSpPr>
        <p:spPr>
          <a:xfrm>
            <a:off x="6057360" y="6979948"/>
            <a:ext cx="1670884" cy="1484998"/>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4">
              <a:alphaModFix/>
            </a:blip>
            <a:stretch>
              <a:fillRect b="0" l="0" r="0" t="0"/>
            </a:stretch>
          </a:blipFill>
          <a:ln>
            <a:noFill/>
          </a:ln>
        </p:spPr>
      </p:sp>
      <p:sp>
        <p:nvSpPr>
          <p:cNvPr id="427" name="Google Shape;427;g32093a3db72_3_74"/>
          <p:cNvSpPr/>
          <p:nvPr/>
        </p:nvSpPr>
        <p:spPr>
          <a:xfrm>
            <a:off x="9866786" y="6500187"/>
            <a:ext cx="2444496" cy="244449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32093a3db72_3_74"/>
          <p:cNvSpPr/>
          <p:nvPr/>
        </p:nvSpPr>
        <p:spPr>
          <a:xfrm>
            <a:off x="10308600" y="7023625"/>
            <a:ext cx="1501181" cy="1441510"/>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2093a3db72_3_100"/>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434" name="Google Shape;434;g32093a3db72_3_100"/>
          <p:cNvGrpSpPr/>
          <p:nvPr/>
        </p:nvGrpSpPr>
        <p:grpSpPr>
          <a:xfrm>
            <a:off x="5940775" y="946396"/>
            <a:ext cx="857829" cy="857829"/>
            <a:chOff x="0" y="0"/>
            <a:chExt cx="812800" cy="812800"/>
          </a:xfrm>
        </p:grpSpPr>
        <p:sp>
          <p:nvSpPr>
            <p:cNvPr id="435" name="Google Shape;435;g32093a3db72_3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32093a3db72_3_10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7" name="Google Shape;437;g32093a3db72_3_100"/>
          <p:cNvGrpSpPr/>
          <p:nvPr/>
        </p:nvGrpSpPr>
        <p:grpSpPr>
          <a:xfrm>
            <a:off x="5968162" y="2009621"/>
            <a:ext cx="604561" cy="604561"/>
            <a:chOff x="0" y="0"/>
            <a:chExt cx="812800" cy="812800"/>
          </a:xfrm>
        </p:grpSpPr>
        <p:sp>
          <p:nvSpPr>
            <p:cNvPr id="438" name="Google Shape;438;g32093a3db72_3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32093a3db72_3_10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g32093a3db72_3_100"/>
          <p:cNvGrpSpPr/>
          <p:nvPr/>
        </p:nvGrpSpPr>
        <p:grpSpPr>
          <a:xfrm>
            <a:off x="5825201" y="681913"/>
            <a:ext cx="637642" cy="637642"/>
            <a:chOff x="0" y="0"/>
            <a:chExt cx="812800" cy="812800"/>
          </a:xfrm>
        </p:grpSpPr>
        <p:sp>
          <p:nvSpPr>
            <p:cNvPr id="441" name="Google Shape;441;g32093a3db72_3_10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32093a3db72_3_100"/>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3" name="Google Shape;443;g32093a3db72_3_100"/>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32093a3db72_3_100"/>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445" name="Google Shape;445;g32093a3db72_3_100"/>
          <p:cNvSpPr txBox="1"/>
          <p:nvPr/>
        </p:nvSpPr>
        <p:spPr>
          <a:xfrm>
            <a:off x="7582475" y="855875"/>
            <a:ext cx="10362600" cy="15429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LESSON 3 : </a:t>
            </a:r>
            <a:endParaRPr b="1" sz="47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lang="en-US" sz="4600">
                <a:solidFill>
                  <a:srgbClr val="002C47"/>
                </a:solidFill>
                <a:latin typeface="Calibri"/>
                <a:ea typeface="Calibri"/>
                <a:cs typeface="Calibri"/>
                <a:sym typeface="Calibri"/>
              </a:rPr>
              <a:t>Strategies for Career Planning</a:t>
            </a:r>
            <a:endParaRPr b="0" i="0" sz="1400" u="none" cap="none" strike="noStrike">
              <a:solidFill>
                <a:srgbClr val="000000"/>
              </a:solidFill>
              <a:latin typeface="Arial"/>
              <a:ea typeface="Arial"/>
              <a:cs typeface="Arial"/>
              <a:sym typeface="Arial"/>
            </a:endParaRPr>
          </a:p>
        </p:txBody>
      </p:sp>
      <p:sp>
        <p:nvSpPr>
          <p:cNvPr id="446" name="Google Shape;446;g32093a3db72_3_100"/>
          <p:cNvSpPr txBox="1"/>
          <p:nvPr/>
        </p:nvSpPr>
        <p:spPr>
          <a:xfrm>
            <a:off x="7582475" y="3137525"/>
            <a:ext cx="10027200" cy="6036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2800">
                <a:solidFill>
                  <a:srgbClr val="062D47"/>
                </a:solidFill>
                <a:latin typeface="Poppins"/>
                <a:ea typeface="Poppins"/>
                <a:cs typeface="Poppins"/>
                <a:sym typeface="Poppins"/>
              </a:rPr>
              <a:t>Overview of Career Planning Strategies</a:t>
            </a:r>
            <a:endParaRPr b="1" sz="2800">
              <a:solidFill>
                <a:srgbClr val="062D47"/>
              </a:solidFill>
              <a:latin typeface="Poppins"/>
              <a:ea typeface="Poppins"/>
              <a:cs typeface="Poppins"/>
              <a:sym typeface="Poppins"/>
            </a:endParaRPr>
          </a:p>
          <a:p>
            <a:pPr indent="-406400" lvl="0" marL="457200" rtl="0" algn="l">
              <a:lnSpc>
                <a:spcPct val="115000"/>
              </a:lnSpc>
              <a:spcBef>
                <a:spcPts val="120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Effective career planning requires structured, cooperative strategies involving both the employee and the organization.</a:t>
            </a:r>
            <a:endParaRPr sz="2800">
              <a:solidFill>
                <a:srgbClr val="062D47"/>
              </a:solidFill>
              <a:latin typeface="Poppins"/>
              <a:ea typeface="Poppins"/>
              <a:cs typeface="Poppins"/>
              <a:sym typeface="Poppins"/>
            </a:endParaRPr>
          </a:p>
          <a:p>
            <a:pPr indent="-406400" lvl="0" marL="457200" rtl="0" algn="l">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Key focus areas:</a:t>
            </a:r>
            <a:endParaRPr sz="2800">
              <a:solidFill>
                <a:srgbClr val="062D47"/>
              </a:solidFill>
              <a:latin typeface="Poppins"/>
              <a:ea typeface="Poppins"/>
              <a:cs typeface="Poppins"/>
              <a:sym typeface="Poppins"/>
            </a:endParaRPr>
          </a:p>
          <a:p>
            <a:pPr indent="-406400" lvl="1" marL="914400" rtl="0" algn="l">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Evaluation and Self-Evaluation</a:t>
            </a:r>
            <a:endParaRPr sz="2800">
              <a:solidFill>
                <a:srgbClr val="062D47"/>
              </a:solidFill>
              <a:latin typeface="Poppins"/>
              <a:ea typeface="Poppins"/>
              <a:cs typeface="Poppins"/>
              <a:sym typeface="Poppins"/>
            </a:endParaRPr>
          </a:p>
          <a:p>
            <a:pPr indent="-406400" lvl="1" marL="914400" rtl="0" algn="l">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Training and Development</a:t>
            </a:r>
            <a:endParaRPr sz="2800">
              <a:solidFill>
                <a:srgbClr val="062D47"/>
              </a:solidFill>
              <a:latin typeface="Poppins"/>
              <a:ea typeface="Poppins"/>
              <a:cs typeface="Poppins"/>
              <a:sym typeface="Poppins"/>
            </a:endParaRPr>
          </a:p>
          <a:p>
            <a:pPr indent="-406400" lvl="1" marL="914400" rtl="0" algn="l">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Mentorship and Coaching</a:t>
            </a:r>
            <a:endParaRPr sz="2800">
              <a:solidFill>
                <a:srgbClr val="062D47"/>
              </a:solidFill>
              <a:latin typeface="Poppins"/>
              <a:ea typeface="Poppins"/>
              <a:cs typeface="Poppins"/>
              <a:sym typeface="Poppins"/>
            </a:endParaRPr>
          </a:p>
          <a:p>
            <a:pPr indent="-406400" lvl="1" marL="914400" rtl="0" algn="l">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Recognition and Reward</a:t>
            </a:r>
            <a:endParaRPr sz="2800">
              <a:solidFill>
                <a:srgbClr val="062D47"/>
              </a:solidFill>
              <a:latin typeface="Poppins"/>
              <a:ea typeface="Poppins"/>
              <a:cs typeface="Poppins"/>
              <a:sym typeface="Poppins"/>
            </a:endParaRPr>
          </a:p>
          <a:p>
            <a:pPr indent="-406400" lvl="0" marL="457200" rtl="0" algn="l">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These strategies ensure continuous growth, alignment with organizational goals, and adaptability in a dynamic job market.</a:t>
            </a:r>
            <a:endParaRPr b="1" sz="4600">
              <a:solidFill>
                <a:srgbClr val="062D47"/>
              </a:solidFill>
              <a:latin typeface="Poppins"/>
              <a:ea typeface="Poppins"/>
              <a:cs typeface="Poppins"/>
              <a:sym typeface="Poppins"/>
            </a:endParaRPr>
          </a:p>
        </p:txBody>
      </p:sp>
      <p:sp>
        <p:nvSpPr>
          <p:cNvPr id="447" name="Google Shape;447;g32093a3db72_3_100"/>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32093a3db72_3_120"/>
          <p:cNvSpPr/>
          <p:nvPr/>
        </p:nvSpPr>
        <p:spPr>
          <a:xfrm>
            <a:off x="2381250" y="1072150"/>
            <a:ext cx="1562100" cy="1480500"/>
          </a:xfrm>
          <a:prstGeom prst="ellipse">
            <a:avLst/>
          </a:prstGeom>
          <a:solidFill>
            <a:srgbClr val="45B0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3" name="Google Shape;453;g32093a3db72_3_120"/>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454" name="Google Shape;454;g32093a3db72_3_120"/>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455" name="Google Shape;455;g32093a3db72_3_120"/>
          <p:cNvSpPr/>
          <p:nvPr/>
        </p:nvSpPr>
        <p:spPr>
          <a:xfrm>
            <a:off x="1778354" y="367266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4">
              <a:alphaModFix/>
            </a:blip>
            <a:stretch>
              <a:fillRect b="0" l="0" r="0" t="0"/>
            </a:stretch>
          </a:blipFill>
          <a:ln>
            <a:noFill/>
          </a:ln>
        </p:spPr>
      </p:sp>
      <p:sp>
        <p:nvSpPr>
          <p:cNvPr id="456" name="Google Shape;456;g32093a3db72_3_120"/>
          <p:cNvSpPr/>
          <p:nvPr/>
        </p:nvSpPr>
        <p:spPr>
          <a:xfrm>
            <a:off x="1778354" y="575285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4">
              <a:alphaModFix/>
            </a:blip>
            <a:stretch>
              <a:fillRect b="0" l="0" r="0" t="0"/>
            </a:stretch>
          </a:blipFill>
          <a:ln>
            <a:noFill/>
          </a:ln>
        </p:spPr>
      </p:sp>
      <p:sp>
        <p:nvSpPr>
          <p:cNvPr id="457" name="Google Shape;457;g32093a3db72_3_120"/>
          <p:cNvSpPr/>
          <p:nvPr/>
        </p:nvSpPr>
        <p:spPr>
          <a:xfrm>
            <a:off x="1778354" y="783305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4">
              <a:alphaModFix/>
            </a:blip>
            <a:stretch>
              <a:fillRect b="0" l="0" r="0" t="0"/>
            </a:stretch>
          </a:blipFill>
          <a:ln>
            <a:noFill/>
          </a:ln>
        </p:spPr>
      </p:sp>
      <p:grpSp>
        <p:nvGrpSpPr>
          <p:cNvPr id="458" name="Google Shape;458;g32093a3db72_3_120"/>
          <p:cNvGrpSpPr/>
          <p:nvPr/>
        </p:nvGrpSpPr>
        <p:grpSpPr>
          <a:xfrm>
            <a:off x="-1342907" y="9913241"/>
            <a:ext cx="20973307" cy="837542"/>
            <a:chOff x="0" y="-57150"/>
            <a:chExt cx="11607985" cy="463550"/>
          </a:xfrm>
        </p:grpSpPr>
        <p:sp>
          <p:nvSpPr>
            <p:cNvPr id="459" name="Google Shape;459;g32093a3db72_3_12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32093a3db72_3_120"/>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g32093a3db72_3_120"/>
          <p:cNvGrpSpPr/>
          <p:nvPr/>
        </p:nvGrpSpPr>
        <p:grpSpPr>
          <a:xfrm>
            <a:off x="2488624" y="9913241"/>
            <a:ext cx="13310430" cy="837542"/>
            <a:chOff x="0" y="-57150"/>
            <a:chExt cx="7366853" cy="463550"/>
          </a:xfrm>
        </p:grpSpPr>
        <p:sp>
          <p:nvSpPr>
            <p:cNvPr id="462" name="Google Shape;462;g32093a3db72_3_120"/>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32093a3db72_3_120"/>
            <p:cNvSpPr txBox="1"/>
            <p:nvPr/>
          </p:nvSpPr>
          <p:spPr>
            <a:xfrm>
              <a:off x="0" y="-57150"/>
              <a:ext cx="73668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g32093a3db72_3_120"/>
          <p:cNvGrpSpPr/>
          <p:nvPr/>
        </p:nvGrpSpPr>
        <p:grpSpPr>
          <a:xfrm>
            <a:off x="4131384" y="9913241"/>
            <a:ext cx="10025030" cy="837542"/>
            <a:chOff x="0" y="-57150"/>
            <a:chExt cx="5548500" cy="463550"/>
          </a:xfrm>
        </p:grpSpPr>
        <p:sp>
          <p:nvSpPr>
            <p:cNvPr id="465" name="Google Shape;465;g32093a3db72_3_12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32093a3db72_3_120"/>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7" name="Google Shape;467;g32093a3db72_3_120"/>
          <p:cNvSpPr txBox="1"/>
          <p:nvPr/>
        </p:nvSpPr>
        <p:spPr>
          <a:xfrm>
            <a:off x="3410075" y="1072150"/>
            <a:ext cx="11982300" cy="1013100"/>
          </a:xfrm>
          <a:prstGeom prst="rect">
            <a:avLst/>
          </a:prstGeom>
          <a:noFill/>
          <a:ln>
            <a:noFill/>
          </a:ln>
        </p:spPr>
        <p:txBody>
          <a:bodyPr anchorCtr="0" anchor="t" bIns="0" lIns="0" spcFirstLastPara="1" rIns="0" wrap="square" tIns="0">
            <a:spAutoFit/>
          </a:bodyPr>
          <a:lstStyle/>
          <a:p>
            <a:pPr indent="0" lvl="0" marL="0" rtl="0" algn="ctr">
              <a:lnSpc>
                <a:spcPct val="113000"/>
              </a:lnSpc>
              <a:spcBef>
                <a:spcPts val="0"/>
              </a:spcBef>
              <a:spcAft>
                <a:spcPts val="0"/>
              </a:spcAft>
              <a:buClr>
                <a:srgbClr val="000000"/>
              </a:buClr>
              <a:buSzPts val="5000"/>
              <a:buFont typeface="Arial"/>
              <a:buNone/>
            </a:pPr>
            <a:r>
              <a:t/>
            </a:r>
            <a:endParaRPr/>
          </a:p>
          <a:p>
            <a:pPr indent="0" lvl="0" marL="0" marR="0" rtl="0" algn="ctr">
              <a:lnSpc>
                <a:spcPct val="113000"/>
              </a:lnSpc>
              <a:spcBef>
                <a:spcPts val="0"/>
              </a:spcBef>
              <a:spcAft>
                <a:spcPts val="0"/>
              </a:spcAft>
              <a:buClr>
                <a:srgbClr val="000000"/>
              </a:buClr>
              <a:buSzPts val="5000"/>
              <a:buFont typeface="Arial"/>
              <a:buNone/>
            </a:pPr>
            <a:r>
              <a:rPr b="1" lang="en-US" sz="5000">
                <a:solidFill>
                  <a:srgbClr val="002C47"/>
                </a:solidFill>
                <a:latin typeface="Poppins"/>
                <a:ea typeface="Poppins"/>
                <a:cs typeface="Poppins"/>
                <a:sym typeface="Poppins"/>
              </a:rPr>
              <a:t>Evaluation and Self-Evaluation</a:t>
            </a:r>
            <a:endParaRPr b="0" i="0" sz="1400" u="none" cap="none" strike="noStrike">
              <a:solidFill>
                <a:srgbClr val="000000"/>
              </a:solidFill>
              <a:latin typeface="Arial"/>
              <a:ea typeface="Arial"/>
              <a:cs typeface="Arial"/>
              <a:sym typeface="Arial"/>
            </a:endParaRPr>
          </a:p>
        </p:txBody>
      </p:sp>
      <p:sp>
        <p:nvSpPr>
          <p:cNvPr id="468" name="Google Shape;468;g32093a3db72_3_120"/>
          <p:cNvSpPr txBox="1"/>
          <p:nvPr/>
        </p:nvSpPr>
        <p:spPr>
          <a:xfrm>
            <a:off x="3204975" y="3481300"/>
            <a:ext cx="14587800" cy="1423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sz="2500">
                <a:solidFill>
                  <a:srgbClr val="062D47"/>
                </a:solidFill>
                <a:latin typeface="Poppins"/>
                <a:ea typeface="Poppins"/>
                <a:cs typeface="Poppins"/>
                <a:sym typeface="Poppins"/>
              </a:rPr>
              <a:t>Employer Evaluation:</a:t>
            </a:r>
            <a:endParaRPr b="1" sz="2500">
              <a:solidFill>
                <a:srgbClr val="062D47"/>
              </a:solidFill>
              <a:latin typeface="Poppins"/>
              <a:ea typeface="Poppins"/>
              <a:cs typeface="Poppins"/>
              <a:sym typeface="Poppins"/>
            </a:endParaRPr>
          </a:p>
          <a:p>
            <a:pPr indent="-387350" lvl="0" marL="457200" rtl="0" algn="l">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Assess technical and soft skills through tools like 360° feedback and competency tests.</a:t>
            </a:r>
            <a:endParaRPr sz="2500">
              <a:solidFill>
                <a:srgbClr val="062D47"/>
              </a:solidFill>
              <a:latin typeface="Poppins"/>
              <a:ea typeface="Poppins"/>
              <a:cs typeface="Poppins"/>
              <a:sym typeface="Poppins"/>
            </a:endParaRPr>
          </a:p>
          <a:p>
            <a:pPr indent="-387350" lvl="0" marL="457200" rtl="0" algn="l">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Use Key Performance Indicators (KPIs) to track progress and align goals.</a:t>
            </a:r>
            <a:endParaRPr b="1" sz="3500">
              <a:solidFill>
                <a:srgbClr val="062D47"/>
              </a:solidFill>
              <a:latin typeface="Poppins"/>
              <a:ea typeface="Poppins"/>
              <a:cs typeface="Poppins"/>
              <a:sym typeface="Poppins"/>
            </a:endParaRPr>
          </a:p>
        </p:txBody>
      </p:sp>
      <p:sp>
        <p:nvSpPr>
          <p:cNvPr id="469" name="Google Shape;469;g32093a3db72_3_120"/>
          <p:cNvSpPr/>
          <p:nvPr/>
        </p:nvSpPr>
        <p:spPr>
          <a:xfrm>
            <a:off x="2691215" y="1341319"/>
            <a:ext cx="942163" cy="942163"/>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5">
              <a:alphaModFix/>
            </a:blip>
            <a:stretch>
              <a:fillRect b="0" l="0" r="0" t="0"/>
            </a:stretch>
          </a:blipFill>
          <a:ln>
            <a:noFill/>
          </a:ln>
        </p:spPr>
      </p:sp>
      <p:sp>
        <p:nvSpPr>
          <p:cNvPr id="470" name="Google Shape;470;g32093a3db72_3_120"/>
          <p:cNvSpPr txBox="1"/>
          <p:nvPr/>
        </p:nvSpPr>
        <p:spPr>
          <a:xfrm>
            <a:off x="3300225" y="5685650"/>
            <a:ext cx="14225700" cy="137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sz="2400">
                <a:solidFill>
                  <a:schemeClr val="dk1"/>
                </a:solidFill>
                <a:latin typeface="Poppins"/>
                <a:ea typeface="Poppins"/>
                <a:cs typeface="Poppins"/>
                <a:sym typeface="Poppins"/>
              </a:rPr>
              <a:t>Self-Evaluation:</a:t>
            </a:r>
            <a:endParaRPr b="1" sz="2400">
              <a:solidFill>
                <a:schemeClr val="dk1"/>
              </a:solidFill>
              <a:latin typeface="Poppins"/>
              <a:ea typeface="Poppins"/>
              <a:cs typeface="Poppins"/>
              <a:sym typeface="Poppins"/>
            </a:endParaRPr>
          </a:p>
          <a:p>
            <a:pPr indent="-381000" lvl="0" marL="457200" rtl="0" algn="l">
              <a:lnSpc>
                <a:spcPct val="115000"/>
              </a:lnSpc>
              <a:spcBef>
                <a:spcPts val="1200"/>
              </a:spcBef>
              <a:spcAft>
                <a:spcPts val="0"/>
              </a:spcAft>
              <a:buClr>
                <a:schemeClr val="dk1"/>
              </a:buClr>
              <a:buSzPts val="2400"/>
              <a:buFont typeface="Poppins"/>
              <a:buChar char="●"/>
            </a:pPr>
            <a:r>
              <a:rPr lang="en-US" sz="2400">
                <a:solidFill>
                  <a:schemeClr val="dk1"/>
                </a:solidFill>
                <a:latin typeface="Poppins"/>
                <a:ea typeface="Poppins"/>
                <a:cs typeface="Poppins"/>
                <a:sym typeface="Poppins"/>
              </a:rPr>
              <a:t>Encourage employees to reflect on their strengths, weaknesses, and career aspirations.</a:t>
            </a:r>
            <a:endParaRPr sz="2400">
              <a:solidFill>
                <a:schemeClr val="dk1"/>
              </a:solidFill>
              <a:latin typeface="Poppins"/>
              <a:ea typeface="Poppins"/>
              <a:cs typeface="Poppins"/>
              <a:sym typeface="Poppins"/>
            </a:endParaRPr>
          </a:p>
          <a:p>
            <a:pPr indent="-381000" lvl="0" marL="457200" rtl="0" algn="l">
              <a:lnSpc>
                <a:spcPct val="115000"/>
              </a:lnSpc>
              <a:spcBef>
                <a:spcPts val="0"/>
              </a:spcBef>
              <a:spcAft>
                <a:spcPts val="0"/>
              </a:spcAft>
              <a:buClr>
                <a:schemeClr val="dk1"/>
              </a:buClr>
              <a:buSzPts val="2400"/>
              <a:buFont typeface="Poppins"/>
              <a:buChar char="●"/>
            </a:pPr>
            <a:r>
              <a:rPr lang="en-US" sz="2400">
                <a:solidFill>
                  <a:schemeClr val="dk1"/>
                </a:solidFill>
                <a:latin typeface="Poppins"/>
                <a:ea typeface="Poppins"/>
                <a:cs typeface="Poppins"/>
                <a:sym typeface="Poppins"/>
              </a:rPr>
              <a:t>Foster accountability and self-awareness for personal growth.</a:t>
            </a:r>
            <a:endParaRPr b="1" sz="3400">
              <a:solidFill>
                <a:schemeClr val="dk1"/>
              </a:solidFill>
              <a:latin typeface="Poppins"/>
              <a:ea typeface="Poppins"/>
              <a:cs typeface="Poppins"/>
              <a:sym typeface="Poppins"/>
            </a:endParaRPr>
          </a:p>
        </p:txBody>
      </p:sp>
      <p:sp>
        <p:nvSpPr>
          <p:cNvPr id="471" name="Google Shape;471;g32093a3db72_3_120"/>
          <p:cNvSpPr txBox="1"/>
          <p:nvPr/>
        </p:nvSpPr>
        <p:spPr>
          <a:xfrm>
            <a:off x="3386475" y="7839000"/>
            <a:ext cx="14006100" cy="1047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sz="2700">
                <a:solidFill>
                  <a:schemeClr val="dk1"/>
                </a:solidFill>
                <a:latin typeface="Poppins"/>
                <a:ea typeface="Poppins"/>
                <a:cs typeface="Poppins"/>
                <a:sym typeface="Poppins"/>
              </a:rPr>
              <a:t>Integration:</a:t>
            </a:r>
            <a:endParaRPr b="1" sz="2700">
              <a:solidFill>
                <a:schemeClr val="dk1"/>
              </a:solidFill>
              <a:latin typeface="Poppins"/>
              <a:ea typeface="Poppins"/>
              <a:cs typeface="Poppins"/>
              <a:sym typeface="Poppins"/>
            </a:endParaRPr>
          </a:p>
          <a:p>
            <a:pPr indent="-400050" lvl="0" marL="457200" rtl="0" algn="l">
              <a:lnSpc>
                <a:spcPct val="115000"/>
              </a:lnSpc>
              <a:spcBef>
                <a:spcPts val="1200"/>
              </a:spcBef>
              <a:spcAft>
                <a:spcPts val="0"/>
              </a:spcAft>
              <a:buClr>
                <a:schemeClr val="dk1"/>
              </a:buClr>
              <a:buSzPts val="2700"/>
              <a:buFont typeface="Poppins"/>
              <a:buChar char="●"/>
            </a:pPr>
            <a:r>
              <a:rPr lang="en-US" sz="2700">
                <a:solidFill>
                  <a:schemeClr val="dk1"/>
                </a:solidFill>
                <a:latin typeface="Poppins"/>
                <a:ea typeface="Poppins"/>
                <a:cs typeface="Poppins"/>
                <a:sym typeface="Poppins"/>
              </a:rPr>
              <a:t>Combine employer and self-evaluation to create tailored development plans.</a:t>
            </a:r>
            <a:endParaRPr b="1" sz="3700">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2093a3db72_3_163"/>
          <p:cNvSpPr/>
          <p:nvPr/>
        </p:nvSpPr>
        <p:spPr>
          <a:xfrm>
            <a:off x="3581400" y="2533650"/>
            <a:ext cx="2152800" cy="19623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7" name="Google Shape;477;g32093a3db72_3_163"/>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478" name="Google Shape;478;g32093a3db72_3_163"/>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479" name="Google Shape;479;g32093a3db72_3_163"/>
          <p:cNvSpPr txBox="1"/>
          <p:nvPr/>
        </p:nvSpPr>
        <p:spPr>
          <a:xfrm>
            <a:off x="3676650" y="566100"/>
            <a:ext cx="11239500" cy="1573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4800">
                <a:solidFill>
                  <a:srgbClr val="002C47"/>
                </a:solidFill>
                <a:latin typeface="Poppins"/>
                <a:ea typeface="Poppins"/>
                <a:cs typeface="Poppins"/>
                <a:sym typeface="Poppins"/>
              </a:rPr>
              <a:t>Empowering Growth </a:t>
            </a:r>
            <a:endParaRPr b="1" sz="4800">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rPr b="1" lang="en-US" sz="4800">
                <a:solidFill>
                  <a:srgbClr val="002C47"/>
                </a:solidFill>
                <a:latin typeface="Poppins"/>
                <a:ea typeface="Poppins"/>
                <a:cs typeface="Poppins"/>
                <a:sym typeface="Poppins"/>
              </a:rPr>
              <a:t>Through Strategies</a:t>
            </a:r>
            <a:endParaRPr b="0" i="0" sz="1200" u="none" cap="none" strike="noStrike">
              <a:solidFill>
                <a:srgbClr val="000000"/>
              </a:solidFill>
              <a:latin typeface="Arial"/>
              <a:ea typeface="Arial"/>
              <a:cs typeface="Arial"/>
              <a:sym typeface="Arial"/>
            </a:endParaRPr>
          </a:p>
        </p:txBody>
      </p:sp>
      <p:sp>
        <p:nvSpPr>
          <p:cNvPr id="480" name="Google Shape;480;g32093a3db72_3_163"/>
          <p:cNvSpPr txBox="1"/>
          <p:nvPr/>
        </p:nvSpPr>
        <p:spPr>
          <a:xfrm>
            <a:off x="914400" y="5257800"/>
            <a:ext cx="7486800" cy="373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500">
                <a:solidFill>
                  <a:srgbClr val="062D47"/>
                </a:solidFill>
                <a:latin typeface="Poppins"/>
                <a:ea typeface="Poppins"/>
                <a:cs typeface="Poppins"/>
                <a:sym typeface="Poppins"/>
              </a:rPr>
              <a:t>Training, Mentorship, and Recognition</a:t>
            </a:r>
            <a:endParaRPr b="1" sz="2500">
              <a:solidFill>
                <a:srgbClr val="062D47"/>
              </a:solidFill>
              <a:latin typeface="Poppins"/>
              <a:ea typeface="Poppins"/>
              <a:cs typeface="Poppins"/>
              <a:sym typeface="Poppins"/>
            </a:endParaRPr>
          </a:p>
          <a:p>
            <a:pPr indent="0" lvl="0" marL="0" rtl="0" algn="ctr">
              <a:lnSpc>
                <a:spcPct val="115000"/>
              </a:lnSpc>
              <a:spcBef>
                <a:spcPts val="1200"/>
              </a:spcBef>
              <a:spcAft>
                <a:spcPts val="0"/>
              </a:spcAft>
              <a:buNone/>
            </a:pPr>
            <a:r>
              <a:rPr lang="en-US" sz="2500">
                <a:solidFill>
                  <a:srgbClr val="062D47"/>
                </a:solidFill>
                <a:latin typeface="Poppins"/>
                <a:ea typeface="Poppins"/>
                <a:cs typeface="Poppins"/>
                <a:sym typeface="Poppins"/>
              </a:rPr>
              <a:t>Training programs address skill gaps and support continuous learning to keep employees competitive. Mentorship provides guidance and personalized feedback, enhancing career growth. Recognition of achievements fosters motivation, commitment, and a positive work culture.</a:t>
            </a:r>
            <a:endParaRPr sz="2500">
              <a:solidFill>
                <a:srgbClr val="062D47"/>
              </a:solidFill>
              <a:latin typeface="Poppins"/>
              <a:ea typeface="Poppins"/>
              <a:cs typeface="Poppins"/>
              <a:sym typeface="Poppins"/>
            </a:endParaRPr>
          </a:p>
          <a:p>
            <a:pPr indent="0" lvl="0" marL="0" rtl="0" algn="l">
              <a:lnSpc>
                <a:spcPct val="115000"/>
              </a:lnSpc>
              <a:spcBef>
                <a:spcPts val="1200"/>
              </a:spcBef>
              <a:spcAft>
                <a:spcPts val="1200"/>
              </a:spcAft>
              <a:buNone/>
            </a:pPr>
            <a:r>
              <a:t/>
            </a:r>
            <a:endParaRPr b="1" sz="2600">
              <a:solidFill>
                <a:schemeClr val="dk1"/>
              </a:solidFill>
              <a:latin typeface="Poppins"/>
              <a:ea typeface="Poppins"/>
              <a:cs typeface="Poppins"/>
              <a:sym typeface="Poppins"/>
            </a:endParaRPr>
          </a:p>
        </p:txBody>
      </p:sp>
      <p:sp>
        <p:nvSpPr>
          <p:cNvPr id="481" name="Google Shape;481;g32093a3db72_3_163"/>
          <p:cNvSpPr txBox="1"/>
          <p:nvPr/>
        </p:nvSpPr>
        <p:spPr>
          <a:xfrm>
            <a:off x="9525000" y="5257800"/>
            <a:ext cx="8191500" cy="373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500">
                <a:solidFill>
                  <a:srgbClr val="002C47"/>
                </a:solidFill>
                <a:latin typeface="Poppins"/>
                <a:ea typeface="Poppins"/>
                <a:cs typeface="Poppins"/>
                <a:sym typeface="Poppins"/>
              </a:rPr>
              <a:t>The Importance of Structured Strategies</a:t>
            </a:r>
            <a:endParaRPr b="1" sz="2500">
              <a:solidFill>
                <a:srgbClr val="002C47"/>
              </a:solidFill>
              <a:latin typeface="Poppins"/>
              <a:ea typeface="Poppins"/>
              <a:cs typeface="Poppins"/>
              <a:sym typeface="Poppins"/>
            </a:endParaRPr>
          </a:p>
          <a:p>
            <a:pPr indent="0" lvl="0" marL="0" rtl="0" algn="ctr">
              <a:lnSpc>
                <a:spcPct val="115000"/>
              </a:lnSpc>
              <a:spcBef>
                <a:spcPts val="1200"/>
              </a:spcBef>
              <a:spcAft>
                <a:spcPts val="1200"/>
              </a:spcAft>
              <a:buNone/>
            </a:pPr>
            <a:r>
              <a:rPr lang="en-US" sz="2500">
                <a:solidFill>
                  <a:srgbClr val="002C47"/>
                </a:solidFill>
                <a:latin typeface="Poppins"/>
                <a:ea typeface="Poppins"/>
                <a:cs typeface="Poppins"/>
                <a:sym typeface="Poppins"/>
              </a:rPr>
              <a:t>Structured career planning strategies ensure employees are equipped to meet evolving challenges while aligning their development with organizational objectives. By fostering evaluation, training, mentorship, and recognition, companies can build a motivated, skilled, and adaptable workforce, driving long-term success.</a:t>
            </a:r>
            <a:endParaRPr b="1" sz="4000">
              <a:solidFill>
                <a:srgbClr val="002C47"/>
              </a:solidFill>
              <a:latin typeface="Poppins"/>
              <a:ea typeface="Poppins"/>
              <a:cs typeface="Poppins"/>
              <a:sym typeface="Poppins"/>
            </a:endParaRPr>
          </a:p>
        </p:txBody>
      </p:sp>
      <p:sp>
        <p:nvSpPr>
          <p:cNvPr id="482" name="Google Shape;482;g32093a3db72_3_163"/>
          <p:cNvSpPr/>
          <p:nvPr/>
        </p:nvSpPr>
        <p:spPr>
          <a:xfrm>
            <a:off x="4039724" y="3004050"/>
            <a:ext cx="1236143" cy="1021483"/>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4">
              <a:alphaModFix/>
            </a:blip>
            <a:stretch>
              <a:fillRect b="0" l="0" r="0" t="0"/>
            </a:stretch>
          </a:blipFill>
          <a:ln>
            <a:noFill/>
          </a:ln>
        </p:spPr>
      </p:sp>
      <p:sp>
        <p:nvSpPr>
          <p:cNvPr id="483" name="Google Shape;483;g32093a3db72_3_163"/>
          <p:cNvSpPr/>
          <p:nvPr/>
        </p:nvSpPr>
        <p:spPr>
          <a:xfrm>
            <a:off x="12763350" y="2533650"/>
            <a:ext cx="2152800" cy="1962300"/>
          </a:xfrm>
          <a:prstGeom prst="ellipse">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4" name="Google Shape;484;g32093a3db72_3_163"/>
          <p:cNvSpPr/>
          <p:nvPr/>
        </p:nvSpPr>
        <p:spPr>
          <a:xfrm>
            <a:off x="13316399" y="2874600"/>
            <a:ext cx="1237199" cy="1280395"/>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5">
              <a:alphaModFix/>
            </a:blip>
            <a:stretch>
              <a:fillRect b="0" l="0" r="0" t="0"/>
            </a:stretch>
          </a:blipFill>
          <a:ln>
            <a:noFill/>
          </a:ln>
        </p:spPr>
      </p:sp>
      <p:sp>
        <p:nvSpPr>
          <p:cNvPr id="485" name="Google Shape;485;g32093a3db72_3_163"/>
          <p:cNvSpPr/>
          <p:nvPr/>
        </p:nvSpPr>
        <p:spPr>
          <a:xfrm>
            <a:off x="8067600" y="2533650"/>
            <a:ext cx="2152800" cy="19623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86" name="Google Shape;486;g32093a3db72_3_163"/>
          <p:cNvSpPr/>
          <p:nvPr/>
        </p:nvSpPr>
        <p:spPr>
          <a:xfrm>
            <a:off x="8497212" y="2916537"/>
            <a:ext cx="1293578" cy="119654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g32093a3db72_3_224"/>
          <p:cNvGrpSpPr/>
          <p:nvPr/>
        </p:nvGrpSpPr>
        <p:grpSpPr>
          <a:xfrm>
            <a:off x="816325" y="679696"/>
            <a:ext cx="857829" cy="857829"/>
            <a:chOff x="0" y="0"/>
            <a:chExt cx="812800" cy="812800"/>
          </a:xfrm>
        </p:grpSpPr>
        <p:sp>
          <p:nvSpPr>
            <p:cNvPr id="492" name="Google Shape;492;g32093a3db72_3_2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32093a3db72_3_224"/>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4" name="Google Shape;494;g32093a3db72_3_224"/>
          <p:cNvGrpSpPr/>
          <p:nvPr/>
        </p:nvGrpSpPr>
        <p:grpSpPr>
          <a:xfrm>
            <a:off x="491212" y="1342871"/>
            <a:ext cx="604561" cy="604561"/>
            <a:chOff x="0" y="0"/>
            <a:chExt cx="812800" cy="812800"/>
          </a:xfrm>
        </p:grpSpPr>
        <p:sp>
          <p:nvSpPr>
            <p:cNvPr id="495" name="Google Shape;495;g32093a3db72_3_2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32093a3db72_3_224"/>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g32093a3db72_3_224"/>
          <p:cNvGrpSpPr/>
          <p:nvPr/>
        </p:nvGrpSpPr>
        <p:grpSpPr>
          <a:xfrm>
            <a:off x="491201" y="434263"/>
            <a:ext cx="637642" cy="637642"/>
            <a:chOff x="0" y="0"/>
            <a:chExt cx="812800" cy="812800"/>
          </a:xfrm>
        </p:grpSpPr>
        <p:sp>
          <p:nvSpPr>
            <p:cNvPr id="498" name="Google Shape;498;g32093a3db72_3_2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32093a3db72_3_224"/>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0" name="Google Shape;500;g32093a3db72_3_224"/>
          <p:cNvSpPr/>
          <p:nvPr/>
        </p:nvSpPr>
        <p:spPr>
          <a:xfrm rot="-5400000">
            <a:off x="10650027" y="2518482"/>
            <a:ext cx="10909314" cy="4358271"/>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sp>
      <p:sp>
        <p:nvSpPr>
          <p:cNvPr id="501" name="Google Shape;501;g32093a3db72_3_224"/>
          <p:cNvSpPr txBox="1"/>
          <p:nvPr/>
        </p:nvSpPr>
        <p:spPr>
          <a:xfrm>
            <a:off x="2571750" y="855875"/>
            <a:ext cx="10027200" cy="18330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LESSON 4 : </a:t>
            </a:r>
            <a:endParaRPr b="1" sz="47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lang="en-US" sz="4500">
                <a:solidFill>
                  <a:srgbClr val="062D47"/>
                </a:solidFill>
                <a:latin typeface="Calibri"/>
                <a:ea typeface="Calibri"/>
                <a:cs typeface="Calibri"/>
                <a:sym typeface="Calibri"/>
              </a:rPr>
              <a:t>Preparation Phase </a:t>
            </a:r>
            <a:endParaRPr b="1" sz="11399">
              <a:solidFill>
                <a:srgbClr val="062D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32093a3db72_3_224"/>
          <p:cNvSpPr txBox="1"/>
          <p:nvPr/>
        </p:nvSpPr>
        <p:spPr>
          <a:xfrm>
            <a:off x="2648525" y="2993675"/>
            <a:ext cx="10027200" cy="6183000"/>
          </a:xfrm>
          <a:prstGeom prst="rect">
            <a:avLst/>
          </a:prstGeom>
          <a:noFill/>
          <a:ln cap="flat" cmpd="sng" w="38100">
            <a:solidFill>
              <a:srgbClr val="93C47D"/>
            </a:solidFill>
            <a:prstDash val="lgDash"/>
            <a:round/>
            <a:headEnd len="sm" w="sm" type="none"/>
            <a:tailEnd len="sm" w="sm" type="none"/>
          </a:ln>
        </p:spPr>
        <p:txBody>
          <a:bodyPr anchorCtr="0" anchor="t" bIns="0" lIns="0" spcFirstLastPara="1" rIns="0" wrap="square" tIns="0">
            <a:spAutoFit/>
          </a:bodyPr>
          <a:lstStyle/>
          <a:p>
            <a:pPr indent="0" lvl="0" marL="0" rtl="0" algn="l">
              <a:lnSpc>
                <a:spcPct val="115000"/>
              </a:lnSpc>
              <a:spcBef>
                <a:spcPts val="1200"/>
              </a:spcBef>
              <a:spcAft>
                <a:spcPts val="0"/>
              </a:spcAft>
              <a:buNone/>
            </a:pPr>
            <a:r>
              <a:t/>
            </a:r>
            <a:endParaRPr b="1" sz="2800">
              <a:solidFill>
                <a:srgbClr val="062D47"/>
              </a:solidFill>
            </a:endParaRPr>
          </a:p>
          <a:p>
            <a:pPr indent="0" lvl="0" marL="457200" rtl="0" algn="l">
              <a:lnSpc>
                <a:spcPct val="115000"/>
              </a:lnSpc>
              <a:spcBef>
                <a:spcPts val="1200"/>
              </a:spcBef>
              <a:spcAft>
                <a:spcPts val="0"/>
              </a:spcAft>
              <a:buNone/>
            </a:pPr>
            <a:r>
              <a:rPr b="1" lang="en-US" sz="3000">
                <a:solidFill>
                  <a:srgbClr val="062D47"/>
                </a:solidFill>
                <a:latin typeface="Poppins"/>
                <a:ea typeface="Poppins"/>
                <a:cs typeface="Poppins"/>
                <a:sym typeface="Poppins"/>
              </a:rPr>
              <a:t>Key Steps:</a:t>
            </a:r>
            <a:endParaRPr b="1" sz="3100">
              <a:solidFill>
                <a:srgbClr val="062D47"/>
              </a:solidFill>
              <a:latin typeface="Poppins"/>
              <a:ea typeface="Poppins"/>
              <a:cs typeface="Poppins"/>
              <a:sym typeface="Poppins"/>
            </a:endParaRPr>
          </a:p>
          <a:p>
            <a:pPr indent="-419100" lvl="1" marL="914400" rtl="0" algn="l">
              <a:lnSpc>
                <a:spcPct val="115000"/>
              </a:lnSpc>
              <a:spcBef>
                <a:spcPts val="1200"/>
              </a:spcBef>
              <a:spcAft>
                <a:spcPts val="0"/>
              </a:spcAft>
              <a:buClr>
                <a:srgbClr val="062D47"/>
              </a:buClr>
              <a:buSzPts val="3000"/>
              <a:buFont typeface="Poppins"/>
              <a:buChar char="○"/>
            </a:pPr>
            <a:r>
              <a:rPr lang="en-US" sz="3000">
                <a:solidFill>
                  <a:srgbClr val="062D47"/>
                </a:solidFill>
                <a:latin typeface="Poppins"/>
                <a:ea typeface="Poppins"/>
                <a:cs typeface="Poppins"/>
                <a:sym typeface="Poppins"/>
              </a:rPr>
              <a:t>Form a dedicated team to oversee the career planning process.</a:t>
            </a:r>
            <a:endParaRPr sz="3000">
              <a:solidFill>
                <a:srgbClr val="062D47"/>
              </a:solidFill>
              <a:latin typeface="Poppins"/>
              <a:ea typeface="Poppins"/>
              <a:cs typeface="Poppins"/>
              <a:sym typeface="Poppins"/>
            </a:endParaRPr>
          </a:p>
          <a:p>
            <a:pPr indent="-419100" lvl="1" marL="914400" rtl="0" algn="l">
              <a:lnSpc>
                <a:spcPct val="115000"/>
              </a:lnSpc>
              <a:spcBef>
                <a:spcPts val="0"/>
              </a:spcBef>
              <a:spcAft>
                <a:spcPts val="0"/>
              </a:spcAft>
              <a:buClr>
                <a:srgbClr val="062D47"/>
              </a:buClr>
              <a:buSzPts val="3000"/>
              <a:buFont typeface="Poppins"/>
              <a:buChar char="○"/>
            </a:pPr>
            <a:r>
              <a:rPr lang="en-US" sz="3000">
                <a:solidFill>
                  <a:srgbClr val="062D47"/>
                </a:solidFill>
                <a:latin typeface="Poppins"/>
                <a:ea typeface="Poppins"/>
                <a:cs typeface="Poppins"/>
                <a:sym typeface="Poppins"/>
              </a:rPr>
              <a:t>Conduct a skills and aspirations analysis to identify gaps and opportunities.</a:t>
            </a:r>
            <a:endParaRPr sz="3000">
              <a:solidFill>
                <a:srgbClr val="062D47"/>
              </a:solidFill>
              <a:latin typeface="Poppins"/>
              <a:ea typeface="Poppins"/>
              <a:cs typeface="Poppins"/>
              <a:sym typeface="Poppins"/>
            </a:endParaRPr>
          </a:p>
          <a:p>
            <a:pPr indent="-419100" lvl="1" marL="914400" rtl="0" algn="l">
              <a:lnSpc>
                <a:spcPct val="115000"/>
              </a:lnSpc>
              <a:spcBef>
                <a:spcPts val="0"/>
              </a:spcBef>
              <a:spcAft>
                <a:spcPts val="0"/>
              </a:spcAft>
              <a:buClr>
                <a:srgbClr val="062D47"/>
              </a:buClr>
              <a:buSzPts val="3000"/>
              <a:buFont typeface="Poppins"/>
              <a:buChar char="○"/>
            </a:pPr>
            <a:r>
              <a:rPr lang="en-US" sz="3000">
                <a:solidFill>
                  <a:srgbClr val="062D47"/>
                </a:solidFill>
                <a:latin typeface="Poppins"/>
                <a:ea typeface="Poppins"/>
                <a:cs typeface="Poppins"/>
                <a:sym typeface="Poppins"/>
              </a:rPr>
              <a:t>Engage employees in the planning process to ensure alignment and commitment.</a:t>
            </a:r>
            <a:endParaRPr sz="3000">
              <a:solidFill>
                <a:srgbClr val="062D47"/>
              </a:solidFill>
              <a:latin typeface="Poppins"/>
              <a:ea typeface="Poppins"/>
              <a:cs typeface="Poppins"/>
              <a:sym typeface="Poppins"/>
            </a:endParaRPr>
          </a:p>
          <a:p>
            <a:pPr indent="-419100" lvl="1" marL="914400" rtl="0" algn="l">
              <a:lnSpc>
                <a:spcPct val="115000"/>
              </a:lnSpc>
              <a:spcBef>
                <a:spcPts val="0"/>
              </a:spcBef>
              <a:spcAft>
                <a:spcPts val="0"/>
              </a:spcAft>
              <a:buClr>
                <a:srgbClr val="062D47"/>
              </a:buClr>
              <a:buSzPts val="3000"/>
              <a:buFont typeface="Poppins"/>
              <a:buChar char="○"/>
            </a:pPr>
            <a:r>
              <a:rPr lang="en-US" sz="3000">
                <a:solidFill>
                  <a:srgbClr val="062D47"/>
                </a:solidFill>
                <a:latin typeface="Poppins"/>
                <a:ea typeface="Poppins"/>
                <a:cs typeface="Poppins"/>
                <a:sym typeface="Poppins"/>
              </a:rPr>
              <a:t>Benchmark against industry standards for competitive insights.</a:t>
            </a:r>
            <a:endParaRPr sz="3000">
              <a:solidFill>
                <a:srgbClr val="062D47"/>
              </a:solidFill>
              <a:latin typeface="Poppins"/>
              <a:ea typeface="Poppins"/>
              <a:cs typeface="Poppins"/>
              <a:sym typeface="Poppins"/>
            </a:endParaRPr>
          </a:p>
          <a:p>
            <a:pPr indent="0" lvl="0" marL="0" rtl="0" algn="l">
              <a:lnSpc>
                <a:spcPct val="115000"/>
              </a:lnSpc>
              <a:spcBef>
                <a:spcPts val="1200"/>
              </a:spcBef>
              <a:spcAft>
                <a:spcPts val="1200"/>
              </a:spcAft>
              <a:buNone/>
            </a:pPr>
            <a:r>
              <a:t/>
            </a:r>
            <a:endParaRPr b="1" sz="2900">
              <a:solidFill>
                <a:srgbClr val="062D47"/>
              </a:solidFill>
              <a:latin typeface="Poppins"/>
              <a:ea typeface="Poppins"/>
              <a:cs typeface="Poppins"/>
              <a:sym typeface="Poppins"/>
            </a:endParaRPr>
          </a:p>
        </p:txBody>
      </p:sp>
      <p:sp>
        <p:nvSpPr>
          <p:cNvPr id="503" name="Google Shape;503;g32093a3db72_3_224"/>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32093a3db72_3_243"/>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509" name="Google Shape;509;g32093a3db72_3_243"/>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19" r="-7701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32093a3db72_3_243"/>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511" name="Google Shape;511;g32093a3db72_3_243"/>
          <p:cNvGrpSpPr/>
          <p:nvPr/>
        </p:nvGrpSpPr>
        <p:grpSpPr>
          <a:xfrm>
            <a:off x="11629486" y="1052712"/>
            <a:ext cx="857829" cy="857829"/>
            <a:chOff x="0" y="0"/>
            <a:chExt cx="812800" cy="812800"/>
          </a:xfrm>
        </p:grpSpPr>
        <p:sp>
          <p:nvSpPr>
            <p:cNvPr id="512" name="Google Shape;512;g32093a3db72_3_2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g32093a3db72_3_24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g32093a3db72_3_243"/>
          <p:cNvGrpSpPr/>
          <p:nvPr/>
        </p:nvGrpSpPr>
        <p:grpSpPr>
          <a:xfrm>
            <a:off x="11115371" y="2332412"/>
            <a:ext cx="604561" cy="604561"/>
            <a:chOff x="0" y="0"/>
            <a:chExt cx="812800" cy="812800"/>
          </a:xfrm>
        </p:grpSpPr>
        <p:sp>
          <p:nvSpPr>
            <p:cNvPr id="515" name="Google Shape;515;g32093a3db72_3_2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32093a3db72_3_24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g32093a3db72_3_243"/>
          <p:cNvGrpSpPr/>
          <p:nvPr/>
        </p:nvGrpSpPr>
        <p:grpSpPr>
          <a:xfrm>
            <a:off x="11940462" y="788230"/>
            <a:ext cx="637642" cy="637642"/>
            <a:chOff x="0" y="0"/>
            <a:chExt cx="812800" cy="812800"/>
          </a:xfrm>
        </p:grpSpPr>
        <p:sp>
          <p:nvSpPr>
            <p:cNvPr id="518" name="Google Shape;518;g32093a3db72_3_2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32093a3db72_3_243"/>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0" name="Google Shape;520;g32093a3db72_3_243"/>
          <p:cNvSpPr txBox="1"/>
          <p:nvPr/>
        </p:nvSpPr>
        <p:spPr>
          <a:xfrm>
            <a:off x="5" y="1425887"/>
            <a:ext cx="11103000" cy="923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Plan Development Phase</a:t>
            </a:r>
            <a:endParaRPr b="0" i="0" sz="2400" u="none" cap="none" strike="noStrike">
              <a:solidFill>
                <a:srgbClr val="000000"/>
              </a:solidFill>
              <a:latin typeface="Arial"/>
              <a:ea typeface="Arial"/>
              <a:cs typeface="Arial"/>
              <a:sym typeface="Arial"/>
            </a:endParaRPr>
          </a:p>
        </p:txBody>
      </p:sp>
      <p:sp>
        <p:nvSpPr>
          <p:cNvPr id="521" name="Google Shape;521;g32093a3db72_3_243"/>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2" name="Google Shape;522;g32093a3db72_3_243"/>
          <p:cNvGrpSpPr/>
          <p:nvPr/>
        </p:nvGrpSpPr>
        <p:grpSpPr>
          <a:xfrm>
            <a:off x="1085888" y="3885325"/>
            <a:ext cx="7787026" cy="3971364"/>
            <a:chOff x="0" y="0"/>
            <a:chExt cx="8954722" cy="4401867"/>
          </a:xfrm>
        </p:grpSpPr>
        <p:grpSp>
          <p:nvGrpSpPr>
            <p:cNvPr id="523" name="Google Shape;523;g32093a3db72_3_243"/>
            <p:cNvGrpSpPr/>
            <p:nvPr/>
          </p:nvGrpSpPr>
          <p:grpSpPr>
            <a:xfrm>
              <a:off x="635543" y="4879"/>
              <a:ext cx="8319179" cy="1097186"/>
              <a:chOff x="0" y="-94781"/>
              <a:chExt cx="3800100" cy="501181"/>
            </a:xfrm>
          </p:grpSpPr>
          <p:sp>
            <p:nvSpPr>
              <p:cNvPr id="524" name="Google Shape;524;g32093a3db72_3_243"/>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32093a3db72_3_243"/>
              <p:cNvSpPr txBox="1"/>
              <p:nvPr/>
            </p:nvSpPr>
            <p:spPr>
              <a:xfrm>
                <a:off x="0" y="-94781"/>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6" name="Google Shape;526;g32093a3db72_3_243"/>
            <p:cNvSpPr/>
            <p:nvPr/>
          </p:nvSpPr>
          <p:spPr>
            <a:xfrm>
              <a:off x="0" y="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7">
                <a:alphaModFix/>
              </a:blip>
              <a:stretch>
                <a:fillRect b="0" l="0" r="0" t="0"/>
              </a:stretch>
            </a:blipFill>
            <a:ln>
              <a:noFill/>
            </a:ln>
          </p:spPr>
        </p:sp>
        <p:grpSp>
          <p:nvGrpSpPr>
            <p:cNvPr id="527" name="Google Shape;527;g32093a3db72_3_243"/>
            <p:cNvGrpSpPr/>
            <p:nvPr/>
          </p:nvGrpSpPr>
          <p:grpSpPr>
            <a:xfrm>
              <a:off x="635543" y="3227060"/>
              <a:ext cx="8319179" cy="1014804"/>
              <a:chOff x="0" y="-57150"/>
              <a:chExt cx="3800100" cy="463550"/>
            </a:xfrm>
          </p:grpSpPr>
          <p:sp>
            <p:nvSpPr>
              <p:cNvPr id="528" name="Google Shape;528;g32093a3db72_3_243"/>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32093a3db72_3_243"/>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0" name="Google Shape;530;g32093a3db72_3_243"/>
            <p:cNvSpPr/>
            <p:nvPr/>
          </p:nvSpPr>
          <p:spPr>
            <a:xfrm>
              <a:off x="0" y="3130780"/>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8">
                <a:alphaModFix/>
              </a:blip>
              <a:stretch>
                <a:fillRect b="0" l="0" r="0" t="0"/>
              </a:stretch>
            </a:blipFill>
            <a:ln>
              <a:noFill/>
            </a:ln>
          </p:spPr>
        </p:sp>
        <p:grpSp>
          <p:nvGrpSpPr>
            <p:cNvPr id="531" name="Google Shape;531;g32093a3db72_3_243"/>
            <p:cNvGrpSpPr/>
            <p:nvPr/>
          </p:nvGrpSpPr>
          <p:grpSpPr>
            <a:xfrm>
              <a:off x="635543" y="1663873"/>
              <a:ext cx="8319179" cy="1014804"/>
              <a:chOff x="0" y="-57150"/>
              <a:chExt cx="3800100" cy="463550"/>
            </a:xfrm>
          </p:grpSpPr>
          <p:sp>
            <p:nvSpPr>
              <p:cNvPr id="532" name="Google Shape;532;g32093a3db72_3_243"/>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32093a3db72_3_243"/>
              <p:cNvSpPr txBox="1"/>
              <p:nvPr/>
            </p:nvSpPr>
            <p:spPr>
              <a:xfrm>
                <a:off x="0" y="-57150"/>
                <a:ext cx="38001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4" name="Google Shape;534;g32093a3db72_3_243"/>
            <p:cNvSpPr/>
            <p:nvPr/>
          </p:nvSpPr>
          <p:spPr>
            <a:xfrm>
              <a:off x="0" y="1567593"/>
              <a:ext cx="1271087" cy="1271087"/>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8">
                <a:alphaModFix/>
              </a:blip>
              <a:stretch>
                <a:fillRect b="0" l="0" r="0" t="0"/>
              </a:stretch>
            </a:blipFill>
            <a:ln>
              <a:noFill/>
            </a:ln>
          </p:spPr>
        </p:sp>
        <p:sp>
          <p:nvSpPr>
            <p:cNvPr id="535" name="Google Shape;535;g32093a3db72_3_243"/>
            <p:cNvSpPr txBox="1"/>
            <p:nvPr/>
          </p:nvSpPr>
          <p:spPr>
            <a:xfrm>
              <a:off x="1624111" y="324165"/>
              <a:ext cx="6880500" cy="6537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lang="en-US" sz="3831">
                  <a:solidFill>
                    <a:srgbClr val="FFFFFF"/>
                  </a:solidFill>
                  <a:latin typeface="Poppins Medium"/>
                  <a:ea typeface="Poppins Medium"/>
                  <a:cs typeface="Poppins Medium"/>
                  <a:sym typeface="Poppins Medium"/>
                </a:rPr>
                <a:t>Defining Career Paths</a:t>
              </a:r>
              <a:endParaRPr b="0" i="0" sz="3631" u="none" cap="none" strike="noStrike">
                <a:solidFill>
                  <a:srgbClr val="000000"/>
                </a:solidFill>
                <a:latin typeface="Arial"/>
                <a:ea typeface="Arial"/>
                <a:cs typeface="Arial"/>
                <a:sym typeface="Arial"/>
              </a:endParaRPr>
            </a:p>
          </p:txBody>
        </p:sp>
        <p:sp>
          <p:nvSpPr>
            <p:cNvPr id="536" name="Google Shape;536;g32093a3db72_3_243"/>
            <p:cNvSpPr txBox="1"/>
            <p:nvPr/>
          </p:nvSpPr>
          <p:spPr>
            <a:xfrm>
              <a:off x="1418801" y="3659971"/>
              <a:ext cx="7330200" cy="3639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lang="en-US" sz="2133">
                  <a:solidFill>
                    <a:srgbClr val="FFFFFF"/>
                  </a:solidFill>
                  <a:latin typeface="Poppins Medium"/>
                  <a:ea typeface="Poppins Medium"/>
                  <a:cs typeface="Poppins Medium"/>
                  <a:sym typeface="Poppins Medium"/>
                </a:rPr>
                <a:t>Addressing Sustainability and Digitalization</a:t>
              </a:r>
              <a:endParaRPr b="0" i="0" sz="800" u="none" cap="none" strike="noStrike">
                <a:solidFill>
                  <a:srgbClr val="000000"/>
                </a:solidFill>
                <a:latin typeface="Arial"/>
                <a:ea typeface="Arial"/>
                <a:cs typeface="Arial"/>
                <a:sym typeface="Arial"/>
              </a:endParaRPr>
            </a:p>
          </p:txBody>
        </p:sp>
        <p:sp>
          <p:nvSpPr>
            <p:cNvPr id="537" name="Google Shape;537;g32093a3db72_3_243"/>
            <p:cNvSpPr txBox="1"/>
            <p:nvPr/>
          </p:nvSpPr>
          <p:spPr>
            <a:xfrm>
              <a:off x="1598639" y="1988174"/>
              <a:ext cx="7330200" cy="5004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lang="en-US" sz="2933">
                  <a:solidFill>
                    <a:srgbClr val="FFFFFF"/>
                  </a:solidFill>
                  <a:latin typeface="Poppins Medium"/>
                  <a:ea typeface="Poppins Medium"/>
                  <a:cs typeface="Poppins Medium"/>
                  <a:sym typeface="Poppins Medium"/>
                </a:rPr>
                <a:t>Developing Training Programs</a:t>
              </a:r>
              <a:endParaRPr b="0" i="0" sz="2533" u="none" cap="none" strike="noStrike">
                <a:solidFill>
                  <a:srgbClr val="000000"/>
                </a:solidFill>
                <a:latin typeface="Arial"/>
                <a:ea typeface="Arial"/>
                <a:cs typeface="Arial"/>
                <a:sym typeface="Arial"/>
              </a:endParaRPr>
            </a:p>
          </p:txBody>
        </p:sp>
      </p:grpSp>
      <p:sp>
        <p:nvSpPr>
          <p:cNvPr id="538" name="Google Shape;538;g32093a3db72_3_243"/>
          <p:cNvSpPr txBox="1"/>
          <p:nvPr/>
        </p:nvSpPr>
        <p:spPr>
          <a:xfrm>
            <a:off x="1376550" y="4084650"/>
            <a:ext cx="637800" cy="6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latin typeface="Poppins"/>
                <a:ea typeface="Poppins"/>
                <a:cs typeface="Poppins"/>
                <a:sym typeface="Poppins"/>
              </a:rPr>
              <a:t>1</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p:txBody>
      </p:sp>
      <p:sp>
        <p:nvSpPr>
          <p:cNvPr id="539" name="Google Shape;539;g32093a3db72_3_243"/>
          <p:cNvSpPr txBox="1"/>
          <p:nvPr/>
        </p:nvSpPr>
        <p:spPr>
          <a:xfrm>
            <a:off x="1376550" y="5475300"/>
            <a:ext cx="637800" cy="6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latin typeface="Poppins"/>
                <a:ea typeface="Poppins"/>
                <a:cs typeface="Poppins"/>
                <a:sym typeface="Poppins"/>
              </a:rPr>
              <a:t>2</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a:p>
            <a:pPr indent="0" lvl="0" marL="0" rtl="0" algn="l">
              <a:spcBef>
                <a:spcPts val="0"/>
              </a:spcBef>
              <a:spcAft>
                <a:spcPts val="0"/>
              </a:spcAft>
              <a:buNone/>
            </a:pPr>
            <a:r>
              <a:t/>
            </a:r>
            <a:endParaRPr b="1" sz="4000">
              <a:solidFill>
                <a:schemeClr val="dk1"/>
              </a:solidFill>
              <a:latin typeface="Poppins"/>
              <a:ea typeface="Poppins"/>
              <a:cs typeface="Poppins"/>
              <a:sym typeface="Poppins"/>
            </a:endParaRPr>
          </a:p>
        </p:txBody>
      </p:sp>
      <p:sp>
        <p:nvSpPr>
          <p:cNvPr id="540" name="Google Shape;540;g32093a3db72_3_243"/>
          <p:cNvSpPr txBox="1"/>
          <p:nvPr/>
        </p:nvSpPr>
        <p:spPr>
          <a:xfrm>
            <a:off x="1371600" y="6896100"/>
            <a:ext cx="4761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00">
                <a:solidFill>
                  <a:schemeClr val="dk1"/>
                </a:solidFill>
                <a:latin typeface="Poppins"/>
                <a:ea typeface="Poppins"/>
                <a:cs typeface="Poppins"/>
                <a:sym typeface="Poppins"/>
              </a:rPr>
              <a:t>3</a:t>
            </a:r>
            <a:endParaRPr b="1" sz="4000">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09" name="Google Shape;109;p2"/>
          <p:cNvGrpSpPr/>
          <p:nvPr/>
        </p:nvGrpSpPr>
        <p:grpSpPr>
          <a:xfrm>
            <a:off x="5551125" y="399521"/>
            <a:ext cx="857829" cy="857829"/>
            <a:chOff x="0" y="0"/>
            <a:chExt cx="812800" cy="812800"/>
          </a:xfrm>
        </p:grpSpPr>
        <p:sp>
          <p:nvSpPr>
            <p:cNvPr id="110" name="Google Shape;110;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2"/>
          <p:cNvGrpSpPr/>
          <p:nvPr/>
        </p:nvGrpSpPr>
        <p:grpSpPr>
          <a:xfrm>
            <a:off x="5630575" y="1135696"/>
            <a:ext cx="604561" cy="604561"/>
            <a:chOff x="0" y="0"/>
            <a:chExt cx="812800" cy="812800"/>
          </a:xfrm>
        </p:grpSpPr>
        <p:sp>
          <p:nvSpPr>
            <p:cNvPr id="113" name="Google Shape;113;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2"/>
          <p:cNvGrpSpPr/>
          <p:nvPr/>
        </p:nvGrpSpPr>
        <p:grpSpPr>
          <a:xfrm>
            <a:off x="5303126" y="184013"/>
            <a:ext cx="637642" cy="637642"/>
            <a:chOff x="0" y="0"/>
            <a:chExt cx="812800" cy="812800"/>
          </a:xfrm>
        </p:grpSpPr>
        <p:sp>
          <p:nvSpPr>
            <p:cNvPr id="116" name="Google Shape;116;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2"/>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20" name="Google Shape;120;p2"/>
          <p:cNvSpPr txBox="1"/>
          <p:nvPr/>
        </p:nvSpPr>
        <p:spPr>
          <a:xfrm>
            <a:off x="6907300" y="1257350"/>
            <a:ext cx="11192100" cy="8717100"/>
          </a:xfrm>
          <a:prstGeom prst="rect">
            <a:avLst/>
          </a:prstGeom>
          <a:noFill/>
          <a:ln>
            <a:noFill/>
          </a:ln>
        </p:spPr>
        <p:txBody>
          <a:bodyPr anchorCtr="0" anchor="t" bIns="0" lIns="0" spcFirstLastPara="1" rIns="0" wrap="square" tIns="0">
            <a:spAutoFit/>
          </a:bodyPr>
          <a:lstStyle/>
          <a:p>
            <a:pPr indent="0" lvl="0" marL="0" rtl="0" algn="just">
              <a:lnSpc>
                <a:spcPct val="130009"/>
              </a:lnSpc>
              <a:spcBef>
                <a:spcPts val="0"/>
              </a:spcBef>
              <a:spcAft>
                <a:spcPts val="0"/>
              </a:spcAft>
              <a:buClr>
                <a:schemeClr val="dk1"/>
              </a:buClr>
              <a:buSzPts val="1100"/>
              <a:buFont typeface="Arial"/>
              <a:buNone/>
            </a:pPr>
            <a:r>
              <a:rPr b="1" lang="en-US" sz="2600">
                <a:solidFill>
                  <a:srgbClr val="062D47"/>
                </a:solidFill>
                <a:latin typeface="Poppins"/>
                <a:ea typeface="Poppins"/>
                <a:cs typeface="Poppins"/>
                <a:sym typeface="Poppins"/>
              </a:rPr>
              <a:t>1</a:t>
            </a:r>
            <a:r>
              <a:rPr b="1" lang="en-US" sz="2600">
                <a:solidFill>
                  <a:srgbClr val="062D47"/>
                </a:solidFill>
                <a:latin typeface="Poppins"/>
                <a:ea typeface="Poppins"/>
                <a:cs typeface="Poppins"/>
                <a:sym typeface="Poppins"/>
              </a:rPr>
              <a:t>: Introduction </a:t>
            </a:r>
            <a:endParaRPr b="1" sz="2600">
              <a:solidFill>
                <a:srgbClr val="062D47"/>
              </a:solidFill>
              <a:latin typeface="Poppins"/>
              <a:ea typeface="Poppins"/>
              <a:cs typeface="Poppins"/>
              <a:sym typeface="Poppins"/>
            </a:endParaRPr>
          </a:p>
          <a:p>
            <a:pPr indent="0" lvl="0" marL="457200" rtl="0" algn="just">
              <a:spcBef>
                <a:spcPts val="0"/>
              </a:spcBef>
              <a:spcAft>
                <a:spcPts val="0"/>
              </a:spcAft>
              <a:buClr>
                <a:schemeClr val="dk1"/>
              </a:buClr>
              <a:buSzPts val="1100"/>
              <a:buFont typeface="Arial"/>
              <a:buNone/>
            </a:pPr>
            <a:r>
              <a:rPr lang="en-US" sz="2600">
                <a:solidFill>
                  <a:srgbClr val="062D47"/>
                </a:solidFill>
                <a:latin typeface="Poppins"/>
                <a:ea typeface="Poppins"/>
                <a:cs typeface="Poppins"/>
                <a:sym typeface="Poppins"/>
              </a:rPr>
              <a:t>1.1 Summary</a:t>
            </a:r>
            <a:endParaRPr sz="2600">
              <a:solidFill>
                <a:srgbClr val="062D47"/>
              </a:solidFill>
              <a:latin typeface="Poppins"/>
              <a:ea typeface="Poppins"/>
              <a:cs typeface="Poppins"/>
              <a:sym typeface="Poppins"/>
            </a:endParaRPr>
          </a:p>
          <a:p>
            <a:pPr indent="0" lvl="0" marL="457200" rtl="0" algn="just">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1.2 Learning outcomes</a:t>
            </a:r>
            <a:endParaRPr sz="2600">
              <a:solidFill>
                <a:srgbClr val="062D47"/>
              </a:solidFill>
              <a:latin typeface="Poppins"/>
              <a:ea typeface="Poppins"/>
              <a:cs typeface="Poppins"/>
              <a:sym typeface="Poppins"/>
            </a:endParaRPr>
          </a:p>
          <a:p>
            <a:pPr indent="0" lvl="0" marL="457200" rtl="0" algn="just">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1.3 Keywords</a:t>
            </a:r>
            <a:endParaRPr sz="2600">
              <a:solidFill>
                <a:srgbClr val="062D47"/>
              </a:solidFill>
              <a:latin typeface="Poppins"/>
              <a:ea typeface="Poppins"/>
              <a:cs typeface="Poppins"/>
              <a:sym typeface="Poppins"/>
            </a:endParaRPr>
          </a:p>
          <a:p>
            <a:pPr indent="0" lvl="0" marL="0" rtl="0" algn="just">
              <a:lnSpc>
                <a:spcPct val="130009"/>
              </a:lnSpc>
              <a:spcBef>
                <a:spcPts val="800"/>
              </a:spcBef>
              <a:spcAft>
                <a:spcPts val="0"/>
              </a:spcAft>
              <a:buClr>
                <a:schemeClr val="dk1"/>
              </a:buClr>
              <a:buSzPts val="1100"/>
              <a:buFont typeface="Arial"/>
              <a:buNone/>
            </a:pPr>
            <a:r>
              <a:rPr b="1" lang="en-US" sz="2600">
                <a:solidFill>
                  <a:srgbClr val="062D47"/>
                </a:solidFill>
                <a:latin typeface="Poppins"/>
                <a:ea typeface="Poppins"/>
                <a:cs typeface="Poppins"/>
                <a:sym typeface="Poppins"/>
              </a:rPr>
              <a:t>2: Lesson 1. Strategies for job satisfaction and growth</a:t>
            </a:r>
            <a:endParaRPr b="1" sz="2600">
              <a:solidFill>
                <a:srgbClr val="062D47"/>
              </a:solidFill>
              <a:latin typeface="Poppins"/>
              <a:ea typeface="Poppins"/>
              <a:cs typeface="Poppins"/>
              <a:sym typeface="Poppins"/>
            </a:endParaRPr>
          </a:p>
          <a:p>
            <a:pPr indent="-457200" lvl="0" marL="914400" rtl="0" algn="just">
              <a:lnSpc>
                <a:spcPct val="125454"/>
              </a:lnSpc>
              <a:spcBef>
                <a:spcPts val="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2.1 Personal and Professional Growth</a:t>
            </a:r>
            <a:endParaRPr sz="2600">
              <a:solidFill>
                <a:srgbClr val="062D47"/>
              </a:solidFill>
              <a:latin typeface="Poppins"/>
              <a:ea typeface="Poppins"/>
              <a:cs typeface="Poppins"/>
              <a:sym typeface="Poppins"/>
            </a:endParaRPr>
          </a:p>
          <a:p>
            <a:pPr indent="-457200" lvl="0" marL="914400" rtl="0" algn="just">
              <a:lnSpc>
                <a:spcPct val="125454"/>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2.2 Job Satisfaction and Fulfilment</a:t>
            </a:r>
            <a:endParaRPr sz="2600">
              <a:solidFill>
                <a:srgbClr val="062D47"/>
              </a:solidFill>
              <a:latin typeface="Poppins"/>
              <a:ea typeface="Poppins"/>
              <a:cs typeface="Poppins"/>
              <a:sym typeface="Poppins"/>
            </a:endParaRPr>
          </a:p>
          <a:p>
            <a:pPr indent="-457200" lvl="0" marL="914400" rtl="0" algn="just">
              <a:lnSpc>
                <a:spcPct val="125454"/>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2.3 Financial Stability and Growth</a:t>
            </a:r>
            <a:endParaRPr sz="2600">
              <a:solidFill>
                <a:srgbClr val="062D47"/>
              </a:solidFill>
              <a:latin typeface="Poppins"/>
              <a:ea typeface="Poppins"/>
              <a:cs typeface="Poppins"/>
              <a:sym typeface="Poppins"/>
            </a:endParaRPr>
          </a:p>
          <a:p>
            <a:pPr indent="-457200" lvl="0" marL="914400" rtl="0" algn="just">
              <a:lnSpc>
                <a:spcPct val="125454"/>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2.4 Work-Life Balance</a:t>
            </a:r>
            <a:endParaRPr sz="2600">
              <a:solidFill>
                <a:srgbClr val="062D47"/>
              </a:solidFill>
              <a:latin typeface="Poppins"/>
              <a:ea typeface="Poppins"/>
              <a:cs typeface="Poppins"/>
              <a:sym typeface="Poppins"/>
            </a:endParaRPr>
          </a:p>
          <a:p>
            <a:pPr indent="-457200" lvl="0" marL="914400" rtl="0" algn="just">
              <a:lnSpc>
                <a:spcPct val="150000"/>
              </a:lnSpc>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2.5 Adaptability to Changing Job Market Trends</a:t>
            </a:r>
            <a:endParaRPr sz="2600">
              <a:solidFill>
                <a:srgbClr val="062D47"/>
              </a:solidFill>
              <a:latin typeface="Poppins"/>
              <a:ea typeface="Poppins"/>
              <a:cs typeface="Poppins"/>
              <a:sym typeface="Poppins"/>
            </a:endParaRPr>
          </a:p>
          <a:p>
            <a:pPr indent="0" lvl="0" marL="0" rtl="0" algn="just">
              <a:lnSpc>
                <a:spcPct val="130009"/>
              </a:lnSpc>
              <a:spcBef>
                <a:spcPts val="0"/>
              </a:spcBef>
              <a:spcAft>
                <a:spcPts val="0"/>
              </a:spcAft>
              <a:buClr>
                <a:schemeClr val="dk1"/>
              </a:buClr>
              <a:buSzPts val="1100"/>
              <a:buFont typeface="Arial"/>
              <a:buNone/>
            </a:pPr>
            <a:r>
              <a:rPr b="1" lang="en-US" sz="2600">
                <a:solidFill>
                  <a:srgbClr val="062D47"/>
                </a:solidFill>
                <a:latin typeface="Poppins"/>
                <a:ea typeface="Poppins"/>
                <a:cs typeface="Poppins"/>
                <a:sym typeface="Poppins"/>
              </a:rPr>
              <a:t>3: Lesson 2. Importance of Career Planning</a:t>
            </a:r>
            <a:endParaRPr b="1" sz="2600">
              <a:solidFill>
                <a:srgbClr val="062D47"/>
              </a:solidFill>
              <a:latin typeface="Poppins"/>
              <a:ea typeface="Poppins"/>
              <a:cs typeface="Poppins"/>
              <a:sym typeface="Poppins"/>
            </a:endParaRPr>
          </a:p>
          <a:p>
            <a:pPr indent="0" lvl="0" marL="457200" rtl="0" algn="just">
              <a:spcBef>
                <a:spcPts val="0"/>
              </a:spcBef>
              <a:spcAft>
                <a:spcPts val="0"/>
              </a:spcAft>
              <a:buClr>
                <a:schemeClr val="dk1"/>
              </a:buClr>
              <a:buSzPts val="1100"/>
              <a:buFont typeface="Arial"/>
              <a:buNone/>
            </a:pPr>
            <a:r>
              <a:rPr lang="en-US" sz="2600">
                <a:solidFill>
                  <a:srgbClr val="062D47"/>
                </a:solidFill>
                <a:latin typeface="Poppins"/>
                <a:ea typeface="Poppins"/>
                <a:cs typeface="Poppins"/>
                <a:sym typeface="Poppins"/>
              </a:rPr>
              <a:t>3.1 Understanding Career Planning</a:t>
            </a:r>
            <a:endParaRPr sz="2600">
              <a:solidFill>
                <a:srgbClr val="062D47"/>
              </a:solidFill>
              <a:latin typeface="Poppins"/>
              <a:ea typeface="Poppins"/>
              <a:cs typeface="Poppins"/>
              <a:sym typeface="Poppins"/>
            </a:endParaRPr>
          </a:p>
          <a:p>
            <a:pPr indent="0" lvl="0" marL="457200" rtl="0" algn="just">
              <a:spcBef>
                <a:spcPts val="8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3.2 Why Is Career Planning Important?</a:t>
            </a:r>
            <a:endParaRPr sz="2600">
              <a:solidFill>
                <a:srgbClr val="062D47"/>
              </a:solidFill>
              <a:latin typeface="Poppins"/>
              <a:ea typeface="Poppins"/>
              <a:cs typeface="Poppins"/>
              <a:sym typeface="Poppins"/>
            </a:endParaRPr>
          </a:p>
          <a:p>
            <a:pPr indent="0" lvl="0" marL="457200" rtl="0" algn="just">
              <a:lnSpc>
                <a:spcPct val="107916"/>
              </a:lnSpc>
              <a:spcBef>
                <a:spcPts val="1200"/>
              </a:spcBef>
              <a:spcAft>
                <a:spcPts val="0"/>
              </a:spcAft>
              <a:buNone/>
            </a:pPr>
            <a:r>
              <a:rPr lang="en-US" sz="2600">
                <a:solidFill>
                  <a:srgbClr val="062D47"/>
                </a:solidFill>
                <a:latin typeface="Poppins"/>
                <a:ea typeface="Poppins"/>
                <a:cs typeface="Poppins"/>
                <a:sym typeface="Poppins"/>
              </a:rPr>
              <a:t>3.3 The Importance of Career Planning for </a:t>
            </a:r>
            <a:endParaRPr sz="2600">
              <a:solidFill>
                <a:srgbClr val="062D47"/>
              </a:solidFill>
              <a:latin typeface="Poppins"/>
              <a:ea typeface="Poppins"/>
              <a:cs typeface="Poppins"/>
              <a:sym typeface="Poppins"/>
            </a:endParaRPr>
          </a:p>
          <a:p>
            <a:pPr indent="0" lvl="0" marL="457200" rtl="0" algn="just">
              <a:lnSpc>
                <a:spcPct val="107916"/>
              </a:lnSpc>
              <a:spcBef>
                <a:spcPts val="1200"/>
              </a:spcBef>
              <a:spcAft>
                <a:spcPts val="0"/>
              </a:spcAft>
              <a:buClr>
                <a:schemeClr val="dk1"/>
              </a:buClr>
              <a:buSzPts val="1100"/>
              <a:buFont typeface="Arial"/>
              <a:buNone/>
            </a:pPr>
            <a:r>
              <a:rPr lang="en-US" sz="2600">
                <a:solidFill>
                  <a:srgbClr val="062D47"/>
                </a:solidFill>
                <a:latin typeface="Poppins"/>
                <a:ea typeface="Poppins"/>
                <a:cs typeface="Poppins"/>
                <a:sym typeface="Poppins"/>
              </a:rPr>
              <a:t>Employees in European SMEs </a:t>
            </a:r>
            <a:endParaRPr sz="2600">
              <a:solidFill>
                <a:srgbClr val="062D47"/>
              </a:solidFill>
              <a:latin typeface="Poppins"/>
              <a:ea typeface="Poppins"/>
              <a:cs typeface="Poppins"/>
              <a:sym typeface="Poppins"/>
            </a:endParaRPr>
          </a:p>
          <a:p>
            <a:pPr indent="0" lvl="0" marL="457200" rtl="0" algn="just">
              <a:spcBef>
                <a:spcPts val="1200"/>
              </a:spcBef>
              <a:spcAft>
                <a:spcPts val="1200"/>
              </a:spcAft>
              <a:buNone/>
            </a:pPr>
            <a:r>
              <a:rPr lang="en-US" sz="2600">
                <a:solidFill>
                  <a:srgbClr val="062D47"/>
                </a:solidFill>
                <a:latin typeface="Poppins"/>
                <a:ea typeface="Poppins"/>
                <a:cs typeface="Poppins"/>
                <a:sym typeface="Poppins"/>
              </a:rPr>
              <a:t>3.4 The Importance of Career Planning for the Company </a:t>
            </a:r>
            <a:endParaRPr b="0" i="0" sz="2799" u="none" cap="none" strike="noStrike">
              <a:solidFill>
                <a:srgbClr val="062D47"/>
              </a:solidFill>
              <a:latin typeface="Poppins"/>
              <a:ea typeface="Poppins"/>
              <a:cs typeface="Poppins"/>
              <a:sym typeface="Poppins"/>
            </a:endParaRPr>
          </a:p>
        </p:txBody>
      </p:sp>
      <p:sp>
        <p:nvSpPr>
          <p:cNvPr id="121" name="Google Shape;121;p2"/>
          <p:cNvSpPr txBox="1"/>
          <p:nvPr/>
        </p:nvSpPr>
        <p:spPr>
          <a:xfrm>
            <a:off x="7573541" y="30313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SUMMARY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32093a3db72_3_287"/>
          <p:cNvSpPr/>
          <p:nvPr/>
        </p:nvSpPr>
        <p:spPr>
          <a:xfrm rot="-10370840">
            <a:off x="11426476" y="-632082"/>
            <a:ext cx="8019344" cy="2715783"/>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546" name="Google Shape;546;g32093a3db72_3_287"/>
          <p:cNvSpPr/>
          <p:nvPr/>
        </p:nvSpPr>
        <p:spPr>
          <a:xfrm flipH="1" rot="10416205">
            <a:off x="-326994" y="-524050"/>
            <a:ext cx="7379055" cy="2291030"/>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547" name="Google Shape;547;g32093a3db72_3_287"/>
          <p:cNvGrpSpPr/>
          <p:nvPr/>
        </p:nvGrpSpPr>
        <p:grpSpPr>
          <a:xfrm>
            <a:off x="-1342907" y="9913241"/>
            <a:ext cx="20973307" cy="837542"/>
            <a:chOff x="0" y="-57150"/>
            <a:chExt cx="11607985" cy="463550"/>
          </a:xfrm>
        </p:grpSpPr>
        <p:sp>
          <p:nvSpPr>
            <p:cNvPr id="548" name="Google Shape;548;g32093a3db72_3_28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32093a3db72_3_287"/>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0" name="Google Shape;550;g32093a3db72_3_287"/>
          <p:cNvGrpSpPr/>
          <p:nvPr/>
        </p:nvGrpSpPr>
        <p:grpSpPr>
          <a:xfrm>
            <a:off x="2488624" y="9913241"/>
            <a:ext cx="13310430" cy="837542"/>
            <a:chOff x="0" y="-57150"/>
            <a:chExt cx="7366853" cy="463550"/>
          </a:xfrm>
        </p:grpSpPr>
        <p:sp>
          <p:nvSpPr>
            <p:cNvPr id="551" name="Google Shape;551;g32093a3db72_3_28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32093a3db72_3_287"/>
            <p:cNvSpPr txBox="1"/>
            <p:nvPr/>
          </p:nvSpPr>
          <p:spPr>
            <a:xfrm>
              <a:off x="0" y="-57150"/>
              <a:ext cx="73668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3" name="Google Shape;553;g32093a3db72_3_287"/>
          <p:cNvGrpSpPr/>
          <p:nvPr/>
        </p:nvGrpSpPr>
        <p:grpSpPr>
          <a:xfrm>
            <a:off x="4131384" y="9913241"/>
            <a:ext cx="10025030" cy="837542"/>
            <a:chOff x="0" y="-57150"/>
            <a:chExt cx="5548500" cy="463550"/>
          </a:xfrm>
        </p:grpSpPr>
        <p:sp>
          <p:nvSpPr>
            <p:cNvPr id="554" name="Google Shape;554;g32093a3db72_3_28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32093a3db72_3_287"/>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6" name="Google Shape;556;g32093a3db72_3_287"/>
          <p:cNvSpPr txBox="1"/>
          <p:nvPr/>
        </p:nvSpPr>
        <p:spPr>
          <a:xfrm>
            <a:off x="1958400" y="1882625"/>
            <a:ext cx="14977200" cy="877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5700">
                <a:solidFill>
                  <a:srgbClr val="002C47"/>
                </a:solidFill>
                <a:latin typeface="Poppins"/>
                <a:ea typeface="Poppins"/>
                <a:cs typeface="Poppins"/>
                <a:sym typeface="Poppins"/>
              </a:rPr>
              <a:t>Implementation and Monitoring</a:t>
            </a:r>
            <a:endParaRPr b="0" i="0" sz="2100" u="none" cap="none" strike="noStrike">
              <a:solidFill>
                <a:srgbClr val="000000"/>
              </a:solidFill>
              <a:latin typeface="Arial"/>
              <a:ea typeface="Arial"/>
              <a:cs typeface="Arial"/>
              <a:sym typeface="Arial"/>
            </a:endParaRPr>
          </a:p>
        </p:txBody>
      </p:sp>
      <p:sp>
        <p:nvSpPr>
          <p:cNvPr id="557" name="Google Shape;557;g32093a3db72_3_287"/>
          <p:cNvSpPr txBox="1"/>
          <p:nvPr/>
        </p:nvSpPr>
        <p:spPr>
          <a:xfrm>
            <a:off x="4131375" y="3053013"/>
            <a:ext cx="11092800" cy="3532500"/>
          </a:xfrm>
          <a:prstGeom prst="rect">
            <a:avLst/>
          </a:prstGeom>
          <a:noFill/>
          <a:ln>
            <a:noFill/>
          </a:ln>
        </p:spPr>
        <p:txBody>
          <a:bodyPr anchorCtr="0" anchor="t" bIns="0" lIns="0" spcFirstLastPara="1" rIns="0" wrap="square" tIns="0">
            <a:spAutoFit/>
          </a:bodyPr>
          <a:lstStyle/>
          <a:p>
            <a:pPr indent="-444500" lvl="0" marL="457200" rtl="0" algn="l">
              <a:lnSpc>
                <a:spcPct val="115000"/>
              </a:lnSpc>
              <a:spcBef>
                <a:spcPts val="0"/>
              </a:spcBef>
              <a:spcAft>
                <a:spcPts val="0"/>
              </a:spcAft>
              <a:buClr>
                <a:srgbClr val="002C47"/>
              </a:buClr>
              <a:buSzPts val="3400"/>
              <a:buFont typeface="Poppins"/>
              <a:buAutoNum type="arabicPeriod"/>
            </a:pPr>
            <a:r>
              <a:rPr lang="en-US" sz="3400">
                <a:solidFill>
                  <a:srgbClr val="002C47"/>
                </a:solidFill>
                <a:latin typeface="Poppins"/>
                <a:ea typeface="Poppins"/>
                <a:cs typeface="Poppins"/>
                <a:sym typeface="Poppins"/>
              </a:rPr>
              <a:t>Launch the plan with clear communication of goals, roles, and expectations.</a:t>
            </a:r>
            <a:endParaRPr sz="3400">
              <a:solidFill>
                <a:srgbClr val="002C47"/>
              </a:solidFill>
              <a:latin typeface="Poppins"/>
              <a:ea typeface="Poppins"/>
              <a:cs typeface="Poppins"/>
              <a:sym typeface="Poppins"/>
            </a:endParaRPr>
          </a:p>
          <a:p>
            <a:pPr indent="-444500" lvl="0" marL="457200" rtl="0" algn="l">
              <a:lnSpc>
                <a:spcPct val="115000"/>
              </a:lnSpc>
              <a:spcBef>
                <a:spcPts val="0"/>
              </a:spcBef>
              <a:spcAft>
                <a:spcPts val="0"/>
              </a:spcAft>
              <a:buClr>
                <a:srgbClr val="002C47"/>
              </a:buClr>
              <a:buSzPts val="3400"/>
              <a:buFont typeface="Poppins"/>
              <a:buAutoNum type="arabicPeriod"/>
            </a:pPr>
            <a:r>
              <a:rPr lang="en-US" sz="3400">
                <a:solidFill>
                  <a:srgbClr val="002C47"/>
                </a:solidFill>
                <a:latin typeface="Poppins"/>
                <a:ea typeface="Poppins"/>
                <a:cs typeface="Poppins"/>
                <a:sym typeface="Poppins"/>
              </a:rPr>
              <a:t>Provide regular progress reviews and adjust strategies as needed.</a:t>
            </a:r>
            <a:endParaRPr sz="3400">
              <a:solidFill>
                <a:srgbClr val="002C47"/>
              </a:solidFill>
              <a:latin typeface="Poppins"/>
              <a:ea typeface="Poppins"/>
              <a:cs typeface="Poppins"/>
              <a:sym typeface="Poppins"/>
            </a:endParaRPr>
          </a:p>
          <a:p>
            <a:pPr indent="-444500" lvl="0" marL="457200" rtl="0" algn="l">
              <a:lnSpc>
                <a:spcPct val="115000"/>
              </a:lnSpc>
              <a:spcBef>
                <a:spcPts val="0"/>
              </a:spcBef>
              <a:spcAft>
                <a:spcPts val="0"/>
              </a:spcAft>
              <a:buClr>
                <a:srgbClr val="002C47"/>
              </a:buClr>
              <a:buSzPts val="3400"/>
              <a:buFont typeface="Poppins"/>
              <a:buAutoNum type="arabicPeriod"/>
            </a:pPr>
            <a:r>
              <a:rPr lang="en-US" sz="3400">
                <a:solidFill>
                  <a:srgbClr val="002C47"/>
                </a:solidFill>
                <a:latin typeface="Poppins"/>
                <a:ea typeface="Poppins"/>
                <a:cs typeface="Poppins"/>
                <a:sym typeface="Poppins"/>
              </a:rPr>
              <a:t>Use technology to track employee development and evaluate program effectiveness.</a:t>
            </a:r>
            <a:endParaRPr sz="3400">
              <a:solidFill>
                <a:srgbClr val="002C47"/>
              </a:solidFill>
              <a:latin typeface="Poppins"/>
              <a:ea typeface="Poppins"/>
              <a:cs typeface="Poppins"/>
              <a:sym typeface="Poppins"/>
            </a:endParaRPr>
          </a:p>
        </p:txBody>
      </p:sp>
      <p:sp>
        <p:nvSpPr>
          <p:cNvPr id="558" name="Google Shape;558;g32093a3db72_3_287"/>
          <p:cNvSpPr txBox="1"/>
          <p:nvPr/>
        </p:nvSpPr>
        <p:spPr>
          <a:xfrm>
            <a:off x="4661401" y="6643331"/>
            <a:ext cx="1986300" cy="215820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pic>
        <p:nvPicPr>
          <p:cNvPr descr="Immagini Belle : pianificazione, finanza, attività commerciale ..." id="559" name="Google Shape;559;g32093a3db72_3_287"/>
          <p:cNvPicPr preferRelativeResize="0"/>
          <p:nvPr/>
        </p:nvPicPr>
        <p:blipFill>
          <a:blip r:embed="rId4">
            <a:alphaModFix/>
          </a:blip>
          <a:stretch>
            <a:fillRect/>
          </a:stretch>
        </p:blipFill>
        <p:spPr>
          <a:xfrm>
            <a:off x="6800101" y="7066775"/>
            <a:ext cx="4006113" cy="2582065"/>
          </a:xfrm>
          <a:prstGeom prst="rect">
            <a:avLst/>
          </a:prstGeom>
          <a:noFill/>
          <a:ln cap="flat" cmpd="sng" w="38100">
            <a:solidFill>
              <a:srgbClr val="FFD966"/>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32093a3db72_3_311"/>
          <p:cNvSpPr/>
          <p:nvPr/>
        </p:nvSpPr>
        <p:spPr>
          <a:xfrm>
            <a:off x="1866900" y="4162350"/>
            <a:ext cx="2519400" cy="26385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5" name="Google Shape;565;g32093a3db72_3_311"/>
          <p:cNvSpPr/>
          <p:nvPr/>
        </p:nvSpPr>
        <p:spPr>
          <a:xfrm rot="-9678368">
            <a:off x="12316552" y="-709562"/>
            <a:ext cx="7642432" cy="367880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566" name="Google Shape;566;g32093a3db72_3_311"/>
          <p:cNvSpPr/>
          <p:nvPr/>
        </p:nvSpPr>
        <p:spPr>
          <a:xfrm flipH="1" rot="10057926">
            <a:off x="-739325" y="-595741"/>
            <a:ext cx="6985534" cy="2930032"/>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567" name="Google Shape;567;g32093a3db72_3_311"/>
          <p:cNvSpPr txBox="1"/>
          <p:nvPr/>
        </p:nvSpPr>
        <p:spPr>
          <a:xfrm>
            <a:off x="3676650" y="1356300"/>
            <a:ext cx="11239500" cy="9390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100">
                <a:solidFill>
                  <a:srgbClr val="002C47"/>
                </a:solidFill>
                <a:latin typeface="Poppins"/>
                <a:ea typeface="Poppins"/>
                <a:cs typeface="Poppins"/>
                <a:sym typeface="Poppins"/>
              </a:rPr>
              <a:t>Evaluation and Feedback</a:t>
            </a:r>
            <a:endParaRPr b="0" i="0" sz="2500" u="none" cap="none" strike="noStrike">
              <a:solidFill>
                <a:srgbClr val="000000"/>
              </a:solidFill>
              <a:latin typeface="Arial"/>
              <a:ea typeface="Arial"/>
              <a:cs typeface="Arial"/>
              <a:sym typeface="Arial"/>
            </a:endParaRPr>
          </a:p>
        </p:txBody>
      </p:sp>
      <p:sp>
        <p:nvSpPr>
          <p:cNvPr id="568" name="Google Shape;568;g32093a3db72_3_311"/>
          <p:cNvSpPr txBox="1"/>
          <p:nvPr/>
        </p:nvSpPr>
        <p:spPr>
          <a:xfrm>
            <a:off x="5400600" y="2745325"/>
            <a:ext cx="7486800" cy="6493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US" sz="3000">
                <a:solidFill>
                  <a:srgbClr val="062D47"/>
                </a:solidFill>
                <a:latin typeface="Poppins"/>
                <a:ea typeface="Poppins"/>
                <a:cs typeface="Poppins"/>
                <a:sym typeface="Poppins"/>
              </a:rPr>
              <a:t>Regular evaluation measures the success of </a:t>
            </a:r>
            <a:r>
              <a:rPr b="1" lang="en-US" sz="3000">
                <a:solidFill>
                  <a:srgbClr val="062D47"/>
                </a:solidFill>
                <a:latin typeface="Poppins"/>
                <a:ea typeface="Poppins"/>
                <a:cs typeface="Poppins"/>
                <a:sym typeface="Poppins"/>
              </a:rPr>
              <a:t>career planning</a:t>
            </a:r>
            <a:r>
              <a:rPr lang="en-US" sz="3000">
                <a:solidFill>
                  <a:srgbClr val="062D47"/>
                </a:solidFill>
                <a:latin typeface="Poppins"/>
                <a:ea typeface="Poppins"/>
                <a:cs typeface="Poppins"/>
                <a:sym typeface="Poppins"/>
              </a:rPr>
              <a:t> by analyzing retention rates, performance improvements, and employee engagement. Feedback from employees helps refine </a:t>
            </a:r>
            <a:r>
              <a:rPr b="1" lang="en-US" sz="3000">
                <a:solidFill>
                  <a:srgbClr val="062D47"/>
                </a:solidFill>
                <a:latin typeface="Poppins"/>
                <a:ea typeface="Poppins"/>
                <a:cs typeface="Poppins"/>
                <a:sym typeface="Poppins"/>
              </a:rPr>
              <a:t>training programs and development paths</a:t>
            </a:r>
            <a:r>
              <a:rPr lang="en-US" sz="3000">
                <a:solidFill>
                  <a:srgbClr val="062D47"/>
                </a:solidFill>
                <a:latin typeface="Poppins"/>
                <a:ea typeface="Poppins"/>
                <a:cs typeface="Poppins"/>
                <a:sym typeface="Poppins"/>
              </a:rPr>
              <a:t>. An open communication culture encourages employees to share aspirations and challenges, fostering </a:t>
            </a:r>
            <a:r>
              <a:rPr b="1" lang="en-US" sz="3000">
                <a:solidFill>
                  <a:srgbClr val="062D47"/>
                </a:solidFill>
                <a:latin typeface="Poppins"/>
                <a:ea typeface="Poppins"/>
                <a:cs typeface="Poppins"/>
                <a:sym typeface="Poppins"/>
              </a:rPr>
              <a:t>continuous improvement</a:t>
            </a:r>
            <a:r>
              <a:rPr lang="en-US" sz="3000">
                <a:solidFill>
                  <a:srgbClr val="062D47"/>
                </a:solidFill>
                <a:latin typeface="Poppins"/>
                <a:ea typeface="Poppins"/>
                <a:cs typeface="Poppins"/>
                <a:sym typeface="Poppins"/>
              </a:rPr>
              <a:t>.</a:t>
            </a:r>
            <a:endParaRPr sz="3000">
              <a:solidFill>
                <a:srgbClr val="062D47"/>
              </a:solidFill>
              <a:latin typeface="Poppins"/>
              <a:ea typeface="Poppins"/>
              <a:cs typeface="Poppins"/>
              <a:sym typeface="Poppins"/>
            </a:endParaRPr>
          </a:p>
          <a:p>
            <a:pPr indent="0" lvl="0" marL="0" rtl="0" algn="l">
              <a:lnSpc>
                <a:spcPct val="115000"/>
              </a:lnSpc>
              <a:spcBef>
                <a:spcPts val="1200"/>
              </a:spcBef>
              <a:spcAft>
                <a:spcPts val="1200"/>
              </a:spcAft>
              <a:buNone/>
            </a:pPr>
            <a:r>
              <a:t/>
            </a:r>
            <a:endParaRPr b="1" sz="2600">
              <a:solidFill>
                <a:schemeClr val="dk1"/>
              </a:solidFill>
              <a:latin typeface="Poppins"/>
              <a:ea typeface="Poppins"/>
              <a:cs typeface="Poppins"/>
              <a:sym typeface="Poppins"/>
            </a:endParaRPr>
          </a:p>
        </p:txBody>
      </p:sp>
      <p:sp>
        <p:nvSpPr>
          <p:cNvPr id="569" name="Google Shape;569;g32093a3db72_3_311"/>
          <p:cNvSpPr/>
          <p:nvPr/>
        </p:nvSpPr>
        <p:spPr>
          <a:xfrm>
            <a:off x="2388250" y="4762039"/>
            <a:ext cx="1476710" cy="1439121"/>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4">
              <a:alphaModFix/>
            </a:blip>
            <a:stretch>
              <a:fillRect b="0" l="0" r="0" t="0"/>
            </a:stretch>
          </a:blipFill>
          <a:ln>
            <a:noFill/>
          </a:ln>
        </p:spPr>
      </p:sp>
      <p:sp>
        <p:nvSpPr>
          <p:cNvPr id="570" name="Google Shape;570;g32093a3db72_3_311"/>
          <p:cNvSpPr/>
          <p:nvPr/>
        </p:nvSpPr>
        <p:spPr>
          <a:xfrm>
            <a:off x="13635000" y="4162350"/>
            <a:ext cx="2519400" cy="2638500"/>
          </a:xfrm>
          <a:prstGeom prst="ellipse">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71" name="Google Shape;571;g32093a3db72_3_311"/>
          <p:cNvSpPr/>
          <p:nvPr/>
        </p:nvSpPr>
        <p:spPr>
          <a:xfrm>
            <a:off x="14159300" y="4556100"/>
            <a:ext cx="1566205" cy="1851006"/>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32093a3db72_5_0"/>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577" name="Google Shape;577;g32093a3db72_5_0"/>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578" name="Google Shape;578;g32093a3db72_5_0"/>
          <p:cNvSpPr txBox="1"/>
          <p:nvPr/>
        </p:nvSpPr>
        <p:spPr>
          <a:xfrm>
            <a:off x="3676650" y="566100"/>
            <a:ext cx="11239500" cy="9390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100">
                <a:solidFill>
                  <a:srgbClr val="002C47"/>
                </a:solidFill>
                <a:latin typeface="Poppins"/>
                <a:ea typeface="Poppins"/>
                <a:cs typeface="Poppins"/>
                <a:sym typeface="Poppins"/>
              </a:rPr>
              <a:t>Overcoming Challenges</a:t>
            </a:r>
            <a:endParaRPr b="0" i="0" sz="2500" u="none" cap="none" strike="noStrike">
              <a:solidFill>
                <a:srgbClr val="000000"/>
              </a:solidFill>
              <a:latin typeface="Arial"/>
              <a:ea typeface="Arial"/>
              <a:cs typeface="Arial"/>
              <a:sym typeface="Arial"/>
            </a:endParaRPr>
          </a:p>
        </p:txBody>
      </p:sp>
      <p:sp>
        <p:nvSpPr>
          <p:cNvPr id="579" name="Google Shape;579;g32093a3db72_5_0"/>
          <p:cNvSpPr/>
          <p:nvPr/>
        </p:nvSpPr>
        <p:spPr>
          <a:xfrm>
            <a:off x="5143500" y="2345637"/>
            <a:ext cx="2126966" cy="1877540"/>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4">
              <a:alphaModFix/>
            </a:blip>
            <a:stretch>
              <a:fillRect b="0" l="0" r="0" t="0"/>
            </a:stretch>
          </a:blipFill>
          <a:ln>
            <a:noFill/>
          </a:ln>
        </p:spPr>
      </p:sp>
      <p:sp>
        <p:nvSpPr>
          <p:cNvPr id="580" name="Google Shape;580;g32093a3db72_5_0"/>
          <p:cNvSpPr txBox="1"/>
          <p:nvPr/>
        </p:nvSpPr>
        <p:spPr>
          <a:xfrm>
            <a:off x="1219200" y="5276850"/>
            <a:ext cx="15849600" cy="1877700"/>
          </a:xfrm>
          <a:prstGeom prst="rect">
            <a:avLst/>
          </a:prstGeom>
          <a:noFill/>
          <a:ln cap="flat" cmpd="sng" w="38100">
            <a:solidFill>
              <a:srgbClr val="45B042"/>
            </a:solidFill>
            <a:prstDash val="solid"/>
            <a:round/>
            <a:headEnd len="sm" w="sm" type="none"/>
            <a:tailEnd len="sm" w="sm" type="none"/>
          </a:ln>
        </p:spPr>
        <p:txBody>
          <a:bodyPr anchorCtr="0" anchor="t" bIns="91425" lIns="91425" spcFirstLastPara="1" rIns="91425" wrap="square" tIns="91425">
            <a:noAutofit/>
          </a:bodyPr>
          <a:lstStyle/>
          <a:p>
            <a:pPr indent="0" lvl="0" marL="457200" rtl="0" algn="ctr">
              <a:lnSpc>
                <a:spcPct val="115000"/>
              </a:lnSpc>
              <a:spcBef>
                <a:spcPts val="1200"/>
              </a:spcBef>
              <a:spcAft>
                <a:spcPts val="1200"/>
              </a:spcAft>
              <a:buNone/>
            </a:pPr>
            <a:r>
              <a:rPr lang="en-US" sz="2500">
                <a:solidFill>
                  <a:srgbClr val="062D47"/>
                </a:solidFill>
                <a:latin typeface="Poppins"/>
                <a:ea typeface="Poppins"/>
                <a:cs typeface="Poppins"/>
                <a:sym typeface="Poppins"/>
              </a:rPr>
              <a:t>Challenges like limited resources, resistance to change, and integrating modern tools can hinder career planning. Securing management support, using cost-effective digital platforms, and adopting flexible strategies ensure effective implementation and adaptability.</a:t>
            </a:r>
            <a:endParaRPr sz="2600">
              <a:solidFill>
                <a:schemeClr val="dk1"/>
              </a:solidFill>
              <a:latin typeface="Poppins"/>
              <a:ea typeface="Poppins"/>
              <a:cs typeface="Poppins"/>
              <a:sym typeface="Poppins"/>
            </a:endParaRPr>
          </a:p>
        </p:txBody>
      </p:sp>
      <p:sp>
        <p:nvSpPr>
          <p:cNvPr id="581" name="Google Shape;581;g32093a3db72_5_0"/>
          <p:cNvSpPr txBox="1"/>
          <p:nvPr/>
        </p:nvSpPr>
        <p:spPr>
          <a:xfrm>
            <a:off x="1219200" y="7772400"/>
            <a:ext cx="15849600" cy="16050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457200" rtl="0" algn="ctr">
              <a:lnSpc>
                <a:spcPct val="115000"/>
              </a:lnSpc>
              <a:spcBef>
                <a:spcPts val="1200"/>
              </a:spcBef>
              <a:spcAft>
                <a:spcPts val="1200"/>
              </a:spcAft>
              <a:buNone/>
            </a:pPr>
            <a:r>
              <a:rPr lang="en-US" sz="2800">
                <a:solidFill>
                  <a:srgbClr val="062D47"/>
                </a:solidFill>
                <a:latin typeface="Poppins"/>
                <a:ea typeface="Poppins"/>
                <a:cs typeface="Poppins"/>
                <a:sym typeface="Poppins"/>
              </a:rPr>
              <a:t>Encouraging collaboration between employees and leadership helps align career planning initiatives with organizational goals for sustainable success.</a:t>
            </a:r>
            <a:endParaRPr sz="2800">
              <a:solidFill>
                <a:srgbClr val="062D47"/>
              </a:solidFill>
              <a:latin typeface="Poppins"/>
              <a:ea typeface="Poppins"/>
              <a:cs typeface="Poppins"/>
              <a:sym typeface="Poppins"/>
            </a:endParaRPr>
          </a:p>
        </p:txBody>
      </p:sp>
      <p:pic>
        <p:nvPicPr>
          <p:cNvPr descr="Challenges - Free of Charge Creative Commons Keyboard image" id="582" name="Google Shape;582;g32093a3db72_5_0"/>
          <p:cNvPicPr preferRelativeResize="0"/>
          <p:nvPr/>
        </p:nvPicPr>
        <p:blipFill>
          <a:blip r:embed="rId5">
            <a:alphaModFix/>
          </a:blip>
          <a:stretch>
            <a:fillRect/>
          </a:stretch>
        </p:blipFill>
        <p:spPr>
          <a:xfrm>
            <a:off x="7979000" y="2378400"/>
            <a:ext cx="6045849" cy="1877550"/>
          </a:xfrm>
          <a:prstGeom prst="rect">
            <a:avLst/>
          </a:prstGeom>
          <a:noFill/>
          <a:ln cap="flat" cmpd="sng" w="76200">
            <a:solidFill>
              <a:srgbClr val="38761D"/>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32093a3db72_3_206"/>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588" name="Google Shape;588;g32093a3db72_3_206"/>
          <p:cNvGrpSpPr/>
          <p:nvPr/>
        </p:nvGrpSpPr>
        <p:grpSpPr>
          <a:xfrm>
            <a:off x="5940775" y="946396"/>
            <a:ext cx="857829" cy="857829"/>
            <a:chOff x="0" y="0"/>
            <a:chExt cx="812800" cy="812800"/>
          </a:xfrm>
        </p:grpSpPr>
        <p:sp>
          <p:nvSpPr>
            <p:cNvPr id="589" name="Google Shape;589;g32093a3db72_3_20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32093a3db72_3_20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g32093a3db72_3_206"/>
          <p:cNvGrpSpPr/>
          <p:nvPr/>
        </p:nvGrpSpPr>
        <p:grpSpPr>
          <a:xfrm>
            <a:off x="5968162" y="2009621"/>
            <a:ext cx="604561" cy="604561"/>
            <a:chOff x="0" y="0"/>
            <a:chExt cx="812800" cy="812800"/>
          </a:xfrm>
        </p:grpSpPr>
        <p:sp>
          <p:nvSpPr>
            <p:cNvPr id="592" name="Google Shape;592;g32093a3db72_3_20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32093a3db72_3_20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g32093a3db72_3_206"/>
          <p:cNvGrpSpPr/>
          <p:nvPr/>
        </p:nvGrpSpPr>
        <p:grpSpPr>
          <a:xfrm>
            <a:off x="5825201" y="681913"/>
            <a:ext cx="637642" cy="637642"/>
            <a:chOff x="0" y="0"/>
            <a:chExt cx="812800" cy="812800"/>
          </a:xfrm>
        </p:grpSpPr>
        <p:sp>
          <p:nvSpPr>
            <p:cNvPr id="595" name="Google Shape;595;g32093a3db72_3_20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32093a3db72_3_206"/>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7" name="Google Shape;597;g32093a3db72_3_206"/>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32093a3db72_3_206"/>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599" name="Google Shape;599;g32093a3db72_3_206"/>
          <p:cNvSpPr txBox="1"/>
          <p:nvPr/>
        </p:nvSpPr>
        <p:spPr>
          <a:xfrm>
            <a:off x="7563750" y="681925"/>
            <a:ext cx="10362600" cy="17286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LESSON 5 : </a:t>
            </a:r>
            <a:endParaRPr b="1" sz="47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lang="en-US" sz="3900">
                <a:solidFill>
                  <a:srgbClr val="002C47"/>
                </a:solidFill>
                <a:latin typeface="Poppins"/>
                <a:ea typeface="Poppins"/>
                <a:cs typeface="Poppins"/>
                <a:sym typeface="Poppins"/>
              </a:rPr>
              <a:t>Case Studies and Real-Life Applications</a:t>
            </a:r>
            <a:endParaRPr b="1" sz="73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32093a3db72_3_206"/>
          <p:cNvSpPr txBox="1"/>
          <p:nvPr/>
        </p:nvSpPr>
        <p:spPr>
          <a:xfrm>
            <a:off x="6462850" y="3994775"/>
            <a:ext cx="11106600" cy="4863900"/>
          </a:xfrm>
          <a:prstGeom prst="rect">
            <a:avLst/>
          </a:prstGeom>
          <a:noFill/>
          <a:ln>
            <a:noFill/>
          </a:ln>
        </p:spPr>
        <p:txBody>
          <a:bodyPr anchorCtr="0" anchor="t" bIns="0" lIns="0" spcFirstLastPara="1" rIns="0" wrap="square" tIns="0">
            <a:spAutoFit/>
          </a:bodyPr>
          <a:lstStyle/>
          <a:p>
            <a:pPr indent="0" lvl="0" marL="914400" rtl="0" algn="ctr">
              <a:lnSpc>
                <a:spcPct val="115000"/>
              </a:lnSpc>
              <a:spcBef>
                <a:spcPts val="1200"/>
              </a:spcBef>
              <a:spcAft>
                <a:spcPts val="0"/>
              </a:spcAft>
              <a:buNone/>
            </a:pPr>
            <a:r>
              <a:rPr b="1" lang="en-US" sz="3000">
                <a:solidFill>
                  <a:srgbClr val="45B042"/>
                </a:solidFill>
                <a:latin typeface="Poppins"/>
                <a:ea typeface="Poppins"/>
                <a:cs typeface="Poppins"/>
                <a:sym typeface="Poppins"/>
              </a:rPr>
              <a:t>Importance of Case Studies</a:t>
            </a:r>
            <a:endParaRPr b="1" sz="3000">
              <a:solidFill>
                <a:srgbClr val="45B042"/>
              </a:solidFill>
              <a:latin typeface="Poppins"/>
              <a:ea typeface="Poppins"/>
              <a:cs typeface="Poppins"/>
              <a:sym typeface="Poppins"/>
            </a:endParaRPr>
          </a:p>
          <a:p>
            <a:pPr indent="0" lvl="0" marL="914400" rtl="0" algn="ctr">
              <a:lnSpc>
                <a:spcPct val="115000"/>
              </a:lnSpc>
              <a:spcBef>
                <a:spcPts val="1200"/>
              </a:spcBef>
              <a:spcAft>
                <a:spcPts val="1200"/>
              </a:spcAft>
              <a:buNone/>
            </a:pPr>
            <a:r>
              <a:rPr lang="en-US" sz="3000">
                <a:solidFill>
                  <a:schemeClr val="dk1"/>
                </a:solidFill>
                <a:latin typeface="Poppins"/>
                <a:ea typeface="Poppins"/>
                <a:cs typeface="Poppins"/>
                <a:sym typeface="Poppins"/>
              </a:rPr>
              <a:t>Real-life case studies highlight how career planning strategies are applied in various organizational contexts. They provide practical insights into the challenges and successes of implementing career planning, offering valuable lessons for adapting these practices to different industries and company sizes. Analyzing these cases can inspire tailored strategies for individual and organizational growth.</a:t>
            </a:r>
            <a:endParaRPr b="1" sz="4800">
              <a:solidFill>
                <a:srgbClr val="062D47"/>
              </a:solidFill>
              <a:latin typeface="Poppins"/>
              <a:ea typeface="Poppins"/>
              <a:cs typeface="Poppins"/>
              <a:sym typeface="Poppins"/>
            </a:endParaRPr>
          </a:p>
        </p:txBody>
      </p:sp>
      <p:sp>
        <p:nvSpPr>
          <p:cNvPr id="601" name="Google Shape;601;g32093a3db72_3_206"/>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sp>
        <p:nvSpPr>
          <p:cNvPr id="602" name="Google Shape;602;g32093a3db72_3_206"/>
          <p:cNvSpPr/>
          <p:nvPr/>
        </p:nvSpPr>
        <p:spPr>
          <a:xfrm>
            <a:off x="11873200" y="2410525"/>
            <a:ext cx="452100" cy="1041000"/>
          </a:xfrm>
          <a:prstGeom prst="downArrow">
            <a:avLst>
              <a:gd fmla="val 50000" name="adj1"/>
              <a:gd fmla="val 50000" name="adj2"/>
            </a:avLst>
          </a:prstGeom>
          <a:solidFill>
            <a:srgbClr val="45B04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B6D7A8"/>
              </a:highlight>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32093a3db72_5_21"/>
          <p:cNvSpPr/>
          <p:nvPr/>
        </p:nvSpPr>
        <p:spPr>
          <a:xfrm rot="-4777092">
            <a:off x="6283105" y="2938012"/>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08" name="Google Shape;608;g32093a3db72_5_21"/>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4">
              <a:alphaModFix amt="77000"/>
            </a:blip>
            <a:stretch>
              <a:fillRect b="0" l="0" r="0" t="0"/>
            </a:stretch>
          </a:blipFill>
          <a:ln>
            <a:noFill/>
          </a:ln>
        </p:spPr>
      </p:sp>
      <p:grpSp>
        <p:nvGrpSpPr>
          <p:cNvPr id="609" name="Google Shape;609;g32093a3db72_5_21"/>
          <p:cNvGrpSpPr/>
          <p:nvPr/>
        </p:nvGrpSpPr>
        <p:grpSpPr>
          <a:xfrm>
            <a:off x="11629486" y="1052712"/>
            <a:ext cx="857829" cy="857829"/>
            <a:chOff x="0" y="0"/>
            <a:chExt cx="812800" cy="812800"/>
          </a:xfrm>
        </p:grpSpPr>
        <p:sp>
          <p:nvSpPr>
            <p:cNvPr id="610" name="Google Shape;610;g32093a3db72_5_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g32093a3db72_5_21"/>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2" name="Google Shape;612;g32093a3db72_5_21"/>
          <p:cNvGrpSpPr/>
          <p:nvPr/>
        </p:nvGrpSpPr>
        <p:grpSpPr>
          <a:xfrm>
            <a:off x="11115371" y="2332412"/>
            <a:ext cx="604561" cy="604561"/>
            <a:chOff x="0" y="0"/>
            <a:chExt cx="812800" cy="812800"/>
          </a:xfrm>
        </p:grpSpPr>
        <p:sp>
          <p:nvSpPr>
            <p:cNvPr id="613" name="Google Shape;613;g32093a3db72_5_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g32093a3db72_5_21"/>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5" name="Google Shape;615;g32093a3db72_5_21"/>
          <p:cNvGrpSpPr/>
          <p:nvPr/>
        </p:nvGrpSpPr>
        <p:grpSpPr>
          <a:xfrm>
            <a:off x="11940462" y="788230"/>
            <a:ext cx="637642" cy="637642"/>
            <a:chOff x="0" y="0"/>
            <a:chExt cx="812800" cy="812800"/>
          </a:xfrm>
        </p:grpSpPr>
        <p:sp>
          <p:nvSpPr>
            <p:cNvPr id="616" name="Google Shape;616;g32093a3db72_5_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32093a3db72_5_21"/>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8" name="Google Shape;618;g32093a3db72_5_21"/>
          <p:cNvSpPr txBox="1"/>
          <p:nvPr/>
        </p:nvSpPr>
        <p:spPr>
          <a:xfrm>
            <a:off x="5" y="1052712"/>
            <a:ext cx="11103000" cy="1720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Case Study 1: AdvisoTech </a:t>
            </a:r>
            <a:r>
              <a:rPr lang="en-US" sz="4400">
                <a:solidFill>
                  <a:srgbClr val="002C47"/>
                </a:solidFill>
                <a:latin typeface="Poppins"/>
                <a:ea typeface="Poppins"/>
                <a:cs typeface="Poppins"/>
                <a:sym typeface="Poppins"/>
              </a:rPr>
              <a:t>(France)</a:t>
            </a:r>
            <a:endParaRPr b="0" i="0" sz="800" u="none" cap="none" strike="noStrike">
              <a:solidFill>
                <a:srgbClr val="000000"/>
              </a:solidFill>
              <a:latin typeface="Arial"/>
              <a:ea typeface="Arial"/>
              <a:cs typeface="Arial"/>
              <a:sym typeface="Arial"/>
            </a:endParaRPr>
          </a:p>
        </p:txBody>
      </p:sp>
      <p:sp>
        <p:nvSpPr>
          <p:cNvPr id="619" name="Google Shape;619;g32093a3db72_5_21"/>
          <p:cNvSpPr/>
          <p:nvPr/>
        </p:nvSpPr>
        <p:spPr>
          <a:xfrm>
            <a:off x="12119050" y="-220750"/>
            <a:ext cx="7177919" cy="10438982"/>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32093a3db72_5_21"/>
          <p:cNvSpPr txBox="1"/>
          <p:nvPr/>
        </p:nvSpPr>
        <p:spPr>
          <a:xfrm>
            <a:off x="521100" y="5834025"/>
            <a:ext cx="9688500" cy="365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rgbClr val="002C47"/>
                </a:solidFill>
                <a:latin typeface="Poppins"/>
                <a:ea typeface="Poppins"/>
                <a:cs typeface="Poppins"/>
                <a:sym typeface="Poppins"/>
              </a:rPr>
              <a:t>AdvisoTech, a small tech SME, faced a challenge with high employee turnover, which was impacting productivity and morale. </a:t>
            </a:r>
            <a:endParaRPr sz="3200">
              <a:solidFill>
                <a:srgbClr val="002C47"/>
              </a:solidFill>
              <a:latin typeface="Poppins"/>
              <a:ea typeface="Poppins"/>
              <a:cs typeface="Poppins"/>
              <a:sym typeface="Poppins"/>
            </a:endParaRPr>
          </a:p>
          <a:p>
            <a:pPr indent="0" lvl="0" marL="0" rtl="0" algn="ctr">
              <a:spcBef>
                <a:spcPts val="0"/>
              </a:spcBef>
              <a:spcAft>
                <a:spcPts val="0"/>
              </a:spcAft>
              <a:buNone/>
            </a:pPr>
            <a:r>
              <a:t/>
            </a:r>
            <a:endParaRPr sz="3200">
              <a:solidFill>
                <a:srgbClr val="002C47"/>
              </a:solidFill>
              <a:latin typeface="Poppins"/>
              <a:ea typeface="Poppins"/>
              <a:cs typeface="Poppins"/>
              <a:sym typeface="Poppins"/>
            </a:endParaRPr>
          </a:p>
          <a:p>
            <a:pPr indent="0" lvl="0" marL="0" rtl="0" algn="ctr">
              <a:spcBef>
                <a:spcPts val="0"/>
              </a:spcBef>
              <a:spcAft>
                <a:spcPts val="0"/>
              </a:spcAft>
              <a:buNone/>
            </a:pPr>
            <a:r>
              <a:rPr lang="en-US" sz="3200">
                <a:solidFill>
                  <a:srgbClr val="002C47"/>
                </a:solidFill>
                <a:latin typeface="Poppins"/>
                <a:ea typeface="Poppins"/>
                <a:cs typeface="Poppins"/>
                <a:sym typeface="Poppins"/>
              </a:rPr>
              <a:t>The company implemented structured career paths to provide clarity and direction for its workforce. </a:t>
            </a:r>
            <a:endParaRPr sz="3200">
              <a:solidFill>
                <a:srgbClr val="002C47"/>
              </a:solidFill>
              <a:latin typeface="Poppins"/>
              <a:ea typeface="Poppins"/>
              <a:cs typeface="Poppins"/>
              <a:sym typeface="Poppins"/>
            </a:endParaRPr>
          </a:p>
        </p:txBody>
      </p:sp>
      <p:pic>
        <p:nvPicPr>
          <p:cNvPr descr="File:EU-France.svg - Wikipedia" id="621" name="Google Shape;621;g32093a3db72_5_21"/>
          <p:cNvPicPr preferRelativeResize="0"/>
          <p:nvPr/>
        </p:nvPicPr>
        <p:blipFill>
          <a:blip r:embed="rId6">
            <a:alphaModFix/>
          </a:blip>
          <a:stretch>
            <a:fillRect/>
          </a:stretch>
        </p:blipFill>
        <p:spPr>
          <a:xfrm>
            <a:off x="2910650" y="3533963"/>
            <a:ext cx="2272996" cy="1912775"/>
          </a:xfrm>
          <a:prstGeom prst="rect">
            <a:avLst/>
          </a:prstGeom>
          <a:noFill/>
          <a:ln cap="flat" cmpd="sng" w="19050">
            <a:solidFill>
              <a:srgbClr val="38761D"/>
            </a:solidFill>
            <a:prstDash val="solid"/>
            <a:round/>
            <a:headEnd len="sm" w="sm" type="none"/>
            <a:tailEnd len="sm" w="sm" type="none"/>
          </a:ln>
        </p:spPr>
      </p:pic>
      <p:pic>
        <p:nvPicPr>
          <p:cNvPr descr="File:Flag of France.svg - Wikimedia Commons" id="622" name="Google Shape;622;g32093a3db72_5_21"/>
          <p:cNvPicPr preferRelativeResize="0"/>
          <p:nvPr/>
        </p:nvPicPr>
        <p:blipFill>
          <a:blip r:embed="rId7">
            <a:alphaModFix/>
          </a:blip>
          <a:stretch>
            <a:fillRect/>
          </a:stretch>
        </p:blipFill>
        <p:spPr>
          <a:xfrm>
            <a:off x="6377554" y="3629952"/>
            <a:ext cx="2577970" cy="1720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32093a3db72_5_159"/>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28" name="Google Shape;628;g32093a3db72_5_159"/>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29" name="Google Shape;629;g32093a3db72_5_159"/>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630" name="Google Shape;630;g32093a3db72_5_159"/>
          <p:cNvSpPr txBox="1"/>
          <p:nvPr/>
        </p:nvSpPr>
        <p:spPr>
          <a:xfrm>
            <a:off x="1371600" y="3725600"/>
            <a:ext cx="15849600" cy="1747800"/>
          </a:xfrm>
          <a:prstGeom prst="rect">
            <a:avLst/>
          </a:prstGeom>
          <a:noFill/>
          <a:ln cap="flat" cmpd="sng" w="38100">
            <a:solidFill>
              <a:srgbClr val="45B04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As a result, AdvisoTech </a:t>
            </a:r>
            <a:r>
              <a:rPr b="1" lang="en-US" sz="3500">
                <a:solidFill>
                  <a:srgbClr val="002C47"/>
                </a:solidFill>
                <a:latin typeface="Poppins"/>
                <a:ea typeface="Poppins"/>
                <a:cs typeface="Poppins"/>
                <a:sym typeface="Poppins"/>
              </a:rPr>
              <a:t>reduced turnover by 35%</a:t>
            </a:r>
            <a:r>
              <a:rPr lang="en-US" sz="3200">
                <a:solidFill>
                  <a:srgbClr val="002C47"/>
                </a:solidFill>
                <a:latin typeface="Poppins"/>
                <a:ea typeface="Poppins"/>
                <a:cs typeface="Poppins"/>
                <a:sym typeface="Poppins"/>
              </a:rPr>
              <a:t> and aligned employee growth with company objectives, leading to improved engagement and productivity.</a:t>
            </a:r>
            <a:endParaRPr sz="2600">
              <a:solidFill>
                <a:srgbClr val="002C47"/>
              </a:solidFill>
              <a:latin typeface="Poppins"/>
              <a:ea typeface="Poppins"/>
              <a:cs typeface="Poppins"/>
              <a:sym typeface="Poppins"/>
            </a:endParaRPr>
          </a:p>
        </p:txBody>
      </p:sp>
      <p:sp>
        <p:nvSpPr>
          <p:cNvPr id="631" name="Google Shape;631;g32093a3db72_5_159"/>
          <p:cNvSpPr txBox="1"/>
          <p:nvPr/>
        </p:nvSpPr>
        <p:spPr>
          <a:xfrm>
            <a:off x="1371600" y="1761300"/>
            <a:ext cx="15849600" cy="12747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Mentorship programs paired experienced employees with new hires, while targeted training addressed skill gaps. </a:t>
            </a:r>
            <a:endParaRPr sz="2800">
              <a:solidFill>
                <a:srgbClr val="062D47"/>
              </a:solidFill>
              <a:latin typeface="Poppins"/>
              <a:ea typeface="Poppins"/>
              <a:cs typeface="Poppins"/>
              <a:sym typeface="Poppins"/>
            </a:endParaRPr>
          </a:p>
        </p:txBody>
      </p:sp>
      <p:pic>
        <p:nvPicPr>
          <p:cNvPr id="632" name="Google Shape;632;g32093a3db72_5_159"/>
          <p:cNvPicPr preferRelativeResize="0"/>
          <p:nvPr/>
        </p:nvPicPr>
        <p:blipFill>
          <a:blip r:embed="rId4">
            <a:alphaModFix/>
          </a:blip>
          <a:stretch>
            <a:fillRect/>
          </a:stretch>
        </p:blipFill>
        <p:spPr>
          <a:xfrm>
            <a:off x="6899913" y="6163000"/>
            <a:ext cx="4792976" cy="3570751"/>
          </a:xfrm>
          <a:prstGeom prst="rect">
            <a:avLst/>
          </a:prstGeom>
          <a:noFill/>
          <a:ln cap="flat" cmpd="sng" w="38100">
            <a:solidFill>
              <a:srgbClr val="6AA84F"/>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32093a3db72_5_58"/>
          <p:cNvSpPr/>
          <p:nvPr/>
        </p:nvSpPr>
        <p:spPr>
          <a:xfrm rot="-4777092">
            <a:off x="7035580" y="2935537"/>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38" name="Google Shape;638;g32093a3db72_5_58"/>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4">
              <a:alphaModFix amt="77000"/>
            </a:blip>
            <a:stretch>
              <a:fillRect b="0" l="0" r="0" t="0"/>
            </a:stretch>
          </a:blipFill>
          <a:ln>
            <a:noFill/>
          </a:ln>
        </p:spPr>
      </p:sp>
      <p:grpSp>
        <p:nvGrpSpPr>
          <p:cNvPr id="639" name="Google Shape;639;g32093a3db72_5_58"/>
          <p:cNvGrpSpPr/>
          <p:nvPr/>
        </p:nvGrpSpPr>
        <p:grpSpPr>
          <a:xfrm>
            <a:off x="11629486" y="1299250"/>
            <a:ext cx="857829" cy="857829"/>
            <a:chOff x="0" y="0"/>
            <a:chExt cx="812800" cy="812800"/>
          </a:xfrm>
        </p:grpSpPr>
        <p:sp>
          <p:nvSpPr>
            <p:cNvPr id="640" name="Google Shape;640;g32093a3db72_5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g32093a3db72_5_5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2" name="Google Shape;642;g32093a3db72_5_58"/>
          <p:cNvGrpSpPr/>
          <p:nvPr/>
        </p:nvGrpSpPr>
        <p:grpSpPr>
          <a:xfrm>
            <a:off x="11024921" y="1883337"/>
            <a:ext cx="604561" cy="604561"/>
            <a:chOff x="0" y="0"/>
            <a:chExt cx="812800" cy="812800"/>
          </a:xfrm>
        </p:grpSpPr>
        <p:sp>
          <p:nvSpPr>
            <p:cNvPr id="643" name="Google Shape;643;g32093a3db72_5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g32093a3db72_5_5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5" name="Google Shape;645;g32093a3db72_5_58"/>
          <p:cNvGrpSpPr/>
          <p:nvPr/>
        </p:nvGrpSpPr>
        <p:grpSpPr>
          <a:xfrm>
            <a:off x="11849687" y="959680"/>
            <a:ext cx="637642" cy="637642"/>
            <a:chOff x="0" y="0"/>
            <a:chExt cx="812800" cy="812800"/>
          </a:xfrm>
        </p:grpSpPr>
        <p:sp>
          <p:nvSpPr>
            <p:cNvPr id="646" name="Google Shape;646;g32093a3db72_5_5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g32093a3db72_5_5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8" name="Google Shape;648;g32093a3db72_5_58"/>
          <p:cNvSpPr txBox="1"/>
          <p:nvPr/>
        </p:nvSpPr>
        <p:spPr>
          <a:xfrm>
            <a:off x="5" y="752274"/>
            <a:ext cx="11103000" cy="1951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Case Study 2: WebGrowth </a:t>
            </a:r>
            <a:r>
              <a:rPr b="1" lang="en-US" sz="5900">
                <a:solidFill>
                  <a:srgbClr val="002C47"/>
                </a:solidFill>
                <a:latin typeface="Poppins"/>
                <a:ea typeface="Poppins"/>
                <a:cs typeface="Poppins"/>
                <a:sym typeface="Poppins"/>
              </a:rPr>
              <a:t>Digital</a:t>
            </a:r>
            <a:r>
              <a:rPr lang="en-US" sz="4700">
                <a:solidFill>
                  <a:srgbClr val="002C47"/>
                </a:solidFill>
                <a:latin typeface="Poppins"/>
                <a:ea typeface="Poppins"/>
                <a:cs typeface="Poppins"/>
                <a:sym typeface="Poppins"/>
              </a:rPr>
              <a:t> (UK)</a:t>
            </a:r>
            <a:endParaRPr b="0" i="0" sz="100" u="none" cap="none" strike="noStrike">
              <a:solidFill>
                <a:srgbClr val="000000"/>
              </a:solidFill>
              <a:latin typeface="Arial"/>
              <a:ea typeface="Arial"/>
              <a:cs typeface="Arial"/>
              <a:sym typeface="Arial"/>
            </a:endParaRPr>
          </a:p>
        </p:txBody>
      </p:sp>
      <p:sp>
        <p:nvSpPr>
          <p:cNvPr id="649" name="Google Shape;649;g32093a3db72_5_58"/>
          <p:cNvSpPr/>
          <p:nvPr/>
        </p:nvSpPr>
        <p:spPr>
          <a:xfrm>
            <a:off x="13013796"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g32093a3db72_5_58"/>
          <p:cNvSpPr txBox="1"/>
          <p:nvPr/>
        </p:nvSpPr>
        <p:spPr>
          <a:xfrm>
            <a:off x="1104900" y="6610375"/>
            <a:ext cx="9201300" cy="25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800">
                <a:solidFill>
                  <a:srgbClr val="002C47"/>
                </a:solidFill>
                <a:latin typeface="Poppins"/>
                <a:ea typeface="Poppins"/>
                <a:cs typeface="Poppins"/>
                <a:sym typeface="Poppins"/>
              </a:rPr>
              <a:t>WebGrowth Digital, a medium-sized digital marketing agency, needed to stay competitive in a rapidly evolving industry.</a:t>
            </a:r>
            <a:endParaRPr sz="2000"/>
          </a:p>
        </p:txBody>
      </p:sp>
      <p:pic>
        <p:nvPicPr>
          <p:cNvPr descr="Map Of Britain Images | Free Photos, PNG Stickers, Wallpapers ..." id="651" name="Google Shape;651;g32093a3db72_5_58"/>
          <p:cNvPicPr preferRelativeResize="0"/>
          <p:nvPr/>
        </p:nvPicPr>
        <p:blipFill>
          <a:blip r:embed="rId6">
            <a:alphaModFix/>
          </a:blip>
          <a:stretch>
            <a:fillRect/>
          </a:stretch>
        </p:blipFill>
        <p:spPr>
          <a:xfrm>
            <a:off x="952976" y="2487900"/>
            <a:ext cx="1841424" cy="3319726"/>
          </a:xfrm>
          <a:prstGeom prst="rect">
            <a:avLst/>
          </a:prstGeom>
          <a:noFill/>
          <a:ln cap="flat" cmpd="sng" w="19050">
            <a:solidFill>
              <a:srgbClr val="FF0000"/>
            </a:solidFill>
            <a:prstDash val="solid"/>
            <a:round/>
            <a:headEnd len="sm" w="sm" type="none"/>
            <a:tailEnd len="sm" w="sm" type="none"/>
          </a:ln>
        </p:spPr>
      </p:pic>
      <p:pic>
        <p:nvPicPr>
          <p:cNvPr descr="Royalty-Free photo: United Kingdom flag | PickPik" id="652" name="Google Shape;652;g32093a3db72_5_58"/>
          <p:cNvPicPr preferRelativeResize="0"/>
          <p:nvPr/>
        </p:nvPicPr>
        <p:blipFill>
          <a:blip r:embed="rId7">
            <a:alphaModFix/>
          </a:blip>
          <a:stretch>
            <a:fillRect/>
          </a:stretch>
        </p:blipFill>
        <p:spPr>
          <a:xfrm>
            <a:off x="4534523" y="3547976"/>
            <a:ext cx="3746712" cy="2378583"/>
          </a:xfrm>
          <a:prstGeom prst="rect">
            <a:avLst/>
          </a:prstGeom>
          <a:noFill/>
          <a:ln cap="flat" cmpd="sng" w="19050">
            <a:solidFill>
              <a:srgbClr val="FF0000"/>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3209f1de554_1_6"/>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58" name="Google Shape;658;g3209f1de554_1_6"/>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59" name="Google Shape;659;g3209f1de554_1_6"/>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660" name="Google Shape;660;g3209f1de554_1_6"/>
          <p:cNvSpPr txBox="1"/>
          <p:nvPr/>
        </p:nvSpPr>
        <p:spPr>
          <a:xfrm>
            <a:off x="1371600" y="3725600"/>
            <a:ext cx="15849600" cy="1747800"/>
          </a:xfrm>
          <a:prstGeom prst="rect">
            <a:avLst/>
          </a:prstGeom>
          <a:noFill/>
          <a:ln cap="flat" cmpd="sng" w="38100">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Regular feedback sessions and evaluations ensured alignment with industry needs. These initiatives not only maintained WebGrowth Digital’s competitive edge but also improved </a:t>
            </a:r>
            <a:r>
              <a:rPr b="1" lang="en-US" sz="3200">
                <a:solidFill>
                  <a:srgbClr val="002C47"/>
                </a:solidFill>
                <a:latin typeface="Poppins"/>
                <a:ea typeface="Poppins"/>
                <a:cs typeface="Poppins"/>
                <a:sym typeface="Poppins"/>
              </a:rPr>
              <a:t>employee satisfaction and retention.</a:t>
            </a:r>
            <a:endParaRPr b="1" sz="2800">
              <a:solidFill>
                <a:srgbClr val="062D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p:txBody>
      </p:sp>
      <p:sp>
        <p:nvSpPr>
          <p:cNvPr id="661" name="Google Shape;661;g3209f1de554_1_6"/>
          <p:cNvSpPr txBox="1"/>
          <p:nvPr/>
        </p:nvSpPr>
        <p:spPr>
          <a:xfrm>
            <a:off x="1371600" y="1634888"/>
            <a:ext cx="15849600" cy="17478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The company introduced continuous upskilling programs focused on </a:t>
            </a:r>
            <a:r>
              <a:rPr b="1" lang="en-US" sz="3200">
                <a:solidFill>
                  <a:srgbClr val="002C47"/>
                </a:solidFill>
                <a:latin typeface="Poppins"/>
                <a:ea typeface="Poppins"/>
                <a:cs typeface="Poppins"/>
                <a:sym typeface="Poppins"/>
              </a:rPr>
              <a:t>emerging digital trends</a:t>
            </a:r>
            <a:r>
              <a:rPr lang="en-US" sz="3200">
                <a:solidFill>
                  <a:srgbClr val="002C47"/>
                </a:solidFill>
                <a:latin typeface="Poppins"/>
                <a:ea typeface="Poppins"/>
                <a:cs typeface="Poppins"/>
                <a:sym typeface="Poppins"/>
              </a:rPr>
              <a:t> and offered </a:t>
            </a:r>
            <a:r>
              <a:rPr b="1" lang="en-US" sz="3200">
                <a:solidFill>
                  <a:srgbClr val="002C47"/>
                </a:solidFill>
                <a:latin typeface="Poppins"/>
                <a:ea typeface="Poppins"/>
                <a:cs typeface="Poppins"/>
                <a:sym typeface="Poppins"/>
              </a:rPr>
              <a:t>flexible work arrangements</a:t>
            </a:r>
            <a:r>
              <a:rPr lang="en-US" sz="3200">
                <a:solidFill>
                  <a:srgbClr val="002C47"/>
                </a:solidFill>
                <a:latin typeface="Poppins"/>
                <a:ea typeface="Poppins"/>
                <a:cs typeface="Poppins"/>
                <a:sym typeface="Poppins"/>
              </a:rPr>
              <a:t> to enhance </a:t>
            </a:r>
            <a:r>
              <a:rPr b="1" lang="en-US" sz="3200">
                <a:solidFill>
                  <a:srgbClr val="002C47"/>
                </a:solidFill>
                <a:latin typeface="Poppins"/>
                <a:ea typeface="Poppins"/>
                <a:cs typeface="Poppins"/>
                <a:sym typeface="Poppins"/>
              </a:rPr>
              <a:t>work-life balance</a:t>
            </a:r>
            <a:r>
              <a:rPr lang="en-US" sz="3200">
                <a:solidFill>
                  <a:srgbClr val="002C47"/>
                </a:solidFill>
                <a:latin typeface="Poppins"/>
                <a:ea typeface="Poppins"/>
                <a:cs typeface="Poppins"/>
                <a:sym typeface="Poppins"/>
              </a:rPr>
              <a:t>. </a:t>
            </a:r>
            <a:endParaRPr sz="2800">
              <a:solidFill>
                <a:srgbClr val="062D47"/>
              </a:solidFill>
              <a:latin typeface="Poppins"/>
              <a:ea typeface="Poppins"/>
              <a:cs typeface="Poppins"/>
              <a:sym typeface="Poppins"/>
            </a:endParaRPr>
          </a:p>
        </p:txBody>
      </p:sp>
      <p:pic>
        <p:nvPicPr>
          <p:cNvPr id="662" name="Google Shape;662;g3209f1de554_1_6"/>
          <p:cNvPicPr preferRelativeResize="0"/>
          <p:nvPr/>
        </p:nvPicPr>
        <p:blipFill>
          <a:blip r:embed="rId4">
            <a:alphaModFix/>
          </a:blip>
          <a:stretch>
            <a:fillRect/>
          </a:stretch>
        </p:blipFill>
        <p:spPr>
          <a:xfrm>
            <a:off x="7243012" y="5816300"/>
            <a:ext cx="3801974" cy="3801974"/>
          </a:xfrm>
          <a:prstGeom prst="rect">
            <a:avLst/>
          </a:prstGeom>
          <a:noFill/>
          <a:ln cap="flat" cmpd="sng" w="19050">
            <a:solidFill>
              <a:srgbClr val="660000"/>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32093a3db72_5_75"/>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68" name="Google Shape;668;g32093a3db72_5_75"/>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19" r="-7701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g32093a3db72_5_75"/>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670" name="Google Shape;670;g32093a3db72_5_75"/>
          <p:cNvGrpSpPr/>
          <p:nvPr/>
        </p:nvGrpSpPr>
        <p:grpSpPr>
          <a:xfrm>
            <a:off x="11629486" y="1052712"/>
            <a:ext cx="857829" cy="857829"/>
            <a:chOff x="0" y="0"/>
            <a:chExt cx="812800" cy="812800"/>
          </a:xfrm>
        </p:grpSpPr>
        <p:sp>
          <p:nvSpPr>
            <p:cNvPr id="671" name="Google Shape;671;g32093a3db72_5_7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32093a3db72_5_7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g32093a3db72_5_75"/>
          <p:cNvGrpSpPr/>
          <p:nvPr/>
        </p:nvGrpSpPr>
        <p:grpSpPr>
          <a:xfrm>
            <a:off x="11115371" y="2332412"/>
            <a:ext cx="604561" cy="604561"/>
            <a:chOff x="0" y="0"/>
            <a:chExt cx="812800" cy="812800"/>
          </a:xfrm>
        </p:grpSpPr>
        <p:sp>
          <p:nvSpPr>
            <p:cNvPr id="674" name="Google Shape;674;g32093a3db72_5_7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g32093a3db72_5_7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g32093a3db72_5_75"/>
          <p:cNvGrpSpPr/>
          <p:nvPr/>
        </p:nvGrpSpPr>
        <p:grpSpPr>
          <a:xfrm>
            <a:off x="11940462" y="788230"/>
            <a:ext cx="637642" cy="637642"/>
            <a:chOff x="0" y="0"/>
            <a:chExt cx="812800" cy="812800"/>
          </a:xfrm>
        </p:grpSpPr>
        <p:sp>
          <p:nvSpPr>
            <p:cNvPr id="677" name="Google Shape;677;g32093a3db72_5_7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32093a3db72_5_7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9" name="Google Shape;679;g32093a3db72_5_75"/>
          <p:cNvSpPr txBox="1"/>
          <p:nvPr/>
        </p:nvSpPr>
        <p:spPr>
          <a:xfrm>
            <a:off x="5" y="968687"/>
            <a:ext cx="11103000" cy="1751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Case Study 3: MediLife </a:t>
            </a:r>
            <a:endParaRPr b="1" sz="6000">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rPr lang="en-US" sz="4600">
                <a:solidFill>
                  <a:srgbClr val="002C47"/>
                </a:solidFill>
                <a:latin typeface="Poppins"/>
                <a:ea typeface="Poppins"/>
                <a:cs typeface="Poppins"/>
                <a:sym typeface="Poppins"/>
              </a:rPr>
              <a:t>(Slovenia)</a:t>
            </a:r>
            <a:endParaRPr b="0" i="0" sz="100" u="none" cap="none" strike="noStrike">
              <a:solidFill>
                <a:srgbClr val="000000"/>
              </a:solidFill>
              <a:latin typeface="Arial"/>
              <a:ea typeface="Arial"/>
              <a:cs typeface="Arial"/>
              <a:sym typeface="Arial"/>
            </a:endParaRPr>
          </a:p>
        </p:txBody>
      </p:sp>
      <p:sp>
        <p:nvSpPr>
          <p:cNvPr id="680" name="Google Shape;680;g32093a3db72_5_75"/>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32093a3db72_5_75"/>
          <p:cNvSpPr txBox="1"/>
          <p:nvPr/>
        </p:nvSpPr>
        <p:spPr>
          <a:xfrm>
            <a:off x="438150" y="5334000"/>
            <a:ext cx="8877300" cy="417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700">
                <a:solidFill>
                  <a:srgbClr val="002C47"/>
                </a:solidFill>
                <a:latin typeface="Poppins"/>
                <a:ea typeface="Poppins"/>
                <a:cs typeface="Poppins"/>
                <a:sym typeface="Poppins"/>
              </a:rPr>
              <a:t>MediLife, a healthcare provider, struggled with skill gaps as it expanded its services. To address this, the company introduced advanced training modules and collaborative learning platforms for staff development. </a:t>
            </a:r>
            <a:endParaRPr sz="3700">
              <a:solidFill>
                <a:srgbClr val="002C47"/>
              </a:solidFill>
              <a:latin typeface="Poppins"/>
              <a:ea typeface="Poppins"/>
              <a:cs typeface="Poppins"/>
              <a:sym typeface="Poppins"/>
            </a:endParaRPr>
          </a:p>
        </p:txBody>
      </p:sp>
      <p:pic>
        <p:nvPicPr>
          <p:cNvPr descr="File:Slovenska zastava.JPG - Wikimedia Commons" id="682" name="Google Shape;682;g32093a3db72_5_75"/>
          <p:cNvPicPr preferRelativeResize="0"/>
          <p:nvPr/>
        </p:nvPicPr>
        <p:blipFill>
          <a:blip r:embed="rId7">
            <a:alphaModFix/>
          </a:blip>
          <a:stretch>
            <a:fillRect/>
          </a:stretch>
        </p:blipFill>
        <p:spPr>
          <a:xfrm>
            <a:off x="5751175" y="3151324"/>
            <a:ext cx="2788260" cy="1851625"/>
          </a:xfrm>
          <a:prstGeom prst="rect">
            <a:avLst/>
          </a:prstGeom>
          <a:noFill/>
          <a:ln cap="flat" cmpd="sng" w="19050">
            <a:solidFill>
              <a:srgbClr val="0000FF"/>
            </a:solidFill>
            <a:prstDash val="solid"/>
            <a:round/>
            <a:headEnd len="sm" w="sm" type="none"/>
            <a:tailEnd len="sm" w="sm" type="none"/>
          </a:ln>
        </p:spPr>
      </p:pic>
      <p:pic>
        <p:nvPicPr>
          <p:cNvPr descr="File:Slovenia location map.svg - Wikipedia" id="683" name="Google Shape;683;g32093a3db72_5_75"/>
          <p:cNvPicPr preferRelativeResize="0"/>
          <p:nvPr/>
        </p:nvPicPr>
        <p:blipFill>
          <a:blip r:embed="rId8">
            <a:alphaModFix/>
          </a:blip>
          <a:stretch>
            <a:fillRect/>
          </a:stretch>
        </p:blipFill>
        <p:spPr>
          <a:xfrm>
            <a:off x="1962150" y="3151337"/>
            <a:ext cx="2506348" cy="1851613"/>
          </a:xfrm>
          <a:prstGeom prst="rect">
            <a:avLst/>
          </a:prstGeom>
          <a:noFill/>
          <a:ln cap="flat" cmpd="sng" w="19050">
            <a:solidFill>
              <a:srgbClr val="1155CC"/>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3209f1de554_1_18"/>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689" name="Google Shape;689;g3209f1de554_1_18"/>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690" name="Google Shape;690;g3209f1de554_1_18"/>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691" name="Google Shape;691;g3209f1de554_1_18"/>
          <p:cNvSpPr txBox="1"/>
          <p:nvPr/>
        </p:nvSpPr>
        <p:spPr>
          <a:xfrm>
            <a:off x="1371600" y="3600450"/>
            <a:ext cx="15849600" cy="1872900"/>
          </a:xfrm>
          <a:prstGeom prst="rect">
            <a:avLst/>
          </a:prstGeom>
          <a:noFill/>
          <a:ln cap="flat" cmpd="sng" w="3810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300">
                <a:solidFill>
                  <a:srgbClr val="002C47"/>
                </a:solidFill>
                <a:latin typeface="Poppins"/>
                <a:ea typeface="Poppins"/>
                <a:cs typeface="Poppins"/>
                <a:sym typeface="Poppins"/>
              </a:rPr>
              <a:t>MediLife’s approach demonstrated how career planning could simultaneously benefit employee development and organizational performance.</a:t>
            </a:r>
            <a:endParaRPr sz="33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p:txBody>
      </p:sp>
      <p:sp>
        <p:nvSpPr>
          <p:cNvPr id="692" name="Google Shape;692;g3209f1de554_1_18"/>
          <p:cNvSpPr txBox="1"/>
          <p:nvPr/>
        </p:nvSpPr>
        <p:spPr>
          <a:xfrm>
            <a:off x="1371600" y="1634897"/>
            <a:ext cx="15849600" cy="1381500"/>
          </a:xfrm>
          <a:prstGeom prst="rect">
            <a:avLst/>
          </a:prstGeom>
          <a:noFill/>
          <a:ln cap="flat" cmpd="sng" w="38100">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400">
                <a:solidFill>
                  <a:srgbClr val="002C47"/>
                </a:solidFill>
                <a:latin typeface="Poppins"/>
                <a:ea typeface="Poppins"/>
                <a:cs typeface="Poppins"/>
                <a:sym typeface="Poppins"/>
              </a:rPr>
              <a:t>Employees were encouraged to transition into specialized roles, </a:t>
            </a:r>
            <a:r>
              <a:rPr b="1" lang="en-US" sz="3400">
                <a:solidFill>
                  <a:srgbClr val="002C47"/>
                </a:solidFill>
                <a:latin typeface="Poppins"/>
                <a:ea typeface="Poppins"/>
                <a:cs typeface="Poppins"/>
                <a:sym typeface="Poppins"/>
              </a:rPr>
              <a:t>improving service quality and boosting job satisfaction. </a:t>
            </a:r>
            <a:endParaRPr b="1" sz="3900">
              <a:solidFill>
                <a:srgbClr val="002C47"/>
              </a:solidFill>
              <a:latin typeface="Poppins"/>
              <a:ea typeface="Poppins"/>
              <a:cs typeface="Poppins"/>
              <a:sym typeface="Poppins"/>
            </a:endParaRPr>
          </a:p>
        </p:txBody>
      </p:sp>
      <p:pic>
        <p:nvPicPr>
          <p:cNvPr descr="Free Images : survey, feedback, poll, employee, questionnaire ..." id="693" name="Google Shape;693;g3209f1de554_1_18"/>
          <p:cNvPicPr preferRelativeResize="0"/>
          <p:nvPr/>
        </p:nvPicPr>
        <p:blipFill>
          <a:blip r:embed="rId4">
            <a:alphaModFix/>
          </a:blip>
          <a:stretch>
            <a:fillRect/>
          </a:stretch>
        </p:blipFill>
        <p:spPr>
          <a:xfrm>
            <a:off x="6063475" y="6057399"/>
            <a:ext cx="6161050" cy="3576901"/>
          </a:xfrm>
          <a:prstGeom prst="rect">
            <a:avLst/>
          </a:prstGeom>
          <a:noFill/>
          <a:ln cap="flat" cmpd="sng" w="19050">
            <a:solidFill>
              <a:srgbClr val="1155CC"/>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2093a3db72_0_5"/>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7" name="Google Shape;127;g32093a3db72_0_5"/>
          <p:cNvGrpSpPr/>
          <p:nvPr/>
        </p:nvGrpSpPr>
        <p:grpSpPr>
          <a:xfrm>
            <a:off x="5551125" y="399521"/>
            <a:ext cx="857829" cy="857829"/>
            <a:chOff x="0" y="0"/>
            <a:chExt cx="812800" cy="812800"/>
          </a:xfrm>
        </p:grpSpPr>
        <p:sp>
          <p:nvSpPr>
            <p:cNvPr id="128" name="Google Shape;128;g32093a3db72_0_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32093a3db72_0_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g32093a3db72_0_5"/>
          <p:cNvGrpSpPr/>
          <p:nvPr/>
        </p:nvGrpSpPr>
        <p:grpSpPr>
          <a:xfrm>
            <a:off x="5677762" y="1525346"/>
            <a:ext cx="604561" cy="604561"/>
            <a:chOff x="0" y="0"/>
            <a:chExt cx="812800" cy="812800"/>
          </a:xfrm>
        </p:grpSpPr>
        <p:sp>
          <p:nvSpPr>
            <p:cNvPr id="131" name="Google Shape;131;g32093a3db72_0_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32093a3db72_0_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g32093a3db72_0_5"/>
          <p:cNvGrpSpPr/>
          <p:nvPr/>
        </p:nvGrpSpPr>
        <p:grpSpPr>
          <a:xfrm>
            <a:off x="5303126" y="184013"/>
            <a:ext cx="637642" cy="637642"/>
            <a:chOff x="0" y="0"/>
            <a:chExt cx="812800" cy="812800"/>
          </a:xfrm>
        </p:grpSpPr>
        <p:sp>
          <p:nvSpPr>
            <p:cNvPr id="134" name="Google Shape;134;g32093a3db72_0_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32093a3db72_0_5"/>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6" name="Google Shape;136;g32093a3db72_0_5"/>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32093a3db72_0_5"/>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38" name="Google Shape;138;g32093a3db72_0_5"/>
          <p:cNvSpPr txBox="1"/>
          <p:nvPr/>
        </p:nvSpPr>
        <p:spPr>
          <a:xfrm>
            <a:off x="7074250" y="399513"/>
            <a:ext cx="10655100" cy="97356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b="1" lang="en-US" sz="2500">
                <a:solidFill>
                  <a:srgbClr val="062D47"/>
                </a:solidFill>
                <a:latin typeface="Poppins"/>
                <a:ea typeface="Poppins"/>
                <a:cs typeface="Poppins"/>
                <a:sym typeface="Poppins"/>
              </a:rPr>
              <a:t>4</a:t>
            </a:r>
            <a:r>
              <a:rPr b="1" lang="en-US" sz="2500">
                <a:solidFill>
                  <a:srgbClr val="062D47"/>
                </a:solidFill>
                <a:latin typeface="Poppins"/>
                <a:ea typeface="Poppins"/>
                <a:cs typeface="Poppins"/>
                <a:sym typeface="Poppins"/>
              </a:rPr>
              <a:t>: </a:t>
            </a:r>
            <a:r>
              <a:rPr b="1" lang="en-US" sz="2500">
                <a:solidFill>
                  <a:srgbClr val="062D47"/>
                </a:solidFill>
                <a:latin typeface="Poppins"/>
                <a:ea typeface="Poppins"/>
                <a:cs typeface="Poppins"/>
                <a:sym typeface="Poppins"/>
              </a:rPr>
              <a:t>Lesson 3. Strategies for Career Planning</a:t>
            </a:r>
            <a:endParaRPr b="1" sz="2500">
              <a:solidFill>
                <a:srgbClr val="062D47"/>
              </a:solidFill>
              <a:latin typeface="Poppins"/>
              <a:ea typeface="Poppins"/>
              <a:cs typeface="Poppins"/>
              <a:sym typeface="Poppins"/>
            </a:endParaRPr>
          </a:p>
          <a:p>
            <a:pPr indent="57150" lvl="0" marL="457200" rtl="0" algn="just">
              <a:lnSpc>
                <a:spcPct val="150000"/>
              </a:lnSpc>
              <a:spcBef>
                <a:spcPts val="0"/>
              </a:spcBef>
              <a:spcAft>
                <a:spcPts val="0"/>
              </a:spcAft>
              <a:buNone/>
            </a:pPr>
            <a:r>
              <a:rPr lang="en-US" sz="2200">
                <a:solidFill>
                  <a:srgbClr val="062D47"/>
                </a:solidFill>
                <a:latin typeface="Poppins"/>
                <a:ea typeface="Poppins"/>
                <a:cs typeface="Poppins"/>
                <a:sym typeface="Poppins"/>
              </a:rPr>
              <a:t>4.1 Evaluation and Self-Evaluation</a:t>
            </a:r>
            <a:endParaRPr sz="2200">
              <a:solidFill>
                <a:srgbClr val="062D47"/>
              </a:solidFill>
              <a:latin typeface="Poppins"/>
              <a:ea typeface="Poppins"/>
              <a:cs typeface="Poppins"/>
              <a:sym typeface="Poppins"/>
            </a:endParaRPr>
          </a:p>
          <a:p>
            <a:pPr indent="57150" lvl="0" marL="457200" rtl="0" algn="just">
              <a:lnSpc>
                <a:spcPct val="150000"/>
              </a:lnSpc>
              <a:spcBef>
                <a:spcPts val="0"/>
              </a:spcBef>
              <a:spcAft>
                <a:spcPts val="0"/>
              </a:spcAft>
              <a:buNone/>
            </a:pPr>
            <a:r>
              <a:rPr lang="en-US" sz="2200">
                <a:solidFill>
                  <a:srgbClr val="062D47"/>
                </a:solidFill>
                <a:latin typeface="Poppins"/>
                <a:ea typeface="Poppins"/>
                <a:cs typeface="Poppins"/>
                <a:sym typeface="Poppins"/>
              </a:rPr>
              <a:t>4.2. Training and Development</a:t>
            </a:r>
            <a:endParaRPr sz="2200">
              <a:solidFill>
                <a:srgbClr val="062D47"/>
              </a:solidFill>
              <a:latin typeface="Poppins"/>
              <a:ea typeface="Poppins"/>
              <a:cs typeface="Poppins"/>
              <a:sym typeface="Poppins"/>
            </a:endParaRPr>
          </a:p>
          <a:p>
            <a:pPr indent="57150" lvl="0" marL="457200" rtl="0" algn="just">
              <a:lnSpc>
                <a:spcPct val="150000"/>
              </a:lnSpc>
              <a:spcBef>
                <a:spcPts val="0"/>
              </a:spcBef>
              <a:spcAft>
                <a:spcPts val="0"/>
              </a:spcAft>
              <a:buNone/>
            </a:pPr>
            <a:r>
              <a:rPr lang="en-US" sz="2200">
                <a:solidFill>
                  <a:srgbClr val="062D47"/>
                </a:solidFill>
                <a:latin typeface="Poppins"/>
                <a:ea typeface="Poppins"/>
                <a:cs typeface="Poppins"/>
                <a:sym typeface="Poppins"/>
              </a:rPr>
              <a:t>4.3. Mentorship and Coaching</a:t>
            </a:r>
            <a:endParaRPr sz="2200">
              <a:solidFill>
                <a:srgbClr val="062D47"/>
              </a:solidFill>
              <a:latin typeface="Poppins"/>
              <a:ea typeface="Poppins"/>
              <a:cs typeface="Poppins"/>
              <a:sym typeface="Poppins"/>
            </a:endParaRPr>
          </a:p>
          <a:p>
            <a:pPr indent="57150" lvl="0" marL="457200" rtl="0" algn="just">
              <a:lnSpc>
                <a:spcPct val="150000"/>
              </a:lnSpc>
              <a:spcBef>
                <a:spcPts val="0"/>
              </a:spcBef>
              <a:spcAft>
                <a:spcPts val="0"/>
              </a:spcAft>
              <a:buNone/>
            </a:pPr>
            <a:r>
              <a:rPr lang="en-US" sz="2200">
                <a:solidFill>
                  <a:srgbClr val="062D47"/>
                </a:solidFill>
                <a:latin typeface="Poppins"/>
                <a:ea typeface="Poppins"/>
                <a:cs typeface="Poppins"/>
                <a:sym typeface="Poppins"/>
              </a:rPr>
              <a:t>4.4. Recognition and Reward</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b="1" lang="en-US" sz="2500">
                <a:solidFill>
                  <a:srgbClr val="062D47"/>
                </a:solidFill>
                <a:latin typeface="Poppins"/>
                <a:ea typeface="Poppins"/>
                <a:cs typeface="Poppins"/>
                <a:sym typeface="Poppins"/>
              </a:rPr>
              <a:t>5</a:t>
            </a:r>
            <a:r>
              <a:rPr b="1" lang="en-US" sz="2500">
                <a:solidFill>
                  <a:srgbClr val="062D47"/>
                </a:solidFill>
                <a:latin typeface="Poppins"/>
                <a:ea typeface="Poppins"/>
                <a:cs typeface="Poppins"/>
                <a:sym typeface="Poppins"/>
              </a:rPr>
              <a:t>: </a:t>
            </a:r>
            <a:r>
              <a:rPr b="1" lang="en-US" sz="2500">
                <a:solidFill>
                  <a:srgbClr val="062D47"/>
                </a:solidFill>
                <a:latin typeface="Poppins"/>
                <a:ea typeface="Poppins"/>
                <a:cs typeface="Poppins"/>
                <a:sym typeface="Poppins"/>
              </a:rPr>
              <a:t>Lesson 4. Implementation Plan</a:t>
            </a:r>
            <a:endParaRPr b="1" sz="2500">
              <a:solidFill>
                <a:srgbClr val="062D47"/>
              </a:solidFill>
              <a:latin typeface="Poppins"/>
              <a:ea typeface="Poppins"/>
              <a:cs typeface="Poppins"/>
              <a:sym typeface="Poppins"/>
            </a:endParaRPr>
          </a:p>
          <a:p>
            <a:pPr indent="0" lvl="0" marL="0" rtl="0" algn="l">
              <a:lnSpc>
                <a:spcPct val="150000"/>
              </a:lnSpc>
              <a:spcBef>
                <a:spcPts val="0"/>
              </a:spcBef>
              <a:spcAft>
                <a:spcPts val="0"/>
              </a:spcAft>
              <a:buNone/>
            </a:pPr>
            <a:r>
              <a:rPr lang="en-US" sz="2200">
                <a:solidFill>
                  <a:srgbClr val="062D47"/>
                </a:solidFill>
                <a:latin typeface="Poppins"/>
                <a:ea typeface="Poppins"/>
                <a:cs typeface="Poppins"/>
                <a:sym typeface="Poppins"/>
              </a:rPr>
              <a:t>       5.1. Preparation Phase </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a:t>
            </a:r>
            <a:r>
              <a:rPr lang="en-US" sz="2200">
                <a:solidFill>
                  <a:srgbClr val="062D47"/>
                </a:solidFill>
                <a:latin typeface="Poppins"/>
                <a:ea typeface="Poppins"/>
                <a:cs typeface="Poppins"/>
                <a:sym typeface="Poppins"/>
              </a:rPr>
              <a:t>5.2 The Plan Development Phase </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a:t>
            </a:r>
            <a:r>
              <a:rPr lang="en-US" sz="2200">
                <a:solidFill>
                  <a:srgbClr val="062D47"/>
                </a:solidFill>
                <a:latin typeface="Poppins"/>
                <a:ea typeface="Poppins"/>
                <a:cs typeface="Poppins"/>
                <a:sym typeface="Poppins"/>
              </a:rPr>
              <a:t>5.3. Implementation and Monitoring </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5.4. Evaluation and Improvement </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5.5. Challenges of Implementing Career Planning in SMEs</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b="1" lang="en-US" sz="2500">
                <a:solidFill>
                  <a:srgbClr val="062D47"/>
                </a:solidFill>
                <a:latin typeface="Poppins"/>
                <a:ea typeface="Poppins"/>
                <a:cs typeface="Poppins"/>
                <a:sym typeface="Poppins"/>
              </a:rPr>
              <a:t>6</a:t>
            </a:r>
            <a:r>
              <a:rPr b="1" lang="en-US" sz="2500">
                <a:solidFill>
                  <a:srgbClr val="062D47"/>
                </a:solidFill>
                <a:latin typeface="Poppins"/>
                <a:ea typeface="Poppins"/>
                <a:cs typeface="Poppins"/>
                <a:sym typeface="Poppins"/>
              </a:rPr>
              <a:t>: </a:t>
            </a:r>
            <a:r>
              <a:rPr b="1" lang="en-US" sz="2500">
                <a:solidFill>
                  <a:srgbClr val="062D47"/>
                </a:solidFill>
                <a:latin typeface="Poppins"/>
                <a:ea typeface="Poppins"/>
                <a:cs typeface="Poppins"/>
                <a:sym typeface="Poppins"/>
              </a:rPr>
              <a:t>Lesson 5. Case Studies and Real-Life Applications</a:t>
            </a:r>
            <a:endParaRPr b="1" sz="25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6.1. Case study 1: "AdvisoTech" (France)</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6.2. Case Study 2: WebGrowth Digital (UK)</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6.3. Case Study 3: MediLife (Slovenia) </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6.4. Case Study 4: PowerGen (Poland)</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6.5. Case Study 5: AeroTech Solutions (Portugal)</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lang="en-US" sz="2200">
                <a:solidFill>
                  <a:srgbClr val="062D47"/>
                </a:solidFill>
                <a:latin typeface="Poppins"/>
                <a:ea typeface="Poppins"/>
                <a:cs typeface="Poppins"/>
                <a:sym typeface="Poppins"/>
              </a:rPr>
              <a:t>       6.6. Conclusion</a:t>
            </a:r>
            <a:endParaRPr sz="2200">
              <a:solidFill>
                <a:srgbClr val="062D47"/>
              </a:solidFill>
              <a:latin typeface="Poppins"/>
              <a:ea typeface="Poppins"/>
              <a:cs typeface="Poppins"/>
              <a:sym typeface="Poppins"/>
            </a:endParaRPr>
          </a:p>
          <a:p>
            <a:pPr indent="0" lvl="0" marL="0" rtl="0" algn="just">
              <a:lnSpc>
                <a:spcPct val="150000"/>
              </a:lnSpc>
              <a:spcBef>
                <a:spcPts val="0"/>
              </a:spcBef>
              <a:spcAft>
                <a:spcPts val="0"/>
              </a:spcAft>
              <a:buNone/>
            </a:pPr>
            <a:r>
              <a:rPr b="1" lang="en-US" sz="2500">
                <a:solidFill>
                  <a:srgbClr val="062D47"/>
                </a:solidFill>
                <a:latin typeface="Poppins"/>
                <a:ea typeface="Poppins"/>
                <a:cs typeface="Poppins"/>
                <a:sym typeface="Poppins"/>
              </a:rPr>
              <a:t>7: Bibliography</a:t>
            </a:r>
            <a:endParaRPr b="1" sz="2500">
              <a:solidFill>
                <a:srgbClr val="062D47"/>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32093a3db72_5_92"/>
          <p:cNvSpPr/>
          <p:nvPr/>
        </p:nvSpPr>
        <p:spPr>
          <a:xfrm rot="-4777092">
            <a:off x="6392330" y="2935537"/>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699" name="Google Shape;699;g32093a3db72_5_92"/>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4">
              <a:alphaModFix amt="77000"/>
            </a:blip>
            <a:stretch>
              <a:fillRect b="0" l="0" r="0" t="0"/>
            </a:stretch>
          </a:blipFill>
          <a:ln>
            <a:noFill/>
          </a:ln>
        </p:spPr>
      </p:sp>
      <p:grpSp>
        <p:nvGrpSpPr>
          <p:cNvPr id="700" name="Google Shape;700;g32093a3db72_5_92"/>
          <p:cNvGrpSpPr/>
          <p:nvPr/>
        </p:nvGrpSpPr>
        <p:grpSpPr>
          <a:xfrm>
            <a:off x="11629486" y="1052712"/>
            <a:ext cx="857829" cy="857829"/>
            <a:chOff x="0" y="0"/>
            <a:chExt cx="812800" cy="812800"/>
          </a:xfrm>
        </p:grpSpPr>
        <p:sp>
          <p:nvSpPr>
            <p:cNvPr id="701" name="Google Shape;701;g32093a3db72_5_9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32093a3db72_5_9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g32093a3db72_5_92"/>
          <p:cNvGrpSpPr/>
          <p:nvPr/>
        </p:nvGrpSpPr>
        <p:grpSpPr>
          <a:xfrm>
            <a:off x="11115371" y="2332412"/>
            <a:ext cx="604561" cy="604561"/>
            <a:chOff x="0" y="0"/>
            <a:chExt cx="812800" cy="812800"/>
          </a:xfrm>
        </p:grpSpPr>
        <p:sp>
          <p:nvSpPr>
            <p:cNvPr id="704" name="Google Shape;704;g32093a3db72_5_9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g32093a3db72_5_9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6" name="Google Shape;706;g32093a3db72_5_92"/>
          <p:cNvGrpSpPr/>
          <p:nvPr/>
        </p:nvGrpSpPr>
        <p:grpSpPr>
          <a:xfrm>
            <a:off x="11940462" y="788230"/>
            <a:ext cx="637642" cy="637642"/>
            <a:chOff x="0" y="0"/>
            <a:chExt cx="812800" cy="812800"/>
          </a:xfrm>
        </p:grpSpPr>
        <p:sp>
          <p:nvSpPr>
            <p:cNvPr id="707" name="Google Shape;707;g32093a3db72_5_9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g32093a3db72_5_9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9" name="Google Shape;709;g32093a3db72_5_92"/>
          <p:cNvSpPr txBox="1"/>
          <p:nvPr/>
        </p:nvSpPr>
        <p:spPr>
          <a:xfrm>
            <a:off x="-90982" y="590487"/>
            <a:ext cx="11103000" cy="1782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Case Study 4: PowerGen </a:t>
            </a:r>
            <a:r>
              <a:rPr lang="en-US" sz="4800">
                <a:solidFill>
                  <a:srgbClr val="002C47"/>
                </a:solidFill>
                <a:latin typeface="Poppins"/>
                <a:ea typeface="Poppins"/>
                <a:cs typeface="Poppins"/>
                <a:sym typeface="Poppins"/>
              </a:rPr>
              <a:t>(Poland)</a:t>
            </a:r>
            <a:endParaRPr b="0" i="0" sz="100" u="none" cap="none" strike="noStrike">
              <a:solidFill>
                <a:srgbClr val="000000"/>
              </a:solidFill>
              <a:latin typeface="Arial"/>
              <a:ea typeface="Arial"/>
              <a:cs typeface="Arial"/>
              <a:sym typeface="Arial"/>
            </a:endParaRPr>
          </a:p>
        </p:txBody>
      </p:sp>
      <p:sp>
        <p:nvSpPr>
          <p:cNvPr id="710" name="Google Shape;710;g32093a3db72_5_92"/>
          <p:cNvSpPr/>
          <p:nvPr/>
        </p:nvSpPr>
        <p:spPr>
          <a:xfrm>
            <a:off x="12147121" y="95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g32093a3db72_5_92"/>
          <p:cNvSpPr txBox="1"/>
          <p:nvPr/>
        </p:nvSpPr>
        <p:spPr>
          <a:xfrm>
            <a:off x="628650" y="5303150"/>
            <a:ext cx="89916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400">
                <a:solidFill>
                  <a:srgbClr val="002C47"/>
                </a:solidFill>
                <a:latin typeface="Poppins"/>
                <a:ea typeface="Poppins"/>
                <a:cs typeface="Poppins"/>
                <a:sym typeface="Poppins"/>
              </a:rPr>
              <a:t>PowerGen, a renewable energy SME, focused on sustainability and innovation. </a:t>
            </a:r>
            <a:endParaRPr sz="3400">
              <a:solidFill>
                <a:srgbClr val="002C47"/>
              </a:solidFill>
              <a:latin typeface="Poppins"/>
              <a:ea typeface="Poppins"/>
              <a:cs typeface="Poppins"/>
              <a:sym typeface="Poppins"/>
            </a:endParaRPr>
          </a:p>
        </p:txBody>
      </p:sp>
      <p:pic>
        <p:nvPicPr>
          <p:cNvPr descr="File:EU-Poland.svg - Wikipedia" id="712" name="Google Shape;712;g32093a3db72_5_92"/>
          <p:cNvPicPr preferRelativeResize="0"/>
          <p:nvPr/>
        </p:nvPicPr>
        <p:blipFill>
          <a:blip r:embed="rId6">
            <a:alphaModFix/>
          </a:blip>
          <a:stretch>
            <a:fillRect/>
          </a:stretch>
        </p:blipFill>
        <p:spPr>
          <a:xfrm>
            <a:off x="2343150" y="2756150"/>
            <a:ext cx="2571750" cy="2163627"/>
          </a:xfrm>
          <a:prstGeom prst="rect">
            <a:avLst/>
          </a:prstGeom>
          <a:noFill/>
          <a:ln cap="flat" cmpd="sng" w="19050">
            <a:solidFill>
              <a:schemeClr val="lt1"/>
            </a:solidFill>
            <a:prstDash val="solid"/>
            <a:round/>
            <a:headEnd len="sm" w="sm" type="none"/>
            <a:tailEnd len="sm" w="sm" type="none"/>
          </a:ln>
        </p:spPr>
      </p:pic>
      <p:pic>
        <p:nvPicPr>
          <p:cNvPr descr="File:Flag of Poland.jpg - Wikipedia" id="713" name="Google Shape;713;g32093a3db72_5_92"/>
          <p:cNvPicPr preferRelativeResize="0"/>
          <p:nvPr/>
        </p:nvPicPr>
        <p:blipFill rotWithShape="1">
          <a:blip r:embed="rId7">
            <a:alphaModFix/>
          </a:blip>
          <a:srcRect b="21110" l="0" r="0" t="0"/>
          <a:stretch/>
        </p:blipFill>
        <p:spPr>
          <a:xfrm>
            <a:off x="6015350" y="2756149"/>
            <a:ext cx="2571750" cy="2163625"/>
          </a:xfrm>
          <a:prstGeom prst="rect">
            <a:avLst/>
          </a:prstGeom>
          <a:noFill/>
          <a:ln cap="flat" cmpd="sng" w="19050">
            <a:solidFill>
              <a:schemeClr val="lt1"/>
            </a:solidFill>
            <a:prstDash val="solid"/>
            <a:round/>
            <a:headEnd len="sm" w="sm" type="none"/>
            <a:tailEnd len="sm" w="sm" type="none"/>
          </a:ln>
        </p:spPr>
      </p:pic>
      <p:pic>
        <p:nvPicPr>
          <p:cNvPr descr="57 Royalty-Free Sustainability Photos | PickPik" id="714" name="Google Shape;714;g32093a3db72_5_92"/>
          <p:cNvPicPr preferRelativeResize="0"/>
          <p:nvPr/>
        </p:nvPicPr>
        <p:blipFill>
          <a:blip r:embed="rId8">
            <a:alphaModFix/>
          </a:blip>
          <a:stretch>
            <a:fillRect/>
          </a:stretch>
        </p:blipFill>
        <p:spPr>
          <a:xfrm>
            <a:off x="3501738" y="7441225"/>
            <a:ext cx="3245437" cy="2163625"/>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g3209f1de554_1_36"/>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20" name="Google Shape;720;g3209f1de554_1_36"/>
          <p:cNvSpPr/>
          <p:nvPr/>
        </p:nvSpPr>
        <p:spPr>
          <a:xfrm flipH="1" rot="10602053">
            <a:off x="-438992" y="-118691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721" name="Google Shape;721;g3209f1de554_1_36"/>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722" name="Google Shape;722;g3209f1de554_1_36"/>
          <p:cNvSpPr txBox="1"/>
          <p:nvPr/>
        </p:nvSpPr>
        <p:spPr>
          <a:xfrm>
            <a:off x="1371600" y="3725600"/>
            <a:ext cx="15849600" cy="1246500"/>
          </a:xfrm>
          <a:prstGeom prst="rect">
            <a:avLst/>
          </a:prstGeom>
          <a:noFill/>
          <a:ln cap="flat" cmpd="sng" w="3810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000">
                <a:solidFill>
                  <a:srgbClr val="002C47"/>
                </a:solidFill>
                <a:latin typeface="Poppins"/>
                <a:ea typeface="Poppins"/>
                <a:cs typeface="Poppins"/>
                <a:sym typeface="Poppins"/>
              </a:rPr>
              <a:t>T</a:t>
            </a:r>
            <a:r>
              <a:rPr lang="en-US" sz="3000">
                <a:solidFill>
                  <a:srgbClr val="002C47"/>
                </a:solidFill>
                <a:latin typeface="Poppins"/>
                <a:ea typeface="Poppins"/>
                <a:cs typeface="Poppins"/>
                <a:sym typeface="Poppins"/>
              </a:rPr>
              <a:t>he initiative strengthened the company’s leadership pipeline and reinforced its commitment to </a:t>
            </a:r>
            <a:r>
              <a:rPr b="1" lang="en-US" sz="3000">
                <a:solidFill>
                  <a:srgbClr val="002C47"/>
                </a:solidFill>
                <a:latin typeface="Poppins"/>
                <a:ea typeface="Poppins"/>
                <a:cs typeface="Poppins"/>
                <a:sym typeface="Poppins"/>
              </a:rPr>
              <a:t>green energy</a:t>
            </a:r>
            <a:r>
              <a:rPr lang="en-US" sz="3000">
                <a:solidFill>
                  <a:srgbClr val="002C47"/>
                </a:solidFill>
                <a:latin typeface="Poppins"/>
                <a:ea typeface="Poppins"/>
                <a:cs typeface="Poppins"/>
                <a:sym typeface="Poppins"/>
              </a:rPr>
              <a:t>.</a:t>
            </a:r>
            <a:endParaRPr sz="30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p:txBody>
      </p:sp>
      <p:sp>
        <p:nvSpPr>
          <p:cNvPr id="723" name="Google Shape;723;g3209f1de554_1_36"/>
          <p:cNvSpPr txBox="1"/>
          <p:nvPr/>
        </p:nvSpPr>
        <p:spPr>
          <a:xfrm>
            <a:off x="1371600" y="1634888"/>
            <a:ext cx="15849600" cy="1747800"/>
          </a:xfrm>
          <a:prstGeom prst="rect">
            <a:avLst/>
          </a:prstGeom>
          <a:noFill/>
          <a:ln cap="flat" cmpd="sng" w="38100">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800">
                <a:solidFill>
                  <a:srgbClr val="002C47"/>
                </a:solidFill>
                <a:latin typeface="Poppins"/>
                <a:ea typeface="Poppins"/>
                <a:cs typeface="Poppins"/>
                <a:sym typeface="Poppins"/>
              </a:rPr>
              <a:t>I</a:t>
            </a:r>
            <a:r>
              <a:rPr lang="en-US" sz="2800">
                <a:solidFill>
                  <a:srgbClr val="002C47"/>
                </a:solidFill>
                <a:latin typeface="Poppins"/>
                <a:ea typeface="Poppins"/>
                <a:cs typeface="Poppins"/>
                <a:sym typeface="Poppins"/>
              </a:rPr>
              <a:t>t integrated </a:t>
            </a:r>
            <a:r>
              <a:rPr b="1" lang="en-US" sz="2800">
                <a:solidFill>
                  <a:srgbClr val="002C47"/>
                </a:solidFill>
                <a:latin typeface="Poppins"/>
                <a:ea typeface="Poppins"/>
                <a:cs typeface="Poppins"/>
                <a:sym typeface="Poppins"/>
              </a:rPr>
              <a:t>digital tools </a:t>
            </a:r>
            <a:r>
              <a:rPr lang="en-US" sz="2800">
                <a:solidFill>
                  <a:srgbClr val="002C47"/>
                </a:solidFill>
                <a:latin typeface="Poppins"/>
                <a:ea typeface="Poppins"/>
                <a:cs typeface="Poppins"/>
                <a:sym typeface="Poppins"/>
              </a:rPr>
              <a:t>into career planning, allowing employees to map their skill development with company goals. </a:t>
            </a:r>
            <a:r>
              <a:rPr b="1" lang="en-US" sz="2800">
                <a:solidFill>
                  <a:srgbClr val="002C47"/>
                </a:solidFill>
                <a:latin typeface="Poppins"/>
                <a:ea typeface="Poppins"/>
                <a:cs typeface="Poppins"/>
                <a:sym typeface="Poppins"/>
              </a:rPr>
              <a:t>Training programs</a:t>
            </a:r>
            <a:r>
              <a:rPr lang="en-US" sz="2800">
                <a:solidFill>
                  <a:srgbClr val="002C47"/>
                </a:solidFill>
                <a:latin typeface="Poppins"/>
                <a:ea typeface="Poppins"/>
                <a:cs typeface="Poppins"/>
                <a:sym typeface="Poppins"/>
              </a:rPr>
              <a:t> on renewable energy technologies and leadership coaching prepared employees for advanced roles. </a:t>
            </a:r>
            <a:endParaRPr sz="4600">
              <a:solidFill>
                <a:srgbClr val="002C47"/>
              </a:solidFill>
              <a:latin typeface="Poppins"/>
              <a:ea typeface="Poppins"/>
              <a:cs typeface="Poppins"/>
              <a:sym typeface="Poppins"/>
            </a:endParaRPr>
          </a:p>
        </p:txBody>
      </p:sp>
      <p:pic>
        <p:nvPicPr>
          <p:cNvPr descr="Renewable Green Energy | Green energy png with transparent b… | Flickr" id="724" name="Google Shape;724;g3209f1de554_1_36"/>
          <p:cNvPicPr preferRelativeResize="0"/>
          <p:nvPr/>
        </p:nvPicPr>
        <p:blipFill>
          <a:blip r:embed="rId4">
            <a:alphaModFix/>
          </a:blip>
          <a:stretch>
            <a:fillRect/>
          </a:stretch>
        </p:blipFill>
        <p:spPr>
          <a:xfrm>
            <a:off x="7029450" y="5708700"/>
            <a:ext cx="5124450" cy="3416300"/>
          </a:xfrm>
          <a:prstGeom prst="rect">
            <a:avLst/>
          </a:prstGeom>
          <a:noFill/>
          <a:ln cap="flat" cmpd="sng" w="19050">
            <a:solidFill>
              <a:srgbClr val="0000FF"/>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g32093a3db72_5_109"/>
          <p:cNvSpPr/>
          <p:nvPr/>
        </p:nvSpPr>
        <p:spPr>
          <a:xfrm rot="-4777092">
            <a:off x="5568730" y="2938974"/>
            <a:ext cx="12662177" cy="4415935"/>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sp>
      <p:sp>
        <p:nvSpPr>
          <p:cNvPr id="730" name="Google Shape;730;g32093a3db72_5_109"/>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19" r="-77019"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32093a3db72_5_109"/>
          <p:cNvSpPr/>
          <p:nvPr/>
        </p:nvSpPr>
        <p:spPr>
          <a:xfrm flipH="1" rot="-2967651">
            <a:off x="13288315" y="6434110"/>
            <a:ext cx="10666084" cy="3626468"/>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sp>
      <p:grpSp>
        <p:nvGrpSpPr>
          <p:cNvPr id="732" name="Google Shape;732;g32093a3db72_5_109"/>
          <p:cNvGrpSpPr/>
          <p:nvPr/>
        </p:nvGrpSpPr>
        <p:grpSpPr>
          <a:xfrm>
            <a:off x="11629486" y="1052712"/>
            <a:ext cx="857829" cy="857829"/>
            <a:chOff x="0" y="0"/>
            <a:chExt cx="812800" cy="812800"/>
          </a:xfrm>
        </p:grpSpPr>
        <p:sp>
          <p:nvSpPr>
            <p:cNvPr id="733" name="Google Shape;733;g32093a3db72_5_10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g32093a3db72_5_10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5" name="Google Shape;735;g32093a3db72_5_109"/>
          <p:cNvGrpSpPr/>
          <p:nvPr/>
        </p:nvGrpSpPr>
        <p:grpSpPr>
          <a:xfrm>
            <a:off x="11115371" y="2332412"/>
            <a:ext cx="604561" cy="604561"/>
            <a:chOff x="0" y="0"/>
            <a:chExt cx="812800" cy="812800"/>
          </a:xfrm>
        </p:grpSpPr>
        <p:sp>
          <p:nvSpPr>
            <p:cNvPr id="736" name="Google Shape;736;g32093a3db72_5_10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g32093a3db72_5_10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8" name="Google Shape;738;g32093a3db72_5_109"/>
          <p:cNvGrpSpPr/>
          <p:nvPr/>
        </p:nvGrpSpPr>
        <p:grpSpPr>
          <a:xfrm>
            <a:off x="11940462" y="788230"/>
            <a:ext cx="637642" cy="637642"/>
            <a:chOff x="0" y="0"/>
            <a:chExt cx="812800" cy="812800"/>
          </a:xfrm>
        </p:grpSpPr>
        <p:sp>
          <p:nvSpPr>
            <p:cNvPr id="739" name="Google Shape;739;g32093a3db72_5_10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g32093a3db72_5_109"/>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41" name="Google Shape;741;g32093a3db72_5_109"/>
          <p:cNvSpPr txBox="1"/>
          <p:nvPr/>
        </p:nvSpPr>
        <p:spPr>
          <a:xfrm>
            <a:off x="5" y="969887"/>
            <a:ext cx="11103000" cy="19671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6000">
                <a:solidFill>
                  <a:srgbClr val="002C47"/>
                </a:solidFill>
                <a:latin typeface="Poppins"/>
                <a:ea typeface="Poppins"/>
                <a:cs typeface="Poppins"/>
                <a:sym typeface="Poppins"/>
              </a:rPr>
              <a:t>Case Study 5: AeroTech Solutions </a:t>
            </a:r>
            <a:r>
              <a:rPr lang="en-US" sz="4900">
                <a:solidFill>
                  <a:srgbClr val="002C47"/>
                </a:solidFill>
                <a:latin typeface="Poppins"/>
                <a:ea typeface="Poppins"/>
                <a:cs typeface="Poppins"/>
                <a:sym typeface="Poppins"/>
              </a:rPr>
              <a:t>(Portugal)</a:t>
            </a:r>
            <a:endParaRPr i="0" sz="100" u="none" cap="none" strike="noStrike">
              <a:solidFill>
                <a:srgbClr val="000000"/>
              </a:solidFill>
            </a:endParaRPr>
          </a:p>
        </p:txBody>
      </p:sp>
      <p:sp>
        <p:nvSpPr>
          <p:cNvPr id="742" name="Google Shape;742;g32093a3db72_5_109"/>
          <p:cNvSpPr/>
          <p:nvPr/>
        </p:nvSpPr>
        <p:spPr>
          <a:xfrm>
            <a:off x="11115371" y="0"/>
            <a:ext cx="7177919" cy="10291954"/>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65" r="-7575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32093a3db72_5_109"/>
          <p:cNvSpPr txBox="1"/>
          <p:nvPr/>
        </p:nvSpPr>
        <p:spPr>
          <a:xfrm>
            <a:off x="1409300" y="6566700"/>
            <a:ext cx="7177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500">
                <a:solidFill>
                  <a:srgbClr val="002C47"/>
                </a:solidFill>
                <a:latin typeface="Poppins"/>
                <a:ea typeface="Poppins"/>
                <a:cs typeface="Poppins"/>
                <a:sym typeface="Poppins"/>
              </a:rPr>
              <a:t>AeroTech Solutions, an aerospace engineering firm, faced challenges in retaining specialized talent. </a:t>
            </a:r>
            <a:endParaRPr sz="3500">
              <a:solidFill>
                <a:srgbClr val="002C47"/>
              </a:solidFill>
              <a:latin typeface="Poppins"/>
              <a:ea typeface="Poppins"/>
              <a:cs typeface="Poppins"/>
              <a:sym typeface="Poppins"/>
            </a:endParaRPr>
          </a:p>
        </p:txBody>
      </p:sp>
      <p:pic>
        <p:nvPicPr>
          <p:cNvPr descr="File:Bandeira de Portugal foto.JPG - Wikipedia" id="744" name="Google Shape;744;g32093a3db72_5_109"/>
          <p:cNvPicPr preferRelativeResize="0"/>
          <p:nvPr/>
        </p:nvPicPr>
        <p:blipFill>
          <a:blip r:embed="rId7">
            <a:alphaModFix/>
          </a:blip>
          <a:stretch>
            <a:fillRect/>
          </a:stretch>
        </p:blipFill>
        <p:spPr>
          <a:xfrm>
            <a:off x="3976313" y="3236938"/>
            <a:ext cx="2043764" cy="2725000"/>
          </a:xfrm>
          <a:prstGeom prst="rect">
            <a:avLst/>
          </a:prstGeom>
          <a:noFill/>
          <a:ln cap="flat" cmpd="sng" w="19050">
            <a:solidFill>
              <a:schemeClr val="accent6"/>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g3209f1de554_1_27"/>
          <p:cNvSpPr/>
          <p:nvPr/>
        </p:nvSpPr>
        <p:spPr>
          <a:xfrm rot="-10602053">
            <a:off x="12412802" y="-1131869"/>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750" name="Google Shape;750;g3209f1de554_1_27"/>
          <p:cNvSpPr/>
          <p:nvPr/>
        </p:nvSpPr>
        <p:spPr>
          <a:xfrm flipH="1" rot="1424655">
            <a:off x="-1208645" y="7992353"/>
            <a:ext cx="6574259" cy="305319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751" name="Google Shape;751;g3209f1de554_1_27"/>
          <p:cNvSpPr txBox="1"/>
          <p:nvPr/>
        </p:nvSpPr>
        <p:spPr>
          <a:xfrm>
            <a:off x="3676650" y="566100"/>
            <a:ext cx="11239500" cy="384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t/>
            </a:r>
            <a:endParaRPr b="0" i="0" sz="2500" u="none" cap="none" strike="noStrike">
              <a:solidFill>
                <a:srgbClr val="000000"/>
              </a:solidFill>
              <a:latin typeface="Arial"/>
              <a:ea typeface="Arial"/>
              <a:cs typeface="Arial"/>
              <a:sym typeface="Arial"/>
            </a:endParaRPr>
          </a:p>
        </p:txBody>
      </p:sp>
      <p:sp>
        <p:nvSpPr>
          <p:cNvPr id="752" name="Google Shape;752;g3209f1de554_1_27"/>
          <p:cNvSpPr txBox="1"/>
          <p:nvPr/>
        </p:nvSpPr>
        <p:spPr>
          <a:xfrm>
            <a:off x="1371600" y="3725600"/>
            <a:ext cx="15849600" cy="1461600"/>
          </a:xfrm>
          <a:prstGeom prst="rect">
            <a:avLst/>
          </a:prstGeom>
          <a:noFill/>
          <a:ln cap="flat" cmpd="sng" w="38100">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400">
                <a:solidFill>
                  <a:srgbClr val="002C47"/>
                </a:solidFill>
                <a:latin typeface="Poppins"/>
                <a:ea typeface="Poppins"/>
                <a:cs typeface="Poppins"/>
                <a:sym typeface="Poppins"/>
              </a:rPr>
              <a:t>This strategy significantly </a:t>
            </a:r>
            <a:r>
              <a:rPr i="1" lang="en-US" sz="3400">
                <a:solidFill>
                  <a:srgbClr val="002C47"/>
                </a:solidFill>
                <a:latin typeface="Poppins"/>
                <a:ea typeface="Poppins"/>
                <a:cs typeface="Poppins"/>
                <a:sym typeface="Poppins"/>
              </a:rPr>
              <a:t>enhanced workforce morale, ensuring stability in a highly specialized industry.</a:t>
            </a:r>
            <a:endParaRPr i="1" sz="34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i="1" sz="32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sz="3200">
              <a:solidFill>
                <a:srgbClr val="002C47"/>
              </a:solidFill>
              <a:latin typeface="Poppins"/>
              <a:ea typeface="Poppins"/>
              <a:cs typeface="Poppins"/>
              <a:sym typeface="Poppins"/>
            </a:endParaRPr>
          </a:p>
        </p:txBody>
      </p:sp>
      <p:sp>
        <p:nvSpPr>
          <p:cNvPr id="753" name="Google Shape;753;g3209f1de554_1_27"/>
          <p:cNvSpPr txBox="1"/>
          <p:nvPr/>
        </p:nvSpPr>
        <p:spPr>
          <a:xfrm>
            <a:off x="1371600" y="1634900"/>
            <a:ext cx="15849600" cy="1390800"/>
          </a:xfrm>
          <a:prstGeom prst="rect">
            <a:avLst/>
          </a:prstGeom>
          <a:noFill/>
          <a:ln cap="flat" cmpd="sng" w="38100">
            <a:solidFill>
              <a:srgbClr val="F6B26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200">
                <a:solidFill>
                  <a:srgbClr val="002C47"/>
                </a:solidFill>
                <a:latin typeface="Poppins"/>
                <a:ea typeface="Poppins"/>
                <a:cs typeface="Poppins"/>
                <a:sym typeface="Poppins"/>
              </a:rPr>
              <a:t>T</a:t>
            </a:r>
            <a:r>
              <a:rPr lang="en-US" sz="3200">
                <a:solidFill>
                  <a:srgbClr val="002C47"/>
                </a:solidFill>
                <a:latin typeface="Poppins"/>
                <a:ea typeface="Poppins"/>
                <a:cs typeface="Poppins"/>
                <a:sym typeface="Poppins"/>
              </a:rPr>
              <a:t>he company designed a career planning framework that included </a:t>
            </a:r>
            <a:r>
              <a:rPr b="1" lang="en-US" sz="3200">
                <a:solidFill>
                  <a:srgbClr val="002C47"/>
                </a:solidFill>
                <a:latin typeface="Poppins"/>
                <a:ea typeface="Poppins"/>
                <a:cs typeface="Poppins"/>
                <a:sym typeface="Poppins"/>
              </a:rPr>
              <a:t>clear career progression paths, skill certifications, and competitive benefits</a:t>
            </a:r>
            <a:r>
              <a:rPr lang="en-US" sz="3200">
                <a:solidFill>
                  <a:srgbClr val="002C47"/>
                </a:solidFill>
                <a:latin typeface="Poppins"/>
                <a:ea typeface="Poppins"/>
                <a:cs typeface="Poppins"/>
                <a:sym typeface="Poppins"/>
              </a:rPr>
              <a:t>. </a:t>
            </a:r>
            <a:endParaRPr sz="5000">
              <a:solidFill>
                <a:srgbClr val="002C47"/>
              </a:solidFill>
              <a:latin typeface="Poppins"/>
              <a:ea typeface="Poppins"/>
              <a:cs typeface="Poppins"/>
              <a:sym typeface="Poppins"/>
            </a:endParaRPr>
          </a:p>
        </p:txBody>
      </p:sp>
      <p:sp>
        <p:nvSpPr>
          <p:cNvPr id="754" name="Google Shape;754;g3209f1de554_1_27"/>
          <p:cNvSpPr txBox="1"/>
          <p:nvPr/>
        </p:nvSpPr>
        <p:spPr>
          <a:xfrm>
            <a:off x="9086850" y="-819150"/>
            <a:ext cx="10972800" cy="12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755" name="Google Shape;755;g3209f1de554_1_27"/>
          <p:cNvPicPr preferRelativeResize="0"/>
          <p:nvPr/>
        </p:nvPicPr>
        <p:blipFill rotWithShape="1">
          <a:blip r:embed="rId4">
            <a:alphaModFix/>
          </a:blip>
          <a:srcRect b="0" l="0" r="0" t="13397"/>
          <a:stretch/>
        </p:blipFill>
        <p:spPr>
          <a:xfrm>
            <a:off x="6532502" y="5989790"/>
            <a:ext cx="5527776" cy="3188385"/>
          </a:xfrm>
          <a:prstGeom prst="rect">
            <a:avLst/>
          </a:prstGeom>
          <a:noFill/>
          <a:ln cap="flat" cmpd="sng" w="19050">
            <a:solidFill>
              <a:srgbClr val="E69138"/>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g32093a3db72_3_188"/>
          <p:cNvSpPr/>
          <p:nvPr/>
        </p:nvSpPr>
        <p:spPr>
          <a:xfrm flipH="1" rot="4724778">
            <a:off x="-3290339" y="199102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761" name="Google Shape;761;g32093a3db72_3_188"/>
          <p:cNvGrpSpPr/>
          <p:nvPr/>
        </p:nvGrpSpPr>
        <p:grpSpPr>
          <a:xfrm>
            <a:off x="5940775" y="946396"/>
            <a:ext cx="857829" cy="857829"/>
            <a:chOff x="0" y="0"/>
            <a:chExt cx="812800" cy="812800"/>
          </a:xfrm>
        </p:grpSpPr>
        <p:sp>
          <p:nvSpPr>
            <p:cNvPr id="762" name="Google Shape;762;g32093a3db72_3_18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g32093a3db72_3_18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4" name="Google Shape;764;g32093a3db72_3_188"/>
          <p:cNvGrpSpPr/>
          <p:nvPr/>
        </p:nvGrpSpPr>
        <p:grpSpPr>
          <a:xfrm>
            <a:off x="5968162" y="2009621"/>
            <a:ext cx="604561" cy="604561"/>
            <a:chOff x="0" y="0"/>
            <a:chExt cx="812800" cy="812800"/>
          </a:xfrm>
        </p:grpSpPr>
        <p:sp>
          <p:nvSpPr>
            <p:cNvPr id="765" name="Google Shape;765;g32093a3db72_3_18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g32093a3db72_3_18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7" name="Google Shape;767;g32093a3db72_3_188"/>
          <p:cNvGrpSpPr/>
          <p:nvPr/>
        </p:nvGrpSpPr>
        <p:grpSpPr>
          <a:xfrm>
            <a:off x="5825201" y="681913"/>
            <a:ext cx="637642" cy="637642"/>
            <a:chOff x="0" y="0"/>
            <a:chExt cx="812800" cy="812800"/>
          </a:xfrm>
        </p:grpSpPr>
        <p:sp>
          <p:nvSpPr>
            <p:cNvPr id="768" name="Google Shape;768;g32093a3db72_3_18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g32093a3db72_3_188"/>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0" name="Google Shape;770;g32093a3db72_3_188"/>
          <p:cNvSpPr/>
          <p:nvPr/>
        </p:nvSpPr>
        <p:spPr>
          <a:xfrm>
            <a:off x="-3755300" y="0"/>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g32093a3db72_3_188"/>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772" name="Google Shape;772;g32093a3db72_3_188"/>
          <p:cNvSpPr txBox="1"/>
          <p:nvPr/>
        </p:nvSpPr>
        <p:spPr>
          <a:xfrm>
            <a:off x="8744850" y="819725"/>
            <a:ext cx="8038500" cy="20241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lang="en-US" sz="5199">
                <a:solidFill>
                  <a:srgbClr val="002C47"/>
                </a:solidFill>
                <a:latin typeface="Poppins"/>
                <a:ea typeface="Poppins"/>
                <a:cs typeface="Poppins"/>
                <a:sym typeface="Poppins"/>
              </a:rPr>
              <a:t>Recap of Career Planning Essentials</a:t>
            </a:r>
            <a:endParaRPr b="1" sz="84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g32093a3db72_3_188"/>
          <p:cNvSpPr txBox="1"/>
          <p:nvPr/>
        </p:nvSpPr>
        <p:spPr>
          <a:xfrm>
            <a:off x="7035875" y="3156575"/>
            <a:ext cx="10452000" cy="6310800"/>
          </a:xfrm>
          <a:prstGeom prst="rect">
            <a:avLst/>
          </a:prstGeom>
          <a:noFill/>
          <a:ln>
            <a:noFill/>
          </a:ln>
        </p:spPr>
        <p:txBody>
          <a:bodyPr anchorCtr="0" anchor="t" bIns="0" lIns="0" spcFirstLastPara="1" rIns="0" wrap="square" tIns="0">
            <a:spAutoFit/>
          </a:bodyPr>
          <a:lstStyle/>
          <a:p>
            <a:pPr indent="0" lvl="0" marL="914400" rtl="0" algn="ctr">
              <a:lnSpc>
                <a:spcPct val="115000"/>
              </a:lnSpc>
              <a:spcBef>
                <a:spcPts val="1200"/>
              </a:spcBef>
              <a:spcAft>
                <a:spcPts val="0"/>
              </a:spcAft>
              <a:buNone/>
            </a:pPr>
            <a:r>
              <a:rPr lang="en-US" sz="3200">
                <a:solidFill>
                  <a:srgbClr val="062D47"/>
                </a:solidFill>
                <a:latin typeface="Poppins"/>
                <a:ea typeface="Poppins"/>
                <a:cs typeface="Poppins"/>
                <a:sym typeface="Poppins"/>
              </a:rPr>
              <a:t>Career planning is a </a:t>
            </a:r>
            <a:r>
              <a:rPr b="1" lang="en-US" sz="3200">
                <a:solidFill>
                  <a:srgbClr val="93C47D"/>
                </a:solidFill>
                <a:latin typeface="Poppins"/>
                <a:ea typeface="Poppins"/>
                <a:cs typeface="Poppins"/>
                <a:sym typeface="Poppins"/>
              </a:rPr>
              <a:t>strategic process</a:t>
            </a:r>
            <a:r>
              <a:rPr lang="en-US" sz="3200">
                <a:solidFill>
                  <a:srgbClr val="062D47"/>
                </a:solidFill>
                <a:latin typeface="Poppins"/>
                <a:ea typeface="Poppins"/>
                <a:cs typeface="Poppins"/>
                <a:sym typeface="Poppins"/>
              </a:rPr>
              <a:t> that benefits both individuals and organizations. For </a:t>
            </a:r>
            <a:r>
              <a:rPr b="1" lang="en-US" sz="3200">
                <a:solidFill>
                  <a:srgbClr val="38761D"/>
                </a:solidFill>
                <a:latin typeface="Poppins"/>
                <a:ea typeface="Poppins"/>
                <a:cs typeface="Poppins"/>
                <a:sym typeface="Poppins"/>
              </a:rPr>
              <a:t>individuals</a:t>
            </a:r>
            <a:r>
              <a:rPr lang="en-US" sz="3200">
                <a:solidFill>
                  <a:srgbClr val="062D47"/>
                </a:solidFill>
                <a:latin typeface="Poppins"/>
                <a:ea typeface="Poppins"/>
                <a:cs typeface="Poppins"/>
                <a:sym typeface="Poppins"/>
              </a:rPr>
              <a:t>, it provides clarity, growth, and adaptability in an evolving job market. For </a:t>
            </a:r>
            <a:r>
              <a:rPr b="1" lang="en-US" sz="3200">
                <a:solidFill>
                  <a:srgbClr val="38761D"/>
                </a:solidFill>
                <a:latin typeface="Poppins"/>
                <a:ea typeface="Poppins"/>
                <a:cs typeface="Poppins"/>
                <a:sym typeface="Poppins"/>
              </a:rPr>
              <a:t>companies</a:t>
            </a:r>
            <a:r>
              <a:rPr lang="en-US" sz="3200">
                <a:solidFill>
                  <a:srgbClr val="062D47"/>
                </a:solidFill>
                <a:latin typeface="Poppins"/>
                <a:ea typeface="Poppins"/>
                <a:cs typeface="Poppins"/>
                <a:sym typeface="Poppins"/>
              </a:rPr>
              <a:t>, it aligns employee development with organizational goals, improving engagement, retention, and performance. </a:t>
            </a:r>
            <a:endParaRPr sz="3200">
              <a:solidFill>
                <a:srgbClr val="062D47"/>
              </a:solidFill>
              <a:latin typeface="Poppins"/>
              <a:ea typeface="Poppins"/>
              <a:cs typeface="Poppins"/>
              <a:sym typeface="Poppins"/>
            </a:endParaRPr>
          </a:p>
          <a:p>
            <a:pPr indent="0" lvl="0" marL="914400" rtl="0" algn="ctr">
              <a:lnSpc>
                <a:spcPct val="115000"/>
              </a:lnSpc>
              <a:spcBef>
                <a:spcPts val="1200"/>
              </a:spcBef>
              <a:spcAft>
                <a:spcPts val="1200"/>
              </a:spcAft>
              <a:buNone/>
            </a:pPr>
            <a:r>
              <a:rPr lang="en-US" sz="3200">
                <a:solidFill>
                  <a:srgbClr val="062D47"/>
                </a:solidFill>
                <a:latin typeface="Poppins"/>
                <a:ea typeface="Poppins"/>
                <a:cs typeface="Poppins"/>
                <a:sym typeface="Poppins"/>
              </a:rPr>
              <a:t>By incorporating structured strategies like self-evaluation, training, and mentorship, career planning fosters </a:t>
            </a:r>
            <a:r>
              <a:rPr b="1" lang="en-US" sz="3200">
                <a:solidFill>
                  <a:srgbClr val="6AA84F"/>
                </a:solidFill>
                <a:latin typeface="Poppins"/>
                <a:ea typeface="Poppins"/>
                <a:cs typeface="Poppins"/>
                <a:sym typeface="Poppins"/>
              </a:rPr>
              <a:t>long-term success and resilience</a:t>
            </a:r>
            <a:r>
              <a:rPr lang="en-US" sz="3200">
                <a:solidFill>
                  <a:srgbClr val="062D47"/>
                </a:solidFill>
                <a:latin typeface="Poppins"/>
                <a:ea typeface="Poppins"/>
                <a:cs typeface="Poppins"/>
                <a:sym typeface="Poppins"/>
              </a:rPr>
              <a:t>.</a:t>
            </a:r>
            <a:endParaRPr sz="4699">
              <a:solidFill>
                <a:srgbClr val="062D47"/>
              </a:solidFill>
              <a:latin typeface="Poppins"/>
              <a:ea typeface="Poppins"/>
              <a:cs typeface="Poppins"/>
              <a:sym typeface="Poppins"/>
            </a:endParaRPr>
          </a:p>
        </p:txBody>
      </p:sp>
      <p:sp>
        <p:nvSpPr>
          <p:cNvPr id="774" name="Google Shape;774;g32093a3db72_3_188"/>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g32093a3db72_5_132"/>
          <p:cNvSpPr/>
          <p:nvPr/>
        </p:nvSpPr>
        <p:spPr>
          <a:xfrm flipH="1" rot="5400000">
            <a:off x="-4300078" y="1507197"/>
            <a:ext cx="14314219" cy="5715936"/>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780" name="Google Shape;780;g32093a3db72_5_132"/>
          <p:cNvGrpSpPr/>
          <p:nvPr/>
        </p:nvGrpSpPr>
        <p:grpSpPr>
          <a:xfrm>
            <a:off x="5410675" y="946396"/>
            <a:ext cx="857829" cy="857829"/>
            <a:chOff x="0" y="0"/>
            <a:chExt cx="812800" cy="812800"/>
          </a:xfrm>
        </p:grpSpPr>
        <p:sp>
          <p:nvSpPr>
            <p:cNvPr id="781" name="Google Shape;781;g32093a3db72_5_1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g32093a3db72_5_13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g32093a3db72_5_132"/>
          <p:cNvGrpSpPr/>
          <p:nvPr/>
        </p:nvGrpSpPr>
        <p:grpSpPr>
          <a:xfrm>
            <a:off x="4806112" y="1958596"/>
            <a:ext cx="604561" cy="604561"/>
            <a:chOff x="0" y="0"/>
            <a:chExt cx="812800" cy="812800"/>
          </a:xfrm>
        </p:grpSpPr>
        <p:sp>
          <p:nvSpPr>
            <p:cNvPr id="784" name="Google Shape;784;g32093a3db72_5_1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32093a3db72_5_13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6" name="Google Shape;786;g32093a3db72_5_132"/>
          <p:cNvGrpSpPr/>
          <p:nvPr/>
        </p:nvGrpSpPr>
        <p:grpSpPr>
          <a:xfrm>
            <a:off x="5253701" y="643813"/>
            <a:ext cx="637642" cy="637642"/>
            <a:chOff x="0" y="0"/>
            <a:chExt cx="812800" cy="812800"/>
          </a:xfrm>
        </p:grpSpPr>
        <p:sp>
          <p:nvSpPr>
            <p:cNvPr id="787" name="Google Shape;787;g32093a3db72_5_1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g32093a3db72_5_13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9" name="Google Shape;789;g32093a3db72_5_132"/>
          <p:cNvSpPr txBox="1"/>
          <p:nvPr/>
        </p:nvSpPr>
        <p:spPr>
          <a:xfrm>
            <a:off x="7582475" y="946400"/>
            <a:ext cx="9924000" cy="1012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en-US" sz="4500">
                <a:solidFill>
                  <a:srgbClr val="002C47"/>
                </a:solidFill>
                <a:latin typeface="Poppins"/>
                <a:ea typeface="Poppins"/>
                <a:cs typeface="Poppins"/>
                <a:sym typeface="Poppins"/>
              </a:rPr>
              <a:t>Final Thoughts and Call to Action</a:t>
            </a:r>
            <a:endParaRPr b="1" sz="69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32093a3db72_5_132"/>
          <p:cNvSpPr txBox="1"/>
          <p:nvPr/>
        </p:nvSpPr>
        <p:spPr>
          <a:xfrm>
            <a:off x="5410675" y="2179350"/>
            <a:ext cx="12629700" cy="3648000"/>
          </a:xfrm>
          <a:prstGeom prst="rect">
            <a:avLst/>
          </a:prstGeom>
          <a:noFill/>
          <a:ln>
            <a:noFill/>
          </a:ln>
        </p:spPr>
        <p:txBody>
          <a:bodyPr anchorCtr="0" anchor="t" bIns="0" lIns="0" spcFirstLastPara="1" rIns="0" wrap="square" tIns="0">
            <a:spAutoFit/>
          </a:bodyPr>
          <a:lstStyle/>
          <a:p>
            <a:pPr indent="0" lvl="0" marL="914400" rtl="0" algn="ctr">
              <a:lnSpc>
                <a:spcPct val="115000"/>
              </a:lnSpc>
              <a:spcBef>
                <a:spcPts val="1200"/>
              </a:spcBef>
              <a:spcAft>
                <a:spcPts val="1200"/>
              </a:spcAft>
              <a:buNone/>
            </a:pPr>
            <a:r>
              <a:rPr lang="en-US" sz="3000">
                <a:solidFill>
                  <a:srgbClr val="062D47"/>
                </a:solidFill>
                <a:latin typeface="Poppins"/>
                <a:ea typeface="Poppins"/>
                <a:cs typeface="Poppins"/>
                <a:sym typeface="Poppins"/>
              </a:rPr>
              <a:t>Effective career planning i</a:t>
            </a:r>
            <a:r>
              <a:rPr i="1" lang="en-US" sz="3000">
                <a:solidFill>
                  <a:srgbClr val="062D47"/>
                </a:solidFill>
                <a:latin typeface="Poppins"/>
                <a:ea typeface="Poppins"/>
                <a:cs typeface="Poppins"/>
                <a:sym typeface="Poppins"/>
              </a:rPr>
              <a:t>s a continuous, collaborative effort that requires commitment from both employees and employers</a:t>
            </a:r>
            <a:r>
              <a:rPr lang="en-US" sz="3000">
                <a:solidFill>
                  <a:srgbClr val="062D47"/>
                </a:solidFill>
                <a:latin typeface="Poppins"/>
                <a:ea typeface="Poppins"/>
                <a:cs typeface="Poppins"/>
                <a:sym typeface="Poppins"/>
              </a:rPr>
              <a:t>. Organizations should prioritize creating supportive environments, while individuals must remain proactive in their development. Embracing career planning not only ensures professional fulfillment but also drives organizational </a:t>
            </a:r>
            <a:r>
              <a:rPr i="1" lang="en-US" sz="3000">
                <a:solidFill>
                  <a:srgbClr val="062D47"/>
                </a:solidFill>
                <a:latin typeface="Poppins"/>
                <a:ea typeface="Poppins"/>
                <a:cs typeface="Poppins"/>
                <a:sym typeface="Poppins"/>
              </a:rPr>
              <a:t>innovation and growth</a:t>
            </a:r>
            <a:r>
              <a:rPr lang="en-US" sz="3000">
                <a:solidFill>
                  <a:srgbClr val="062D47"/>
                </a:solidFill>
                <a:latin typeface="Poppins"/>
                <a:ea typeface="Poppins"/>
                <a:cs typeface="Poppins"/>
                <a:sym typeface="Poppins"/>
              </a:rPr>
              <a:t>. </a:t>
            </a:r>
            <a:endParaRPr b="1" sz="4499">
              <a:solidFill>
                <a:srgbClr val="6AA84F"/>
              </a:solidFill>
              <a:latin typeface="Poppins"/>
              <a:ea typeface="Poppins"/>
              <a:cs typeface="Poppins"/>
              <a:sym typeface="Poppins"/>
            </a:endParaRPr>
          </a:p>
        </p:txBody>
      </p:sp>
      <p:sp>
        <p:nvSpPr>
          <p:cNvPr id="791" name="Google Shape;791;g32093a3db72_5_132"/>
          <p:cNvSpPr txBox="1"/>
          <p:nvPr/>
        </p:nvSpPr>
        <p:spPr>
          <a:xfrm>
            <a:off x="7582475" y="66871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pic>
        <p:nvPicPr>
          <p:cNvPr descr="Free Images : successful, golden, business, success, finance ..." id="792" name="Google Shape;792;g32093a3db72_5_132"/>
          <p:cNvPicPr preferRelativeResize="0"/>
          <p:nvPr/>
        </p:nvPicPr>
        <p:blipFill>
          <a:blip r:embed="rId4">
            <a:alphaModFix/>
          </a:blip>
          <a:stretch>
            <a:fillRect/>
          </a:stretch>
        </p:blipFill>
        <p:spPr>
          <a:xfrm>
            <a:off x="6153150" y="6202474"/>
            <a:ext cx="4609172" cy="2970749"/>
          </a:xfrm>
          <a:prstGeom prst="rect">
            <a:avLst/>
          </a:prstGeom>
          <a:noFill/>
          <a:ln cap="flat" cmpd="sng" w="38100">
            <a:solidFill>
              <a:srgbClr val="93C47D"/>
            </a:solidFill>
            <a:prstDash val="solid"/>
            <a:round/>
            <a:headEnd len="sm" w="sm" type="none"/>
            <a:tailEnd len="sm" w="sm" type="none"/>
          </a:ln>
        </p:spPr>
      </p:pic>
      <p:sp>
        <p:nvSpPr>
          <p:cNvPr id="793" name="Google Shape;793;g32093a3db72_5_132"/>
          <p:cNvSpPr txBox="1"/>
          <p:nvPr/>
        </p:nvSpPr>
        <p:spPr>
          <a:xfrm>
            <a:off x="10344150" y="6534725"/>
            <a:ext cx="7563300" cy="2094900"/>
          </a:xfrm>
          <a:prstGeom prst="rect">
            <a:avLst/>
          </a:prstGeom>
          <a:noFill/>
          <a:ln>
            <a:noFill/>
          </a:ln>
        </p:spPr>
        <p:txBody>
          <a:bodyPr anchorCtr="0" anchor="t" bIns="91425" lIns="91425" spcFirstLastPara="1" rIns="91425" wrap="square" tIns="91425">
            <a:noAutofit/>
          </a:bodyPr>
          <a:lstStyle/>
          <a:p>
            <a:pPr indent="0" lvl="0" marL="914400" rtl="0" algn="ctr">
              <a:lnSpc>
                <a:spcPct val="115000"/>
              </a:lnSpc>
              <a:spcBef>
                <a:spcPts val="1200"/>
              </a:spcBef>
              <a:spcAft>
                <a:spcPts val="1200"/>
              </a:spcAft>
              <a:buNone/>
            </a:pPr>
            <a:r>
              <a:rPr b="1" lang="en-US" sz="3000">
                <a:solidFill>
                  <a:srgbClr val="6AA84F"/>
                </a:solidFill>
                <a:latin typeface="Poppins"/>
                <a:ea typeface="Poppins"/>
                <a:cs typeface="Poppins"/>
                <a:sym typeface="Poppins"/>
              </a:rPr>
              <a:t>Start today by evaluating your goals, identifying opportunities, and taking actionable steps toward success !</a:t>
            </a:r>
            <a:endParaRPr sz="43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grpSp>
        <p:nvGrpSpPr>
          <p:cNvPr id="798" name="Google Shape;798;p10"/>
          <p:cNvGrpSpPr/>
          <p:nvPr/>
        </p:nvGrpSpPr>
        <p:grpSpPr>
          <a:xfrm>
            <a:off x="-538993" y="7878849"/>
            <a:ext cx="11334218" cy="2410387"/>
            <a:chOff x="0" y="0"/>
            <a:chExt cx="2912355" cy="619355"/>
          </a:xfrm>
        </p:grpSpPr>
        <p:sp>
          <p:nvSpPr>
            <p:cNvPr id="799" name="Google Shape;799;p10"/>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659FA2">
                <a:alpha val="38431"/>
              </a:srgbClr>
            </a:solidFill>
            <a:ln>
              <a:noFill/>
            </a:ln>
          </p:spPr>
        </p:sp>
        <p:sp>
          <p:nvSpPr>
            <p:cNvPr id="800" name="Google Shape;800;p10"/>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1" name="Google Shape;801;p10"/>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802" name="Google Shape;802;p10"/>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23" r="-2698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0"/>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04" name="Google Shape;804;p10"/>
          <p:cNvGrpSpPr/>
          <p:nvPr/>
        </p:nvGrpSpPr>
        <p:grpSpPr>
          <a:xfrm>
            <a:off x="10165433" y="946396"/>
            <a:ext cx="857867" cy="857867"/>
            <a:chOff x="0" y="0"/>
            <a:chExt cx="812800" cy="812800"/>
          </a:xfrm>
        </p:grpSpPr>
        <p:sp>
          <p:nvSpPr>
            <p:cNvPr id="805" name="Google Shape;805;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07" name="Google Shape;807;p10"/>
          <p:cNvGrpSpPr/>
          <p:nvPr/>
        </p:nvGrpSpPr>
        <p:grpSpPr>
          <a:xfrm>
            <a:off x="9651318" y="2226096"/>
            <a:ext cx="604566" cy="604566"/>
            <a:chOff x="0" y="0"/>
            <a:chExt cx="812800" cy="812800"/>
          </a:xfrm>
        </p:grpSpPr>
        <p:sp>
          <p:nvSpPr>
            <p:cNvPr id="808" name="Google Shape;808;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0" name="Google Shape;810;p10"/>
          <p:cNvGrpSpPr/>
          <p:nvPr/>
        </p:nvGrpSpPr>
        <p:grpSpPr>
          <a:xfrm>
            <a:off x="10476408" y="681913"/>
            <a:ext cx="637633" cy="637633"/>
            <a:chOff x="0" y="0"/>
            <a:chExt cx="812800" cy="812800"/>
          </a:xfrm>
        </p:grpSpPr>
        <p:sp>
          <p:nvSpPr>
            <p:cNvPr id="811" name="Google Shape;811;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3" name="Google Shape;813;p10"/>
          <p:cNvGrpSpPr/>
          <p:nvPr/>
        </p:nvGrpSpPr>
        <p:grpSpPr>
          <a:xfrm>
            <a:off x="1811727" y="1028700"/>
            <a:ext cx="7772005" cy="5272607"/>
            <a:chOff x="0" y="0"/>
            <a:chExt cx="10362673" cy="7030143"/>
          </a:xfrm>
        </p:grpSpPr>
        <p:sp>
          <p:nvSpPr>
            <p:cNvPr id="814" name="Google Shape;814;p10"/>
            <p:cNvSpPr txBox="1"/>
            <p:nvPr/>
          </p:nvSpPr>
          <p:spPr>
            <a:xfrm>
              <a:off x="210373" y="6290043"/>
              <a:ext cx="10152300" cy="7401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3606"/>
                <a:buFont typeface="Arial"/>
                <a:buNone/>
              </a:pPr>
              <a:r>
                <a:rPr b="1" i="0" lang="en-US" sz="3606" u="none" cap="none" strike="noStrike">
                  <a:solidFill>
                    <a:srgbClr val="000000"/>
                  </a:solidFill>
                  <a:latin typeface="Poppins SemiBold"/>
                  <a:ea typeface="Poppins SemiBold"/>
                  <a:cs typeface="Poppins SemiBold"/>
                  <a:sym typeface="Poppins SemiBold"/>
                </a:rPr>
                <a:t>For Your Attention</a:t>
              </a:r>
              <a:endParaRPr b="0" i="0" sz="1400" u="none" cap="none" strike="noStrike">
                <a:solidFill>
                  <a:srgbClr val="000000"/>
                </a:solidFill>
                <a:latin typeface="Arial"/>
                <a:ea typeface="Arial"/>
                <a:cs typeface="Arial"/>
                <a:sym typeface="Arial"/>
              </a:endParaRPr>
            </a:p>
          </p:txBody>
        </p:sp>
        <p:sp>
          <p:nvSpPr>
            <p:cNvPr id="815" name="Google Shape;815;p10"/>
            <p:cNvSpPr txBox="1"/>
            <p:nvPr/>
          </p:nvSpPr>
          <p:spPr>
            <a:xfrm>
              <a:off x="0" y="4270936"/>
              <a:ext cx="10050992" cy="2165681"/>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10518"/>
                <a:buFont typeface="Arial"/>
                <a:buNone/>
              </a:pPr>
              <a:r>
                <a:rPr b="1" i="0" lang="en-US" sz="10518" u="none" cap="none" strike="noStrike">
                  <a:solidFill>
                    <a:srgbClr val="002C47"/>
                  </a:solidFill>
                  <a:latin typeface="Poppins"/>
                  <a:ea typeface="Poppins"/>
                  <a:cs typeface="Poppins"/>
                  <a:sym typeface="Poppins"/>
                </a:rPr>
                <a:t>Thank You</a:t>
              </a:r>
              <a:endParaRPr b="0" i="0" sz="1400" u="none" cap="none" strike="noStrike">
                <a:solidFill>
                  <a:srgbClr val="000000"/>
                </a:solidFill>
                <a:latin typeface="Arial"/>
                <a:ea typeface="Arial"/>
                <a:cs typeface="Arial"/>
                <a:sym typeface="Arial"/>
              </a:endParaRPr>
            </a:p>
          </p:txBody>
        </p:sp>
        <p:sp>
          <p:nvSpPr>
            <p:cNvPr id="816" name="Google Shape;816;p10"/>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817" name="Google Shape;817;p10"/>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818" name="Google Shape;818;p10"/>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3" l="-6396" r="-9406" t="-81562"/>
            </a:stretch>
          </a:blipFill>
          <a:ln>
            <a:noFill/>
          </a:ln>
        </p:spPr>
      </p:sp>
      <p:sp>
        <p:nvSpPr>
          <p:cNvPr id="819" name="Google Shape;819;p10"/>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820" name="Google Shape;820;p10"/>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7"/>
            </a:stretch>
          </a:blipFill>
          <a:ln>
            <a:noFill/>
          </a:ln>
        </p:spPr>
      </p:sp>
      <p:sp>
        <p:nvSpPr>
          <p:cNvPr id="821" name="Google Shape;821;p10"/>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822" name="Google Shape;822;p10"/>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823" name="Google Shape;823;p10"/>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824" name="Google Shape;824;p10"/>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825" name="Google Shape;825;p10"/>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2093a3db72_0_22"/>
          <p:cNvSpPr/>
          <p:nvPr/>
        </p:nvSpPr>
        <p:spPr>
          <a:xfrm flipH="1" rot="4724778">
            <a:off x="-4968539" y="1933879"/>
            <a:ext cx="14302942" cy="4988151"/>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44" name="Google Shape;144;g32093a3db72_0_22"/>
          <p:cNvGrpSpPr/>
          <p:nvPr/>
        </p:nvGrpSpPr>
        <p:grpSpPr>
          <a:xfrm>
            <a:off x="4881975" y="946396"/>
            <a:ext cx="857829" cy="857829"/>
            <a:chOff x="0" y="0"/>
            <a:chExt cx="812800" cy="812800"/>
          </a:xfrm>
        </p:grpSpPr>
        <p:sp>
          <p:nvSpPr>
            <p:cNvPr id="145" name="Google Shape;145;g32093a3db72_0_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32093a3db72_0_2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g32093a3db72_0_22"/>
          <p:cNvGrpSpPr/>
          <p:nvPr/>
        </p:nvGrpSpPr>
        <p:grpSpPr>
          <a:xfrm>
            <a:off x="4375212" y="1199671"/>
            <a:ext cx="604561" cy="604561"/>
            <a:chOff x="0" y="0"/>
            <a:chExt cx="812800" cy="812800"/>
          </a:xfrm>
        </p:grpSpPr>
        <p:sp>
          <p:nvSpPr>
            <p:cNvPr id="148" name="Google Shape;148;g32093a3db72_0_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32093a3db72_0_2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g32093a3db72_0_22"/>
          <p:cNvGrpSpPr/>
          <p:nvPr/>
        </p:nvGrpSpPr>
        <p:grpSpPr>
          <a:xfrm>
            <a:off x="4663151" y="643813"/>
            <a:ext cx="637642" cy="637642"/>
            <a:chOff x="0" y="0"/>
            <a:chExt cx="812800" cy="812800"/>
          </a:xfrm>
        </p:grpSpPr>
        <p:sp>
          <p:nvSpPr>
            <p:cNvPr id="151" name="Google Shape;151;g32093a3db72_0_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2093a3db72_0_2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3" name="Google Shape;153;g32093a3db72_0_22"/>
          <p:cNvSpPr/>
          <p:nvPr/>
        </p:nvSpPr>
        <p:spPr>
          <a:xfrm>
            <a:off x="-5991975" y="-12187"/>
            <a:ext cx="8732428" cy="10311365"/>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2093a3db72_0_22"/>
          <p:cNvSpPr/>
          <p:nvPr/>
        </p:nvSpPr>
        <p:spPr>
          <a:xfrm rot="2900561">
            <a:off x="-6095774" y="6298986"/>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55" name="Google Shape;155;g32093a3db72_0_22"/>
          <p:cNvSpPr txBox="1"/>
          <p:nvPr/>
        </p:nvSpPr>
        <p:spPr>
          <a:xfrm>
            <a:off x="7752422" y="1487718"/>
            <a:ext cx="6756900" cy="9852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lang="en-US" sz="6400">
                <a:solidFill>
                  <a:srgbClr val="002C47"/>
                </a:solidFill>
                <a:latin typeface="Poppins"/>
                <a:ea typeface="Poppins"/>
                <a:cs typeface="Poppins"/>
                <a:sym typeface="Poppins"/>
              </a:rPr>
              <a:t>Introduction</a:t>
            </a:r>
            <a:endParaRPr i="0" sz="6400" u="none" cap="none" strike="noStrike">
              <a:solidFill>
                <a:srgbClr val="002C47"/>
              </a:solidFill>
              <a:latin typeface="Poppins"/>
              <a:ea typeface="Poppins"/>
              <a:cs typeface="Poppins"/>
              <a:sym typeface="Poppins"/>
            </a:endParaRPr>
          </a:p>
        </p:txBody>
      </p:sp>
      <p:sp>
        <p:nvSpPr>
          <p:cNvPr id="156" name="Google Shape;156;g32093a3db72_0_22"/>
          <p:cNvSpPr txBox="1"/>
          <p:nvPr/>
        </p:nvSpPr>
        <p:spPr>
          <a:xfrm>
            <a:off x="5467350" y="2792550"/>
            <a:ext cx="11997000" cy="3435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Clr>
                <a:srgbClr val="000000"/>
              </a:buClr>
              <a:buSzPts val="2599"/>
              <a:buFont typeface="Arial"/>
              <a:buNone/>
            </a:pPr>
            <a:r>
              <a:rPr lang="en-US" sz="3600">
                <a:solidFill>
                  <a:srgbClr val="002C47"/>
                </a:solidFill>
                <a:latin typeface="Poppins"/>
                <a:ea typeface="Poppins"/>
                <a:cs typeface="Poppins"/>
                <a:sym typeface="Poppins"/>
              </a:rPr>
              <a:t>This module covers career planning for SMEs in Europe, aligning personal goals with company growth. It emphasizes skills assessment, structured training, and strategies for employee development and satisfaction.</a:t>
            </a:r>
            <a:endParaRPr i="0" sz="3600" u="none" cap="none" strike="noStrike">
              <a:solidFill>
                <a:srgbClr val="002C47"/>
              </a:solidFill>
              <a:latin typeface="Poppins"/>
              <a:ea typeface="Poppins"/>
              <a:cs typeface="Poppins"/>
              <a:sym typeface="Poppins"/>
            </a:endParaRPr>
          </a:p>
        </p:txBody>
      </p:sp>
      <p:grpSp>
        <p:nvGrpSpPr>
          <p:cNvPr id="157" name="Google Shape;157;g32093a3db72_0_22"/>
          <p:cNvGrpSpPr/>
          <p:nvPr/>
        </p:nvGrpSpPr>
        <p:grpSpPr>
          <a:xfrm>
            <a:off x="15480049" y="7931675"/>
            <a:ext cx="1279266" cy="1109309"/>
            <a:chOff x="0" y="0"/>
            <a:chExt cx="812800" cy="812800"/>
          </a:xfrm>
        </p:grpSpPr>
        <p:sp>
          <p:nvSpPr>
            <p:cNvPr id="158" name="Google Shape;158;g32093a3db72_0_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32093a3db72_0_2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g32093a3db72_0_22"/>
          <p:cNvGrpSpPr/>
          <p:nvPr/>
        </p:nvGrpSpPr>
        <p:grpSpPr>
          <a:xfrm>
            <a:off x="15670975" y="7248926"/>
            <a:ext cx="1088339" cy="939028"/>
            <a:chOff x="0" y="0"/>
            <a:chExt cx="812800" cy="812800"/>
          </a:xfrm>
        </p:grpSpPr>
        <p:sp>
          <p:nvSpPr>
            <p:cNvPr id="161" name="Google Shape;161;g32093a3db72_0_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2093a3db72_0_2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g32093a3db72_0_22"/>
          <p:cNvGrpSpPr/>
          <p:nvPr/>
        </p:nvGrpSpPr>
        <p:grpSpPr>
          <a:xfrm>
            <a:off x="15096551" y="7725561"/>
            <a:ext cx="857829" cy="857829"/>
            <a:chOff x="0" y="0"/>
            <a:chExt cx="812800" cy="812800"/>
          </a:xfrm>
        </p:grpSpPr>
        <p:sp>
          <p:nvSpPr>
            <p:cNvPr id="164" name="Google Shape;164;g32093a3db72_0_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2093a3db72_0_22"/>
            <p:cNvSpPr txBox="1"/>
            <p:nvPr/>
          </p:nvSpPr>
          <p:spPr>
            <a:xfrm>
              <a:off x="76200" y="76200"/>
              <a:ext cx="660300" cy="660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6" name="Google Shape;166;g32093a3db72_0_22"/>
          <p:cNvSpPr/>
          <p:nvPr/>
        </p:nvSpPr>
        <p:spPr>
          <a:xfrm rot="8775265">
            <a:off x="10200395" y="7282228"/>
            <a:ext cx="3269188" cy="3252596"/>
          </a:xfrm>
          <a:custGeom>
            <a:rect b="b" l="l" r="r" t="t"/>
            <a:pathLst>
              <a:path extrusionOk="0" h="4114800" w="4568690">
                <a:moveTo>
                  <a:pt x="0" y="0"/>
                </a:moveTo>
                <a:lnTo>
                  <a:pt x="4568690" y="0"/>
                </a:lnTo>
                <a:lnTo>
                  <a:pt x="4568690"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3"/>
          <p:cNvGrpSpPr/>
          <p:nvPr/>
        </p:nvGrpSpPr>
        <p:grpSpPr>
          <a:xfrm>
            <a:off x="-1821361" y="4584074"/>
            <a:ext cx="21494542" cy="6357176"/>
            <a:chOff x="0" y="0"/>
            <a:chExt cx="5661114" cy="1674318"/>
          </a:xfrm>
        </p:grpSpPr>
        <p:sp>
          <p:nvSpPr>
            <p:cNvPr id="172" name="Google Shape;172;p3"/>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1"/>
              </a:srgbClr>
            </a:solidFill>
            <a:ln>
              <a:noFill/>
            </a:ln>
          </p:spPr>
        </p:sp>
        <p:sp>
          <p:nvSpPr>
            <p:cNvPr id="173" name="Google Shape;173;p3"/>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3"/>
          <p:cNvSpPr/>
          <p:nvPr/>
        </p:nvSpPr>
        <p:spPr>
          <a:xfrm rot="-10602053">
            <a:off x="12392305" y="-780957"/>
            <a:ext cx="6235467" cy="2174619"/>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75" name="Google Shape;175;p3"/>
          <p:cNvSpPr/>
          <p:nvPr/>
        </p:nvSpPr>
        <p:spPr>
          <a:xfrm flipH="1" rot="10602053">
            <a:off x="-438992" y="-840566"/>
            <a:ext cx="6571235" cy="2291719"/>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76" name="Google Shape;176;p3"/>
          <p:cNvGrpSpPr/>
          <p:nvPr/>
        </p:nvGrpSpPr>
        <p:grpSpPr>
          <a:xfrm>
            <a:off x="-1342907" y="9913239"/>
            <a:ext cx="20973813" cy="837562"/>
            <a:chOff x="0" y="-57150"/>
            <a:chExt cx="11607985" cy="463550"/>
          </a:xfrm>
        </p:grpSpPr>
        <p:sp>
          <p:nvSpPr>
            <p:cNvPr id="177" name="Google Shape;177;p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3"/>
          <p:cNvGrpSpPr/>
          <p:nvPr/>
        </p:nvGrpSpPr>
        <p:grpSpPr>
          <a:xfrm>
            <a:off x="4131384" y="9913239"/>
            <a:ext cx="10025232" cy="837562"/>
            <a:chOff x="0" y="-57150"/>
            <a:chExt cx="5548478" cy="463550"/>
          </a:xfrm>
        </p:grpSpPr>
        <p:sp>
          <p:nvSpPr>
            <p:cNvPr id="180" name="Google Shape;180;p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3"/>
          <p:cNvGrpSpPr/>
          <p:nvPr/>
        </p:nvGrpSpPr>
        <p:grpSpPr>
          <a:xfrm>
            <a:off x="9828075" y="2572350"/>
            <a:ext cx="4746192" cy="4337339"/>
            <a:chOff x="0" y="0"/>
            <a:chExt cx="4487700" cy="4217970"/>
          </a:xfrm>
        </p:grpSpPr>
        <p:sp>
          <p:nvSpPr>
            <p:cNvPr id="183" name="Google Shape;183;p3"/>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4">
                <a:alphaModFix/>
              </a:blip>
              <a:stretch>
                <a:fillRect b="0" l="0" r="0" t="0"/>
              </a:stretch>
            </a:blipFill>
            <a:ln>
              <a:noFill/>
            </a:ln>
          </p:spPr>
        </p:sp>
        <p:sp>
          <p:nvSpPr>
            <p:cNvPr id="184" name="Google Shape;184;p3"/>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5">
                <a:alphaModFix/>
              </a:blip>
              <a:stretch>
                <a:fillRect b="0" l="0" r="0" t="0"/>
              </a:stretch>
            </a:blipFill>
            <a:ln>
              <a:noFill/>
            </a:ln>
          </p:spPr>
        </p:sp>
        <p:sp>
          <p:nvSpPr>
            <p:cNvPr id="185" name="Google Shape;185;p3"/>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6">
                <a:alphaModFix/>
              </a:blip>
              <a:stretch>
                <a:fillRect b="0" l="0" r="0" t="0"/>
              </a:stretch>
            </a:blipFill>
            <a:ln>
              <a:noFill/>
            </a:ln>
          </p:spPr>
        </p:sp>
        <p:sp>
          <p:nvSpPr>
            <p:cNvPr id="186" name="Google Shape;186;p3"/>
            <p:cNvSpPr/>
            <p:nvPr/>
          </p:nvSpPr>
          <p:spPr>
            <a:xfrm>
              <a:off x="1478822" y="1046392"/>
              <a:ext cx="1529917" cy="1529917"/>
            </a:xfrm>
            <a:custGeom>
              <a:rect b="b" l="l" r="r" t="t"/>
              <a:pathLst>
                <a:path extrusionOk="0" h="1529917" w="1529917">
                  <a:moveTo>
                    <a:pt x="0" y="0"/>
                  </a:moveTo>
                  <a:lnTo>
                    <a:pt x="1529917" y="0"/>
                  </a:lnTo>
                  <a:lnTo>
                    <a:pt x="1529917" y="1529917"/>
                  </a:lnTo>
                  <a:lnTo>
                    <a:pt x="0" y="1529917"/>
                  </a:lnTo>
                  <a:lnTo>
                    <a:pt x="0" y="0"/>
                  </a:lnTo>
                  <a:close/>
                </a:path>
              </a:pathLst>
            </a:custGeom>
            <a:blipFill rotWithShape="1">
              <a:blip r:embed="rId7">
                <a:alphaModFix/>
              </a:blip>
              <a:stretch>
                <a:fillRect b="0" l="0" r="0" t="0"/>
              </a:stretch>
            </a:blipFill>
            <a:ln>
              <a:noFill/>
            </a:ln>
          </p:spPr>
        </p:sp>
        <p:sp>
          <p:nvSpPr>
            <p:cNvPr id="187" name="Google Shape;187;p3"/>
            <p:cNvSpPr txBox="1"/>
            <p:nvPr/>
          </p:nvSpPr>
          <p:spPr>
            <a:xfrm>
              <a:off x="0" y="3768870"/>
              <a:ext cx="4487700" cy="4491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lang="en-US" sz="3000">
                  <a:solidFill>
                    <a:srgbClr val="062D47"/>
                  </a:solidFill>
                  <a:latin typeface="Poppins"/>
                  <a:ea typeface="Poppins"/>
                  <a:cs typeface="Poppins"/>
                  <a:sym typeface="Poppins"/>
                </a:rPr>
                <a:t>Learning Outcomes</a:t>
              </a:r>
              <a:endParaRPr i="0" sz="3000" u="none" cap="none" strike="noStrike">
                <a:solidFill>
                  <a:srgbClr val="062D47"/>
                </a:solidFill>
                <a:latin typeface="Poppins"/>
                <a:ea typeface="Poppins"/>
                <a:cs typeface="Poppins"/>
                <a:sym typeface="Poppins"/>
              </a:endParaRPr>
            </a:p>
          </p:txBody>
        </p:sp>
      </p:grpSp>
      <p:sp>
        <p:nvSpPr>
          <p:cNvPr id="188" name="Google Shape;188;p3"/>
          <p:cNvSpPr/>
          <p:nvPr/>
        </p:nvSpPr>
        <p:spPr>
          <a:xfrm>
            <a:off x="3956977" y="2797175"/>
            <a:ext cx="3617821" cy="3281280"/>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sp>
      <p:sp>
        <p:nvSpPr>
          <p:cNvPr id="189" name="Google Shape;189;p3"/>
          <p:cNvSpPr/>
          <p:nvPr/>
        </p:nvSpPr>
        <p:spPr>
          <a:xfrm>
            <a:off x="4091004" y="2738264"/>
            <a:ext cx="3176561" cy="2995200"/>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sp>
      <p:sp>
        <p:nvSpPr>
          <p:cNvPr id="190" name="Google Shape;190;p3"/>
          <p:cNvSpPr/>
          <p:nvPr/>
        </p:nvSpPr>
        <p:spPr>
          <a:xfrm>
            <a:off x="4292655" y="2940360"/>
            <a:ext cx="2773259" cy="2591002"/>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sp>
      <p:sp>
        <p:nvSpPr>
          <p:cNvPr id="191" name="Google Shape;191;p3"/>
          <p:cNvSpPr/>
          <p:nvPr/>
        </p:nvSpPr>
        <p:spPr>
          <a:xfrm>
            <a:off x="4524054" y="3168535"/>
            <a:ext cx="2310475" cy="2134678"/>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8">
              <a:alphaModFix/>
            </a:blip>
            <a:stretch>
              <a:fillRect b="0" l="0" r="0" t="0"/>
            </a:stretch>
          </a:blipFill>
          <a:ln>
            <a:noFill/>
          </a:ln>
        </p:spPr>
      </p:sp>
      <p:sp>
        <p:nvSpPr>
          <p:cNvPr id="192" name="Google Shape;192;p3"/>
          <p:cNvSpPr txBox="1"/>
          <p:nvPr/>
        </p:nvSpPr>
        <p:spPr>
          <a:xfrm>
            <a:off x="4178144" y="6447677"/>
            <a:ext cx="3175500" cy="4617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lang="en-US" sz="3000">
                <a:solidFill>
                  <a:srgbClr val="062D47"/>
                </a:solidFill>
                <a:latin typeface="Poppins"/>
                <a:ea typeface="Poppins"/>
                <a:cs typeface="Poppins"/>
                <a:sym typeface="Poppins"/>
              </a:rPr>
              <a:t>Objectives</a:t>
            </a:r>
            <a:endParaRPr b="1" i="0" sz="3000" u="none" cap="none" strike="noStrike">
              <a:solidFill>
                <a:srgbClr val="062D47"/>
              </a:solidFill>
              <a:latin typeface="Poppins"/>
              <a:ea typeface="Poppins"/>
              <a:cs typeface="Poppins"/>
              <a:sym typeface="Poppins"/>
            </a:endParaRPr>
          </a:p>
        </p:txBody>
      </p:sp>
      <p:sp>
        <p:nvSpPr>
          <p:cNvPr id="193" name="Google Shape;193;p3"/>
          <p:cNvSpPr txBox="1"/>
          <p:nvPr/>
        </p:nvSpPr>
        <p:spPr>
          <a:xfrm>
            <a:off x="4590449" y="950111"/>
            <a:ext cx="8670900" cy="2154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7756657" y="453136"/>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9">
              <a:alphaModFix/>
            </a:blip>
            <a:stretch>
              <a:fillRect b="0" l="0" r="0" t="0"/>
            </a:stretch>
          </a:blipFill>
          <a:ln>
            <a:noFill/>
          </a:ln>
        </p:spPr>
      </p:sp>
      <p:sp>
        <p:nvSpPr>
          <p:cNvPr id="195" name="Google Shape;195;p3"/>
          <p:cNvSpPr txBox="1"/>
          <p:nvPr/>
        </p:nvSpPr>
        <p:spPr>
          <a:xfrm>
            <a:off x="2551163" y="7034950"/>
            <a:ext cx="5953200" cy="19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300">
                <a:solidFill>
                  <a:schemeClr val="dk1"/>
                </a:solidFill>
                <a:latin typeface="Poppins"/>
                <a:ea typeface="Poppins"/>
                <a:cs typeface="Poppins"/>
                <a:sym typeface="Poppins"/>
              </a:rPr>
              <a:t>T</a:t>
            </a:r>
            <a:r>
              <a:rPr lang="en-US" sz="3300">
                <a:solidFill>
                  <a:srgbClr val="062D47"/>
                </a:solidFill>
                <a:latin typeface="Poppins"/>
                <a:ea typeface="Poppins"/>
                <a:cs typeface="Poppins"/>
                <a:sym typeface="Poppins"/>
              </a:rPr>
              <a:t>he objective is fostering growth, job fulfilment, financial stability, work-life balance and adaptability</a:t>
            </a:r>
            <a:r>
              <a:rPr lang="en-US" sz="3300">
                <a:solidFill>
                  <a:schemeClr val="dk1"/>
                </a:solidFill>
                <a:latin typeface="Poppins"/>
                <a:ea typeface="Poppins"/>
                <a:cs typeface="Poppins"/>
                <a:sym typeface="Poppins"/>
              </a:rPr>
              <a:t>.</a:t>
            </a:r>
            <a:r>
              <a:rPr lang="en-US" sz="3300">
                <a:solidFill>
                  <a:schemeClr val="dk1"/>
                </a:solidFill>
              </a:rPr>
              <a:t>   </a:t>
            </a:r>
            <a:endParaRPr sz="5500">
              <a:solidFill>
                <a:schemeClr val="dk1"/>
              </a:solidFill>
              <a:latin typeface="Calibri"/>
              <a:ea typeface="Calibri"/>
              <a:cs typeface="Calibri"/>
              <a:sym typeface="Calibri"/>
            </a:endParaRPr>
          </a:p>
        </p:txBody>
      </p:sp>
      <p:sp>
        <p:nvSpPr>
          <p:cNvPr id="196" name="Google Shape;196;p3"/>
          <p:cNvSpPr txBox="1"/>
          <p:nvPr/>
        </p:nvSpPr>
        <p:spPr>
          <a:xfrm>
            <a:off x="9023425" y="6928450"/>
            <a:ext cx="6355500" cy="213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062D47"/>
                </a:solidFill>
                <a:latin typeface="Poppins"/>
                <a:ea typeface="Poppins"/>
                <a:cs typeface="Poppins"/>
                <a:sym typeface="Poppins"/>
              </a:rPr>
              <a:t>This module teaches you to align personal and career goals, enhance skills and adaptability, promote well-being and growth, utilize digital tools for development</a:t>
            </a:r>
            <a:r>
              <a:rPr lang="en-US" sz="3000">
                <a:solidFill>
                  <a:srgbClr val="062D47"/>
                </a:solidFill>
              </a:rPr>
              <a:t>.</a:t>
            </a:r>
            <a:endParaRPr sz="5200">
              <a:solidFill>
                <a:srgbClr val="062D4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g32093a3db72_0_57"/>
          <p:cNvGrpSpPr/>
          <p:nvPr/>
        </p:nvGrpSpPr>
        <p:grpSpPr>
          <a:xfrm>
            <a:off x="-1821361" y="4584074"/>
            <a:ext cx="21494684" cy="6357218"/>
            <a:chOff x="0" y="0"/>
            <a:chExt cx="5661114" cy="1674318"/>
          </a:xfrm>
        </p:grpSpPr>
        <p:sp>
          <p:nvSpPr>
            <p:cNvPr id="202" name="Google Shape;202;g32093a3db72_0_57"/>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659FA2">
                <a:alpha val="78430"/>
              </a:srgbClr>
            </a:solidFill>
            <a:ln>
              <a:noFill/>
            </a:ln>
          </p:spPr>
        </p:sp>
        <p:sp>
          <p:nvSpPr>
            <p:cNvPr id="203" name="Google Shape;203;g32093a3db72_0_57"/>
            <p:cNvSpPr txBox="1"/>
            <p:nvPr/>
          </p:nvSpPr>
          <p:spPr>
            <a:xfrm>
              <a:off x="0" y="0"/>
              <a:ext cx="5661000" cy="1674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4" name="Google Shape;204;g32093a3db72_0_57"/>
          <p:cNvSpPr/>
          <p:nvPr/>
        </p:nvSpPr>
        <p:spPr>
          <a:xfrm rot="-10393884">
            <a:off x="12467224" y="-489184"/>
            <a:ext cx="6221691" cy="2169814"/>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05" name="Google Shape;205;g32093a3db72_0_57"/>
          <p:cNvSpPr/>
          <p:nvPr/>
        </p:nvSpPr>
        <p:spPr>
          <a:xfrm flipH="1" rot="10037080">
            <a:off x="-589359" y="-550547"/>
            <a:ext cx="6573580" cy="2292537"/>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206" name="Google Shape;206;g32093a3db72_0_57"/>
          <p:cNvGrpSpPr/>
          <p:nvPr/>
        </p:nvGrpSpPr>
        <p:grpSpPr>
          <a:xfrm>
            <a:off x="-1342907" y="9913241"/>
            <a:ext cx="20973307" cy="837542"/>
            <a:chOff x="0" y="-57150"/>
            <a:chExt cx="11607985" cy="463550"/>
          </a:xfrm>
        </p:grpSpPr>
        <p:sp>
          <p:nvSpPr>
            <p:cNvPr id="207" name="Google Shape;207;g32093a3db72_0_5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32093a3db72_0_57"/>
            <p:cNvSpPr txBox="1"/>
            <p:nvPr/>
          </p:nvSpPr>
          <p:spPr>
            <a:xfrm>
              <a:off x="0" y="-57150"/>
              <a:ext cx="116079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g32093a3db72_0_57"/>
          <p:cNvGrpSpPr/>
          <p:nvPr/>
        </p:nvGrpSpPr>
        <p:grpSpPr>
          <a:xfrm>
            <a:off x="4131384" y="9913241"/>
            <a:ext cx="10025030" cy="837542"/>
            <a:chOff x="0" y="-57150"/>
            <a:chExt cx="5548500" cy="463550"/>
          </a:xfrm>
        </p:grpSpPr>
        <p:sp>
          <p:nvSpPr>
            <p:cNvPr id="210" name="Google Shape;210;g32093a3db72_0_5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32093a3db72_0_57"/>
            <p:cNvSpPr txBox="1"/>
            <p:nvPr/>
          </p:nvSpPr>
          <p:spPr>
            <a:xfrm>
              <a:off x="0" y="-57150"/>
              <a:ext cx="5548500" cy="463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2" name="Google Shape;212;g32093a3db72_0_57"/>
          <p:cNvSpPr txBox="1"/>
          <p:nvPr/>
        </p:nvSpPr>
        <p:spPr>
          <a:xfrm>
            <a:off x="2009975" y="4073450"/>
            <a:ext cx="8987100" cy="1123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lang="en-US" sz="7300">
                <a:solidFill>
                  <a:srgbClr val="062D47"/>
                </a:solidFill>
                <a:latin typeface="Poppins"/>
                <a:ea typeface="Poppins"/>
                <a:cs typeface="Poppins"/>
                <a:sym typeface="Poppins"/>
              </a:rPr>
              <a:t>TABLE OF CONTENT</a:t>
            </a:r>
            <a:r>
              <a:rPr b="1" lang="en-US" sz="4100">
                <a:solidFill>
                  <a:schemeClr val="dk1"/>
                </a:solidFill>
                <a:latin typeface="Poppins"/>
                <a:ea typeface="Poppins"/>
                <a:cs typeface="Poppins"/>
                <a:sym typeface="Poppins"/>
              </a:rPr>
              <a:t> </a:t>
            </a:r>
            <a:endParaRPr b="1" i="0" sz="4100" u="none" cap="none" strike="noStrike">
              <a:solidFill>
                <a:srgbClr val="000000"/>
              </a:solidFill>
              <a:latin typeface="Poppins"/>
              <a:ea typeface="Poppins"/>
              <a:cs typeface="Poppins"/>
              <a:sym typeface="Poppins"/>
            </a:endParaRPr>
          </a:p>
        </p:txBody>
      </p:sp>
      <p:sp>
        <p:nvSpPr>
          <p:cNvPr id="213" name="Google Shape;213;g32093a3db72_0_57"/>
          <p:cNvSpPr txBox="1"/>
          <p:nvPr/>
        </p:nvSpPr>
        <p:spPr>
          <a:xfrm>
            <a:off x="4590449" y="950111"/>
            <a:ext cx="8670900" cy="2154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32093a3db72_0_57"/>
          <p:cNvSpPr/>
          <p:nvPr/>
        </p:nvSpPr>
        <p:spPr>
          <a:xfrm>
            <a:off x="7468475" y="453124"/>
            <a:ext cx="3065458" cy="1885049"/>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4">
              <a:alphaModFix/>
            </a:blip>
            <a:stretch>
              <a:fillRect b="0" l="0" r="0" t="0"/>
            </a:stretch>
          </a:blipFill>
          <a:ln>
            <a:noFill/>
          </a:ln>
        </p:spPr>
      </p:sp>
      <p:grpSp>
        <p:nvGrpSpPr>
          <p:cNvPr id="215" name="Google Shape;215;g32093a3db72_0_57"/>
          <p:cNvGrpSpPr/>
          <p:nvPr/>
        </p:nvGrpSpPr>
        <p:grpSpPr>
          <a:xfrm>
            <a:off x="11487149" y="2720075"/>
            <a:ext cx="3835193" cy="3427891"/>
            <a:chOff x="0" y="0"/>
            <a:chExt cx="3451708" cy="3451708"/>
          </a:xfrm>
        </p:grpSpPr>
        <p:sp>
          <p:nvSpPr>
            <p:cNvPr id="216" name="Google Shape;216;g32093a3db72_0_57"/>
            <p:cNvSpPr/>
            <p:nvPr/>
          </p:nvSpPr>
          <p:spPr>
            <a:xfrm>
              <a:off x="0"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5">
                <a:alphaModFix/>
              </a:blip>
              <a:stretch>
                <a:fillRect b="0" l="0" r="0" t="0"/>
              </a:stretch>
            </a:blipFill>
            <a:ln>
              <a:noFill/>
            </a:ln>
          </p:spPr>
        </p:sp>
        <p:sp>
          <p:nvSpPr>
            <p:cNvPr id="217" name="Google Shape;217;g32093a3db72_0_57"/>
            <p:cNvSpPr/>
            <p:nvPr/>
          </p:nvSpPr>
          <p:spPr>
            <a:xfrm>
              <a:off x="260312"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6">
                <a:alphaModFix/>
              </a:blip>
              <a:stretch>
                <a:fillRect b="0" l="0" r="0" t="0"/>
              </a:stretch>
            </a:blipFill>
            <a:ln>
              <a:noFill/>
            </a:ln>
          </p:spPr>
        </p:sp>
        <p:sp>
          <p:nvSpPr>
            <p:cNvPr id="218" name="Google Shape;218;g32093a3db72_0_57"/>
            <p:cNvSpPr/>
            <p:nvPr/>
          </p:nvSpPr>
          <p:spPr>
            <a:xfrm>
              <a:off x="412291"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7">
                <a:alphaModFix/>
              </a:blip>
              <a:stretch>
                <a:fillRect b="0" l="0" r="0" t="0"/>
              </a:stretch>
            </a:blipFill>
            <a:ln>
              <a:noFill/>
            </a:ln>
          </p:spPr>
        </p:sp>
        <p:sp>
          <p:nvSpPr>
            <p:cNvPr id="219" name="Google Shape;219;g32093a3db72_0_57"/>
            <p:cNvSpPr/>
            <p:nvPr/>
          </p:nvSpPr>
          <p:spPr>
            <a:xfrm>
              <a:off x="1031166"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8">
                <a:alphaModFix/>
              </a:blip>
              <a:stretch>
                <a:fillRect b="0" l="0" r="0" t="0"/>
              </a:stretch>
            </a:blipFill>
            <a:ln>
              <a:noFill/>
            </a:ln>
          </p:spPr>
        </p:sp>
      </p:grpSp>
      <p:sp>
        <p:nvSpPr>
          <p:cNvPr id="220" name="Google Shape;220;g32093a3db72_0_57"/>
          <p:cNvSpPr txBox="1"/>
          <p:nvPr/>
        </p:nvSpPr>
        <p:spPr>
          <a:xfrm>
            <a:off x="3377050" y="6147950"/>
            <a:ext cx="12036000" cy="28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21" name="Google Shape;221;g32093a3db72_0_57"/>
          <p:cNvSpPr txBox="1"/>
          <p:nvPr/>
        </p:nvSpPr>
        <p:spPr>
          <a:xfrm>
            <a:off x="1612750" y="6213400"/>
            <a:ext cx="16268400" cy="26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400">
                <a:solidFill>
                  <a:srgbClr val="002C47"/>
                </a:solidFill>
                <a:latin typeface="Poppins"/>
                <a:ea typeface="Poppins"/>
                <a:cs typeface="Poppins"/>
                <a:sym typeface="Poppins"/>
              </a:rPr>
              <a:t>This module emphasizes career planning as a strategy to align professional goals with personal values for job satisfaction. It highlights skill development, adaptability, and the role of mentorship in enhancing performance.</a:t>
            </a:r>
            <a:endParaRPr sz="4400">
              <a:solidFill>
                <a:srgbClr val="002C47"/>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227" name="Google Shape;227;p4"/>
          <p:cNvGrpSpPr/>
          <p:nvPr/>
        </p:nvGrpSpPr>
        <p:grpSpPr>
          <a:xfrm>
            <a:off x="5940775" y="946396"/>
            <a:ext cx="857867" cy="857867"/>
            <a:chOff x="0" y="0"/>
            <a:chExt cx="812800" cy="812800"/>
          </a:xfrm>
        </p:grpSpPr>
        <p:sp>
          <p:nvSpPr>
            <p:cNvPr id="228" name="Google Shape;22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4"/>
          <p:cNvGrpSpPr/>
          <p:nvPr/>
        </p:nvGrpSpPr>
        <p:grpSpPr>
          <a:xfrm>
            <a:off x="5968162" y="2009621"/>
            <a:ext cx="604561" cy="604561"/>
            <a:chOff x="0" y="0"/>
            <a:chExt cx="812800" cy="812800"/>
          </a:xfrm>
        </p:grpSpPr>
        <p:sp>
          <p:nvSpPr>
            <p:cNvPr id="231" name="Google Shape;23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4"/>
          <p:cNvGrpSpPr/>
          <p:nvPr/>
        </p:nvGrpSpPr>
        <p:grpSpPr>
          <a:xfrm>
            <a:off x="5825201" y="681913"/>
            <a:ext cx="637633" cy="637633"/>
            <a:chOff x="0" y="0"/>
            <a:chExt cx="812800" cy="812800"/>
          </a:xfrm>
        </p:grpSpPr>
        <p:sp>
          <p:nvSpPr>
            <p:cNvPr id="234" name="Google Shape;23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238" name="Google Shape;238;p4"/>
          <p:cNvSpPr txBox="1"/>
          <p:nvPr/>
        </p:nvSpPr>
        <p:spPr>
          <a:xfrm>
            <a:off x="7582475" y="855875"/>
            <a:ext cx="10362600" cy="185040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Clr>
                <a:srgbClr val="000000"/>
              </a:buClr>
              <a:buSzPts val="4799"/>
              <a:buFont typeface="Arial"/>
              <a:buNone/>
            </a:pPr>
            <a:r>
              <a:rPr b="1" lang="en-US" sz="4799">
                <a:solidFill>
                  <a:srgbClr val="002C47"/>
                </a:solidFill>
                <a:latin typeface="Poppins"/>
                <a:ea typeface="Poppins"/>
                <a:cs typeface="Poppins"/>
                <a:sym typeface="Poppins"/>
              </a:rPr>
              <a:t>LESSON 1 : </a:t>
            </a:r>
            <a:endParaRPr b="1" sz="47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rPr b="1" lang="en-US" sz="4600">
                <a:solidFill>
                  <a:srgbClr val="002C47"/>
                </a:solidFill>
                <a:latin typeface="Calibri"/>
                <a:ea typeface="Calibri"/>
                <a:cs typeface="Calibri"/>
                <a:sym typeface="Calibri"/>
              </a:rPr>
              <a:t>Strategies for job satisfaction and growth</a:t>
            </a:r>
            <a:endParaRPr b="1" sz="8099">
              <a:solidFill>
                <a:srgbClr val="002C47"/>
              </a:solidFill>
              <a:latin typeface="Poppins"/>
              <a:ea typeface="Poppins"/>
              <a:cs typeface="Poppins"/>
              <a:sym typeface="Poppins"/>
            </a:endParaRPr>
          </a:p>
          <a:p>
            <a:pPr indent="0" lvl="0" marL="0" marR="0" rtl="0" algn="l">
              <a:lnSpc>
                <a:spcPct val="113002"/>
              </a:lnSpc>
              <a:spcBef>
                <a:spcPts val="0"/>
              </a:spcBef>
              <a:spcAft>
                <a:spcPts val="0"/>
              </a:spcAft>
              <a:buClr>
                <a:srgbClr val="000000"/>
              </a:buClr>
              <a:buSzPts val="4799"/>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4"/>
          <p:cNvSpPr txBox="1"/>
          <p:nvPr/>
        </p:nvSpPr>
        <p:spPr>
          <a:xfrm>
            <a:off x="7207325" y="3175625"/>
            <a:ext cx="10632000" cy="6686100"/>
          </a:xfrm>
          <a:prstGeom prst="rect">
            <a:avLst/>
          </a:prstGeom>
          <a:noFill/>
          <a:ln>
            <a:noFill/>
          </a:ln>
        </p:spPr>
        <p:txBody>
          <a:bodyPr anchorCtr="0" anchor="t" bIns="0" lIns="0" spcFirstLastPara="1" rIns="0" wrap="square" tIns="0">
            <a:spAutoFit/>
          </a:bodyPr>
          <a:lstStyle/>
          <a:p>
            <a:pPr indent="-419036" lvl="0" marL="457200" marR="0" rtl="0" algn="just">
              <a:lnSpc>
                <a:spcPct val="130011"/>
              </a:lnSpc>
              <a:spcBef>
                <a:spcPts val="0"/>
              </a:spcBef>
              <a:spcAft>
                <a:spcPts val="0"/>
              </a:spcAft>
              <a:buClr>
                <a:srgbClr val="062D47"/>
              </a:buClr>
              <a:buSzPts val="2999"/>
              <a:buFont typeface="Poppins"/>
              <a:buChar char="➔"/>
            </a:pPr>
            <a:r>
              <a:rPr lang="en-US" sz="2999">
                <a:solidFill>
                  <a:srgbClr val="062D47"/>
                </a:solidFill>
                <a:latin typeface="Poppins"/>
                <a:ea typeface="Poppins"/>
                <a:cs typeface="Poppins"/>
                <a:sym typeface="Poppins"/>
              </a:rPr>
              <a:t>"Career planning aims to align individual aspirations with personal values and professional goals.</a:t>
            </a:r>
            <a:endParaRPr sz="2999">
              <a:solidFill>
                <a:srgbClr val="062D47"/>
              </a:solidFill>
              <a:latin typeface="Poppins"/>
              <a:ea typeface="Poppins"/>
              <a:cs typeface="Poppins"/>
              <a:sym typeface="Poppins"/>
            </a:endParaRPr>
          </a:p>
          <a:p>
            <a:pPr indent="0" lvl="0" marL="0" rtl="0" algn="l">
              <a:lnSpc>
                <a:spcPct val="115000"/>
              </a:lnSpc>
              <a:spcBef>
                <a:spcPts val="0"/>
              </a:spcBef>
              <a:spcAft>
                <a:spcPts val="0"/>
              </a:spcAft>
              <a:buNone/>
            </a:pPr>
            <a:r>
              <a:rPr lang="en-US" sz="2999">
                <a:solidFill>
                  <a:srgbClr val="062D47"/>
                </a:solidFill>
                <a:latin typeface="Poppins"/>
                <a:ea typeface="Poppins"/>
                <a:cs typeface="Poppins"/>
                <a:sym typeface="Poppins"/>
              </a:rPr>
              <a:t>A strategic approach ensures both personal growth and organizational success.</a:t>
            </a:r>
            <a:endParaRPr sz="2999">
              <a:solidFill>
                <a:srgbClr val="062D47"/>
              </a:solidFill>
              <a:latin typeface="Poppins"/>
              <a:ea typeface="Poppins"/>
              <a:cs typeface="Poppins"/>
              <a:sym typeface="Poppins"/>
            </a:endParaRPr>
          </a:p>
          <a:p>
            <a:pPr indent="0" lvl="0" marL="0" rtl="0" algn="l">
              <a:lnSpc>
                <a:spcPct val="115000"/>
              </a:lnSpc>
              <a:spcBef>
                <a:spcPts val="0"/>
              </a:spcBef>
              <a:spcAft>
                <a:spcPts val="0"/>
              </a:spcAft>
              <a:buNone/>
            </a:pPr>
            <a:r>
              <a:t/>
            </a:r>
            <a:endParaRPr sz="2999">
              <a:solidFill>
                <a:srgbClr val="062D47"/>
              </a:solidFill>
              <a:latin typeface="Poppins"/>
              <a:ea typeface="Poppins"/>
              <a:cs typeface="Poppins"/>
              <a:sym typeface="Poppins"/>
            </a:endParaRPr>
          </a:p>
          <a:p>
            <a:pPr indent="0" lvl="0" marL="0" rtl="0" algn="l">
              <a:lnSpc>
                <a:spcPct val="115000"/>
              </a:lnSpc>
              <a:spcBef>
                <a:spcPts val="0"/>
              </a:spcBef>
              <a:spcAft>
                <a:spcPts val="0"/>
              </a:spcAft>
              <a:buNone/>
            </a:pPr>
            <a:r>
              <a:rPr lang="en-US" sz="2999">
                <a:solidFill>
                  <a:srgbClr val="062D47"/>
                </a:solidFill>
                <a:latin typeface="Poppins"/>
                <a:ea typeface="Poppins"/>
                <a:cs typeface="Poppins"/>
                <a:sym typeface="Poppins"/>
              </a:rPr>
              <a:t>Five core objectives:</a:t>
            </a:r>
            <a:endParaRPr sz="2999">
              <a:solidFill>
                <a:srgbClr val="062D47"/>
              </a:solidFill>
              <a:latin typeface="Poppins"/>
              <a:ea typeface="Poppins"/>
              <a:cs typeface="Poppins"/>
              <a:sym typeface="Poppins"/>
            </a:endParaRPr>
          </a:p>
          <a:p>
            <a:pPr indent="-393700" lvl="0" marL="457200" rtl="0" algn="l">
              <a:lnSpc>
                <a:spcPct val="115000"/>
              </a:lnSpc>
              <a:spcBef>
                <a:spcPts val="1200"/>
              </a:spcBef>
              <a:spcAft>
                <a:spcPts val="0"/>
              </a:spcAft>
              <a:buClr>
                <a:srgbClr val="062D47"/>
              </a:buClr>
              <a:buSzPts val="2600"/>
              <a:buAutoNum type="arabicPeriod"/>
            </a:pPr>
            <a:r>
              <a:rPr lang="en-US" sz="2999">
                <a:solidFill>
                  <a:srgbClr val="062D47"/>
                </a:solidFill>
                <a:latin typeface="Poppins"/>
                <a:ea typeface="Poppins"/>
                <a:cs typeface="Poppins"/>
                <a:sym typeface="Poppins"/>
              </a:rPr>
              <a:t>Personal and Professional Growth</a:t>
            </a:r>
            <a:endParaRPr sz="2999">
              <a:solidFill>
                <a:srgbClr val="062D47"/>
              </a:solidFill>
              <a:latin typeface="Poppins"/>
              <a:ea typeface="Poppins"/>
              <a:cs typeface="Poppins"/>
              <a:sym typeface="Poppins"/>
            </a:endParaRPr>
          </a:p>
          <a:p>
            <a:pPr indent="-393700" lvl="0" marL="457200" rtl="0" algn="l">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Job Satisfaction and Fulfillment</a:t>
            </a:r>
            <a:endParaRPr sz="2999">
              <a:solidFill>
                <a:srgbClr val="062D47"/>
              </a:solidFill>
              <a:latin typeface="Poppins"/>
              <a:ea typeface="Poppins"/>
              <a:cs typeface="Poppins"/>
              <a:sym typeface="Poppins"/>
            </a:endParaRPr>
          </a:p>
          <a:p>
            <a:pPr indent="-393700" lvl="0" marL="457200" rtl="0" algn="l">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Financial Stability and Growth</a:t>
            </a:r>
            <a:endParaRPr sz="2999">
              <a:solidFill>
                <a:srgbClr val="062D47"/>
              </a:solidFill>
              <a:latin typeface="Poppins"/>
              <a:ea typeface="Poppins"/>
              <a:cs typeface="Poppins"/>
              <a:sym typeface="Poppins"/>
            </a:endParaRPr>
          </a:p>
          <a:p>
            <a:pPr indent="-393700" lvl="0" marL="457200" rtl="0" algn="l">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Work-Life Balance</a:t>
            </a:r>
            <a:endParaRPr sz="2999">
              <a:solidFill>
                <a:srgbClr val="062D47"/>
              </a:solidFill>
              <a:latin typeface="Poppins"/>
              <a:ea typeface="Poppins"/>
              <a:cs typeface="Poppins"/>
              <a:sym typeface="Poppins"/>
            </a:endParaRPr>
          </a:p>
          <a:p>
            <a:pPr indent="-393700" lvl="0" marL="457200" rtl="0" algn="l">
              <a:lnSpc>
                <a:spcPct val="115000"/>
              </a:lnSpc>
              <a:spcBef>
                <a:spcPts val="0"/>
              </a:spcBef>
              <a:spcAft>
                <a:spcPts val="0"/>
              </a:spcAft>
              <a:buClr>
                <a:srgbClr val="062D47"/>
              </a:buClr>
              <a:buSzPts val="2600"/>
              <a:buAutoNum type="arabicPeriod"/>
            </a:pPr>
            <a:r>
              <a:rPr lang="en-US" sz="2999">
                <a:solidFill>
                  <a:srgbClr val="062D47"/>
                </a:solidFill>
                <a:latin typeface="Poppins"/>
                <a:ea typeface="Poppins"/>
                <a:cs typeface="Poppins"/>
                <a:sym typeface="Poppins"/>
              </a:rPr>
              <a:t>Adaptability to Changing Job Markets</a:t>
            </a:r>
            <a:endParaRPr sz="2999">
              <a:solidFill>
                <a:srgbClr val="062D47"/>
              </a:solidFill>
              <a:latin typeface="Poppins"/>
              <a:ea typeface="Poppins"/>
              <a:cs typeface="Poppins"/>
              <a:sym typeface="Poppins"/>
            </a:endParaRPr>
          </a:p>
          <a:p>
            <a:pPr indent="0" lvl="0" marL="0" marR="0" rtl="0" algn="just">
              <a:lnSpc>
                <a:spcPct val="130011"/>
              </a:lnSpc>
              <a:spcBef>
                <a:spcPts val="1200"/>
              </a:spcBef>
              <a:spcAft>
                <a:spcPts val="0"/>
              </a:spcAft>
              <a:buNone/>
            </a:pPr>
            <a:r>
              <a:t/>
            </a:r>
            <a:endParaRPr sz="2599">
              <a:latin typeface="Poppins"/>
              <a:ea typeface="Poppins"/>
              <a:cs typeface="Poppins"/>
              <a:sym typeface="Poppins"/>
            </a:endParaRPr>
          </a:p>
        </p:txBody>
      </p:sp>
      <p:sp>
        <p:nvSpPr>
          <p:cNvPr id="240" name="Google Shape;240;p4"/>
          <p:cNvSpPr txBox="1"/>
          <p:nvPr/>
        </p:nvSpPr>
        <p:spPr>
          <a:xfrm>
            <a:off x="7582475" y="6649025"/>
            <a:ext cx="68565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100">
              <a:solidFill>
                <a:srgbClr val="002C4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6"/>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46" name="Google Shape;246;p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247" name="Google Shape;247;p6"/>
          <p:cNvSpPr/>
          <p:nvPr/>
        </p:nvSpPr>
        <p:spPr>
          <a:xfrm>
            <a:off x="8379231" y="33863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248" name="Google Shape;248;p6"/>
          <p:cNvSpPr/>
          <p:nvPr/>
        </p:nvSpPr>
        <p:spPr>
          <a:xfrm>
            <a:off x="8379231" y="562132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249" name="Google Shape;249;p6"/>
          <p:cNvSpPr/>
          <p:nvPr/>
        </p:nvSpPr>
        <p:spPr>
          <a:xfrm>
            <a:off x="8379231" y="77611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sp>
      <p:sp>
        <p:nvSpPr>
          <p:cNvPr id="250" name="Google Shape;250;p6"/>
          <p:cNvSpPr/>
          <p:nvPr/>
        </p:nvSpPr>
        <p:spPr>
          <a:xfrm>
            <a:off x="8474384" y="34814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251" name="Google Shape;251;p6"/>
          <p:cNvSpPr/>
          <p:nvPr/>
        </p:nvSpPr>
        <p:spPr>
          <a:xfrm>
            <a:off x="8474371" y="571647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252" name="Google Shape;252;p6"/>
          <p:cNvSpPr/>
          <p:nvPr/>
        </p:nvSpPr>
        <p:spPr>
          <a:xfrm>
            <a:off x="8474371" y="78562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sp>
      <p:sp>
        <p:nvSpPr>
          <p:cNvPr id="253" name="Google Shape;253;p6"/>
          <p:cNvSpPr/>
          <p:nvPr/>
        </p:nvSpPr>
        <p:spPr>
          <a:xfrm>
            <a:off x="8529892" y="3537049"/>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254" name="Google Shape;254;p6"/>
          <p:cNvSpPr/>
          <p:nvPr/>
        </p:nvSpPr>
        <p:spPr>
          <a:xfrm>
            <a:off x="8529905" y="5772019"/>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sp>
        <p:nvSpPr>
          <p:cNvPr id="255" name="Google Shape;255;p6"/>
          <p:cNvSpPr/>
          <p:nvPr/>
        </p:nvSpPr>
        <p:spPr>
          <a:xfrm>
            <a:off x="8529917" y="7911850"/>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sp>
      <p:grpSp>
        <p:nvGrpSpPr>
          <p:cNvPr id="256" name="Google Shape;256;p6"/>
          <p:cNvGrpSpPr/>
          <p:nvPr/>
        </p:nvGrpSpPr>
        <p:grpSpPr>
          <a:xfrm>
            <a:off x="1398326" y="4008344"/>
            <a:ext cx="5466116" cy="5384124"/>
            <a:chOff x="0" y="0"/>
            <a:chExt cx="7288155" cy="7178832"/>
          </a:xfrm>
        </p:grpSpPr>
        <p:sp>
          <p:nvSpPr>
            <p:cNvPr id="257" name="Google Shape;257;p6"/>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sp>
        <p:sp>
          <p:nvSpPr>
            <p:cNvPr id="258" name="Google Shape;258;p6"/>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sp>
        <p:sp>
          <p:nvSpPr>
            <p:cNvPr id="259" name="Google Shape;259;p6"/>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sp>
        <p:sp>
          <p:nvSpPr>
            <p:cNvPr id="260" name="Google Shape;260;p6"/>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sp>
        <p:sp>
          <p:nvSpPr>
            <p:cNvPr id="261" name="Google Shape;261;p6"/>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sp>
        <p:sp>
          <p:nvSpPr>
            <p:cNvPr id="262" name="Google Shape;262;p6"/>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sp>
        <p:sp>
          <p:nvSpPr>
            <p:cNvPr id="263" name="Google Shape;263;p6"/>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sp>
        <p:sp>
          <p:nvSpPr>
            <p:cNvPr id="264" name="Google Shape;264;p6"/>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sp>
        <p:sp>
          <p:nvSpPr>
            <p:cNvPr id="265" name="Google Shape;265;p6"/>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sp>
        <p:sp>
          <p:nvSpPr>
            <p:cNvPr id="266" name="Google Shape;266;p6"/>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sp>
      </p:grpSp>
      <p:grpSp>
        <p:nvGrpSpPr>
          <p:cNvPr id="267" name="Google Shape;267;p6"/>
          <p:cNvGrpSpPr/>
          <p:nvPr/>
        </p:nvGrpSpPr>
        <p:grpSpPr>
          <a:xfrm>
            <a:off x="-1342907" y="9913239"/>
            <a:ext cx="20973813" cy="837562"/>
            <a:chOff x="0" y="-57150"/>
            <a:chExt cx="11607985" cy="463550"/>
          </a:xfrm>
        </p:grpSpPr>
        <p:sp>
          <p:nvSpPr>
            <p:cNvPr id="268" name="Google Shape;268;p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6"/>
          <p:cNvGrpSpPr/>
          <p:nvPr/>
        </p:nvGrpSpPr>
        <p:grpSpPr>
          <a:xfrm>
            <a:off x="2488624" y="9913239"/>
            <a:ext cx="13310752" cy="837562"/>
            <a:chOff x="0" y="-57150"/>
            <a:chExt cx="7366854" cy="463550"/>
          </a:xfrm>
        </p:grpSpPr>
        <p:sp>
          <p:nvSpPr>
            <p:cNvPr id="271" name="Google Shape;271;p6"/>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6"/>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6"/>
          <p:cNvGrpSpPr/>
          <p:nvPr/>
        </p:nvGrpSpPr>
        <p:grpSpPr>
          <a:xfrm>
            <a:off x="4131384" y="9913239"/>
            <a:ext cx="10025232" cy="837562"/>
            <a:chOff x="0" y="-57150"/>
            <a:chExt cx="5548478" cy="463550"/>
          </a:xfrm>
        </p:grpSpPr>
        <p:sp>
          <p:nvSpPr>
            <p:cNvPr id="274" name="Google Shape;274;p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6"/>
          <p:cNvSpPr txBox="1"/>
          <p:nvPr/>
        </p:nvSpPr>
        <p:spPr>
          <a:xfrm>
            <a:off x="3410075" y="1072150"/>
            <a:ext cx="11982300" cy="1013100"/>
          </a:xfrm>
          <a:prstGeom prst="rect">
            <a:avLst/>
          </a:prstGeom>
          <a:noFill/>
          <a:ln>
            <a:noFill/>
          </a:ln>
        </p:spPr>
        <p:txBody>
          <a:bodyPr anchorCtr="0" anchor="t" bIns="0" lIns="0" spcFirstLastPara="1" rIns="0" wrap="square" tIns="0">
            <a:spAutoFit/>
          </a:bodyPr>
          <a:lstStyle/>
          <a:p>
            <a:pPr indent="0" lvl="0" marL="0" rtl="0" algn="ctr">
              <a:lnSpc>
                <a:spcPct val="113000"/>
              </a:lnSpc>
              <a:spcBef>
                <a:spcPts val="0"/>
              </a:spcBef>
              <a:spcAft>
                <a:spcPts val="0"/>
              </a:spcAft>
              <a:buClr>
                <a:srgbClr val="000000"/>
              </a:buClr>
              <a:buSzPts val="5000"/>
              <a:buFont typeface="Arial"/>
              <a:buNone/>
            </a:pPr>
            <a:r>
              <a:t/>
            </a:r>
            <a:endParaRPr/>
          </a:p>
          <a:p>
            <a:pPr indent="0" lvl="0" marL="0" marR="0" rtl="0" algn="ctr">
              <a:lnSpc>
                <a:spcPct val="113000"/>
              </a:lnSpc>
              <a:spcBef>
                <a:spcPts val="0"/>
              </a:spcBef>
              <a:spcAft>
                <a:spcPts val="0"/>
              </a:spcAft>
              <a:buClr>
                <a:srgbClr val="000000"/>
              </a:buClr>
              <a:buSzPts val="5000"/>
              <a:buFont typeface="Arial"/>
              <a:buNone/>
            </a:pPr>
            <a:r>
              <a:rPr b="1" lang="en-US" sz="5000">
                <a:solidFill>
                  <a:srgbClr val="002C47"/>
                </a:solidFill>
                <a:latin typeface="Poppins"/>
                <a:ea typeface="Poppins"/>
                <a:cs typeface="Poppins"/>
                <a:sym typeface="Poppins"/>
              </a:rPr>
              <a:t>Personal and Professional Growth</a:t>
            </a:r>
            <a:endParaRPr b="0" i="0" sz="1400" u="none" cap="none" strike="noStrike">
              <a:solidFill>
                <a:srgbClr val="000000"/>
              </a:solidFill>
              <a:latin typeface="Arial"/>
              <a:ea typeface="Arial"/>
              <a:cs typeface="Arial"/>
              <a:sym typeface="Arial"/>
            </a:endParaRPr>
          </a:p>
        </p:txBody>
      </p:sp>
      <p:sp>
        <p:nvSpPr>
          <p:cNvPr id="277" name="Google Shape;277;p6"/>
          <p:cNvSpPr txBox="1"/>
          <p:nvPr/>
        </p:nvSpPr>
        <p:spPr>
          <a:xfrm>
            <a:off x="9834375" y="2921825"/>
            <a:ext cx="7577400" cy="1964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sz="2100">
                <a:solidFill>
                  <a:srgbClr val="062D47"/>
                </a:solidFill>
                <a:latin typeface="Poppins"/>
                <a:ea typeface="Poppins"/>
                <a:cs typeface="Poppins"/>
                <a:sym typeface="Poppins"/>
              </a:rPr>
              <a:t>Personal Growth:</a:t>
            </a:r>
            <a:endParaRPr b="1" sz="2100">
              <a:solidFill>
                <a:srgbClr val="062D47"/>
              </a:solidFill>
              <a:latin typeface="Poppins"/>
              <a:ea typeface="Poppins"/>
              <a:cs typeface="Poppins"/>
              <a:sym typeface="Poppins"/>
            </a:endParaRPr>
          </a:p>
          <a:p>
            <a:pPr indent="-361950" lvl="0" marL="457200" rtl="0" algn="l">
              <a:lnSpc>
                <a:spcPct val="115000"/>
              </a:lnSpc>
              <a:spcBef>
                <a:spcPts val="120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Develop soft skills like communication, leadership, and time management.</a:t>
            </a:r>
            <a:endParaRPr sz="2100">
              <a:solidFill>
                <a:srgbClr val="062D47"/>
              </a:solidFill>
              <a:latin typeface="Poppins"/>
              <a:ea typeface="Poppins"/>
              <a:cs typeface="Poppins"/>
              <a:sym typeface="Poppins"/>
            </a:endParaRPr>
          </a:p>
          <a:p>
            <a:pPr indent="-361950" lvl="0" marL="457200" rtl="0" algn="l">
              <a:lnSpc>
                <a:spcPct val="115000"/>
              </a:lnSpc>
              <a:spcBef>
                <a:spcPts val="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Foster self-confidence through continuous learning and skill enhancement.</a:t>
            </a:r>
            <a:endParaRPr b="1" sz="3000">
              <a:solidFill>
                <a:srgbClr val="062D47"/>
              </a:solidFill>
              <a:latin typeface="Poppins"/>
              <a:ea typeface="Poppins"/>
              <a:cs typeface="Poppins"/>
              <a:sym typeface="Poppins"/>
            </a:endParaRPr>
          </a:p>
        </p:txBody>
      </p:sp>
      <p:sp>
        <p:nvSpPr>
          <p:cNvPr id="278" name="Google Shape;278;p6"/>
          <p:cNvSpPr txBox="1"/>
          <p:nvPr/>
        </p:nvSpPr>
        <p:spPr>
          <a:xfrm>
            <a:off x="9834375" y="5252300"/>
            <a:ext cx="7577400" cy="2489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sz="1900">
                <a:solidFill>
                  <a:srgbClr val="062D47"/>
                </a:solidFill>
                <a:latin typeface="Poppins"/>
                <a:ea typeface="Poppins"/>
                <a:cs typeface="Poppins"/>
                <a:sym typeface="Poppins"/>
              </a:rPr>
              <a:t>P</a:t>
            </a:r>
            <a:r>
              <a:rPr b="1" lang="en-US" sz="2100">
                <a:solidFill>
                  <a:srgbClr val="062D47"/>
                </a:solidFill>
                <a:latin typeface="Poppins"/>
                <a:ea typeface="Poppins"/>
                <a:cs typeface="Poppins"/>
                <a:sym typeface="Poppins"/>
              </a:rPr>
              <a:t>rofessional Growth:</a:t>
            </a:r>
            <a:endParaRPr b="1" sz="2100">
              <a:solidFill>
                <a:srgbClr val="062D47"/>
              </a:solidFill>
              <a:latin typeface="Poppins"/>
              <a:ea typeface="Poppins"/>
              <a:cs typeface="Poppins"/>
              <a:sym typeface="Poppins"/>
            </a:endParaRPr>
          </a:p>
          <a:p>
            <a:pPr indent="-361950" lvl="0" marL="457200" rtl="0" algn="l">
              <a:lnSpc>
                <a:spcPct val="115000"/>
              </a:lnSpc>
              <a:spcBef>
                <a:spcPts val="120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Pursue certifications, advanced education, and practical experiences.</a:t>
            </a:r>
            <a:endParaRPr sz="2100">
              <a:solidFill>
                <a:srgbClr val="062D47"/>
              </a:solidFill>
              <a:latin typeface="Poppins"/>
              <a:ea typeface="Poppins"/>
              <a:cs typeface="Poppins"/>
              <a:sym typeface="Poppins"/>
            </a:endParaRPr>
          </a:p>
          <a:p>
            <a:pPr indent="-361950" lvl="0" marL="457200" rtl="0" algn="l">
              <a:lnSpc>
                <a:spcPct val="115000"/>
              </a:lnSpc>
              <a:spcBef>
                <a:spcPts val="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Transition into higher roles and responsibilities by building expertise.</a:t>
            </a:r>
            <a:endParaRPr sz="2100">
              <a:solidFill>
                <a:srgbClr val="062D47"/>
              </a:solidFill>
              <a:latin typeface="Poppins"/>
              <a:ea typeface="Poppins"/>
              <a:cs typeface="Poppins"/>
              <a:sym typeface="Poppins"/>
            </a:endParaRPr>
          </a:p>
          <a:p>
            <a:pPr indent="0" lvl="0" marL="457200" rtl="0" algn="l">
              <a:lnSpc>
                <a:spcPct val="115000"/>
              </a:lnSpc>
              <a:spcBef>
                <a:spcPts val="1200"/>
              </a:spcBef>
              <a:spcAft>
                <a:spcPts val="1200"/>
              </a:spcAft>
              <a:buNone/>
            </a:pPr>
            <a:r>
              <a:t/>
            </a:r>
            <a:endParaRPr b="1" sz="2100">
              <a:solidFill>
                <a:schemeClr val="dk1"/>
              </a:solidFill>
              <a:latin typeface="Poppins"/>
              <a:ea typeface="Poppins"/>
              <a:cs typeface="Poppins"/>
              <a:sym typeface="Poppins"/>
            </a:endParaRPr>
          </a:p>
        </p:txBody>
      </p:sp>
      <p:sp>
        <p:nvSpPr>
          <p:cNvPr id="279" name="Google Shape;279;p6"/>
          <p:cNvSpPr txBox="1"/>
          <p:nvPr/>
        </p:nvSpPr>
        <p:spPr>
          <a:xfrm>
            <a:off x="9834375" y="7582775"/>
            <a:ext cx="7577400" cy="1592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US" sz="2100">
                <a:solidFill>
                  <a:srgbClr val="002C47"/>
                </a:solidFill>
                <a:latin typeface="Poppins"/>
                <a:ea typeface="Poppins"/>
                <a:cs typeface="Poppins"/>
                <a:sym typeface="Poppins"/>
              </a:rPr>
              <a:t>Impact:</a:t>
            </a:r>
            <a:endParaRPr b="1" sz="2100">
              <a:solidFill>
                <a:srgbClr val="002C47"/>
              </a:solidFill>
              <a:latin typeface="Poppins"/>
              <a:ea typeface="Poppins"/>
              <a:cs typeface="Poppins"/>
              <a:sym typeface="Poppins"/>
            </a:endParaRPr>
          </a:p>
          <a:p>
            <a:pPr indent="-361950" lvl="0" marL="457200" rtl="0" algn="l">
              <a:lnSpc>
                <a:spcPct val="115000"/>
              </a:lnSpc>
              <a:spcBef>
                <a:spcPts val="1200"/>
              </a:spcBef>
              <a:spcAft>
                <a:spcPts val="0"/>
              </a:spcAft>
              <a:buClr>
                <a:srgbClr val="002C47"/>
              </a:buClr>
              <a:buSzPts val="2100"/>
              <a:buFont typeface="Poppins"/>
              <a:buChar char="●"/>
            </a:pPr>
            <a:r>
              <a:rPr lang="en-US" sz="2100">
                <a:solidFill>
                  <a:srgbClr val="002C47"/>
                </a:solidFill>
                <a:latin typeface="Poppins"/>
                <a:ea typeface="Poppins"/>
                <a:cs typeface="Poppins"/>
                <a:sym typeface="Poppins"/>
              </a:rPr>
              <a:t>A strong foundation in both personal and professional development supports long-term career advancement.</a:t>
            </a:r>
            <a:endParaRPr b="1" sz="3100">
              <a:solidFill>
                <a:srgbClr val="002C4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285" name="Google Shape;285;p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sp>
        <p:nvSpPr>
          <p:cNvPr id="286" name="Google Shape;286;p5"/>
          <p:cNvSpPr txBox="1"/>
          <p:nvPr/>
        </p:nvSpPr>
        <p:spPr>
          <a:xfrm>
            <a:off x="3676650" y="566100"/>
            <a:ext cx="11239500" cy="1573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lang="en-US" sz="4800">
                <a:solidFill>
                  <a:srgbClr val="002C47"/>
                </a:solidFill>
                <a:latin typeface="Poppins"/>
                <a:ea typeface="Poppins"/>
                <a:cs typeface="Poppins"/>
                <a:sym typeface="Poppins"/>
              </a:rPr>
              <a:t>Job Satisfaction, Fulfillment, </a:t>
            </a:r>
            <a:endParaRPr b="1" sz="4800">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rPr b="1" lang="en-US" sz="4800">
                <a:solidFill>
                  <a:srgbClr val="002C47"/>
                </a:solidFill>
                <a:latin typeface="Poppins"/>
                <a:ea typeface="Poppins"/>
                <a:cs typeface="Poppins"/>
                <a:sym typeface="Poppins"/>
              </a:rPr>
              <a:t>and Financial Stability</a:t>
            </a:r>
            <a:endParaRPr b="0" i="0" sz="1200" u="none" cap="none" strike="noStrike">
              <a:solidFill>
                <a:srgbClr val="000000"/>
              </a:solidFill>
              <a:latin typeface="Arial"/>
              <a:ea typeface="Arial"/>
              <a:cs typeface="Arial"/>
              <a:sym typeface="Arial"/>
            </a:endParaRPr>
          </a:p>
        </p:txBody>
      </p:sp>
      <p:grpSp>
        <p:nvGrpSpPr>
          <p:cNvPr id="287" name="Google Shape;287;p5"/>
          <p:cNvGrpSpPr/>
          <p:nvPr/>
        </p:nvGrpSpPr>
        <p:grpSpPr>
          <a:xfrm>
            <a:off x="3600451" y="2431971"/>
            <a:ext cx="11391887" cy="1907737"/>
            <a:chOff x="-294727" y="679771"/>
            <a:chExt cx="11852968" cy="2039270"/>
          </a:xfrm>
        </p:grpSpPr>
        <p:sp>
          <p:nvSpPr>
            <p:cNvPr id="288" name="Google Shape;288;p5"/>
            <p:cNvSpPr/>
            <p:nvPr/>
          </p:nvSpPr>
          <p:spPr>
            <a:xfrm>
              <a:off x="-294727" y="679785"/>
              <a:ext cx="2044738" cy="2039256"/>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4">
                <a:alphaModFix/>
              </a:blip>
              <a:stretch>
                <a:fillRect b="0" l="0" r="0" t="0"/>
              </a:stretch>
            </a:blipFill>
            <a:ln>
              <a:noFill/>
            </a:ln>
          </p:spPr>
        </p:sp>
        <p:sp>
          <p:nvSpPr>
            <p:cNvPr id="289" name="Google Shape;289;p5"/>
            <p:cNvSpPr/>
            <p:nvPr/>
          </p:nvSpPr>
          <p:spPr>
            <a:xfrm>
              <a:off x="9357269" y="679771"/>
              <a:ext cx="2200971" cy="2039256"/>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sp>
        <p:sp>
          <p:nvSpPr>
            <p:cNvPr id="290" name="Google Shape;290;p5"/>
            <p:cNvSpPr/>
            <p:nvPr/>
          </p:nvSpPr>
          <p:spPr>
            <a:xfrm>
              <a:off x="4876855" y="916873"/>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6">
                <a:alphaModFix/>
              </a:blip>
              <a:stretch>
                <a:fillRect b="0" l="0" r="0" t="0"/>
              </a:stretch>
            </a:blipFill>
            <a:ln>
              <a:noFill/>
            </a:ln>
          </p:spPr>
        </p:sp>
      </p:grpSp>
      <p:sp>
        <p:nvSpPr>
          <p:cNvPr id="291" name="Google Shape;291;p5"/>
          <p:cNvSpPr txBox="1"/>
          <p:nvPr/>
        </p:nvSpPr>
        <p:spPr>
          <a:xfrm>
            <a:off x="914400" y="5257800"/>
            <a:ext cx="7486800" cy="37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a:solidFill>
                  <a:srgbClr val="062D47"/>
                </a:solidFill>
                <a:latin typeface="Poppins"/>
                <a:ea typeface="Poppins"/>
                <a:cs typeface="Poppins"/>
                <a:sym typeface="Poppins"/>
              </a:rPr>
              <a:t>Job Satisfaction and Fulfillment:</a:t>
            </a:r>
            <a:endParaRPr b="1" sz="2500">
              <a:solidFill>
                <a:srgbClr val="062D47"/>
              </a:solidFill>
              <a:latin typeface="Poppins"/>
              <a:ea typeface="Poppins"/>
              <a:cs typeface="Poppins"/>
              <a:sym typeface="Poppins"/>
            </a:endParaRPr>
          </a:p>
          <a:p>
            <a:pPr indent="-387350" lvl="0" marL="457200" rtl="0" algn="l">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Align roles with personal values, strengths, and passions to foster engagement.</a:t>
            </a:r>
            <a:endParaRPr sz="2500">
              <a:solidFill>
                <a:srgbClr val="062D47"/>
              </a:solidFill>
              <a:latin typeface="Poppins"/>
              <a:ea typeface="Poppins"/>
              <a:cs typeface="Poppins"/>
              <a:sym typeface="Poppins"/>
            </a:endParaRPr>
          </a:p>
          <a:p>
            <a:pPr indent="-387350" lvl="0" marL="457200" rtl="0" algn="l">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Achieve a sense of purpose by contributing to meaningful work.</a:t>
            </a:r>
            <a:endParaRPr sz="2500">
              <a:solidFill>
                <a:srgbClr val="062D47"/>
              </a:solidFill>
              <a:latin typeface="Poppins"/>
              <a:ea typeface="Poppins"/>
              <a:cs typeface="Poppins"/>
              <a:sym typeface="Poppins"/>
            </a:endParaRPr>
          </a:p>
          <a:p>
            <a:pPr indent="-387350" lvl="0" marL="457200" rtl="0" algn="l">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Satisfied employees are more productive and motivated, benefiting both individuals and organizations.</a:t>
            </a:r>
            <a:endParaRPr sz="2500">
              <a:solidFill>
                <a:srgbClr val="062D47"/>
              </a:solidFill>
              <a:latin typeface="Poppins"/>
              <a:ea typeface="Poppins"/>
              <a:cs typeface="Poppins"/>
              <a:sym typeface="Poppins"/>
            </a:endParaRPr>
          </a:p>
          <a:p>
            <a:pPr indent="0" lvl="0" marL="0" rtl="0" algn="l">
              <a:lnSpc>
                <a:spcPct val="115000"/>
              </a:lnSpc>
              <a:spcBef>
                <a:spcPts val="1200"/>
              </a:spcBef>
              <a:spcAft>
                <a:spcPts val="1200"/>
              </a:spcAft>
              <a:buNone/>
            </a:pPr>
            <a:r>
              <a:t/>
            </a:r>
            <a:endParaRPr b="1" sz="2600">
              <a:solidFill>
                <a:schemeClr val="dk1"/>
              </a:solidFill>
              <a:latin typeface="Poppins"/>
              <a:ea typeface="Poppins"/>
              <a:cs typeface="Poppins"/>
              <a:sym typeface="Poppins"/>
            </a:endParaRPr>
          </a:p>
        </p:txBody>
      </p:sp>
      <p:sp>
        <p:nvSpPr>
          <p:cNvPr id="292" name="Google Shape;292;p5"/>
          <p:cNvSpPr txBox="1"/>
          <p:nvPr/>
        </p:nvSpPr>
        <p:spPr>
          <a:xfrm>
            <a:off x="9525000" y="5129250"/>
            <a:ext cx="8191500" cy="37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500">
                <a:solidFill>
                  <a:srgbClr val="062D47"/>
                </a:solidFill>
                <a:latin typeface="Poppins"/>
                <a:ea typeface="Poppins"/>
                <a:cs typeface="Poppins"/>
                <a:sym typeface="Poppins"/>
              </a:rPr>
              <a:t>Financial Stability and Growth:</a:t>
            </a:r>
            <a:endParaRPr b="1" sz="2500">
              <a:solidFill>
                <a:srgbClr val="062D47"/>
              </a:solidFill>
              <a:latin typeface="Poppins"/>
              <a:ea typeface="Poppins"/>
              <a:cs typeface="Poppins"/>
              <a:sym typeface="Poppins"/>
            </a:endParaRPr>
          </a:p>
          <a:p>
            <a:pPr indent="-387350" lvl="0" marL="457200" rtl="0" algn="l">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Achieve steady income and financial security by pursuing strategic career goals.</a:t>
            </a:r>
            <a:endParaRPr sz="2500">
              <a:solidFill>
                <a:srgbClr val="062D47"/>
              </a:solidFill>
              <a:latin typeface="Poppins"/>
              <a:ea typeface="Poppins"/>
              <a:cs typeface="Poppins"/>
              <a:sym typeface="Poppins"/>
            </a:endParaRPr>
          </a:p>
          <a:p>
            <a:pPr indent="-387350" lvl="0" marL="457200" rtl="0" algn="l">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Plan for long-term financial health through salary negotiations, career advancements, and investments.</a:t>
            </a:r>
            <a:endParaRPr sz="2500">
              <a:solidFill>
                <a:srgbClr val="062D47"/>
              </a:solidFill>
              <a:latin typeface="Poppins"/>
              <a:ea typeface="Poppins"/>
              <a:cs typeface="Poppins"/>
              <a:sym typeface="Poppins"/>
            </a:endParaRPr>
          </a:p>
          <a:p>
            <a:pPr indent="-387350" lvl="0" marL="457200" rtl="0" algn="l">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Secure better job positions aligned with market trends to ensure financial resilience.</a:t>
            </a:r>
            <a:endParaRPr b="1" sz="4000">
              <a:solidFill>
                <a:srgbClr val="062D47"/>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