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10287000" cx="18288000"/>
  <p:notesSz cx="6858000" cy="9144000"/>
  <p:embeddedFontLst>
    <p:embeddedFont>
      <p:font typeface="Arimo"/>
      <p:regular r:id="rId41"/>
      <p:bold r:id="rId42"/>
      <p:italic r:id="rId43"/>
      <p:boldItalic r:id="rId44"/>
    </p:embeddedFont>
    <p:embeddedFont>
      <p:font typeface="Poppins"/>
      <p:regular r:id="rId45"/>
      <p:bold r:id="rId46"/>
      <p:italic r:id="rId47"/>
      <p:boldItalic r:id="rId48"/>
    </p:embeddedFont>
    <p:embeddedFont>
      <p:font typeface="Poppins Medium"/>
      <p:regular r:id="rId49"/>
      <p:bold r:id="rId50"/>
      <p:italic r:id="rId51"/>
      <p:boldItalic r:id="rId52"/>
    </p:embeddedFont>
    <p:embeddedFont>
      <p:font typeface="Poppins SemiBold"/>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Arimo-bold.fntdata"/><Relationship Id="rId41" Type="http://schemas.openxmlformats.org/officeDocument/2006/relationships/font" Target="fonts/Arimo-regular.fntdata"/><Relationship Id="rId44" Type="http://schemas.openxmlformats.org/officeDocument/2006/relationships/font" Target="fonts/Arimo-boldItalic.fntdata"/><Relationship Id="rId43" Type="http://schemas.openxmlformats.org/officeDocument/2006/relationships/font" Target="fonts/Arimo-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PoppinsMedium-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oppinsMedium-italic.fntdata"/><Relationship Id="rId50" Type="http://schemas.openxmlformats.org/officeDocument/2006/relationships/font" Target="fonts/PoppinsMedium-bold.fntdata"/><Relationship Id="rId53" Type="http://schemas.openxmlformats.org/officeDocument/2006/relationships/font" Target="fonts/PoppinsSemiBold-regular.fntdata"/><Relationship Id="rId52" Type="http://schemas.openxmlformats.org/officeDocument/2006/relationships/font" Target="fonts/PoppinsMedium-boldItalic.fntdata"/><Relationship Id="rId11" Type="http://schemas.openxmlformats.org/officeDocument/2006/relationships/slide" Target="slides/slide7.xml"/><Relationship Id="rId55" Type="http://schemas.openxmlformats.org/officeDocument/2006/relationships/font" Target="fonts/PoppinsSemiBold-italic.fntdata"/><Relationship Id="rId10" Type="http://schemas.openxmlformats.org/officeDocument/2006/relationships/slide" Target="slides/slide6.xml"/><Relationship Id="rId54" Type="http://schemas.openxmlformats.org/officeDocument/2006/relationships/font" Target="fonts/PoppinsSemiBold-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PoppinsSemiBold-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 name="Google Shape;447;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6" name="Google Shape;486;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0" name="Google Shape;540;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9" name="Google Shape;559;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2" name="Google Shape;582;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 name="Google Shape;602;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2" name="Google Shape;632;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2" name="Google Shape;652;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2" name="Google Shape;662;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 name="Google Shape;683;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 name="Google Shape;693;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4" name="Google Shape;714;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4" name="Google Shape;724;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4" name="Google Shape;744;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5" name="Google Shape;755;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4" name="Google Shape;774;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F7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8.jpg"/><Relationship Id="rId9" Type="http://schemas.openxmlformats.org/officeDocument/2006/relationships/image" Target="../media/image32.png"/><Relationship Id="rId5" Type="http://schemas.openxmlformats.org/officeDocument/2006/relationships/image" Target="../media/image4.png"/><Relationship Id="rId6" Type="http://schemas.openxmlformats.org/officeDocument/2006/relationships/image" Target="../media/image35.jpg"/><Relationship Id="rId7" Type="http://schemas.openxmlformats.org/officeDocument/2006/relationships/image" Target="../media/image13.png"/><Relationship Id="rId8" Type="http://schemas.openxmlformats.org/officeDocument/2006/relationships/image" Target="../media/image31.png"/></Relationships>
</file>

<file path=ppt/slides/_rels/slide13.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8.jpg"/><Relationship Id="rId9" Type="http://schemas.openxmlformats.org/officeDocument/2006/relationships/image" Target="../media/image32.png"/><Relationship Id="rId5" Type="http://schemas.openxmlformats.org/officeDocument/2006/relationships/image" Target="../media/image4.png"/><Relationship Id="rId6" Type="http://schemas.openxmlformats.org/officeDocument/2006/relationships/image" Target="../media/image35.jpg"/><Relationship Id="rId7" Type="http://schemas.openxmlformats.org/officeDocument/2006/relationships/image" Target="../media/image13.png"/><Relationship Id="rId8"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39.png"/><Relationship Id="rId5" Type="http://schemas.openxmlformats.org/officeDocument/2006/relationships/image" Target="../media/image26.pn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48.jpg"/><Relationship Id="rId5" Type="http://schemas.openxmlformats.org/officeDocument/2006/relationships/image" Target="../media/image4.png"/><Relationship Id="rId6" Type="http://schemas.openxmlformats.org/officeDocument/2006/relationships/image" Target="../media/image35.jpg"/><Relationship Id="rId7" Type="http://schemas.openxmlformats.org/officeDocument/2006/relationships/image" Target="../media/image13.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9.png"/><Relationship Id="rId5"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46.png"/><Relationship Id="rId5" Type="http://schemas.openxmlformats.org/officeDocument/2006/relationships/image" Target="../media/image7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5.jpg"/><Relationship Id="rId6" Type="http://schemas.openxmlformats.org/officeDocument/2006/relationships/image" Target="../media/image65.png"/><Relationship Id="rId7"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5.jpg"/><Relationship Id="rId6" Type="http://schemas.openxmlformats.org/officeDocument/2006/relationships/image" Target="../media/image74.jpg"/><Relationship Id="rId7" Type="http://schemas.openxmlformats.org/officeDocument/2006/relationships/image" Target="../media/image6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48.jpg"/><Relationship Id="rId5" Type="http://schemas.openxmlformats.org/officeDocument/2006/relationships/image" Target="../media/image4.png"/><Relationship Id="rId6" Type="http://schemas.openxmlformats.org/officeDocument/2006/relationships/image" Target="../media/image35.jpg"/><Relationship Id="rId7" Type="http://schemas.openxmlformats.org/officeDocument/2006/relationships/image" Target="../media/image66.jpg"/><Relationship Id="rId8"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5.jpg"/><Relationship Id="rId6" Type="http://schemas.openxmlformats.org/officeDocument/2006/relationships/image" Target="../media/image72.png"/><Relationship Id="rId7" Type="http://schemas.openxmlformats.org/officeDocument/2006/relationships/image" Target="../media/image80.jpg"/><Relationship Id="rId8" Type="http://schemas.openxmlformats.org/officeDocument/2006/relationships/image" Target="../media/image6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7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48.jpg"/><Relationship Id="rId5" Type="http://schemas.openxmlformats.org/officeDocument/2006/relationships/image" Target="../media/image4.png"/><Relationship Id="rId6" Type="http://schemas.openxmlformats.org/officeDocument/2006/relationships/image" Target="../media/image35.jpg"/><Relationship Id="rId7" Type="http://schemas.openxmlformats.org/officeDocument/2006/relationships/image" Target="../media/image7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7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75.jpg"/></Relationships>
</file>

<file path=ppt/slides/_rels/slide36.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70.png"/><Relationship Id="rId13" Type="http://schemas.openxmlformats.org/officeDocument/2006/relationships/image" Target="../media/image71.png"/><Relationship Id="rId12"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62.jpg"/><Relationship Id="rId9" Type="http://schemas.openxmlformats.org/officeDocument/2006/relationships/image" Target="../media/image63.png"/><Relationship Id="rId1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64.png"/><Relationship Id="rId8"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 Id="rId6"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24.png"/><Relationship Id="rId13" Type="http://schemas.openxmlformats.org/officeDocument/2006/relationships/image" Target="../media/image26.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40.png"/><Relationship Id="rId1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6.png"/><Relationship Id="rId5" Type="http://schemas.openxmlformats.org/officeDocument/2006/relationships/image" Target="../media/image28.png"/><Relationship Id="rId6"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3"/>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0" l="-40406" r="-60182" t="-5257"/>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3"/>
          <p:cNvGrpSpPr/>
          <p:nvPr/>
        </p:nvGrpSpPr>
        <p:grpSpPr>
          <a:xfrm>
            <a:off x="10165433" y="946396"/>
            <a:ext cx="857867" cy="857867"/>
            <a:chOff x="0" y="0"/>
            <a:chExt cx="812800" cy="812800"/>
          </a:xfrm>
        </p:grpSpPr>
        <p:sp>
          <p:nvSpPr>
            <p:cNvPr id="88" name="Google Shape;8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3"/>
          <p:cNvGrpSpPr/>
          <p:nvPr/>
        </p:nvGrpSpPr>
        <p:grpSpPr>
          <a:xfrm>
            <a:off x="9651318" y="2226096"/>
            <a:ext cx="604566" cy="604566"/>
            <a:chOff x="0" y="0"/>
            <a:chExt cx="812800" cy="812800"/>
          </a:xfrm>
        </p:grpSpPr>
        <p:sp>
          <p:nvSpPr>
            <p:cNvPr id="91" name="Google Shape;9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3"/>
          <p:cNvGrpSpPr/>
          <p:nvPr/>
        </p:nvGrpSpPr>
        <p:grpSpPr>
          <a:xfrm>
            <a:off x="10476408" y="681913"/>
            <a:ext cx="637633" cy="637633"/>
            <a:chOff x="0" y="0"/>
            <a:chExt cx="812800" cy="812800"/>
          </a:xfrm>
        </p:grpSpPr>
        <p:sp>
          <p:nvSpPr>
            <p:cNvPr id="94" name="Google Shape;9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3"/>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01" r="0" t="0"/>
            </a:stretch>
          </a:blipFill>
          <a:ln>
            <a:noFill/>
          </a:ln>
        </p:spPr>
      </p:sp>
      <p:sp>
        <p:nvSpPr>
          <p:cNvPr id="97" name="Google Shape;97;p13"/>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3"/>
          <p:cNvSpPr txBox="1"/>
          <p:nvPr/>
        </p:nvSpPr>
        <p:spPr>
          <a:xfrm>
            <a:off x="1034729"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3"/>
          <p:cNvSpPr txBox="1"/>
          <p:nvPr/>
        </p:nvSpPr>
        <p:spPr>
          <a:xfrm>
            <a:off x="1034725" y="3503275"/>
            <a:ext cx="7387800" cy="9879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Repensar el bienestar en los lugares de trabajo en las pymes de la UE</a:t>
            </a:r>
            <a:endParaRPr b="0" i="0" sz="1400" u="none" cap="none" strike="noStrike">
              <a:solidFill>
                <a:srgbClr val="000000"/>
              </a:solidFill>
              <a:latin typeface="Arial"/>
              <a:ea typeface="Arial"/>
              <a:cs typeface="Arial"/>
              <a:sym typeface="Arial"/>
            </a:endParaRPr>
          </a:p>
        </p:txBody>
      </p:sp>
      <p:sp>
        <p:nvSpPr>
          <p:cNvPr id="100" name="Google Shape;100;p13"/>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3"/>
          <p:cNvSpPr txBox="1"/>
          <p:nvPr/>
        </p:nvSpPr>
        <p:spPr>
          <a:xfrm>
            <a:off x="1034725" y="4975775"/>
            <a:ext cx="7701600" cy="2085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6300" u="none" cap="none" strike="noStrike">
                <a:solidFill>
                  <a:srgbClr val="002C47"/>
                </a:solidFill>
                <a:latin typeface="Poppins"/>
                <a:ea typeface="Poppins"/>
                <a:cs typeface="Poppins"/>
                <a:sym typeface="Poppins"/>
              </a:rPr>
              <a:t>PLANIFICACIÓN DE CARRERA</a:t>
            </a:r>
            <a:endParaRPr b="1" i="0" sz="9623" u="none" cap="none" strike="noStrike">
              <a:solidFill>
                <a:srgbClr val="002C47"/>
              </a:solidFill>
              <a:latin typeface="Poppins"/>
              <a:ea typeface="Poppins"/>
              <a:cs typeface="Poppins"/>
              <a:sym typeface="Poppins"/>
            </a:endParaRPr>
          </a:p>
        </p:txBody>
      </p:sp>
      <p:sp>
        <p:nvSpPr>
          <p:cNvPr id="102" name="Google Shape;102;p13"/>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3" name="Google Shape;103;p13"/>
          <p:cNvSpPr txBox="1"/>
          <p:nvPr/>
        </p:nvSpPr>
        <p:spPr>
          <a:xfrm>
            <a:off x="1034725" y="8686800"/>
            <a:ext cx="4553100" cy="60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Poppins"/>
                <a:ea typeface="Poppins"/>
                <a:cs typeface="Poppins"/>
                <a:sym typeface="Poppins"/>
              </a:rPr>
              <a:t>MODULE 1 - MICC</a:t>
            </a:r>
            <a:endParaRPr b="0" i="0" sz="3200" u="none" cap="none" strike="noStrike">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p:nvPr/>
        </p:nvSpPr>
        <p:spPr>
          <a:xfrm rot="-10370840">
            <a:off x="11426476" y="-632082"/>
            <a:ext cx="8019344" cy="2715783"/>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98" name="Google Shape;298;p22"/>
          <p:cNvSpPr/>
          <p:nvPr/>
        </p:nvSpPr>
        <p:spPr>
          <a:xfrm flipH="1" rot="10416205">
            <a:off x="-326994" y="-524050"/>
            <a:ext cx="7379055" cy="2291030"/>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299" name="Google Shape;299;p22"/>
          <p:cNvGrpSpPr/>
          <p:nvPr/>
        </p:nvGrpSpPr>
        <p:grpSpPr>
          <a:xfrm>
            <a:off x="-1342907" y="9913239"/>
            <a:ext cx="20973813" cy="837562"/>
            <a:chOff x="0" y="-57150"/>
            <a:chExt cx="11607985" cy="463550"/>
          </a:xfrm>
        </p:grpSpPr>
        <p:sp>
          <p:nvSpPr>
            <p:cNvPr id="300" name="Google Shape;300;p2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2"/>
          <p:cNvGrpSpPr/>
          <p:nvPr/>
        </p:nvGrpSpPr>
        <p:grpSpPr>
          <a:xfrm>
            <a:off x="2488624" y="9913239"/>
            <a:ext cx="13310752" cy="837562"/>
            <a:chOff x="0" y="-57150"/>
            <a:chExt cx="7366854" cy="463550"/>
          </a:xfrm>
        </p:grpSpPr>
        <p:sp>
          <p:nvSpPr>
            <p:cNvPr id="303" name="Google Shape;303;p22"/>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2"/>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2"/>
          <p:cNvGrpSpPr/>
          <p:nvPr/>
        </p:nvGrpSpPr>
        <p:grpSpPr>
          <a:xfrm>
            <a:off x="4131384" y="9913239"/>
            <a:ext cx="10025232" cy="837562"/>
            <a:chOff x="0" y="-57150"/>
            <a:chExt cx="5548478" cy="463550"/>
          </a:xfrm>
        </p:grpSpPr>
        <p:sp>
          <p:nvSpPr>
            <p:cNvPr id="306" name="Google Shape;306;p2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2"/>
          <p:cNvSpPr txBox="1"/>
          <p:nvPr/>
        </p:nvSpPr>
        <p:spPr>
          <a:xfrm>
            <a:off x="639575" y="2144450"/>
            <a:ext cx="16894500" cy="304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0"/>
              </a:spcAft>
              <a:buClr>
                <a:schemeClr val="dk1"/>
              </a:buClr>
              <a:buSzPts val="1100"/>
              <a:buFont typeface="Arial"/>
              <a:buNone/>
            </a:pPr>
            <a:r>
              <a:rPr b="1" i="0" lang="en-US" sz="5700" u="none" cap="none" strike="noStrike">
                <a:solidFill>
                  <a:srgbClr val="002C47"/>
                </a:solidFill>
                <a:latin typeface="Poppins"/>
                <a:ea typeface="Poppins"/>
                <a:cs typeface="Poppins"/>
                <a:sym typeface="Poppins"/>
              </a:rPr>
              <a:t>Equilibrio entre la vida laboral y personal y adaptabilidad</a:t>
            </a:r>
            <a:endParaRPr b="1" i="0" sz="5700" u="none" cap="none" strike="noStrike">
              <a:solidFill>
                <a:srgbClr val="002C47"/>
              </a:solidFill>
              <a:latin typeface="Poppins"/>
              <a:ea typeface="Poppins"/>
              <a:cs typeface="Poppins"/>
              <a:sym typeface="Poppins"/>
            </a:endParaRPr>
          </a:p>
          <a:p>
            <a:pPr indent="0" lvl="0" marL="0" marR="0" rtl="0" algn="ctr">
              <a:lnSpc>
                <a:spcPct val="113000"/>
              </a:lnSpc>
              <a:spcBef>
                <a:spcPts val="1200"/>
              </a:spcBef>
              <a:spcAft>
                <a:spcPts val="0"/>
              </a:spcAft>
              <a:buClr>
                <a:srgbClr val="000000"/>
              </a:buClr>
              <a:buSzPts val="5000"/>
              <a:buFont typeface="Arial"/>
              <a:buNone/>
            </a:pPr>
            <a:r>
              <a:t/>
            </a:r>
            <a:endParaRPr b="1" i="0" sz="5700" u="none" cap="none" strike="noStrike">
              <a:solidFill>
                <a:srgbClr val="002C47"/>
              </a:solidFill>
              <a:latin typeface="Poppins"/>
              <a:ea typeface="Poppins"/>
              <a:cs typeface="Poppins"/>
              <a:sym typeface="Poppins"/>
            </a:endParaRPr>
          </a:p>
        </p:txBody>
      </p:sp>
      <p:sp>
        <p:nvSpPr>
          <p:cNvPr id="309" name="Google Shape;309;p22"/>
          <p:cNvSpPr txBox="1"/>
          <p:nvPr/>
        </p:nvSpPr>
        <p:spPr>
          <a:xfrm>
            <a:off x="2795450" y="4210575"/>
            <a:ext cx="13418700" cy="4075800"/>
          </a:xfrm>
          <a:prstGeom prst="rect">
            <a:avLst/>
          </a:prstGeom>
          <a:noFill/>
          <a:ln cap="flat" cmpd="sng" w="38100">
            <a:solidFill>
              <a:srgbClr val="000000"/>
            </a:solidFill>
            <a:prstDash val="dot"/>
            <a:round/>
            <a:headEnd len="sm" w="sm" type="none"/>
            <a:tailEnd len="sm" w="sm" type="none"/>
          </a:ln>
        </p:spPr>
        <p:txBody>
          <a:bodyPr anchorCtr="0" anchor="t" bIns="0" lIns="0" spcFirstLastPara="1" rIns="0" wrap="square" tIns="0">
            <a:spAutoFit/>
          </a:bodyPr>
          <a:lstStyle/>
          <a:p>
            <a:pPr indent="0" lvl="0" marL="0" marR="0" rtl="0" algn="ctr">
              <a:lnSpc>
                <a:spcPct val="115000"/>
              </a:lnSpc>
              <a:spcBef>
                <a:spcPts val="1200"/>
              </a:spcBef>
              <a:spcAft>
                <a:spcPts val="0"/>
              </a:spcAft>
              <a:buClr>
                <a:schemeClr val="dk1"/>
              </a:buClr>
              <a:buSzPts val="1100"/>
              <a:buFont typeface="Arial"/>
              <a:buNone/>
            </a:pPr>
            <a:r>
              <a:rPr b="0" i="0" lang="en-US" sz="3200" u="none" cap="none" strike="noStrike">
                <a:solidFill>
                  <a:srgbClr val="002C47"/>
                </a:solidFill>
                <a:latin typeface="Poppins"/>
                <a:ea typeface="Poppins"/>
                <a:cs typeface="Poppins"/>
                <a:sym typeface="Poppins"/>
              </a:rPr>
              <a:t>La planificación de carrera efectiva promueve el equilibrio entre la vida laboral y personal fomentando arreglos de trabajo flexibles y límites claros, mientras que la adaptabilidad se logra mediante el desarrollo continuo de habilidades y la atención constante a las tendencias del sector, asegurando la resiliencia y el éxito a largo plazo en mercados laborales dinámicos.</a:t>
            </a:r>
            <a:endParaRPr b="0" i="0" sz="3200" u="none" cap="none" strike="noStrike">
              <a:solidFill>
                <a:srgbClr val="002C47"/>
              </a:solidFill>
              <a:latin typeface="Poppins"/>
              <a:ea typeface="Poppins"/>
              <a:cs typeface="Poppins"/>
              <a:sym typeface="Poppins"/>
            </a:endParaRPr>
          </a:p>
          <a:p>
            <a:pPr indent="0" lvl="0" marL="0" marR="0" rtl="0" algn="ctr">
              <a:lnSpc>
                <a:spcPct val="113002"/>
              </a:lnSpc>
              <a:spcBef>
                <a:spcPts val="1200"/>
              </a:spcBef>
              <a:spcAft>
                <a:spcPts val="0"/>
              </a:spcAft>
              <a:buClr>
                <a:srgbClr val="000000"/>
              </a:buClr>
              <a:buSzPts val="5999"/>
              <a:buFont typeface="Arial"/>
              <a:buNone/>
            </a:pPr>
            <a:r>
              <a:t/>
            </a:r>
            <a:endParaRPr b="0" i="0" sz="3400" u="none" cap="none" strike="noStrike">
              <a:solidFill>
                <a:srgbClr val="002C47"/>
              </a:solidFill>
              <a:latin typeface="Poppins"/>
              <a:ea typeface="Poppins"/>
              <a:cs typeface="Poppins"/>
              <a:sym typeface="Poppins"/>
            </a:endParaRPr>
          </a:p>
        </p:txBody>
      </p:sp>
      <p:sp>
        <p:nvSpPr>
          <p:cNvPr id="310" name="Google Shape;310;p22"/>
          <p:cNvSpPr/>
          <p:nvPr/>
        </p:nvSpPr>
        <p:spPr>
          <a:xfrm>
            <a:off x="7620563" y="7133085"/>
            <a:ext cx="3046374" cy="3046374"/>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sp>
      <p:sp>
        <p:nvSpPr>
          <p:cNvPr id="311" name="Google Shape;311;p22"/>
          <p:cNvSpPr txBox="1"/>
          <p:nvPr/>
        </p:nvSpPr>
        <p:spPr>
          <a:xfrm>
            <a:off x="8150851" y="6793143"/>
            <a:ext cx="1986300" cy="215820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
        <p:nvSpPr>
          <p:cNvPr id="312" name="Google Shape;312;p22"/>
          <p:cNvSpPr/>
          <p:nvPr/>
        </p:nvSpPr>
        <p:spPr>
          <a:xfrm>
            <a:off x="7940786" y="7584437"/>
            <a:ext cx="2444496" cy="244449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2"/>
          <p:cNvSpPr/>
          <p:nvPr/>
        </p:nvSpPr>
        <p:spPr>
          <a:xfrm>
            <a:off x="8327585" y="7965410"/>
            <a:ext cx="1670884" cy="1484998"/>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p:nvPr/>
        </p:nvSpPr>
        <p:spPr>
          <a:xfrm flipH="1" rot="5400000">
            <a:off x="-5213597" y="1835141"/>
            <a:ext cx="14278433" cy="497960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19" name="Google Shape;319;p23"/>
          <p:cNvGrpSpPr/>
          <p:nvPr/>
        </p:nvGrpSpPr>
        <p:grpSpPr>
          <a:xfrm>
            <a:off x="3557600" y="660646"/>
            <a:ext cx="857829" cy="857829"/>
            <a:chOff x="0" y="0"/>
            <a:chExt cx="812800" cy="812800"/>
          </a:xfrm>
        </p:grpSpPr>
        <p:sp>
          <p:nvSpPr>
            <p:cNvPr id="320" name="Google Shape;32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3"/>
          <p:cNvGrpSpPr/>
          <p:nvPr/>
        </p:nvGrpSpPr>
        <p:grpSpPr>
          <a:xfrm>
            <a:off x="3079499" y="1266671"/>
            <a:ext cx="604561" cy="604561"/>
            <a:chOff x="0" y="0"/>
            <a:chExt cx="812800" cy="812800"/>
          </a:xfrm>
        </p:grpSpPr>
        <p:sp>
          <p:nvSpPr>
            <p:cNvPr id="323" name="Google Shape;32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3"/>
          <p:cNvGrpSpPr/>
          <p:nvPr/>
        </p:nvGrpSpPr>
        <p:grpSpPr>
          <a:xfrm>
            <a:off x="3062951" y="434263"/>
            <a:ext cx="637642" cy="637642"/>
            <a:chOff x="0" y="0"/>
            <a:chExt cx="812800" cy="812800"/>
          </a:xfrm>
        </p:grpSpPr>
        <p:sp>
          <p:nvSpPr>
            <p:cNvPr id="326" name="Google Shape;32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3"/>
          <p:cNvSpPr txBox="1"/>
          <p:nvPr/>
        </p:nvSpPr>
        <p:spPr>
          <a:xfrm>
            <a:off x="5010150" y="338950"/>
            <a:ext cx="12687300" cy="18504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2: </a:t>
            </a:r>
            <a:endParaRPr b="1" i="0" sz="47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i="0" lang="en-US" sz="4600" u="none" cap="none" strike="noStrike">
                <a:solidFill>
                  <a:srgbClr val="002C47"/>
                </a:solidFill>
                <a:latin typeface="Calibri"/>
                <a:ea typeface="Calibri"/>
                <a:cs typeface="Calibri"/>
                <a:sym typeface="Calibri"/>
              </a:rPr>
              <a:t>Importancia de la planificación de carrera</a:t>
            </a:r>
            <a:endParaRPr b="1" i="0" sz="80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3"/>
          <p:cNvSpPr txBox="1"/>
          <p:nvPr/>
        </p:nvSpPr>
        <p:spPr>
          <a:xfrm>
            <a:off x="5010150" y="2217125"/>
            <a:ext cx="12687300" cy="8010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Por qué es importante la planificación de carrera</a:t>
            </a:r>
            <a:endParaRPr b="1" i="0" sz="3200" u="none" cap="none" strike="noStrike">
              <a:solidFill>
                <a:srgbClr val="062D47"/>
              </a:solidFill>
              <a:latin typeface="Poppins"/>
              <a:ea typeface="Poppins"/>
              <a:cs typeface="Poppins"/>
              <a:sym typeface="Poppins"/>
            </a:endParaRPr>
          </a:p>
          <a:p>
            <a:pPr indent="-431800" lvl="0" marL="457200" marR="0" rtl="0" algn="l">
              <a:lnSpc>
                <a:spcPct val="115000"/>
              </a:lnSpc>
              <a:spcBef>
                <a:spcPts val="1200"/>
              </a:spcBef>
              <a:spcAft>
                <a:spcPts val="0"/>
              </a:spcAft>
              <a:buClr>
                <a:srgbClr val="45B042"/>
              </a:buClr>
              <a:buSzPts val="3200"/>
              <a:buFont typeface="Poppins"/>
              <a:buChar char="●"/>
            </a:pPr>
            <a:r>
              <a:rPr b="1" i="0" lang="en-US" sz="3200" u="none" cap="none" strike="noStrike">
                <a:solidFill>
                  <a:srgbClr val="45B042"/>
                </a:solidFill>
                <a:latin typeface="Poppins"/>
                <a:ea typeface="Poppins"/>
                <a:cs typeface="Poppins"/>
                <a:sym typeface="Poppins"/>
              </a:rPr>
              <a:t>Para las personas:</a:t>
            </a:r>
            <a:endParaRPr b="1" i="0" sz="3200" u="none" cap="none" strike="noStrike">
              <a:solidFill>
                <a:srgbClr val="45B042"/>
              </a:solidFill>
              <a:latin typeface="Poppins"/>
              <a:ea typeface="Poppins"/>
              <a:cs typeface="Poppins"/>
              <a:sym typeface="Poppins"/>
            </a:endParaRPr>
          </a:p>
          <a:p>
            <a:pPr indent="-431800" lvl="1" marL="914400" marR="0" rtl="0" algn="l">
              <a:lnSpc>
                <a:spcPct val="115000"/>
              </a:lnSpc>
              <a:spcBef>
                <a:spcPts val="0"/>
              </a:spcBef>
              <a:spcAft>
                <a:spcPts val="0"/>
              </a:spcAft>
              <a:buClr>
                <a:srgbClr val="062D47"/>
              </a:buClr>
              <a:buSzPts val="3200"/>
              <a:buFont typeface="Poppins"/>
              <a:buChar char="○"/>
            </a:pPr>
            <a:r>
              <a:rPr b="0" i="0" lang="en-US" sz="3200" u="none" cap="none" strike="noStrike">
                <a:solidFill>
                  <a:srgbClr val="062D47"/>
                </a:solidFill>
                <a:latin typeface="Poppins"/>
                <a:ea typeface="Poppins"/>
                <a:cs typeface="Poppins"/>
                <a:sym typeface="Poppins"/>
              </a:rPr>
              <a:t>Proporciona claridad y dirección en los objetivos profesionales.</a:t>
            </a:r>
            <a:endParaRPr b="0" i="0" sz="3200" u="none" cap="none" strike="noStrike">
              <a:solidFill>
                <a:srgbClr val="062D47"/>
              </a:solidFill>
              <a:latin typeface="Poppins"/>
              <a:ea typeface="Poppins"/>
              <a:cs typeface="Poppins"/>
              <a:sym typeface="Poppins"/>
            </a:endParaRPr>
          </a:p>
          <a:p>
            <a:pPr indent="-431800" lvl="1" marL="914400" marR="0" rtl="0" algn="l">
              <a:lnSpc>
                <a:spcPct val="115000"/>
              </a:lnSpc>
              <a:spcBef>
                <a:spcPts val="0"/>
              </a:spcBef>
              <a:spcAft>
                <a:spcPts val="0"/>
              </a:spcAft>
              <a:buClr>
                <a:srgbClr val="062D47"/>
              </a:buClr>
              <a:buSzPts val="3200"/>
              <a:buFont typeface="Poppins"/>
              <a:buChar char="○"/>
            </a:pPr>
            <a:r>
              <a:rPr b="0" i="0" lang="en-US" sz="3200" u="none" cap="none" strike="noStrike">
                <a:solidFill>
                  <a:srgbClr val="062D47"/>
                </a:solidFill>
                <a:latin typeface="Poppins"/>
                <a:ea typeface="Poppins"/>
                <a:cs typeface="Poppins"/>
                <a:sym typeface="Poppins"/>
              </a:rPr>
              <a:t>Mejora la satisfacción laboral y la realización personal.</a:t>
            </a:r>
            <a:endParaRPr b="0" i="0" sz="3200" u="none" cap="none" strike="noStrike">
              <a:solidFill>
                <a:srgbClr val="062D47"/>
              </a:solidFill>
              <a:latin typeface="Poppins"/>
              <a:ea typeface="Poppins"/>
              <a:cs typeface="Poppins"/>
              <a:sym typeface="Poppins"/>
            </a:endParaRPr>
          </a:p>
          <a:p>
            <a:pPr indent="-431800" lvl="1" marL="914400" marR="0" rtl="0" algn="l">
              <a:lnSpc>
                <a:spcPct val="115000"/>
              </a:lnSpc>
              <a:spcBef>
                <a:spcPts val="0"/>
              </a:spcBef>
              <a:spcAft>
                <a:spcPts val="0"/>
              </a:spcAft>
              <a:buClr>
                <a:srgbClr val="062D47"/>
              </a:buClr>
              <a:buSzPts val="3200"/>
              <a:buFont typeface="Poppins"/>
              <a:buChar char="○"/>
            </a:pPr>
            <a:r>
              <a:rPr b="0" i="0" lang="en-US" sz="3200" u="none" cap="none" strike="noStrike">
                <a:solidFill>
                  <a:srgbClr val="062D47"/>
                </a:solidFill>
                <a:latin typeface="Poppins"/>
                <a:ea typeface="Poppins"/>
                <a:cs typeface="Poppins"/>
                <a:sym typeface="Poppins"/>
              </a:rPr>
              <a:t>Desarrolla resiliencia y adaptabilidad en mercados laborales en constante evolución.</a:t>
            </a:r>
            <a:endParaRPr b="0" i="0" sz="3200" u="none" cap="none" strike="noStrike">
              <a:solidFill>
                <a:srgbClr val="062D47"/>
              </a:solidFill>
              <a:latin typeface="Poppins"/>
              <a:ea typeface="Poppins"/>
              <a:cs typeface="Poppins"/>
              <a:sym typeface="Poppins"/>
            </a:endParaRPr>
          </a:p>
          <a:p>
            <a:pPr indent="-431800" lvl="0" marL="457200" marR="0" rtl="0" algn="l">
              <a:lnSpc>
                <a:spcPct val="115000"/>
              </a:lnSpc>
              <a:spcBef>
                <a:spcPts val="0"/>
              </a:spcBef>
              <a:spcAft>
                <a:spcPts val="0"/>
              </a:spcAft>
              <a:buClr>
                <a:srgbClr val="45B042"/>
              </a:buClr>
              <a:buSzPts val="3200"/>
              <a:buFont typeface="Poppins"/>
              <a:buChar char="●"/>
            </a:pPr>
            <a:r>
              <a:rPr b="1" i="0" lang="en-US" sz="3200" u="none" cap="none" strike="noStrike">
                <a:solidFill>
                  <a:srgbClr val="45B042"/>
                </a:solidFill>
                <a:latin typeface="Poppins"/>
                <a:ea typeface="Poppins"/>
                <a:cs typeface="Poppins"/>
                <a:sym typeface="Poppins"/>
              </a:rPr>
              <a:t>Para las organizaciones:</a:t>
            </a:r>
            <a:endParaRPr b="1" i="0" sz="3200" u="none" cap="none" strike="noStrike">
              <a:solidFill>
                <a:srgbClr val="45B042"/>
              </a:solidFill>
              <a:latin typeface="Poppins"/>
              <a:ea typeface="Poppins"/>
              <a:cs typeface="Poppins"/>
              <a:sym typeface="Poppins"/>
            </a:endParaRPr>
          </a:p>
          <a:p>
            <a:pPr indent="-431800" lvl="1" marL="914400" marR="0" rtl="0" algn="l">
              <a:lnSpc>
                <a:spcPct val="115000"/>
              </a:lnSpc>
              <a:spcBef>
                <a:spcPts val="0"/>
              </a:spcBef>
              <a:spcAft>
                <a:spcPts val="0"/>
              </a:spcAft>
              <a:buClr>
                <a:srgbClr val="062D47"/>
              </a:buClr>
              <a:buSzPts val="3200"/>
              <a:buFont typeface="Poppins"/>
              <a:buChar char="○"/>
            </a:pPr>
            <a:r>
              <a:rPr b="0" i="0" lang="en-US" sz="3200" u="none" cap="none" strike="noStrike">
                <a:solidFill>
                  <a:srgbClr val="062D47"/>
                </a:solidFill>
                <a:latin typeface="Poppins"/>
                <a:ea typeface="Poppins"/>
                <a:cs typeface="Poppins"/>
                <a:sym typeface="Poppins"/>
              </a:rPr>
              <a:t>Alinea las competencias del personal con los objetivos empresariales.</a:t>
            </a:r>
            <a:endParaRPr b="0" i="0" sz="3200" u="none" cap="none" strike="noStrike">
              <a:solidFill>
                <a:srgbClr val="062D47"/>
              </a:solidFill>
              <a:latin typeface="Poppins"/>
              <a:ea typeface="Poppins"/>
              <a:cs typeface="Poppins"/>
              <a:sym typeface="Poppins"/>
            </a:endParaRPr>
          </a:p>
          <a:p>
            <a:pPr indent="-431800" lvl="1" marL="914400" marR="0" rtl="0" algn="l">
              <a:lnSpc>
                <a:spcPct val="115000"/>
              </a:lnSpc>
              <a:spcBef>
                <a:spcPts val="0"/>
              </a:spcBef>
              <a:spcAft>
                <a:spcPts val="0"/>
              </a:spcAft>
              <a:buClr>
                <a:srgbClr val="062D47"/>
              </a:buClr>
              <a:buSzPts val="3200"/>
              <a:buFont typeface="Poppins"/>
              <a:buChar char="○"/>
            </a:pPr>
            <a:r>
              <a:rPr b="0" i="0" lang="en-US" sz="3200" u="none" cap="none" strike="noStrike">
                <a:solidFill>
                  <a:srgbClr val="062D47"/>
                </a:solidFill>
                <a:latin typeface="Poppins"/>
                <a:ea typeface="Poppins"/>
                <a:cs typeface="Poppins"/>
                <a:sym typeface="Poppins"/>
              </a:rPr>
              <a:t>Aumenta el compromiso, la productividad y la retención del talento.</a:t>
            </a:r>
            <a:endParaRPr b="0" i="0" sz="3200" u="none" cap="none" strike="noStrike">
              <a:solidFill>
                <a:srgbClr val="062D47"/>
              </a:solidFill>
              <a:latin typeface="Poppins"/>
              <a:ea typeface="Poppins"/>
              <a:cs typeface="Poppins"/>
              <a:sym typeface="Poppins"/>
            </a:endParaRPr>
          </a:p>
          <a:p>
            <a:pPr indent="-431800" lvl="1" marL="914400" marR="0" rtl="0" algn="l">
              <a:lnSpc>
                <a:spcPct val="115000"/>
              </a:lnSpc>
              <a:spcBef>
                <a:spcPts val="0"/>
              </a:spcBef>
              <a:spcAft>
                <a:spcPts val="0"/>
              </a:spcAft>
              <a:buClr>
                <a:srgbClr val="062D47"/>
              </a:buClr>
              <a:buSzPts val="3200"/>
              <a:buFont typeface="Poppins"/>
              <a:buChar char="○"/>
            </a:pPr>
            <a:r>
              <a:rPr b="0" i="0" lang="en-US" sz="3200" u="none" cap="none" strike="noStrike">
                <a:solidFill>
                  <a:srgbClr val="062D47"/>
                </a:solidFill>
                <a:latin typeface="Poppins"/>
                <a:ea typeface="Poppins"/>
                <a:cs typeface="Poppins"/>
                <a:sym typeface="Poppins"/>
              </a:rPr>
              <a:t>Refuerza la ventaja competitiva y la sostenibilidad organizacional.</a:t>
            </a:r>
            <a:endParaRPr b="0" i="0" sz="4699" u="none" cap="none" strike="noStrike">
              <a:solidFill>
                <a:srgbClr val="062D4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4"/>
          <p:cNvSpPr/>
          <p:nvPr/>
        </p:nvSpPr>
        <p:spPr>
          <a:xfrm rot="-4773720">
            <a:off x="5570985" y="2932996"/>
            <a:ext cx="12676724" cy="4421008"/>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335" name="Google Shape;335;p24"/>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4"/>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337" name="Google Shape;337;p24"/>
          <p:cNvGrpSpPr/>
          <p:nvPr/>
        </p:nvGrpSpPr>
        <p:grpSpPr>
          <a:xfrm>
            <a:off x="11629486" y="1052712"/>
            <a:ext cx="857867" cy="857867"/>
            <a:chOff x="0" y="0"/>
            <a:chExt cx="812800" cy="812800"/>
          </a:xfrm>
        </p:grpSpPr>
        <p:sp>
          <p:nvSpPr>
            <p:cNvPr id="338" name="Google Shape;33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24"/>
          <p:cNvGrpSpPr/>
          <p:nvPr/>
        </p:nvGrpSpPr>
        <p:grpSpPr>
          <a:xfrm>
            <a:off x="11115371" y="2332412"/>
            <a:ext cx="604566" cy="604566"/>
            <a:chOff x="0" y="0"/>
            <a:chExt cx="812800" cy="812800"/>
          </a:xfrm>
        </p:grpSpPr>
        <p:sp>
          <p:nvSpPr>
            <p:cNvPr id="341" name="Google Shape;34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24"/>
          <p:cNvGrpSpPr/>
          <p:nvPr/>
        </p:nvGrpSpPr>
        <p:grpSpPr>
          <a:xfrm>
            <a:off x="11940462" y="788230"/>
            <a:ext cx="637633" cy="637633"/>
            <a:chOff x="0" y="0"/>
            <a:chExt cx="812800" cy="812800"/>
          </a:xfrm>
        </p:grpSpPr>
        <p:sp>
          <p:nvSpPr>
            <p:cNvPr id="344" name="Google Shape;34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6" name="Google Shape;346;p24"/>
          <p:cNvSpPr txBox="1"/>
          <p:nvPr/>
        </p:nvSpPr>
        <p:spPr>
          <a:xfrm>
            <a:off x="12500" y="128775"/>
            <a:ext cx="12801900" cy="19671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US" sz="6000" u="none" cap="none" strike="noStrike">
                <a:solidFill>
                  <a:srgbClr val="002C47"/>
                </a:solidFill>
                <a:latin typeface="Poppins"/>
                <a:ea typeface="Poppins"/>
                <a:cs typeface="Poppins"/>
                <a:sym typeface="Poppins"/>
              </a:rPr>
              <a:t>Beneficios para los empleados</a:t>
            </a:r>
            <a:endParaRPr b="1" i="0" sz="1100" u="none" cap="none" strike="noStrike">
              <a:solidFill>
                <a:schemeClr val="dk1"/>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5000"/>
              <a:buFont typeface="Arial"/>
              <a:buNone/>
            </a:pPr>
            <a:r>
              <a:t/>
            </a:r>
            <a:endParaRPr b="1" i="0" sz="6000" u="none" cap="none" strike="noStrike">
              <a:solidFill>
                <a:srgbClr val="002C47"/>
              </a:solidFill>
              <a:latin typeface="Poppins"/>
              <a:ea typeface="Poppins"/>
              <a:cs typeface="Poppins"/>
              <a:sym typeface="Poppins"/>
            </a:endParaRPr>
          </a:p>
        </p:txBody>
      </p:sp>
      <p:sp>
        <p:nvSpPr>
          <p:cNvPr id="347" name="Google Shape;347;p24"/>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2" r="-7575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8" name="Google Shape;348;p24"/>
          <p:cNvGrpSpPr/>
          <p:nvPr/>
        </p:nvGrpSpPr>
        <p:grpSpPr>
          <a:xfrm>
            <a:off x="1143038" y="2494675"/>
            <a:ext cx="7787026" cy="3971364"/>
            <a:chOff x="0" y="0"/>
            <a:chExt cx="8954722" cy="4401867"/>
          </a:xfrm>
        </p:grpSpPr>
        <p:grpSp>
          <p:nvGrpSpPr>
            <p:cNvPr id="349" name="Google Shape;349;p24"/>
            <p:cNvGrpSpPr/>
            <p:nvPr/>
          </p:nvGrpSpPr>
          <p:grpSpPr>
            <a:xfrm>
              <a:off x="635543" y="4879"/>
              <a:ext cx="8319179" cy="1097186"/>
              <a:chOff x="0" y="-94781"/>
              <a:chExt cx="3800100" cy="501181"/>
            </a:xfrm>
          </p:grpSpPr>
          <p:sp>
            <p:nvSpPr>
              <p:cNvPr id="350" name="Google Shape;350;p24"/>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4"/>
              <p:cNvSpPr txBox="1"/>
              <p:nvPr/>
            </p:nvSpPr>
            <p:spPr>
              <a:xfrm>
                <a:off x="0" y="-94781"/>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24"/>
            <p:cNvSpPr/>
            <p:nvPr/>
          </p:nvSpPr>
          <p:spPr>
            <a:xfrm>
              <a:off x="0"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7">
                <a:alphaModFix/>
              </a:blip>
              <a:stretch>
                <a:fillRect b="0" l="0" r="0" t="0"/>
              </a:stretch>
            </a:blipFill>
            <a:ln>
              <a:noFill/>
            </a:ln>
          </p:spPr>
        </p:sp>
        <p:sp>
          <p:nvSpPr>
            <p:cNvPr id="353" name="Google Shape;353;p24"/>
            <p:cNvSpPr/>
            <p:nvPr/>
          </p:nvSpPr>
          <p:spPr>
            <a:xfrm>
              <a:off x="234169" y="273399"/>
              <a:ext cx="802749" cy="767629"/>
            </a:xfrm>
            <a:custGeom>
              <a:rect b="b" l="l" r="r" t="t"/>
              <a:pathLst>
                <a:path extrusionOk="0" h="767629" w="802749">
                  <a:moveTo>
                    <a:pt x="0" y="0"/>
                  </a:moveTo>
                  <a:lnTo>
                    <a:pt x="802749" y="0"/>
                  </a:lnTo>
                  <a:lnTo>
                    <a:pt x="802749" y="767628"/>
                  </a:lnTo>
                  <a:lnTo>
                    <a:pt x="0" y="767628"/>
                  </a:lnTo>
                  <a:lnTo>
                    <a:pt x="0" y="0"/>
                  </a:lnTo>
                  <a:close/>
                </a:path>
              </a:pathLst>
            </a:custGeom>
            <a:blipFill rotWithShape="1">
              <a:blip r:embed="rId8">
                <a:alphaModFix/>
              </a:blip>
              <a:stretch>
                <a:fillRect b="0" l="0" r="0" t="0"/>
              </a:stretch>
            </a:blipFill>
            <a:ln>
              <a:noFill/>
            </a:ln>
          </p:spPr>
        </p:sp>
        <p:grpSp>
          <p:nvGrpSpPr>
            <p:cNvPr id="354" name="Google Shape;354;p24"/>
            <p:cNvGrpSpPr/>
            <p:nvPr/>
          </p:nvGrpSpPr>
          <p:grpSpPr>
            <a:xfrm>
              <a:off x="635543" y="3227060"/>
              <a:ext cx="8319179" cy="1014804"/>
              <a:chOff x="0" y="-57150"/>
              <a:chExt cx="3800100" cy="463550"/>
            </a:xfrm>
          </p:grpSpPr>
          <p:sp>
            <p:nvSpPr>
              <p:cNvPr id="355" name="Google Shape;355;p24"/>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4"/>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4"/>
            <p:cNvSpPr/>
            <p:nvPr/>
          </p:nvSpPr>
          <p:spPr>
            <a:xfrm>
              <a:off x="0"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358" name="Google Shape;358;p24"/>
            <p:cNvSpPr/>
            <p:nvPr/>
          </p:nvSpPr>
          <p:spPr>
            <a:xfrm>
              <a:off x="150002" y="3280075"/>
              <a:ext cx="971084" cy="954090"/>
            </a:xfrm>
            <a:custGeom>
              <a:rect b="b" l="l" r="r" t="t"/>
              <a:pathLst>
                <a:path extrusionOk="0" h="954090" w="971084">
                  <a:moveTo>
                    <a:pt x="0" y="0"/>
                  </a:moveTo>
                  <a:lnTo>
                    <a:pt x="971083" y="0"/>
                  </a:lnTo>
                  <a:lnTo>
                    <a:pt x="971083" y="954090"/>
                  </a:lnTo>
                  <a:lnTo>
                    <a:pt x="0" y="954090"/>
                  </a:lnTo>
                  <a:lnTo>
                    <a:pt x="0" y="0"/>
                  </a:lnTo>
                  <a:close/>
                </a:path>
              </a:pathLst>
            </a:custGeom>
            <a:blipFill rotWithShape="1">
              <a:blip r:embed="rId10">
                <a:alphaModFix/>
              </a:blip>
              <a:stretch>
                <a:fillRect b="0" l="0" r="0" t="0"/>
              </a:stretch>
            </a:blipFill>
            <a:ln>
              <a:noFill/>
            </a:ln>
          </p:spPr>
        </p:sp>
        <p:grpSp>
          <p:nvGrpSpPr>
            <p:cNvPr id="359" name="Google Shape;359;p24"/>
            <p:cNvGrpSpPr/>
            <p:nvPr/>
          </p:nvGrpSpPr>
          <p:grpSpPr>
            <a:xfrm>
              <a:off x="635543" y="1663873"/>
              <a:ext cx="8319179" cy="1014804"/>
              <a:chOff x="0" y="-57150"/>
              <a:chExt cx="3800100" cy="463550"/>
            </a:xfrm>
          </p:grpSpPr>
          <p:sp>
            <p:nvSpPr>
              <p:cNvPr id="360" name="Google Shape;360;p24"/>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4"/>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2" name="Google Shape;362;p24"/>
            <p:cNvSpPr/>
            <p:nvPr/>
          </p:nvSpPr>
          <p:spPr>
            <a:xfrm>
              <a:off x="0" y="1567593"/>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363" name="Google Shape;363;p24"/>
            <p:cNvSpPr/>
            <p:nvPr/>
          </p:nvSpPr>
          <p:spPr>
            <a:xfrm>
              <a:off x="216459" y="1788986"/>
              <a:ext cx="857456" cy="857456"/>
            </a:xfrm>
            <a:custGeom>
              <a:rect b="b" l="l" r="r" t="t"/>
              <a:pathLst>
                <a:path extrusionOk="0" h="857456" w="857456">
                  <a:moveTo>
                    <a:pt x="0" y="0"/>
                  </a:moveTo>
                  <a:lnTo>
                    <a:pt x="857456" y="0"/>
                  </a:lnTo>
                  <a:lnTo>
                    <a:pt x="857456" y="857456"/>
                  </a:lnTo>
                  <a:lnTo>
                    <a:pt x="0" y="857456"/>
                  </a:lnTo>
                  <a:lnTo>
                    <a:pt x="0" y="0"/>
                  </a:lnTo>
                  <a:close/>
                </a:path>
              </a:pathLst>
            </a:custGeom>
            <a:blipFill rotWithShape="1">
              <a:blip r:embed="rId11">
                <a:alphaModFix/>
              </a:blip>
              <a:stretch>
                <a:fillRect b="0" l="0" r="0" t="0"/>
              </a:stretch>
            </a:blipFill>
            <a:ln>
              <a:noFill/>
            </a:ln>
          </p:spPr>
        </p:sp>
        <p:sp>
          <p:nvSpPr>
            <p:cNvPr id="364" name="Google Shape;364;p24"/>
            <p:cNvSpPr txBox="1"/>
            <p:nvPr/>
          </p:nvSpPr>
          <p:spPr>
            <a:xfrm>
              <a:off x="1624111" y="324165"/>
              <a:ext cx="6880500" cy="7218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i="0" lang="en-US" sz="4231" u="none" cap="none" strike="noStrike">
                  <a:solidFill>
                    <a:srgbClr val="FFFFFF"/>
                  </a:solidFill>
                  <a:latin typeface="Poppins Medium"/>
                  <a:ea typeface="Poppins Medium"/>
                  <a:cs typeface="Poppins Medium"/>
                  <a:sym typeface="Poppins Medium"/>
                </a:rPr>
                <a:t>Claridad y estructura</a:t>
              </a:r>
              <a:endParaRPr b="1" i="0" sz="4231" u="none" cap="none" strike="noStrike">
                <a:solidFill>
                  <a:srgbClr val="FFFFFF"/>
                </a:solidFill>
                <a:latin typeface="Poppins Medium"/>
                <a:ea typeface="Poppins Medium"/>
                <a:cs typeface="Poppins Medium"/>
                <a:sym typeface="Poppins Medium"/>
              </a:endParaRPr>
            </a:p>
          </p:txBody>
        </p:sp>
        <p:sp>
          <p:nvSpPr>
            <p:cNvPr id="365" name="Google Shape;365;p24"/>
            <p:cNvSpPr txBox="1"/>
            <p:nvPr/>
          </p:nvSpPr>
          <p:spPr>
            <a:xfrm>
              <a:off x="1511014" y="3421693"/>
              <a:ext cx="7330200" cy="6198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US" sz="3633" u="none" cap="none" strike="noStrike">
                  <a:solidFill>
                    <a:srgbClr val="FFFFFF"/>
                  </a:solidFill>
                  <a:latin typeface="Poppins Medium"/>
                  <a:ea typeface="Poppins Medium"/>
                  <a:cs typeface="Poppins Medium"/>
                  <a:sym typeface="Poppins Medium"/>
                </a:rPr>
                <a:t>Desarrollo de Habilidades</a:t>
              </a:r>
              <a:endParaRPr b="0" i="0" sz="3433" u="none" cap="none" strike="noStrike">
                <a:solidFill>
                  <a:srgbClr val="000000"/>
                </a:solidFill>
                <a:latin typeface="Arial"/>
                <a:ea typeface="Arial"/>
                <a:cs typeface="Arial"/>
                <a:sym typeface="Arial"/>
              </a:endParaRPr>
            </a:p>
          </p:txBody>
        </p:sp>
        <p:sp>
          <p:nvSpPr>
            <p:cNvPr id="366" name="Google Shape;366;p24"/>
            <p:cNvSpPr txBox="1"/>
            <p:nvPr/>
          </p:nvSpPr>
          <p:spPr>
            <a:xfrm>
              <a:off x="1598639" y="1988174"/>
              <a:ext cx="7330200" cy="6027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US" sz="3533" u="none" cap="none" strike="noStrike">
                  <a:solidFill>
                    <a:srgbClr val="FFFFFF"/>
                  </a:solidFill>
                  <a:latin typeface="Poppins Medium"/>
                  <a:ea typeface="Poppins Medium"/>
                  <a:cs typeface="Poppins Medium"/>
                  <a:sym typeface="Poppins Medium"/>
                </a:rPr>
                <a:t>Mayor satisfacción laboral</a:t>
              </a:r>
              <a:endParaRPr b="0" i="0" sz="2200" u="none" cap="none" strike="noStrike">
                <a:solidFill>
                  <a:srgbClr val="000000"/>
                </a:solidFill>
                <a:latin typeface="Arial"/>
                <a:ea typeface="Arial"/>
                <a:cs typeface="Arial"/>
                <a:sym typeface="Arial"/>
              </a:endParaRPr>
            </a:p>
          </p:txBody>
        </p:sp>
      </p:grpSp>
      <p:sp>
        <p:nvSpPr>
          <p:cNvPr id="367" name="Google Shape;367;p24"/>
          <p:cNvSpPr txBox="1"/>
          <p:nvPr/>
        </p:nvSpPr>
        <p:spPr>
          <a:xfrm>
            <a:off x="742950" y="7181850"/>
            <a:ext cx="8587200" cy="215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0" i="0" lang="en-US" sz="2500" u="none" cap="none" strike="noStrike">
                <a:solidFill>
                  <a:schemeClr val="dk1"/>
                </a:solidFill>
                <a:latin typeface="Poppins"/>
                <a:ea typeface="Poppins"/>
                <a:cs typeface="Poppins"/>
                <a:sym typeface="Poppins"/>
              </a:rPr>
              <a:t>La planificación de carrera proporciona a los empleados claridad y caminos estructurados para el crecimiento, promueve el desarrollo continuo de habilidades para responder a las demandas cambiantes, y aumenta la satisfacción laboral al alinear los roles con las aspiraciones personales.</a:t>
            </a:r>
            <a:endParaRPr b="0" i="0" sz="2500" u="none" cap="none" strike="noStrike">
              <a:solidFill>
                <a:schemeClr val="dk1"/>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5"/>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373" name="Google Shape;373;p25"/>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5"/>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375" name="Google Shape;375;p25"/>
          <p:cNvGrpSpPr/>
          <p:nvPr/>
        </p:nvGrpSpPr>
        <p:grpSpPr>
          <a:xfrm>
            <a:off x="11629486" y="1052712"/>
            <a:ext cx="857829" cy="857829"/>
            <a:chOff x="0" y="0"/>
            <a:chExt cx="812800" cy="812800"/>
          </a:xfrm>
        </p:grpSpPr>
        <p:sp>
          <p:nvSpPr>
            <p:cNvPr id="376" name="Google Shape;37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8" name="Google Shape;378;p25"/>
          <p:cNvGrpSpPr/>
          <p:nvPr/>
        </p:nvGrpSpPr>
        <p:grpSpPr>
          <a:xfrm>
            <a:off x="11115371" y="2332412"/>
            <a:ext cx="604561" cy="604561"/>
            <a:chOff x="0" y="0"/>
            <a:chExt cx="812800" cy="812800"/>
          </a:xfrm>
        </p:grpSpPr>
        <p:sp>
          <p:nvSpPr>
            <p:cNvPr id="379" name="Google Shape;37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p25"/>
          <p:cNvGrpSpPr/>
          <p:nvPr/>
        </p:nvGrpSpPr>
        <p:grpSpPr>
          <a:xfrm>
            <a:off x="11940462" y="788230"/>
            <a:ext cx="637642" cy="637642"/>
            <a:chOff x="0" y="0"/>
            <a:chExt cx="812800" cy="812800"/>
          </a:xfrm>
        </p:grpSpPr>
        <p:sp>
          <p:nvSpPr>
            <p:cNvPr id="382" name="Google Shape;38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5"/>
          <p:cNvSpPr txBox="1"/>
          <p:nvPr/>
        </p:nvSpPr>
        <p:spPr>
          <a:xfrm>
            <a:off x="88700" y="1043175"/>
            <a:ext cx="11928000" cy="19671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US" sz="6000" u="none" cap="none" strike="noStrike">
                <a:solidFill>
                  <a:srgbClr val="002C47"/>
                </a:solidFill>
                <a:latin typeface="Poppins"/>
                <a:ea typeface="Poppins"/>
                <a:cs typeface="Poppins"/>
                <a:sym typeface="Poppins"/>
              </a:rPr>
              <a:t>Beneficios para las empresas</a:t>
            </a:r>
            <a:endParaRPr b="1" i="0" sz="6000" u="none" cap="none" strike="noStrike">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t/>
            </a:r>
            <a:endParaRPr b="1" i="0" sz="6000" u="none" cap="none" strike="noStrike">
              <a:solidFill>
                <a:srgbClr val="002C47"/>
              </a:solidFill>
              <a:latin typeface="Poppins"/>
              <a:ea typeface="Poppins"/>
              <a:cs typeface="Poppins"/>
              <a:sym typeface="Poppins"/>
            </a:endParaRPr>
          </a:p>
        </p:txBody>
      </p:sp>
      <p:sp>
        <p:nvSpPr>
          <p:cNvPr id="385" name="Google Shape;385;p25"/>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6" name="Google Shape;386;p25"/>
          <p:cNvGrpSpPr/>
          <p:nvPr/>
        </p:nvGrpSpPr>
        <p:grpSpPr>
          <a:xfrm>
            <a:off x="1143038" y="2494675"/>
            <a:ext cx="7787026" cy="3971364"/>
            <a:chOff x="0" y="0"/>
            <a:chExt cx="8954722" cy="4401867"/>
          </a:xfrm>
        </p:grpSpPr>
        <p:grpSp>
          <p:nvGrpSpPr>
            <p:cNvPr id="387" name="Google Shape;387;p25"/>
            <p:cNvGrpSpPr/>
            <p:nvPr/>
          </p:nvGrpSpPr>
          <p:grpSpPr>
            <a:xfrm>
              <a:off x="635543" y="4879"/>
              <a:ext cx="8319179" cy="1097186"/>
              <a:chOff x="0" y="-94781"/>
              <a:chExt cx="3800100" cy="501181"/>
            </a:xfrm>
          </p:grpSpPr>
          <p:sp>
            <p:nvSpPr>
              <p:cNvPr id="388" name="Google Shape;388;p25"/>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5"/>
              <p:cNvSpPr txBox="1"/>
              <p:nvPr/>
            </p:nvSpPr>
            <p:spPr>
              <a:xfrm>
                <a:off x="0" y="-94781"/>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25"/>
            <p:cNvSpPr/>
            <p:nvPr/>
          </p:nvSpPr>
          <p:spPr>
            <a:xfrm>
              <a:off x="0"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7">
                <a:alphaModFix/>
              </a:blip>
              <a:stretch>
                <a:fillRect b="0" l="0" r="0" t="0"/>
              </a:stretch>
            </a:blipFill>
            <a:ln>
              <a:noFill/>
            </a:ln>
          </p:spPr>
        </p:sp>
        <p:sp>
          <p:nvSpPr>
            <p:cNvPr id="391" name="Google Shape;391;p25"/>
            <p:cNvSpPr/>
            <p:nvPr/>
          </p:nvSpPr>
          <p:spPr>
            <a:xfrm>
              <a:off x="234169" y="273399"/>
              <a:ext cx="802749" cy="767629"/>
            </a:xfrm>
            <a:custGeom>
              <a:rect b="b" l="l" r="r" t="t"/>
              <a:pathLst>
                <a:path extrusionOk="0" h="767629" w="802749">
                  <a:moveTo>
                    <a:pt x="0" y="0"/>
                  </a:moveTo>
                  <a:lnTo>
                    <a:pt x="802749" y="0"/>
                  </a:lnTo>
                  <a:lnTo>
                    <a:pt x="802749" y="767628"/>
                  </a:lnTo>
                  <a:lnTo>
                    <a:pt x="0" y="767628"/>
                  </a:lnTo>
                  <a:lnTo>
                    <a:pt x="0" y="0"/>
                  </a:lnTo>
                  <a:close/>
                </a:path>
              </a:pathLst>
            </a:custGeom>
            <a:blipFill rotWithShape="1">
              <a:blip r:embed="rId8">
                <a:alphaModFix/>
              </a:blip>
              <a:stretch>
                <a:fillRect b="0" l="0" r="0" t="0"/>
              </a:stretch>
            </a:blipFill>
            <a:ln>
              <a:noFill/>
            </a:ln>
          </p:spPr>
        </p:sp>
        <p:grpSp>
          <p:nvGrpSpPr>
            <p:cNvPr id="392" name="Google Shape;392;p25"/>
            <p:cNvGrpSpPr/>
            <p:nvPr/>
          </p:nvGrpSpPr>
          <p:grpSpPr>
            <a:xfrm>
              <a:off x="635543" y="3227060"/>
              <a:ext cx="8319179" cy="1014804"/>
              <a:chOff x="0" y="-57150"/>
              <a:chExt cx="3800100" cy="463550"/>
            </a:xfrm>
          </p:grpSpPr>
          <p:sp>
            <p:nvSpPr>
              <p:cNvPr id="393" name="Google Shape;393;p25"/>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5"/>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25"/>
            <p:cNvSpPr/>
            <p:nvPr/>
          </p:nvSpPr>
          <p:spPr>
            <a:xfrm>
              <a:off x="0"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396" name="Google Shape;396;p25"/>
            <p:cNvSpPr/>
            <p:nvPr/>
          </p:nvSpPr>
          <p:spPr>
            <a:xfrm>
              <a:off x="150002" y="3280075"/>
              <a:ext cx="971084" cy="954090"/>
            </a:xfrm>
            <a:custGeom>
              <a:rect b="b" l="l" r="r" t="t"/>
              <a:pathLst>
                <a:path extrusionOk="0" h="954090" w="971084">
                  <a:moveTo>
                    <a:pt x="0" y="0"/>
                  </a:moveTo>
                  <a:lnTo>
                    <a:pt x="971083" y="0"/>
                  </a:lnTo>
                  <a:lnTo>
                    <a:pt x="971083" y="954090"/>
                  </a:lnTo>
                  <a:lnTo>
                    <a:pt x="0" y="954090"/>
                  </a:lnTo>
                  <a:lnTo>
                    <a:pt x="0" y="0"/>
                  </a:lnTo>
                  <a:close/>
                </a:path>
              </a:pathLst>
            </a:custGeom>
            <a:blipFill rotWithShape="1">
              <a:blip r:embed="rId10">
                <a:alphaModFix/>
              </a:blip>
              <a:stretch>
                <a:fillRect b="0" l="0" r="0" t="0"/>
              </a:stretch>
            </a:blipFill>
            <a:ln>
              <a:noFill/>
            </a:ln>
          </p:spPr>
        </p:sp>
        <p:grpSp>
          <p:nvGrpSpPr>
            <p:cNvPr id="397" name="Google Shape;397;p25"/>
            <p:cNvGrpSpPr/>
            <p:nvPr/>
          </p:nvGrpSpPr>
          <p:grpSpPr>
            <a:xfrm>
              <a:off x="635543" y="1663873"/>
              <a:ext cx="8319179" cy="1014804"/>
              <a:chOff x="0" y="-57150"/>
              <a:chExt cx="3800100" cy="463550"/>
            </a:xfrm>
          </p:grpSpPr>
          <p:sp>
            <p:nvSpPr>
              <p:cNvPr id="398" name="Google Shape;398;p25"/>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5"/>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25"/>
            <p:cNvSpPr/>
            <p:nvPr/>
          </p:nvSpPr>
          <p:spPr>
            <a:xfrm>
              <a:off x="0" y="1567593"/>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401" name="Google Shape;401;p25"/>
            <p:cNvSpPr/>
            <p:nvPr/>
          </p:nvSpPr>
          <p:spPr>
            <a:xfrm>
              <a:off x="216459" y="1788986"/>
              <a:ext cx="857456" cy="857456"/>
            </a:xfrm>
            <a:custGeom>
              <a:rect b="b" l="l" r="r" t="t"/>
              <a:pathLst>
                <a:path extrusionOk="0" h="857456" w="857456">
                  <a:moveTo>
                    <a:pt x="0" y="0"/>
                  </a:moveTo>
                  <a:lnTo>
                    <a:pt x="857456" y="0"/>
                  </a:lnTo>
                  <a:lnTo>
                    <a:pt x="857456" y="857456"/>
                  </a:lnTo>
                  <a:lnTo>
                    <a:pt x="0" y="857456"/>
                  </a:lnTo>
                  <a:lnTo>
                    <a:pt x="0" y="0"/>
                  </a:lnTo>
                  <a:close/>
                </a:path>
              </a:pathLst>
            </a:custGeom>
            <a:blipFill rotWithShape="1">
              <a:blip r:embed="rId11">
                <a:alphaModFix/>
              </a:blip>
              <a:stretch>
                <a:fillRect b="0" l="0" r="0" t="0"/>
              </a:stretch>
            </a:blipFill>
            <a:ln>
              <a:noFill/>
            </a:ln>
          </p:spPr>
        </p:sp>
        <p:sp>
          <p:nvSpPr>
            <p:cNvPr id="402" name="Google Shape;402;p25"/>
            <p:cNvSpPr txBox="1"/>
            <p:nvPr/>
          </p:nvSpPr>
          <p:spPr>
            <a:xfrm>
              <a:off x="1624111" y="324165"/>
              <a:ext cx="6880500" cy="6537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i="0" lang="en-US" sz="3831" u="none" cap="none" strike="noStrike">
                  <a:solidFill>
                    <a:srgbClr val="FFFFFF"/>
                  </a:solidFill>
                  <a:latin typeface="Poppins Medium"/>
                  <a:ea typeface="Poppins Medium"/>
                  <a:cs typeface="Poppins Medium"/>
                  <a:sym typeface="Poppins Medium"/>
                </a:rPr>
                <a:t>Mejora del rendimiento</a:t>
              </a:r>
              <a:endParaRPr b="1" i="0" sz="3831" u="none" cap="none" strike="noStrike">
                <a:solidFill>
                  <a:srgbClr val="FFFFFF"/>
                </a:solidFill>
                <a:latin typeface="Poppins Medium"/>
                <a:ea typeface="Poppins Medium"/>
                <a:cs typeface="Poppins Medium"/>
                <a:sym typeface="Poppins Medium"/>
              </a:endParaRPr>
            </a:p>
          </p:txBody>
        </p:sp>
        <p:sp>
          <p:nvSpPr>
            <p:cNvPr id="403" name="Google Shape;403;p25"/>
            <p:cNvSpPr txBox="1"/>
            <p:nvPr/>
          </p:nvSpPr>
          <p:spPr>
            <a:xfrm>
              <a:off x="1598640" y="3421693"/>
              <a:ext cx="7330200" cy="7221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US" sz="4233" u="none" cap="none" strike="noStrike">
                  <a:solidFill>
                    <a:srgbClr val="FFFFFF"/>
                  </a:solidFill>
                  <a:latin typeface="Poppins Medium"/>
                  <a:ea typeface="Poppins Medium"/>
                  <a:cs typeface="Poppins Medium"/>
                  <a:sym typeface="Poppins Medium"/>
                </a:rPr>
                <a:t>Ventaja competitiva</a:t>
              </a:r>
              <a:endParaRPr b="1" i="0" sz="4233" u="none" cap="none" strike="noStrike">
                <a:solidFill>
                  <a:srgbClr val="FFFFFF"/>
                </a:solidFill>
                <a:latin typeface="Poppins Medium"/>
                <a:ea typeface="Poppins Medium"/>
                <a:cs typeface="Poppins Medium"/>
                <a:sym typeface="Poppins Medium"/>
              </a:endParaRPr>
            </a:p>
          </p:txBody>
        </p:sp>
        <p:sp>
          <p:nvSpPr>
            <p:cNvPr id="404" name="Google Shape;404;p25"/>
            <p:cNvSpPr txBox="1"/>
            <p:nvPr/>
          </p:nvSpPr>
          <p:spPr>
            <a:xfrm>
              <a:off x="1309869" y="1819247"/>
              <a:ext cx="7619100" cy="9144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US" sz="2233" u="none" cap="none" strike="noStrike">
                  <a:solidFill>
                    <a:srgbClr val="FFFFFF"/>
                  </a:solidFill>
                  <a:latin typeface="Poppins Medium"/>
                  <a:ea typeface="Poppins Medium"/>
                  <a:cs typeface="Poppins Medium"/>
                  <a:sym typeface="Poppins Medium"/>
                </a:rPr>
                <a:t>Retención del talento y planificación de la sucesión</a:t>
              </a:r>
              <a:endParaRPr b="1" i="0" sz="2233" u="none" cap="none" strike="noStrike">
                <a:solidFill>
                  <a:srgbClr val="FFFFFF"/>
                </a:solidFill>
                <a:latin typeface="Poppins Medium"/>
                <a:ea typeface="Poppins Medium"/>
                <a:cs typeface="Poppins Medium"/>
                <a:sym typeface="Poppins Medium"/>
              </a:endParaRPr>
            </a:p>
          </p:txBody>
        </p:sp>
      </p:grpSp>
      <p:sp>
        <p:nvSpPr>
          <p:cNvPr id="405" name="Google Shape;405;p25"/>
          <p:cNvSpPr txBox="1"/>
          <p:nvPr/>
        </p:nvSpPr>
        <p:spPr>
          <a:xfrm>
            <a:off x="742950" y="6800850"/>
            <a:ext cx="8587200" cy="2152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b="0" i="0" lang="en-US" sz="2900" u="none" cap="none" strike="noStrike">
                <a:solidFill>
                  <a:schemeClr val="dk1"/>
                </a:solidFill>
                <a:latin typeface="Poppins"/>
                <a:ea typeface="Poppins"/>
                <a:cs typeface="Poppins"/>
                <a:sym typeface="Poppins"/>
              </a:rPr>
              <a:t>La planificación de carrera mejora el rendimiento organizacional, retiene el talento clave mediante oportunidades claras de crecimiento y construye una ventaja competitiva al alinear el desarrollo de los empleados con los objetivos empresariales.</a:t>
            </a:r>
            <a:endParaRPr b="0" i="0" sz="2900" u="none" cap="none" strike="noStrike">
              <a:solidFill>
                <a:schemeClr val="dk1"/>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2900"/>
              <a:buFont typeface="Arial"/>
              <a:buNone/>
            </a:pPr>
            <a:r>
              <a:t/>
            </a:r>
            <a:endParaRPr b="0" i="0" sz="2900" u="none" cap="none" strike="noStrike">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6"/>
          <p:cNvSpPr/>
          <p:nvPr/>
        </p:nvSpPr>
        <p:spPr>
          <a:xfrm rot="-10370840">
            <a:off x="11426476" y="-632082"/>
            <a:ext cx="8019344" cy="2715783"/>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411" name="Google Shape;411;p26"/>
          <p:cNvSpPr/>
          <p:nvPr/>
        </p:nvSpPr>
        <p:spPr>
          <a:xfrm flipH="1" rot="10416205">
            <a:off x="-326994" y="-524050"/>
            <a:ext cx="7379055" cy="2291030"/>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412" name="Google Shape;412;p26"/>
          <p:cNvGrpSpPr/>
          <p:nvPr/>
        </p:nvGrpSpPr>
        <p:grpSpPr>
          <a:xfrm>
            <a:off x="-1342907" y="9913241"/>
            <a:ext cx="20973307" cy="837542"/>
            <a:chOff x="0" y="-57150"/>
            <a:chExt cx="11607985" cy="463550"/>
          </a:xfrm>
        </p:grpSpPr>
        <p:sp>
          <p:nvSpPr>
            <p:cNvPr id="413" name="Google Shape;413;p2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6"/>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26"/>
          <p:cNvGrpSpPr/>
          <p:nvPr/>
        </p:nvGrpSpPr>
        <p:grpSpPr>
          <a:xfrm>
            <a:off x="2488624" y="9913241"/>
            <a:ext cx="13310430" cy="837542"/>
            <a:chOff x="0" y="-57150"/>
            <a:chExt cx="7366853" cy="463550"/>
          </a:xfrm>
        </p:grpSpPr>
        <p:sp>
          <p:nvSpPr>
            <p:cNvPr id="416" name="Google Shape;416;p26"/>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6"/>
            <p:cNvSpPr txBox="1"/>
            <p:nvPr/>
          </p:nvSpPr>
          <p:spPr>
            <a:xfrm>
              <a:off x="0" y="-57150"/>
              <a:ext cx="73668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26"/>
          <p:cNvGrpSpPr/>
          <p:nvPr/>
        </p:nvGrpSpPr>
        <p:grpSpPr>
          <a:xfrm>
            <a:off x="4131384" y="9913241"/>
            <a:ext cx="10025030" cy="837542"/>
            <a:chOff x="0" y="-57150"/>
            <a:chExt cx="5548500" cy="463550"/>
          </a:xfrm>
        </p:grpSpPr>
        <p:sp>
          <p:nvSpPr>
            <p:cNvPr id="419" name="Google Shape;419;p2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6"/>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26"/>
          <p:cNvSpPr txBox="1"/>
          <p:nvPr/>
        </p:nvSpPr>
        <p:spPr>
          <a:xfrm>
            <a:off x="178075" y="1915850"/>
            <a:ext cx="179577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5600" u="none" cap="none" strike="noStrike">
                <a:solidFill>
                  <a:srgbClr val="002C47"/>
                </a:solidFill>
                <a:latin typeface="Poppins"/>
                <a:ea typeface="Poppins"/>
                <a:cs typeface="Poppins"/>
                <a:sym typeface="Poppins"/>
              </a:rPr>
              <a:t>El valor estratégico de la planificación de carrera</a:t>
            </a:r>
            <a:endParaRPr b="1" i="0" sz="5600" u="none" cap="none" strike="noStrike">
              <a:solidFill>
                <a:srgbClr val="002C47"/>
              </a:solidFill>
              <a:latin typeface="Poppins"/>
              <a:ea typeface="Poppins"/>
              <a:cs typeface="Poppins"/>
              <a:sym typeface="Poppins"/>
            </a:endParaRPr>
          </a:p>
        </p:txBody>
      </p:sp>
      <p:sp>
        <p:nvSpPr>
          <p:cNvPr id="422" name="Google Shape;422;p26"/>
          <p:cNvSpPr txBox="1"/>
          <p:nvPr/>
        </p:nvSpPr>
        <p:spPr>
          <a:xfrm>
            <a:off x="1163975" y="3493725"/>
            <a:ext cx="15950700" cy="2844600"/>
          </a:xfrm>
          <a:prstGeom prst="rect">
            <a:avLst/>
          </a:prstGeom>
          <a:noFill/>
          <a:ln cap="flat" cmpd="sng" w="28575">
            <a:solidFill>
              <a:srgbClr val="6AA84F"/>
            </a:solidFill>
            <a:prstDash val="lgDashDot"/>
            <a:round/>
            <a:headEnd len="sm" w="sm" type="none"/>
            <a:tailEnd len="sm" w="sm" type="none"/>
          </a:ln>
        </p:spPr>
        <p:txBody>
          <a:bodyPr anchorCtr="0" anchor="t" bIns="0" lIns="0" spcFirstLastPara="1" rIns="0" wrap="square" tIns="0">
            <a:spAutoFit/>
          </a:bodyPr>
          <a:lstStyle/>
          <a:p>
            <a:pPr indent="0" lvl="0" marL="0" marR="0" rtl="0" algn="ctr">
              <a:lnSpc>
                <a:spcPct val="115000"/>
              </a:lnSpc>
              <a:spcBef>
                <a:spcPts val="1200"/>
              </a:spcBef>
              <a:spcAft>
                <a:spcPts val="1200"/>
              </a:spcAft>
              <a:buClr>
                <a:schemeClr val="dk1"/>
              </a:buClr>
              <a:buSzPts val="1100"/>
              <a:buFont typeface="Arial"/>
              <a:buNone/>
            </a:pPr>
            <a:r>
              <a:rPr b="0" i="0" lang="en-US" sz="3300" u="none" cap="none" strike="noStrike">
                <a:solidFill>
                  <a:srgbClr val="002C47"/>
                </a:solidFill>
                <a:latin typeface="Poppins"/>
                <a:ea typeface="Poppins"/>
                <a:cs typeface="Poppins"/>
                <a:sym typeface="Poppins"/>
              </a:rPr>
              <a:t>La planificación de carrera es una herramienta clave para alinear las aspiraciones personales con los objetivos organizacionales, asegurando que los individuos se sientan realizados y comprometidos, al tiempo que contribuyen a mejorar el rendimiento, la innovación y el éxito a largo plazo de las empresas en mercados dinámicos.</a:t>
            </a:r>
            <a:endParaRPr b="0" i="0" sz="3300" u="none" cap="none" strike="noStrike">
              <a:solidFill>
                <a:srgbClr val="002C47"/>
              </a:solidFill>
              <a:latin typeface="Poppins"/>
              <a:ea typeface="Poppins"/>
              <a:cs typeface="Poppins"/>
              <a:sym typeface="Poppins"/>
            </a:endParaRPr>
          </a:p>
        </p:txBody>
      </p:sp>
      <p:sp>
        <p:nvSpPr>
          <p:cNvPr id="423" name="Google Shape;423;p26"/>
          <p:cNvSpPr/>
          <p:nvPr/>
        </p:nvSpPr>
        <p:spPr>
          <a:xfrm>
            <a:off x="5670562" y="6728787"/>
            <a:ext cx="2444496" cy="244449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6"/>
          <p:cNvSpPr/>
          <p:nvPr/>
        </p:nvSpPr>
        <p:spPr>
          <a:xfrm>
            <a:off x="6057360" y="7208548"/>
            <a:ext cx="1670884" cy="1484998"/>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4">
              <a:alphaModFix/>
            </a:blip>
            <a:stretch>
              <a:fillRect b="0" l="0" r="0" t="0"/>
            </a:stretch>
          </a:blipFill>
          <a:ln>
            <a:noFill/>
          </a:ln>
        </p:spPr>
      </p:sp>
      <p:sp>
        <p:nvSpPr>
          <p:cNvPr id="425" name="Google Shape;425;p26"/>
          <p:cNvSpPr/>
          <p:nvPr/>
        </p:nvSpPr>
        <p:spPr>
          <a:xfrm>
            <a:off x="9866786" y="6728787"/>
            <a:ext cx="2444496" cy="244449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6"/>
          <p:cNvSpPr/>
          <p:nvPr/>
        </p:nvSpPr>
        <p:spPr>
          <a:xfrm>
            <a:off x="10308600" y="7252225"/>
            <a:ext cx="1501181" cy="1441510"/>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7"/>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432" name="Google Shape;432;p27"/>
          <p:cNvGrpSpPr/>
          <p:nvPr/>
        </p:nvGrpSpPr>
        <p:grpSpPr>
          <a:xfrm>
            <a:off x="5940775" y="946396"/>
            <a:ext cx="857829" cy="857829"/>
            <a:chOff x="0" y="0"/>
            <a:chExt cx="812800" cy="812800"/>
          </a:xfrm>
        </p:grpSpPr>
        <p:sp>
          <p:nvSpPr>
            <p:cNvPr id="433" name="Google Shape;43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7"/>
          <p:cNvGrpSpPr/>
          <p:nvPr/>
        </p:nvGrpSpPr>
        <p:grpSpPr>
          <a:xfrm>
            <a:off x="5968162" y="2009621"/>
            <a:ext cx="604561" cy="604561"/>
            <a:chOff x="0" y="0"/>
            <a:chExt cx="812800" cy="812800"/>
          </a:xfrm>
        </p:grpSpPr>
        <p:sp>
          <p:nvSpPr>
            <p:cNvPr id="436" name="Google Shape;436;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7"/>
          <p:cNvGrpSpPr/>
          <p:nvPr/>
        </p:nvGrpSpPr>
        <p:grpSpPr>
          <a:xfrm>
            <a:off x="5825201" y="681913"/>
            <a:ext cx="637642" cy="637642"/>
            <a:chOff x="0" y="0"/>
            <a:chExt cx="812800" cy="812800"/>
          </a:xfrm>
        </p:grpSpPr>
        <p:sp>
          <p:nvSpPr>
            <p:cNvPr id="439" name="Google Shape;439;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7"/>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2" r="-5968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7"/>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443" name="Google Shape;443;p27"/>
          <p:cNvSpPr txBox="1"/>
          <p:nvPr/>
        </p:nvSpPr>
        <p:spPr>
          <a:xfrm>
            <a:off x="7582475" y="855875"/>
            <a:ext cx="10362600" cy="15429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3:</a:t>
            </a:r>
            <a:endParaRPr b="1" i="0" sz="47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i="0" lang="en-US" sz="4600" u="none" cap="none" strike="noStrike">
                <a:solidFill>
                  <a:srgbClr val="002C47"/>
                </a:solidFill>
                <a:latin typeface="Calibri"/>
                <a:ea typeface="Calibri"/>
                <a:cs typeface="Calibri"/>
                <a:sym typeface="Calibri"/>
              </a:rPr>
              <a:t>Estrategias para la planificación de carrera</a:t>
            </a:r>
            <a:endParaRPr b="0" i="0" sz="1400" u="none" cap="none" strike="noStrike">
              <a:solidFill>
                <a:srgbClr val="000000"/>
              </a:solidFill>
              <a:latin typeface="Arial"/>
              <a:ea typeface="Arial"/>
              <a:cs typeface="Arial"/>
              <a:sym typeface="Arial"/>
            </a:endParaRPr>
          </a:p>
        </p:txBody>
      </p:sp>
      <p:sp>
        <p:nvSpPr>
          <p:cNvPr id="444" name="Google Shape;444;p27"/>
          <p:cNvSpPr txBox="1"/>
          <p:nvPr/>
        </p:nvSpPr>
        <p:spPr>
          <a:xfrm>
            <a:off x="7582475" y="2604125"/>
            <a:ext cx="10027200" cy="702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2800"/>
              <a:buFont typeface="Arial"/>
              <a:buNone/>
            </a:pPr>
            <a:r>
              <a:rPr b="1" i="0" lang="en-US" sz="2800" u="none" cap="none" strike="noStrike">
                <a:solidFill>
                  <a:srgbClr val="062D47"/>
                </a:solidFill>
                <a:latin typeface="Poppins"/>
                <a:ea typeface="Poppins"/>
                <a:cs typeface="Poppins"/>
                <a:sym typeface="Poppins"/>
              </a:rPr>
              <a:t>Resumen de estrategias para la planificación de carrera</a:t>
            </a:r>
            <a:endParaRPr b="1" i="0" sz="2800" u="none" cap="none" strike="noStrike">
              <a:solidFill>
                <a:srgbClr val="062D47"/>
              </a:solidFill>
              <a:latin typeface="Poppins"/>
              <a:ea typeface="Poppins"/>
              <a:cs typeface="Poppins"/>
              <a:sym typeface="Poppins"/>
            </a:endParaRPr>
          </a:p>
          <a:p>
            <a:pPr indent="-406400" lvl="0" marL="457200" marR="0" rtl="0" algn="l">
              <a:lnSpc>
                <a:spcPct val="115000"/>
              </a:lnSpc>
              <a:spcBef>
                <a:spcPts val="120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La planificación de carrera efectiva requiere estrategias estructuradas y cooperativas que involucren tanto al empleado como a la organización.</a:t>
            </a:r>
            <a:endParaRPr b="0" i="0" sz="2800" u="none" cap="none" strike="noStrike">
              <a:solidFill>
                <a:srgbClr val="062D47"/>
              </a:solidFill>
              <a:latin typeface="Poppins"/>
              <a:ea typeface="Poppins"/>
              <a:cs typeface="Poppins"/>
              <a:sym typeface="Poppins"/>
            </a:endParaRPr>
          </a:p>
          <a:p>
            <a:pPr indent="-406400" lvl="0" marL="457200" marR="0" rtl="0" algn="l">
              <a:lnSpc>
                <a:spcPct val="115000"/>
              </a:lnSpc>
              <a:spcBef>
                <a:spcPts val="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Áreas clave de enfoque:</a:t>
            </a:r>
            <a:endParaRPr b="0" i="0" sz="2800" u="none" cap="none" strike="noStrike">
              <a:solidFill>
                <a:srgbClr val="062D47"/>
              </a:solidFill>
              <a:latin typeface="Poppins"/>
              <a:ea typeface="Poppins"/>
              <a:cs typeface="Poppins"/>
              <a:sym typeface="Poppins"/>
            </a:endParaRPr>
          </a:p>
          <a:p>
            <a:pPr indent="-406400" lvl="1" marL="914400" marR="0" rtl="0" algn="l">
              <a:lnSpc>
                <a:spcPct val="115000"/>
              </a:lnSpc>
              <a:spcBef>
                <a:spcPts val="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Evaluación y autoevaluación</a:t>
            </a:r>
            <a:endParaRPr b="0" i="0" sz="2800" u="none" cap="none" strike="noStrike">
              <a:solidFill>
                <a:srgbClr val="062D47"/>
              </a:solidFill>
              <a:latin typeface="Poppins"/>
              <a:ea typeface="Poppins"/>
              <a:cs typeface="Poppins"/>
              <a:sym typeface="Poppins"/>
            </a:endParaRPr>
          </a:p>
          <a:p>
            <a:pPr indent="-406400" lvl="1" marL="914400" marR="0" rtl="0" algn="l">
              <a:lnSpc>
                <a:spcPct val="115000"/>
              </a:lnSpc>
              <a:spcBef>
                <a:spcPts val="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Formación y desarrollo</a:t>
            </a:r>
            <a:endParaRPr b="0" i="0" sz="2800" u="none" cap="none" strike="noStrike">
              <a:solidFill>
                <a:srgbClr val="062D47"/>
              </a:solidFill>
              <a:latin typeface="Poppins"/>
              <a:ea typeface="Poppins"/>
              <a:cs typeface="Poppins"/>
              <a:sym typeface="Poppins"/>
            </a:endParaRPr>
          </a:p>
          <a:p>
            <a:pPr indent="-406400" lvl="1" marL="914400" marR="0" rtl="0" algn="l">
              <a:lnSpc>
                <a:spcPct val="115000"/>
              </a:lnSpc>
              <a:spcBef>
                <a:spcPts val="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Mentoría y coaching</a:t>
            </a:r>
            <a:endParaRPr b="0" i="0" sz="2800" u="none" cap="none" strike="noStrike">
              <a:solidFill>
                <a:srgbClr val="062D47"/>
              </a:solidFill>
              <a:latin typeface="Poppins"/>
              <a:ea typeface="Poppins"/>
              <a:cs typeface="Poppins"/>
              <a:sym typeface="Poppins"/>
            </a:endParaRPr>
          </a:p>
          <a:p>
            <a:pPr indent="-406400" lvl="1" marL="914400" marR="0" rtl="0" algn="l">
              <a:lnSpc>
                <a:spcPct val="115000"/>
              </a:lnSpc>
              <a:spcBef>
                <a:spcPts val="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Reconocimiento y recompensa</a:t>
            </a:r>
            <a:endParaRPr b="0" i="0" sz="2800" u="none" cap="none" strike="noStrike">
              <a:solidFill>
                <a:srgbClr val="062D47"/>
              </a:solidFill>
              <a:latin typeface="Poppins"/>
              <a:ea typeface="Poppins"/>
              <a:cs typeface="Poppins"/>
              <a:sym typeface="Poppins"/>
            </a:endParaRPr>
          </a:p>
          <a:p>
            <a:pPr indent="-406400" lvl="0" marL="457200" marR="0" rtl="0" algn="l">
              <a:lnSpc>
                <a:spcPct val="115000"/>
              </a:lnSpc>
              <a:spcBef>
                <a:spcPts val="0"/>
              </a:spcBef>
              <a:spcAft>
                <a:spcPts val="0"/>
              </a:spcAft>
              <a:buClr>
                <a:srgbClr val="062D47"/>
              </a:buClr>
              <a:buSzPts val="2800"/>
              <a:buFont typeface="Poppins"/>
              <a:buChar char="●"/>
            </a:pPr>
            <a:r>
              <a:rPr b="0" i="0" lang="en-US" sz="2800" u="none" cap="none" strike="noStrike">
                <a:solidFill>
                  <a:srgbClr val="062D47"/>
                </a:solidFill>
                <a:latin typeface="Poppins"/>
                <a:ea typeface="Poppins"/>
                <a:cs typeface="Poppins"/>
                <a:sym typeface="Poppins"/>
              </a:rPr>
              <a:t>Estas estrategias garantizan un crecimiento continuo, alineación con los objetivos organizacionales y adaptabilidad en un mercado laboral dinámico.</a:t>
            </a:r>
            <a:endParaRPr b="1" i="0" sz="4600" u="none" cap="none" strike="noStrike">
              <a:solidFill>
                <a:srgbClr val="062D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8"/>
          <p:cNvSpPr/>
          <p:nvPr/>
        </p:nvSpPr>
        <p:spPr>
          <a:xfrm>
            <a:off x="2381250" y="1072150"/>
            <a:ext cx="1562100" cy="1480500"/>
          </a:xfrm>
          <a:prstGeom prst="ellipse">
            <a:avLst/>
          </a:prstGeom>
          <a:solidFill>
            <a:srgbClr val="45B0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0" name="Google Shape;450;p28"/>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451" name="Google Shape;451;p28"/>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452" name="Google Shape;452;p28"/>
          <p:cNvSpPr/>
          <p:nvPr/>
        </p:nvSpPr>
        <p:spPr>
          <a:xfrm>
            <a:off x="1778354" y="367266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4">
              <a:alphaModFix/>
            </a:blip>
            <a:stretch>
              <a:fillRect b="0" l="0" r="0" t="0"/>
            </a:stretch>
          </a:blipFill>
          <a:ln>
            <a:noFill/>
          </a:ln>
        </p:spPr>
      </p:sp>
      <p:sp>
        <p:nvSpPr>
          <p:cNvPr id="453" name="Google Shape;453;p28"/>
          <p:cNvSpPr/>
          <p:nvPr/>
        </p:nvSpPr>
        <p:spPr>
          <a:xfrm>
            <a:off x="1778354" y="575285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4">
              <a:alphaModFix/>
            </a:blip>
            <a:stretch>
              <a:fillRect b="0" l="0" r="0" t="0"/>
            </a:stretch>
          </a:blipFill>
          <a:ln>
            <a:noFill/>
          </a:ln>
        </p:spPr>
      </p:sp>
      <p:sp>
        <p:nvSpPr>
          <p:cNvPr id="454" name="Google Shape;454;p28"/>
          <p:cNvSpPr/>
          <p:nvPr/>
        </p:nvSpPr>
        <p:spPr>
          <a:xfrm>
            <a:off x="1778354" y="783305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4">
              <a:alphaModFix/>
            </a:blip>
            <a:stretch>
              <a:fillRect b="0" l="0" r="0" t="0"/>
            </a:stretch>
          </a:blipFill>
          <a:ln>
            <a:noFill/>
          </a:ln>
        </p:spPr>
      </p:sp>
      <p:grpSp>
        <p:nvGrpSpPr>
          <p:cNvPr id="455" name="Google Shape;455;p28"/>
          <p:cNvGrpSpPr/>
          <p:nvPr/>
        </p:nvGrpSpPr>
        <p:grpSpPr>
          <a:xfrm>
            <a:off x="-1342907" y="9913241"/>
            <a:ext cx="20973307" cy="837542"/>
            <a:chOff x="0" y="-57150"/>
            <a:chExt cx="11607985" cy="463550"/>
          </a:xfrm>
        </p:grpSpPr>
        <p:sp>
          <p:nvSpPr>
            <p:cNvPr id="456" name="Google Shape;456;p2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8"/>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p28"/>
          <p:cNvGrpSpPr/>
          <p:nvPr/>
        </p:nvGrpSpPr>
        <p:grpSpPr>
          <a:xfrm>
            <a:off x="2488624" y="9913241"/>
            <a:ext cx="13310430" cy="837542"/>
            <a:chOff x="0" y="-57150"/>
            <a:chExt cx="7366853" cy="463550"/>
          </a:xfrm>
        </p:grpSpPr>
        <p:sp>
          <p:nvSpPr>
            <p:cNvPr id="459" name="Google Shape;459;p28"/>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8"/>
            <p:cNvSpPr txBox="1"/>
            <p:nvPr/>
          </p:nvSpPr>
          <p:spPr>
            <a:xfrm>
              <a:off x="0" y="-57150"/>
              <a:ext cx="73668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p28"/>
          <p:cNvGrpSpPr/>
          <p:nvPr/>
        </p:nvGrpSpPr>
        <p:grpSpPr>
          <a:xfrm>
            <a:off x="4131384" y="9913241"/>
            <a:ext cx="10025030" cy="837542"/>
            <a:chOff x="0" y="-57150"/>
            <a:chExt cx="5548500" cy="463550"/>
          </a:xfrm>
        </p:grpSpPr>
        <p:sp>
          <p:nvSpPr>
            <p:cNvPr id="462" name="Google Shape;462;p2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8"/>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28"/>
          <p:cNvSpPr txBox="1"/>
          <p:nvPr/>
        </p:nvSpPr>
        <p:spPr>
          <a:xfrm>
            <a:off x="4172075" y="995950"/>
            <a:ext cx="11982300" cy="11670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1" i="0" lang="en-US" sz="5000" u="none" cap="none" strike="noStrike">
                <a:solidFill>
                  <a:srgbClr val="002C47"/>
                </a:solidFill>
                <a:latin typeface="Poppins"/>
                <a:ea typeface="Poppins"/>
                <a:cs typeface="Poppins"/>
                <a:sym typeface="Poppins"/>
              </a:rPr>
              <a:t>Evaluación y autoevaluación</a:t>
            </a:r>
            <a:endParaRPr b="1" i="0" sz="5000" u="none" cap="none" strike="noStrike">
              <a:solidFill>
                <a:srgbClr val="002C47"/>
              </a:solidFill>
              <a:latin typeface="Poppins"/>
              <a:ea typeface="Poppins"/>
              <a:cs typeface="Poppins"/>
              <a:sym typeface="Poppins"/>
            </a:endParaRPr>
          </a:p>
        </p:txBody>
      </p:sp>
      <p:sp>
        <p:nvSpPr>
          <p:cNvPr id="465" name="Google Shape;465;p28"/>
          <p:cNvSpPr txBox="1"/>
          <p:nvPr/>
        </p:nvSpPr>
        <p:spPr>
          <a:xfrm>
            <a:off x="3204975" y="3481300"/>
            <a:ext cx="15003300" cy="230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Evaluación por parte del empleador:</a:t>
            </a:r>
            <a:endParaRPr b="1"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120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Evaluar habilidades técnicas y blandas mediante herramientas como retroalimentación 360° y pruebas de competencia.</a:t>
            </a:r>
            <a:endParaRPr b="0"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Utilizar Indicadores Clave de Desempeño (KPI) para monitorear el progreso y alinear objetivos.</a:t>
            </a:r>
            <a:endParaRPr b="1" i="0" sz="3500" u="none" cap="none" strike="noStrike">
              <a:solidFill>
                <a:srgbClr val="062D47"/>
              </a:solidFill>
              <a:latin typeface="Poppins"/>
              <a:ea typeface="Poppins"/>
              <a:cs typeface="Poppins"/>
              <a:sym typeface="Poppins"/>
            </a:endParaRPr>
          </a:p>
        </p:txBody>
      </p:sp>
      <p:sp>
        <p:nvSpPr>
          <p:cNvPr id="466" name="Google Shape;466;p28"/>
          <p:cNvSpPr/>
          <p:nvPr/>
        </p:nvSpPr>
        <p:spPr>
          <a:xfrm>
            <a:off x="2691215" y="1341319"/>
            <a:ext cx="942163" cy="942163"/>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5">
              <a:alphaModFix/>
            </a:blip>
            <a:stretch>
              <a:fillRect b="0" l="0" r="0" t="0"/>
            </a:stretch>
          </a:blipFill>
          <a:ln>
            <a:noFill/>
          </a:ln>
        </p:spPr>
      </p:sp>
      <p:sp>
        <p:nvSpPr>
          <p:cNvPr id="467" name="Google Shape;467;p28"/>
          <p:cNvSpPr txBox="1"/>
          <p:nvPr/>
        </p:nvSpPr>
        <p:spPr>
          <a:xfrm>
            <a:off x="3276675" y="5881400"/>
            <a:ext cx="14225700" cy="186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00"/>
              <a:buFont typeface="Arial"/>
              <a:buNone/>
            </a:pPr>
            <a:r>
              <a:rPr b="1" i="0" lang="en-US" sz="2500" u="none" cap="none" strike="noStrike">
                <a:solidFill>
                  <a:srgbClr val="062D47"/>
                </a:solidFill>
                <a:latin typeface="Poppins"/>
                <a:ea typeface="Poppins"/>
                <a:cs typeface="Poppins"/>
                <a:sym typeface="Poppins"/>
              </a:rPr>
              <a:t>Autoevaluación</a:t>
            </a:r>
            <a:r>
              <a:rPr b="0" i="0" lang="en-US" sz="2500" u="none" cap="none" strike="noStrike">
                <a:solidFill>
                  <a:srgbClr val="062D47"/>
                </a:solidFill>
                <a:latin typeface="Poppins"/>
                <a:ea typeface="Poppins"/>
                <a:cs typeface="Poppins"/>
                <a:sym typeface="Poppins"/>
              </a:rPr>
              <a:t>:</a:t>
            </a:r>
            <a:endParaRPr b="0" i="0" sz="2500" u="none" cap="none" strike="noStrike">
              <a:solidFill>
                <a:srgbClr val="062D47"/>
              </a:solidFill>
              <a:latin typeface="Poppins"/>
              <a:ea typeface="Poppins"/>
              <a:cs typeface="Poppins"/>
              <a:sym typeface="Poppins"/>
            </a:endParaRPr>
          </a:p>
          <a:p>
            <a:pPr indent="-381000" lvl="0" marL="457200" marR="0" rtl="0" algn="l">
              <a:lnSpc>
                <a:spcPct val="115000"/>
              </a:lnSpc>
              <a:spcBef>
                <a:spcPts val="1200"/>
              </a:spcBef>
              <a:spcAft>
                <a:spcPts val="0"/>
              </a:spcAft>
              <a:buClr>
                <a:schemeClr val="dk1"/>
              </a:buClr>
              <a:buSzPts val="2400"/>
              <a:buFont typeface="Poppins"/>
              <a:buChar char="●"/>
            </a:pPr>
            <a:r>
              <a:rPr b="0" i="0" lang="en-US" sz="2500" u="none" cap="none" strike="noStrike">
                <a:solidFill>
                  <a:srgbClr val="062D47"/>
                </a:solidFill>
                <a:latin typeface="Poppins"/>
                <a:ea typeface="Poppins"/>
                <a:cs typeface="Poppins"/>
                <a:sym typeface="Poppins"/>
              </a:rPr>
              <a:t>Animar a los empleados a reflexionar sobre sus fortalezas, debilidades y aspiraciones profesionales.</a:t>
            </a:r>
            <a:endParaRPr b="0" i="0" sz="2500" u="none" cap="none" strike="noStrike">
              <a:solidFill>
                <a:srgbClr val="062D47"/>
              </a:solidFill>
              <a:latin typeface="Poppins"/>
              <a:ea typeface="Poppins"/>
              <a:cs typeface="Poppins"/>
              <a:sym typeface="Poppins"/>
            </a:endParaRPr>
          </a:p>
          <a:p>
            <a:pPr indent="-381000" lvl="0" marL="457200" marR="0" rtl="0" algn="l">
              <a:lnSpc>
                <a:spcPct val="115000"/>
              </a:lnSpc>
              <a:spcBef>
                <a:spcPts val="0"/>
              </a:spcBef>
              <a:spcAft>
                <a:spcPts val="0"/>
              </a:spcAft>
              <a:buClr>
                <a:schemeClr val="dk1"/>
              </a:buClr>
              <a:buSzPts val="2400"/>
              <a:buFont typeface="Poppins"/>
              <a:buChar char="●"/>
            </a:pPr>
            <a:r>
              <a:rPr b="0" i="0" lang="en-US" sz="2500" u="none" cap="none" strike="noStrike">
                <a:solidFill>
                  <a:srgbClr val="062D47"/>
                </a:solidFill>
                <a:latin typeface="Poppins"/>
                <a:ea typeface="Poppins"/>
                <a:cs typeface="Poppins"/>
                <a:sym typeface="Poppins"/>
              </a:rPr>
              <a:t>Fomentar la responsabilidad y la autoconciencia para el crecimiento personal.</a:t>
            </a:r>
            <a:endParaRPr b="0" i="0" sz="2500" u="none" cap="none" strike="noStrike">
              <a:solidFill>
                <a:srgbClr val="062D47"/>
              </a:solidFill>
              <a:latin typeface="Poppins"/>
              <a:ea typeface="Poppins"/>
              <a:cs typeface="Poppins"/>
              <a:sym typeface="Poppins"/>
            </a:endParaRPr>
          </a:p>
        </p:txBody>
      </p:sp>
      <p:sp>
        <p:nvSpPr>
          <p:cNvPr id="468" name="Google Shape;468;p28"/>
          <p:cNvSpPr txBox="1"/>
          <p:nvPr/>
        </p:nvSpPr>
        <p:spPr>
          <a:xfrm>
            <a:off x="3386475" y="7839000"/>
            <a:ext cx="140061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700"/>
              <a:buFont typeface="Arial"/>
              <a:buNone/>
            </a:pPr>
            <a:r>
              <a:rPr b="1" i="0" lang="en-US" sz="2500" u="none" cap="none" strike="noStrike">
                <a:solidFill>
                  <a:srgbClr val="062D47"/>
                </a:solidFill>
                <a:latin typeface="Poppins"/>
                <a:ea typeface="Poppins"/>
                <a:cs typeface="Poppins"/>
                <a:sym typeface="Poppins"/>
              </a:rPr>
              <a:t>Integración</a:t>
            </a:r>
            <a:r>
              <a:rPr b="0" i="0" lang="en-US" sz="2500" u="none" cap="none" strike="noStrike">
                <a:solidFill>
                  <a:srgbClr val="062D47"/>
                </a:solidFill>
                <a:latin typeface="Poppins"/>
                <a:ea typeface="Poppins"/>
                <a:cs typeface="Poppins"/>
                <a:sym typeface="Poppins"/>
              </a:rPr>
              <a:t>:</a:t>
            </a:r>
            <a:endParaRPr b="0" i="0" sz="2500" u="none" cap="none" strike="noStrike">
              <a:solidFill>
                <a:srgbClr val="062D47"/>
              </a:solidFill>
              <a:latin typeface="Poppins"/>
              <a:ea typeface="Poppins"/>
              <a:cs typeface="Poppins"/>
              <a:sym typeface="Poppins"/>
            </a:endParaRPr>
          </a:p>
          <a:p>
            <a:pPr indent="0" lvl="0" marL="0" marR="0" rtl="0" algn="l">
              <a:lnSpc>
                <a:spcPct val="115000"/>
              </a:lnSpc>
              <a:spcBef>
                <a:spcPts val="0"/>
              </a:spcBef>
              <a:spcAft>
                <a:spcPts val="0"/>
              </a:spcAft>
              <a:buClr>
                <a:srgbClr val="000000"/>
              </a:buClr>
              <a:buSzPts val="2400"/>
              <a:buFont typeface="Arial"/>
              <a:buNone/>
            </a:pPr>
            <a:r>
              <a:rPr b="0" i="0" lang="en-US" sz="2500" u="none" cap="none" strike="noStrike">
                <a:solidFill>
                  <a:srgbClr val="062D47"/>
                </a:solidFill>
                <a:latin typeface="Poppins"/>
                <a:ea typeface="Poppins"/>
                <a:cs typeface="Poppins"/>
                <a:sym typeface="Poppins"/>
              </a:rPr>
              <a:t>Combinar la evaluación del empleador y la autoevaluación para crear planes de desarrollo personalizados.</a:t>
            </a:r>
            <a:endParaRPr b="1" i="0" sz="3700" u="none" cap="none" strike="noStrike">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9"/>
          <p:cNvSpPr/>
          <p:nvPr/>
        </p:nvSpPr>
        <p:spPr>
          <a:xfrm>
            <a:off x="3581400" y="2533650"/>
            <a:ext cx="2152800" cy="19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4" name="Google Shape;474;p29"/>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475" name="Google Shape;475;p29"/>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476" name="Google Shape;476;p29"/>
          <p:cNvSpPr txBox="1"/>
          <p:nvPr/>
        </p:nvSpPr>
        <p:spPr>
          <a:xfrm>
            <a:off x="3676650" y="566100"/>
            <a:ext cx="11239500" cy="1573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800" u="none" cap="none" strike="noStrike">
                <a:solidFill>
                  <a:srgbClr val="002C47"/>
                </a:solidFill>
                <a:latin typeface="Poppins"/>
                <a:ea typeface="Poppins"/>
                <a:cs typeface="Poppins"/>
                <a:sym typeface="Poppins"/>
              </a:rPr>
              <a:t>Impulsando el crecimiento</a:t>
            </a:r>
            <a:br>
              <a:rPr b="1" i="0" lang="en-US" sz="4800" u="none" cap="none" strike="noStrike">
                <a:solidFill>
                  <a:srgbClr val="002C47"/>
                </a:solidFill>
                <a:latin typeface="Poppins"/>
                <a:ea typeface="Poppins"/>
                <a:cs typeface="Poppins"/>
                <a:sym typeface="Poppins"/>
              </a:rPr>
            </a:br>
            <a:r>
              <a:rPr b="1" i="0" lang="en-US" sz="4800" u="none" cap="none" strike="noStrike">
                <a:solidFill>
                  <a:srgbClr val="002C47"/>
                </a:solidFill>
                <a:latin typeface="Poppins"/>
                <a:ea typeface="Poppins"/>
                <a:cs typeface="Poppins"/>
                <a:sym typeface="Poppins"/>
              </a:rPr>
              <a:t> a través de estrategias</a:t>
            </a:r>
            <a:endParaRPr b="1" i="0" sz="4800" u="none" cap="none" strike="noStrike">
              <a:solidFill>
                <a:srgbClr val="002C47"/>
              </a:solidFill>
              <a:latin typeface="Poppins"/>
              <a:ea typeface="Poppins"/>
              <a:cs typeface="Poppins"/>
              <a:sym typeface="Poppins"/>
            </a:endParaRPr>
          </a:p>
        </p:txBody>
      </p:sp>
      <p:sp>
        <p:nvSpPr>
          <p:cNvPr id="477" name="Google Shape;477;p29"/>
          <p:cNvSpPr txBox="1"/>
          <p:nvPr/>
        </p:nvSpPr>
        <p:spPr>
          <a:xfrm>
            <a:off x="914400" y="5257800"/>
            <a:ext cx="7486800" cy="3733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Formación, mentoría y reconocimiento</a:t>
            </a:r>
            <a:endParaRPr b="1" i="0" sz="2500" u="none" cap="none" strike="noStrike">
              <a:solidFill>
                <a:srgbClr val="062D47"/>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2500"/>
              <a:buFont typeface="Arial"/>
              <a:buNone/>
            </a:pPr>
            <a:r>
              <a:rPr b="0" i="0" lang="en-US" sz="2500" u="none" cap="none" strike="noStrike">
                <a:solidFill>
                  <a:srgbClr val="062D47"/>
                </a:solidFill>
                <a:latin typeface="Poppins"/>
                <a:ea typeface="Poppins"/>
                <a:cs typeface="Poppins"/>
                <a:sym typeface="Poppins"/>
              </a:rPr>
              <a:t>Los programas de formación abordan las brechas de habilidades y apoyan el aprendizaje continuo para mantener a los empleados competitivos. La mentoría ofrece orientación y retroalimentación personalizada, potenciando el crecimiento profesional. El reconocimiento de los logros fomenta la motivación, el compromiso y una cultura laboral positiva.</a:t>
            </a:r>
            <a:endParaRPr b="0" i="0" sz="2500" u="none" cap="none" strike="noStrike">
              <a:solidFill>
                <a:srgbClr val="062D47"/>
              </a:solidFill>
              <a:latin typeface="Poppins"/>
              <a:ea typeface="Poppins"/>
              <a:cs typeface="Poppins"/>
              <a:sym typeface="Poppins"/>
            </a:endParaRPr>
          </a:p>
          <a:p>
            <a:pPr indent="0" lvl="0" marL="0" marR="0" rtl="0" algn="l">
              <a:lnSpc>
                <a:spcPct val="115000"/>
              </a:lnSpc>
              <a:spcBef>
                <a:spcPts val="1200"/>
              </a:spcBef>
              <a:spcAft>
                <a:spcPts val="1200"/>
              </a:spcAft>
              <a:buClr>
                <a:srgbClr val="000000"/>
              </a:buClr>
              <a:buSzPts val="2600"/>
              <a:buFont typeface="Arial"/>
              <a:buNone/>
            </a:pPr>
            <a:r>
              <a:t/>
            </a:r>
            <a:endParaRPr b="1" i="0" sz="2600" u="none" cap="none" strike="noStrike">
              <a:solidFill>
                <a:schemeClr val="dk1"/>
              </a:solidFill>
              <a:latin typeface="Poppins"/>
              <a:ea typeface="Poppins"/>
              <a:cs typeface="Poppins"/>
              <a:sym typeface="Poppins"/>
            </a:endParaRPr>
          </a:p>
        </p:txBody>
      </p:sp>
      <p:sp>
        <p:nvSpPr>
          <p:cNvPr id="478" name="Google Shape;478;p29"/>
          <p:cNvSpPr txBox="1"/>
          <p:nvPr/>
        </p:nvSpPr>
        <p:spPr>
          <a:xfrm>
            <a:off x="9525000" y="5257800"/>
            <a:ext cx="8191500" cy="3733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500"/>
              <a:buFont typeface="Arial"/>
              <a:buNone/>
            </a:pPr>
            <a:r>
              <a:rPr b="1" i="0" lang="en-US" sz="2500" u="none" cap="none" strike="noStrike">
                <a:solidFill>
                  <a:srgbClr val="002C47"/>
                </a:solidFill>
                <a:latin typeface="Poppins"/>
                <a:ea typeface="Poppins"/>
                <a:cs typeface="Poppins"/>
                <a:sym typeface="Poppins"/>
              </a:rPr>
              <a:t>La importancia de las estrategias estructuradas</a:t>
            </a:r>
            <a:endParaRPr b="1" i="0" sz="2500" u="none" cap="none" strike="noStrike">
              <a:solidFill>
                <a:srgbClr val="002C47"/>
              </a:solidFill>
              <a:latin typeface="Poppins"/>
              <a:ea typeface="Poppins"/>
              <a:cs typeface="Poppins"/>
              <a:sym typeface="Poppins"/>
            </a:endParaRPr>
          </a:p>
          <a:p>
            <a:pPr indent="0" lvl="0" marL="0" marR="0" rtl="0" algn="ctr">
              <a:lnSpc>
                <a:spcPct val="115000"/>
              </a:lnSpc>
              <a:spcBef>
                <a:spcPts val="1200"/>
              </a:spcBef>
              <a:spcAft>
                <a:spcPts val="1200"/>
              </a:spcAft>
              <a:buClr>
                <a:srgbClr val="000000"/>
              </a:buClr>
              <a:buSzPts val="2500"/>
              <a:buFont typeface="Arial"/>
              <a:buNone/>
            </a:pPr>
            <a:r>
              <a:rPr b="0" i="0" lang="en-US" sz="2500" u="none" cap="none" strike="noStrike">
                <a:solidFill>
                  <a:srgbClr val="002C47"/>
                </a:solidFill>
                <a:latin typeface="Poppins"/>
                <a:ea typeface="Poppins"/>
                <a:cs typeface="Poppins"/>
                <a:sym typeface="Poppins"/>
              </a:rPr>
              <a:t>Las estrategias estructuradas de planificación de carrera garantizan que los empleados estén preparados para enfrentar desafíos cambiantes, alineando su desarrollo con los objetivos organizacionales. Al fomentar la evaluación, la formación, la mentoría y el reconocimiento, las empresas pueden construir una fuerza laboral motivada, capacitada y adaptable, impulsando el éxito a largo plazo.</a:t>
            </a:r>
            <a:endParaRPr b="1" i="0" sz="4000" u="none" cap="none" strike="noStrike">
              <a:solidFill>
                <a:srgbClr val="002C47"/>
              </a:solidFill>
              <a:latin typeface="Poppins"/>
              <a:ea typeface="Poppins"/>
              <a:cs typeface="Poppins"/>
              <a:sym typeface="Poppins"/>
            </a:endParaRPr>
          </a:p>
        </p:txBody>
      </p:sp>
      <p:sp>
        <p:nvSpPr>
          <p:cNvPr id="479" name="Google Shape;479;p29"/>
          <p:cNvSpPr/>
          <p:nvPr/>
        </p:nvSpPr>
        <p:spPr>
          <a:xfrm>
            <a:off x="4039724" y="3004050"/>
            <a:ext cx="1236143" cy="1021483"/>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4">
              <a:alphaModFix/>
            </a:blip>
            <a:stretch>
              <a:fillRect b="0" l="0" r="0" t="0"/>
            </a:stretch>
          </a:blipFill>
          <a:ln>
            <a:noFill/>
          </a:ln>
        </p:spPr>
      </p:sp>
      <p:sp>
        <p:nvSpPr>
          <p:cNvPr id="480" name="Google Shape;480;p29"/>
          <p:cNvSpPr/>
          <p:nvPr/>
        </p:nvSpPr>
        <p:spPr>
          <a:xfrm>
            <a:off x="12763350" y="2533650"/>
            <a:ext cx="2152800" cy="1962300"/>
          </a:xfrm>
          <a:prstGeom prst="ellipse">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1" name="Google Shape;481;p29"/>
          <p:cNvSpPr/>
          <p:nvPr/>
        </p:nvSpPr>
        <p:spPr>
          <a:xfrm>
            <a:off x="13316399" y="2874600"/>
            <a:ext cx="1237199" cy="1280395"/>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5">
              <a:alphaModFix/>
            </a:blip>
            <a:stretch>
              <a:fillRect b="0" l="0" r="0" t="0"/>
            </a:stretch>
          </a:blipFill>
          <a:ln>
            <a:noFill/>
          </a:ln>
        </p:spPr>
      </p:sp>
      <p:sp>
        <p:nvSpPr>
          <p:cNvPr id="482" name="Google Shape;482;p29"/>
          <p:cNvSpPr/>
          <p:nvPr/>
        </p:nvSpPr>
        <p:spPr>
          <a:xfrm>
            <a:off x="8067600" y="2533650"/>
            <a:ext cx="2152800" cy="19623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3" name="Google Shape;483;p29"/>
          <p:cNvSpPr/>
          <p:nvPr/>
        </p:nvSpPr>
        <p:spPr>
          <a:xfrm>
            <a:off x="8497212" y="2916537"/>
            <a:ext cx="1293578" cy="119654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grpSp>
        <p:nvGrpSpPr>
          <p:cNvPr id="488" name="Google Shape;488;p30"/>
          <p:cNvGrpSpPr/>
          <p:nvPr/>
        </p:nvGrpSpPr>
        <p:grpSpPr>
          <a:xfrm>
            <a:off x="816325" y="679696"/>
            <a:ext cx="857829" cy="857829"/>
            <a:chOff x="0" y="0"/>
            <a:chExt cx="812800" cy="812800"/>
          </a:xfrm>
        </p:grpSpPr>
        <p:sp>
          <p:nvSpPr>
            <p:cNvPr id="489" name="Google Shape;48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1" name="Google Shape;491;p30"/>
          <p:cNvGrpSpPr/>
          <p:nvPr/>
        </p:nvGrpSpPr>
        <p:grpSpPr>
          <a:xfrm>
            <a:off x="491212" y="1342871"/>
            <a:ext cx="604561" cy="604561"/>
            <a:chOff x="0" y="0"/>
            <a:chExt cx="812800" cy="812800"/>
          </a:xfrm>
        </p:grpSpPr>
        <p:sp>
          <p:nvSpPr>
            <p:cNvPr id="492" name="Google Shape;492;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4" name="Google Shape;494;p30"/>
          <p:cNvGrpSpPr/>
          <p:nvPr/>
        </p:nvGrpSpPr>
        <p:grpSpPr>
          <a:xfrm>
            <a:off x="491201" y="434263"/>
            <a:ext cx="637642" cy="637642"/>
            <a:chOff x="0" y="0"/>
            <a:chExt cx="812800" cy="812800"/>
          </a:xfrm>
        </p:grpSpPr>
        <p:sp>
          <p:nvSpPr>
            <p:cNvPr id="495" name="Google Shape;49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7" name="Google Shape;497;p30"/>
          <p:cNvSpPr/>
          <p:nvPr/>
        </p:nvSpPr>
        <p:spPr>
          <a:xfrm rot="-5400000">
            <a:off x="10650027" y="2518482"/>
            <a:ext cx="10909314" cy="4358271"/>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sp>
        <p:nvSpPr>
          <p:cNvPr id="498" name="Google Shape;498;p30"/>
          <p:cNvSpPr txBox="1"/>
          <p:nvPr/>
        </p:nvSpPr>
        <p:spPr>
          <a:xfrm>
            <a:off x="2571750" y="855875"/>
            <a:ext cx="10027200" cy="18330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4: </a:t>
            </a:r>
            <a:endParaRPr b="1" i="0" sz="47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i="0" lang="en-US" sz="4500" u="none" cap="none" strike="noStrike">
                <a:solidFill>
                  <a:srgbClr val="062D47"/>
                </a:solidFill>
                <a:latin typeface="Calibri"/>
                <a:ea typeface="Calibri"/>
                <a:cs typeface="Calibri"/>
                <a:sym typeface="Calibri"/>
              </a:rPr>
              <a:t>Fase de preparación</a:t>
            </a:r>
            <a:endParaRPr b="1" i="0" sz="11399" u="none" cap="none" strike="noStrike">
              <a:solidFill>
                <a:srgbClr val="062D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0"/>
          <p:cNvSpPr txBox="1"/>
          <p:nvPr/>
        </p:nvSpPr>
        <p:spPr>
          <a:xfrm>
            <a:off x="2648525" y="2536475"/>
            <a:ext cx="10027200" cy="6988200"/>
          </a:xfrm>
          <a:prstGeom prst="rect">
            <a:avLst/>
          </a:prstGeom>
          <a:noFill/>
          <a:ln cap="flat" cmpd="sng" w="38100">
            <a:solidFill>
              <a:srgbClr val="93C47D"/>
            </a:solidFill>
            <a:prstDash val="lgDash"/>
            <a:round/>
            <a:headEnd len="sm" w="sm" type="none"/>
            <a:tailEnd len="sm" w="sm" type="none"/>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3000"/>
              <a:buFont typeface="Arial"/>
              <a:buNone/>
            </a:pPr>
            <a:r>
              <a:rPr b="1" i="0" lang="en-US" sz="3000" u="none" cap="none" strike="noStrike">
                <a:solidFill>
                  <a:srgbClr val="062D47"/>
                </a:solidFill>
                <a:latin typeface="Poppins"/>
                <a:ea typeface="Poppins"/>
                <a:cs typeface="Poppins"/>
                <a:sym typeface="Poppins"/>
              </a:rPr>
              <a:t>Pasos clave:</a:t>
            </a:r>
            <a:endParaRPr b="1" i="0" sz="3000" u="none" cap="none" strike="noStrike">
              <a:solidFill>
                <a:srgbClr val="062D47"/>
              </a:solidFill>
              <a:latin typeface="Poppins"/>
              <a:ea typeface="Poppins"/>
              <a:cs typeface="Poppins"/>
              <a:sym typeface="Poppins"/>
            </a:endParaRPr>
          </a:p>
          <a:p>
            <a:pPr indent="-298450" lvl="0" marL="457200" marR="0" rtl="0" algn="l">
              <a:lnSpc>
                <a:spcPct val="115000"/>
              </a:lnSpc>
              <a:spcBef>
                <a:spcPts val="1200"/>
              </a:spcBef>
              <a:spcAft>
                <a:spcPts val="0"/>
              </a:spcAft>
              <a:buClr>
                <a:schemeClr val="dk1"/>
              </a:buClr>
              <a:buSzPts val="1100"/>
              <a:buFont typeface="Arial"/>
              <a:buChar char="●"/>
            </a:pPr>
            <a:r>
              <a:rPr b="0" i="0" lang="en-US" sz="3000" u="none" cap="none" strike="noStrike">
                <a:solidFill>
                  <a:srgbClr val="062D47"/>
                </a:solidFill>
                <a:latin typeface="Poppins"/>
                <a:ea typeface="Poppins"/>
                <a:cs typeface="Poppins"/>
                <a:sym typeface="Poppins"/>
              </a:rPr>
              <a:t>Formar un equipo dedicado para supervisar el proceso de planificación de carrera.</a:t>
            </a:r>
            <a:br>
              <a:rPr b="0" i="0" lang="en-US" sz="3000" u="none" cap="none" strike="noStrike">
                <a:solidFill>
                  <a:srgbClr val="062D47"/>
                </a:solidFill>
                <a:latin typeface="Poppins"/>
                <a:ea typeface="Poppins"/>
                <a:cs typeface="Poppins"/>
                <a:sym typeface="Poppins"/>
              </a:rPr>
            </a:br>
            <a:endParaRPr b="0" i="0" sz="3000" u="none" cap="none" strike="noStrike">
              <a:solidFill>
                <a:srgbClr val="062D47"/>
              </a:solidFill>
              <a:latin typeface="Poppins"/>
              <a:ea typeface="Poppins"/>
              <a:cs typeface="Poppins"/>
              <a:sym typeface="Poppins"/>
            </a:endParaRPr>
          </a:p>
          <a:p>
            <a:pPr indent="-298450" lvl="0" marL="457200" marR="0" rtl="0" algn="l">
              <a:lnSpc>
                <a:spcPct val="115000"/>
              </a:lnSpc>
              <a:spcBef>
                <a:spcPts val="0"/>
              </a:spcBef>
              <a:spcAft>
                <a:spcPts val="0"/>
              </a:spcAft>
              <a:buClr>
                <a:schemeClr val="dk1"/>
              </a:buClr>
              <a:buSzPts val="1100"/>
              <a:buFont typeface="Arial"/>
              <a:buChar char="●"/>
            </a:pPr>
            <a:r>
              <a:rPr b="0" i="0" lang="en-US" sz="3000" u="none" cap="none" strike="noStrike">
                <a:solidFill>
                  <a:srgbClr val="062D47"/>
                </a:solidFill>
                <a:latin typeface="Poppins"/>
                <a:ea typeface="Poppins"/>
                <a:cs typeface="Poppins"/>
                <a:sym typeface="Poppins"/>
              </a:rPr>
              <a:t>Realizar un análisis de habilidades y aspiraciones para identificar brechas y oportunidades.</a:t>
            </a:r>
            <a:br>
              <a:rPr b="0" i="0" lang="en-US" sz="3000" u="none" cap="none" strike="noStrike">
                <a:solidFill>
                  <a:srgbClr val="062D47"/>
                </a:solidFill>
                <a:latin typeface="Poppins"/>
                <a:ea typeface="Poppins"/>
                <a:cs typeface="Poppins"/>
                <a:sym typeface="Poppins"/>
              </a:rPr>
            </a:br>
            <a:endParaRPr b="0" i="0" sz="3000" u="none" cap="none" strike="noStrike">
              <a:solidFill>
                <a:srgbClr val="062D47"/>
              </a:solidFill>
              <a:latin typeface="Poppins"/>
              <a:ea typeface="Poppins"/>
              <a:cs typeface="Poppins"/>
              <a:sym typeface="Poppins"/>
            </a:endParaRPr>
          </a:p>
          <a:p>
            <a:pPr indent="-298450" lvl="0" marL="457200" marR="0" rtl="0" algn="l">
              <a:lnSpc>
                <a:spcPct val="115000"/>
              </a:lnSpc>
              <a:spcBef>
                <a:spcPts val="0"/>
              </a:spcBef>
              <a:spcAft>
                <a:spcPts val="0"/>
              </a:spcAft>
              <a:buClr>
                <a:schemeClr val="dk1"/>
              </a:buClr>
              <a:buSzPts val="1100"/>
              <a:buFont typeface="Arial"/>
              <a:buChar char="●"/>
            </a:pPr>
            <a:r>
              <a:rPr b="0" i="0" lang="en-US" sz="3000" u="none" cap="none" strike="noStrike">
                <a:solidFill>
                  <a:srgbClr val="062D47"/>
                </a:solidFill>
                <a:latin typeface="Poppins"/>
                <a:ea typeface="Poppins"/>
                <a:cs typeface="Poppins"/>
                <a:sym typeface="Poppins"/>
              </a:rPr>
              <a:t>Involucrar a los empleados en el proceso de planificación para asegurar alineación y compromiso.</a:t>
            </a:r>
            <a:br>
              <a:rPr b="0" i="0" lang="en-US" sz="3000" u="none" cap="none" strike="noStrike">
                <a:solidFill>
                  <a:srgbClr val="062D47"/>
                </a:solidFill>
                <a:latin typeface="Poppins"/>
                <a:ea typeface="Poppins"/>
                <a:cs typeface="Poppins"/>
                <a:sym typeface="Poppins"/>
              </a:rPr>
            </a:br>
            <a:endParaRPr b="0" i="0" sz="3000" u="none" cap="none" strike="noStrike">
              <a:solidFill>
                <a:srgbClr val="062D47"/>
              </a:solidFill>
              <a:latin typeface="Poppins"/>
              <a:ea typeface="Poppins"/>
              <a:cs typeface="Poppins"/>
              <a:sym typeface="Poppins"/>
            </a:endParaRPr>
          </a:p>
          <a:p>
            <a:pPr indent="-298450" lvl="0" marL="457200" marR="0" rtl="0" algn="l">
              <a:lnSpc>
                <a:spcPct val="115000"/>
              </a:lnSpc>
              <a:spcBef>
                <a:spcPts val="0"/>
              </a:spcBef>
              <a:spcAft>
                <a:spcPts val="0"/>
              </a:spcAft>
              <a:buClr>
                <a:schemeClr val="dk1"/>
              </a:buClr>
              <a:buSzPts val="1100"/>
              <a:buFont typeface="Arial"/>
              <a:buChar char="●"/>
            </a:pPr>
            <a:r>
              <a:rPr b="0" i="0" lang="en-US" sz="3000" u="none" cap="none" strike="noStrike">
                <a:solidFill>
                  <a:srgbClr val="062D47"/>
                </a:solidFill>
                <a:latin typeface="Poppins"/>
                <a:ea typeface="Poppins"/>
                <a:cs typeface="Poppins"/>
                <a:sym typeface="Poppins"/>
              </a:rPr>
              <a:t>Realizar comparativas con los estándares de la industria para obtener perspectivas competitivas.</a:t>
            </a:r>
            <a:endParaRPr b="1" i="0" sz="2900" u="none" cap="none" strike="noStrike">
              <a:solidFill>
                <a:srgbClr val="062D47"/>
              </a:solidFill>
              <a:latin typeface="Poppins"/>
              <a:ea typeface="Poppins"/>
              <a:cs typeface="Poppins"/>
              <a:sym typeface="Poppins"/>
            </a:endParaRPr>
          </a:p>
        </p:txBody>
      </p:sp>
      <p:sp>
        <p:nvSpPr>
          <p:cNvPr id="500" name="Google Shape;500;p30"/>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rgbClr val="002C47"/>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1"/>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506" name="Google Shape;506;p31"/>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1"/>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508" name="Google Shape;508;p31"/>
          <p:cNvGrpSpPr/>
          <p:nvPr/>
        </p:nvGrpSpPr>
        <p:grpSpPr>
          <a:xfrm>
            <a:off x="11629486" y="1052712"/>
            <a:ext cx="857829" cy="857829"/>
            <a:chOff x="0" y="0"/>
            <a:chExt cx="812800" cy="812800"/>
          </a:xfrm>
        </p:grpSpPr>
        <p:sp>
          <p:nvSpPr>
            <p:cNvPr id="509" name="Google Shape;509;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1"/>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31"/>
          <p:cNvGrpSpPr/>
          <p:nvPr/>
        </p:nvGrpSpPr>
        <p:grpSpPr>
          <a:xfrm>
            <a:off x="11115371" y="2332412"/>
            <a:ext cx="604561" cy="604561"/>
            <a:chOff x="0" y="0"/>
            <a:chExt cx="812800" cy="812800"/>
          </a:xfrm>
        </p:grpSpPr>
        <p:sp>
          <p:nvSpPr>
            <p:cNvPr id="512" name="Google Shape;512;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1"/>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31"/>
          <p:cNvGrpSpPr/>
          <p:nvPr/>
        </p:nvGrpSpPr>
        <p:grpSpPr>
          <a:xfrm>
            <a:off x="11940462" y="788230"/>
            <a:ext cx="637642" cy="637642"/>
            <a:chOff x="0" y="0"/>
            <a:chExt cx="812800" cy="812800"/>
          </a:xfrm>
        </p:grpSpPr>
        <p:sp>
          <p:nvSpPr>
            <p:cNvPr id="515" name="Google Shape;515;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1"/>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7" name="Google Shape;517;p31"/>
          <p:cNvSpPr txBox="1"/>
          <p:nvPr/>
        </p:nvSpPr>
        <p:spPr>
          <a:xfrm>
            <a:off x="152405" y="1273487"/>
            <a:ext cx="11103000" cy="923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6000" u="none" cap="none" strike="noStrike">
                <a:solidFill>
                  <a:srgbClr val="002C47"/>
                </a:solidFill>
                <a:latin typeface="Poppins"/>
                <a:ea typeface="Poppins"/>
                <a:cs typeface="Poppins"/>
                <a:sym typeface="Poppins"/>
              </a:rPr>
              <a:t>Fase de desarrollo del plan</a:t>
            </a:r>
            <a:endParaRPr b="1" i="0" sz="6000" u="none" cap="none" strike="noStrike">
              <a:solidFill>
                <a:srgbClr val="002C47"/>
              </a:solidFill>
              <a:latin typeface="Poppins"/>
              <a:ea typeface="Poppins"/>
              <a:cs typeface="Poppins"/>
              <a:sym typeface="Poppins"/>
            </a:endParaRPr>
          </a:p>
        </p:txBody>
      </p:sp>
      <p:sp>
        <p:nvSpPr>
          <p:cNvPr id="518" name="Google Shape;518;p31"/>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9" name="Google Shape;519;p31"/>
          <p:cNvGrpSpPr/>
          <p:nvPr/>
        </p:nvGrpSpPr>
        <p:grpSpPr>
          <a:xfrm>
            <a:off x="1009688" y="3885325"/>
            <a:ext cx="8105715" cy="3971364"/>
            <a:chOff x="-87626" y="0"/>
            <a:chExt cx="9321199" cy="4401867"/>
          </a:xfrm>
        </p:grpSpPr>
        <p:grpSp>
          <p:nvGrpSpPr>
            <p:cNvPr id="520" name="Google Shape;520;p31"/>
            <p:cNvGrpSpPr/>
            <p:nvPr/>
          </p:nvGrpSpPr>
          <p:grpSpPr>
            <a:xfrm>
              <a:off x="635543" y="4879"/>
              <a:ext cx="8319179" cy="1097186"/>
              <a:chOff x="0" y="-94781"/>
              <a:chExt cx="3800100" cy="501181"/>
            </a:xfrm>
          </p:grpSpPr>
          <p:sp>
            <p:nvSpPr>
              <p:cNvPr id="521" name="Google Shape;521;p3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1"/>
              <p:cNvSpPr txBox="1"/>
              <p:nvPr/>
            </p:nvSpPr>
            <p:spPr>
              <a:xfrm>
                <a:off x="0" y="-94781"/>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3" name="Google Shape;523;p31"/>
            <p:cNvSpPr/>
            <p:nvPr/>
          </p:nvSpPr>
          <p:spPr>
            <a:xfrm>
              <a:off x="-87626"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7">
                <a:alphaModFix/>
              </a:blip>
              <a:stretch>
                <a:fillRect b="0" l="0" r="0" t="0"/>
              </a:stretch>
            </a:blipFill>
            <a:ln>
              <a:noFill/>
            </a:ln>
          </p:spPr>
        </p:sp>
        <p:grpSp>
          <p:nvGrpSpPr>
            <p:cNvPr id="524" name="Google Shape;524;p31"/>
            <p:cNvGrpSpPr/>
            <p:nvPr/>
          </p:nvGrpSpPr>
          <p:grpSpPr>
            <a:xfrm>
              <a:off x="635543" y="3227060"/>
              <a:ext cx="8319179" cy="1014804"/>
              <a:chOff x="0" y="-57150"/>
              <a:chExt cx="3800100" cy="463550"/>
            </a:xfrm>
          </p:grpSpPr>
          <p:sp>
            <p:nvSpPr>
              <p:cNvPr id="525" name="Google Shape;525;p3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1"/>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7" name="Google Shape;527;p31"/>
            <p:cNvSpPr/>
            <p:nvPr/>
          </p:nvSpPr>
          <p:spPr>
            <a:xfrm>
              <a:off x="-87626"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8">
                <a:alphaModFix/>
              </a:blip>
              <a:stretch>
                <a:fillRect b="0" l="0" r="0" t="0"/>
              </a:stretch>
            </a:blipFill>
            <a:ln>
              <a:noFill/>
            </a:ln>
          </p:spPr>
        </p:sp>
        <p:grpSp>
          <p:nvGrpSpPr>
            <p:cNvPr id="528" name="Google Shape;528;p31"/>
            <p:cNvGrpSpPr/>
            <p:nvPr/>
          </p:nvGrpSpPr>
          <p:grpSpPr>
            <a:xfrm>
              <a:off x="635543" y="1663873"/>
              <a:ext cx="8319179" cy="1014804"/>
              <a:chOff x="0" y="-57150"/>
              <a:chExt cx="3800100" cy="463550"/>
            </a:xfrm>
          </p:grpSpPr>
          <p:sp>
            <p:nvSpPr>
              <p:cNvPr id="529" name="Google Shape;529;p3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1"/>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31"/>
            <p:cNvSpPr/>
            <p:nvPr/>
          </p:nvSpPr>
          <p:spPr>
            <a:xfrm>
              <a:off x="-87626" y="1567593"/>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8">
                <a:alphaModFix/>
              </a:blip>
              <a:stretch>
                <a:fillRect b="0" l="0" r="0" t="0"/>
              </a:stretch>
            </a:blipFill>
            <a:ln>
              <a:noFill/>
            </a:ln>
          </p:spPr>
        </p:sp>
        <p:sp>
          <p:nvSpPr>
            <p:cNvPr id="532" name="Google Shape;532;p31"/>
            <p:cNvSpPr txBox="1"/>
            <p:nvPr/>
          </p:nvSpPr>
          <p:spPr>
            <a:xfrm>
              <a:off x="1185990" y="408612"/>
              <a:ext cx="7897800" cy="39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2331" u="none" cap="none" strike="noStrike">
                  <a:solidFill>
                    <a:srgbClr val="FFFFFF"/>
                  </a:solidFill>
                  <a:latin typeface="Poppins Medium"/>
                  <a:ea typeface="Poppins Medium"/>
                  <a:cs typeface="Poppins Medium"/>
                  <a:sym typeface="Poppins Medium"/>
                </a:rPr>
                <a:t>Definición de las trayectorias profesionales</a:t>
              </a:r>
              <a:endParaRPr b="1" i="0" sz="3431" u="none" cap="none" strike="noStrike">
                <a:solidFill>
                  <a:srgbClr val="FFFFFF"/>
                </a:solidFill>
                <a:latin typeface="Poppins Medium"/>
                <a:ea typeface="Poppins Medium"/>
                <a:cs typeface="Poppins Medium"/>
                <a:sym typeface="Poppins Medium"/>
              </a:endParaRPr>
            </a:p>
          </p:txBody>
        </p:sp>
        <p:sp>
          <p:nvSpPr>
            <p:cNvPr id="533" name="Google Shape;533;p31"/>
            <p:cNvSpPr txBox="1"/>
            <p:nvPr/>
          </p:nvSpPr>
          <p:spPr>
            <a:xfrm>
              <a:off x="1331175" y="3575511"/>
              <a:ext cx="7330200" cy="38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2233" u="none" cap="none" strike="noStrike">
                  <a:solidFill>
                    <a:srgbClr val="FFFFFF"/>
                  </a:solidFill>
                  <a:latin typeface="Poppins Medium"/>
                  <a:ea typeface="Poppins Medium"/>
                  <a:cs typeface="Poppins Medium"/>
                  <a:sym typeface="Poppins Medium"/>
                </a:rPr>
                <a:t>Abordar la sostenibilidad y la digitalización</a:t>
              </a:r>
              <a:endParaRPr b="1" i="0" sz="2233" u="none" cap="none" strike="noStrike">
                <a:solidFill>
                  <a:srgbClr val="FFFFFF"/>
                </a:solidFill>
                <a:latin typeface="Poppins Medium"/>
                <a:ea typeface="Poppins Medium"/>
                <a:cs typeface="Poppins Medium"/>
                <a:sym typeface="Poppins Medium"/>
              </a:endParaRPr>
            </a:p>
          </p:txBody>
        </p:sp>
        <p:sp>
          <p:nvSpPr>
            <p:cNvPr id="534" name="Google Shape;534;p31"/>
            <p:cNvSpPr txBox="1"/>
            <p:nvPr/>
          </p:nvSpPr>
          <p:spPr>
            <a:xfrm>
              <a:off x="1335773" y="1988168"/>
              <a:ext cx="7897800" cy="43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2533" u="none" cap="none" strike="noStrike">
                  <a:solidFill>
                    <a:srgbClr val="FFFFFF"/>
                  </a:solidFill>
                  <a:latin typeface="Poppins Medium"/>
                  <a:ea typeface="Poppins Medium"/>
                  <a:cs typeface="Poppins Medium"/>
                  <a:sym typeface="Poppins Medium"/>
                </a:rPr>
                <a:t>Desarrollo de programas de formación</a:t>
              </a:r>
              <a:endParaRPr b="1" i="0" sz="2533" u="none" cap="none" strike="noStrike">
                <a:solidFill>
                  <a:srgbClr val="FFFFFF"/>
                </a:solidFill>
                <a:latin typeface="Poppins Medium"/>
                <a:ea typeface="Poppins Medium"/>
                <a:cs typeface="Poppins Medium"/>
                <a:sym typeface="Poppins Medium"/>
              </a:endParaRPr>
            </a:p>
          </p:txBody>
        </p:sp>
      </p:grpSp>
      <p:sp>
        <p:nvSpPr>
          <p:cNvPr id="535" name="Google Shape;535;p31"/>
          <p:cNvSpPr txBox="1"/>
          <p:nvPr/>
        </p:nvSpPr>
        <p:spPr>
          <a:xfrm>
            <a:off x="1376550" y="4084650"/>
            <a:ext cx="637800" cy="6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Poppins"/>
                <a:ea typeface="Poppins"/>
                <a:cs typeface="Poppins"/>
                <a:sym typeface="Poppins"/>
              </a:rPr>
              <a:t>1</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p:txBody>
      </p:sp>
      <p:sp>
        <p:nvSpPr>
          <p:cNvPr id="536" name="Google Shape;536;p31"/>
          <p:cNvSpPr txBox="1"/>
          <p:nvPr/>
        </p:nvSpPr>
        <p:spPr>
          <a:xfrm>
            <a:off x="1376550" y="5475300"/>
            <a:ext cx="637800" cy="6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Poppins"/>
                <a:ea typeface="Poppins"/>
                <a:cs typeface="Poppins"/>
                <a:sym typeface="Poppins"/>
              </a:rPr>
              <a:t>2</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Poppins"/>
              <a:ea typeface="Poppins"/>
              <a:cs typeface="Poppins"/>
              <a:sym typeface="Poppins"/>
            </a:endParaRPr>
          </a:p>
        </p:txBody>
      </p:sp>
      <p:sp>
        <p:nvSpPr>
          <p:cNvPr id="537" name="Google Shape;537;p31"/>
          <p:cNvSpPr txBox="1"/>
          <p:nvPr/>
        </p:nvSpPr>
        <p:spPr>
          <a:xfrm>
            <a:off x="1371600" y="6896100"/>
            <a:ext cx="476100" cy="92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Poppins"/>
                <a:ea typeface="Poppins"/>
                <a:cs typeface="Poppins"/>
                <a:sym typeface="Poppins"/>
              </a:rPr>
              <a:t>3</a:t>
            </a:r>
            <a:endParaRPr b="1" i="0" sz="4000" u="none" cap="none" strike="noStrike">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09" name="Google Shape;109;p14"/>
          <p:cNvGrpSpPr/>
          <p:nvPr/>
        </p:nvGrpSpPr>
        <p:grpSpPr>
          <a:xfrm>
            <a:off x="5551125" y="399521"/>
            <a:ext cx="857829" cy="857829"/>
            <a:chOff x="0" y="0"/>
            <a:chExt cx="812800" cy="812800"/>
          </a:xfrm>
        </p:grpSpPr>
        <p:sp>
          <p:nvSpPr>
            <p:cNvPr id="110" name="Google Shape;11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4"/>
          <p:cNvGrpSpPr/>
          <p:nvPr/>
        </p:nvGrpSpPr>
        <p:grpSpPr>
          <a:xfrm>
            <a:off x="5630575" y="1135696"/>
            <a:ext cx="604561" cy="604561"/>
            <a:chOff x="0" y="0"/>
            <a:chExt cx="812800" cy="812800"/>
          </a:xfrm>
        </p:grpSpPr>
        <p:sp>
          <p:nvSpPr>
            <p:cNvPr id="113" name="Google Shape;11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4"/>
          <p:cNvGrpSpPr/>
          <p:nvPr/>
        </p:nvGrpSpPr>
        <p:grpSpPr>
          <a:xfrm>
            <a:off x="5303126" y="184013"/>
            <a:ext cx="637642" cy="637642"/>
            <a:chOff x="0" y="0"/>
            <a:chExt cx="812800" cy="812800"/>
          </a:xfrm>
        </p:grpSpPr>
        <p:sp>
          <p:nvSpPr>
            <p:cNvPr id="116" name="Google Shape;11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20" name="Google Shape;120;p14"/>
          <p:cNvSpPr txBox="1"/>
          <p:nvPr/>
        </p:nvSpPr>
        <p:spPr>
          <a:xfrm>
            <a:off x="6642250" y="800150"/>
            <a:ext cx="11457000" cy="916350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chemeClr val="dk1"/>
              </a:buClr>
              <a:buSzPts val="1100"/>
              <a:buFont typeface="Arial"/>
              <a:buNone/>
            </a:pPr>
            <a:r>
              <a:rPr b="1" i="0" lang="en-US" sz="2600" u="none" cap="none" strike="noStrike">
                <a:solidFill>
                  <a:srgbClr val="062D47"/>
                </a:solidFill>
                <a:latin typeface="Poppins"/>
                <a:ea typeface="Poppins"/>
                <a:cs typeface="Poppins"/>
                <a:sym typeface="Poppins"/>
              </a:rPr>
              <a:t>1: Introducción</a:t>
            </a:r>
            <a:endParaRPr b="1" i="0" sz="2600" u="none" cap="none" strike="noStrike">
              <a:solidFill>
                <a:srgbClr val="062D47"/>
              </a:solidFill>
              <a:latin typeface="Poppins"/>
              <a:ea typeface="Poppins"/>
              <a:cs typeface="Poppins"/>
              <a:sym typeface="Poppins"/>
            </a:endParaRPr>
          </a:p>
          <a:p>
            <a:pPr indent="0" lvl="0" marL="457200" marR="0" rtl="0" algn="just">
              <a:lnSpc>
                <a:spcPct val="100000"/>
              </a:lnSpc>
              <a:spcBef>
                <a:spcPts val="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1.1 Resumen</a:t>
            </a:r>
            <a:endParaRPr b="0" i="0" sz="2600" u="none" cap="none" strike="noStrike">
              <a:solidFill>
                <a:srgbClr val="062D47"/>
              </a:solidFill>
              <a:latin typeface="Poppins"/>
              <a:ea typeface="Poppins"/>
              <a:cs typeface="Poppins"/>
              <a:sym typeface="Poppins"/>
            </a:endParaRPr>
          </a:p>
          <a:p>
            <a:pPr indent="0" lvl="0" marL="457200" marR="0" rtl="0" algn="just">
              <a:lnSpc>
                <a:spcPct val="100000"/>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1.2 Resultados de aprendizaje</a:t>
            </a:r>
            <a:endParaRPr b="0" i="0" sz="2600" u="none" cap="none" strike="noStrike">
              <a:solidFill>
                <a:srgbClr val="062D47"/>
              </a:solidFill>
              <a:latin typeface="Poppins"/>
              <a:ea typeface="Poppins"/>
              <a:cs typeface="Poppins"/>
              <a:sym typeface="Poppins"/>
            </a:endParaRPr>
          </a:p>
          <a:p>
            <a:pPr indent="0" lvl="0" marL="457200" marR="0" rtl="0" algn="just">
              <a:lnSpc>
                <a:spcPct val="100000"/>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1.3 Palabras clave</a:t>
            </a:r>
            <a:endParaRPr b="0" i="0" sz="2600" u="none" cap="none" strike="noStrike">
              <a:solidFill>
                <a:srgbClr val="062D47"/>
              </a:solidFill>
              <a:latin typeface="Poppins"/>
              <a:ea typeface="Poppins"/>
              <a:cs typeface="Poppins"/>
              <a:sym typeface="Poppins"/>
            </a:endParaRPr>
          </a:p>
          <a:p>
            <a:pPr indent="0" lvl="0" marL="0" marR="0" rtl="0" algn="l">
              <a:lnSpc>
                <a:spcPct val="130009"/>
              </a:lnSpc>
              <a:spcBef>
                <a:spcPts val="800"/>
              </a:spcBef>
              <a:spcAft>
                <a:spcPts val="0"/>
              </a:spcAft>
              <a:buClr>
                <a:schemeClr val="dk1"/>
              </a:buClr>
              <a:buSzPts val="1100"/>
              <a:buFont typeface="Arial"/>
              <a:buNone/>
            </a:pPr>
            <a:r>
              <a:rPr b="1" i="0" lang="en-US" sz="2600" u="none" cap="none" strike="noStrike">
                <a:solidFill>
                  <a:srgbClr val="062D47"/>
                </a:solidFill>
                <a:latin typeface="Poppins"/>
                <a:ea typeface="Poppins"/>
                <a:cs typeface="Poppins"/>
                <a:sym typeface="Poppins"/>
              </a:rPr>
              <a:t>2: Lección 1. Estrategias para la satisfacción laboral y el crecimiento</a:t>
            </a:r>
            <a:endParaRPr b="1" i="0" sz="2600" u="none" cap="none" strike="noStrike">
              <a:solidFill>
                <a:srgbClr val="062D47"/>
              </a:solidFill>
              <a:latin typeface="Poppins"/>
              <a:ea typeface="Poppins"/>
              <a:cs typeface="Poppins"/>
              <a:sym typeface="Poppins"/>
            </a:endParaRPr>
          </a:p>
          <a:p>
            <a:pPr indent="-457200" lvl="0" marL="914400" marR="0" rtl="0" algn="just">
              <a:lnSpc>
                <a:spcPct val="125454"/>
              </a:lnSpc>
              <a:spcBef>
                <a:spcPts val="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2.1 Crecimiento personal y profesional</a:t>
            </a:r>
            <a:endParaRPr b="0" i="0" sz="2600" u="none" cap="none" strike="noStrike">
              <a:solidFill>
                <a:srgbClr val="062D47"/>
              </a:solidFill>
              <a:latin typeface="Poppins"/>
              <a:ea typeface="Poppins"/>
              <a:cs typeface="Poppins"/>
              <a:sym typeface="Poppins"/>
            </a:endParaRPr>
          </a:p>
          <a:p>
            <a:pPr indent="-457200" lvl="0" marL="914400" marR="0" rtl="0" algn="just">
              <a:lnSpc>
                <a:spcPct val="125454"/>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2.2 Satisfacción y realización laboral</a:t>
            </a:r>
            <a:endParaRPr b="0" i="0" sz="2600" u="none" cap="none" strike="noStrike">
              <a:solidFill>
                <a:srgbClr val="062D47"/>
              </a:solidFill>
              <a:latin typeface="Poppins"/>
              <a:ea typeface="Poppins"/>
              <a:cs typeface="Poppins"/>
              <a:sym typeface="Poppins"/>
            </a:endParaRPr>
          </a:p>
          <a:p>
            <a:pPr indent="-457200" lvl="0" marL="914400" marR="0" rtl="0" algn="just">
              <a:lnSpc>
                <a:spcPct val="125454"/>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2.3 Estabilidad financiera y crecimiento</a:t>
            </a:r>
            <a:endParaRPr b="0" i="0" sz="2600" u="none" cap="none" strike="noStrike">
              <a:solidFill>
                <a:srgbClr val="062D47"/>
              </a:solidFill>
              <a:latin typeface="Poppins"/>
              <a:ea typeface="Poppins"/>
              <a:cs typeface="Poppins"/>
              <a:sym typeface="Poppins"/>
            </a:endParaRPr>
          </a:p>
          <a:p>
            <a:pPr indent="-457200" lvl="0" marL="914400" marR="0" rtl="0" algn="just">
              <a:lnSpc>
                <a:spcPct val="125454"/>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2.4 Equilibrio entre vida laboral y personal</a:t>
            </a:r>
            <a:endParaRPr b="0" i="0" sz="2600" u="none" cap="none" strike="noStrike">
              <a:solidFill>
                <a:srgbClr val="062D47"/>
              </a:solidFill>
              <a:latin typeface="Poppins"/>
              <a:ea typeface="Poppins"/>
              <a:cs typeface="Poppins"/>
              <a:sym typeface="Poppins"/>
            </a:endParaRPr>
          </a:p>
          <a:p>
            <a:pPr indent="-457200" lvl="0" marL="914400" marR="0" rtl="0" algn="just">
              <a:lnSpc>
                <a:spcPct val="150000"/>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2.5 Adaptabilidad a las tendencias cambiantes del mercado laboral</a:t>
            </a:r>
            <a:endParaRPr b="0" i="0" sz="2600" u="none" cap="none" strike="noStrike">
              <a:solidFill>
                <a:srgbClr val="062D47"/>
              </a:solidFill>
              <a:latin typeface="Poppins"/>
              <a:ea typeface="Poppins"/>
              <a:cs typeface="Poppins"/>
              <a:sym typeface="Poppins"/>
            </a:endParaRPr>
          </a:p>
          <a:p>
            <a:pPr indent="0" lvl="0" marL="0" marR="0" rtl="0" algn="just">
              <a:lnSpc>
                <a:spcPct val="130009"/>
              </a:lnSpc>
              <a:spcBef>
                <a:spcPts val="0"/>
              </a:spcBef>
              <a:spcAft>
                <a:spcPts val="0"/>
              </a:spcAft>
              <a:buClr>
                <a:schemeClr val="dk1"/>
              </a:buClr>
              <a:buSzPts val="1100"/>
              <a:buFont typeface="Arial"/>
              <a:buNone/>
            </a:pPr>
            <a:r>
              <a:rPr b="1" i="0" lang="en-US" sz="2600" u="none" cap="none" strike="noStrike">
                <a:solidFill>
                  <a:srgbClr val="062D47"/>
                </a:solidFill>
                <a:latin typeface="Poppins"/>
                <a:ea typeface="Poppins"/>
                <a:cs typeface="Poppins"/>
                <a:sym typeface="Poppins"/>
              </a:rPr>
              <a:t>3: Lección 2. Importancia de la planificación de carrera</a:t>
            </a:r>
            <a:endParaRPr b="1" i="0" sz="2600" u="none" cap="none" strike="noStrike">
              <a:solidFill>
                <a:srgbClr val="062D47"/>
              </a:solidFill>
              <a:latin typeface="Poppins"/>
              <a:ea typeface="Poppins"/>
              <a:cs typeface="Poppins"/>
              <a:sym typeface="Poppins"/>
            </a:endParaRPr>
          </a:p>
          <a:p>
            <a:pPr indent="0" lvl="0" marL="457200" marR="0" rtl="0" algn="just">
              <a:lnSpc>
                <a:spcPct val="100000"/>
              </a:lnSpc>
              <a:spcBef>
                <a:spcPts val="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3.1 Comprensión de la planificación de carrera</a:t>
            </a:r>
            <a:endParaRPr b="0" i="0" sz="2600" u="none" cap="none" strike="noStrike">
              <a:solidFill>
                <a:srgbClr val="062D47"/>
              </a:solidFill>
              <a:latin typeface="Poppins"/>
              <a:ea typeface="Poppins"/>
              <a:cs typeface="Poppins"/>
              <a:sym typeface="Poppins"/>
            </a:endParaRPr>
          </a:p>
          <a:p>
            <a:pPr indent="0" lvl="0" marL="457200" marR="0" rtl="0" algn="just">
              <a:lnSpc>
                <a:spcPct val="100000"/>
              </a:lnSpc>
              <a:spcBef>
                <a:spcPts val="800"/>
              </a:spcBef>
              <a:spcAft>
                <a:spcPts val="0"/>
              </a:spcAft>
              <a:buClr>
                <a:schemeClr val="dk1"/>
              </a:buClr>
              <a:buSzPts val="1100"/>
              <a:buFont typeface="Arial"/>
              <a:buNone/>
            </a:pPr>
            <a:r>
              <a:rPr b="0" i="0" lang="en-US" sz="2600" u="none" cap="none" strike="noStrike">
                <a:solidFill>
                  <a:srgbClr val="062D47"/>
                </a:solidFill>
                <a:latin typeface="Poppins"/>
                <a:ea typeface="Poppins"/>
                <a:cs typeface="Poppins"/>
                <a:sym typeface="Poppins"/>
              </a:rPr>
              <a:t>3.2 ¿Por qué es importante la planificación de carrera?</a:t>
            </a:r>
            <a:endParaRPr b="0" i="0" sz="2600" u="none" cap="none" strike="noStrike">
              <a:solidFill>
                <a:srgbClr val="062D47"/>
              </a:solidFill>
              <a:latin typeface="Poppins"/>
              <a:ea typeface="Poppins"/>
              <a:cs typeface="Poppins"/>
              <a:sym typeface="Poppins"/>
            </a:endParaRPr>
          </a:p>
          <a:p>
            <a:pPr indent="0" lvl="0" marL="457200" marR="0" rtl="0" algn="just">
              <a:lnSpc>
                <a:spcPct val="107916"/>
              </a:lnSpc>
              <a:spcBef>
                <a:spcPts val="1200"/>
              </a:spcBef>
              <a:spcAft>
                <a:spcPts val="0"/>
              </a:spcAft>
              <a:buClr>
                <a:srgbClr val="000000"/>
              </a:buClr>
              <a:buSzPts val="2600"/>
              <a:buFont typeface="Arial"/>
              <a:buNone/>
            </a:pPr>
            <a:r>
              <a:rPr b="0" i="0" lang="en-US" sz="2600" u="none" cap="none" strike="noStrike">
                <a:solidFill>
                  <a:srgbClr val="062D47"/>
                </a:solidFill>
                <a:latin typeface="Poppins"/>
                <a:ea typeface="Poppins"/>
                <a:cs typeface="Poppins"/>
                <a:sym typeface="Poppins"/>
              </a:rPr>
              <a:t>3.3 La importancia de la planificación de carrera para los empleados en las pymes europeas</a:t>
            </a:r>
            <a:endParaRPr b="0" i="0" sz="2600" u="none" cap="none" strike="noStrike">
              <a:solidFill>
                <a:srgbClr val="062D47"/>
              </a:solidFill>
              <a:latin typeface="Poppins"/>
              <a:ea typeface="Poppins"/>
              <a:cs typeface="Poppins"/>
              <a:sym typeface="Poppins"/>
            </a:endParaRPr>
          </a:p>
          <a:p>
            <a:pPr indent="0" lvl="0" marL="457200" marR="0" rtl="0" algn="just">
              <a:lnSpc>
                <a:spcPct val="100000"/>
              </a:lnSpc>
              <a:spcBef>
                <a:spcPts val="1200"/>
              </a:spcBef>
              <a:spcAft>
                <a:spcPts val="1200"/>
              </a:spcAft>
              <a:buClr>
                <a:srgbClr val="000000"/>
              </a:buClr>
              <a:buSzPts val="2600"/>
              <a:buFont typeface="Arial"/>
              <a:buNone/>
            </a:pPr>
            <a:r>
              <a:rPr b="0" i="0" lang="en-US" sz="2600" u="none" cap="none" strike="noStrike">
                <a:solidFill>
                  <a:srgbClr val="062D47"/>
                </a:solidFill>
                <a:latin typeface="Poppins"/>
                <a:ea typeface="Poppins"/>
                <a:cs typeface="Poppins"/>
                <a:sym typeface="Poppins"/>
              </a:rPr>
              <a:t>3.4 La importancia de la planificación de carrera para la empresa </a:t>
            </a:r>
            <a:endParaRPr b="0" i="0" sz="2799" u="none" cap="none" strike="noStrike">
              <a:solidFill>
                <a:srgbClr val="062D47"/>
              </a:solidFill>
              <a:latin typeface="Poppins"/>
              <a:ea typeface="Poppins"/>
              <a:cs typeface="Poppins"/>
              <a:sym typeface="Poppins"/>
            </a:endParaRPr>
          </a:p>
        </p:txBody>
      </p:sp>
      <p:sp>
        <p:nvSpPr>
          <p:cNvPr id="121" name="Google Shape;121;p14"/>
          <p:cNvSpPr txBox="1"/>
          <p:nvPr/>
        </p:nvSpPr>
        <p:spPr>
          <a:xfrm>
            <a:off x="7573541" y="7453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RESUMEN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2"/>
          <p:cNvSpPr/>
          <p:nvPr/>
        </p:nvSpPr>
        <p:spPr>
          <a:xfrm rot="-10370840">
            <a:off x="11426476" y="-632082"/>
            <a:ext cx="8019344" cy="2715783"/>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543" name="Google Shape;543;p32"/>
          <p:cNvSpPr/>
          <p:nvPr/>
        </p:nvSpPr>
        <p:spPr>
          <a:xfrm flipH="1" rot="10416205">
            <a:off x="-326994" y="-524050"/>
            <a:ext cx="7379055" cy="2291030"/>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544" name="Google Shape;544;p32"/>
          <p:cNvGrpSpPr/>
          <p:nvPr/>
        </p:nvGrpSpPr>
        <p:grpSpPr>
          <a:xfrm>
            <a:off x="-1342907" y="9913241"/>
            <a:ext cx="20973307" cy="837542"/>
            <a:chOff x="0" y="-57150"/>
            <a:chExt cx="11607985" cy="463550"/>
          </a:xfrm>
        </p:grpSpPr>
        <p:sp>
          <p:nvSpPr>
            <p:cNvPr id="545" name="Google Shape;545;p3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2"/>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p32"/>
          <p:cNvGrpSpPr/>
          <p:nvPr/>
        </p:nvGrpSpPr>
        <p:grpSpPr>
          <a:xfrm>
            <a:off x="2488624" y="9913241"/>
            <a:ext cx="13310430" cy="837542"/>
            <a:chOff x="0" y="-57150"/>
            <a:chExt cx="7366853" cy="463550"/>
          </a:xfrm>
        </p:grpSpPr>
        <p:sp>
          <p:nvSpPr>
            <p:cNvPr id="548" name="Google Shape;548;p32"/>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2"/>
            <p:cNvSpPr txBox="1"/>
            <p:nvPr/>
          </p:nvSpPr>
          <p:spPr>
            <a:xfrm>
              <a:off x="0" y="-57150"/>
              <a:ext cx="73668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0" name="Google Shape;550;p32"/>
          <p:cNvGrpSpPr/>
          <p:nvPr/>
        </p:nvGrpSpPr>
        <p:grpSpPr>
          <a:xfrm>
            <a:off x="4131384" y="9913241"/>
            <a:ext cx="10025030" cy="837542"/>
            <a:chOff x="0" y="-57150"/>
            <a:chExt cx="5548500" cy="463550"/>
          </a:xfrm>
        </p:grpSpPr>
        <p:sp>
          <p:nvSpPr>
            <p:cNvPr id="551" name="Google Shape;551;p3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2"/>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3" name="Google Shape;553;p32"/>
          <p:cNvSpPr txBox="1"/>
          <p:nvPr/>
        </p:nvSpPr>
        <p:spPr>
          <a:xfrm>
            <a:off x="1958400" y="1882625"/>
            <a:ext cx="14977200" cy="877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chemeClr val="dk1"/>
              </a:buClr>
              <a:buSzPts val="1100"/>
              <a:buFont typeface="Arial"/>
              <a:buNone/>
            </a:pPr>
            <a:r>
              <a:rPr b="1" i="0" lang="en-US" sz="5700" u="none" cap="none" strike="noStrike">
                <a:solidFill>
                  <a:srgbClr val="002C47"/>
                </a:solidFill>
                <a:latin typeface="Poppins"/>
                <a:ea typeface="Poppins"/>
                <a:cs typeface="Poppins"/>
                <a:sym typeface="Poppins"/>
              </a:rPr>
              <a:t>Implementación y seguimiento</a:t>
            </a:r>
            <a:endParaRPr b="1" i="0" sz="5700" u="none" cap="none" strike="noStrike">
              <a:solidFill>
                <a:srgbClr val="002C47"/>
              </a:solidFill>
              <a:latin typeface="Poppins"/>
              <a:ea typeface="Poppins"/>
              <a:cs typeface="Poppins"/>
              <a:sym typeface="Poppins"/>
            </a:endParaRPr>
          </a:p>
        </p:txBody>
      </p:sp>
      <p:sp>
        <p:nvSpPr>
          <p:cNvPr id="554" name="Google Shape;554;p32"/>
          <p:cNvSpPr txBox="1"/>
          <p:nvPr/>
        </p:nvSpPr>
        <p:spPr>
          <a:xfrm>
            <a:off x="3413600" y="3053025"/>
            <a:ext cx="13003500" cy="3532500"/>
          </a:xfrm>
          <a:prstGeom prst="rect">
            <a:avLst/>
          </a:prstGeom>
          <a:noFill/>
          <a:ln>
            <a:noFill/>
          </a:ln>
        </p:spPr>
        <p:txBody>
          <a:bodyPr anchorCtr="0" anchor="t" bIns="0" lIns="0" spcFirstLastPara="1" rIns="0" wrap="square" tIns="0">
            <a:spAutoFit/>
          </a:bodyPr>
          <a:lstStyle/>
          <a:p>
            <a:pPr indent="-444500" lvl="0" marL="457200" marR="0" rtl="0" algn="l">
              <a:lnSpc>
                <a:spcPct val="115000"/>
              </a:lnSpc>
              <a:spcBef>
                <a:spcPts val="0"/>
              </a:spcBef>
              <a:spcAft>
                <a:spcPts val="0"/>
              </a:spcAft>
              <a:buClr>
                <a:srgbClr val="002C47"/>
              </a:buClr>
              <a:buSzPts val="3400"/>
              <a:buFont typeface="Poppins"/>
              <a:buAutoNum type="arabicPeriod"/>
            </a:pPr>
            <a:r>
              <a:rPr b="0" i="0" lang="en-US" sz="3400" u="none" cap="none" strike="noStrike">
                <a:solidFill>
                  <a:srgbClr val="002C47"/>
                </a:solidFill>
                <a:latin typeface="Poppins"/>
                <a:ea typeface="Poppins"/>
                <a:cs typeface="Poppins"/>
                <a:sym typeface="Poppins"/>
              </a:rPr>
              <a:t>Lanzar el plan con una comunicación clara de objetivos, roles y expectativas.</a:t>
            </a:r>
            <a:endParaRPr b="0" i="0" sz="3400" u="none" cap="none" strike="noStrike">
              <a:solidFill>
                <a:srgbClr val="002C47"/>
              </a:solidFill>
              <a:latin typeface="Poppins"/>
              <a:ea typeface="Poppins"/>
              <a:cs typeface="Poppins"/>
              <a:sym typeface="Poppins"/>
            </a:endParaRPr>
          </a:p>
          <a:p>
            <a:pPr indent="-444500" lvl="0" marL="457200" marR="0" rtl="0" algn="l">
              <a:lnSpc>
                <a:spcPct val="115000"/>
              </a:lnSpc>
              <a:spcBef>
                <a:spcPts val="0"/>
              </a:spcBef>
              <a:spcAft>
                <a:spcPts val="0"/>
              </a:spcAft>
              <a:buClr>
                <a:srgbClr val="002C47"/>
              </a:buClr>
              <a:buSzPts val="3400"/>
              <a:buFont typeface="Poppins"/>
              <a:buAutoNum type="arabicPeriod"/>
            </a:pPr>
            <a:r>
              <a:rPr b="0" i="0" lang="en-US" sz="3400" u="none" cap="none" strike="noStrike">
                <a:solidFill>
                  <a:srgbClr val="002C47"/>
                </a:solidFill>
                <a:latin typeface="Poppins"/>
                <a:ea typeface="Poppins"/>
                <a:cs typeface="Poppins"/>
                <a:sym typeface="Poppins"/>
              </a:rPr>
              <a:t>Realizar revisiones periódicas del progreso y ajustar las estrategias según sea necesario.</a:t>
            </a:r>
            <a:endParaRPr b="0" i="0" sz="3400" u="none" cap="none" strike="noStrike">
              <a:solidFill>
                <a:srgbClr val="002C47"/>
              </a:solidFill>
              <a:latin typeface="Poppins"/>
              <a:ea typeface="Poppins"/>
              <a:cs typeface="Poppins"/>
              <a:sym typeface="Poppins"/>
            </a:endParaRPr>
          </a:p>
          <a:p>
            <a:pPr indent="-444500" lvl="0" marL="457200" marR="0" rtl="0" algn="l">
              <a:lnSpc>
                <a:spcPct val="115000"/>
              </a:lnSpc>
              <a:spcBef>
                <a:spcPts val="0"/>
              </a:spcBef>
              <a:spcAft>
                <a:spcPts val="0"/>
              </a:spcAft>
              <a:buClr>
                <a:srgbClr val="002C47"/>
              </a:buClr>
              <a:buSzPts val="3400"/>
              <a:buFont typeface="Poppins"/>
              <a:buAutoNum type="arabicPeriod"/>
            </a:pPr>
            <a:r>
              <a:rPr b="0" i="0" lang="en-US" sz="3400" u="none" cap="none" strike="noStrike">
                <a:solidFill>
                  <a:srgbClr val="002C47"/>
                </a:solidFill>
                <a:latin typeface="Poppins"/>
                <a:ea typeface="Poppins"/>
                <a:cs typeface="Poppins"/>
                <a:sym typeface="Poppins"/>
              </a:rPr>
              <a:t>Utilizar la tecnología para monitorear el desarrollo de los empleados y evaluar la efectividad del programa.</a:t>
            </a:r>
            <a:endParaRPr b="0" i="0" sz="3400" u="none" cap="none" strike="noStrike">
              <a:solidFill>
                <a:srgbClr val="002C47"/>
              </a:solidFill>
              <a:latin typeface="Poppins"/>
              <a:ea typeface="Poppins"/>
              <a:cs typeface="Poppins"/>
              <a:sym typeface="Poppins"/>
            </a:endParaRPr>
          </a:p>
        </p:txBody>
      </p:sp>
      <p:sp>
        <p:nvSpPr>
          <p:cNvPr id="555" name="Google Shape;555;p32"/>
          <p:cNvSpPr txBox="1"/>
          <p:nvPr/>
        </p:nvSpPr>
        <p:spPr>
          <a:xfrm>
            <a:off x="4661401" y="6643331"/>
            <a:ext cx="1986300" cy="215820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pic>
        <p:nvPicPr>
          <p:cNvPr descr="Immagini Belle : pianificazione, finanza, attività commerciale ..." id="556" name="Google Shape;556;p32"/>
          <p:cNvPicPr preferRelativeResize="0"/>
          <p:nvPr/>
        </p:nvPicPr>
        <p:blipFill rotWithShape="1">
          <a:blip r:embed="rId4">
            <a:alphaModFix/>
          </a:blip>
          <a:srcRect b="0" l="0" r="0" t="0"/>
          <a:stretch/>
        </p:blipFill>
        <p:spPr>
          <a:xfrm>
            <a:off x="6800101" y="7066775"/>
            <a:ext cx="4006113" cy="2582065"/>
          </a:xfrm>
          <a:prstGeom prst="rect">
            <a:avLst/>
          </a:prstGeom>
          <a:noFill/>
          <a:ln cap="flat" cmpd="sng" w="38100">
            <a:solidFill>
              <a:srgbClr val="FFD966"/>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3"/>
          <p:cNvSpPr/>
          <p:nvPr/>
        </p:nvSpPr>
        <p:spPr>
          <a:xfrm>
            <a:off x="1866900" y="4162350"/>
            <a:ext cx="2519400" cy="26385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2" name="Google Shape;562;p33"/>
          <p:cNvSpPr/>
          <p:nvPr/>
        </p:nvSpPr>
        <p:spPr>
          <a:xfrm rot="-9678368">
            <a:off x="12316552" y="-709562"/>
            <a:ext cx="7642432" cy="367880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563" name="Google Shape;563;p33"/>
          <p:cNvSpPr/>
          <p:nvPr/>
        </p:nvSpPr>
        <p:spPr>
          <a:xfrm flipH="1" rot="10057926">
            <a:off x="-739325" y="-595741"/>
            <a:ext cx="6985534" cy="2930032"/>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564" name="Google Shape;564;p33"/>
          <p:cNvSpPr txBox="1"/>
          <p:nvPr/>
        </p:nvSpPr>
        <p:spPr>
          <a:xfrm>
            <a:off x="3067050" y="1356300"/>
            <a:ext cx="13356600" cy="217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i="0" lang="en-US" sz="6100" u="none" cap="none" strike="noStrike">
                <a:solidFill>
                  <a:srgbClr val="002C47"/>
                </a:solidFill>
                <a:latin typeface="Poppins"/>
                <a:ea typeface="Poppins"/>
                <a:cs typeface="Poppins"/>
                <a:sym typeface="Poppins"/>
              </a:rPr>
              <a:t>Evaluación y retroalimentación</a:t>
            </a:r>
            <a:endParaRPr b="1" i="0" sz="6100" u="none" cap="none" strike="noStrike">
              <a:solidFill>
                <a:srgbClr val="002C47"/>
              </a:solidFill>
              <a:latin typeface="Poppins"/>
              <a:ea typeface="Poppins"/>
              <a:cs typeface="Poppins"/>
              <a:sym typeface="Poppins"/>
            </a:endParaRPr>
          </a:p>
          <a:p>
            <a:pPr indent="0" lvl="0" marL="0" marR="0" rtl="0" algn="ctr">
              <a:lnSpc>
                <a:spcPct val="113000"/>
              </a:lnSpc>
              <a:spcBef>
                <a:spcPts val="1200"/>
              </a:spcBef>
              <a:spcAft>
                <a:spcPts val="0"/>
              </a:spcAft>
              <a:buClr>
                <a:srgbClr val="000000"/>
              </a:buClr>
              <a:buSzPts val="5000"/>
              <a:buFont typeface="Arial"/>
              <a:buNone/>
            </a:pPr>
            <a:r>
              <a:t/>
            </a:r>
            <a:endParaRPr b="1" i="0" sz="6100" u="none" cap="none" strike="noStrike">
              <a:solidFill>
                <a:srgbClr val="002C47"/>
              </a:solidFill>
              <a:latin typeface="Poppins"/>
              <a:ea typeface="Poppins"/>
              <a:cs typeface="Poppins"/>
              <a:sym typeface="Poppins"/>
            </a:endParaRPr>
          </a:p>
        </p:txBody>
      </p:sp>
      <p:sp>
        <p:nvSpPr>
          <p:cNvPr id="565" name="Google Shape;565;p33"/>
          <p:cNvSpPr txBox="1"/>
          <p:nvPr/>
        </p:nvSpPr>
        <p:spPr>
          <a:xfrm>
            <a:off x="5400600" y="2745325"/>
            <a:ext cx="7486800" cy="6493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b="0" i="0" lang="en-US" sz="3000" u="none" cap="none" strike="noStrike">
                <a:solidFill>
                  <a:srgbClr val="062D47"/>
                </a:solidFill>
                <a:latin typeface="Poppins"/>
                <a:ea typeface="Poppins"/>
                <a:cs typeface="Poppins"/>
                <a:sym typeface="Poppins"/>
              </a:rPr>
              <a:t>La evaluación periódica mide el éxito de la planificación de carrera mediante el análisis de las tasas de retención, mejoras en el rendimiento y el compromiso de los empleados. La retroalimentación de los empleados ayuda a perfeccionar los programas de formación y las trayectorias de desarrollo. Una cultura de comunicación abierta fomenta que los empleados compartan sus aspiraciones y desafíos, promoviendo la mejora continua.</a:t>
            </a:r>
            <a:endParaRPr b="0" i="0" sz="3000" u="none" cap="none" strike="noStrike">
              <a:solidFill>
                <a:srgbClr val="062D47"/>
              </a:solidFill>
              <a:latin typeface="Poppins"/>
              <a:ea typeface="Poppins"/>
              <a:cs typeface="Poppins"/>
              <a:sym typeface="Poppins"/>
            </a:endParaRPr>
          </a:p>
          <a:p>
            <a:pPr indent="0" lvl="0" marL="0" marR="0" rtl="0" algn="ctr">
              <a:lnSpc>
                <a:spcPct val="115000"/>
              </a:lnSpc>
              <a:spcBef>
                <a:spcPts val="1200"/>
              </a:spcBef>
              <a:spcAft>
                <a:spcPts val="1200"/>
              </a:spcAft>
              <a:buClr>
                <a:srgbClr val="000000"/>
              </a:buClr>
              <a:buSzPts val="2600"/>
              <a:buFont typeface="Arial"/>
              <a:buNone/>
            </a:pPr>
            <a:r>
              <a:t/>
            </a:r>
            <a:endParaRPr b="0" i="0" sz="3000" u="none" cap="none" strike="noStrike">
              <a:solidFill>
                <a:srgbClr val="062D47"/>
              </a:solidFill>
              <a:latin typeface="Poppins"/>
              <a:ea typeface="Poppins"/>
              <a:cs typeface="Poppins"/>
              <a:sym typeface="Poppins"/>
            </a:endParaRPr>
          </a:p>
        </p:txBody>
      </p:sp>
      <p:sp>
        <p:nvSpPr>
          <p:cNvPr id="566" name="Google Shape;566;p33"/>
          <p:cNvSpPr/>
          <p:nvPr/>
        </p:nvSpPr>
        <p:spPr>
          <a:xfrm>
            <a:off x="2388250" y="4762039"/>
            <a:ext cx="1476710" cy="1439121"/>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4">
              <a:alphaModFix/>
            </a:blip>
            <a:stretch>
              <a:fillRect b="0" l="0" r="0" t="0"/>
            </a:stretch>
          </a:blipFill>
          <a:ln>
            <a:noFill/>
          </a:ln>
        </p:spPr>
      </p:sp>
      <p:sp>
        <p:nvSpPr>
          <p:cNvPr id="567" name="Google Shape;567;p33"/>
          <p:cNvSpPr/>
          <p:nvPr/>
        </p:nvSpPr>
        <p:spPr>
          <a:xfrm>
            <a:off x="13635000" y="4162350"/>
            <a:ext cx="2519400" cy="2638500"/>
          </a:xfrm>
          <a:prstGeom prst="ellipse">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8" name="Google Shape;568;p33"/>
          <p:cNvSpPr/>
          <p:nvPr/>
        </p:nvSpPr>
        <p:spPr>
          <a:xfrm>
            <a:off x="14159300" y="4556100"/>
            <a:ext cx="1566205" cy="1851006"/>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4"/>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574" name="Google Shape;574;p34"/>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575" name="Google Shape;575;p34"/>
          <p:cNvSpPr txBox="1"/>
          <p:nvPr/>
        </p:nvSpPr>
        <p:spPr>
          <a:xfrm>
            <a:off x="5734050" y="566100"/>
            <a:ext cx="6903300" cy="93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6100" u="none" cap="none" strike="noStrike">
                <a:solidFill>
                  <a:srgbClr val="002C47"/>
                </a:solidFill>
                <a:latin typeface="Poppins"/>
                <a:ea typeface="Poppins"/>
                <a:cs typeface="Poppins"/>
                <a:sym typeface="Poppins"/>
              </a:rPr>
              <a:t>Superar desafíos</a:t>
            </a:r>
            <a:endParaRPr b="1" i="0" sz="6100" u="none" cap="none" strike="noStrike">
              <a:solidFill>
                <a:srgbClr val="002C47"/>
              </a:solidFill>
              <a:latin typeface="Poppins"/>
              <a:ea typeface="Poppins"/>
              <a:cs typeface="Poppins"/>
              <a:sym typeface="Poppins"/>
            </a:endParaRPr>
          </a:p>
        </p:txBody>
      </p:sp>
      <p:sp>
        <p:nvSpPr>
          <p:cNvPr id="576" name="Google Shape;576;p34"/>
          <p:cNvSpPr/>
          <p:nvPr/>
        </p:nvSpPr>
        <p:spPr>
          <a:xfrm>
            <a:off x="5143500" y="2345637"/>
            <a:ext cx="2126966" cy="1877540"/>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4">
              <a:alphaModFix/>
            </a:blip>
            <a:stretch>
              <a:fillRect b="0" l="0" r="0" t="0"/>
            </a:stretch>
          </a:blipFill>
          <a:ln>
            <a:noFill/>
          </a:ln>
        </p:spPr>
      </p:sp>
      <p:sp>
        <p:nvSpPr>
          <p:cNvPr id="577" name="Google Shape;577;p34"/>
          <p:cNvSpPr txBox="1"/>
          <p:nvPr/>
        </p:nvSpPr>
        <p:spPr>
          <a:xfrm>
            <a:off x="1219200" y="5276850"/>
            <a:ext cx="15849600" cy="1877700"/>
          </a:xfrm>
          <a:prstGeom prst="rect">
            <a:avLst/>
          </a:prstGeom>
          <a:noFill/>
          <a:ln cap="flat" cmpd="sng" w="38100">
            <a:solidFill>
              <a:srgbClr val="45B04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1200"/>
              </a:spcBef>
              <a:spcAft>
                <a:spcPts val="1200"/>
              </a:spcAft>
              <a:buClr>
                <a:schemeClr val="dk1"/>
              </a:buClr>
              <a:buSzPts val="1100"/>
              <a:buFont typeface="Arial"/>
              <a:buNone/>
            </a:pPr>
            <a:r>
              <a:rPr b="0" i="0" lang="en-US" sz="2500" u="none" cap="none" strike="noStrike">
                <a:solidFill>
                  <a:srgbClr val="062D47"/>
                </a:solidFill>
                <a:latin typeface="Poppins"/>
                <a:ea typeface="Poppins"/>
                <a:cs typeface="Poppins"/>
                <a:sym typeface="Poppins"/>
              </a:rPr>
              <a:t>Desafíos como recursos limitados, resistencia al cambio e integración de herramientas modernas pueden dificultar la planificación de carrera. Contar con el apoyo de la dirección, utilizar plataformas digitales rentables y adoptar estrategias flexibles garantiza una implementación efectiva y adaptabilidad.</a:t>
            </a:r>
            <a:endParaRPr b="0" i="0" sz="2500" u="none" cap="none" strike="noStrike">
              <a:solidFill>
                <a:srgbClr val="062D47"/>
              </a:solidFill>
              <a:latin typeface="Poppins"/>
              <a:ea typeface="Poppins"/>
              <a:cs typeface="Poppins"/>
              <a:sym typeface="Poppins"/>
            </a:endParaRPr>
          </a:p>
        </p:txBody>
      </p:sp>
      <p:sp>
        <p:nvSpPr>
          <p:cNvPr id="578" name="Google Shape;578;p34"/>
          <p:cNvSpPr txBox="1"/>
          <p:nvPr/>
        </p:nvSpPr>
        <p:spPr>
          <a:xfrm>
            <a:off x="1219200" y="7772400"/>
            <a:ext cx="15849600" cy="16050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b="0" i="0" lang="en-US" sz="2800" u="none" cap="none" strike="noStrike">
                <a:solidFill>
                  <a:srgbClr val="062D47"/>
                </a:solidFill>
                <a:latin typeface="Poppins"/>
                <a:ea typeface="Poppins"/>
                <a:cs typeface="Poppins"/>
                <a:sym typeface="Poppins"/>
              </a:rPr>
              <a:t>Fomentar la colaboración entre los empleados y el liderazgo ayuda a alinear las iniciativas de planificación de carrera con los objetivos organizacionales para lograr un éxito sostenible.</a:t>
            </a:r>
            <a:endParaRPr b="0" i="0" sz="2800" u="none" cap="none" strike="noStrike">
              <a:solidFill>
                <a:srgbClr val="062D47"/>
              </a:solidFill>
              <a:latin typeface="Poppins"/>
              <a:ea typeface="Poppins"/>
              <a:cs typeface="Poppins"/>
              <a:sym typeface="Poppins"/>
            </a:endParaRPr>
          </a:p>
          <a:p>
            <a:pPr indent="0" lvl="0" marL="457200" marR="0" rtl="0" algn="ctr">
              <a:lnSpc>
                <a:spcPct val="115000"/>
              </a:lnSpc>
              <a:spcBef>
                <a:spcPts val="1200"/>
              </a:spcBef>
              <a:spcAft>
                <a:spcPts val="1200"/>
              </a:spcAft>
              <a:buClr>
                <a:srgbClr val="000000"/>
              </a:buClr>
              <a:buSzPts val="2800"/>
              <a:buFont typeface="Arial"/>
              <a:buNone/>
            </a:pPr>
            <a:r>
              <a:t/>
            </a:r>
            <a:endParaRPr b="0" i="0" sz="2800" u="none" cap="none" strike="noStrike">
              <a:solidFill>
                <a:srgbClr val="062D47"/>
              </a:solidFill>
              <a:latin typeface="Poppins"/>
              <a:ea typeface="Poppins"/>
              <a:cs typeface="Poppins"/>
              <a:sym typeface="Poppins"/>
            </a:endParaRPr>
          </a:p>
        </p:txBody>
      </p:sp>
      <p:pic>
        <p:nvPicPr>
          <p:cNvPr descr="Challenges - Free of Charge Creative Commons Keyboard image" id="579" name="Google Shape;579;p34"/>
          <p:cNvPicPr preferRelativeResize="0"/>
          <p:nvPr/>
        </p:nvPicPr>
        <p:blipFill rotWithShape="1">
          <a:blip r:embed="rId5">
            <a:alphaModFix/>
          </a:blip>
          <a:srcRect b="0" l="0" r="0" t="0"/>
          <a:stretch/>
        </p:blipFill>
        <p:spPr>
          <a:xfrm>
            <a:off x="7979000" y="2378400"/>
            <a:ext cx="6045849" cy="1877550"/>
          </a:xfrm>
          <a:prstGeom prst="rect">
            <a:avLst/>
          </a:prstGeom>
          <a:noFill/>
          <a:ln cap="flat" cmpd="sng" w="76200">
            <a:solidFill>
              <a:srgbClr val="38761D"/>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5"/>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585" name="Google Shape;585;p35"/>
          <p:cNvGrpSpPr/>
          <p:nvPr/>
        </p:nvGrpSpPr>
        <p:grpSpPr>
          <a:xfrm>
            <a:off x="5940775" y="946396"/>
            <a:ext cx="857829" cy="857829"/>
            <a:chOff x="0" y="0"/>
            <a:chExt cx="812800" cy="812800"/>
          </a:xfrm>
        </p:grpSpPr>
        <p:sp>
          <p:nvSpPr>
            <p:cNvPr id="586" name="Google Shape;586;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3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35"/>
          <p:cNvGrpSpPr/>
          <p:nvPr/>
        </p:nvGrpSpPr>
        <p:grpSpPr>
          <a:xfrm>
            <a:off x="5968162" y="2009621"/>
            <a:ext cx="604561" cy="604561"/>
            <a:chOff x="0" y="0"/>
            <a:chExt cx="812800" cy="812800"/>
          </a:xfrm>
        </p:grpSpPr>
        <p:sp>
          <p:nvSpPr>
            <p:cNvPr id="589" name="Google Shape;589;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3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35"/>
          <p:cNvGrpSpPr/>
          <p:nvPr/>
        </p:nvGrpSpPr>
        <p:grpSpPr>
          <a:xfrm>
            <a:off x="5825201" y="681913"/>
            <a:ext cx="637642" cy="637642"/>
            <a:chOff x="0" y="0"/>
            <a:chExt cx="812800" cy="812800"/>
          </a:xfrm>
        </p:grpSpPr>
        <p:sp>
          <p:nvSpPr>
            <p:cNvPr id="592" name="Google Shape;592;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3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4" name="Google Shape;594;p35"/>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2" r="-5968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5"/>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596" name="Google Shape;596;p35"/>
          <p:cNvSpPr txBox="1"/>
          <p:nvPr/>
        </p:nvSpPr>
        <p:spPr>
          <a:xfrm>
            <a:off x="7563750" y="681925"/>
            <a:ext cx="10362600" cy="19569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3900" u="none" cap="none" strike="noStrike">
                <a:solidFill>
                  <a:srgbClr val="002C47"/>
                </a:solidFill>
                <a:latin typeface="Poppins"/>
                <a:ea typeface="Poppins"/>
                <a:cs typeface="Poppins"/>
                <a:sym typeface="Poppins"/>
              </a:rPr>
              <a:t>LECCIÓN</a:t>
            </a:r>
            <a:r>
              <a:rPr b="1" i="0" lang="en-US" sz="3900" u="none" cap="none" strike="noStrike">
                <a:solidFill>
                  <a:schemeClr val="dk2"/>
                </a:solidFill>
                <a:latin typeface="Poppins"/>
                <a:ea typeface="Poppins"/>
                <a:cs typeface="Poppins"/>
                <a:sym typeface="Poppins"/>
              </a:rPr>
              <a:t> </a:t>
            </a:r>
            <a:r>
              <a:rPr b="1" i="0" lang="en-US" sz="3900" u="none" cap="none" strike="noStrike">
                <a:solidFill>
                  <a:srgbClr val="062D47"/>
                </a:solidFill>
                <a:latin typeface="Poppins"/>
                <a:ea typeface="Poppins"/>
                <a:cs typeface="Poppins"/>
                <a:sym typeface="Poppins"/>
              </a:rPr>
              <a:t>5 : </a:t>
            </a:r>
            <a:endParaRPr b="1" i="0" sz="3900" u="none" cap="none" strike="noStrike">
              <a:solidFill>
                <a:srgbClr val="062D47"/>
              </a:solidFill>
              <a:latin typeface="Poppins"/>
              <a:ea typeface="Poppins"/>
              <a:cs typeface="Poppins"/>
              <a:sym typeface="Poppins"/>
            </a:endParaRPr>
          </a:p>
          <a:p>
            <a:pPr indent="0" lvl="0" marL="0" marR="0" rtl="0" algn="just">
              <a:lnSpc>
                <a:spcPct val="113002"/>
              </a:lnSpc>
              <a:spcBef>
                <a:spcPts val="0"/>
              </a:spcBef>
              <a:spcAft>
                <a:spcPts val="0"/>
              </a:spcAft>
              <a:buClr>
                <a:srgbClr val="000000"/>
              </a:buClr>
              <a:buSzPts val="4799"/>
              <a:buFont typeface="Arial"/>
              <a:buNone/>
            </a:pPr>
            <a:r>
              <a:rPr b="1" i="0" lang="en-US" sz="3900" u="none" cap="none" strike="noStrike">
                <a:solidFill>
                  <a:srgbClr val="062D47"/>
                </a:solidFill>
                <a:latin typeface="Poppins"/>
                <a:ea typeface="Poppins"/>
                <a:cs typeface="Poppins"/>
                <a:sym typeface="Poppins"/>
              </a:rPr>
              <a:t>Estudios de caso y aplicaciones en la vida real</a:t>
            </a:r>
            <a:endParaRPr b="0" i="0" sz="3900" u="none" cap="none" strike="noStrike">
              <a:solidFill>
                <a:srgbClr val="062D47"/>
              </a:solidFill>
              <a:latin typeface="Poppins"/>
              <a:ea typeface="Poppins"/>
              <a:cs typeface="Poppins"/>
              <a:sym typeface="Poppins"/>
            </a:endParaRPr>
          </a:p>
        </p:txBody>
      </p:sp>
      <p:sp>
        <p:nvSpPr>
          <p:cNvPr id="597" name="Google Shape;597;p35"/>
          <p:cNvSpPr txBox="1"/>
          <p:nvPr/>
        </p:nvSpPr>
        <p:spPr>
          <a:xfrm>
            <a:off x="6462850" y="3994775"/>
            <a:ext cx="11106600" cy="511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3200" u="none" cap="none" strike="noStrike">
                <a:solidFill>
                  <a:srgbClr val="45B042"/>
                </a:solidFill>
                <a:latin typeface="Poppins"/>
                <a:ea typeface="Poppins"/>
                <a:cs typeface="Poppins"/>
                <a:sym typeface="Poppins"/>
              </a:rPr>
              <a:t>Importancia de los estudios de caso</a:t>
            </a:r>
            <a:endParaRPr b="1" i="0" sz="3200" u="none" cap="none" strike="noStrike">
              <a:solidFill>
                <a:srgbClr val="45B042"/>
              </a:solidFill>
              <a:latin typeface="Poppins"/>
              <a:ea typeface="Poppins"/>
              <a:cs typeface="Poppins"/>
              <a:sym typeface="Poppins"/>
            </a:endParaRPr>
          </a:p>
          <a:p>
            <a:pPr indent="0" lvl="0" marL="914400" marR="0" rtl="0" algn="just">
              <a:lnSpc>
                <a:spcPct val="115000"/>
              </a:lnSpc>
              <a:spcBef>
                <a:spcPts val="1200"/>
              </a:spcBef>
              <a:spcAft>
                <a:spcPts val="1200"/>
              </a:spcAft>
              <a:buClr>
                <a:srgbClr val="000000"/>
              </a:buClr>
              <a:buSzPts val="3000"/>
              <a:buFont typeface="Arial"/>
              <a:buNone/>
            </a:pPr>
            <a:r>
              <a:rPr b="0" i="0" lang="en-US" sz="2800" u="none" cap="none" strike="noStrike">
                <a:solidFill>
                  <a:schemeClr val="dk1"/>
                </a:solidFill>
                <a:latin typeface="Poppins"/>
                <a:ea typeface="Poppins"/>
                <a:cs typeface="Poppins"/>
                <a:sym typeface="Poppins"/>
              </a:rPr>
              <a:t>Los estudios de caso reales destacan cómo se aplican las estrategias de planificación de carrera en diversos contextos organizativos. Proporcionan conocimientos prácticos sobre los retos y éxitos de la implementación de la planificación de carrera, ofreciendo lecciones valiosas para adaptar estas prácticas a diferentes sectores e tamaños de empresas. El análisis de estos casos puede inspirar estrategias personalizadas para el crecimiento individual y organizacional.</a:t>
            </a:r>
            <a:endParaRPr b="1" i="0" sz="2800" u="none" cap="none" strike="noStrike">
              <a:solidFill>
                <a:srgbClr val="45B042"/>
              </a:solidFill>
              <a:latin typeface="Poppins"/>
              <a:ea typeface="Poppins"/>
              <a:cs typeface="Poppins"/>
              <a:sym typeface="Poppins"/>
            </a:endParaRPr>
          </a:p>
        </p:txBody>
      </p:sp>
      <p:sp>
        <p:nvSpPr>
          <p:cNvPr id="598" name="Google Shape;598;p35"/>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rgbClr val="002C47"/>
              </a:solidFill>
              <a:latin typeface="Poppins"/>
              <a:ea typeface="Poppins"/>
              <a:cs typeface="Poppins"/>
              <a:sym typeface="Poppins"/>
            </a:endParaRPr>
          </a:p>
        </p:txBody>
      </p:sp>
      <p:sp>
        <p:nvSpPr>
          <p:cNvPr id="599" name="Google Shape;599;p35"/>
          <p:cNvSpPr/>
          <p:nvPr/>
        </p:nvSpPr>
        <p:spPr>
          <a:xfrm>
            <a:off x="11873200" y="2410525"/>
            <a:ext cx="452100" cy="1041000"/>
          </a:xfrm>
          <a:prstGeom prst="downArrow">
            <a:avLst>
              <a:gd fmla="val 50000" name="adj1"/>
              <a:gd fmla="val 50000" name="adj2"/>
            </a:avLst>
          </a:prstGeom>
          <a:solidFill>
            <a:srgbClr val="45B0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B6D7A8"/>
              </a:highlight>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6"/>
          <p:cNvSpPr/>
          <p:nvPr/>
        </p:nvSpPr>
        <p:spPr>
          <a:xfrm rot="-4777092">
            <a:off x="6283105" y="2938012"/>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05" name="Google Shape;605;p36"/>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4">
              <a:alphaModFix amt="77000"/>
            </a:blip>
            <a:stretch>
              <a:fillRect b="0" l="0" r="0" t="0"/>
            </a:stretch>
          </a:blipFill>
          <a:ln>
            <a:noFill/>
          </a:ln>
        </p:spPr>
      </p:sp>
      <p:grpSp>
        <p:nvGrpSpPr>
          <p:cNvPr id="606" name="Google Shape;606;p36"/>
          <p:cNvGrpSpPr/>
          <p:nvPr/>
        </p:nvGrpSpPr>
        <p:grpSpPr>
          <a:xfrm>
            <a:off x="11629486" y="1052712"/>
            <a:ext cx="857829" cy="857829"/>
            <a:chOff x="0" y="0"/>
            <a:chExt cx="812800" cy="812800"/>
          </a:xfrm>
        </p:grpSpPr>
        <p:sp>
          <p:nvSpPr>
            <p:cNvPr id="607" name="Google Shape;607;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9" name="Google Shape;609;p36"/>
          <p:cNvGrpSpPr/>
          <p:nvPr/>
        </p:nvGrpSpPr>
        <p:grpSpPr>
          <a:xfrm>
            <a:off x="11115371" y="2332412"/>
            <a:ext cx="604561" cy="604561"/>
            <a:chOff x="0" y="0"/>
            <a:chExt cx="812800" cy="812800"/>
          </a:xfrm>
        </p:grpSpPr>
        <p:sp>
          <p:nvSpPr>
            <p:cNvPr id="610" name="Google Shape;610;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2" name="Google Shape;612;p36"/>
          <p:cNvGrpSpPr/>
          <p:nvPr/>
        </p:nvGrpSpPr>
        <p:grpSpPr>
          <a:xfrm>
            <a:off x="11940462" y="788230"/>
            <a:ext cx="637642" cy="637642"/>
            <a:chOff x="0" y="0"/>
            <a:chExt cx="812800" cy="812800"/>
          </a:xfrm>
        </p:grpSpPr>
        <p:sp>
          <p:nvSpPr>
            <p:cNvPr id="613" name="Google Shape;613;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5" name="Google Shape;615;p36"/>
          <p:cNvSpPr txBox="1"/>
          <p:nvPr/>
        </p:nvSpPr>
        <p:spPr>
          <a:xfrm>
            <a:off x="5" y="1052712"/>
            <a:ext cx="11103000" cy="6156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000" u="none" cap="none" strike="noStrike">
                <a:solidFill>
                  <a:srgbClr val="062D47"/>
                </a:solidFill>
                <a:latin typeface="Arial"/>
                <a:ea typeface="Arial"/>
                <a:cs typeface="Arial"/>
                <a:sym typeface="Arial"/>
              </a:rPr>
              <a:t>Estudio de caso 1: AdvisoTech (Francia)</a:t>
            </a:r>
            <a:endParaRPr b="1" i="0" sz="3700" u="none" cap="none" strike="noStrike">
              <a:solidFill>
                <a:srgbClr val="062D47"/>
              </a:solidFill>
              <a:latin typeface="Arial"/>
              <a:ea typeface="Arial"/>
              <a:cs typeface="Arial"/>
              <a:sym typeface="Arial"/>
            </a:endParaRPr>
          </a:p>
        </p:txBody>
      </p:sp>
      <p:sp>
        <p:nvSpPr>
          <p:cNvPr id="616" name="Google Shape;616;p36"/>
          <p:cNvSpPr/>
          <p:nvPr/>
        </p:nvSpPr>
        <p:spPr>
          <a:xfrm>
            <a:off x="12119050" y="-220750"/>
            <a:ext cx="7177919" cy="10438982"/>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6"/>
          <p:cNvSpPr txBox="1"/>
          <p:nvPr/>
        </p:nvSpPr>
        <p:spPr>
          <a:xfrm>
            <a:off x="193875" y="5834025"/>
            <a:ext cx="10317900" cy="424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2C47"/>
                </a:solidFill>
                <a:latin typeface="Poppins"/>
                <a:ea typeface="Poppins"/>
                <a:cs typeface="Poppins"/>
                <a:sym typeface="Poppins"/>
              </a:rPr>
              <a:t>AdvisoTech, una pequeña pyme tecnológica, se enfrentaba a un desafío debido a la alta rotación de empleados, lo que estaba afectando la productividad y la moral.</a:t>
            </a:r>
            <a:endParaRPr b="0" i="0"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2C47"/>
                </a:solidFill>
                <a:latin typeface="Poppins"/>
                <a:ea typeface="Poppins"/>
                <a:cs typeface="Poppins"/>
                <a:sym typeface="Poppins"/>
              </a:rPr>
              <a:t>La empresa implementó trayectorias profesionales estructuradas para ofrecer claridad y orientación a su plantilla.</a:t>
            </a:r>
            <a:endParaRPr b="0" i="0" sz="3200" u="none" cap="none" strike="noStrike">
              <a:solidFill>
                <a:srgbClr val="002C47"/>
              </a:solidFill>
              <a:latin typeface="Poppins"/>
              <a:ea typeface="Poppins"/>
              <a:cs typeface="Poppins"/>
              <a:sym typeface="Poppins"/>
            </a:endParaRPr>
          </a:p>
        </p:txBody>
      </p:sp>
      <p:pic>
        <p:nvPicPr>
          <p:cNvPr descr="File:EU-France.svg - Wikipedia" id="618" name="Google Shape;618;p36"/>
          <p:cNvPicPr preferRelativeResize="0"/>
          <p:nvPr/>
        </p:nvPicPr>
        <p:blipFill rotWithShape="1">
          <a:blip r:embed="rId6">
            <a:alphaModFix/>
          </a:blip>
          <a:srcRect b="0" l="0" r="0" t="0"/>
          <a:stretch/>
        </p:blipFill>
        <p:spPr>
          <a:xfrm>
            <a:off x="2716800" y="2794763"/>
            <a:ext cx="2272996" cy="1912775"/>
          </a:xfrm>
          <a:prstGeom prst="rect">
            <a:avLst/>
          </a:prstGeom>
          <a:noFill/>
          <a:ln cap="flat" cmpd="sng" w="19050">
            <a:solidFill>
              <a:srgbClr val="38761D"/>
            </a:solidFill>
            <a:prstDash val="solid"/>
            <a:round/>
            <a:headEnd len="sm" w="sm" type="none"/>
            <a:tailEnd len="sm" w="sm" type="none"/>
          </a:ln>
        </p:spPr>
      </p:pic>
      <p:pic>
        <p:nvPicPr>
          <p:cNvPr descr="File:Flag of France.svg - Wikimedia Commons" id="619" name="Google Shape;619;p36"/>
          <p:cNvPicPr preferRelativeResize="0"/>
          <p:nvPr/>
        </p:nvPicPr>
        <p:blipFill rotWithShape="1">
          <a:blip r:embed="rId7">
            <a:alphaModFix/>
          </a:blip>
          <a:srcRect b="0" l="0" r="0" t="0"/>
          <a:stretch/>
        </p:blipFill>
        <p:spPr>
          <a:xfrm>
            <a:off x="5686725" y="2794775"/>
            <a:ext cx="2563350" cy="1912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37"/>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25" name="Google Shape;625;p37"/>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26" name="Google Shape;626;p37"/>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627" name="Google Shape;627;p37"/>
          <p:cNvSpPr txBox="1"/>
          <p:nvPr/>
        </p:nvSpPr>
        <p:spPr>
          <a:xfrm>
            <a:off x="1371600" y="3725600"/>
            <a:ext cx="15849600" cy="1747800"/>
          </a:xfrm>
          <a:prstGeom prst="rect">
            <a:avLst/>
          </a:prstGeom>
          <a:noFill/>
          <a:ln cap="flat" cmpd="sng" w="38100">
            <a:solidFill>
              <a:srgbClr val="45B04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rgbClr val="002C47"/>
                </a:solidFill>
                <a:latin typeface="Poppins"/>
                <a:ea typeface="Poppins"/>
                <a:cs typeface="Poppins"/>
                <a:sym typeface="Poppins"/>
              </a:rPr>
              <a:t>Como resultado, AdvisoTech redujo la rotación de personal en un 35 % y alineó el crecimiento de los empleados con los objetivos de la empresa, lo que llevó a una mayor implicación y productividad.</a:t>
            </a:r>
            <a:endParaRPr b="0" i="0" sz="2600" u="none" cap="none" strike="noStrike">
              <a:solidFill>
                <a:srgbClr val="002C47"/>
              </a:solidFill>
              <a:latin typeface="Poppins"/>
              <a:ea typeface="Poppins"/>
              <a:cs typeface="Poppins"/>
              <a:sym typeface="Poppins"/>
            </a:endParaRPr>
          </a:p>
        </p:txBody>
      </p:sp>
      <p:sp>
        <p:nvSpPr>
          <p:cNvPr id="628" name="Google Shape;628;p37"/>
          <p:cNvSpPr txBox="1"/>
          <p:nvPr/>
        </p:nvSpPr>
        <p:spPr>
          <a:xfrm>
            <a:off x="1371600" y="1761300"/>
            <a:ext cx="15849600" cy="17478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rgbClr val="002C47"/>
                </a:solidFill>
                <a:latin typeface="Poppins"/>
                <a:ea typeface="Poppins"/>
                <a:cs typeface="Poppins"/>
                <a:sym typeface="Poppins"/>
              </a:rPr>
              <a:t>Programas de mentoría emparejaron a empleados con experiencia con nuevas incorporaciones, mientras que la formación específica abordó las carencias de competencias.</a:t>
            </a:r>
            <a:endParaRPr b="0" i="0" sz="2800" u="none" cap="none" strike="noStrike">
              <a:solidFill>
                <a:srgbClr val="062D47"/>
              </a:solidFill>
              <a:latin typeface="Poppins"/>
              <a:ea typeface="Poppins"/>
              <a:cs typeface="Poppins"/>
              <a:sym typeface="Poppins"/>
            </a:endParaRPr>
          </a:p>
        </p:txBody>
      </p:sp>
      <p:pic>
        <p:nvPicPr>
          <p:cNvPr id="629" name="Google Shape;629;p37"/>
          <p:cNvPicPr preferRelativeResize="0"/>
          <p:nvPr/>
        </p:nvPicPr>
        <p:blipFill rotWithShape="1">
          <a:blip r:embed="rId4">
            <a:alphaModFix/>
          </a:blip>
          <a:srcRect b="0" l="0" r="0" t="0"/>
          <a:stretch/>
        </p:blipFill>
        <p:spPr>
          <a:xfrm>
            <a:off x="6899913" y="6163000"/>
            <a:ext cx="4792976" cy="3570751"/>
          </a:xfrm>
          <a:prstGeom prst="rect">
            <a:avLst/>
          </a:prstGeom>
          <a:noFill/>
          <a:ln cap="flat" cmpd="sng" w="38100">
            <a:solidFill>
              <a:srgbClr val="6AA84F"/>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8"/>
          <p:cNvSpPr/>
          <p:nvPr/>
        </p:nvSpPr>
        <p:spPr>
          <a:xfrm rot="-4777092">
            <a:off x="7035580" y="2935537"/>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35" name="Google Shape;635;p38"/>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4">
              <a:alphaModFix amt="77000"/>
            </a:blip>
            <a:stretch>
              <a:fillRect b="0" l="0" r="0" t="0"/>
            </a:stretch>
          </a:blipFill>
          <a:ln>
            <a:noFill/>
          </a:ln>
        </p:spPr>
      </p:sp>
      <p:grpSp>
        <p:nvGrpSpPr>
          <p:cNvPr id="636" name="Google Shape;636;p38"/>
          <p:cNvGrpSpPr/>
          <p:nvPr/>
        </p:nvGrpSpPr>
        <p:grpSpPr>
          <a:xfrm>
            <a:off x="11629486" y="1299250"/>
            <a:ext cx="857829" cy="857829"/>
            <a:chOff x="0" y="0"/>
            <a:chExt cx="812800" cy="812800"/>
          </a:xfrm>
        </p:grpSpPr>
        <p:sp>
          <p:nvSpPr>
            <p:cNvPr id="637" name="Google Shape;637;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39" name="Google Shape;639;p38"/>
          <p:cNvGrpSpPr/>
          <p:nvPr/>
        </p:nvGrpSpPr>
        <p:grpSpPr>
          <a:xfrm>
            <a:off x="11024921" y="1883337"/>
            <a:ext cx="604561" cy="604561"/>
            <a:chOff x="0" y="0"/>
            <a:chExt cx="812800" cy="812800"/>
          </a:xfrm>
        </p:grpSpPr>
        <p:sp>
          <p:nvSpPr>
            <p:cNvPr id="640" name="Google Shape;640;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2" name="Google Shape;642;p38"/>
          <p:cNvGrpSpPr/>
          <p:nvPr/>
        </p:nvGrpSpPr>
        <p:grpSpPr>
          <a:xfrm>
            <a:off x="11849687" y="959680"/>
            <a:ext cx="637642" cy="637642"/>
            <a:chOff x="0" y="0"/>
            <a:chExt cx="812800" cy="812800"/>
          </a:xfrm>
        </p:grpSpPr>
        <p:sp>
          <p:nvSpPr>
            <p:cNvPr id="643" name="Google Shape;643;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38"/>
          <p:cNvSpPr txBox="1"/>
          <p:nvPr/>
        </p:nvSpPr>
        <p:spPr>
          <a:xfrm>
            <a:off x="154055" y="790474"/>
            <a:ext cx="11103000" cy="1245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3800" u="none" cap="none" strike="noStrike">
                <a:solidFill>
                  <a:schemeClr val="dk1"/>
                </a:solidFill>
                <a:latin typeface="Poppins"/>
                <a:ea typeface="Poppins"/>
                <a:cs typeface="Poppins"/>
                <a:sym typeface="Poppins"/>
              </a:rPr>
              <a:t>Estudio de caso 2: WebGrowth Digital (Reino Unido)</a:t>
            </a:r>
            <a:endParaRPr b="0" i="0" sz="3800" u="none" cap="none" strike="noStrike">
              <a:solidFill>
                <a:srgbClr val="000000"/>
              </a:solidFill>
              <a:latin typeface="Poppins"/>
              <a:ea typeface="Poppins"/>
              <a:cs typeface="Poppins"/>
              <a:sym typeface="Poppins"/>
            </a:endParaRPr>
          </a:p>
        </p:txBody>
      </p:sp>
      <p:sp>
        <p:nvSpPr>
          <p:cNvPr id="646" name="Google Shape;646;p38"/>
          <p:cNvSpPr/>
          <p:nvPr/>
        </p:nvSpPr>
        <p:spPr>
          <a:xfrm>
            <a:off x="13013796"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38"/>
          <p:cNvSpPr txBox="1"/>
          <p:nvPr/>
        </p:nvSpPr>
        <p:spPr>
          <a:xfrm>
            <a:off x="1104900" y="6610375"/>
            <a:ext cx="9201300" cy="3109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2C47"/>
                </a:solidFill>
                <a:latin typeface="Poppins"/>
                <a:ea typeface="Poppins"/>
                <a:cs typeface="Poppins"/>
                <a:sym typeface="Poppins"/>
              </a:rPr>
              <a:t>WebGrowth Digital, una agencia de marketing digital de tamaño medio, necesitaba mantenerse competitiva en una industria que evoluciona rápidamente.</a:t>
            </a:r>
            <a:endParaRPr b="0" i="0" sz="2000" u="none" cap="none" strike="noStrike">
              <a:solidFill>
                <a:srgbClr val="000000"/>
              </a:solidFill>
              <a:latin typeface="Arial"/>
              <a:ea typeface="Arial"/>
              <a:cs typeface="Arial"/>
              <a:sym typeface="Arial"/>
            </a:endParaRPr>
          </a:p>
        </p:txBody>
      </p:sp>
      <p:pic>
        <p:nvPicPr>
          <p:cNvPr descr="Map Of Britain Images | Free Photos, PNG Stickers, Wallpapers ..." id="648" name="Google Shape;648;p38"/>
          <p:cNvPicPr preferRelativeResize="0"/>
          <p:nvPr/>
        </p:nvPicPr>
        <p:blipFill rotWithShape="1">
          <a:blip r:embed="rId6">
            <a:alphaModFix/>
          </a:blip>
          <a:srcRect b="0" l="0" r="0" t="0"/>
          <a:stretch/>
        </p:blipFill>
        <p:spPr>
          <a:xfrm>
            <a:off x="952976" y="2487900"/>
            <a:ext cx="1841424" cy="3319726"/>
          </a:xfrm>
          <a:prstGeom prst="rect">
            <a:avLst/>
          </a:prstGeom>
          <a:noFill/>
          <a:ln cap="flat" cmpd="sng" w="19050">
            <a:solidFill>
              <a:srgbClr val="FF0000"/>
            </a:solidFill>
            <a:prstDash val="solid"/>
            <a:round/>
            <a:headEnd len="sm" w="sm" type="none"/>
            <a:tailEnd len="sm" w="sm" type="none"/>
          </a:ln>
        </p:spPr>
      </p:pic>
      <p:pic>
        <p:nvPicPr>
          <p:cNvPr descr="Royalty-Free photo: United Kingdom flag | PickPik" id="649" name="Google Shape;649;p38"/>
          <p:cNvPicPr preferRelativeResize="0"/>
          <p:nvPr/>
        </p:nvPicPr>
        <p:blipFill rotWithShape="1">
          <a:blip r:embed="rId7">
            <a:alphaModFix/>
          </a:blip>
          <a:srcRect b="0" l="0" r="0" t="0"/>
          <a:stretch/>
        </p:blipFill>
        <p:spPr>
          <a:xfrm>
            <a:off x="4534523" y="3547976"/>
            <a:ext cx="3746712" cy="2378583"/>
          </a:xfrm>
          <a:prstGeom prst="rect">
            <a:avLst/>
          </a:prstGeom>
          <a:noFill/>
          <a:ln cap="flat" cmpd="sng" w="19050">
            <a:solidFill>
              <a:srgbClr val="FF0000"/>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9"/>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55" name="Google Shape;655;p39"/>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56" name="Google Shape;656;p39"/>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657" name="Google Shape;657;p39"/>
          <p:cNvSpPr txBox="1"/>
          <p:nvPr/>
        </p:nvSpPr>
        <p:spPr>
          <a:xfrm>
            <a:off x="1371600" y="3725600"/>
            <a:ext cx="15849600" cy="2241300"/>
          </a:xfrm>
          <a:prstGeom prst="rect">
            <a:avLst/>
          </a:prstGeom>
          <a:noFill/>
          <a:ln cap="flat" cmpd="sng" w="38100">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rgbClr val="002C47"/>
                </a:solidFill>
                <a:latin typeface="Poppins"/>
                <a:ea typeface="Poppins"/>
                <a:cs typeface="Poppins"/>
                <a:sym typeface="Poppins"/>
              </a:rPr>
              <a:t>Las sesiones regulares de retroalimentación y las evaluaciones garantizaron la alineación con las necesidades del sector. Estas iniciativas no solo mantuvieron la ventaja competitiva de WebGrowth Digital, sino que también mejoraron</a:t>
            </a:r>
            <a:r>
              <a:rPr b="1" i="0" lang="en-US" sz="3200" u="none" cap="none" strike="noStrike">
                <a:solidFill>
                  <a:srgbClr val="002C47"/>
                </a:solidFill>
                <a:latin typeface="Poppins"/>
                <a:ea typeface="Poppins"/>
                <a:cs typeface="Poppins"/>
                <a:sym typeface="Poppins"/>
              </a:rPr>
              <a:t> la satisfacción y la retención de los empleados.</a:t>
            </a:r>
            <a:endParaRPr b="1" i="0" sz="3200" u="none" cap="none" strike="noStrike">
              <a:solidFill>
                <a:srgbClr val="002C47"/>
              </a:solidFill>
              <a:latin typeface="Poppins"/>
              <a:ea typeface="Poppins"/>
              <a:cs typeface="Poppins"/>
              <a:sym typeface="Poppins"/>
            </a:endParaRPr>
          </a:p>
        </p:txBody>
      </p:sp>
      <p:sp>
        <p:nvSpPr>
          <p:cNvPr id="658" name="Google Shape;658;p39"/>
          <p:cNvSpPr txBox="1"/>
          <p:nvPr/>
        </p:nvSpPr>
        <p:spPr>
          <a:xfrm>
            <a:off x="1371600" y="1634888"/>
            <a:ext cx="15849600" cy="17478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rgbClr val="002C47"/>
                </a:solidFill>
                <a:latin typeface="Poppins"/>
                <a:ea typeface="Poppins"/>
                <a:cs typeface="Poppins"/>
                <a:sym typeface="Poppins"/>
              </a:rPr>
              <a:t>La empresa introdujo programas continuos de actualización de habilidades centrados en las tendencias digitales </a:t>
            </a:r>
            <a:r>
              <a:rPr b="1" i="0" lang="en-US" sz="3200" u="none" cap="none" strike="noStrike">
                <a:solidFill>
                  <a:srgbClr val="002C47"/>
                </a:solidFill>
                <a:latin typeface="Poppins"/>
                <a:ea typeface="Poppins"/>
                <a:cs typeface="Poppins"/>
                <a:sym typeface="Poppins"/>
              </a:rPr>
              <a:t>emergentes y ofreció modalidades de trabajo flexibles </a:t>
            </a:r>
            <a:r>
              <a:rPr b="0" i="0" lang="en-US" sz="3200" u="none" cap="none" strike="noStrike">
                <a:solidFill>
                  <a:srgbClr val="002C47"/>
                </a:solidFill>
                <a:latin typeface="Poppins"/>
                <a:ea typeface="Poppins"/>
                <a:cs typeface="Poppins"/>
                <a:sym typeface="Poppins"/>
              </a:rPr>
              <a:t>para mejorar el equilibrio entre la vida laboral y personal.</a:t>
            </a:r>
            <a:endParaRPr b="0" i="0" sz="2800" u="none" cap="none" strike="noStrike">
              <a:solidFill>
                <a:srgbClr val="062D47"/>
              </a:solidFill>
              <a:latin typeface="Poppins"/>
              <a:ea typeface="Poppins"/>
              <a:cs typeface="Poppins"/>
              <a:sym typeface="Poppins"/>
            </a:endParaRPr>
          </a:p>
        </p:txBody>
      </p:sp>
      <p:pic>
        <p:nvPicPr>
          <p:cNvPr id="659" name="Google Shape;659;p39"/>
          <p:cNvPicPr preferRelativeResize="0"/>
          <p:nvPr/>
        </p:nvPicPr>
        <p:blipFill rotWithShape="1">
          <a:blip r:embed="rId4">
            <a:alphaModFix/>
          </a:blip>
          <a:srcRect b="0" l="0" r="0" t="0"/>
          <a:stretch/>
        </p:blipFill>
        <p:spPr>
          <a:xfrm>
            <a:off x="7243012" y="6309800"/>
            <a:ext cx="3801974" cy="3801974"/>
          </a:xfrm>
          <a:prstGeom prst="rect">
            <a:avLst/>
          </a:prstGeom>
          <a:noFill/>
          <a:ln cap="flat" cmpd="sng" w="19050">
            <a:solidFill>
              <a:srgbClr val="660000"/>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0"/>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65" name="Google Shape;665;p40"/>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40"/>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667" name="Google Shape;667;p40"/>
          <p:cNvGrpSpPr/>
          <p:nvPr/>
        </p:nvGrpSpPr>
        <p:grpSpPr>
          <a:xfrm>
            <a:off x="11629486" y="1052712"/>
            <a:ext cx="857829" cy="857829"/>
            <a:chOff x="0" y="0"/>
            <a:chExt cx="812800" cy="812800"/>
          </a:xfrm>
        </p:grpSpPr>
        <p:sp>
          <p:nvSpPr>
            <p:cNvPr id="668" name="Google Shape;668;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4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0" name="Google Shape;670;p40"/>
          <p:cNvGrpSpPr/>
          <p:nvPr/>
        </p:nvGrpSpPr>
        <p:grpSpPr>
          <a:xfrm>
            <a:off x="11115371" y="2332412"/>
            <a:ext cx="604561" cy="604561"/>
            <a:chOff x="0" y="0"/>
            <a:chExt cx="812800" cy="812800"/>
          </a:xfrm>
        </p:grpSpPr>
        <p:sp>
          <p:nvSpPr>
            <p:cNvPr id="671" name="Google Shape;671;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4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40"/>
          <p:cNvGrpSpPr/>
          <p:nvPr/>
        </p:nvGrpSpPr>
        <p:grpSpPr>
          <a:xfrm>
            <a:off x="11940462" y="788230"/>
            <a:ext cx="637642" cy="637642"/>
            <a:chOff x="0" y="0"/>
            <a:chExt cx="812800" cy="812800"/>
          </a:xfrm>
        </p:grpSpPr>
        <p:sp>
          <p:nvSpPr>
            <p:cNvPr id="674" name="Google Shape;674;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4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6" name="Google Shape;676;p40"/>
          <p:cNvSpPr txBox="1"/>
          <p:nvPr/>
        </p:nvSpPr>
        <p:spPr>
          <a:xfrm>
            <a:off x="438150" y="968675"/>
            <a:ext cx="10665000" cy="646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200" u="none" cap="none" strike="noStrike">
                <a:solidFill>
                  <a:schemeClr val="dk1"/>
                </a:solidFill>
                <a:latin typeface="Poppins"/>
                <a:ea typeface="Poppins"/>
                <a:cs typeface="Poppins"/>
                <a:sym typeface="Poppins"/>
              </a:rPr>
              <a:t>Estudio de caso 3: MediLife (Eslovenia)</a:t>
            </a:r>
            <a:endParaRPr b="0" i="0" sz="4200" u="none" cap="none" strike="noStrike">
              <a:solidFill>
                <a:srgbClr val="000000"/>
              </a:solidFill>
              <a:latin typeface="Poppins"/>
              <a:ea typeface="Poppins"/>
              <a:cs typeface="Poppins"/>
              <a:sym typeface="Poppins"/>
            </a:endParaRPr>
          </a:p>
        </p:txBody>
      </p:sp>
      <p:sp>
        <p:nvSpPr>
          <p:cNvPr id="677" name="Google Shape;677;p40"/>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40"/>
          <p:cNvSpPr txBox="1"/>
          <p:nvPr/>
        </p:nvSpPr>
        <p:spPr>
          <a:xfrm>
            <a:off x="438150" y="5334000"/>
            <a:ext cx="8877300" cy="452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700"/>
              <a:buFont typeface="Arial"/>
              <a:buNone/>
            </a:pPr>
            <a:r>
              <a:rPr b="0" i="0" lang="en-US" sz="3500" u="none" cap="none" strike="noStrike">
                <a:solidFill>
                  <a:srgbClr val="002C47"/>
                </a:solidFill>
                <a:latin typeface="Poppins"/>
                <a:ea typeface="Poppins"/>
                <a:cs typeface="Poppins"/>
                <a:sym typeface="Poppins"/>
              </a:rPr>
              <a:t>MediLife, un proveedor de servicios de salud, enfrentaba carencias de habilidades a medida que ampliaba sus servicios. Para abordar esto, la empresa introdujo módulos de formación avanzada y plataformas de aprendizaje colaborativo para el desarrollo del personal</a:t>
            </a:r>
            <a:r>
              <a:rPr b="0" i="0" lang="en-US" sz="3700" u="none" cap="none" strike="noStrike">
                <a:solidFill>
                  <a:srgbClr val="002C47"/>
                </a:solidFill>
                <a:latin typeface="Poppins"/>
                <a:ea typeface="Poppins"/>
                <a:cs typeface="Poppins"/>
                <a:sym typeface="Poppins"/>
              </a:rPr>
              <a:t>.</a:t>
            </a:r>
            <a:endParaRPr b="0" i="0" sz="3700" u="none" cap="none" strike="noStrike">
              <a:solidFill>
                <a:srgbClr val="002C47"/>
              </a:solidFill>
              <a:latin typeface="Poppins"/>
              <a:ea typeface="Poppins"/>
              <a:cs typeface="Poppins"/>
              <a:sym typeface="Poppins"/>
            </a:endParaRPr>
          </a:p>
        </p:txBody>
      </p:sp>
      <p:pic>
        <p:nvPicPr>
          <p:cNvPr descr="File:Slovenska zastava.JPG - Wikimedia Commons" id="679" name="Google Shape;679;p40"/>
          <p:cNvPicPr preferRelativeResize="0"/>
          <p:nvPr/>
        </p:nvPicPr>
        <p:blipFill rotWithShape="1">
          <a:blip r:embed="rId7">
            <a:alphaModFix/>
          </a:blip>
          <a:srcRect b="0" l="0" r="0" t="0"/>
          <a:stretch/>
        </p:blipFill>
        <p:spPr>
          <a:xfrm>
            <a:off x="5751175" y="3151324"/>
            <a:ext cx="2788260" cy="1851625"/>
          </a:xfrm>
          <a:prstGeom prst="rect">
            <a:avLst/>
          </a:prstGeom>
          <a:noFill/>
          <a:ln cap="flat" cmpd="sng" w="19050">
            <a:solidFill>
              <a:srgbClr val="0000FF"/>
            </a:solidFill>
            <a:prstDash val="solid"/>
            <a:round/>
            <a:headEnd len="sm" w="sm" type="none"/>
            <a:tailEnd len="sm" w="sm" type="none"/>
          </a:ln>
        </p:spPr>
      </p:pic>
      <p:pic>
        <p:nvPicPr>
          <p:cNvPr descr="File:Slovenia location map.svg - Wikipedia" id="680" name="Google Shape;680;p40"/>
          <p:cNvPicPr preferRelativeResize="0"/>
          <p:nvPr/>
        </p:nvPicPr>
        <p:blipFill rotWithShape="1">
          <a:blip r:embed="rId8">
            <a:alphaModFix/>
          </a:blip>
          <a:srcRect b="0" l="0" r="0" t="0"/>
          <a:stretch/>
        </p:blipFill>
        <p:spPr>
          <a:xfrm>
            <a:off x="1962150" y="3151337"/>
            <a:ext cx="2506348" cy="1851613"/>
          </a:xfrm>
          <a:prstGeom prst="rect">
            <a:avLst/>
          </a:prstGeom>
          <a:noFill/>
          <a:ln cap="flat" cmpd="sng" w="19050">
            <a:solidFill>
              <a:srgbClr val="1155CC"/>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1"/>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86" name="Google Shape;686;p41"/>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87" name="Google Shape;687;p41"/>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688" name="Google Shape;688;p41"/>
          <p:cNvSpPr txBox="1"/>
          <p:nvPr/>
        </p:nvSpPr>
        <p:spPr>
          <a:xfrm>
            <a:off x="1371600" y="3600450"/>
            <a:ext cx="15849600" cy="1872900"/>
          </a:xfrm>
          <a:prstGeom prst="rect">
            <a:avLst/>
          </a:prstGeom>
          <a:noFill/>
          <a:ln cap="flat" cmpd="sng" w="3810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300" u="none" cap="none" strike="noStrike">
                <a:solidFill>
                  <a:srgbClr val="002C47"/>
                </a:solidFill>
                <a:latin typeface="Poppins"/>
                <a:ea typeface="Poppins"/>
                <a:cs typeface="Poppins"/>
                <a:sym typeface="Poppins"/>
              </a:rPr>
              <a:t>El enfoque de MediLife demostró cómo la planificación de carrera puede beneficiar simultáneamente el desarrollo de los empleados y el rendimiento organizacional.</a:t>
            </a:r>
            <a:endParaRPr b="0" i="0"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002C47"/>
              </a:solidFill>
              <a:latin typeface="Poppins"/>
              <a:ea typeface="Poppins"/>
              <a:cs typeface="Poppins"/>
              <a:sym typeface="Poppins"/>
            </a:endParaRPr>
          </a:p>
        </p:txBody>
      </p:sp>
      <p:sp>
        <p:nvSpPr>
          <p:cNvPr id="689" name="Google Shape;689;p41"/>
          <p:cNvSpPr txBox="1"/>
          <p:nvPr/>
        </p:nvSpPr>
        <p:spPr>
          <a:xfrm>
            <a:off x="1371600" y="1634897"/>
            <a:ext cx="15849600" cy="1381500"/>
          </a:xfrm>
          <a:prstGeom prst="rect">
            <a:avLst/>
          </a:prstGeom>
          <a:noFill/>
          <a:ln cap="flat" cmpd="sng" w="38100">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400" u="none" cap="none" strike="noStrike">
                <a:solidFill>
                  <a:srgbClr val="002C47"/>
                </a:solidFill>
                <a:latin typeface="Poppins"/>
                <a:ea typeface="Poppins"/>
                <a:cs typeface="Poppins"/>
                <a:sym typeface="Poppins"/>
              </a:rPr>
              <a:t>Se animó a los empleados a pasar a roles especializados, </a:t>
            </a:r>
            <a:r>
              <a:rPr b="1" i="0" lang="en-US" sz="3400" u="none" cap="none" strike="noStrike">
                <a:solidFill>
                  <a:srgbClr val="002C47"/>
                </a:solidFill>
                <a:latin typeface="Poppins"/>
                <a:ea typeface="Poppins"/>
                <a:cs typeface="Poppins"/>
                <a:sym typeface="Poppins"/>
              </a:rPr>
              <a:t>mejorando la calidad del servicio y aumentando la satisfacción laboral. </a:t>
            </a:r>
            <a:endParaRPr b="1" i="0" sz="3900" u="none" cap="none" strike="noStrike">
              <a:solidFill>
                <a:srgbClr val="002C47"/>
              </a:solidFill>
              <a:latin typeface="Poppins"/>
              <a:ea typeface="Poppins"/>
              <a:cs typeface="Poppins"/>
              <a:sym typeface="Poppins"/>
            </a:endParaRPr>
          </a:p>
        </p:txBody>
      </p:sp>
      <p:pic>
        <p:nvPicPr>
          <p:cNvPr descr="Free Images : survey, feedback, poll, employee, questionnaire ..." id="690" name="Google Shape;690;p41"/>
          <p:cNvPicPr preferRelativeResize="0"/>
          <p:nvPr/>
        </p:nvPicPr>
        <p:blipFill rotWithShape="1">
          <a:blip r:embed="rId4">
            <a:alphaModFix/>
          </a:blip>
          <a:srcRect b="0" l="0" r="0" t="0"/>
          <a:stretch/>
        </p:blipFill>
        <p:spPr>
          <a:xfrm>
            <a:off x="6063475" y="6057399"/>
            <a:ext cx="6161050" cy="3576901"/>
          </a:xfrm>
          <a:prstGeom prst="rect">
            <a:avLst/>
          </a:prstGeom>
          <a:noFill/>
          <a:ln cap="flat" cmpd="sng" w="19050">
            <a:solidFill>
              <a:srgbClr val="1155CC"/>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7" name="Google Shape;127;p15"/>
          <p:cNvGrpSpPr/>
          <p:nvPr/>
        </p:nvGrpSpPr>
        <p:grpSpPr>
          <a:xfrm>
            <a:off x="5551125" y="399521"/>
            <a:ext cx="857829" cy="857829"/>
            <a:chOff x="0" y="0"/>
            <a:chExt cx="812800" cy="812800"/>
          </a:xfrm>
        </p:grpSpPr>
        <p:sp>
          <p:nvSpPr>
            <p:cNvPr id="128" name="Google Shape;12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5"/>
          <p:cNvGrpSpPr/>
          <p:nvPr/>
        </p:nvGrpSpPr>
        <p:grpSpPr>
          <a:xfrm>
            <a:off x="5677762" y="1525346"/>
            <a:ext cx="604561" cy="604561"/>
            <a:chOff x="0" y="0"/>
            <a:chExt cx="812800" cy="812800"/>
          </a:xfrm>
        </p:grpSpPr>
        <p:sp>
          <p:nvSpPr>
            <p:cNvPr id="131" name="Google Shape;13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15"/>
          <p:cNvGrpSpPr/>
          <p:nvPr/>
        </p:nvGrpSpPr>
        <p:grpSpPr>
          <a:xfrm>
            <a:off x="5303126" y="184013"/>
            <a:ext cx="637642" cy="637642"/>
            <a:chOff x="0" y="0"/>
            <a:chExt cx="812800" cy="812800"/>
          </a:xfrm>
        </p:grpSpPr>
        <p:sp>
          <p:nvSpPr>
            <p:cNvPr id="134" name="Google Shape;13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6" name="Google Shape;136;p15"/>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2" r="-5968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5"/>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38" name="Google Shape;138;p15"/>
          <p:cNvSpPr txBox="1"/>
          <p:nvPr/>
        </p:nvSpPr>
        <p:spPr>
          <a:xfrm>
            <a:off x="7074250" y="399513"/>
            <a:ext cx="10655100" cy="97356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4: Lección 3. Estrategias para la planificación de carrera</a:t>
            </a:r>
            <a:endParaRPr b="1" i="0" sz="2500" u="none" cap="none" strike="noStrike">
              <a:solidFill>
                <a:srgbClr val="062D47"/>
              </a:solidFill>
              <a:latin typeface="Poppins"/>
              <a:ea typeface="Poppins"/>
              <a:cs typeface="Poppins"/>
              <a:sym typeface="Poppins"/>
            </a:endParaRPr>
          </a:p>
          <a:p>
            <a:pPr indent="57150" lvl="0" marL="45720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4.1 Evaluación y autoevaluación</a:t>
            </a:r>
            <a:endParaRPr b="0" i="0" sz="2200" u="none" cap="none" strike="noStrike">
              <a:solidFill>
                <a:srgbClr val="062D47"/>
              </a:solidFill>
              <a:latin typeface="Poppins"/>
              <a:ea typeface="Poppins"/>
              <a:cs typeface="Poppins"/>
              <a:sym typeface="Poppins"/>
            </a:endParaRPr>
          </a:p>
          <a:p>
            <a:pPr indent="57150" lvl="0" marL="45720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4.2. Formación y desarrollo</a:t>
            </a:r>
            <a:endParaRPr b="0" i="0" sz="2200" u="none" cap="none" strike="noStrike">
              <a:solidFill>
                <a:srgbClr val="062D47"/>
              </a:solidFill>
              <a:latin typeface="Poppins"/>
              <a:ea typeface="Poppins"/>
              <a:cs typeface="Poppins"/>
              <a:sym typeface="Poppins"/>
            </a:endParaRPr>
          </a:p>
          <a:p>
            <a:pPr indent="57150" lvl="0" marL="45720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4.3. Mentoría y coaching</a:t>
            </a:r>
            <a:endParaRPr b="0" i="0" sz="2200" u="none" cap="none" strike="noStrike">
              <a:solidFill>
                <a:srgbClr val="062D47"/>
              </a:solidFill>
              <a:latin typeface="Poppins"/>
              <a:ea typeface="Poppins"/>
              <a:cs typeface="Poppins"/>
              <a:sym typeface="Poppins"/>
            </a:endParaRPr>
          </a:p>
          <a:p>
            <a:pPr indent="57150" lvl="0" marL="45720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4.4. Reconocimiento y recompensa</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5: Lección 4. Plan de implementación</a:t>
            </a:r>
            <a:endParaRPr b="1" i="0" sz="2500" u="none" cap="none" strike="noStrike">
              <a:solidFill>
                <a:srgbClr val="062D47"/>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5.1. Fase de preparación</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5.2 Fase de desarrollo del plan </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5.3. Implementación y seguimiento </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5.4. Evaluación y mejora </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5.5. Retos de implementar la planificación de carrera en las pymes</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6: Lección 5. Estudios de caso y aplicaciones reales</a:t>
            </a:r>
            <a:endParaRPr b="1" i="0" sz="25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6.1. Estudio de caso 1: "AdvisoTech" (Francia)</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6.2. Estudio de caso 2: WebGrowth Digital (Reino Unido)</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6.3. Estudio de caso 3: MediLife (Eslovenia) </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6.4. Estudio de caso 4: PowerGen (Polonia)</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6.5. Estudio de caso 5: AeroTech Solutions (Portugal)</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200"/>
              <a:buFont typeface="Arial"/>
              <a:buNone/>
            </a:pPr>
            <a:r>
              <a:rPr b="0" i="0" lang="en-US" sz="2200" u="none" cap="none" strike="noStrike">
                <a:solidFill>
                  <a:srgbClr val="062D47"/>
                </a:solidFill>
                <a:latin typeface="Poppins"/>
                <a:ea typeface="Poppins"/>
                <a:cs typeface="Poppins"/>
                <a:sym typeface="Poppins"/>
              </a:rPr>
              <a:t>       6.6. Conclusión</a:t>
            </a:r>
            <a:endParaRPr b="0" i="0" sz="2200" u="none" cap="none" strike="noStrike">
              <a:solidFill>
                <a:srgbClr val="062D47"/>
              </a:solidFill>
              <a:latin typeface="Poppins"/>
              <a:ea typeface="Poppins"/>
              <a:cs typeface="Poppins"/>
              <a:sym typeface="Poppins"/>
            </a:endParaRPr>
          </a:p>
          <a:p>
            <a:pPr indent="0" lvl="0" marL="0" marR="0" rtl="0" algn="just">
              <a:lnSpc>
                <a:spcPct val="150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7: Bibliografía</a:t>
            </a:r>
            <a:endParaRPr b="1" i="0" sz="2500" u="none" cap="none" strike="noStrike">
              <a:solidFill>
                <a:srgbClr val="062D47"/>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42"/>
          <p:cNvSpPr/>
          <p:nvPr/>
        </p:nvSpPr>
        <p:spPr>
          <a:xfrm rot="-4777092">
            <a:off x="6392330" y="2935537"/>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96" name="Google Shape;696;p42"/>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4">
              <a:alphaModFix amt="77000"/>
            </a:blip>
            <a:stretch>
              <a:fillRect b="0" l="0" r="0" t="0"/>
            </a:stretch>
          </a:blipFill>
          <a:ln>
            <a:noFill/>
          </a:ln>
        </p:spPr>
      </p:sp>
      <p:grpSp>
        <p:nvGrpSpPr>
          <p:cNvPr id="697" name="Google Shape;697;p42"/>
          <p:cNvGrpSpPr/>
          <p:nvPr/>
        </p:nvGrpSpPr>
        <p:grpSpPr>
          <a:xfrm>
            <a:off x="11629486" y="1052712"/>
            <a:ext cx="857829" cy="857829"/>
            <a:chOff x="0" y="0"/>
            <a:chExt cx="812800" cy="812800"/>
          </a:xfrm>
        </p:grpSpPr>
        <p:sp>
          <p:nvSpPr>
            <p:cNvPr id="698" name="Google Shape;698;p4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0" name="Google Shape;700;p42"/>
          <p:cNvGrpSpPr/>
          <p:nvPr/>
        </p:nvGrpSpPr>
        <p:grpSpPr>
          <a:xfrm>
            <a:off x="11115371" y="2332412"/>
            <a:ext cx="604561" cy="604561"/>
            <a:chOff x="0" y="0"/>
            <a:chExt cx="812800" cy="812800"/>
          </a:xfrm>
        </p:grpSpPr>
        <p:sp>
          <p:nvSpPr>
            <p:cNvPr id="701" name="Google Shape;701;p4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4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p42"/>
          <p:cNvGrpSpPr/>
          <p:nvPr/>
        </p:nvGrpSpPr>
        <p:grpSpPr>
          <a:xfrm>
            <a:off x="11940462" y="788230"/>
            <a:ext cx="637642" cy="637642"/>
            <a:chOff x="0" y="0"/>
            <a:chExt cx="812800" cy="812800"/>
          </a:xfrm>
        </p:grpSpPr>
        <p:sp>
          <p:nvSpPr>
            <p:cNvPr id="704" name="Google Shape;704;p4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4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6" name="Google Shape;706;p42"/>
          <p:cNvSpPr txBox="1"/>
          <p:nvPr/>
        </p:nvSpPr>
        <p:spPr>
          <a:xfrm>
            <a:off x="-90982" y="590487"/>
            <a:ext cx="11103000" cy="600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3900" u="none" cap="none" strike="noStrike">
                <a:solidFill>
                  <a:schemeClr val="dk1"/>
                </a:solidFill>
                <a:latin typeface="Poppins"/>
                <a:ea typeface="Poppins"/>
                <a:cs typeface="Poppins"/>
                <a:sym typeface="Poppins"/>
              </a:rPr>
              <a:t>Estudio de caso 4: PowerGen (Polonia)</a:t>
            </a:r>
            <a:endParaRPr b="0" i="0" sz="3900" u="none" cap="none" strike="noStrike">
              <a:solidFill>
                <a:srgbClr val="000000"/>
              </a:solidFill>
              <a:latin typeface="Poppins"/>
              <a:ea typeface="Poppins"/>
              <a:cs typeface="Poppins"/>
              <a:sym typeface="Poppins"/>
            </a:endParaRPr>
          </a:p>
        </p:txBody>
      </p:sp>
      <p:sp>
        <p:nvSpPr>
          <p:cNvPr id="707" name="Google Shape;707;p42"/>
          <p:cNvSpPr/>
          <p:nvPr/>
        </p:nvSpPr>
        <p:spPr>
          <a:xfrm>
            <a:off x="12147121" y="95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42"/>
          <p:cNvSpPr txBox="1"/>
          <p:nvPr/>
        </p:nvSpPr>
        <p:spPr>
          <a:xfrm>
            <a:off x="628650" y="5303150"/>
            <a:ext cx="8991600" cy="175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0" i="0" lang="en-US" sz="3400" u="none" cap="none" strike="noStrike">
                <a:solidFill>
                  <a:srgbClr val="002C47"/>
                </a:solidFill>
                <a:latin typeface="Poppins"/>
                <a:ea typeface="Poppins"/>
                <a:cs typeface="Poppins"/>
                <a:sym typeface="Poppins"/>
              </a:rPr>
              <a:t>PowerGen, una pyme de energía renovable, se centró en la sostenibilidad y la innovación.</a:t>
            </a:r>
            <a:endParaRPr b="0" i="0" sz="3400" u="none" cap="none" strike="noStrike">
              <a:solidFill>
                <a:srgbClr val="002C47"/>
              </a:solidFill>
              <a:latin typeface="Poppins"/>
              <a:ea typeface="Poppins"/>
              <a:cs typeface="Poppins"/>
              <a:sym typeface="Poppins"/>
            </a:endParaRPr>
          </a:p>
        </p:txBody>
      </p:sp>
      <p:pic>
        <p:nvPicPr>
          <p:cNvPr descr="File:EU-Poland.svg - Wikipedia" id="709" name="Google Shape;709;p42"/>
          <p:cNvPicPr preferRelativeResize="0"/>
          <p:nvPr/>
        </p:nvPicPr>
        <p:blipFill rotWithShape="1">
          <a:blip r:embed="rId6">
            <a:alphaModFix/>
          </a:blip>
          <a:srcRect b="0" l="0" r="0" t="0"/>
          <a:stretch/>
        </p:blipFill>
        <p:spPr>
          <a:xfrm>
            <a:off x="2343150" y="2756150"/>
            <a:ext cx="2571750" cy="2163627"/>
          </a:xfrm>
          <a:prstGeom prst="rect">
            <a:avLst/>
          </a:prstGeom>
          <a:noFill/>
          <a:ln cap="flat" cmpd="sng" w="19050">
            <a:solidFill>
              <a:schemeClr val="lt1"/>
            </a:solidFill>
            <a:prstDash val="solid"/>
            <a:round/>
            <a:headEnd len="sm" w="sm" type="none"/>
            <a:tailEnd len="sm" w="sm" type="none"/>
          </a:ln>
        </p:spPr>
      </p:pic>
      <p:pic>
        <p:nvPicPr>
          <p:cNvPr descr="File:Flag of Poland.jpg - Wikipedia" id="710" name="Google Shape;710;p42"/>
          <p:cNvPicPr preferRelativeResize="0"/>
          <p:nvPr/>
        </p:nvPicPr>
        <p:blipFill rotWithShape="1">
          <a:blip r:embed="rId7">
            <a:alphaModFix/>
          </a:blip>
          <a:srcRect b="21110" l="0" r="0" t="0"/>
          <a:stretch/>
        </p:blipFill>
        <p:spPr>
          <a:xfrm>
            <a:off x="6015350" y="2756149"/>
            <a:ext cx="2571750" cy="2163625"/>
          </a:xfrm>
          <a:prstGeom prst="rect">
            <a:avLst/>
          </a:prstGeom>
          <a:noFill/>
          <a:ln cap="flat" cmpd="sng" w="19050">
            <a:solidFill>
              <a:schemeClr val="lt1"/>
            </a:solidFill>
            <a:prstDash val="solid"/>
            <a:round/>
            <a:headEnd len="sm" w="sm" type="none"/>
            <a:tailEnd len="sm" w="sm" type="none"/>
          </a:ln>
        </p:spPr>
      </p:pic>
      <p:pic>
        <p:nvPicPr>
          <p:cNvPr descr="57 Royalty-Free Sustainability Photos | PickPik" id="711" name="Google Shape;711;p42"/>
          <p:cNvPicPr preferRelativeResize="0"/>
          <p:nvPr/>
        </p:nvPicPr>
        <p:blipFill rotWithShape="1">
          <a:blip r:embed="rId8">
            <a:alphaModFix/>
          </a:blip>
          <a:srcRect b="0" l="0" r="0" t="0"/>
          <a:stretch/>
        </p:blipFill>
        <p:spPr>
          <a:xfrm>
            <a:off x="3501738" y="7441225"/>
            <a:ext cx="3245437" cy="2163625"/>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43"/>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17" name="Google Shape;717;p43"/>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718" name="Google Shape;718;p43"/>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719" name="Google Shape;719;p43"/>
          <p:cNvSpPr txBox="1"/>
          <p:nvPr/>
        </p:nvSpPr>
        <p:spPr>
          <a:xfrm>
            <a:off x="1371600" y="3725600"/>
            <a:ext cx="15849600" cy="1142700"/>
          </a:xfrm>
          <a:prstGeom prst="rect">
            <a:avLst/>
          </a:prstGeom>
          <a:noFill/>
          <a:ln cap="flat" cmpd="sng" w="3810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b="0" i="0" lang="en-US" sz="3000" u="none" cap="none" strike="noStrike">
                <a:solidFill>
                  <a:srgbClr val="002C47"/>
                </a:solidFill>
                <a:latin typeface="Poppins"/>
                <a:ea typeface="Poppins"/>
                <a:cs typeface="Poppins"/>
                <a:sym typeface="Poppins"/>
              </a:rPr>
              <a:t>La iniciativa fortaleció la cantera de liderazgo de la empresa y reforzó su compromiso con la </a:t>
            </a:r>
            <a:r>
              <a:rPr b="1" i="0" lang="en-US" sz="3000" u="none" cap="none" strike="noStrike">
                <a:solidFill>
                  <a:srgbClr val="002C47"/>
                </a:solidFill>
                <a:latin typeface="Poppins"/>
                <a:ea typeface="Poppins"/>
                <a:cs typeface="Poppins"/>
                <a:sym typeface="Poppins"/>
              </a:rPr>
              <a:t>energía verde</a:t>
            </a:r>
            <a:r>
              <a:rPr b="0" i="0" lang="en-US" sz="3000" u="none" cap="none" strike="noStrike">
                <a:solidFill>
                  <a:srgbClr val="002C47"/>
                </a:solidFill>
                <a:latin typeface="Poppins"/>
                <a:ea typeface="Poppins"/>
                <a:cs typeface="Poppins"/>
                <a:sym typeface="Poppins"/>
              </a:rPr>
              <a:t>.</a:t>
            </a:r>
            <a:endParaRPr b="0" i="0" sz="3000" u="none" cap="none" strike="noStrike">
              <a:solidFill>
                <a:srgbClr val="002C47"/>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1100"/>
              <a:buFont typeface="Arial"/>
              <a:buNone/>
            </a:pPr>
            <a:r>
              <a:t/>
            </a:r>
            <a:endParaRPr b="0" i="0" sz="30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002C47"/>
              </a:solidFill>
              <a:latin typeface="Poppins"/>
              <a:ea typeface="Poppins"/>
              <a:cs typeface="Poppins"/>
              <a:sym typeface="Poppins"/>
            </a:endParaRPr>
          </a:p>
        </p:txBody>
      </p:sp>
      <p:sp>
        <p:nvSpPr>
          <p:cNvPr id="720" name="Google Shape;720;p43"/>
          <p:cNvSpPr txBox="1"/>
          <p:nvPr/>
        </p:nvSpPr>
        <p:spPr>
          <a:xfrm>
            <a:off x="1371600" y="1634901"/>
            <a:ext cx="15849600" cy="1962300"/>
          </a:xfrm>
          <a:prstGeom prst="rect">
            <a:avLst/>
          </a:prstGeom>
          <a:noFill/>
          <a:ln cap="flat" cmpd="sng" w="38100">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800" u="none" cap="none" strike="noStrike">
                <a:solidFill>
                  <a:srgbClr val="002C47"/>
                </a:solidFill>
                <a:latin typeface="Poppins"/>
                <a:ea typeface="Poppins"/>
                <a:cs typeface="Poppins"/>
                <a:sym typeface="Poppins"/>
              </a:rPr>
              <a:t>Integró herramientas</a:t>
            </a:r>
            <a:r>
              <a:rPr b="1" i="0" lang="en-US" sz="2800" u="none" cap="none" strike="noStrike">
                <a:solidFill>
                  <a:srgbClr val="002C47"/>
                </a:solidFill>
                <a:latin typeface="Poppins"/>
                <a:ea typeface="Poppins"/>
                <a:cs typeface="Poppins"/>
                <a:sym typeface="Poppins"/>
              </a:rPr>
              <a:t> digitales en la planificación </a:t>
            </a:r>
            <a:r>
              <a:rPr b="0" i="0" lang="en-US" sz="2800" u="none" cap="none" strike="noStrike">
                <a:solidFill>
                  <a:srgbClr val="002C47"/>
                </a:solidFill>
                <a:latin typeface="Poppins"/>
                <a:ea typeface="Poppins"/>
                <a:cs typeface="Poppins"/>
                <a:sym typeface="Poppins"/>
              </a:rPr>
              <a:t>de carrera, permitiendo a los empleados mapear el desarrollo de sus habilidades con los objetivos de la empresa. </a:t>
            </a:r>
            <a:r>
              <a:rPr b="1" i="0" lang="en-US" sz="2800" u="none" cap="none" strike="noStrike">
                <a:solidFill>
                  <a:srgbClr val="002C47"/>
                </a:solidFill>
                <a:latin typeface="Poppins"/>
                <a:ea typeface="Poppins"/>
                <a:cs typeface="Poppins"/>
                <a:sym typeface="Poppins"/>
              </a:rPr>
              <a:t>Los programas de formación </a:t>
            </a:r>
            <a:r>
              <a:rPr b="0" i="0" lang="en-US" sz="2800" u="none" cap="none" strike="noStrike">
                <a:solidFill>
                  <a:srgbClr val="002C47"/>
                </a:solidFill>
                <a:latin typeface="Poppins"/>
                <a:ea typeface="Poppins"/>
                <a:cs typeface="Poppins"/>
                <a:sym typeface="Poppins"/>
              </a:rPr>
              <a:t>en tecnologías de energía renovable y el coaching en liderazgo prepararon a los empleados para roles avanzados.</a:t>
            </a:r>
            <a:endParaRPr b="0" i="0" sz="4600" u="none" cap="none" strike="noStrike">
              <a:solidFill>
                <a:srgbClr val="002C47"/>
              </a:solidFill>
              <a:latin typeface="Poppins"/>
              <a:ea typeface="Poppins"/>
              <a:cs typeface="Poppins"/>
              <a:sym typeface="Poppins"/>
            </a:endParaRPr>
          </a:p>
        </p:txBody>
      </p:sp>
      <p:pic>
        <p:nvPicPr>
          <p:cNvPr descr="Renewable Green Energy | Green energy png with transparent b… | Flickr" id="721" name="Google Shape;721;p43"/>
          <p:cNvPicPr preferRelativeResize="0"/>
          <p:nvPr/>
        </p:nvPicPr>
        <p:blipFill rotWithShape="1">
          <a:blip r:embed="rId4">
            <a:alphaModFix/>
          </a:blip>
          <a:srcRect b="0" l="0" r="0" t="0"/>
          <a:stretch/>
        </p:blipFill>
        <p:spPr>
          <a:xfrm>
            <a:off x="7029450" y="5708700"/>
            <a:ext cx="5124450" cy="3416300"/>
          </a:xfrm>
          <a:prstGeom prst="rect">
            <a:avLst/>
          </a:prstGeom>
          <a:noFill/>
          <a:ln cap="flat" cmpd="sng" w="19050">
            <a:solidFill>
              <a:srgbClr val="0000FF"/>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44"/>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727" name="Google Shape;727;p44"/>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44"/>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729" name="Google Shape;729;p44"/>
          <p:cNvGrpSpPr/>
          <p:nvPr/>
        </p:nvGrpSpPr>
        <p:grpSpPr>
          <a:xfrm>
            <a:off x="11629486" y="1052712"/>
            <a:ext cx="857829" cy="857829"/>
            <a:chOff x="0" y="0"/>
            <a:chExt cx="812800" cy="812800"/>
          </a:xfrm>
        </p:grpSpPr>
        <p:sp>
          <p:nvSpPr>
            <p:cNvPr id="730" name="Google Shape;730;p4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44"/>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2" name="Google Shape;732;p44"/>
          <p:cNvGrpSpPr/>
          <p:nvPr/>
        </p:nvGrpSpPr>
        <p:grpSpPr>
          <a:xfrm>
            <a:off x="11115371" y="2332412"/>
            <a:ext cx="604561" cy="604561"/>
            <a:chOff x="0" y="0"/>
            <a:chExt cx="812800" cy="812800"/>
          </a:xfrm>
        </p:grpSpPr>
        <p:sp>
          <p:nvSpPr>
            <p:cNvPr id="733" name="Google Shape;733;p4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44"/>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5" name="Google Shape;735;p44"/>
          <p:cNvGrpSpPr/>
          <p:nvPr/>
        </p:nvGrpSpPr>
        <p:grpSpPr>
          <a:xfrm>
            <a:off x="11940462" y="788230"/>
            <a:ext cx="637642" cy="637642"/>
            <a:chOff x="0" y="0"/>
            <a:chExt cx="812800" cy="812800"/>
          </a:xfrm>
        </p:grpSpPr>
        <p:sp>
          <p:nvSpPr>
            <p:cNvPr id="736" name="Google Shape;736;p4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44"/>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8" name="Google Shape;738;p44"/>
          <p:cNvSpPr txBox="1"/>
          <p:nvPr/>
        </p:nvSpPr>
        <p:spPr>
          <a:xfrm>
            <a:off x="1012401" y="1022450"/>
            <a:ext cx="9035100" cy="15081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600" u="none" cap="none" strike="noStrike">
                <a:solidFill>
                  <a:schemeClr val="dk1"/>
                </a:solidFill>
                <a:latin typeface="Poppins"/>
                <a:ea typeface="Poppins"/>
                <a:cs typeface="Poppins"/>
                <a:sym typeface="Poppins"/>
              </a:rPr>
              <a:t>Estudio de caso 5: AeroTech Solutions (Portugal)</a:t>
            </a:r>
            <a:endParaRPr b="0" i="0" sz="5000" u="none" cap="none" strike="noStrike">
              <a:solidFill>
                <a:srgbClr val="000000"/>
              </a:solidFill>
              <a:latin typeface="Poppins"/>
              <a:ea typeface="Poppins"/>
              <a:cs typeface="Poppins"/>
              <a:sym typeface="Poppins"/>
            </a:endParaRPr>
          </a:p>
        </p:txBody>
      </p:sp>
      <p:sp>
        <p:nvSpPr>
          <p:cNvPr id="739" name="Google Shape;739;p44"/>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1" r="-7573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44"/>
          <p:cNvSpPr txBox="1"/>
          <p:nvPr/>
        </p:nvSpPr>
        <p:spPr>
          <a:xfrm>
            <a:off x="1409300" y="6566700"/>
            <a:ext cx="7177800" cy="287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002C47"/>
                </a:solidFill>
                <a:latin typeface="Poppins"/>
                <a:ea typeface="Poppins"/>
                <a:cs typeface="Poppins"/>
                <a:sym typeface="Poppins"/>
              </a:rPr>
              <a:t>AeroTech Solutions, una empresa de ingeniería aeroespacial, enfrentaba desafíos para retener talento especializado.</a:t>
            </a:r>
            <a:endParaRPr b="0" i="0" sz="3500" u="none" cap="none" strike="noStrike">
              <a:solidFill>
                <a:srgbClr val="002C47"/>
              </a:solidFill>
              <a:latin typeface="Poppins"/>
              <a:ea typeface="Poppins"/>
              <a:cs typeface="Poppins"/>
              <a:sym typeface="Poppins"/>
            </a:endParaRPr>
          </a:p>
        </p:txBody>
      </p:sp>
      <p:pic>
        <p:nvPicPr>
          <p:cNvPr descr="File:Bandeira de Portugal foto.JPG - Wikipedia" id="741" name="Google Shape;741;p44"/>
          <p:cNvPicPr preferRelativeResize="0"/>
          <p:nvPr/>
        </p:nvPicPr>
        <p:blipFill rotWithShape="1">
          <a:blip r:embed="rId7">
            <a:alphaModFix/>
          </a:blip>
          <a:srcRect b="0" l="0" r="0" t="0"/>
          <a:stretch/>
        </p:blipFill>
        <p:spPr>
          <a:xfrm>
            <a:off x="3976313" y="3236938"/>
            <a:ext cx="2043764" cy="2725000"/>
          </a:xfrm>
          <a:prstGeom prst="rect">
            <a:avLst/>
          </a:prstGeom>
          <a:noFill/>
          <a:ln cap="flat" cmpd="sng" w="19050">
            <a:solidFill>
              <a:schemeClr val="accent6"/>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45"/>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47" name="Google Shape;747;p45"/>
          <p:cNvSpPr/>
          <p:nvPr/>
        </p:nvSpPr>
        <p:spPr>
          <a:xfrm flipH="1" rot="1424655">
            <a:off x="-1208645" y="7992353"/>
            <a:ext cx="6574259" cy="305319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748" name="Google Shape;748;p45"/>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749" name="Google Shape;749;p45"/>
          <p:cNvSpPr txBox="1"/>
          <p:nvPr/>
        </p:nvSpPr>
        <p:spPr>
          <a:xfrm>
            <a:off x="1371600" y="3725600"/>
            <a:ext cx="15849600" cy="1461600"/>
          </a:xfrm>
          <a:prstGeom prst="rect">
            <a:avLst/>
          </a:prstGeom>
          <a:noFill/>
          <a:ln cap="flat" cmpd="sng" w="38100">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400" u="none" cap="none" strike="noStrike">
                <a:solidFill>
                  <a:srgbClr val="002C47"/>
                </a:solidFill>
                <a:latin typeface="Poppins"/>
                <a:ea typeface="Poppins"/>
                <a:cs typeface="Poppins"/>
                <a:sym typeface="Poppins"/>
              </a:rPr>
              <a:t>Esta estrategia mejoró significativamente la moral de la plantilla, asegurando la estabilidad en una industria altamente especializada.</a:t>
            </a:r>
            <a:endParaRPr b="0" i="1"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002C47"/>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002C47"/>
              </a:solidFill>
              <a:latin typeface="Poppins"/>
              <a:ea typeface="Poppins"/>
              <a:cs typeface="Poppins"/>
              <a:sym typeface="Poppins"/>
            </a:endParaRPr>
          </a:p>
        </p:txBody>
      </p:sp>
      <p:sp>
        <p:nvSpPr>
          <p:cNvPr id="750" name="Google Shape;750;p45"/>
          <p:cNvSpPr txBox="1"/>
          <p:nvPr/>
        </p:nvSpPr>
        <p:spPr>
          <a:xfrm>
            <a:off x="1371600" y="1634900"/>
            <a:ext cx="15849600" cy="1636200"/>
          </a:xfrm>
          <a:prstGeom prst="rect">
            <a:avLst/>
          </a:prstGeom>
          <a:noFill/>
          <a:ln cap="flat" cmpd="sng" w="3810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3200" u="none" cap="none" strike="noStrike">
                <a:solidFill>
                  <a:srgbClr val="002C47"/>
                </a:solidFill>
                <a:latin typeface="Poppins"/>
                <a:ea typeface="Poppins"/>
                <a:cs typeface="Poppins"/>
                <a:sym typeface="Poppins"/>
              </a:rPr>
              <a:t>La empresa diseñó un marco de planificación de carrera que incluía rutas </a:t>
            </a:r>
            <a:r>
              <a:rPr b="1" i="0" lang="en-US" sz="3200" u="none" cap="none" strike="noStrike">
                <a:solidFill>
                  <a:srgbClr val="002C47"/>
                </a:solidFill>
                <a:latin typeface="Poppins"/>
                <a:ea typeface="Poppins"/>
                <a:cs typeface="Poppins"/>
                <a:sym typeface="Poppins"/>
              </a:rPr>
              <a:t>claras de progresión profesional, certificaciones de habilidades y beneficios competitivos.</a:t>
            </a:r>
            <a:endParaRPr b="1" i="0" sz="5000" u="none" cap="none" strike="noStrike">
              <a:solidFill>
                <a:srgbClr val="002C47"/>
              </a:solidFill>
              <a:latin typeface="Poppins"/>
              <a:ea typeface="Poppins"/>
              <a:cs typeface="Poppins"/>
              <a:sym typeface="Poppins"/>
            </a:endParaRPr>
          </a:p>
        </p:txBody>
      </p:sp>
      <p:sp>
        <p:nvSpPr>
          <p:cNvPr id="751" name="Google Shape;751;p45"/>
          <p:cNvSpPr txBox="1"/>
          <p:nvPr/>
        </p:nvSpPr>
        <p:spPr>
          <a:xfrm>
            <a:off x="9086850" y="-819150"/>
            <a:ext cx="10972800" cy="128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752" name="Google Shape;752;p45"/>
          <p:cNvPicPr preferRelativeResize="0"/>
          <p:nvPr/>
        </p:nvPicPr>
        <p:blipFill rotWithShape="1">
          <a:blip r:embed="rId4">
            <a:alphaModFix/>
          </a:blip>
          <a:srcRect b="0" l="0" r="0" t="13397"/>
          <a:stretch/>
        </p:blipFill>
        <p:spPr>
          <a:xfrm>
            <a:off x="6532502" y="5989790"/>
            <a:ext cx="5527776" cy="3188385"/>
          </a:xfrm>
          <a:prstGeom prst="rect">
            <a:avLst/>
          </a:prstGeom>
          <a:noFill/>
          <a:ln cap="flat" cmpd="sng" w="19050">
            <a:solidFill>
              <a:srgbClr val="E69138"/>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46"/>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758" name="Google Shape;758;p46"/>
          <p:cNvGrpSpPr/>
          <p:nvPr/>
        </p:nvGrpSpPr>
        <p:grpSpPr>
          <a:xfrm>
            <a:off x="5940775" y="946396"/>
            <a:ext cx="857829" cy="857829"/>
            <a:chOff x="0" y="0"/>
            <a:chExt cx="812800" cy="812800"/>
          </a:xfrm>
        </p:grpSpPr>
        <p:sp>
          <p:nvSpPr>
            <p:cNvPr id="759" name="Google Shape;759;p4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4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1" name="Google Shape;761;p46"/>
          <p:cNvGrpSpPr/>
          <p:nvPr/>
        </p:nvGrpSpPr>
        <p:grpSpPr>
          <a:xfrm>
            <a:off x="5968162" y="2009621"/>
            <a:ext cx="604561" cy="604561"/>
            <a:chOff x="0" y="0"/>
            <a:chExt cx="812800" cy="812800"/>
          </a:xfrm>
        </p:grpSpPr>
        <p:sp>
          <p:nvSpPr>
            <p:cNvPr id="762" name="Google Shape;762;p4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4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4" name="Google Shape;764;p46"/>
          <p:cNvGrpSpPr/>
          <p:nvPr/>
        </p:nvGrpSpPr>
        <p:grpSpPr>
          <a:xfrm>
            <a:off x="5825201" y="681913"/>
            <a:ext cx="637642" cy="637642"/>
            <a:chOff x="0" y="0"/>
            <a:chExt cx="812800" cy="812800"/>
          </a:xfrm>
        </p:grpSpPr>
        <p:sp>
          <p:nvSpPr>
            <p:cNvPr id="765" name="Google Shape;765;p4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4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67" name="Google Shape;767;p46"/>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2" r="-5968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46"/>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769" name="Google Shape;769;p46"/>
          <p:cNvSpPr txBox="1"/>
          <p:nvPr/>
        </p:nvSpPr>
        <p:spPr>
          <a:xfrm>
            <a:off x="8744850" y="819725"/>
            <a:ext cx="8038500" cy="2198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3800" u="none" cap="none" strike="noStrike">
                <a:solidFill>
                  <a:schemeClr val="dk1"/>
                </a:solidFill>
                <a:latin typeface="Poppins"/>
                <a:ea typeface="Poppins"/>
                <a:cs typeface="Poppins"/>
                <a:sym typeface="Poppins"/>
              </a:rPr>
              <a:t>Resumen de los aspectos esenciales de la planificación de carrera</a:t>
            </a:r>
            <a:endParaRPr b="1" i="0" sz="111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46"/>
          <p:cNvSpPr txBox="1"/>
          <p:nvPr/>
        </p:nvSpPr>
        <p:spPr>
          <a:xfrm>
            <a:off x="7035875" y="3156575"/>
            <a:ext cx="10452000" cy="6487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0" i="0" lang="en-US" sz="3000" u="none" cap="none" strike="noStrike">
                <a:solidFill>
                  <a:srgbClr val="062D47"/>
                </a:solidFill>
                <a:latin typeface="Poppins"/>
                <a:ea typeface="Poppins"/>
                <a:cs typeface="Poppins"/>
                <a:sym typeface="Poppins"/>
              </a:rPr>
              <a:t>La planificación de carrera es un </a:t>
            </a:r>
            <a:r>
              <a:rPr b="1" i="0" lang="en-US" sz="3000" u="none" cap="none" strike="noStrike">
                <a:solidFill>
                  <a:srgbClr val="659FA2"/>
                </a:solidFill>
                <a:latin typeface="Poppins"/>
                <a:ea typeface="Poppins"/>
                <a:cs typeface="Poppins"/>
                <a:sym typeface="Poppins"/>
              </a:rPr>
              <a:t>proceso estratégico </a:t>
            </a:r>
            <a:r>
              <a:rPr b="0" i="0" lang="en-US" sz="3000" u="none" cap="none" strike="noStrike">
                <a:solidFill>
                  <a:srgbClr val="062D47"/>
                </a:solidFill>
                <a:latin typeface="Poppins"/>
                <a:ea typeface="Poppins"/>
                <a:cs typeface="Poppins"/>
                <a:sym typeface="Poppins"/>
              </a:rPr>
              <a:t>que beneficia tanto a los individuos como a las organizaciones. Para </a:t>
            </a:r>
            <a:r>
              <a:rPr b="1" i="0" lang="en-US" sz="3000" u="none" cap="none" strike="noStrike">
                <a:solidFill>
                  <a:srgbClr val="659FA2"/>
                </a:solidFill>
                <a:latin typeface="Poppins"/>
                <a:ea typeface="Poppins"/>
                <a:cs typeface="Poppins"/>
                <a:sym typeface="Poppins"/>
              </a:rPr>
              <a:t>los individuos</a:t>
            </a:r>
            <a:r>
              <a:rPr b="0" i="0" lang="en-US" sz="3000" u="none" cap="none" strike="noStrike">
                <a:solidFill>
                  <a:srgbClr val="062D47"/>
                </a:solidFill>
                <a:latin typeface="Poppins"/>
                <a:ea typeface="Poppins"/>
                <a:cs typeface="Poppins"/>
                <a:sym typeface="Poppins"/>
              </a:rPr>
              <a:t>, proporciona claridad, crecimiento y adaptabilidad en un mercado laboral en constante evolución. Para </a:t>
            </a:r>
            <a:r>
              <a:rPr b="1" i="0" lang="en-US" sz="3000" u="none" cap="none" strike="noStrike">
                <a:solidFill>
                  <a:srgbClr val="659FA2"/>
                </a:solidFill>
                <a:latin typeface="Poppins"/>
                <a:ea typeface="Poppins"/>
                <a:cs typeface="Poppins"/>
                <a:sym typeface="Poppins"/>
              </a:rPr>
              <a:t>las empresas</a:t>
            </a:r>
            <a:r>
              <a:rPr b="0" i="0" lang="en-US" sz="3000" u="none" cap="none" strike="noStrike">
                <a:solidFill>
                  <a:srgbClr val="062D47"/>
                </a:solidFill>
                <a:latin typeface="Poppins"/>
                <a:ea typeface="Poppins"/>
                <a:cs typeface="Poppins"/>
                <a:sym typeface="Poppins"/>
              </a:rPr>
              <a:t>, alinea el desarrollo de los empleados con los objetivos organizacionales, mejorando la implicación, la retención y el desempeño.</a:t>
            </a:r>
            <a:endParaRPr b="0" i="0" sz="3000" u="none" cap="none" strike="noStrike">
              <a:solidFill>
                <a:srgbClr val="062D47"/>
              </a:solidFill>
              <a:latin typeface="Poppins"/>
              <a:ea typeface="Poppins"/>
              <a:cs typeface="Poppins"/>
              <a:sym typeface="Poppins"/>
            </a:endParaRPr>
          </a:p>
          <a:p>
            <a:pPr indent="0" lvl="0" marL="914400" marR="0" rtl="0" algn="ctr">
              <a:lnSpc>
                <a:spcPct val="115000"/>
              </a:lnSpc>
              <a:spcBef>
                <a:spcPts val="1200"/>
              </a:spcBef>
              <a:spcAft>
                <a:spcPts val="1200"/>
              </a:spcAft>
              <a:buClr>
                <a:srgbClr val="000000"/>
              </a:buClr>
              <a:buSzPts val="3200"/>
              <a:buFont typeface="Arial"/>
              <a:buNone/>
            </a:pPr>
            <a:r>
              <a:rPr b="0" i="0" lang="en-US" sz="3000" u="none" cap="none" strike="noStrike">
                <a:solidFill>
                  <a:srgbClr val="062D47"/>
                </a:solidFill>
                <a:latin typeface="Poppins"/>
                <a:ea typeface="Poppins"/>
                <a:cs typeface="Poppins"/>
                <a:sym typeface="Poppins"/>
              </a:rPr>
              <a:t>Al incorporar estrategias estructuradas como la autoevaluación, la formación y la mentoría, la planificación de carrera fomenta </a:t>
            </a:r>
            <a:r>
              <a:rPr b="1" i="0" lang="en-US" sz="3000" u="none" cap="none" strike="noStrike">
                <a:solidFill>
                  <a:srgbClr val="659FA2"/>
                </a:solidFill>
                <a:latin typeface="Poppins"/>
                <a:ea typeface="Poppins"/>
                <a:cs typeface="Poppins"/>
                <a:sym typeface="Poppins"/>
              </a:rPr>
              <a:t>el éxito a largo plazo y la resiliencia</a:t>
            </a:r>
            <a:r>
              <a:rPr b="1" i="0" lang="en-US" sz="3200" u="none" cap="none" strike="noStrike">
                <a:solidFill>
                  <a:srgbClr val="659FA2"/>
                </a:solidFill>
                <a:latin typeface="Poppins"/>
                <a:ea typeface="Poppins"/>
                <a:cs typeface="Poppins"/>
                <a:sym typeface="Poppins"/>
              </a:rPr>
              <a:t>.</a:t>
            </a:r>
            <a:endParaRPr b="1" i="0" sz="3200" u="none" cap="none" strike="noStrike">
              <a:solidFill>
                <a:srgbClr val="659FA2"/>
              </a:solidFill>
              <a:latin typeface="Poppins"/>
              <a:ea typeface="Poppins"/>
              <a:cs typeface="Poppins"/>
              <a:sym typeface="Poppins"/>
            </a:endParaRPr>
          </a:p>
        </p:txBody>
      </p:sp>
      <p:sp>
        <p:nvSpPr>
          <p:cNvPr id="771" name="Google Shape;771;p46"/>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rgbClr val="002C47"/>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47"/>
          <p:cNvSpPr/>
          <p:nvPr/>
        </p:nvSpPr>
        <p:spPr>
          <a:xfrm flipH="1" rot="5400000">
            <a:off x="-4300078" y="1507197"/>
            <a:ext cx="14314219" cy="5715936"/>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777" name="Google Shape;777;p47"/>
          <p:cNvGrpSpPr/>
          <p:nvPr/>
        </p:nvGrpSpPr>
        <p:grpSpPr>
          <a:xfrm>
            <a:off x="5410675" y="946396"/>
            <a:ext cx="857829" cy="857829"/>
            <a:chOff x="0" y="0"/>
            <a:chExt cx="812800" cy="812800"/>
          </a:xfrm>
        </p:grpSpPr>
        <p:sp>
          <p:nvSpPr>
            <p:cNvPr id="778" name="Google Shape;778;p4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47"/>
          <p:cNvGrpSpPr/>
          <p:nvPr/>
        </p:nvGrpSpPr>
        <p:grpSpPr>
          <a:xfrm>
            <a:off x="4806112" y="1958596"/>
            <a:ext cx="604561" cy="604561"/>
            <a:chOff x="0" y="0"/>
            <a:chExt cx="812800" cy="812800"/>
          </a:xfrm>
        </p:grpSpPr>
        <p:sp>
          <p:nvSpPr>
            <p:cNvPr id="781" name="Google Shape;781;p4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4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47"/>
          <p:cNvGrpSpPr/>
          <p:nvPr/>
        </p:nvGrpSpPr>
        <p:grpSpPr>
          <a:xfrm>
            <a:off x="5253701" y="643813"/>
            <a:ext cx="637642" cy="637642"/>
            <a:chOff x="0" y="0"/>
            <a:chExt cx="812800" cy="812800"/>
          </a:xfrm>
        </p:grpSpPr>
        <p:sp>
          <p:nvSpPr>
            <p:cNvPr id="784" name="Google Shape;784;p4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4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6" name="Google Shape;786;p47"/>
          <p:cNvSpPr txBox="1"/>
          <p:nvPr/>
        </p:nvSpPr>
        <p:spPr>
          <a:xfrm>
            <a:off x="7582475" y="946400"/>
            <a:ext cx="9924000" cy="5694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3700" u="none" cap="none" strike="noStrike">
                <a:solidFill>
                  <a:schemeClr val="dk1"/>
                </a:solidFill>
                <a:latin typeface="Poppins"/>
                <a:ea typeface="Poppins"/>
                <a:cs typeface="Poppins"/>
                <a:sym typeface="Poppins"/>
              </a:rPr>
              <a:t>Reflexiones finales y llamado a la acción</a:t>
            </a:r>
            <a:endParaRPr b="0" i="0" sz="4000" u="none" cap="none" strike="noStrike">
              <a:solidFill>
                <a:srgbClr val="000000"/>
              </a:solidFill>
              <a:latin typeface="Poppins"/>
              <a:ea typeface="Poppins"/>
              <a:cs typeface="Poppins"/>
              <a:sym typeface="Poppins"/>
            </a:endParaRPr>
          </a:p>
        </p:txBody>
      </p:sp>
      <p:sp>
        <p:nvSpPr>
          <p:cNvPr id="787" name="Google Shape;787;p47"/>
          <p:cNvSpPr txBox="1"/>
          <p:nvPr/>
        </p:nvSpPr>
        <p:spPr>
          <a:xfrm>
            <a:off x="5410675" y="2179350"/>
            <a:ext cx="12629700" cy="4179000"/>
          </a:xfrm>
          <a:prstGeom prst="rect">
            <a:avLst/>
          </a:prstGeom>
          <a:noFill/>
          <a:ln>
            <a:noFill/>
          </a:ln>
        </p:spPr>
        <p:txBody>
          <a:bodyPr anchorCtr="0" anchor="t" bIns="0" lIns="0" spcFirstLastPara="1" rIns="0" wrap="square" tIns="0">
            <a:spAutoFit/>
          </a:bodyPr>
          <a:lstStyle/>
          <a:p>
            <a:pPr indent="0" lvl="0" marL="914400" marR="0" rtl="0" algn="ctr">
              <a:lnSpc>
                <a:spcPct val="115000"/>
              </a:lnSpc>
              <a:spcBef>
                <a:spcPts val="1200"/>
              </a:spcBef>
              <a:spcAft>
                <a:spcPts val="1200"/>
              </a:spcAft>
              <a:buClr>
                <a:srgbClr val="000000"/>
              </a:buClr>
              <a:buSzPts val="3000"/>
              <a:buFont typeface="Arial"/>
              <a:buNone/>
            </a:pPr>
            <a:r>
              <a:rPr b="0" i="0" lang="en-US" sz="3000" u="none" cap="none" strike="noStrike">
                <a:solidFill>
                  <a:srgbClr val="062D47"/>
                </a:solidFill>
                <a:latin typeface="Poppins"/>
                <a:ea typeface="Poppins"/>
                <a:cs typeface="Poppins"/>
                <a:sym typeface="Poppins"/>
              </a:rPr>
              <a:t>La planificación de carrera efectiva es un esfuerzo continuo y colaborativo que requiere compromiso tanto de los empleados como de los empleadores. Las organizaciones deben priorizar la creación de entornos de apoyo, mientras que los individuos deben mantenerse proactivos en su desarrollo. Adoptar la planificación de carrera no solo garantiza la realización profesional, sino que también impulsa la innovación y el crecimiento organizacional.</a:t>
            </a:r>
            <a:endParaRPr b="1" i="0" sz="4499" u="none" cap="none" strike="noStrike">
              <a:solidFill>
                <a:srgbClr val="6AA84F"/>
              </a:solidFill>
              <a:latin typeface="Poppins"/>
              <a:ea typeface="Poppins"/>
              <a:cs typeface="Poppins"/>
              <a:sym typeface="Poppins"/>
            </a:endParaRPr>
          </a:p>
        </p:txBody>
      </p:sp>
      <p:sp>
        <p:nvSpPr>
          <p:cNvPr id="788" name="Google Shape;788;p47"/>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rgbClr val="002C47"/>
              </a:solidFill>
              <a:latin typeface="Poppins"/>
              <a:ea typeface="Poppins"/>
              <a:cs typeface="Poppins"/>
              <a:sym typeface="Poppins"/>
            </a:endParaRPr>
          </a:p>
        </p:txBody>
      </p:sp>
      <p:pic>
        <p:nvPicPr>
          <p:cNvPr descr="Free Images : successful, golden, business, success, finance ..." id="789" name="Google Shape;789;p47"/>
          <p:cNvPicPr preferRelativeResize="0"/>
          <p:nvPr/>
        </p:nvPicPr>
        <p:blipFill rotWithShape="1">
          <a:blip r:embed="rId4">
            <a:alphaModFix/>
          </a:blip>
          <a:srcRect b="0" l="0" r="0" t="0"/>
          <a:stretch/>
        </p:blipFill>
        <p:spPr>
          <a:xfrm>
            <a:off x="6153150" y="6687124"/>
            <a:ext cx="4609172" cy="2970747"/>
          </a:xfrm>
          <a:prstGeom prst="rect">
            <a:avLst/>
          </a:prstGeom>
          <a:noFill/>
          <a:ln cap="flat" cmpd="sng" w="38100">
            <a:solidFill>
              <a:srgbClr val="93C47D"/>
            </a:solidFill>
            <a:prstDash val="solid"/>
            <a:round/>
            <a:headEnd len="sm" w="sm" type="none"/>
            <a:tailEnd len="sm" w="sm" type="none"/>
          </a:ln>
        </p:spPr>
      </p:pic>
      <p:sp>
        <p:nvSpPr>
          <p:cNvPr id="790" name="Google Shape;790;p47"/>
          <p:cNvSpPr txBox="1"/>
          <p:nvPr/>
        </p:nvSpPr>
        <p:spPr>
          <a:xfrm>
            <a:off x="10344150" y="7021900"/>
            <a:ext cx="7563300" cy="2111400"/>
          </a:xfrm>
          <a:prstGeom prst="rect">
            <a:avLst/>
          </a:prstGeom>
          <a:noFill/>
          <a:ln>
            <a:noFill/>
          </a:ln>
        </p:spPr>
        <p:txBody>
          <a:bodyPr anchorCtr="0" anchor="t" bIns="91425" lIns="91425" spcFirstLastPara="1" rIns="91425" wrap="square" tIns="91425">
            <a:noAutofit/>
          </a:bodyPr>
          <a:lstStyle/>
          <a:p>
            <a:pPr indent="0" lvl="0" marL="914400" marR="0" rtl="0" algn="ctr">
              <a:lnSpc>
                <a:spcPct val="115000"/>
              </a:lnSpc>
              <a:spcBef>
                <a:spcPts val="1200"/>
              </a:spcBef>
              <a:spcAft>
                <a:spcPts val="1200"/>
              </a:spcAft>
              <a:buClr>
                <a:srgbClr val="000000"/>
              </a:buClr>
              <a:buSzPts val="3000"/>
              <a:buFont typeface="Arial"/>
              <a:buNone/>
            </a:pPr>
            <a:r>
              <a:rPr b="0" i="0" lang="en-US" sz="3000" u="none" cap="none" strike="noStrike">
                <a:solidFill>
                  <a:srgbClr val="45B042"/>
                </a:solidFill>
                <a:latin typeface="Poppins"/>
                <a:ea typeface="Poppins"/>
                <a:cs typeface="Poppins"/>
                <a:sym typeface="Poppins"/>
              </a:rPr>
              <a:t>¡Comienza hoy evaluando tus objetivos, identificando oportunidades y tomando medidas concretas hacia el éxito!</a:t>
            </a:r>
            <a:endParaRPr b="0" i="0" sz="3000" u="none" cap="none" strike="noStrike">
              <a:solidFill>
                <a:srgbClr val="45B042"/>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grpSp>
        <p:nvGrpSpPr>
          <p:cNvPr id="795" name="Google Shape;795;p48"/>
          <p:cNvGrpSpPr/>
          <p:nvPr/>
        </p:nvGrpSpPr>
        <p:grpSpPr>
          <a:xfrm>
            <a:off x="-538993" y="7878849"/>
            <a:ext cx="11334218" cy="2410387"/>
            <a:chOff x="0" y="0"/>
            <a:chExt cx="2912355" cy="619355"/>
          </a:xfrm>
        </p:grpSpPr>
        <p:sp>
          <p:nvSpPr>
            <p:cNvPr id="796" name="Google Shape;796;p48"/>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659FA2">
                <a:alpha val="37647"/>
              </a:srgbClr>
            </a:solidFill>
            <a:ln>
              <a:noFill/>
            </a:ln>
          </p:spPr>
        </p:sp>
        <p:sp>
          <p:nvSpPr>
            <p:cNvPr id="797" name="Google Shape;797;p48"/>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8" name="Google Shape;798;p48"/>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799" name="Google Shape;799;p48"/>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15" r="-2697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48"/>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01" name="Google Shape;801;p48"/>
          <p:cNvGrpSpPr/>
          <p:nvPr/>
        </p:nvGrpSpPr>
        <p:grpSpPr>
          <a:xfrm>
            <a:off x="10165433" y="946396"/>
            <a:ext cx="857867" cy="857867"/>
            <a:chOff x="0" y="0"/>
            <a:chExt cx="812800" cy="812800"/>
          </a:xfrm>
        </p:grpSpPr>
        <p:sp>
          <p:nvSpPr>
            <p:cNvPr id="802" name="Google Shape;802;p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4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04" name="Google Shape;804;p48"/>
          <p:cNvGrpSpPr/>
          <p:nvPr/>
        </p:nvGrpSpPr>
        <p:grpSpPr>
          <a:xfrm>
            <a:off x="9651318" y="2226096"/>
            <a:ext cx="604566" cy="604566"/>
            <a:chOff x="0" y="0"/>
            <a:chExt cx="812800" cy="812800"/>
          </a:xfrm>
        </p:grpSpPr>
        <p:sp>
          <p:nvSpPr>
            <p:cNvPr id="805" name="Google Shape;805;p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4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07" name="Google Shape;807;p48"/>
          <p:cNvGrpSpPr/>
          <p:nvPr/>
        </p:nvGrpSpPr>
        <p:grpSpPr>
          <a:xfrm>
            <a:off x="10476408" y="681913"/>
            <a:ext cx="637633" cy="637633"/>
            <a:chOff x="0" y="0"/>
            <a:chExt cx="812800" cy="812800"/>
          </a:xfrm>
        </p:grpSpPr>
        <p:sp>
          <p:nvSpPr>
            <p:cNvPr id="808" name="Google Shape;808;p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4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0" name="Google Shape;810;p48"/>
          <p:cNvGrpSpPr/>
          <p:nvPr/>
        </p:nvGrpSpPr>
        <p:grpSpPr>
          <a:xfrm>
            <a:off x="1359052" y="1016887"/>
            <a:ext cx="8377080" cy="5145796"/>
            <a:chOff x="-603567" y="-14571"/>
            <a:chExt cx="11169440" cy="6347350"/>
          </a:xfrm>
        </p:grpSpPr>
        <p:sp>
          <p:nvSpPr>
            <p:cNvPr id="811" name="Google Shape;811;p48"/>
            <p:cNvSpPr txBox="1"/>
            <p:nvPr/>
          </p:nvSpPr>
          <p:spPr>
            <a:xfrm>
              <a:off x="413573" y="5820079"/>
              <a:ext cx="10152300" cy="5127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3606"/>
                <a:buFont typeface="Arial"/>
                <a:buNone/>
              </a:pPr>
              <a:r>
                <a:rPr b="1" i="0" lang="en-US" sz="2700" u="none" cap="none" strike="noStrike">
                  <a:solidFill>
                    <a:schemeClr val="dk1"/>
                  </a:solidFill>
                  <a:latin typeface="Poppins"/>
                  <a:ea typeface="Poppins"/>
                  <a:cs typeface="Poppins"/>
                  <a:sym typeface="Poppins"/>
                </a:rPr>
                <a:t>   Por su atención</a:t>
              </a:r>
              <a:endParaRPr b="0" i="0" sz="3000" u="none" cap="none" strike="noStrike">
                <a:solidFill>
                  <a:srgbClr val="000000"/>
                </a:solidFill>
                <a:latin typeface="Poppins"/>
                <a:ea typeface="Poppins"/>
                <a:cs typeface="Poppins"/>
                <a:sym typeface="Poppins"/>
              </a:endParaRPr>
            </a:p>
          </p:txBody>
        </p:sp>
        <p:sp>
          <p:nvSpPr>
            <p:cNvPr id="812" name="Google Shape;812;p48"/>
            <p:cNvSpPr txBox="1"/>
            <p:nvPr/>
          </p:nvSpPr>
          <p:spPr>
            <a:xfrm>
              <a:off x="-603553" y="3936192"/>
              <a:ext cx="10050900" cy="18417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10518"/>
                <a:buFont typeface="Arial"/>
                <a:buNone/>
              </a:pPr>
              <a:r>
                <a:rPr b="1" i="0" lang="en-US" sz="9700" u="none" cap="none" strike="noStrike">
                  <a:solidFill>
                    <a:srgbClr val="002C47"/>
                  </a:solidFill>
                  <a:latin typeface="Poppins"/>
                  <a:ea typeface="Poppins"/>
                  <a:cs typeface="Poppins"/>
                  <a:sym typeface="Poppins"/>
                </a:rPr>
                <a:t>Gracias</a:t>
              </a:r>
              <a:endParaRPr b="0" i="0" sz="9700" u="none" cap="none" strike="noStrike">
                <a:solidFill>
                  <a:srgbClr val="000000"/>
                </a:solidFill>
                <a:latin typeface="Arial"/>
                <a:ea typeface="Arial"/>
                <a:cs typeface="Arial"/>
                <a:sym typeface="Arial"/>
              </a:endParaRPr>
            </a:p>
          </p:txBody>
        </p:sp>
        <p:sp>
          <p:nvSpPr>
            <p:cNvPr id="813" name="Google Shape;813;p48"/>
            <p:cNvSpPr/>
            <p:nvPr/>
          </p:nvSpPr>
          <p:spPr>
            <a:xfrm>
              <a:off x="-603567" y="-14571"/>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814" name="Google Shape;814;p48"/>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815" name="Google Shape;815;p48"/>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61" l="-6394" r="-9401" t="-81545"/>
            </a:stretch>
          </a:blipFill>
          <a:ln>
            <a:noFill/>
          </a:ln>
        </p:spPr>
      </p:sp>
      <p:sp>
        <p:nvSpPr>
          <p:cNvPr id="816" name="Google Shape;816;p48"/>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817" name="Google Shape;817;p48"/>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5"/>
            </a:stretch>
          </a:blipFill>
          <a:ln>
            <a:noFill/>
          </a:ln>
        </p:spPr>
      </p:sp>
      <p:sp>
        <p:nvSpPr>
          <p:cNvPr id="818" name="Google Shape;818;p48"/>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819" name="Google Shape;819;p48"/>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820" name="Google Shape;820;p48"/>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821" name="Google Shape;821;p48"/>
          <p:cNvSpPr txBox="1"/>
          <p:nvPr/>
        </p:nvSpPr>
        <p:spPr>
          <a:xfrm>
            <a:off x="3147124" y="8813667"/>
            <a:ext cx="6872100" cy="122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0" i="0" lang="en-US" sz="1238" u="none" cap="none" strike="noStrike">
                <a:solidFill>
                  <a:srgbClr val="062D47"/>
                </a:solidFill>
                <a:latin typeface="Arimo"/>
                <a:ea typeface="Arimo"/>
                <a:cs typeface="Arimo"/>
                <a:sym typeface="Arimo"/>
              </a:rPr>
              <a:t>Financiado por la Unión Europea. No obstante, los puntos de vista y opiniones expresados son únicamente los del autor o los autores y no reflejan necesariamente los de la Unión Europea o los de la Agencia Ejecutiva Europea de Educación y Cultura (EACEA). Ni la Unión Europea ni la EACEA pueden ser considerados responsables de los mismos.</a:t>
            </a:r>
            <a:endParaRPr b="0" i="0" sz="1238" u="none" cap="none" strike="noStrike">
              <a:solidFill>
                <a:srgbClr val="062D47"/>
              </a:solidFill>
              <a:latin typeface="Arimo"/>
              <a:ea typeface="Arimo"/>
              <a:cs typeface="Arimo"/>
              <a:sym typeface="Arimo"/>
            </a:endParaRPr>
          </a:p>
          <a:p>
            <a:pPr indent="0" lvl="0" marL="0" marR="0" rtl="0" algn="just">
              <a:lnSpc>
                <a:spcPct val="139983"/>
              </a:lnSpc>
              <a:spcBef>
                <a:spcPts val="1200"/>
              </a:spcBef>
              <a:spcAft>
                <a:spcPts val="0"/>
              </a:spcAft>
              <a:buClr>
                <a:srgbClr val="000000"/>
              </a:buClr>
              <a:buSzPts val="1238"/>
              <a:buFont typeface="Arial"/>
              <a:buNone/>
            </a:pPr>
            <a:r>
              <a:t/>
            </a:r>
            <a:endParaRPr b="0" i="0" sz="1238" u="none" cap="none" strike="noStrike">
              <a:solidFill>
                <a:srgbClr val="062D47"/>
              </a:solidFill>
              <a:latin typeface="Arimo"/>
              <a:ea typeface="Arimo"/>
              <a:cs typeface="Arimo"/>
              <a:sym typeface="Arimo"/>
            </a:endParaRPr>
          </a:p>
        </p:txBody>
      </p:sp>
      <p:sp>
        <p:nvSpPr>
          <p:cNvPr id="822" name="Google Shape;822;p48"/>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6"/>
          <p:cNvSpPr/>
          <p:nvPr/>
        </p:nvSpPr>
        <p:spPr>
          <a:xfrm flipH="1" rot="4724778">
            <a:off x="-4968539" y="193387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44" name="Google Shape;144;p16"/>
          <p:cNvGrpSpPr/>
          <p:nvPr/>
        </p:nvGrpSpPr>
        <p:grpSpPr>
          <a:xfrm>
            <a:off x="4881975" y="946396"/>
            <a:ext cx="857829" cy="857829"/>
            <a:chOff x="0" y="0"/>
            <a:chExt cx="812800" cy="812800"/>
          </a:xfrm>
        </p:grpSpPr>
        <p:sp>
          <p:nvSpPr>
            <p:cNvPr id="145" name="Google Shape;14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6"/>
          <p:cNvGrpSpPr/>
          <p:nvPr/>
        </p:nvGrpSpPr>
        <p:grpSpPr>
          <a:xfrm>
            <a:off x="4375212" y="1199671"/>
            <a:ext cx="604561" cy="604561"/>
            <a:chOff x="0" y="0"/>
            <a:chExt cx="812800" cy="812800"/>
          </a:xfrm>
        </p:grpSpPr>
        <p:sp>
          <p:nvSpPr>
            <p:cNvPr id="148" name="Google Shape;14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6"/>
          <p:cNvGrpSpPr/>
          <p:nvPr/>
        </p:nvGrpSpPr>
        <p:grpSpPr>
          <a:xfrm>
            <a:off x="4663151" y="643813"/>
            <a:ext cx="637642" cy="637642"/>
            <a:chOff x="0" y="0"/>
            <a:chExt cx="812800" cy="812800"/>
          </a:xfrm>
        </p:grpSpPr>
        <p:sp>
          <p:nvSpPr>
            <p:cNvPr id="151" name="Google Shape;15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6"/>
          <p:cNvSpPr/>
          <p:nvPr/>
        </p:nvSpPr>
        <p:spPr>
          <a:xfrm>
            <a:off x="-5991975" y="-12187"/>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2" r="-5968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6"/>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55" name="Google Shape;155;p16"/>
          <p:cNvSpPr txBox="1"/>
          <p:nvPr/>
        </p:nvSpPr>
        <p:spPr>
          <a:xfrm>
            <a:off x="7752422" y="1487718"/>
            <a:ext cx="6756900" cy="9852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6400" u="none" cap="none" strike="noStrike">
                <a:solidFill>
                  <a:srgbClr val="002C47"/>
                </a:solidFill>
                <a:latin typeface="Poppins"/>
                <a:ea typeface="Poppins"/>
                <a:cs typeface="Poppins"/>
                <a:sym typeface="Poppins"/>
              </a:rPr>
              <a:t>Introducción</a:t>
            </a:r>
            <a:endParaRPr b="0" i="0" sz="6400" u="none" cap="none" strike="noStrike">
              <a:solidFill>
                <a:srgbClr val="002C47"/>
              </a:solidFill>
              <a:latin typeface="Poppins"/>
              <a:ea typeface="Poppins"/>
              <a:cs typeface="Poppins"/>
              <a:sym typeface="Poppins"/>
            </a:endParaRPr>
          </a:p>
        </p:txBody>
      </p:sp>
      <p:sp>
        <p:nvSpPr>
          <p:cNvPr id="156" name="Google Shape;156;p16"/>
          <p:cNvSpPr txBox="1"/>
          <p:nvPr/>
        </p:nvSpPr>
        <p:spPr>
          <a:xfrm>
            <a:off x="5467350" y="2792550"/>
            <a:ext cx="11997000" cy="41562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Clr>
                <a:srgbClr val="000000"/>
              </a:buClr>
              <a:buSzPts val="2599"/>
              <a:buFont typeface="Arial"/>
              <a:buNone/>
            </a:pPr>
            <a:r>
              <a:rPr b="0" i="0" lang="en-US" sz="3600" u="none" cap="none" strike="noStrike">
                <a:solidFill>
                  <a:srgbClr val="002C47"/>
                </a:solidFill>
                <a:latin typeface="Poppins"/>
                <a:ea typeface="Poppins"/>
                <a:cs typeface="Poppins"/>
                <a:sym typeface="Poppins"/>
              </a:rPr>
              <a:t>Este módulo aborda la planificación de carrera en las pymes europeas, alineando los objetivos personales con el crecimiento de la empresa. Se pone énfasis en la evaluación de habilidades, la formación estructurada y las estrategias para el desarrollo y la satisfacción de los empleados.</a:t>
            </a:r>
            <a:endParaRPr b="0" i="0" sz="3600" u="none" cap="none" strike="noStrike">
              <a:solidFill>
                <a:srgbClr val="002C47"/>
              </a:solidFill>
              <a:latin typeface="Poppins"/>
              <a:ea typeface="Poppins"/>
              <a:cs typeface="Poppins"/>
              <a:sym typeface="Poppins"/>
            </a:endParaRPr>
          </a:p>
        </p:txBody>
      </p:sp>
      <p:grpSp>
        <p:nvGrpSpPr>
          <p:cNvPr id="157" name="Google Shape;157;p16"/>
          <p:cNvGrpSpPr/>
          <p:nvPr/>
        </p:nvGrpSpPr>
        <p:grpSpPr>
          <a:xfrm>
            <a:off x="15480049" y="7931675"/>
            <a:ext cx="1279266" cy="1109309"/>
            <a:chOff x="0" y="0"/>
            <a:chExt cx="812800" cy="812800"/>
          </a:xfrm>
        </p:grpSpPr>
        <p:sp>
          <p:nvSpPr>
            <p:cNvPr id="158" name="Google Shape;1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16"/>
          <p:cNvGrpSpPr/>
          <p:nvPr/>
        </p:nvGrpSpPr>
        <p:grpSpPr>
          <a:xfrm>
            <a:off x="15670975" y="7248926"/>
            <a:ext cx="1088339" cy="939028"/>
            <a:chOff x="0" y="0"/>
            <a:chExt cx="812800" cy="812800"/>
          </a:xfrm>
        </p:grpSpPr>
        <p:sp>
          <p:nvSpPr>
            <p:cNvPr id="161" name="Google Shape;16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6"/>
          <p:cNvGrpSpPr/>
          <p:nvPr/>
        </p:nvGrpSpPr>
        <p:grpSpPr>
          <a:xfrm>
            <a:off x="15096551" y="7725561"/>
            <a:ext cx="857829" cy="857829"/>
            <a:chOff x="0" y="0"/>
            <a:chExt cx="812800" cy="812800"/>
          </a:xfrm>
        </p:grpSpPr>
        <p:sp>
          <p:nvSpPr>
            <p:cNvPr id="164" name="Google Shape;16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16"/>
          <p:cNvSpPr/>
          <p:nvPr/>
        </p:nvSpPr>
        <p:spPr>
          <a:xfrm rot="8778596">
            <a:off x="10342030" y="7751363"/>
            <a:ext cx="3006258" cy="2818863"/>
          </a:xfrm>
          <a:custGeom>
            <a:rect b="b" l="l" r="r" t="t"/>
            <a:pathLst>
              <a:path extrusionOk="0" h="4114800" w="4568690">
                <a:moveTo>
                  <a:pt x="0" y="0"/>
                </a:moveTo>
                <a:lnTo>
                  <a:pt x="4568690" y="0"/>
                </a:lnTo>
                <a:lnTo>
                  <a:pt x="4568690"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17"/>
          <p:cNvGrpSpPr/>
          <p:nvPr/>
        </p:nvGrpSpPr>
        <p:grpSpPr>
          <a:xfrm>
            <a:off x="-1821361" y="4584074"/>
            <a:ext cx="21494684" cy="6357218"/>
            <a:chOff x="0" y="0"/>
            <a:chExt cx="5661114" cy="1674318"/>
          </a:xfrm>
        </p:grpSpPr>
        <p:sp>
          <p:nvSpPr>
            <p:cNvPr id="172" name="Google Shape;172;p17"/>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7647"/>
              </a:srgbClr>
            </a:solidFill>
            <a:ln>
              <a:noFill/>
            </a:ln>
          </p:spPr>
        </p:sp>
        <p:sp>
          <p:nvSpPr>
            <p:cNvPr id="173" name="Google Shape;173;p17"/>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17"/>
          <p:cNvSpPr/>
          <p:nvPr/>
        </p:nvSpPr>
        <p:spPr>
          <a:xfrm rot="-10602053">
            <a:off x="12392305" y="-780957"/>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75" name="Google Shape;175;p17"/>
          <p:cNvSpPr/>
          <p:nvPr/>
        </p:nvSpPr>
        <p:spPr>
          <a:xfrm flipH="1" rot="10602053">
            <a:off x="-438992" y="-84056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76" name="Google Shape;176;p17"/>
          <p:cNvGrpSpPr/>
          <p:nvPr/>
        </p:nvGrpSpPr>
        <p:grpSpPr>
          <a:xfrm>
            <a:off x="-1342907" y="9913239"/>
            <a:ext cx="20973813" cy="837562"/>
            <a:chOff x="0" y="-57150"/>
            <a:chExt cx="11607985" cy="463550"/>
          </a:xfrm>
        </p:grpSpPr>
        <p:sp>
          <p:nvSpPr>
            <p:cNvPr id="177" name="Google Shape;177;p1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7"/>
          <p:cNvGrpSpPr/>
          <p:nvPr/>
        </p:nvGrpSpPr>
        <p:grpSpPr>
          <a:xfrm>
            <a:off x="4131384" y="9913239"/>
            <a:ext cx="10025232" cy="837562"/>
            <a:chOff x="0" y="-57150"/>
            <a:chExt cx="5548478" cy="463550"/>
          </a:xfrm>
        </p:grpSpPr>
        <p:sp>
          <p:nvSpPr>
            <p:cNvPr id="180" name="Google Shape;180;p1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7"/>
          <p:cNvGrpSpPr/>
          <p:nvPr/>
        </p:nvGrpSpPr>
        <p:grpSpPr>
          <a:xfrm>
            <a:off x="9828075" y="2572350"/>
            <a:ext cx="4746192" cy="4858996"/>
            <a:chOff x="0" y="0"/>
            <a:chExt cx="4487700" cy="4725270"/>
          </a:xfrm>
        </p:grpSpPr>
        <p:sp>
          <p:nvSpPr>
            <p:cNvPr id="183" name="Google Shape;183;p17"/>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84" name="Google Shape;184;p17"/>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85" name="Google Shape;185;p17"/>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86" name="Google Shape;186;p17"/>
            <p:cNvSpPr/>
            <p:nvPr/>
          </p:nvSpPr>
          <p:spPr>
            <a:xfrm>
              <a:off x="1478822" y="1046392"/>
              <a:ext cx="1529917" cy="1529917"/>
            </a:xfrm>
            <a:custGeom>
              <a:rect b="b" l="l" r="r" t="t"/>
              <a:pathLst>
                <a:path extrusionOk="0" h="1529917" w="1529917">
                  <a:moveTo>
                    <a:pt x="0" y="0"/>
                  </a:moveTo>
                  <a:lnTo>
                    <a:pt x="1529917" y="0"/>
                  </a:lnTo>
                  <a:lnTo>
                    <a:pt x="1529917" y="1529917"/>
                  </a:lnTo>
                  <a:lnTo>
                    <a:pt x="0" y="1529917"/>
                  </a:lnTo>
                  <a:lnTo>
                    <a:pt x="0" y="0"/>
                  </a:lnTo>
                  <a:close/>
                </a:path>
              </a:pathLst>
            </a:custGeom>
            <a:blipFill rotWithShape="1">
              <a:blip r:embed="rId7">
                <a:alphaModFix/>
              </a:blip>
              <a:stretch>
                <a:fillRect b="0" l="0" r="0" t="0"/>
              </a:stretch>
            </a:blipFill>
            <a:ln>
              <a:noFill/>
            </a:ln>
          </p:spPr>
        </p:sp>
        <p:sp>
          <p:nvSpPr>
            <p:cNvPr id="187" name="Google Shape;187;p17"/>
            <p:cNvSpPr txBox="1"/>
            <p:nvPr/>
          </p:nvSpPr>
          <p:spPr>
            <a:xfrm>
              <a:off x="0" y="3768870"/>
              <a:ext cx="4487700" cy="956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062D47"/>
                  </a:solidFill>
                  <a:latin typeface="Poppins"/>
                  <a:ea typeface="Poppins"/>
                  <a:cs typeface="Poppins"/>
                  <a:sym typeface="Poppins"/>
                </a:rPr>
                <a:t>Resultados de aprendizaje</a:t>
              </a:r>
              <a:endParaRPr b="0" i="0" sz="3000" u="none" cap="none" strike="noStrike">
                <a:solidFill>
                  <a:srgbClr val="062D47"/>
                </a:solidFill>
                <a:latin typeface="Poppins"/>
                <a:ea typeface="Poppins"/>
                <a:cs typeface="Poppins"/>
                <a:sym typeface="Poppins"/>
              </a:endParaRPr>
            </a:p>
          </p:txBody>
        </p:sp>
      </p:grpSp>
      <p:sp>
        <p:nvSpPr>
          <p:cNvPr id="188" name="Google Shape;188;p17"/>
          <p:cNvSpPr/>
          <p:nvPr/>
        </p:nvSpPr>
        <p:spPr>
          <a:xfrm>
            <a:off x="3956977" y="2797175"/>
            <a:ext cx="3617821" cy="3281280"/>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189" name="Google Shape;189;p17"/>
          <p:cNvSpPr/>
          <p:nvPr/>
        </p:nvSpPr>
        <p:spPr>
          <a:xfrm>
            <a:off x="4091004" y="2738264"/>
            <a:ext cx="3176561" cy="2995200"/>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190" name="Google Shape;190;p17"/>
          <p:cNvSpPr/>
          <p:nvPr/>
        </p:nvSpPr>
        <p:spPr>
          <a:xfrm>
            <a:off x="4292655" y="2940360"/>
            <a:ext cx="2773259" cy="2591002"/>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sp>
      <p:sp>
        <p:nvSpPr>
          <p:cNvPr id="191" name="Google Shape;191;p17"/>
          <p:cNvSpPr/>
          <p:nvPr/>
        </p:nvSpPr>
        <p:spPr>
          <a:xfrm>
            <a:off x="4524054" y="3168535"/>
            <a:ext cx="2310475" cy="2134678"/>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8">
              <a:alphaModFix/>
            </a:blip>
            <a:stretch>
              <a:fillRect b="0" l="0" r="0" t="0"/>
            </a:stretch>
          </a:blipFill>
          <a:ln>
            <a:noFill/>
          </a:ln>
        </p:spPr>
      </p:sp>
      <p:sp>
        <p:nvSpPr>
          <p:cNvPr id="192" name="Google Shape;192;p17"/>
          <p:cNvSpPr txBox="1"/>
          <p:nvPr/>
        </p:nvSpPr>
        <p:spPr>
          <a:xfrm>
            <a:off x="4178144" y="6447677"/>
            <a:ext cx="3175500" cy="461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062D47"/>
                </a:solidFill>
                <a:latin typeface="Poppins"/>
                <a:ea typeface="Poppins"/>
                <a:cs typeface="Poppins"/>
                <a:sym typeface="Poppins"/>
              </a:rPr>
              <a:t>Objetivos</a:t>
            </a:r>
            <a:endParaRPr b="1" i="0" sz="3000" u="none" cap="none" strike="noStrike">
              <a:solidFill>
                <a:srgbClr val="062D47"/>
              </a:solidFill>
              <a:latin typeface="Poppins"/>
              <a:ea typeface="Poppins"/>
              <a:cs typeface="Poppins"/>
              <a:sym typeface="Poppins"/>
            </a:endParaRPr>
          </a:p>
        </p:txBody>
      </p:sp>
      <p:sp>
        <p:nvSpPr>
          <p:cNvPr id="193" name="Google Shape;193;p17"/>
          <p:cNvSpPr txBox="1"/>
          <p:nvPr/>
        </p:nvSpPr>
        <p:spPr>
          <a:xfrm>
            <a:off x="4590449" y="950111"/>
            <a:ext cx="8670900" cy="2154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7"/>
          <p:cNvSpPr/>
          <p:nvPr/>
        </p:nvSpPr>
        <p:spPr>
          <a:xfrm>
            <a:off x="7756657" y="453136"/>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9">
              <a:alphaModFix/>
            </a:blip>
            <a:stretch>
              <a:fillRect b="0" l="0" r="0" t="0"/>
            </a:stretch>
          </a:blipFill>
          <a:ln>
            <a:noFill/>
          </a:ln>
        </p:spPr>
      </p:sp>
      <p:sp>
        <p:nvSpPr>
          <p:cNvPr id="195" name="Google Shape;195;p17"/>
          <p:cNvSpPr txBox="1"/>
          <p:nvPr/>
        </p:nvSpPr>
        <p:spPr>
          <a:xfrm>
            <a:off x="2816400" y="7431351"/>
            <a:ext cx="5896800" cy="2095500"/>
          </a:xfrm>
          <a:prstGeom prst="rect">
            <a:avLst/>
          </a:prstGeom>
          <a:noFill/>
          <a:ln>
            <a:noFill/>
          </a:ln>
        </p:spPr>
        <p:txBody>
          <a:bodyPr anchorCtr="0" anchor="t" bIns="91425" lIns="91425" spcFirstLastPara="1" rIns="91425" wrap="square" tIns="91425">
            <a:normAutofit fontScale="77500" lnSpcReduction="20000"/>
          </a:bodyPr>
          <a:lstStyle/>
          <a:p>
            <a:pPr indent="0" lvl="0" marL="0" marR="0" rtl="0" algn="ctr">
              <a:lnSpc>
                <a:spcPct val="100000"/>
              </a:lnSpc>
              <a:spcBef>
                <a:spcPts val="0"/>
              </a:spcBef>
              <a:spcAft>
                <a:spcPts val="0"/>
              </a:spcAft>
              <a:buClr>
                <a:srgbClr val="000000"/>
              </a:buClr>
              <a:buSzPct val="100000"/>
              <a:buFont typeface="Arial"/>
              <a:buNone/>
            </a:pPr>
            <a:r>
              <a:rPr b="0" i="0" lang="en-US" sz="3300" u="none" cap="none" strike="noStrike">
                <a:solidFill>
                  <a:schemeClr val="dk1"/>
                </a:solidFill>
                <a:latin typeface="Poppins"/>
                <a:ea typeface="Poppins"/>
                <a:cs typeface="Poppins"/>
                <a:sym typeface="Poppins"/>
              </a:rPr>
              <a:t>El objetivo es fomentar el crecimiento, la realización profesional, la estabilidad financiera, el equilibrio entre la vida personal y laboral, y la capacidad de adaptación.</a:t>
            </a:r>
            <a:endParaRPr b="0" i="0" sz="3300" u="none" cap="none" strike="noStrike">
              <a:solidFill>
                <a:schemeClr val="dk1"/>
              </a:solidFill>
              <a:latin typeface="Poppins"/>
              <a:ea typeface="Poppins"/>
              <a:cs typeface="Poppins"/>
              <a:sym typeface="Poppins"/>
            </a:endParaRPr>
          </a:p>
        </p:txBody>
      </p:sp>
      <p:sp>
        <p:nvSpPr>
          <p:cNvPr id="196" name="Google Shape;196;p17"/>
          <p:cNvSpPr txBox="1"/>
          <p:nvPr/>
        </p:nvSpPr>
        <p:spPr>
          <a:xfrm>
            <a:off x="9023425" y="7604900"/>
            <a:ext cx="6355500" cy="2134800"/>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00000"/>
              </a:lnSpc>
              <a:spcBef>
                <a:spcPts val="0"/>
              </a:spcBef>
              <a:spcAft>
                <a:spcPts val="0"/>
              </a:spcAft>
              <a:buClr>
                <a:srgbClr val="000000"/>
              </a:buClr>
              <a:buSzPct val="100000"/>
              <a:buFont typeface="Arial"/>
              <a:buNone/>
            </a:pPr>
            <a:r>
              <a:rPr b="0" i="0" lang="en-US" sz="3000" u="none" cap="none" strike="noStrike">
                <a:solidFill>
                  <a:srgbClr val="062D47"/>
                </a:solidFill>
                <a:latin typeface="Poppins"/>
                <a:ea typeface="Poppins"/>
                <a:cs typeface="Poppins"/>
                <a:sym typeface="Poppins"/>
              </a:rPr>
              <a:t>Este módulo te enseña a alinear los objetivos personales y profesionales, mejorar habilidades y capacidad de adaptación, promover el bienestar y el crecimiento, y utilizar herramientas digitales para el desarrollo.</a:t>
            </a:r>
            <a:endParaRPr b="0" i="0" sz="5200" u="none" cap="none" strike="noStrike">
              <a:solidFill>
                <a:srgbClr val="062D4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p18"/>
          <p:cNvGrpSpPr/>
          <p:nvPr/>
        </p:nvGrpSpPr>
        <p:grpSpPr>
          <a:xfrm>
            <a:off x="-1821361" y="4584074"/>
            <a:ext cx="21494684" cy="6357218"/>
            <a:chOff x="0" y="0"/>
            <a:chExt cx="5661114" cy="1674318"/>
          </a:xfrm>
        </p:grpSpPr>
        <p:sp>
          <p:nvSpPr>
            <p:cNvPr id="202" name="Google Shape;202;p18"/>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7647"/>
              </a:srgbClr>
            </a:solidFill>
            <a:ln>
              <a:noFill/>
            </a:ln>
          </p:spPr>
        </p:sp>
        <p:sp>
          <p:nvSpPr>
            <p:cNvPr id="203" name="Google Shape;203;p18"/>
            <p:cNvSpPr txBox="1"/>
            <p:nvPr/>
          </p:nvSpPr>
          <p:spPr>
            <a:xfrm>
              <a:off x="0" y="0"/>
              <a:ext cx="5661000" cy="1674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18"/>
          <p:cNvSpPr/>
          <p:nvPr/>
        </p:nvSpPr>
        <p:spPr>
          <a:xfrm rot="-10393884">
            <a:off x="12467224" y="-489184"/>
            <a:ext cx="6221691" cy="2169814"/>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05" name="Google Shape;205;p18"/>
          <p:cNvSpPr/>
          <p:nvPr/>
        </p:nvSpPr>
        <p:spPr>
          <a:xfrm flipH="1" rot="10037080">
            <a:off x="-589359" y="-550547"/>
            <a:ext cx="6573580" cy="2292537"/>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206" name="Google Shape;206;p18"/>
          <p:cNvGrpSpPr/>
          <p:nvPr/>
        </p:nvGrpSpPr>
        <p:grpSpPr>
          <a:xfrm>
            <a:off x="-1342907" y="9913241"/>
            <a:ext cx="20973307" cy="837542"/>
            <a:chOff x="0" y="-57150"/>
            <a:chExt cx="11607985" cy="463550"/>
          </a:xfrm>
        </p:grpSpPr>
        <p:sp>
          <p:nvSpPr>
            <p:cNvPr id="207" name="Google Shape;207;p1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8"/>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8"/>
          <p:cNvGrpSpPr/>
          <p:nvPr/>
        </p:nvGrpSpPr>
        <p:grpSpPr>
          <a:xfrm>
            <a:off x="4131384" y="9913241"/>
            <a:ext cx="10025030" cy="837542"/>
            <a:chOff x="0" y="-57150"/>
            <a:chExt cx="5548500" cy="463550"/>
          </a:xfrm>
        </p:grpSpPr>
        <p:sp>
          <p:nvSpPr>
            <p:cNvPr id="210" name="Google Shape;210;p1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8"/>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8"/>
          <p:cNvSpPr txBox="1"/>
          <p:nvPr/>
        </p:nvSpPr>
        <p:spPr>
          <a:xfrm>
            <a:off x="1932900" y="3369250"/>
            <a:ext cx="8987100" cy="2393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7300" u="none" cap="none" strike="noStrike">
                <a:solidFill>
                  <a:srgbClr val="062D47"/>
                </a:solidFill>
                <a:latin typeface="Poppins"/>
                <a:ea typeface="Poppins"/>
                <a:cs typeface="Poppins"/>
                <a:sym typeface="Poppins"/>
              </a:rPr>
              <a:t>TABLA DE CONTENIDO</a:t>
            </a:r>
            <a:r>
              <a:rPr b="1" i="0" lang="en-US" sz="4100" u="none" cap="none" strike="noStrike">
                <a:solidFill>
                  <a:schemeClr val="dk1"/>
                </a:solidFill>
                <a:latin typeface="Poppins"/>
                <a:ea typeface="Poppins"/>
                <a:cs typeface="Poppins"/>
                <a:sym typeface="Poppins"/>
              </a:rPr>
              <a:t> </a:t>
            </a:r>
            <a:endParaRPr b="1" i="0" sz="4100" u="none" cap="none" strike="noStrike">
              <a:solidFill>
                <a:srgbClr val="000000"/>
              </a:solidFill>
              <a:latin typeface="Poppins"/>
              <a:ea typeface="Poppins"/>
              <a:cs typeface="Poppins"/>
              <a:sym typeface="Poppins"/>
            </a:endParaRPr>
          </a:p>
        </p:txBody>
      </p:sp>
      <p:sp>
        <p:nvSpPr>
          <p:cNvPr id="213" name="Google Shape;213;p18"/>
          <p:cNvSpPr txBox="1"/>
          <p:nvPr/>
        </p:nvSpPr>
        <p:spPr>
          <a:xfrm>
            <a:off x="4590449" y="950111"/>
            <a:ext cx="8670900" cy="2154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8"/>
          <p:cNvSpPr/>
          <p:nvPr/>
        </p:nvSpPr>
        <p:spPr>
          <a:xfrm>
            <a:off x="7468475" y="453124"/>
            <a:ext cx="3065458" cy="1885049"/>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4">
              <a:alphaModFix/>
            </a:blip>
            <a:stretch>
              <a:fillRect b="0" l="0" r="0" t="0"/>
            </a:stretch>
          </a:blipFill>
          <a:ln>
            <a:noFill/>
          </a:ln>
        </p:spPr>
      </p:sp>
      <p:grpSp>
        <p:nvGrpSpPr>
          <p:cNvPr id="215" name="Google Shape;215;p18"/>
          <p:cNvGrpSpPr/>
          <p:nvPr/>
        </p:nvGrpSpPr>
        <p:grpSpPr>
          <a:xfrm>
            <a:off x="11487149" y="2720075"/>
            <a:ext cx="3835193" cy="3427891"/>
            <a:chOff x="0" y="0"/>
            <a:chExt cx="3451708" cy="3451708"/>
          </a:xfrm>
        </p:grpSpPr>
        <p:sp>
          <p:nvSpPr>
            <p:cNvPr id="216" name="Google Shape;216;p18"/>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5">
                <a:alphaModFix/>
              </a:blip>
              <a:stretch>
                <a:fillRect b="0" l="0" r="0" t="0"/>
              </a:stretch>
            </a:blipFill>
            <a:ln>
              <a:noFill/>
            </a:ln>
          </p:spPr>
        </p:sp>
        <p:sp>
          <p:nvSpPr>
            <p:cNvPr id="217" name="Google Shape;217;p18"/>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6">
                <a:alphaModFix/>
              </a:blip>
              <a:stretch>
                <a:fillRect b="0" l="0" r="0" t="0"/>
              </a:stretch>
            </a:blipFill>
            <a:ln>
              <a:noFill/>
            </a:ln>
          </p:spPr>
        </p:sp>
        <p:sp>
          <p:nvSpPr>
            <p:cNvPr id="218" name="Google Shape;218;p18"/>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7">
                <a:alphaModFix/>
              </a:blip>
              <a:stretch>
                <a:fillRect b="0" l="0" r="0" t="0"/>
              </a:stretch>
            </a:blipFill>
            <a:ln>
              <a:noFill/>
            </a:ln>
          </p:spPr>
        </p:sp>
        <p:sp>
          <p:nvSpPr>
            <p:cNvPr id="219" name="Google Shape;219;p18"/>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8">
                <a:alphaModFix/>
              </a:blip>
              <a:stretch>
                <a:fillRect b="0" l="0" r="0" t="0"/>
              </a:stretch>
            </a:blipFill>
            <a:ln>
              <a:noFill/>
            </a:ln>
          </p:spPr>
        </p:sp>
      </p:grpSp>
      <p:sp>
        <p:nvSpPr>
          <p:cNvPr id="220" name="Google Shape;220;p18"/>
          <p:cNvSpPr txBox="1"/>
          <p:nvPr/>
        </p:nvSpPr>
        <p:spPr>
          <a:xfrm>
            <a:off x="3377050" y="6147950"/>
            <a:ext cx="12036000" cy="28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21" name="Google Shape;221;p18"/>
          <p:cNvSpPr txBox="1"/>
          <p:nvPr/>
        </p:nvSpPr>
        <p:spPr>
          <a:xfrm>
            <a:off x="427650" y="6147950"/>
            <a:ext cx="17472600" cy="26661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1200"/>
              </a:spcBef>
              <a:spcAft>
                <a:spcPts val="0"/>
              </a:spcAft>
              <a:buClr>
                <a:schemeClr val="dk1"/>
              </a:buClr>
              <a:buSzPts val="1100"/>
              <a:buFont typeface="Arial"/>
              <a:buNone/>
            </a:pPr>
            <a:r>
              <a:rPr b="0" i="0" lang="en-US" sz="4200" u="none" cap="none" strike="noStrike">
                <a:solidFill>
                  <a:srgbClr val="002C47"/>
                </a:solidFill>
                <a:latin typeface="Poppins"/>
                <a:ea typeface="Poppins"/>
                <a:cs typeface="Poppins"/>
                <a:sym typeface="Poppins"/>
              </a:rPr>
              <a:t>Este módulo enfatiza la planificación de carrera como una estrategia para alinear los objetivos profesionales con los valores personales, con el fin de alcanzar la satisfacción laboral. Se destaca el desarrollo de habilidades, la adaptabilidad y el papel de la mentoría en la mejora del desempeño.</a:t>
            </a:r>
            <a:endParaRPr b="0" i="0" sz="4200" u="none" cap="none" strike="noStrike">
              <a:solidFill>
                <a:srgbClr val="002C47"/>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4400"/>
              <a:buFont typeface="Arial"/>
              <a:buNone/>
            </a:pPr>
            <a:r>
              <a:t/>
            </a:r>
            <a:endParaRPr b="0" i="0" sz="4400" u="none" cap="none" strike="noStrike">
              <a:solidFill>
                <a:srgbClr val="002C47"/>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227" name="Google Shape;227;p19"/>
          <p:cNvGrpSpPr/>
          <p:nvPr/>
        </p:nvGrpSpPr>
        <p:grpSpPr>
          <a:xfrm>
            <a:off x="5940775" y="946396"/>
            <a:ext cx="857867" cy="857867"/>
            <a:chOff x="0" y="0"/>
            <a:chExt cx="812800" cy="812800"/>
          </a:xfrm>
        </p:grpSpPr>
        <p:sp>
          <p:nvSpPr>
            <p:cNvPr id="228" name="Google Shape;22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19"/>
          <p:cNvGrpSpPr/>
          <p:nvPr/>
        </p:nvGrpSpPr>
        <p:grpSpPr>
          <a:xfrm>
            <a:off x="5968162" y="2009621"/>
            <a:ext cx="604561" cy="604561"/>
            <a:chOff x="0" y="0"/>
            <a:chExt cx="812800" cy="812800"/>
          </a:xfrm>
        </p:grpSpPr>
        <p:sp>
          <p:nvSpPr>
            <p:cNvPr id="231" name="Google Shape;23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19"/>
          <p:cNvGrpSpPr/>
          <p:nvPr/>
        </p:nvGrpSpPr>
        <p:grpSpPr>
          <a:xfrm>
            <a:off x="5825201" y="681913"/>
            <a:ext cx="637633" cy="637633"/>
            <a:chOff x="0" y="0"/>
            <a:chExt cx="812800" cy="812800"/>
          </a:xfrm>
        </p:grpSpPr>
        <p:sp>
          <p:nvSpPr>
            <p:cNvPr id="234" name="Google Shape;23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19"/>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9"/>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238" name="Google Shape;238;p19"/>
          <p:cNvSpPr txBox="1"/>
          <p:nvPr/>
        </p:nvSpPr>
        <p:spPr>
          <a:xfrm>
            <a:off x="7582475" y="297200"/>
            <a:ext cx="10362600" cy="26505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1" i="0" sz="47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i="0" lang="en-US" sz="4600" u="none" cap="none" strike="noStrike">
                <a:solidFill>
                  <a:srgbClr val="002C47"/>
                </a:solidFill>
                <a:latin typeface="Calibri"/>
                <a:ea typeface="Calibri"/>
                <a:cs typeface="Calibri"/>
                <a:sym typeface="Calibri"/>
              </a:rPr>
              <a:t>Estrategias para la satisfacción laboral y el crecimiento</a:t>
            </a:r>
            <a:endParaRPr b="1" i="0" sz="8099" u="none" cap="none" strike="noStrike">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9"/>
          <p:cNvSpPr txBox="1"/>
          <p:nvPr/>
        </p:nvSpPr>
        <p:spPr>
          <a:xfrm>
            <a:off x="7149525" y="2843825"/>
            <a:ext cx="10632000" cy="736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0" i="0" lang="en-US" sz="2600" u="none" cap="none" strike="noStrike">
                <a:solidFill>
                  <a:schemeClr val="dk1"/>
                </a:solidFill>
                <a:latin typeface="Arial"/>
                <a:ea typeface="Arial"/>
                <a:cs typeface="Arial"/>
                <a:sym typeface="Arial"/>
              </a:rPr>
              <a:t>La planificación de carrera tiene como objetivo alinear las aspiraciones individuales con los valores personales y los objetivos profesionales.</a:t>
            </a:r>
            <a:br>
              <a:rPr b="0" i="0" lang="en-US" sz="2600" u="none" cap="none" strike="noStrike">
                <a:solidFill>
                  <a:schemeClr val="dk1"/>
                </a:solidFill>
                <a:latin typeface="Arial"/>
                <a:ea typeface="Arial"/>
                <a:cs typeface="Arial"/>
                <a:sym typeface="Arial"/>
              </a:rPr>
            </a:br>
            <a:r>
              <a:rPr b="0" i="0" lang="en-US" sz="2600" u="none" cap="none" strike="noStrike">
                <a:solidFill>
                  <a:schemeClr val="dk1"/>
                </a:solidFill>
                <a:latin typeface="Arial"/>
                <a:ea typeface="Arial"/>
                <a:cs typeface="Arial"/>
                <a:sym typeface="Arial"/>
              </a:rPr>
              <a:t> Un enfoque estratégico garantiza tanto el crecimiento personal como el éxito organizacional.</a:t>
            </a:r>
            <a:endParaRPr b="0" i="0" sz="26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2600" u="none" cap="none" strike="noStrike">
                <a:solidFill>
                  <a:schemeClr val="dk1"/>
                </a:solidFill>
                <a:latin typeface="Arial"/>
                <a:ea typeface="Arial"/>
                <a:cs typeface="Arial"/>
                <a:sym typeface="Arial"/>
              </a:rPr>
              <a:t>Cinco objetivos fundamentales:</a:t>
            </a:r>
            <a:endParaRPr b="1" i="0" sz="2600" u="none" cap="none" strike="noStrike">
              <a:solidFill>
                <a:schemeClr val="dk1"/>
              </a:solidFill>
              <a:latin typeface="Arial"/>
              <a:ea typeface="Arial"/>
              <a:cs typeface="Arial"/>
              <a:sym typeface="Arial"/>
            </a:endParaRPr>
          </a:p>
          <a:p>
            <a:pPr indent="-393700" lvl="0" marL="457200" marR="0" rtl="0" algn="l">
              <a:lnSpc>
                <a:spcPct val="115000"/>
              </a:lnSpc>
              <a:spcBef>
                <a:spcPts val="12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Crecimiento personal y profesional</a:t>
            </a:r>
            <a:br>
              <a:rPr b="0" i="0" lang="en-US" sz="2600" u="none" cap="none" strike="noStrike">
                <a:solidFill>
                  <a:schemeClr val="dk1"/>
                </a:solidFill>
                <a:latin typeface="Arial"/>
                <a:ea typeface="Arial"/>
                <a:cs typeface="Arial"/>
                <a:sym typeface="Arial"/>
              </a:rPr>
            </a:br>
            <a:endParaRPr b="0" i="0" sz="2600" u="none" cap="none" strike="noStrike">
              <a:solidFill>
                <a:schemeClr val="dk1"/>
              </a:solidFill>
              <a:latin typeface="Arial"/>
              <a:ea typeface="Arial"/>
              <a:cs typeface="Arial"/>
              <a:sym typeface="Arial"/>
            </a:endParaRPr>
          </a:p>
          <a:p>
            <a:pPr indent="-393700" lvl="0" marL="457200" marR="0" rtl="0" algn="l">
              <a:lnSpc>
                <a:spcPct val="11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Satisfacción y realización laboral</a:t>
            </a:r>
            <a:br>
              <a:rPr b="0" i="0" lang="en-US" sz="2600" u="none" cap="none" strike="noStrike">
                <a:solidFill>
                  <a:schemeClr val="dk1"/>
                </a:solidFill>
                <a:latin typeface="Arial"/>
                <a:ea typeface="Arial"/>
                <a:cs typeface="Arial"/>
                <a:sym typeface="Arial"/>
              </a:rPr>
            </a:br>
            <a:endParaRPr b="0" i="0" sz="2600" u="none" cap="none" strike="noStrike">
              <a:solidFill>
                <a:schemeClr val="dk1"/>
              </a:solidFill>
              <a:latin typeface="Arial"/>
              <a:ea typeface="Arial"/>
              <a:cs typeface="Arial"/>
              <a:sym typeface="Arial"/>
            </a:endParaRPr>
          </a:p>
          <a:p>
            <a:pPr indent="-393700" lvl="0" marL="457200" marR="0" rtl="0" algn="l">
              <a:lnSpc>
                <a:spcPct val="11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Estabilidad financiera y crecimiento</a:t>
            </a:r>
            <a:br>
              <a:rPr b="0" i="0" lang="en-US" sz="2600" u="none" cap="none" strike="noStrike">
                <a:solidFill>
                  <a:schemeClr val="dk1"/>
                </a:solidFill>
                <a:latin typeface="Arial"/>
                <a:ea typeface="Arial"/>
                <a:cs typeface="Arial"/>
                <a:sym typeface="Arial"/>
              </a:rPr>
            </a:br>
            <a:endParaRPr b="0" i="0" sz="2600" u="none" cap="none" strike="noStrike">
              <a:solidFill>
                <a:schemeClr val="dk1"/>
              </a:solidFill>
              <a:latin typeface="Arial"/>
              <a:ea typeface="Arial"/>
              <a:cs typeface="Arial"/>
              <a:sym typeface="Arial"/>
            </a:endParaRPr>
          </a:p>
          <a:p>
            <a:pPr indent="-393700" lvl="0" marL="457200" marR="0" rtl="0" algn="l">
              <a:lnSpc>
                <a:spcPct val="11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Equilibrio entre vida laboral y personal</a:t>
            </a:r>
            <a:br>
              <a:rPr b="0" i="0" lang="en-US" sz="2600" u="none" cap="none" strike="noStrike">
                <a:solidFill>
                  <a:schemeClr val="dk1"/>
                </a:solidFill>
                <a:latin typeface="Arial"/>
                <a:ea typeface="Arial"/>
                <a:cs typeface="Arial"/>
                <a:sym typeface="Arial"/>
              </a:rPr>
            </a:br>
            <a:endParaRPr b="0" i="0" sz="2600" u="none" cap="none" strike="noStrike">
              <a:solidFill>
                <a:schemeClr val="dk1"/>
              </a:solidFill>
              <a:latin typeface="Arial"/>
              <a:ea typeface="Arial"/>
              <a:cs typeface="Arial"/>
              <a:sym typeface="Arial"/>
            </a:endParaRPr>
          </a:p>
          <a:p>
            <a:pPr indent="-393700" lvl="0" marL="457200" marR="0" rtl="0" algn="l">
              <a:lnSpc>
                <a:spcPct val="11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Adaptabilidad a los mercados laborales en cambio constante</a:t>
            </a:r>
            <a:endParaRPr b="0" i="0" sz="2600" u="none" cap="none" strike="noStrike">
              <a:solidFill>
                <a:schemeClr val="dk1"/>
              </a:solidFill>
              <a:latin typeface="Arial"/>
              <a:ea typeface="Arial"/>
              <a:cs typeface="Arial"/>
              <a:sym typeface="Arial"/>
            </a:endParaRPr>
          </a:p>
          <a:p>
            <a:pPr indent="0" lvl="0" marL="0" marR="0" rtl="0" algn="just">
              <a:lnSpc>
                <a:spcPct val="130011"/>
              </a:lnSpc>
              <a:spcBef>
                <a:spcPts val="1200"/>
              </a:spcBef>
              <a:spcAft>
                <a:spcPts val="0"/>
              </a:spcAft>
              <a:buClr>
                <a:srgbClr val="000000"/>
              </a:buClr>
              <a:buSzPts val="2599"/>
              <a:buFont typeface="Arial"/>
              <a:buNone/>
            </a:pPr>
            <a:r>
              <a:t/>
            </a:r>
            <a:endParaRPr b="0" i="0" sz="2999" u="none" cap="none" strike="noStrike">
              <a:solidFill>
                <a:srgbClr val="062D47"/>
              </a:solidFill>
              <a:latin typeface="Poppins"/>
              <a:ea typeface="Poppins"/>
              <a:cs typeface="Poppins"/>
              <a:sym typeface="Poppins"/>
            </a:endParaRPr>
          </a:p>
        </p:txBody>
      </p:sp>
      <p:sp>
        <p:nvSpPr>
          <p:cNvPr id="240" name="Google Shape;240;p19"/>
          <p:cNvSpPr txBox="1"/>
          <p:nvPr/>
        </p:nvSpPr>
        <p:spPr>
          <a:xfrm>
            <a:off x="7582475" y="6649025"/>
            <a:ext cx="68565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rgbClr val="002C4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46" name="Google Shape;246;p2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247" name="Google Shape;247;p20"/>
          <p:cNvSpPr/>
          <p:nvPr/>
        </p:nvSpPr>
        <p:spPr>
          <a:xfrm>
            <a:off x="8379231" y="33863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248" name="Google Shape;248;p20"/>
          <p:cNvSpPr/>
          <p:nvPr/>
        </p:nvSpPr>
        <p:spPr>
          <a:xfrm>
            <a:off x="8379231" y="562132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249" name="Google Shape;249;p20"/>
          <p:cNvSpPr/>
          <p:nvPr/>
        </p:nvSpPr>
        <p:spPr>
          <a:xfrm>
            <a:off x="8379231" y="77611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250" name="Google Shape;250;p20"/>
          <p:cNvSpPr/>
          <p:nvPr/>
        </p:nvSpPr>
        <p:spPr>
          <a:xfrm>
            <a:off x="8474384" y="34814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251" name="Google Shape;251;p20"/>
          <p:cNvSpPr/>
          <p:nvPr/>
        </p:nvSpPr>
        <p:spPr>
          <a:xfrm>
            <a:off x="8474371" y="571647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252" name="Google Shape;252;p20"/>
          <p:cNvSpPr/>
          <p:nvPr/>
        </p:nvSpPr>
        <p:spPr>
          <a:xfrm>
            <a:off x="8474371" y="78562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253" name="Google Shape;253;p20"/>
          <p:cNvSpPr/>
          <p:nvPr/>
        </p:nvSpPr>
        <p:spPr>
          <a:xfrm>
            <a:off x="8529892" y="3537049"/>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254" name="Google Shape;254;p20"/>
          <p:cNvSpPr/>
          <p:nvPr/>
        </p:nvSpPr>
        <p:spPr>
          <a:xfrm>
            <a:off x="8529905" y="5772019"/>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255" name="Google Shape;255;p20"/>
          <p:cNvSpPr/>
          <p:nvPr/>
        </p:nvSpPr>
        <p:spPr>
          <a:xfrm>
            <a:off x="8529917" y="791185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grpSp>
        <p:nvGrpSpPr>
          <p:cNvPr id="256" name="Google Shape;256;p20"/>
          <p:cNvGrpSpPr/>
          <p:nvPr/>
        </p:nvGrpSpPr>
        <p:grpSpPr>
          <a:xfrm>
            <a:off x="1398326" y="4008344"/>
            <a:ext cx="5466116" cy="5384124"/>
            <a:chOff x="0" y="0"/>
            <a:chExt cx="7288155" cy="7178832"/>
          </a:xfrm>
        </p:grpSpPr>
        <p:sp>
          <p:nvSpPr>
            <p:cNvPr id="257" name="Google Shape;257;p20"/>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sp>
        <p:sp>
          <p:nvSpPr>
            <p:cNvPr id="258" name="Google Shape;258;p20"/>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sp>
        <p:sp>
          <p:nvSpPr>
            <p:cNvPr id="259" name="Google Shape;259;p20"/>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sp>
        <p:sp>
          <p:nvSpPr>
            <p:cNvPr id="260" name="Google Shape;260;p20"/>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sp>
        <p:sp>
          <p:nvSpPr>
            <p:cNvPr id="261" name="Google Shape;261;p20"/>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sp>
        <p:sp>
          <p:nvSpPr>
            <p:cNvPr id="262" name="Google Shape;262;p20"/>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sp>
        <p:sp>
          <p:nvSpPr>
            <p:cNvPr id="263" name="Google Shape;263;p20"/>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sp>
        <p:sp>
          <p:nvSpPr>
            <p:cNvPr id="264" name="Google Shape;264;p20"/>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sp>
        <p:sp>
          <p:nvSpPr>
            <p:cNvPr id="265" name="Google Shape;265;p20"/>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sp>
        <p:sp>
          <p:nvSpPr>
            <p:cNvPr id="266" name="Google Shape;266;p20"/>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sp>
      </p:grpSp>
      <p:grpSp>
        <p:nvGrpSpPr>
          <p:cNvPr id="267" name="Google Shape;267;p20"/>
          <p:cNvGrpSpPr/>
          <p:nvPr/>
        </p:nvGrpSpPr>
        <p:grpSpPr>
          <a:xfrm>
            <a:off x="-1342907" y="9913239"/>
            <a:ext cx="20973813" cy="837562"/>
            <a:chOff x="0" y="-57150"/>
            <a:chExt cx="11607985" cy="463550"/>
          </a:xfrm>
        </p:grpSpPr>
        <p:sp>
          <p:nvSpPr>
            <p:cNvPr id="268" name="Google Shape;268;p2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20"/>
          <p:cNvGrpSpPr/>
          <p:nvPr/>
        </p:nvGrpSpPr>
        <p:grpSpPr>
          <a:xfrm>
            <a:off x="2488624" y="9913239"/>
            <a:ext cx="13310752" cy="837562"/>
            <a:chOff x="0" y="-57150"/>
            <a:chExt cx="7366854" cy="463550"/>
          </a:xfrm>
        </p:grpSpPr>
        <p:sp>
          <p:nvSpPr>
            <p:cNvPr id="271" name="Google Shape;271;p20"/>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0"/>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20"/>
          <p:cNvGrpSpPr/>
          <p:nvPr/>
        </p:nvGrpSpPr>
        <p:grpSpPr>
          <a:xfrm>
            <a:off x="4131384" y="9913239"/>
            <a:ext cx="10025232" cy="837562"/>
            <a:chOff x="0" y="-57150"/>
            <a:chExt cx="5548478" cy="463550"/>
          </a:xfrm>
        </p:grpSpPr>
        <p:sp>
          <p:nvSpPr>
            <p:cNvPr id="274" name="Google Shape;274;p2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20"/>
          <p:cNvSpPr txBox="1"/>
          <p:nvPr/>
        </p:nvSpPr>
        <p:spPr>
          <a:xfrm>
            <a:off x="3410075" y="1072150"/>
            <a:ext cx="11982300" cy="8466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500" u="none" cap="none" strike="noStrike">
                <a:solidFill>
                  <a:srgbClr val="000000"/>
                </a:solidFill>
                <a:latin typeface="Arial"/>
                <a:ea typeface="Arial"/>
                <a:cs typeface="Arial"/>
                <a:sym typeface="Arial"/>
              </a:rPr>
              <a:t>Crecimiento personal y profesional</a:t>
            </a:r>
            <a:endParaRPr b="1" i="0" sz="5500" u="none" cap="none" strike="noStrike">
              <a:solidFill>
                <a:srgbClr val="000000"/>
              </a:solidFill>
              <a:latin typeface="Arial"/>
              <a:ea typeface="Arial"/>
              <a:cs typeface="Arial"/>
              <a:sym typeface="Arial"/>
            </a:endParaRPr>
          </a:p>
        </p:txBody>
      </p:sp>
      <p:sp>
        <p:nvSpPr>
          <p:cNvPr id="277" name="Google Shape;277;p20"/>
          <p:cNvSpPr txBox="1"/>
          <p:nvPr/>
        </p:nvSpPr>
        <p:spPr>
          <a:xfrm>
            <a:off x="9834375" y="2921825"/>
            <a:ext cx="7577400" cy="196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062D47"/>
                </a:solidFill>
                <a:latin typeface="Poppins"/>
                <a:ea typeface="Poppins"/>
                <a:cs typeface="Poppins"/>
                <a:sym typeface="Poppins"/>
              </a:rPr>
              <a:t>Crecimiento personal:</a:t>
            </a:r>
            <a:endParaRPr b="1" i="0" sz="2100" u="none" cap="none" strike="noStrike">
              <a:solidFill>
                <a:srgbClr val="062D47"/>
              </a:solidFill>
              <a:latin typeface="Poppins"/>
              <a:ea typeface="Poppins"/>
              <a:cs typeface="Poppins"/>
              <a:sym typeface="Poppins"/>
            </a:endParaRPr>
          </a:p>
          <a:p>
            <a:pPr indent="-361950" lvl="0" marL="457200" marR="0" rtl="0" algn="l">
              <a:lnSpc>
                <a:spcPct val="115000"/>
              </a:lnSpc>
              <a:spcBef>
                <a:spcPts val="1200"/>
              </a:spcBef>
              <a:spcAft>
                <a:spcPts val="0"/>
              </a:spcAft>
              <a:buClr>
                <a:srgbClr val="062D47"/>
              </a:buClr>
              <a:buSzPts val="2100"/>
              <a:buFont typeface="Poppins"/>
              <a:buChar char="●"/>
            </a:pPr>
            <a:r>
              <a:rPr b="0" i="0" lang="en-US" sz="2100" u="none" cap="none" strike="noStrike">
                <a:solidFill>
                  <a:srgbClr val="062D47"/>
                </a:solidFill>
                <a:latin typeface="Poppins"/>
                <a:ea typeface="Poppins"/>
                <a:cs typeface="Poppins"/>
                <a:sym typeface="Poppins"/>
              </a:rPr>
              <a:t>Desarrollar habilidades blandas como la comunicación, el liderazgo y la gestión del tiempo.</a:t>
            </a:r>
            <a:endParaRPr b="0" i="0" sz="2100" u="none" cap="none" strike="noStrike">
              <a:solidFill>
                <a:srgbClr val="062D47"/>
              </a:solidFill>
              <a:latin typeface="Poppins"/>
              <a:ea typeface="Poppins"/>
              <a:cs typeface="Poppins"/>
              <a:sym typeface="Poppins"/>
            </a:endParaRPr>
          </a:p>
          <a:p>
            <a:pPr indent="-361950" lvl="0" marL="457200" marR="0" rtl="0" algn="l">
              <a:lnSpc>
                <a:spcPct val="115000"/>
              </a:lnSpc>
              <a:spcBef>
                <a:spcPts val="0"/>
              </a:spcBef>
              <a:spcAft>
                <a:spcPts val="0"/>
              </a:spcAft>
              <a:buClr>
                <a:srgbClr val="062D47"/>
              </a:buClr>
              <a:buSzPts val="2100"/>
              <a:buFont typeface="Poppins"/>
              <a:buChar char="●"/>
            </a:pPr>
            <a:r>
              <a:rPr b="0" i="0" lang="en-US" sz="2100" u="none" cap="none" strike="noStrike">
                <a:solidFill>
                  <a:srgbClr val="062D47"/>
                </a:solidFill>
                <a:latin typeface="Poppins"/>
                <a:ea typeface="Poppins"/>
                <a:cs typeface="Poppins"/>
                <a:sym typeface="Poppins"/>
              </a:rPr>
              <a:t>Fomentar la autoconfianza a través del aprendizaje continuo y la mejora de competencias.</a:t>
            </a:r>
            <a:endParaRPr b="1" i="0" sz="3000" u="none" cap="none" strike="noStrike">
              <a:solidFill>
                <a:srgbClr val="062D47"/>
              </a:solidFill>
              <a:latin typeface="Poppins"/>
              <a:ea typeface="Poppins"/>
              <a:cs typeface="Poppins"/>
              <a:sym typeface="Poppins"/>
            </a:endParaRPr>
          </a:p>
        </p:txBody>
      </p:sp>
      <p:sp>
        <p:nvSpPr>
          <p:cNvPr id="278" name="Google Shape;278;p20"/>
          <p:cNvSpPr txBox="1"/>
          <p:nvPr/>
        </p:nvSpPr>
        <p:spPr>
          <a:xfrm>
            <a:off x="9834375" y="5252300"/>
            <a:ext cx="7577400" cy="2454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900"/>
              <a:buFont typeface="Arial"/>
              <a:buNone/>
            </a:pPr>
            <a:r>
              <a:rPr b="1" i="0" lang="en-US" sz="1900" u="none" cap="none" strike="noStrike">
                <a:solidFill>
                  <a:srgbClr val="062D47"/>
                </a:solidFill>
                <a:latin typeface="Poppins"/>
                <a:ea typeface="Poppins"/>
                <a:cs typeface="Poppins"/>
                <a:sym typeface="Poppins"/>
              </a:rPr>
              <a:t>Crecimiento profesional:</a:t>
            </a:r>
            <a:endParaRPr b="1" i="0" sz="2100" u="none" cap="none" strike="noStrike">
              <a:solidFill>
                <a:srgbClr val="062D47"/>
              </a:solidFill>
              <a:latin typeface="Poppins"/>
              <a:ea typeface="Poppins"/>
              <a:cs typeface="Poppins"/>
              <a:sym typeface="Poppins"/>
            </a:endParaRPr>
          </a:p>
          <a:p>
            <a:pPr indent="-361950" lvl="0" marL="457200" marR="0" rtl="0" algn="l">
              <a:lnSpc>
                <a:spcPct val="115000"/>
              </a:lnSpc>
              <a:spcBef>
                <a:spcPts val="1200"/>
              </a:spcBef>
              <a:spcAft>
                <a:spcPts val="0"/>
              </a:spcAft>
              <a:buClr>
                <a:srgbClr val="062D47"/>
              </a:buClr>
              <a:buSzPts val="2100"/>
              <a:buFont typeface="Poppins"/>
              <a:buChar char="●"/>
            </a:pPr>
            <a:r>
              <a:rPr b="0" i="0" lang="en-US" sz="2100" u="none" cap="none" strike="noStrike">
                <a:solidFill>
                  <a:srgbClr val="062D47"/>
                </a:solidFill>
                <a:latin typeface="Poppins"/>
                <a:ea typeface="Poppins"/>
                <a:cs typeface="Poppins"/>
                <a:sym typeface="Poppins"/>
              </a:rPr>
              <a:t>Obtener certificaciones, educación avanzada y experiencias prácticas.</a:t>
            </a:r>
            <a:endParaRPr b="0" i="0" sz="2100" u="none" cap="none" strike="noStrike">
              <a:solidFill>
                <a:srgbClr val="062D47"/>
              </a:solidFill>
              <a:latin typeface="Poppins"/>
              <a:ea typeface="Poppins"/>
              <a:cs typeface="Poppins"/>
              <a:sym typeface="Poppins"/>
            </a:endParaRPr>
          </a:p>
          <a:p>
            <a:pPr indent="-361950" lvl="0" marL="457200" marR="0" rtl="0" algn="l">
              <a:lnSpc>
                <a:spcPct val="115000"/>
              </a:lnSpc>
              <a:spcBef>
                <a:spcPts val="0"/>
              </a:spcBef>
              <a:spcAft>
                <a:spcPts val="0"/>
              </a:spcAft>
              <a:buClr>
                <a:srgbClr val="062D47"/>
              </a:buClr>
              <a:buSzPts val="2100"/>
              <a:buFont typeface="Poppins"/>
              <a:buChar char="●"/>
            </a:pPr>
            <a:r>
              <a:rPr b="0" i="0" lang="en-US" sz="2100" u="none" cap="none" strike="noStrike">
                <a:solidFill>
                  <a:srgbClr val="062D47"/>
                </a:solidFill>
                <a:latin typeface="Poppins"/>
                <a:ea typeface="Poppins"/>
                <a:cs typeface="Poppins"/>
                <a:sym typeface="Poppins"/>
              </a:rPr>
              <a:t>Avanzar hacia roles y responsabilidades superiores mediante la consolidación de conocimientos.</a:t>
            </a:r>
            <a:endParaRPr b="0" i="0" sz="2100" u="none" cap="none" strike="noStrike">
              <a:solidFill>
                <a:srgbClr val="062D47"/>
              </a:solidFill>
              <a:latin typeface="Poppins"/>
              <a:ea typeface="Poppins"/>
              <a:cs typeface="Poppins"/>
              <a:sym typeface="Poppins"/>
            </a:endParaRPr>
          </a:p>
          <a:p>
            <a:pPr indent="0" lvl="0" marL="457200" marR="0" rtl="0" algn="l">
              <a:lnSpc>
                <a:spcPct val="115000"/>
              </a:lnSpc>
              <a:spcBef>
                <a:spcPts val="1200"/>
              </a:spcBef>
              <a:spcAft>
                <a:spcPts val="1200"/>
              </a:spcAft>
              <a:buClr>
                <a:srgbClr val="000000"/>
              </a:buClr>
              <a:buSzPts val="2100"/>
              <a:buFont typeface="Arial"/>
              <a:buNone/>
            </a:pPr>
            <a:r>
              <a:t/>
            </a:r>
            <a:endParaRPr b="1" i="0" sz="2100" u="none" cap="none" strike="noStrike">
              <a:solidFill>
                <a:schemeClr val="dk1"/>
              </a:solidFill>
              <a:latin typeface="Poppins"/>
              <a:ea typeface="Poppins"/>
              <a:cs typeface="Poppins"/>
              <a:sym typeface="Poppins"/>
            </a:endParaRPr>
          </a:p>
        </p:txBody>
      </p:sp>
      <p:sp>
        <p:nvSpPr>
          <p:cNvPr id="279" name="Google Shape;279;p20"/>
          <p:cNvSpPr txBox="1"/>
          <p:nvPr/>
        </p:nvSpPr>
        <p:spPr>
          <a:xfrm>
            <a:off x="9834375" y="7582775"/>
            <a:ext cx="7577400" cy="159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002C47"/>
                </a:solidFill>
                <a:latin typeface="Poppins"/>
                <a:ea typeface="Poppins"/>
                <a:cs typeface="Poppins"/>
                <a:sym typeface="Poppins"/>
              </a:rPr>
              <a:t>Impacto:</a:t>
            </a:r>
            <a:endParaRPr b="1" i="0" sz="2100" u="none" cap="none" strike="noStrike">
              <a:solidFill>
                <a:srgbClr val="002C47"/>
              </a:solidFill>
              <a:latin typeface="Poppins"/>
              <a:ea typeface="Poppins"/>
              <a:cs typeface="Poppins"/>
              <a:sym typeface="Poppins"/>
            </a:endParaRPr>
          </a:p>
          <a:p>
            <a:pPr indent="-361950" lvl="0" marL="457200" marR="0" rtl="0" algn="l">
              <a:lnSpc>
                <a:spcPct val="115000"/>
              </a:lnSpc>
              <a:spcBef>
                <a:spcPts val="1200"/>
              </a:spcBef>
              <a:spcAft>
                <a:spcPts val="0"/>
              </a:spcAft>
              <a:buClr>
                <a:srgbClr val="002C47"/>
              </a:buClr>
              <a:buSzPts val="2100"/>
              <a:buFont typeface="Poppins"/>
              <a:buChar char="●"/>
            </a:pPr>
            <a:r>
              <a:rPr b="0" i="0" lang="en-US" sz="2100" u="none" cap="none" strike="noStrike">
                <a:solidFill>
                  <a:srgbClr val="002C47"/>
                </a:solidFill>
                <a:latin typeface="Poppins"/>
                <a:ea typeface="Poppins"/>
                <a:cs typeface="Poppins"/>
                <a:sym typeface="Poppins"/>
              </a:rPr>
              <a:t>Una base sólida en el desarrollo personal y profesional respalda el avance de carrera a largo plazo.</a:t>
            </a:r>
            <a:endParaRPr b="1" i="0" sz="3100" u="none" cap="none" strike="noStrike">
              <a:solidFill>
                <a:srgbClr val="002C4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85" name="Google Shape;285;p21"/>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286" name="Google Shape;286;p21"/>
          <p:cNvSpPr txBox="1"/>
          <p:nvPr/>
        </p:nvSpPr>
        <p:spPr>
          <a:xfrm>
            <a:off x="3676650" y="566100"/>
            <a:ext cx="11239500" cy="2408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800" u="none" cap="none" strike="noStrike">
                <a:solidFill>
                  <a:srgbClr val="002C47"/>
                </a:solidFill>
                <a:latin typeface="Poppins"/>
                <a:ea typeface="Poppins"/>
                <a:cs typeface="Poppins"/>
                <a:sym typeface="Poppins"/>
              </a:rPr>
              <a:t>Satisfacción laboral, realización personal y estabilidad financiera</a:t>
            </a:r>
            <a:endParaRPr b="1" i="0" sz="4800" u="none" cap="none" strike="noStrike">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t/>
            </a:r>
            <a:endParaRPr b="1" i="0" sz="4800" u="none" cap="none" strike="noStrike">
              <a:solidFill>
                <a:srgbClr val="002C47"/>
              </a:solidFill>
              <a:latin typeface="Poppins"/>
              <a:ea typeface="Poppins"/>
              <a:cs typeface="Poppins"/>
              <a:sym typeface="Poppins"/>
            </a:endParaRPr>
          </a:p>
        </p:txBody>
      </p:sp>
      <p:grpSp>
        <p:nvGrpSpPr>
          <p:cNvPr id="287" name="Google Shape;287;p21"/>
          <p:cNvGrpSpPr/>
          <p:nvPr/>
        </p:nvGrpSpPr>
        <p:grpSpPr>
          <a:xfrm>
            <a:off x="3600451" y="2431971"/>
            <a:ext cx="11391886" cy="1907737"/>
            <a:chOff x="-294727" y="679771"/>
            <a:chExt cx="11852967" cy="2039270"/>
          </a:xfrm>
        </p:grpSpPr>
        <p:sp>
          <p:nvSpPr>
            <p:cNvPr id="288" name="Google Shape;288;p21"/>
            <p:cNvSpPr/>
            <p:nvPr/>
          </p:nvSpPr>
          <p:spPr>
            <a:xfrm>
              <a:off x="-294727" y="679785"/>
              <a:ext cx="2044738" cy="2039256"/>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4">
                <a:alphaModFix/>
              </a:blip>
              <a:stretch>
                <a:fillRect b="0" l="0" r="0" t="0"/>
              </a:stretch>
            </a:blipFill>
            <a:ln>
              <a:noFill/>
            </a:ln>
          </p:spPr>
        </p:sp>
        <p:sp>
          <p:nvSpPr>
            <p:cNvPr id="289" name="Google Shape;289;p21"/>
            <p:cNvSpPr/>
            <p:nvPr/>
          </p:nvSpPr>
          <p:spPr>
            <a:xfrm>
              <a:off x="9357269" y="679771"/>
              <a:ext cx="2200971" cy="2039256"/>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sp>
        <p:sp>
          <p:nvSpPr>
            <p:cNvPr id="290" name="Google Shape;290;p21"/>
            <p:cNvSpPr/>
            <p:nvPr/>
          </p:nvSpPr>
          <p:spPr>
            <a:xfrm>
              <a:off x="4876855" y="916873"/>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6">
                <a:alphaModFix/>
              </a:blip>
              <a:stretch>
                <a:fillRect b="0" l="0" r="0" t="0"/>
              </a:stretch>
            </a:blipFill>
            <a:ln>
              <a:noFill/>
            </a:ln>
          </p:spPr>
        </p:sp>
      </p:grpSp>
      <p:sp>
        <p:nvSpPr>
          <p:cNvPr id="291" name="Google Shape;291;p21"/>
          <p:cNvSpPr txBox="1"/>
          <p:nvPr/>
        </p:nvSpPr>
        <p:spPr>
          <a:xfrm>
            <a:off x="914400" y="5257800"/>
            <a:ext cx="7486800" cy="467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Satisfacción laboral y realización personal:</a:t>
            </a:r>
            <a:endParaRPr b="1"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120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Alinear los roles con los valores personales, fortalezas y pasiones para fomentar el compromiso.</a:t>
            </a:r>
            <a:endParaRPr b="0"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Alcanzar un sentido de propósito al contribuir en trabajos significativos.</a:t>
            </a:r>
            <a:endParaRPr b="0"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Los empleados satisfechos son más productivos y motivados, lo que beneficia tanto a los individuos como a las organizaciones.</a:t>
            </a:r>
            <a:endParaRPr b="0" i="0" sz="2500" u="none" cap="none" strike="noStrike">
              <a:solidFill>
                <a:srgbClr val="062D47"/>
              </a:solidFill>
              <a:latin typeface="Poppins"/>
              <a:ea typeface="Poppins"/>
              <a:cs typeface="Poppins"/>
              <a:sym typeface="Poppins"/>
            </a:endParaRPr>
          </a:p>
          <a:p>
            <a:pPr indent="0" lvl="0" marL="0" marR="0" rtl="0" algn="l">
              <a:lnSpc>
                <a:spcPct val="115000"/>
              </a:lnSpc>
              <a:spcBef>
                <a:spcPts val="1200"/>
              </a:spcBef>
              <a:spcAft>
                <a:spcPts val="1200"/>
              </a:spcAft>
              <a:buClr>
                <a:srgbClr val="000000"/>
              </a:buClr>
              <a:buSzPts val="2600"/>
              <a:buFont typeface="Arial"/>
              <a:buNone/>
            </a:pPr>
            <a:r>
              <a:t/>
            </a:r>
            <a:endParaRPr b="1" i="0" sz="2600" u="none" cap="none" strike="noStrike">
              <a:solidFill>
                <a:schemeClr val="dk1"/>
              </a:solidFill>
              <a:latin typeface="Poppins"/>
              <a:ea typeface="Poppins"/>
              <a:cs typeface="Poppins"/>
              <a:sym typeface="Poppins"/>
            </a:endParaRPr>
          </a:p>
        </p:txBody>
      </p:sp>
      <p:sp>
        <p:nvSpPr>
          <p:cNvPr id="292" name="Google Shape;292;p21"/>
          <p:cNvSpPr txBox="1"/>
          <p:nvPr/>
        </p:nvSpPr>
        <p:spPr>
          <a:xfrm>
            <a:off x="9525000" y="5129250"/>
            <a:ext cx="8191500" cy="467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500"/>
              <a:buFont typeface="Arial"/>
              <a:buNone/>
            </a:pPr>
            <a:r>
              <a:rPr b="1" i="0" lang="en-US" sz="2500" u="none" cap="none" strike="noStrike">
                <a:solidFill>
                  <a:srgbClr val="062D47"/>
                </a:solidFill>
                <a:latin typeface="Poppins"/>
                <a:ea typeface="Poppins"/>
                <a:cs typeface="Poppins"/>
                <a:sym typeface="Poppins"/>
              </a:rPr>
              <a:t>Estabilidad financiera y crecimiento:</a:t>
            </a:r>
            <a:endParaRPr b="1"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120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Alcanzar ingresos estables y seguridad financiera mediante la consecución de objetivos profesionales estratégicos.</a:t>
            </a:r>
            <a:endParaRPr b="0"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Planificar la salud financiera a largo plazo a través de negociaciones salariales, avances en la carrera y inversiones.</a:t>
            </a:r>
            <a:endParaRPr b="0" i="0" sz="2500" u="none" cap="none" strike="noStrike">
              <a:solidFill>
                <a:srgbClr val="062D47"/>
              </a:solidFill>
              <a:latin typeface="Poppins"/>
              <a:ea typeface="Poppins"/>
              <a:cs typeface="Poppins"/>
              <a:sym typeface="Poppins"/>
            </a:endParaRPr>
          </a:p>
          <a:p>
            <a:pPr indent="-387350" lvl="0" marL="457200" marR="0" rtl="0" algn="l">
              <a:lnSpc>
                <a:spcPct val="115000"/>
              </a:lnSpc>
              <a:spcBef>
                <a:spcPts val="0"/>
              </a:spcBef>
              <a:spcAft>
                <a:spcPts val="0"/>
              </a:spcAft>
              <a:buClr>
                <a:srgbClr val="062D47"/>
              </a:buClr>
              <a:buSzPts val="2500"/>
              <a:buFont typeface="Poppins"/>
              <a:buChar char="●"/>
            </a:pPr>
            <a:r>
              <a:rPr b="0" i="0" lang="en-US" sz="2500" u="none" cap="none" strike="noStrike">
                <a:solidFill>
                  <a:srgbClr val="062D47"/>
                </a:solidFill>
                <a:latin typeface="Poppins"/>
                <a:ea typeface="Poppins"/>
                <a:cs typeface="Poppins"/>
                <a:sym typeface="Poppins"/>
              </a:rPr>
              <a:t>Asegurar mejores puestos de trabajo alineados con las tendencias del mercado para garantizar la resiliencia financiera.</a:t>
            </a:r>
            <a:endParaRPr b="1" i="0" sz="4000" u="none" cap="none" strike="noStrike">
              <a:solidFill>
                <a:srgbClr val="062D47"/>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