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10287000" cx="18288000"/>
  <p:notesSz cx="6858000" cy="9144000"/>
  <p:embeddedFontLst>
    <p:embeddedFont>
      <p:font typeface="Arimo"/>
      <p:regular r:id="rId42"/>
      <p:bold r:id="rId43"/>
      <p:italic r:id="rId44"/>
      <p:boldItalic r:id="rId45"/>
    </p:embeddedFont>
    <p:embeddedFont>
      <p:font typeface="Poppins"/>
      <p:bold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8" roundtripDataSignature="AMtx7mj6B71cn7WDvbYbaVUn7Zh41wf7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Arimo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Arimo-italic.fntdata"/><Relationship Id="rId21" Type="http://schemas.openxmlformats.org/officeDocument/2006/relationships/slide" Target="slides/slide16.xml"/><Relationship Id="rId43" Type="http://schemas.openxmlformats.org/officeDocument/2006/relationships/font" Target="fonts/Arimo-bold.fntdata"/><Relationship Id="rId24" Type="http://schemas.openxmlformats.org/officeDocument/2006/relationships/slide" Target="slides/slide19.xml"/><Relationship Id="rId46" Type="http://schemas.openxmlformats.org/officeDocument/2006/relationships/font" Target="fonts/Poppins-bold.fntdata"/><Relationship Id="rId23" Type="http://schemas.openxmlformats.org/officeDocument/2006/relationships/slide" Target="slides/slide18.xml"/><Relationship Id="rId45" Type="http://schemas.openxmlformats.org/officeDocument/2006/relationships/font" Target="fonts/Arim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font" Target="fonts/Poppins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1" name="Google Shape;291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2" name="Google Shape;292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5" name="Google Shape;295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1" name="Google Shape;311;p1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12" name="Google Shape;312;p1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5" name="Google Shape;315;p1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7" name="Google Shape;327;p1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28" name="Google Shape;328;p1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1" name="Google Shape;331;p1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8" name="Google Shape;358;p1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59" name="Google Shape;359;p1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2" name="Google Shape;362;p1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89" name="Google Shape;389;p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90" name="Google Shape;390;p1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3" name="Google Shape;393;p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1" name="Google Shape;411;p1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12" name="Google Shape;412;p1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5" name="Google Shape;415;p1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9" name="Google Shape;429;p1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30" name="Google Shape;430;p1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3" name="Google Shape;433;p1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4" name="Google Shape;454;p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55" name="Google Shape;455;p1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8" name="Google Shape;458;p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1" name="Google Shape;481;p1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82" name="Google Shape;482;p1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5" name="Google Shape;485;p1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7" name="Google Shape;497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98" name="Google Shape;498;p1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01" name="Google Shape;501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3" name="Google Shape;113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14" name="Google Shape;114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7" name="Google Shape;117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27" name="Google Shape;527;p2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28" name="Google Shape;528;p2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31" name="Google Shape;531;p2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4" name="Google Shape;544;p2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45" name="Google Shape;545;p2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8" name="Google Shape;548;p2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66" name="Google Shape;566;p2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67" name="Google Shape;567;p2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2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70" name="Google Shape;570;p2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87" name="Google Shape;587;p2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88" name="Google Shape;588;p2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2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91" name="Google Shape;591;p2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08" name="Google Shape;608;p2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09" name="Google Shape;609;p2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p2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12" name="Google Shape;612;p2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28" name="Google Shape;628;p2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29" name="Google Shape;629;p2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2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32" name="Google Shape;632;p2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48" name="Google Shape;648;p2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49" name="Google Shape;649;p2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0" name="Google Shape;650;p2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52" name="Google Shape;652;p2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68" name="Google Shape;668;p2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69" name="Google Shape;669;p2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0" name="Google Shape;670;p2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72" name="Google Shape;672;p2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87" name="Google Shape;687;p2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88" name="Google Shape;688;p2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9" name="Google Shape;689;p2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2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91" name="Google Shape;691;p2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09" name="Google Shape;709;p2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10" name="Google Shape;710;p2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2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2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13" name="Google Shape;713;p2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1" name="Google Shape;131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32" name="Google Shape;132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5" name="Google Shape;135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28" name="Google Shape;728;p3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29" name="Google Shape;729;p3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p3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32" name="Google Shape;732;p3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50" name="Google Shape;750;p3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51" name="Google Shape;751;p3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p3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3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54" name="Google Shape;754;p3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69" name="Google Shape;769;p3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70" name="Google Shape;770;p3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p3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3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73" name="Google Shape;773;p3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90" name="Google Shape;790;p3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91" name="Google Shape;791;p3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2" name="Google Shape;792;p3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94" name="Google Shape;794;p3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09" name="Google Shape;809;p3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10" name="Google Shape;810;p3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1" name="Google Shape;811;p3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3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13" name="Google Shape;813;p3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28" name="Google Shape;828;p3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29" name="Google Shape;829;p3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0" name="Google Shape;830;p3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3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32" name="Google Shape;832;p3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47" name="Google Shape;847;p3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48" name="Google Shape;848;p3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9" name="Google Shape;849;p3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3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51" name="Google Shape;851;p3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8" name="Google Shape;148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9" name="Google Shape;149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2" name="Google Shape;152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0" name="Google Shape;170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1" name="Google Shape;171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4" name="Google Shape;174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7" name="Google Shape;197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8" name="Google Shape;198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1" name="Google Shape;201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8" name="Google Shape;218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9" name="Google Shape;219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2" name="Google Shape;222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7" name="Google Shape;237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0" name="Google Shape;240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3" name="Google Shape;273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4" name="Google Shape;274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7" name="Google Shape;277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6.jpg"/><Relationship Id="rId11" Type="http://schemas.openxmlformats.org/officeDocument/2006/relationships/image" Target="../media/image22.png"/><Relationship Id="rId10" Type="http://schemas.openxmlformats.org/officeDocument/2006/relationships/image" Target="../media/image11.png"/><Relationship Id="rId12" Type="http://schemas.openxmlformats.org/officeDocument/2006/relationships/image" Target="../media/image15.png"/><Relationship Id="rId9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62.png"/><Relationship Id="rId5" Type="http://schemas.openxmlformats.org/officeDocument/2006/relationships/image" Target="../media/image53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Relationship Id="rId8" Type="http://schemas.openxmlformats.org/officeDocument/2006/relationships/image" Target="../media/image6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58.png"/><Relationship Id="rId13" Type="http://schemas.openxmlformats.org/officeDocument/2006/relationships/image" Target="../media/image68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80.jpg"/><Relationship Id="rId9" Type="http://schemas.openxmlformats.org/officeDocument/2006/relationships/image" Target="../media/image55.jpg"/><Relationship Id="rId15" Type="http://schemas.openxmlformats.org/officeDocument/2006/relationships/image" Target="../media/image70.png"/><Relationship Id="rId14" Type="http://schemas.openxmlformats.org/officeDocument/2006/relationships/image" Target="../media/image57.png"/><Relationship Id="rId17" Type="http://schemas.openxmlformats.org/officeDocument/2006/relationships/image" Target="../media/image15.png"/><Relationship Id="rId16" Type="http://schemas.openxmlformats.org/officeDocument/2006/relationships/image" Target="../media/image81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58.png"/><Relationship Id="rId13" Type="http://schemas.openxmlformats.org/officeDocument/2006/relationships/image" Target="../media/image68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80.jpg"/><Relationship Id="rId9" Type="http://schemas.openxmlformats.org/officeDocument/2006/relationships/image" Target="../media/image55.jpg"/><Relationship Id="rId15" Type="http://schemas.openxmlformats.org/officeDocument/2006/relationships/image" Target="../media/image70.png"/><Relationship Id="rId14" Type="http://schemas.openxmlformats.org/officeDocument/2006/relationships/image" Target="../media/image57.png"/><Relationship Id="rId17" Type="http://schemas.openxmlformats.org/officeDocument/2006/relationships/image" Target="../media/image15.png"/><Relationship Id="rId16" Type="http://schemas.openxmlformats.org/officeDocument/2006/relationships/image" Target="../media/image81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41.png"/><Relationship Id="rId9" Type="http://schemas.openxmlformats.org/officeDocument/2006/relationships/image" Target="../media/image39.png"/><Relationship Id="rId5" Type="http://schemas.openxmlformats.org/officeDocument/2006/relationships/image" Target="../media/image77.png"/><Relationship Id="rId6" Type="http://schemas.openxmlformats.org/officeDocument/2006/relationships/image" Target="../media/image32.png"/><Relationship Id="rId7" Type="http://schemas.openxmlformats.org/officeDocument/2006/relationships/image" Target="../media/image60.png"/><Relationship Id="rId8" Type="http://schemas.openxmlformats.org/officeDocument/2006/relationships/image" Target="../media/image6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10.jpg"/><Relationship Id="rId8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51.png"/><Relationship Id="rId5" Type="http://schemas.openxmlformats.org/officeDocument/2006/relationships/image" Target="../media/image41.png"/><Relationship Id="rId6" Type="http://schemas.openxmlformats.org/officeDocument/2006/relationships/image" Target="../media/image77.png"/><Relationship Id="rId7" Type="http://schemas.openxmlformats.org/officeDocument/2006/relationships/image" Target="../media/image32.png"/><Relationship Id="rId8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38.png"/><Relationship Id="rId5" Type="http://schemas.openxmlformats.org/officeDocument/2006/relationships/image" Target="../media/image43.png"/><Relationship Id="rId6" Type="http://schemas.openxmlformats.org/officeDocument/2006/relationships/image" Target="../media/image42.png"/><Relationship Id="rId7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8.png"/><Relationship Id="rId7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58.png"/><Relationship Id="rId13" Type="http://schemas.openxmlformats.org/officeDocument/2006/relationships/image" Target="../media/image57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80.jpg"/><Relationship Id="rId9" Type="http://schemas.openxmlformats.org/officeDocument/2006/relationships/image" Target="../media/image55.jpg"/><Relationship Id="rId1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10.jpg"/><Relationship Id="rId8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41.png"/><Relationship Id="rId5" Type="http://schemas.openxmlformats.org/officeDocument/2006/relationships/image" Target="../media/image77.png"/><Relationship Id="rId6" Type="http://schemas.openxmlformats.org/officeDocument/2006/relationships/image" Target="../media/image32.png"/><Relationship Id="rId7" Type="http://schemas.openxmlformats.org/officeDocument/2006/relationships/image" Target="../media/image8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38.png"/><Relationship Id="rId5" Type="http://schemas.openxmlformats.org/officeDocument/2006/relationships/image" Target="../media/image43.png"/><Relationship Id="rId6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54.png"/><Relationship Id="rId5" Type="http://schemas.openxmlformats.org/officeDocument/2006/relationships/image" Target="../media/image85.jpg"/><Relationship Id="rId6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10.jpg"/><Relationship Id="rId8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89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21.png"/><Relationship Id="rId8" Type="http://schemas.openxmlformats.org/officeDocument/2006/relationships/image" Target="../media/image5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94.png"/><Relationship Id="rId5" Type="http://schemas.openxmlformats.org/officeDocument/2006/relationships/image" Target="../media/image15.png"/><Relationship Id="rId6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9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84.jp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21.png"/><Relationship Id="rId8" Type="http://schemas.openxmlformats.org/officeDocument/2006/relationships/image" Target="../media/image5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88.jpg"/><Relationship Id="rId5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93.png"/><Relationship Id="rId10" Type="http://schemas.openxmlformats.org/officeDocument/2006/relationships/image" Target="../media/image91.jpg"/><Relationship Id="rId13" Type="http://schemas.openxmlformats.org/officeDocument/2006/relationships/image" Target="../media/image32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80.jpg"/><Relationship Id="rId9" Type="http://schemas.openxmlformats.org/officeDocument/2006/relationships/image" Target="../media/image55.jp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Relationship Id="rId4" Type="http://schemas.openxmlformats.org/officeDocument/2006/relationships/image" Target="../media/image92.jp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10.jpg"/><Relationship Id="rId8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9.jpg"/><Relationship Id="rId10" Type="http://schemas.openxmlformats.org/officeDocument/2006/relationships/image" Target="../media/image98.jpg"/><Relationship Id="rId13" Type="http://schemas.openxmlformats.org/officeDocument/2006/relationships/image" Target="../media/image32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96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21.png"/><Relationship Id="rId8" Type="http://schemas.openxmlformats.org/officeDocument/2006/relationships/image" Target="../media/image5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Relationship Id="rId4" Type="http://schemas.openxmlformats.org/officeDocument/2006/relationships/image" Target="../media/image101.jpg"/><Relationship Id="rId5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08.jp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Relationship Id="rId4" Type="http://schemas.openxmlformats.org/officeDocument/2006/relationships/image" Target="../media/image80.jpg"/><Relationship Id="rId9" Type="http://schemas.openxmlformats.org/officeDocument/2006/relationships/image" Target="../media/image55.jp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Relationship Id="rId4" Type="http://schemas.openxmlformats.org/officeDocument/2006/relationships/image" Target="../media/image97.jpg"/><Relationship Id="rId5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10.jpg"/><Relationship Id="rId8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102.jpg"/><Relationship Id="rId8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99.png"/><Relationship Id="rId10" Type="http://schemas.openxmlformats.org/officeDocument/2006/relationships/image" Target="../media/image11.png"/><Relationship Id="rId13" Type="http://schemas.openxmlformats.org/officeDocument/2006/relationships/image" Target="../media/image105.png"/><Relationship Id="rId1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6.png"/><Relationship Id="rId4" Type="http://schemas.openxmlformats.org/officeDocument/2006/relationships/image" Target="../media/image6.png"/><Relationship Id="rId9" Type="http://schemas.openxmlformats.org/officeDocument/2006/relationships/image" Target="../media/image21.png"/><Relationship Id="rId15" Type="http://schemas.openxmlformats.org/officeDocument/2006/relationships/image" Target="../media/image103.png"/><Relationship Id="rId14" Type="http://schemas.openxmlformats.org/officeDocument/2006/relationships/image" Target="../media/image112.png"/><Relationship Id="rId17" Type="http://schemas.openxmlformats.org/officeDocument/2006/relationships/image" Target="../media/image107.png"/><Relationship Id="rId16" Type="http://schemas.openxmlformats.org/officeDocument/2006/relationships/image" Target="../media/image111.png"/><Relationship Id="rId5" Type="http://schemas.openxmlformats.org/officeDocument/2006/relationships/image" Target="../media/image110.jpg"/><Relationship Id="rId19" Type="http://schemas.openxmlformats.org/officeDocument/2006/relationships/image" Target="../media/image15.png"/><Relationship Id="rId6" Type="http://schemas.openxmlformats.org/officeDocument/2006/relationships/image" Target="../media/image8.png"/><Relationship Id="rId18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36.png"/><Relationship Id="rId13" Type="http://schemas.openxmlformats.org/officeDocument/2006/relationships/image" Target="../media/image15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10.jp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46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Relationship Id="rId5" Type="http://schemas.openxmlformats.org/officeDocument/2006/relationships/image" Target="../media/image15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Relationship Id="rId8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Relationship Id="rId5" Type="http://schemas.openxmlformats.org/officeDocument/2006/relationships/image" Target="../media/image41.png"/><Relationship Id="rId6" Type="http://schemas.openxmlformats.org/officeDocument/2006/relationships/image" Target="../media/image32.png"/><Relationship Id="rId7" Type="http://schemas.openxmlformats.org/officeDocument/2006/relationships/image" Target="../media/image11.png"/><Relationship Id="rId8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10.jpg"/><Relationship Id="rId8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42.png"/><Relationship Id="rId13" Type="http://schemas.openxmlformats.org/officeDocument/2006/relationships/image" Target="../media/image43.png"/><Relationship Id="rId1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39.png"/><Relationship Id="rId15" Type="http://schemas.openxmlformats.org/officeDocument/2006/relationships/image" Target="../media/image15.png"/><Relationship Id="rId14" Type="http://schemas.openxmlformats.org/officeDocument/2006/relationships/image" Target="../media/image45.png"/><Relationship Id="rId17" Type="http://schemas.openxmlformats.org/officeDocument/2006/relationships/image" Target="../media/image24.png"/><Relationship Id="rId16" Type="http://schemas.openxmlformats.org/officeDocument/2006/relationships/image" Target="../media/image53.png"/><Relationship Id="rId5" Type="http://schemas.openxmlformats.org/officeDocument/2006/relationships/image" Target="../media/image33.png"/><Relationship Id="rId6" Type="http://schemas.openxmlformats.org/officeDocument/2006/relationships/image" Target="../media/image51.png"/><Relationship Id="rId7" Type="http://schemas.openxmlformats.org/officeDocument/2006/relationships/image" Target="../media/image40.png"/><Relationship Id="rId8" Type="http://schemas.openxmlformats.org/officeDocument/2006/relationships/image" Target="../media/image4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4.png"/><Relationship Id="rId5" Type="http://schemas.openxmlformats.org/officeDocument/2006/relationships/image" Target="../media/image49.png"/><Relationship Id="rId6" Type="http://schemas.openxmlformats.org/officeDocument/2006/relationships/image" Target="../media/image52.png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 rot="-4721612">
            <a:off x="3638081" y="1896854"/>
            <a:ext cx="14314266" cy="4992053"/>
          </a:xfrm>
          <a:custGeom>
            <a:rect b="b" l="l" r="r" t="t"/>
            <a:pathLst>
              <a:path extrusionOk="0" h="6656070" w="19085688">
                <a:moveTo>
                  <a:pt x="0" y="0"/>
                </a:moveTo>
                <a:lnTo>
                  <a:pt x="19085688" y="0"/>
                </a:lnTo>
                <a:lnTo>
                  <a:pt x="19085688" y="6656070"/>
                </a:lnTo>
                <a:lnTo>
                  <a:pt x="0" y="6656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9680911" y="5"/>
            <a:ext cx="8986361" cy="10289286"/>
          </a:xfrm>
          <a:custGeom>
            <a:rect b="b" l="l" r="r" t="t"/>
            <a:pathLst>
              <a:path extrusionOk="0" h="13719048" w="11981815">
                <a:moveTo>
                  <a:pt x="5032121" y="0"/>
                </a:moveTo>
                <a:cubicBezTo>
                  <a:pt x="5032121" y="0"/>
                  <a:pt x="5537454" y="2508885"/>
                  <a:pt x="2720213" y="6692773"/>
                </a:cubicBezTo>
                <a:cubicBezTo>
                  <a:pt x="0" y="10732643"/>
                  <a:pt x="382016" y="13719048"/>
                  <a:pt x="382016" y="13719048"/>
                </a:cubicBezTo>
                <a:lnTo>
                  <a:pt x="11981815" y="13719048"/>
                </a:lnTo>
                <a:lnTo>
                  <a:pt x="1198181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998" r="-3686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 flipH="1" rot="-2967198">
            <a:off x="12833337" y="6024289"/>
            <a:ext cx="10909268" cy="3709130"/>
          </a:xfrm>
          <a:custGeom>
            <a:rect b="b" l="l" r="r" t="t"/>
            <a:pathLst>
              <a:path extrusionOk="0" h="4945507" w="14545690">
                <a:moveTo>
                  <a:pt x="14545690" y="0"/>
                </a:moveTo>
                <a:lnTo>
                  <a:pt x="0" y="0"/>
                </a:lnTo>
                <a:lnTo>
                  <a:pt x="0" y="4945507"/>
                </a:lnTo>
                <a:lnTo>
                  <a:pt x="14545690" y="4945507"/>
                </a:lnTo>
                <a:lnTo>
                  <a:pt x="14545690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 b="-41" l="0" r="0" t="-39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10165433" y="946396"/>
            <a:ext cx="857867" cy="857867"/>
          </a:xfrm>
          <a:custGeom>
            <a:rect b="b" l="l" r="r" t="t"/>
            <a:pathLst>
              <a:path extrusionOk="0"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9651318" y="2226096"/>
            <a:ext cx="604566" cy="604566"/>
          </a:xfrm>
          <a:custGeom>
            <a:rect b="b" l="l" r="r" t="t"/>
            <a:pathLst>
              <a:path extrusionOk="0"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0446519" y="652024"/>
            <a:ext cx="697411" cy="697411"/>
          </a:xfrm>
          <a:custGeom>
            <a:rect b="b" l="l" r="r" t="t"/>
            <a:pathLst>
              <a:path extrusionOk="0"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380798" y="326002"/>
            <a:ext cx="8401141" cy="802195"/>
          </a:xfrm>
          <a:custGeom>
            <a:rect b="b" l="l" r="r" t="t"/>
            <a:pathLst>
              <a:path extrusionOk="0" h="1069594" w="11201521">
                <a:moveTo>
                  <a:pt x="0" y="0"/>
                </a:moveTo>
                <a:lnTo>
                  <a:pt x="11201521" y="0"/>
                </a:lnTo>
                <a:lnTo>
                  <a:pt x="11201521" y="1069594"/>
                </a:lnTo>
                <a:lnTo>
                  <a:pt x="0" y="1069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469" l="0" r="0" t="-469"/>
            </a:stretch>
          </a:blip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>
            <a:off x="6906741" y="1028700"/>
            <a:ext cx="2774156" cy="1664494"/>
          </a:xfrm>
          <a:custGeom>
            <a:rect b="b" l="l" r="r" t="t"/>
            <a:pathLst>
              <a:path extrusionOk="0" h="2219325" w="3698875">
                <a:moveTo>
                  <a:pt x="0" y="0"/>
                </a:moveTo>
                <a:lnTo>
                  <a:pt x="3698875" y="0"/>
                </a:lnTo>
                <a:lnTo>
                  <a:pt x="3698875" y="2219325"/>
                </a:lnTo>
                <a:lnTo>
                  <a:pt x="0" y="2219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353" l="0" r="0" t="-352"/>
            </a:stretch>
          </a:blipFill>
          <a:ln>
            <a:noFill/>
          </a:ln>
        </p:spPr>
      </p:sp>
      <p:sp>
        <p:nvSpPr>
          <p:cNvPr id="100" name="Google Shape;100;p1"/>
          <p:cNvSpPr txBox="1"/>
          <p:nvPr/>
        </p:nvSpPr>
        <p:spPr>
          <a:xfrm>
            <a:off x="1665039" y="9607548"/>
            <a:ext cx="8109271" cy="432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8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78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2023-1-IT01-KA220-VET-000154571 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380798" y="9658944"/>
            <a:ext cx="1104995" cy="386620"/>
          </a:xfrm>
          <a:custGeom>
            <a:rect b="b" l="l" r="r" t="t"/>
            <a:pathLst>
              <a:path extrusionOk="0" h="515493" w="1473327">
                <a:moveTo>
                  <a:pt x="0" y="0"/>
                </a:moveTo>
                <a:lnTo>
                  <a:pt x="1473327" y="0"/>
                </a:lnTo>
                <a:lnTo>
                  <a:pt x="1473327" y="515493"/>
                </a:lnTo>
                <a:lnTo>
                  <a:pt x="0" y="5154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275" l="0" r="3" t="-281"/>
            </a:stretch>
          </a:blipFill>
          <a:ln>
            <a:noFill/>
          </a:ln>
        </p:spPr>
      </p:sp>
      <p:sp>
        <p:nvSpPr>
          <p:cNvPr id="102" name="Google Shape;102;p1"/>
          <p:cNvSpPr/>
          <p:nvPr/>
        </p:nvSpPr>
        <p:spPr>
          <a:xfrm>
            <a:off x="-1342906" y="9971400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2" y="0"/>
                </a:lnTo>
                <a:lnTo>
                  <a:pt x="2097381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3" name="Google Shape;103;p1"/>
          <p:cNvGrpSpPr/>
          <p:nvPr/>
        </p:nvGrpSpPr>
        <p:grpSpPr>
          <a:xfrm>
            <a:off x="4885525" y="145176"/>
            <a:ext cx="4024043" cy="983028"/>
            <a:chOff x="0" y="-47625"/>
            <a:chExt cx="1059830" cy="258905"/>
          </a:xfrm>
        </p:grpSpPr>
        <p:sp>
          <p:nvSpPr>
            <p:cNvPr id="104" name="Google Shape;104;p1"/>
            <p:cNvSpPr/>
            <p:nvPr/>
          </p:nvSpPr>
          <p:spPr>
            <a:xfrm>
              <a:off x="0" y="0"/>
              <a:ext cx="1059830" cy="211280"/>
            </a:xfrm>
            <a:custGeom>
              <a:rect b="b" l="l" r="r" t="t"/>
              <a:pathLst>
                <a:path extrusionOk="0" h="211280" w="1059830">
                  <a:moveTo>
                    <a:pt x="0" y="0"/>
                  </a:moveTo>
                  <a:lnTo>
                    <a:pt x="1059830" y="0"/>
                  </a:lnTo>
                  <a:lnTo>
                    <a:pt x="1059830" y="211280"/>
                  </a:lnTo>
                  <a:lnTo>
                    <a:pt x="0" y="211280"/>
                  </a:lnTo>
                  <a:close/>
                </a:path>
              </a:pathLst>
            </a:custGeom>
            <a:solidFill>
              <a:srgbClr val="E5F7E9"/>
            </a:solidFill>
            <a:ln>
              <a:noFill/>
            </a:ln>
          </p:spPr>
        </p:sp>
        <p:sp>
          <p:nvSpPr>
            <p:cNvPr id="105" name="Google Shape;105;p1"/>
            <p:cNvSpPr txBox="1"/>
            <p:nvPr/>
          </p:nvSpPr>
          <p:spPr>
            <a:xfrm>
              <a:off x="0" y="-47625"/>
              <a:ext cx="1059830" cy="258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"/>
          <p:cNvSpPr txBox="1"/>
          <p:nvPr/>
        </p:nvSpPr>
        <p:spPr>
          <a:xfrm>
            <a:off x="1034729" y="2299779"/>
            <a:ext cx="8319433" cy="1267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8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22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STAY OK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1034729" y="3436597"/>
            <a:ext cx="6979151" cy="1032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7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62" u="none" cap="none" strike="noStrike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Ripensare il benessere nei luoghi di lavoro nelle PMI dell'UE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1034725" y="4823375"/>
            <a:ext cx="7701600" cy="21991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PIANIFICAZIONE DELLA CARRIERA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1034729" y="8069263"/>
            <a:ext cx="437025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MODULO 1 - MICC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/>
          <p:nvPr/>
        </p:nvSpPr>
        <p:spPr>
          <a:xfrm rot="-10370840">
            <a:off x="11426436" y="-632069"/>
            <a:ext cx="8019383" cy="2715768"/>
          </a:xfrm>
          <a:custGeom>
            <a:rect b="b" l="l" r="r" t="t"/>
            <a:pathLst>
              <a:path extrusionOk="0" h="3621024" w="10692511">
                <a:moveTo>
                  <a:pt x="0" y="0"/>
                </a:moveTo>
                <a:lnTo>
                  <a:pt x="10692511" y="0"/>
                </a:lnTo>
                <a:lnTo>
                  <a:pt x="10692511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72" l="0" r="0" t="-1574"/>
            </a:stretch>
          </a:blipFill>
          <a:ln>
            <a:noFill/>
          </a:ln>
        </p:spPr>
      </p:sp>
      <p:sp>
        <p:nvSpPr>
          <p:cNvPr id="298" name="Google Shape;298;p10"/>
          <p:cNvSpPr/>
          <p:nvPr/>
        </p:nvSpPr>
        <p:spPr>
          <a:xfrm flipH="1" rot="10416205">
            <a:off x="-326958" y="-524070"/>
            <a:ext cx="7379018" cy="2291048"/>
          </a:xfrm>
          <a:custGeom>
            <a:rect b="b" l="l" r="r" t="t"/>
            <a:pathLst>
              <a:path extrusionOk="0" h="3054731" w="9838690">
                <a:moveTo>
                  <a:pt x="0" y="3054731"/>
                </a:moveTo>
                <a:lnTo>
                  <a:pt x="9838690" y="3054731"/>
                </a:lnTo>
                <a:lnTo>
                  <a:pt x="9838690" y="0"/>
                </a:lnTo>
                <a:lnTo>
                  <a:pt x="0" y="0"/>
                </a:lnTo>
                <a:lnTo>
                  <a:pt x="0" y="305473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251" l="0" r="0" t="-6254"/>
            </a:stretch>
          </a:blipFill>
          <a:ln>
            <a:noFill/>
          </a:ln>
        </p:spPr>
      </p:sp>
      <p:sp>
        <p:nvSpPr>
          <p:cNvPr id="299" name="Google Shape;299;p10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0"/>
          <p:cNvSpPr/>
          <p:nvPr/>
        </p:nvSpPr>
        <p:spPr>
          <a:xfrm>
            <a:off x="2488624" y="9913239"/>
            <a:ext cx="13310752" cy="837562"/>
          </a:xfrm>
          <a:custGeom>
            <a:rect b="b" l="l" r="r" t="t"/>
            <a:pathLst>
              <a:path extrusionOk="0" h="837562" w="13310752">
                <a:moveTo>
                  <a:pt x="0" y="0"/>
                </a:moveTo>
                <a:lnTo>
                  <a:pt x="13310752" y="0"/>
                </a:lnTo>
                <a:lnTo>
                  <a:pt x="1331075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0"/>
          <p:cNvSpPr/>
          <p:nvPr/>
        </p:nvSpPr>
        <p:spPr>
          <a:xfrm>
            <a:off x="4131384" y="9913239"/>
            <a:ext cx="10025232" cy="837562"/>
          </a:xfrm>
          <a:custGeom>
            <a:rect b="b" l="l" r="r" t="t"/>
            <a:pathLst>
              <a:path extrusionOk="0"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0"/>
          <p:cNvSpPr txBox="1"/>
          <p:nvPr/>
        </p:nvSpPr>
        <p:spPr>
          <a:xfrm>
            <a:off x="1958400" y="2020625"/>
            <a:ext cx="14977200" cy="857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6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12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Equilibrio tra lavoro e vita privata e adattabilità</a:t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7620563" y="6439585"/>
            <a:ext cx="3046381" cy="3046381"/>
          </a:xfrm>
          <a:custGeom>
            <a:rect b="b" l="l" r="r" t="t"/>
            <a:pathLst>
              <a:path extrusionOk="0" h="4061841" w="4061841">
                <a:moveTo>
                  <a:pt x="0" y="0"/>
                </a:moveTo>
                <a:lnTo>
                  <a:pt x="4061841" y="0"/>
                </a:lnTo>
                <a:lnTo>
                  <a:pt x="4061841" y="4061841"/>
                </a:lnTo>
                <a:lnTo>
                  <a:pt x="0" y="4061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7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0"/>
          <p:cNvSpPr/>
          <p:nvPr/>
        </p:nvSpPr>
        <p:spPr>
          <a:xfrm>
            <a:off x="7878640" y="6697648"/>
            <a:ext cx="2530221" cy="2530221"/>
          </a:xfrm>
          <a:custGeom>
            <a:rect b="b" l="l" r="r" t="t"/>
            <a:pathLst>
              <a:path extrusionOk="0" h="2530221" w="2530221">
                <a:moveTo>
                  <a:pt x="0" y="0"/>
                </a:moveTo>
                <a:lnTo>
                  <a:pt x="2530221" y="0"/>
                </a:lnTo>
                <a:lnTo>
                  <a:pt x="2530221" y="2530222"/>
                </a:lnTo>
                <a:lnTo>
                  <a:pt x="0" y="2530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0"/>
          <p:cNvSpPr/>
          <p:nvPr/>
        </p:nvSpPr>
        <p:spPr>
          <a:xfrm>
            <a:off x="1326071" y="-259938"/>
            <a:ext cx="14585600" cy="8033599"/>
          </a:xfrm>
          <a:custGeom>
            <a:rect b="b" l="l" r="r" t="t"/>
            <a:pathLst>
              <a:path extrusionOk="0" h="10925607" w="19836257">
                <a:moveTo>
                  <a:pt x="2020824" y="5001514"/>
                </a:moveTo>
                <a:lnTo>
                  <a:pt x="2071624" y="5001514"/>
                </a:lnTo>
                <a:lnTo>
                  <a:pt x="2071624" y="5077964"/>
                </a:lnTo>
                <a:lnTo>
                  <a:pt x="2020824" y="5077964"/>
                </a:lnTo>
                <a:close/>
                <a:moveTo>
                  <a:pt x="2122424" y="5077964"/>
                </a:moveTo>
                <a:lnTo>
                  <a:pt x="2173224" y="5077964"/>
                </a:lnTo>
                <a:lnTo>
                  <a:pt x="2122424" y="5077964"/>
                </a:lnTo>
                <a:close/>
                <a:moveTo>
                  <a:pt x="2224024" y="5077964"/>
                </a:moveTo>
                <a:lnTo>
                  <a:pt x="2274824" y="5077964"/>
                </a:lnTo>
                <a:lnTo>
                  <a:pt x="2224024" y="5077964"/>
                </a:lnTo>
                <a:close/>
                <a:moveTo>
                  <a:pt x="2325624" y="5077964"/>
                </a:moveTo>
                <a:lnTo>
                  <a:pt x="2376424" y="5077964"/>
                </a:lnTo>
                <a:lnTo>
                  <a:pt x="2325624" y="5077964"/>
                </a:lnTo>
                <a:close/>
                <a:moveTo>
                  <a:pt x="2427224" y="5077964"/>
                </a:moveTo>
                <a:lnTo>
                  <a:pt x="2478024" y="5077964"/>
                </a:lnTo>
                <a:lnTo>
                  <a:pt x="2427224" y="5077964"/>
                </a:lnTo>
                <a:close/>
                <a:moveTo>
                  <a:pt x="2528824" y="5077964"/>
                </a:moveTo>
                <a:lnTo>
                  <a:pt x="2579624" y="5077964"/>
                </a:lnTo>
                <a:lnTo>
                  <a:pt x="2528824" y="5077964"/>
                </a:lnTo>
                <a:close/>
                <a:moveTo>
                  <a:pt x="2630424" y="5077964"/>
                </a:moveTo>
                <a:lnTo>
                  <a:pt x="2681224" y="5077964"/>
                </a:lnTo>
                <a:lnTo>
                  <a:pt x="2630424" y="5077964"/>
                </a:lnTo>
                <a:close/>
                <a:moveTo>
                  <a:pt x="2732024" y="5077964"/>
                </a:moveTo>
                <a:lnTo>
                  <a:pt x="2782824" y="5077964"/>
                </a:lnTo>
                <a:lnTo>
                  <a:pt x="2732024" y="5077964"/>
                </a:lnTo>
                <a:close/>
                <a:moveTo>
                  <a:pt x="2833624" y="5077964"/>
                </a:moveTo>
                <a:lnTo>
                  <a:pt x="2884424" y="5077964"/>
                </a:lnTo>
                <a:lnTo>
                  <a:pt x="2833624" y="5077964"/>
                </a:lnTo>
                <a:close/>
                <a:moveTo>
                  <a:pt x="2935224" y="5077964"/>
                </a:moveTo>
                <a:lnTo>
                  <a:pt x="2986024" y="5077964"/>
                </a:lnTo>
                <a:lnTo>
                  <a:pt x="2935224" y="5077964"/>
                </a:lnTo>
                <a:close/>
                <a:moveTo>
                  <a:pt x="3036824" y="5077964"/>
                </a:moveTo>
                <a:lnTo>
                  <a:pt x="3087624" y="5077964"/>
                </a:lnTo>
                <a:lnTo>
                  <a:pt x="3036824" y="5077964"/>
                </a:lnTo>
                <a:close/>
                <a:moveTo>
                  <a:pt x="3138424" y="5077964"/>
                </a:moveTo>
                <a:lnTo>
                  <a:pt x="3189224" y="5077964"/>
                </a:lnTo>
                <a:lnTo>
                  <a:pt x="3138424" y="5077964"/>
                </a:lnTo>
                <a:close/>
                <a:moveTo>
                  <a:pt x="3240024" y="5077964"/>
                </a:moveTo>
                <a:lnTo>
                  <a:pt x="3290824" y="5077964"/>
                </a:lnTo>
                <a:lnTo>
                  <a:pt x="3240024" y="5077964"/>
                </a:lnTo>
                <a:close/>
                <a:moveTo>
                  <a:pt x="3341624" y="5077964"/>
                </a:moveTo>
                <a:lnTo>
                  <a:pt x="3392424" y="5077964"/>
                </a:lnTo>
                <a:lnTo>
                  <a:pt x="3341624" y="5077964"/>
                </a:lnTo>
                <a:close/>
                <a:moveTo>
                  <a:pt x="3443224" y="5077964"/>
                </a:moveTo>
                <a:lnTo>
                  <a:pt x="3494024" y="5077964"/>
                </a:lnTo>
                <a:lnTo>
                  <a:pt x="3443224" y="5077964"/>
                </a:lnTo>
                <a:close/>
                <a:moveTo>
                  <a:pt x="3544824" y="5077964"/>
                </a:moveTo>
                <a:lnTo>
                  <a:pt x="3595624" y="5077964"/>
                </a:lnTo>
                <a:lnTo>
                  <a:pt x="3544824" y="5077964"/>
                </a:lnTo>
                <a:close/>
                <a:moveTo>
                  <a:pt x="3646424" y="5077964"/>
                </a:moveTo>
                <a:lnTo>
                  <a:pt x="3697224" y="5077964"/>
                </a:lnTo>
                <a:lnTo>
                  <a:pt x="3646424" y="5077964"/>
                </a:lnTo>
                <a:close/>
                <a:moveTo>
                  <a:pt x="3748024" y="5077964"/>
                </a:moveTo>
                <a:lnTo>
                  <a:pt x="3798824" y="5077964"/>
                </a:lnTo>
                <a:lnTo>
                  <a:pt x="3748024" y="5077964"/>
                </a:lnTo>
                <a:close/>
                <a:moveTo>
                  <a:pt x="3849624" y="5077964"/>
                </a:moveTo>
                <a:lnTo>
                  <a:pt x="3900424" y="5077964"/>
                </a:lnTo>
                <a:lnTo>
                  <a:pt x="3849624" y="5077964"/>
                </a:lnTo>
                <a:close/>
                <a:moveTo>
                  <a:pt x="3951224" y="5077964"/>
                </a:moveTo>
                <a:lnTo>
                  <a:pt x="4002024" y="5077964"/>
                </a:lnTo>
                <a:lnTo>
                  <a:pt x="3951224" y="5077964"/>
                </a:lnTo>
                <a:close/>
                <a:moveTo>
                  <a:pt x="4052824" y="5077964"/>
                </a:moveTo>
                <a:lnTo>
                  <a:pt x="4103624" y="5077964"/>
                </a:lnTo>
                <a:lnTo>
                  <a:pt x="4052824" y="5077964"/>
                </a:lnTo>
                <a:close/>
                <a:moveTo>
                  <a:pt x="4154424" y="5077964"/>
                </a:moveTo>
                <a:lnTo>
                  <a:pt x="4205224" y="5077964"/>
                </a:lnTo>
                <a:lnTo>
                  <a:pt x="4154424" y="5077964"/>
                </a:lnTo>
                <a:close/>
                <a:moveTo>
                  <a:pt x="4256024" y="5077964"/>
                </a:moveTo>
                <a:lnTo>
                  <a:pt x="4306824" y="5077964"/>
                </a:lnTo>
                <a:lnTo>
                  <a:pt x="4256024" y="5077964"/>
                </a:lnTo>
                <a:close/>
                <a:moveTo>
                  <a:pt x="4357624" y="5077964"/>
                </a:moveTo>
                <a:lnTo>
                  <a:pt x="4408424" y="5077964"/>
                </a:lnTo>
                <a:lnTo>
                  <a:pt x="4357624" y="5077964"/>
                </a:lnTo>
                <a:close/>
                <a:moveTo>
                  <a:pt x="4459224" y="5077964"/>
                </a:moveTo>
                <a:lnTo>
                  <a:pt x="4510024" y="5077964"/>
                </a:lnTo>
                <a:lnTo>
                  <a:pt x="4459224" y="5077964"/>
                </a:lnTo>
                <a:close/>
                <a:moveTo>
                  <a:pt x="4560824" y="5077964"/>
                </a:moveTo>
                <a:lnTo>
                  <a:pt x="4611624" y="5077964"/>
                </a:lnTo>
                <a:lnTo>
                  <a:pt x="4560824" y="5077964"/>
                </a:lnTo>
                <a:close/>
                <a:moveTo>
                  <a:pt x="4662424" y="5077964"/>
                </a:moveTo>
                <a:lnTo>
                  <a:pt x="4713224" y="5077964"/>
                </a:lnTo>
                <a:lnTo>
                  <a:pt x="4662424" y="5077964"/>
                </a:lnTo>
                <a:close/>
                <a:moveTo>
                  <a:pt x="4764024" y="5077964"/>
                </a:moveTo>
                <a:lnTo>
                  <a:pt x="4814824" y="5077964"/>
                </a:lnTo>
                <a:lnTo>
                  <a:pt x="4764024" y="5077964"/>
                </a:lnTo>
                <a:close/>
                <a:moveTo>
                  <a:pt x="4865624" y="5077964"/>
                </a:moveTo>
                <a:lnTo>
                  <a:pt x="4916424" y="5077964"/>
                </a:lnTo>
                <a:lnTo>
                  <a:pt x="4865624" y="5077964"/>
                </a:lnTo>
                <a:close/>
                <a:moveTo>
                  <a:pt x="4967224" y="5077964"/>
                </a:moveTo>
                <a:lnTo>
                  <a:pt x="5018024" y="5077964"/>
                </a:lnTo>
                <a:lnTo>
                  <a:pt x="4967224" y="5077964"/>
                </a:lnTo>
                <a:close/>
                <a:moveTo>
                  <a:pt x="5068824" y="5077964"/>
                </a:moveTo>
                <a:lnTo>
                  <a:pt x="5119624" y="5077964"/>
                </a:lnTo>
                <a:lnTo>
                  <a:pt x="5068824" y="5077964"/>
                </a:lnTo>
                <a:close/>
                <a:moveTo>
                  <a:pt x="5170424" y="5077964"/>
                </a:moveTo>
                <a:lnTo>
                  <a:pt x="5221224" y="5077964"/>
                </a:lnTo>
                <a:lnTo>
                  <a:pt x="5170424" y="5077964"/>
                </a:lnTo>
                <a:close/>
                <a:moveTo>
                  <a:pt x="5272024" y="5077964"/>
                </a:moveTo>
                <a:lnTo>
                  <a:pt x="5322824" y="5077964"/>
                </a:lnTo>
                <a:lnTo>
                  <a:pt x="5272024" y="5077964"/>
                </a:lnTo>
                <a:close/>
                <a:moveTo>
                  <a:pt x="5373624" y="5077964"/>
                </a:moveTo>
                <a:lnTo>
                  <a:pt x="5424424" y="5077964"/>
                </a:lnTo>
                <a:lnTo>
                  <a:pt x="5373624" y="5077964"/>
                </a:lnTo>
                <a:close/>
                <a:moveTo>
                  <a:pt x="5475224" y="5077964"/>
                </a:moveTo>
                <a:lnTo>
                  <a:pt x="5526024" y="5077964"/>
                </a:lnTo>
                <a:lnTo>
                  <a:pt x="5475224" y="5077964"/>
                </a:lnTo>
                <a:close/>
                <a:moveTo>
                  <a:pt x="5576824" y="5077964"/>
                </a:moveTo>
                <a:lnTo>
                  <a:pt x="5627624" y="5077964"/>
                </a:lnTo>
                <a:lnTo>
                  <a:pt x="5576824" y="5077964"/>
                </a:lnTo>
                <a:close/>
                <a:moveTo>
                  <a:pt x="5678424" y="5077964"/>
                </a:moveTo>
                <a:lnTo>
                  <a:pt x="5729224" y="5077964"/>
                </a:lnTo>
                <a:lnTo>
                  <a:pt x="5678424" y="5077964"/>
                </a:lnTo>
                <a:close/>
                <a:moveTo>
                  <a:pt x="5780024" y="5077964"/>
                </a:moveTo>
                <a:lnTo>
                  <a:pt x="5830824" y="5077964"/>
                </a:lnTo>
                <a:lnTo>
                  <a:pt x="5780024" y="5077964"/>
                </a:lnTo>
                <a:close/>
                <a:moveTo>
                  <a:pt x="5881624" y="5077964"/>
                </a:moveTo>
                <a:lnTo>
                  <a:pt x="5932424" y="5077964"/>
                </a:lnTo>
                <a:lnTo>
                  <a:pt x="5881624" y="5077964"/>
                </a:lnTo>
                <a:close/>
                <a:moveTo>
                  <a:pt x="5983224" y="5077964"/>
                </a:moveTo>
                <a:lnTo>
                  <a:pt x="6034024" y="5077964"/>
                </a:lnTo>
                <a:lnTo>
                  <a:pt x="5983224" y="5077964"/>
                </a:lnTo>
                <a:close/>
                <a:moveTo>
                  <a:pt x="6084824" y="5077964"/>
                </a:moveTo>
                <a:lnTo>
                  <a:pt x="6135624" y="5077964"/>
                </a:lnTo>
                <a:lnTo>
                  <a:pt x="6084824" y="5077964"/>
                </a:lnTo>
                <a:close/>
                <a:moveTo>
                  <a:pt x="6186424" y="5077964"/>
                </a:moveTo>
                <a:lnTo>
                  <a:pt x="6237224" y="5077964"/>
                </a:lnTo>
                <a:lnTo>
                  <a:pt x="6186424" y="5077964"/>
                </a:lnTo>
                <a:close/>
                <a:moveTo>
                  <a:pt x="6288024" y="5077964"/>
                </a:moveTo>
                <a:lnTo>
                  <a:pt x="6338824" y="5077964"/>
                </a:lnTo>
                <a:lnTo>
                  <a:pt x="6288024" y="5077964"/>
                </a:lnTo>
                <a:close/>
                <a:moveTo>
                  <a:pt x="6389624" y="5077964"/>
                </a:moveTo>
                <a:lnTo>
                  <a:pt x="6440424" y="5077964"/>
                </a:lnTo>
                <a:lnTo>
                  <a:pt x="6389624" y="5077964"/>
                </a:lnTo>
                <a:close/>
                <a:moveTo>
                  <a:pt x="6491224" y="5077964"/>
                </a:moveTo>
                <a:lnTo>
                  <a:pt x="6542024" y="5077964"/>
                </a:lnTo>
                <a:lnTo>
                  <a:pt x="6491224" y="5077964"/>
                </a:lnTo>
                <a:close/>
                <a:moveTo>
                  <a:pt x="6592824" y="5077964"/>
                </a:moveTo>
                <a:lnTo>
                  <a:pt x="6643624" y="5077964"/>
                </a:lnTo>
                <a:lnTo>
                  <a:pt x="6592824" y="5077964"/>
                </a:lnTo>
                <a:close/>
                <a:moveTo>
                  <a:pt x="6694424" y="5077964"/>
                </a:moveTo>
                <a:lnTo>
                  <a:pt x="6745224" y="5077964"/>
                </a:lnTo>
                <a:lnTo>
                  <a:pt x="6694424" y="5077964"/>
                </a:lnTo>
                <a:close/>
                <a:moveTo>
                  <a:pt x="6796024" y="5077964"/>
                </a:moveTo>
                <a:lnTo>
                  <a:pt x="6846824" y="5077964"/>
                </a:lnTo>
                <a:lnTo>
                  <a:pt x="6796024" y="5077964"/>
                </a:lnTo>
                <a:close/>
                <a:moveTo>
                  <a:pt x="6897624" y="5077964"/>
                </a:moveTo>
                <a:lnTo>
                  <a:pt x="6948424" y="5077964"/>
                </a:lnTo>
                <a:lnTo>
                  <a:pt x="6897624" y="5077964"/>
                </a:lnTo>
                <a:close/>
                <a:moveTo>
                  <a:pt x="6999224" y="5077964"/>
                </a:moveTo>
                <a:lnTo>
                  <a:pt x="7050024" y="5077964"/>
                </a:lnTo>
                <a:lnTo>
                  <a:pt x="6999224" y="5077964"/>
                </a:lnTo>
                <a:close/>
                <a:moveTo>
                  <a:pt x="7100824" y="5077964"/>
                </a:moveTo>
                <a:lnTo>
                  <a:pt x="7151624" y="5077964"/>
                </a:lnTo>
                <a:lnTo>
                  <a:pt x="7100824" y="5077964"/>
                </a:lnTo>
                <a:close/>
                <a:moveTo>
                  <a:pt x="7202424" y="5077964"/>
                </a:moveTo>
                <a:lnTo>
                  <a:pt x="7253224" y="5077964"/>
                </a:lnTo>
                <a:lnTo>
                  <a:pt x="7202424" y="5077964"/>
                </a:lnTo>
                <a:close/>
                <a:moveTo>
                  <a:pt x="7304024" y="5077964"/>
                </a:moveTo>
                <a:lnTo>
                  <a:pt x="7354824" y="5077964"/>
                </a:lnTo>
                <a:lnTo>
                  <a:pt x="7304024" y="5077964"/>
                </a:lnTo>
                <a:close/>
                <a:moveTo>
                  <a:pt x="7405624" y="5077964"/>
                </a:moveTo>
                <a:lnTo>
                  <a:pt x="7456424" y="5077964"/>
                </a:lnTo>
                <a:lnTo>
                  <a:pt x="7405624" y="5077964"/>
                </a:lnTo>
                <a:close/>
                <a:moveTo>
                  <a:pt x="7507224" y="5077964"/>
                </a:moveTo>
                <a:lnTo>
                  <a:pt x="7558024" y="5077964"/>
                </a:lnTo>
                <a:lnTo>
                  <a:pt x="7507224" y="5077964"/>
                </a:lnTo>
                <a:close/>
                <a:moveTo>
                  <a:pt x="7608824" y="5077964"/>
                </a:moveTo>
                <a:lnTo>
                  <a:pt x="7659624" y="5077964"/>
                </a:lnTo>
                <a:lnTo>
                  <a:pt x="7608824" y="5077964"/>
                </a:lnTo>
                <a:close/>
                <a:moveTo>
                  <a:pt x="7710424" y="5077964"/>
                </a:moveTo>
                <a:lnTo>
                  <a:pt x="7761224" y="5077964"/>
                </a:lnTo>
                <a:lnTo>
                  <a:pt x="7710424" y="5077964"/>
                </a:lnTo>
                <a:close/>
                <a:moveTo>
                  <a:pt x="7812024" y="5077964"/>
                </a:moveTo>
                <a:lnTo>
                  <a:pt x="7862824" y="5077964"/>
                </a:lnTo>
                <a:lnTo>
                  <a:pt x="7812024" y="5077964"/>
                </a:lnTo>
                <a:close/>
                <a:moveTo>
                  <a:pt x="7913624" y="5077964"/>
                </a:moveTo>
                <a:lnTo>
                  <a:pt x="7964424" y="5077964"/>
                </a:lnTo>
                <a:lnTo>
                  <a:pt x="7913624" y="5077964"/>
                </a:lnTo>
                <a:close/>
                <a:moveTo>
                  <a:pt x="8015224" y="5077964"/>
                </a:moveTo>
                <a:lnTo>
                  <a:pt x="8066024" y="5077964"/>
                </a:lnTo>
                <a:lnTo>
                  <a:pt x="8015224" y="5077964"/>
                </a:lnTo>
                <a:close/>
                <a:moveTo>
                  <a:pt x="8116824" y="5077964"/>
                </a:moveTo>
                <a:lnTo>
                  <a:pt x="8167624" y="5077964"/>
                </a:lnTo>
                <a:lnTo>
                  <a:pt x="8116824" y="5077964"/>
                </a:lnTo>
                <a:close/>
                <a:moveTo>
                  <a:pt x="8218424" y="5077964"/>
                </a:moveTo>
                <a:lnTo>
                  <a:pt x="8269224" y="5077964"/>
                </a:lnTo>
                <a:lnTo>
                  <a:pt x="8218424" y="5077964"/>
                </a:lnTo>
                <a:close/>
                <a:moveTo>
                  <a:pt x="8320024" y="5077964"/>
                </a:moveTo>
                <a:lnTo>
                  <a:pt x="8370824" y="5077964"/>
                </a:lnTo>
                <a:lnTo>
                  <a:pt x="8320024" y="5077964"/>
                </a:lnTo>
                <a:close/>
                <a:moveTo>
                  <a:pt x="8421624" y="5077964"/>
                </a:moveTo>
                <a:lnTo>
                  <a:pt x="8472424" y="5077964"/>
                </a:lnTo>
                <a:lnTo>
                  <a:pt x="8421624" y="5077964"/>
                </a:lnTo>
                <a:close/>
                <a:moveTo>
                  <a:pt x="8523224" y="5077964"/>
                </a:moveTo>
                <a:lnTo>
                  <a:pt x="8574024" y="5077964"/>
                </a:lnTo>
                <a:lnTo>
                  <a:pt x="8523224" y="5077964"/>
                </a:lnTo>
                <a:close/>
                <a:moveTo>
                  <a:pt x="8624824" y="5077964"/>
                </a:moveTo>
                <a:lnTo>
                  <a:pt x="8675624" y="5077964"/>
                </a:lnTo>
                <a:lnTo>
                  <a:pt x="8624824" y="5077964"/>
                </a:lnTo>
                <a:close/>
                <a:moveTo>
                  <a:pt x="8726424" y="5077964"/>
                </a:moveTo>
                <a:lnTo>
                  <a:pt x="8777224" y="5077964"/>
                </a:lnTo>
                <a:lnTo>
                  <a:pt x="8726424" y="5077964"/>
                </a:lnTo>
                <a:close/>
                <a:moveTo>
                  <a:pt x="8828024" y="5077964"/>
                </a:moveTo>
                <a:lnTo>
                  <a:pt x="8878824" y="5077964"/>
                </a:lnTo>
                <a:lnTo>
                  <a:pt x="8828024" y="5077964"/>
                </a:lnTo>
                <a:close/>
                <a:moveTo>
                  <a:pt x="8929624" y="5077964"/>
                </a:moveTo>
                <a:lnTo>
                  <a:pt x="8980424" y="5077964"/>
                </a:lnTo>
                <a:lnTo>
                  <a:pt x="8929624" y="5077964"/>
                </a:lnTo>
                <a:close/>
                <a:moveTo>
                  <a:pt x="9031224" y="5077964"/>
                </a:moveTo>
                <a:lnTo>
                  <a:pt x="9082024" y="5077964"/>
                </a:lnTo>
                <a:lnTo>
                  <a:pt x="9031224" y="5077964"/>
                </a:lnTo>
                <a:close/>
                <a:moveTo>
                  <a:pt x="9132824" y="5077964"/>
                </a:moveTo>
                <a:lnTo>
                  <a:pt x="9183624" y="5077964"/>
                </a:lnTo>
                <a:lnTo>
                  <a:pt x="9132824" y="5077964"/>
                </a:lnTo>
                <a:close/>
                <a:moveTo>
                  <a:pt x="9234424" y="5077964"/>
                </a:moveTo>
                <a:lnTo>
                  <a:pt x="9285224" y="5077964"/>
                </a:lnTo>
                <a:lnTo>
                  <a:pt x="9234424" y="5077964"/>
                </a:lnTo>
                <a:close/>
                <a:moveTo>
                  <a:pt x="9336024" y="5077964"/>
                </a:moveTo>
                <a:lnTo>
                  <a:pt x="9386824" y="5077964"/>
                </a:lnTo>
                <a:lnTo>
                  <a:pt x="9336024" y="5077964"/>
                </a:lnTo>
                <a:close/>
                <a:moveTo>
                  <a:pt x="9437624" y="5077964"/>
                </a:moveTo>
                <a:lnTo>
                  <a:pt x="9488424" y="5077964"/>
                </a:lnTo>
                <a:lnTo>
                  <a:pt x="9437624" y="5077964"/>
                </a:lnTo>
                <a:close/>
                <a:moveTo>
                  <a:pt x="9539224" y="5077964"/>
                </a:moveTo>
                <a:lnTo>
                  <a:pt x="9590024" y="5077964"/>
                </a:lnTo>
                <a:lnTo>
                  <a:pt x="9539224" y="5077964"/>
                </a:lnTo>
                <a:close/>
                <a:moveTo>
                  <a:pt x="9640824" y="5077964"/>
                </a:moveTo>
                <a:lnTo>
                  <a:pt x="9691624" y="5077964"/>
                </a:lnTo>
                <a:lnTo>
                  <a:pt x="9640824" y="5077964"/>
                </a:lnTo>
                <a:close/>
                <a:moveTo>
                  <a:pt x="9742424" y="5077964"/>
                </a:moveTo>
                <a:lnTo>
                  <a:pt x="9793224" y="5077964"/>
                </a:lnTo>
                <a:lnTo>
                  <a:pt x="9742424" y="5077964"/>
                </a:lnTo>
                <a:close/>
                <a:moveTo>
                  <a:pt x="9844024" y="5077964"/>
                </a:moveTo>
                <a:lnTo>
                  <a:pt x="9894824" y="5077964"/>
                </a:lnTo>
                <a:lnTo>
                  <a:pt x="9844024" y="5077964"/>
                </a:lnTo>
                <a:close/>
                <a:moveTo>
                  <a:pt x="9945624" y="5077964"/>
                </a:moveTo>
                <a:lnTo>
                  <a:pt x="9996424" y="5077964"/>
                </a:lnTo>
                <a:lnTo>
                  <a:pt x="9945624" y="5077964"/>
                </a:lnTo>
                <a:close/>
                <a:moveTo>
                  <a:pt x="10047224" y="5077964"/>
                </a:moveTo>
                <a:lnTo>
                  <a:pt x="10098024" y="5077964"/>
                </a:lnTo>
                <a:lnTo>
                  <a:pt x="10047224" y="5077964"/>
                </a:lnTo>
                <a:close/>
                <a:moveTo>
                  <a:pt x="10148824" y="5077964"/>
                </a:moveTo>
                <a:lnTo>
                  <a:pt x="10199624" y="5077964"/>
                </a:lnTo>
                <a:lnTo>
                  <a:pt x="10148824" y="5077964"/>
                </a:lnTo>
                <a:close/>
                <a:moveTo>
                  <a:pt x="10250424" y="5077964"/>
                </a:moveTo>
                <a:lnTo>
                  <a:pt x="10301224" y="5077964"/>
                </a:lnTo>
                <a:lnTo>
                  <a:pt x="10250424" y="5077964"/>
                </a:lnTo>
                <a:close/>
                <a:moveTo>
                  <a:pt x="10352024" y="5077964"/>
                </a:moveTo>
                <a:lnTo>
                  <a:pt x="10402824" y="5077964"/>
                </a:lnTo>
                <a:lnTo>
                  <a:pt x="10352024" y="5077964"/>
                </a:lnTo>
                <a:close/>
                <a:moveTo>
                  <a:pt x="10453624" y="5077964"/>
                </a:moveTo>
                <a:lnTo>
                  <a:pt x="10504424" y="5077964"/>
                </a:lnTo>
                <a:lnTo>
                  <a:pt x="10453624" y="5077964"/>
                </a:lnTo>
                <a:close/>
                <a:moveTo>
                  <a:pt x="10555224" y="5077964"/>
                </a:moveTo>
                <a:lnTo>
                  <a:pt x="10606024" y="5077964"/>
                </a:lnTo>
                <a:lnTo>
                  <a:pt x="10555224" y="5077964"/>
                </a:lnTo>
                <a:close/>
                <a:moveTo>
                  <a:pt x="10656824" y="5077964"/>
                </a:moveTo>
                <a:lnTo>
                  <a:pt x="10707624" y="5077964"/>
                </a:lnTo>
                <a:lnTo>
                  <a:pt x="10656824" y="5077964"/>
                </a:lnTo>
                <a:close/>
                <a:moveTo>
                  <a:pt x="10758424" y="5077964"/>
                </a:moveTo>
                <a:lnTo>
                  <a:pt x="10809224" y="5077964"/>
                </a:lnTo>
                <a:lnTo>
                  <a:pt x="10758424" y="5077964"/>
                </a:lnTo>
                <a:close/>
                <a:moveTo>
                  <a:pt x="10860024" y="5077964"/>
                </a:moveTo>
                <a:lnTo>
                  <a:pt x="10910824" y="5077964"/>
                </a:lnTo>
                <a:lnTo>
                  <a:pt x="10860024" y="5077964"/>
                </a:lnTo>
                <a:close/>
                <a:moveTo>
                  <a:pt x="10961624" y="5077964"/>
                </a:moveTo>
                <a:lnTo>
                  <a:pt x="11012424" y="5077964"/>
                </a:lnTo>
                <a:lnTo>
                  <a:pt x="10961624" y="5077964"/>
                </a:lnTo>
                <a:close/>
                <a:moveTo>
                  <a:pt x="11063224" y="5077964"/>
                </a:moveTo>
                <a:lnTo>
                  <a:pt x="11114024" y="5077964"/>
                </a:lnTo>
                <a:lnTo>
                  <a:pt x="11063224" y="5077964"/>
                </a:lnTo>
                <a:close/>
                <a:moveTo>
                  <a:pt x="11164824" y="5077964"/>
                </a:moveTo>
                <a:lnTo>
                  <a:pt x="11215624" y="5077964"/>
                </a:lnTo>
                <a:lnTo>
                  <a:pt x="11164824" y="5077964"/>
                </a:lnTo>
                <a:close/>
                <a:moveTo>
                  <a:pt x="11266424" y="5077964"/>
                </a:moveTo>
                <a:lnTo>
                  <a:pt x="11317224" y="5077964"/>
                </a:lnTo>
                <a:lnTo>
                  <a:pt x="11266424" y="5077964"/>
                </a:lnTo>
                <a:close/>
                <a:moveTo>
                  <a:pt x="11368024" y="5077964"/>
                </a:moveTo>
                <a:lnTo>
                  <a:pt x="11418824" y="5077964"/>
                </a:lnTo>
                <a:lnTo>
                  <a:pt x="11368024" y="5077964"/>
                </a:lnTo>
                <a:close/>
                <a:moveTo>
                  <a:pt x="11469624" y="5077964"/>
                </a:moveTo>
                <a:lnTo>
                  <a:pt x="11520424" y="5077964"/>
                </a:lnTo>
                <a:lnTo>
                  <a:pt x="11469624" y="5077964"/>
                </a:lnTo>
                <a:close/>
                <a:moveTo>
                  <a:pt x="11571224" y="5077964"/>
                </a:moveTo>
                <a:lnTo>
                  <a:pt x="11622024" y="5077964"/>
                </a:lnTo>
                <a:lnTo>
                  <a:pt x="11571224" y="5077964"/>
                </a:lnTo>
                <a:close/>
                <a:moveTo>
                  <a:pt x="11672824" y="5077964"/>
                </a:moveTo>
                <a:lnTo>
                  <a:pt x="11723624" y="5077964"/>
                </a:lnTo>
                <a:lnTo>
                  <a:pt x="11672824" y="5077964"/>
                </a:lnTo>
                <a:close/>
                <a:moveTo>
                  <a:pt x="11774424" y="5077964"/>
                </a:moveTo>
                <a:lnTo>
                  <a:pt x="11825224" y="5077964"/>
                </a:lnTo>
                <a:lnTo>
                  <a:pt x="11774424" y="5077964"/>
                </a:lnTo>
                <a:close/>
                <a:moveTo>
                  <a:pt x="11876024" y="5077964"/>
                </a:moveTo>
                <a:lnTo>
                  <a:pt x="11926824" y="5077964"/>
                </a:lnTo>
                <a:lnTo>
                  <a:pt x="11876024" y="5077964"/>
                </a:lnTo>
                <a:close/>
                <a:moveTo>
                  <a:pt x="11977624" y="5077964"/>
                </a:moveTo>
                <a:lnTo>
                  <a:pt x="12028424" y="5077964"/>
                </a:lnTo>
                <a:lnTo>
                  <a:pt x="11977624" y="5077964"/>
                </a:lnTo>
                <a:close/>
                <a:moveTo>
                  <a:pt x="12079224" y="5077964"/>
                </a:moveTo>
                <a:lnTo>
                  <a:pt x="12130024" y="5077964"/>
                </a:lnTo>
                <a:lnTo>
                  <a:pt x="12079224" y="5077964"/>
                </a:lnTo>
                <a:close/>
                <a:moveTo>
                  <a:pt x="12180824" y="5077964"/>
                </a:moveTo>
                <a:lnTo>
                  <a:pt x="12231624" y="5077964"/>
                </a:lnTo>
                <a:lnTo>
                  <a:pt x="12180824" y="5077964"/>
                </a:lnTo>
                <a:close/>
                <a:moveTo>
                  <a:pt x="12282424" y="5077964"/>
                </a:moveTo>
                <a:lnTo>
                  <a:pt x="12333224" y="5077964"/>
                </a:lnTo>
                <a:lnTo>
                  <a:pt x="12282424" y="5077964"/>
                </a:lnTo>
                <a:close/>
                <a:moveTo>
                  <a:pt x="12384024" y="5077964"/>
                </a:moveTo>
                <a:lnTo>
                  <a:pt x="12434824" y="5077964"/>
                </a:lnTo>
                <a:lnTo>
                  <a:pt x="12384024" y="5077964"/>
                </a:lnTo>
                <a:close/>
                <a:moveTo>
                  <a:pt x="12485624" y="5077964"/>
                </a:moveTo>
                <a:lnTo>
                  <a:pt x="12536424" y="5077964"/>
                </a:lnTo>
                <a:lnTo>
                  <a:pt x="12485624" y="5077964"/>
                </a:lnTo>
                <a:close/>
                <a:moveTo>
                  <a:pt x="12587224" y="5077964"/>
                </a:moveTo>
                <a:lnTo>
                  <a:pt x="12638024" y="5077964"/>
                </a:lnTo>
                <a:lnTo>
                  <a:pt x="12587224" y="5077964"/>
                </a:lnTo>
                <a:close/>
                <a:moveTo>
                  <a:pt x="12688824" y="5077964"/>
                </a:moveTo>
                <a:lnTo>
                  <a:pt x="12739624" y="5077964"/>
                </a:lnTo>
                <a:lnTo>
                  <a:pt x="12688824" y="5077964"/>
                </a:lnTo>
                <a:close/>
                <a:moveTo>
                  <a:pt x="12790424" y="5077964"/>
                </a:moveTo>
                <a:lnTo>
                  <a:pt x="12841224" y="5077964"/>
                </a:lnTo>
                <a:lnTo>
                  <a:pt x="12790424" y="5077964"/>
                </a:lnTo>
                <a:close/>
                <a:moveTo>
                  <a:pt x="12892024" y="5077964"/>
                </a:moveTo>
                <a:lnTo>
                  <a:pt x="12942824" y="5077964"/>
                </a:lnTo>
                <a:lnTo>
                  <a:pt x="12892024" y="5077964"/>
                </a:lnTo>
                <a:close/>
                <a:moveTo>
                  <a:pt x="12993624" y="5077964"/>
                </a:moveTo>
                <a:lnTo>
                  <a:pt x="13044424" y="5077964"/>
                </a:lnTo>
                <a:lnTo>
                  <a:pt x="12993624" y="5077964"/>
                </a:lnTo>
                <a:close/>
                <a:moveTo>
                  <a:pt x="13095224" y="5077964"/>
                </a:moveTo>
                <a:lnTo>
                  <a:pt x="13146024" y="5077964"/>
                </a:lnTo>
                <a:lnTo>
                  <a:pt x="13095224" y="5077964"/>
                </a:lnTo>
                <a:close/>
                <a:moveTo>
                  <a:pt x="13196824" y="5077964"/>
                </a:moveTo>
                <a:lnTo>
                  <a:pt x="13247624" y="5077964"/>
                </a:lnTo>
                <a:lnTo>
                  <a:pt x="13196824" y="5077964"/>
                </a:lnTo>
                <a:close/>
                <a:moveTo>
                  <a:pt x="13298424" y="5077964"/>
                </a:moveTo>
                <a:lnTo>
                  <a:pt x="13349224" y="5077964"/>
                </a:lnTo>
                <a:lnTo>
                  <a:pt x="13298424" y="5077964"/>
                </a:lnTo>
                <a:close/>
                <a:moveTo>
                  <a:pt x="13400024" y="5077964"/>
                </a:moveTo>
                <a:lnTo>
                  <a:pt x="13450824" y="5077964"/>
                </a:lnTo>
                <a:lnTo>
                  <a:pt x="13400024" y="5077964"/>
                </a:lnTo>
                <a:close/>
                <a:moveTo>
                  <a:pt x="13501624" y="5077964"/>
                </a:moveTo>
                <a:lnTo>
                  <a:pt x="13552424" y="5077964"/>
                </a:lnTo>
                <a:lnTo>
                  <a:pt x="13501624" y="5077964"/>
                </a:lnTo>
                <a:close/>
                <a:moveTo>
                  <a:pt x="13603224" y="5077964"/>
                </a:moveTo>
                <a:lnTo>
                  <a:pt x="13654024" y="5077964"/>
                </a:lnTo>
                <a:lnTo>
                  <a:pt x="13603224" y="5077964"/>
                </a:lnTo>
                <a:close/>
                <a:moveTo>
                  <a:pt x="13704824" y="5077964"/>
                </a:moveTo>
                <a:lnTo>
                  <a:pt x="13755624" y="5077964"/>
                </a:lnTo>
                <a:lnTo>
                  <a:pt x="13704824" y="5077964"/>
                </a:lnTo>
                <a:close/>
                <a:moveTo>
                  <a:pt x="13806424" y="5077964"/>
                </a:moveTo>
                <a:lnTo>
                  <a:pt x="13857224" y="5077964"/>
                </a:lnTo>
                <a:lnTo>
                  <a:pt x="13806424" y="5077964"/>
                </a:lnTo>
                <a:close/>
                <a:moveTo>
                  <a:pt x="13908024" y="5077964"/>
                </a:moveTo>
                <a:lnTo>
                  <a:pt x="13958824" y="5077964"/>
                </a:lnTo>
                <a:lnTo>
                  <a:pt x="13908024" y="5077964"/>
                </a:lnTo>
                <a:close/>
                <a:moveTo>
                  <a:pt x="14009624" y="5077964"/>
                </a:moveTo>
                <a:lnTo>
                  <a:pt x="14060424" y="5077964"/>
                </a:lnTo>
                <a:lnTo>
                  <a:pt x="14009624" y="5077964"/>
                </a:lnTo>
                <a:close/>
                <a:moveTo>
                  <a:pt x="14111224" y="5077964"/>
                </a:moveTo>
                <a:lnTo>
                  <a:pt x="14162024" y="5077964"/>
                </a:lnTo>
                <a:lnTo>
                  <a:pt x="14111224" y="5077964"/>
                </a:lnTo>
                <a:close/>
                <a:moveTo>
                  <a:pt x="14212824" y="5077964"/>
                </a:moveTo>
                <a:lnTo>
                  <a:pt x="14263624" y="5077964"/>
                </a:lnTo>
                <a:lnTo>
                  <a:pt x="14212824" y="5077964"/>
                </a:lnTo>
                <a:close/>
                <a:moveTo>
                  <a:pt x="14314424" y="5077964"/>
                </a:moveTo>
                <a:lnTo>
                  <a:pt x="14365224" y="5077964"/>
                </a:lnTo>
                <a:lnTo>
                  <a:pt x="14314424" y="5077964"/>
                </a:lnTo>
                <a:close/>
                <a:moveTo>
                  <a:pt x="14416024" y="5077964"/>
                </a:moveTo>
                <a:lnTo>
                  <a:pt x="14466824" y="5077964"/>
                </a:lnTo>
                <a:lnTo>
                  <a:pt x="14416024" y="5077964"/>
                </a:lnTo>
                <a:close/>
                <a:moveTo>
                  <a:pt x="14517624" y="5077964"/>
                </a:moveTo>
                <a:lnTo>
                  <a:pt x="14568424" y="5077964"/>
                </a:lnTo>
                <a:lnTo>
                  <a:pt x="14517624" y="5077964"/>
                </a:lnTo>
                <a:close/>
                <a:moveTo>
                  <a:pt x="14619224" y="5077964"/>
                </a:moveTo>
                <a:lnTo>
                  <a:pt x="14670024" y="5077964"/>
                </a:lnTo>
                <a:lnTo>
                  <a:pt x="14619224" y="5077964"/>
                </a:lnTo>
                <a:close/>
                <a:moveTo>
                  <a:pt x="14720824" y="5077964"/>
                </a:moveTo>
                <a:lnTo>
                  <a:pt x="14771624" y="5077964"/>
                </a:lnTo>
                <a:lnTo>
                  <a:pt x="14720824" y="5077964"/>
                </a:lnTo>
                <a:close/>
                <a:moveTo>
                  <a:pt x="14822424" y="5077964"/>
                </a:moveTo>
                <a:lnTo>
                  <a:pt x="14873224" y="5077964"/>
                </a:lnTo>
                <a:lnTo>
                  <a:pt x="14822424" y="5077964"/>
                </a:lnTo>
                <a:close/>
                <a:moveTo>
                  <a:pt x="14924024" y="5077964"/>
                </a:moveTo>
                <a:lnTo>
                  <a:pt x="14974824" y="5077964"/>
                </a:lnTo>
                <a:lnTo>
                  <a:pt x="14924024" y="5077964"/>
                </a:lnTo>
                <a:close/>
                <a:moveTo>
                  <a:pt x="15025624" y="5077964"/>
                </a:moveTo>
                <a:lnTo>
                  <a:pt x="15076424" y="5077964"/>
                </a:lnTo>
                <a:lnTo>
                  <a:pt x="15025624" y="5077964"/>
                </a:lnTo>
                <a:close/>
                <a:moveTo>
                  <a:pt x="15127224" y="5077964"/>
                </a:moveTo>
                <a:lnTo>
                  <a:pt x="15178024" y="5077964"/>
                </a:lnTo>
                <a:lnTo>
                  <a:pt x="15127224" y="5077964"/>
                </a:lnTo>
                <a:close/>
                <a:moveTo>
                  <a:pt x="15228824" y="5077964"/>
                </a:moveTo>
                <a:lnTo>
                  <a:pt x="15279624" y="5077964"/>
                </a:lnTo>
                <a:lnTo>
                  <a:pt x="15228824" y="5077964"/>
                </a:lnTo>
                <a:close/>
                <a:moveTo>
                  <a:pt x="15330424" y="5077964"/>
                </a:moveTo>
                <a:lnTo>
                  <a:pt x="15381224" y="5077964"/>
                </a:lnTo>
                <a:lnTo>
                  <a:pt x="15330424" y="5077964"/>
                </a:lnTo>
                <a:close/>
                <a:moveTo>
                  <a:pt x="15432024" y="5077964"/>
                </a:moveTo>
                <a:lnTo>
                  <a:pt x="15482824" y="5077964"/>
                </a:lnTo>
                <a:lnTo>
                  <a:pt x="15432024" y="5077964"/>
                </a:lnTo>
                <a:close/>
                <a:moveTo>
                  <a:pt x="15533624" y="5077964"/>
                </a:moveTo>
                <a:lnTo>
                  <a:pt x="15584424" y="5077964"/>
                </a:lnTo>
                <a:lnTo>
                  <a:pt x="15533624" y="5077964"/>
                </a:lnTo>
                <a:close/>
                <a:moveTo>
                  <a:pt x="15635224" y="5077964"/>
                </a:moveTo>
                <a:lnTo>
                  <a:pt x="15686024" y="5077964"/>
                </a:lnTo>
                <a:lnTo>
                  <a:pt x="15635224" y="5077964"/>
                </a:lnTo>
                <a:close/>
                <a:moveTo>
                  <a:pt x="15736824" y="5077964"/>
                </a:moveTo>
                <a:lnTo>
                  <a:pt x="15787624" y="5077964"/>
                </a:lnTo>
                <a:lnTo>
                  <a:pt x="15736824" y="5077964"/>
                </a:lnTo>
                <a:close/>
                <a:moveTo>
                  <a:pt x="15838424" y="5077964"/>
                </a:moveTo>
                <a:lnTo>
                  <a:pt x="15889224" y="5077964"/>
                </a:lnTo>
                <a:lnTo>
                  <a:pt x="15838424" y="5077964"/>
                </a:lnTo>
                <a:close/>
                <a:moveTo>
                  <a:pt x="15940024" y="5077964"/>
                </a:moveTo>
                <a:lnTo>
                  <a:pt x="15990824" y="5077964"/>
                </a:lnTo>
                <a:lnTo>
                  <a:pt x="15940024" y="5077964"/>
                </a:lnTo>
                <a:close/>
                <a:moveTo>
                  <a:pt x="16041624" y="5077964"/>
                </a:moveTo>
                <a:lnTo>
                  <a:pt x="16092424" y="5077964"/>
                </a:lnTo>
                <a:lnTo>
                  <a:pt x="16041624" y="5077964"/>
                </a:lnTo>
                <a:close/>
                <a:moveTo>
                  <a:pt x="16143224" y="5077964"/>
                </a:moveTo>
                <a:lnTo>
                  <a:pt x="16194024" y="5077964"/>
                </a:lnTo>
                <a:lnTo>
                  <a:pt x="16143224" y="5077964"/>
                </a:lnTo>
                <a:close/>
                <a:moveTo>
                  <a:pt x="16244824" y="5077964"/>
                </a:moveTo>
                <a:lnTo>
                  <a:pt x="16295624" y="5077964"/>
                </a:lnTo>
                <a:lnTo>
                  <a:pt x="16244824" y="5077964"/>
                </a:lnTo>
                <a:close/>
                <a:moveTo>
                  <a:pt x="16346424" y="5077964"/>
                </a:moveTo>
                <a:lnTo>
                  <a:pt x="16397224" y="5077964"/>
                </a:lnTo>
                <a:lnTo>
                  <a:pt x="16346424" y="5077964"/>
                </a:lnTo>
                <a:close/>
                <a:moveTo>
                  <a:pt x="16448024" y="5077964"/>
                </a:moveTo>
                <a:lnTo>
                  <a:pt x="16498824" y="5077964"/>
                </a:lnTo>
                <a:lnTo>
                  <a:pt x="16448024" y="5077964"/>
                </a:lnTo>
                <a:close/>
                <a:moveTo>
                  <a:pt x="16549624" y="5077964"/>
                </a:moveTo>
                <a:lnTo>
                  <a:pt x="16600424" y="5077964"/>
                </a:lnTo>
                <a:lnTo>
                  <a:pt x="16549624" y="5077964"/>
                </a:lnTo>
                <a:close/>
                <a:moveTo>
                  <a:pt x="16651224" y="5077964"/>
                </a:moveTo>
                <a:lnTo>
                  <a:pt x="16702024" y="5077964"/>
                </a:lnTo>
                <a:lnTo>
                  <a:pt x="16651224" y="5077964"/>
                </a:lnTo>
                <a:close/>
                <a:moveTo>
                  <a:pt x="16752824" y="5077964"/>
                </a:moveTo>
                <a:lnTo>
                  <a:pt x="16803624" y="5077964"/>
                </a:lnTo>
                <a:lnTo>
                  <a:pt x="16752824" y="5077964"/>
                </a:lnTo>
                <a:close/>
                <a:moveTo>
                  <a:pt x="16854424" y="5077964"/>
                </a:moveTo>
                <a:lnTo>
                  <a:pt x="16905224" y="5077964"/>
                </a:lnTo>
                <a:lnTo>
                  <a:pt x="16854424" y="5077964"/>
                </a:lnTo>
                <a:close/>
                <a:moveTo>
                  <a:pt x="16956024" y="5077964"/>
                </a:moveTo>
                <a:lnTo>
                  <a:pt x="17006824" y="5077964"/>
                </a:lnTo>
                <a:lnTo>
                  <a:pt x="16956024" y="5077964"/>
                </a:lnTo>
                <a:close/>
                <a:moveTo>
                  <a:pt x="17057624" y="5077964"/>
                </a:moveTo>
                <a:lnTo>
                  <a:pt x="17108424" y="5077964"/>
                </a:lnTo>
                <a:lnTo>
                  <a:pt x="17057624" y="5077964"/>
                </a:lnTo>
                <a:close/>
                <a:moveTo>
                  <a:pt x="17159224" y="5077964"/>
                </a:moveTo>
                <a:lnTo>
                  <a:pt x="17210024" y="5077964"/>
                </a:lnTo>
                <a:lnTo>
                  <a:pt x="17159224" y="5077964"/>
                </a:lnTo>
                <a:close/>
                <a:moveTo>
                  <a:pt x="17260824" y="5077964"/>
                </a:moveTo>
                <a:lnTo>
                  <a:pt x="17311624" y="5077964"/>
                </a:lnTo>
                <a:lnTo>
                  <a:pt x="17260824" y="5077964"/>
                </a:lnTo>
                <a:close/>
                <a:moveTo>
                  <a:pt x="17362424" y="5077964"/>
                </a:moveTo>
                <a:lnTo>
                  <a:pt x="17413224" y="5077964"/>
                </a:lnTo>
                <a:lnTo>
                  <a:pt x="17362424" y="5077964"/>
                </a:lnTo>
                <a:close/>
                <a:moveTo>
                  <a:pt x="17464024" y="5077964"/>
                </a:moveTo>
                <a:lnTo>
                  <a:pt x="17514824" y="5077964"/>
                </a:lnTo>
                <a:lnTo>
                  <a:pt x="17464024" y="5077964"/>
                </a:lnTo>
                <a:close/>
                <a:moveTo>
                  <a:pt x="17565624" y="5077964"/>
                </a:moveTo>
                <a:lnTo>
                  <a:pt x="17616424" y="5077964"/>
                </a:lnTo>
                <a:lnTo>
                  <a:pt x="17565624" y="5077964"/>
                </a:lnTo>
                <a:close/>
                <a:moveTo>
                  <a:pt x="17667224" y="5077964"/>
                </a:moveTo>
                <a:lnTo>
                  <a:pt x="17718024" y="5077964"/>
                </a:lnTo>
                <a:lnTo>
                  <a:pt x="17667224" y="5077964"/>
                </a:lnTo>
                <a:close/>
                <a:moveTo>
                  <a:pt x="17768824" y="5077964"/>
                </a:moveTo>
                <a:lnTo>
                  <a:pt x="17819624" y="5077964"/>
                </a:lnTo>
                <a:lnTo>
                  <a:pt x="17768824" y="5077964"/>
                </a:lnTo>
                <a:close/>
                <a:moveTo>
                  <a:pt x="17870424" y="5077964"/>
                </a:moveTo>
                <a:lnTo>
                  <a:pt x="17921224" y="5077964"/>
                </a:lnTo>
                <a:lnTo>
                  <a:pt x="17870424" y="5077964"/>
                </a:lnTo>
                <a:close/>
                <a:moveTo>
                  <a:pt x="17972024" y="5077964"/>
                </a:moveTo>
                <a:lnTo>
                  <a:pt x="18022824" y="5077964"/>
                </a:lnTo>
                <a:lnTo>
                  <a:pt x="17972024" y="5077964"/>
                </a:lnTo>
                <a:close/>
                <a:moveTo>
                  <a:pt x="18073624" y="5077964"/>
                </a:moveTo>
                <a:lnTo>
                  <a:pt x="18124424" y="5077964"/>
                </a:lnTo>
                <a:lnTo>
                  <a:pt x="18073624" y="5077964"/>
                </a:lnTo>
                <a:close/>
                <a:moveTo>
                  <a:pt x="18175224" y="5077964"/>
                </a:moveTo>
                <a:lnTo>
                  <a:pt x="18226024" y="5077964"/>
                </a:lnTo>
                <a:lnTo>
                  <a:pt x="18175224" y="5077964"/>
                </a:lnTo>
                <a:close/>
                <a:moveTo>
                  <a:pt x="18276824" y="5077964"/>
                </a:moveTo>
                <a:lnTo>
                  <a:pt x="18327624" y="5077964"/>
                </a:lnTo>
                <a:lnTo>
                  <a:pt x="18276824" y="5077964"/>
                </a:lnTo>
                <a:close/>
                <a:moveTo>
                  <a:pt x="18378424" y="5077964"/>
                </a:moveTo>
                <a:lnTo>
                  <a:pt x="18429224" y="5077964"/>
                </a:lnTo>
                <a:lnTo>
                  <a:pt x="18378424" y="5077964"/>
                </a:lnTo>
                <a:close/>
                <a:moveTo>
                  <a:pt x="18480024" y="5077964"/>
                </a:moveTo>
                <a:lnTo>
                  <a:pt x="18530824" y="5077964"/>
                </a:lnTo>
                <a:lnTo>
                  <a:pt x="18480024" y="5077964"/>
                </a:lnTo>
                <a:close/>
                <a:moveTo>
                  <a:pt x="18581624" y="5077964"/>
                </a:moveTo>
                <a:lnTo>
                  <a:pt x="18632424" y="5077964"/>
                </a:lnTo>
                <a:lnTo>
                  <a:pt x="18581624" y="5077964"/>
                </a:lnTo>
                <a:close/>
                <a:moveTo>
                  <a:pt x="18683224" y="5077964"/>
                </a:moveTo>
                <a:lnTo>
                  <a:pt x="18734024" y="5077964"/>
                </a:lnTo>
                <a:lnTo>
                  <a:pt x="18683224" y="5077964"/>
                </a:lnTo>
                <a:close/>
                <a:moveTo>
                  <a:pt x="18784824" y="5077964"/>
                </a:moveTo>
                <a:lnTo>
                  <a:pt x="18835624" y="5077964"/>
                </a:lnTo>
                <a:lnTo>
                  <a:pt x="18784824" y="5077964"/>
                </a:lnTo>
                <a:close/>
                <a:moveTo>
                  <a:pt x="18886424" y="5077964"/>
                </a:moveTo>
                <a:lnTo>
                  <a:pt x="18937224" y="5077964"/>
                </a:lnTo>
                <a:lnTo>
                  <a:pt x="18886424" y="5077964"/>
                </a:lnTo>
                <a:close/>
                <a:moveTo>
                  <a:pt x="18988024" y="5077964"/>
                </a:moveTo>
                <a:lnTo>
                  <a:pt x="19038824" y="5077964"/>
                </a:lnTo>
                <a:lnTo>
                  <a:pt x="18988024" y="5077964"/>
                </a:lnTo>
                <a:close/>
                <a:moveTo>
                  <a:pt x="19089624" y="5077964"/>
                </a:moveTo>
                <a:lnTo>
                  <a:pt x="19140424" y="5077964"/>
                </a:lnTo>
                <a:lnTo>
                  <a:pt x="19089624" y="5077964"/>
                </a:lnTo>
                <a:close/>
                <a:moveTo>
                  <a:pt x="19191224" y="5077964"/>
                </a:moveTo>
                <a:lnTo>
                  <a:pt x="19242024" y="5077964"/>
                </a:lnTo>
                <a:lnTo>
                  <a:pt x="19191224" y="5077964"/>
                </a:lnTo>
                <a:close/>
                <a:moveTo>
                  <a:pt x="19292824" y="5077964"/>
                </a:moveTo>
                <a:lnTo>
                  <a:pt x="19343624" y="5077964"/>
                </a:lnTo>
                <a:lnTo>
                  <a:pt x="19292824" y="5077964"/>
                </a:lnTo>
                <a:close/>
                <a:moveTo>
                  <a:pt x="19394424" y="5077964"/>
                </a:moveTo>
                <a:lnTo>
                  <a:pt x="19445224" y="5077964"/>
                </a:lnTo>
                <a:lnTo>
                  <a:pt x="19394424" y="5077964"/>
                </a:lnTo>
                <a:close/>
                <a:moveTo>
                  <a:pt x="19496024" y="5077964"/>
                </a:moveTo>
                <a:lnTo>
                  <a:pt x="19546824" y="5077964"/>
                </a:lnTo>
                <a:lnTo>
                  <a:pt x="19496024" y="5077964"/>
                </a:lnTo>
                <a:close/>
                <a:moveTo>
                  <a:pt x="19597624" y="5077964"/>
                </a:moveTo>
                <a:lnTo>
                  <a:pt x="19648424" y="5077964"/>
                </a:lnTo>
                <a:lnTo>
                  <a:pt x="19597624" y="5077964"/>
                </a:lnTo>
                <a:close/>
                <a:moveTo>
                  <a:pt x="19699224" y="5077964"/>
                </a:moveTo>
                <a:lnTo>
                  <a:pt x="19750024" y="5077964"/>
                </a:lnTo>
                <a:lnTo>
                  <a:pt x="19699224" y="5077964"/>
                </a:lnTo>
                <a:close/>
                <a:moveTo>
                  <a:pt x="19800824" y="5077964"/>
                </a:moveTo>
                <a:lnTo>
                  <a:pt x="19810857" y="5077964"/>
                </a:lnTo>
                <a:cubicBezTo>
                  <a:pt x="19824827" y="5077964"/>
                  <a:pt x="19836257" y="5095165"/>
                  <a:pt x="19836257" y="5116189"/>
                </a:cubicBezTo>
                <a:lnTo>
                  <a:pt x="19836257" y="5101090"/>
                </a:lnTo>
                <a:lnTo>
                  <a:pt x="19785457" y="5101090"/>
                </a:lnTo>
                <a:lnTo>
                  <a:pt x="19785457" y="5039739"/>
                </a:lnTo>
                <a:lnTo>
                  <a:pt x="19810857" y="5039739"/>
                </a:lnTo>
                <a:lnTo>
                  <a:pt x="19810857" y="5077964"/>
                </a:lnTo>
                <a:lnTo>
                  <a:pt x="19800824" y="5077964"/>
                </a:lnTo>
                <a:close/>
                <a:moveTo>
                  <a:pt x="19836257" y="5253989"/>
                </a:moveTo>
                <a:lnTo>
                  <a:pt x="19836257" y="5330439"/>
                </a:lnTo>
                <a:lnTo>
                  <a:pt x="19785457" y="5330439"/>
                </a:lnTo>
                <a:lnTo>
                  <a:pt x="19785457" y="5253989"/>
                </a:lnTo>
                <a:close/>
                <a:moveTo>
                  <a:pt x="19785457" y="5406888"/>
                </a:moveTo>
                <a:lnTo>
                  <a:pt x="19785457" y="5483338"/>
                </a:lnTo>
                <a:lnTo>
                  <a:pt x="19734657" y="5483338"/>
                </a:lnTo>
                <a:lnTo>
                  <a:pt x="19734657" y="5406888"/>
                </a:lnTo>
                <a:close/>
                <a:moveTo>
                  <a:pt x="19734657" y="5559788"/>
                </a:moveTo>
                <a:lnTo>
                  <a:pt x="19734657" y="5636238"/>
                </a:lnTo>
                <a:lnTo>
                  <a:pt x="19683857" y="5636238"/>
                </a:lnTo>
                <a:lnTo>
                  <a:pt x="19683857" y="5559788"/>
                </a:lnTo>
                <a:close/>
                <a:moveTo>
                  <a:pt x="19683857" y="5712687"/>
                </a:moveTo>
                <a:lnTo>
                  <a:pt x="19683857" y="5789137"/>
                </a:lnTo>
                <a:lnTo>
                  <a:pt x="19633057" y="5789137"/>
                </a:lnTo>
                <a:lnTo>
                  <a:pt x="19633057" y="5712687"/>
                </a:lnTo>
                <a:close/>
                <a:moveTo>
                  <a:pt x="19633057" y="5865587"/>
                </a:moveTo>
                <a:lnTo>
                  <a:pt x="19633057" y="5942036"/>
                </a:lnTo>
                <a:lnTo>
                  <a:pt x="19582257" y="5942036"/>
                </a:lnTo>
                <a:lnTo>
                  <a:pt x="19582257" y="5865587"/>
                </a:lnTo>
                <a:close/>
                <a:moveTo>
                  <a:pt x="19582257" y="6018486"/>
                </a:moveTo>
                <a:lnTo>
                  <a:pt x="19582257" y="6094936"/>
                </a:lnTo>
                <a:lnTo>
                  <a:pt x="19531457" y="6094936"/>
                </a:lnTo>
                <a:lnTo>
                  <a:pt x="19531457" y="6018486"/>
                </a:lnTo>
                <a:close/>
                <a:moveTo>
                  <a:pt x="19531457" y="6171385"/>
                </a:moveTo>
                <a:lnTo>
                  <a:pt x="19531457" y="6247835"/>
                </a:lnTo>
                <a:lnTo>
                  <a:pt x="19480657" y="6247835"/>
                </a:lnTo>
                <a:lnTo>
                  <a:pt x="19480657" y="6171385"/>
                </a:lnTo>
                <a:close/>
                <a:moveTo>
                  <a:pt x="19480657" y="6324285"/>
                </a:moveTo>
                <a:lnTo>
                  <a:pt x="19480657" y="6400734"/>
                </a:lnTo>
                <a:lnTo>
                  <a:pt x="19429857" y="6400734"/>
                </a:lnTo>
                <a:lnTo>
                  <a:pt x="19429857" y="6324285"/>
                </a:lnTo>
                <a:close/>
                <a:moveTo>
                  <a:pt x="19429857" y="6477184"/>
                </a:moveTo>
                <a:lnTo>
                  <a:pt x="19429857" y="6553634"/>
                </a:lnTo>
                <a:lnTo>
                  <a:pt x="19379057" y="6553634"/>
                </a:lnTo>
                <a:lnTo>
                  <a:pt x="19379057" y="6477184"/>
                </a:lnTo>
                <a:close/>
                <a:moveTo>
                  <a:pt x="19379057" y="6630083"/>
                </a:moveTo>
                <a:lnTo>
                  <a:pt x="19379057" y="6706533"/>
                </a:lnTo>
                <a:lnTo>
                  <a:pt x="19328257" y="6706533"/>
                </a:lnTo>
                <a:lnTo>
                  <a:pt x="19328257" y="6630083"/>
                </a:lnTo>
                <a:close/>
                <a:moveTo>
                  <a:pt x="19328257" y="6782983"/>
                </a:moveTo>
                <a:lnTo>
                  <a:pt x="19328257" y="6859433"/>
                </a:lnTo>
                <a:lnTo>
                  <a:pt x="19277457" y="6859433"/>
                </a:lnTo>
                <a:lnTo>
                  <a:pt x="19277457" y="6782983"/>
                </a:lnTo>
                <a:close/>
                <a:moveTo>
                  <a:pt x="19277457" y="6935882"/>
                </a:moveTo>
                <a:lnTo>
                  <a:pt x="19277457" y="7012332"/>
                </a:lnTo>
                <a:lnTo>
                  <a:pt x="19226657" y="7012332"/>
                </a:lnTo>
                <a:lnTo>
                  <a:pt x="19226657" y="6935882"/>
                </a:lnTo>
                <a:close/>
                <a:moveTo>
                  <a:pt x="19226657" y="7088782"/>
                </a:moveTo>
                <a:lnTo>
                  <a:pt x="19226657" y="7165231"/>
                </a:lnTo>
                <a:lnTo>
                  <a:pt x="19175857" y="7165231"/>
                </a:lnTo>
                <a:lnTo>
                  <a:pt x="19175857" y="7088782"/>
                </a:lnTo>
                <a:close/>
                <a:moveTo>
                  <a:pt x="19175857" y="7241681"/>
                </a:moveTo>
                <a:lnTo>
                  <a:pt x="19175857" y="7318131"/>
                </a:lnTo>
                <a:lnTo>
                  <a:pt x="19125057" y="7318131"/>
                </a:lnTo>
                <a:lnTo>
                  <a:pt x="19125057" y="7241681"/>
                </a:lnTo>
                <a:close/>
                <a:moveTo>
                  <a:pt x="19125057" y="7394580"/>
                </a:moveTo>
                <a:lnTo>
                  <a:pt x="19125057" y="7471030"/>
                </a:lnTo>
                <a:lnTo>
                  <a:pt x="19074257" y="7471030"/>
                </a:lnTo>
                <a:lnTo>
                  <a:pt x="19074257" y="7394580"/>
                </a:lnTo>
                <a:close/>
                <a:moveTo>
                  <a:pt x="19074257" y="7547480"/>
                </a:moveTo>
                <a:lnTo>
                  <a:pt x="19074257" y="7623930"/>
                </a:lnTo>
                <a:lnTo>
                  <a:pt x="19023457" y="7623930"/>
                </a:lnTo>
                <a:lnTo>
                  <a:pt x="19023457" y="7547480"/>
                </a:lnTo>
                <a:close/>
                <a:moveTo>
                  <a:pt x="19023457" y="7700379"/>
                </a:moveTo>
                <a:lnTo>
                  <a:pt x="19023457" y="7776829"/>
                </a:lnTo>
                <a:lnTo>
                  <a:pt x="18972657" y="7776829"/>
                </a:lnTo>
                <a:lnTo>
                  <a:pt x="18972657" y="7700379"/>
                </a:lnTo>
                <a:close/>
                <a:moveTo>
                  <a:pt x="18972657" y="7853278"/>
                </a:moveTo>
                <a:lnTo>
                  <a:pt x="18972657" y="7929728"/>
                </a:lnTo>
                <a:lnTo>
                  <a:pt x="18921857" y="7929728"/>
                </a:lnTo>
                <a:lnTo>
                  <a:pt x="18921857" y="7853278"/>
                </a:lnTo>
                <a:close/>
                <a:moveTo>
                  <a:pt x="18921857" y="8006178"/>
                </a:moveTo>
                <a:lnTo>
                  <a:pt x="18921857" y="8082628"/>
                </a:lnTo>
                <a:lnTo>
                  <a:pt x="18871057" y="8082628"/>
                </a:lnTo>
                <a:lnTo>
                  <a:pt x="18871057" y="8006178"/>
                </a:lnTo>
                <a:close/>
                <a:moveTo>
                  <a:pt x="18871057" y="8159077"/>
                </a:moveTo>
                <a:lnTo>
                  <a:pt x="18871057" y="8235527"/>
                </a:lnTo>
                <a:lnTo>
                  <a:pt x="18820257" y="8235527"/>
                </a:lnTo>
                <a:lnTo>
                  <a:pt x="18820257" y="8159077"/>
                </a:lnTo>
                <a:close/>
                <a:moveTo>
                  <a:pt x="18820257" y="8311977"/>
                </a:moveTo>
                <a:lnTo>
                  <a:pt x="18820257" y="8388426"/>
                </a:lnTo>
                <a:lnTo>
                  <a:pt x="18769457" y="8388426"/>
                </a:lnTo>
                <a:lnTo>
                  <a:pt x="18769457" y="8311977"/>
                </a:lnTo>
                <a:close/>
                <a:moveTo>
                  <a:pt x="18769457" y="8464876"/>
                </a:moveTo>
                <a:lnTo>
                  <a:pt x="18769457" y="8541326"/>
                </a:lnTo>
                <a:lnTo>
                  <a:pt x="18718657" y="8541326"/>
                </a:lnTo>
                <a:lnTo>
                  <a:pt x="18718657" y="8464876"/>
                </a:lnTo>
                <a:close/>
                <a:moveTo>
                  <a:pt x="18718657" y="8617775"/>
                </a:moveTo>
                <a:lnTo>
                  <a:pt x="18718657" y="8694225"/>
                </a:lnTo>
                <a:lnTo>
                  <a:pt x="18667857" y="8694225"/>
                </a:lnTo>
                <a:lnTo>
                  <a:pt x="18667857" y="8617775"/>
                </a:lnTo>
                <a:close/>
                <a:moveTo>
                  <a:pt x="18667857" y="8770675"/>
                </a:moveTo>
                <a:lnTo>
                  <a:pt x="18667857" y="8847125"/>
                </a:lnTo>
                <a:lnTo>
                  <a:pt x="18617057" y="8847125"/>
                </a:lnTo>
                <a:lnTo>
                  <a:pt x="18617057" y="8770675"/>
                </a:lnTo>
                <a:close/>
                <a:moveTo>
                  <a:pt x="18617057" y="8923574"/>
                </a:moveTo>
                <a:lnTo>
                  <a:pt x="18617057" y="9000024"/>
                </a:lnTo>
                <a:lnTo>
                  <a:pt x="18566257" y="9000024"/>
                </a:lnTo>
                <a:lnTo>
                  <a:pt x="18566257" y="8923574"/>
                </a:lnTo>
                <a:close/>
                <a:moveTo>
                  <a:pt x="18566257" y="9076473"/>
                </a:moveTo>
                <a:lnTo>
                  <a:pt x="18566257" y="9152923"/>
                </a:lnTo>
                <a:lnTo>
                  <a:pt x="18515457" y="9152923"/>
                </a:lnTo>
                <a:lnTo>
                  <a:pt x="18515457" y="9076473"/>
                </a:lnTo>
                <a:close/>
                <a:moveTo>
                  <a:pt x="18515457" y="9229373"/>
                </a:moveTo>
                <a:lnTo>
                  <a:pt x="18515457" y="9305823"/>
                </a:lnTo>
                <a:lnTo>
                  <a:pt x="18464657" y="9305823"/>
                </a:lnTo>
                <a:lnTo>
                  <a:pt x="18464657" y="9229373"/>
                </a:lnTo>
                <a:close/>
                <a:moveTo>
                  <a:pt x="18464657" y="9382272"/>
                </a:moveTo>
                <a:lnTo>
                  <a:pt x="18464657" y="9458722"/>
                </a:lnTo>
                <a:lnTo>
                  <a:pt x="18413857" y="9458722"/>
                </a:lnTo>
                <a:lnTo>
                  <a:pt x="18413857" y="9382272"/>
                </a:lnTo>
                <a:close/>
                <a:moveTo>
                  <a:pt x="18413857" y="9535172"/>
                </a:moveTo>
                <a:lnTo>
                  <a:pt x="18413857" y="9611621"/>
                </a:lnTo>
                <a:lnTo>
                  <a:pt x="18363057" y="9611621"/>
                </a:lnTo>
                <a:lnTo>
                  <a:pt x="18363057" y="9535172"/>
                </a:lnTo>
                <a:close/>
                <a:moveTo>
                  <a:pt x="18363057" y="9688071"/>
                </a:moveTo>
                <a:lnTo>
                  <a:pt x="18363057" y="9764521"/>
                </a:lnTo>
                <a:lnTo>
                  <a:pt x="18312257" y="9764521"/>
                </a:lnTo>
                <a:lnTo>
                  <a:pt x="18312257" y="9688071"/>
                </a:lnTo>
                <a:close/>
                <a:moveTo>
                  <a:pt x="18312257" y="9840971"/>
                </a:moveTo>
                <a:lnTo>
                  <a:pt x="18312257" y="9917420"/>
                </a:lnTo>
                <a:lnTo>
                  <a:pt x="18261457" y="9917420"/>
                </a:lnTo>
                <a:lnTo>
                  <a:pt x="18261457" y="9840971"/>
                </a:lnTo>
                <a:close/>
                <a:moveTo>
                  <a:pt x="18261457" y="9993869"/>
                </a:moveTo>
                <a:lnTo>
                  <a:pt x="18261457" y="10070319"/>
                </a:lnTo>
                <a:lnTo>
                  <a:pt x="18210657" y="10070319"/>
                </a:lnTo>
                <a:lnTo>
                  <a:pt x="18210657" y="9993869"/>
                </a:lnTo>
                <a:close/>
                <a:moveTo>
                  <a:pt x="18210657" y="10146769"/>
                </a:moveTo>
                <a:lnTo>
                  <a:pt x="18210657" y="10223219"/>
                </a:lnTo>
                <a:lnTo>
                  <a:pt x="18159857" y="10223219"/>
                </a:lnTo>
                <a:lnTo>
                  <a:pt x="18159857" y="10146769"/>
                </a:lnTo>
                <a:close/>
                <a:moveTo>
                  <a:pt x="18159857" y="10299668"/>
                </a:moveTo>
                <a:lnTo>
                  <a:pt x="18159857" y="10376118"/>
                </a:lnTo>
                <a:lnTo>
                  <a:pt x="18109057" y="10376118"/>
                </a:lnTo>
                <a:lnTo>
                  <a:pt x="18109057" y="10299668"/>
                </a:lnTo>
                <a:close/>
                <a:moveTo>
                  <a:pt x="18109057" y="10452568"/>
                </a:moveTo>
                <a:lnTo>
                  <a:pt x="18109057" y="10529017"/>
                </a:lnTo>
                <a:lnTo>
                  <a:pt x="18058257" y="10529017"/>
                </a:lnTo>
                <a:lnTo>
                  <a:pt x="18058257" y="10452568"/>
                </a:lnTo>
                <a:close/>
                <a:moveTo>
                  <a:pt x="18058257" y="10605467"/>
                </a:moveTo>
                <a:lnTo>
                  <a:pt x="18058257" y="10681917"/>
                </a:lnTo>
                <a:lnTo>
                  <a:pt x="18007457" y="10681917"/>
                </a:lnTo>
                <a:lnTo>
                  <a:pt x="18007457" y="10605467"/>
                </a:lnTo>
                <a:close/>
                <a:moveTo>
                  <a:pt x="18007457" y="10758366"/>
                </a:moveTo>
                <a:lnTo>
                  <a:pt x="18007457" y="10834816"/>
                </a:lnTo>
                <a:lnTo>
                  <a:pt x="17956657" y="10834816"/>
                </a:lnTo>
                <a:lnTo>
                  <a:pt x="17956657" y="10758366"/>
                </a:lnTo>
                <a:close/>
                <a:moveTo>
                  <a:pt x="17956657" y="10899064"/>
                </a:moveTo>
                <a:lnTo>
                  <a:pt x="17956657" y="10900207"/>
                </a:lnTo>
                <a:cubicBezTo>
                  <a:pt x="17956657" y="10914177"/>
                  <a:pt x="17945227" y="10925607"/>
                  <a:pt x="17931257" y="10925607"/>
                </a:cubicBezTo>
                <a:lnTo>
                  <a:pt x="17881600" y="10925607"/>
                </a:lnTo>
                <a:lnTo>
                  <a:pt x="17881600" y="10874761"/>
                </a:lnTo>
                <a:lnTo>
                  <a:pt x="17931257" y="10874761"/>
                </a:lnTo>
                <a:lnTo>
                  <a:pt x="17931257" y="10900207"/>
                </a:lnTo>
                <a:lnTo>
                  <a:pt x="17905857" y="10900207"/>
                </a:lnTo>
                <a:lnTo>
                  <a:pt x="17905857" y="10899064"/>
                </a:lnTo>
                <a:close/>
                <a:moveTo>
                  <a:pt x="17780000" y="10925607"/>
                </a:moveTo>
                <a:lnTo>
                  <a:pt x="17729200" y="10925607"/>
                </a:lnTo>
                <a:lnTo>
                  <a:pt x="17729200" y="10874761"/>
                </a:lnTo>
                <a:lnTo>
                  <a:pt x="17780000" y="10874761"/>
                </a:lnTo>
                <a:close/>
                <a:moveTo>
                  <a:pt x="17678400" y="10874761"/>
                </a:moveTo>
                <a:lnTo>
                  <a:pt x="17627600" y="10874761"/>
                </a:lnTo>
                <a:lnTo>
                  <a:pt x="17627600" y="10798311"/>
                </a:lnTo>
                <a:lnTo>
                  <a:pt x="17678400" y="10798311"/>
                </a:lnTo>
                <a:close/>
                <a:moveTo>
                  <a:pt x="17576800" y="10798311"/>
                </a:moveTo>
                <a:lnTo>
                  <a:pt x="17526000" y="10798311"/>
                </a:lnTo>
                <a:lnTo>
                  <a:pt x="17526000" y="10721862"/>
                </a:lnTo>
                <a:lnTo>
                  <a:pt x="17576800" y="10721862"/>
                </a:lnTo>
                <a:close/>
                <a:moveTo>
                  <a:pt x="17475200" y="10721862"/>
                </a:moveTo>
                <a:lnTo>
                  <a:pt x="17424400" y="10721862"/>
                </a:lnTo>
                <a:lnTo>
                  <a:pt x="17424400" y="10645412"/>
                </a:lnTo>
                <a:lnTo>
                  <a:pt x="17475200" y="10645412"/>
                </a:lnTo>
                <a:close/>
                <a:moveTo>
                  <a:pt x="17373600" y="10645412"/>
                </a:moveTo>
                <a:lnTo>
                  <a:pt x="17322800" y="10645412"/>
                </a:lnTo>
                <a:lnTo>
                  <a:pt x="17322800" y="10568962"/>
                </a:lnTo>
                <a:lnTo>
                  <a:pt x="17373600" y="10568962"/>
                </a:lnTo>
                <a:close/>
                <a:moveTo>
                  <a:pt x="17272000" y="10568962"/>
                </a:moveTo>
                <a:lnTo>
                  <a:pt x="17221200" y="10568962"/>
                </a:lnTo>
                <a:lnTo>
                  <a:pt x="17221200" y="10492513"/>
                </a:lnTo>
                <a:lnTo>
                  <a:pt x="17272000" y="10492513"/>
                </a:lnTo>
                <a:close/>
                <a:moveTo>
                  <a:pt x="17170400" y="10492513"/>
                </a:moveTo>
                <a:lnTo>
                  <a:pt x="17119600" y="10492513"/>
                </a:lnTo>
                <a:lnTo>
                  <a:pt x="17119600" y="10416063"/>
                </a:lnTo>
                <a:lnTo>
                  <a:pt x="17170400" y="10416063"/>
                </a:lnTo>
                <a:close/>
                <a:moveTo>
                  <a:pt x="17068800" y="10416063"/>
                </a:moveTo>
                <a:lnTo>
                  <a:pt x="17018000" y="10416063"/>
                </a:lnTo>
                <a:lnTo>
                  <a:pt x="17018000" y="10339613"/>
                </a:lnTo>
                <a:lnTo>
                  <a:pt x="17068800" y="10339613"/>
                </a:lnTo>
                <a:close/>
                <a:moveTo>
                  <a:pt x="16967200" y="10339613"/>
                </a:moveTo>
                <a:lnTo>
                  <a:pt x="16916400" y="10339613"/>
                </a:lnTo>
                <a:lnTo>
                  <a:pt x="16916400" y="10263163"/>
                </a:lnTo>
                <a:lnTo>
                  <a:pt x="16967200" y="10263163"/>
                </a:lnTo>
                <a:close/>
                <a:moveTo>
                  <a:pt x="16865600" y="10263163"/>
                </a:moveTo>
                <a:lnTo>
                  <a:pt x="16814800" y="10263163"/>
                </a:lnTo>
                <a:lnTo>
                  <a:pt x="16814800" y="10186714"/>
                </a:lnTo>
                <a:lnTo>
                  <a:pt x="16865600" y="10186714"/>
                </a:lnTo>
                <a:close/>
                <a:moveTo>
                  <a:pt x="16764000" y="10186714"/>
                </a:moveTo>
                <a:lnTo>
                  <a:pt x="16713200" y="10186714"/>
                </a:lnTo>
                <a:lnTo>
                  <a:pt x="16713200" y="10110264"/>
                </a:lnTo>
                <a:lnTo>
                  <a:pt x="16764000" y="10110264"/>
                </a:lnTo>
                <a:close/>
                <a:moveTo>
                  <a:pt x="16662400" y="10110264"/>
                </a:moveTo>
                <a:lnTo>
                  <a:pt x="16611600" y="10110264"/>
                </a:lnTo>
                <a:lnTo>
                  <a:pt x="16611600" y="10033815"/>
                </a:lnTo>
                <a:lnTo>
                  <a:pt x="16662400" y="10033815"/>
                </a:lnTo>
                <a:close/>
                <a:moveTo>
                  <a:pt x="16560800" y="10033815"/>
                </a:moveTo>
                <a:lnTo>
                  <a:pt x="16510000" y="10033815"/>
                </a:lnTo>
                <a:lnTo>
                  <a:pt x="16510000" y="9957365"/>
                </a:lnTo>
                <a:lnTo>
                  <a:pt x="16560800" y="9957365"/>
                </a:lnTo>
                <a:close/>
                <a:moveTo>
                  <a:pt x="16459200" y="9957365"/>
                </a:moveTo>
                <a:lnTo>
                  <a:pt x="16408400" y="9957365"/>
                </a:lnTo>
                <a:lnTo>
                  <a:pt x="16408400" y="9880915"/>
                </a:lnTo>
                <a:lnTo>
                  <a:pt x="16459200" y="9880915"/>
                </a:lnTo>
                <a:close/>
                <a:moveTo>
                  <a:pt x="16357600" y="9880915"/>
                </a:moveTo>
                <a:lnTo>
                  <a:pt x="16306800" y="9880915"/>
                </a:lnTo>
                <a:lnTo>
                  <a:pt x="16306800" y="9804466"/>
                </a:lnTo>
                <a:lnTo>
                  <a:pt x="16357600" y="9804466"/>
                </a:lnTo>
                <a:close/>
                <a:moveTo>
                  <a:pt x="16256000" y="9804466"/>
                </a:moveTo>
                <a:lnTo>
                  <a:pt x="16205200" y="9804466"/>
                </a:lnTo>
                <a:lnTo>
                  <a:pt x="16205200" y="9728016"/>
                </a:lnTo>
                <a:lnTo>
                  <a:pt x="16256000" y="9728016"/>
                </a:lnTo>
                <a:close/>
                <a:moveTo>
                  <a:pt x="16154400" y="9728016"/>
                </a:moveTo>
                <a:lnTo>
                  <a:pt x="16103600" y="9728016"/>
                </a:lnTo>
                <a:lnTo>
                  <a:pt x="16103600" y="9651566"/>
                </a:lnTo>
                <a:lnTo>
                  <a:pt x="16154400" y="9651566"/>
                </a:lnTo>
                <a:close/>
                <a:moveTo>
                  <a:pt x="16052800" y="9651566"/>
                </a:moveTo>
                <a:lnTo>
                  <a:pt x="16002000" y="9651566"/>
                </a:lnTo>
                <a:lnTo>
                  <a:pt x="16002000" y="9575117"/>
                </a:lnTo>
                <a:lnTo>
                  <a:pt x="16052800" y="9575117"/>
                </a:lnTo>
                <a:close/>
                <a:moveTo>
                  <a:pt x="15951200" y="9575117"/>
                </a:moveTo>
                <a:lnTo>
                  <a:pt x="15900400" y="9575117"/>
                </a:lnTo>
                <a:lnTo>
                  <a:pt x="15900400" y="9498667"/>
                </a:lnTo>
                <a:lnTo>
                  <a:pt x="15951200" y="9498667"/>
                </a:lnTo>
                <a:close/>
                <a:moveTo>
                  <a:pt x="15849600" y="9498667"/>
                </a:moveTo>
                <a:lnTo>
                  <a:pt x="15798800" y="9498667"/>
                </a:lnTo>
                <a:lnTo>
                  <a:pt x="15798800" y="9422217"/>
                </a:lnTo>
                <a:lnTo>
                  <a:pt x="15849600" y="9422217"/>
                </a:lnTo>
                <a:close/>
                <a:moveTo>
                  <a:pt x="15748000" y="9422217"/>
                </a:moveTo>
                <a:lnTo>
                  <a:pt x="15697200" y="9422217"/>
                </a:lnTo>
                <a:lnTo>
                  <a:pt x="15697200" y="9345767"/>
                </a:lnTo>
                <a:lnTo>
                  <a:pt x="15748000" y="9345767"/>
                </a:lnTo>
                <a:close/>
                <a:moveTo>
                  <a:pt x="15646400" y="9345767"/>
                </a:moveTo>
                <a:lnTo>
                  <a:pt x="15595600" y="9345767"/>
                </a:lnTo>
                <a:lnTo>
                  <a:pt x="15595600" y="9269318"/>
                </a:lnTo>
                <a:lnTo>
                  <a:pt x="15646400" y="9269318"/>
                </a:lnTo>
                <a:close/>
                <a:moveTo>
                  <a:pt x="15544800" y="9269318"/>
                </a:moveTo>
                <a:lnTo>
                  <a:pt x="15494000" y="9269318"/>
                </a:lnTo>
                <a:lnTo>
                  <a:pt x="15494000" y="9192868"/>
                </a:lnTo>
                <a:lnTo>
                  <a:pt x="15544800" y="9192868"/>
                </a:lnTo>
                <a:close/>
                <a:moveTo>
                  <a:pt x="15443200" y="9192868"/>
                </a:moveTo>
                <a:lnTo>
                  <a:pt x="15392400" y="9192868"/>
                </a:lnTo>
                <a:lnTo>
                  <a:pt x="15392400" y="9116419"/>
                </a:lnTo>
                <a:lnTo>
                  <a:pt x="15443200" y="9116419"/>
                </a:lnTo>
                <a:close/>
                <a:moveTo>
                  <a:pt x="15341600" y="9116419"/>
                </a:moveTo>
                <a:lnTo>
                  <a:pt x="15290800" y="9116419"/>
                </a:lnTo>
                <a:lnTo>
                  <a:pt x="15290800" y="9039969"/>
                </a:lnTo>
                <a:lnTo>
                  <a:pt x="15341600" y="9039969"/>
                </a:lnTo>
                <a:close/>
                <a:moveTo>
                  <a:pt x="15240000" y="9039969"/>
                </a:moveTo>
                <a:lnTo>
                  <a:pt x="15189200" y="9039969"/>
                </a:lnTo>
                <a:lnTo>
                  <a:pt x="15189200" y="8963519"/>
                </a:lnTo>
                <a:lnTo>
                  <a:pt x="15240000" y="8963519"/>
                </a:lnTo>
                <a:close/>
                <a:moveTo>
                  <a:pt x="15138400" y="8963519"/>
                </a:moveTo>
                <a:lnTo>
                  <a:pt x="15087600" y="8963519"/>
                </a:lnTo>
                <a:lnTo>
                  <a:pt x="15087600" y="8887069"/>
                </a:lnTo>
                <a:lnTo>
                  <a:pt x="15138400" y="8887069"/>
                </a:lnTo>
                <a:close/>
                <a:moveTo>
                  <a:pt x="15036800" y="8887069"/>
                </a:moveTo>
                <a:lnTo>
                  <a:pt x="14986000" y="8887069"/>
                </a:lnTo>
                <a:lnTo>
                  <a:pt x="14986000" y="8810620"/>
                </a:lnTo>
                <a:lnTo>
                  <a:pt x="15036800" y="8810620"/>
                </a:lnTo>
                <a:close/>
                <a:moveTo>
                  <a:pt x="14935200" y="8810620"/>
                </a:moveTo>
                <a:lnTo>
                  <a:pt x="14884400" y="8810620"/>
                </a:lnTo>
                <a:lnTo>
                  <a:pt x="14884400" y="8734170"/>
                </a:lnTo>
                <a:lnTo>
                  <a:pt x="14935200" y="8734170"/>
                </a:lnTo>
                <a:close/>
                <a:moveTo>
                  <a:pt x="14833600" y="8734170"/>
                </a:moveTo>
                <a:lnTo>
                  <a:pt x="14782800" y="8734170"/>
                </a:lnTo>
                <a:lnTo>
                  <a:pt x="14782800" y="8657720"/>
                </a:lnTo>
                <a:lnTo>
                  <a:pt x="14833600" y="8657720"/>
                </a:lnTo>
                <a:close/>
                <a:moveTo>
                  <a:pt x="14732000" y="8657720"/>
                </a:moveTo>
                <a:lnTo>
                  <a:pt x="14681200" y="8657720"/>
                </a:lnTo>
                <a:lnTo>
                  <a:pt x="14681200" y="8581271"/>
                </a:lnTo>
                <a:lnTo>
                  <a:pt x="14732000" y="8581271"/>
                </a:lnTo>
                <a:close/>
                <a:moveTo>
                  <a:pt x="14630400" y="8581271"/>
                </a:moveTo>
                <a:lnTo>
                  <a:pt x="14579600" y="8581271"/>
                </a:lnTo>
                <a:lnTo>
                  <a:pt x="14579600" y="8504821"/>
                </a:lnTo>
                <a:lnTo>
                  <a:pt x="14630400" y="8504821"/>
                </a:lnTo>
                <a:close/>
                <a:moveTo>
                  <a:pt x="14528800" y="8504821"/>
                </a:moveTo>
                <a:lnTo>
                  <a:pt x="14478000" y="8504821"/>
                </a:lnTo>
                <a:lnTo>
                  <a:pt x="14478000" y="8428371"/>
                </a:lnTo>
                <a:lnTo>
                  <a:pt x="14528800" y="8428371"/>
                </a:lnTo>
                <a:close/>
                <a:moveTo>
                  <a:pt x="14427200" y="8428371"/>
                </a:moveTo>
                <a:lnTo>
                  <a:pt x="14376400" y="8428371"/>
                </a:lnTo>
                <a:lnTo>
                  <a:pt x="14376400" y="8351922"/>
                </a:lnTo>
                <a:lnTo>
                  <a:pt x="14427200" y="8351922"/>
                </a:lnTo>
                <a:close/>
                <a:moveTo>
                  <a:pt x="14325600" y="8351922"/>
                </a:moveTo>
                <a:lnTo>
                  <a:pt x="14274800" y="8351922"/>
                </a:lnTo>
                <a:lnTo>
                  <a:pt x="14274800" y="8275472"/>
                </a:lnTo>
                <a:lnTo>
                  <a:pt x="14325600" y="8275472"/>
                </a:lnTo>
                <a:close/>
                <a:moveTo>
                  <a:pt x="14224000" y="8275472"/>
                </a:moveTo>
                <a:lnTo>
                  <a:pt x="14173200" y="8275472"/>
                </a:lnTo>
                <a:lnTo>
                  <a:pt x="14173200" y="8199022"/>
                </a:lnTo>
                <a:lnTo>
                  <a:pt x="14224000" y="8199022"/>
                </a:lnTo>
                <a:close/>
                <a:moveTo>
                  <a:pt x="14122400" y="8199022"/>
                </a:moveTo>
                <a:lnTo>
                  <a:pt x="14071600" y="8199022"/>
                </a:lnTo>
                <a:lnTo>
                  <a:pt x="14071600" y="8122573"/>
                </a:lnTo>
                <a:lnTo>
                  <a:pt x="14122400" y="8122573"/>
                </a:lnTo>
                <a:close/>
                <a:moveTo>
                  <a:pt x="14020800" y="8122573"/>
                </a:moveTo>
                <a:lnTo>
                  <a:pt x="13970000" y="8122573"/>
                </a:lnTo>
                <a:lnTo>
                  <a:pt x="13970000" y="8046123"/>
                </a:lnTo>
                <a:lnTo>
                  <a:pt x="14020800" y="8046123"/>
                </a:lnTo>
                <a:close/>
                <a:moveTo>
                  <a:pt x="13919200" y="8046123"/>
                </a:moveTo>
                <a:lnTo>
                  <a:pt x="13868400" y="8046123"/>
                </a:lnTo>
                <a:lnTo>
                  <a:pt x="13868400" y="7969673"/>
                </a:lnTo>
                <a:lnTo>
                  <a:pt x="13919200" y="7969673"/>
                </a:lnTo>
                <a:close/>
                <a:moveTo>
                  <a:pt x="13817600" y="7969673"/>
                </a:moveTo>
                <a:lnTo>
                  <a:pt x="13766800" y="7969673"/>
                </a:lnTo>
                <a:lnTo>
                  <a:pt x="13766800" y="7893224"/>
                </a:lnTo>
                <a:lnTo>
                  <a:pt x="13817600" y="7893224"/>
                </a:lnTo>
                <a:close/>
                <a:moveTo>
                  <a:pt x="13716000" y="7893224"/>
                </a:moveTo>
                <a:lnTo>
                  <a:pt x="13665200" y="7893224"/>
                </a:lnTo>
                <a:lnTo>
                  <a:pt x="13665200" y="7816774"/>
                </a:lnTo>
                <a:lnTo>
                  <a:pt x="13716000" y="7816774"/>
                </a:lnTo>
                <a:close/>
                <a:moveTo>
                  <a:pt x="13614400" y="7816774"/>
                </a:moveTo>
                <a:lnTo>
                  <a:pt x="13563600" y="7816774"/>
                </a:lnTo>
                <a:lnTo>
                  <a:pt x="13563600" y="7740324"/>
                </a:lnTo>
                <a:lnTo>
                  <a:pt x="13614400" y="7740324"/>
                </a:lnTo>
                <a:close/>
                <a:moveTo>
                  <a:pt x="13512800" y="7740324"/>
                </a:moveTo>
                <a:lnTo>
                  <a:pt x="13462000" y="7740324"/>
                </a:lnTo>
                <a:lnTo>
                  <a:pt x="13462000" y="7663874"/>
                </a:lnTo>
                <a:lnTo>
                  <a:pt x="13512800" y="7663874"/>
                </a:lnTo>
                <a:close/>
                <a:moveTo>
                  <a:pt x="13411200" y="7663874"/>
                </a:moveTo>
                <a:lnTo>
                  <a:pt x="13360400" y="7663874"/>
                </a:lnTo>
                <a:lnTo>
                  <a:pt x="13360400" y="7587425"/>
                </a:lnTo>
                <a:lnTo>
                  <a:pt x="13411200" y="7587425"/>
                </a:lnTo>
                <a:close/>
                <a:moveTo>
                  <a:pt x="13309600" y="7587425"/>
                </a:moveTo>
                <a:lnTo>
                  <a:pt x="13258800" y="7587425"/>
                </a:lnTo>
                <a:lnTo>
                  <a:pt x="13258800" y="7510975"/>
                </a:lnTo>
                <a:lnTo>
                  <a:pt x="13309600" y="7510975"/>
                </a:lnTo>
                <a:close/>
                <a:moveTo>
                  <a:pt x="13208000" y="7510975"/>
                </a:moveTo>
                <a:lnTo>
                  <a:pt x="13157200" y="7510975"/>
                </a:lnTo>
                <a:lnTo>
                  <a:pt x="13157200" y="7434525"/>
                </a:lnTo>
                <a:lnTo>
                  <a:pt x="13208000" y="7434525"/>
                </a:lnTo>
                <a:close/>
                <a:moveTo>
                  <a:pt x="13106400" y="7434525"/>
                </a:moveTo>
                <a:lnTo>
                  <a:pt x="13055600" y="7434525"/>
                </a:lnTo>
                <a:lnTo>
                  <a:pt x="13055600" y="7358076"/>
                </a:lnTo>
                <a:lnTo>
                  <a:pt x="13106400" y="7358076"/>
                </a:lnTo>
                <a:close/>
                <a:moveTo>
                  <a:pt x="13004800" y="7358076"/>
                </a:moveTo>
                <a:lnTo>
                  <a:pt x="12954000" y="7358076"/>
                </a:lnTo>
                <a:lnTo>
                  <a:pt x="12954000" y="7281626"/>
                </a:lnTo>
                <a:lnTo>
                  <a:pt x="13004800" y="7281626"/>
                </a:lnTo>
                <a:close/>
                <a:moveTo>
                  <a:pt x="12903200" y="7281626"/>
                </a:moveTo>
                <a:lnTo>
                  <a:pt x="12852400" y="7281626"/>
                </a:lnTo>
                <a:lnTo>
                  <a:pt x="12852400" y="7205176"/>
                </a:lnTo>
                <a:lnTo>
                  <a:pt x="12903200" y="7205176"/>
                </a:lnTo>
                <a:close/>
                <a:moveTo>
                  <a:pt x="12801600" y="7205176"/>
                </a:moveTo>
                <a:lnTo>
                  <a:pt x="12750800" y="7205176"/>
                </a:lnTo>
                <a:lnTo>
                  <a:pt x="12750800" y="7128727"/>
                </a:lnTo>
                <a:lnTo>
                  <a:pt x="12801600" y="7128727"/>
                </a:lnTo>
                <a:close/>
                <a:moveTo>
                  <a:pt x="12700000" y="7128727"/>
                </a:moveTo>
                <a:lnTo>
                  <a:pt x="12649200" y="7128727"/>
                </a:lnTo>
                <a:lnTo>
                  <a:pt x="12649200" y="7052277"/>
                </a:lnTo>
                <a:lnTo>
                  <a:pt x="12700000" y="7052277"/>
                </a:lnTo>
                <a:close/>
                <a:moveTo>
                  <a:pt x="12598400" y="7052277"/>
                </a:moveTo>
                <a:lnTo>
                  <a:pt x="12547600" y="7052277"/>
                </a:lnTo>
                <a:lnTo>
                  <a:pt x="12547600" y="6975827"/>
                </a:lnTo>
                <a:lnTo>
                  <a:pt x="12598400" y="6975827"/>
                </a:lnTo>
                <a:close/>
                <a:moveTo>
                  <a:pt x="12496800" y="6975827"/>
                </a:moveTo>
                <a:lnTo>
                  <a:pt x="12446000" y="6975827"/>
                </a:lnTo>
                <a:lnTo>
                  <a:pt x="12446000" y="6899378"/>
                </a:lnTo>
                <a:lnTo>
                  <a:pt x="12496800" y="6899378"/>
                </a:lnTo>
                <a:close/>
                <a:moveTo>
                  <a:pt x="12395200" y="6899378"/>
                </a:moveTo>
                <a:lnTo>
                  <a:pt x="12344400" y="6899378"/>
                </a:lnTo>
                <a:lnTo>
                  <a:pt x="12344400" y="6822928"/>
                </a:lnTo>
                <a:lnTo>
                  <a:pt x="12395200" y="6822928"/>
                </a:lnTo>
                <a:close/>
                <a:moveTo>
                  <a:pt x="12293600" y="6822928"/>
                </a:moveTo>
                <a:lnTo>
                  <a:pt x="12242800" y="6822928"/>
                </a:lnTo>
                <a:lnTo>
                  <a:pt x="12242800" y="6746478"/>
                </a:lnTo>
                <a:lnTo>
                  <a:pt x="12293600" y="6746478"/>
                </a:lnTo>
                <a:close/>
                <a:moveTo>
                  <a:pt x="12192000" y="6746478"/>
                </a:moveTo>
                <a:lnTo>
                  <a:pt x="12141200" y="6746478"/>
                </a:lnTo>
                <a:lnTo>
                  <a:pt x="12141200" y="6670028"/>
                </a:lnTo>
                <a:lnTo>
                  <a:pt x="12192000" y="6670028"/>
                </a:lnTo>
                <a:close/>
                <a:moveTo>
                  <a:pt x="12090400" y="6670028"/>
                </a:moveTo>
                <a:lnTo>
                  <a:pt x="12039600" y="6670028"/>
                </a:lnTo>
                <a:lnTo>
                  <a:pt x="12039600" y="6593579"/>
                </a:lnTo>
                <a:lnTo>
                  <a:pt x="12090400" y="6593579"/>
                </a:lnTo>
                <a:close/>
                <a:moveTo>
                  <a:pt x="11988800" y="6593579"/>
                </a:moveTo>
                <a:lnTo>
                  <a:pt x="11938000" y="6593579"/>
                </a:lnTo>
                <a:lnTo>
                  <a:pt x="11938000" y="6517129"/>
                </a:lnTo>
                <a:lnTo>
                  <a:pt x="11988800" y="6517129"/>
                </a:lnTo>
                <a:close/>
                <a:moveTo>
                  <a:pt x="11887200" y="6517129"/>
                </a:moveTo>
                <a:lnTo>
                  <a:pt x="11836400" y="6517129"/>
                </a:lnTo>
                <a:lnTo>
                  <a:pt x="11836400" y="6440679"/>
                </a:lnTo>
                <a:lnTo>
                  <a:pt x="11887200" y="6440679"/>
                </a:lnTo>
                <a:close/>
                <a:moveTo>
                  <a:pt x="11785600" y="6440679"/>
                </a:moveTo>
                <a:lnTo>
                  <a:pt x="11734800" y="6440679"/>
                </a:lnTo>
                <a:lnTo>
                  <a:pt x="11734800" y="6364230"/>
                </a:lnTo>
                <a:lnTo>
                  <a:pt x="11785600" y="6364230"/>
                </a:lnTo>
                <a:close/>
                <a:moveTo>
                  <a:pt x="11684000" y="6364230"/>
                </a:moveTo>
                <a:lnTo>
                  <a:pt x="11633200" y="6364230"/>
                </a:lnTo>
                <a:lnTo>
                  <a:pt x="11633200" y="6287780"/>
                </a:lnTo>
                <a:lnTo>
                  <a:pt x="11684000" y="6287780"/>
                </a:lnTo>
                <a:close/>
                <a:moveTo>
                  <a:pt x="11582400" y="6287780"/>
                </a:moveTo>
                <a:lnTo>
                  <a:pt x="11531600" y="6287780"/>
                </a:lnTo>
                <a:lnTo>
                  <a:pt x="11531600" y="6211330"/>
                </a:lnTo>
                <a:lnTo>
                  <a:pt x="11582400" y="6211330"/>
                </a:lnTo>
                <a:close/>
                <a:moveTo>
                  <a:pt x="11480800" y="6211330"/>
                </a:moveTo>
                <a:lnTo>
                  <a:pt x="11430000" y="6211330"/>
                </a:lnTo>
                <a:lnTo>
                  <a:pt x="11430000" y="6134881"/>
                </a:lnTo>
                <a:lnTo>
                  <a:pt x="11480800" y="6134881"/>
                </a:lnTo>
                <a:close/>
                <a:moveTo>
                  <a:pt x="11379200" y="6134881"/>
                </a:moveTo>
                <a:lnTo>
                  <a:pt x="11328400" y="6134881"/>
                </a:lnTo>
                <a:lnTo>
                  <a:pt x="11328400" y="6058431"/>
                </a:lnTo>
                <a:lnTo>
                  <a:pt x="11379200" y="6058431"/>
                </a:lnTo>
                <a:close/>
                <a:moveTo>
                  <a:pt x="11277600" y="6058431"/>
                </a:moveTo>
                <a:lnTo>
                  <a:pt x="11226800" y="6058431"/>
                </a:lnTo>
                <a:lnTo>
                  <a:pt x="11226800" y="5981981"/>
                </a:lnTo>
                <a:lnTo>
                  <a:pt x="11277600" y="5981981"/>
                </a:lnTo>
                <a:close/>
                <a:moveTo>
                  <a:pt x="11176000" y="5981981"/>
                </a:moveTo>
                <a:lnTo>
                  <a:pt x="11125200" y="5981981"/>
                </a:lnTo>
                <a:lnTo>
                  <a:pt x="11125200" y="5905531"/>
                </a:lnTo>
                <a:lnTo>
                  <a:pt x="11176000" y="5905531"/>
                </a:lnTo>
                <a:close/>
                <a:moveTo>
                  <a:pt x="11074400" y="5905531"/>
                </a:moveTo>
                <a:lnTo>
                  <a:pt x="11023600" y="5905531"/>
                </a:lnTo>
                <a:lnTo>
                  <a:pt x="11023600" y="5829082"/>
                </a:lnTo>
                <a:lnTo>
                  <a:pt x="11074400" y="5829082"/>
                </a:lnTo>
                <a:close/>
                <a:moveTo>
                  <a:pt x="10972800" y="5829082"/>
                </a:moveTo>
                <a:lnTo>
                  <a:pt x="10922000" y="5829082"/>
                </a:lnTo>
                <a:lnTo>
                  <a:pt x="10922000" y="5752632"/>
                </a:lnTo>
                <a:lnTo>
                  <a:pt x="10972800" y="5752632"/>
                </a:lnTo>
                <a:close/>
                <a:moveTo>
                  <a:pt x="10871200" y="5752632"/>
                </a:moveTo>
                <a:lnTo>
                  <a:pt x="10820400" y="5752632"/>
                </a:lnTo>
                <a:lnTo>
                  <a:pt x="10820400" y="5676182"/>
                </a:lnTo>
                <a:lnTo>
                  <a:pt x="10871200" y="5676182"/>
                </a:lnTo>
                <a:close/>
                <a:moveTo>
                  <a:pt x="10769600" y="5676182"/>
                </a:moveTo>
                <a:lnTo>
                  <a:pt x="10718800" y="5676182"/>
                </a:lnTo>
                <a:lnTo>
                  <a:pt x="10718800" y="5599733"/>
                </a:lnTo>
                <a:lnTo>
                  <a:pt x="10769600" y="5599733"/>
                </a:lnTo>
                <a:close/>
                <a:moveTo>
                  <a:pt x="10668000" y="5599733"/>
                </a:moveTo>
                <a:lnTo>
                  <a:pt x="10617200" y="5599733"/>
                </a:lnTo>
                <a:lnTo>
                  <a:pt x="10617200" y="5523283"/>
                </a:lnTo>
                <a:lnTo>
                  <a:pt x="10668000" y="5523283"/>
                </a:lnTo>
                <a:close/>
                <a:moveTo>
                  <a:pt x="10566400" y="5523283"/>
                </a:moveTo>
                <a:lnTo>
                  <a:pt x="10515600" y="5523283"/>
                </a:lnTo>
                <a:lnTo>
                  <a:pt x="10515600" y="5446833"/>
                </a:lnTo>
                <a:lnTo>
                  <a:pt x="10566400" y="5446833"/>
                </a:lnTo>
                <a:close/>
                <a:moveTo>
                  <a:pt x="10464800" y="5446833"/>
                </a:moveTo>
                <a:lnTo>
                  <a:pt x="10414000" y="5446833"/>
                </a:lnTo>
                <a:lnTo>
                  <a:pt x="10414000" y="5370384"/>
                </a:lnTo>
                <a:lnTo>
                  <a:pt x="10464800" y="5370384"/>
                </a:lnTo>
                <a:close/>
                <a:moveTo>
                  <a:pt x="10363200" y="5370384"/>
                </a:moveTo>
                <a:lnTo>
                  <a:pt x="10312400" y="5370384"/>
                </a:lnTo>
                <a:lnTo>
                  <a:pt x="10312400" y="5293934"/>
                </a:lnTo>
                <a:lnTo>
                  <a:pt x="10363200" y="5293934"/>
                </a:lnTo>
                <a:close/>
                <a:moveTo>
                  <a:pt x="10261600" y="5293934"/>
                </a:moveTo>
                <a:lnTo>
                  <a:pt x="10210800" y="5293934"/>
                </a:lnTo>
                <a:lnTo>
                  <a:pt x="10210800" y="5217484"/>
                </a:lnTo>
                <a:lnTo>
                  <a:pt x="10261600" y="5217484"/>
                </a:lnTo>
                <a:close/>
                <a:moveTo>
                  <a:pt x="10160000" y="5217484"/>
                </a:moveTo>
                <a:lnTo>
                  <a:pt x="10109200" y="5217484"/>
                </a:lnTo>
                <a:lnTo>
                  <a:pt x="10109200" y="5141035"/>
                </a:lnTo>
                <a:lnTo>
                  <a:pt x="10160000" y="5141035"/>
                </a:lnTo>
                <a:close/>
                <a:moveTo>
                  <a:pt x="10058400" y="5141035"/>
                </a:moveTo>
                <a:lnTo>
                  <a:pt x="10007600" y="5141035"/>
                </a:lnTo>
                <a:lnTo>
                  <a:pt x="10007600" y="5064585"/>
                </a:lnTo>
                <a:lnTo>
                  <a:pt x="10058400" y="5064585"/>
                </a:lnTo>
                <a:close/>
                <a:moveTo>
                  <a:pt x="9956800" y="5064585"/>
                </a:moveTo>
                <a:lnTo>
                  <a:pt x="9906000" y="5064585"/>
                </a:lnTo>
                <a:lnTo>
                  <a:pt x="9906000" y="4992624"/>
                </a:lnTo>
                <a:lnTo>
                  <a:pt x="9956800" y="4992624"/>
                </a:lnTo>
                <a:close/>
                <a:moveTo>
                  <a:pt x="9855200" y="4992624"/>
                </a:moveTo>
                <a:lnTo>
                  <a:pt x="9804400" y="4992624"/>
                </a:lnTo>
                <a:lnTo>
                  <a:pt x="9804400" y="4941824"/>
                </a:lnTo>
                <a:lnTo>
                  <a:pt x="9855200" y="4941824"/>
                </a:lnTo>
                <a:close/>
                <a:moveTo>
                  <a:pt x="9753600" y="4941824"/>
                </a:moveTo>
                <a:lnTo>
                  <a:pt x="9702800" y="4941824"/>
                </a:lnTo>
                <a:lnTo>
                  <a:pt x="9702800" y="4891024"/>
                </a:lnTo>
                <a:lnTo>
                  <a:pt x="9753600" y="4891024"/>
                </a:lnTo>
                <a:close/>
                <a:moveTo>
                  <a:pt x="9652000" y="4891024"/>
                </a:moveTo>
                <a:lnTo>
                  <a:pt x="9601200" y="4891024"/>
                </a:lnTo>
                <a:lnTo>
                  <a:pt x="9601200" y="4840224"/>
                </a:lnTo>
                <a:lnTo>
                  <a:pt x="9652000" y="4840224"/>
                </a:lnTo>
                <a:close/>
                <a:moveTo>
                  <a:pt x="9550400" y="4840224"/>
                </a:moveTo>
                <a:lnTo>
                  <a:pt x="9499600" y="4840224"/>
                </a:lnTo>
                <a:lnTo>
                  <a:pt x="9499600" y="4789424"/>
                </a:lnTo>
                <a:lnTo>
                  <a:pt x="9550400" y="4789424"/>
                </a:lnTo>
                <a:close/>
                <a:moveTo>
                  <a:pt x="9448800" y="4789424"/>
                </a:moveTo>
                <a:lnTo>
                  <a:pt x="9398000" y="4789424"/>
                </a:lnTo>
                <a:lnTo>
                  <a:pt x="9398000" y="4738624"/>
                </a:lnTo>
                <a:lnTo>
                  <a:pt x="9448800" y="4738624"/>
                </a:lnTo>
                <a:close/>
                <a:moveTo>
                  <a:pt x="9347200" y="4738624"/>
                </a:moveTo>
                <a:lnTo>
                  <a:pt x="9296400" y="4738624"/>
                </a:lnTo>
                <a:lnTo>
                  <a:pt x="9296400" y="4687824"/>
                </a:lnTo>
                <a:lnTo>
                  <a:pt x="9347200" y="4687824"/>
                </a:lnTo>
                <a:close/>
                <a:moveTo>
                  <a:pt x="9245600" y="4687824"/>
                </a:moveTo>
                <a:lnTo>
                  <a:pt x="9194800" y="4687824"/>
                </a:lnTo>
                <a:lnTo>
                  <a:pt x="9194800" y="4637024"/>
                </a:lnTo>
                <a:lnTo>
                  <a:pt x="9245600" y="4637024"/>
                </a:lnTo>
                <a:close/>
                <a:moveTo>
                  <a:pt x="9144000" y="4637024"/>
                </a:moveTo>
                <a:lnTo>
                  <a:pt x="9093200" y="4637024"/>
                </a:lnTo>
                <a:lnTo>
                  <a:pt x="9093200" y="4586224"/>
                </a:lnTo>
                <a:lnTo>
                  <a:pt x="9144000" y="4586224"/>
                </a:lnTo>
                <a:close/>
                <a:moveTo>
                  <a:pt x="9042400" y="4586224"/>
                </a:moveTo>
                <a:lnTo>
                  <a:pt x="8991600" y="4586224"/>
                </a:lnTo>
                <a:lnTo>
                  <a:pt x="8991600" y="4535424"/>
                </a:lnTo>
                <a:lnTo>
                  <a:pt x="9042400" y="4535424"/>
                </a:lnTo>
                <a:close/>
                <a:moveTo>
                  <a:pt x="8940800" y="4535424"/>
                </a:moveTo>
                <a:lnTo>
                  <a:pt x="8890000" y="4535424"/>
                </a:lnTo>
                <a:lnTo>
                  <a:pt x="8890000" y="4484624"/>
                </a:lnTo>
                <a:lnTo>
                  <a:pt x="8940800" y="4484624"/>
                </a:lnTo>
                <a:close/>
                <a:moveTo>
                  <a:pt x="8839200" y="4484624"/>
                </a:moveTo>
                <a:lnTo>
                  <a:pt x="8788400" y="4484624"/>
                </a:lnTo>
                <a:lnTo>
                  <a:pt x="8788400" y="4433824"/>
                </a:lnTo>
                <a:lnTo>
                  <a:pt x="8839200" y="4433824"/>
                </a:lnTo>
                <a:close/>
                <a:moveTo>
                  <a:pt x="8737600" y="4433824"/>
                </a:moveTo>
                <a:lnTo>
                  <a:pt x="8686800" y="4433824"/>
                </a:lnTo>
                <a:lnTo>
                  <a:pt x="8686800" y="4383024"/>
                </a:lnTo>
                <a:lnTo>
                  <a:pt x="8737600" y="4383024"/>
                </a:lnTo>
                <a:close/>
                <a:moveTo>
                  <a:pt x="8636000" y="4383024"/>
                </a:moveTo>
                <a:lnTo>
                  <a:pt x="8585200" y="4383024"/>
                </a:lnTo>
                <a:lnTo>
                  <a:pt x="8585200" y="4332224"/>
                </a:lnTo>
                <a:lnTo>
                  <a:pt x="8636000" y="4332224"/>
                </a:lnTo>
                <a:close/>
                <a:moveTo>
                  <a:pt x="8534400" y="4332224"/>
                </a:moveTo>
                <a:lnTo>
                  <a:pt x="8483600" y="4332224"/>
                </a:lnTo>
                <a:lnTo>
                  <a:pt x="8483600" y="4281424"/>
                </a:lnTo>
                <a:lnTo>
                  <a:pt x="8534400" y="4281424"/>
                </a:lnTo>
                <a:close/>
                <a:moveTo>
                  <a:pt x="8432800" y="4281424"/>
                </a:moveTo>
                <a:lnTo>
                  <a:pt x="8382000" y="4281424"/>
                </a:lnTo>
                <a:lnTo>
                  <a:pt x="8382000" y="4230624"/>
                </a:lnTo>
                <a:lnTo>
                  <a:pt x="8432800" y="4230624"/>
                </a:lnTo>
                <a:close/>
                <a:moveTo>
                  <a:pt x="8331200" y="4230624"/>
                </a:moveTo>
                <a:lnTo>
                  <a:pt x="8280400" y="4230624"/>
                </a:lnTo>
                <a:lnTo>
                  <a:pt x="8280400" y="4179824"/>
                </a:lnTo>
                <a:lnTo>
                  <a:pt x="8331200" y="4179824"/>
                </a:lnTo>
                <a:close/>
                <a:moveTo>
                  <a:pt x="8229600" y="4179824"/>
                </a:moveTo>
                <a:lnTo>
                  <a:pt x="8178800" y="4179824"/>
                </a:lnTo>
                <a:lnTo>
                  <a:pt x="8178800" y="4129024"/>
                </a:lnTo>
                <a:lnTo>
                  <a:pt x="8229600" y="4129024"/>
                </a:lnTo>
                <a:close/>
                <a:moveTo>
                  <a:pt x="8128000" y="4129024"/>
                </a:moveTo>
                <a:lnTo>
                  <a:pt x="8077200" y="4129024"/>
                </a:lnTo>
                <a:lnTo>
                  <a:pt x="8077200" y="4078224"/>
                </a:lnTo>
                <a:lnTo>
                  <a:pt x="8128000" y="4078224"/>
                </a:lnTo>
                <a:close/>
                <a:moveTo>
                  <a:pt x="8026400" y="4078224"/>
                </a:moveTo>
                <a:lnTo>
                  <a:pt x="7975600" y="4078224"/>
                </a:lnTo>
                <a:lnTo>
                  <a:pt x="7975600" y="4027424"/>
                </a:lnTo>
                <a:lnTo>
                  <a:pt x="8026400" y="4027424"/>
                </a:lnTo>
                <a:close/>
                <a:moveTo>
                  <a:pt x="7924800" y="4027424"/>
                </a:moveTo>
                <a:lnTo>
                  <a:pt x="7874000" y="4027424"/>
                </a:lnTo>
                <a:lnTo>
                  <a:pt x="7874000" y="3976624"/>
                </a:lnTo>
                <a:lnTo>
                  <a:pt x="7924800" y="3976624"/>
                </a:lnTo>
                <a:close/>
                <a:moveTo>
                  <a:pt x="7823200" y="3976624"/>
                </a:moveTo>
                <a:lnTo>
                  <a:pt x="7772400" y="3976624"/>
                </a:lnTo>
                <a:lnTo>
                  <a:pt x="7772400" y="3925824"/>
                </a:lnTo>
                <a:lnTo>
                  <a:pt x="7823200" y="3925824"/>
                </a:lnTo>
                <a:close/>
                <a:moveTo>
                  <a:pt x="7721600" y="3925824"/>
                </a:moveTo>
                <a:lnTo>
                  <a:pt x="7670800" y="3925824"/>
                </a:lnTo>
                <a:lnTo>
                  <a:pt x="7670800" y="3875024"/>
                </a:lnTo>
                <a:lnTo>
                  <a:pt x="7721600" y="3875024"/>
                </a:lnTo>
                <a:close/>
                <a:moveTo>
                  <a:pt x="7620000" y="3875024"/>
                </a:moveTo>
                <a:lnTo>
                  <a:pt x="7569200" y="3875024"/>
                </a:lnTo>
                <a:lnTo>
                  <a:pt x="7569200" y="3824224"/>
                </a:lnTo>
                <a:lnTo>
                  <a:pt x="7620000" y="3824224"/>
                </a:lnTo>
                <a:close/>
                <a:moveTo>
                  <a:pt x="7518400" y="3824224"/>
                </a:moveTo>
                <a:lnTo>
                  <a:pt x="7467600" y="3824224"/>
                </a:lnTo>
                <a:lnTo>
                  <a:pt x="7467600" y="3773424"/>
                </a:lnTo>
                <a:lnTo>
                  <a:pt x="7518400" y="3773424"/>
                </a:lnTo>
                <a:close/>
                <a:moveTo>
                  <a:pt x="7416800" y="3773424"/>
                </a:moveTo>
                <a:lnTo>
                  <a:pt x="7366000" y="3773424"/>
                </a:lnTo>
                <a:lnTo>
                  <a:pt x="7366000" y="3722624"/>
                </a:lnTo>
                <a:lnTo>
                  <a:pt x="7416800" y="3722624"/>
                </a:lnTo>
                <a:close/>
                <a:moveTo>
                  <a:pt x="7315200" y="3722624"/>
                </a:moveTo>
                <a:lnTo>
                  <a:pt x="7264400" y="3722624"/>
                </a:lnTo>
                <a:lnTo>
                  <a:pt x="7264400" y="3671824"/>
                </a:lnTo>
                <a:lnTo>
                  <a:pt x="7315200" y="3671824"/>
                </a:lnTo>
                <a:close/>
                <a:moveTo>
                  <a:pt x="7213600" y="3671824"/>
                </a:moveTo>
                <a:lnTo>
                  <a:pt x="7162800" y="3671824"/>
                </a:lnTo>
                <a:lnTo>
                  <a:pt x="7162800" y="3621024"/>
                </a:lnTo>
                <a:lnTo>
                  <a:pt x="7213600" y="3621024"/>
                </a:lnTo>
                <a:close/>
                <a:moveTo>
                  <a:pt x="7112000" y="3621024"/>
                </a:moveTo>
                <a:lnTo>
                  <a:pt x="7061200" y="3621024"/>
                </a:lnTo>
                <a:lnTo>
                  <a:pt x="7061200" y="3570224"/>
                </a:lnTo>
                <a:lnTo>
                  <a:pt x="7112000" y="3570224"/>
                </a:lnTo>
                <a:close/>
                <a:moveTo>
                  <a:pt x="7010400" y="3570224"/>
                </a:moveTo>
                <a:lnTo>
                  <a:pt x="6959600" y="3570224"/>
                </a:lnTo>
                <a:lnTo>
                  <a:pt x="6959600" y="3519424"/>
                </a:lnTo>
                <a:lnTo>
                  <a:pt x="7010400" y="3519424"/>
                </a:lnTo>
                <a:close/>
                <a:moveTo>
                  <a:pt x="6908800" y="3519424"/>
                </a:moveTo>
                <a:lnTo>
                  <a:pt x="6858000" y="3519424"/>
                </a:lnTo>
                <a:lnTo>
                  <a:pt x="6858000" y="3468624"/>
                </a:lnTo>
                <a:lnTo>
                  <a:pt x="6908800" y="3468624"/>
                </a:lnTo>
                <a:close/>
                <a:moveTo>
                  <a:pt x="6807200" y="3468624"/>
                </a:moveTo>
                <a:lnTo>
                  <a:pt x="6756400" y="3468624"/>
                </a:lnTo>
                <a:lnTo>
                  <a:pt x="6756400" y="3417824"/>
                </a:lnTo>
                <a:lnTo>
                  <a:pt x="6807200" y="3417824"/>
                </a:lnTo>
                <a:close/>
                <a:moveTo>
                  <a:pt x="6705600" y="3417824"/>
                </a:moveTo>
                <a:lnTo>
                  <a:pt x="6654800" y="3417824"/>
                </a:lnTo>
                <a:lnTo>
                  <a:pt x="6654800" y="3367024"/>
                </a:lnTo>
                <a:lnTo>
                  <a:pt x="6705600" y="3367024"/>
                </a:lnTo>
                <a:close/>
                <a:moveTo>
                  <a:pt x="6604000" y="3367024"/>
                </a:moveTo>
                <a:lnTo>
                  <a:pt x="6553200" y="3367024"/>
                </a:lnTo>
                <a:lnTo>
                  <a:pt x="6553200" y="3316224"/>
                </a:lnTo>
                <a:lnTo>
                  <a:pt x="6604000" y="3316224"/>
                </a:lnTo>
                <a:close/>
                <a:moveTo>
                  <a:pt x="6502400" y="3316224"/>
                </a:moveTo>
                <a:lnTo>
                  <a:pt x="6451600" y="3316224"/>
                </a:lnTo>
                <a:lnTo>
                  <a:pt x="6451600" y="3265424"/>
                </a:lnTo>
                <a:lnTo>
                  <a:pt x="6502400" y="3265424"/>
                </a:lnTo>
                <a:close/>
                <a:moveTo>
                  <a:pt x="6400800" y="3265424"/>
                </a:moveTo>
                <a:lnTo>
                  <a:pt x="6350000" y="3265424"/>
                </a:lnTo>
                <a:lnTo>
                  <a:pt x="6350000" y="3214624"/>
                </a:lnTo>
                <a:lnTo>
                  <a:pt x="6400800" y="3214624"/>
                </a:lnTo>
                <a:close/>
                <a:moveTo>
                  <a:pt x="6299200" y="3214624"/>
                </a:moveTo>
                <a:lnTo>
                  <a:pt x="6248400" y="3214624"/>
                </a:lnTo>
                <a:lnTo>
                  <a:pt x="6248400" y="3163824"/>
                </a:lnTo>
                <a:lnTo>
                  <a:pt x="6299200" y="3163824"/>
                </a:lnTo>
                <a:close/>
                <a:moveTo>
                  <a:pt x="6197600" y="3163824"/>
                </a:moveTo>
                <a:lnTo>
                  <a:pt x="6146800" y="3163824"/>
                </a:lnTo>
                <a:lnTo>
                  <a:pt x="6146800" y="3113024"/>
                </a:lnTo>
                <a:lnTo>
                  <a:pt x="6197600" y="3113024"/>
                </a:lnTo>
                <a:close/>
                <a:moveTo>
                  <a:pt x="6096000" y="3113024"/>
                </a:moveTo>
                <a:lnTo>
                  <a:pt x="6045200" y="3113024"/>
                </a:lnTo>
                <a:lnTo>
                  <a:pt x="6045200" y="3062224"/>
                </a:lnTo>
                <a:lnTo>
                  <a:pt x="6096000" y="3062224"/>
                </a:lnTo>
                <a:close/>
                <a:moveTo>
                  <a:pt x="5994400" y="3062224"/>
                </a:moveTo>
                <a:lnTo>
                  <a:pt x="5943600" y="3062224"/>
                </a:lnTo>
                <a:lnTo>
                  <a:pt x="5943600" y="3011424"/>
                </a:lnTo>
                <a:lnTo>
                  <a:pt x="5994400" y="3011424"/>
                </a:lnTo>
                <a:close/>
                <a:moveTo>
                  <a:pt x="5892800" y="3011424"/>
                </a:moveTo>
                <a:lnTo>
                  <a:pt x="5842000" y="3011424"/>
                </a:lnTo>
                <a:lnTo>
                  <a:pt x="5842000" y="2960624"/>
                </a:lnTo>
                <a:lnTo>
                  <a:pt x="5892800" y="2960624"/>
                </a:lnTo>
                <a:close/>
                <a:moveTo>
                  <a:pt x="5791200" y="2960624"/>
                </a:moveTo>
                <a:lnTo>
                  <a:pt x="5740400" y="2960624"/>
                </a:lnTo>
                <a:lnTo>
                  <a:pt x="5740400" y="2909824"/>
                </a:lnTo>
                <a:lnTo>
                  <a:pt x="5791200" y="2909824"/>
                </a:lnTo>
                <a:close/>
                <a:moveTo>
                  <a:pt x="5689600" y="2909824"/>
                </a:moveTo>
                <a:lnTo>
                  <a:pt x="5638800" y="2909824"/>
                </a:lnTo>
                <a:lnTo>
                  <a:pt x="5638800" y="2859024"/>
                </a:lnTo>
                <a:lnTo>
                  <a:pt x="5689600" y="2859024"/>
                </a:lnTo>
                <a:close/>
                <a:moveTo>
                  <a:pt x="5588000" y="2859024"/>
                </a:moveTo>
                <a:lnTo>
                  <a:pt x="5537200" y="2859024"/>
                </a:lnTo>
                <a:lnTo>
                  <a:pt x="5537200" y="2808224"/>
                </a:lnTo>
                <a:lnTo>
                  <a:pt x="5588000" y="2808224"/>
                </a:lnTo>
                <a:close/>
                <a:moveTo>
                  <a:pt x="5486400" y="2808224"/>
                </a:moveTo>
                <a:lnTo>
                  <a:pt x="5435600" y="2808224"/>
                </a:lnTo>
                <a:lnTo>
                  <a:pt x="5435600" y="2757424"/>
                </a:lnTo>
                <a:lnTo>
                  <a:pt x="5486400" y="2757424"/>
                </a:lnTo>
                <a:close/>
                <a:moveTo>
                  <a:pt x="5384800" y="2757424"/>
                </a:moveTo>
                <a:lnTo>
                  <a:pt x="5334000" y="2757424"/>
                </a:lnTo>
                <a:lnTo>
                  <a:pt x="5334000" y="2706624"/>
                </a:lnTo>
                <a:lnTo>
                  <a:pt x="5384800" y="2706624"/>
                </a:lnTo>
                <a:close/>
                <a:moveTo>
                  <a:pt x="5283200" y="2706624"/>
                </a:moveTo>
                <a:lnTo>
                  <a:pt x="5232400" y="2706624"/>
                </a:lnTo>
                <a:lnTo>
                  <a:pt x="5232400" y="2655824"/>
                </a:lnTo>
                <a:lnTo>
                  <a:pt x="5283200" y="2655824"/>
                </a:lnTo>
                <a:close/>
                <a:moveTo>
                  <a:pt x="5181600" y="2655824"/>
                </a:moveTo>
                <a:lnTo>
                  <a:pt x="5130800" y="2655824"/>
                </a:lnTo>
                <a:lnTo>
                  <a:pt x="5130800" y="2605024"/>
                </a:lnTo>
                <a:lnTo>
                  <a:pt x="5181600" y="2605024"/>
                </a:lnTo>
                <a:close/>
                <a:moveTo>
                  <a:pt x="5080000" y="2605024"/>
                </a:moveTo>
                <a:lnTo>
                  <a:pt x="5029200" y="2605024"/>
                </a:lnTo>
                <a:lnTo>
                  <a:pt x="5029200" y="2554224"/>
                </a:lnTo>
                <a:lnTo>
                  <a:pt x="5080000" y="2554224"/>
                </a:lnTo>
                <a:close/>
                <a:moveTo>
                  <a:pt x="4978400" y="2554224"/>
                </a:moveTo>
                <a:lnTo>
                  <a:pt x="4927600" y="2554224"/>
                </a:lnTo>
                <a:lnTo>
                  <a:pt x="4927600" y="2503424"/>
                </a:lnTo>
                <a:lnTo>
                  <a:pt x="4978400" y="2503424"/>
                </a:lnTo>
                <a:close/>
                <a:moveTo>
                  <a:pt x="4876800" y="2503424"/>
                </a:moveTo>
                <a:lnTo>
                  <a:pt x="4826000" y="2503424"/>
                </a:lnTo>
                <a:lnTo>
                  <a:pt x="4826000" y="2452624"/>
                </a:lnTo>
                <a:lnTo>
                  <a:pt x="4876800" y="2452624"/>
                </a:lnTo>
                <a:close/>
                <a:moveTo>
                  <a:pt x="4775200" y="2452624"/>
                </a:moveTo>
                <a:lnTo>
                  <a:pt x="4724400" y="2452624"/>
                </a:lnTo>
                <a:lnTo>
                  <a:pt x="4724400" y="2401824"/>
                </a:lnTo>
                <a:lnTo>
                  <a:pt x="4775200" y="2401824"/>
                </a:lnTo>
                <a:close/>
                <a:moveTo>
                  <a:pt x="4673600" y="2401824"/>
                </a:moveTo>
                <a:lnTo>
                  <a:pt x="4622800" y="2401824"/>
                </a:lnTo>
                <a:lnTo>
                  <a:pt x="4622800" y="2351024"/>
                </a:lnTo>
                <a:lnTo>
                  <a:pt x="4673600" y="2351024"/>
                </a:lnTo>
                <a:close/>
                <a:moveTo>
                  <a:pt x="4572000" y="2351024"/>
                </a:moveTo>
                <a:lnTo>
                  <a:pt x="4521200" y="2351024"/>
                </a:lnTo>
                <a:lnTo>
                  <a:pt x="4521200" y="2300224"/>
                </a:lnTo>
                <a:lnTo>
                  <a:pt x="4572000" y="2300224"/>
                </a:lnTo>
                <a:close/>
                <a:moveTo>
                  <a:pt x="4470400" y="2300224"/>
                </a:moveTo>
                <a:lnTo>
                  <a:pt x="4419600" y="2300224"/>
                </a:lnTo>
                <a:lnTo>
                  <a:pt x="4419600" y="2249424"/>
                </a:lnTo>
                <a:lnTo>
                  <a:pt x="4470400" y="2249424"/>
                </a:lnTo>
                <a:close/>
                <a:moveTo>
                  <a:pt x="4368800" y="2249424"/>
                </a:moveTo>
                <a:lnTo>
                  <a:pt x="4318000" y="2249424"/>
                </a:lnTo>
                <a:lnTo>
                  <a:pt x="4318000" y="2198624"/>
                </a:lnTo>
                <a:lnTo>
                  <a:pt x="4368800" y="2198624"/>
                </a:lnTo>
                <a:close/>
                <a:moveTo>
                  <a:pt x="4267200" y="2198624"/>
                </a:moveTo>
                <a:lnTo>
                  <a:pt x="4216400" y="2198624"/>
                </a:lnTo>
                <a:lnTo>
                  <a:pt x="4216400" y="2147824"/>
                </a:lnTo>
                <a:lnTo>
                  <a:pt x="4267200" y="2147824"/>
                </a:lnTo>
                <a:close/>
                <a:moveTo>
                  <a:pt x="4165600" y="2147824"/>
                </a:moveTo>
                <a:lnTo>
                  <a:pt x="4114800" y="2147824"/>
                </a:lnTo>
                <a:lnTo>
                  <a:pt x="4114800" y="2097024"/>
                </a:lnTo>
                <a:lnTo>
                  <a:pt x="4165600" y="2097024"/>
                </a:lnTo>
                <a:close/>
                <a:moveTo>
                  <a:pt x="4064000" y="2097024"/>
                </a:moveTo>
                <a:lnTo>
                  <a:pt x="4013200" y="2097024"/>
                </a:lnTo>
                <a:lnTo>
                  <a:pt x="4013200" y="2046224"/>
                </a:lnTo>
                <a:lnTo>
                  <a:pt x="4064000" y="2046224"/>
                </a:lnTo>
                <a:close/>
                <a:moveTo>
                  <a:pt x="3962400" y="2046224"/>
                </a:moveTo>
                <a:lnTo>
                  <a:pt x="3911600" y="2046224"/>
                </a:lnTo>
                <a:lnTo>
                  <a:pt x="3911600" y="1995424"/>
                </a:lnTo>
                <a:lnTo>
                  <a:pt x="3962400" y="1995424"/>
                </a:lnTo>
                <a:close/>
                <a:moveTo>
                  <a:pt x="3860800" y="1995424"/>
                </a:moveTo>
                <a:lnTo>
                  <a:pt x="3810000" y="1995424"/>
                </a:lnTo>
                <a:lnTo>
                  <a:pt x="3810000" y="1944624"/>
                </a:lnTo>
                <a:lnTo>
                  <a:pt x="3860800" y="1944624"/>
                </a:lnTo>
                <a:close/>
                <a:moveTo>
                  <a:pt x="3759200" y="1944624"/>
                </a:moveTo>
                <a:lnTo>
                  <a:pt x="3708400" y="1944624"/>
                </a:lnTo>
                <a:lnTo>
                  <a:pt x="3708400" y="1893824"/>
                </a:lnTo>
                <a:lnTo>
                  <a:pt x="3759200" y="1893824"/>
                </a:lnTo>
                <a:close/>
                <a:moveTo>
                  <a:pt x="3657600" y="1893824"/>
                </a:moveTo>
                <a:lnTo>
                  <a:pt x="3606800" y="1893824"/>
                </a:lnTo>
                <a:lnTo>
                  <a:pt x="3606800" y="1843024"/>
                </a:lnTo>
                <a:lnTo>
                  <a:pt x="3657600" y="1843024"/>
                </a:lnTo>
                <a:close/>
                <a:moveTo>
                  <a:pt x="3556000" y="1843024"/>
                </a:moveTo>
                <a:lnTo>
                  <a:pt x="3505200" y="1843024"/>
                </a:lnTo>
                <a:lnTo>
                  <a:pt x="3505200" y="1792224"/>
                </a:lnTo>
                <a:lnTo>
                  <a:pt x="3556000" y="1792224"/>
                </a:lnTo>
                <a:close/>
                <a:moveTo>
                  <a:pt x="3454400" y="1792224"/>
                </a:moveTo>
                <a:lnTo>
                  <a:pt x="3403600" y="1792224"/>
                </a:lnTo>
                <a:lnTo>
                  <a:pt x="3403600" y="1741424"/>
                </a:lnTo>
                <a:lnTo>
                  <a:pt x="3454400" y="1741424"/>
                </a:lnTo>
                <a:close/>
                <a:moveTo>
                  <a:pt x="3352800" y="1741424"/>
                </a:moveTo>
                <a:lnTo>
                  <a:pt x="3302000" y="1741424"/>
                </a:lnTo>
                <a:lnTo>
                  <a:pt x="3302000" y="1690624"/>
                </a:lnTo>
                <a:lnTo>
                  <a:pt x="3352800" y="1690624"/>
                </a:lnTo>
                <a:close/>
                <a:moveTo>
                  <a:pt x="3251200" y="1690624"/>
                </a:moveTo>
                <a:lnTo>
                  <a:pt x="3200400" y="1690624"/>
                </a:lnTo>
                <a:lnTo>
                  <a:pt x="3200400" y="1639824"/>
                </a:lnTo>
                <a:lnTo>
                  <a:pt x="3251200" y="1639824"/>
                </a:lnTo>
                <a:close/>
                <a:moveTo>
                  <a:pt x="3149600" y="1639824"/>
                </a:moveTo>
                <a:lnTo>
                  <a:pt x="3098800" y="1639824"/>
                </a:lnTo>
                <a:lnTo>
                  <a:pt x="3098800" y="1589024"/>
                </a:lnTo>
                <a:lnTo>
                  <a:pt x="3149600" y="1589024"/>
                </a:lnTo>
                <a:close/>
                <a:moveTo>
                  <a:pt x="3048000" y="1589024"/>
                </a:moveTo>
                <a:lnTo>
                  <a:pt x="2997200" y="1589024"/>
                </a:lnTo>
                <a:lnTo>
                  <a:pt x="2997200" y="1538224"/>
                </a:lnTo>
                <a:lnTo>
                  <a:pt x="3048000" y="1538224"/>
                </a:lnTo>
                <a:close/>
                <a:moveTo>
                  <a:pt x="2946400" y="1538224"/>
                </a:moveTo>
                <a:lnTo>
                  <a:pt x="2895600" y="1538224"/>
                </a:lnTo>
                <a:lnTo>
                  <a:pt x="2895600" y="1487424"/>
                </a:lnTo>
                <a:lnTo>
                  <a:pt x="2946400" y="1487424"/>
                </a:lnTo>
                <a:close/>
                <a:moveTo>
                  <a:pt x="2844800" y="1487424"/>
                </a:moveTo>
                <a:lnTo>
                  <a:pt x="2794000" y="1487424"/>
                </a:lnTo>
                <a:lnTo>
                  <a:pt x="2794000" y="1436624"/>
                </a:lnTo>
                <a:lnTo>
                  <a:pt x="2844800" y="1436624"/>
                </a:lnTo>
                <a:close/>
                <a:moveTo>
                  <a:pt x="2743200" y="1436624"/>
                </a:moveTo>
                <a:lnTo>
                  <a:pt x="2692400" y="1436624"/>
                </a:lnTo>
                <a:lnTo>
                  <a:pt x="2692400" y="1385824"/>
                </a:lnTo>
                <a:lnTo>
                  <a:pt x="2743200" y="1385824"/>
                </a:lnTo>
                <a:close/>
                <a:moveTo>
                  <a:pt x="2641600" y="1385824"/>
                </a:moveTo>
                <a:lnTo>
                  <a:pt x="2590800" y="1385824"/>
                </a:lnTo>
                <a:lnTo>
                  <a:pt x="2590800" y="1335024"/>
                </a:lnTo>
                <a:lnTo>
                  <a:pt x="2641600" y="1335024"/>
                </a:lnTo>
                <a:close/>
                <a:moveTo>
                  <a:pt x="2540000" y="1335024"/>
                </a:moveTo>
                <a:lnTo>
                  <a:pt x="2489200" y="1335024"/>
                </a:lnTo>
                <a:lnTo>
                  <a:pt x="2489200" y="1284224"/>
                </a:lnTo>
                <a:lnTo>
                  <a:pt x="2540000" y="1284224"/>
                </a:lnTo>
                <a:close/>
                <a:moveTo>
                  <a:pt x="2438400" y="1284224"/>
                </a:moveTo>
                <a:lnTo>
                  <a:pt x="2387600" y="1284224"/>
                </a:lnTo>
                <a:lnTo>
                  <a:pt x="2387600" y="1233424"/>
                </a:lnTo>
                <a:lnTo>
                  <a:pt x="2438400" y="1233424"/>
                </a:lnTo>
                <a:close/>
                <a:moveTo>
                  <a:pt x="2336800" y="1233424"/>
                </a:moveTo>
                <a:lnTo>
                  <a:pt x="2286000" y="1233424"/>
                </a:lnTo>
                <a:lnTo>
                  <a:pt x="2286000" y="1182624"/>
                </a:lnTo>
                <a:lnTo>
                  <a:pt x="2336800" y="1182624"/>
                </a:lnTo>
                <a:close/>
                <a:moveTo>
                  <a:pt x="2235200" y="1182624"/>
                </a:moveTo>
                <a:lnTo>
                  <a:pt x="2184400" y="1182624"/>
                </a:lnTo>
                <a:lnTo>
                  <a:pt x="2184400" y="1131824"/>
                </a:lnTo>
                <a:lnTo>
                  <a:pt x="2235200" y="1131824"/>
                </a:lnTo>
                <a:close/>
                <a:moveTo>
                  <a:pt x="2133600" y="1131824"/>
                </a:moveTo>
                <a:lnTo>
                  <a:pt x="2082800" y="1131824"/>
                </a:lnTo>
                <a:lnTo>
                  <a:pt x="2082800" y="1081024"/>
                </a:lnTo>
                <a:lnTo>
                  <a:pt x="2133600" y="1081024"/>
                </a:lnTo>
                <a:close/>
                <a:moveTo>
                  <a:pt x="2032000" y="1081024"/>
                </a:moveTo>
                <a:lnTo>
                  <a:pt x="1981200" y="1081024"/>
                </a:lnTo>
                <a:lnTo>
                  <a:pt x="1981200" y="1030224"/>
                </a:lnTo>
                <a:lnTo>
                  <a:pt x="2032000" y="1030224"/>
                </a:lnTo>
                <a:close/>
                <a:moveTo>
                  <a:pt x="1930400" y="1030224"/>
                </a:moveTo>
                <a:lnTo>
                  <a:pt x="1879600" y="1030224"/>
                </a:lnTo>
                <a:lnTo>
                  <a:pt x="1879600" y="979424"/>
                </a:lnTo>
                <a:lnTo>
                  <a:pt x="1930400" y="979424"/>
                </a:lnTo>
                <a:close/>
                <a:moveTo>
                  <a:pt x="1828800" y="979424"/>
                </a:moveTo>
                <a:lnTo>
                  <a:pt x="1778000" y="979424"/>
                </a:lnTo>
                <a:lnTo>
                  <a:pt x="1778000" y="928624"/>
                </a:lnTo>
                <a:lnTo>
                  <a:pt x="1828800" y="928624"/>
                </a:lnTo>
                <a:close/>
                <a:moveTo>
                  <a:pt x="1727200" y="928624"/>
                </a:moveTo>
                <a:lnTo>
                  <a:pt x="1676400" y="928624"/>
                </a:lnTo>
                <a:lnTo>
                  <a:pt x="1676400" y="877824"/>
                </a:lnTo>
                <a:lnTo>
                  <a:pt x="1727200" y="877824"/>
                </a:lnTo>
                <a:close/>
                <a:moveTo>
                  <a:pt x="1625600" y="877824"/>
                </a:moveTo>
                <a:lnTo>
                  <a:pt x="1574800" y="877824"/>
                </a:lnTo>
                <a:lnTo>
                  <a:pt x="1574800" y="827024"/>
                </a:lnTo>
                <a:lnTo>
                  <a:pt x="1625600" y="827024"/>
                </a:lnTo>
                <a:close/>
                <a:moveTo>
                  <a:pt x="1524000" y="827024"/>
                </a:moveTo>
                <a:lnTo>
                  <a:pt x="1473200" y="827024"/>
                </a:lnTo>
                <a:lnTo>
                  <a:pt x="1473200" y="776224"/>
                </a:lnTo>
                <a:lnTo>
                  <a:pt x="1524000" y="776224"/>
                </a:lnTo>
                <a:close/>
                <a:moveTo>
                  <a:pt x="1422400" y="776224"/>
                </a:moveTo>
                <a:lnTo>
                  <a:pt x="1371600" y="776224"/>
                </a:lnTo>
                <a:lnTo>
                  <a:pt x="1371600" y="725424"/>
                </a:lnTo>
                <a:lnTo>
                  <a:pt x="1422400" y="725424"/>
                </a:lnTo>
                <a:close/>
                <a:moveTo>
                  <a:pt x="1320800" y="725424"/>
                </a:moveTo>
                <a:lnTo>
                  <a:pt x="1270000" y="725424"/>
                </a:lnTo>
                <a:lnTo>
                  <a:pt x="1270000" y="674624"/>
                </a:lnTo>
                <a:lnTo>
                  <a:pt x="1320800" y="674624"/>
                </a:lnTo>
                <a:close/>
                <a:moveTo>
                  <a:pt x="1219200" y="674624"/>
                </a:moveTo>
                <a:lnTo>
                  <a:pt x="1168400" y="674624"/>
                </a:lnTo>
                <a:lnTo>
                  <a:pt x="1168400" y="623824"/>
                </a:lnTo>
                <a:lnTo>
                  <a:pt x="1219200" y="623824"/>
                </a:lnTo>
                <a:close/>
                <a:moveTo>
                  <a:pt x="1117600" y="623824"/>
                </a:moveTo>
                <a:lnTo>
                  <a:pt x="1066800" y="623824"/>
                </a:lnTo>
                <a:lnTo>
                  <a:pt x="1066800" y="573024"/>
                </a:lnTo>
                <a:lnTo>
                  <a:pt x="1117600" y="573024"/>
                </a:lnTo>
                <a:close/>
                <a:moveTo>
                  <a:pt x="1016000" y="573024"/>
                </a:moveTo>
                <a:lnTo>
                  <a:pt x="965200" y="573024"/>
                </a:lnTo>
                <a:lnTo>
                  <a:pt x="965200" y="522224"/>
                </a:lnTo>
                <a:lnTo>
                  <a:pt x="1016000" y="522224"/>
                </a:lnTo>
                <a:close/>
                <a:moveTo>
                  <a:pt x="914400" y="522224"/>
                </a:moveTo>
                <a:lnTo>
                  <a:pt x="863600" y="522224"/>
                </a:lnTo>
                <a:lnTo>
                  <a:pt x="863600" y="471424"/>
                </a:lnTo>
                <a:lnTo>
                  <a:pt x="914400" y="471424"/>
                </a:lnTo>
                <a:close/>
                <a:moveTo>
                  <a:pt x="812800" y="471424"/>
                </a:moveTo>
                <a:lnTo>
                  <a:pt x="762000" y="471424"/>
                </a:lnTo>
                <a:lnTo>
                  <a:pt x="762000" y="420624"/>
                </a:lnTo>
                <a:lnTo>
                  <a:pt x="812800" y="420624"/>
                </a:lnTo>
                <a:close/>
                <a:moveTo>
                  <a:pt x="711200" y="420624"/>
                </a:moveTo>
                <a:lnTo>
                  <a:pt x="660400" y="420624"/>
                </a:lnTo>
                <a:lnTo>
                  <a:pt x="660400" y="369824"/>
                </a:lnTo>
                <a:lnTo>
                  <a:pt x="711200" y="369824"/>
                </a:lnTo>
                <a:close/>
                <a:moveTo>
                  <a:pt x="609600" y="369824"/>
                </a:moveTo>
                <a:lnTo>
                  <a:pt x="558800" y="369824"/>
                </a:lnTo>
                <a:lnTo>
                  <a:pt x="558800" y="319024"/>
                </a:lnTo>
                <a:lnTo>
                  <a:pt x="609600" y="319024"/>
                </a:lnTo>
                <a:close/>
                <a:moveTo>
                  <a:pt x="508000" y="319024"/>
                </a:moveTo>
                <a:lnTo>
                  <a:pt x="457200" y="319024"/>
                </a:lnTo>
                <a:lnTo>
                  <a:pt x="457200" y="268224"/>
                </a:lnTo>
                <a:lnTo>
                  <a:pt x="508000" y="268224"/>
                </a:lnTo>
                <a:close/>
                <a:moveTo>
                  <a:pt x="406400" y="268224"/>
                </a:moveTo>
                <a:lnTo>
                  <a:pt x="355600" y="268224"/>
                </a:lnTo>
                <a:lnTo>
                  <a:pt x="355600" y="217424"/>
                </a:lnTo>
                <a:lnTo>
                  <a:pt x="406400" y="217424"/>
                </a:lnTo>
                <a:close/>
                <a:moveTo>
                  <a:pt x="304800" y="217424"/>
                </a:moveTo>
                <a:lnTo>
                  <a:pt x="254000" y="217424"/>
                </a:lnTo>
                <a:lnTo>
                  <a:pt x="254000" y="166624"/>
                </a:lnTo>
                <a:lnTo>
                  <a:pt x="304800" y="166624"/>
                </a:lnTo>
                <a:close/>
                <a:moveTo>
                  <a:pt x="203200" y="166624"/>
                </a:moveTo>
                <a:lnTo>
                  <a:pt x="152400" y="166624"/>
                </a:lnTo>
                <a:lnTo>
                  <a:pt x="152400" y="115824"/>
                </a:lnTo>
                <a:lnTo>
                  <a:pt x="203200" y="115824"/>
                </a:lnTo>
                <a:close/>
                <a:moveTo>
                  <a:pt x="101600" y="115824"/>
                </a:moveTo>
                <a:lnTo>
                  <a:pt x="50800" y="115824"/>
                </a:lnTo>
                <a:lnTo>
                  <a:pt x="50800" y="65024"/>
                </a:lnTo>
                <a:lnTo>
                  <a:pt x="101600" y="65024"/>
                </a:lnTo>
                <a:close/>
                <a:moveTo>
                  <a:pt x="0" y="65024"/>
                </a:moveTo>
                <a:lnTo>
                  <a:pt x="1919224" y="65024"/>
                </a:lnTo>
                <a:cubicBezTo>
                  <a:pt x="1905254" y="65024"/>
                  <a:pt x="1893824" y="53594"/>
                  <a:pt x="1893824" y="39624"/>
                </a:cubicBezTo>
                <a:lnTo>
                  <a:pt x="1893824" y="0"/>
                </a:lnTo>
                <a:lnTo>
                  <a:pt x="1944624" y="0"/>
                </a:lnTo>
                <a:lnTo>
                  <a:pt x="1944624" y="39624"/>
                </a:lnTo>
                <a:lnTo>
                  <a:pt x="1919224" y="39624"/>
                </a:lnTo>
                <a:lnTo>
                  <a:pt x="1919224" y="14224"/>
                </a:lnTo>
                <a:lnTo>
                  <a:pt x="1930400" y="14224"/>
                </a:lnTo>
                <a:close/>
                <a:moveTo>
                  <a:pt x="1893824" y="10700647"/>
                </a:moveTo>
                <a:lnTo>
                  <a:pt x="1893824" y="10624198"/>
                </a:lnTo>
                <a:lnTo>
                  <a:pt x="1944624" y="10624198"/>
                </a:lnTo>
                <a:lnTo>
                  <a:pt x="1944624" y="10700647"/>
                </a:lnTo>
                <a:close/>
                <a:moveTo>
                  <a:pt x="1944624" y="10547748"/>
                </a:moveTo>
                <a:lnTo>
                  <a:pt x="1944624" y="10471298"/>
                </a:lnTo>
                <a:lnTo>
                  <a:pt x="1944624" y="10547748"/>
                </a:lnTo>
                <a:close/>
                <a:moveTo>
                  <a:pt x="1944624" y="10394848"/>
                </a:moveTo>
                <a:lnTo>
                  <a:pt x="1944624" y="10318399"/>
                </a:lnTo>
                <a:lnTo>
                  <a:pt x="1944624" y="10394848"/>
                </a:lnTo>
                <a:close/>
                <a:moveTo>
                  <a:pt x="1944624" y="10241949"/>
                </a:moveTo>
                <a:lnTo>
                  <a:pt x="1944624" y="10165499"/>
                </a:lnTo>
                <a:lnTo>
                  <a:pt x="1944624" y="10241949"/>
                </a:lnTo>
                <a:close/>
                <a:moveTo>
                  <a:pt x="1944624" y="10089050"/>
                </a:moveTo>
                <a:lnTo>
                  <a:pt x="1944624" y="10012600"/>
                </a:lnTo>
                <a:lnTo>
                  <a:pt x="1944624" y="10089050"/>
                </a:lnTo>
                <a:close/>
                <a:moveTo>
                  <a:pt x="1944624" y="9936150"/>
                </a:moveTo>
                <a:lnTo>
                  <a:pt x="1944624" y="9859700"/>
                </a:lnTo>
                <a:lnTo>
                  <a:pt x="1944624" y="9936150"/>
                </a:lnTo>
                <a:close/>
                <a:moveTo>
                  <a:pt x="1944624" y="9783251"/>
                </a:moveTo>
                <a:lnTo>
                  <a:pt x="1944624" y="9706801"/>
                </a:lnTo>
                <a:lnTo>
                  <a:pt x="1944624" y="9783251"/>
                </a:lnTo>
                <a:close/>
                <a:moveTo>
                  <a:pt x="1944624" y="9630352"/>
                </a:moveTo>
                <a:lnTo>
                  <a:pt x="1944624" y="9553902"/>
                </a:lnTo>
                <a:lnTo>
                  <a:pt x="1944624" y="9630352"/>
                </a:lnTo>
                <a:close/>
                <a:moveTo>
                  <a:pt x="1944624" y="9477452"/>
                </a:moveTo>
                <a:lnTo>
                  <a:pt x="1944624" y="9401002"/>
                </a:lnTo>
                <a:lnTo>
                  <a:pt x="1944624" y="9477452"/>
                </a:lnTo>
                <a:close/>
                <a:moveTo>
                  <a:pt x="1944624" y="9324553"/>
                </a:moveTo>
                <a:lnTo>
                  <a:pt x="1944624" y="9248103"/>
                </a:lnTo>
                <a:lnTo>
                  <a:pt x="1944624" y="9324553"/>
                </a:lnTo>
                <a:close/>
                <a:moveTo>
                  <a:pt x="1944624" y="9171653"/>
                </a:moveTo>
                <a:lnTo>
                  <a:pt x="1944624" y="9095204"/>
                </a:lnTo>
                <a:lnTo>
                  <a:pt x="1944624" y="9171653"/>
                </a:lnTo>
                <a:close/>
                <a:moveTo>
                  <a:pt x="1944624" y="9018754"/>
                </a:moveTo>
                <a:lnTo>
                  <a:pt x="1944624" y="8942304"/>
                </a:lnTo>
                <a:lnTo>
                  <a:pt x="1944624" y="9018754"/>
                </a:lnTo>
                <a:close/>
                <a:moveTo>
                  <a:pt x="1944624" y="8865854"/>
                </a:moveTo>
                <a:lnTo>
                  <a:pt x="1944624" y="8789405"/>
                </a:lnTo>
                <a:lnTo>
                  <a:pt x="1944624" y="8865854"/>
                </a:lnTo>
                <a:close/>
                <a:moveTo>
                  <a:pt x="1944624" y="8712955"/>
                </a:moveTo>
                <a:lnTo>
                  <a:pt x="1944624" y="8636506"/>
                </a:lnTo>
                <a:lnTo>
                  <a:pt x="1944624" y="8712955"/>
                </a:lnTo>
                <a:close/>
                <a:moveTo>
                  <a:pt x="1944624" y="8560056"/>
                </a:moveTo>
                <a:lnTo>
                  <a:pt x="1944624" y="8483606"/>
                </a:lnTo>
                <a:lnTo>
                  <a:pt x="1944624" y="8560056"/>
                </a:lnTo>
                <a:close/>
                <a:moveTo>
                  <a:pt x="1944624" y="8407157"/>
                </a:moveTo>
                <a:lnTo>
                  <a:pt x="1944624" y="8330707"/>
                </a:lnTo>
                <a:lnTo>
                  <a:pt x="1944624" y="8407157"/>
                </a:lnTo>
                <a:close/>
                <a:moveTo>
                  <a:pt x="1944624" y="8254257"/>
                </a:moveTo>
                <a:lnTo>
                  <a:pt x="1944624" y="8177807"/>
                </a:lnTo>
                <a:lnTo>
                  <a:pt x="1944624" y="8254257"/>
                </a:lnTo>
                <a:close/>
                <a:moveTo>
                  <a:pt x="1944624" y="8101358"/>
                </a:moveTo>
                <a:lnTo>
                  <a:pt x="1944624" y="8024908"/>
                </a:lnTo>
                <a:lnTo>
                  <a:pt x="1944624" y="8101358"/>
                </a:lnTo>
                <a:close/>
                <a:moveTo>
                  <a:pt x="1944624" y="7948458"/>
                </a:moveTo>
                <a:lnTo>
                  <a:pt x="1944624" y="7872009"/>
                </a:lnTo>
                <a:lnTo>
                  <a:pt x="1944624" y="7948458"/>
                </a:lnTo>
                <a:close/>
                <a:moveTo>
                  <a:pt x="1944624" y="7795559"/>
                </a:moveTo>
                <a:lnTo>
                  <a:pt x="1944624" y="7719109"/>
                </a:lnTo>
                <a:lnTo>
                  <a:pt x="1944624" y="7795559"/>
                </a:lnTo>
                <a:close/>
                <a:moveTo>
                  <a:pt x="1944624" y="7642660"/>
                </a:moveTo>
                <a:lnTo>
                  <a:pt x="1944624" y="7566210"/>
                </a:lnTo>
                <a:lnTo>
                  <a:pt x="1944624" y="7642660"/>
                </a:lnTo>
                <a:close/>
                <a:moveTo>
                  <a:pt x="1944624" y="7489760"/>
                </a:moveTo>
                <a:lnTo>
                  <a:pt x="1944624" y="7413311"/>
                </a:lnTo>
                <a:lnTo>
                  <a:pt x="1944624" y="7489760"/>
                </a:lnTo>
                <a:close/>
                <a:moveTo>
                  <a:pt x="1944624" y="7336861"/>
                </a:moveTo>
                <a:lnTo>
                  <a:pt x="1944624" y="7260411"/>
                </a:lnTo>
                <a:lnTo>
                  <a:pt x="1944624" y="7336861"/>
                </a:lnTo>
                <a:close/>
                <a:moveTo>
                  <a:pt x="1944624" y="7183961"/>
                </a:moveTo>
                <a:lnTo>
                  <a:pt x="1944624" y="7107512"/>
                </a:lnTo>
                <a:lnTo>
                  <a:pt x="1944624" y="7183961"/>
                </a:lnTo>
                <a:close/>
                <a:moveTo>
                  <a:pt x="1944624" y="7031062"/>
                </a:moveTo>
                <a:lnTo>
                  <a:pt x="1944624" y="6954612"/>
                </a:lnTo>
                <a:lnTo>
                  <a:pt x="1944624" y="7031062"/>
                </a:lnTo>
                <a:close/>
                <a:moveTo>
                  <a:pt x="1944624" y="6878163"/>
                </a:moveTo>
                <a:lnTo>
                  <a:pt x="1944624" y="6801713"/>
                </a:lnTo>
                <a:lnTo>
                  <a:pt x="1944624" y="6878163"/>
                </a:lnTo>
                <a:close/>
                <a:moveTo>
                  <a:pt x="1944624" y="6725263"/>
                </a:moveTo>
                <a:lnTo>
                  <a:pt x="1944624" y="6648814"/>
                </a:lnTo>
                <a:lnTo>
                  <a:pt x="1944624" y="6725263"/>
                </a:lnTo>
                <a:close/>
                <a:moveTo>
                  <a:pt x="1944624" y="6572364"/>
                </a:moveTo>
                <a:lnTo>
                  <a:pt x="1944624" y="6495914"/>
                </a:lnTo>
                <a:lnTo>
                  <a:pt x="1944624" y="6572364"/>
                </a:lnTo>
                <a:close/>
                <a:moveTo>
                  <a:pt x="1944624" y="6419465"/>
                </a:moveTo>
                <a:lnTo>
                  <a:pt x="1944624" y="6343015"/>
                </a:lnTo>
                <a:lnTo>
                  <a:pt x="1944624" y="6419465"/>
                </a:lnTo>
                <a:close/>
                <a:moveTo>
                  <a:pt x="1944624" y="6266565"/>
                </a:moveTo>
                <a:lnTo>
                  <a:pt x="1944624" y="6190116"/>
                </a:lnTo>
                <a:lnTo>
                  <a:pt x="1944624" y="6266565"/>
                </a:lnTo>
                <a:close/>
                <a:moveTo>
                  <a:pt x="1944624" y="6113666"/>
                </a:moveTo>
                <a:lnTo>
                  <a:pt x="1944624" y="6037216"/>
                </a:lnTo>
                <a:lnTo>
                  <a:pt x="1944624" y="6113666"/>
                </a:lnTo>
                <a:close/>
                <a:moveTo>
                  <a:pt x="1944624" y="5960766"/>
                </a:moveTo>
                <a:lnTo>
                  <a:pt x="1944624" y="5884317"/>
                </a:lnTo>
                <a:lnTo>
                  <a:pt x="1944624" y="5960766"/>
                </a:lnTo>
                <a:close/>
                <a:moveTo>
                  <a:pt x="1944624" y="5807867"/>
                </a:moveTo>
                <a:lnTo>
                  <a:pt x="1944624" y="5731417"/>
                </a:lnTo>
                <a:lnTo>
                  <a:pt x="1944624" y="5807867"/>
                </a:lnTo>
                <a:close/>
                <a:moveTo>
                  <a:pt x="1944624" y="5654968"/>
                </a:moveTo>
                <a:lnTo>
                  <a:pt x="1944624" y="5578518"/>
                </a:lnTo>
                <a:lnTo>
                  <a:pt x="1944624" y="5654968"/>
                </a:lnTo>
                <a:close/>
                <a:moveTo>
                  <a:pt x="1944624" y="5502068"/>
                </a:moveTo>
                <a:lnTo>
                  <a:pt x="1944624" y="5425619"/>
                </a:lnTo>
                <a:lnTo>
                  <a:pt x="1944624" y="5502068"/>
                </a:lnTo>
                <a:close/>
                <a:moveTo>
                  <a:pt x="1944624" y="5349169"/>
                </a:moveTo>
                <a:lnTo>
                  <a:pt x="1944624" y="5272719"/>
                </a:lnTo>
                <a:lnTo>
                  <a:pt x="1944624" y="5349169"/>
                </a:lnTo>
                <a:close/>
                <a:moveTo>
                  <a:pt x="1944624" y="5196270"/>
                </a:moveTo>
                <a:lnTo>
                  <a:pt x="1944624" y="5119820"/>
                </a:lnTo>
                <a:lnTo>
                  <a:pt x="1944624" y="5196270"/>
                </a:lnTo>
                <a:close/>
                <a:moveTo>
                  <a:pt x="1944624" y="5043370"/>
                </a:moveTo>
                <a:lnTo>
                  <a:pt x="1944624" y="5039739"/>
                </a:lnTo>
                <a:cubicBezTo>
                  <a:pt x="1893824" y="5018715"/>
                  <a:pt x="1905254" y="5001514"/>
                  <a:pt x="1919224" y="5001514"/>
                </a:cubicBezTo>
                <a:lnTo>
                  <a:pt x="1970024" y="5001514"/>
                </a:lnTo>
                <a:lnTo>
                  <a:pt x="1970024" y="5077964"/>
                </a:lnTo>
                <a:lnTo>
                  <a:pt x="1919224" y="5077964"/>
                </a:lnTo>
                <a:lnTo>
                  <a:pt x="1919224" y="5039739"/>
                </a:lnTo>
                <a:lnTo>
                  <a:pt x="1944624" y="5039739"/>
                </a:lnTo>
                <a:lnTo>
                  <a:pt x="1944624" y="5043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"/>
          <p:cNvSpPr txBox="1"/>
          <p:nvPr/>
        </p:nvSpPr>
        <p:spPr>
          <a:xfrm>
            <a:off x="2718600" y="3368649"/>
            <a:ext cx="13193047" cy="4367682"/>
          </a:xfrm>
          <a:prstGeom prst="rect">
            <a:avLst/>
          </a:prstGeom>
          <a:noFill/>
          <a:ln>
            <a:noFill/>
          </a:ln>
        </p:spPr>
        <p:txBody>
          <a:bodyPr anchorCtr="0" anchor="t" bIns="49800" lIns="49800" spcFirstLastPara="1" rIns="49800" wrap="square" tIns="49800">
            <a:noAutofit/>
          </a:bodyPr>
          <a:lstStyle/>
          <a:p>
            <a:pPr indent="0" lvl="0" marL="0" marR="0" rtl="0" algn="ctr">
              <a:lnSpc>
                <a:spcPct val="13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Una pianificazione efficace della carriera promuove l'equilibrio tra lavoro e vita privata favorendo modalità di lavoro flessibili e limiti chiari, mentre l'adattabilità si ottiene attraverso lo sviluppo continuo delle competenze e l'aggiornamento sulle tendenze del settore, assicurando resilienza e successo a lungo termine in mercati del lavoro dinamici.</a:t>
            </a: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8308560" y="7220260"/>
            <a:ext cx="1670876" cy="1485043"/>
          </a:xfrm>
          <a:custGeom>
            <a:rect b="b" l="l" r="r" t="t"/>
            <a:pathLst>
              <a:path extrusionOk="0" h="1980057" w="2227834">
                <a:moveTo>
                  <a:pt x="0" y="0"/>
                </a:moveTo>
                <a:lnTo>
                  <a:pt x="2227834" y="0"/>
                </a:lnTo>
                <a:lnTo>
                  <a:pt x="2227834" y="1980057"/>
                </a:lnTo>
                <a:lnTo>
                  <a:pt x="0" y="1980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" l="0" r="0" t="-6"/>
            </a:stretch>
          </a:blipFill>
          <a:ln>
            <a:noFill/>
          </a:ln>
        </p:spPr>
      </p:sp>
      <p:sp>
        <p:nvSpPr>
          <p:cNvPr id="308" name="Google Shape;308;p10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C47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"/>
          <p:cNvSpPr/>
          <p:nvPr/>
        </p:nvSpPr>
        <p:spPr>
          <a:xfrm flipH="1" rot="5400000">
            <a:off x="-5213592" y="1835165"/>
            <a:ext cx="14278452" cy="4979575"/>
          </a:xfrm>
          <a:custGeom>
            <a:rect b="b" l="l" r="r" t="t"/>
            <a:pathLst>
              <a:path extrusionOk="0" h="6639433" w="19037936">
                <a:moveTo>
                  <a:pt x="0" y="6639433"/>
                </a:moveTo>
                <a:lnTo>
                  <a:pt x="19037936" y="6639433"/>
                </a:lnTo>
                <a:lnTo>
                  <a:pt x="19037936" y="0"/>
                </a:lnTo>
                <a:lnTo>
                  <a:pt x="0" y="0"/>
                </a:lnTo>
                <a:lnTo>
                  <a:pt x="0" y="663943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318" name="Google Shape;318;p11"/>
          <p:cNvSpPr/>
          <p:nvPr/>
        </p:nvSpPr>
        <p:spPr>
          <a:xfrm>
            <a:off x="3557600" y="660646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11"/>
          <p:cNvSpPr/>
          <p:nvPr/>
        </p:nvSpPr>
        <p:spPr>
          <a:xfrm>
            <a:off x="3079499" y="1266671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11"/>
          <p:cNvSpPr/>
          <p:nvPr/>
        </p:nvSpPr>
        <p:spPr>
          <a:xfrm>
            <a:off x="3033062" y="404374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11"/>
          <p:cNvSpPr txBox="1"/>
          <p:nvPr/>
        </p:nvSpPr>
        <p:spPr>
          <a:xfrm>
            <a:off x="5010150" y="519925"/>
            <a:ext cx="12687300" cy="1640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LEZIONE 2: </a:t>
            </a:r>
            <a:endParaRPr/>
          </a:p>
          <a:p>
            <a:pPr indent="0" lvl="0" marL="0" marR="0" rtl="0" algn="l">
              <a:lnSpc>
                <a:spcPct val="1356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99" u="none" cap="none" strike="noStrike">
                <a:solidFill>
                  <a:srgbClr val="002C47"/>
                </a:solidFill>
                <a:latin typeface="Calibri"/>
                <a:ea typeface="Calibri"/>
                <a:cs typeface="Calibri"/>
                <a:sym typeface="Calibri"/>
              </a:rPr>
              <a:t>Importanza della pianificazione della carriera</a:t>
            </a:r>
            <a:endParaRPr/>
          </a:p>
        </p:txBody>
      </p:sp>
      <p:sp>
        <p:nvSpPr>
          <p:cNvPr id="322" name="Google Shape;322;p11"/>
          <p:cNvSpPr txBox="1"/>
          <p:nvPr/>
        </p:nvSpPr>
        <p:spPr>
          <a:xfrm>
            <a:off x="5010150" y="3061325"/>
            <a:ext cx="12687300" cy="5355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1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Perché la pianificazione della carriera è importante</a:t>
            </a:r>
            <a:endParaRPr/>
          </a:p>
          <a:p>
            <a:pPr indent="-179443" lvl="1" marL="358888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Clr>
                <a:srgbClr val="45B042"/>
              </a:buClr>
              <a:buSzPts val="2791"/>
              <a:buFont typeface="Arial"/>
              <a:buChar char="•"/>
            </a:pPr>
            <a:r>
              <a:rPr b="1" i="0" lang="en-US" sz="2791" u="none" cap="none" strike="noStrike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Per i privati:</a:t>
            </a:r>
            <a:endParaRPr/>
          </a:p>
          <a:p>
            <a:pPr indent="-252550" lvl="2" marL="757653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791"/>
              <a:buFont typeface="Arial"/>
              <a:buChar char="⚬"/>
            </a:pPr>
            <a:r>
              <a:rPr b="0" i="0" lang="en-US" sz="2791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Fornisce chiarezza e direzione per gli obiettivi di carriera.</a:t>
            </a:r>
            <a:endParaRPr/>
          </a:p>
          <a:p>
            <a:pPr indent="-252550" lvl="2" marL="757653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791"/>
              <a:buFont typeface="Arial"/>
              <a:buChar char="⚬"/>
            </a:pPr>
            <a:r>
              <a:rPr b="0" i="0" lang="en-US" sz="2791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Aumenta la soddisfazione lavorativa e la realizzazione personale.</a:t>
            </a:r>
            <a:endParaRPr/>
          </a:p>
          <a:p>
            <a:pPr indent="-252550" lvl="2" marL="757653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791"/>
              <a:buFont typeface="Arial"/>
              <a:buChar char="⚬"/>
            </a:pPr>
            <a:r>
              <a:rPr b="0" i="0" lang="en-US" sz="2791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Rafforza la resilienza e l'adattabilità nei mercati del lavoro in continua evoluzione.</a:t>
            </a:r>
            <a:endParaRPr/>
          </a:p>
          <a:p>
            <a:pPr indent="-179443" lvl="1" marL="358888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Clr>
                <a:srgbClr val="45B042"/>
              </a:buClr>
              <a:buSzPts val="2791"/>
              <a:buFont typeface="Arial"/>
              <a:buChar char="•"/>
            </a:pPr>
            <a:r>
              <a:rPr b="1" i="0" lang="en-US" sz="2791" u="none" cap="none" strike="noStrike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Per le organizzazioni:</a:t>
            </a:r>
            <a:endParaRPr/>
          </a:p>
          <a:p>
            <a:pPr indent="-252550" lvl="2" marL="757653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791"/>
              <a:buFont typeface="Arial"/>
              <a:buChar char="⚬"/>
            </a:pPr>
            <a:r>
              <a:rPr b="0" i="0" lang="en-US" sz="2791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Allinea le competenze dei dipendenti agli obiettivi aziendali.</a:t>
            </a:r>
            <a:endParaRPr/>
          </a:p>
          <a:p>
            <a:pPr indent="-252550" lvl="2" marL="757653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791"/>
              <a:buFont typeface="Arial"/>
              <a:buChar char="⚬"/>
            </a:pPr>
            <a:r>
              <a:rPr b="0" i="0" lang="en-US" sz="2791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Aumenta il coinvolgimento, la produttività e la fidelizzazione dei talenti.</a:t>
            </a:r>
            <a:endParaRPr/>
          </a:p>
          <a:p>
            <a:pPr indent="-252550" lvl="2" marL="757653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791"/>
              <a:buFont typeface="Arial"/>
              <a:buChar char="⚬"/>
            </a:pPr>
            <a:r>
              <a:rPr b="0" i="0" lang="en-US" sz="2791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Rafforza il vantaggio competitivo e la sostenibilità organizzativa.</a:t>
            </a: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11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"/>
          <p:cNvSpPr/>
          <p:nvPr/>
        </p:nvSpPr>
        <p:spPr>
          <a:xfrm rot="-4773720">
            <a:off x="5570994" y="2932986"/>
            <a:ext cx="12676727" cy="4421029"/>
          </a:xfrm>
          <a:custGeom>
            <a:rect b="b" l="l" r="r" t="t"/>
            <a:pathLst>
              <a:path extrusionOk="0" h="5894705" w="16902303">
                <a:moveTo>
                  <a:pt x="0" y="0"/>
                </a:moveTo>
                <a:lnTo>
                  <a:pt x="16902303" y="0"/>
                </a:lnTo>
                <a:lnTo>
                  <a:pt x="16902303" y="5894705"/>
                </a:lnTo>
                <a:lnTo>
                  <a:pt x="0" y="5894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" l="0" r="0" t="-81"/>
            </a:stretch>
          </a:blipFill>
          <a:ln>
            <a:noFill/>
          </a:ln>
        </p:spPr>
      </p:sp>
      <p:sp>
        <p:nvSpPr>
          <p:cNvPr id="334" name="Google Shape;334;p12"/>
          <p:cNvSpPr/>
          <p:nvPr/>
        </p:nvSpPr>
        <p:spPr>
          <a:xfrm>
            <a:off x="11115371" y="0"/>
            <a:ext cx="7172611" cy="10284333"/>
          </a:xfrm>
          <a:custGeom>
            <a:rect b="b" l="l" r="r" t="t"/>
            <a:pathLst>
              <a:path extrusionOk="0" h="13712444" w="9563481">
                <a:moveTo>
                  <a:pt x="4515485" y="0"/>
                </a:moveTo>
                <a:cubicBezTo>
                  <a:pt x="4532376" y="2525903"/>
                  <a:pt x="3920744" y="4471289"/>
                  <a:pt x="1937639" y="7543038"/>
                </a:cubicBezTo>
                <a:cubicBezTo>
                  <a:pt x="160020" y="10296652"/>
                  <a:pt x="635" y="12694412"/>
                  <a:pt x="0" y="13458698"/>
                </a:cubicBezTo>
                <a:lnTo>
                  <a:pt x="0" y="13467842"/>
                </a:lnTo>
                <a:cubicBezTo>
                  <a:pt x="127" y="13626846"/>
                  <a:pt x="7112" y="13712444"/>
                  <a:pt x="7112" y="13712444"/>
                </a:cubicBezTo>
                <a:lnTo>
                  <a:pt x="9563481" y="13712444"/>
                </a:lnTo>
                <a:lnTo>
                  <a:pt x="956348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77446" r="-774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2"/>
          <p:cNvSpPr/>
          <p:nvPr/>
        </p:nvSpPr>
        <p:spPr>
          <a:xfrm flipH="1" rot="-2967198">
            <a:off x="13287993" y="6433679"/>
            <a:ext cx="10665523" cy="3626263"/>
          </a:xfrm>
          <a:custGeom>
            <a:rect b="b" l="l" r="r" t="t"/>
            <a:pathLst>
              <a:path extrusionOk="0" h="4835017" w="14220698">
                <a:moveTo>
                  <a:pt x="14220698" y="0"/>
                </a:moveTo>
                <a:lnTo>
                  <a:pt x="0" y="0"/>
                </a:lnTo>
                <a:lnTo>
                  <a:pt x="0" y="4835017"/>
                </a:lnTo>
                <a:lnTo>
                  <a:pt x="14220698" y="4835017"/>
                </a:lnTo>
                <a:lnTo>
                  <a:pt x="14220698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 b="-41" l="0" r="0" t="-39"/>
            </a:stretch>
          </a:blipFill>
          <a:ln>
            <a:noFill/>
          </a:ln>
        </p:spPr>
      </p:sp>
      <p:sp>
        <p:nvSpPr>
          <p:cNvPr id="336" name="Google Shape;336;p12"/>
          <p:cNvSpPr/>
          <p:nvPr/>
        </p:nvSpPr>
        <p:spPr>
          <a:xfrm>
            <a:off x="11629486" y="1052712"/>
            <a:ext cx="857867" cy="857867"/>
          </a:xfrm>
          <a:custGeom>
            <a:rect b="b" l="l" r="r" t="t"/>
            <a:pathLst>
              <a:path extrusionOk="0"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12"/>
          <p:cNvSpPr/>
          <p:nvPr/>
        </p:nvSpPr>
        <p:spPr>
          <a:xfrm>
            <a:off x="11115371" y="2332412"/>
            <a:ext cx="604566" cy="604566"/>
          </a:xfrm>
          <a:custGeom>
            <a:rect b="b" l="l" r="r" t="t"/>
            <a:pathLst>
              <a:path extrusionOk="0"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12"/>
          <p:cNvSpPr/>
          <p:nvPr/>
        </p:nvSpPr>
        <p:spPr>
          <a:xfrm>
            <a:off x="11910573" y="758341"/>
            <a:ext cx="697411" cy="697411"/>
          </a:xfrm>
          <a:custGeom>
            <a:rect b="b" l="l" r="r" t="t"/>
            <a:pathLst>
              <a:path extrusionOk="0"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12"/>
          <p:cNvSpPr txBox="1"/>
          <p:nvPr/>
        </p:nvSpPr>
        <p:spPr>
          <a:xfrm>
            <a:off x="12505" y="890787"/>
            <a:ext cx="11103000" cy="10622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Benefici per i dipendenti</a:t>
            </a:r>
            <a:endParaRPr/>
          </a:p>
        </p:txBody>
      </p:sp>
      <p:sp>
        <p:nvSpPr>
          <p:cNvPr id="340" name="Google Shape;340;p12"/>
          <p:cNvSpPr/>
          <p:nvPr/>
        </p:nvSpPr>
        <p:spPr>
          <a:xfrm>
            <a:off x="11115371" y="0"/>
            <a:ext cx="7172611" cy="10284333"/>
          </a:xfrm>
          <a:custGeom>
            <a:rect b="b" l="l" r="r" t="t"/>
            <a:pathLst>
              <a:path extrusionOk="0" h="13712444" w="9563481">
                <a:moveTo>
                  <a:pt x="4515485" y="0"/>
                </a:moveTo>
                <a:cubicBezTo>
                  <a:pt x="4532376" y="2525903"/>
                  <a:pt x="3920744" y="4471289"/>
                  <a:pt x="1937639" y="7543038"/>
                </a:cubicBezTo>
                <a:cubicBezTo>
                  <a:pt x="160020" y="10296652"/>
                  <a:pt x="635" y="12694412"/>
                  <a:pt x="0" y="13458698"/>
                </a:cubicBezTo>
                <a:lnTo>
                  <a:pt x="0" y="13467842"/>
                </a:lnTo>
                <a:cubicBezTo>
                  <a:pt x="127" y="13626846"/>
                  <a:pt x="7112" y="13712444"/>
                  <a:pt x="7112" y="13712444"/>
                </a:cubicBezTo>
                <a:lnTo>
                  <a:pt x="9563481" y="13712444"/>
                </a:lnTo>
                <a:lnTo>
                  <a:pt x="9563481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77446" r="-774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2"/>
          <p:cNvSpPr/>
          <p:nvPr/>
        </p:nvSpPr>
        <p:spPr>
          <a:xfrm>
            <a:off x="1695706" y="2499077"/>
            <a:ext cx="7234358" cy="989881"/>
          </a:xfrm>
          <a:custGeom>
            <a:rect b="b" l="l" r="r" t="t"/>
            <a:pathLst>
              <a:path extrusionOk="0" h="989881" w="7234358">
                <a:moveTo>
                  <a:pt x="0" y="0"/>
                </a:moveTo>
                <a:lnTo>
                  <a:pt x="7234358" y="0"/>
                </a:lnTo>
                <a:lnTo>
                  <a:pt x="7234358" y="989881"/>
                </a:lnTo>
                <a:lnTo>
                  <a:pt x="0" y="989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12"/>
          <p:cNvSpPr/>
          <p:nvPr/>
        </p:nvSpPr>
        <p:spPr>
          <a:xfrm>
            <a:off x="1143038" y="2494675"/>
            <a:ext cx="1105376" cy="1146810"/>
          </a:xfrm>
          <a:custGeom>
            <a:rect b="b" l="l" r="r" t="t"/>
            <a:pathLst>
              <a:path extrusionOk="0" h="1529080" w="1473835">
                <a:moveTo>
                  <a:pt x="0" y="0"/>
                </a:moveTo>
                <a:lnTo>
                  <a:pt x="1473835" y="0"/>
                </a:lnTo>
                <a:lnTo>
                  <a:pt x="1473835" y="1529080"/>
                </a:lnTo>
                <a:lnTo>
                  <a:pt x="0" y="1529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2" l="-1873" r="-1869" t="0"/>
            </a:stretch>
          </a:blipFill>
          <a:ln>
            <a:noFill/>
          </a:ln>
        </p:spPr>
      </p:sp>
      <p:sp>
        <p:nvSpPr>
          <p:cNvPr id="343" name="Google Shape;343;p12"/>
          <p:cNvSpPr/>
          <p:nvPr/>
        </p:nvSpPr>
        <p:spPr>
          <a:xfrm>
            <a:off x="1346671" y="2741336"/>
            <a:ext cx="698088" cy="692563"/>
          </a:xfrm>
          <a:custGeom>
            <a:rect b="b" l="l" r="r" t="t"/>
            <a:pathLst>
              <a:path extrusionOk="0" h="923417" w="930783">
                <a:moveTo>
                  <a:pt x="0" y="0"/>
                </a:moveTo>
                <a:lnTo>
                  <a:pt x="930783" y="0"/>
                </a:lnTo>
                <a:lnTo>
                  <a:pt x="930783" y="923417"/>
                </a:lnTo>
                <a:lnTo>
                  <a:pt x="0" y="923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-1858" r="-1855" t="0"/>
            </a:stretch>
          </a:blipFill>
          <a:ln>
            <a:noFill/>
          </a:ln>
        </p:spPr>
      </p:sp>
      <p:sp>
        <p:nvSpPr>
          <p:cNvPr id="344" name="Google Shape;344;p12"/>
          <p:cNvSpPr/>
          <p:nvPr/>
        </p:nvSpPr>
        <p:spPr>
          <a:xfrm>
            <a:off x="1695706" y="5406128"/>
            <a:ext cx="7234358" cy="915556"/>
          </a:xfrm>
          <a:custGeom>
            <a:rect b="b" l="l" r="r" t="t"/>
            <a:pathLst>
              <a:path extrusionOk="0" h="915556" w="7234358">
                <a:moveTo>
                  <a:pt x="0" y="0"/>
                </a:moveTo>
                <a:lnTo>
                  <a:pt x="7234358" y="0"/>
                </a:lnTo>
                <a:lnTo>
                  <a:pt x="7234358" y="915556"/>
                </a:lnTo>
                <a:lnTo>
                  <a:pt x="0" y="915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2"/>
          <p:cNvSpPr/>
          <p:nvPr/>
        </p:nvSpPr>
        <p:spPr>
          <a:xfrm>
            <a:off x="1143038" y="5319264"/>
            <a:ext cx="1105376" cy="1146810"/>
          </a:xfrm>
          <a:custGeom>
            <a:rect b="b" l="l" r="r" t="t"/>
            <a:pathLst>
              <a:path extrusionOk="0" h="1529080" w="1473835">
                <a:moveTo>
                  <a:pt x="0" y="0"/>
                </a:moveTo>
                <a:lnTo>
                  <a:pt x="1473835" y="0"/>
                </a:lnTo>
                <a:lnTo>
                  <a:pt x="1473835" y="1529080"/>
                </a:lnTo>
                <a:lnTo>
                  <a:pt x="0" y="1529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2" l="-1873" r="-1869" t="0"/>
            </a:stretch>
          </a:blipFill>
          <a:ln>
            <a:noFill/>
          </a:ln>
        </p:spPr>
      </p:sp>
      <p:sp>
        <p:nvSpPr>
          <p:cNvPr id="346" name="Google Shape;346;p12"/>
          <p:cNvSpPr/>
          <p:nvPr/>
        </p:nvSpPr>
        <p:spPr>
          <a:xfrm>
            <a:off x="1273480" y="5453958"/>
            <a:ext cx="844487" cy="860774"/>
          </a:xfrm>
          <a:custGeom>
            <a:rect b="b" l="l" r="r" t="t"/>
            <a:pathLst>
              <a:path extrusionOk="0" h="1147699" w="1125982">
                <a:moveTo>
                  <a:pt x="0" y="0"/>
                </a:moveTo>
                <a:lnTo>
                  <a:pt x="1125982" y="0"/>
                </a:lnTo>
                <a:lnTo>
                  <a:pt x="1125982" y="1147699"/>
                </a:lnTo>
                <a:lnTo>
                  <a:pt x="0" y="1147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-1829" r="-1825" t="0"/>
            </a:stretch>
          </a:blipFill>
          <a:ln>
            <a:noFill/>
          </a:ln>
        </p:spPr>
      </p:sp>
      <p:sp>
        <p:nvSpPr>
          <p:cNvPr id="347" name="Google Shape;347;p12"/>
          <p:cNvSpPr/>
          <p:nvPr/>
        </p:nvSpPr>
        <p:spPr>
          <a:xfrm>
            <a:off x="1695706" y="3995821"/>
            <a:ext cx="7234358" cy="915556"/>
          </a:xfrm>
          <a:custGeom>
            <a:rect b="b" l="l" r="r" t="t"/>
            <a:pathLst>
              <a:path extrusionOk="0" h="915556" w="7234358">
                <a:moveTo>
                  <a:pt x="0" y="0"/>
                </a:moveTo>
                <a:lnTo>
                  <a:pt x="7234358" y="0"/>
                </a:lnTo>
                <a:lnTo>
                  <a:pt x="7234358" y="915556"/>
                </a:lnTo>
                <a:lnTo>
                  <a:pt x="0" y="915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12"/>
          <p:cNvSpPr/>
          <p:nvPr/>
        </p:nvSpPr>
        <p:spPr>
          <a:xfrm>
            <a:off x="1143038" y="3908957"/>
            <a:ext cx="1105376" cy="1146810"/>
          </a:xfrm>
          <a:custGeom>
            <a:rect b="b" l="l" r="r" t="t"/>
            <a:pathLst>
              <a:path extrusionOk="0" h="1529080" w="1473835">
                <a:moveTo>
                  <a:pt x="0" y="0"/>
                </a:moveTo>
                <a:lnTo>
                  <a:pt x="1473835" y="0"/>
                </a:lnTo>
                <a:lnTo>
                  <a:pt x="1473835" y="1529080"/>
                </a:lnTo>
                <a:lnTo>
                  <a:pt x="0" y="1529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2" l="-1873" r="-1869" t="0"/>
            </a:stretch>
          </a:blipFill>
          <a:ln>
            <a:noFill/>
          </a:ln>
        </p:spPr>
      </p:sp>
      <p:sp>
        <p:nvSpPr>
          <p:cNvPr id="349" name="Google Shape;349;p12"/>
          <p:cNvSpPr/>
          <p:nvPr/>
        </p:nvSpPr>
        <p:spPr>
          <a:xfrm>
            <a:off x="1331271" y="4108698"/>
            <a:ext cx="745617" cy="773621"/>
          </a:xfrm>
          <a:custGeom>
            <a:rect b="b" l="l" r="r" t="t"/>
            <a:pathLst>
              <a:path extrusionOk="0" h="1031494" w="994156">
                <a:moveTo>
                  <a:pt x="0" y="0"/>
                </a:moveTo>
                <a:lnTo>
                  <a:pt x="994156" y="0"/>
                </a:lnTo>
                <a:lnTo>
                  <a:pt x="994156" y="1031494"/>
                </a:lnTo>
                <a:lnTo>
                  <a:pt x="0" y="1031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2" l="-1872" r="-1877" t="0"/>
            </a:stretch>
          </a:blipFill>
          <a:ln>
            <a:noFill/>
          </a:ln>
        </p:spPr>
      </p:sp>
      <p:sp>
        <p:nvSpPr>
          <p:cNvPr id="350" name="Google Shape;350;p12"/>
          <p:cNvSpPr txBox="1"/>
          <p:nvPr/>
        </p:nvSpPr>
        <p:spPr>
          <a:xfrm>
            <a:off x="2728745" y="2586530"/>
            <a:ext cx="5983283" cy="763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8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31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Chiarezza e struttura</a:t>
            </a:r>
            <a:endParaRPr/>
          </a:p>
        </p:txBody>
      </p:sp>
      <p:sp>
        <p:nvSpPr>
          <p:cNvPr id="351" name="Google Shape;351;p12"/>
          <p:cNvSpPr txBox="1"/>
          <p:nvPr/>
        </p:nvSpPr>
        <p:spPr>
          <a:xfrm>
            <a:off x="2376834" y="5434399"/>
            <a:ext cx="6374342" cy="71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Sviluppo delle competenze</a:t>
            </a:r>
            <a:endParaRPr/>
          </a:p>
        </p:txBody>
      </p:sp>
      <p:sp>
        <p:nvSpPr>
          <p:cNvPr id="352" name="Google Shape;352;p12"/>
          <p:cNvSpPr txBox="1"/>
          <p:nvPr/>
        </p:nvSpPr>
        <p:spPr>
          <a:xfrm>
            <a:off x="2376834" y="4132741"/>
            <a:ext cx="6374342" cy="57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86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Maggiore soddisfazione lavorativa</a:t>
            </a:r>
            <a:endParaRPr/>
          </a:p>
        </p:txBody>
      </p:sp>
      <p:sp>
        <p:nvSpPr>
          <p:cNvPr id="353" name="Google Shape;353;p12"/>
          <p:cNvSpPr txBox="1"/>
          <p:nvPr/>
        </p:nvSpPr>
        <p:spPr>
          <a:xfrm>
            <a:off x="834375" y="7254225"/>
            <a:ext cx="8404350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pianificazione della carriera fornisce ai dipendenti chiarezza e percorsi strutturati per la crescita, promuove lo sviluppo continuo delle competenze per soddisfare le esigenze in continua evoluzione e aumenta la soddisfazione lavorativa allineando i ruoli alle aspirazioni personali.</a:t>
            </a:r>
            <a:endParaRPr/>
          </a:p>
        </p:txBody>
      </p:sp>
      <p:sp>
        <p:nvSpPr>
          <p:cNvPr id="354" name="Google Shape;354;p12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1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"/>
          <p:cNvSpPr/>
          <p:nvPr/>
        </p:nvSpPr>
        <p:spPr>
          <a:xfrm rot="-4777092">
            <a:off x="5568762" y="2938967"/>
            <a:ext cx="12662154" cy="4415981"/>
          </a:xfrm>
          <a:custGeom>
            <a:rect b="b" l="l" r="r" t="t"/>
            <a:pathLst>
              <a:path extrusionOk="0" h="5887974" w="16882872">
                <a:moveTo>
                  <a:pt x="0" y="0"/>
                </a:moveTo>
                <a:lnTo>
                  <a:pt x="16882872" y="0"/>
                </a:lnTo>
                <a:lnTo>
                  <a:pt x="16882872" y="5887974"/>
                </a:lnTo>
                <a:lnTo>
                  <a:pt x="0" y="5887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365" name="Google Shape;365;p13"/>
          <p:cNvSpPr/>
          <p:nvPr/>
        </p:nvSpPr>
        <p:spPr>
          <a:xfrm>
            <a:off x="11115371" y="0"/>
            <a:ext cx="7177944" cy="10291953"/>
          </a:xfrm>
          <a:custGeom>
            <a:rect b="b" l="l" r="r" t="t"/>
            <a:pathLst>
              <a:path extrusionOk="0" h="13722604" w="9570593">
                <a:moveTo>
                  <a:pt x="4518787" y="0"/>
                </a:moveTo>
                <a:cubicBezTo>
                  <a:pt x="4535678" y="2527681"/>
                  <a:pt x="3923665" y="4474591"/>
                  <a:pt x="1939036" y="7548626"/>
                </a:cubicBezTo>
                <a:cubicBezTo>
                  <a:pt x="160147" y="10304272"/>
                  <a:pt x="635" y="12703810"/>
                  <a:pt x="0" y="13468731"/>
                </a:cubicBezTo>
                <a:lnTo>
                  <a:pt x="0" y="13477875"/>
                </a:lnTo>
                <a:cubicBezTo>
                  <a:pt x="127" y="13637006"/>
                  <a:pt x="7112" y="13722604"/>
                  <a:pt x="7112" y="13722604"/>
                </a:cubicBezTo>
                <a:lnTo>
                  <a:pt x="9570593" y="13722604"/>
                </a:lnTo>
                <a:lnTo>
                  <a:pt x="957059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77446" r="-774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3"/>
          <p:cNvSpPr/>
          <p:nvPr/>
        </p:nvSpPr>
        <p:spPr>
          <a:xfrm flipH="1" rot="-2967651">
            <a:off x="13288307" y="6434108"/>
            <a:ext cx="10666096" cy="3626453"/>
          </a:xfrm>
          <a:custGeom>
            <a:rect b="b" l="l" r="r" t="t"/>
            <a:pathLst>
              <a:path extrusionOk="0" h="4835271" w="14221461">
                <a:moveTo>
                  <a:pt x="14221461" y="0"/>
                </a:moveTo>
                <a:lnTo>
                  <a:pt x="0" y="0"/>
                </a:lnTo>
                <a:lnTo>
                  <a:pt x="0" y="4835271"/>
                </a:lnTo>
                <a:lnTo>
                  <a:pt x="14221461" y="4835271"/>
                </a:lnTo>
                <a:lnTo>
                  <a:pt x="14221461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 b="-39" l="0" r="0" t="-40"/>
            </a:stretch>
          </a:blipFill>
          <a:ln>
            <a:noFill/>
          </a:ln>
        </p:spPr>
      </p:sp>
      <p:sp>
        <p:nvSpPr>
          <p:cNvPr id="367" name="Google Shape;367;p13"/>
          <p:cNvSpPr/>
          <p:nvPr/>
        </p:nvSpPr>
        <p:spPr>
          <a:xfrm>
            <a:off x="11629486" y="1052712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13"/>
          <p:cNvSpPr/>
          <p:nvPr/>
        </p:nvSpPr>
        <p:spPr>
          <a:xfrm>
            <a:off x="11115371" y="2332412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13"/>
          <p:cNvSpPr/>
          <p:nvPr/>
        </p:nvSpPr>
        <p:spPr>
          <a:xfrm>
            <a:off x="11910573" y="758341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13"/>
          <p:cNvSpPr txBox="1"/>
          <p:nvPr/>
        </p:nvSpPr>
        <p:spPr>
          <a:xfrm>
            <a:off x="12505" y="890787"/>
            <a:ext cx="11103000" cy="10622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Vantaggi per le aziende</a:t>
            </a:r>
            <a:endParaRPr/>
          </a:p>
        </p:txBody>
      </p:sp>
      <p:sp>
        <p:nvSpPr>
          <p:cNvPr id="371" name="Google Shape;371;p13"/>
          <p:cNvSpPr/>
          <p:nvPr/>
        </p:nvSpPr>
        <p:spPr>
          <a:xfrm>
            <a:off x="11115371" y="0"/>
            <a:ext cx="7177944" cy="10291953"/>
          </a:xfrm>
          <a:custGeom>
            <a:rect b="b" l="l" r="r" t="t"/>
            <a:pathLst>
              <a:path extrusionOk="0" h="13722604" w="9570593">
                <a:moveTo>
                  <a:pt x="4518787" y="0"/>
                </a:moveTo>
                <a:cubicBezTo>
                  <a:pt x="4535678" y="2527681"/>
                  <a:pt x="3923665" y="4474591"/>
                  <a:pt x="1939036" y="7548626"/>
                </a:cubicBezTo>
                <a:cubicBezTo>
                  <a:pt x="160147" y="10304272"/>
                  <a:pt x="635" y="12703810"/>
                  <a:pt x="0" y="13468731"/>
                </a:cubicBezTo>
                <a:lnTo>
                  <a:pt x="0" y="13477875"/>
                </a:lnTo>
                <a:cubicBezTo>
                  <a:pt x="127" y="13637006"/>
                  <a:pt x="7112" y="13722604"/>
                  <a:pt x="7112" y="13722604"/>
                </a:cubicBezTo>
                <a:lnTo>
                  <a:pt x="9570593" y="13722604"/>
                </a:lnTo>
                <a:lnTo>
                  <a:pt x="9570593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77446" r="-774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3"/>
          <p:cNvSpPr/>
          <p:nvPr/>
        </p:nvSpPr>
        <p:spPr>
          <a:xfrm>
            <a:off x="1695706" y="2499077"/>
            <a:ext cx="7234358" cy="989881"/>
          </a:xfrm>
          <a:custGeom>
            <a:rect b="b" l="l" r="r" t="t"/>
            <a:pathLst>
              <a:path extrusionOk="0" h="989881" w="7234358">
                <a:moveTo>
                  <a:pt x="0" y="0"/>
                </a:moveTo>
                <a:lnTo>
                  <a:pt x="7234358" y="0"/>
                </a:lnTo>
                <a:lnTo>
                  <a:pt x="7234358" y="989881"/>
                </a:lnTo>
                <a:lnTo>
                  <a:pt x="0" y="989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13"/>
          <p:cNvSpPr/>
          <p:nvPr/>
        </p:nvSpPr>
        <p:spPr>
          <a:xfrm>
            <a:off x="1143038" y="2494675"/>
            <a:ext cx="1105376" cy="1146810"/>
          </a:xfrm>
          <a:custGeom>
            <a:rect b="b" l="l" r="r" t="t"/>
            <a:pathLst>
              <a:path extrusionOk="0" h="1529080" w="1473835">
                <a:moveTo>
                  <a:pt x="0" y="0"/>
                </a:moveTo>
                <a:lnTo>
                  <a:pt x="1473835" y="0"/>
                </a:lnTo>
                <a:lnTo>
                  <a:pt x="1473835" y="1529080"/>
                </a:lnTo>
                <a:lnTo>
                  <a:pt x="0" y="1529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2" l="-1873" r="-1869" t="0"/>
            </a:stretch>
          </a:blipFill>
          <a:ln>
            <a:noFill/>
          </a:ln>
        </p:spPr>
      </p:sp>
      <p:sp>
        <p:nvSpPr>
          <p:cNvPr id="374" name="Google Shape;374;p13"/>
          <p:cNvSpPr/>
          <p:nvPr/>
        </p:nvSpPr>
        <p:spPr>
          <a:xfrm>
            <a:off x="1346671" y="2741336"/>
            <a:ext cx="698088" cy="692563"/>
          </a:xfrm>
          <a:custGeom>
            <a:rect b="b" l="l" r="r" t="t"/>
            <a:pathLst>
              <a:path extrusionOk="0" h="923417" w="930783">
                <a:moveTo>
                  <a:pt x="0" y="0"/>
                </a:moveTo>
                <a:lnTo>
                  <a:pt x="930783" y="0"/>
                </a:lnTo>
                <a:lnTo>
                  <a:pt x="930783" y="923417"/>
                </a:lnTo>
                <a:lnTo>
                  <a:pt x="0" y="923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-1858" r="-1855" t="0"/>
            </a:stretch>
          </a:blipFill>
          <a:ln>
            <a:noFill/>
          </a:ln>
        </p:spPr>
      </p:sp>
      <p:sp>
        <p:nvSpPr>
          <p:cNvPr id="375" name="Google Shape;375;p13"/>
          <p:cNvSpPr/>
          <p:nvPr/>
        </p:nvSpPr>
        <p:spPr>
          <a:xfrm>
            <a:off x="1695706" y="5406128"/>
            <a:ext cx="7234358" cy="915556"/>
          </a:xfrm>
          <a:custGeom>
            <a:rect b="b" l="l" r="r" t="t"/>
            <a:pathLst>
              <a:path extrusionOk="0" h="915556" w="7234358">
                <a:moveTo>
                  <a:pt x="0" y="0"/>
                </a:moveTo>
                <a:lnTo>
                  <a:pt x="7234358" y="0"/>
                </a:lnTo>
                <a:lnTo>
                  <a:pt x="7234358" y="915556"/>
                </a:lnTo>
                <a:lnTo>
                  <a:pt x="0" y="915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13"/>
          <p:cNvSpPr/>
          <p:nvPr/>
        </p:nvSpPr>
        <p:spPr>
          <a:xfrm>
            <a:off x="1143038" y="5319264"/>
            <a:ext cx="1105376" cy="1146810"/>
          </a:xfrm>
          <a:custGeom>
            <a:rect b="b" l="l" r="r" t="t"/>
            <a:pathLst>
              <a:path extrusionOk="0" h="1529080" w="1473835">
                <a:moveTo>
                  <a:pt x="0" y="0"/>
                </a:moveTo>
                <a:lnTo>
                  <a:pt x="1473835" y="0"/>
                </a:lnTo>
                <a:lnTo>
                  <a:pt x="1473835" y="1529080"/>
                </a:lnTo>
                <a:lnTo>
                  <a:pt x="0" y="1529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2" l="-1873" r="-1869" t="0"/>
            </a:stretch>
          </a:blipFill>
          <a:ln>
            <a:noFill/>
          </a:ln>
        </p:spPr>
      </p:sp>
      <p:sp>
        <p:nvSpPr>
          <p:cNvPr id="377" name="Google Shape;377;p13"/>
          <p:cNvSpPr/>
          <p:nvPr/>
        </p:nvSpPr>
        <p:spPr>
          <a:xfrm>
            <a:off x="1273480" y="5453958"/>
            <a:ext cx="844487" cy="860774"/>
          </a:xfrm>
          <a:custGeom>
            <a:rect b="b" l="l" r="r" t="t"/>
            <a:pathLst>
              <a:path extrusionOk="0" h="1147699" w="1125982">
                <a:moveTo>
                  <a:pt x="0" y="0"/>
                </a:moveTo>
                <a:lnTo>
                  <a:pt x="1125982" y="0"/>
                </a:lnTo>
                <a:lnTo>
                  <a:pt x="1125982" y="1147699"/>
                </a:lnTo>
                <a:lnTo>
                  <a:pt x="0" y="1147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-1829" r="-1825" t="0"/>
            </a:stretch>
          </a:blipFill>
          <a:ln>
            <a:noFill/>
          </a:ln>
        </p:spPr>
      </p:sp>
      <p:sp>
        <p:nvSpPr>
          <p:cNvPr id="378" name="Google Shape;378;p13"/>
          <p:cNvSpPr/>
          <p:nvPr/>
        </p:nvSpPr>
        <p:spPr>
          <a:xfrm>
            <a:off x="1695706" y="3995821"/>
            <a:ext cx="7234358" cy="915556"/>
          </a:xfrm>
          <a:custGeom>
            <a:rect b="b" l="l" r="r" t="t"/>
            <a:pathLst>
              <a:path extrusionOk="0" h="915556" w="7234358">
                <a:moveTo>
                  <a:pt x="0" y="0"/>
                </a:moveTo>
                <a:lnTo>
                  <a:pt x="7234358" y="0"/>
                </a:lnTo>
                <a:lnTo>
                  <a:pt x="7234358" y="915556"/>
                </a:lnTo>
                <a:lnTo>
                  <a:pt x="0" y="915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13"/>
          <p:cNvSpPr/>
          <p:nvPr/>
        </p:nvSpPr>
        <p:spPr>
          <a:xfrm>
            <a:off x="1143038" y="3908957"/>
            <a:ext cx="1105376" cy="1146810"/>
          </a:xfrm>
          <a:custGeom>
            <a:rect b="b" l="l" r="r" t="t"/>
            <a:pathLst>
              <a:path extrusionOk="0" h="1529080" w="1473835">
                <a:moveTo>
                  <a:pt x="0" y="0"/>
                </a:moveTo>
                <a:lnTo>
                  <a:pt x="1473835" y="0"/>
                </a:lnTo>
                <a:lnTo>
                  <a:pt x="1473835" y="1529080"/>
                </a:lnTo>
                <a:lnTo>
                  <a:pt x="0" y="1529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2" l="-1873" r="-1869" t="0"/>
            </a:stretch>
          </a:blipFill>
          <a:ln>
            <a:noFill/>
          </a:ln>
        </p:spPr>
      </p:sp>
      <p:sp>
        <p:nvSpPr>
          <p:cNvPr id="380" name="Google Shape;380;p13"/>
          <p:cNvSpPr/>
          <p:nvPr/>
        </p:nvSpPr>
        <p:spPr>
          <a:xfrm>
            <a:off x="1331271" y="4108698"/>
            <a:ext cx="745617" cy="773621"/>
          </a:xfrm>
          <a:custGeom>
            <a:rect b="b" l="l" r="r" t="t"/>
            <a:pathLst>
              <a:path extrusionOk="0" h="1031494" w="994156">
                <a:moveTo>
                  <a:pt x="0" y="0"/>
                </a:moveTo>
                <a:lnTo>
                  <a:pt x="994156" y="0"/>
                </a:lnTo>
                <a:lnTo>
                  <a:pt x="994156" y="1031494"/>
                </a:lnTo>
                <a:lnTo>
                  <a:pt x="0" y="1031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2" l="-1872" r="-1877" t="0"/>
            </a:stretch>
          </a:blipFill>
          <a:ln>
            <a:noFill/>
          </a:ln>
        </p:spPr>
      </p:sp>
      <p:sp>
        <p:nvSpPr>
          <p:cNvPr id="381" name="Google Shape;381;p13"/>
          <p:cNvSpPr txBox="1"/>
          <p:nvPr/>
        </p:nvSpPr>
        <p:spPr>
          <a:xfrm>
            <a:off x="2728745" y="2570529"/>
            <a:ext cx="5983283" cy="785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8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31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Prestazioni migliorate</a:t>
            </a:r>
            <a:endParaRPr/>
          </a:p>
        </p:txBody>
      </p:sp>
      <p:sp>
        <p:nvSpPr>
          <p:cNvPr id="382" name="Google Shape;382;p13"/>
          <p:cNvSpPr txBox="1"/>
          <p:nvPr/>
        </p:nvSpPr>
        <p:spPr>
          <a:xfrm>
            <a:off x="2533215" y="5378102"/>
            <a:ext cx="6374342" cy="830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3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vantaggio competitivo</a:t>
            </a:r>
            <a:endParaRPr/>
          </a:p>
        </p:txBody>
      </p:sp>
      <p:sp>
        <p:nvSpPr>
          <p:cNvPr id="383" name="Google Shape;383;p13"/>
          <p:cNvSpPr txBox="1"/>
          <p:nvPr/>
        </p:nvSpPr>
        <p:spPr>
          <a:xfrm>
            <a:off x="2533215" y="4074964"/>
            <a:ext cx="5950754" cy="745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28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Pianificazione della fidelizzazione e della successione dei talenti</a:t>
            </a:r>
            <a:endParaRPr/>
          </a:p>
        </p:txBody>
      </p:sp>
      <p:sp>
        <p:nvSpPr>
          <p:cNvPr id="384" name="Google Shape;384;p13"/>
          <p:cNvSpPr txBox="1"/>
          <p:nvPr/>
        </p:nvSpPr>
        <p:spPr>
          <a:xfrm>
            <a:off x="834375" y="7254225"/>
            <a:ext cx="8404350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1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pianificazione della carriera migliora le prestazioni organizzative, trattiene i migliori talenti attraverso chiare opportunità di crescita e crea un vantaggio competitivo allineando lo sviluppo dei dipendenti con gli obiettivi aziendali.</a:t>
            </a:r>
            <a:endParaRPr/>
          </a:p>
        </p:txBody>
      </p:sp>
      <p:sp>
        <p:nvSpPr>
          <p:cNvPr id="385" name="Google Shape;385;p13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13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4"/>
          <p:cNvSpPr/>
          <p:nvPr/>
        </p:nvSpPr>
        <p:spPr>
          <a:xfrm rot="-10370840">
            <a:off x="11426436" y="-632069"/>
            <a:ext cx="8019383" cy="2715768"/>
          </a:xfrm>
          <a:custGeom>
            <a:rect b="b" l="l" r="r" t="t"/>
            <a:pathLst>
              <a:path extrusionOk="0" h="3621024" w="10692511">
                <a:moveTo>
                  <a:pt x="0" y="0"/>
                </a:moveTo>
                <a:lnTo>
                  <a:pt x="10692511" y="0"/>
                </a:lnTo>
                <a:lnTo>
                  <a:pt x="10692511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72" l="0" r="0" t="-1574"/>
            </a:stretch>
          </a:blipFill>
          <a:ln>
            <a:noFill/>
          </a:ln>
        </p:spPr>
      </p:sp>
      <p:sp>
        <p:nvSpPr>
          <p:cNvPr id="396" name="Google Shape;396;p14"/>
          <p:cNvSpPr/>
          <p:nvPr/>
        </p:nvSpPr>
        <p:spPr>
          <a:xfrm flipH="1" rot="10416205">
            <a:off x="-326958" y="-524070"/>
            <a:ext cx="7379018" cy="2291048"/>
          </a:xfrm>
          <a:custGeom>
            <a:rect b="b" l="l" r="r" t="t"/>
            <a:pathLst>
              <a:path extrusionOk="0" h="3054731" w="9838690">
                <a:moveTo>
                  <a:pt x="0" y="3054731"/>
                </a:moveTo>
                <a:lnTo>
                  <a:pt x="9838690" y="3054731"/>
                </a:lnTo>
                <a:lnTo>
                  <a:pt x="9838690" y="0"/>
                </a:lnTo>
                <a:lnTo>
                  <a:pt x="0" y="0"/>
                </a:lnTo>
                <a:lnTo>
                  <a:pt x="0" y="305473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251" l="0" r="0" t="-6254"/>
            </a:stretch>
          </a:blipFill>
          <a:ln>
            <a:noFill/>
          </a:ln>
        </p:spPr>
      </p:sp>
      <p:sp>
        <p:nvSpPr>
          <p:cNvPr id="397" name="Google Shape;397;p14"/>
          <p:cNvSpPr/>
          <p:nvPr/>
        </p:nvSpPr>
        <p:spPr>
          <a:xfrm>
            <a:off x="-1342907" y="9913241"/>
            <a:ext cx="20973307" cy="837542"/>
          </a:xfrm>
          <a:custGeom>
            <a:rect b="b" l="l" r="r" t="t"/>
            <a:pathLst>
              <a:path extrusionOk="0" h="837542" w="20973307">
                <a:moveTo>
                  <a:pt x="0" y="0"/>
                </a:moveTo>
                <a:lnTo>
                  <a:pt x="20973307" y="0"/>
                </a:lnTo>
                <a:lnTo>
                  <a:pt x="20973307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14"/>
          <p:cNvSpPr/>
          <p:nvPr/>
        </p:nvSpPr>
        <p:spPr>
          <a:xfrm>
            <a:off x="2488624" y="9913241"/>
            <a:ext cx="13310430" cy="837542"/>
          </a:xfrm>
          <a:custGeom>
            <a:rect b="b" l="l" r="r" t="t"/>
            <a:pathLst>
              <a:path extrusionOk="0" h="837542" w="13310430">
                <a:moveTo>
                  <a:pt x="0" y="0"/>
                </a:moveTo>
                <a:lnTo>
                  <a:pt x="13310430" y="0"/>
                </a:lnTo>
                <a:lnTo>
                  <a:pt x="13310430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14"/>
          <p:cNvSpPr/>
          <p:nvPr/>
        </p:nvSpPr>
        <p:spPr>
          <a:xfrm>
            <a:off x="4131384" y="9913241"/>
            <a:ext cx="10025030" cy="837542"/>
          </a:xfrm>
          <a:custGeom>
            <a:rect b="b" l="l" r="r" t="t"/>
            <a:pathLst>
              <a:path extrusionOk="0" h="837542" w="10025030">
                <a:moveTo>
                  <a:pt x="0" y="0"/>
                </a:moveTo>
                <a:lnTo>
                  <a:pt x="10025030" y="0"/>
                </a:lnTo>
                <a:lnTo>
                  <a:pt x="10025030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14"/>
          <p:cNvSpPr txBox="1"/>
          <p:nvPr/>
        </p:nvSpPr>
        <p:spPr>
          <a:xfrm>
            <a:off x="1958400" y="2049200"/>
            <a:ext cx="14977200" cy="752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37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Il valore strategico della pianificazione della carriera</a:t>
            </a:r>
            <a:endParaRPr/>
          </a:p>
        </p:txBody>
      </p:sp>
      <p:grpSp>
        <p:nvGrpSpPr>
          <p:cNvPr id="401" name="Google Shape;401;p14"/>
          <p:cNvGrpSpPr/>
          <p:nvPr/>
        </p:nvGrpSpPr>
        <p:grpSpPr>
          <a:xfrm>
            <a:off x="2155612" y="3260133"/>
            <a:ext cx="14582775" cy="3197191"/>
            <a:chOff x="0" y="-76200"/>
            <a:chExt cx="19443700" cy="4262922"/>
          </a:xfrm>
        </p:grpSpPr>
        <p:sp>
          <p:nvSpPr>
            <p:cNvPr id="402" name="Google Shape;402;p14"/>
            <p:cNvSpPr/>
            <p:nvPr/>
          </p:nvSpPr>
          <p:spPr>
            <a:xfrm>
              <a:off x="0" y="0"/>
              <a:ext cx="19443700" cy="4186717"/>
            </a:xfrm>
            <a:custGeom>
              <a:rect b="b" l="l" r="r" t="t"/>
              <a:pathLst>
                <a:path extrusionOk="0" h="4186717" w="19443700">
                  <a:moveTo>
                    <a:pt x="438150" y="0"/>
                  </a:moveTo>
                  <a:lnTo>
                    <a:pt x="476250" y="0"/>
                  </a:lnTo>
                  <a:lnTo>
                    <a:pt x="476250" y="52972"/>
                  </a:lnTo>
                  <a:lnTo>
                    <a:pt x="438150" y="52972"/>
                  </a:lnTo>
                  <a:close/>
                  <a:moveTo>
                    <a:pt x="590550" y="52972"/>
                  </a:moveTo>
                  <a:lnTo>
                    <a:pt x="895350" y="52972"/>
                  </a:lnTo>
                  <a:lnTo>
                    <a:pt x="590550" y="52972"/>
                  </a:lnTo>
                  <a:close/>
                  <a:moveTo>
                    <a:pt x="1009650" y="52972"/>
                  </a:moveTo>
                  <a:lnTo>
                    <a:pt x="1047750" y="52972"/>
                  </a:lnTo>
                  <a:lnTo>
                    <a:pt x="1009650" y="52972"/>
                  </a:lnTo>
                  <a:close/>
                  <a:moveTo>
                    <a:pt x="1162050" y="52972"/>
                  </a:moveTo>
                  <a:lnTo>
                    <a:pt x="1466850" y="52972"/>
                  </a:lnTo>
                  <a:lnTo>
                    <a:pt x="1162050" y="52972"/>
                  </a:lnTo>
                  <a:close/>
                  <a:moveTo>
                    <a:pt x="1581150" y="52972"/>
                  </a:moveTo>
                  <a:lnTo>
                    <a:pt x="1619250" y="52972"/>
                  </a:lnTo>
                  <a:lnTo>
                    <a:pt x="1581150" y="52972"/>
                  </a:lnTo>
                  <a:close/>
                  <a:moveTo>
                    <a:pt x="1733550" y="52972"/>
                  </a:moveTo>
                  <a:lnTo>
                    <a:pt x="2038350" y="52972"/>
                  </a:lnTo>
                  <a:lnTo>
                    <a:pt x="1733550" y="52972"/>
                  </a:lnTo>
                  <a:close/>
                  <a:moveTo>
                    <a:pt x="2152650" y="52972"/>
                  </a:moveTo>
                  <a:lnTo>
                    <a:pt x="2190750" y="52972"/>
                  </a:lnTo>
                  <a:lnTo>
                    <a:pt x="2152650" y="52972"/>
                  </a:lnTo>
                  <a:close/>
                  <a:moveTo>
                    <a:pt x="2305050" y="52972"/>
                  </a:moveTo>
                  <a:lnTo>
                    <a:pt x="2609850" y="52972"/>
                  </a:lnTo>
                  <a:lnTo>
                    <a:pt x="2305050" y="52972"/>
                  </a:lnTo>
                  <a:close/>
                  <a:moveTo>
                    <a:pt x="2724150" y="52972"/>
                  </a:moveTo>
                  <a:lnTo>
                    <a:pt x="2762250" y="52972"/>
                  </a:lnTo>
                  <a:lnTo>
                    <a:pt x="2724150" y="52972"/>
                  </a:lnTo>
                  <a:close/>
                  <a:moveTo>
                    <a:pt x="2876550" y="52972"/>
                  </a:moveTo>
                  <a:lnTo>
                    <a:pt x="3181350" y="52972"/>
                  </a:lnTo>
                  <a:lnTo>
                    <a:pt x="2876550" y="52972"/>
                  </a:lnTo>
                  <a:close/>
                  <a:moveTo>
                    <a:pt x="3295650" y="52972"/>
                  </a:moveTo>
                  <a:lnTo>
                    <a:pt x="3333750" y="52972"/>
                  </a:lnTo>
                  <a:lnTo>
                    <a:pt x="3295650" y="52972"/>
                  </a:lnTo>
                  <a:close/>
                  <a:moveTo>
                    <a:pt x="3448050" y="52972"/>
                  </a:moveTo>
                  <a:lnTo>
                    <a:pt x="3752850" y="52972"/>
                  </a:lnTo>
                  <a:lnTo>
                    <a:pt x="3448050" y="52972"/>
                  </a:lnTo>
                  <a:close/>
                  <a:moveTo>
                    <a:pt x="3867150" y="52972"/>
                  </a:moveTo>
                  <a:lnTo>
                    <a:pt x="3905250" y="52972"/>
                  </a:lnTo>
                  <a:lnTo>
                    <a:pt x="3867150" y="52972"/>
                  </a:lnTo>
                  <a:close/>
                  <a:moveTo>
                    <a:pt x="4019550" y="52972"/>
                  </a:moveTo>
                  <a:lnTo>
                    <a:pt x="4324350" y="52972"/>
                  </a:lnTo>
                  <a:lnTo>
                    <a:pt x="4019550" y="52972"/>
                  </a:lnTo>
                  <a:close/>
                  <a:moveTo>
                    <a:pt x="4438650" y="52972"/>
                  </a:moveTo>
                  <a:lnTo>
                    <a:pt x="4476750" y="52972"/>
                  </a:lnTo>
                  <a:lnTo>
                    <a:pt x="4438650" y="52972"/>
                  </a:lnTo>
                  <a:close/>
                  <a:moveTo>
                    <a:pt x="4591050" y="52972"/>
                  </a:moveTo>
                  <a:lnTo>
                    <a:pt x="4895850" y="52972"/>
                  </a:lnTo>
                  <a:lnTo>
                    <a:pt x="4591050" y="52972"/>
                  </a:lnTo>
                  <a:close/>
                  <a:moveTo>
                    <a:pt x="5010150" y="52972"/>
                  </a:moveTo>
                  <a:lnTo>
                    <a:pt x="5048250" y="52972"/>
                  </a:lnTo>
                  <a:lnTo>
                    <a:pt x="5010150" y="52972"/>
                  </a:lnTo>
                  <a:close/>
                  <a:moveTo>
                    <a:pt x="5162550" y="52972"/>
                  </a:moveTo>
                  <a:lnTo>
                    <a:pt x="5467350" y="52972"/>
                  </a:lnTo>
                  <a:lnTo>
                    <a:pt x="5162550" y="52972"/>
                  </a:lnTo>
                  <a:close/>
                  <a:moveTo>
                    <a:pt x="5581650" y="52972"/>
                  </a:moveTo>
                  <a:lnTo>
                    <a:pt x="5619750" y="52972"/>
                  </a:lnTo>
                  <a:lnTo>
                    <a:pt x="5581650" y="52972"/>
                  </a:lnTo>
                  <a:close/>
                  <a:moveTo>
                    <a:pt x="5734050" y="52972"/>
                  </a:moveTo>
                  <a:lnTo>
                    <a:pt x="6038850" y="52972"/>
                  </a:lnTo>
                  <a:lnTo>
                    <a:pt x="5734050" y="52972"/>
                  </a:lnTo>
                  <a:close/>
                  <a:moveTo>
                    <a:pt x="6153150" y="52972"/>
                  </a:moveTo>
                  <a:lnTo>
                    <a:pt x="6191250" y="52972"/>
                  </a:lnTo>
                  <a:lnTo>
                    <a:pt x="6153150" y="52972"/>
                  </a:lnTo>
                  <a:close/>
                  <a:moveTo>
                    <a:pt x="6305550" y="52972"/>
                  </a:moveTo>
                  <a:lnTo>
                    <a:pt x="6610350" y="52972"/>
                  </a:lnTo>
                  <a:lnTo>
                    <a:pt x="6305550" y="52972"/>
                  </a:lnTo>
                  <a:close/>
                  <a:moveTo>
                    <a:pt x="6724650" y="52972"/>
                  </a:moveTo>
                  <a:lnTo>
                    <a:pt x="6762750" y="52972"/>
                  </a:lnTo>
                  <a:lnTo>
                    <a:pt x="6724650" y="52972"/>
                  </a:lnTo>
                  <a:close/>
                  <a:moveTo>
                    <a:pt x="6877050" y="52972"/>
                  </a:moveTo>
                  <a:lnTo>
                    <a:pt x="7181850" y="52972"/>
                  </a:lnTo>
                  <a:lnTo>
                    <a:pt x="6877050" y="52972"/>
                  </a:lnTo>
                  <a:close/>
                  <a:moveTo>
                    <a:pt x="7296150" y="52972"/>
                  </a:moveTo>
                  <a:lnTo>
                    <a:pt x="7334250" y="52972"/>
                  </a:lnTo>
                  <a:lnTo>
                    <a:pt x="7296150" y="52972"/>
                  </a:lnTo>
                  <a:close/>
                  <a:moveTo>
                    <a:pt x="7448550" y="52972"/>
                  </a:moveTo>
                  <a:lnTo>
                    <a:pt x="7753350" y="52972"/>
                  </a:lnTo>
                  <a:lnTo>
                    <a:pt x="7448550" y="52972"/>
                  </a:lnTo>
                  <a:close/>
                  <a:moveTo>
                    <a:pt x="7867650" y="52972"/>
                  </a:moveTo>
                  <a:lnTo>
                    <a:pt x="7905750" y="52972"/>
                  </a:lnTo>
                  <a:lnTo>
                    <a:pt x="7867650" y="52972"/>
                  </a:lnTo>
                  <a:close/>
                  <a:moveTo>
                    <a:pt x="8020050" y="52972"/>
                  </a:moveTo>
                  <a:lnTo>
                    <a:pt x="8324850" y="52972"/>
                  </a:lnTo>
                  <a:lnTo>
                    <a:pt x="8020050" y="52972"/>
                  </a:lnTo>
                  <a:close/>
                  <a:moveTo>
                    <a:pt x="8439150" y="52972"/>
                  </a:moveTo>
                  <a:lnTo>
                    <a:pt x="8477250" y="52972"/>
                  </a:lnTo>
                  <a:lnTo>
                    <a:pt x="8439150" y="52972"/>
                  </a:lnTo>
                  <a:close/>
                  <a:moveTo>
                    <a:pt x="8591550" y="52972"/>
                  </a:moveTo>
                  <a:lnTo>
                    <a:pt x="8896350" y="52972"/>
                  </a:lnTo>
                  <a:lnTo>
                    <a:pt x="8591550" y="52972"/>
                  </a:lnTo>
                  <a:close/>
                  <a:moveTo>
                    <a:pt x="9010650" y="52972"/>
                  </a:moveTo>
                  <a:lnTo>
                    <a:pt x="9048750" y="52972"/>
                  </a:lnTo>
                  <a:lnTo>
                    <a:pt x="9010650" y="52972"/>
                  </a:lnTo>
                  <a:close/>
                  <a:moveTo>
                    <a:pt x="9163050" y="52972"/>
                  </a:moveTo>
                  <a:lnTo>
                    <a:pt x="9467850" y="52972"/>
                  </a:lnTo>
                  <a:lnTo>
                    <a:pt x="9163050" y="52972"/>
                  </a:lnTo>
                  <a:close/>
                  <a:moveTo>
                    <a:pt x="9582150" y="52972"/>
                  </a:moveTo>
                  <a:lnTo>
                    <a:pt x="9620250" y="52972"/>
                  </a:lnTo>
                  <a:lnTo>
                    <a:pt x="9582150" y="52972"/>
                  </a:lnTo>
                  <a:close/>
                  <a:moveTo>
                    <a:pt x="9734550" y="52972"/>
                  </a:moveTo>
                  <a:lnTo>
                    <a:pt x="10039350" y="52972"/>
                  </a:lnTo>
                  <a:lnTo>
                    <a:pt x="9734550" y="52972"/>
                  </a:lnTo>
                  <a:close/>
                  <a:moveTo>
                    <a:pt x="10153650" y="52972"/>
                  </a:moveTo>
                  <a:lnTo>
                    <a:pt x="10191750" y="52972"/>
                  </a:lnTo>
                  <a:lnTo>
                    <a:pt x="10153650" y="52972"/>
                  </a:lnTo>
                  <a:close/>
                  <a:moveTo>
                    <a:pt x="10306050" y="52972"/>
                  </a:moveTo>
                  <a:lnTo>
                    <a:pt x="10610850" y="52972"/>
                  </a:lnTo>
                  <a:lnTo>
                    <a:pt x="10306050" y="52972"/>
                  </a:lnTo>
                  <a:close/>
                  <a:moveTo>
                    <a:pt x="10725150" y="52972"/>
                  </a:moveTo>
                  <a:lnTo>
                    <a:pt x="10763250" y="52972"/>
                  </a:lnTo>
                  <a:lnTo>
                    <a:pt x="10725150" y="52972"/>
                  </a:lnTo>
                  <a:close/>
                  <a:moveTo>
                    <a:pt x="10877550" y="52972"/>
                  </a:moveTo>
                  <a:lnTo>
                    <a:pt x="11182350" y="52972"/>
                  </a:lnTo>
                  <a:lnTo>
                    <a:pt x="10877550" y="52972"/>
                  </a:lnTo>
                  <a:close/>
                  <a:moveTo>
                    <a:pt x="11296650" y="52972"/>
                  </a:moveTo>
                  <a:lnTo>
                    <a:pt x="11334750" y="52972"/>
                  </a:lnTo>
                  <a:lnTo>
                    <a:pt x="11296650" y="52972"/>
                  </a:lnTo>
                  <a:close/>
                  <a:moveTo>
                    <a:pt x="11449050" y="52972"/>
                  </a:moveTo>
                  <a:lnTo>
                    <a:pt x="11753850" y="52972"/>
                  </a:lnTo>
                  <a:lnTo>
                    <a:pt x="11449050" y="52972"/>
                  </a:lnTo>
                  <a:close/>
                  <a:moveTo>
                    <a:pt x="11868150" y="52972"/>
                  </a:moveTo>
                  <a:lnTo>
                    <a:pt x="11906250" y="52972"/>
                  </a:lnTo>
                  <a:lnTo>
                    <a:pt x="11868150" y="52972"/>
                  </a:lnTo>
                  <a:close/>
                  <a:moveTo>
                    <a:pt x="12020550" y="52972"/>
                  </a:moveTo>
                  <a:lnTo>
                    <a:pt x="12325350" y="52972"/>
                  </a:lnTo>
                  <a:lnTo>
                    <a:pt x="12020550" y="52972"/>
                  </a:lnTo>
                  <a:close/>
                  <a:moveTo>
                    <a:pt x="12439650" y="52972"/>
                  </a:moveTo>
                  <a:lnTo>
                    <a:pt x="12477750" y="52972"/>
                  </a:lnTo>
                  <a:lnTo>
                    <a:pt x="12439650" y="52972"/>
                  </a:lnTo>
                  <a:close/>
                  <a:moveTo>
                    <a:pt x="12592050" y="52972"/>
                  </a:moveTo>
                  <a:lnTo>
                    <a:pt x="12896850" y="52972"/>
                  </a:lnTo>
                  <a:lnTo>
                    <a:pt x="12592050" y="52972"/>
                  </a:lnTo>
                  <a:close/>
                  <a:moveTo>
                    <a:pt x="13011150" y="52972"/>
                  </a:moveTo>
                  <a:lnTo>
                    <a:pt x="13049250" y="52972"/>
                  </a:lnTo>
                  <a:lnTo>
                    <a:pt x="13011150" y="52972"/>
                  </a:lnTo>
                  <a:close/>
                  <a:moveTo>
                    <a:pt x="13163550" y="52972"/>
                  </a:moveTo>
                  <a:lnTo>
                    <a:pt x="13468350" y="52972"/>
                  </a:lnTo>
                  <a:lnTo>
                    <a:pt x="13163550" y="52972"/>
                  </a:lnTo>
                  <a:close/>
                  <a:moveTo>
                    <a:pt x="13582650" y="52972"/>
                  </a:moveTo>
                  <a:lnTo>
                    <a:pt x="13620750" y="52972"/>
                  </a:lnTo>
                  <a:lnTo>
                    <a:pt x="13582650" y="52972"/>
                  </a:lnTo>
                  <a:close/>
                  <a:moveTo>
                    <a:pt x="13735050" y="52972"/>
                  </a:moveTo>
                  <a:lnTo>
                    <a:pt x="14039850" y="52972"/>
                  </a:lnTo>
                  <a:lnTo>
                    <a:pt x="13735050" y="52972"/>
                  </a:lnTo>
                  <a:close/>
                  <a:moveTo>
                    <a:pt x="14154150" y="52972"/>
                  </a:moveTo>
                  <a:lnTo>
                    <a:pt x="14192250" y="52972"/>
                  </a:lnTo>
                  <a:lnTo>
                    <a:pt x="14154150" y="52972"/>
                  </a:lnTo>
                  <a:close/>
                  <a:moveTo>
                    <a:pt x="14306550" y="52972"/>
                  </a:moveTo>
                  <a:lnTo>
                    <a:pt x="14611350" y="52972"/>
                  </a:lnTo>
                  <a:lnTo>
                    <a:pt x="14306550" y="52972"/>
                  </a:lnTo>
                  <a:close/>
                  <a:moveTo>
                    <a:pt x="14725650" y="52972"/>
                  </a:moveTo>
                  <a:lnTo>
                    <a:pt x="14763750" y="52972"/>
                  </a:lnTo>
                  <a:lnTo>
                    <a:pt x="14725650" y="52972"/>
                  </a:lnTo>
                  <a:close/>
                  <a:moveTo>
                    <a:pt x="14878050" y="52972"/>
                  </a:moveTo>
                  <a:lnTo>
                    <a:pt x="15182850" y="52972"/>
                  </a:lnTo>
                  <a:lnTo>
                    <a:pt x="14878050" y="52972"/>
                  </a:lnTo>
                  <a:close/>
                  <a:moveTo>
                    <a:pt x="15297150" y="52972"/>
                  </a:moveTo>
                  <a:lnTo>
                    <a:pt x="15335250" y="52972"/>
                  </a:lnTo>
                  <a:lnTo>
                    <a:pt x="15297150" y="52972"/>
                  </a:lnTo>
                  <a:close/>
                  <a:moveTo>
                    <a:pt x="15449550" y="52972"/>
                  </a:moveTo>
                  <a:lnTo>
                    <a:pt x="15754350" y="52972"/>
                  </a:lnTo>
                  <a:lnTo>
                    <a:pt x="15449550" y="52972"/>
                  </a:lnTo>
                  <a:close/>
                  <a:moveTo>
                    <a:pt x="15868650" y="52972"/>
                  </a:moveTo>
                  <a:lnTo>
                    <a:pt x="15906750" y="52972"/>
                  </a:lnTo>
                  <a:lnTo>
                    <a:pt x="15868650" y="52972"/>
                  </a:lnTo>
                  <a:close/>
                  <a:moveTo>
                    <a:pt x="16021050" y="52972"/>
                  </a:moveTo>
                  <a:lnTo>
                    <a:pt x="16325850" y="52972"/>
                  </a:lnTo>
                  <a:lnTo>
                    <a:pt x="16021050" y="52972"/>
                  </a:lnTo>
                  <a:close/>
                  <a:moveTo>
                    <a:pt x="16440150" y="52972"/>
                  </a:moveTo>
                  <a:lnTo>
                    <a:pt x="16478250" y="52972"/>
                  </a:lnTo>
                  <a:lnTo>
                    <a:pt x="16440150" y="52972"/>
                  </a:lnTo>
                  <a:close/>
                  <a:moveTo>
                    <a:pt x="16592550" y="52972"/>
                  </a:moveTo>
                  <a:lnTo>
                    <a:pt x="16897350" y="52972"/>
                  </a:lnTo>
                  <a:lnTo>
                    <a:pt x="16592550" y="52972"/>
                  </a:lnTo>
                  <a:close/>
                  <a:moveTo>
                    <a:pt x="17011650" y="52972"/>
                  </a:moveTo>
                  <a:lnTo>
                    <a:pt x="17049750" y="52972"/>
                  </a:lnTo>
                  <a:lnTo>
                    <a:pt x="17011650" y="52972"/>
                  </a:lnTo>
                  <a:close/>
                  <a:moveTo>
                    <a:pt x="17164050" y="52972"/>
                  </a:moveTo>
                  <a:lnTo>
                    <a:pt x="17468850" y="52972"/>
                  </a:lnTo>
                  <a:lnTo>
                    <a:pt x="17164050" y="52972"/>
                  </a:lnTo>
                  <a:close/>
                  <a:moveTo>
                    <a:pt x="17583150" y="52972"/>
                  </a:moveTo>
                  <a:lnTo>
                    <a:pt x="17621250" y="52972"/>
                  </a:lnTo>
                  <a:lnTo>
                    <a:pt x="17583150" y="52972"/>
                  </a:lnTo>
                  <a:close/>
                  <a:moveTo>
                    <a:pt x="17735550" y="52972"/>
                  </a:moveTo>
                  <a:lnTo>
                    <a:pt x="18040350" y="52972"/>
                  </a:lnTo>
                  <a:lnTo>
                    <a:pt x="17735550" y="52972"/>
                  </a:lnTo>
                  <a:close/>
                  <a:moveTo>
                    <a:pt x="18154650" y="52972"/>
                  </a:moveTo>
                  <a:lnTo>
                    <a:pt x="18192750" y="52972"/>
                  </a:lnTo>
                  <a:lnTo>
                    <a:pt x="18154650" y="52972"/>
                  </a:lnTo>
                  <a:close/>
                  <a:moveTo>
                    <a:pt x="18307050" y="52972"/>
                  </a:moveTo>
                  <a:lnTo>
                    <a:pt x="18611850" y="52972"/>
                  </a:lnTo>
                  <a:lnTo>
                    <a:pt x="18307050" y="52972"/>
                  </a:lnTo>
                  <a:close/>
                  <a:moveTo>
                    <a:pt x="18726150" y="52972"/>
                  </a:moveTo>
                  <a:lnTo>
                    <a:pt x="18764250" y="52972"/>
                  </a:lnTo>
                  <a:lnTo>
                    <a:pt x="18726150" y="52972"/>
                  </a:lnTo>
                  <a:close/>
                  <a:moveTo>
                    <a:pt x="18878550" y="52972"/>
                  </a:moveTo>
                  <a:lnTo>
                    <a:pt x="19183350" y="52972"/>
                  </a:lnTo>
                  <a:lnTo>
                    <a:pt x="18878550" y="52972"/>
                  </a:lnTo>
                  <a:close/>
                  <a:moveTo>
                    <a:pt x="19297650" y="52972"/>
                  </a:moveTo>
                  <a:lnTo>
                    <a:pt x="19335750" y="52972"/>
                  </a:lnTo>
                  <a:lnTo>
                    <a:pt x="19297650" y="52972"/>
                  </a:lnTo>
                  <a:close/>
                  <a:moveTo>
                    <a:pt x="19443700" y="61800"/>
                  </a:moveTo>
                  <a:lnTo>
                    <a:pt x="19443700" y="485575"/>
                  </a:lnTo>
                  <a:lnTo>
                    <a:pt x="19405600" y="485575"/>
                  </a:lnTo>
                  <a:lnTo>
                    <a:pt x="19405600" y="61800"/>
                  </a:lnTo>
                  <a:close/>
                  <a:moveTo>
                    <a:pt x="19405600" y="644491"/>
                  </a:moveTo>
                  <a:lnTo>
                    <a:pt x="19405600" y="697463"/>
                  </a:lnTo>
                  <a:lnTo>
                    <a:pt x="19367500" y="697463"/>
                  </a:lnTo>
                  <a:lnTo>
                    <a:pt x="19367500" y="644491"/>
                  </a:lnTo>
                  <a:close/>
                  <a:moveTo>
                    <a:pt x="19367500" y="856378"/>
                  </a:moveTo>
                  <a:lnTo>
                    <a:pt x="19367500" y="1280153"/>
                  </a:lnTo>
                  <a:lnTo>
                    <a:pt x="19329400" y="1280153"/>
                  </a:lnTo>
                  <a:lnTo>
                    <a:pt x="19329400" y="856378"/>
                  </a:lnTo>
                  <a:close/>
                  <a:moveTo>
                    <a:pt x="19329400" y="1439068"/>
                  </a:moveTo>
                  <a:lnTo>
                    <a:pt x="19329400" y="1492040"/>
                  </a:lnTo>
                  <a:lnTo>
                    <a:pt x="19291300" y="1492040"/>
                  </a:lnTo>
                  <a:lnTo>
                    <a:pt x="19291300" y="1439068"/>
                  </a:lnTo>
                  <a:close/>
                  <a:moveTo>
                    <a:pt x="19291300" y="1650956"/>
                  </a:moveTo>
                  <a:lnTo>
                    <a:pt x="19291300" y="2074730"/>
                  </a:lnTo>
                  <a:lnTo>
                    <a:pt x="19253200" y="2074730"/>
                  </a:lnTo>
                  <a:lnTo>
                    <a:pt x="19253200" y="1650956"/>
                  </a:lnTo>
                  <a:close/>
                  <a:moveTo>
                    <a:pt x="19253200" y="2233646"/>
                  </a:moveTo>
                  <a:lnTo>
                    <a:pt x="19253200" y="2286618"/>
                  </a:lnTo>
                  <a:lnTo>
                    <a:pt x="19215100" y="2286618"/>
                  </a:lnTo>
                  <a:lnTo>
                    <a:pt x="19215100" y="2233646"/>
                  </a:lnTo>
                  <a:close/>
                  <a:moveTo>
                    <a:pt x="19215100" y="2445533"/>
                  </a:moveTo>
                  <a:lnTo>
                    <a:pt x="19215100" y="2869308"/>
                  </a:lnTo>
                  <a:lnTo>
                    <a:pt x="19177000" y="2869308"/>
                  </a:lnTo>
                  <a:lnTo>
                    <a:pt x="19177000" y="2445533"/>
                  </a:lnTo>
                  <a:close/>
                  <a:moveTo>
                    <a:pt x="19177000" y="3028223"/>
                  </a:moveTo>
                  <a:lnTo>
                    <a:pt x="19177000" y="3081195"/>
                  </a:lnTo>
                  <a:lnTo>
                    <a:pt x="19138900" y="3081195"/>
                  </a:lnTo>
                  <a:lnTo>
                    <a:pt x="19138900" y="3028223"/>
                  </a:lnTo>
                  <a:close/>
                  <a:moveTo>
                    <a:pt x="19138900" y="3240111"/>
                  </a:moveTo>
                  <a:lnTo>
                    <a:pt x="19138900" y="3663885"/>
                  </a:lnTo>
                  <a:lnTo>
                    <a:pt x="19100800" y="3663885"/>
                  </a:lnTo>
                  <a:lnTo>
                    <a:pt x="19100800" y="3240111"/>
                  </a:lnTo>
                  <a:close/>
                  <a:moveTo>
                    <a:pt x="19100800" y="3822801"/>
                  </a:moveTo>
                  <a:lnTo>
                    <a:pt x="19100800" y="3875773"/>
                  </a:lnTo>
                  <a:lnTo>
                    <a:pt x="19062700" y="3875773"/>
                  </a:lnTo>
                  <a:lnTo>
                    <a:pt x="19062700" y="3822801"/>
                  </a:lnTo>
                  <a:close/>
                  <a:moveTo>
                    <a:pt x="19062700" y="4034688"/>
                  </a:moveTo>
                  <a:lnTo>
                    <a:pt x="19062700" y="4160232"/>
                  </a:lnTo>
                  <a:cubicBezTo>
                    <a:pt x="19062700" y="4174887"/>
                    <a:pt x="19054190" y="4186717"/>
                    <a:pt x="19043650" y="4186717"/>
                  </a:cubicBezTo>
                  <a:lnTo>
                    <a:pt x="18829147" y="4186717"/>
                  </a:lnTo>
                  <a:lnTo>
                    <a:pt x="18829147" y="4133746"/>
                  </a:lnTo>
                  <a:lnTo>
                    <a:pt x="19043650" y="4133746"/>
                  </a:lnTo>
                  <a:lnTo>
                    <a:pt x="19043650" y="4160232"/>
                  </a:lnTo>
                  <a:lnTo>
                    <a:pt x="19405600" y="4160232"/>
                  </a:lnTo>
                  <a:lnTo>
                    <a:pt x="19405600" y="4034688"/>
                  </a:lnTo>
                  <a:close/>
                  <a:moveTo>
                    <a:pt x="19057747" y="4186717"/>
                  </a:moveTo>
                  <a:lnTo>
                    <a:pt x="19019647" y="4186717"/>
                  </a:lnTo>
                  <a:lnTo>
                    <a:pt x="19019647" y="4133746"/>
                  </a:lnTo>
                  <a:lnTo>
                    <a:pt x="19057747" y="4133746"/>
                  </a:lnTo>
                  <a:close/>
                  <a:moveTo>
                    <a:pt x="18905347" y="4133746"/>
                  </a:moveTo>
                  <a:lnTo>
                    <a:pt x="18600547" y="4133746"/>
                  </a:lnTo>
                  <a:lnTo>
                    <a:pt x="18600547" y="4080774"/>
                  </a:lnTo>
                  <a:lnTo>
                    <a:pt x="18905347" y="4080774"/>
                  </a:lnTo>
                  <a:close/>
                  <a:moveTo>
                    <a:pt x="18486247" y="4080774"/>
                  </a:moveTo>
                  <a:lnTo>
                    <a:pt x="18448147" y="4080774"/>
                  </a:lnTo>
                  <a:lnTo>
                    <a:pt x="18448147" y="4027802"/>
                  </a:lnTo>
                  <a:lnTo>
                    <a:pt x="18486247" y="4027802"/>
                  </a:lnTo>
                  <a:close/>
                  <a:moveTo>
                    <a:pt x="18333847" y="4027802"/>
                  </a:moveTo>
                  <a:lnTo>
                    <a:pt x="18029047" y="4027802"/>
                  </a:lnTo>
                  <a:lnTo>
                    <a:pt x="18029047" y="3974830"/>
                  </a:lnTo>
                  <a:lnTo>
                    <a:pt x="18333847" y="3974830"/>
                  </a:lnTo>
                  <a:close/>
                  <a:moveTo>
                    <a:pt x="17914747" y="3974830"/>
                  </a:moveTo>
                  <a:lnTo>
                    <a:pt x="17876647" y="3974830"/>
                  </a:lnTo>
                  <a:lnTo>
                    <a:pt x="17876647" y="3921858"/>
                  </a:lnTo>
                  <a:lnTo>
                    <a:pt x="17914747" y="3921858"/>
                  </a:lnTo>
                  <a:close/>
                  <a:moveTo>
                    <a:pt x="17762347" y="3921858"/>
                  </a:moveTo>
                  <a:lnTo>
                    <a:pt x="17457547" y="3921858"/>
                  </a:lnTo>
                  <a:lnTo>
                    <a:pt x="17457547" y="3868886"/>
                  </a:lnTo>
                  <a:lnTo>
                    <a:pt x="17762347" y="3868886"/>
                  </a:lnTo>
                  <a:close/>
                  <a:moveTo>
                    <a:pt x="17343247" y="3868886"/>
                  </a:moveTo>
                  <a:lnTo>
                    <a:pt x="17305147" y="3868886"/>
                  </a:lnTo>
                  <a:lnTo>
                    <a:pt x="17305147" y="3815915"/>
                  </a:lnTo>
                  <a:lnTo>
                    <a:pt x="17343247" y="3815915"/>
                  </a:lnTo>
                  <a:close/>
                  <a:moveTo>
                    <a:pt x="17190847" y="3815915"/>
                  </a:moveTo>
                  <a:lnTo>
                    <a:pt x="16886047" y="3815915"/>
                  </a:lnTo>
                  <a:lnTo>
                    <a:pt x="16886047" y="3762943"/>
                  </a:lnTo>
                  <a:lnTo>
                    <a:pt x="17190847" y="3762943"/>
                  </a:lnTo>
                  <a:close/>
                  <a:moveTo>
                    <a:pt x="16771747" y="3762943"/>
                  </a:moveTo>
                  <a:lnTo>
                    <a:pt x="16733647" y="3762943"/>
                  </a:lnTo>
                  <a:lnTo>
                    <a:pt x="16733647" y="3709971"/>
                  </a:lnTo>
                  <a:lnTo>
                    <a:pt x="16771747" y="3709971"/>
                  </a:lnTo>
                  <a:close/>
                  <a:moveTo>
                    <a:pt x="16619347" y="3709971"/>
                  </a:moveTo>
                  <a:lnTo>
                    <a:pt x="16314547" y="3709971"/>
                  </a:lnTo>
                  <a:lnTo>
                    <a:pt x="16314547" y="3656999"/>
                  </a:lnTo>
                  <a:lnTo>
                    <a:pt x="16619347" y="3656999"/>
                  </a:lnTo>
                  <a:close/>
                  <a:moveTo>
                    <a:pt x="16200247" y="3656999"/>
                  </a:moveTo>
                  <a:lnTo>
                    <a:pt x="16162147" y="3656999"/>
                  </a:lnTo>
                  <a:lnTo>
                    <a:pt x="16162147" y="3604027"/>
                  </a:lnTo>
                  <a:lnTo>
                    <a:pt x="16200247" y="3604027"/>
                  </a:lnTo>
                  <a:close/>
                  <a:moveTo>
                    <a:pt x="16047847" y="3604027"/>
                  </a:moveTo>
                  <a:lnTo>
                    <a:pt x="15743047" y="3604027"/>
                  </a:lnTo>
                  <a:lnTo>
                    <a:pt x="15743047" y="3551055"/>
                  </a:lnTo>
                  <a:lnTo>
                    <a:pt x="16047847" y="3551055"/>
                  </a:lnTo>
                  <a:close/>
                  <a:moveTo>
                    <a:pt x="15628747" y="3551055"/>
                  </a:moveTo>
                  <a:lnTo>
                    <a:pt x="15590647" y="3551055"/>
                  </a:lnTo>
                  <a:lnTo>
                    <a:pt x="15590647" y="3498084"/>
                  </a:lnTo>
                  <a:lnTo>
                    <a:pt x="15628747" y="3498084"/>
                  </a:lnTo>
                  <a:close/>
                  <a:moveTo>
                    <a:pt x="15476347" y="3498084"/>
                  </a:moveTo>
                  <a:lnTo>
                    <a:pt x="15171547" y="3498084"/>
                  </a:lnTo>
                  <a:lnTo>
                    <a:pt x="15171547" y="3445112"/>
                  </a:lnTo>
                  <a:lnTo>
                    <a:pt x="15476347" y="3445112"/>
                  </a:lnTo>
                  <a:close/>
                  <a:moveTo>
                    <a:pt x="15057247" y="3445112"/>
                  </a:moveTo>
                  <a:lnTo>
                    <a:pt x="15019147" y="3445112"/>
                  </a:lnTo>
                  <a:lnTo>
                    <a:pt x="15019147" y="3392140"/>
                  </a:lnTo>
                  <a:lnTo>
                    <a:pt x="15057247" y="3392140"/>
                  </a:lnTo>
                  <a:close/>
                  <a:moveTo>
                    <a:pt x="14904847" y="3392140"/>
                  </a:moveTo>
                  <a:lnTo>
                    <a:pt x="14600047" y="3392140"/>
                  </a:lnTo>
                  <a:lnTo>
                    <a:pt x="14600047" y="3339168"/>
                  </a:lnTo>
                  <a:lnTo>
                    <a:pt x="14904847" y="3339168"/>
                  </a:lnTo>
                  <a:close/>
                  <a:moveTo>
                    <a:pt x="14485747" y="3339168"/>
                  </a:moveTo>
                  <a:lnTo>
                    <a:pt x="14447647" y="3339168"/>
                  </a:lnTo>
                  <a:lnTo>
                    <a:pt x="14447647" y="3286196"/>
                  </a:lnTo>
                  <a:lnTo>
                    <a:pt x="14485747" y="3286196"/>
                  </a:lnTo>
                  <a:close/>
                  <a:moveTo>
                    <a:pt x="14333347" y="3286196"/>
                  </a:moveTo>
                  <a:lnTo>
                    <a:pt x="14028547" y="3286196"/>
                  </a:lnTo>
                  <a:lnTo>
                    <a:pt x="14028547" y="3233224"/>
                  </a:lnTo>
                  <a:lnTo>
                    <a:pt x="14333347" y="3233224"/>
                  </a:lnTo>
                  <a:close/>
                  <a:moveTo>
                    <a:pt x="13914247" y="3233224"/>
                  </a:moveTo>
                  <a:lnTo>
                    <a:pt x="13876147" y="3233224"/>
                  </a:lnTo>
                  <a:lnTo>
                    <a:pt x="13876147" y="3180253"/>
                  </a:lnTo>
                  <a:lnTo>
                    <a:pt x="13914247" y="3180253"/>
                  </a:lnTo>
                  <a:close/>
                  <a:moveTo>
                    <a:pt x="13761847" y="3180253"/>
                  </a:moveTo>
                  <a:lnTo>
                    <a:pt x="13457047" y="3180253"/>
                  </a:lnTo>
                  <a:lnTo>
                    <a:pt x="13457047" y="3127281"/>
                  </a:lnTo>
                  <a:lnTo>
                    <a:pt x="13761847" y="3127281"/>
                  </a:lnTo>
                  <a:close/>
                  <a:moveTo>
                    <a:pt x="13342747" y="3127281"/>
                  </a:moveTo>
                  <a:lnTo>
                    <a:pt x="13304647" y="3127281"/>
                  </a:lnTo>
                  <a:lnTo>
                    <a:pt x="13304647" y="3074309"/>
                  </a:lnTo>
                  <a:lnTo>
                    <a:pt x="13342747" y="3074309"/>
                  </a:lnTo>
                  <a:close/>
                  <a:moveTo>
                    <a:pt x="13190347" y="3074309"/>
                  </a:moveTo>
                  <a:lnTo>
                    <a:pt x="12885547" y="3074309"/>
                  </a:lnTo>
                  <a:lnTo>
                    <a:pt x="12885547" y="3021337"/>
                  </a:lnTo>
                  <a:lnTo>
                    <a:pt x="13190347" y="3021337"/>
                  </a:lnTo>
                  <a:close/>
                  <a:moveTo>
                    <a:pt x="12771247" y="3021337"/>
                  </a:moveTo>
                  <a:lnTo>
                    <a:pt x="12733147" y="3021337"/>
                  </a:lnTo>
                  <a:lnTo>
                    <a:pt x="12733147" y="2968365"/>
                  </a:lnTo>
                  <a:lnTo>
                    <a:pt x="12771247" y="2968365"/>
                  </a:lnTo>
                  <a:close/>
                  <a:moveTo>
                    <a:pt x="12618847" y="2968365"/>
                  </a:moveTo>
                  <a:lnTo>
                    <a:pt x="12314047" y="2968365"/>
                  </a:lnTo>
                  <a:lnTo>
                    <a:pt x="12314047" y="2915393"/>
                  </a:lnTo>
                  <a:lnTo>
                    <a:pt x="12618847" y="2915393"/>
                  </a:lnTo>
                  <a:close/>
                  <a:moveTo>
                    <a:pt x="12199747" y="2915393"/>
                  </a:moveTo>
                  <a:lnTo>
                    <a:pt x="12161647" y="2915393"/>
                  </a:lnTo>
                  <a:lnTo>
                    <a:pt x="12161647" y="2862422"/>
                  </a:lnTo>
                  <a:lnTo>
                    <a:pt x="12199747" y="2862422"/>
                  </a:lnTo>
                  <a:close/>
                  <a:moveTo>
                    <a:pt x="12047347" y="2862422"/>
                  </a:moveTo>
                  <a:lnTo>
                    <a:pt x="11742547" y="2862422"/>
                  </a:lnTo>
                  <a:lnTo>
                    <a:pt x="11742547" y="2809450"/>
                  </a:lnTo>
                  <a:lnTo>
                    <a:pt x="12047347" y="2809450"/>
                  </a:lnTo>
                  <a:close/>
                  <a:moveTo>
                    <a:pt x="11628247" y="2809450"/>
                  </a:moveTo>
                  <a:lnTo>
                    <a:pt x="11590147" y="2809450"/>
                  </a:lnTo>
                  <a:lnTo>
                    <a:pt x="11590147" y="2756478"/>
                  </a:lnTo>
                  <a:lnTo>
                    <a:pt x="11628247" y="2756478"/>
                  </a:lnTo>
                  <a:close/>
                  <a:moveTo>
                    <a:pt x="11475847" y="2756478"/>
                  </a:moveTo>
                  <a:lnTo>
                    <a:pt x="11171047" y="2756478"/>
                  </a:lnTo>
                  <a:lnTo>
                    <a:pt x="11171047" y="2703506"/>
                  </a:lnTo>
                  <a:lnTo>
                    <a:pt x="11475847" y="2703506"/>
                  </a:lnTo>
                  <a:close/>
                  <a:moveTo>
                    <a:pt x="11056747" y="2703506"/>
                  </a:moveTo>
                  <a:lnTo>
                    <a:pt x="11018647" y="2703506"/>
                  </a:lnTo>
                  <a:lnTo>
                    <a:pt x="11018647" y="2650534"/>
                  </a:lnTo>
                  <a:lnTo>
                    <a:pt x="11056747" y="2650534"/>
                  </a:lnTo>
                  <a:close/>
                  <a:moveTo>
                    <a:pt x="10904347" y="2650534"/>
                  </a:moveTo>
                  <a:lnTo>
                    <a:pt x="10599547" y="2650534"/>
                  </a:lnTo>
                  <a:lnTo>
                    <a:pt x="10599547" y="2597562"/>
                  </a:lnTo>
                  <a:lnTo>
                    <a:pt x="10904347" y="2597562"/>
                  </a:lnTo>
                  <a:close/>
                  <a:moveTo>
                    <a:pt x="10485247" y="2597562"/>
                  </a:moveTo>
                  <a:lnTo>
                    <a:pt x="10447147" y="2597562"/>
                  </a:lnTo>
                  <a:lnTo>
                    <a:pt x="10447147" y="2544591"/>
                  </a:lnTo>
                  <a:lnTo>
                    <a:pt x="10485247" y="2544591"/>
                  </a:lnTo>
                  <a:close/>
                  <a:moveTo>
                    <a:pt x="10332847" y="2544591"/>
                  </a:moveTo>
                  <a:lnTo>
                    <a:pt x="10028047" y="2544591"/>
                  </a:lnTo>
                  <a:lnTo>
                    <a:pt x="10028047" y="2491619"/>
                  </a:lnTo>
                  <a:lnTo>
                    <a:pt x="10332847" y="2491619"/>
                  </a:lnTo>
                  <a:close/>
                  <a:moveTo>
                    <a:pt x="9913747" y="2491619"/>
                  </a:moveTo>
                  <a:lnTo>
                    <a:pt x="9875647" y="2491619"/>
                  </a:lnTo>
                  <a:lnTo>
                    <a:pt x="9875647" y="2438647"/>
                  </a:lnTo>
                  <a:lnTo>
                    <a:pt x="9913747" y="2438647"/>
                  </a:lnTo>
                  <a:close/>
                  <a:moveTo>
                    <a:pt x="9761347" y="2438647"/>
                  </a:moveTo>
                  <a:lnTo>
                    <a:pt x="9456547" y="2438647"/>
                  </a:lnTo>
                  <a:lnTo>
                    <a:pt x="9456547" y="2385675"/>
                  </a:lnTo>
                  <a:lnTo>
                    <a:pt x="9761347" y="2385675"/>
                  </a:lnTo>
                  <a:close/>
                  <a:moveTo>
                    <a:pt x="9342247" y="2385675"/>
                  </a:moveTo>
                  <a:lnTo>
                    <a:pt x="9304147" y="2385675"/>
                  </a:lnTo>
                  <a:lnTo>
                    <a:pt x="9304147" y="2332703"/>
                  </a:lnTo>
                  <a:lnTo>
                    <a:pt x="9342247" y="2332703"/>
                  </a:lnTo>
                  <a:close/>
                  <a:moveTo>
                    <a:pt x="9189847" y="2332703"/>
                  </a:moveTo>
                  <a:lnTo>
                    <a:pt x="8885047" y="2332703"/>
                  </a:lnTo>
                  <a:lnTo>
                    <a:pt x="8885047" y="2279731"/>
                  </a:lnTo>
                  <a:lnTo>
                    <a:pt x="9189847" y="2279731"/>
                  </a:lnTo>
                  <a:close/>
                  <a:moveTo>
                    <a:pt x="8770747" y="2279731"/>
                  </a:moveTo>
                  <a:lnTo>
                    <a:pt x="8732647" y="2279731"/>
                  </a:lnTo>
                  <a:lnTo>
                    <a:pt x="8732647" y="2226759"/>
                  </a:lnTo>
                  <a:lnTo>
                    <a:pt x="8770747" y="2226759"/>
                  </a:lnTo>
                  <a:close/>
                  <a:moveTo>
                    <a:pt x="8618347" y="2226759"/>
                  </a:moveTo>
                  <a:lnTo>
                    <a:pt x="8313547" y="2226759"/>
                  </a:lnTo>
                  <a:lnTo>
                    <a:pt x="8313547" y="2173788"/>
                  </a:lnTo>
                  <a:lnTo>
                    <a:pt x="8618347" y="2173788"/>
                  </a:lnTo>
                  <a:close/>
                  <a:moveTo>
                    <a:pt x="8199247" y="2173788"/>
                  </a:moveTo>
                  <a:lnTo>
                    <a:pt x="8161147" y="2173788"/>
                  </a:lnTo>
                  <a:lnTo>
                    <a:pt x="8161147" y="2120816"/>
                  </a:lnTo>
                  <a:lnTo>
                    <a:pt x="8199247" y="2120816"/>
                  </a:lnTo>
                  <a:close/>
                  <a:moveTo>
                    <a:pt x="8046847" y="2120816"/>
                  </a:moveTo>
                  <a:lnTo>
                    <a:pt x="7742047" y="2120816"/>
                  </a:lnTo>
                  <a:lnTo>
                    <a:pt x="7742047" y="2067844"/>
                  </a:lnTo>
                  <a:lnTo>
                    <a:pt x="8046847" y="2067844"/>
                  </a:lnTo>
                  <a:close/>
                  <a:moveTo>
                    <a:pt x="7627747" y="2067844"/>
                  </a:moveTo>
                  <a:lnTo>
                    <a:pt x="7589647" y="2067844"/>
                  </a:lnTo>
                  <a:lnTo>
                    <a:pt x="7589647" y="2014872"/>
                  </a:lnTo>
                  <a:lnTo>
                    <a:pt x="7627747" y="2014872"/>
                  </a:lnTo>
                  <a:close/>
                  <a:moveTo>
                    <a:pt x="7475347" y="2014872"/>
                  </a:moveTo>
                  <a:lnTo>
                    <a:pt x="7170547" y="2014872"/>
                  </a:lnTo>
                  <a:lnTo>
                    <a:pt x="7170547" y="1961900"/>
                  </a:lnTo>
                  <a:lnTo>
                    <a:pt x="7475347" y="1961900"/>
                  </a:lnTo>
                  <a:close/>
                  <a:moveTo>
                    <a:pt x="7056247" y="1961900"/>
                  </a:moveTo>
                  <a:lnTo>
                    <a:pt x="7018147" y="1961900"/>
                  </a:lnTo>
                  <a:lnTo>
                    <a:pt x="7018147" y="1908928"/>
                  </a:lnTo>
                  <a:lnTo>
                    <a:pt x="7056247" y="1908928"/>
                  </a:lnTo>
                  <a:close/>
                  <a:moveTo>
                    <a:pt x="6903847" y="1908928"/>
                  </a:moveTo>
                  <a:lnTo>
                    <a:pt x="6599047" y="1908928"/>
                  </a:lnTo>
                  <a:lnTo>
                    <a:pt x="6599047" y="1855957"/>
                  </a:lnTo>
                  <a:lnTo>
                    <a:pt x="6903847" y="1855957"/>
                  </a:lnTo>
                  <a:close/>
                  <a:moveTo>
                    <a:pt x="6484747" y="1855957"/>
                  </a:moveTo>
                  <a:lnTo>
                    <a:pt x="6446647" y="1855957"/>
                  </a:lnTo>
                  <a:lnTo>
                    <a:pt x="6446647" y="1802985"/>
                  </a:lnTo>
                  <a:lnTo>
                    <a:pt x="6484747" y="1802985"/>
                  </a:lnTo>
                  <a:close/>
                  <a:moveTo>
                    <a:pt x="6332347" y="1802985"/>
                  </a:moveTo>
                  <a:lnTo>
                    <a:pt x="6027547" y="1802985"/>
                  </a:lnTo>
                  <a:lnTo>
                    <a:pt x="6027547" y="1750013"/>
                  </a:lnTo>
                  <a:lnTo>
                    <a:pt x="6332347" y="1750013"/>
                  </a:lnTo>
                  <a:close/>
                  <a:moveTo>
                    <a:pt x="5913247" y="1750013"/>
                  </a:moveTo>
                  <a:lnTo>
                    <a:pt x="5875147" y="1750013"/>
                  </a:lnTo>
                  <a:lnTo>
                    <a:pt x="5875147" y="1697041"/>
                  </a:lnTo>
                  <a:lnTo>
                    <a:pt x="5913247" y="1697041"/>
                  </a:lnTo>
                  <a:close/>
                  <a:moveTo>
                    <a:pt x="5760847" y="1697041"/>
                  </a:moveTo>
                  <a:lnTo>
                    <a:pt x="5456047" y="1697041"/>
                  </a:lnTo>
                  <a:lnTo>
                    <a:pt x="5456047" y="1644069"/>
                  </a:lnTo>
                  <a:lnTo>
                    <a:pt x="5760847" y="1644069"/>
                  </a:lnTo>
                  <a:close/>
                  <a:moveTo>
                    <a:pt x="5341747" y="1644069"/>
                  </a:moveTo>
                  <a:lnTo>
                    <a:pt x="5303647" y="1644069"/>
                  </a:lnTo>
                  <a:lnTo>
                    <a:pt x="5303647" y="1591097"/>
                  </a:lnTo>
                  <a:lnTo>
                    <a:pt x="5341747" y="1591097"/>
                  </a:lnTo>
                  <a:close/>
                  <a:moveTo>
                    <a:pt x="5189347" y="1591097"/>
                  </a:moveTo>
                  <a:lnTo>
                    <a:pt x="4884547" y="1591097"/>
                  </a:lnTo>
                  <a:lnTo>
                    <a:pt x="4884547" y="1538126"/>
                  </a:lnTo>
                  <a:lnTo>
                    <a:pt x="5189347" y="1538126"/>
                  </a:lnTo>
                  <a:close/>
                  <a:moveTo>
                    <a:pt x="4770247" y="1538126"/>
                  </a:moveTo>
                  <a:lnTo>
                    <a:pt x="4732147" y="1538126"/>
                  </a:lnTo>
                  <a:lnTo>
                    <a:pt x="4732147" y="1485154"/>
                  </a:lnTo>
                  <a:lnTo>
                    <a:pt x="4770247" y="1485154"/>
                  </a:lnTo>
                  <a:close/>
                  <a:moveTo>
                    <a:pt x="4617847" y="1485154"/>
                  </a:moveTo>
                  <a:lnTo>
                    <a:pt x="4313047" y="1485154"/>
                  </a:lnTo>
                  <a:lnTo>
                    <a:pt x="4313047" y="1432182"/>
                  </a:lnTo>
                  <a:lnTo>
                    <a:pt x="4617847" y="1432182"/>
                  </a:lnTo>
                  <a:close/>
                  <a:moveTo>
                    <a:pt x="4198747" y="1432182"/>
                  </a:moveTo>
                  <a:lnTo>
                    <a:pt x="4160647" y="1432182"/>
                  </a:lnTo>
                  <a:lnTo>
                    <a:pt x="4160647" y="1379210"/>
                  </a:lnTo>
                  <a:lnTo>
                    <a:pt x="4198747" y="1379210"/>
                  </a:lnTo>
                  <a:close/>
                  <a:moveTo>
                    <a:pt x="4046347" y="1379210"/>
                  </a:moveTo>
                  <a:lnTo>
                    <a:pt x="3741547" y="1379210"/>
                  </a:lnTo>
                  <a:lnTo>
                    <a:pt x="3741547" y="1326238"/>
                  </a:lnTo>
                  <a:lnTo>
                    <a:pt x="4046347" y="1326238"/>
                  </a:lnTo>
                  <a:close/>
                  <a:moveTo>
                    <a:pt x="3627247" y="1326238"/>
                  </a:moveTo>
                  <a:lnTo>
                    <a:pt x="3589147" y="1326238"/>
                  </a:lnTo>
                  <a:lnTo>
                    <a:pt x="3589147" y="1273266"/>
                  </a:lnTo>
                  <a:lnTo>
                    <a:pt x="3627247" y="1273266"/>
                  </a:lnTo>
                  <a:close/>
                  <a:moveTo>
                    <a:pt x="3474847" y="1273266"/>
                  </a:moveTo>
                  <a:lnTo>
                    <a:pt x="3170047" y="1273266"/>
                  </a:lnTo>
                  <a:lnTo>
                    <a:pt x="3170047" y="1220295"/>
                  </a:lnTo>
                  <a:lnTo>
                    <a:pt x="3474847" y="1220295"/>
                  </a:lnTo>
                  <a:close/>
                  <a:moveTo>
                    <a:pt x="3055747" y="1220295"/>
                  </a:moveTo>
                  <a:lnTo>
                    <a:pt x="3017647" y="1220295"/>
                  </a:lnTo>
                  <a:lnTo>
                    <a:pt x="3017647" y="1167323"/>
                  </a:lnTo>
                  <a:lnTo>
                    <a:pt x="3055747" y="1167323"/>
                  </a:lnTo>
                  <a:close/>
                  <a:moveTo>
                    <a:pt x="2903347" y="1167323"/>
                  </a:moveTo>
                  <a:lnTo>
                    <a:pt x="2598547" y="1167323"/>
                  </a:lnTo>
                  <a:lnTo>
                    <a:pt x="2598547" y="1114351"/>
                  </a:lnTo>
                  <a:lnTo>
                    <a:pt x="2903347" y="1114351"/>
                  </a:lnTo>
                  <a:close/>
                  <a:moveTo>
                    <a:pt x="2484247" y="1114351"/>
                  </a:moveTo>
                  <a:lnTo>
                    <a:pt x="2446147" y="1114351"/>
                  </a:lnTo>
                  <a:lnTo>
                    <a:pt x="2446147" y="1061379"/>
                  </a:lnTo>
                  <a:lnTo>
                    <a:pt x="2484247" y="1061379"/>
                  </a:lnTo>
                  <a:close/>
                  <a:moveTo>
                    <a:pt x="2331847" y="1061379"/>
                  </a:moveTo>
                  <a:lnTo>
                    <a:pt x="2027047" y="1061379"/>
                  </a:lnTo>
                  <a:lnTo>
                    <a:pt x="2027047" y="1008407"/>
                  </a:lnTo>
                  <a:lnTo>
                    <a:pt x="2331847" y="1008407"/>
                  </a:lnTo>
                  <a:close/>
                  <a:moveTo>
                    <a:pt x="1912747" y="1008407"/>
                  </a:moveTo>
                  <a:lnTo>
                    <a:pt x="1874647" y="1008407"/>
                  </a:lnTo>
                  <a:lnTo>
                    <a:pt x="1874647" y="955435"/>
                  </a:lnTo>
                  <a:lnTo>
                    <a:pt x="1912747" y="955435"/>
                  </a:lnTo>
                  <a:close/>
                  <a:moveTo>
                    <a:pt x="1760347" y="955435"/>
                  </a:moveTo>
                  <a:lnTo>
                    <a:pt x="1455547" y="955435"/>
                  </a:lnTo>
                  <a:lnTo>
                    <a:pt x="1455547" y="902464"/>
                  </a:lnTo>
                  <a:lnTo>
                    <a:pt x="1760347" y="902464"/>
                  </a:lnTo>
                  <a:close/>
                  <a:moveTo>
                    <a:pt x="1341247" y="902464"/>
                  </a:moveTo>
                  <a:lnTo>
                    <a:pt x="1303147" y="902464"/>
                  </a:lnTo>
                  <a:lnTo>
                    <a:pt x="1303147" y="849492"/>
                  </a:lnTo>
                  <a:lnTo>
                    <a:pt x="1341247" y="849492"/>
                  </a:lnTo>
                  <a:close/>
                  <a:moveTo>
                    <a:pt x="1188847" y="849492"/>
                  </a:moveTo>
                  <a:lnTo>
                    <a:pt x="884047" y="849492"/>
                  </a:lnTo>
                  <a:lnTo>
                    <a:pt x="884047" y="796520"/>
                  </a:lnTo>
                  <a:lnTo>
                    <a:pt x="1188847" y="796520"/>
                  </a:lnTo>
                  <a:close/>
                  <a:moveTo>
                    <a:pt x="769747" y="796520"/>
                  </a:moveTo>
                  <a:lnTo>
                    <a:pt x="731647" y="796520"/>
                  </a:lnTo>
                  <a:lnTo>
                    <a:pt x="731647" y="743548"/>
                  </a:lnTo>
                  <a:lnTo>
                    <a:pt x="769747" y="743548"/>
                  </a:lnTo>
                  <a:close/>
                  <a:moveTo>
                    <a:pt x="617347" y="743548"/>
                  </a:moveTo>
                  <a:lnTo>
                    <a:pt x="312547" y="743548"/>
                  </a:lnTo>
                  <a:lnTo>
                    <a:pt x="312547" y="690576"/>
                  </a:lnTo>
                  <a:lnTo>
                    <a:pt x="617347" y="690576"/>
                  </a:lnTo>
                  <a:close/>
                  <a:moveTo>
                    <a:pt x="198247" y="690576"/>
                  </a:moveTo>
                  <a:lnTo>
                    <a:pt x="160147" y="690576"/>
                  </a:lnTo>
                  <a:lnTo>
                    <a:pt x="160147" y="637604"/>
                  </a:lnTo>
                  <a:lnTo>
                    <a:pt x="198247" y="637604"/>
                  </a:lnTo>
                  <a:close/>
                  <a:moveTo>
                    <a:pt x="45847" y="637604"/>
                  </a:moveTo>
                  <a:lnTo>
                    <a:pt x="19050" y="637604"/>
                  </a:lnTo>
                  <a:cubicBezTo>
                    <a:pt x="8509" y="637604"/>
                    <a:pt x="0" y="625774"/>
                    <a:pt x="0" y="611118"/>
                  </a:cubicBezTo>
                  <a:lnTo>
                    <a:pt x="0" y="3826685"/>
                  </a:lnTo>
                  <a:lnTo>
                    <a:pt x="38100" y="3826685"/>
                  </a:lnTo>
                  <a:lnTo>
                    <a:pt x="38100" y="4160232"/>
                  </a:lnTo>
                  <a:lnTo>
                    <a:pt x="19050" y="4160232"/>
                  </a:lnTo>
                  <a:lnTo>
                    <a:pt x="19050" y="4133746"/>
                  </a:lnTo>
                  <a:lnTo>
                    <a:pt x="83947" y="4133746"/>
                  </a:lnTo>
                  <a:close/>
                  <a:moveTo>
                    <a:pt x="0" y="3667770"/>
                  </a:moveTo>
                  <a:lnTo>
                    <a:pt x="0" y="3614798"/>
                  </a:lnTo>
                  <a:lnTo>
                    <a:pt x="38100" y="3614798"/>
                  </a:lnTo>
                  <a:lnTo>
                    <a:pt x="38100" y="3667770"/>
                  </a:lnTo>
                  <a:close/>
                  <a:moveTo>
                    <a:pt x="38100" y="3455883"/>
                  </a:moveTo>
                  <a:lnTo>
                    <a:pt x="38100" y="3032108"/>
                  </a:lnTo>
                  <a:lnTo>
                    <a:pt x="38100" y="3455883"/>
                  </a:lnTo>
                  <a:close/>
                  <a:moveTo>
                    <a:pt x="38100" y="2873192"/>
                  </a:moveTo>
                  <a:lnTo>
                    <a:pt x="38100" y="2820221"/>
                  </a:lnTo>
                  <a:lnTo>
                    <a:pt x="38100" y="2873192"/>
                  </a:lnTo>
                  <a:close/>
                  <a:moveTo>
                    <a:pt x="38100" y="2661305"/>
                  </a:moveTo>
                  <a:lnTo>
                    <a:pt x="38100" y="2237530"/>
                  </a:lnTo>
                  <a:lnTo>
                    <a:pt x="38100" y="2661305"/>
                  </a:lnTo>
                  <a:close/>
                  <a:moveTo>
                    <a:pt x="38100" y="2078615"/>
                  </a:moveTo>
                  <a:lnTo>
                    <a:pt x="38100" y="2025643"/>
                  </a:lnTo>
                  <a:lnTo>
                    <a:pt x="38100" y="2078615"/>
                  </a:lnTo>
                  <a:close/>
                  <a:moveTo>
                    <a:pt x="38100" y="1866728"/>
                  </a:moveTo>
                  <a:lnTo>
                    <a:pt x="38100" y="1442953"/>
                  </a:lnTo>
                  <a:lnTo>
                    <a:pt x="38100" y="1866728"/>
                  </a:lnTo>
                  <a:close/>
                  <a:moveTo>
                    <a:pt x="38100" y="1284037"/>
                  </a:moveTo>
                  <a:lnTo>
                    <a:pt x="38100" y="1231066"/>
                  </a:lnTo>
                  <a:lnTo>
                    <a:pt x="38100" y="1284037"/>
                  </a:lnTo>
                  <a:close/>
                  <a:moveTo>
                    <a:pt x="38100" y="1072150"/>
                  </a:moveTo>
                  <a:lnTo>
                    <a:pt x="38100" y="648375"/>
                  </a:lnTo>
                  <a:lnTo>
                    <a:pt x="38100" y="1072150"/>
                  </a:lnTo>
                  <a:close/>
                  <a:moveTo>
                    <a:pt x="38100" y="489460"/>
                  </a:moveTo>
                  <a:lnTo>
                    <a:pt x="38100" y="436488"/>
                  </a:lnTo>
                  <a:lnTo>
                    <a:pt x="38100" y="489460"/>
                  </a:lnTo>
                  <a:close/>
                  <a:moveTo>
                    <a:pt x="38100" y="277572"/>
                  </a:moveTo>
                  <a:lnTo>
                    <a:pt x="38100" y="26486"/>
                  </a:lnTo>
                  <a:cubicBezTo>
                    <a:pt x="0" y="11830"/>
                    <a:pt x="8509" y="0"/>
                    <a:pt x="19050" y="0"/>
                  </a:cubicBezTo>
                  <a:lnTo>
                    <a:pt x="323850" y="0"/>
                  </a:lnTo>
                  <a:lnTo>
                    <a:pt x="323850" y="52972"/>
                  </a:lnTo>
                  <a:lnTo>
                    <a:pt x="19050" y="52972"/>
                  </a:lnTo>
                  <a:lnTo>
                    <a:pt x="19050" y="26486"/>
                  </a:lnTo>
                  <a:lnTo>
                    <a:pt x="38100" y="26486"/>
                  </a:lnTo>
                  <a:lnTo>
                    <a:pt x="38100" y="277572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4"/>
            <p:cNvSpPr txBox="1"/>
            <p:nvPr/>
          </p:nvSpPr>
          <p:spPr>
            <a:xfrm>
              <a:off x="0" y="-76200"/>
              <a:ext cx="19443700" cy="4262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00" u="none" cap="none" strike="noStrike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La pianificazione della carriera è uno strumento fondamentale per allineare le aspirazioni personali con gli obiettivi aziendali, garantendo che gli individui si sentano realizzati e coinvolti, contribuendo al contempo a migliorare le prestazioni, l'innovazione e il successo a lungo termine delle aziende nei mercati dinamici.</a:t>
              </a:r>
              <a:endParaRPr/>
            </a:p>
          </p:txBody>
        </p:sp>
      </p:grpSp>
      <p:sp>
        <p:nvSpPr>
          <p:cNvPr id="404" name="Google Shape;404;p14"/>
          <p:cNvSpPr/>
          <p:nvPr/>
        </p:nvSpPr>
        <p:spPr>
          <a:xfrm>
            <a:off x="5627699" y="6457324"/>
            <a:ext cx="2530221" cy="2530221"/>
          </a:xfrm>
          <a:custGeom>
            <a:rect b="b" l="l" r="r" t="t"/>
            <a:pathLst>
              <a:path extrusionOk="0" h="2530221" w="2530221">
                <a:moveTo>
                  <a:pt x="0" y="0"/>
                </a:moveTo>
                <a:lnTo>
                  <a:pt x="2530221" y="0"/>
                </a:lnTo>
                <a:lnTo>
                  <a:pt x="2530221" y="2530222"/>
                </a:lnTo>
                <a:lnTo>
                  <a:pt x="0" y="2530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14"/>
          <p:cNvSpPr/>
          <p:nvPr/>
        </p:nvSpPr>
        <p:spPr>
          <a:xfrm>
            <a:off x="6057360" y="6979948"/>
            <a:ext cx="1670876" cy="1485043"/>
          </a:xfrm>
          <a:custGeom>
            <a:rect b="b" l="l" r="r" t="t"/>
            <a:pathLst>
              <a:path extrusionOk="0" h="1980057" w="2227834">
                <a:moveTo>
                  <a:pt x="0" y="0"/>
                </a:moveTo>
                <a:lnTo>
                  <a:pt x="2227834" y="0"/>
                </a:lnTo>
                <a:lnTo>
                  <a:pt x="2227834" y="1980057"/>
                </a:lnTo>
                <a:lnTo>
                  <a:pt x="0" y="1980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" l="0" r="0" t="-6"/>
            </a:stretch>
          </a:blipFill>
          <a:ln>
            <a:noFill/>
          </a:ln>
        </p:spPr>
      </p:sp>
      <p:sp>
        <p:nvSpPr>
          <p:cNvPr id="406" name="Google Shape;406;p14"/>
          <p:cNvSpPr/>
          <p:nvPr/>
        </p:nvSpPr>
        <p:spPr>
          <a:xfrm>
            <a:off x="9823923" y="6457324"/>
            <a:ext cx="2530221" cy="2530221"/>
          </a:xfrm>
          <a:custGeom>
            <a:rect b="b" l="l" r="r" t="t"/>
            <a:pathLst>
              <a:path extrusionOk="0" h="2530221" w="2530221">
                <a:moveTo>
                  <a:pt x="0" y="0"/>
                </a:moveTo>
                <a:lnTo>
                  <a:pt x="2530221" y="0"/>
                </a:lnTo>
                <a:lnTo>
                  <a:pt x="2530221" y="2530222"/>
                </a:lnTo>
                <a:lnTo>
                  <a:pt x="0" y="2530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14"/>
          <p:cNvSpPr/>
          <p:nvPr/>
        </p:nvSpPr>
        <p:spPr>
          <a:xfrm>
            <a:off x="10308600" y="7023625"/>
            <a:ext cx="1501140" cy="1441514"/>
          </a:xfrm>
          <a:custGeom>
            <a:rect b="b" l="l" r="r" t="t"/>
            <a:pathLst>
              <a:path extrusionOk="0" h="1922018" w="2001520">
                <a:moveTo>
                  <a:pt x="0" y="0"/>
                </a:moveTo>
                <a:lnTo>
                  <a:pt x="2001520" y="0"/>
                </a:lnTo>
                <a:lnTo>
                  <a:pt x="2001520" y="1922018"/>
                </a:lnTo>
                <a:lnTo>
                  <a:pt x="0" y="1922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2068" l="0" r="-1" t="-2068"/>
            </a:stretch>
          </a:blipFill>
          <a:ln>
            <a:noFill/>
          </a:ln>
        </p:spPr>
      </p:sp>
      <p:sp>
        <p:nvSpPr>
          <p:cNvPr id="408" name="Google Shape;408;p1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C47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5"/>
          <p:cNvSpPr/>
          <p:nvPr/>
        </p:nvSpPr>
        <p:spPr>
          <a:xfrm flipH="1" rot="4724778">
            <a:off x="-3290333" y="1991025"/>
            <a:ext cx="14302931" cy="4988147"/>
          </a:xfrm>
          <a:custGeom>
            <a:rect b="b" l="l" r="r" t="t"/>
            <a:pathLst>
              <a:path extrusionOk="0" h="6650863" w="19070574">
                <a:moveTo>
                  <a:pt x="0" y="6650863"/>
                </a:moveTo>
                <a:lnTo>
                  <a:pt x="19070574" y="6650863"/>
                </a:lnTo>
                <a:lnTo>
                  <a:pt x="19070574" y="0"/>
                </a:lnTo>
                <a:lnTo>
                  <a:pt x="0" y="0"/>
                </a:lnTo>
                <a:lnTo>
                  <a:pt x="0" y="665086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418" name="Google Shape;418;p15"/>
          <p:cNvSpPr/>
          <p:nvPr/>
        </p:nvSpPr>
        <p:spPr>
          <a:xfrm>
            <a:off x="5940775" y="946396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15"/>
          <p:cNvSpPr/>
          <p:nvPr/>
        </p:nvSpPr>
        <p:spPr>
          <a:xfrm>
            <a:off x="5968162" y="2009621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15"/>
          <p:cNvSpPr/>
          <p:nvPr/>
        </p:nvSpPr>
        <p:spPr>
          <a:xfrm>
            <a:off x="5795312" y="652024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1" name="Google Shape;421;p15"/>
          <p:cNvSpPr/>
          <p:nvPr/>
        </p:nvSpPr>
        <p:spPr>
          <a:xfrm>
            <a:off x="-3755300" y="0"/>
            <a:ext cx="8732425" cy="10311384"/>
          </a:xfrm>
          <a:custGeom>
            <a:rect b="b" l="l" r="r" t="t"/>
            <a:pathLst>
              <a:path extrusionOk="0" h="13748513" w="11643233">
                <a:moveTo>
                  <a:pt x="0" y="0"/>
                </a:moveTo>
                <a:lnTo>
                  <a:pt x="0" y="13748513"/>
                </a:lnTo>
                <a:lnTo>
                  <a:pt x="11624945" y="13748513"/>
                </a:lnTo>
                <a:cubicBezTo>
                  <a:pt x="11624945" y="13748513"/>
                  <a:pt x="11642344" y="13612242"/>
                  <a:pt x="11643233" y="13358369"/>
                </a:cubicBezTo>
                <a:lnTo>
                  <a:pt x="11643233" y="13316077"/>
                </a:lnTo>
                <a:cubicBezTo>
                  <a:pt x="11639803" y="12348465"/>
                  <a:pt x="11394313" y="9844914"/>
                  <a:pt x="9281668" y="6707252"/>
                </a:cubicBezTo>
                <a:cubicBezTo>
                  <a:pt x="6458331" y="2514219"/>
                  <a:pt x="6964680" y="0"/>
                  <a:pt x="6964680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8555" r="-3855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5"/>
          <p:cNvSpPr/>
          <p:nvPr/>
        </p:nvSpPr>
        <p:spPr>
          <a:xfrm rot="2900561">
            <a:off x="-6095762" y="6299006"/>
            <a:ext cx="10914697" cy="3710940"/>
          </a:xfrm>
          <a:custGeom>
            <a:rect b="b" l="l" r="r" t="t"/>
            <a:pathLst>
              <a:path extrusionOk="0" h="4947920" w="14552930">
                <a:moveTo>
                  <a:pt x="0" y="0"/>
                </a:moveTo>
                <a:lnTo>
                  <a:pt x="14552930" y="0"/>
                </a:lnTo>
                <a:lnTo>
                  <a:pt x="14552930" y="4947920"/>
                </a:lnTo>
                <a:lnTo>
                  <a:pt x="0" y="4947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77000"/>
            </a:blip>
            <a:stretch>
              <a:fillRect b="-41" l="0" r="0" t="-39"/>
            </a:stretch>
          </a:blipFill>
          <a:ln>
            <a:noFill/>
          </a:ln>
        </p:spPr>
      </p:sp>
      <p:sp>
        <p:nvSpPr>
          <p:cNvPr id="423" name="Google Shape;423;p15"/>
          <p:cNvSpPr txBox="1"/>
          <p:nvPr/>
        </p:nvSpPr>
        <p:spPr>
          <a:xfrm>
            <a:off x="7582475" y="732050"/>
            <a:ext cx="10362600" cy="1622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5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3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LEZIONE 3: </a:t>
            </a:r>
            <a:endParaRPr/>
          </a:p>
          <a:p>
            <a:pPr indent="0" lvl="0" marL="0" marR="0" rtl="0" algn="l">
              <a:lnSpc>
                <a:spcPct val="1356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42" u="none" cap="none" strike="noStrike">
                <a:solidFill>
                  <a:srgbClr val="002C47"/>
                </a:solidFill>
                <a:latin typeface="Calibri"/>
                <a:ea typeface="Calibri"/>
                <a:cs typeface="Calibri"/>
                <a:sym typeface="Calibri"/>
              </a:rPr>
              <a:t>Strategie per la pianificazione della carriera</a:t>
            </a:r>
            <a:endParaRPr/>
          </a:p>
        </p:txBody>
      </p:sp>
      <p:sp>
        <p:nvSpPr>
          <p:cNvPr id="424" name="Google Shape;424;p15"/>
          <p:cNvSpPr txBox="1"/>
          <p:nvPr/>
        </p:nvSpPr>
        <p:spPr>
          <a:xfrm>
            <a:off x="7582475" y="3061325"/>
            <a:ext cx="10027200" cy="6082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4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Panoramica delle strategie di pianificazione della carriera</a:t>
            </a:r>
            <a:endParaRPr/>
          </a:p>
          <a:p>
            <a:pPr indent="-187024" lvl="1" marL="374047" marR="0" rtl="0" algn="l">
              <a:lnSpc>
                <a:spcPct val="138047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694"/>
              <a:buFont typeface="Arial"/>
              <a:buChar char="•"/>
            </a:pPr>
            <a:r>
              <a:rPr b="0" i="0" lang="en-US" sz="2694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Per una pianificazione efficace della carriera sono necessarie strategie strutturate e cooperative che coinvolgano sia il dipendente sia l'organizzazione.</a:t>
            </a:r>
            <a:endParaRPr/>
          </a:p>
          <a:p>
            <a:pPr indent="-187024" lvl="1" marL="374047" marR="0" rtl="0" algn="l">
              <a:lnSpc>
                <a:spcPct val="138047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694"/>
              <a:buFont typeface="Arial"/>
              <a:buChar char="•"/>
            </a:pPr>
            <a:r>
              <a:rPr b="0" i="0" lang="en-US" sz="2694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Aree di interesse principali:</a:t>
            </a:r>
            <a:endParaRPr/>
          </a:p>
          <a:p>
            <a:pPr indent="-271366" lvl="2" marL="814101" marR="0" rtl="0" algn="l">
              <a:lnSpc>
                <a:spcPct val="138047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694"/>
              <a:buFont typeface="Arial"/>
              <a:buChar char="⚬"/>
            </a:pPr>
            <a:r>
              <a:rPr b="0" i="0" lang="en-US" sz="2694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Valutazione e autovalutazione</a:t>
            </a:r>
            <a:endParaRPr/>
          </a:p>
          <a:p>
            <a:pPr indent="-271366" lvl="2" marL="814101" marR="0" rtl="0" algn="l">
              <a:lnSpc>
                <a:spcPct val="138047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694"/>
              <a:buFont typeface="Arial"/>
              <a:buChar char="⚬"/>
            </a:pPr>
            <a:r>
              <a:rPr b="0" i="0" lang="en-US" sz="2694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Formazione e sviluppo</a:t>
            </a:r>
            <a:endParaRPr/>
          </a:p>
          <a:p>
            <a:pPr indent="-271366" lvl="2" marL="814101" marR="0" rtl="0" algn="l">
              <a:lnSpc>
                <a:spcPct val="138047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694"/>
              <a:buFont typeface="Arial"/>
              <a:buChar char="⚬"/>
            </a:pPr>
            <a:r>
              <a:rPr b="0" i="0" lang="en-US" sz="2694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Mentoring e Coaching</a:t>
            </a:r>
            <a:endParaRPr/>
          </a:p>
          <a:p>
            <a:pPr indent="-271366" lvl="2" marL="814101" marR="0" rtl="0" algn="l">
              <a:lnSpc>
                <a:spcPct val="138047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694"/>
              <a:buFont typeface="Arial"/>
              <a:buChar char="⚬"/>
            </a:pPr>
            <a:r>
              <a:rPr b="0" i="0" lang="en-US" sz="2694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Riconoscimento e ricompensa</a:t>
            </a:r>
            <a:endParaRPr/>
          </a:p>
          <a:p>
            <a:pPr indent="-187024" lvl="1" marL="374047" marR="0" rtl="0" algn="l">
              <a:lnSpc>
                <a:spcPct val="138047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694"/>
              <a:buFont typeface="Arial"/>
              <a:buChar char="•"/>
            </a:pPr>
            <a:r>
              <a:rPr b="0" i="0" lang="en-US" sz="2694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Queste strategie garantiscono una crescita continua, l'allineamento con gli obiettivi organizzativi e l'adattabilità in un mercato del lavoro dinamico.</a:t>
            </a:r>
            <a:endParaRPr/>
          </a:p>
        </p:txBody>
      </p:sp>
      <p:sp>
        <p:nvSpPr>
          <p:cNvPr id="425" name="Google Shape;425;p15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p1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16"/>
          <p:cNvGrpSpPr/>
          <p:nvPr/>
        </p:nvGrpSpPr>
        <p:grpSpPr>
          <a:xfrm>
            <a:off x="2376488" y="1067388"/>
            <a:ext cx="1571625" cy="1490091"/>
            <a:chOff x="0" y="0"/>
            <a:chExt cx="2095500" cy="1986788"/>
          </a:xfrm>
        </p:grpSpPr>
        <p:sp>
          <p:nvSpPr>
            <p:cNvPr id="436" name="Google Shape;436;p16"/>
            <p:cNvSpPr/>
            <p:nvPr/>
          </p:nvSpPr>
          <p:spPr>
            <a:xfrm>
              <a:off x="6350" y="6350"/>
              <a:ext cx="2082800" cy="1974088"/>
            </a:xfrm>
            <a:custGeom>
              <a:rect b="b" l="l" r="r" t="t"/>
              <a:pathLst>
                <a:path extrusionOk="0" h="1974088" w="2082800">
                  <a:moveTo>
                    <a:pt x="0" y="987044"/>
                  </a:moveTo>
                  <a:cubicBezTo>
                    <a:pt x="0" y="441833"/>
                    <a:pt x="466217" y="0"/>
                    <a:pt x="1041400" y="0"/>
                  </a:cubicBezTo>
                  <a:cubicBezTo>
                    <a:pt x="1616583" y="0"/>
                    <a:pt x="2082800" y="441833"/>
                    <a:pt x="2082800" y="987044"/>
                  </a:cubicBezTo>
                  <a:cubicBezTo>
                    <a:pt x="2082800" y="1532255"/>
                    <a:pt x="1616583" y="1974088"/>
                    <a:pt x="1041400" y="1974088"/>
                  </a:cubicBezTo>
                  <a:cubicBezTo>
                    <a:pt x="466217" y="1974088"/>
                    <a:pt x="0" y="1532128"/>
                    <a:pt x="0" y="987044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0" y="0"/>
              <a:ext cx="2095500" cy="1986788"/>
            </a:xfrm>
            <a:custGeom>
              <a:rect b="b" l="l" r="r" t="t"/>
              <a:pathLst>
                <a:path extrusionOk="0" h="1986788" w="2095500">
                  <a:moveTo>
                    <a:pt x="0" y="993394"/>
                  </a:moveTo>
                  <a:cubicBezTo>
                    <a:pt x="0" y="444373"/>
                    <a:pt x="469392" y="0"/>
                    <a:pt x="1047750" y="0"/>
                  </a:cubicBezTo>
                  <a:lnTo>
                    <a:pt x="1047750" y="6350"/>
                  </a:lnTo>
                  <a:lnTo>
                    <a:pt x="1047750" y="0"/>
                  </a:lnTo>
                  <a:cubicBezTo>
                    <a:pt x="1626108" y="0"/>
                    <a:pt x="2095500" y="444373"/>
                    <a:pt x="2095500" y="993394"/>
                  </a:cubicBezTo>
                  <a:lnTo>
                    <a:pt x="2089150" y="993394"/>
                  </a:lnTo>
                  <a:lnTo>
                    <a:pt x="2095500" y="993394"/>
                  </a:lnTo>
                  <a:cubicBezTo>
                    <a:pt x="2095500" y="1542288"/>
                    <a:pt x="1626108" y="1986788"/>
                    <a:pt x="1047750" y="1986788"/>
                  </a:cubicBezTo>
                  <a:lnTo>
                    <a:pt x="1047750" y="1980438"/>
                  </a:lnTo>
                  <a:lnTo>
                    <a:pt x="1047750" y="1986788"/>
                  </a:lnTo>
                  <a:cubicBezTo>
                    <a:pt x="469392" y="1986661"/>
                    <a:pt x="0" y="1542288"/>
                    <a:pt x="0" y="993394"/>
                  </a:cubicBezTo>
                  <a:lnTo>
                    <a:pt x="6350" y="993394"/>
                  </a:lnTo>
                  <a:lnTo>
                    <a:pt x="12700" y="993394"/>
                  </a:lnTo>
                  <a:lnTo>
                    <a:pt x="6350" y="993394"/>
                  </a:lnTo>
                  <a:lnTo>
                    <a:pt x="0" y="993394"/>
                  </a:lnTo>
                  <a:moveTo>
                    <a:pt x="12700" y="993394"/>
                  </a:moveTo>
                  <a:cubicBezTo>
                    <a:pt x="12700" y="996950"/>
                    <a:pt x="9906" y="999744"/>
                    <a:pt x="6350" y="999744"/>
                  </a:cubicBezTo>
                  <a:cubicBezTo>
                    <a:pt x="2794" y="999744"/>
                    <a:pt x="0" y="996950"/>
                    <a:pt x="0" y="993394"/>
                  </a:cubicBezTo>
                  <a:cubicBezTo>
                    <a:pt x="0" y="989838"/>
                    <a:pt x="2794" y="987044"/>
                    <a:pt x="6350" y="987044"/>
                  </a:cubicBezTo>
                  <a:cubicBezTo>
                    <a:pt x="9906" y="987044"/>
                    <a:pt x="12700" y="989838"/>
                    <a:pt x="12700" y="993394"/>
                  </a:cubicBezTo>
                  <a:cubicBezTo>
                    <a:pt x="12700" y="1534668"/>
                    <a:pt x="475742" y="1974088"/>
                    <a:pt x="1047750" y="1974088"/>
                  </a:cubicBezTo>
                  <a:cubicBezTo>
                    <a:pt x="1619758" y="1974088"/>
                    <a:pt x="2082800" y="1534668"/>
                    <a:pt x="2082800" y="993394"/>
                  </a:cubicBezTo>
                  <a:cubicBezTo>
                    <a:pt x="2082800" y="452120"/>
                    <a:pt x="1619758" y="12700"/>
                    <a:pt x="1047750" y="12700"/>
                  </a:cubicBezTo>
                  <a:lnTo>
                    <a:pt x="1047750" y="6350"/>
                  </a:lnTo>
                  <a:lnTo>
                    <a:pt x="1047750" y="12700"/>
                  </a:lnTo>
                  <a:cubicBezTo>
                    <a:pt x="475742" y="12700"/>
                    <a:pt x="12700" y="452120"/>
                    <a:pt x="12700" y="99339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8" name="Google Shape;438;p16"/>
          <p:cNvSpPr/>
          <p:nvPr/>
        </p:nvSpPr>
        <p:spPr>
          <a:xfrm rot="-10602053">
            <a:off x="12412824" y="-1131902"/>
            <a:ext cx="6235446" cy="2174653"/>
          </a:xfrm>
          <a:custGeom>
            <a:rect b="b" l="l" r="r" t="t"/>
            <a:pathLst>
              <a:path extrusionOk="0" h="2899537" w="8313928">
                <a:moveTo>
                  <a:pt x="0" y="0"/>
                </a:moveTo>
                <a:lnTo>
                  <a:pt x="8313928" y="0"/>
                </a:lnTo>
                <a:lnTo>
                  <a:pt x="8313928" y="2899537"/>
                </a:lnTo>
                <a:lnTo>
                  <a:pt x="0" y="2899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439" name="Google Shape;439;p16"/>
          <p:cNvSpPr/>
          <p:nvPr/>
        </p:nvSpPr>
        <p:spPr>
          <a:xfrm flipH="1" rot="10602053">
            <a:off x="-438959" y="-1186913"/>
            <a:ext cx="6571202" cy="2291715"/>
          </a:xfrm>
          <a:custGeom>
            <a:rect b="b" l="l" r="r" t="t"/>
            <a:pathLst>
              <a:path extrusionOk="0" h="3055620" w="8761603">
                <a:moveTo>
                  <a:pt x="0" y="3055620"/>
                </a:moveTo>
                <a:lnTo>
                  <a:pt x="8761603" y="3055620"/>
                </a:lnTo>
                <a:lnTo>
                  <a:pt x="8761603" y="0"/>
                </a:lnTo>
                <a:lnTo>
                  <a:pt x="0" y="0"/>
                </a:lnTo>
                <a:lnTo>
                  <a:pt x="0" y="30556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440" name="Google Shape;440;p16"/>
          <p:cNvSpPr/>
          <p:nvPr/>
        </p:nvSpPr>
        <p:spPr>
          <a:xfrm>
            <a:off x="1778354" y="3672662"/>
            <a:ext cx="960215" cy="960215"/>
          </a:xfrm>
          <a:custGeom>
            <a:rect b="b" l="l" r="r" t="t"/>
            <a:pathLst>
              <a:path extrusionOk="0" h="1280287" w="1280287">
                <a:moveTo>
                  <a:pt x="0" y="0"/>
                </a:moveTo>
                <a:lnTo>
                  <a:pt x="1280287" y="0"/>
                </a:lnTo>
                <a:lnTo>
                  <a:pt x="1280287" y="1280287"/>
                </a:lnTo>
                <a:lnTo>
                  <a:pt x="0" y="1280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3" l="0" r="3" t="0"/>
            </a:stretch>
          </a:blipFill>
          <a:ln>
            <a:noFill/>
          </a:ln>
        </p:spPr>
      </p:sp>
      <p:sp>
        <p:nvSpPr>
          <p:cNvPr id="441" name="Google Shape;441;p16"/>
          <p:cNvSpPr/>
          <p:nvPr/>
        </p:nvSpPr>
        <p:spPr>
          <a:xfrm>
            <a:off x="1778354" y="5752857"/>
            <a:ext cx="960215" cy="960215"/>
          </a:xfrm>
          <a:custGeom>
            <a:rect b="b" l="l" r="r" t="t"/>
            <a:pathLst>
              <a:path extrusionOk="0" h="1280287" w="1280287">
                <a:moveTo>
                  <a:pt x="0" y="0"/>
                </a:moveTo>
                <a:lnTo>
                  <a:pt x="1280287" y="0"/>
                </a:lnTo>
                <a:lnTo>
                  <a:pt x="1280287" y="1280287"/>
                </a:lnTo>
                <a:lnTo>
                  <a:pt x="0" y="1280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3" l="0" r="3" t="0"/>
            </a:stretch>
          </a:blipFill>
          <a:ln>
            <a:noFill/>
          </a:ln>
        </p:spPr>
      </p:sp>
      <p:sp>
        <p:nvSpPr>
          <p:cNvPr id="442" name="Google Shape;442;p16"/>
          <p:cNvSpPr/>
          <p:nvPr/>
        </p:nvSpPr>
        <p:spPr>
          <a:xfrm>
            <a:off x="1778354" y="7833050"/>
            <a:ext cx="960215" cy="960215"/>
          </a:xfrm>
          <a:custGeom>
            <a:rect b="b" l="l" r="r" t="t"/>
            <a:pathLst>
              <a:path extrusionOk="0" h="1280287" w="1280287">
                <a:moveTo>
                  <a:pt x="0" y="0"/>
                </a:moveTo>
                <a:lnTo>
                  <a:pt x="1280287" y="0"/>
                </a:lnTo>
                <a:lnTo>
                  <a:pt x="1280287" y="1280287"/>
                </a:lnTo>
                <a:lnTo>
                  <a:pt x="0" y="1280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3" l="0" r="3" t="0"/>
            </a:stretch>
          </a:blipFill>
          <a:ln>
            <a:noFill/>
          </a:ln>
        </p:spPr>
      </p:sp>
      <p:sp>
        <p:nvSpPr>
          <p:cNvPr id="443" name="Google Shape;443;p16"/>
          <p:cNvSpPr/>
          <p:nvPr/>
        </p:nvSpPr>
        <p:spPr>
          <a:xfrm>
            <a:off x="-1342907" y="9913241"/>
            <a:ext cx="20973307" cy="837542"/>
          </a:xfrm>
          <a:custGeom>
            <a:rect b="b" l="l" r="r" t="t"/>
            <a:pathLst>
              <a:path extrusionOk="0" h="837542" w="20973307">
                <a:moveTo>
                  <a:pt x="0" y="0"/>
                </a:moveTo>
                <a:lnTo>
                  <a:pt x="20973307" y="0"/>
                </a:lnTo>
                <a:lnTo>
                  <a:pt x="20973307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16"/>
          <p:cNvSpPr/>
          <p:nvPr/>
        </p:nvSpPr>
        <p:spPr>
          <a:xfrm>
            <a:off x="2488624" y="9913241"/>
            <a:ext cx="13310430" cy="837542"/>
          </a:xfrm>
          <a:custGeom>
            <a:rect b="b" l="l" r="r" t="t"/>
            <a:pathLst>
              <a:path extrusionOk="0" h="837542" w="13310430">
                <a:moveTo>
                  <a:pt x="0" y="0"/>
                </a:moveTo>
                <a:lnTo>
                  <a:pt x="13310430" y="0"/>
                </a:lnTo>
                <a:lnTo>
                  <a:pt x="13310430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p16"/>
          <p:cNvSpPr/>
          <p:nvPr/>
        </p:nvSpPr>
        <p:spPr>
          <a:xfrm>
            <a:off x="4131384" y="9913241"/>
            <a:ext cx="10025030" cy="837542"/>
          </a:xfrm>
          <a:custGeom>
            <a:rect b="b" l="l" r="r" t="t"/>
            <a:pathLst>
              <a:path extrusionOk="0" h="837542" w="10025030">
                <a:moveTo>
                  <a:pt x="0" y="0"/>
                </a:moveTo>
                <a:lnTo>
                  <a:pt x="10025030" y="0"/>
                </a:lnTo>
                <a:lnTo>
                  <a:pt x="10025030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6" name="Google Shape;446;p16"/>
          <p:cNvSpPr txBox="1"/>
          <p:nvPr/>
        </p:nvSpPr>
        <p:spPr>
          <a:xfrm>
            <a:off x="3410075" y="1024525"/>
            <a:ext cx="11982300" cy="1079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Valutazione e autovalutazione</a:t>
            </a:r>
            <a:endParaRPr/>
          </a:p>
        </p:txBody>
      </p:sp>
      <p:sp>
        <p:nvSpPr>
          <p:cNvPr id="447" name="Google Shape;447;p16"/>
          <p:cNvSpPr txBox="1"/>
          <p:nvPr/>
        </p:nvSpPr>
        <p:spPr>
          <a:xfrm>
            <a:off x="3204975" y="3424150"/>
            <a:ext cx="14587800" cy="1530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7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Valutazione del datore di lavoro:</a:t>
            </a:r>
            <a:endParaRPr/>
          </a:p>
          <a:p>
            <a:pPr indent="-163289" lvl="1" marL="326579" marR="0" rtl="0" algn="l">
              <a:lnSpc>
                <a:spcPct val="138051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197"/>
              <a:buFont typeface="Arial"/>
              <a:buChar char="•"/>
            </a:pPr>
            <a:r>
              <a:rPr b="0" i="0" lang="en-US" sz="2197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Valuta le competenze tecniche e trasversali attraverso strumenti come feedback a 360° e test di competenza.</a:t>
            </a:r>
            <a:endParaRPr/>
          </a:p>
          <a:p>
            <a:pPr indent="-163289" lvl="1" marL="326579" marR="0" rtl="0" algn="l">
              <a:lnSpc>
                <a:spcPct val="138051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197"/>
              <a:buFont typeface="Arial"/>
              <a:buChar char="•"/>
            </a:pPr>
            <a:r>
              <a:rPr b="0" i="0" lang="en-US" sz="2197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Utilizzare gli indicatori chiave di prestazione (KPI) per monitorare i progressi e allineare gli obiettivi.</a:t>
            </a:r>
            <a:endParaRPr/>
          </a:p>
        </p:txBody>
      </p:sp>
      <p:sp>
        <p:nvSpPr>
          <p:cNvPr id="448" name="Google Shape;448;p16"/>
          <p:cNvSpPr/>
          <p:nvPr/>
        </p:nvSpPr>
        <p:spPr>
          <a:xfrm>
            <a:off x="2691215" y="1341319"/>
            <a:ext cx="942118" cy="942118"/>
          </a:xfrm>
          <a:custGeom>
            <a:rect b="b" l="l" r="r" t="t"/>
            <a:pathLst>
              <a:path extrusionOk="0" h="1256157" w="1256157">
                <a:moveTo>
                  <a:pt x="0" y="0"/>
                </a:moveTo>
                <a:lnTo>
                  <a:pt x="1256157" y="0"/>
                </a:lnTo>
                <a:lnTo>
                  <a:pt x="1256157" y="1256157"/>
                </a:lnTo>
                <a:lnTo>
                  <a:pt x="0" y="1256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" l="0" r="-3" t="0"/>
            </a:stretch>
          </a:blipFill>
          <a:ln>
            <a:noFill/>
          </a:ln>
        </p:spPr>
      </p:sp>
      <p:sp>
        <p:nvSpPr>
          <p:cNvPr id="449" name="Google Shape;449;p16"/>
          <p:cNvSpPr txBox="1"/>
          <p:nvPr/>
        </p:nvSpPr>
        <p:spPr>
          <a:xfrm>
            <a:off x="3300225" y="5628500"/>
            <a:ext cx="14225700" cy="1530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Autovalutazione:</a:t>
            </a:r>
            <a:endParaRPr/>
          </a:p>
          <a:p>
            <a:pPr indent="-167639" lvl="1" marL="335281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Incoraggiare i dipendenti a riflettere sui propri punti di forza, di debolezza e sulle proprie aspirazioni di carriera.</a:t>
            </a:r>
            <a:endParaRPr/>
          </a:p>
          <a:p>
            <a:pPr indent="-167639" lvl="1" marL="335281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Promuovere la responsabilità e la consapevolezza di sé per la crescita personale.</a:t>
            </a:r>
            <a:endParaRPr/>
          </a:p>
        </p:txBody>
      </p:sp>
      <p:sp>
        <p:nvSpPr>
          <p:cNvPr id="450" name="Google Shape;450;p16"/>
          <p:cNvSpPr txBox="1"/>
          <p:nvPr/>
        </p:nvSpPr>
        <p:spPr>
          <a:xfrm>
            <a:off x="3300225" y="7785425"/>
            <a:ext cx="14006100" cy="1195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2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Integrazione:</a:t>
            </a:r>
            <a:endParaRPr/>
          </a:p>
          <a:p>
            <a:pPr indent="-162528" lvl="1" marL="325055" marR="0" rtl="0" algn="l">
              <a:lnSpc>
                <a:spcPct val="138001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2292"/>
              <a:buFont typeface="Arial"/>
              <a:buChar char="•"/>
            </a:pPr>
            <a:r>
              <a:rPr b="0" i="0" lang="en-US" sz="2292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Combina la valutazione del datore di lavoro e quella dell'autovalutazione per creare piani di sviluppo personalizzati.</a:t>
            </a:r>
            <a:endParaRPr/>
          </a:p>
        </p:txBody>
      </p:sp>
      <p:sp>
        <p:nvSpPr>
          <p:cNvPr id="451" name="Google Shape;451;p1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17"/>
          <p:cNvGrpSpPr/>
          <p:nvPr/>
        </p:nvGrpSpPr>
        <p:grpSpPr>
          <a:xfrm>
            <a:off x="3576638" y="2528888"/>
            <a:ext cx="2162366" cy="1971866"/>
            <a:chOff x="0" y="0"/>
            <a:chExt cx="2883154" cy="2629154"/>
          </a:xfrm>
        </p:grpSpPr>
        <p:sp>
          <p:nvSpPr>
            <p:cNvPr id="461" name="Google Shape;461;p17"/>
            <p:cNvSpPr/>
            <p:nvPr/>
          </p:nvSpPr>
          <p:spPr>
            <a:xfrm>
              <a:off x="6350" y="6350"/>
              <a:ext cx="2870454" cy="2616454"/>
            </a:xfrm>
            <a:custGeom>
              <a:rect b="b" l="l" r="r" t="t"/>
              <a:pathLst>
                <a:path extrusionOk="0" h="2616454" w="2870454">
                  <a:moveTo>
                    <a:pt x="0" y="1308227"/>
                  </a:moveTo>
                  <a:cubicBezTo>
                    <a:pt x="0" y="585724"/>
                    <a:pt x="642620" y="0"/>
                    <a:pt x="1435227" y="0"/>
                  </a:cubicBezTo>
                  <a:cubicBezTo>
                    <a:pt x="2227834" y="0"/>
                    <a:pt x="2870454" y="585724"/>
                    <a:pt x="2870454" y="1308227"/>
                  </a:cubicBezTo>
                  <a:cubicBezTo>
                    <a:pt x="2870454" y="2030730"/>
                    <a:pt x="2227834" y="2616454"/>
                    <a:pt x="1435227" y="2616454"/>
                  </a:cubicBezTo>
                  <a:cubicBezTo>
                    <a:pt x="642620" y="2616454"/>
                    <a:pt x="0" y="2030730"/>
                    <a:pt x="0" y="1308227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0" y="0"/>
              <a:ext cx="2883154" cy="2629154"/>
            </a:xfrm>
            <a:custGeom>
              <a:rect b="b" l="l" r="r" t="t"/>
              <a:pathLst>
                <a:path extrusionOk="0" h="2629154" w="2883154">
                  <a:moveTo>
                    <a:pt x="0" y="1314577"/>
                  </a:moveTo>
                  <a:cubicBezTo>
                    <a:pt x="0" y="588010"/>
                    <a:pt x="645922" y="0"/>
                    <a:pt x="1441577" y="0"/>
                  </a:cubicBezTo>
                  <a:cubicBezTo>
                    <a:pt x="2237232" y="0"/>
                    <a:pt x="2883154" y="588010"/>
                    <a:pt x="2883154" y="1314577"/>
                  </a:cubicBezTo>
                  <a:lnTo>
                    <a:pt x="2876804" y="1314577"/>
                  </a:lnTo>
                  <a:lnTo>
                    <a:pt x="2883154" y="1314577"/>
                  </a:lnTo>
                  <a:cubicBezTo>
                    <a:pt x="2883154" y="2041144"/>
                    <a:pt x="2237232" y="2629154"/>
                    <a:pt x="1441577" y="2629154"/>
                  </a:cubicBezTo>
                  <a:lnTo>
                    <a:pt x="1441577" y="2622804"/>
                  </a:lnTo>
                  <a:lnTo>
                    <a:pt x="1441577" y="2629154"/>
                  </a:lnTo>
                  <a:cubicBezTo>
                    <a:pt x="645922" y="2629154"/>
                    <a:pt x="0" y="2041144"/>
                    <a:pt x="0" y="1314577"/>
                  </a:cubicBezTo>
                  <a:lnTo>
                    <a:pt x="6350" y="1314577"/>
                  </a:lnTo>
                  <a:lnTo>
                    <a:pt x="12700" y="1314577"/>
                  </a:lnTo>
                  <a:lnTo>
                    <a:pt x="6350" y="1314577"/>
                  </a:lnTo>
                  <a:lnTo>
                    <a:pt x="0" y="1314577"/>
                  </a:lnTo>
                  <a:moveTo>
                    <a:pt x="12700" y="1314577"/>
                  </a:moveTo>
                  <a:cubicBezTo>
                    <a:pt x="12700" y="1318133"/>
                    <a:pt x="9906" y="1320927"/>
                    <a:pt x="6350" y="1320927"/>
                  </a:cubicBezTo>
                  <a:cubicBezTo>
                    <a:pt x="2794" y="1320927"/>
                    <a:pt x="0" y="1318133"/>
                    <a:pt x="0" y="1314577"/>
                  </a:cubicBezTo>
                  <a:cubicBezTo>
                    <a:pt x="0" y="1311021"/>
                    <a:pt x="2794" y="1308227"/>
                    <a:pt x="6350" y="1308227"/>
                  </a:cubicBezTo>
                  <a:cubicBezTo>
                    <a:pt x="9906" y="1308227"/>
                    <a:pt x="12700" y="1311021"/>
                    <a:pt x="12700" y="1314577"/>
                  </a:cubicBezTo>
                  <a:cubicBezTo>
                    <a:pt x="12700" y="2033016"/>
                    <a:pt x="651891" y="2616454"/>
                    <a:pt x="1441577" y="2616454"/>
                  </a:cubicBezTo>
                  <a:cubicBezTo>
                    <a:pt x="2231263" y="2616454"/>
                    <a:pt x="2870454" y="2033016"/>
                    <a:pt x="2870454" y="1314577"/>
                  </a:cubicBezTo>
                  <a:cubicBezTo>
                    <a:pt x="2870454" y="596138"/>
                    <a:pt x="2231263" y="12700"/>
                    <a:pt x="1441577" y="12700"/>
                  </a:cubicBezTo>
                  <a:lnTo>
                    <a:pt x="1441577" y="6350"/>
                  </a:lnTo>
                  <a:lnTo>
                    <a:pt x="1441577" y="12700"/>
                  </a:lnTo>
                  <a:cubicBezTo>
                    <a:pt x="651891" y="12700"/>
                    <a:pt x="12700" y="596138"/>
                    <a:pt x="12700" y="1314577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3" name="Google Shape;463;p17"/>
          <p:cNvSpPr/>
          <p:nvPr/>
        </p:nvSpPr>
        <p:spPr>
          <a:xfrm rot="-10602053">
            <a:off x="12412824" y="-1131902"/>
            <a:ext cx="6235446" cy="2174653"/>
          </a:xfrm>
          <a:custGeom>
            <a:rect b="b" l="l" r="r" t="t"/>
            <a:pathLst>
              <a:path extrusionOk="0" h="2899537" w="8313928">
                <a:moveTo>
                  <a:pt x="0" y="0"/>
                </a:moveTo>
                <a:lnTo>
                  <a:pt x="8313928" y="0"/>
                </a:lnTo>
                <a:lnTo>
                  <a:pt x="8313928" y="2899537"/>
                </a:lnTo>
                <a:lnTo>
                  <a:pt x="0" y="2899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464" name="Google Shape;464;p17"/>
          <p:cNvSpPr/>
          <p:nvPr/>
        </p:nvSpPr>
        <p:spPr>
          <a:xfrm flipH="1" rot="10602053">
            <a:off x="-438959" y="-1186913"/>
            <a:ext cx="6571202" cy="2291715"/>
          </a:xfrm>
          <a:custGeom>
            <a:rect b="b" l="l" r="r" t="t"/>
            <a:pathLst>
              <a:path extrusionOk="0" h="3055620" w="8761603">
                <a:moveTo>
                  <a:pt x="0" y="3055620"/>
                </a:moveTo>
                <a:lnTo>
                  <a:pt x="8761603" y="3055620"/>
                </a:lnTo>
                <a:lnTo>
                  <a:pt x="8761603" y="0"/>
                </a:lnTo>
                <a:lnTo>
                  <a:pt x="0" y="0"/>
                </a:lnTo>
                <a:lnTo>
                  <a:pt x="0" y="30556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465" name="Google Shape;465;p17"/>
          <p:cNvSpPr txBox="1"/>
          <p:nvPr/>
        </p:nvSpPr>
        <p:spPr>
          <a:xfrm>
            <a:off x="3676650" y="442275"/>
            <a:ext cx="11239500" cy="16670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Potenziare la crescita attraverso strategie</a:t>
            </a:r>
            <a:endParaRPr/>
          </a:p>
        </p:txBody>
      </p:sp>
      <p:sp>
        <p:nvSpPr>
          <p:cNvPr id="466" name="Google Shape;466;p17"/>
          <p:cNvSpPr txBox="1"/>
          <p:nvPr/>
        </p:nvSpPr>
        <p:spPr>
          <a:xfrm>
            <a:off x="1005825" y="5282550"/>
            <a:ext cx="7303950" cy="3867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Formazione, tutoraggio e riconoscimento</a:t>
            </a:r>
            <a:endParaRPr/>
          </a:p>
          <a:p>
            <a:pPr indent="0" lvl="0" marL="0" marR="0" rtl="0" algn="ctr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I programmi di formazione colmano le lacune nelle competenze e supportano l'apprendimento continuo per mantenere i dipendenti competitivi. Il mentoring fornisce guida e feedback personalizzati, favorendo la crescita professionale. Il riconoscimento dei risultati promuove motivazione, impegno e una cultura aziendale positiva.</a:t>
            </a:r>
            <a:endParaRPr/>
          </a:p>
        </p:txBody>
      </p:sp>
      <p:sp>
        <p:nvSpPr>
          <p:cNvPr id="467" name="Google Shape;467;p17"/>
          <p:cNvSpPr txBox="1"/>
          <p:nvPr/>
        </p:nvSpPr>
        <p:spPr>
          <a:xfrm>
            <a:off x="9539228" y="5282550"/>
            <a:ext cx="8008650" cy="429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L'importanza delle strategie strutturate</a:t>
            </a:r>
            <a:endParaRPr/>
          </a:p>
          <a:p>
            <a:pPr indent="0" lvl="0" marL="0" marR="0" rtl="0" algn="ctr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Strategie strutturate di pianificazione della carriera garantiscono che i dipendenti siano preparati ad affrontare le sfide in continua evoluzione, allineando al contempo il loro sviluppo agli obiettivi organizzativi. Promuovendo la valutazione, la formazione, il mentoring e il riconoscimento, le aziende possono costruire una forza lavoro motivata, qualificata e adattabile, promuovendo il successo a lungo termine.</a:t>
            </a:r>
            <a:endParaRPr/>
          </a:p>
        </p:txBody>
      </p:sp>
      <p:sp>
        <p:nvSpPr>
          <p:cNvPr id="468" name="Google Shape;468;p17"/>
          <p:cNvSpPr/>
          <p:nvPr/>
        </p:nvSpPr>
        <p:spPr>
          <a:xfrm>
            <a:off x="4039724" y="3004050"/>
            <a:ext cx="1236154" cy="1021461"/>
          </a:xfrm>
          <a:custGeom>
            <a:rect b="b" l="l" r="r" t="t"/>
            <a:pathLst>
              <a:path extrusionOk="0" h="1361948" w="1648206">
                <a:moveTo>
                  <a:pt x="0" y="0"/>
                </a:moveTo>
                <a:lnTo>
                  <a:pt x="1648206" y="0"/>
                </a:lnTo>
                <a:lnTo>
                  <a:pt x="1648206" y="1361948"/>
                </a:lnTo>
                <a:lnTo>
                  <a:pt x="0" y="1361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" l="-7483" r="-7483" t="0"/>
            </a:stretch>
          </a:blipFill>
          <a:ln>
            <a:noFill/>
          </a:ln>
        </p:spPr>
      </p:sp>
      <p:grpSp>
        <p:nvGrpSpPr>
          <p:cNvPr id="469" name="Google Shape;469;p17"/>
          <p:cNvGrpSpPr/>
          <p:nvPr/>
        </p:nvGrpSpPr>
        <p:grpSpPr>
          <a:xfrm>
            <a:off x="12758588" y="2528888"/>
            <a:ext cx="2162366" cy="1971866"/>
            <a:chOff x="0" y="0"/>
            <a:chExt cx="2883154" cy="2629154"/>
          </a:xfrm>
        </p:grpSpPr>
        <p:sp>
          <p:nvSpPr>
            <p:cNvPr id="470" name="Google Shape;470;p17"/>
            <p:cNvSpPr/>
            <p:nvPr/>
          </p:nvSpPr>
          <p:spPr>
            <a:xfrm>
              <a:off x="6350" y="6350"/>
              <a:ext cx="2870454" cy="2616454"/>
            </a:xfrm>
            <a:custGeom>
              <a:rect b="b" l="l" r="r" t="t"/>
              <a:pathLst>
                <a:path extrusionOk="0" h="2616454" w="2870454">
                  <a:moveTo>
                    <a:pt x="0" y="1308227"/>
                  </a:moveTo>
                  <a:cubicBezTo>
                    <a:pt x="0" y="585724"/>
                    <a:pt x="642620" y="0"/>
                    <a:pt x="1435227" y="0"/>
                  </a:cubicBezTo>
                  <a:cubicBezTo>
                    <a:pt x="2227834" y="0"/>
                    <a:pt x="2870454" y="585724"/>
                    <a:pt x="2870454" y="1308227"/>
                  </a:cubicBezTo>
                  <a:cubicBezTo>
                    <a:pt x="2870454" y="2030730"/>
                    <a:pt x="2227834" y="2616454"/>
                    <a:pt x="1435227" y="2616454"/>
                  </a:cubicBezTo>
                  <a:cubicBezTo>
                    <a:pt x="642620" y="2616454"/>
                    <a:pt x="0" y="2030730"/>
                    <a:pt x="0" y="1308227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0" y="0"/>
              <a:ext cx="2883154" cy="2629154"/>
            </a:xfrm>
            <a:custGeom>
              <a:rect b="b" l="l" r="r" t="t"/>
              <a:pathLst>
                <a:path extrusionOk="0" h="2629154" w="2883154">
                  <a:moveTo>
                    <a:pt x="0" y="1314577"/>
                  </a:moveTo>
                  <a:cubicBezTo>
                    <a:pt x="0" y="588010"/>
                    <a:pt x="645922" y="0"/>
                    <a:pt x="1441577" y="0"/>
                  </a:cubicBezTo>
                  <a:cubicBezTo>
                    <a:pt x="2237232" y="0"/>
                    <a:pt x="2883154" y="588010"/>
                    <a:pt x="2883154" y="1314577"/>
                  </a:cubicBezTo>
                  <a:lnTo>
                    <a:pt x="2876804" y="1314577"/>
                  </a:lnTo>
                  <a:lnTo>
                    <a:pt x="2883154" y="1314577"/>
                  </a:lnTo>
                  <a:cubicBezTo>
                    <a:pt x="2883154" y="2041144"/>
                    <a:pt x="2237232" y="2629154"/>
                    <a:pt x="1441577" y="2629154"/>
                  </a:cubicBezTo>
                  <a:lnTo>
                    <a:pt x="1441577" y="2622804"/>
                  </a:lnTo>
                  <a:lnTo>
                    <a:pt x="1441577" y="2629154"/>
                  </a:lnTo>
                  <a:cubicBezTo>
                    <a:pt x="645922" y="2629154"/>
                    <a:pt x="0" y="2041144"/>
                    <a:pt x="0" y="1314577"/>
                  </a:cubicBezTo>
                  <a:lnTo>
                    <a:pt x="6350" y="1314577"/>
                  </a:lnTo>
                  <a:lnTo>
                    <a:pt x="12700" y="1314577"/>
                  </a:lnTo>
                  <a:lnTo>
                    <a:pt x="6350" y="1314577"/>
                  </a:lnTo>
                  <a:lnTo>
                    <a:pt x="0" y="1314577"/>
                  </a:lnTo>
                  <a:moveTo>
                    <a:pt x="12700" y="1314577"/>
                  </a:moveTo>
                  <a:cubicBezTo>
                    <a:pt x="12700" y="1318133"/>
                    <a:pt x="9906" y="1320927"/>
                    <a:pt x="6350" y="1320927"/>
                  </a:cubicBezTo>
                  <a:cubicBezTo>
                    <a:pt x="2794" y="1320927"/>
                    <a:pt x="0" y="1318133"/>
                    <a:pt x="0" y="1314577"/>
                  </a:cubicBezTo>
                  <a:cubicBezTo>
                    <a:pt x="0" y="1311021"/>
                    <a:pt x="2794" y="1308227"/>
                    <a:pt x="6350" y="1308227"/>
                  </a:cubicBezTo>
                  <a:cubicBezTo>
                    <a:pt x="9906" y="1308227"/>
                    <a:pt x="12700" y="1311021"/>
                    <a:pt x="12700" y="1314577"/>
                  </a:cubicBezTo>
                  <a:cubicBezTo>
                    <a:pt x="12700" y="2033016"/>
                    <a:pt x="651891" y="2616454"/>
                    <a:pt x="1441577" y="2616454"/>
                  </a:cubicBezTo>
                  <a:cubicBezTo>
                    <a:pt x="2231263" y="2616454"/>
                    <a:pt x="2870454" y="2033016"/>
                    <a:pt x="2870454" y="1314577"/>
                  </a:cubicBezTo>
                  <a:cubicBezTo>
                    <a:pt x="2870454" y="596138"/>
                    <a:pt x="2231263" y="12700"/>
                    <a:pt x="1441577" y="12700"/>
                  </a:cubicBezTo>
                  <a:lnTo>
                    <a:pt x="1441577" y="6350"/>
                  </a:lnTo>
                  <a:lnTo>
                    <a:pt x="1441577" y="12700"/>
                  </a:lnTo>
                  <a:cubicBezTo>
                    <a:pt x="651891" y="12700"/>
                    <a:pt x="12700" y="596138"/>
                    <a:pt x="12700" y="1314577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2" name="Google Shape;472;p17"/>
          <p:cNvSpPr/>
          <p:nvPr/>
        </p:nvSpPr>
        <p:spPr>
          <a:xfrm>
            <a:off x="13316399" y="2874600"/>
            <a:ext cx="1237202" cy="1280351"/>
          </a:xfrm>
          <a:custGeom>
            <a:rect b="b" l="l" r="r" t="t"/>
            <a:pathLst>
              <a:path extrusionOk="0" h="1707134" w="1649603">
                <a:moveTo>
                  <a:pt x="0" y="0"/>
                </a:moveTo>
                <a:lnTo>
                  <a:pt x="1649603" y="0"/>
                </a:lnTo>
                <a:lnTo>
                  <a:pt x="1649603" y="1707134"/>
                </a:lnTo>
                <a:lnTo>
                  <a:pt x="0" y="1707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" l="-936" r="-935" t="0"/>
            </a:stretch>
          </a:blipFill>
          <a:ln>
            <a:noFill/>
          </a:ln>
        </p:spPr>
      </p:sp>
      <p:grpSp>
        <p:nvGrpSpPr>
          <p:cNvPr id="473" name="Google Shape;473;p17"/>
          <p:cNvGrpSpPr/>
          <p:nvPr/>
        </p:nvGrpSpPr>
        <p:grpSpPr>
          <a:xfrm>
            <a:off x="8062837" y="2528888"/>
            <a:ext cx="2162366" cy="1971866"/>
            <a:chOff x="0" y="0"/>
            <a:chExt cx="2883154" cy="2629154"/>
          </a:xfrm>
        </p:grpSpPr>
        <p:sp>
          <p:nvSpPr>
            <p:cNvPr id="474" name="Google Shape;474;p17"/>
            <p:cNvSpPr/>
            <p:nvPr/>
          </p:nvSpPr>
          <p:spPr>
            <a:xfrm>
              <a:off x="6350" y="6350"/>
              <a:ext cx="2870454" cy="2616454"/>
            </a:xfrm>
            <a:custGeom>
              <a:rect b="b" l="l" r="r" t="t"/>
              <a:pathLst>
                <a:path extrusionOk="0" h="2616454" w="2870454">
                  <a:moveTo>
                    <a:pt x="0" y="1308227"/>
                  </a:moveTo>
                  <a:cubicBezTo>
                    <a:pt x="0" y="585724"/>
                    <a:pt x="642620" y="0"/>
                    <a:pt x="1435227" y="0"/>
                  </a:cubicBezTo>
                  <a:cubicBezTo>
                    <a:pt x="2227834" y="0"/>
                    <a:pt x="2870454" y="585724"/>
                    <a:pt x="2870454" y="1308227"/>
                  </a:cubicBezTo>
                  <a:cubicBezTo>
                    <a:pt x="2870454" y="2030730"/>
                    <a:pt x="2227834" y="2616454"/>
                    <a:pt x="1435227" y="2616454"/>
                  </a:cubicBezTo>
                  <a:cubicBezTo>
                    <a:pt x="642620" y="2616454"/>
                    <a:pt x="0" y="2030730"/>
                    <a:pt x="0" y="130822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0" y="0"/>
              <a:ext cx="2883154" cy="2629154"/>
            </a:xfrm>
            <a:custGeom>
              <a:rect b="b" l="l" r="r" t="t"/>
              <a:pathLst>
                <a:path extrusionOk="0" h="2629154" w="2883154">
                  <a:moveTo>
                    <a:pt x="0" y="1314577"/>
                  </a:moveTo>
                  <a:cubicBezTo>
                    <a:pt x="0" y="588010"/>
                    <a:pt x="645922" y="0"/>
                    <a:pt x="1441577" y="0"/>
                  </a:cubicBezTo>
                  <a:cubicBezTo>
                    <a:pt x="2237232" y="0"/>
                    <a:pt x="2883154" y="588010"/>
                    <a:pt x="2883154" y="1314577"/>
                  </a:cubicBezTo>
                  <a:lnTo>
                    <a:pt x="2876804" y="1314577"/>
                  </a:lnTo>
                  <a:lnTo>
                    <a:pt x="2883154" y="1314577"/>
                  </a:lnTo>
                  <a:cubicBezTo>
                    <a:pt x="2883154" y="2041144"/>
                    <a:pt x="2237232" y="2629154"/>
                    <a:pt x="1441577" y="2629154"/>
                  </a:cubicBezTo>
                  <a:lnTo>
                    <a:pt x="1441577" y="2622804"/>
                  </a:lnTo>
                  <a:lnTo>
                    <a:pt x="1441577" y="2629154"/>
                  </a:lnTo>
                  <a:cubicBezTo>
                    <a:pt x="645922" y="2629154"/>
                    <a:pt x="0" y="2041144"/>
                    <a:pt x="0" y="1314577"/>
                  </a:cubicBezTo>
                  <a:lnTo>
                    <a:pt x="6350" y="1314577"/>
                  </a:lnTo>
                  <a:lnTo>
                    <a:pt x="12700" y="1314577"/>
                  </a:lnTo>
                  <a:lnTo>
                    <a:pt x="6350" y="1314577"/>
                  </a:lnTo>
                  <a:lnTo>
                    <a:pt x="0" y="1314577"/>
                  </a:lnTo>
                  <a:moveTo>
                    <a:pt x="12700" y="1314577"/>
                  </a:moveTo>
                  <a:cubicBezTo>
                    <a:pt x="12700" y="1318133"/>
                    <a:pt x="9906" y="1320927"/>
                    <a:pt x="6350" y="1320927"/>
                  </a:cubicBezTo>
                  <a:cubicBezTo>
                    <a:pt x="2794" y="1320927"/>
                    <a:pt x="0" y="1318133"/>
                    <a:pt x="0" y="1314577"/>
                  </a:cubicBezTo>
                  <a:cubicBezTo>
                    <a:pt x="0" y="1311021"/>
                    <a:pt x="2794" y="1308227"/>
                    <a:pt x="6350" y="1308227"/>
                  </a:cubicBezTo>
                  <a:cubicBezTo>
                    <a:pt x="9906" y="1308227"/>
                    <a:pt x="12700" y="1311021"/>
                    <a:pt x="12700" y="1314577"/>
                  </a:cubicBezTo>
                  <a:cubicBezTo>
                    <a:pt x="12700" y="2033016"/>
                    <a:pt x="651891" y="2616454"/>
                    <a:pt x="1441577" y="2616454"/>
                  </a:cubicBezTo>
                  <a:cubicBezTo>
                    <a:pt x="2231263" y="2616454"/>
                    <a:pt x="2870454" y="2033016"/>
                    <a:pt x="2870454" y="1314577"/>
                  </a:cubicBezTo>
                  <a:cubicBezTo>
                    <a:pt x="2870454" y="596138"/>
                    <a:pt x="2231263" y="12700"/>
                    <a:pt x="1441577" y="12700"/>
                  </a:cubicBezTo>
                  <a:lnTo>
                    <a:pt x="1441577" y="6350"/>
                  </a:lnTo>
                  <a:lnTo>
                    <a:pt x="1441577" y="12700"/>
                  </a:lnTo>
                  <a:cubicBezTo>
                    <a:pt x="651891" y="12700"/>
                    <a:pt x="12700" y="596138"/>
                    <a:pt x="12700" y="1314577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6" name="Google Shape;476;p17"/>
          <p:cNvSpPr/>
          <p:nvPr/>
        </p:nvSpPr>
        <p:spPr>
          <a:xfrm>
            <a:off x="8497212" y="2916537"/>
            <a:ext cx="1293590" cy="1196531"/>
          </a:xfrm>
          <a:custGeom>
            <a:rect b="b" l="l" r="r" t="t"/>
            <a:pathLst>
              <a:path extrusionOk="0" h="1595374" w="1724787">
                <a:moveTo>
                  <a:pt x="0" y="0"/>
                </a:moveTo>
                <a:lnTo>
                  <a:pt x="1724787" y="0"/>
                </a:lnTo>
                <a:lnTo>
                  <a:pt x="1724787" y="1595374"/>
                </a:lnTo>
                <a:lnTo>
                  <a:pt x="0" y="1595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5508" l="0" r="0" t="-5508"/>
            </a:stretch>
          </a:blipFill>
          <a:ln>
            <a:noFill/>
          </a:ln>
        </p:spPr>
      </p:sp>
      <p:sp>
        <p:nvSpPr>
          <p:cNvPr id="477" name="Google Shape;477;p17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8" name="Google Shape;478;p1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8"/>
          <p:cNvSpPr/>
          <p:nvPr/>
        </p:nvSpPr>
        <p:spPr>
          <a:xfrm>
            <a:off x="816325" y="679696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8" name="Google Shape;488;p18"/>
          <p:cNvSpPr/>
          <p:nvPr/>
        </p:nvSpPr>
        <p:spPr>
          <a:xfrm>
            <a:off x="491212" y="1342871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9" name="Google Shape;489;p18"/>
          <p:cNvSpPr/>
          <p:nvPr/>
        </p:nvSpPr>
        <p:spPr>
          <a:xfrm>
            <a:off x="461312" y="404374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0" name="Google Shape;490;p18"/>
          <p:cNvSpPr/>
          <p:nvPr/>
        </p:nvSpPr>
        <p:spPr>
          <a:xfrm rot="-5400000">
            <a:off x="10650044" y="2518511"/>
            <a:ext cx="10909268" cy="4358259"/>
          </a:xfrm>
          <a:custGeom>
            <a:rect b="b" l="l" r="r" t="t"/>
            <a:pathLst>
              <a:path extrusionOk="0" h="5811012" w="14545690">
                <a:moveTo>
                  <a:pt x="0" y="0"/>
                </a:moveTo>
                <a:lnTo>
                  <a:pt x="14545690" y="0"/>
                </a:lnTo>
                <a:lnTo>
                  <a:pt x="14545690" y="5811012"/>
                </a:lnTo>
                <a:lnTo>
                  <a:pt x="0" y="5811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77000"/>
            </a:blip>
            <a:stretch>
              <a:fillRect b="0" l="-8699" r="-8700" t="0"/>
            </a:stretch>
          </a:blipFill>
          <a:ln>
            <a:noFill/>
          </a:ln>
        </p:spPr>
      </p:sp>
      <p:sp>
        <p:nvSpPr>
          <p:cNvPr id="491" name="Google Shape;491;p18"/>
          <p:cNvSpPr txBox="1"/>
          <p:nvPr/>
        </p:nvSpPr>
        <p:spPr>
          <a:xfrm>
            <a:off x="2571750" y="732050"/>
            <a:ext cx="10027200" cy="1622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LEZIONE 4: </a:t>
            </a:r>
            <a:endParaRPr/>
          </a:p>
          <a:p>
            <a:pPr indent="0" lvl="0" marL="0" marR="0" rtl="0" algn="l">
              <a:lnSpc>
                <a:spcPct val="13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62D47"/>
                </a:solidFill>
                <a:latin typeface="Calibri"/>
                <a:ea typeface="Calibri"/>
                <a:cs typeface="Calibri"/>
                <a:sym typeface="Calibri"/>
              </a:rPr>
              <a:t>Fase di preparazione </a:t>
            </a:r>
            <a:endParaRPr/>
          </a:p>
        </p:txBody>
      </p:sp>
      <p:sp>
        <p:nvSpPr>
          <p:cNvPr id="492" name="Google Shape;492;p18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1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sp>
        <p:nvSpPr>
          <p:cNvPr id="494" name="Google Shape;494;p18"/>
          <p:cNvSpPr txBox="1"/>
          <p:nvPr/>
        </p:nvSpPr>
        <p:spPr>
          <a:xfrm>
            <a:off x="3872797" y="2828160"/>
            <a:ext cx="8164717" cy="6207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21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Passaggi chiave:</a:t>
            </a:r>
            <a:endParaRPr/>
          </a:p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21" u="none" cap="none" strike="noStrike">
              <a:solidFill>
                <a:srgbClr val="002C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3758" lvl="1" marL="587519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2721"/>
              <a:buFont typeface="Arial"/>
              <a:buChar char="•"/>
            </a:pPr>
            <a:r>
              <a:rPr b="0" i="0" lang="en-US" sz="2721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Formare un team dedicato alla supervisione del processo di pianificazione della carriera</a:t>
            </a:r>
            <a:endParaRPr/>
          </a:p>
          <a:p>
            <a:pPr indent="-293758" lvl="1" marL="587519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2721"/>
              <a:buFont typeface="Arial"/>
              <a:buChar char="•"/>
            </a:pPr>
            <a:r>
              <a:rPr b="0" i="0" lang="en-US" sz="2721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Eseguire un’analisi delle competenze e delle aspirazioni per identificare lacune e opportunità</a:t>
            </a:r>
            <a:endParaRPr/>
          </a:p>
          <a:p>
            <a:pPr indent="-293758" lvl="1" marL="587519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2721"/>
              <a:buFont typeface="Arial"/>
              <a:buChar char="•"/>
            </a:pPr>
            <a:r>
              <a:rPr b="0" i="0" lang="en-US" sz="2721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Coinvolgere i dipendenti nel processo di pianificazione per garantire allineamento e impegno</a:t>
            </a:r>
            <a:endParaRPr/>
          </a:p>
          <a:p>
            <a:pPr indent="-293758" lvl="1" marL="587519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2721"/>
              <a:buFont typeface="Arial"/>
              <a:buChar char="•"/>
            </a:pPr>
            <a:r>
              <a:rPr b="0" i="0" lang="en-US" sz="2721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Confrontare gli standard del settore per ottenere informazioni sulla concorrenza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9"/>
          <p:cNvSpPr/>
          <p:nvPr/>
        </p:nvSpPr>
        <p:spPr>
          <a:xfrm rot="-4777092">
            <a:off x="5568762" y="2938967"/>
            <a:ext cx="12662154" cy="4415981"/>
          </a:xfrm>
          <a:custGeom>
            <a:rect b="b" l="l" r="r" t="t"/>
            <a:pathLst>
              <a:path extrusionOk="0" h="5887974" w="16882872">
                <a:moveTo>
                  <a:pt x="0" y="0"/>
                </a:moveTo>
                <a:lnTo>
                  <a:pt x="16882872" y="0"/>
                </a:lnTo>
                <a:lnTo>
                  <a:pt x="16882872" y="5887974"/>
                </a:lnTo>
                <a:lnTo>
                  <a:pt x="0" y="5887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504" name="Google Shape;504;p19"/>
          <p:cNvSpPr/>
          <p:nvPr/>
        </p:nvSpPr>
        <p:spPr>
          <a:xfrm>
            <a:off x="11115371" y="0"/>
            <a:ext cx="7177944" cy="10291953"/>
          </a:xfrm>
          <a:custGeom>
            <a:rect b="b" l="l" r="r" t="t"/>
            <a:pathLst>
              <a:path extrusionOk="0" h="13722604" w="9570593">
                <a:moveTo>
                  <a:pt x="4518787" y="0"/>
                </a:moveTo>
                <a:cubicBezTo>
                  <a:pt x="4535678" y="2527681"/>
                  <a:pt x="3923665" y="4474591"/>
                  <a:pt x="1939036" y="7548626"/>
                </a:cubicBezTo>
                <a:cubicBezTo>
                  <a:pt x="160147" y="10304272"/>
                  <a:pt x="635" y="12703810"/>
                  <a:pt x="0" y="13468731"/>
                </a:cubicBezTo>
                <a:lnTo>
                  <a:pt x="0" y="13477875"/>
                </a:lnTo>
                <a:cubicBezTo>
                  <a:pt x="127" y="13637006"/>
                  <a:pt x="7112" y="13722604"/>
                  <a:pt x="7112" y="13722604"/>
                </a:cubicBezTo>
                <a:lnTo>
                  <a:pt x="9570593" y="13722604"/>
                </a:lnTo>
                <a:lnTo>
                  <a:pt x="957059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77446" r="-774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9"/>
          <p:cNvSpPr/>
          <p:nvPr/>
        </p:nvSpPr>
        <p:spPr>
          <a:xfrm flipH="1" rot="-2967651">
            <a:off x="13288307" y="6434108"/>
            <a:ext cx="10666096" cy="3626453"/>
          </a:xfrm>
          <a:custGeom>
            <a:rect b="b" l="l" r="r" t="t"/>
            <a:pathLst>
              <a:path extrusionOk="0" h="4835271" w="14221461">
                <a:moveTo>
                  <a:pt x="14221461" y="0"/>
                </a:moveTo>
                <a:lnTo>
                  <a:pt x="0" y="0"/>
                </a:lnTo>
                <a:lnTo>
                  <a:pt x="0" y="4835271"/>
                </a:lnTo>
                <a:lnTo>
                  <a:pt x="14221461" y="4835271"/>
                </a:lnTo>
                <a:lnTo>
                  <a:pt x="14221461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 b="-39" l="0" r="0" t="-40"/>
            </a:stretch>
          </a:blipFill>
          <a:ln>
            <a:noFill/>
          </a:ln>
        </p:spPr>
      </p:sp>
      <p:sp>
        <p:nvSpPr>
          <p:cNvPr id="506" name="Google Shape;506;p19"/>
          <p:cNvSpPr/>
          <p:nvPr/>
        </p:nvSpPr>
        <p:spPr>
          <a:xfrm>
            <a:off x="11629486" y="1052712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7" name="Google Shape;507;p19"/>
          <p:cNvSpPr/>
          <p:nvPr/>
        </p:nvSpPr>
        <p:spPr>
          <a:xfrm>
            <a:off x="11115371" y="2332412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8" name="Google Shape;508;p19"/>
          <p:cNvSpPr/>
          <p:nvPr/>
        </p:nvSpPr>
        <p:spPr>
          <a:xfrm>
            <a:off x="11910573" y="758341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9" name="Google Shape;509;p19"/>
          <p:cNvSpPr txBox="1"/>
          <p:nvPr/>
        </p:nvSpPr>
        <p:spPr>
          <a:xfrm>
            <a:off x="5" y="1273487"/>
            <a:ext cx="11103000" cy="10622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Fase di sviluppo del piano</a:t>
            </a:r>
            <a:endParaRPr/>
          </a:p>
        </p:txBody>
      </p:sp>
      <p:sp>
        <p:nvSpPr>
          <p:cNvPr id="510" name="Google Shape;510;p19"/>
          <p:cNvSpPr/>
          <p:nvPr/>
        </p:nvSpPr>
        <p:spPr>
          <a:xfrm>
            <a:off x="11115371" y="0"/>
            <a:ext cx="7177944" cy="10291953"/>
          </a:xfrm>
          <a:custGeom>
            <a:rect b="b" l="l" r="r" t="t"/>
            <a:pathLst>
              <a:path extrusionOk="0" h="13722604" w="9570593">
                <a:moveTo>
                  <a:pt x="4518787" y="0"/>
                </a:moveTo>
                <a:cubicBezTo>
                  <a:pt x="4535678" y="2527681"/>
                  <a:pt x="3923665" y="4474591"/>
                  <a:pt x="1939036" y="7548626"/>
                </a:cubicBezTo>
                <a:cubicBezTo>
                  <a:pt x="160147" y="10304272"/>
                  <a:pt x="635" y="12703810"/>
                  <a:pt x="0" y="13468731"/>
                </a:cubicBezTo>
                <a:lnTo>
                  <a:pt x="0" y="13477875"/>
                </a:lnTo>
                <a:cubicBezTo>
                  <a:pt x="127" y="13637006"/>
                  <a:pt x="7112" y="13722604"/>
                  <a:pt x="7112" y="13722604"/>
                </a:cubicBezTo>
                <a:lnTo>
                  <a:pt x="9570593" y="13722604"/>
                </a:lnTo>
                <a:lnTo>
                  <a:pt x="9570593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77446" r="-774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9"/>
          <p:cNvSpPr/>
          <p:nvPr/>
        </p:nvSpPr>
        <p:spPr>
          <a:xfrm>
            <a:off x="1638556" y="3889727"/>
            <a:ext cx="7234358" cy="989881"/>
          </a:xfrm>
          <a:custGeom>
            <a:rect b="b" l="l" r="r" t="t"/>
            <a:pathLst>
              <a:path extrusionOk="0" h="989881" w="7234358">
                <a:moveTo>
                  <a:pt x="0" y="0"/>
                </a:moveTo>
                <a:lnTo>
                  <a:pt x="7234358" y="0"/>
                </a:lnTo>
                <a:lnTo>
                  <a:pt x="7234358" y="989881"/>
                </a:lnTo>
                <a:lnTo>
                  <a:pt x="0" y="989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19"/>
          <p:cNvSpPr/>
          <p:nvPr/>
        </p:nvSpPr>
        <p:spPr>
          <a:xfrm>
            <a:off x="1085888" y="3885325"/>
            <a:ext cx="1105376" cy="1146810"/>
          </a:xfrm>
          <a:custGeom>
            <a:rect b="b" l="l" r="r" t="t"/>
            <a:pathLst>
              <a:path extrusionOk="0" h="1529080" w="1473835">
                <a:moveTo>
                  <a:pt x="0" y="0"/>
                </a:moveTo>
                <a:lnTo>
                  <a:pt x="1473835" y="0"/>
                </a:lnTo>
                <a:lnTo>
                  <a:pt x="1473835" y="1529080"/>
                </a:lnTo>
                <a:lnTo>
                  <a:pt x="0" y="1529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2" l="-1873" r="-1869" t="0"/>
            </a:stretch>
          </a:blipFill>
          <a:ln>
            <a:noFill/>
          </a:ln>
        </p:spPr>
      </p:sp>
      <p:sp>
        <p:nvSpPr>
          <p:cNvPr id="513" name="Google Shape;513;p19"/>
          <p:cNvSpPr/>
          <p:nvPr/>
        </p:nvSpPr>
        <p:spPr>
          <a:xfrm>
            <a:off x="1638556" y="6796778"/>
            <a:ext cx="7234358" cy="915556"/>
          </a:xfrm>
          <a:custGeom>
            <a:rect b="b" l="l" r="r" t="t"/>
            <a:pathLst>
              <a:path extrusionOk="0" h="915556" w="7234358">
                <a:moveTo>
                  <a:pt x="0" y="0"/>
                </a:moveTo>
                <a:lnTo>
                  <a:pt x="7234358" y="0"/>
                </a:lnTo>
                <a:lnTo>
                  <a:pt x="7234358" y="915556"/>
                </a:lnTo>
                <a:lnTo>
                  <a:pt x="0" y="915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4" name="Google Shape;514;p19"/>
          <p:cNvSpPr/>
          <p:nvPr/>
        </p:nvSpPr>
        <p:spPr>
          <a:xfrm>
            <a:off x="1085888" y="6709914"/>
            <a:ext cx="1105376" cy="1146810"/>
          </a:xfrm>
          <a:custGeom>
            <a:rect b="b" l="l" r="r" t="t"/>
            <a:pathLst>
              <a:path extrusionOk="0" h="1529080" w="1473835">
                <a:moveTo>
                  <a:pt x="0" y="0"/>
                </a:moveTo>
                <a:lnTo>
                  <a:pt x="1473835" y="0"/>
                </a:lnTo>
                <a:lnTo>
                  <a:pt x="1473835" y="1529080"/>
                </a:lnTo>
                <a:lnTo>
                  <a:pt x="0" y="1529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2" l="-1873" r="-1869" t="0"/>
            </a:stretch>
          </a:blipFill>
          <a:ln>
            <a:noFill/>
          </a:ln>
        </p:spPr>
      </p:sp>
      <p:sp>
        <p:nvSpPr>
          <p:cNvPr id="515" name="Google Shape;515;p19"/>
          <p:cNvSpPr/>
          <p:nvPr/>
        </p:nvSpPr>
        <p:spPr>
          <a:xfrm>
            <a:off x="1638556" y="5386471"/>
            <a:ext cx="7234358" cy="915556"/>
          </a:xfrm>
          <a:custGeom>
            <a:rect b="b" l="l" r="r" t="t"/>
            <a:pathLst>
              <a:path extrusionOk="0" h="915556" w="7234358">
                <a:moveTo>
                  <a:pt x="0" y="0"/>
                </a:moveTo>
                <a:lnTo>
                  <a:pt x="7234358" y="0"/>
                </a:lnTo>
                <a:lnTo>
                  <a:pt x="7234358" y="915556"/>
                </a:lnTo>
                <a:lnTo>
                  <a:pt x="0" y="915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6" name="Google Shape;516;p19"/>
          <p:cNvSpPr/>
          <p:nvPr/>
        </p:nvSpPr>
        <p:spPr>
          <a:xfrm>
            <a:off x="1085888" y="5299607"/>
            <a:ext cx="1105376" cy="1146810"/>
          </a:xfrm>
          <a:custGeom>
            <a:rect b="b" l="l" r="r" t="t"/>
            <a:pathLst>
              <a:path extrusionOk="0" h="1529080" w="1473835">
                <a:moveTo>
                  <a:pt x="0" y="0"/>
                </a:moveTo>
                <a:lnTo>
                  <a:pt x="1473835" y="0"/>
                </a:lnTo>
                <a:lnTo>
                  <a:pt x="1473835" y="1529080"/>
                </a:lnTo>
                <a:lnTo>
                  <a:pt x="0" y="1529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2" l="-1873" r="-1869" t="0"/>
            </a:stretch>
          </a:blipFill>
          <a:ln>
            <a:noFill/>
          </a:ln>
        </p:spPr>
      </p:sp>
      <p:sp>
        <p:nvSpPr>
          <p:cNvPr id="517" name="Google Shape;517;p19"/>
          <p:cNvSpPr txBox="1"/>
          <p:nvPr/>
        </p:nvSpPr>
        <p:spPr>
          <a:xfrm>
            <a:off x="2397518" y="4033485"/>
            <a:ext cx="5983283" cy="6694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8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34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Definire i percorsi di carriera</a:t>
            </a:r>
            <a:endParaRPr/>
          </a:p>
        </p:txBody>
      </p:sp>
      <p:sp>
        <p:nvSpPr>
          <p:cNvPr id="518" name="Google Shape;518;p19"/>
          <p:cNvSpPr txBox="1"/>
          <p:nvPr/>
        </p:nvSpPr>
        <p:spPr>
          <a:xfrm>
            <a:off x="2319677" y="7073050"/>
            <a:ext cx="6374342" cy="431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3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Affrontare la sostenibilità e la digitalizzazione</a:t>
            </a:r>
            <a:endParaRPr/>
          </a:p>
        </p:txBody>
      </p:sp>
      <p:sp>
        <p:nvSpPr>
          <p:cNvPr id="519" name="Google Shape;519;p19"/>
          <p:cNvSpPr txBox="1"/>
          <p:nvPr/>
        </p:nvSpPr>
        <p:spPr>
          <a:xfrm>
            <a:off x="2364334" y="5542618"/>
            <a:ext cx="6374342" cy="527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8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Sviluppo di programmi di formazione</a:t>
            </a:r>
            <a:endParaRPr/>
          </a:p>
        </p:txBody>
      </p:sp>
      <p:sp>
        <p:nvSpPr>
          <p:cNvPr id="520" name="Google Shape;520;p19"/>
          <p:cNvSpPr txBox="1"/>
          <p:nvPr/>
        </p:nvSpPr>
        <p:spPr>
          <a:xfrm>
            <a:off x="1467975" y="4157025"/>
            <a:ext cx="45495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88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/>
          </a:p>
        </p:txBody>
      </p:sp>
      <p:sp>
        <p:nvSpPr>
          <p:cNvPr id="521" name="Google Shape;521;p19"/>
          <p:cNvSpPr txBox="1"/>
          <p:nvPr/>
        </p:nvSpPr>
        <p:spPr>
          <a:xfrm>
            <a:off x="1467975" y="5547675"/>
            <a:ext cx="45495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88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522" name="Google Shape;522;p19"/>
          <p:cNvSpPr txBox="1"/>
          <p:nvPr/>
        </p:nvSpPr>
        <p:spPr>
          <a:xfrm>
            <a:off x="1463025" y="6949425"/>
            <a:ext cx="29325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/>
          </a:p>
        </p:txBody>
      </p:sp>
      <p:sp>
        <p:nvSpPr>
          <p:cNvPr id="523" name="Google Shape;523;p19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4" name="Google Shape;524;p19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>
          <a:xfrm flipH="1" rot="4721273">
            <a:off x="-3305668" y="1987875"/>
            <a:ext cx="14314266" cy="4992053"/>
          </a:xfrm>
          <a:custGeom>
            <a:rect b="b" l="l" r="r" t="t"/>
            <a:pathLst>
              <a:path extrusionOk="0" h="6656070" w="19085688">
                <a:moveTo>
                  <a:pt x="0" y="6656070"/>
                </a:moveTo>
                <a:lnTo>
                  <a:pt x="19085688" y="6656070"/>
                </a:lnTo>
                <a:lnTo>
                  <a:pt x="19085688" y="0"/>
                </a:lnTo>
                <a:lnTo>
                  <a:pt x="0" y="0"/>
                </a:lnTo>
                <a:lnTo>
                  <a:pt x="0" y="665607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120" name="Google Shape;120;p2"/>
          <p:cNvSpPr/>
          <p:nvPr/>
        </p:nvSpPr>
        <p:spPr>
          <a:xfrm>
            <a:off x="5551125" y="399521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2"/>
          <p:cNvSpPr/>
          <p:nvPr/>
        </p:nvSpPr>
        <p:spPr>
          <a:xfrm>
            <a:off x="5630575" y="1135696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2"/>
          <p:cNvSpPr/>
          <p:nvPr/>
        </p:nvSpPr>
        <p:spPr>
          <a:xfrm>
            <a:off x="5273237" y="154124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2"/>
          <p:cNvSpPr/>
          <p:nvPr/>
        </p:nvSpPr>
        <p:spPr>
          <a:xfrm>
            <a:off x="-3755300" y="0"/>
            <a:ext cx="8713660" cy="10289286"/>
          </a:xfrm>
          <a:custGeom>
            <a:rect b="b" l="l" r="r" t="t"/>
            <a:pathLst>
              <a:path extrusionOk="0" h="13719048" w="11618214">
                <a:moveTo>
                  <a:pt x="0" y="0"/>
                </a:moveTo>
                <a:lnTo>
                  <a:pt x="0" y="13719048"/>
                </a:lnTo>
                <a:lnTo>
                  <a:pt x="11599926" y="13719048"/>
                </a:lnTo>
                <a:cubicBezTo>
                  <a:pt x="11599926" y="13719048"/>
                  <a:pt x="11617325" y="13583031"/>
                  <a:pt x="11618214" y="13329665"/>
                </a:cubicBezTo>
                <a:lnTo>
                  <a:pt x="11618214" y="13287502"/>
                </a:lnTo>
                <a:cubicBezTo>
                  <a:pt x="11614785" y="12321921"/>
                  <a:pt x="11369802" y="9823831"/>
                  <a:pt x="9261729" y="6692773"/>
                </a:cubicBezTo>
                <a:cubicBezTo>
                  <a:pt x="6444488" y="2508885"/>
                  <a:pt x="6949821" y="0"/>
                  <a:pt x="6949821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8555" r="-3855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"/>
          <p:cNvSpPr/>
          <p:nvPr/>
        </p:nvSpPr>
        <p:spPr>
          <a:xfrm rot="2903702">
            <a:off x="-6099026" y="6299326"/>
            <a:ext cx="10909267" cy="3709130"/>
          </a:xfrm>
          <a:custGeom>
            <a:rect b="b" l="l" r="r" t="t"/>
            <a:pathLst>
              <a:path extrusionOk="0" h="4945507" w="14545690">
                <a:moveTo>
                  <a:pt x="0" y="0"/>
                </a:moveTo>
                <a:lnTo>
                  <a:pt x="14545690" y="0"/>
                </a:lnTo>
                <a:lnTo>
                  <a:pt x="14545690" y="4945507"/>
                </a:lnTo>
                <a:lnTo>
                  <a:pt x="0" y="4945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77000"/>
            </a:blip>
            <a:stretch>
              <a:fillRect b="-41" l="0" r="0" t="-39"/>
            </a:stretch>
          </a:blipFill>
          <a:ln>
            <a:noFill/>
          </a:ln>
        </p:spPr>
      </p:sp>
      <p:sp>
        <p:nvSpPr>
          <p:cNvPr id="125" name="Google Shape;125;p2"/>
          <p:cNvSpPr txBox="1"/>
          <p:nvPr/>
        </p:nvSpPr>
        <p:spPr>
          <a:xfrm>
            <a:off x="6907300" y="1152575"/>
            <a:ext cx="11192100" cy="8335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1: Introduzione 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1.1 Sommario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1.2 Risultati di apprendimento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1.3 Parole chiave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62D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2: Lezione 1. Strategie per la soddisfazione e la crescita lavorativa</a:t>
            </a:r>
            <a:endParaRPr/>
          </a:p>
          <a:p>
            <a:pPr indent="0" lvl="0" marL="0" marR="0" rtl="0" algn="just">
              <a:lnSpc>
                <a:spcPct val="150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2.1 Crescita personale e professionale</a:t>
            </a:r>
            <a:endParaRPr/>
          </a:p>
          <a:p>
            <a:pPr indent="0" lvl="0" marL="0" marR="0" rtl="0" algn="just">
              <a:lnSpc>
                <a:spcPct val="150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2.2 Soddisfazione e realizzazione lavorativa</a:t>
            </a:r>
            <a:endParaRPr/>
          </a:p>
          <a:p>
            <a:pPr indent="0" lvl="0" marL="0" marR="0" rtl="0" algn="just">
              <a:lnSpc>
                <a:spcPct val="150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2.3 Stabilità finanziaria e crescita</a:t>
            </a:r>
            <a:endParaRPr/>
          </a:p>
          <a:p>
            <a:pPr indent="0" lvl="0" marL="0" marR="0" rtl="0" algn="just">
              <a:lnSpc>
                <a:spcPct val="150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2.4 Equilibrio tra lavoro e vita privata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2.5 Adattabilità alle mutevoli tendenze del mercato del lavoro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62D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3: Lezione 2. L'importanza della pianificazione della carriera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3.1 Comprendere la pianificazione della carriera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3.2 Perché è importante pianificare la carriera?</a:t>
            </a:r>
            <a:endParaRPr/>
          </a:p>
          <a:p>
            <a:pPr indent="0" lvl="0" marL="0" marR="0" rtl="0" algn="just">
              <a:lnSpc>
                <a:spcPct val="129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3.3 L'importanza della pianificazione della carriera per i dipendenti nelle PMI europee </a:t>
            </a:r>
            <a:endParaRPr/>
          </a:p>
          <a:p>
            <a:pPr indent="0" lvl="0" marL="0" marR="0" rtl="0" algn="just">
              <a:lnSpc>
                <a:spcPct val="129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3.4 L'importanza della pianificazione della carriera per l'azienda </a:t>
            </a:r>
            <a:endParaRPr/>
          </a:p>
        </p:txBody>
      </p:sp>
      <p:sp>
        <p:nvSpPr>
          <p:cNvPr id="126" name="Google Shape;126;p2"/>
          <p:cNvSpPr txBox="1"/>
          <p:nvPr/>
        </p:nvSpPr>
        <p:spPr>
          <a:xfrm>
            <a:off x="7573541" y="179312"/>
            <a:ext cx="9556500" cy="84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INDICE</a:t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0"/>
          <p:cNvSpPr/>
          <p:nvPr/>
        </p:nvSpPr>
        <p:spPr>
          <a:xfrm rot="-10370840">
            <a:off x="11426436" y="-632069"/>
            <a:ext cx="8019383" cy="2715768"/>
          </a:xfrm>
          <a:custGeom>
            <a:rect b="b" l="l" r="r" t="t"/>
            <a:pathLst>
              <a:path extrusionOk="0" h="3621024" w="10692511">
                <a:moveTo>
                  <a:pt x="0" y="0"/>
                </a:moveTo>
                <a:lnTo>
                  <a:pt x="10692511" y="0"/>
                </a:lnTo>
                <a:lnTo>
                  <a:pt x="10692511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72" l="0" r="0" t="-1574"/>
            </a:stretch>
          </a:blipFill>
          <a:ln>
            <a:noFill/>
          </a:ln>
        </p:spPr>
      </p:sp>
      <p:sp>
        <p:nvSpPr>
          <p:cNvPr id="534" name="Google Shape;534;p20"/>
          <p:cNvSpPr/>
          <p:nvPr/>
        </p:nvSpPr>
        <p:spPr>
          <a:xfrm flipH="1" rot="10416205">
            <a:off x="-326958" y="-524070"/>
            <a:ext cx="7379018" cy="2291048"/>
          </a:xfrm>
          <a:custGeom>
            <a:rect b="b" l="l" r="r" t="t"/>
            <a:pathLst>
              <a:path extrusionOk="0" h="3054731" w="9838690">
                <a:moveTo>
                  <a:pt x="0" y="3054731"/>
                </a:moveTo>
                <a:lnTo>
                  <a:pt x="9838690" y="3054731"/>
                </a:lnTo>
                <a:lnTo>
                  <a:pt x="9838690" y="0"/>
                </a:lnTo>
                <a:lnTo>
                  <a:pt x="0" y="0"/>
                </a:lnTo>
                <a:lnTo>
                  <a:pt x="0" y="305473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251" l="0" r="0" t="-6254"/>
            </a:stretch>
          </a:blipFill>
          <a:ln>
            <a:noFill/>
          </a:ln>
        </p:spPr>
      </p:sp>
      <p:sp>
        <p:nvSpPr>
          <p:cNvPr id="535" name="Google Shape;535;p20"/>
          <p:cNvSpPr/>
          <p:nvPr/>
        </p:nvSpPr>
        <p:spPr>
          <a:xfrm>
            <a:off x="-1342907" y="9913241"/>
            <a:ext cx="20973307" cy="837542"/>
          </a:xfrm>
          <a:custGeom>
            <a:rect b="b" l="l" r="r" t="t"/>
            <a:pathLst>
              <a:path extrusionOk="0" h="837542" w="20973307">
                <a:moveTo>
                  <a:pt x="0" y="0"/>
                </a:moveTo>
                <a:lnTo>
                  <a:pt x="20973307" y="0"/>
                </a:lnTo>
                <a:lnTo>
                  <a:pt x="20973307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6" name="Google Shape;536;p20"/>
          <p:cNvSpPr/>
          <p:nvPr/>
        </p:nvSpPr>
        <p:spPr>
          <a:xfrm>
            <a:off x="2488624" y="9913241"/>
            <a:ext cx="13310430" cy="837542"/>
          </a:xfrm>
          <a:custGeom>
            <a:rect b="b" l="l" r="r" t="t"/>
            <a:pathLst>
              <a:path extrusionOk="0" h="837542" w="13310430">
                <a:moveTo>
                  <a:pt x="0" y="0"/>
                </a:moveTo>
                <a:lnTo>
                  <a:pt x="13310430" y="0"/>
                </a:lnTo>
                <a:lnTo>
                  <a:pt x="13310430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7" name="Google Shape;537;p20"/>
          <p:cNvSpPr/>
          <p:nvPr/>
        </p:nvSpPr>
        <p:spPr>
          <a:xfrm>
            <a:off x="4131384" y="9913241"/>
            <a:ext cx="10025030" cy="837542"/>
          </a:xfrm>
          <a:custGeom>
            <a:rect b="b" l="l" r="r" t="t"/>
            <a:pathLst>
              <a:path extrusionOk="0" h="837542" w="10025030">
                <a:moveTo>
                  <a:pt x="0" y="0"/>
                </a:moveTo>
                <a:lnTo>
                  <a:pt x="10025030" y="0"/>
                </a:lnTo>
                <a:lnTo>
                  <a:pt x="10025030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8" name="Google Shape;538;p20"/>
          <p:cNvSpPr txBox="1"/>
          <p:nvPr/>
        </p:nvSpPr>
        <p:spPr>
          <a:xfrm>
            <a:off x="1655400" y="1336894"/>
            <a:ext cx="14977200" cy="10205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Implementazione e monitoraggio</a:t>
            </a:r>
            <a:endParaRPr/>
          </a:p>
        </p:txBody>
      </p:sp>
      <p:sp>
        <p:nvSpPr>
          <p:cNvPr id="539" name="Google Shape;539;p20"/>
          <p:cNvSpPr txBox="1"/>
          <p:nvPr/>
        </p:nvSpPr>
        <p:spPr>
          <a:xfrm>
            <a:off x="4040606" y="2477142"/>
            <a:ext cx="11092800" cy="415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836" lvl="1" marL="422910" marR="0" rtl="0" algn="l">
              <a:lnSpc>
                <a:spcPct val="138011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3399"/>
              <a:buFont typeface="Poppins"/>
              <a:buAutoNum type="arabicPeriod"/>
            </a:pPr>
            <a:r>
              <a:rPr b="0" i="0" lang="en-US" sz="33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Avviare il piano comunicando chiaramente obiettivi, ruoli e aspettative.</a:t>
            </a:r>
            <a:endParaRPr/>
          </a:p>
          <a:p>
            <a:pPr indent="-215836" lvl="1" marL="422910" marR="0" rtl="0" algn="l">
              <a:lnSpc>
                <a:spcPct val="138011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3399"/>
              <a:buFont typeface="Poppins"/>
              <a:buAutoNum type="arabicPeriod"/>
            </a:pPr>
            <a:r>
              <a:rPr b="0" i="0" lang="en-US" sz="33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Fornire revisioni periodiche dei progressi e adattare le strategie secondo necessità.</a:t>
            </a:r>
            <a:endParaRPr/>
          </a:p>
          <a:p>
            <a:pPr indent="-215836" lvl="1" marL="422910" marR="0" rtl="0" algn="l">
              <a:lnSpc>
                <a:spcPct val="138011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3399"/>
              <a:buFont typeface="Poppins"/>
              <a:buAutoNum type="arabicPeriod"/>
            </a:pPr>
            <a:r>
              <a:rPr b="0" i="0" lang="en-US" sz="33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Utilizzare la tecnologia per monitorare lo sviluppo dei dipendenti e valutare l'efficacia del programma.</a:t>
            </a:r>
            <a:endParaRPr/>
          </a:p>
        </p:txBody>
      </p:sp>
      <p:sp>
        <p:nvSpPr>
          <p:cNvPr descr="Immagini Belle : pianificazione, finanza, attività commerciale ..." id="540" name="Google Shape;540;p20"/>
          <p:cNvSpPr/>
          <p:nvPr/>
        </p:nvSpPr>
        <p:spPr>
          <a:xfrm>
            <a:off x="6781051" y="7047725"/>
            <a:ext cx="4044220" cy="2620137"/>
          </a:xfrm>
          <a:custGeom>
            <a:rect b="b" l="l" r="r" t="t"/>
            <a:pathLst>
              <a:path extrusionOk="0" h="3493516" w="5392293">
                <a:moveTo>
                  <a:pt x="0" y="0"/>
                </a:moveTo>
                <a:lnTo>
                  <a:pt x="5392293" y="0"/>
                </a:lnTo>
                <a:lnTo>
                  <a:pt x="5392293" y="3493516"/>
                </a:lnTo>
                <a:lnTo>
                  <a:pt x="0" y="3493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442" t="0"/>
            </a:stretch>
          </a:blipFill>
          <a:ln>
            <a:noFill/>
          </a:ln>
        </p:spPr>
      </p:sp>
      <p:sp>
        <p:nvSpPr>
          <p:cNvPr id="541" name="Google Shape;541;p20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C47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1"/>
          <p:cNvGrpSpPr/>
          <p:nvPr/>
        </p:nvGrpSpPr>
        <p:grpSpPr>
          <a:xfrm>
            <a:off x="1862138" y="4157588"/>
            <a:ext cx="2528888" cy="2648045"/>
            <a:chOff x="0" y="0"/>
            <a:chExt cx="3371850" cy="3530727"/>
          </a:xfrm>
        </p:grpSpPr>
        <p:sp>
          <p:nvSpPr>
            <p:cNvPr id="551" name="Google Shape;551;p21"/>
            <p:cNvSpPr/>
            <p:nvPr/>
          </p:nvSpPr>
          <p:spPr>
            <a:xfrm>
              <a:off x="6350" y="6350"/>
              <a:ext cx="3359150" cy="3517900"/>
            </a:xfrm>
            <a:custGeom>
              <a:rect b="b" l="l" r="r" t="t"/>
              <a:pathLst>
                <a:path extrusionOk="0" h="3517900" w="3359150">
                  <a:moveTo>
                    <a:pt x="0" y="1758950"/>
                  </a:moveTo>
                  <a:cubicBezTo>
                    <a:pt x="0" y="787527"/>
                    <a:pt x="751967" y="0"/>
                    <a:pt x="1679575" y="0"/>
                  </a:cubicBezTo>
                  <a:cubicBezTo>
                    <a:pt x="2607183" y="0"/>
                    <a:pt x="3359150" y="787527"/>
                    <a:pt x="3359150" y="1758950"/>
                  </a:cubicBezTo>
                  <a:cubicBezTo>
                    <a:pt x="3359150" y="2730373"/>
                    <a:pt x="2607183" y="3517900"/>
                    <a:pt x="1679575" y="3517900"/>
                  </a:cubicBezTo>
                  <a:cubicBezTo>
                    <a:pt x="751967" y="3517900"/>
                    <a:pt x="0" y="2730500"/>
                    <a:pt x="0" y="175895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0" y="0"/>
              <a:ext cx="3371850" cy="3530727"/>
            </a:xfrm>
            <a:custGeom>
              <a:rect b="b" l="l" r="r" t="t"/>
              <a:pathLst>
                <a:path extrusionOk="0" h="3530727" w="3371850">
                  <a:moveTo>
                    <a:pt x="0" y="1765300"/>
                  </a:moveTo>
                  <a:cubicBezTo>
                    <a:pt x="0" y="790702"/>
                    <a:pt x="754507" y="0"/>
                    <a:pt x="1685925" y="0"/>
                  </a:cubicBezTo>
                  <a:lnTo>
                    <a:pt x="1685925" y="6350"/>
                  </a:lnTo>
                  <a:lnTo>
                    <a:pt x="1685925" y="0"/>
                  </a:lnTo>
                  <a:cubicBezTo>
                    <a:pt x="2617343" y="0"/>
                    <a:pt x="3371850" y="790702"/>
                    <a:pt x="3371850" y="1765300"/>
                  </a:cubicBezTo>
                  <a:lnTo>
                    <a:pt x="3365500" y="1765300"/>
                  </a:lnTo>
                  <a:lnTo>
                    <a:pt x="3371850" y="1765300"/>
                  </a:lnTo>
                  <a:cubicBezTo>
                    <a:pt x="3371850" y="2740025"/>
                    <a:pt x="2617343" y="3530600"/>
                    <a:pt x="1685925" y="3530600"/>
                  </a:cubicBezTo>
                  <a:lnTo>
                    <a:pt x="1685925" y="3524250"/>
                  </a:lnTo>
                  <a:lnTo>
                    <a:pt x="1685925" y="3530600"/>
                  </a:lnTo>
                  <a:cubicBezTo>
                    <a:pt x="754507" y="3530727"/>
                    <a:pt x="0" y="2740025"/>
                    <a:pt x="0" y="1765300"/>
                  </a:cubicBezTo>
                  <a:lnTo>
                    <a:pt x="6350" y="1765300"/>
                  </a:lnTo>
                  <a:lnTo>
                    <a:pt x="11684" y="1768729"/>
                  </a:lnTo>
                  <a:cubicBezTo>
                    <a:pt x="10160" y="1771142"/>
                    <a:pt x="7239" y="1772158"/>
                    <a:pt x="4572" y="1771396"/>
                  </a:cubicBezTo>
                  <a:cubicBezTo>
                    <a:pt x="1905" y="1770634"/>
                    <a:pt x="0" y="1768221"/>
                    <a:pt x="0" y="1765300"/>
                  </a:cubicBezTo>
                  <a:moveTo>
                    <a:pt x="12700" y="1765300"/>
                  </a:moveTo>
                  <a:lnTo>
                    <a:pt x="6350" y="1765300"/>
                  </a:lnTo>
                  <a:lnTo>
                    <a:pt x="1016" y="1761871"/>
                  </a:lnTo>
                  <a:cubicBezTo>
                    <a:pt x="2540" y="1759458"/>
                    <a:pt x="5461" y="1758442"/>
                    <a:pt x="8128" y="1759204"/>
                  </a:cubicBezTo>
                  <a:cubicBezTo>
                    <a:pt x="10795" y="1759966"/>
                    <a:pt x="12700" y="1762506"/>
                    <a:pt x="12700" y="1765300"/>
                  </a:cubicBezTo>
                  <a:cubicBezTo>
                    <a:pt x="12700" y="2733548"/>
                    <a:pt x="762127" y="3517900"/>
                    <a:pt x="1685925" y="3517900"/>
                  </a:cubicBezTo>
                  <a:cubicBezTo>
                    <a:pt x="2609723" y="3517900"/>
                    <a:pt x="3359150" y="2733548"/>
                    <a:pt x="3359150" y="1765300"/>
                  </a:cubicBezTo>
                  <a:cubicBezTo>
                    <a:pt x="3359150" y="797052"/>
                    <a:pt x="2609850" y="12700"/>
                    <a:pt x="1685925" y="12700"/>
                  </a:cubicBezTo>
                  <a:lnTo>
                    <a:pt x="1685925" y="6350"/>
                  </a:lnTo>
                  <a:lnTo>
                    <a:pt x="1685925" y="12700"/>
                  </a:lnTo>
                  <a:cubicBezTo>
                    <a:pt x="762127" y="12700"/>
                    <a:pt x="12700" y="797052"/>
                    <a:pt x="12700" y="176530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21"/>
          <p:cNvSpPr/>
          <p:nvPr/>
        </p:nvSpPr>
        <p:spPr>
          <a:xfrm rot="-9678368">
            <a:off x="12316512" y="-709603"/>
            <a:ext cx="7642479" cy="3678840"/>
          </a:xfrm>
          <a:custGeom>
            <a:rect b="b" l="l" r="r" t="t"/>
            <a:pathLst>
              <a:path extrusionOk="0" h="4905121" w="10189972">
                <a:moveTo>
                  <a:pt x="0" y="0"/>
                </a:moveTo>
                <a:lnTo>
                  <a:pt x="10189972" y="0"/>
                </a:lnTo>
                <a:lnTo>
                  <a:pt x="10189972" y="4905121"/>
                </a:lnTo>
                <a:lnTo>
                  <a:pt x="0" y="49051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898" r="-18897" t="0"/>
            </a:stretch>
          </a:blipFill>
          <a:ln>
            <a:noFill/>
          </a:ln>
        </p:spPr>
      </p:sp>
      <p:sp>
        <p:nvSpPr>
          <p:cNvPr id="554" name="Google Shape;554;p21"/>
          <p:cNvSpPr/>
          <p:nvPr/>
        </p:nvSpPr>
        <p:spPr>
          <a:xfrm flipH="1" rot="10057926">
            <a:off x="-739326" y="-595694"/>
            <a:ext cx="6985540" cy="2929985"/>
          </a:xfrm>
          <a:custGeom>
            <a:rect b="b" l="l" r="r" t="t"/>
            <a:pathLst>
              <a:path extrusionOk="0" h="3906647" w="9314053">
                <a:moveTo>
                  <a:pt x="0" y="3906647"/>
                </a:moveTo>
                <a:lnTo>
                  <a:pt x="9314053" y="3906647"/>
                </a:lnTo>
                <a:lnTo>
                  <a:pt x="9314053" y="0"/>
                </a:lnTo>
                <a:lnTo>
                  <a:pt x="0" y="0"/>
                </a:lnTo>
                <a:lnTo>
                  <a:pt x="0" y="390664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0035" r="-10035" t="0"/>
            </a:stretch>
          </a:blipFill>
          <a:ln>
            <a:noFill/>
          </a:ln>
        </p:spPr>
      </p:sp>
      <p:sp>
        <p:nvSpPr>
          <p:cNvPr id="555" name="Google Shape;555;p21"/>
          <p:cNvSpPr txBox="1"/>
          <p:nvPr/>
        </p:nvSpPr>
        <p:spPr>
          <a:xfrm>
            <a:off x="3676650" y="1213425"/>
            <a:ext cx="11239500" cy="1069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6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Valutazione e feedback</a:t>
            </a:r>
            <a:endParaRPr/>
          </a:p>
        </p:txBody>
      </p:sp>
      <p:sp>
        <p:nvSpPr>
          <p:cNvPr id="556" name="Google Shape;556;p21"/>
          <p:cNvSpPr txBox="1"/>
          <p:nvPr/>
        </p:nvSpPr>
        <p:spPr>
          <a:xfrm>
            <a:off x="5492025" y="2751025"/>
            <a:ext cx="7303950" cy="6459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Una valutazione regolare misura il successo della </a:t>
            </a:r>
            <a:r>
              <a:rPr b="1" i="0" lang="en-US" sz="285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pianificazione della carriera</a:t>
            </a:r>
            <a:r>
              <a:rPr b="0" i="0" lang="en-US" sz="285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analizzando i tassi di fidelizzazione, i miglioramenti delle prestazioni e il coinvolgimento dei dipendenti. Il feedback dei dipendenti contribuisce a </a:t>
            </a:r>
            <a:r>
              <a:rPr b="1" i="0" lang="en-US" sz="285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perfezionare i programmi di formazione e i percorsi di sviluppo.</a:t>
            </a:r>
            <a:r>
              <a:rPr b="0" i="0" lang="en-US" sz="285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Una cultura di comunicazione aperta incoraggia i dipendenti a condividere aspirazioni e sfide, promuovendo il </a:t>
            </a:r>
            <a:r>
              <a:rPr b="1" i="0" lang="en-US" sz="285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miglioramento continuo.</a:t>
            </a:r>
            <a:endParaRPr/>
          </a:p>
        </p:txBody>
      </p:sp>
      <p:sp>
        <p:nvSpPr>
          <p:cNvPr id="557" name="Google Shape;557;p21"/>
          <p:cNvSpPr/>
          <p:nvPr/>
        </p:nvSpPr>
        <p:spPr>
          <a:xfrm>
            <a:off x="2388250" y="4762039"/>
            <a:ext cx="1476756" cy="1439132"/>
          </a:xfrm>
          <a:custGeom>
            <a:rect b="b" l="l" r="r" t="t"/>
            <a:pathLst>
              <a:path extrusionOk="0" h="1918843" w="1969008">
                <a:moveTo>
                  <a:pt x="0" y="0"/>
                </a:moveTo>
                <a:lnTo>
                  <a:pt x="1969008" y="0"/>
                </a:lnTo>
                <a:lnTo>
                  <a:pt x="1969008" y="1918843"/>
                </a:lnTo>
                <a:lnTo>
                  <a:pt x="0" y="1918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7790" r="-17787" t="0"/>
            </a:stretch>
          </a:blipFill>
          <a:ln>
            <a:noFill/>
          </a:ln>
        </p:spPr>
      </p:sp>
      <p:grpSp>
        <p:nvGrpSpPr>
          <p:cNvPr id="558" name="Google Shape;558;p21"/>
          <p:cNvGrpSpPr/>
          <p:nvPr/>
        </p:nvGrpSpPr>
        <p:grpSpPr>
          <a:xfrm>
            <a:off x="13630238" y="4157588"/>
            <a:ext cx="2528888" cy="2648045"/>
            <a:chOff x="0" y="0"/>
            <a:chExt cx="3371850" cy="3530727"/>
          </a:xfrm>
        </p:grpSpPr>
        <p:sp>
          <p:nvSpPr>
            <p:cNvPr id="559" name="Google Shape;559;p21"/>
            <p:cNvSpPr/>
            <p:nvPr/>
          </p:nvSpPr>
          <p:spPr>
            <a:xfrm>
              <a:off x="6350" y="6350"/>
              <a:ext cx="3359150" cy="3517900"/>
            </a:xfrm>
            <a:custGeom>
              <a:rect b="b" l="l" r="r" t="t"/>
              <a:pathLst>
                <a:path extrusionOk="0" h="3517900" w="3359150">
                  <a:moveTo>
                    <a:pt x="0" y="1758950"/>
                  </a:moveTo>
                  <a:cubicBezTo>
                    <a:pt x="0" y="787527"/>
                    <a:pt x="751967" y="0"/>
                    <a:pt x="1679575" y="0"/>
                  </a:cubicBezTo>
                  <a:cubicBezTo>
                    <a:pt x="2607183" y="0"/>
                    <a:pt x="3359150" y="787527"/>
                    <a:pt x="3359150" y="1758950"/>
                  </a:cubicBezTo>
                  <a:cubicBezTo>
                    <a:pt x="3359150" y="2730373"/>
                    <a:pt x="2607183" y="3517900"/>
                    <a:pt x="1679575" y="3517900"/>
                  </a:cubicBezTo>
                  <a:cubicBezTo>
                    <a:pt x="751967" y="3517900"/>
                    <a:pt x="0" y="2730500"/>
                    <a:pt x="0" y="175895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0" y="0"/>
              <a:ext cx="3371850" cy="3530727"/>
            </a:xfrm>
            <a:custGeom>
              <a:rect b="b" l="l" r="r" t="t"/>
              <a:pathLst>
                <a:path extrusionOk="0" h="3530727" w="3371850">
                  <a:moveTo>
                    <a:pt x="0" y="1765300"/>
                  </a:moveTo>
                  <a:cubicBezTo>
                    <a:pt x="0" y="790702"/>
                    <a:pt x="754507" y="0"/>
                    <a:pt x="1685925" y="0"/>
                  </a:cubicBezTo>
                  <a:lnTo>
                    <a:pt x="1685925" y="6350"/>
                  </a:lnTo>
                  <a:lnTo>
                    <a:pt x="1685925" y="0"/>
                  </a:lnTo>
                  <a:cubicBezTo>
                    <a:pt x="2617343" y="0"/>
                    <a:pt x="3371850" y="790702"/>
                    <a:pt x="3371850" y="1765300"/>
                  </a:cubicBezTo>
                  <a:lnTo>
                    <a:pt x="3365500" y="1765300"/>
                  </a:lnTo>
                  <a:lnTo>
                    <a:pt x="3371850" y="1765300"/>
                  </a:lnTo>
                  <a:cubicBezTo>
                    <a:pt x="3371850" y="2740025"/>
                    <a:pt x="2617343" y="3530600"/>
                    <a:pt x="1685925" y="3530600"/>
                  </a:cubicBezTo>
                  <a:lnTo>
                    <a:pt x="1685925" y="3524250"/>
                  </a:lnTo>
                  <a:lnTo>
                    <a:pt x="1685925" y="3530600"/>
                  </a:lnTo>
                  <a:cubicBezTo>
                    <a:pt x="754507" y="3530727"/>
                    <a:pt x="0" y="2740025"/>
                    <a:pt x="0" y="1765300"/>
                  </a:cubicBezTo>
                  <a:lnTo>
                    <a:pt x="6350" y="1765300"/>
                  </a:lnTo>
                  <a:lnTo>
                    <a:pt x="11684" y="1768729"/>
                  </a:lnTo>
                  <a:cubicBezTo>
                    <a:pt x="10160" y="1771142"/>
                    <a:pt x="7239" y="1772158"/>
                    <a:pt x="4572" y="1771396"/>
                  </a:cubicBezTo>
                  <a:cubicBezTo>
                    <a:pt x="1905" y="1770634"/>
                    <a:pt x="0" y="1768221"/>
                    <a:pt x="0" y="1765300"/>
                  </a:cubicBezTo>
                  <a:moveTo>
                    <a:pt x="12700" y="1765300"/>
                  </a:moveTo>
                  <a:lnTo>
                    <a:pt x="6350" y="1765300"/>
                  </a:lnTo>
                  <a:lnTo>
                    <a:pt x="1016" y="1761871"/>
                  </a:lnTo>
                  <a:cubicBezTo>
                    <a:pt x="2540" y="1759458"/>
                    <a:pt x="5461" y="1758442"/>
                    <a:pt x="8128" y="1759204"/>
                  </a:cubicBezTo>
                  <a:cubicBezTo>
                    <a:pt x="10795" y="1759966"/>
                    <a:pt x="12700" y="1762506"/>
                    <a:pt x="12700" y="1765300"/>
                  </a:cubicBezTo>
                  <a:cubicBezTo>
                    <a:pt x="12700" y="2733548"/>
                    <a:pt x="762127" y="3517900"/>
                    <a:pt x="1685925" y="3517900"/>
                  </a:cubicBezTo>
                  <a:cubicBezTo>
                    <a:pt x="2609723" y="3517900"/>
                    <a:pt x="3359150" y="2733548"/>
                    <a:pt x="3359150" y="1765300"/>
                  </a:cubicBezTo>
                  <a:cubicBezTo>
                    <a:pt x="3359150" y="797052"/>
                    <a:pt x="2609850" y="12700"/>
                    <a:pt x="1685925" y="12700"/>
                  </a:cubicBezTo>
                  <a:lnTo>
                    <a:pt x="1685925" y="6350"/>
                  </a:lnTo>
                  <a:lnTo>
                    <a:pt x="1685925" y="12700"/>
                  </a:lnTo>
                  <a:cubicBezTo>
                    <a:pt x="762127" y="12700"/>
                    <a:pt x="12700" y="797052"/>
                    <a:pt x="12700" y="176530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1" name="Google Shape;561;p21"/>
          <p:cNvSpPr/>
          <p:nvPr/>
        </p:nvSpPr>
        <p:spPr>
          <a:xfrm>
            <a:off x="14159300" y="4556100"/>
            <a:ext cx="1566196" cy="1850993"/>
          </a:xfrm>
          <a:custGeom>
            <a:rect b="b" l="l" r="r" t="t"/>
            <a:pathLst>
              <a:path extrusionOk="0" h="2467991" w="2088261">
                <a:moveTo>
                  <a:pt x="0" y="0"/>
                </a:moveTo>
                <a:lnTo>
                  <a:pt x="2088261" y="0"/>
                </a:lnTo>
                <a:lnTo>
                  <a:pt x="2088261" y="2467991"/>
                </a:lnTo>
                <a:lnTo>
                  <a:pt x="0" y="2467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8166" r="-8166" t="0"/>
            </a:stretch>
          </a:blipFill>
          <a:ln>
            <a:noFill/>
          </a:ln>
        </p:spPr>
      </p:sp>
      <p:sp>
        <p:nvSpPr>
          <p:cNvPr id="562" name="Google Shape;562;p21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3" name="Google Shape;563;p21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"/>
          <p:cNvSpPr/>
          <p:nvPr/>
        </p:nvSpPr>
        <p:spPr>
          <a:xfrm rot="-10602053">
            <a:off x="12412824" y="-1131902"/>
            <a:ext cx="6235446" cy="2174653"/>
          </a:xfrm>
          <a:custGeom>
            <a:rect b="b" l="l" r="r" t="t"/>
            <a:pathLst>
              <a:path extrusionOk="0" h="2899537" w="8313928">
                <a:moveTo>
                  <a:pt x="0" y="0"/>
                </a:moveTo>
                <a:lnTo>
                  <a:pt x="8313928" y="0"/>
                </a:lnTo>
                <a:lnTo>
                  <a:pt x="8313928" y="2899537"/>
                </a:lnTo>
                <a:lnTo>
                  <a:pt x="0" y="2899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573" name="Google Shape;573;p22"/>
          <p:cNvSpPr/>
          <p:nvPr/>
        </p:nvSpPr>
        <p:spPr>
          <a:xfrm flipH="1" rot="10602053">
            <a:off x="-438959" y="-1186913"/>
            <a:ext cx="6571202" cy="2291715"/>
          </a:xfrm>
          <a:custGeom>
            <a:rect b="b" l="l" r="r" t="t"/>
            <a:pathLst>
              <a:path extrusionOk="0" h="3055620" w="8761603">
                <a:moveTo>
                  <a:pt x="0" y="3055620"/>
                </a:moveTo>
                <a:lnTo>
                  <a:pt x="8761603" y="3055620"/>
                </a:lnTo>
                <a:lnTo>
                  <a:pt x="8761603" y="0"/>
                </a:lnTo>
                <a:lnTo>
                  <a:pt x="0" y="0"/>
                </a:lnTo>
                <a:lnTo>
                  <a:pt x="0" y="30556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574" name="Google Shape;574;p22"/>
          <p:cNvSpPr txBox="1"/>
          <p:nvPr/>
        </p:nvSpPr>
        <p:spPr>
          <a:xfrm>
            <a:off x="3676650" y="423225"/>
            <a:ext cx="11239500" cy="1069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6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Superare le sfide</a:t>
            </a:r>
            <a:endParaRPr/>
          </a:p>
        </p:txBody>
      </p:sp>
      <p:sp>
        <p:nvSpPr>
          <p:cNvPr id="575" name="Google Shape;575;p22"/>
          <p:cNvSpPr/>
          <p:nvPr/>
        </p:nvSpPr>
        <p:spPr>
          <a:xfrm>
            <a:off x="5143500" y="2345637"/>
            <a:ext cx="2126932" cy="1877568"/>
          </a:xfrm>
          <a:custGeom>
            <a:rect b="b" l="l" r="r" t="t"/>
            <a:pathLst>
              <a:path extrusionOk="0" h="2503424" w="2835910">
                <a:moveTo>
                  <a:pt x="0" y="0"/>
                </a:moveTo>
                <a:lnTo>
                  <a:pt x="2835910" y="0"/>
                </a:lnTo>
                <a:lnTo>
                  <a:pt x="2835910" y="2503424"/>
                </a:lnTo>
                <a:lnTo>
                  <a:pt x="0" y="2503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638" l="0" r="0" t="-6641"/>
            </a:stretch>
          </a:blipFill>
          <a:ln>
            <a:noFill/>
          </a:ln>
        </p:spPr>
      </p:sp>
      <p:grpSp>
        <p:nvGrpSpPr>
          <p:cNvPr id="576" name="Google Shape;576;p22"/>
          <p:cNvGrpSpPr/>
          <p:nvPr/>
        </p:nvGrpSpPr>
        <p:grpSpPr>
          <a:xfrm>
            <a:off x="1200150" y="5207794"/>
            <a:ext cx="15887700" cy="2025491"/>
            <a:chOff x="0" y="-66675"/>
            <a:chExt cx="21183600" cy="2700655"/>
          </a:xfrm>
        </p:grpSpPr>
        <p:sp>
          <p:nvSpPr>
            <p:cNvPr id="577" name="Google Shape;577;p22"/>
            <p:cNvSpPr/>
            <p:nvPr/>
          </p:nvSpPr>
          <p:spPr>
            <a:xfrm>
              <a:off x="0" y="0"/>
              <a:ext cx="21183600" cy="2633929"/>
            </a:xfrm>
            <a:custGeom>
              <a:rect b="b" l="l" r="r" t="t"/>
              <a:pathLst>
                <a:path extrusionOk="0" h="2633929" w="21183600">
                  <a:moveTo>
                    <a:pt x="25400" y="0"/>
                  </a:moveTo>
                  <a:lnTo>
                    <a:pt x="21158200" y="0"/>
                  </a:lnTo>
                  <a:cubicBezTo>
                    <a:pt x="21172170" y="0"/>
                    <a:pt x="21183600" y="11786"/>
                    <a:pt x="21183600" y="26191"/>
                  </a:cubicBezTo>
                  <a:lnTo>
                    <a:pt x="21183600" y="2607738"/>
                  </a:lnTo>
                  <a:cubicBezTo>
                    <a:pt x="21183600" y="2622143"/>
                    <a:pt x="21172170" y="2633929"/>
                    <a:pt x="21158200" y="2633929"/>
                  </a:cubicBezTo>
                  <a:lnTo>
                    <a:pt x="25400" y="2633929"/>
                  </a:lnTo>
                  <a:cubicBezTo>
                    <a:pt x="11430" y="2633929"/>
                    <a:pt x="0" y="2622143"/>
                    <a:pt x="0" y="2607738"/>
                  </a:cubicBezTo>
                  <a:lnTo>
                    <a:pt x="0" y="26191"/>
                  </a:lnTo>
                  <a:cubicBezTo>
                    <a:pt x="0" y="11786"/>
                    <a:pt x="11430" y="0"/>
                    <a:pt x="25400" y="0"/>
                  </a:cubicBezTo>
                  <a:moveTo>
                    <a:pt x="25400" y="52383"/>
                  </a:moveTo>
                  <a:lnTo>
                    <a:pt x="25400" y="26191"/>
                  </a:lnTo>
                  <a:lnTo>
                    <a:pt x="50800" y="26191"/>
                  </a:lnTo>
                  <a:lnTo>
                    <a:pt x="50800" y="2607738"/>
                  </a:lnTo>
                  <a:lnTo>
                    <a:pt x="25400" y="2607738"/>
                  </a:lnTo>
                  <a:lnTo>
                    <a:pt x="25400" y="2581547"/>
                  </a:lnTo>
                  <a:lnTo>
                    <a:pt x="21158200" y="2581547"/>
                  </a:lnTo>
                  <a:lnTo>
                    <a:pt x="21158200" y="2607738"/>
                  </a:lnTo>
                  <a:lnTo>
                    <a:pt x="21132800" y="2607738"/>
                  </a:lnTo>
                  <a:lnTo>
                    <a:pt x="21132800" y="26191"/>
                  </a:lnTo>
                  <a:lnTo>
                    <a:pt x="21158200" y="26191"/>
                  </a:lnTo>
                  <a:lnTo>
                    <a:pt x="21158200" y="52383"/>
                  </a:lnTo>
                  <a:lnTo>
                    <a:pt x="25400" y="52383"/>
                  </a:ln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2"/>
            <p:cNvSpPr txBox="1"/>
            <p:nvPr/>
          </p:nvSpPr>
          <p:spPr>
            <a:xfrm>
              <a:off x="0" y="-66675"/>
              <a:ext cx="21183600" cy="2700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62D47"/>
                  </a:solidFill>
                  <a:latin typeface="Poppins"/>
                  <a:ea typeface="Poppins"/>
                  <a:cs typeface="Poppins"/>
                  <a:sym typeface="Poppins"/>
                </a:rPr>
                <a:t>Sfide come risorse limitate, resistenza al cambiamento e integrazione di strumenti moderni possono ostacolare la pianificazione della carriera. Ottenere il supporto del management, utilizzare piattaforme digitali convenienti e adottare strategie flessibili garantiscono un'implementazione efficace e adattabilità.</a:t>
              </a:r>
              <a:endParaRPr/>
            </a:p>
          </p:txBody>
        </p:sp>
      </p:grpSp>
      <p:grpSp>
        <p:nvGrpSpPr>
          <p:cNvPr id="579" name="Google Shape;579;p22"/>
          <p:cNvGrpSpPr/>
          <p:nvPr/>
        </p:nvGrpSpPr>
        <p:grpSpPr>
          <a:xfrm>
            <a:off x="1200150" y="7696200"/>
            <a:ext cx="15887700" cy="1700250"/>
            <a:chOff x="0" y="-76200"/>
            <a:chExt cx="21183600" cy="2267000"/>
          </a:xfrm>
        </p:grpSpPr>
        <p:sp>
          <p:nvSpPr>
            <p:cNvPr id="580" name="Google Shape;580;p22"/>
            <p:cNvSpPr/>
            <p:nvPr/>
          </p:nvSpPr>
          <p:spPr>
            <a:xfrm>
              <a:off x="0" y="0"/>
              <a:ext cx="21183600" cy="2190750"/>
            </a:xfrm>
            <a:custGeom>
              <a:rect b="b" l="l" r="r" t="t"/>
              <a:pathLst>
                <a:path extrusionOk="0" h="2190750" w="21183600">
                  <a:moveTo>
                    <a:pt x="25400" y="0"/>
                  </a:moveTo>
                  <a:lnTo>
                    <a:pt x="21158200" y="0"/>
                  </a:lnTo>
                  <a:cubicBezTo>
                    <a:pt x="21172170" y="0"/>
                    <a:pt x="21183600" y="11430"/>
                    <a:pt x="21183600" y="25400"/>
                  </a:cubicBezTo>
                  <a:lnTo>
                    <a:pt x="21183600" y="2165350"/>
                  </a:lnTo>
                  <a:cubicBezTo>
                    <a:pt x="21183600" y="2179320"/>
                    <a:pt x="21172170" y="2190750"/>
                    <a:pt x="21158200" y="2190750"/>
                  </a:cubicBezTo>
                  <a:lnTo>
                    <a:pt x="25400" y="2190750"/>
                  </a:lnTo>
                  <a:cubicBezTo>
                    <a:pt x="11430" y="2190750"/>
                    <a:pt x="0" y="2179320"/>
                    <a:pt x="0" y="2165350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165350"/>
                  </a:lnTo>
                  <a:lnTo>
                    <a:pt x="25400" y="2165350"/>
                  </a:lnTo>
                  <a:lnTo>
                    <a:pt x="25400" y="2139950"/>
                  </a:lnTo>
                  <a:lnTo>
                    <a:pt x="21158200" y="2139950"/>
                  </a:lnTo>
                  <a:lnTo>
                    <a:pt x="21158200" y="2165350"/>
                  </a:lnTo>
                  <a:lnTo>
                    <a:pt x="21132800" y="2165350"/>
                  </a:lnTo>
                  <a:lnTo>
                    <a:pt x="21132800" y="25400"/>
                  </a:lnTo>
                  <a:lnTo>
                    <a:pt x="21158200" y="25400"/>
                  </a:lnTo>
                  <a:lnTo>
                    <a:pt x="2115820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2"/>
            <p:cNvSpPr txBox="1"/>
            <p:nvPr/>
          </p:nvSpPr>
          <p:spPr>
            <a:xfrm>
              <a:off x="0" y="-76200"/>
              <a:ext cx="21183600" cy="2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062D47"/>
                  </a:solidFill>
                  <a:latin typeface="Poppins"/>
                  <a:ea typeface="Poppins"/>
                  <a:cs typeface="Poppins"/>
                  <a:sym typeface="Poppins"/>
                </a:rPr>
                <a:t>Incoraggiare la collaborazione tra dipendenti e dirigenti aiuta ad allineare le iniziative di pianificazione della carriera con gli obiettivi organizzativi per un successo sostenibile.</a:t>
              </a:r>
              <a:endParaRPr/>
            </a:p>
          </p:txBody>
        </p:sp>
      </p:grpSp>
      <p:sp>
        <p:nvSpPr>
          <p:cNvPr descr="Sfide - Immagine tastiera Creative Commons gratuita" id="582" name="Google Shape;582;p22"/>
          <p:cNvSpPr/>
          <p:nvPr/>
        </p:nvSpPr>
        <p:spPr>
          <a:xfrm>
            <a:off x="7940900" y="2340300"/>
            <a:ext cx="6122003" cy="1953768"/>
          </a:xfrm>
          <a:custGeom>
            <a:rect b="b" l="l" r="r" t="t"/>
            <a:pathLst>
              <a:path extrusionOk="0" h="2605024" w="8162671">
                <a:moveTo>
                  <a:pt x="0" y="0"/>
                </a:moveTo>
                <a:lnTo>
                  <a:pt x="8162671" y="0"/>
                </a:lnTo>
                <a:lnTo>
                  <a:pt x="8162671" y="2605024"/>
                </a:lnTo>
                <a:lnTo>
                  <a:pt x="0" y="2605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8894" l="0" r="0" t="0"/>
            </a:stretch>
          </a:blipFill>
          <a:ln>
            <a:noFill/>
          </a:ln>
        </p:spPr>
      </p:sp>
      <p:sp>
        <p:nvSpPr>
          <p:cNvPr id="583" name="Google Shape;583;p22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4" name="Google Shape;584;p2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C47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3"/>
          <p:cNvSpPr/>
          <p:nvPr/>
        </p:nvSpPr>
        <p:spPr>
          <a:xfrm flipH="1" rot="4724778">
            <a:off x="-3290333" y="1991025"/>
            <a:ext cx="14302931" cy="4988147"/>
          </a:xfrm>
          <a:custGeom>
            <a:rect b="b" l="l" r="r" t="t"/>
            <a:pathLst>
              <a:path extrusionOk="0" h="6650863" w="19070574">
                <a:moveTo>
                  <a:pt x="0" y="6650863"/>
                </a:moveTo>
                <a:lnTo>
                  <a:pt x="19070574" y="6650863"/>
                </a:lnTo>
                <a:lnTo>
                  <a:pt x="19070574" y="0"/>
                </a:lnTo>
                <a:lnTo>
                  <a:pt x="0" y="0"/>
                </a:lnTo>
                <a:lnTo>
                  <a:pt x="0" y="665086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594" name="Google Shape;594;p23"/>
          <p:cNvSpPr/>
          <p:nvPr/>
        </p:nvSpPr>
        <p:spPr>
          <a:xfrm>
            <a:off x="5940775" y="946396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5" name="Google Shape;595;p23"/>
          <p:cNvSpPr/>
          <p:nvPr/>
        </p:nvSpPr>
        <p:spPr>
          <a:xfrm>
            <a:off x="5968162" y="2009621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6" name="Google Shape;596;p23"/>
          <p:cNvSpPr/>
          <p:nvPr/>
        </p:nvSpPr>
        <p:spPr>
          <a:xfrm>
            <a:off x="5795312" y="652024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7" name="Google Shape;597;p23"/>
          <p:cNvSpPr/>
          <p:nvPr/>
        </p:nvSpPr>
        <p:spPr>
          <a:xfrm>
            <a:off x="-3755300" y="0"/>
            <a:ext cx="8732425" cy="10311384"/>
          </a:xfrm>
          <a:custGeom>
            <a:rect b="b" l="l" r="r" t="t"/>
            <a:pathLst>
              <a:path extrusionOk="0" h="13748513" w="11643233">
                <a:moveTo>
                  <a:pt x="0" y="0"/>
                </a:moveTo>
                <a:lnTo>
                  <a:pt x="0" y="13748513"/>
                </a:lnTo>
                <a:lnTo>
                  <a:pt x="11624945" y="13748513"/>
                </a:lnTo>
                <a:cubicBezTo>
                  <a:pt x="11624945" y="13748513"/>
                  <a:pt x="11642344" y="13612242"/>
                  <a:pt x="11643233" y="13358369"/>
                </a:cubicBezTo>
                <a:lnTo>
                  <a:pt x="11643233" y="13316077"/>
                </a:lnTo>
                <a:cubicBezTo>
                  <a:pt x="11639803" y="12348465"/>
                  <a:pt x="11394313" y="9844914"/>
                  <a:pt x="9281668" y="6707252"/>
                </a:cubicBezTo>
                <a:cubicBezTo>
                  <a:pt x="6458331" y="2514219"/>
                  <a:pt x="6964680" y="0"/>
                  <a:pt x="6964680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8555" r="-3855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3"/>
          <p:cNvSpPr/>
          <p:nvPr/>
        </p:nvSpPr>
        <p:spPr>
          <a:xfrm rot="2900561">
            <a:off x="-6095762" y="6299006"/>
            <a:ext cx="10914697" cy="3710940"/>
          </a:xfrm>
          <a:custGeom>
            <a:rect b="b" l="l" r="r" t="t"/>
            <a:pathLst>
              <a:path extrusionOk="0" h="4947920" w="14552930">
                <a:moveTo>
                  <a:pt x="0" y="0"/>
                </a:moveTo>
                <a:lnTo>
                  <a:pt x="14552930" y="0"/>
                </a:lnTo>
                <a:lnTo>
                  <a:pt x="14552930" y="4947920"/>
                </a:lnTo>
                <a:lnTo>
                  <a:pt x="0" y="4947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77000"/>
            </a:blip>
            <a:stretch>
              <a:fillRect b="-41" l="0" r="0" t="-39"/>
            </a:stretch>
          </a:blipFill>
          <a:ln>
            <a:noFill/>
          </a:ln>
        </p:spPr>
      </p:sp>
      <p:sp>
        <p:nvSpPr>
          <p:cNvPr id="599" name="Google Shape;599;p23"/>
          <p:cNvSpPr txBox="1"/>
          <p:nvPr/>
        </p:nvSpPr>
        <p:spPr>
          <a:xfrm>
            <a:off x="7563750" y="558100"/>
            <a:ext cx="10362600" cy="1523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LEZIONE 5: </a:t>
            </a:r>
            <a:endParaRPr/>
          </a:p>
          <a:p>
            <a:pPr indent="0" lvl="0" marL="0" marR="0" rtl="0" algn="l">
              <a:lnSpc>
                <a:spcPct val="1355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Casi studio e applicazioni reali</a:t>
            </a:r>
            <a:endParaRPr/>
          </a:p>
        </p:txBody>
      </p:sp>
      <p:sp>
        <p:nvSpPr>
          <p:cNvPr id="600" name="Google Shape;600;p23"/>
          <p:cNvSpPr txBox="1"/>
          <p:nvPr/>
        </p:nvSpPr>
        <p:spPr>
          <a:xfrm>
            <a:off x="6462850" y="3918575"/>
            <a:ext cx="11106600" cy="4552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25" u="none" cap="none" strike="noStrike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Importanza dei casi studio</a:t>
            </a:r>
            <a:endParaRPr/>
          </a:p>
          <a:p>
            <a:pPr indent="0" lvl="0" marL="0" marR="0" rtl="0" algn="ctr">
              <a:lnSpc>
                <a:spcPct val="137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2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Casi studio reali evidenziano come le strategie di pianificazione della carriera vengano applicate in diversi contesti organizzativi. Forniscono spunti pratici sulle sfide e sui successi nell'implementazione della pianificazione della carriera, offrendo preziosi insegnamenti per adattare queste pratiche a diversi settori e dimensioni aziendali. L'analisi di questi casi può ispirare strategie personalizzate per la crescita individuale e organizzativa.</a:t>
            </a:r>
            <a:endParaRPr/>
          </a:p>
        </p:txBody>
      </p:sp>
      <p:grpSp>
        <p:nvGrpSpPr>
          <p:cNvPr id="601" name="Google Shape;601;p23"/>
          <p:cNvGrpSpPr/>
          <p:nvPr/>
        </p:nvGrpSpPr>
        <p:grpSpPr>
          <a:xfrm>
            <a:off x="11868056" y="2405762"/>
            <a:ext cx="462343" cy="1050512"/>
            <a:chOff x="-508" y="0"/>
            <a:chExt cx="616458" cy="1400683"/>
          </a:xfrm>
        </p:grpSpPr>
        <p:sp>
          <p:nvSpPr>
            <p:cNvPr id="602" name="Google Shape;602;p23"/>
            <p:cNvSpPr/>
            <p:nvPr/>
          </p:nvSpPr>
          <p:spPr>
            <a:xfrm>
              <a:off x="6350" y="6350"/>
              <a:ext cx="602742" cy="1387983"/>
            </a:xfrm>
            <a:custGeom>
              <a:rect b="b" l="l" r="r" t="t"/>
              <a:pathLst>
                <a:path extrusionOk="0" h="1387983" w="602742">
                  <a:moveTo>
                    <a:pt x="0" y="1083056"/>
                  </a:moveTo>
                  <a:lnTo>
                    <a:pt x="150749" y="1083056"/>
                  </a:lnTo>
                  <a:lnTo>
                    <a:pt x="150749" y="0"/>
                  </a:lnTo>
                  <a:lnTo>
                    <a:pt x="452120" y="0"/>
                  </a:lnTo>
                  <a:lnTo>
                    <a:pt x="452120" y="1083056"/>
                  </a:lnTo>
                  <a:lnTo>
                    <a:pt x="602742" y="1083056"/>
                  </a:lnTo>
                  <a:lnTo>
                    <a:pt x="301371" y="1387983"/>
                  </a:ln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</p:sp>
        <p:sp>
          <p:nvSpPr>
            <p:cNvPr id="603" name="Google Shape;603;p23"/>
            <p:cNvSpPr/>
            <p:nvPr/>
          </p:nvSpPr>
          <p:spPr>
            <a:xfrm>
              <a:off x="-508" y="0"/>
              <a:ext cx="616458" cy="1400683"/>
            </a:xfrm>
            <a:custGeom>
              <a:rect b="b" l="l" r="r" t="t"/>
              <a:pathLst>
                <a:path extrusionOk="0" h="1400683" w="616458">
                  <a:moveTo>
                    <a:pt x="6858" y="1083056"/>
                  </a:moveTo>
                  <a:lnTo>
                    <a:pt x="157607" y="1083056"/>
                  </a:lnTo>
                  <a:lnTo>
                    <a:pt x="157607" y="1089406"/>
                  </a:lnTo>
                  <a:lnTo>
                    <a:pt x="151257" y="1089406"/>
                  </a:lnTo>
                  <a:lnTo>
                    <a:pt x="151257" y="6350"/>
                  </a:lnTo>
                  <a:cubicBezTo>
                    <a:pt x="151257" y="2794"/>
                    <a:pt x="154051" y="0"/>
                    <a:pt x="157607" y="0"/>
                  </a:cubicBezTo>
                  <a:lnTo>
                    <a:pt x="458978" y="0"/>
                  </a:lnTo>
                  <a:cubicBezTo>
                    <a:pt x="462534" y="0"/>
                    <a:pt x="465328" y="2794"/>
                    <a:pt x="465328" y="6350"/>
                  </a:cubicBezTo>
                  <a:lnTo>
                    <a:pt x="465328" y="1089406"/>
                  </a:lnTo>
                  <a:lnTo>
                    <a:pt x="458978" y="1089406"/>
                  </a:lnTo>
                  <a:lnTo>
                    <a:pt x="458978" y="1083056"/>
                  </a:lnTo>
                  <a:lnTo>
                    <a:pt x="609600" y="1083056"/>
                  </a:lnTo>
                  <a:cubicBezTo>
                    <a:pt x="612140" y="1083056"/>
                    <a:pt x="614426" y="1084580"/>
                    <a:pt x="615442" y="1086993"/>
                  </a:cubicBezTo>
                  <a:cubicBezTo>
                    <a:pt x="616458" y="1089406"/>
                    <a:pt x="615950" y="1092073"/>
                    <a:pt x="614045" y="1093851"/>
                  </a:cubicBezTo>
                  <a:lnTo>
                    <a:pt x="312801" y="1398778"/>
                  </a:lnTo>
                  <a:cubicBezTo>
                    <a:pt x="311658" y="1400048"/>
                    <a:pt x="310007" y="1400683"/>
                    <a:pt x="308229" y="1400683"/>
                  </a:cubicBezTo>
                  <a:cubicBezTo>
                    <a:pt x="306451" y="1400683"/>
                    <a:pt x="304927" y="1400048"/>
                    <a:pt x="303657" y="1398778"/>
                  </a:cubicBezTo>
                  <a:lnTo>
                    <a:pt x="2286" y="1093851"/>
                  </a:lnTo>
                  <a:cubicBezTo>
                    <a:pt x="508" y="1092073"/>
                    <a:pt x="0" y="1089279"/>
                    <a:pt x="889" y="1086993"/>
                  </a:cubicBezTo>
                  <a:cubicBezTo>
                    <a:pt x="1778" y="1084707"/>
                    <a:pt x="4191" y="1083056"/>
                    <a:pt x="6731" y="1083056"/>
                  </a:cubicBezTo>
                  <a:moveTo>
                    <a:pt x="6731" y="1095756"/>
                  </a:moveTo>
                  <a:lnTo>
                    <a:pt x="6731" y="1089406"/>
                  </a:lnTo>
                  <a:lnTo>
                    <a:pt x="11303" y="1084961"/>
                  </a:lnTo>
                  <a:lnTo>
                    <a:pt x="312674" y="1389888"/>
                  </a:lnTo>
                  <a:lnTo>
                    <a:pt x="308102" y="1394333"/>
                  </a:lnTo>
                  <a:lnTo>
                    <a:pt x="303530" y="1389888"/>
                  </a:lnTo>
                  <a:lnTo>
                    <a:pt x="605155" y="1084961"/>
                  </a:lnTo>
                  <a:lnTo>
                    <a:pt x="609727" y="1089406"/>
                  </a:lnTo>
                  <a:lnTo>
                    <a:pt x="609727" y="1095756"/>
                  </a:lnTo>
                  <a:lnTo>
                    <a:pt x="458978" y="1095756"/>
                  </a:lnTo>
                  <a:cubicBezTo>
                    <a:pt x="455422" y="1095756"/>
                    <a:pt x="452628" y="1092962"/>
                    <a:pt x="452628" y="1089406"/>
                  </a:cubicBezTo>
                  <a:lnTo>
                    <a:pt x="452628" y="6350"/>
                  </a:lnTo>
                  <a:lnTo>
                    <a:pt x="458978" y="6350"/>
                  </a:lnTo>
                  <a:lnTo>
                    <a:pt x="458978" y="12700"/>
                  </a:lnTo>
                  <a:lnTo>
                    <a:pt x="157607" y="12700"/>
                  </a:lnTo>
                  <a:lnTo>
                    <a:pt x="157607" y="6350"/>
                  </a:lnTo>
                  <a:lnTo>
                    <a:pt x="163957" y="6350"/>
                  </a:lnTo>
                  <a:lnTo>
                    <a:pt x="163957" y="1089406"/>
                  </a:lnTo>
                  <a:cubicBezTo>
                    <a:pt x="163957" y="1092962"/>
                    <a:pt x="161163" y="1095756"/>
                    <a:pt x="157607" y="1095756"/>
                  </a:cubicBezTo>
                  <a:lnTo>
                    <a:pt x="6858" y="10957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4" name="Google Shape;604;p23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5" name="Google Shape;605;p23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4"/>
          <p:cNvSpPr/>
          <p:nvPr/>
        </p:nvSpPr>
        <p:spPr>
          <a:xfrm rot="-4777092">
            <a:off x="6283137" y="2938005"/>
            <a:ext cx="12662154" cy="4415981"/>
          </a:xfrm>
          <a:custGeom>
            <a:rect b="b" l="l" r="r" t="t"/>
            <a:pathLst>
              <a:path extrusionOk="0" h="5887974" w="16882872">
                <a:moveTo>
                  <a:pt x="0" y="0"/>
                </a:moveTo>
                <a:lnTo>
                  <a:pt x="16882872" y="0"/>
                </a:lnTo>
                <a:lnTo>
                  <a:pt x="16882872" y="5887974"/>
                </a:lnTo>
                <a:lnTo>
                  <a:pt x="0" y="5887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615" name="Google Shape;615;p24"/>
          <p:cNvSpPr/>
          <p:nvPr/>
        </p:nvSpPr>
        <p:spPr>
          <a:xfrm flipH="1" rot="-2967651">
            <a:off x="13288307" y="6434108"/>
            <a:ext cx="10666096" cy="3626453"/>
          </a:xfrm>
          <a:custGeom>
            <a:rect b="b" l="l" r="r" t="t"/>
            <a:pathLst>
              <a:path extrusionOk="0" h="4835271" w="14221461">
                <a:moveTo>
                  <a:pt x="14221461" y="0"/>
                </a:moveTo>
                <a:lnTo>
                  <a:pt x="0" y="0"/>
                </a:lnTo>
                <a:lnTo>
                  <a:pt x="0" y="4835271"/>
                </a:lnTo>
                <a:lnTo>
                  <a:pt x="14221461" y="4835271"/>
                </a:lnTo>
                <a:lnTo>
                  <a:pt x="14221461" y="0"/>
                </a:lnTo>
                <a:close/>
              </a:path>
            </a:pathLst>
          </a:custGeom>
          <a:blipFill rotWithShape="1">
            <a:blip r:embed="rId4">
              <a:alphaModFix amt="77000"/>
            </a:blip>
            <a:stretch>
              <a:fillRect b="-39" l="0" r="0" t="-40"/>
            </a:stretch>
          </a:blipFill>
          <a:ln>
            <a:noFill/>
          </a:ln>
        </p:spPr>
      </p:sp>
      <p:sp>
        <p:nvSpPr>
          <p:cNvPr id="616" name="Google Shape;616;p24"/>
          <p:cNvSpPr/>
          <p:nvPr/>
        </p:nvSpPr>
        <p:spPr>
          <a:xfrm>
            <a:off x="11629486" y="1052712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7" name="Google Shape;617;p24"/>
          <p:cNvSpPr/>
          <p:nvPr/>
        </p:nvSpPr>
        <p:spPr>
          <a:xfrm>
            <a:off x="11115371" y="2332412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8" name="Google Shape;618;p24"/>
          <p:cNvSpPr/>
          <p:nvPr/>
        </p:nvSpPr>
        <p:spPr>
          <a:xfrm>
            <a:off x="11910573" y="758341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9" name="Google Shape;619;p24"/>
          <p:cNvSpPr txBox="1"/>
          <p:nvPr/>
        </p:nvSpPr>
        <p:spPr>
          <a:xfrm>
            <a:off x="5" y="900312"/>
            <a:ext cx="11103000" cy="2090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Caso studio 1: AdvisoTech (Francia)</a:t>
            </a:r>
            <a:endParaRPr/>
          </a:p>
        </p:txBody>
      </p:sp>
      <p:sp>
        <p:nvSpPr>
          <p:cNvPr id="620" name="Google Shape;620;p24"/>
          <p:cNvSpPr/>
          <p:nvPr/>
        </p:nvSpPr>
        <p:spPr>
          <a:xfrm>
            <a:off x="12119050" y="-220750"/>
            <a:ext cx="7177944" cy="10439019"/>
          </a:xfrm>
          <a:custGeom>
            <a:rect b="b" l="l" r="r" t="t"/>
            <a:pathLst>
              <a:path extrusionOk="0" h="13918693" w="9570593">
                <a:moveTo>
                  <a:pt x="4518787" y="0"/>
                </a:moveTo>
                <a:cubicBezTo>
                  <a:pt x="4535678" y="2563876"/>
                  <a:pt x="3923665" y="4538472"/>
                  <a:pt x="1939036" y="7656576"/>
                </a:cubicBezTo>
                <a:cubicBezTo>
                  <a:pt x="160147" y="10451465"/>
                  <a:pt x="635" y="12885293"/>
                  <a:pt x="0" y="13661137"/>
                </a:cubicBezTo>
                <a:lnTo>
                  <a:pt x="0" y="13670407"/>
                </a:lnTo>
                <a:cubicBezTo>
                  <a:pt x="127" y="13831825"/>
                  <a:pt x="7112" y="13918693"/>
                  <a:pt x="7112" y="13918693"/>
                </a:cubicBezTo>
                <a:lnTo>
                  <a:pt x="9570593" y="13918693"/>
                </a:lnTo>
                <a:lnTo>
                  <a:pt x="9570593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79263" r="-7926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4"/>
          <p:cNvSpPr txBox="1"/>
          <p:nvPr/>
        </p:nvSpPr>
        <p:spPr>
          <a:xfrm>
            <a:off x="612525" y="5896875"/>
            <a:ext cx="950565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AdvisoTech, una piccola PMI del settore tecnologico, si è trovata ad affrontare la sfida dell'elevato turnover dei dipendenti, che incideva sulla produttività e sul morale. </a:t>
            </a:r>
            <a:endParaRPr/>
          </a:p>
          <a:p>
            <a:pPr indent="0" lvl="0" marL="0" marR="0" rtl="0" algn="ctr">
              <a:lnSpc>
                <a:spcPct val="524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60" u="none" cap="none" strike="noStrike">
              <a:solidFill>
                <a:srgbClr val="002C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L'azienda ha implementato percorsi di carriera strutturati per fornire chiarezza e direzione alla propria forza lavoro. </a:t>
            </a:r>
            <a:endParaRPr/>
          </a:p>
        </p:txBody>
      </p:sp>
      <p:sp>
        <p:nvSpPr>
          <p:cNvPr descr="File:EU-Francia.svg - Wikipedia" id="622" name="Google Shape;622;p24"/>
          <p:cNvSpPr/>
          <p:nvPr/>
        </p:nvSpPr>
        <p:spPr>
          <a:xfrm>
            <a:off x="2901125" y="3524438"/>
            <a:ext cx="2292001" cy="1931860"/>
          </a:xfrm>
          <a:custGeom>
            <a:rect b="b" l="l" r="r" t="t"/>
            <a:pathLst>
              <a:path extrusionOk="0" h="2575814" w="3056001">
                <a:moveTo>
                  <a:pt x="0" y="0"/>
                </a:moveTo>
                <a:lnTo>
                  <a:pt x="3056001" y="0"/>
                </a:lnTo>
                <a:lnTo>
                  <a:pt x="3056001" y="2575814"/>
                </a:lnTo>
                <a:lnTo>
                  <a:pt x="0" y="2575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-158" t="0"/>
            </a:stretch>
          </a:blipFill>
          <a:ln>
            <a:noFill/>
          </a:ln>
        </p:spPr>
      </p:sp>
      <p:sp>
        <p:nvSpPr>
          <p:cNvPr descr="File:Bandiera della Francia.svg - Wikimedia Commons" id="623" name="Google Shape;623;p24"/>
          <p:cNvSpPr/>
          <p:nvPr/>
        </p:nvSpPr>
        <p:spPr>
          <a:xfrm>
            <a:off x="6368029" y="3620427"/>
            <a:ext cx="2596991" cy="1739836"/>
          </a:xfrm>
          <a:custGeom>
            <a:rect b="b" l="l" r="r" t="t"/>
            <a:pathLst>
              <a:path extrusionOk="0" h="2319782" w="3462655">
                <a:moveTo>
                  <a:pt x="0" y="0"/>
                </a:moveTo>
                <a:lnTo>
                  <a:pt x="3462655" y="0"/>
                </a:lnTo>
                <a:lnTo>
                  <a:pt x="3462655" y="2319782"/>
                </a:lnTo>
                <a:lnTo>
                  <a:pt x="0" y="2319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-364" t="0"/>
            </a:stretch>
          </a:blipFill>
          <a:ln>
            <a:noFill/>
          </a:ln>
        </p:spPr>
      </p:sp>
      <p:sp>
        <p:nvSpPr>
          <p:cNvPr id="624" name="Google Shape;624;p24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5" name="Google Shape;625;p2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C47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5"/>
          <p:cNvSpPr/>
          <p:nvPr/>
        </p:nvSpPr>
        <p:spPr>
          <a:xfrm rot="-10602053">
            <a:off x="12412824" y="-1131902"/>
            <a:ext cx="6235446" cy="2174653"/>
          </a:xfrm>
          <a:custGeom>
            <a:rect b="b" l="l" r="r" t="t"/>
            <a:pathLst>
              <a:path extrusionOk="0" h="2899537" w="8313928">
                <a:moveTo>
                  <a:pt x="0" y="0"/>
                </a:moveTo>
                <a:lnTo>
                  <a:pt x="8313928" y="0"/>
                </a:lnTo>
                <a:lnTo>
                  <a:pt x="8313928" y="2899537"/>
                </a:lnTo>
                <a:lnTo>
                  <a:pt x="0" y="2899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635" name="Google Shape;635;p25"/>
          <p:cNvSpPr/>
          <p:nvPr/>
        </p:nvSpPr>
        <p:spPr>
          <a:xfrm flipH="1" rot="10602053">
            <a:off x="-438959" y="-1186913"/>
            <a:ext cx="6571202" cy="2291715"/>
          </a:xfrm>
          <a:custGeom>
            <a:rect b="b" l="l" r="r" t="t"/>
            <a:pathLst>
              <a:path extrusionOk="0" h="3055620" w="8761603">
                <a:moveTo>
                  <a:pt x="0" y="3055620"/>
                </a:moveTo>
                <a:lnTo>
                  <a:pt x="8761603" y="3055620"/>
                </a:lnTo>
                <a:lnTo>
                  <a:pt x="8761603" y="0"/>
                </a:lnTo>
                <a:lnTo>
                  <a:pt x="0" y="0"/>
                </a:lnTo>
                <a:lnTo>
                  <a:pt x="0" y="30556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grpSp>
        <p:nvGrpSpPr>
          <p:cNvPr id="636" name="Google Shape;636;p25"/>
          <p:cNvGrpSpPr/>
          <p:nvPr/>
        </p:nvGrpSpPr>
        <p:grpSpPr>
          <a:xfrm>
            <a:off x="1352550" y="3921669"/>
            <a:ext cx="15887700" cy="1864671"/>
            <a:chOff x="0" y="-28575"/>
            <a:chExt cx="21183600" cy="2486228"/>
          </a:xfrm>
        </p:grpSpPr>
        <p:sp>
          <p:nvSpPr>
            <p:cNvPr id="637" name="Google Shape;637;p25"/>
            <p:cNvSpPr/>
            <p:nvPr/>
          </p:nvSpPr>
          <p:spPr>
            <a:xfrm>
              <a:off x="0" y="0"/>
              <a:ext cx="21183600" cy="2457653"/>
            </a:xfrm>
            <a:custGeom>
              <a:rect b="b" l="l" r="r" t="t"/>
              <a:pathLst>
                <a:path extrusionOk="0" h="2457653" w="21183600">
                  <a:moveTo>
                    <a:pt x="25400" y="0"/>
                  </a:moveTo>
                  <a:lnTo>
                    <a:pt x="21158200" y="0"/>
                  </a:lnTo>
                  <a:cubicBezTo>
                    <a:pt x="21172170" y="0"/>
                    <a:pt x="21183600" y="11797"/>
                    <a:pt x="21183600" y="26215"/>
                  </a:cubicBezTo>
                  <a:lnTo>
                    <a:pt x="21183600" y="2431439"/>
                  </a:lnTo>
                  <a:cubicBezTo>
                    <a:pt x="21183600" y="2445858"/>
                    <a:pt x="21172170" y="2457653"/>
                    <a:pt x="21158200" y="2457653"/>
                  </a:cubicBezTo>
                  <a:lnTo>
                    <a:pt x="25400" y="2457653"/>
                  </a:lnTo>
                  <a:cubicBezTo>
                    <a:pt x="11430" y="2457653"/>
                    <a:pt x="0" y="2445858"/>
                    <a:pt x="0" y="2431439"/>
                  </a:cubicBezTo>
                  <a:lnTo>
                    <a:pt x="0" y="26215"/>
                  </a:lnTo>
                  <a:cubicBezTo>
                    <a:pt x="0" y="11797"/>
                    <a:pt x="11430" y="0"/>
                    <a:pt x="25400" y="0"/>
                  </a:cubicBezTo>
                  <a:moveTo>
                    <a:pt x="25400" y="52430"/>
                  </a:moveTo>
                  <a:lnTo>
                    <a:pt x="25400" y="26215"/>
                  </a:lnTo>
                  <a:lnTo>
                    <a:pt x="50800" y="26215"/>
                  </a:lnTo>
                  <a:lnTo>
                    <a:pt x="50800" y="2431439"/>
                  </a:lnTo>
                  <a:lnTo>
                    <a:pt x="25400" y="2431439"/>
                  </a:lnTo>
                  <a:lnTo>
                    <a:pt x="25400" y="2405224"/>
                  </a:lnTo>
                  <a:lnTo>
                    <a:pt x="21158200" y="2405224"/>
                  </a:lnTo>
                  <a:lnTo>
                    <a:pt x="21158200" y="2431439"/>
                  </a:lnTo>
                  <a:lnTo>
                    <a:pt x="21132800" y="2431439"/>
                  </a:lnTo>
                  <a:lnTo>
                    <a:pt x="21132800" y="26215"/>
                  </a:lnTo>
                  <a:lnTo>
                    <a:pt x="21158200" y="26215"/>
                  </a:lnTo>
                  <a:lnTo>
                    <a:pt x="21158200" y="52430"/>
                  </a:lnTo>
                  <a:lnTo>
                    <a:pt x="25400" y="52430"/>
                  </a:ln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5"/>
            <p:cNvSpPr txBox="1"/>
            <p:nvPr/>
          </p:nvSpPr>
          <p:spPr>
            <a:xfrm>
              <a:off x="0" y="-28575"/>
              <a:ext cx="21183600" cy="2486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Di conseguenza, AdvisoTech ha ridotto il turnover del 35% e ha allineato la crescita dei dipendenti agli obiettivi aziendali, con conseguente miglioramento del coinvolgimento e della produttività.</a:t>
              </a:r>
              <a:endParaRPr/>
            </a:p>
          </p:txBody>
        </p:sp>
      </p:grpSp>
      <p:grpSp>
        <p:nvGrpSpPr>
          <p:cNvPr id="639" name="Google Shape;639;p25"/>
          <p:cNvGrpSpPr/>
          <p:nvPr/>
        </p:nvGrpSpPr>
        <p:grpSpPr>
          <a:xfrm>
            <a:off x="1352550" y="1720819"/>
            <a:ext cx="15887700" cy="1864664"/>
            <a:chOff x="0" y="-28575"/>
            <a:chExt cx="21183600" cy="2486219"/>
          </a:xfrm>
        </p:grpSpPr>
        <p:sp>
          <p:nvSpPr>
            <p:cNvPr id="640" name="Google Shape;640;p25"/>
            <p:cNvSpPr/>
            <p:nvPr/>
          </p:nvSpPr>
          <p:spPr>
            <a:xfrm>
              <a:off x="0" y="0"/>
              <a:ext cx="21183600" cy="2457644"/>
            </a:xfrm>
            <a:custGeom>
              <a:rect b="b" l="l" r="r" t="t"/>
              <a:pathLst>
                <a:path extrusionOk="0" h="2457644" w="21183600">
                  <a:moveTo>
                    <a:pt x="25400" y="0"/>
                  </a:moveTo>
                  <a:lnTo>
                    <a:pt x="21158200" y="0"/>
                  </a:lnTo>
                  <a:cubicBezTo>
                    <a:pt x="21172170" y="0"/>
                    <a:pt x="21183600" y="16048"/>
                    <a:pt x="21183600" y="35662"/>
                  </a:cubicBezTo>
                  <a:lnTo>
                    <a:pt x="21183600" y="2421998"/>
                  </a:lnTo>
                  <a:cubicBezTo>
                    <a:pt x="21183600" y="2441612"/>
                    <a:pt x="21172170" y="2457644"/>
                    <a:pt x="21158200" y="2457644"/>
                  </a:cubicBezTo>
                  <a:lnTo>
                    <a:pt x="25400" y="2457644"/>
                  </a:lnTo>
                  <a:cubicBezTo>
                    <a:pt x="11430" y="2457644"/>
                    <a:pt x="0" y="2441612"/>
                    <a:pt x="0" y="2421998"/>
                  </a:cubicBezTo>
                  <a:lnTo>
                    <a:pt x="0" y="35662"/>
                  </a:lnTo>
                  <a:cubicBezTo>
                    <a:pt x="0" y="16048"/>
                    <a:pt x="11430" y="0"/>
                    <a:pt x="25400" y="0"/>
                  </a:cubicBezTo>
                  <a:moveTo>
                    <a:pt x="25400" y="71324"/>
                  </a:moveTo>
                  <a:lnTo>
                    <a:pt x="25400" y="35662"/>
                  </a:lnTo>
                  <a:lnTo>
                    <a:pt x="50800" y="35662"/>
                  </a:lnTo>
                  <a:lnTo>
                    <a:pt x="50800" y="2421998"/>
                  </a:lnTo>
                  <a:lnTo>
                    <a:pt x="25400" y="2421998"/>
                  </a:lnTo>
                  <a:lnTo>
                    <a:pt x="25400" y="2386336"/>
                  </a:lnTo>
                  <a:lnTo>
                    <a:pt x="21158200" y="2386336"/>
                  </a:lnTo>
                  <a:lnTo>
                    <a:pt x="21158200" y="2421998"/>
                  </a:lnTo>
                  <a:lnTo>
                    <a:pt x="21132800" y="2421998"/>
                  </a:lnTo>
                  <a:lnTo>
                    <a:pt x="21132800" y="35662"/>
                  </a:lnTo>
                  <a:lnTo>
                    <a:pt x="21158200" y="35662"/>
                  </a:lnTo>
                  <a:lnTo>
                    <a:pt x="21158200" y="71324"/>
                  </a:lnTo>
                  <a:lnTo>
                    <a:pt x="25400" y="71324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5"/>
            <p:cNvSpPr txBox="1"/>
            <p:nvPr/>
          </p:nvSpPr>
          <p:spPr>
            <a:xfrm>
              <a:off x="0" y="-28575"/>
              <a:ext cx="21183600" cy="2486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I programmi di tutoraggio hanno messo in contatto dipendenti esperti con i nuovi assunti, mentre una formazione mirata ha colmato le lacune nelle competenze. </a:t>
              </a:r>
              <a:endParaRPr/>
            </a:p>
          </p:txBody>
        </p:sp>
      </p:grpSp>
      <p:sp>
        <p:nvSpPr>
          <p:cNvPr id="642" name="Google Shape;642;p25"/>
          <p:cNvSpPr/>
          <p:nvPr/>
        </p:nvSpPr>
        <p:spPr>
          <a:xfrm>
            <a:off x="6728462" y="6148252"/>
            <a:ext cx="4831080" cy="3608832"/>
          </a:xfrm>
          <a:custGeom>
            <a:rect b="b" l="l" r="r" t="t"/>
            <a:pathLst>
              <a:path extrusionOk="0" h="4811776" w="6441440">
                <a:moveTo>
                  <a:pt x="0" y="0"/>
                </a:moveTo>
                <a:lnTo>
                  <a:pt x="6441440" y="0"/>
                </a:lnTo>
                <a:lnTo>
                  <a:pt x="6441440" y="4811776"/>
                </a:lnTo>
                <a:lnTo>
                  <a:pt x="0" y="4811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68" t="0"/>
            </a:stretch>
          </a:blipFill>
          <a:ln>
            <a:noFill/>
          </a:ln>
        </p:spPr>
      </p:sp>
      <p:sp>
        <p:nvSpPr>
          <p:cNvPr id="643" name="Google Shape;643;p25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4" name="Google Shape;644;p25"/>
          <p:cNvSpPr/>
          <p:nvPr/>
        </p:nvSpPr>
        <p:spPr>
          <a:xfrm>
            <a:off x="4131384" y="9913241"/>
            <a:ext cx="10025030" cy="837542"/>
          </a:xfrm>
          <a:custGeom>
            <a:rect b="b" l="l" r="r" t="t"/>
            <a:pathLst>
              <a:path extrusionOk="0" h="837542" w="10025030">
                <a:moveTo>
                  <a:pt x="0" y="0"/>
                </a:moveTo>
                <a:lnTo>
                  <a:pt x="10025030" y="0"/>
                </a:lnTo>
                <a:lnTo>
                  <a:pt x="10025030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5" name="Google Shape;645;p2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6"/>
          <p:cNvSpPr/>
          <p:nvPr/>
        </p:nvSpPr>
        <p:spPr>
          <a:xfrm rot="-4777092">
            <a:off x="7035612" y="2935530"/>
            <a:ext cx="12662154" cy="4415981"/>
          </a:xfrm>
          <a:custGeom>
            <a:rect b="b" l="l" r="r" t="t"/>
            <a:pathLst>
              <a:path extrusionOk="0" h="5887974" w="16882872">
                <a:moveTo>
                  <a:pt x="0" y="0"/>
                </a:moveTo>
                <a:lnTo>
                  <a:pt x="16882872" y="0"/>
                </a:lnTo>
                <a:lnTo>
                  <a:pt x="16882872" y="5887974"/>
                </a:lnTo>
                <a:lnTo>
                  <a:pt x="0" y="5887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655" name="Google Shape;655;p26"/>
          <p:cNvSpPr/>
          <p:nvPr/>
        </p:nvSpPr>
        <p:spPr>
          <a:xfrm flipH="1" rot="-2967651">
            <a:off x="13288307" y="6434108"/>
            <a:ext cx="10666096" cy="3626453"/>
          </a:xfrm>
          <a:custGeom>
            <a:rect b="b" l="l" r="r" t="t"/>
            <a:pathLst>
              <a:path extrusionOk="0" h="4835271" w="14221461">
                <a:moveTo>
                  <a:pt x="14221461" y="0"/>
                </a:moveTo>
                <a:lnTo>
                  <a:pt x="0" y="0"/>
                </a:lnTo>
                <a:lnTo>
                  <a:pt x="0" y="4835271"/>
                </a:lnTo>
                <a:lnTo>
                  <a:pt x="14221461" y="4835271"/>
                </a:lnTo>
                <a:lnTo>
                  <a:pt x="14221461" y="0"/>
                </a:lnTo>
                <a:close/>
              </a:path>
            </a:pathLst>
          </a:custGeom>
          <a:blipFill rotWithShape="1">
            <a:blip r:embed="rId4">
              <a:alphaModFix amt="77000"/>
            </a:blip>
            <a:stretch>
              <a:fillRect b="-39" l="0" r="0" t="-40"/>
            </a:stretch>
          </a:blipFill>
          <a:ln>
            <a:noFill/>
          </a:ln>
        </p:spPr>
      </p:sp>
      <p:sp>
        <p:nvSpPr>
          <p:cNvPr id="656" name="Google Shape;656;p26"/>
          <p:cNvSpPr/>
          <p:nvPr/>
        </p:nvSpPr>
        <p:spPr>
          <a:xfrm>
            <a:off x="11629486" y="1299250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7" name="Google Shape;657;p26"/>
          <p:cNvSpPr/>
          <p:nvPr/>
        </p:nvSpPr>
        <p:spPr>
          <a:xfrm>
            <a:off x="11024921" y="1883337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8" name="Google Shape;658;p26"/>
          <p:cNvSpPr/>
          <p:nvPr/>
        </p:nvSpPr>
        <p:spPr>
          <a:xfrm>
            <a:off x="11819798" y="929791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9" name="Google Shape;659;p26"/>
          <p:cNvSpPr txBox="1"/>
          <p:nvPr/>
        </p:nvSpPr>
        <p:spPr>
          <a:xfrm>
            <a:off x="0" y="195893"/>
            <a:ext cx="11103000" cy="2063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25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Caso studio 2: WebGrowth Digital (Regno Unito)</a:t>
            </a: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13013796" y="0"/>
            <a:ext cx="7177944" cy="10291953"/>
          </a:xfrm>
          <a:custGeom>
            <a:rect b="b" l="l" r="r" t="t"/>
            <a:pathLst>
              <a:path extrusionOk="0" h="13722604" w="9570593">
                <a:moveTo>
                  <a:pt x="4518787" y="0"/>
                </a:moveTo>
                <a:cubicBezTo>
                  <a:pt x="4535678" y="2527681"/>
                  <a:pt x="3923665" y="4474591"/>
                  <a:pt x="1939036" y="7548626"/>
                </a:cubicBezTo>
                <a:cubicBezTo>
                  <a:pt x="160147" y="10304272"/>
                  <a:pt x="635" y="12703810"/>
                  <a:pt x="0" y="13468731"/>
                </a:cubicBezTo>
                <a:lnTo>
                  <a:pt x="0" y="13477875"/>
                </a:lnTo>
                <a:cubicBezTo>
                  <a:pt x="127" y="13637006"/>
                  <a:pt x="7112" y="13722604"/>
                  <a:pt x="7112" y="13722604"/>
                </a:cubicBezTo>
                <a:lnTo>
                  <a:pt x="9570593" y="13722604"/>
                </a:lnTo>
                <a:lnTo>
                  <a:pt x="9570593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77446" r="-774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6"/>
          <p:cNvSpPr txBox="1"/>
          <p:nvPr/>
        </p:nvSpPr>
        <p:spPr>
          <a:xfrm>
            <a:off x="1196325" y="6673225"/>
            <a:ext cx="901845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62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WebGrowth Digital, un'agenzia di marketing digitale di medie dimensioni, aveva bisogno di rimanere competitiva in un settore in rapida evoluzione.</a:t>
            </a:r>
            <a:endParaRPr/>
          </a:p>
        </p:txBody>
      </p:sp>
      <p:sp>
        <p:nvSpPr>
          <p:cNvPr descr="Mappa della Gran Bretagna Immagini | Foto gratuite, adesivi PNG, sfondi ..." id="662" name="Google Shape;662;p26"/>
          <p:cNvSpPr/>
          <p:nvPr/>
        </p:nvSpPr>
        <p:spPr>
          <a:xfrm>
            <a:off x="902399" y="2690169"/>
            <a:ext cx="1860518" cy="3338799"/>
          </a:xfrm>
          <a:custGeom>
            <a:rect b="b" l="l" r="r" t="t"/>
            <a:pathLst>
              <a:path extrusionOk="0" h="4451731" w="2480691">
                <a:moveTo>
                  <a:pt x="0" y="0"/>
                </a:moveTo>
                <a:lnTo>
                  <a:pt x="2480691" y="0"/>
                </a:lnTo>
                <a:lnTo>
                  <a:pt x="2480691" y="4451731"/>
                </a:lnTo>
                <a:lnTo>
                  <a:pt x="0" y="44517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-2690" t="0"/>
            </a:stretch>
          </a:blipFill>
          <a:ln>
            <a:noFill/>
          </a:ln>
        </p:spPr>
      </p:sp>
      <p:sp>
        <p:nvSpPr>
          <p:cNvPr descr="Foto royalty-free: bandiera del Regno Unito | PickPik" id="663" name="Google Shape;663;p26"/>
          <p:cNvSpPr/>
          <p:nvPr/>
        </p:nvSpPr>
        <p:spPr>
          <a:xfrm>
            <a:off x="4373717" y="3631312"/>
            <a:ext cx="3765804" cy="2397633"/>
          </a:xfrm>
          <a:custGeom>
            <a:rect b="b" l="l" r="r" t="t"/>
            <a:pathLst>
              <a:path extrusionOk="0" h="3196844" w="5021072">
                <a:moveTo>
                  <a:pt x="0" y="0"/>
                </a:moveTo>
                <a:lnTo>
                  <a:pt x="5021072" y="0"/>
                </a:lnTo>
                <a:lnTo>
                  <a:pt x="5021072" y="3196844"/>
                </a:lnTo>
                <a:lnTo>
                  <a:pt x="0" y="3196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-3460" t="0"/>
            </a:stretch>
          </a:blipFill>
          <a:ln>
            <a:noFill/>
          </a:ln>
        </p:spPr>
      </p:sp>
      <p:sp>
        <p:nvSpPr>
          <p:cNvPr id="664" name="Google Shape;664;p26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5" name="Google Shape;665;p2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C47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/>
          <p:nvPr/>
        </p:nvSpPr>
        <p:spPr>
          <a:xfrm rot="-10602053">
            <a:off x="12412824" y="-1131902"/>
            <a:ext cx="6235446" cy="2174653"/>
          </a:xfrm>
          <a:custGeom>
            <a:rect b="b" l="l" r="r" t="t"/>
            <a:pathLst>
              <a:path extrusionOk="0" h="2899537" w="8313928">
                <a:moveTo>
                  <a:pt x="0" y="0"/>
                </a:moveTo>
                <a:lnTo>
                  <a:pt x="8313928" y="0"/>
                </a:lnTo>
                <a:lnTo>
                  <a:pt x="8313928" y="2899537"/>
                </a:lnTo>
                <a:lnTo>
                  <a:pt x="0" y="2899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675" name="Google Shape;675;p27"/>
          <p:cNvSpPr/>
          <p:nvPr/>
        </p:nvSpPr>
        <p:spPr>
          <a:xfrm flipH="1" rot="10602053">
            <a:off x="-438959" y="-1186913"/>
            <a:ext cx="6571202" cy="2291715"/>
          </a:xfrm>
          <a:custGeom>
            <a:rect b="b" l="l" r="r" t="t"/>
            <a:pathLst>
              <a:path extrusionOk="0" h="3055620" w="8761603">
                <a:moveTo>
                  <a:pt x="0" y="3055620"/>
                </a:moveTo>
                <a:lnTo>
                  <a:pt x="8761603" y="3055620"/>
                </a:lnTo>
                <a:lnTo>
                  <a:pt x="8761603" y="0"/>
                </a:lnTo>
                <a:lnTo>
                  <a:pt x="0" y="0"/>
                </a:lnTo>
                <a:lnTo>
                  <a:pt x="0" y="30556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grpSp>
        <p:nvGrpSpPr>
          <p:cNvPr id="676" name="Google Shape;676;p27"/>
          <p:cNvGrpSpPr/>
          <p:nvPr/>
        </p:nvGrpSpPr>
        <p:grpSpPr>
          <a:xfrm>
            <a:off x="1371600" y="3560882"/>
            <a:ext cx="15887700" cy="2084418"/>
            <a:chOff x="0" y="-28575"/>
            <a:chExt cx="21183600" cy="2779224"/>
          </a:xfrm>
        </p:grpSpPr>
        <p:sp>
          <p:nvSpPr>
            <p:cNvPr id="677" name="Google Shape;677;p27"/>
            <p:cNvSpPr/>
            <p:nvPr/>
          </p:nvSpPr>
          <p:spPr>
            <a:xfrm>
              <a:off x="0" y="0"/>
              <a:ext cx="21183600" cy="2750649"/>
            </a:xfrm>
            <a:custGeom>
              <a:rect b="b" l="l" r="r" t="t"/>
              <a:pathLst>
                <a:path extrusionOk="0" h="2750649" w="21183600">
                  <a:moveTo>
                    <a:pt x="25400" y="0"/>
                  </a:moveTo>
                  <a:lnTo>
                    <a:pt x="21158200" y="0"/>
                  </a:lnTo>
                  <a:cubicBezTo>
                    <a:pt x="21172170" y="0"/>
                    <a:pt x="21183600" y="13203"/>
                    <a:pt x="21183600" y="29340"/>
                  </a:cubicBezTo>
                  <a:lnTo>
                    <a:pt x="21183600" y="2721317"/>
                  </a:lnTo>
                  <a:cubicBezTo>
                    <a:pt x="21183600" y="2737454"/>
                    <a:pt x="21172170" y="2750649"/>
                    <a:pt x="21158200" y="2750649"/>
                  </a:cubicBezTo>
                  <a:lnTo>
                    <a:pt x="25400" y="2750649"/>
                  </a:lnTo>
                  <a:cubicBezTo>
                    <a:pt x="11430" y="2750649"/>
                    <a:pt x="0" y="2737454"/>
                    <a:pt x="0" y="2721317"/>
                  </a:cubicBezTo>
                  <a:lnTo>
                    <a:pt x="0" y="29340"/>
                  </a:lnTo>
                  <a:cubicBezTo>
                    <a:pt x="0" y="13203"/>
                    <a:pt x="11430" y="0"/>
                    <a:pt x="25400" y="0"/>
                  </a:cubicBezTo>
                  <a:moveTo>
                    <a:pt x="25400" y="58681"/>
                  </a:moveTo>
                  <a:lnTo>
                    <a:pt x="25400" y="29340"/>
                  </a:lnTo>
                  <a:lnTo>
                    <a:pt x="50800" y="29340"/>
                  </a:lnTo>
                  <a:lnTo>
                    <a:pt x="50800" y="2721317"/>
                  </a:lnTo>
                  <a:lnTo>
                    <a:pt x="25400" y="2721317"/>
                  </a:lnTo>
                  <a:lnTo>
                    <a:pt x="25400" y="2691976"/>
                  </a:lnTo>
                  <a:lnTo>
                    <a:pt x="21158200" y="2691976"/>
                  </a:lnTo>
                  <a:lnTo>
                    <a:pt x="21158200" y="2721317"/>
                  </a:lnTo>
                  <a:lnTo>
                    <a:pt x="21132800" y="2721317"/>
                  </a:lnTo>
                  <a:lnTo>
                    <a:pt x="21132800" y="29340"/>
                  </a:lnTo>
                  <a:lnTo>
                    <a:pt x="21158200" y="29340"/>
                  </a:lnTo>
                  <a:lnTo>
                    <a:pt x="21158200" y="58681"/>
                  </a:lnTo>
                  <a:lnTo>
                    <a:pt x="25400" y="5868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7"/>
            <p:cNvSpPr txBox="1"/>
            <p:nvPr/>
          </p:nvSpPr>
          <p:spPr>
            <a:xfrm>
              <a:off x="0" y="-28575"/>
              <a:ext cx="21183600" cy="2779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13" u="none" cap="none" strike="noStrike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Sessioni di feedback e valutazioni periodiche hanno garantito l'allineamento con le esigenze del settore. Queste iniziative non solo hanno mantenuto il vantaggio competitivo di WebGrowth Digital, ma hanno anche migliorato la soddisfazione e la fidelizzazione dei dipendenti.</a:t>
              </a:r>
              <a:endParaRPr/>
            </a:p>
          </p:txBody>
        </p:sp>
      </p:grpSp>
      <p:grpSp>
        <p:nvGrpSpPr>
          <p:cNvPr id="679" name="Google Shape;679;p27"/>
          <p:cNvGrpSpPr/>
          <p:nvPr/>
        </p:nvGrpSpPr>
        <p:grpSpPr>
          <a:xfrm>
            <a:off x="1371600" y="1556167"/>
            <a:ext cx="15887700" cy="1864671"/>
            <a:chOff x="0" y="-28575"/>
            <a:chExt cx="21183600" cy="2486228"/>
          </a:xfrm>
        </p:grpSpPr>
        <p:sp>
          <p:nvSpPr>
            <p:cNvPr id="680" name="Google Shape;680;p27"/>
            <p:cNvSpPr/>
            <p:nvPr/>
          </p:nvSpPr>
          <p:spPr>
            <a:xfrm>
              <a:off x="0" y="0"/>
              <a:ext cx="21183600" cy="2457653"/>
            </a:xfrm>
            <a:custGeom>
              <a:rect b="b" l="l" r="r" t="t"/>
              <a:pathLst>
                <a:path extrusionOk="0" h="2457653" w="21183600">
                  <a:moveTo>
                    <a:pt x="25400" y="0"/>
                  </a:moveTo>
                  <a:lnTo>
                    <a:pt x="21158200" y="0"/>
                  </a:lnTo>
                  <a:cubicBezTo>
                    <a:pt x="21172170" y="0"/>
                    <a:pt x="21183600" y="11797"/>
                    <a:pt x="21183600" y="26215"/>
                  </a:cubicBezTo>
                  <a:lnTo>
                    <a:pt x="21183600" y="2431439"/>
                  </a:lnTo>
                  <a:cubicBezTo>
                    <a:pt x="21183600" y="2445858"/>
                    <a:pt x="21172170" y="2457653"/>
                    <a:pt x="21158200" y="2457653"/>
                  </a:cubicBezTo>
                  <a:lnTo>
                    <a:pt x="25400" y="2457653"/>
                  </a:lnTo>
                  <a:cubicBezTo>
                    <a:pt x="11430" y="2457653"/>
                    <a:pt x="0" y="2445858"/>
                    <a:pt x="0" y="2431439"/>
                  </a:cubicBezTo>
                  <a:lnTo>
                    <a:pt x="0" y="26215"/>
                  </a:lnTo>
                  <a:cubicBezTo>
                    <a:pt x="0" y="11797"/>
                    <a:pt x="11430" y="0"/>
                    <a:pt x="25400" y="0"/>
                  </a:cubicBezTo>
                  <a:moveTo>
                    <a:pt x="25400" y="52430"/>
                  </a:moveTo>
                  <a:lnTo>
                    <a:pt x="25400" y="26215"/>
                  </a:lnTo>
                  <a:lnTo>
                    <a:pt x="50800" y="26215"/>
                  </a:lnTo>
                  <a:lnTo>
                    <a:pt x="50800" y="2431439"/>
                  </a:lnTo>
                  <a:lnTo>
                    <a:pt x="25400" y="2431439"/>
                  </a:lnTo>
                  <a:lnTo>
                    <a:pt x="25400" y="2405224"/>
                  </a:lnTo>
                  <a:lnTo>
                    <a:pt x="21158200" y="2405224"/>
                  </a:lnTo>
                  <a:lnTo>
                    <a:pt x="21158200" y="2431439"/>
                  </a:lnTo>
                  <a:lnTo>
                    <a:pt x="21132800" y="2431439"/>
                  </a:lnTo>
                  <a:lnTo>
                    <a:pt x="21132800" y="26215"/>
                  </a:lnTo>
                  <a:lnTo>
                    <a:pt x="21158200" y="26215"/>
                  </a:lnTo>
                  <a:lnTo>
                    <a:pt x="21158200" y="52430"/>
                  </a:lnTo>
                  <a:lnTo>
                    <a:pt x="25400" y="52430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7"/>
            <p:cNvSpPr txBox="1"/>
            <p:nvPr/>
          </p:nvSpPr>
          <p:spPr>
            <a:xfrm>
              <a:off x="0" y="-28575"/>
              <a:ext cx="21183600" cy="2486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L'azienda ha introdotto programmi di aggiornamento continuo incentrati sulle tendenze digitali emergenti e ha offerto modalità di lavoro flessibili per migliorare l'equilibrio tra lavoro e vita privata. </a:t>
              </a:r>
              <a:endParaRPr/>
            </a:p>
          </p:txBody>
        </p:sp>
      </p:grpSp>
      <p:sp>
        <p:nvSpPr>
          <p:cNvPr id="682" name="Google Shape;682;p27"/>
          <p:cNvSpPr/>
          <p:nvPr/>
        </p:nvSpPr>
        <p:spPr>
          <a:xfrm>
            <a:off x="7233487" y="5806775"/>
            <a:ext cx="3821049" cy="3821049"/>
          </a:xfrm>
          <a:custGeom>
            <a:rect b="b" l="l" r="r" t="t"/>
            <a:pathLst>
              <a:path extrusionOk="0" h="5094732" w="5094732">
                <a:moveTo>
                  <a:pt x="0" y="0"/>
                </a:moveTo>
                <a:lnTo>
                  <a:pt x="5094732" y="0"/>
                </a:lnTo>
                <a:lnTo>
                  <a:pt x="5094732" y="5094732"/>
                </a:lnTo>
                <a:lnTo>
                  <a:pt x="0" y="5094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3" name="Google Shape;683;p27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4" name="Google Shape;684;p2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8"/>
          <p:cNvSpPr/>
          <p:nvPr/>
        </p:nvSpPr>
        <p:spPr>
          <a:xfrm rot="-4777092">
            <a:off x="5568762" y="2938967"/>
            <a:ext cx="12662154" cy="4415981"/>
          </a:xfrm>
          <a:custGeom>
            <a:rect b="b" l="l" r="r" t="t"/>
            <a:pathLst>
              <a:path extrusionOk="0" h="5887974" w="16882872">
                <a:moveTo>
                  <a:pt x="0" y="0"/>
                </a:moveTo>
                <a:lnTo>
                  <a:pt x="16882872" y="0"/>
                </a:lnTo>
                <a:lnTo>
                  <a:pt x="16882872" y="5887974"/>
                </a:lnTo>
                <a:lnTo>
                  <a:pt x="0" y="5887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694" name="Google Shape;694;p28"/>
          <p:cNvSpPr/>
          <p:nvPr/>
        </p:nvSpPr>
        <p:spPr>
          <a:xfrm>
            <a:off x="11115371" y="0"/>
            <a:ext cx="7177944" cy="10291953"/>
          </a:xfrm>
          <a:custGeom>
            <a:rect b="b" l="l" r="r" t="t"/>
            <a:pathLst>
              <a:path extrusionOk="0" h="13722604" w="9570593">
                <a:moveTo>
                  <a:pt x="4518787" y="0"/>
                </a:moveTo>
                <a:cubicBezTo>
                  <a:pt x="4535678" y="2527681"/>
                  <a:pt x="3923665" y="4474591"/>
                  <a:pt x="1939036" y="7548626"/>
                </a:cubicBezTo>
                <a:cubicBezTo>
                  <a:pt x="160147" y="10304272"/>
                  <a:pt x="635" y="12703810"/>
                  <a:pt x="0" y="13468731"/>
                </a:cubicBezTo>
                <a:lnTo>
                  <a:pt x="0" y="13477875"/>
                </a:lnTo>
                <a:cubicBezTo>
                  <a:pt x="127" y="13637006"/>
                  <a:pt x="7112" y="13722604"/>
                  <a:pt x="7112" y="13722604"/>
                </a:cubicBezTo>
                <a:lnTo>
                  <a:pt x="9570593" y="13722604"/>
                </a:lnTo>
                <a:lnTo>
                  <a:pt x="957059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77446" r="-774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28"/>
          <p:cNvSpPr/>
          <p:nvPr/>
        </p:nvSpPr>
        <p:spPr>
          <a:xfrm flipH="1" rot="-2967651">
            <a:off x="13288307" y="6434108"/>
            <a:ext cx="10666096" cy="3626453"/>
          </a:xfrm>
          <a:custGeom>
            <a:rect b="b" l="l" r="r" t="t"/>
            <a:pathLst>
              <a:path extrusionOk="0" h="4835271" w="14221461">
                <a:moveTo>
                  <a:pt x="14221461" y="0"/>
                </a:moveTo>
                <a:lnTo>
                  <a:pt x="0" y="0"/>
                </a:lnTo>
                <a:lnTo>
                  <a:pt x="0" y="4835271"/>
                </a:lnTo>
                <a:lnTo>
                  <a:pt x="14221461" y="4835271"/>
                </a:lnTo>
                <a:lnTo>
                  <a:pt x="14221461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 b="-39" l="0" r="0" t="-40"/>
            </a:stretch>
          </a:blipFill>
          <a:ln>
            <a:noFill/>
          </a:ln>
        </p:spPr>
      </p:sp>
      <p:sp>
        <p:nvSpPr>
          <p:cNvPr id="696" name="Google Shape;696;p28"/>
          <p:cNvSpPr/>
          <p:nvPr/>
        </p:nvSpPr>
        <p:spPr>
          <a:xfrm>
            <a:off x="11629486" y="1052712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7" name="Google Shape;697;p28"/>
          <p:cNvSpPr/>
          <p:nvPr/>
        </p:nvSpPr>
        <p:spPr>
          <a:xfrm>
            <a:off x="11115371" y="2332412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8" name="Google Shape;698;p28"/>
          <p:cNvSpPr/>
          <p:nvPr/>
        </p:nvSpPr>
        <p:spPr>
          <a:xfrm>
            <a:off x="11910573" y="758341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9" name="Google Shape;699;p28"/>
          <p:cNvSpPr txBox="1"/>
          <p:nvPr/>
        </p:nvSpPr>
        <p:spPr>
          <a:xfrm>
            <a:off x="190150" y="256191"/>
            <a:ext cx="11103000" cy="1866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Caso studio 3: MediLife </a:t>
            </a:r>
            <a:endParaRPr/>
          </a:p>
          <a:p>
            <a:pPr indent="0" lvl="0" marL="0" marR="0" rtl="0" algn="ctr">
              <a:lnSpc>
                <a:spcPct val="1356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(Slovenia)</a:t>
            </a:r>
            <a:endParaRPr/>
          </a:p>
        </p:txBody>
      </p:sp>
      <p:sp>
        <p:nvSpPr>
          <p:cNvPr id="700" name="Google Shape;700;p28"/>
          <p:cNvSpPr/>
          <p:nvPr/>
        </p:nvSpPr>
        <p:spPr>
          <a:xfrm>
            <a:off x="11115371" y="0"/>
            <a:ext cx="7177944" cy="10291953"/>
          </a:xfrm>
          <a:custGeom>
            <a:rect b="b" l="l" r="r" t="t"/>
            <a:pathLst>
              <a:path extrusionOk="0" h="13722604" w="9570593">
                <a:moveTo>
                  <a:pt x="4518787" y="0"/>
                </a:moveTo>
                <a:cubicBezTo>
                  <a:pt x="4535678" y="2527681"/>
                  <a:pt x="3923665" y="4474591"/>
                  <a:pt x="1939036" y="7548626"/>
                </a:cubicBezTo>
                <a:cubicBezTo>
                  <a:pt x="160147" y="10304272"/>
                  <a:pt x="635" y="12703810"/>
                  <a:pt x="0" y="13468731"/>
                </a:cubicBezTo>
                <a:lnTo>
                  <a:pt x="0" y="13477875"/>
                </a:lnTo>
                <a:cubicBezTo>
                  <a:pt x="127" y="13637006"/>
                  <a:pt x="7112" y="13722604"/>
                  <a:pt x="7112" y="13722604"/>
                </a:cubicBezTo>
                <a:lnTo>
                  <a:pt x="9570593" y="13722604"/>
                </a:lnTo>
                <a:lnTo>
                  <a:pt x="9570593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77446" r="-774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28"/>
          <p:cNvSpPr txBox="1"/>
          <p:nvPr/>
        </p:nvSpPr>
        <p:spPr>
          <a:xfrm>
            <a:off x="529575" y="5396850"/>
            <a:ext cx="8694450" cy="399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78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MediLife, un'azienda sanitaria, ha dovuto affrontare lacune nelle competenze durante l'espansione dei suoi servizi. Per risolvere questo problema, l'azienda ha introdotto moduli di formazione avanzati e piattaforme di apprendimento collaborativo per lo sviluppo del personale. </a:t>
            </a:r>
            <a:endParaRPr/>
          </a:p>
        </p:txBody>
      </p:sp>
      <p:sp>
        <p:nvSpPr>
          <p:cNvPr descr="File:Bandiera slovena.JPG - Wikimedia Commons" id="702" name="Google Shape;702;p28"/>
          <p:cNvSpPr/>
          <p:nvPr/>
        </p:nvSpPr>
        <p:spPr>
          <a:xfrm>
            <a:off x="5779784" y="2838812"/>
            <a:ext cx="2807303" cy="1870710"/>
          </a:xfrm>
          <a:custGeom>
            <a:rect b="b" l="l" r="r" t="t"/>
            <a:pathLst>
              <a:path extrusionOk="0" h="2494280" w="3743071">
                <a:moveTo>
                  <a:pt x="0" y="0"/>
                </a:moveTo>
                <a:lnTo>
                  <a:pt x="3743071" y="0"/>
                </a:lnTo>
                <a:lnTo>
                  <a:pt x="3743071" y="2494280"/>
                </a:lnTo>
                <a:lnTo>
                  <a:pt x="0" y="2494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-344" t="0"/>
            </a:stretch>
          </a:blipFill>
          <a:ln>
            <a:noFill/>
          </a:ln>
        </p:spPr>
      </p:sp>
      <p:sp>
        <p:nvSpPr>
          <p:cNvPr descr="File:Mappa della posizione della Slovenia.svg - Wikipedia" id="703" name="Google Shape;703;p28"/>
          <p:cNvSpPr/>
          <p:nvPr/>
        </p:nvSpPr>
        <p:spPr>
          <a:xfrm>
            <a:off x="2058522" y="2838812"/>
            <a:ext cx="2525363" cy="1870710"/>
          </a:xfrm>
          <a:custGeom>
            <a:rect b="b" l="l" r="r" t="t"/>
            <a:pathLst>
              <a:path extrusionOk="0" h="2494280" w="3367151">
                <a:moveTo>
                  <a:pt x="0" y="0"/>
                </a:moveTo>
                <a:lnTo>
                  <a:pt x="3367151" y="0"/>
                </a:lnTo>
                <a:lnTo>
                  <a:pt x="3367151" y="2494280"/>
                </a:lnTo>
                <a:lnTo>
                  <a:pt x="0" y="2494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1" l="0" r="-200" t="0"/>
            </a:stretch>
          </a:blipFill>
          <a:ln>
            <a:noFill/>
          </a:ln>
        </p:spPr>
      </p:sp>
      <p:sp>
        <p:nvSpPr>
          <p:cNvPr id="704" name="Google Shape;704;p28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5" name="Google Shape;705;p28"/>
          <p:cNvSpPr/>
          <p:nvPr/>
        </p:nvSpPr>
        <p:spPr>
          <a:xfrm>
            <a:off x="4131384" y="9913241"/>
            <a:ext cx="10025030" cy="837542"/>
          </a:xfrm>
          <a:custGeom>
            <a:rect b="b" l="l" r="r" t="t"/>
            <a:pathLst>
              <a:path extrusionOk="0" h="837542" w="10025030">
                <a:moveTo>
                  <a:pt x="0" y="0"/>
                </a:moveTo>
                <a:lnTo>
                  <a:pt x="10025030" y="0"/>
                </a:lnTo>
                <a:lnTo>
                  <a:pt x="10025030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6" name="Google Shape;706;p2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C47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9"/>
          <p:cNvSpPr/>
          <p:nvPr/>
        </p:nvSpPr>
        <p:spPr>
          <a:xfrm rot="-10602053">
            <a:off x="12412824" y="-1131902"/>
            <a:ext cx="6235446" cy="2174653"/>
          </a:xfrm>
          <a:custGeom>
            <a:rect b="b" l="l" r="r" t="t"/>
            <a:pathLst>
              <a:path extrusionOk="0" h="2899537" w="8313928">
                <a:moveTo>
                  <a:pt x="0" y="0"/>
                </a:moveTo>
                <a:lnTo>
                  <a:pt x="8313928" y="0"/>
                </a:lnTo>
                <a:lnTo>
                  <a:pt x="8313928" y="2899537"/>
                </a:lnTo>
                <a:lnTo>
                  <a:pt x="0" y="2899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716" name="Google Shape;716;p29"/>
          <p:cNvSpPr/>
          <p:nvPr/>
        </p:nvSpPr>
        <p:spPr>
          <a:xfrm flipH="1" rot="10602053">
            <a:off x="-438959" y="-1186913"/>
            <a:ext cx="6571202" cy="2291715"/>
          </a:xfrm>
          <a:custGeom>
            <a:rect b="b" l="l" r="r" t="t"/>
            <a:pathLst>
              <a:path extrusionOk="0" h="3055620" w="8761603">
                <a:moveTo>
                  <a:pt x="0" y="3055620"/>
                </a:moveTo>
                <a:lnTo>
                  <a:pt x="8761603" y="3055620"/>
                </a:lnTo>
                <a:lnTo>
                  <a:pt x="8761603" y="0"/>
                </a:lnTo>
                <a:lnTo>
                  <a:pt x="0" y="0"/>
                </a:lnTo>
                <a:lnTo>
                  <a:pt x="0" y="30556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grpSp>
        <p:nvGrpSpPr>
          <p:cNvPr id="717" name="Google Shape;717;p29"/>
          <p:cNvGrpSpPr/>
          <p:nvPr/>
        </p:nvGrpSpPr>
        <p:grpSpPr>
          <a:xfrm>
            <a:off x="1352550" y="3559969"/>
            <a:ext cx="15887700" cy="1932432"/>
            <a:chOff x="0" y="-28575"/>
            <a:chExt cx="21183600" cy="2576576"/>
          </a:xfrm>
        </p:grpSpPr>
        <p:sp>
          <p:nvSpPr>
            <p:cNvPr id="718" name="Google Shape;718;p29"/>
            <p:cNvSpPr/>
            <p:nvPr/>
          </p:nvSpPr>
          <p:spPr>
            <a:xfrm>
              <a:off x="0" y="0"/>
              <a:ext cx="21183600" cy="2548001"/>
            </a:xfrm>
            <a:custGeom>
              <a:rect b="b" l="l" r="r" t="t"/>
              <a:pathLst>
                <a:path extrusionOk="0" h="2548001" w="21183600">
                  <a:moveTo>
                    <a:pt x="25400" y="0"/>
                  </a:moveTo>
                  <a:lnTo>
                    <a:pt x="21158200" y="0"/>
                  </a:lnTo>
                  <a:cubicBezTo>
                    <a:pt x="21172170" y="0"/>
                    <a:pt x="21183600" y="11430"/>
                    <a:pt x="21183600" y="25400"/>
                  </a:cubicBezTo>
                  <a:lnTo>
                    <a:pt x="21183600" y="2522601"/>
                  </a:lnTo>
                  <a:cubicBezTo>
                    <a:pt x="21183600" y="2536571"/>
                    <a:pt x="21172170" y="2548001"/>
                    <a:pt x="21158200" y="2548001"/>
                  </a:cubicBezTo>
                  <a:lnTo>
                    <a:pt x="25400" y="2548001"/>
                  </a:lnTo>
                  <a:cubicBezTo>
                    <a:pt x="11430" y="2548001"/>
                    <a:pt x="0" y="2536571"/>
                    <a:pt x="0" y="2522601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522601"/>
                  </a:lnTo>
                  <a:lnTo>
                    <a:pt x="25400" y="2522601"/>
                  </a:lnTo>
                  <a:lnTo>
                    <a:pt x="25400" y="2497201"/>
                  </a:lnTo>
                  <a:lnTo>
                    <a:pt x="21158200" y="2497201"/>
                  </a:lnTo>
                  <a:lnTo>
                    <a:pt x="21158200" y="2522601"/>
                  </a:lnTo>
                  <a:lnTo>
                    <a:pt x="21132800" y="2522601"/>
                  </a:lnTo>
                  <a:lnTo>
                    <a:pt x="21132800" y="25400"/>
                  </a:lnTo>
                  <a:lnTo>
                    <a:pt x="21158200" y="25400"/>
                  </a:lnTo>
                  <a:lnTo>
                    <a:pt x="2115820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9"/>
            <p:cNvSpPr txBox="1"/>
            <p:nvPr/>
          </p:nvSpPr>
          <p:spPr>
            <a:xfrm>
              <a:off x="0" y="-28575"/>
              <a:ext cx="21183600" cy="257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00" u="none" cap="none" strike="noStrike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L’approccio di MediLife ha dimostrato come la pianificazione della carriera possa apportare benefici contemporaneamente allo sviluppo dei dipendenti e alle prestazioni organizzative.</a:t>
              </a:r>
              <a:endParaRPr/>
            </a:p>
          </p:txBody>
        </p:sp>
      </p:grpSp>
      <p:grpSp>
        <p:nvGrpSpPr>
          <p:cNvPr id="720" name="Google Shape;720;p29"/>
          <p:cNvGrpSpPr/>
          <p:nvPr/>
        </p:nvGrpSpPr>
        <p:grpSpPr>
          <a:xfrm>
            <a:off x="1352550" y="1594416"/>
            <a:ext cx="15887700" cy="1441037"/>
            <a:chOff x="0" y="-28575"/>
            <a:chExt cx="21183600" cy="1921383"/>
          </a:xfrm>
        </p:grpSpPr>
        <p:sp>
          <p:nvSpPr>
            <p:cNvPr id="721" name="Google Shape;721;p29"/>
            <p:cNvSpPr/>
            <p:nvPr/>
          </p:nvSpPr>
          <p:spPr>
            <a:xfrm>
              <a:off x="0" y="0"/>
              <a:ext cx="21183600" cy="1892808"/>
            </a:xfrm>
            <a:custGeom>
              <a:rect b="b" l="l" r="r" t="t"/>
              <a:pathLst>
                <a:path extrusionOk="0" h="1892808" w="21183600">
                  <a:moveTo>
                    <a:pt x="25400" y="0"/>
                  </a:moveTo>
                  <a:lnTo>
                    <a:pt x="21158200" y="0"/>
                  </a:lnTo>
                  <a:cubicBezTo>
                    <a:pt x="21172170" y="0"/>
                    <a:pt x="21183600" y="11430"/>
                    <a:pt x="21183600" y="25400"/>
                  </a:cubicBezTo>
                  <a:lnTo>
                    <a:pt x="21183600" y="1867408"/>
                  </a:lnTo>
                  <a:cubicBezTo>
                    <a:pt x="21183600" y="1881378"/>
                    <a:pt x="21172170" y="1892808"/>
                    <a:pt x="21158200" y="1892808"/>
                  </a:cubicBezTo>
                  <a:lnTo>
                    <a:pt x="25400" y="1892808"/>
                  </a:lnTo>
                  <a:cubicBezTo>
                    <a:pt x="11430" y="1892808"/>
                    <a:pt x="0" y="1881378"/>
                    <a:pt x="0" y="1867408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1867408"/>
                  </a:lnTo>
                  <a:lnTo>
                    <a:pt x="25400" y="1867408"/>
                  </a:lnTo>
                  <a:lnTo>
                    <a:pt x="25400" y="1842008"/>
                  </a:lnTo>
                  <a:lnTo>
                    <a:pt x="21158200" y="1842008"/>
                  </a:lnTo>
                  <a:lnTo>
                    <a:pt x="21158200" y="1867408"/>
                  </a:lnTo>
                  <a:lnTo>
                    <a:pt x="21132800" y="1867408"/>
                  </a:lnTo>
                  <a:lnTo>
                    <a:pt x="21132800" y="25400"/>
                  </a:lnTo>
                  <a:lnTo>
                    <a:pt x="21158200" y="25400"/>
                  </a:lnTo>
                  <a:lnTo>
                    <a:pt x="2115820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9"/>
            <p:cNvSpPr txBox="1"/>
            <p:nvPr/>
          </p:nvSpPr>
          <p:spPr>
            <a:xfrm>
              <a:off x="0" y="-28575"/>
              <a:ext cx="21183600" cy="192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29" u="none" cap="none" strike="noStrike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I dipendenti sono stati incoraggiati a passare a ruoli specializzati, migliorando la qualità del servizio e aumentando la soddisfazione lavorativa. </a:t>
              </a:r>
              <a:endParaRPr/>
            </a:p>
          </p:txBody>
        </p:sp>
      </p:grpSp>
      <p:sp>
        <p:nvSpPr>
          <p:cNvPr descr="Immagini gratuite: sondaggio, feedback, sondaggio, dipendente, questionario..." id="723" name="Google Shape;723;p29"/>
          <p:cNvSpPr/>
          <p:nvPr/>
        </p:nvSpPr>
        <p:spPr>
          <a:xfrm>
            <a:off x="6053950" y="6047874"/>
            <a:ext cx="6180106" cy="3595974"/>
          </a:xfrm>
          <a:custGeom>
            <a:rect b="b" l="l" r="r" t="t"/>
            <a:pathLst>
              <a:path extrusionOk="0" h="4794631" w="8240141">
                <a:moveTo>
                  <a:pt x="0" y="0"/>
                </a:moveTo>
                <a:lnTo>
                  <a:pt x="8240141" y="0"/>
                </a:lnTo>
                <a:lnTo>
                  <a:pt x="8240141" y="4794631"/>
                </a:lnTo>
                <a:lnTo>
                  <a:pt x="0" y="4794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21" t="0"/>
            </a:stretch>
          </a:blipFill>
          <a:ln>
            <a:noFill/>
          </a:ln>
        </p:spPr>
      </p:sp>
      <p:sp>
        <p:nvSpPr>
          <p:cNvPr id="724" name="Google Shape;724;p29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5" name="Google Shape;725;p29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/>
          <p:nvPr/>
        </p:nvSpPr>
        <p:spPr>
          <a:xfrm flipH="1" rot="4724778">
            <a:off x="-3290333" y="1991025"/>
            <a:ext cx="14302931" cy="4988147"/>
          </a:xfrm>
          <a:custGeom>
            <a:rect b="b" l="l" r="r" t="t"/>
            <a:pathLst>
              <a:path extrusionOk="0" h="6650863" w="19070574">
                <a:moveTo>
                  <a:pt x="0" y="6650863"/>
                </a:moveTo>
                <a:lnTo>
                  <a:pt x="19070574" y="6650863"/>
                </a:lnTo>
                <a:lnTo>
                  <a:pt x="19070574" y="0"/>
                </a:lnTo>
                <a:lnTo>
                  <a:pt x="0" y="0"/>
                </a:lnTo>
                <a:lnTo>
                  <a:pt x="0" y="665086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138" name="Google Shape;138;p3"/>
          <p:cNvSpPr/>
          <p:nvPr/>
        </p:nvSpPr>
        <p:spPr>
          <a:xfrm>
            <a:off x="5551125" y="399521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3"/>
          <p:cNvSpPr/>
          <p:nvPr/>
        </p:nvSpPr>
        <p:spPr>
          <a:xfrm>
            <a:off x="5677762" y="1525346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3"/>
          <p:cNvSpPr/>
          <p:nvPr/>
        </p:nvSpPr>
        <p:spPr>
          <a:xfrm>
            <a:off x="5273237" y="154124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3"/>
          <p:cNvSpPr/>
          <p:nvPr/>
        </p:nvSpPr>
        <p:spPr>
          <a:xfrm>
            <a:off x="-3755300" y="0"/>
            <a:ext cx="8732425" cy="10311384"/>
          </a:xfrm>
          <a:custGeom>
            <a:rect b="b" l="l" r="r" t="t"/>
            <a:pathLst>
              <a:path extrusionOk="0" h="13748513" w="11643233">
                <a:moveTo>
                  <a:pt x="0" y="0"/>
                </a:moveTo>
                <a:lnTo>
                  <a:pt x="0" y="13748513"/>
                </a:lnTo>
                <a:lnTo>
                  <a:pt x="11624945" y="13748513"/>
                </a:lnTo>
                <a:cubicBezTo>
                  <a:pt x="11624945" y="13748513"/>
                  <a:pt x="11642344" y="13612242"/>
                  <a:pt x="11643233" y="13358369"/>
                </a:cubicBezTo>
                <a:lnTo>
                  <a:pt x="11643233" y="13316077"/>
                </a:lnTo>
                <a:cubicBezTo>
                  <a:pt x="11639803" y="12348465"/>
                  <a:pt x="11394313" y="9844914"/>
                  <a:pt x="9281668" y="6707252"/>
                </a:cubicBezTo>
                <a:cubicBezTo>
                  <a:pt x="6458331" y="2514219"/>
                  <a:pt x="6964680" y="0"/>
                  <a:pt x="6964680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8555" r="-3855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"/>
          <p:cNvSpPr/>
          <p:nvPr/>
        </p:nvSpPr>
        <p:spPr>
          <a:xfrm rot="2900561">
            <a:off x="-6095762" y="6299006"/>
            <a:ext cx="10914697" cy="3710940"/>
          </a:xfrm>
          <a:custGeom>
            <a:rect b="b" l="l" r="r" t="t"/>
            <a:pathLst>
              <a:path extrusionOk="0" h="4947920" w="14552930">
                <a:moveTo>
                  <a:pt x="0" y="0"/>
                </a:moveTo>
                <a:lnTo>
                  <a:pt x="14552930" y="0"/>
                </a:lnTo>
                <a:lnTo>
                  <a:pt x="14552930" y="4947920"/>
                </a:lnTo>
                <a:lnTo>
                  <a:pt x="0" y="4947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77000"/>
            </a:blip>
            <a:stretch>
              <a:fillRect b="-41" l="0" r="0" t="-39"/>
            </a:stretch>
          </a:blipFill>
          <a:ln>
            <a:noFill/>
          </a:ln>
        </p:spPr>
      </p:sp>
      <p:sp>
        <p:nvSpPr>
          <p:cNvPr id="143" name="Google Shape;143;p3"/>
          <p:cNvSpPr txBox="1"/>
          <p:nvPr/>
        </p:nvSpPr>
        <p:spPr>
          <a:xfrm>
            <a:off x="7074250" y="237588"/>
            <a:ext cx="10655100" cy="94726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8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37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4: Lezione 3. Strategie per la pianificazione della carriera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4.1 Valutazione e autovalutazione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4.2. Formazione e sviluppo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4.3. Mentoring e Coaching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4.4. Riconoscimento e ricompensa</a:t>
            </a:r>
            <a:endParaRPr/>
          </a:p>
          <a:p>
            <a:pPr indent="0" lvl="0" marL="0" marR="0" rtl="0" algn="just">
              <a:lnSpc>
                <a:spcPct val="18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37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5: Lezione 4. Piano di attuazione</a:t>
            </a:r>
            <a:endParaRPr/>
          </a:p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5.1. Fase di preparazione 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5.2 La fase di sviluppo del piano 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5.3. Implementazione e monitoraggio 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5.4. Valutazione e miglioramento 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5.5. Sfide nell'implementazione della pianificazione della carriera nelle</a:t>
            </a:r>
            <a:r>
              <a:rPr b="1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PMI</a:t>
            </a:r>
            <a:endParaRPr/>
          </a:p>
          <a:p>
            <a:pPr indent="0" lvl="0" marL="0" marR="0" rtl="0" algn="just">
              <a:lnSpc>
                <a:spcPct val="18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37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6: Lezione 5. Casi studio e applicazioni reali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6.1. Caso studio 1: "AdvisoTech" (Francia)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6.2. Caso studio 2: WebGrowth Digital (Regno Unito)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6.3. Caso studio 3: MediLife (Slovenia) 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6.4. Caso studio 4: PowerGen (Polonia)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6.5. Caso studio 5: AeroTech Solutions (Portogallo)</a:t>
            </a:r>
            <a:endParaRPr/>
          </a:p>
          <a:p>
            <a:pPr indent="0" lvl="0" marL="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4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6.6. Conclusion</a:t>
            </a:r>
            <a:endParaRPr/>
          </a:p>
          <a:p>
            <a:pPr indent="0" lvl="0" marL="0" marR="0" rtl="0" algn="just">
              <a:lnSpc>
                <a:spcPct val="18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37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7: Bibliografia</a:t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3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62D4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0"/>
          <p:cNvSpPr/>
          <p:nvPr/>
        </p:nvSpPr>
        <p:spPr>
          <a:xfrm rot="-4777092">
            <a:off x="6392362" y="2935530"/>
            <a:ext cx="12662154" cy="4415981"/>
          </a:xfrm>
          <a:custGeom>
            <a:rect b="b" l="l" r="r" t="t"/>
            <a:pathLst>
              <a:path extrusionOk="0" h="5887974" w="16882872">
                <a:moveTo>
                  <a:pt x="0" y="0"/>
                </a:moveTo>
                <a:lnTo>
                  <a:pt x="16882872" y="0"/>
                </a:lnTo>
                <a:lnTo>
                  <a:pt x="16882872" y="5887974"/>
                </a:lnTo>
                <a:lnTo>
                  <a:pt x="0" y="5887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735" name="Google Shape;735;p30"/>
          <p:cNvSpPr/>
          <p:nvPr/>
        </p:nvSpPr>
        <p:spPr>
          <a:xfrm flipH="1" rot="-2967651">
            <a:off x="13288307" y="6434108"/>
            <a:ext cx="10666096" cy="3626453"/>
          </a:xfrm>
          <a:custGeom>
            <a:rect b="b" l="l" r="r" t="t"/>
            <a:pathLst>
              <a:path extrusionOk="0" h="4835271" w="14221461">
                <a:moveTo>
                  <a:pt x="14221461" y="0"/>
                </a:moveTo>
                <a:lnTo>
                  <a:pt x="0" y="0"/>
                </a:lnTo>
                <a:lnTo>
                  <a:pt x="0" y="4835271"/>
                </a:lnTo>
                <a:lnTo>
                  <a:pt x="14221461" y="4835271"/>
                </a:lnTo>
                <a:lnTo>
                  <a:pt x="14221461" y="0"/>
                </a:lnTo>
                <a:close/>
              </a:path>
            </a:pathLst>
          </a:custGeom>
          <a:blipFill rotWithShape="1">
            <a:blip r:embed="rId4">
              <a:alphaModFix amt="77000"/>
            </a:blip>
            <a:stretch>
              <a:fillRect b="-39" l="0" r="0" t="-40"/>
            </a:stretch>
          </a:blipFill>
          <a:ln>
            <a:noFill/>
          </a:ln>
        </p:spPr>
      </p:sp>
      <p:sp>
        <p:nvSpPr>
          <p:cNvPr id="736" name="Google Shape;736;p30"/>
          <p:cNvSpPr/>
          <p:nvPr/>
        </p:nvSpPr>
        <p:spPr>
          <a:xfrm>
            <a:off x="11629486" y="1052712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7" name="Google Shape;737;p30"/>
          <p:cNvSpPr/>
          <p:nvPr/>
        </p:nvSpPr>
        <p:spPr>
          <a:xfrm>
            <a:off x="11115371" y="2332412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8" name="Google Shape;738;p30"/>
          <p:cNvSpPr/>
          <p:nvPr/>
        </p:nvSpPr>
        <p:spPr>
          <a:xfrm>
            <a:off x="11910573" y="758341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9" name="Google Shape;739;p30"/>
          <p:cNvSpPr txBox="1"/>
          <p:nvPr/>
        </p:nvSpPr>
        <p:spPr>
          <a:xfrm>
            <a:off x="-90982" y="388120"/>
            <a:ext cx="11103000" cy="1891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75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Caso studio 4: PowerGen (Polonia)</a:t>
            </a:r>
            <a:endParaRPr/>
          </a:p>
        </p:txBody>
      </p:sp>
      <p:sp>
        <p:nvSpPr>
          <p:cNvPr id="740" name="Google Shape;740;p30"/>
          <p:cNvSpPr/>
          <p:nvPr/>
        </p:nvSpPr>
        <p:spPr>
          <a:xfrm>
            <a:off x="12147121" y="950"/>
            <a:ext cx="7177944" cy="10291953"/>
          </a:xfrm>
          <a:custGeom>
            <a:rect b="b" l="l" r="r" t="t"/>
            <a:pathLst>
              <a:path extrusionOk="0" h="13722604" w="9570593">
                <a:moveTo>
                  <a:pt x="4518787" y="0"/>
                </a:moveTo>
                <a:cubicBezTo>
                  <a:pt x="4535678" y="2527681"/>
                  <a:pt x="3923665" y="4474591"/>
                  <a:pt x="1939036" y="7548626"/>
                </a:cubicBezTo>
                <a:cubicBezTo>
                  <a:pt x="160147" y="10304272"/>
                  <a:pt x="635" y="12703810"/>
                  <a:pt x="0" y="13468731"/>
                </a:cubicBezTo>
                <a:lnTo>
                  <a:pt x="0" y="13477875"/>
                </a:lnTo>
                <a:cubicBezTo>
                  <a:pt x="127" y="13637006"/>
                  <a:pt x="7112" y="13722604"/>
                  <a:pt x="7112" y="13722604"/>
                </a:cubicBezTo>
                <a:lnTo>
                  <a:pt x="9570593" y="13722604"/>
                </a:lnTo>
                <a:lnTo>
                  <a:pt x="9570593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77446" r="-774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30"/>
          <p:cNvSpPr txBox="1"/>
          <p:nvPr/>
        </p:nvSpPr>
        <p:spPr>
          <a:xfrm>
            <a:off x="720075" y="5356475"/>
            <a:ext cx="8808750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PowerGen, una PMI del settore delle energie rinnovabili, focalizzata sulla sostenibilità e sull'innovazione. </a:t>
            </a:r>
            <a:endParaRPr/>
          </a:p>
        </p:txBody>
      </p:sp>
      <p:sp>
        <p:nvSpPr>
          <p:cNvPr descr="File:EU-Poland.svg - Wikipedia" id="742" name="Google Shape;742;p30"/>
          <p:cNvSpPr/>
          <p:nvPr/>
        </p:nvSpPr>
        <p:spPr>
          <a:xfrm>
            <a:off x="2333625" y="2746625"/>
            <a:ext cx="2590800" cy="2182654"/>
          </a:xfrm>
          <a:custGeom>
            <a:rect b="b" l="l" r="r" t="t"/>
            <a:pathLst>
              <a:path extrusionOk="0" h="2910205" w="3454400">
                <a:moveTo>
                  <a:pt x="0" y="0"/>
                </a:moveTo>
                <a:lnTo>
                  <a:pt x="3454400" y="0"/>
                </a:lnTo>
                <a:lnTo>
                  <a:pt x="3454400" y="2910205"/>
                </a:lnTo>
                <a:lnTo>
                  <a:pt x="0" y="2910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-136" t="0"/>
            </a:stretch>
          </a:blipFill>
          <a:ln>
            <a:noFill/>
          </a:ln>
        </p:spPr>
      </p:sp>
      <p:sp>
        <p:nvSpPr>
          <p:cNvPr descr="File:Bandiera della Polonia.jpg - Wikipedia" id="743" name="Google Shape;743;p30"/>
          <p:cNvSpPr/>
          <p:nvPr/>
        </p:nvSpPr>
        <p:spPr>
          <a:xfrm>
            <a:off x="6005825" y="2746624"/>
            <a:ext cx="2590800" cy="2182654"/>
          </a:xfrm>
          <a:custGeom>
            <a:rect b="b" l="l" r="r" t="t"/>
            <a:pathLst>
              <a:path extrusionOk="0" h="2910205" w="3454400">
                <a:moveTo>
                  <a:pt x="0" y="0"/>
                </a:moveTo>
                <a:lnTo>
                  <a:pt x="3454400" y="0"/>
                </a:lnTo>
                <a:lnTo>
                  <a:pt x="3454400" y="2910205"/>
                </a:lnTo>
                <a:lnTo>
                  <a:pt x="0" y="2910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26758" l="0" r="-133" t="0"/>
            </a:stretch>
          </a:blipFill>
          <a:ln>
            <a:noFill/>
          </a:ln>
        </p:spPr>
      </p:sp>
      <p:sp>
        <p:nvSpPr>
          <p:cNvPr descr="57 foto royalty-free sulla sostenibilità | PickPik" id="744" name="Google Shape;744;p30"/>
          <p:cNvSpPr/>
          <p:nvPr/>
        </p:nvSpPr>
        <p:spPr>
          <a:xfrm>
            <a:off x="3492213" y="7431700"/>
            <a:ext cx="3264504" cy="2182654"/>
          </a:xfrm>
          <a:custGeom>
            <a:rect b="b" l="l" r="r" t="t"/>
            <a:pathLst>
              <a:path extrusionOk="0" h="2910205" w="4352671">
                <a:moveTo>
                  <a:pt x="0" y="0"/>
                </a:moveTo>
                <a:lnTo>
                  <a:pt x="4352671" y="0"/>
                </a:lnTo>
                <a:lnTo>
                  <a:pt x="4352671" y="2910205"/>
                </a:lnTo>
                <a:lnTo>
                  <a:pt x="0" y="2910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-290" t="0"/>
            </a:stretch>
          </a:blipFill>
          <a:ln>
            <a:noFill/>
          </a:ln>
        </p:spPr>
      </p:sp>
      <p:sp>
        <p:nvSpPr>
          <p:cNvPr id="745" name="Google Shape;745;p30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6" name="Google Shape;746;p30"/>
          <p:cNvSpPr/>
          <p:nvPr/>
        </p:nvSpPr>
        <p:spPr>
          <a:xfrm>
            <a:off x="4131384" y="9913241"/>
            <a:ext cx="10025030" cy="837542"/>
          </a:xfrm>
          <a:custGeom>
            <a:rect b="b" l="l" r="r" t="t"/>
            <a:pathLst>
              <a:path extrusionOk="0" h="837542" w="10025030">
                <a:moveTo>
                  <a:pt x="0" y="0"/>
                </a:moveTo>
                <a:lnTo>
                  <a:pt x="10025030" y="0"/>
                </a:lnTo>
                <a:lnTo>
                  <a:pt x="10025030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7" name="Google Shape;747;p30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C47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1"/>
          <p:cNvSpPr/>
          <p:nvPr/>
        </p:nvSpPr>
        <p:spPr>
          <a:xfrm rot="-10602053">
            <a:off x="12412824" y="-1131902"/>
            <a:ext cx="6235446" cy="2174653"/>
          </a:xfrm>
          <a:custGeom>
            <a:rect b="b" l="l" r="r" t="t"/>
            <a:pathLst>
              <a:path extrusionOk="0" h="2899537" w="8313928">
                <a:moveTo>
                  <a:pt x="0" y="0"/>
                </a:moveTo>
                <a:lnTo>
                  <a:pt x="8313928" y="0"/>
                </a:lnTo>
                <a:lnTo>
                  <a:pt x="8313928" y="2899537"/>
                </a:lnTo>
                <a:lnTo>
                  <a:pt x="0" y="2899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757" name="Google Shape;757;p31"/>
          <p:cNvSpPr/>
          <p:nvPr/>
        </p:nvSpPr>
        <p:spPr>
          <a:xfrm flipH="1" rot="10602053">
            <a:off x="-438959" y="-1186913"/>
            <a:ext cx="6571202" cy="2291715"/>
          </a:xfrm>
          <a:custGeom>
            <a:rect b="b" l="l" r="r" t="t"/>
            <a:pathLst>
              <a:path extrusionOk="0" h="3055620" w="8761603">
                <a:moveTo>
                  <a:pt x="0" y="3055620"/>
                </a:moveTo>
                <a:lnTo>
                  <a:pt x="8761603" y="3055620"/>
                </a:lnTo>
                <a:lnTo>
                  <a:pt x="8761603" y="0"/>
                </a:lnTo>
                <a:lnTo>
                  <a:pt x="0" y="0"/>
                </a:lnTo>
                <a:lnTo>
                  <a:pt x="0" y="305562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grpSp>
        <p:nvGrpSpPr>
          <p:cNvPr id="758" name="Google Shape;758;p31"/>
          <p:cNvGrpSpPr/>
          <p:nvPr/>
        </p:nvGrpSpPr>
        <p:grpSpPr>
          <a:xfrm>
            <a:off x="1352550" y="3941824"/>
            <a:ext cx="15887700" cy="1306068"/>
            <a:chOff x="0" y="-28575"/>
            <a:chExt cx="21183600" cy="1741424"/>
          </a:xfrm>
        </p:grpSpPr>
        <p:sp>
          <p:nvSpPr>
            <p:cNvPr id="759" name="Google Shape;759;p31"/>
            <p:cNvSpPr/>
            <p:nvPr/>
          </p:nvSpPr>
          <p:spPr>
            <a:xfrm>
              <a:off x="0" y="0"/>
              <a:ext cx="21183600" cy="1712849"/>
            </a:xfrm>
            <a:custGeom>
              <a:rect b="b" l="l" r="r" t="t"/>
              <a:pathLst>
                <a:path extrusionOk="0" h="1712849" w="21183600">
                  <a:moveTo>
                    <a:pt x="25400" y="0"/>
                  </a:moveTo>
                  <a:lnTo>
                    <a:pt x="21158200" y="0"/>
                  </a:lnTo>
                  <a:cubicBezTo>
                    <a:pt x="21172170" y="0"/>
                    <a:pt x="21183600" y="11430"/>
                    <a:pt x="21183600" y="25400"/>
                  </a:cubicBezTo>
                  <a:lnTo>
                    <a:pt x="21183600" y="1687449"/>
                  </a:lnTo>
                  <a:cubicBezTo>
                    <a:pt x="21183600" y="1701419"/>
                    <a:pt x="21172170" y="1712849"/>
                    <a:pt x="21158200" y="1712849"/>
                  </a:cubicBezTo>
                  <a:lnTo>
                    <a:pt x="25400" y="1712849"/>
                  </a:lnTo>
                  <a:cubicBezTo>
                    <a:pt x="11430" y="1712849"/>
                    <a:pt x="0" y="1701419"/>
                    <a:pt x="0" y="1687449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1687449"/>
                  </a:lnTo>
                  <a:lnTo>
                    <a:pt x="25400" y="1687449"/>
                  </a:lnTo>
                  <a:lnTo>
                    <a:pt x="25400" y="1662049"/>
                  </a:lnTo>
                  <a:lnTo>
                    <a:pt x="21158200" y="1662049"/>
                  </a:lnTo>
                  <a:lnTo>
                    <a:pt x="21158200" y="1687449"/>
                  </a:lnTo>
                  <a:lnTo>
                    <a:pt x="21132800" y="1687449"/>
                  </a:lnTo>
                  <a:lnTo>
                    <a:pt x="21132800" y="25400"/>
                  </a:lnTo>
                  <a:lnTo>
                    <a:pt x="21158200" y="25400"/>
                  </a:lnTo>
                  <a:lnTo>
                    <a:pt x="2115820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1"/>
            <p:cNvSpPr txBox="1"/>
            <p:nvPr/>
          </p:nvSpPr>
          <p:spPr>
            <a:xfrm>
              <a:off x="0" y="-28575"/>
              <a:ext cx="21183600" cy="17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L’iniziativa ha rafforzato il bacino di leadership dell’azienda e ne ha riaffermato l’impegno nei confronti dell’energia verde.</a:t>
              </a:r>
              <a:endParaRPr/>
            </a:p>
          </p:txBody>
        </p:sp>
      </p:grpSp>
      <p:grpSp>
        <p:nvGrpSpPr>
          <p:cNvPr id="761" name="Google Shape;761;p31"/>
          <p:cNvGrpSpPr/>
          <p:nvPr/>
        </p:nvGrpSpPr>
        <p:grpSpPr>
          <a:xfrm>
            <a:off x="1352550" y="1594407"/>
            <a:ext cx="15887700" cy="2045036"/>
            <a:chOff x="0" y="-28575"/>
            <a:chExt cx="21183600" cy="2726714"/>
          </a:xfrm>
        </p:grpSpPr>
        <p:sp>
          <p:nvSpPr>
            <p:cNvPr id="762" name="Google Shape;762;p31"/>
            <p:cNvSpPr/>
            <p:nvPr/>
          </p:nvSpPr>
          <p:spPr>
            <a:xfrm>
              <a:off x="0" y="0"/>
              <a:ext cx="21183600" cy="2698139"/>
            </a:xfrm>
            <a:custGeom>
              <a:rect b="b" l="l" r="r" t="t"/>
              <a:pathLst>
                <a:path extrusionOk="0" h="2698139" w="21183600">
                  <a:moveTo>
                    <a:pt x="25400" y="0"/>
                  </a:moveTo>
                  <a:lnTo>
                    <a:pt x="21158200" y="0"/>
                  </a:lnTo>
                  <a:cubicBezTo>
                    <a:pt x="21172170" y="0"/>
                    <a:pt x="21183600" y="12951"/>
                    <a:pt x="21183600" y="28780"/>
                  </a:cubicBezTo>
                  <a:lnTo>
                    <a:pt x="21183600" y="2669366"/>
                  </a:lnTo>
                  <a:cubicBezTo>
                    <a:pt x="21183600" y="2685195"/>
                    <a:pt x="21172170" y="2698139"/>
                    <a:pt x="21158200" y="2698139"/>
                  </a:cubicBezTo>
                  <a:lnTo>
                    <a:pt x="25400" y="2698139"/>
                  </a:lnTo>
                  <a:cubicBezTo>
                    <a:pt x="11430" y="2698139"/>
                    <a:pt x="0" y="2685195"/>
                    <a:pt x="0" y="2669366"/>
                  </a:cubicBezTo>
                  <a:lnTo>
                    <a:pt x="0" y="28780"/>
                  </a:lnTo>
                  <a:cubicBezTo>
                    <a:pt x="0" y="12951"/>
                    <a:pt x="11430" y="0"/>
                    <a:pt x="25400" y="0"/>
                  </a:cubicBezTo>
                  <a:moveTo>
                    <a:pt x="25400" y="57560"/>
                  </a:moveTo>
                  <a:lnTo>
                    <a:pt x="25400" y="28780"/>
                  </a:lnTo>
                  <a:lnTo>
                    <a:pt x="50800" y="28780"/>
                  </a:lnTo>
                  <a:lnTo>
                    <a:pt x="50800" y="2669366"/>
                  </a:lnTo>
                  <a:lnTo>
                    <a:pt x="25400" y="2669366"/>
                  </a:lnTo>
                  <a:lnTo>
                    <a:pt x="25400" y="2640586"/>
                  </a:lnTo>
                  <a:lnTo>
                    <a:pt x="21158200" y="2640586"/>
                  </a:lnTo>
                  <a:lnTo>
                    <a:pt x="21158200" y="2669366"/>
                  </a:lnTo>
                  <a:lnTo>
                    <a:pt x="21132800" y="2669366"/>
                  </a:lnTo>
                  <a:lnTo>
                    <a:pt x="21132800" y="28780"/>
                  </a:lnTo>
                  <a:lnTo>
                    <a:pt x="21158200" y="28780"/>
                  </a:lnTo>
                  <a:lnTo>
                    <a:pt x="21158200" y="57560"/>
                  </a:lnTo>
                  <a:lnTo>
                    <a:pt x="25400" y="5756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1"/>
            <p:cNvSpPr txBox="1"/>
            <p:nvPr/>
          </p:nvSpPr>
          <p:spPr>
            <a:xfrm>
              <a:off x="0" y="-28575"/>
              <a:ext cx="21183600" cy="2726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Ha integrato strumenti digitali nella pianificazione della carriera, consentendo ai dipendenti di allineare lo sviluppo delle proprie competenze agli obiettivi aziendali. Programmi di formazione sulle tecnologie delle energie rinnovabili e coaching di leadership hanno preparato i dipendenti a ruoli più avanzati. </a:t>
              </a:r>
              <a:endParaRPr/>
            </a:p>
          </p:txBody>
        </p:sp>
      </p:grpSp>
      <p:sp>
        <p:nvSpPr>
          <p:cNvPr descr="Energia verde rinnovabile | Energia verde png con sfondo trasparente | Flickr" id="764" name="Google Shape;764;p31"/>
          <p:cNvSpPr/>
          <p:nvPr/>
        </p:nvSpPr>
        <p:spPr>
          <a:xfrm>
            <a:off x="7019925" y="5699175"/>
            <a:ext cx="5143500" cy="3435381"/>
          </a:xfrm>
          <a:custGeom>
            <a:rect b="b" l="l" r="r" t="t"/>
            <a:pathLst>
              <a:path extrusionOk="0" h="4580509" w="6858000">
                <a:moveTo>
                  <a:pt x="0" y="0"/>
                </a:moveTo>
                <a:lnTo>
                  <a:pt x="6858000" y="0"/>
                </a:lnTo>
                <a:lnTo>
                  <a:pt x="6858000" y="4580509"/>
                </a:lnTo>
                <a:lnTo>
                  <a:pt x="0" y="45805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83" t="0"/>
            </a:stretch>
          </a:blipFill>
          <a:ln>
            <a:noFill/>
          </a:ln>
        </p:spPr>
      </p:sp>
      <p:sp>
        <p:nvSpPr>
          <p:cNvPr id="765" name="Google Shape;765;p31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6" name="Google Shape;766;p31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2"/>
          <p:cNvSpPr/>
          <p:nvPr/>
        </p:nvSpPr>
        <p:spPr>
          <a:xfrm rot="-4777092">
            <a:off x="5568762" y="2938967"/>
            <a:ext cx="12662154" cy="4415981"/>
          </a:xfrm>
          <a:custGeom>
            <a:rect b="b" l="l" r="r" t="t"/>
            <a:pathLst>
              <a:path extrusionOk="0" h="5887974" w="16882872">
                <a:moveTo>
                  <a:pt x="0" y="0"/>
                </a:moveTo>
                <a:lnTo>
                  <a:pt x="16882872" y="0"/>
                </a:lnTo>
                <a:lnTo>
                  <a:pt x="16882872" y="5887974"/>
                </a:lnTo>
                <a:lnTo>
                  <a:pt x="0" y="5887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776" name="Google Shape;776;p32"/>
          <p:cNvSpPr/>
          <p:nvPr/>
        </p:nvSpPr>
        <p:spPr>
          <a:xfrm>
            <a:off x="11115371" y="0"/>
            <a:ext cx="7177944" cy="10291953"/>
          </a:xfrm>
          <a:custGeom>
            <a:rect b="b" l="l" r="r" t="t"/>
            <a:pathLst>
              <a:path extrusionOk="0" h="13722604" w="9570593">
                <a:moveTo>
                  <a:pt x="4518787" y="0"/>
                </a:moveTo>
                <a:cubicBezTo>
                  <a:pt x="4535678" y="2527681"/>
                  <a:pt x="3923665" y="4474591"/>
                  <a:pt x="1939036" y="7548626"/>
                </a:cubicBezTo>
                <a:cubicBezTo>
                  <a:pt x="160147" y="10304272"/>
                  <a:pt x="635" y="12703810"/>
                  <a:pt x="0" y="13468731"/>
                </a:cubicBezTo>
                <a:lnTo>
                  <a:pt x="0" y="13477875"/>
                </a:lnTo>
                <a:cubicBezTo>
                  <a:pt x="127" y="13637006"/>
                  <a:pt x="7112" y="13722604"/>
                  <a:pt x="7112" y="13722604"/>
                </a:cubicBezTo>
                <a:lnTo>
                  <a:pt x="9570593" y="13722604"/>
                </a:lnTo>
                <a:lnTo>
                  <a:pt x="957059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77446" r="-774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32"/>
          <p:cNvSpPr/>
          <p:nvPr/>
        </p:nvSpPr>
        <p:spPr>
          <a:xfrm flipH="1" rot="-2967651">
            <a:off x="13288307" y="6434108"/>
            <a:ext cx="10666096" cy="3626453"/>
          </a:xfrm>
          <a:custGeom>
            <a:rect b="b" l="l" r="r" t="t"/>
            <a:pathLst>
              <a:path extrusionOk="0" h="4835271" w="14221461">
                <a:moveTo>
                  <a:pt x="14221461" y="0"/>
                </a:moveTo>
                <a:lnTo>
                  <a:pt x="0" y="0"/>
                </a:lnTo>
                <a:lnTo>
                  <a:pt x="0" y="4835271"/>
                </a:lnTo>
                <a:lnTo>
                  <a:pt x="14221461" y="4835271"/>
                </a:lnTo>
                <a:lnTo>
                  <a:pt x="14221461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 b="-39" l="0" r="0" t="-40"/>
            </a:stretch>
          </a:blipFill>
          <a:ln>
            <a:noFill/>
          </a:ln>
        </p:spPr>
      </p:sp>
      <p:sp>
        <p:nvSpPr>
          <p:cNvPr id="778" name="Google Shape;778;p32"/>
          <p:cNvSpPr/>
          <p:nvPr/>
        </p:nvSpPr>
        <p:spPr>
          <a:xfrm>
            <a:off x="11629486" y="1052712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9" name="Google Shape;779;p32"/>
          <p:cNvSpPr/>
          <p:nvPr/>
        </p:nvSpPr>
        <p:spPr>
          <a:xfrm>
            <a:off x="11115371" y="2332412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0" name="Google Shape;780;p32"/>
          <p:cNvSpPr/>
          <p:nvPr/>
        </p:nvSpPr>
        <p:spPr>
          <a:xfrm>
            <a:off x="11910573" y="758341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1" name="Google Shape;781;p32"/>
          <p:cNvSpPr txBox="1"/>
          <p:nvPr/>
        </p:nvSpPr>
        <p:spPr>
          <a:xfrm>
            <a:off x="5" y="817487"/>
            <a:ext cx="11103000" cy="2090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Caso studio 5: AeroTech Solutions (Portogallo)</a:t>
            </a:r>
            <a:endParaRPr/>
          </a:p>
        </p:txBody>
      </p:sp>
      <p:sp>
        <p:nvSpPr>
          <p:cNvPr id="782" name="Google Shape;782;p32"/>
          <p:cNvSpPr/>
          <p:nvPr/>
        </p:nvSpPr>
        <p:spPr>
          <a:xfrm>
            <a:off x="11115371" y="0"/>
            <a:ext cx="7177944" cy="10291953"/>
          </a:xfrm>
          <a:custGeom>
            <a:rect b="b" l="l" r="r" t="t"/>
            <a:pathLst>
              <a:path extrusionOk="0" h="13722604" w="9570593">
                <a:moveTo>
                  <a:pt x="4518787" y="0"/>
                </a:moveTo>
                <a:cubicBezTo>
                  <a:pt x="4535678" y="2527681"/>
                  <a:pt x="3923665" y="4474591"/>
                  <a:pt x="1939036" y="7548626"/>
                </a:cubicBezTo>
                <a:cubicBezTo>
                  <a:pt x="160147" y="10304272"/>
                  <a:pt x="635" y="12703810"/>
                  <a:pt x="0" y="13468731"/>
                </a:cubicBezTo>
                <a:lnTo>
                  <a:pt x="0" y="13477875"/>
                </a:lnTo>
                <a:cubicBezTo>
                  <a:pt x="127" y="13637006"/>
                  <a:pt x="7112" y="13722604"/>
                  <a:pt x="7112" y="13722604"/>
                </a:cubicBezTo>
                <a:lnTo>
                  <a:pt x="9570593" y="13722604"/>
                </a:lnTo>
                <a:lnTo>
                  <a:pt x="9570593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77446" r="-774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32"/>
          <p:cNvSpPr txBox="1"/>
          <p:nvPr/>
        </p:nvSpPr>
        <p:spPr>
          <a:xfrm>
            <a:off x="1500725" y="6620025"/>
            <a:ext cx="699495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AeroTech Solutions, un'azienda di ingegneria aerospaziale, ha dovuto affrontare difficoltà nel trattenere i talenti specializzati. </a:t>
            </a:r>
            <a:endParaRPr/>
          </a:p>
        </p:txBody>
      </p:sp>
      <p:sp>
        <p:nvSpPr>
          <p:cNvPr descr="File:Foto della bandiera del Portogallo. JPG - Wikipedia" id="784" name="Google Shape;784;p32"/>
          <p:cNvSpPr/>
          <p:nvPr/>
        </p:nvSpPr>
        <p:spPr>
          <a:xfrm>
            <a:off x="3966788" y="3227413"/>
            <a:ext cx="2062829" cy="2744058"/>
          </a:xfrm>
          <a:custGeom>
            <a:rect b="b" l="l" r="r" t="t"/>
            <a:pathLst>
              <a:path extrusionOk="0" h="3658743" w="2750439">
                <a:moveTo>
                  <a:pt x="0" y="0"/>
                </a:moveTo>
                <a:lnTo>
                  <a:pt x="2750439" y="0"/>
                </a:lnTo>
                <a:lnTo>
                  <a:pt x="2750439" y="3658743"/>
                </a:lnTo>
                <a:lnTo>
                  <a:pt x="0" y="3658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229" l="0" r="0" t="0"/>
            </a:stretch>
          </a:blipFill>
          <a:ln>
            <a:noFill/>
          </a:ln>
        </p:spPr>
      </p:sp>
      <p:sp>
        <p:nvSpPr>
          <p:cNvPr id="785" name="Google Shape;785;p32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6" name="Google Shape;786;p32"/>
          <p:cNvSpPr/>
          <p:nvPr/>
        </p:nvSpPr>
        <p:spPr>
          <a:xfrm>
            <a:off x="4131384" y="9913241"/>
            <a:ext cx="10025030" cy="837542"/>
          </a:xfrm>
          <a:custGeom>
            <a:rect b="b" l="l" r="r" t="t"/>
            <a:pathLst>
              <a:path extrusionOk="0" h="837542" w="10025030">
                <a:moveTo>
                  <a:pt x="0" y="0"/>
                </a:moveTo>
                <a:lnTo>
                  <a:pt x="10025030" y="0"/>
                </a:lnTo>
                <a:lnTo>
                  <a:pt x="10025030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7" name="Google Shape;787;p3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C47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3"/>
          <p:cNvSpPr/>
          <p:nvPr/>
        </p:nvSpPr>
        <p:spPr>
          <a:xfrm rot="-10602053">
            <a:off x="12412824" y="-1131902"/>
            <a:ext cx="6235446" cy="2174653"/>
          </a:xfrm>
          <a:custGeom>
            <a:rect b="b" l="l" r="r" t="t"/>
            <a:pathLst>
              <a:path extrusionOk="0" h="2899537" w="8313928">
                <a:moveTo>
                  <a:pt x="0" y="0"/>
                </a:moveTo>
                <a:lnTo>
                  <a:pt x="8313928" y="0"/>
                </a:lnTo>
                <a:lnTo>
                  <a:pt x="8313928" y="2899537"/>
                </a:lnTo>
                <a:lnTo>
                  <a:pt x="0" y="2899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797" name="Google Shape;797;p33"/>
          <p:cNvSpPr/>
          <p:nvPr/>
        </p:nvSpPr>
        <p:spPr>
          <a:xfrm flipH="1" rot="1424655">
            <a:off x="-1208653" y="7992349"/>
            <a:ext cx="6574250" cy="3053238"/>
          </a:xfrm>
          <a:custGeom>
            <a:rect b="b" l="l" r="r" t="t"/>
            <a:pathLst>
              <a:path extrusionOk="0" h="4070985" w="8765667">
                <a:moveTo>
                  <a:pt x="0" y="4070985"/>
                </a:moveTo>
                <a:lnTo>
                  <a:pt x="8765667" y="4070985"/>
                </a:lnTo>
                <a:lnTo>
                  <a:pt x="8765667" y="0"/>
                </a:lnTo>
                <a:lnTo>
                  <a:pt x="0" y="0"/>
                </a:lnTo>
                <a:lnTo>
                  <a:pt x="0" y="407098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6471" r="-16473" t="0"/>
            </a:stretch>
          </a:blipFill>
          <a:ln>
            <a:noFill/>
          </a:ln>
        </p:spPr>
      </p:sp>
      <p:grpSp>
        <p:nvGrpSpPr>
          <p:cNvPr id="798" name="Google Shape;798;p33"/>
          <p:cNvGrpSpPr/>
          <p:nvPr/>
        </p:nvGrpSpPr>
        <p:grpSpPr>
          <a:xfrm>
            <a:off x="1352550" y="3677975"/>
            <a:ext cx="15887700" cy="1528286"/>
            <a:chOff x="0" y="-38100"/>
            <a:chExt cx="21183600" cy="2037715"/>
          </a:xfrm>
        </p:grpSpPr>
        <p:sp>
          <p:nvSpPr>
            <p:cNvPr id="799" name="Google Shape;799;p33"/>
            <p:cNvSpPr/>
            <p:nvPr/>
          </p:nvSpPr>
          <p:spPr>
            <a:xfrm>
              <a:off x="0" y="0"/>
              <a:ext cx="21183600" cy="1999615"/>
            </a:xfrm>
            <a:custGeom>
              <a:rect b="b" l="l" r="r" t="t"/>
              <a:pathLst>
                <a:path extrusionOk="0" h="1999615" w="21183600">
                  <a:moveTo>
                    <a:pt x="25400" y="0"/>
                  </a:moveTo>
                  <a:lnTo>
                    <a:pt x="21158200" y="0"/>
                  </a:lnTo>
                  <a:cubicBezTo>
                    <a:pt x="21172170" y="0"/>
                    <a:pt x="21183600" y="11430"/>
                    <a:pt x="21183600" y="25400"/>
                  </a:cubicBezTo>
                  <a:lnTo>
                    <a:pt x="21183600" y="1974215"/>
                  </a:lnTo>
                  <a:cubicBezTo>
                    <a:pt x="21183600" y="1988185"/>
                    <a:pt x="21172170" y="1999615"/>
                    <a:pt x="21158200" y="1999615"/>
                  </a:cubicBezTo>
                  <a:lnTo>
                    <a:pt x="25400" y="1999615"/>
                  </a:lnTo>
                  <a:cubicBezTo>
                    <a:pt x="11430" y="1999615"/>
                    <a:pt x="0" y="1988185"/>
                    <a:pt x="0" y="197421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1974215"/>
                  </a:lnTo>
                  <a:lnTo>
                    <a:pt x="25400" y="1974215"/>
                  </a:lnTo>
                  <a:lnTo>
                    <a:pt x="25400" y="1948815"/>
                  </a:lnTo>
                  <a:lnTo>
                    <a:pt x="21158200" y="1948815"/>
                  </a:lnTo>
                  <a:lnTo>
                    <a:pt x="21158200" y="1974215"/>
                  </a:lnTo>
                  <a:lnTo>
                    <a:pt x="21132800" y="1974215"/>
                  </a:lnTo>
                  <a:lnTo>
                    <a:pt x="21132800" y="25400"/>
                  </a:lnTo>
                  <a:lnTo>
                    <a:pt x="21158200" y="25400"/>
                  </a:lnTo>
                  <a:lnTo>
                    <a:pt x="2115820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3"/>
            <p:cNvSpPr txBox="1"/>
            <p:nvPr/>
          </p:nvSpPr>
          <p:spPr>
            <a:xfrm>
              <a:off x="0" y="-38100"/>
              <a:ext cx="21183600" cy="203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Questa strategia ha migliorato significativamente il morale della forza lavoro, garantendo stabilità in un settore altamente specializzato.</a:t>
              </a: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1352550" y="1594419"/>
            <a:ext cx="15887700" cy="1864674"/>
            <a:chOff x="0" y="-28575"/>
            <a:chExt cx="21183600" cy="2486232"/>
          </a:xfrm>
        </p:grpSpPr>
        <p:sp>
          <p:nvSpPr>
            <p:cNvPr id="802" name="Google Shape;802;p33"/>
            <p:cNvSpPr/>
            <p:nvPr/>
          </p:nvSpPr>
          <p:spPr>
            <a:xfrm>
              <a:off x="0" y="0"/>
              <a:ext cx="21183600" cy="2457657"/>
            </a:xfrm>
            <a:custGeom>
              <a:rect b="b" l="l" r="r" t="t"/>
              <a:pathLst>
                <a:path extrusionOk="0" h="2457657" w="21183600">
                  <a:moveTo>
                    <a:pt x="25400" y="0"/>
                  </a:moveTo>
                  <a:lnTo>
                    <a:pt x="21158200" y="0"/>
                  </a:lnTo>
                  <a:cubicBezTo>
                    <a:pt x="21172170" y="0"/>
                    <a:pt x="21183600" y="14744"/>
                    <a:pt x="21183600" y="32765"/>
                  </a:cubicBezTo>
                  <a:lnTo>
                    <a:pt x="21183600" y="2424908"/>
                  </a:lnTo>
                  <a:cubicBezTo>
                    <a:pt x="21183600" y="2442928"/>
                    <a:pt x="21172170" y="2457657"/>
                    <a:pt x="21158200" y="2457657"/>
                  </a:cubicBezTo>
                  <a:lnTo>
                    <a:pt x="25400" y="2457657"/>
                  </a:lnTo>
                  <a:cubicBezTo>
                    <a:pt x="11430" y="2457657"/>
                    <a:pt x="0" y="2442928"/>
                    <a:pt x="0" y="2424908"/>
                  </a:cubicBezTo>
                  <a:lnTo>
                    <a:pt x="0" y="32765"/>
                  </a:lnTo>
                  <a:cubicBezTo>
                    <a:pt x="0" y="14744"/>
                    <a:pt x="11430" y="0"/>
                    <a:pt x="25400" y="0"/>
                  </a:cubicBezTo>
                  <a:moveTo>
                    <a:pt x="25400" y="65529"/>
                  </a:moveTo>
                  <a:lnTo>
                    <a:pt x="25400" y="32765"/>
                  </a:lnTo>
                  <a:lnTo>
                    <a:pt x="50800" y="32765"/>
                  </a:lnTo>
                  <a:lnTo>
                    <a:pt x="50800" y="2424908"/>
                  </a:lnTo>
                  <a:lnTo>
                    <a:pt x="25400" y="2424908"/>
                  </a:lnTo>
                  <a:lnTo>
                    <a:pt x="25400" y="2392143"/>
                  </a:lnTo>
                  <a:lnTo>
                    <a:pt x="21158200" y="2392143"/>
                  </a:lnTo>
                  <a:lnTo>
                    <a:pt x="21158200" y="2424908"/>
                  </a:lnTo>
                  <a:lnTo>
                    <a:pt x="21132800" y="2424908"/>
                  </a:lnTo>
                  <a:lnTo>
                    <a:pt x="21132800" y="32765"/>
                  </a:lnTo>
                  <a:lnTo>
                    <a:pt x="21158200" y="32765"/>
                  </a:lnTo>
                  <a:lnTo>
                    <a:pt x="21158200" y="65529"/>
                  </a:lnTo>
                  <a:lnTo>
                    <a:pt x="25400" y="65529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3"/>
            <p:cNvSpPr txBox="1"/>
            <p:nvPr/>
          </p:nvSpPr>
          <p:spPr>
            <a:xfrm>
              <a:off x="0" y="-28575"/>
              <a:ext cx="21183600" cy="2486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L'azienda ha elaborato un quadro di pianificazione della carriera che prevedeva chiari percorsi di progressione di carriera, certificazioni delle competenze e benefit competitivi. </a:t>
              </a:r>
              <a:endParaRPr/>
            </a:p>
          </p:txBody>
        </p:sp>
      </p:grpSp>
      <p:sp>
        <p:nvSpPr>
          <p:cNvPr id="804" name="Google Shape;804;p33"/>
          <p:cNvSpPr/>
          <p:nvPr/>
        </p:nvSpPr>
        <p:spPr>
          <a:xfrm>
            <a:off x="6522977" y="5980265"/>
            <a:ext cx="5546789" cy="3207448"/>
          </a:xfrm>
          <a:custGeom>
            <a:rect b="b" l="l" r="r" t="t"/>
            <a:pathLst>
              <a:path extrusionOk="0" h="4276598" w="7395718">
                <a:moveTo>
                  <a:pt x="0" y="0"/>
                </a:moveTo>
                <a:lnTo>
                  <a:pt x="7395718" y="0"/>
                </a:lnTo>
                <a:lnTo>
                  <a:pt x="7395718" y="4276598"/>
                </a:lnTo>
                <a:lnTo>
                  <a:pt x="0" y="4276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52" t="-15466"/>
            </a:stretch>
          </a:blipFill>
          <a:ln>
            <a:noFill/>
          </a:ln>
        </p:spPr>
      </p:sp>
      <p:sp>
        <p:nvSpPr>
          <p:cNvPr id="805" name="Google Shape;805;p33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6" name="Google Shape;806;p33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4"/>
          <p:cNvSpPr/>
          <p:nvPr/>
        </p:nvSpPr>
        <p:spPr>
          <a:xfrm flipH="1" rot="4724778">
            <a:off x="-3290333" y="1991025"/>
            <a:ext cx="14302931" cy="4988147"/>
          </a:xfrm>
          <a:custGeom>
            <a:rect b="b" l="l" r="r" t="t"/>
            <a:pathLst>
              <a:path extrusionOk="0" h="6650863" w="19070574">
                <a:moveTo>
                  <a:pt x="0" y="6650863"/>
                </a:moveTo>
                <a:lnTo>
                  <a:pt x="19070574" y="6650863"/>
                </a:lnTo>
                <a:lnTo>
                  <a:pt x="19070574" y="0"/>
                </a:lnTo>
                <a:lnTo>
                  <a:pt x="0" y="0"/>
                </a:lnTo>
                <a:lnTo>
                  <a:pt x="0" y="665086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816" name="Google Shape;816;p34"/>
          <p:cNvSpPr/>
          <p:nvPr/>
        </p:nvSpPr>
        <p:spPr>
          <a:xfrm>
            <a:off x="5940775" y="946396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7" name="Google Shape;817;p34"/>
          <p:cNvSpPr/>
          <p:nvPr/>
        </p:nvSpPr>
        <p:spPr>
          <a:xfrm>
            <a:off x="5968162" y="2009621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8" name="Google Shape;818;p34"/>
          <p:cNvSpPr/>
          <p:nvPr/>
        </p:nvSpPr>
        <p:spPr>
          <a:xfrm>
            <a:off x="5795312" y="652024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9" name="Google Shape;819;p34"/>
          <p:cNvSpPr/>
          <p:nvPr/>
        </p:nvSpPr>
        <p:spPr>
          <a:xfrm>
            <a:off x="-3755300" y="0"/>
            <a:ext cx="8732425" cy="10311384"/>
          </a:xfrm>
          <a:custGeom>
            <a:rect b="b" l="l" r="r" t="t"/>
            <a:pathLst>
              <a:path extrusionOk="0" h="13748513" w="11643233">
                <a:moveTo>
                  <a:pt x="0" y="0"/>
                </a:moveTo>
                <a:lnTo>
                  <a:pt x="0" y="13748513"/>
                </a:lnTo>
                <a:lnTo>
                  <a:pt x="11624945" y="13748513"/>
                </a:lnTo>
                <a:cubicBezTo>
                  <a:pt x="11624945" y="13748513"/>
                  <a:pt x="11642344" y="13612242"/>
                  <a:pt x="11643233" y="13358369"/>
                </a:cubicBezTo>
                <a:lnTo>
                  <a:pt x="11643233" y="13316077"/>
                </a:lnTo>
                <a:cubicBezTo>
                  <a:pt x="11639803" y="12348465"/>
                  <a:pt x="11394313" y="9844914"/>
                  <a:pt x="9281668" y="6707252"/>
                </a:cubicBezTo>
                <a:cubicBezTo>
                  <a:pt x="6458331" y="2514219"/>
                  <a:pt x="6964680" y="0"/>
                  <a:pt x="6964680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8555" r="-3855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34"/>
          <p:cNvSpPr/>
          <p:nvPr/>
        </p:nvSpPr>
        <p:spPr>
          <a:xfrm rot="2900561">
            <a:off x="-6095762" y="6299006"/>
            <a:ext cx="10914697" cy="3710940"/>
          </a:xfrm>
          <a:custGeom>
            <a:rect b="b" l="l" r="r" t="t"/>
            <a:pathLst>
              <a:path extrusionOk="0" h="4947920" w="14552930">
                <a:moveTo>
                  <a:pt x="0" y="0"/>
                </a:moveTo>
                <a:lnTo>
                  <a:pt x="14552930" y="0"/>
                </a:lnTo>
                <a:lnTo>
                  <a:pt x="14552930" y="4947920"/>
                </a:lnTo>
                <a:lnTo>
                  <a:pt x="0" y="4947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77000"/>
            </a:blip>
            <a:stretch>
              <a:fillRect b="-41" l="0" r="0" t="-39"/>
            </a:stretch>
          </a:blipFill>
          <a:ln>
            <a:noFill/>
          </a:ln>
        </p:spPr>
      </p:sp>
      <p:sp>
        <p:nvSpPr>
          <p:cNvPr id="821" name="Google Shape;821;p34"/>
          <p:cNvSpPr txBox="1"/>
          <p:nvPr/>
        </p:nvSpPr>
        <p:spPr>
          <a:xfrm>
            <a:off x="8693489" y="485636"/>
            <a:ext cx="8038500" cy="2128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6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Riepilogo degli elementi essenziali della pianificazione della carriera</a:t>
            </a:r>
            <a:endParaRPr/>
          </a:p>
        </p:txBody>
      </p:sp>
      <p:sp>
        <p:nvSpPr>
          <p:cNvPr id="822" name="Google Shape;822;p34"/>
          <p:cNvSpPr txBox="1"/>
          <p:nvPr/>
        </p:nvSpPr>
        <p:spPr>
          <a:xfrm>
            <a:off x="7104659" y="2842184"/>
            <a:ext cx="10452000" cy="6641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La pianificazione della carriera è un </a:t>
            </a:r>
            <a:r>
              <a:rPr b="1" i="0" lang="en-US" sz="3200" u="none" cap="none" strike="noStrike">
                <a:solidFill>
                  <a:srgbClr val="93C47D"/>
                </a:solidFill>
                <a:latin typeface="Poppins"/>
                <a:ea typeface="Poppins"/>
                <a:cs typeface="Poppins"/>
                <a:sym typeface="Poppins"/>
              </a:rPr>
              <a:t>processo strategico</a:t>
            </a:r>
            <a:r>
              <a:rPr b="1" i="0" lang="en-US" sz="32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US" sz="32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che apporta benefici sia agli individui che alle organizzazioni. Per </a:t>
            </a:r>
            <a:r>
              <a:rPr b="0" i="0" lang="en-US" sz="3200" u="none" cap="none" strike="noStrike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i </a:t>
            </a:r>
            <a:r>
              <a:rPr b="1" i="0" lang="en-US" sz="3200" u="none" cap="none" strike="noStrike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privati,</a:t>
            </a:r>
            <a:r>
              <a:rPr b="0" i="0" lang="en-US" sz="32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offre chiarezza, crescita e adattabilità in un mercato del lavoro in continua evoluzione. Per le </a:t>
            </a:r>
            <a:r>
              <a:rPr b="1" i="0" lang="en-US" sz="3200" u="none" cap="none" strike="noStrike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aziende</a:t>
            </a:r>
            <a:r>
              <a:rPr b="0" i="0" lang="en-US" sz="32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, allinea lo sviluppo dei dipendenti agli obiettivi organizzativi, migliorando il coinvolgimento, la fidelizzazione e le prestazioni. </a:t>
            </a:r>
            <a:endParaRPr/>
          </a:p>
          <a:p>
            <a:pPr indent="0" lvl="0" marL="0" marR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Integrando strategie strutturate come l'autovalutazione, la formazione e il tutoraggio, la pianificazione della carriera favorisce </a:t>
            </a:r>
            <a:r>
              <a:rPr b="1" i="0" lang="en-US" sz="3200" u="none" cap="none" strike="noStrike">
                <a:solidFill>
                  <a:srgbClr val="38761D"/>
                </a:solidFill>
                <a:latin typeface="Poppins"/>
                <a:ea typeface="Poppins"/>
                <a:cs typeface="Poppins"/>
                <a:sym typeface="Poppins"/>
              </a:rPr>
              <a:t>il successo e la resilienza a lungo termine.</a:t>
            </a:r>
            <a:endParaRPr/>
          </a:p>
        </p:txBody>
      </p:sp>
      <p:sp>
        <p:nvSpPr>
          <p:cNvPr id="823" name="Google Shape;823;p34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4" name="Google Shape;824;p34"/>
          <p:cNvSpPr/>
          <p:nvPr/>
        </p:nvSpPr>
        <p:spPr>
          <a:xfrm>
            <a:off x="4131384" y="9913241"/>
            <a:ext cx="10025030" cy="837542"/>
          </a:xfrm>
          <a:custGeom>
            <a:rect b="b" l="l" r="r" t="t"/>
            <a:pathLst>
              <a:path extrusionOk="0" h="837542" w="10025030">
                <a:moveTo>
                  <a:pt x="0" y="0"/>
                </a:moveTo>
                <a:lnTo>
                  <a:pt x="10025030" y="0"/>
                </a:lnTo>
                <a:lnTo>
                  <a:pt x="10025030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5" name="Google Shape;825;p3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5"/>
          <p:cNvSpPr/>
          <p:nvPr/>
        </p:nvSpPr>
        <p:spPr>
          <a:xfrm flipH="1" rot="5400000">
            <a:off x="-4300110" y="1507212"/>
            <a:ext cx="14314266" cy="5715953"/>
          </a:xfrm>
          <a:custGeom>
            <a:rect b="b" l="l" r="r" t="t"/>
            <a:pathLst>
              <a:path extrusionOk="0" h="7621270" w="19085688">
                <a:moveTo>
                  <a:pt x="0" y="7621270"/>
                </a:moveTo>
                <a:lnTo>
                  <a:pt x="19085688" y="7621270"/>
                </a:lnTo>
                <a:lnTo>
                  <a:pt x="19085688" y="0"/>
                </a:lnTo>
                <a:lnTo>
                  <a:pt x="0" y="0"/>
                </a:lnTo>
                <a:lnTo>
                  <a:pt x="0" y="762127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155" r="-7154" t="0"/>
            </a:stretch>
          </a:blipFill>
          <a:ln>
            <a:noFill/>
          </a:ln>
        </p:spPr>
      </p:sp>
      <p:sp>
        <p:nvSpPr>
          <p:cNvPr id="835" name="Google Shape;835;p35"/>
          <p:cNvSpPr/>
          <p:nvPr/>
        </p:nvSpPr>
        <p:spPr>
          <a:xfrm>
            <a:off x="5410675" y="946396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6" name="Google Shape;836;p35"/>
          <p:cNvSpPr/>
          <p:nvPr/>
        </p:nvSpPr>
        <p:spPr>
          <a:xfrm>
            <a:off x="4806112" y="1958596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7" name="Google Shape;837;p35"/>
          <p:cNvSpPr/>
          <p:nvPr/>
        </p:nvSpPr>
        <p:spPr>
          <a:xfrm>
            <a:off x="5223812" y="613924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8" name="Google Shape;838;p35"/>
          <p:cNvSpPr txBox="1"/>
          <p:nvPr/>
        </p:nvSpPr>
        <p:spPr>
          <a:xfrm>
            <a:off x="7204272" y="509149"/>
            <a:ext cx="9924000" cy="7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56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Considerazioni finali e Call to Action</a:t>
            </a:r>
            <a:endParaRPr/>
          </a:p>
        </p:txBody>
      </p:sp>
      <p:sp>
        <p:nvSpPr>
          <p:cNvPr id="839" name="Google Shape;839;p35"/>
          <p:cNvSpPr txBox="1"/>
          <p:nvPr/>
        </p:nvSpPr>
        <p:spPr>
          <a:xfrm>
            <a:off x="5572522" y="1974422"/>
            <a:ext cx="12629700" cy="3599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62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Una pianificazione di carriera efficace </a:t>
            </a:r>
            <a:r>
              <a:rPr b="0" i="1" lang="en-US" sz="2962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è un impegno continuo e collaborativo che richiede l'impegno sia dei dipendenti che dei datori di lavoro</a:t>
            </a:r>
            <a:r>
              <a:rPr b="0" i="0" lang="en-US" sz="2962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. Le organizzazioni dovrebbero dare priorità alla creazione di ambienti di supporto, mentre i singoli individui devono rimanere proattivi nel loro sviluppo. Adottare la pianificazione di carriera non solo garantisce la realizzazione professionale, ma stimola anche l'</a:t>
            </a:r>
            <a:r>
              <a:rPr b="0" i="1" lang="en-US" sz="2962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innovazione e la crescita organizzativa. </a:t>
            </a:r>
            <a:endParaRPr/>
          </a:p>
        </p:txBody>
      </p:sp>
      <p:sp>
        <p:nvSpPr>
          <p:cNvPr descr="Immagini gratuite: successo, dorato, affari, finanza ..." id="840" name="Google Shape;840;p35"/>
          <p:cNvSpPr/>
          <p:nvPr/>
        </p:nvSpPr>
        <p:spPr>
          <a:xfrm>
            <a:off x="5572522" y="6239107"/>
            <a:ext cx="4647247" cy="3008852"/>
          </a:xfrm>
          <a:custGeom>
            <a:rect b="b" l="l" r="r" t="t"/>
            <a:pathLst>
              <a:path extrusionOk="0" h="4011803" w="6196330">
                <a:moveTo>
                  <a:pt x="0" y="0"/>
                </a:moveTo>
                <a:lnTo>
                  <a:pt x="6196330" y="0"/>
                </a:lnTo>
                <a:lnTo>
                  <a:pt x="6196330" y="4011803"/>
                </a:lnTo>
                <a:lnTo>
                  <a:pt x="0" y="401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374" t="0"/>
            </a:stretch>
          </a:blipFill>
          <a:ln>
            <a:noFill/>
          </a:ln>
        </p:spPr>
      </p:sp>
      <p:sp>
        <p:nvSpPr>
          <p:cNvPr id="841" name="Google Shape;841;p35"/>
          <p:cNvSpPr txBox="1"/>
          <p:nvPr/>
        </p:nvSpPr>
        <p:spPr>
          <a:xfrm>
            <a:off x="10571728" y="6802755"/>
            <a:ext cx="7380450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Inizia oggi stesso a valutare i tuoi obiettivi, a identificare le opportunità e ad adottare misure concrete per raggiungere il successo!</a:t>
            </a:r>
            <a:endParaRPr/>
          </a:p>
        </p:txBody>
      </p:sp>
      <p:sp>
        <p:nvSpPr>
          <p:cNvPr id="842" name="Google Shape;842;p35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3" name="Google Shape;843;p35"/>
          <p:cNvSpPr/>
          <p:nvPr/>
        </p:nvSpPr>
        <p:spPr>
          <a:xfrm>
            <a:off x="4131384" y="9913241"/>
            <a:ext cx="10025030" cy="837542"/>
          </a:xfrm>
          <a:custGeom>
            <a:rect b="b" l="l" r="r" t="t"/>
            <a:pathLst>
              <a:path extrusionOk="0" h="837542" w="10025030">
                <a:moveTo>
                  <a:pt x="0" y="0"/>
                </a:moveTo>
                <a:lnTo>
                  <a:pt x="10025030" y="0"/>
                </a:lnTo>
                <a:lnTo>
                  <a:pt x="10025030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4" name="Google Shape;844;p3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6"/>
          <p:cNvSpPr/>
          <p:nvPr/>
        </p:nvSpPr>
        <p:spPr>
          <a:xfrm>
            <a:off x="-538993" y="7878849"/>
            <a:ext cx="11334218" cy="2410387"/>
          </a:xfrm>
          <a:custGeom>
            <a:rect b="b" l="l" r="r" t="t"/>
            <a:pathLst>
              <a:path extrusionOk="0" h="2410387" w="11334218">
                <a:moveTo>
                  <a:pt x="0" y="0"/>
                </a:moveTo>
                <a:lnTo>
                  <a:pt x="11334218" y="0"/>
                </a:lnTo>
                <a:lnTo>
                  <a:pt x="11334218" y="2410387"/>
                </a:lnTo>
                <a:lnTo>
                  <a:pt x="0" y="2410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4" name="Google Shape;854;p36"/>
          <p:cNvSpPr/>
          <p:nvPr/>
        </p:nvSpPr>
        <p:spPr>
          <a:xfrm rot="-4721612">
            <a:off x="5837655" y="1742856"/>
            <a:ext cx="14314266" cy="4992053"/>
          </a:xfrm>
          <a:custGeom>
            <a:rect b="b" l="l" r="r" t="t"/>
            <a:pathLst>
              <a:path extrusionOk="0" h="6656070" w="19085688">
                <a:moveTo>
                  <a:pt x="0" y="0"/>
                </a:moveTo>
                <a:lnTo>
                  <a:pt x="19085688" y="0"/>
                </a:lnTo>
                <a:lnTo>
                  <a:pt x="19085688" y="6656070"/>
                </a:lnTo>
                <a:lnTo>
                  <a:pt x="0" y="6656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855" name="Google Shape;855;p36"/>
          <p:cNvSpPr/>
          <p:nvPr/>
        </p:nvSpPr>
        <p:spPr>
          <a:xfrm>
            <a:off x="11841477" y="0"/>
            <a:ext cx="8986361" cy="10289286"/>
          </a:xfrm>
          <a:custGeom>
            <a:rect b="b" l="l" r="r" t="t"/>
            <a:pathLst>
              <a:path extrusionOk="0" h="13719048" w="11981815">
                <a:moveTo>
                  <a:pt x="5032121" y="0"/>
                </a:moveTo>
                <a:cubicBezTo>
                  <a:pt x="5032121" y="0"/>
                  <a:pt x="5537454" y="2508885"/>
                  <a:pt x="2720213" y="6692773"/>
                </a:cubicBezTo>
                <a:cubicBezTo>
                  <a:pt x="0" y="10732643"/>
                  <a:pt x="382016" y="13719048"/>
                  <a:pt x="382016" y="13719048"/>
                </a:cubicBezTo>
                <a:lnTo>
                  <a:pt x="11981815" y="13719048"/>
                </a:lnTo>
                <a:lnTo>
                  <a:pt x="1198181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0103" r="-3697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36"/>
          <p:cNvSpPr/>
          <p:nvPr/>
        </p:nvSpPr>
        <p:spPr>
          <a:xfrm flipH="1" rot="-2967198">
            <a:off x="12833337" y="6024289"/>
            <a:ext cx="10909268" cy="3709130"/>
          </a:xfrm>
          <a:custGeom>
            <a:rect b="b" l="l" r="r" t="t"/>
            <a:pathLst>
              <a:path extrusionOk="0" h="4945507" w="14545690">
                <a:moveTo>
                  <a:pt x="14545690" y="0"/>
                </a:moveTo>
                <a:lnTo>
                  <a:pt x="0" y="0"/>
                </a:lnTo>
                <a:lnTo>
                  <a:pt x="0" y="4945507"/>
                </a:lnTo>
                <a:lnTo>
                  <a:pt x="14545690" y="4945507"/>
                </a:lnTo>
                <a:lnTo>
                  <a:pt x="14545690" y="0"/>
                </a:lnTo>
                <a:close/>
              </a:path>
            </a:pathLst>
          </a:custGeom>
          <a:blipFill rotWithShape="1">
            <a:blip r:embed="rId6">
              <a:alphaModFix amt="77000"/>
            </a:blip>
            <a:stretch>
              <a:fillRect b="-41" l="0" r="0" t="-39"/>
            </a:stretch>
          </a:blipFill>
          <a:ln>
            <a:noFill/>
          </a:ln>
        </p:spPr>
      </p:sp>
      <p:sp>
        <p:nvSpPr>
          <p:cNvPr id="857" name="Google Shape;857;p36"/>
          <p:cNvSpPr/>
          <p:nvPr/>
        </p:nvSpPr>
        <p:spPr>
          <a:xfrm>
            <a:off x="10165433" y="946396"/>
            <a:ext cx="857867" cy="857867"/>
          </a:xfrm>
          <a:custGeom>
            <a:rect b="b" l="l" r="r" t="t"/>
            <a:pathLst>
              <a:path extrusionOk="0"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8" name="Google Shape;858;p36"/>
          <p:cNvSpPr/>
          <p:nvPr/>
        </p:nvSpPr>
        <p:spPr>
          <a:xfrm>
            <a:off x="9651318" y="2226096"/>
            <a:ext cx="604566" cy="604566"/>
          </a:xfrm>
          <a:custGeom>
            <a:rect b="b" l="l" r="r" t="t"/>
            <a:pathLst>
              <a:path extrusionOk="0"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9" name="Google Shape;859;p36"/>
          <p:cNvSpPr/>
          <p:nvPr/>
        </p:nvSpPr>
        <p:spPr>
          <a:xfrm>
            <a:off x="10446519" y="652024"/>
            <a:ext cx="697411" cy="697411"/>
          </a:xfrm>
          <a:custGeom>
            <a:rect b="b" l="l" r="r" t="t"/>
            <a:pathLst>
              <a:path extrusionOk="0"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0" name="Google Shape;860;p36"/>
          <p:cNvSpPr txBox="1"/>
          <p:nvPr/>
        </p:nvSpPr>
        <p:spPr>
          <a:xfrm>
            <a:off x="1969507" y="5650982"/>
            <a:ext cx="7614225" cy="637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 l’ attenzione</a:t>
            </a:r>
            <a:endParaRPr/>
          </a:p>
        </p:txBody>
      </p:sp>
      <p:sp>
        <p:nvSpPr>
          <p:cNvPr id="861" name="Google Shape;861;p36"/>
          <p:cNvSpPr txBox="1"/>
          <p:nvPr/>
        </p:nvSpPr>
        <p:spPr>
          <a:xfrm>
            <a:off x="1811727" y="3965202"/>
            <a:ext cx="7538244" cy="1861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8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18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Grazie</a:t>
            </a:r>
            <a:endParaRPr/>
          </a:p>
        </p:txBody>
      </p:sp>
      <p:sp>
        <p:nvSpPr>
          <p:cNvPr id="862" name="Google Shape;862;p36"/>
          <p:cNvSpPr/>
          <p:nvPr/>
        </p:nvSpPr>
        <p:spPr>
          <a:xfrm>
            <a:off x="3446077" y="1028700"/>
            <a:ext cx="4661058" cy="2796635"/>
          </a:xfrm>
          <a:custGeom>
            <a:rect b="b" l="l" r="r" t="t"/>
            <a:pathLst>
              <a:path extrusionOk="0" h="3728847" w="6214745">
                <a:moveTo>
                  <a:pt x="0" y="0"/>
                </a:moveTo>
                <a:lnTo>
                  <a:pt x="6214745" y="0"/>
                </a:lnTo>
                <a:lnTo>
                  <a:pt x="6214745" y="3728847"/>
                </a:lnTo>
                <a:lnTo>
                  <a:pt x="0" y="3728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351" l="0" r="0" t="-352"/>
            </a:stretch>
          </a:blipFill>
          <a:ln>
            <a:noFill/>
          </a:ln>
        </p:spPr>
      </p:sp>
      <p:sp>
        <p:nvSpPr>
          <p:cNvPr id="863" name="Google Shape;863;p36"/>
          <p:cNvSpPr/>
          <p:nvPr/>
        </p:nvSpPr>
        <p:spPr>
          <a:xfrm>
            <a:off x="137054" y="8851767"/>
            <a:ext cx="3010090" cy="632079"/>
          </a:xfrm>
          <a:custGeom>
            <a:rect b="b" l="l" r="r" t="t"/>
            <a:pathLst>
              <a:path extrusionOk="0" h="842772" w="4013454">
                <a:moveTo>
                  <a:pt x="0" y="0"/>
                </a:moveTo>
                <a:lnTo>
                  <a:pt x="4013454" y="0"/>
                </a:lnTo>
                <a:lnTo>
                  <a:pt x="4013454" y="842772"/>
                </a:lnTo>
                <a:lnTo>
                  <a:pt x="0" y="842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329" l="0" r="0" t="-322"/>
            </a:stretch>
          </a:blipFill>
          <a:ln>
            <a:noFill/>
          </a:ln>
        </p:spPr>
      </p:sp>
      <p:sp>
        <p:nvSpPr>
          <p:cNvPr id="864" name="Google Shape;864;p36"/>
          <p:cNvSpPr/>
          <p:nvPr/>
        </p:nvSpPr>
        <p:spPr>
          <a:xfrm>
            <a:off x="4951359" y="8225438"/>
            <a:ext cx="1099566" cy="483299"/>
          </a:xfrm>
          <a:custGeom>
            <a:rect b="b" l="l" r="r" t="t"/>
            <a:pathLst>
              <a:path extrusionOk="0" h="644398" w="1466088">
                <a:moveTo>
                  <a:pt x="0" y="0"/>
                </a:moveTo>
                <a:lnTo>
                  <a:pt x="1466088" y="0"/>
                </a:lnTo>
                <a:lnTo>
                  <a:pt x="1466088" y="644398"/>
                </a:lnTo>
                <a:lnTo>
                  <a:pt x="0" y="644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63754" l="0" r="-2" t="-63745"/>
            </a:stretch>
          </a:blipFill>
          <a:ln>
            <a:noFill/>
          </a:ln>
        </p:spPr>
      </p:sp>
      <p:sp>
        <p:nvSpPr>
          <p:cNvPr id="865" name="Google Shape;865;p36"/>
          <p:cNvSpPr/>
          <p:nvPr/>
        </p:nvSpPr>
        <p:spPr>
          <a:xfrm>
            <a:off x="6024402" y="8225438"/>
            <a:ext cx="2294477" cy="532161"/>
          </a:xfrm>
          <a:custGeom>
            <a:rect b="b" l="l" r="r" t="t"/>
            <a:pathLst>
              <a:path extrusionOk="0" h="709549" w="3059303">
                <a:moveTo>
                  <a:pt x="0" y="0"/>
                </a:moveTo>
                <a:lnTo>
                  <a:pt x="3059303" y="0"/>
                </a:lnTo>
                <a:lnTo>
                  <a:pt x="3059303" y="709549"/>
                </a:lnTo>
                <a:lnTo>
                  <a:pt x="0" y="709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258" l="0" r="0" t="-259"/>
            </a:stretch>
          </a:blipFill>
          <a:ln>
            <a:noFill/>
          </a:ln>
        </p:spPr>
      </p:sp>
      <p:sp>
        <p:nvSpPr>
          <p:cNvPr id="866" name="Google Shape;866;p36"/>
          <p:cNvSpPr/>
          <p:nvPr/>
        </p:nvSpPr>
        <p:spPr>
          <a:xfrm>
            <a:off x="2331041" y="8206718"/>
            <a:ext cx="1587532" cy="520827"/>
          </a:xfrm>
          <a:custGeom>
            <a:rect b="b" l="l" r="r" t="t"/>
            <a:pathLst>
              <a:path extrusionOk="0" h="694436" w="2116709">
                <a:moveTo>
                  <a:pt x="0" y="0"/>
                </a:moveTo>
                <a:lnTo>
                  <a:pt x="2116709" y="0"/>
                </a:lnTo>
                <a:lnTo>
                  <a:pt x="2116709" y="694436"/>
                </a:lnTo>
                <a:lnTo>
                  <a:pt x="0" y="694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-1634" l="0" r="0" t="-1644"/>
            </a:stretch>
          </a:blipFill>
          <a:ln>
            <a:noFill/>
          </a:ln>
        </p:spPr>
      </p:sp>
      <p:sp>
        <p:nvSpPr>
          <p:cNvPr id="867" name="Google Shape;867;p36"/>
          <p:cNvSpPr/>
          <p:nvPr/>
        </p:nvSpPr>
        <p:spPr>
          <a:xfrm>
            <a:off x="3958419" y="8217257"/>
            <a:ext cx="888396" cy="499681"/>
          </a:xfrm>
          <a:custGeom>
            <a:rect b="b" l="l" r="r" t="t"/>
            <a:pathLst>
              <a:path extrusionOk="0" h="666242" w="1184529">
                <a:moveTo>
                  <a:pt x="0" y="0"/>
                </a:moveTo>
                <a:lnTo>
                  <a:pt x="1184529" y="0"/>
                </a:lnTo>
                <a:lnTo>
                  <a:pt x="1184529" y="666242"/>
                </a:lnTo>
                <a:lnTo>
                  <a:pt x="0" y="666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-301" l="0" r="2" t="-297"/>
            </a:stretch>
          </a:blipFill>
          <a:ln>
            <a:noFill/>
          </a:ln>
        </p:spPr>
      </p:sp>
      <p:sp>
        <p:nvSpPr>
          <p:cNvPr id="868" name="Google Shape;868;p36"/>
          <p:cNvSpPr/>
          <p:nvPr/>
        </p:nvSpPr>
        <p:spPr>
          <a:xfrm>
            <a:off x="8345449" y="8298720"/>
            <a:ext cx="1834325" cy="336804"/>
          </a:xfrm>
          <a:custGeom>
            <a:rect b="b" l="l" r="r" t="t"/>
            <a:pathLst>
              <a:path extrusionOk="0" h="449072" w="2445766">
                <a:moveTo>
                  <a:pt x="0" y="0"/>
                </a:moveTo>
                <a:lnTo>
                  <a:pt x="2445766" y="0"/>
                </a:lnTo>
                <a:lnTo>
                  <a:pt x="2445766" y="449072"/>
                </a:lnTo>
                <a:lnTo>
                  <a:pt x="0" y="449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6" l="0" r="0" t="0"/>
            </a:stretch>
          </a:blipFill>
          <a:ln>
            <a:noFill/>
          </a:ln>
        </p:spPr>
      </p:sp>
      <p:sp>
        <p:nvSpPr>
          <p:cNvPr id="869" name="Google Shape;869;p36"/>
          <p:cNvSpPr/>
          <p:nvPr/>
        </p:nvSpPr>
        <p:spPr>
          <a:xfrm>
            <a:off x="137054" y="8301577"/>
            <a:ext cx="2220564" cy="331089"/>
          </a:xfrm>
          <a:custGeom>
            <a:rect b="b" l="l" r="r" t="t"/>
            <a:pathLst>
              <a:path extrusionOk="0" h="441452" w="2960751">
                <a:moveTo>
                  <a:pt x="0" y="0"/>
                </a:moveTo>
                <a:lnTo>
                  <a:pt x="2960751" y="0"/>
                </a:lnTo>
                <a:lnTo>
                  <a:pt x="2960751" y="441452"/>
                </a:lnTo>
                <a:lnTo>
                  <a:pt x="0" y="441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-591" l="0" r="0" t="-601"/>
            </a:stretch>
          </a:blipFill>
          <a:ln>
            <a:noFill/>
          </a:ln>
        </p:spPr>
      </p:sp>
      <p:sp>
        <p:nvSpPr>
          <p:cNvPr id="870" name="Google Shape;870;p36"/>
          <p:cNvSpPr txBox="1"/>
          <p:nvPr/>
        </p:nvSpPr>
        <p:spPr>
          <a:xfrm>
            <a:off x="3147124" y="8746992"/>
            <a:ext cx="6871980" cy="914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80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6" u="none" cap="none" strike="noStrike">
                <a:solidFill>
                  <a:srgbClr val="062D47"/>
                </a:solidFill>
                <a:latin typeface="Arimo"/>
                <a:ea typeface="Arimo"/>
                <a:cs typeface="Arimo"/>
                <a:sym typeface="Arimo"/>
              </a:rPr>
              <a:t>Finanziato dall'Unione Europea. I punti di vista e le opinioni espressi sono tuttavia esclusivamente quelli degli autori e non riflettono necessariamente quelli dell'Unione Europea o dell'Agenzia esecutiva europea per l'istruzione e la cultura (EACEA). Né l'Unione Europea né l'EACEA possono essere ritenute responsabili per essi.</a:t>
            </a:r>
            <a:endParaRPr/>
          </a:p>
        </p:txBody>
      </p:sp>
      <p:sp>
        <p:nvSpPr>
          <p:cNvPr id="871" name="Google Shape;871;p36"/>
          <p:cNvSpPr/>
          <p:nvPr/>
        </p:nvSpPr>
        <p:spPr>
          <a:xfrm>
            <a:off x="380798" y="9658944"/>
            <a:ext cx="1104995" cy="386620"/>
          </a:xfrm>
          <a:custGeom>
            <a:rect b="b" l="l" r="r" t="t"/>
            <a:pathLst>
              <a:path extrusionOk="0" h="515493" w="1473327">
                <a:moveTo>
                  <a:pt x="0" y="0"/>
                </a:moveTo>
                <a:lnTo>
                  <a:pt x="1473327" y="0"/>
                </a:lnTo>
                <a:lnTo>
                  <a:pt x="1473327" y="515493"/>
                </a:lnTo>
                <a:lnTo>
                  <a:pt x="0" y="5154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-275" l="0" r="3" t="-281"/>
            </a:stretch>
          </a:blipFill>
          <a:ln>
            <a:noFill/>
          </a:ln>
        </p:spPr>
      </p:sp>
      <p:sp>
        <p:nvSpPr>
          <p:cNvPr id="872" name="Google Shape;872;p36"/>
          <p:cNvSpPr/>
          <p:nvPr/>
        </p:nvSpPr>
        <p:spPr>
          <a:xfrm>
            <a:off x="-1342907" y="100455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3" name="Google Shape;873;p3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/>
          <p:nvPr/>
        </p:nvSpPr>
        <p:spPr>
          <a:xfrm flipH="1" rot="4724778">
            <a:off x="-4968533" y="1933875"/>
            <a:ext cx="14302931" cy="4988147"/>
          </a:xfrm>
          <a:custGeom>
            <a:rect b="b" l="l" r="r" t="t"/>
            <a:pathLst>
              <a:path extrusionOk="0" h="6650863" w="19070574">
                <a:moveTo>
                  <a:pt x="0" y="6650863"/>
                </a:moveTo>
                <a:lnTo>
                  <a:pt x="19070574" y="6650863"/>
                </a:lnTo>
                <a:lnTo>
                  <a:pt x="19070574" y="0"/>
                </a:lnTo>
                <a:lnTo>
                  <a:pt x="0" y="0"/>
                </a:lnTo>
                <a:lnTo>
                  <a:pt x="0" y="665086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155" name="Google Shape;155;p4"/>
          <p:cNvSpPr/>
          <p:nvPr/>
        </p:nvSpPr>
        <p:spPr>
          <a:xfrm>
            <a:off x="4881975" y="946396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4"/>
          <p:cNvSpPr/>
          <p:nvPr/>
        </p:nvSpPr>
        <p:spPr>
          <a:xfrm>
            <a:off x="4375212" y="1199671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4"/>
          <p:cNvSpPr/>
          <p:nvPr/>
        </p:nvSpPr>
        <p:spPr>
          <a:xfrm>
            <a:off x="4633262" y="613924"/>
            <a:ext cx="697421" cy="697421"/>
          </a:xfrm>
          <a:custGeom>
            <a:rect b="b" l="l" r="r" t="t"/>
            <a:pathLst>
              <a:path extrusionOk="0" h="697421" w="697421">
                <a:moveTo>
                  <a:pt x="0" y="0"/>
                </a:moveTo>
                <a:lnTo>
                  <a:pt x="697420" y="0"/>
                </a:lnTo>
                <a:lnTo>
                  <a:pt x="697420" y="697420"/>
                </a:lnTo>
                <a:lnTo>
                  <a:pt x="0" y="697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4"/>
          <p:cNvSpPr/>
          <p:nvPr/>
        </p:nvSpPr>
        <p:spPr>
          <a:xfrm>
            <a:off x="-5991975" y="-12187"/>
            <a:ext cx="8732425" cy="10311384"/>
          </a:xfrm>
          <a:custGeom>
            <a:rect b="b" l="l" r="r" t="t"/>
            <a:pathLst>
              <a:path extrusionOk="0" h="13748513" w="11643233">
                <a:moveTo>
                  <a:pt x="0" y="0"/>
                </a:moveTo>
                <a:lnTo>
                  <a:pt x="0" y="13748513"/>
                </a:lnTo>
                <a:lnTo>
                  <a:pt x="11624945" y="13748513"/>
                </a:lnTo>
                <a:cubicBezTo>
                  <a:pt x="11624945" y="13748513"/>
                  <a:pt x="11642344" y="13612242"/>
                  <a:pt x="11643233" y="13358369"/>
                </a:cubicBezTo>
                <a:lnTo>
                  <a:pt x="11643233" y="13316077"/>
                </a:lnTo>
                <a:cubicBezTo>
                  <a:pt x="11639803" y="12348465"/>
                  <a:pt x="11394313" y="9844914"/>
                  <a:pt x="9281668" y="6707252"/>
                </a:cubicBezTo>
                <a:cubicBezTo>
                  <a:pt x="6458331" y="2514219"/>
                  <a:pt x="6964680" y="0"/>
                  <a:pt x="6964680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8555" r="-3855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 rot="2900561">
            <a:off x="-6095762" y="6299006"/>
            <a:ext cx="10914697" cy="3710940"/>
          </a:xfrm>
          <a:custGeom>
            <a:rect b="b" l="l" r="r" t="t"/>
            <a:pathLst>
              <a:path extrusionOk="0" h="4947920" w="14552930">
                <a:moveTo>
                  <a:pt x="0" y="0"/>
                </a:moveTo>
                <a:lnTo>
                  <a:pt x="14552930" y="0"/>
                </a:lnTo>
                <a:lnTo>
                  <a:pt x="14552930" y="4947920"/>
                </a:lnTo>
                <a:lnTo>
                  <a:pt x="0" y="4947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77000"/>
            </a:blip>
            <a:stretch>
              <a:fillRect b="-41" l="0" r="0" t="-39"/>
            </a:stretch>
          </a:blipFill>
          <a:ln>
            <a:noFill/>
          </a:ln>
        </p:spPr>
      </p:sp>
      <p:sp>
        <p:nvSpPr>
          <p:cNvPr id="160" name="Google Shape;160;p4"/>
          <p:cNvSpPr txBox="1"/>
          <p:nvPr/>
        </p:nvSpPr>
        <p:spPr>
          <a:xfrm>
            <a:off x="7752422" y="1335318"/>
            <a:ext cx="6756900" cy="1120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6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Introduzione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5467350" y="2630625"/>
            <a:ext cx="11997000" cy="4226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Questo modulo affronta la pianificazione della carriera per le PMI in Europa, allineando gli obiettivi personali alla crescita aziendale. Si concentra sulla valutazione delle competenze, sulla formazione strutturata e sulle strategie per lo sviluppo e la soddisfazione dei dipendenti.</a:t>
            </a:r>
            <a:endParaRPr/>
          </a:p>
        </p:txBody>
      </p:sp>
      <p:sp>
        <p:nvSpPr>
          <p:cNvPr id="162" name="Google Shape;162;p4"/>
          <p:cNvSpPr/>
          <p:nvPr/>
        </p:nvSpPr>
        <p:spPr>
          <a:xfrm>
            <a:off x="15480049" y="7931675"/>
            <a:ext cx="1279266" cy="1109309"/>
          </a:xfrm>
          <a:custGeom>
            <a:rect b="b" l="l" r="r" t="t"/>
            <a:pathLst>
              <a:path extrusionOk="0" h="1109309" w="1279266">
                <a:moveTo>
                  <a:pt x="0" y="0"/>
                </a:moveTo>
                <a:lnTo>
                  <a:pt x="1279266" y="0"/>
                </a:lnTo>
                <a:lnTo>
                  <a:pt x="1279266" y="1109309"/>
                </a:lnTo>
                <a:lnTo>
                  <a:pt x="0" y="1109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4"/>
          <p:cNvSpPr/>
          <p:nvPr/>
        </p:nvSpPr>
        <p:spPr>
          <a:xfrm>
            <a:off x="15619959" y="7204909"/>
            <a:ext cx="1190371" cy="1027062"/>
          </a:xfrm>
          <a:custGeom>
            <a:rect b="b" l="l" r="r" t="t"/>
            <a:pathLst>
              <a:path extrusionOk="0" h="1027062" w="1190371">
                <a:moveTo>
                  <a:pt x="0" y="0"/>
                </a:moveTo>
                <a:lnTo>
                  <a:pt x="1190371" y="0"/>
                </a:lnTo>
                <a:lnTo>
                  <a:pt x="1190371" y="1027062"/>
                </a:lnTo>
                <a:lnTo>
                  <a:pt x="0" y="1027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4"/>
          <p:cNvSpPr/>
          <p:nvPr/>
        </p:nvSpPr>
        <p:spPr>
          <a:xfrm>
            <a:off x="15096551" y="7725561"/>
            <a:ext cx="857829" cy="857829"/>
          </a:xfrm>
          <a:custGeom>
            <a:rect b="b" l="l" r="r" t="t"/>
            <a:pathLst>
              <a:path extrusionOk="0" h="857829" w="857829">
                <a:moveTo>
                  <a:pt x="0" y="0"/>
                </a:moveTo>
                <a:lnTo>
                  <a:pt x="857829" y="0"/>
                </a:lnTo>
                <a:lnTo>
                  <a:pt x="857829" y="857829"/>
                </a:lnTo>
                <a:lnTo>
                  <a:pt x="0" y="857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4"/>
          <p:cNvSpPr/>
          <p:nvPr/>
        </p:nvSpPr>
        <p:spPr>
          <a:xfrm rot="8775265">
            <a:off x="9496294" y="7631997"/>
            <a:ext cx="3269171" cy="3252597"/>
          </a:xfrm>
          <a:custGeom>
            <a:rect b="b" l="l" r="r" t="t"/>
            <a:pathLst>
              <a:path extrusionOk="0" h="4336796" w="4358894">
                <a:moveTo>
                  <a:pt x="0" y="0"/>
                </a:moveTo>
                <a:lnTo>
                  <a:pt x="4358894" y="0"/>
                </a:lnTo>
                <a:lnTo>
                  <a:pt x="4358894" y="4336796"/>
                </a:lnTo>
                <a:lnTo>
                  <a:pt x="0" y="4336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-5210" r="-5211" t="0"/>
            </a:stretch>
          </a:blipFill>
          <a:ln>
            <a:noFill/>
          </a:ln>
        </p:spPr>
      </p:sp>
      <p:sp>
        <p:nvSpPr>
          <p:cNvPr id="166" name="Google Shape;166;p4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C47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/>
          <p:nvPr/>
        </p:nvSpPr>
        <p:spPr>
          <a:xfrm>
            <a:off x="-1821361" y="4584074"/>
            <a:ext cx="21494542" cy="6357176"/>
          </a:xfrm>
          <a:custGeom>
            <a:rect b="b" l="l" r="r" t="t"/>
            <a:pathLst>
              <a:path extrusionOk="0" h="6357176" w="21494542">
                <a:moveTo>
                  <a:pt x="0" y="0"/>
                </a:moveTo>
                <a:lnTo>
                  <a:pt x="21494542" y="0"/>
                </a:lnTo>
                <a:lnTo>
                  <a:pt x="21494542" y="6357176"/>
                </a:lnTo>
                <a:lnTo>
                  <a:pt x="0" y="6357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5"/>
          <p:cNvSpPr/>
          <p:nvPr/>
        </p:nvSpPr>
        <p:spPr>
          <a:xfrm rot="-10602053">
            <a:off x="12392327" y="-780990"/>
            <a:ext cx="6235446" cy="2174653"/>
          </a:xfrm>
          <a:custGeom>
            <a:rect b="b" l="l" r="r" t="t"/>
            <a:pathLst>
              <a:path extrusionOk="0" h="2899537" w="8313928">
                <a:moveTo>
                  <a:pt x="0" y="0"/>
                </a:moveTo>
                <a:lnTo>
                  <a:pt x="8313928" y="0"/>
                </a:lnTo>
                <a:lnTo>
                  <a:pt x="8313928" y="2899537"/>
                </a:lnTo>
                <a:lnTo>
                  <a:pt x="0" y="28995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178" name="Google Shape;178;p5"/>
          <p:cNvSpPr/>
          <p:nvPr/>
        </p:nvSpPr>
        <p:spPr>
          <a:xfrm flipH="1" rot="10602053">
            <a:off x="-438959" y="-840563"/>
            <a:ext cx="6571202" cy="2291715"/>
          </a:xfrm>
          <a:custGeom>
            <a:rect b="b" l="l" r="r" t="t"/>
            <a:pathLst>
              <a:path extrusionOk="0" h="3055620" w="8761603">
                <a:moveTo>
                  <a:pt x="0" y="3055620"/>
                </a:moveTo>
                <a:lnTo>
                  <a:pt x="8761603" y="3055620"/>
                </a:lnTo>
                <a:lnTo>
                  <a:pt x="8761603" y="0"/>
                </a:lnTo>
                <a:lnTo>
                  <a:pt x="0" y="0"/>
                </a:lnTo>
                <a:lnTo>
                  <a:pt x="0" y="305562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179" name="Google Shape;179;p5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5"/>
          <p:cNvSpPr/>
          <p:nvPr/>
        </p:nvSpPr>
        <p:spPr>
          <a:xfrm>
            <a:off x="4131384" y="9913239"/>
            <a:ext cx="10025232" cy="837562"/>
          </a:xfrm>
          <a:custGeom>
            <a:rect b="b" l="l" r="r" t="t"/>
            <a:pathLst>
              <a:path extrusionOk="0"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5"/>
          <p:cNvSpPr/>
          <p:nvPr/>
        </p:nvSpPr>
        <p:spPr>
          <a:xfrm>
            <a:off x="10375834" y="2572350"/>
            <a:ext cx="3650552" cy="3549397"/>
          </a:xfrm>
          <a:custGeom>
            <a:rect b="b" l="l" r="r" t="t"/>
            <a:pathLst>
              <a:path extrusionOk="0" h="4732528" w="4867402">
                <a:moveTo>
                  <a:pt x="0" y="0"/>
                </a:moveTo>
                <a:lnTo>
                  <a:pt x="4867402" y="0"/>
                </a:lnTo>
                <a:lnTo>
                  <a:pt x="4867402" y="4732528"/>
                </a:lnTo>
                <a:lnTo>
                  <a:pt x="0" y="4732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423" l="0" r="0" t="-1423"/>
            </a:stretch>
          </a:blipFill>
          <a:ln>
            <a:noFill/>
          </a:ln>
        </p:spPr>
      </p:sp>
      <p:sp>
        <p:nvSpPr>
          <p:cNvPr id="182" name="Google Shape;182;p5"/>
          <p:cNvSpPr/>
          <p:nvPr/>
        </p:nvSpPr>
        <p:spPr>
          <a:xfrm>
            <a:off x="10651141" y="2840029"/>
            <a:ext cx="3099912" cy="3013996"/>
          </a:xfrm>
          <a:custGeom>
            <a:rect b="b" l="l" r="r" t="t"/>
            <a:pathLst>
              <a:path extrusionOk="0" h="4018661" w="4133215">
                <a:moveTo>
                  <a:pt x="0" y="0"/>
                </a:moveTo>
                <a:lnTo>
                  <a:pt x="4133215" y="0"/>
                </a:lnTo>
                <a:lnTo>
                  <a:pt x="4133215" y="4018661"/>
                </a:lnTo>
                <a:lnTo>
                  <a:pt x="0" y="4018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424" l="0" r="0" t="-1422"/>
            </a:stretch>
          </a:blipFill>
          <a:ln>
            <a:noFill/>
          </a:ln>
        </p:spPr>
      </p:sp>
      <p:sp>
        <p:nvSpPr>
          <p:cNvPr id="183" name="Google Shape;183;p5"/>
          <p:cNvSpPr/>
          <p:nvPr/>
        </p:nvSpPr>
        <p:spPr>
          <a:xfrm>
            <a:off x="10811873" y="2996309"/>
            <a:ext cx="2778443" cy="2701481"/>
          </a:xfrm>
          <a:custGeom>
            <a:rect b="b" l="l" r="r" t="t"/>
            <a:pathLst>
              <a:path extrusionOk="0" h="3601974" w="3704590">
                <a:moveTo>
                  <a:pt x="0" y="0"/>
                </a:moveTo>
                <a:lnTo>
                  <a:pt x="3704590" y="0"/>
                </a:lnTo>
                <a:lnTo>
                  <a:pt x="3704590" y="3601974"/>
                </a:lnTo>
                <a:lnTo>
                  <a:pt x="0" y="3601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423" l="0" r="0" t="-1423"/>
            </a:stretch>
          </a:blipFill>
          <a:ln>
            <a:noFill/>
          </a:ln>
        </p:spPr>
      </p:sp>
      <p:sp>
        <p:nvSpPr>
          <p:cNvPr id="184" name="Google Shape;184;p5"/>
          <p:cNvSpPr/>
          <p:nvPr/>
        </p:nvSpPr>
        <p:spPr>
          <a:xfrm>
            <a:off x="11392077" y="3648355"/>
            <a:ext cx="1618012" cy="1573245"/>
          </a:xfrm>
          <a:custGeom>
            <a:rect b="b" l="l" r="r" t="t"/>
            <a:pathLst>
              <a:path extrusionOk="0" h="2097659" w="2157349">
                <a:moveTo>
                  <a:pt x="0" y="0"/>
                </a:moveTo>
                <a:lnTo>
                  <a:pt x="2157349" y="0"/>
                </a:lnTo>
                <a:lnTo>
                  <a:pt x="2157349" y="2097659"/>
                </a:lnTo>
                <a:lnTo>
                  <a:pt x="0" y="2097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1420" l="0" r="0" t="-1423"/>
            </a:stretch>
          </a:blipFill>
          <a:ln>
            <a:noFill/>
          </a:ln>
        </p:spPr>
      </p:sp>
      <p:sp>
        <p:nvSpPr>
          <p:cNvPr id="185" name="Google Shape;185;p5"/>
          <p:cNvSpPr txBox="1"/>
          <p:nvPr/>
        </p:nvSpPr>
        <p:spPr>
          <a:xfrm>
            <a:off x="9880949" y="6055067"/>
            <a:ext cx="5790032" cy="52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Risultati di apprendimento</a:t>
            </a:r>
            <a:endParaRPr/>
          </a:p>
        </p:txBody>
      </p:sp>
      <p:sp>
        <p:nvSpPr>
          <p:cNvPr id="186" name="Google Shape;186;p5"/>
          <p:cNvSpPr/>
          <p:nvPr/>
        </p:nvSpPr>
        <p:spPr>
          <a:xfrm>
            <a:off x="3956977" y="2797175"/>
            <a:ext cx="3617786" cy="3281267"/>
          </a:xfrm>
          <a:custGeom>
            <a:rect b="b" l="l" r="r" t="t"/>
            <a:pathLst>
              <a:path extrusionOk="0" h="4375023" w="4823714">
                <a:moveTo>
                  <a:pt x="0" y="0"/>
                </a:moveTo>
                <a:lnTo>
                  <a:pt x="4823714" y="0"/>
                </a:lnTo>
                <a:lnTo>
                  <a:pt x="4823714" y="4375023"/>
                </a:lnTo>
                <a:lnTo>
                  <a:pt x="0" y="4375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5125" l="0" r="0" t="-5126"/>
            </a:stretch>
          </a:blipFill>
          <a:ln>
            <a:noFill/>
          </a:ln>
        </p:spPr>
      </p:sp>
      <p:sp>
        <p:nvSpPr>
          <p:cNvPr id="187" name="Google Shape;187;p5"/>
          <p:cNvSpPr/>
          <p:nvPr/>
        </p:nvSpPr>
        <p:spPr>
          <a:xfrm>
            <a:off x="4091004" y="2738264"/>
            <a:ext cx="3176587" cy="2995232"/>
          </a:xfrm>
          <a:custGeom>
            <a:rect b="b" l="l" r="r" t="t"/>
            <a:pathLst>
              <a:path extrusionOk="0" h="3993642" w="4235450">
                <a:moveTo>
                  <a:pt x="0" y="0"/>
                </a:moveTo>
                <a:lnTo>
                  <a:pt x="4235450" y="0"/>
                </a:lnTo>
                <a:lnTo>
                  <a:pt x="4235450" y="3993642"/>
                </a:lnTo>
                <a:lnTo>
                  <a:pt x="0" y="3993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24" l="0" r="0" t="-3026"/>
            </a:stretch>
          </a:blipFill>
          <a:ln>
            <a:noFill/>
          </a:ln>
        </p:spPr>
      </p:sp>
      <p:sp>
        <p:nvSpPr>
          <p:cNvPr id="188" name="Google Shape;188;p5"/>
          <p:cNvSpPr/>
          <p:nvPr/>
        </p:nvSpPr>
        <p:spPr>
          <a:xfrm>
            <a:off x="4292655" y="2940360"/>
            <a:ext cx="2773299" cy="2590991"/>
          </a:xfrm>
          <a:custGeom>
            <a:rect b="b" l="l" r="r" t="t"/>
            <a:pathLst>
              <a:path extrusionOk="0" h="3454654" w="3697732">
                <a:moveTo>
                  <a:pt x="0" y="0"/>
                </a:moveTo>
                <a:lnTo>
                  <a:pt x="3697732" y="0"/>
                </a:lnTo>
                <a:lnTo>
                  <a:pt x="3697732" y="3454654"/>
                </a:lnTo>
                <a:lnTo>
                  <a:pt x="0" y="3454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516" l="0" r="0" t="-3516"/>
            </a:stretch>
          </a:blipFill>
          <a:ln>
            <a:noFill/>
          </a:ln>
        </p:spPr>
      </p:sp>
      <p:sp>
        <p:nvSpPr>
          <p:cNvPr id="189" name="Google Shape;189;p5"/>
          <p:cNvSpPr/>
          <p:nvPr/>
        </p:nvSpPr>
        <p:spPr>
          <a:xfrm>
            <a:off x="4524054" y="3168535"/>
            <a:ext cx="2310480" cy="2134648"/>
          </a:xfrm>
          <a:custGeom>
            <a:rect b="b" l="l" r="r" t="t"/>
            <a:pathLst>
              <a:path extrusionOk="0" h="2846197" w="3080639">
                <a:moveTo>
                  <a:pt x="0" y="0"/>
                </a:moveTo>
                <a:lnTo>
                  <a:pt x="3080639" y="0"/>
                </a:lnTo>
                <a:lnTo>
                  <a:pt x="3080639" y="2846197"/>
                </a:lnTo>
                <a:lnTo>
                  <a:pt x="0" y="2846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4118" l="0" r="0" t="-4116"/>
            </a:stretch>
          </a:blipFill>
          <a:ln>
            <a:noFill/>
          </a:ln>
        </p:spPr>
      </p:sp>
      <p:sp>
        <p:nvSpPr>
          <p:cNvPr id="190" name="Google Shape;190;p5"/>
          <p:cNvSpPr txBox="1"/>
          <p:nvPr/>
        </p:nvSpPr>
        <p:spPr>
          <a:xfrm>
            <a:off x="4091004" y="6055067"/>
            <a:ext cx="3175500" cy="52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Obiettivi</a:t>
            </a:r>
            <a:endParaRPr/>
          </a:p>
        </p:txBody>
      </p:sp>
      <p:sp>
        <p:nvSpPr>
          <p:cNvPr id="191" name="Google Shape;191;p5"/>
          <p:cNvSpPr/>
          <p:nvPr/>
        </p:nvSpPr>
        <p:spPr>
          <a:xfrm>
            <a:off x="7756657" y="453136"/>
            <a:ext cx="2774156" cy="1664494"/>
          </a:xfrm>
          <a:custGeom>
            <a:rect b="b" l="l" r="r" t="t"/>
            <a:pathLst>
              <a:path extrusionOk="0" h="2219325" w="3698875">
                <a:moveTo>
                  <a:pt x="0" y="0"/>
                </a:moveTo>
                <a:lnTo>
                  <a:pt x="3698875" y="0"/>
                </a:lnTo>
                <a:lnTo>
                  <a:pt x="3698875" y="2219325"/>
                </a:lnTo>
                <a:lnTo>
                  <a:pt x="0" y="2219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353" l="0" r="0" t="-352"/>
            </a:stretch>
          </a:blipFill>
          <a:ln>
            <a:noFill/>
          </a:ln>
        </p:spPr>
      </p:sp>
      <p:sp>
        <p:nvSpPr>
          <p:cNvPr id="192" name="Google Shape;192;p5"/>
          <p:cNvSpPr txBox="1"/>
          <p:nvPr/>
        </p:nvSpPr>
        <p:spPr>
          <a:xfrm>
            <a:off x="2582076" y="6730472"/>
            <a:ext cx="5770350" cy="2771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L'obiettivo è promuovere la crescita, la realizzazione professionale, la stabilità finanziaria, l'equilibrio tra lavoro e vita privata e l'adattabilità.   </a:t>
            </a:r>
            <a:endParaRPr/>
          </a:p>
        </p:txBody>
      </p:sp>
      <p:sp>
        <p:nvSpPr>
          <p:cNvPr id="193" name="Google Shape;193;p5"/>
          <p:cNvSpPr txBox="1"/>
          <p:nvPr/>
        </p:nvSpPr>
        <p:spPr>
          <a:xfrm>
            <a:off x="8856186" y="6943725"/>
            <a:ext cx="8307863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Questo modulo ti insegna ad allineare obiettivi personali e professionali, a migliorare competenze e adattabilità, a promuovere benessere e crescita e a utilizzare strumenti digitali per lo sviluppo.</a:t>
            </a:r>
            <a:endParaRPr/>
          </a:p>
        </p:txBody>
      </p:sp>
      <p:sp>
        <p:nvSpPr>
          <p:cNvPr id="194" name="Google Shape;194;p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/>
          <p:nvPr/>
        </p:nvSpPr>
        <p:spPr>
          <a:xfrm>
            <a:off x="-1821361" y="4584074"/>
            <a:ext cx="21494684" cy="6357218"/>
          </a:xfrm>
          <a:custGeom>
            <a:rect b="b" l="l" r="r" t="t"/>
            <a:pathLst>
              <a:path extrusionOk="0" h="6357218" w="21494684">
                <a:moveTo>
                  <a:pt x="0" y="0"/>
                </a:moveTo>
                <a:lnTo>
                  <a:pt x="21494684" y="0"/>
                </a:lnTo>
                <a:lnTo>
                  <a:pt x="21494684" y="6357218"/>
                </a:lnTo>
                <a:lnTo>
                  <a:pt x="0" y="6357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6"/>
          <p:cNvSpPr/>
          <p:nvPr/>
        </p:nvSpPr>
        <p:spPr>
          <a:xfrm rot="-10393884">
            <a:off x="12467184" y="-489168"/>
            <a:ext cx="6221730" cy="2169795"/>
          </a:xfrm>
          <a:custGeom>
            <a:rect b="b" l="l" r="r" t="t"/>
            <a:pathLst>
              <a:path extrusionOk="0" h="2893060" w="8295640">
                <a:moveTo>
                  <a:pt x="0" y="0"/>
                </a:moveTo>
                <a:lnTo>
                  <a:pt x="8295640" y="0"/>
                </a:lnTo>
                <a:lnTo>
                  <a:pt x="8295640" y="2893060"/>
                </a:lnTo>
                <a:lnTo>
                  <a:pt x="0" y="2893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205" name="Google Shape;205;p6"/>
          <p:cNvSpPr/>
          <p:nvPr/>
        </p:nvSpPr>
        <p:spPr>
          <a:xfrm flipH="1" rot="10037080">
            <a:off x="-589367" y="-550581"/>
            <a:ext cx="6573584" cy="2292572"/>
          </a:xfrm>
          <a:custGeom>
            <a:rect b="b" l="l" r="r" t="t"/>
            <a:pathLst>
              <a:path extrusionOk="0" h="3056763" w="8764778">
                <a:moveTo>
                  <a:pt x="0" y="3056763"/>
                </a:moveTo>
                <a:lnTo>
                  <a:pt x="8764778" y="3056763"/>
                </a:lnTo>
                <a:lnTo>
                  <a:pt x="8764778" y="0"/>
                </a:lnTo>
                <a:lnTo>
                  <a:pt x="0" y="0"/>
                </a:lnTo>
                <a:lnTo>
                  <a:pt x="0" y="305676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9" l="0" r="0" t="-80"/>
            </a:stretch>
          </a:blipFill>
          <a:ln>
            <a:noFill/>
          </a:ln>
        </p:spPr>
      </p:sp>
      <p:sp>
        <p:nvSpPr>
          <p:cNvPr id="206" name="Google Shape;206;p6"/>
          <p:cNvSpPr/>
          <p:nvPr/>
        </p:nvSpPr>
        <p:spPr>
          <a:xfrm>
            <a:off x="-1342907" y="9913241"/>
            <a:ext cx="20973307" cy="837542"/>
          </a:xfrm>
          <a:custGeom>
            <a:rect b="b" l="l" r="r" t="t"/>
            <a:pathLst>
              <a:path extrusionOk="0" h="837542" w="20973307">
                <a:moveTo>
                  <a:pt x="0" y="0"/>
                </a:moveTo>
                <a:lnTo>
                  <a:pt x="20973307" y="0"/>
                </a:lnTo>
                <a:lnTo>
                  <a:pt x="20973307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6"/>
          <p:cNvSpPr/>
          <p:nvPr/>
        </p:nvSpPr>
        <p:spPr>
          <a:xfrm>
            <a:off x="4131384" y="9913241"/>
            <a:ext cx="10025030" cy="837542"/>
          </a:xfrm>
          <a:custGeom>
            <a:rect b="b" l="l" r="r" t="t"/>
            <a:pathLst>
              <a:path extrusionOk="0" h="837542" w="10025030">
                <a:moveTo>
                  <a:pt x="0" y="0"/>
                </a:moveTo>
                <a:lnTo>
                  <a:pt x="10025030" y="0"/>
                </a:lnTo>
                <a:lnTo>
                  <a:pt x="10025030" y="837542"/>
                </a:lnTo>
                <a:lnTo>
                  <a:pt x="0" y="83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6"/>
          <p:cNvSpPr txBox="1"/>
          <p:nvPr/>
        </p:nvSpPr>
        <p:spPr>
          <a:xfrm>
            <a:off x="2009975" y="3921050"/>
            <a:ext cx="8987100" cy="1104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65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INDICE DEI CONTENUTI </a:t>
            </a:r>
            <a:endParaRPr/>
          </a:p>
        </p:txBody>
      </p:sp>
      <p:sp>
        <p:nvSpPr>
          <p:cNvPr id="209" name="Google Shape;209;p6"/>
          <p:cNvSpPr/>
          <p:nvPr/>
        </p:nvSpPr>
        <p:spPr>
          <a:xfrm>
            <a:off x="7468475" y="453124"/>
            <a:ext cx="3065431" cy="1885092"/>
          </a:xfrm>
          <a:custGeom>
            <a:rect b="b" l="l" r="r" t="t"/>
            <a:pathLst>
              <a:path extrusionOk="0" h="2513457" w="4087241">
                <a:moveTo>
                  <a:pt x="0" y="0"/>
                </a:moveTo>
                <a:lnTo>
                  <a:pt x="4087241" y="0"/>
                </a:lnTo>
                <a:lnTo>
                  <a:pt x="4087241" y="2513457"/>
                </a:lnTo>
                <a:lnTo>
                  <a:pt x="0" y="2513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1" l="-882" r="-884" t="0"/>
            </a:stretch>
          </a:blipFill>
          <a:ln>
            <a:noFill/>
          </a:ln>
        </p:spPr>
      </p:sp>
      <p:sp>
        <p:nvSpPr>
          <p:cNvPr id="210" name="Google Shape;210;p6"/>
          <p:cNvSpPr/>
          <p:nvPr/>
        </p:nvSpPr>
        <p:spPr>
          <a:xfrm>
            <a:off x="11487149" y="2720075"/>
            <a:ext cx="3835146" cy="3427857"/>
          </a:xfrm>
          <a:custGeom>
            <a:rect b="b" l="l" r="r" t="t"/>
            <a:pathLst>
              <a:path extrusionOk="0" h="4570476" w="5113528">
                <a:moveTo>
                  <a:pt x="0" y="0"/>
                </a:moveTo>
                <a:lnTo>
                  <a:pt x="5113528" y="0"/>
                </a:lnTo>
                <a:lnTo>
                  <a:pt x="5113528" y="4570476"/>
                </a:lnTo>
                <a:lnTo>
                  <a:pt x="0" y="4570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5940" l="0" r="0" t="-5940"/>
            </a:stretch>
          </a:blipFill>
          <a:ln>
            <a:noFill/>
          </a:ln>
        </p:spPr>
      </p:sp>
      <p:sp>
        <p:nvSpPr>
          <p:cNvPr id="211" name="Google Shape;211;p6"/>
          <p:cNvSpPr/>
          <p:nvPr/>
        </p:nvSpPr>
        <p:spPr>
          <a:xfrm>
            <a:off x="11776382" y="2978591"/>
            <a:ext cx="3256693" cy="2910840"/>
          </a:xfrm>
          <a:custGeom>
            <a:rect b="b" l="l" r="r" t="t"/>
            <a:pathLst>
              <a:path extrusionOk="0" h="3881120" w="4342257">
                <a:moveTo>
                  <a:pt x="0" y="0"/>
                </a:moveTo>
                <a:lnTo>
                  <a:pt x="4342257" y="0"/>
                </a:lnTo>
                <a:lnTo>
                  <a:pt x="4342257" y="3881120"/>
                </a:lnTo>
                <a:lnTo>
                  <a:pt x="0" y="3881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5940" l="0" r="0" t="-5940"/>
            </a:stretch>
          </a:blipFill>
          <a:ln>
            <a:noFill/>
          </a:ln>
        </p:spPr>
      </p:sp>
      <p:sp>
        <p:nvSpPr>
          <p:cNvPr id="212" name="Google Shape;212;p6"/>
          <p:cNvSpPr/>
          <p:nvPr/>
        </p:nvSpPr>
        <p:spPr>
          <a:xfrm>
            <a:off x="11945246" y="3129521"/>
            <a:ext cx="2919031" cy="2608993"/>
          </a:xfrm>
          <a:custGeom>
            <a:rect b="b" l="l" r="r" t="t"/>
            <a:pathLst>
              <a:path extrusionOk="0" h="3478657" w="3892042">
                <a:moveTo>
                  <a:pt x="0" y="0"/>
                </a:moveTo>
                <a:lnTo>
                  <a:pt x="3892042" y="0"/>
                </a:lnTo>
                <a:lnTo>
                  <a:pt x="3892042" y="3478657"/>
                </a:lnTo>
                <a:lnTo>
                  <a:pt x="0" y="34786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5940" l="0" r="0" t="-5940"/>
            </a:stretch>
          </a:blipFill>
          <a:ln>
            <a:noFill/>
          </a:ln>
        </p:spPr>
      </p:sp>
      <p:sp>
        <p:nvSpPr>
          <p:cNvPr id="213" name="Google Shape;213;p6"/>
          <p:cNvSpPr/>
          <p:nvPr/>
        </p:nvSpPr>
        <p:spPr>
          <a:xfrm>
            <a:off x="12632878" y="3690442"/>
            <a:ext cx="1663827" cy="1487138"/>
          </a:xfrm>
          <a:custGeom>
            <a:rect b="b" l="l" r="r" t="t"/>
            <a:pathLst>
              <a:path extrusionOk="0" h="1982851" w="2218436">
                <a:moveTo>
                  <a:pt x="0" y="0"/>
                </a:moveTo>
                <a:lnTo>
                  <a:pt x="2218436" y="0"/>
                </a:lnTo>
                <a:lnTo>
                  <a:pt x="2218436" y="1982851"/>
                </a:lnTo>
                <a:lnTo>
                  <a:pt x="0" y="19828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5940" l="0" r="0" t="-5940"/>
            </a:stretch>
          </a:blipFill>
          <a:ln>
            <a:noFill/>
          </a:ln>
        </p:spPr>
      </p:sp>
      <p:sp>
        <p:nvSpPr>
          <p:cNvPr id="214" name="Google Shape;214;p6"/>
          <p:cNvSpPr txBox="1"/>
          <p:nvPr/>
        </p:nvSpPr>
        <p:spPr>
          <a:xfrm>
            <a:off x="1704175" y="6266725"/>
            <a:ext cx="16085550" cy="303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Questo modulo enfatizza la pianificazione della carriera come strategia per allineare gli obiettivi professionali con i valori personali per la soddisfazione lavorativa. Evidenzia lo sviluppo delle competenze, l'adattabilità e il ruolo del mentoring nel migliorare le prestazioni.</a:t>
            </a:r>
            <a:endParaRPr/>
          </a:p>
        </p:txBody>
      </p:sp>
      <p:sp>
        <p:nvSpPr>
          <p:cNvPr id="215" name="Google Shape;215;p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/>
          <p:cNvSpPr/>
          <p:nvPr/>
        </p:nvSpPr>
        <p:spPr>
          <a:xfrm flipH="1" rot="4721273">
            <a:off x="-3305668" y="1987875"/>
            <a:ext cx="14314266" cy="4992053"/>
          </a:xfrm>
          <a:custGeom>
            <a:rect b="b" l="l" r="r" t="t"/>
            <a:pathLst>
              <a:path extrusionOk="0" h="6656070" w="19085688">
                <a:moveTo>
                  <a:pt x="0" y="6656070"/>
                </a:moveTo>
                <a:lnTo>
                  <a:pt x="19085688" y="6656070"/>
                </a:lnTo>
                <a:lnTo>
                  <a:pt x="19085688" y="0"/>
                </a:lnTo>
                <a:lnTo>
                  <a:pt x="0" y="0"/>
                </a:lnTo>
                <a:lnTo>
                  <a:pt x="0" y="665607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" l="0" r="0" t="-81"/>
            </a:stretch>
          </a:blipFill>
          <a:ln>
            <a:noFill/>
          </a:ln>
        </p:spPr>
      </p:sp>
      <p:sp>
        <p:nvSpPr>
          <p:cNvPr id="225" name="Google Shape;225;p7"/>
          <p:cNvSpPr/>
          <p:nvPr/>
        </p:nvSpPr>
        <p:spPr>
          <a:xfrm>
            <a:off x="5940775" y="946396"/>
            <a:ext cx="857867" cy="857867"/>
          </a:xfrm>
          <a:custGeom>
            <a:rect b="b" l="l" r="r" t="t"/>
            <a:pathLst>
              <a:path extrusionOk="0"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7"/>
          <p:cNvSpPr/>
          <p:nvPr/>
        </p:nvSpPr>
        <p:spPr>
          <a:xfrm>
            <a:off x="5968162" y="2009621"/>
            <a:ext cx="604561" cy="604561"/>
          </a:xfrm>
          <a:custGeom>
            <a:rect b="b" l="l" r="r" t="t"/>
            <a:pathLst>
              <a:path extrusionOk="0" h="604561" w="604561">
                <a:moveTo>
                  <a:pt x="0" y="0"/>
                </a:moveTo>
                <a:lnTo>
                  <a:pt x="604561" y="0"/>
                </a:lnTo>
                <a:lnTo>
                  <a:pt x="604561" y="604561"/>
                </a:lnTo>
                <a:lnTo>
                  <a:pt x="0" y="604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7"/>
          <p:cNvSpPr/>
          <p:nvPr/>
        </p:nvSpPr>
        <p:spPr>
          <a:xfrm>
            <a:off x="5795312" y="652024"/>
            <a:ext cx="697411" cy="697411"/>
          </a:xfrm>
          <a:custGeom>
            <a:rect b="b" l="l" r="r" t="t"/>
            <a:pathLst>
              <a:path extrusionOk="0"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7"/>
          <p:cNvSpPr/>
          <p:nvPr/>
        </p:nvSpPr>
        <p:spPr>
          <a:xfrm>
            <a:off x="-3755300" y="0"/>
            <a:ext cx="8713660" cy="10289286"/>
          </a:xfrm>
          <a:custGeom>
            <a:rect b="b" l="l" r="r" t="t"/>
            <a:pathLst>
              <a:path extrusionOk="0" h="13719048" w="11618214">
                <a:moveTo>
                  <a:pt x="0" y="0"/>
                </a:moveTo>
                <a:lnTo>
                  <a:pt x="0" y="13719048"/>
                </a:lnTo>
                <a:lnTo>
                  <a:pt x="11599926" y="13719048"/>
                </a:lnTo>
                <a:cubicBezTo>
                  <a:pt x="11599926" y="13719048"/>
                  <a:pt x="11617325" y="13583031"/>
                  <a:pt x="11618214" y="13329665"/>
                </a:cubicBezTo>
                <a:lnTo>
                  <a:pt x="11618214" y="13287502"/>
                </a:lnTo>
                <a:cubicBezTo>
                  <a:pt x="11614785" y="12321921"/>
                  <a:pt x="11369802" y="9823831"/>
                  <a:pt x="9261729" y="6692773"/>
                </a:cubicBezTo>
                <a:cubicBezTo>
                  <a:pt x="6444488" y="2508885"/>
                  <a:pt x="6949821" y="0"/>
                  <a:pt x="6949821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8555" r="-3855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7"/>
          <p:cNvSpPr/>
          <p:nvPr/>
        </p:nvSpPr>
        <p:spPr>
          <a:xfrm rot="2903702">
            <a:off x="-6099026" y="6299326"/>
            <a:ext cx="10909267" cy="3709130"/>
          </a:xfrm>
          <a:custGeom>
            <a:rect b="b" l="l" r="r" t="t"/>
            <a:pathLst>
              <a:path extrusionOk="0" h="4945507" w="14545690">
                <a:moveTo>
                  <a:pt x="0" y="0"/>
                </a:moveTo>
                <a:lnTo>
                  <a:pt x="14545690" y="0"/>
                </a:lnTo>
                <a:lnTo>
                  <a:pt x="14545690" y="4945507"/>
                </a:lnTo>
                <a:lnTo>
                  <a:pt x="0" y="4945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77000"/>
            </a:blip>
            <a:stretch>
              <a:fillRect b="-41" l="0" r="0" t="-39"/>
            </a:stretch>
          </a:blipFill>
          <a:ln>
            <a:noFill/>
          </a:ln>
        </p:spPr>
      </p:sp>
      <p:sp>
        <p:nvSpPr>
          <p:cNvPr id="230" name="Google Shape;230;p7"/>
          <p:cNvSpPr txBox="1"/>
          <p:nvPr/>
        </p:nvSpPr>
        <p:spPr>
          <a:xfrm>
            <a:off x="7207325" y="556774"/>
            <a:ext cx="10362600" cy="1324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6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18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LEZIONE 1: </a:t>
            </a:r>
            <a:endParaRPr/>
          </a:p>
          <a:p>
            <a:pPr indent="0" lvl="0" marL="0" marR="0" rtl="0" algn="l">
              <a:lnSpc>
                <a:spcPct val="1355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6" u="none" cap="none" strike="noStrike">
                <a:solidFill>
                  <a:srgbClr val="002C47"/>
                </a:solidFill>
                <a:latin typeface="Calibri"/>
                <a:ea typeface="Calibri"/>
                <a:cs typeface="Calibri"/>
                <a:sym typeface="Calibri"/>
              </a:rPr>
              <a:t>Strategie per la soddisfazione e la crescita lavorativa</a:t>
            </a:r>
            <a:endParaRPr/>
          </a:p>
        </p:txBody>
      </p:sp>
      <p:sp>
        <p:nvSpPr>
          <p:cNvPr id="231" name="Google Shape;231;p7"/>
          <p:cNvSpPr txBox="1"/>
          <p:nvPr/>
        </p:nvSpPr>
        <p:spPr>
          <a:xfrm>
            <a:off x="7207325" y="2134886"/>
            <a:ext cx="10632000" cy="6745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9996" lvl="1" marL="399993" marR="0" rtl="0" algn="just">
              <a:lnSpc>
                <a:spcPct val="155985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999"/>
              <a:buFont typeface="Arial"/>
              <a:buChar char="•"/>
            </a:pPr>
            <a:r>
              <a:rPr b="0" i="0" lang="en-US" sz="29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“La pianificazione della carriera mira ad allineare le aspirazioni individuali con i valori personali e gli obiettivi professionali.</a:t>
            </a:r>
            <a:endParaRPr/>
          </a:p>
          <a:p>
            <a:pPr indent="-199997" lvl="1" marL="399993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Un approccio strategico garantisce sia la crescita personale che il successo organizzativo”.</a:t>
            </a:r>
            <a:endParaRPr/>
          </a:p>
          <a:p>
            <a:pPr indent="0" lvl="0" marL="0" marR="0" rtl="0" algn="l">
              <a:lnSpc>
                <a:spcPct val="644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99" u="none" cap="none" strike="noStrike">
              <a:solidFill>
                <a:srgbClr val="062D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99997" lvl="1" marL="399993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Cinque obiettivi fondamentali:</a:t>
            </a:r>
            <a:endParaRPr/>
          </a:p>
          <a:p>
            <a:pPr indent="0" lvl="0" marL="0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99" u="none" cap="none" strike="noStrike">
              <a:solidFill>
                <a:srgbClr val="062D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741" lvl="1" marL="647485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999"/>
              <a:buFont typeface="Poppins"/>
              <a:buAutoNum type="arabicPeriod"/>
            </a:pPr>
            <a:r>
              <a:rPr b="0" i="0" lang="en-US" sz="29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Crescita personale e professionale</a:t>
            </a:r>
            <a:endParaRPr/>
          </a:p>
          <a:p>
            <a:pPr indent="-323741" lvl="1" marL="647485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999"/>
              <a:buFont typeface="Poppins"/>
              <a:buAutoNum type="arabicPeriod"/>
            </a:pPr>
            <a:r>
              <a:rPr b="0" i="0" lang="en-US" sz="29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Soddisfazione e realizzazione lavorativa</a:t>
            </a:r>
            <a:endParaRPr/>
          </a:p>
          <a:p>
            <a:pPr indent="-323741" lvl="1" marL="647485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999"/>
              <a:buFont typeface="Poppins"/>
              <a:buAutoNum type="arabicPeriod"/>
            </a:pPr>
            <a:r>
              <a:rPr b="0" i="0" lang="en-US" sz="29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Stabilità e crescita finanziaria</a:t>
            </a:r>
            <a:endParaRPr/>
          </a:p>
          <a:p>
            <a:pPr indent="-323741" lvl="1" marL="647485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999"/>
              <a:buFont typeface="Poppins"/>
              <a:buAutoNum type="arabicPeriod"/>
            </a:pPr>
            <a:r>
              <a:rPr b="0" i="0" lang="en-US" sz="29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Equilibrio tra lavoro e vita privata</a:t>
            </a:r>
            <a:endParaRPr/>
          </a:p>
          <a:p>
            <a:pPr indent="-323741" lvl="1" marL="647485" marR="0" rtl="0" algn="l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999"/>
              <a:buFont typeface="Poppins"/>
              <a:buAutoNum type="arabicPeriod"/>
            </a:pPr>
            <a:r>
              <a:rPr b="0" i="0" lang="en-US" sz="29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Adattabilità ai mercati del lavoro in evoluzione</a:t>
            </a:r>
            <a:endParaRPr/>
          </a:p>
        </p:txBody>
      </p:sp>
      <p:sp>
        <p:nvSpPr>
          <p:cNvPr id="232" name="Google Shape;232;p7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/>
          <p:nvPr/>
        </p:nvSpPr>
        <p:spPr>
          <a:xfrm rot="-10602057">
            <a:off x="12407545" y="-1133861"/>
            <a:ext cx="6240780" cy="2176463"/>
          </a:xfrm>
          <a:custGeom>
            <a:rect b="b" l="l" r="r" t="t"/>
            <a:pathLst>
              <a:path extrusionOk="0" h="2901950" w="8321040">
                <a:moveTo>
                  <a:pt x="0" y="0"/>
                </a:moveTo>
                <a:lnTo>
                  <a:pt x="8321040" y="0"/>
                </a:lnTo>
                <a:lnTo>
                  <a:pt x="8321040" y="2901950"/>
                </a:lnTo>
                <a:lnTo>
                  <a:pt x="0" y="2901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" l="0" r="0" t="-81"/>
            </a:stretch>
          </a:blipFill>
          <a:ln>
            <a:noFill/>
          </a:ln>
        </p:spPr>
      </p:sp>
      <p:sp>
        <p:nvSpPr>
          <p:cNvPr id="243" name="Google Shape;243;p8"/>
          <p:cNvSpPr/>
          <p:nvPr/>
        </p:nvSpPr>
        <p:spPr>
          <a:xfrm flipH="1" rot="10598374">
            <a:off x="-440516" y="-1192416"/>
            <a:ext cx="6576822" cy="2293620"/>
          </a:xfrm>
          <a:custGeom>
            <a:rect b="b" l="l" r="r" t="t"/>
            <a:pathLst>
              <a:path extrusionOk="0" h="3058160" w="8769096">
                <a:moveTo>
                  <a:pt x="0" y="3058160"/>
                </a:moveTo>
                <a:lnTo>
                  <a:pt x="8769096" y="3058160"/>
                </a:lnTo>
                <a:lnTo>
                  <a:pt x="8769096" y="0"/>
                </a:lnTo>
                <a:lnTo>
                  <a:pt x="0" y="0"/>
                </a:lnTo>
                <a:lnTo>
                  <a:pt x="0" y="305816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2" l="0" r="0" t="-81"/>
            </a:stretch>
          </a:blipFill>
          <a:ln>
            <a:noFill/>
          </a:ln>
        </p:spPr>
      </p:sp>
      <p:sp>
        <p:nvSpPr>
          <p:cNvPr id="244" name="Google Shape;244;p8"/>
          <p:cNvSpPr/>
          <p:nvPr/>
        </p:nvSpPr>
        <p:spPr>
          <a:xfrm>
            <a:off x="8379231" y="3386351"/>
            <a:ext cx="1261586" cy="1261586"/>
          </a:xfrm>
          <a:custGeom>
            <a:rect b="b" l="l" r="r" t="t"/>
            <a:pathLst>
              <a:path extrusionOk="0" h="1682115" w="1682115">
                <a:moveTo>
                  <a:pt x="0" y="0"/>
                </a:moveTo>
                <a:lnTo>
                  <a:pt x="1682115" y="0"/>
                </a:lnTo>
                <a:lnTo>
                  <a:pt x="1682115" y="1682115"/>
                </a:lnTo>
                <a:lnTo>
                  <a:pt x="0" y="1682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2" l="0" r="2" t="0"/>
            </a:stretch>
          </a:blipFill>
          <a:ln>
            <a:noFill/>
          </a:ln>
        </p:spPr>
      </p:sp>
      <p:sp>
        <p:nvSpPr>
          <p:cNvPr id="245" name="Google Shape;245;p8"/>
          <p:cNvSpPr/>
          <p:nvPr/>
        </p:nvSpPr>
        <p:spPr>
          <a:xfrm>
            <a:off x="8379231" y="5621321"/>
            <a:ext cx="1261586" cy="1261586"/>
          </a:xfrm>
          <a:custGeom>
            <a:rect b="b" l="l" r="r" t="t"/>
            <a:pathLst>
              <a:path extrusionOk="0" h="1682115" w="1682115">
                <a:moveTo>
                  <a:pt x="0" y="0"/>
                </a:moveTo>
                <a:lnTo>
                  <a:pt x="1682115" y="0"/>
                </a:lnTo>
                <a:lnTo>
                  <a:pt x="1682115" y="1682115"/>
                </a:lnTo>
                <a:lnTo>
                  <a:pt x="0" y="1682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2" l="0" r="2" t="0"/>
            </a:stretch>
          </a:blipFill>
          <a:ln>
            <a:noFill/>
          </a:ln>
        </p:spPr>
      </p:sp>
      <p:sp>
        <p:nvSpPr>
          <p:cNvPr id="246" name="Google Shape;246;p8"/>
          <p:cNvSpPr/>
          <p:nvPr/>
        </p:nvSpPr>
        <p:spPr>
          <a:xfrm>
            <a:off x="8379231" y="7761151"/>
            <a:ext cx="1261586" cy="1261586"/>
          </a:xfrm>
          <a:custGeom>
            <a:rect b="b" l="l" r="r" t="t"/>
            <a:pathLst>
              <a:path extrusionOk="0" h="1682115" w="1682115">
                <a:moveTo>
                  <a:pt x="0" y="0"/>
                </a:moveTo>
                <a:lnTo>
                  <a:pt x="1682115" y="0"/>
                </a:lnTo>
                <a:lnTo>
                  <a:pt x="1682115" y="1682115"/>
                </a:lnTo>
                <a:lnTo>
                  <a:pt x="0" y="1682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2" l="0" r="2" t="0"/>
            </a:stretch>
          </a:blipFill>
          <a:ln>
            <a:noFill/>
          </a:ln>
        </p:spPr>
      </p:sp>
      <p:sp>
        <p:nvSpPr>
          <p:cNvPr id="247" name="Google Shape;247;p8"/>
          <p:cNvSpPr/>
          <p:nvPr/>
        </p:nvSpPr>
        <p:spPr>
          <a:xfrm>
            <a:off x="8474384" y="3481491"/>
            <a:ext cx="1071277" cy="1071277"/>
          </a:xfrm>
          <a:custGeom>
            <a:rect b="b" l="l" r="r" t="t"/>
            <a:pathLst>
              <a:path extrusionOk="0" h="1428369" w="1428369">
                <a:moveTo>
                  <a:pt x="0" y="0"/>
                </a:moveTo>
                <a:lnTo>
                  <a:pt x="1428369" y="0"/>
                </a:lnTo>
                <a:lnTo>
                  <a:pt x="1428369" y="1428369"/>
                </a:lnTo>
                <a:lnTo>
                  <a:pt x="0" y="1428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8"/>
          <p:cNvSpPr/>
          <p:nvPr/>
        </p:nvSpPr>
        <p:spPr>
          <a:xfrm>
            <a:off x="8474371" y="5716474"/>
            <a:ext cx="1071277" cy="1071277"/>
          </a:xfrm>
          <a:custGeom>
            <a:rect b="b" l="l" r="r" t="t"/>
            <a:pathLst>
              <a:path extrusionOk="0" h="1428369" w="1428369">
                <a:moveTo>
                  <a:pt x="0" y="0"/>
                </a:moveTo>
                <a:lnTo>
                  <a:pt x="1428369" y="0"/>
                </a:lnTo>
                <a:lnTo>
                  <a:pt x="1428369" y="1428369"/>
                </a:lnTo>
                <a:lnTo>
                  <a:pt x="0" y="1428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8"/>
          <p:cNvSpPr/>
          <p:nvPr/>
        </p:nvSpPr>
        <p:spPr>
          <a:xfrm>
            <a:off x="8474371" y="7856291"/>
            <a:ext cx="1071277" cy="1071277"/>
          </a:xfrm>
          <a:custGeom>
            <a:rect b="b" l="l" r="r" t="t"/>
            <a:pathLst>
              <a:path extrusionOk="0" h="1428369" w="1428369">
                <a:moveTo>
                  <a:pt x="0" y="0"/>
                </a:moveTo>
                <a:lnTo>
                  <a:pt x="1428369" y="0"/>
                </a:lnTo>
                <a:lnTo>
                  <a:pt x="1428369" y="1428369"/>
                </a:lnTo>
                <a:lnTo>
                  <a:pt x="0" y="1428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8"/>
          <p:cNvSpPr/>
          <p:nvPr/>
        </p:nvSpPr>
        <p:spPr>
          <a:xfrm>
            <a:off x="8529892" y="3537049"/>
            <a:ext cx="960215" cy="960215"/>
          </a:xfrm>
          <a:custGeom>
            <a:rect b="b" l="l" r="r" t="t"/>
            <a:pathLst>
              <a:path extrusionOk="0" h="1280287" w="1280287">
                <a:moveTo>
                  <a:pt x="0" y="0"/>
                </a:moveTo>
                <a:lnTo>
                  <a:pt x="1280287" y="0"/>
                </a:lnTo>
                <a:lnTo>
                  <a:pt x="1280287" y="1280287"/>
                </a:lnTo>
                <a:lnTo>
                  <a:pt x="0" y="1280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3" l="0" r="3" t="0"/>
            </a:stretch>
          </a:blipFill>
          <a:ln>
            <a:noFill/>
          </a:ln>
        </p:spPr>
      </p:sp>
      <p:sp>
        <p:nvSpPr>
          <p:cNvPr id="251" name="Google Shape;251;p8"/>
          <p:cNvSpPr/>
          <p:nvPr/>
        </p:nvSpPr>
        <p:spPr>
          <a:xfrm>
            <a:off x="8529905" y="5772019"/>
            <a:ext cx="960215" cy="960215"/>
          </a:xfrm>
          <a:custGeom>
            <a:rect b="b" l="l" r="r" t="t"/>
            <a:pathLst>
              <a:path extrusionOk="0" h="1280287" w="1280287">
                <a:moveTo>
                  <a:pt x="0" y="0"/>
                </a:moveTo>
                <a:lnTo>
                  <a:pt x="1280287" y="0"/>
                </a:lnTo>
                <a:lnTo>
                  <a:pt x="1280287" y="1280287"/>
                </a:lnTo>
                <a:lnTo>
                  <a:pt x="0" y="1280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3" l="0" r="3" t="0"/>
            </a:stretch>
          </a:blipFill>
          <a:ln>
            <a:noFill/>
          </a:ln>
        </p:spPr>
      </p:sp>
      <p:sp>
        <p:nvSpPr>
          <p:cNvPr id="252" name="Google Shape;252;p8"/>
          <p:cNvSpPr/>
          <p:nvPr/>
        </p:nvSpPr>
        <p:spPr>
          <a:xfrm>
            <a:off x="8529917" y="7911850"/>
            <a:ext cx="960215" cy="960215"/>
          </a:xfrm>
          <a:custGeom>
            <a:rect b="b" l="l" r="r" t="t"/>
            <a:pathLst>
              <a:path extrusionOk="0" h="1280287" w="1280287">
                <a:moveTo>
                  <a:pt x="0" y="0"/>
                </a:moveTo>
                <a:lnTo>
                  <a:pt x="1280287" y="0"/>
                </a:lnTo>
                <a:lnTo>
                  <a:pt x="1280287" y="1280287"/>
                </a:lnTo>
                <a:lnTo>
                  <a:pt x="0" y="1280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3" l="0" r="3" t="0"/>
            </a:stretch>
          </a:blipFill>
          <a:ln>
            <a:noFill/>
          </a:ln>
        </p:spPr>
      </p:sp>
      <p:sp>
        <p:nvSpPr>
          <p:cNvPr id="253" name="Google Shape;253;p8"/>
          <p:cNvSpPr/>
          <p:nvPr/>
        </p:nvSpPr>
        <p:spPr>
          <a:xfrm>
            <a:off x="1398326" y="4008344"/>
            <a:ext cx="5466112" cy="5384101"/>
          </a:xfrm>
          <a:custGeom>
            <a:rect b="b" l="l" r="r" t="t"/>
            <a:pathLst>
              <a:path extrusionOk="0" h="7178802" w="7288149">
                <a:moveTo>
                  <a:pt x="0" y="0"/>
                </a:moveTo>
                <a:lnTo>
                  <a:pt x="7288149" y="0"/>
                </a:lnTo>
                <a:lnTo>
                  <a:pt x="7288149" y="7178802"/>
                </a:lnTo>
                <a:lnTo>
                  <a:pt x="0" y="7178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15" r="-15" t="0"/>
            </a:stretch>
          </a:blipFill>
          <a:ln>
            <a:noFill/>
          </a:ln>
        </p:spPr>
      </p:sp>
      <p:sp>
        <p:nvSpPr>
          <p:cNvPr id="254" name="Google Shape;254;p8"/>
          <p:cNvSpPr/>
          <p:nvPr/>
        </p:nvSpPr>
        <p:spPr>
          <a:xfrm>
            <a:off x="2883397" y="5315013"/>
            <a:ext cx="2495931" cy="2495931"/>
          </a:xfrm>
          <a:custGeom>
            <a:rect b="b" l="l" r="r" t="t"/>
            <a:pathLst>
              <a:path extrusionOk="0" h="3327908" w="3327908">
                <a:moveTo>
                  <a:pt x="0" y="0"/>
                </a:moveTo>
                <a:lnTo>
                  <a:pt x="3327908" y="0"/>
                </a:lnTo>
                <a:lnTo>
                  <a:pt x="3327908" y="3327908"/>
                </a:lnTo>
                <a:lnTo>
                  <a:pt x="0" y="3327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8"/>
          <p:cNvSpPr/>
          <p:nvPr/>
        </p:nvSpPr>
        <p:spPr>
          <a:xfrm>
            <a:off x="3071632" y="5503248"/>
            <a:ext cx="2119503" cy="2119503"/>
          </a:xfrm>
          <a:custGeom>
            <a:rect b="b" l="l" r="r" t="t"/>
            <a:pathLst>
              <a:path extrusionOk="0" h="2826004" w="2826004">
                <a:moveTo>
                  <a:pt x="0" y="0"/>
                </a:moveTo>
                <a:lnTo>
                  <a:pt x="2826004" y="0"/>
                </a:lnTo>
                <a:lnTo>
                  <a:pt x="2826004" y="2826004"/>
                </a:lnTo>
                <a:lnTo>
                  <a:pt x="0" y="2826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8"/>
          <p:cNvSpPr/>
          <p:nvPr/>
        </p:nvSpPr>
        <p:spPr>
          <a:xfrm>
            <a:off x="3181530" y="5613145"/>
            <a:ext cx="1899666" cy="1899666"/>
          </a:xfrm>
          <a:custGeom>
            <a:rect b="b" l="l" r="r" t="t"/>
            <a:pathLst>
              <a:path extrusionOk="0" h="2532888" w="2532888">
                <a:moveTo>
                  <a:pt x="0" y="0"/>
                </a:moveTo>
                <a:lnTo>
                  <a:pt x="2532888" y="0"/>
                </a:lnTo>
                <a:lnTo>
                  <a:pt x="2532888" y="2532888"/>
                </a:lnTo>
                <a:lnTo>
                  <a:pt x="0" y="25328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" l="0" r="-1" t="0"/>
            </a:stretch>
          </a:blipFill>
          <a:ln>
            <a:noFill/>
          </a:ln>
        </p:spPr>
      </p:sp>
      <p:sp>
        <p:nvSpPr>
          <p:cNvPr id="257" name="Google Shape;257;p8"/>
          <p:cNvSpPr/>
          <p:nvPr/>
        </p:nvSpPr>
        <p:spPr>
          <a:xfrm>
            <a:off x="2412315" y="4670982"/>
            <a:ext cx="942117" cy="942117"/>
          </a:xfrm>
          <a:custGeom>
            <a:rect b="b" l="l" r="r" t="t"/>
            <a:pathLst>
              <a:path extrusionOk="0" h="1256157" w="1256157">
                <a:moveTo>
                  <a:pt x="0" y="0"/>
                </a:moveTo>
                <a:lnTo>
                  <a:pt x="1256157" y="0"/>
                </a:lnTo>
                <a:lnTo>
                  <a:pt x="1256157" y="1256157"/>
                </a:lnTo>
                <a:lnTo>
                  <a:pt x="0" y="1256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" l="0" r="-3" t="0"/>
            </a:stretch>
          </a:blipFill>
          <a:ln>
            <a:noFill/>
          </a:ln>
        </p:spPr>
      </p:sp>
      <p:sp>
        <p:nvSpPr>
          <p:cNvPr id="258" name="Google Shape;258;p8"/>
          <p:cNvSpPr/>
          <p:nvPr/>
        </p:nvSpPr>
        <p:spPr>
          <a:xfrm>
            <a:off x="4801540" y="4670982"/>
            <a:ext cx="917447" cy="942117"/>
          </a:xfrm>
          <a:custGeom>
            <a:rect b="b" l="l" r="r" t="t"/>
            <a:pathLst>
              <a:path extrusionOk="0" h="1256157" w="1223264">
                <a:moveTo>
                  <a:pt x="0" y="0"/>
                </a:moveTo>
                <a:lnTo>
                  <a:pt x="1223264" y="0"/>
                </a:lnTo>
                <a:lnTo>
                  <a:pt x="1223264" y="1256157"/>
                </a:lnTo>
                <a:lnTo>
                  <a:pt x="0" y="1256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3" l="-1" r="0" t="0"/>
            </a:stretch>
          </a:blipFill>
          <a:ln>
            <a:noFill/>
          </a:ln>
        </p:spPr>
      </p:sp>
      <p:sp>
        <p:nvSpPr>
          <p:cNvPr id="259" name="Google Shape;259;p8"/>
          <p:cNvSpPr/>
          <p:nvPr/>
        </p:nvSpPr>
        <p:spPr>
          <a:xfrm>
            <a:off x="5317498" y="6889620"/>
            <a:ext cx="1110329" cy="798005"/>
          </a:xfrm>
          <a:custGeom>
            <a:rect b="b" l="l" r="r" t="t"/>
            <a:pathLst>
              <a:path extrusionOk="0" h="1064006" w="1480439">
                <a:moveTo>
                  <a:pt x="0" y="0"/>
                </a:moveTo>
                <a:lnTo>
                  <a:pt x="1480439" y="0"/>
                </a:lnTo>
                <a:lnTo>
                  <a:pt x="1480439" y="1064006"/>
                </a:lnTo>
                <a:lnTo>
                  <a:pt x="0" y="1064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2" l="0" r="0" t="0"/>
            </a:stretch>
          </a:blipFill>
          <a:ln>
            <a:noFill/>
          </a:ln>
        </p:spPr>
      </p:sp>
      <p:sp>
        <p:nvSpPr>
          <p:cNvPr id="260" name="Google Shape;260;p8"/>
          <p:cNvSpPr/>
          <p:nvPr/>
        </p:nvSpPr>
        <p:spPr>
          <a:xfrm>
            <a:off x="1778353" y="6709674"/>
            <a:ext cx="1140524" cy="1157955"/>
          </a:xfrm>
          <a:custGeom>
            <a:rect b="b" l="l" r="r" t="t"/>
            <a:pathLst>
              <a:path extrusionOk="0" h="1543939" w="1520698">
                <a:moveTo>
                  <a:pt x="0" y="0"/>
                </a:moveTo>
                <a:lnTo>
                  <a:pt x="1520698" y="0"/>
                </a:lnTo>
                <a:lnTo>
                  <a:pt x="1520698" y="1543939"/>
                </a:lnTo>
                <a:lnTo>
                  <a:pt x="0" y="1543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27" l="0" r="-2" t="-30"/>
            </a:stretch>
          </a:blipFill>
          <a:ln>
            <a:noFill/>
          </a:ln>
        </p:spPr>
      </p:sp>
      <p:sp>
        <p:nvSpPr>
          <p:cNvPr id="261" name="Google Shape;261;p8"/>
          <p:cNvSpPr/>
          <p:nvPr/>
        </p:nvSpPr>
        <p:spPr>
          <a:xfrm>
            <a:off x="3700761" y="7871961"/>
            <a:ext cx="1028128" cy="1043845"/>
          </a:xfrm>
          <a:custGeom>
            <a:rect b="b" l="l" r="r" t="t"/>
            <a:pathLst>
              <a:path extrusionOk="0" h="1391793" w="1370838">
                <a:moveTo>
                  <a:pt x="0" y="0"/>
                </a:moveTo>
                <a:lnTo>
                  <a:pt x="1370838" y="0"/>
                </a:lnTo>
                <a:lnTo>
                  <a:pt x="1370838" y="1391793"/>
                </a:lnTo>
                <a:lnTo>
                  <a:pt x="0" y="1391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25" l="0" r="0" t="-30"/>
            </a:stretch>
          </a:blipFill>
          <a:ln>
            <a:noFill/>
          </a:ln>
        </p:spPr>
      </p:sp>
      <p:sp>
        <p:nvSpPr>
          <p:cNvPr id="262" name="Google Shape;262;p8"/>
          <p:cNvSpPr/>
          <p:nvPr/>
        </p:nvSpPr>
        <p:spPr>
          <a:xfrm>
            <a:off x="3520684" y="5911791"/>
            <a:ext cx="1221391" cy="1221391"/>
          </a:xfrm>
          <a:custGeom>
            <a:rect b="b" l="l" r="r" t="t"/>
            <a:pathLst>
              <a:path extrusionOk="0" h="1628521" w="1628521">
                <a:moveTo>
                  <a:pt x="0" y="0"/>
                </a:moveTo>
                <a:lnTo>
                  <a:pt x="1628521" y="0"/>
                </a:lnTo>
                <a:lnTo>
                  <a:pt x="1628521" y="1628521"/>
                </a:lnTo>
                <a:lnTo>
                  <a:pt x="0" y="1628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8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8"/>
          <p:cNvSpPr/>
          <p:nvPr/>
        </p:nvSpPr>
        <p:spPr>
          <a:xfrm>
            <a:off x="2488624" y="9913239"/>
            <a:ext cx="13310752" cy="837562"/>
          </a:xfrm>
          <a:custGeom>
            <a:rect b="b" l="l" r="r" t="t"/>
            <a:pathLst>
              <a:path extrusionOk="0" h="837562" w="13310752">
                <a:moveTo>
                  <a:pt x="0" y="0"/>
                </a:moveTo>
                <a:lnTo>
                  <a:pt x="13310752" y="0"/>
                </a:lnTo>
                <a:lnTo>
                  <a:pt x="1331075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8"/>
          <p:cNvSpPr/>
          <p:nvPr/>
        </p:nvSpPr>
        <p:spPr>
          <a:xfrm>
            <a:off x="4131384" y="9913239"/>
            <a:ext cx="10025232" cy="837562"/>
          </a:xfrm>
          <a:custGeom>
            <a:rect b="b" l="l" r="r" t="t"/>
            <a:pathLst>
              <a:path extrusionOk="0"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8"/>
          <p:cNvSpPr txBox="1"/>
          <p:nvPr/>
        </p:nvSpPr>
        <p:spPr>
          <a:xfrm>
            <a:off x="3410075" y="1024525"/>
            <a:ext cx="11982300" cy="1079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Crescita personale e professionale</a:t>
            </a:r>
            <a:endParaRPr/>
          </a:p>
        </p:txBody>
      </p:sp>
      <p:sp>
        <p:nvSpPr>
          <p:cNvPr id="267" name="Google Shape;267;p8"/>
          <p:cNvSpPr txBox="1"/>
          <p:nvPr/>
        </p:nvSpPr>
        <p:spPr>
          <a:xfrm>
            <a:off x="9834375" y="3093684"/>
            <a:ext cx="7577400" cy="177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6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Crescita personale:</a:t>
            </a:r>
            <a:endParaRPr/>
          </a:p>
          <a:p>
            <a:pPr indent="-171038" lvl="1" marL="342078" marR="0" rtl="0" algn="l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060"/>
              <a:buFont typeface="Arial"/>
              <a:buChar char="•"/>
            </a:pPr>
            <a:r>
              <a:rPr b="0" i="0" lang="en-US" sz="206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Sviluppa competenze trasversali come la comunicazione, la leadership e la gestione del tempo.</a:t>
            </a:r>
            <a:endParaRPr/>
          </a:p>
          <a:p>
            <a:pPr indent="-171038" lvl="1" marL="342078" marR="0" rtl="0" algn="l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060"/>
              <a:buFont typeface="Arial"/>
              <a:buChar char="•"/>
            </a:pPr>
            <a:r>
              <a:rPr b="0" i="0" lang="en-US" sz="206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Promuovere l'autostima attraverso l'apprendimento continuo e il miglioramento delle competenze.</a:t>
            </a:r>
            <a:endParaRPr/>
          </a:p>
        </p:txBody>
      </p:sp>
      <p:sp>
        <p:nvSpPr>
          <p:cNvPr id="268" name="Google Shape;268;p8"/>
          <p:cNvSpPr txBox="1"/>
          <p:nvPr/>
        </p:nvSpPr>
        <p:spPr>
          <a:xfrm>
            <a:off x="9802701" y="5323821"/>
            <a:ext cx="7577400" cy="1809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Crescita professionale:</a:t>
            </a:r>
            <a:endParaRPr/>
          </a:p>
          <a:p>
            <a:pPr indent="-174307" lvl="1" marL="348614" marR="0" rtl="0" algn="l">
              <a:lnSpc>
                <a:spcPct val="137952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Ottieni certificazioni, formazione avanzata ed esperienze pratiche.</a:t>
            </a:r>
            <a:endParaRPr/>
          </a:p>
          <a:p>
            <a:pPr indent="-174307" lvl="1" marL="348614" marR="0" rtl="0" algn="l">
              <a:lnSpc>
                <a:spcPct val="137952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Passare a ruoli e responsabilità più elevati acquisendo competenze.</a:t>
            </a:r>
            <a:endParaRPr/>
          </a:p>
        </p:txBody>
      </p:sp>
      <p:sp>
        <p:nvSpPr>
          <p:cNvPr id="269" name="Google Shape;269;p8"/>
          <p:cNvSpPr txBox="1"/>
          <p:nvPr/>
        </p:nvSpPr>
        <p:spPr>
          <a:xfrm>
            <a:off x="9834375" y="7646340"/>
            <a:ext cx="7577400" cy="1447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Impatto:</a:t>
            </a:r>
            <a:endParaRPr/>
          </a:p>
          <a:p>
            <a:pPr indent="-174307" lvl="1" marL="348614" marR="0" rtl="0" algn="l">
              <a:lnSpc>
                <a:spcPct val="137952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Una solida base nello sviluppo personale e professionale favorisce l'avanzamento di carriera a lungo termine.</a:t>
            </a:r>
            <a:endParaRPr/>
          </a:p>
        </p:txBody>
      </p:sp>
      <p:sp>
        <p:nvSpPr>
          <p:cNvPr id="270" name="Google Shape;270;p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7E9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/>
          <p:nvPr/>
        </p:nvSpPr>
        <p:spPr>
          <a:xfrm rot="-10602057">
            <a:off x="12407545" y="-1133861"/>
            <a:ext cx="6240780" cy="2176463"/>
          </a:xfrm>
          <a:custGeom>
            <a:rect b="b" l="l" r="r" t="t"/>
            <a:pathLst>
              <a:path extrusionOk="0" h="2901950" w="8321040">
                <a:moveTo>
                  <a:pt x="0" y="0"/>
                </a:moveTo>
                <a:lnTo>
                  <a:pt x="8321040" y="0"/>
                </a:lnTo>
                <a:lnTo>
                  <a:pt x="8321040" y="2901950"/>
                </a:lnTo>
                <a:lnTo>
                  <a:pt x="0" y="2901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" l="0" r="0" t="-81"/>
            </a:stretch>
          </a:blipFill>
          <a:ln>
            <a:noFill/>
          </a:ln>
        </p:spPr>
      </p:sp>
      <p:sp>
        <p:nvSpPr>
          <p:cNvPr id="280" name="Google Shape;280;p9"/>
          <p:cNvSpPr/>
          <p:nvPr/>
        </p:nvSpPr>
        <p:spPr>
          <a:xfrm flipH="1" rot="10598374">
            <a:off x="-440516" y="-1192416"/>
            <a:ext cx="6576822" cy="2293620"/>
          </a:xfrm>
          <a:custGeom>
            <a:rect b="b" l="l" r="r" t="t"/>
            <a:pathLst>
              <a:path extrusionOk="0" h="3058160" w="8769096">
                <a:moveTo>
                  <a:pt x="0" y="3058160"/>
                </a:moveTo>
                <a:lnTo>
                  <a:pt x="8769096" y="3058160"/>
                </a:lnTo>
                <a:lnTo>
                  <a:pt x="8769096" y="0"/>
                </a:lnTo>
                <a:lnTo>
                  <a:pt x="0" y="0"/>
                </a:lnTo>
                <a:lnTo>
                  <a:pt x="0" y="305816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2" l="0" r="0" t="-81"/>
            </a:stretch>
          </a:blipFill>
          <a:ln>
            <a:noFill/>
          </a:ln>
        </p:spPr>
      </p:sp>
      <p:sp>
        <p:nvSpPr>
          <p:cNvPr id="281" name="Google Shape;281;p9"/>
          <p:cNvSpPr txBox="1"/>
          <p:nvPr/>
        </p:nvSpPr>
        <p:spPr>
          <a:xfrm>
            <a:off x="3676650" y="451800"/>
            <a:ext cx="11239500" cy="15324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5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80" u="none" cap="none" strike="noStrik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Soddisfazione lavorativa, realizzazione personale e stabilità finanziaria</a:t>
            </a:r>
            <a:endParaRPr/>
          </a:p>
        </p:txBody>
      </p:sp>
      <p:sp>
        <p:nvSpPr>
          <p:cNvPr id="282" name="Google Shape;282;p9"/>
          <p:cNvSpPr/>
          <p:nvPr/>
        </p:nvSpPr>
        <p:spPr>
          <a:xfrm>
            <a:off x="3600451" y="2431984"/>
            <a:ext cx="1965199" cy="1907762"/>
          </a:xfrm>
          <a:custGeom>
            <a:rect b="b" l="l" r="r" t="t"/>
            <a:pathLst>
              <a:path extrusionOk="0" h="2543683" w="2620264">
                <a:moveTo>
                  <a:pt x="0" y="0"/>
                </a:moveTo>
                <a:lnTo>
                  <a:pt x="2620264" y="0"/>
                </a:lnTo>
                <a:lnTo>
                  <a:pt x="2620264" y="2543683"/>
                </a:lnTo>
                <a:lnTo>
                  <a:pt x="0" y="2543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03" l="0" r="0" t="-1503"/>
            </a:stretch>
          </a:blipFill>
          <a:ln>
            <a:noFill/>
          </a:ln>
        </p:spPr>
      </p:sp>
      <p:sp>
        <p:nvSpPr>
          <p:cNvPr id="283" name="Google Shape;283;p9"/>
          <p:cNvSpPr/>
          <p:nvPr/>
        </p:nvSpPr>
        <p:spPr>
          <a:xfrm>
            <a:off x="12876984" y="2431971"/>
            <a:ext cx="2115312" cy="1907762"/>
          </a:xfrm>
          <a:custGeom>
            <a:rect b="b" l="l" r="r" t="t"/>
            <a:pathLst>
              <a:path extrusionOk="0" h="2543683" w="2820416">
                <a:moveTo>
                  <a:pt x="0" y="0"/>
                </a:moveTo>
                <a:lnTo>
                  <a:pt x="2820416" y="0"/>
                </a:lnTo>
                <a:lnTo>
                  <a:pt x="2820416" y="2543683"/>
                </a:lnTo>
                <a:lnTo>
                  <a:pt x="0" y="2543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437" l="0" r="0" t="-5440"/>
            </a:stretch>
          </a:blipFill>
          <a:ln>
            <a:noFill/>
          </a:ln>
        </p:spPr>
      </p:sp>
      <p:sp>
        <p:nvSpPr>
          <p:cNvPr id="284" name="Google Shape;284;p9"/>
          <p:cNvSpPr/>
          <p:nvPr/>
        </p:nvSpPr>
        <p:spPr>
          <a:xfrm>
            <a:off x="8570858" y="2653780"/>
            <a:ext cx="1623631" cy="1422368"/>
          </a:xfrm>
          <a:custGeom>
            <a:rect b="b" l="l" r="r" t="t"/>
            <a:pathLst>
              <a:path extrusionOk="0" h="1896491" w="2164842">
                <a:moveTo>
                  <a:pt x="0" y="0"/>
                </a:moveTo>
                <a:lnTo>
                  <a:pt x="2164842" y="0"/>
                </a:lnTo>
                <a:lnTo>
                  <a:pt x="2164842" y="1896491"/>
                </a:lnTo>
                <a:lnTo>
                  <a:pt x="0" y="1896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364" l="0" r="0" t="-1367"/>
            </a:stretch>
          </a:blipFill>
          <a:ln>
            <a:noFill/>
          </a:ln>
        </p:spPr>
      </p:sp>
      <p:sp>
        <p:nvSpPr>
          <p:cNvPr id="285" name="Google Shape;285;p9"/>
          <p:cNvSpPr txBox="1"/>
          <p:nvPr/>
        </p:nvSpPr>
        <p:spPr>
          <a:xfrm>
            <a:off x="1005825" y="5282550"/>
            <a:ext cx="7303950" cy="3867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Soddisfazione e realizzazione lavorativa:</a:t>
            </a:r>
            <a:endParaRPr/>
          </a:p>
          <a:p>
            <a:pPr indent="-185737" lvl="1" marL="371475" marR="0" rtl="0" algn="l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Allineare i ruoli ai valori personali, ai punti di forza e alle passioni per promuovere il coinvolgimento.</a:t>
            </a:r>
            <a:endParaRPr/>
          </a:p>
          <a:p>
            <a:pPr indent="-185737" lvl="1" marL="371475" marR="0" rtl="0" algn="l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Raggiungi uno scopo contribuendo a un lavoro significativo.</a:t>
            </a:r>
            <a:endParaRPr/>
          </a:p>
          <a:p>
            <a:pPr indent="-185737" lvl="1" marL="371475" marR="0" rtl="0" algn="l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I dipendenti soddisfatti sono più produttivi e motivati, il che comporta vantaggi sia per i singoli individui sia per le organizzazioni.</a:t>
            </a:r>
            <a:endParaRPr/>
          </a:p>
        </p:txBody>
      </p:sp>
      <p:sp>
        <p:nvSpPr>
          <p:cNvPr id="286" name="Google Shape;286;p9"/>
          <p:cNvSpPr txBox="1"/>
          <p:nvPr/>
        </p:nvSpPr>
        <p:spPr>
          <a:xfrm>
            <a:off x="9559468" y="5282550"/>
            <a:ext cx="8008650" cy="3867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Stabilità e crescita finanziaria:</a:t>
            </a:r>
            <a:endParaRPr/>
          </a:p>
          <a:p>
            <a:pPr indent="-185737" lvl="1" marL="371475" marR="0" rtl="0" algn="l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Ottieni un reddito stabile e sicurezza finanziaria perseguendo obiettivi di carriera strategici.</a:t>
            </a:r>
            <a:endParaRPr/>
          </a:p>
          <a:p>
            <a:pPr indent="-185737" lvl="1" marL="371475" marR="0" rtl="0" algn="l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Pianificare la salute finanziaria a lungo termine attraverso trattative salariali, avanzamenti di carriera e investimenti.</a:t>
            </a:r>
            <a:endParaRPr/>
          </a:p>
          <a:p>
            <a:pPr indent="-185737" lvl="1" marL="371475" marR="0" rtl="0" algn="l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Clr>
                <a:srgbClr val="062D47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Ottenere posizioni lavorative migliori, in linea con le tendenze del mercato, per garantire la resilienza finanziaria.</a:t>
            </a:r>
            <a:endParaRPr/>
          </a:p>
        </p:txBody>
      </p:sp>
      <p:sp>
        <p:nvSpPr>
          <p:cNvPr id="287" name="Google Shape;287;p9"/>
          <p:cNvSpPr/>
          <p:nvPr/>
        </p:nvSpPr>
        <p:spPr>
          <a:xfrm>
            <a:off x="-1342907" y="9913239"/>
            <a:ext cx="20973813" cy="837562"/>
          </a:xfrm>
          <a:custGeom>
            <a:rect b="b" l="l" r="r" t="t"/>
            <a:pathLst>
              <a:path extrusionOk="0"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9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