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256" r:id="rId2"/>
    <p:sldId id="266" r:id="rId3"/>
    <p:sldId id="267" r:id="rId4"/>
    <p:sldId id="269" r:id="rId5"/>
    <p:sldId id="271" r:id="rId6"/>
    <p:sldId id="268" r:id="rId7"/>
    <p:sldId id="273" r:id="rId8"/>
    <p:sldId id="296" r:id="rId9"/>
    <p:sldId id="275" r:id="rId10"/>
    <p:sldId id="277" r:id="rId11"/>
    <p:sldId id="276" r:id="rId12"/>
    <p:sldId id="279" r:id="rId13"/>
    <p:sldId id="280" r:id="rId14"/>
    <p:sldId id="282" r:id="rId15"/>
    <p:sldId id="281" r:id="rId16"/>
    <p:sldId id="284" r:id="rId17"/>
    <p:sldId id="285" r:id="rId18"/>
    <p:sldId id="287" r:id="rId19"/>
    <p:sldId id="292" r:id="rId20"/>
    <p:sldId id="291" r:id="rId21"/>
    <p:sldId id="259" r:id="rId22"/>
    <p:sldId id="290" r:id="rId23"/>
    <p:sldId id="295" r:id="rId24"/>
    <p:sldId id="298" r:id="rId25"/>
    <p:sldId id="299" r:id="rId26"/>
    <p:sldId id="304" r:id="rId27"/>
    <p:sldId id="297" r:id="rId28"/>
    <p:sldId id="301" r:id="rId29"/>
    <p:sldId id="303" r:id="rId30"/>
    <p:sldId id="306" r:id="rId31"/>
    <p:sldId id="307" r:id="rId32"/>
    <p:sldId id="308" r:id="rId33"/>
    <p:sldId id="309" r:id="rId34"/>
    <p:sldId id="313" r:id="rId35"/>
    <p:sldId id="316" r:id="rId36"/>
    <p:sldId id="317" r:id="rId37"/>
    <p:sldId id="319" r:id="rId38"/>
    <p:sldId id="321" r:id="rId39"/>
    <p:sldId id="324" r:id="rId40"/>
    <p:sldId id="325" r:id="rId41"/>
    <p:sldId id="326" r:id="rId42"/>
    <p:sldId id="327" r:id="rId43"/>
    <p:sldId id="329" r:id="rId44"/>
    <p:sldId id="330" r:id="rId45"/>
    <p:sldId id="332" r:id="rId46"/>
    <p:sldId id="336" r:id="rId47"/>
    <p:sldId id="338" r:id="rId48"/>
    <p:sldId id="339" r:id="rId49"/>
    <p:sldId id="342" r:id="rId50"/>
    <p:sldId id="344" r:id="rId51"/>
    <p:sldId id="345" r:id="rId52"/>
    <p:sldId id="346" r:id="rId53"/>
    <p:sldId id="354" r:id="rId54"/>
    <p:sldId id="352" r:id="rId55"/>
    <p:sldId id="350" r:id="rId56"/>
    <p:sldId id="353" r:id="rId57"/>
    <p:sldId id="265" r:id="rId58"/>
  </p:sldIdLst>
  <p:sldSz cx="18288000" cy="10287000"/>
  <p:notesSz cx="6858000" cy="9144000"/>
  <p:embeddedFontLst>
    <p:embeddedFont>
      <p:font typeface="Arial Unicode MS" panose="020B0604020202020204" pitchFamily="34" charset="-128"/>
      <p:regular r:id="rId60"/>
    </p:embeddedFont>
    <p:embeddedFont>
      <p:font typeface="Arimo" panose="020B0604020202020204" pitchFamily="34" charset="0"/>
      <p:regular r:id="rId61"/>
    </p:embeddedFont>
    <p:embeddedFont>
      <p:font typeface="Helvetica" pitchFamily="2" charset="0"/>
      <p:regular r:id="rId62"/>
      <p:bold r:id="rId63"/>
      <p:italic r:id="rId64"/>
      <p:boldItalic r:id="rId65"/>
    </p:embeddedFont>
    <p:embeddedFont>
      <p:font typeface="Poppins" pitchFamily="2" charset="77"/>
      <p:regular r:id="rId66"/>
      <p:bold r:id="rId67"/>
      <p:italic r:id="rId68"/>
      <p:boldItalic r:id="rId69"/>
    </p:embeddedFont>
    <p:embeddedFont>
      <p:font typeface="Poppins Bold" pitchFamily="2" charset="77"/>
      <p:regular r:id="rId70"/>
      <p:bold r:id="rId71"/>
    </p:embeddedFont>
    <p:embeddedFont>
      <p:font typeface="Poppins Medium" panose="020B0604020202020204" pitchFamily="34" charset="0"/>
      <p:regular r:id="rId72"/>
      <p:italic r:id="rId73"/>
    </p:embeddedFont>
    <p:embeddedFont>
      <p:font typeface="Poppins Semi-Bold" pitchFamily="2" charset="77"/>
      <p:regular r:id="rId74"/>
      <p:bold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7" autoAdjust="0"/>
    <p:restoredTop sz="95518" autoAdjust="0"/>
  </p:normalViewPr>
  <p:slideViewPr>
    <p:cSldViewPr>
      <p:cViewPr varScale="1">
        <p:scale>
          <a:sx n="71" d="100"/>
          <a:sy n="71" d="100"/>
        </p:scale>
        <p:origin x="92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FF5EE-E68D-FD43-862E-457DE8403A1B}"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E24223EE-579D-3A4A-A1B5-272F68EA9AC5}">
      <dgm:prSet phldrT="[Text]" custT="1"/>
      <dgm:spPr>
        <a:solidFill>
          <a:schemeClr val="accent3">
            <a:lumMod val="20000"/>
            <a:lumOff val="80000"/>
          </a:schemeClr>
        </a:solidFill>
      </dgm:spPr>
      <dgm:t>
        <a:bodyPr/>
        <a:lstStyle/>
        <a:p>
          <a:r>
            <a:rPr lang="en-GB" sz="5300" dirty="0">
              <a:solidFill>
                <a:schemeClr val="tx1"/>
              </a:solidFill>
              <a:latin typeface="Poppins" pitchFamily="2" charset="77"/>
              <a:cs typeface="Poppins" pitchFamily="2" charset="77"/>
            </a:rPr>
            <a:t>Hvorfor?</a:t>
          </a:r>
        </a:p>
      </dgm:t>
    </dgm:pt>
    <dgm:pt modelId="{C2652DC6-D41F-4240-9754-B29693789D57}" type="parTrans" cxnId="{58CD5ED0-46E3-4540-AD5F-3ACC9DEB0DBD}">
      <dgm:prSet/>
      <dgm:spPr/>
      <dgm:t>
        <a:bodyPr/>
        <a:lstStyle/>
        <a:p>
          <a:endParaRPr lang="en-GB"/>
        </a:p>
      </dgm:t>
    </dgm:pt>
    <dgm:pt modelId="{54742102-2C6E-8847-925F-8017932DD9F8}" type="sibTrans" cxnId="{58CD5ED0-46E3-4540-AD5F-3ACC9DEB0DBD}">
      <dgm:prSet/>
      <dgm:spPr/>
      <dgm:t>
        <a:bodyPr/>
        <a:lstStyle/>
        <a:p>
          <a:endParaRPr lang="en-GB"/>
        </a:p>
      </dgm:t>
    </dgm:pt>
    <dgm:pt modelId="{DC88F4FF-2392-6542-BECC-3530DAEF0ABF}">
      <dgm:prSet phldrT="[Tex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Hvem?</a:t>
          </a:r>
        </a:p>
      </dgm:t>
    </dgm:pt>
    <dgm:pt modelId="{308831F8-F61A-8648-91CD-1E503940BE56}" type="parTrans" cxnId="{EE24C4C8-0AF9-9F40-87A9-30254D4E254A}">
      <dgm:prSet/>
      <dgm:spPr/>
      <dgm:t>
        <a:bodyPr/>
        <a:lstStyle/>
        <a:p>
          <a:endParaRPr lang="en-GB"/>
        </a:p>
      </dgm:t>
    </dgm:pt>
    <dgm:pt modelId="{2B7AEB71-33F6-EF45-97AE-6F19E46707D5}" type="sibTrans" cxnId="{EE24C4C8-0AF9-9F40-87A9-30254D4E254A}">
      <dgm:prSet/>
      <dgm:spPr/>
      <dgm:t>
        <a:bodyPr/>
        <a:lstStyle/>
        <a:p>
          <a:endParaRPr lang="en-GB"/>
        </a:p>
      </dgm:t>
    </dgm:pt>
    <dgm:pt modelId="{0331D4DD-B2C6-0E43-95D9-C6E08A0940F6}">
      <dgm:prSe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Hvornår?</a:t>
          </a:r>
        </a:p>
      </dgm:t>
    </dgm:pt>
    <dgm:pt modelId="{ED05F946-6B4D-2F4E-BDD7-98A12AB03CFF}" type="parTrans" cxnId="{594D5809-21AC-1A47-85C0-7E9FCB8B4A2F}">
      <dgm:prSet/>
      <dgm:spPr/>
      <dgm:t>
        <a:bodyPr/>
        <a:lstStyle/>
        <a:p>
          <a:endParaRPr lang="en-GB"/>
        </a:p>
      </dgm:t>
    </dgm:pt>
    <dgm:pt modelId="{0FB368A5-CE13-774C-88EA-F55BB2847C7E}" type="sibTrans" cxnId="{594D5809-21AC-1A47-85C0-7E9FCB8B4A2F}">
      <dgm:prSet/>
      <dgm:spPr/>
      <dgm:t>
        <a:bodyPr/>
        <a:lstStyle/>
        <a:p>
          <a:endParaRPr lang="en-GB"/>
        </a:p>
      </dgm:t>
    </dgm:pt>
    <dgm:pt modelId="{8C3CA32D-95DA-FB4A-A2CA-EFEE88BC7516}">
      <dgm:prSe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Hvad?</a:t>
          </a:r>
        </a:p>
      </dgm:t>
    </dgm:pt>
    <dgm:pt modelId="{55919CEC-EE0E-7A49-9E3A-4191776C6CFB}" type="parTrans" cxnId="{7A07DC8C-5C3C-A945-83FA-F3FCB3EE1DBA}">
      <dgm:prSet/>
      <dgm:spPr/>
      <dgm:t>
        <a:bodyPr/>
        <a:lstStyle/>
        <a:p>
          <a:endParaRPr lang="en-GB"/>
        </a:p>
      </dgm:t>
    </dgm:pt>
    <dgm:pt modelId="{90CB946C-F32E-CE41-B8B6-92E6DB2B6AA5}" type="sibTrans" cxnId="{7A07DC8C-5C3C-A945-83FA-F3FCB3EE1DBA}">
      <dgm:prSet/>
      <dgm:spPr/>
      <dgm:t>
        <a:bodyPr/>
        <a:lstStyle/>
        <a:p>
          <a:endParaRPr lang="en-GB"/>
        </a:p>
      </dgm:t>
    </dgm:pt>
    <dgm:pt modelId="{6AA1D7DA-23AB-4944-8839-DD7186A25617}">
      <dgm:prSe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Hvor?</a:t>
          </a:r>
        </a:p>
      </dgm:t>
    </dgm:pt>
    <dgm:pt modelId="{167845EF-5AFA-5E46-9115-0EFF9F63938B}" type="parTrans" cxnId="{6D1E4983-6AD5-FA4E-B125-929A509FBD8D}">
      <dgm:prSet/>
      <dgm:spPr/>
      <dgm:t>
        <a:bodyPr/>
        <a:lstStyle/>
        <a:p>
          <a:endParaRPr lang="en-GB"/>
        </a:p>
      </dgm:t>
    </dgm:pt>
    <dgm:pt modelId="{3F1E846F-4806-854D-8E62-E506A8EB4D3D}" type="sibTrans" cxnId="{6D1E4983-6AD5-FA4E-B125-929A509FBD8D}">
      <dgm:prSet/>
      <dgm:spPr/>
      <dgm:t>
        <a:bodyPr/>
        <a:lstStyle/>
        <a:p>
          <a:endParaRPr lang="en-GB"/>
        </a:p>
      </dgm:t>
    </dgm:pt>
    <dgm:pt modelId="{46FC5841-FE56-774B-A17D-27D30A209B3E}" type="pres">
      <dgm:prSet presAssocID="{573FF5EE-E68D-FD43-862E-457DE8403A1B}" presName="Name0" presStyleCnt="0">
        <dgm:presLayoutVars>
          <dgm:chMax val="7"/>
          <dgm:chPref val="7"/>
          <dgm:dir/>
        </dgm:presLayoutVars>
      </dgm:prSet>
      <dgm:spPr/>
    </dgm:pt>
    <dgm:pt modelId="{7284117F-B302-8B4B-A1CB-FC5604D0930A}" type="pres">
      <dgm:prSet presAssocID="{573FF5EE-E68D-FD43-862E-457DE8403A1B}" presName="Name1" presStyleCnt="0"/>
      <dgm:spPr/>
    </dgm:pt>
    <dgm:pt modelId="{A8CFF418-9E13-9D4A-9ADB-6814593A32F1}" type="pres">
      <dgm:prSet presAssocID="{573FF5EE-E68D-FD43-862E-457DE8403A1B}" presName="cycle" presStyleCnt="0"/>
      <dgm:spPr/>
    </dgm:pt>
    <dgm:pt modelId="{EFFE44D5-86BC-AA49-8033-C337391777D9}" type="pres">
      <dgm:prSet presAssocID="{573FF5EE-E68D-FD43-862E-457DE8403A1B}" presName="srcNode" presStyleLbl="node1" presStyleIdx="0" presStyleCnt="5"/>
      <dgm:spPr/>
    </dgm:pt>
    <dgm:pt modelId="{8F218C81-3814-2D41-814A-A69051CCF9CC}" type="pres">
      <dgm:prSet presAssocID="{573FF5EE-E68D-FD43-862E-457DE8403A1B}" presName="conn" presStyleLbl="parChTrans1D2" presStyleIdx="0" presStyleCnt="1"/>
      <dgm:spPr/>
    </dgm:pt>
    <dgm:pt modelId="{CD47DEF6-71ED-0E41-9BE7-E1B1DC53B865}" type="pres">
      <dgm:prSet presAssocID="{573FF5EE-E68D-FD43-862E-457DE8403A1B}" presName="extraNode" presStyleLbl="node1" presStyleIdx="0" presStyleCnt="5"/>
      <dgm:spPr/>
    </dgm:pt>
    <dgm:pt modelId="{342C13EE-8CE3-F94D-9B08-074E422152A9}" type="pres">
      <dgm:prSet presAssocID="{573FF5EE-E68D-FD43-862E-457DE8403A1B}" presName="dstNode" presStyleLbl="node1" presStyleIdx="0" presStyleCnt="5"/>
      <dgm:spPr/>
    </dgm:pt>
    <dgm:pt modelId="{DD2DA339-4F71-F04E-8C4B-C02BD6BF09EB}" type="pres">
      <dgm:prSet presAssocID="{E24223EE-579D-3A4A-A1B5-272F68EA9AC5}" presName="text_1" presStyleLbl="node1" presStyleIdx="0" presStyleCnt="5">
        <dgm:presLayoutVars>
          <dgm:bulletEnabled val="1"/>
        </dgm:presLayoutVars>
      </dgm:prSet>
      <dgm:spPr/>
    </dgm:pt>
    <dgm:pt modelId="{3EDBDDD0-6BE9-9448-B0F5-411EA38F8E11}" type="pres">
      <dgm:prSet presAssocID="{E24223EE-579D-3A4A-A1B5-272F68EA9AC5}" presName="accent_1" presStyleCnt="0"/>
      <dgm:spPr/>
    </dgm:pt>
    <dgm:pt modelId="{95AE44A2-25CA-CC49-95C9-D075FD51D89A}" type="pres">
      <dgm:prSet presAssocID="{E24223EE-579D-3A4A-A1B5-272F68EA9AC5}" presName="accentRepeatNode" presStyleLbl="solidFgAcc1" presStyleIdx="0" presStyleCnt="5"/>
      <dgm:spPr/>
    </dgm:pt>
    <dgm:pt modelId="{2DF3C334-6382-0446-B70D-A58DB570737F}" type="pres">
      <dgm:prSet presAssocID="{DC88F4FF-2392-6542-BECC-3530DAEF0ABF}" presName="text_2" presStyleLbl="node1" presStyleIdx="1" presStyleCnt="5">
        <dgm:presLayoutVars>
          <dgm:bulletEnabled val="1"/>
        </dgm:presLayoutVars>
      </dgm:prSet>
      <dgm:spPr>
        <a:xfrm>
          <a:off x="1488345" y="2031837"/>
          <a:ext cx="10584281" cy="1016325"/>
        </a:xfrm>
        <a:prstGeom prst="rect">
          <a:avLst/>
        </a:prstGeom>
      </dgm:spPr>
    </dgm:pt>
    <dgm:pt modelId="{68154D2D-116B-1542-9C00-C3F120FE8533}" type="pres">
      <dgm:prSet presAssocID="{DC88F4FF-2392-6542-BECC-3530DAEF0ABF}" presName="accent_2" presStyleCnt="0"/>
      <dgm:spPr/>
    </dgm:pt>
    <dgm:pt modelId="{9BBE9760-BDD0-CD4D-9B26-B90F609BD83A}" type="pres">
      <dgm:prSet presAssocID="{DC88F4FF-2392-6542-BECC-3530DAEF0ABF}" presName="accentRepeatNode" presStyleLbl="solidFgAcc1" presStyleIdx="1" presStyleCnt="5"/>
      <dgm:spPr/>
    </dgm:pt>
    <dgm:pt modelId="{9AC8FD88-6F97-9344-96DE-4B60D10A92AA}" type="pres">
      <dgm:prSet presAssocID="{0331D4DD-B2C6-0E43-95D9-C6E08A0940F6}" presName="text_3" presStyleLbl="node1" presStyleIdx="2" presStyleCnt="5">
        <dgm:presLayoutVars>
          <dgm:bulletEnabled val="1"/>
        </dgm:presLayoutVars>
      </dgm:prSet>
      <dgm:spPr>
        <a:xfrm>
          <a:off x="1711865" y="3555837"/>
          <a:ext cx="10360761" cy="1016325"/>
        </a:xfrm>
        <a:prstGeom prst="rect">
          <a:avLst/>
        </a:prstGeom>
      </dgm:spPr>
    </dgm:pt>
    <dgm:pt modelId="{EDB0CE28-4BD3-BB41-86F6-8B882F6590C9}" type="pres">
      <dgm:prSet presAssocID="{0331D4DD-B2C6-0E43-95D9-C6E08A0940F6}" presName="accent_3" presStyleCnt="0"/>
      <dgm:spPr/>
    </dgm:pt>
    <dgm:pt modelId="{76189490-2039-FD4F-AD70-02C68F85E73B}" type="pres">
      <dgm:prSet presAssocID="{0331D4DD-B2C6-0E43-95D9-C6E08A0940F6}" presName="accentRepeatNode" presStyleLbl="solidFgAcc1" presStyleIdx="2" presStyleCnt="5"/>
      <dgm:spPr/>
    </dgm:pt>
    <dgm:pt modelId="{0D6E30B5-A207-C044-8940-B5CE6E2B50BB}" type="pres">
      <dgm:prSet presAssocID="{8C3CA32D-95DA-FB4A-A2CA-EFEE88BC7516}" presName="text_4" presStyleLbl="node1" presStyleIdx="3" presStyleCnt="5">
        <dgm:presLayoutVars>
          <dgm:bulletEnabled val="1"/>
        </dgm:presLayoutVars>
      </dgm:prSet>
      <dgm:spPr>
        <a:xfrm>
          <a:off x="1488345" y="5079837"/>
          <a:ext cx="10584281" cy="1016325"/>
        </a:xfrm>
        <a:prstGeom prst="rect">
          <a:avLst/>
        </a:prstGeom>
      </dgm:spPr>
    </dgm:pt>
    <dgm:pt modelId="{02F35DB3-7539-9542-B508-BB40E825F251}" type="pres">
      <dgm:prSet presAssocID="{8C3CA32D-95DA-FB4A-A2CA-EFEE88BC7516}" presName="accent_4" presStyleCnt="0"/>
      <dgm:spPr/>
    </dgm:pt>
    <dgm:pt modelId="{5756E5CB-F051-E64B-ADDA-737C84D601B9}" type="pres">
      <dgm:prSet presAssocID="{8C3CA32D-95DA-FB4A-A2CA-EFEE88BC7516}" presName="accentRepeatNode" presStyleLbl="solidFgAcc1" presStyleIdx="3" presStyleCnt="5"/>
      <dgm:spPr/>
    </dgm:pt>
    <dgm:pt modelId="{DDEE5F22-13F5-7042-8C9C-F729725C4061}" type="pres">
      <dgm:prSet presAssocID="{6AA1D7DA-23AB-4944-8839-DD7186A25617}" presName="text_5" presStyleLbl="node1" presStyleIdx="4" presStyleCnt="5">
        <dgm:presLayoutVars>
          <dgm:bulletEnabled val="1"/>
        </dgm:presLayoutVars>
      </dgm:prSet>
      <dgm:spPr>
        <a:xfrm>
          <a:off x="760076" y="6603837"/>
          <a:ext cx="11312550" cy="1016325"/>
        </a:xfrm>
        <a:prstGeom prst="rect">
          <a:avLst/>
        </a:prstGeom>
      </dgm:spPr>
    </dgm:pt>
    <dgm:pt modelId="{2051556B-F684-F34C-AC7F-A9DF1A7EFBA9}" type="pres">
      <dgm:prSet presAssocID="{6AA1D7DA-23AB-4944-8839-DD7186A25617}" presName="accent_5" presStyleCnt="0"/>
      <dgm:spPr/>
    </dgm:pt>
    <dgm:pt modelId="{717BE5B4-3E1D-5F49-9898-9795AF156ABE}" type="pres">
      <dgm:prSet presAssocID="{6AA1D7DA-23AB-4944-8839-DD7186A25617}" presName="accentRepeatNode" presStyleLbl="solidFgAcc1" presStyleIdx="4" presStyleCnt="5"/>
      <dgm:spPr/>
    </dgm:pt>
  </dgm:ptLst>
  <dgm:cxnLst>
    <dgm:cxn modelId="{594D5809-21AC-1A47-85C0-7E9FCB8B4A2F}" srcId="{573FF5EE-E68D-FD43-862E-457DE8403A1B}" destId="{0331D4DD-B2C6-0E43-95D9-C6E08A0940F6}" srcOrd="2" destOrd="0" parTransId="{ED05F946-6B4D-2F4E-BDD7-98A12AB03CFF}" sibTransId="{0FB368A5-CE13-774C-88EA-F55BB2847C7E}"/>
    <dgm:cxn modelId="{84D83F20-3E11-F149-A707-98DE53249ABE}" type="presOf" srcId="{0331D4DD-B2C6-0E43-95D9-C6E08A0940F6}" destId="{9AC8FD88-6F97-9344-96DE-4B60D10A92AA}" srcOrd="0" destOrd="0" presId="urn:microsoft.com/office/officeart/2008/layout/VerticalCurvedList"/>
    <dgm:cxn modelId="{3566A677-914A-E043-B12D-3DFCDF5212E1}" type="presOf" srcId="{DC88F4FF-2392-6542-BECC-3530DAEF0ABF}" destId="{2DF3C334-6382-0446-B70D-A58DB570737F}" srcOrd="0" destOrd="0" presId="urn:microsoft.com/office/officeart/2008/layout/VerticalCurvedList"/>
    <dgm:cxn modelId="{6D1E4983-6AD5-FA4E-B125-929A509FBD8D}" srcId="{573FF5EE-E68D-FD43-862E-457DE8403A1B}" destId="{6AA1D7DA-23AB-4944-8839-DD7186A25617}" srcOrd="4" destOrd="0" parTransId="{167845EF-5AFA-5E46-9115-0EFF9F63938B}" sibTransId="{3F1E846F-4806-854D-8E62-E506A8EB4D3D}"/>
    <dgm:cxn modelId="{7A07DC8C-5C3C-A945-83FA-F3FCB3EE1DBA}" srcId="{573FF5EE-E68D-FD43-862E-457DE8403A1B}" destId="{8C3CA32D-95DA-FB4A-A2CA-EFEE88BC7516}" srcOrd="3" destOrd="0" parTransId="{55919CEC-EE0E-7A49-9E3A-4191776C6CFB}" sibTransId="{90CB946C-F32E-CE41-B8B6-92E6DB2B6AA5}"/>
    <dgm:cxn modelId="{3E8C1099-F078-A345-B63A-987FC8BA7CEA}" type="presOf" srcId="{E24223EE-579D-3A4A-A1B5-272F68EA9AC5}" destId="{DD2DA339-4F71-F04E-8C4B-C02BD6BF09EB}" srcOrd="0" destOrd="0" presId="urn:microsoft.com/office/officeart/2008/layout/VerticalCurvedList"/>
    <dgm:cxn modelId="{65ED2DB8-434A-F843-A228-58083F6AF20B}" type="presOf" srcId="{54742102-2C6E-8847-925F-8017932DD9F8}" destId="{8F218C81-3814-2D41-814A-A69051CCF9CC}" srcOrd="0" destOrd="0" presId="urn:microsoft.com/office/officeart/2008/layout/VerticalCurvedList"/>
    <dgm:cxn modelId="{444BF8BD-E99C-8544-ADFC-76626826C2CB}" type="presOf" srcId="{573FF5EE-E68D-FD43-862E-457DE8403A1B}" destId="{46FC5841-FE56-774B-A17D-27D30A209B3E}" srcOrd="0" destOrd="0" presId="urn:microsoft.com/office/officeart/2008/layout/VerticalCurvedList"/>
    <dgm:cxn modelId="{73DB3CC3-8EEF-EA4F-B1D1-9C372D732310}" type="presOf" srcId="{8C3CA32D-95DA-FB4A-A2CA-EFEE88BC7516}" destId="{0D6E30B5-A207-C044-8940-B5CE6E2B50BB}" srcOrd="0" destOrd="0" presId="urn:microsoft.com/office/officeart/2008/layout/VerticalCurvedList"/>
    <dgm:cxn modelId="{EE24C4C8-0AF9-9F40-87A9-30254D4E254A}" srcId="{573FF5EE-E68D-FD43-862E-457DE8403A1B}" destId="{DC88F4FF-2392-6542-BECC-3530DAEF0ABF}" srcOrd="1" destOrd="0" parTransId="{308831F8-F61A-8648-91CD-1E503940BE56}" sibTransId="{2B7AEB71-33F6-EF45-97AE-6F19E46707D5}"/>
    <dgm:cxn modelId="{58CD5ED0-46E3-4540-AD5F-3ACC9DEB0DBD}" srcId="{573FF5EE-E68D-FD43-862E-457DE8403A1B}" destId="{E24223EE-579D-3A4A-A1B5-272F68EA9AC5}" srcOrd="0" destOrd="0" parTransId="{C2652DC6-D41F-4240-9754-B29693789D57}" sibTransId="{54742102-2C6E-8847-925F-8017932DD9F8}"/>
    <dgm:cxn modelId="{0A7244FF-E7BD-6942-B18D-C0363E9D6D7B}" type="presOf" srcId="{6AA1D7DA-23AB-4944-8839-DD7186A25617}" destId="{DDEE5F22-13F5-7042-8C9C-F729725C4061}" srcOrd="0" destOrd="0" presId="urn:microsoft.com/office/officeart/2008/layout/VerticalCurvedList"/>
    <dgm:cxn modelId="{CA76872A-A561-CF4D-81A6-16470546F74E}" type="presParOf" srcId="{46FC5841-FE56-774B-A17D-27D30A209B3E}" destId="{7284117F-B302-8B4B-A1CB-FC5604D0930A}" srcOrd="0" destOrd="0" presId="urn:microsoft.com/office/officeart/2008/layout/VerticalCurvedList"/>
    <dgm:cxn modelId="{3D5B08DB-B2FB-A342-BF7B-110C81E14FEB}" type="presParOf" srcId="{7284117F-B302-8B4B-A1CB-FC5604D0930A}" destId="{A8CFF418-9E13-9D4A-9ADB-6814593A32F1}" srcOrd="0" destOrd="0" presId="urn:microsoft.com/office/officeart/2008/layout/VerticalCurvedList"/>
    <dgm:cxn modelId="{63D4C82E-E7E3-C944-90C5-908F2A557318}" type="presParOf" srcId="{A8CFF418-9E13-9D4A-9ADB-6814593A32F1}" destId="{EFFE44D5-86BC-AA49-8033-C337391777D9}" srcOrd="0" destOrd="0" presId="urn:microsoft.com/office/officeart/2008/layout/VerticalCurvedList"/>
    <dgm:cxn modelId="{9F998F81-585C-314C-A538-178327E0A648}" type="presParOf" srcId="{A8CFF418-9E13-9D4A-9ADB-6814593A32F1}" destId="{8F218C81-3814-2D41-814A-A69051CCF9CC}" srcOrd="1" destOrd="0" presId="urn:microsoft.com/office/officeart/2008/layout/VerticalCurvedList"/>
    <dgm:cxn modelId="{92C93DEA-80CF-1747-93DF-63307C623C45}" type="presParOf" srcId="{A8CFF418-9E13-9D4A-9ADB-6814593A32F1}" destId="{CD47DEF6-71ED-0E41-9BE7-E1B1DC53B865}" srcOrd="2" destOrd="0" presId="urn:microsoft.com/office/officeart/2008/layout/VerticalCurvedList"/>
    <dgm:cxn modelId="{AED57DA6-5899-9342-BAEC-52685A3B1B34}" type="presParOf" srcId="{A8CFF418-9E13-9D4A-9ADB-6814593A32F1}" destId="{342C13EE-8CE3-F94D-9B08-074E422152A9}" srcOrd="3" destOrd="0" presId="urn:microsoft.com/office/officeart/2008/layout/VerticalCurvedList"/>
    <dgm:cxn modelId="{68D6C24E-0DFC-B44E-8FB0-A5E0F8045BC8}" type="presParOf" srcId="{7284117F-B302-8B4B-A1CB-FC5604D0930A}" destId="{DD2DA339-4F71-F04E-8C4B-C02BD6BF09EB}" srcOrd="1" destOrd="0" presId="urn:microsoft.com/office/officeart/2008/layout/VerticalCurvedList"/>
    <dgm:cxn modelId="{4B7C4787-E1D9-9244-8DC1-0F3E348B8E43}" type="presParOf" srcId="{7284117F-B302-8B4B-A1CB-FC5604D0930A}" destId="{3EDBDDD0-6BE9-9448-B0F5-411EA38F8E11}" srcOrd="2" destOrd="0" presId="urn:microsoft.com/office/officeart/2008/layout/VerticalCurvedList"/>
    <dgm:cxn modelId="{8CB902D1-C229-094D-A414-32DD87C1F03E}" type="presParOf" srcId="{3EDBDDD0-6BE9-9448-B0F5-411EA38F8E11}" destId="{95AE44A2-25CA-CC49-95C9-D075FD51D89A}" srcOrd="0" destOrd="0" presId="urn:microsoft.com/office/officeart/2008/layout/VerticalCurvedList"/>
    <dgm:cxn modelId="{969B677F-285D-B145-842A-53B3A154792A}" type="presParOf" srcId="{7284117F-B302-8B4B-A1CB-FC5604D0930A}" destId="{2DF3C334-6382-0446-B70D-A58DB570737F}" srcOrd="3" destOrd="0" presId="urn:microsoft.com/office/officeart/2008/layout/VerticalCurvedList"/>
    <dgm:cxn modelId="{FBAA5AF0-B32A-7342-91ED-CB1FBF1008F8}" type="presParOf" srcId="{7284117F-B302-8B4B-A1CB-FC5604D0930A}" destId="{68154D2D-116B-1542-9C00-C3F120FE8533}" srcOrd="4" destOrd="0" presId="urn:microsoft.com/office/officeart/2008/layout/VerticalCurvedList"/>
    <dgm:cxn modelId="{627CAACC-6D2B-8C43-AA72-F14688A9F4F6}" type="presParOf" srcId="{68154D2D-116B-1542-9C00-C3F120FE8533}" destId="{9BBE9760-BDD0-CD4D-9B26-B90F609BD83A}" srcOrd="0" destOrd="0" presId="urn:microsoft.com/office/officeart/2008/layout/VerticalCurvedList"/>
    <dgm:cxn modelId="{B1895ECB-6E99-A847-A84F-7B19FB1BB3EA}" type="presParOf" srcId="{7284117F-B302-8B4B-A1CB-FC5604D0930A}" destId="{9AC8FD88-6F97-9344-96DE-4B60D10A92AA}" srcOrd="5" destOrd="0" presId="urn:microsoft.com/office/officeart/2008/layout/VerticalCurvedList"/>
    <dgm:cxn modelId="{4408E31A-93A7-8E4F-BD8D-EA2AA0676402}" type="presParOf" srcId="{7284117F-B302-8B4B-A1CB-FC5604D0930A}" destId="{EDB0CE28-4BD3-BB41-86F6-8B882F6590C9}" srcOrd="6" destOrd="0" presId="urn:microsoft.com/office/officeart/2008/layout/VerticalCurvedList"/>
    <dgm:cxn modelId="{95308172-79F2-C340-B132-246125F3BFE2}" type="presParOf" srcId="{EDB0CE28-4BD3-BB41-86F6-8B882F6590C9}" destId="{76189490-2039-FD4F-AD70-02C68F85E73B}" srcOrd="0" destOrd="0" presId="urn:microsoft.com/office/officeart/2008/layout/VerticalCurvedList"/>
    <dgm:cxn modelId="{5DB530A6-B38B-CD47-8E9D-4617F9216BD1}" type="presParOf" srcId="{7284117F-B302-8B4B-A1CB-FC5604D0930A}" destId="{0D6E30B5-A207-C044-8940-B5CE6E2B50BB}" srcOrd="7" destOrd="0" presId="urn:microsoft.com/office/officeart/2008/layout/VerticalCurvedList"/>
    <dgm:cxn modelId="{7AA43BC7-9245-AE49-A753-0D6FC265DD2D}" type="presParOf" srcId="{7284117F-B302-8B4B-A1CB-FC5604D0930A}" destId="{02F35DB3-7539-9542-B508-BB40E825F251}" srcOrd="8" destOrd="0" presId="urn:microsoft.com/office/officeart/2008/layout/VerticalCurvedList"/>
    <dgm:cxn modelId="{CCD4BF56-FDA9-DF45-9AF9-3AC1BE946192}" type="presParOf" srcId="{02F35DB3-7539-9542-B508-BB40E825F251}" destId="{5756E5CB-F051-E64B-ADDA-737C84D601B9}" srcOrd="0" destOrd="0" presId="urn:microsoft.com/office/officeart/2008/layout/VerticalCurvedList"/>
    <dgm:cxn modelId="{97B50B51-C8F8-0145-A1B3-06F346B5D7A0}" type="presParOf" srcId="{7284117F-B302-8B4B-A1CB-FC5604D0930A}" destId="{DDEE5F22-13F5-7042-8C9C-F729725C4061}" srcOrd="9" destOrd="0" presId="urn:microsoft.com/office/officeart/2008/layout/VerticalCurvedList"/>
    <dgm:cxn modelId="{96A37330-72D3-3340-A4D1-CE287C567F13}" type="presParOf" srcId="{7284117F-B302-8B4B-A1CB-FC5604D0930A}" destId="{2051556B-F684-F34C-AC7F-A9DF1A7EFBA9}" srcOrd="10" destOrd="0" presId="urn:microsoft.com/office/officeart/2008/layout/VerticalCurvedList"/>
    <dgm:cxn modelId="{C41A2913-35C8-DF48-A20A-BE6DE78456D7}" type="presParOf" srcId="{2051556B-F684-F34C-AC7F-A9DF1A7EFBA9}" destId="{717BE5B4-3E1D-5F49-9898-9795AF156AB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A8E56A-584F-9041-BAF5-1EAE39E91672}" type="doc">
      <dgm:prSet loTypeId="urn:microsoft.com/office/officeart/2005/8/layout/cycle3" loCatId="" qsTypeId="urn:microsoft.com/office/officeart/2005/8/quickstyle/simple2" qsCatId="simple" csTypeId="urn:microsoft.com/office/officeart/2005/8/colors/accent0_1" csCatId="mainScheme" phldr="1"/>
      <dgm:spPr/>
      <dgm:t>
        <a:bodyPr/>
        <a:lstStyle/>
        <a:p>
          <a:endParaRPr lang="en-GB"/>
        </a:p>
      </dgm:t>
    </dgm:pt>
    <dgm:pt modelId="{EACE6A25-627B-094D-817E-7EE3B84E494D}">
      <dgm:prSet phldrT="[Text]" custT="1"/>
      <dgm:spPr/>
      <dgm:t>
        <a:bodyPr/>
        <a:lstStyle/>
        <a:p>
          <a:r>
            <a:rPr lang="en-GB" sz="3500" dirty="0"/>
            <a:t>Udvikle/revidere en første version af reglerne</a:t>
          </a:r>
        </a:p>
      </dgm:t>
    </dgm:pt>
    <dgm:pt modelId="{59A18ECA-B888-0D42-AFC0-A1072F1E8078}" type="parTrans" cxnId="{BCAA91E4-DBE5-A149-AAAF-237484FB7901}">
      <dgm:prSet/>
      <dgm:spPr/>
      <dgm:t>
        <a:bodyPr/>
        <a:lstStyle/>
        <a:p>
          <a:endParaRPr lang="en-GB"/>
        </a:p>
      </dgm:t>
    </dgm:pt>
    <dgm:pt modelId="{96153EE3-3F26-C64F-BA5B-6D8D4643879C}" type="sibTrans" cxnId="{BCAA91E4-DBE5-A149-AAAF-237484FB7901}">
      <dgm:prSet/>
      <dgm:spPr/>
      <dgm:t>
        <a:bodyPr/>
        <a:lstStyle/>
        <a:p>
          <a:endParaRPr lang="en-GB"/>
        </a:p>
      </dgm:t>
    </dgm:pt>
    <dgm:pt modelId="{1BA5E13D-8320-D044-B751-E8D2AC12AE44}">
      <dgm:prSet phldrT="[Text]" custT="1"/>
      <dgm:spPr/>
      <dgm:t>
        <a:bodyPr/>
        <a:lstStyle/>
        <a:p>
          <a:r>
            <a:rPr lang="en-US" sz="3000" dirty="0"/>
            <a:t>Kommuniker, at dette er en første version med huller og unøjagtigheder, som vil blive forbedret.</a:t>
          </a:r>
          <a:endParaRPr lang="en-GB" sz="3000" dirty="0"/>
        </a:p>
      </dgm:t>
    </dgm:pt>
    <dgm:pt modelId="{EC45F5C7-ED60-F542-97CC-161900FFEB0C}" type="parTrans" cxnId="{061EA0EA-4097-6640-B000-889FE69A09D9}">
      <dgm:prSet/>
      <dgm:spPr/>
      <dgm:t>
        <a:bodyPr/>
        <a:lstStyle/>
        <a:p>
          <a:endParaRPr lang="en-GB"/>
        </a:p>
      </dgm:t>
    </dgm:pt>
    <dgm:pt modelId="{57959206-4742-954F-8916-635C966C05AC}" type="sibTrans" cxnId="{061EA0EA-4097-6640-B000-889FE69A09D9}">
      <dgm:prSet/>
      <dgm:spPr/>
      <dgm:t>
        <a:bodyPr/>
        <a:lstStyle/>
        <a:p>
          <a:endParaRPr lang="en-GB"/>
        </a:p>
      </dgm:t>
    </dgm:pt>
    <dgm:pt modelId="{110C89D6-CC66-CE42-9AD7-75CDB2771705}">
      <dgm:prSet phldrT="[Text]"/>
      <dgm:spPr/>
      <dgm:t>
        <a:bodyPr/>
        <a:lstStyle/>
        <a:p>
          <a:pPr>
            <a:buFont typeface="Aptos" panose="020B0004020202020204" pitchFamily="34" charset="0"/>
            <a:buChar char="-"/>
          </a:pPr>
          <a:r>
            <a:rPr lang="en-US" dirty="0"/>
            <a:t>Kommuniker, at der vil blive foretaget en revurdering efter 2 måneder baseret på læringserfaringer.</a:t>
          </a:r>
          <a:endParaRPr lang="en-GB" dirty="0"/>
        </a:p>
      </dgm:t>
    </dgm:pt>
    <dgm:pt modelId="{D28CF9E5-C408-FA49-90FE-22D18791FE7C}" type="parTrans" cxnId="{45D58E67-FFF4-0E4D-898B-6F0BED24078A}">
      <dgm:prSet/>
      <dgm:spPr/>
      <dgm:t>
        <a:bodyPr/>
        <a:lstStyle/>
        <a:p>
          <a:endParaRPr lang="en-GB"/>
        </a:p>
      </dgm:t>
    </dgm:pt>
    <dgm:pt modelId="{14690625-2B56-234B-B4B0-578E99D2AD5E}" type="sibTrans" cxnId="{45D58E67-FFF4-0E4D-898B-6F0BED24078A}">
      <dgm:prSet/>
      <dgm:spPr/>
      <dgm:t>
        <a:bodyPr/>
        <a:lstStyle/>
        <a:p>
          <a:endParaRPr lang="en-GB"/>
        </a:p>
      </dgm:t>
    </dgm:pt>
    <dgm:pt modelId="{E1AB9F4F-D855-2B4B-BB88-A1DCBA1376FA}">
      <dgm:prSet phldrT="[Text]"/>
      <dgm:spPr/>
      <dgm:t>
        <a:bodyPr/>
        <a:lstStyle/>
        <a:p>
          <a:pPr>
            <a:buFont typeface="Aptos" panose="020B0004020202020204" pitchFamily="34" charset="0"/>
            <a:buChar char="-"/>
          </a:pPr>
          <a:r>
            <a:rPr lang="en-US" dirty="0"/>
            <a:t>Løbende indarbejde læringsoplevelser i spillets regler</a:t>
          </a:r>
          <a:endParaRPr lang="en-GB" dirty="0"/>
        </a:p>
      </dgm:t>
    </dgm:pt>
    <dgm:pt modelId="{CD2FA251-DB54-2644-9D5A-FF870F885010}" type="parTrans" cxnId="{F004792C-DEAA-274E-B5DF-333B9F843181}">
      <dgm:prSet/>
      <dgm:spPr/>
      <dgm:t>
        <a:bodyPr/>
        <a:lstStyle/>
        <a:p>
          <a:endParaRPr lang="en-GB"/>
        </a:p>
      </dgm:t>
    </dgm:pt>
    <dgm:pt modelId="{41B0DB2B-2BE5-1C4F-BE3F-D44BFF919504}" type="sibTrans" cxnId="{F004792C-DEAA-274E-B5DF-333B9F843181}">
      <dgm:prSet/>
      <dgm:spPr/>
      <dgm:t>
        <a:bodyPr/>
        <a:lstStyle/>
        <a:p>
          <a:endParaRPr lang="en-GB"/>
        </a:p>
      </dgm:t>
    </dgm:pt>
    <dgm:pt modelId="{31E35FFE-7D90-A144-B7F0-46972494B299}" type="pres">
      <dgm:prSet presAssocID="{82A8E56A-584F-9041-BAF5-1EAE39E91672}" presName="Name0" presStyleCnt="0">
        <dgm:presLayoutVars>
          <dgm:dir/>
          <dgm:resizeHandles val="exact"/>
        </dgm:presLayoutVars>
      </dgm:prSet>
      <dgm:spPr/>
    </dgm:pt>
    <dgm:pt modelId="{0EE53690-5E77-1742-882B-36C0742B5FF0}" type="pres">
      <dgm:prSet presAssocID="{82A8E56A-584F-9041-BAF5-1EAE39E91672}" presName="cycle" presStyleCnt="0"/>
      <dgm:spPr/>
    </dgm:pt>
    <dgm:pt modelId="{775F860D-C5C9-3448-B881-B440EFF872B3}" type="pres">
      <dgm:prSet presAssocID="{EACE6A25-627B-094D-817E-7EE3B84E494D}" presName="nodeFirstNode" presStyleLbl="node1" presStyleIdx="0" presStyleCnt="4" custScaleX="97332" custRadScaleRad="100675" custRadScaleInc="2530">
        <dgm:presLayoutVars>
          <dgm:bulletEnabled val="1"/>
        </dgm:presLayoutVars>
      </dgm:prSet>
      <dgm:spPr/>
    </dgm:pt>
    <dgm:pt modelId="{A399A830-E7A8-FA47-BFCD-70C57D5E9561}" type="pres">
      <dgm:prSet presAssocID="{96153EE3-3F26-C64F-BA5B-6D8D4643879C}" presName="sibTransFirstNode" presStyleLbl="bgShp" presStyleIdx="0" presStyleCnt="1" custScaleX="170058" custLinFactNeighborX="11490" custLinFactNeighborY="5516"/>
      <dgm:spPr/>
    </dgm:pt>
    <dgm:pt modelId="{08D02955-B1B3-C94D-AF9A-01641AE98E52}" type="pres">
      <dgm:prSet presAssocID="{1BA5E13D-8320-D044-B751-E8D2AC12AE44}" presName="nodeFollowingNodes" presStyleLbl="node1" presStyleIdx="1" presStyleCnt="4" custRadScaleRad="259903" custRadScaleInc="-1415">
        <dgm:presLayoutVars>
          <dgm:bulletEnabled val="1"/>
        </dgm:presLayoutVars>
      </dgm:prSet>
      <dgm:spPr/>
    </dgm:pt>
    <dgm:pt modelId="{BEC16EDF-BA3C-9040-BDAE-A241822C90C9}" type="pres">
      <dgm:prSet presAssocID="{110C89D6-CC66-CE42-9AD7-75CDB2771705}" presName="nodeFollowingNodes" presStyleLbl="node1" presStyleIdx="2" presStyleCnt="4" custRadScaleRad="100771" custRadScaleInc="-9613">
        <dgm:presLayoutVars>
          <dgm:bulletEnabled val="1"/>
        </dgm:presLayoutVars>
      </dgm:prSet>
      <dgm:spPr/>
    </dgm:pt>
    <dgm:pt modelId="{6D12DC5B-BC80-624E-976B-3E0FB33F9422}" type="pres">
      <dgm:prSet presAssocID="{E1AB9F4F-D855-2B4B-BB88-A1DCBA1376FA}" presName="nodeFollowingNodes" presStyleLbl="node1" presStyleIdx="3" presStyleCnt="4" custRadScaleRad="231329" custRadScaleInc="1590">
        <dgm:presLayoutVars>
          <dgm:bulletEnabled val="1"/>
        </dgm:presLayoutVars>
      </dgm:prSet>
      <dgm:spPr/>
    </dgm:pt>
  </dgm:ptLst>
  <dgm:cxnLst>
    <dgm:cxn modelId="{302C9D0B-58B9-5E45-A663-33D03D6D681E}" type="presOf" srcId="{96153EE3-3F26-C64F-BA5B-6D8D4643879C}" destId="{A399A830-E7A8-FA47-BFCD-70C57D5E9561}" srcOrd="0" destOrd="0" presId="urn:microsoft.com/office/officeart/2005/8/layout/cycle3"/>
    <dgm:cxn modelId="{8BE6B116-673E-6F45-962D-31A2075C637A}" type="presOf" srcId="{EACE6A25-627B-094D-817E-7EE3B84E494D}" destId="{775F860D-C5C9-3448-B881-B440EFF872B3}" srcOrd="0" destOrd="0" presId="urn:microsoft.com/office/officeart/2005/8/layout/cycle3"/>
    <dgm:cxn modelId="{F004792C-DEAA-274E-B5DF-333B9F843181}" srcId="{82A8E56A-584F-9041-BAF5-1EAE39E91672}" destId="{E1AB9F4F-D855-2B4B-BB88-A1DCBA1376FA}" srcOrd="3" destOrd="0" parTransId="{CD2FA251-DB54-2644-9D5A-FF870F885010}" sibTransId="{41B0DB2B-2BE5-1C4F-BE3F-D44BFF919504}"/>
    <dgm:cxn modelId="{45D58E67-FFF4-0E4D-898B-6F0BED24078A}" srcId="{82A8E56A-584F-9041-BAF5-1EAE39E91672}" destId="{110C89D6-CC66-CE42-9AD7-75CDB2771705}" srcOrd="2" destOrd="0" parTransId="{D28CF9E5-C408-FA49-90FE-22D18791FE7C}" sibTransId="{14690625-2B56-234B-B4B0-578E99D2AD5E}"/>
    <dgm:cxn modelId="{4CFCD472-2A64-C84B-8F85-50852B98D3D5}" type="presOf" srcId="{E1AB9F4F-D855-2B4B-BB88-A1DCBA1376FA}" destId="{6D12DC5B-BC80-624E-976B-3E0FB33F9422}" srcOrd="0" destOrd="0" presId="urn:microsoft.com/office/officeart/2005/8/layout/cycle3"/>
    <dgm:cxn modelId="{90E5F473-0C3B-AC48-BD36-BB00489ECA0D}" type="presOf" srcId="{82A8E56A-584F-9041-BAF5-1EAE39E91672}" destId="{31E35FFE-7D90-A144-B7F0-46972494B299}" srcOrd="0" destOrd="0" presId="urn:microsoft.com/office/officeart/2005/8/layout/cycle3"/>
    <dgm:cxn modelId="{C6384576-903D-BD4F-A392-52DB4E66474F}" type="presOf" srcId="{1BA5E13D-8320-D044-B751-E8D2AC12AE44}" destId="{08D02955-B1B3-C94D-AF9A-01641AE98E52}" srcOrd="0" destOrd="0" presId="urn:microsoft.com/office/officeart/2005/8/layout/cycle3"/>
    <dgm:cxn modelId="{40DB1BA3-384D-6446-A806-09FF96B3F236}" type="presOf" srcId="{110C89D6-CC66-CE42-9AD7-75CDB2771705}" destId="{BEC16EDF-BA3C-9040-BDAE-A241822C90C9}" srcOrd="0" destOrd="0" presId="urn:microsoft.com/office/officeart/2005/8/layout/cycle3"/>
    <dgm:cxn modelId="{BCAA91E4-DBE5-A149-AAAF-237484FB7901}" srcId="{82A8E56A-584F-9041-BAF5-1EAE39E91672}" destId="{EACE6A25-627B-094D-817E-7EE3B84E494D}" srcOrd="0" destOrd="0" parTransId="{59A18ECA-B888-0D42-AFC0-A1072F1E8078}" sibTransId="{96153EE3-3F26-C64F-BA5B-6D8D4643879C}"/>
    <dgm:cxn modelId="{061EA0EA-4097-6640-B000-889FE69A09D9}" srcId="{82A8E56A-584F-9041-BAF5-1EAE39E91672}" destId="{1BA5E13D-8320-D044-B751-E8D2AC12AE44}" srcOrd="1" destOrd="0" parTransId="{EC45F5C7-ED60-F542-97CC-161900FFEB0C}" sibTransId="{57959206-4742-954F-8916-635C966C05AC}"/>
    <dgm:cxn modelId="{F814486C-5E6C-D048-834A-E27E73E251FC}" type="presParOf" srcId="{31E35FFE-7D90-A144-B7F0-46972494B299}" destId="{0EE53690-5E77-1742-882B-36C0742B5FF0}" srcOrd="0" destOrd="0" presId="urn:microsoft.com/office/officeart/2005/8/layout/cycle3"/>
    <dgm:cxn modelId="{3E6F398E-4FE2-B345-9C5B-F4D9955C089B}" type="presParOf" srcId="{0EE53690-5E77-1742-882B-36C0742B5FF0}" destId="{775F860D-C5C9-3448-B881-B440EFF872B3}" srcOrd="0" destOrd="0" presId="urn:microsoft.com/office/officeart/2005/8/layout/cycle3"/>
    <dgm:cxn modelId="{C25EACE6-7D38-7C47-A6A5-3CD712652A5B}" type="presParOf" srcId="{0EE53690-5E77-1742-882B-36C0742B5FF0}" destId="{A399A830-E7A8-FA47-BFCD-70C57D5E9561}" srcOrd="1" destOrd="0" presId="urn:microsoft.com/office/officeart/2005/8/layout/cycle3"/>
    <dgm:cxn modelId="{199974A1-B8FA-204D-B50C-0F405BBD2C52}" type="presParOf" srcId="{0EE53690-5E77-1742-882B-36C0742B5FF0}" destId="{08D02955-B1B3-C94D-AF9A-01641AE98E52}" srcOrd="2" destOrd="0" presId="urn:microsoft.com/office/officeart/2005/8/layout/cycle3"/>
    <dgm:cxn modelId="{D0B5A546-47C1-A84E-864D-68FC85E39425}" type="presParOf" srcId="{0EE53690-5E77-1742-882B-36C0742B5FF0}" destId="{BEC16EDF-BA3C-9040-BDAE-A241822C90C9}" srcOrd="3" destOrd="0" presId="urn:microsoft.com/office/officeart/2005/8/layout/cycle3"/>
    <dgm:cxn modelId="{153F1F66-DC67-F243-8E92-33450B4265D8}" type="presParOf" srcId="{0EE53690-5E77-1742-882B-36C0742B5FF0}" destId="{6D12DC5B-BC80-624E-976B-3E0FB33F9422}"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18C81-3814-2D41-814A-A69051CCF9CC}">
      <dsp:nvSpPr>
        <dsp:cNvPr id="0" name=""/>
        <dsp:cNvSpPr/>
      </dsp:nvSpPr>
      <dsp:spPr>
        <a:xfrm>
          <a:off x="-9192271" y="-1403415"/>
          <a:ext cx="10934832" cy="10934832"/>
        </a:xfrm>
        <a:prstGeom prst="blockArc">
          <a:avLst>
            <a:gd name="adj1" fmla="val 18900000"/>
            <a:gd name="adj2" fmla="val 2700000"/>
            <a:gd name="adj3" fmla="val 1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2DA339-4F71-F04E-8C4B-C02BD6BF09EB}">
      <dsp:nvSpPr>
        <dsp:cNvPr id="0" name=""/>
        <dsp:cNvSpPr/>
      </dsp:nvSpPr>
      <dsp:spPr>
        <a:xfrm>
          <a:off x="760076" y="507837"/>
          <a:ext cx="11312550" cy="1016325"/>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cs typeface="Poppins" pitchFamily="2" charset="77"/>
            </a:rPr>
            <a:t>Hvorfor?</a:t>
          </a:r>
        </a:p>
      </dsp:txBody>
      <dsp:txXfrm>
        <a:off x="760076" y="507837"/>
        <a:ext cx="11312550" cy="1016325"/>
      </dsp:txXfrm>
    </dsp:sp>
    <dsp:sp modelId="{95AE44A2-25CA-CC49-95C9-D075FD51D89A}">
      <dsp:nvSpPr>
        <dsp:cNvPr id="0" name=""/>
        <dsp:cNvSpPr/>
      </dsp:nvSpPr>
      <dsp:spPr>
        <a:xfrm>
          <a:off x="124873" y="380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F3C334-6382-0446-B70D-A58DB570737F}">
      <dsp:nvSpPr>
        <dsp:cNvPr id="0" name=""/>
        <dsp:cNvSpPr/>
      </dsp:nvSpPr>
      <dsp:spPr>
        <a:xfrm>
          <a:off x="1488345" y="2031837"/>
          <a:ext cx="10584281"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Hvem?</a:t>
          </a:r>
        </a:p>
      </dsp:txBody>
      <dsp:txXfrm>
        <a:off x="1488345" y="2031837"/>
        <a:ext cx="10584281" cy="1016325"/>
      </dsp:txXfrm>
    </dsp:sp>
    <dsp:sp modelId="{9BBE9760-BDD0-CD4D-9B26-B90F609BD83A}">
      <dsp:nvSpPr>
        <dsp:cNvPr id="0" name=""/>
        <dsp:cNvSpPr/>
      </dsp:nvSpPr>
      <dsp:spPr>
        <a:xfrm>
          <a:off x="853142" y="1904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C8FD88-6F97-9344-96DE-4B60D10A92AA}">
      <dsp:nvSpPr>
        <dsp:cNvPr id="0" name=""/>
        <dsp:cNvSpPr/>
      </dsp:nvSpPr>
      <dsp:spPr>
        <a:xfrm>
          <a:off x="1711865" y="3555837"/>
          <a:ext cx="10360761"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Hvornår?</a:t>
          </a:r>
        </a:p>
      </dsp:txBody>
      <dsp:txXfrm>
        <a:off x="1711865" y="3555837"/>
        <a:ext cx="10360761" cy="1016325"/>
      </dsp:txXfrm>
    </dsp:sp>
    <dsp:sp modelId="{76189490-2039-FD4F-AD70-02C68F85E73B}">
      <dsp:nvSpPr>
        <dsp:cNvPr id="0" name=""/>
        <dsp:cNvSpPr/>
      </dsp:nvSpPr>
      <dsp:spPr>
        <a:xfrm>
          <a:off x="1076662" y="3428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6E30B5-A207-C044-8940-B5CE6E2B50BB}">
      <dsp:nvSpPr>
        <dsp:cNvPr id="0" name=""/>
        <dsp:cNvSpPr/>
      </dsp:nvSpPr>
      <dsp:spPr>
        <a:xfrm>
          <a:off x="1488345" y="5079837"/>
          <a:ext cx="10584281"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Hvad?</a:t>
          </a:r>
        </a:p>
      </dsp:txBody>
      <dsp:txXfrm>
        <a:off x="1488345" y="5079837"/>
        <a:ext cx="10584281" cy="1016325"/>
      </dsp:txXfrm>
    </dsp:sp>
    <dsp:sp modelId="{5756E5CB-F051-E64B-ADDA-737C84D601B9}">
      <dsp:nvSpPr>
        <dsp:cNvPr id="0" name=""/>
        <dsp:cNvSpPr/>
      </dsp:nvSpPr>
      <dsp:spPr>
        <a:xfrm>
          <a:off x="853142" y="4952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EE5F22-13F5-7042-8C9C-F729725C4061}">
      <dsp:nvSpPr>
        <dsp:cNvPr id="0" name=""/>
        <dsp:cNvSpPr/>
      </dsp:nvSpPr>
      <dsp:spPr>
        <a:xfrm>
          <a:off x="760076" y="6603837"/>
          <a:ext cx="11312550"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Hvor?</a:t>
          </a:r>
        </a:p>
      </dsp:txBody>
      <dsp:txXfrm>
        <a:off x="760076" y="6603837"/>
        <a:ext cx="11312550" cy="1016325"/>
      </dsp:txXfrm>
    </dsp:sp>
    <dsp:sp modelId="{717BE5B4-3E1D-5F49-9898-9795AF156ABE}">
      <dsp:nvSpPr>
        <dsp:cNvPr id="0" name=""/>
        <dsp:cNvSpPr/>
      </dsp:nvSpPr>
      <dsp:spPr>
        <a:xfrm>
          <a:off x="124873" y="6476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9A830-E7A8-FA47-BFCD-70C57D5E9561}">
      <dsp:nvSpPr>
        <dsp:cNvPr id="0" name=""/>
        <dsp:cNvSpPr/>
      </dsp:nvSpPr>
      <dsp:spPr>
        <a:xfrm>
          <a:off x="3878067" y="194859"/>
          <a:ext cx="10222597" cy="6011241"/>
        </a:xfrm>
        <a:prstGeom prst="circularArrow">
          <a:avLst>
            <a:gd name="adj1" fmla="val 4668"/>
            <a:gd name="adj2" fmla="val 272909"/>
            <a:gd name="adj3" fmla="val 12828847"/>
            <a:gd name="adj4" fmla="val 18032609"/>
            <a:gd name="adj5" fmla="val 4847"/>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5F860D-C5C9-3448-B881-B440EFF872B3}">
      <dsp:nvSpPr>
        <dsp:cNvPr id="0" name=""/>
        <dsp:cNvSpPr/>
      </dsp:nvSpPr>
      <dsp:spPr>
        <a:xfrm>
          <a:off x="6296165" y="0"/>
          <a:ext cx="4005017" cy="205740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dirty="0"/>
            <a:t>Udvikle/revidere en første version af reglerne</a:t>
          </a:r>
        </a:p>
      </dsp:txBody>
      <dsp:txXfrm>
        <a:off x="6396599" y="100434"/>
        <a:ext cx="3804149" cy="1856532"/>
      </dsp:txXfrm>
    </dsp:sp>
    <dsp:sp modelId="{08D02955-B1B3-C94D-AF9A-01641AE98E52}">
      <dsp:nvSpPr>
        <dsp:cNvPr id="0" name=""/>
        <dsp:cNvSpPr/>
      </dsp:nvSpPr>
      <dsp:spPr>
        <a:xfrm>
          <a:off x="11781150" y="2060930"/>
          <a:ext cx="4114799" cy="2057399"/>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Kommuniker, at dette er en første version med huller og unøjagtigheder, som vil blive forbedret.</a:t>
          </a:r>
          <a:endParaRPr lang="en-GB" sz="3000" kern="1200" dirty="0"/>
        </a:p>
      </dsp:txBody>
      <dsp:txXfrm>
        <a:off x="11881584" y="2161364"/>
        <a:ext cx="3913931" cy="1856531"/>
      </dsp:txXfrm>
    </dsp:sp>
    <dsp:sp modelId="{BEC16EDF-BA3C-9040-BDAE-A241822C90C9}">
      <dsp:nvSpPr>
        <dsp:cNvPr id="0" name=""/>
        <dsp:cNvSpPr/>
      </dsp:nvSpPr>
      <dsp:spPr>
        <a:xfrm>
          <a:off x="6434311" y="4319901"/>
          <a:ext cx="4114799" cy="2057399"/>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ptos" panose="020B0004020202020204" pitchFamily="34" charset="0"/>
            <a:buNone/>
          </a:pPr>
          <a:r>
            <a:rPr lang="en-US" sz="2500" kern="1200" dirty="0"/>
            <a:t>Kommuniker, at der vil blive foretaget en revurdering efter 2 måneder baseret på læringserfaringer.</a:t>
          </a:r>
          <a:endParaRPr lang="en-GB" sz="2500" kern="1200" dirty="0"/>
        </a:p>
      </dsp:txBody>
      <dsp:txXfrm>
        <a:off x="6534745" y="4420335"/>
        <a:ext cx="3913931" cy="1856531"/>
      </dsp:txXfrm>
    </dsp:sp>
    <dsp:sp modelId="{6D12DC5B-BC80-624E-976B-3E0FB33F9422}">
      <dsp:nvSpPr>
        <dsp:cNvPr id="0" name=""/>
        <dsp:cNvSpPr/>
      </dsp:nvSpPr>
      <dsp:spPr>
        <a:xfrm>
          <a:off x="1180110" y="2060918"/>
          <a:ext cx="4114799" cy="2057399"/>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ptos" panose="020B0004020202020204" pitchFamily="34" charset="0"/>
            <a:buNone/>
          </a:pPr>
          <a:r>
            <a:rPr lang="en-US" sz="2500" kern="1200" dirty="0"/>
            <a:t>Løbende indarbejde læringsoplevelser i spillets regler</a:t>
          </a:r>
          <a:endParaRPr lang="en-GB" sz="2500" kern="1200" dirty="0"/>
        </a:p>
      </dsp:txBody>
      <dsp:txXfrm>
        <a:off x="1280544" y="2161352"/>
        <a:ext cx="3913931" cy="185653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313E4-F108-D046-9905-5FFEC9411966}" type="datetimeFigureOut">
              <a:rPr lang="en-IT" smtClean="0"/>
              <a:t>6/23/25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for at redigere Master-tekststile</a:t>
            </a:r>
          </a:p>
          <a:p>
            <a:pPr lvl="1"/>
            <a:r>
              <a:rPr lang="en-GB"/>
              <a:t>Andet niveau</a:t>
            </a:r>
          </a:p>
          <a:p>
            <a:pPr lvl="2"/>
            <a:r>
              <a:rPr lang="en-GB"/>
              <a:t>Tredje niveau</a:t>
            </a:r>
          </a:p>
          <a:p>
            <a:pPr lvl="3"/>
            <a:r>
              <a:rPr lang="en-GB"/>
              <a:t>Fjerde niveau</a:t>
            </a:r>
          </a:p>
          <a:p>
            <a:pPr lvl="4"/>
            <a:r>
              <a:rPr lang="en-GB"/>
              <a:t>Femte niveau</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40D8-C9DC-704B-9182-4AE745E2ED69}" type="slidenum">
              <a:rPr lang="en-IT" smtClean="0"/>
              <a:t>‹#›</a:t>
            </a:fld>
            <a:endParaRPr lang="en-IT"/>
          </a:p>
        </p:txBody>
      </p:sp>
    </p:spTree>
    <p:extLst>
      <p:ext uri="{BB962C8B-B14F-4D97-AF65-F5344CB8AC3E}">
        <p14:creationId xmlns:p14="http://schemas.microsoft.com/office/powerpoint/2010/main" val="1538619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0000"/>
              </a:solidFill>
              <a:effectLst/>
              <a:latin typeface="Helvetica" pitchFamily="2" charset="0"/>
            </a:endParaRPr>
          </a:p>
        </p:txBody>
      </p:sp>
      <p:sp>
        <p:nvSpPr>
          <p:cNvPr id="4" name="Slide Number Placeholder 3"/>
          <p:cNvSpPr>
            <a:spLocks noGrp="1"/>
          </p:cNvSpPr>
          <p:nvPr>
            <p:ph type="sldNum" sz="quarter" idx="5"/>
          </p:nvPr>
        </p:nvSpPr>
        <p:spPr/>
        <p:txBody>
          <a:bodyPr/>
          <a:lstStyle/>
          <a:p>
            <a:fld id="{03DA40D8-C9DC-704B-9182-4AE745E2ED69}" type="slidenum">
              <a:rPr lang="en-IT" smtClean="0"/>
              <a:t>2</a:t>
            </a:fld>
            <a:endParaRPr lang="en-IT"/>
          </a:p>
        </p:txBody>
      </p:sp>
    </p:spTree>
    <p:extLst>
      <p:ext uri="{BB962C8B-B14F-4D97-AF65-F5344CB8AC3E}">
        <p14:creationId xmlns:p14="http://schemas.microsoft.com/office/powerpoint/2010/main" val="2182030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11</a:t>
            </a:fld>
            <a:endParaRPr lang="en-IT"/>
          </a:p>
        </p:txBody>
      </p:sp>
    </p:spTree>
    <p:extLst>
      <p:ext uri="{BB962C8B-B14F-4D97-AF65-F5344CB8AC3E}">
        <p14:creationId xmlns:p14="http://schemas.microsoft.com/office/powerpoint/2010/main" val="2336810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12</a:t>
            </a:fld>
            <a:endParaRPr lang="en-IT"/>
          </a:p>
        </p:txBody>
      </p:sp>
    </p:spTree>
    <p:extLst>
      <p:ext uri="{BB962C8B-B14F-4D97-AF65-F5344CB8AC3E}">
        <p14:creationId xmlns:p14="http://schemas.microsoft.com/office/powerpoint/2010/main" val="3400509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D411-840F-172D-BADB-B414A7DB7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2A0AA-D285-0DDE-95B6-6C39561E6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6D358-688C-CB58-598E-C2EE8C43D48C}"/>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687C2E67-4BD1-D954-A4F9-D4B9F3E1C6A6}"/>
              </a:ext>
            </a:extLst>
          </p:cNvPr>
          <p:cNvSpPr>
            <a:spLocks noGrp="1"/>
          </p:cNvSpPr>
          <p:nvPr>
            <p:ph type="sldNum" sz="quarter" idx="5"/>
          </p:nvPr>
        </p:nvSpPr>
        <p:spPr/>
        <p:txBody>
          <a:bodyPr/>
          <a:lstStyle/>
          <a:p>
            <a:fld id="{03DA40D8-C9DC-704B-9182-4AE745E2ED69}" type="slidenum">
              <a:rPr lang="en-IT" smtClean="0"/>
              <a:t>13</a:t>
            </a:fld>
            <a:endParaRPr lang="en-IT"/>
          </a:p>
        </p:txBody>
      </p:sp>
    </p:spTree>
    <p:extLst>
      <p:ext uri="{BB962C8B-B14F-4D97-AF65-F5344CB8AC3E}">
        <p14:creationId xmlns:p14="http://schemas.microsoft.com/office/powerpoint/2010/main" val="90620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14</a:t>
            </a:fld>
            <a:endParaRPr lang="en-IT"/>
          </a:p>
        </p:txBody>
      </p:sp>
    </p:spTree>
    <p:extLst>
      <p:ext uri="{BB962C8B-B14F-4D97-AF65-F5344CB8AC3E}">
        <p14:creationId xmlns:p14="http://schemas.microsoft.com/office/powerpoint/2010/main" val="105951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15</a:t>
            </a:fld>
            <a:endParaRPr lang="en-IT"/>
          </a:p>
        </p:txBody>
      </p:sp>
    </p:spTree>
    <p:extLst>
      <p:ext uri="{BB962C8B-B14F-4D97-AF65-F5344CB8AC3E}">
        <p14:creationId xmlns:p14="http://schemas.microsoft.com/office/powerpoint/2010/main" val="1919044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r>
              <a:rPr lang="en-GB" sz="1200" kern="100" dirty="0">
                <a:effectLst/>
                <a:latin typeface="Aptos" panose="020B0004020202020204" pitchFamily="34" charset="0"/>
                <a:ea typeface="Aptos" panose="020B0004020202020204" pitchFamily="34" charset="0"/>
                <a:cs typeface="Times New Roman" panose="02020603050405020304" pitchFamily="18" charset="0"/>
              </a:rPr>
              <a:t>Tips til klare retningslinjer</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Diskuter med medarbejdere og andre ledere</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Overvej alles forventninger, så du ikke behøver at ændre retningslinjerne hver måned.</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Vær så specifik som muligt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Hovedmålet er at undgå forvirring </a:t>
            </a:r>
            <a:r>
              <a:rPr lang="en-GB" sz="1200" kern="100" dirty="0">
                <a:effectLst/>
                <a:latin typeface="Aptos" panose="020B0004020202020204" pitchFamily="34" charset="0"/>
                <a:ea typeface="Aptos" panose="020B0004020202020204" pitchFamily="34" charset="0"/>
                <a:cs typeface="Times New Roman" panose="02020603050405020304" pitchFamily="18" charset="0"/>
                <a:sym typeface="Wingdings" pitchFamily="2" charset="2"/>
              </a:rPr>
              <a:t>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derfor giver vi enkle og omfattende retningslinjer</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Det vil sige: vær specifik og dæk så mange spørgsmål som muligt.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Gør det til dit eget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Der findes ikke en model, der passer til alle. </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Tilpas og skræddersy din strategi til modellens behov.</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Vær åben over for feedback</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Hybridstrategien bliver måske ikke godt modtaget af medarbejderne. </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Forbliv åben for diskussion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Afdæk svagheder og ret dem hurtigst muligt.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Del din politik for hybridarbejde betingelsesløst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Send det til alle via e-mail</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Tal om det på teammøder</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Download det til dit samarbejdsværktøj (Notion osv.)</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dirty="0">
                <a:effectLst/>
                <a:latin typeface="Aptos" panose="020B0004020202020204" pitchFamily="34" charset="0"/>
                <a:ea typeface="Aptos" panose="020B0004020202020204" pitchFamily="34" charset="0"/>
                <a:cs typeface="Times New Roman" panose="02020603050405020304" pitchFamily="18" charset="0"/>
              </a:rPr>
              <a:t>Hæng de vigtigste punkter op på væggene i fællesområderne (korridorer, åbne rum ...). </a:t>
            </a:r>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16</a:t>
            </a:fld>
            <a:endParaRPr lang="en-IT"/>
          </a:p>
        </p:txBody>
      </p:sp>
    </p:spTree>
    <p:extLst>
      <p:ext uri="{BB962C8B-B14F-4D97-AF65-F5344CB8AC3E}">
        <p14:creationId xmlns:p14="http://schemas.microsoft.com/office/powerpoint/2010/main" val="2062599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17</a:t>
            </a:fld>
            <a:endParaRPr lang="en-IT"/>
          </a:p>
        </p:txBody>
      </p:sp>
    </p:spTree>
    <p:extLst>
      <p:ext uri="{BB962C8B-B14F-4D97-AF65-F5344CB8AC3E}">
        <p14:creationId xmlns:p14="http://schemas.microsoft.com/office/powerpoint/2010/main" val="262048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sz="1400" dirty="0"/>
          </a:p>
        </p:txBody>
      </p:sp>
      <p:sp>
        <p:nvSpPr>
          <p:cNvPr id="4" name="Slide Number Placeholder 3"/>
          <p:cNvSpPr>
            <a:spLocks noGrp="1"/>
          </p:cNvSpPr>
          <p:nvPr>
            <p:ph type="sldNum" sz="quarter" idx="5"/>
          </p:nvPr>
        </p:nvSpPr>
        <p:spPr/>
        <p:txBody>
          <a:bodyPr/>
          <a:lstStyle/>
          <a:p>
            <a:fld id="{03DA40D8-C9DC-704B-9182-4AE745E2ED69}" type="slidenum">
              <a:rPr lang="en-IT" smtClean="0"/>
              <a:t>18</a:t>
            </a:fld>
            <a:endParaRPr lang="en-IT"/>
          </a:p>
        </p:txBody>
      </p:sp>
    </p:spTree>
    <p:extLst>
      <p:ext uri="{BB962C8B-B14F-4D97-AF65-F5344CB8AC3E}">
        <p14:creationId xmlns:p14="http://schemas.microsoft.com/office/powerpoint/2010/main" val="3870272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64E4C-6662-4576-F4A6-6F23CD4F8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8765D-B16E-6888-C590-E16363CC8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05E0B-2439-1A7F-7319-F893CB58E920}"/>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A7674663-F455-9E72-9A5A-C87E50085985}"/>
              </a:ext>
            </a:extLst>
          </p:cNvPr>
          <p:cNvSpPr>
            <a:spLocks noGrp="1"/>
          </p:cNvSpPr>
          <p:nvPr>
            <p:ph type="sldNum" sz="quarter" idx="5"/>
          </p:nvPr>
        </p:nvSpPr>
        <p:spPr/>
        <p:txBody>
          <a:bodyPr/>
          <a:lstStyle/>
          <a:p>
            <a:fld id="{03DA40D8-C9DC-704B-9182-4AE745E2ED69}" type="slidenum">
              <a:rPr lang="en-IT" smtClean="0"/>
              <a:t>19</a:t>
            </a:fld>
            <a:endParaRPr lang="en-IT"/>
          </a:p>
        </p:txBody>
      </p:sp>
    </p:spTree>
    <p:extLst>
      <p:ext uri="{BB962C8B-B14F-4D97-AF65-F5344CB8AC3E}">
        <p14:creationId xmlns:p14="http://schemas.microsoft.com/office/powerpoint/2010/main" val="125773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DA3D-B082-F273-73EA-E2BF719DA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ED9A4-0C5E-0EA3-53E3-F29094CC7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162AA-9EC7-BC17-CB51-9C82D5C19E4A}"/>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B2A11E59-1F68-C548-5ACC-47962C4C4DFB}"/>
              </a:ext>
            </a:extLst>
          </p:cNvPr>
          <p:cNvSpPr>
            <a:spLocks noGrp="1"/>
          </p:cNvSpPr>
          <p:nvPr>
            <p:ph type="sldNum" sz="quarter" idx="5"/>
          </p:nvPr>
        </p:nvSpPr>
        <p:spPr/>
        <p:txBody>
          <a:bodyPr/>
          <a:lstStyle/>
          <a:p>
            <a:fld id="{03DA40D8-C9DC-704B-9182-4AE745E2ED69}" type="slidenum">
              <a:rPr lang="en-IT" smtClean="0"/>
              <a:t>20</a:t>
            </a:fld>
            <a:endParaRPr lang="en-IT"/>
          </a:p>
        </p:txBody>
      </p:sp>
    </p:spTree>
    <p:extLst>
      <p:ext uri="{BB962C8B-B14F-4D97-AF65-F5344CB8AC3E}">
        <p14:creationId xmlns:p14="http://schemas.microsoft.com/office/powerpoint/2010/main" val="342882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a:t>
            </a:fld>
            <a:endParaRPr lang="en-IT"/>
          </a:p>
        </p:txBody>
      </p:sp>
    </p:spTree>
    <p:extLst>
      <p:ext uri="{BB962C8B-B14F-4D97-AF65-F5344CB8AC3E}">
        <p14:creationId xmlns:p14="http://schemas.microsoft.com/office/powerpoint/2010/main" val="811300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21</a:t>
            </a:fld>
            <a:endParaRPr lang="en-IT"/>
          </a:p>
        </p:txBody>
      </p:sp>
    </p:spTree>
    <p:extLst>
      <p:ext uri="{BB962C8B-B14F-4D97-AF65-F5344CB8AC3E}">
        <p14:creationId xmlns:p14="http://schemas.microsoft.com/office/powerpoint/2010/main" val="994974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mj-lt"/>
              <a:buAutoNum type="arabicPeriod"/>
            </a:pPr>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22</a:t>
            </a:fld>
            <a:endParaRPr lang="en-IT"/>
          </a:p>
        </p:txBody>
      </p:sp>
    </p:spTree>
    <p:extLst>
      <p:ext uri="{BB962C8B-B14F-4D97-AF65-F5344CB8AC3E}">
        <p14:creationId xmlns:p14="http://schemas.microsoft.com/office/powerpoint/2010/main" val="3598690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AD6BB-BFD2-BAA2-60FD-1B1C75EA0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99A80-2C94-99DB-0ADD-77F6A5DA4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3A6093-1323-CA35-EDC6-AEF01F14166E}"/>
              </a:ext>
            </a:extLst>
          </p:cNvPr>
          <p:cNvSpPr>
            <a:spLocks noGrp="1"/>
          </p:cNvSpPr>
          <p:nvPr>
            <p:ph type="body" idx="1"/>
          </p:nvPr>
        </p:nvSpPr>
        <p:spPr/>
        <p:txBody>
          <a:bodyPr/>
          <a:lstStyle/>
          <a:p>
            <a:pPr marL="742950" lvl="1" indent="-285750">
              <a:buFont typeface="+mj-lt"/>
              <a:buAutoNum type="arabicPeriod"/>
            </a:pPr>
            <a:endParaRPr lang="en-IT" dirty="0"/>
          </a:p>
        </p:txBody>
      </p:sp>
      <p:sp>
        <p:nvSpPr>
          <p:cNvPr id="4" name="Slide Number Placeholder 3">
            <a:extLst>
              <a:ext uri="{FF2B5EF4-FFF2-40B4-BE49-F238E27FC236}">
                <a16:creationId xmlns:a16="http://schemas.microsoft.com/office/drawing/2014/main" id="{44B20B00-677D-714F-4AB0-9F192F6B1FF3}"/>
              </a:ext>
            </a:extLst>
          </p:cNvPr>
          <p:cNvSpPr>
            <a:spLocks noGrp="1"/>
          </p:cNvSpPr>
          <p:nvPr>
            <p:ph type="sldNum" sz="quarter" idx="5"/>
          </p:nvPr>
        </p:nvSpPr>
        <p:spPr/>
        <p:txBody>
          <a:bodyPr/>
          <a:lstStyle/>
          <a:p>
            <a:fld id="{03DA40D8-C9DC-704B-9182-4AE745E2ED69}" type="slidenum">
              <a:rPr lang="en-IT" smtClean="0"/>
              <a:t>23</a:t>
            </a:fld>
            <a:endParaRPr lang="en-IT"/>
          </a:p>
        </p:txBody>
      </p:sp>
    </p:spTree>
    <p:extLst>
      <p:ext uri="{BB962C8B-B14F-4D97-AF65-F5344CB8AC3E}">
        <p14:creationId xmlns:p14="http://schemas.microsoft.com/office/powerpoint/2010/main" val="215560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24</a:t>
            </a:fld>
            <a:endParaRPr lang="en-IT"/>
          </a:p>
        </p:txBody>
      </p:sp>
    </p:spTree>
    <p:extLst>
      <p:ext uri="{BB962C8B-B14F-4D97-AF65-F5344CB8AC3E}">
        <p14:creationId xmlns:p14="http://schemas.microsoft.com/office/powerpoint/2010/main" val="1913185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25</a:t>
            </a:fld>
            <a:endParaRPr lang="en-IT"/>
          </a:p>
        </p:txBody>
      </p:sp>
    </p:spTree>
    <p:extLst>
      <p:ext uri="{BB962C8B-B14F-4D97-AF65-F5344CB8AC3E}">
        <p14:creationId xmlns:p14="http://schemas.microsoft.com/office/powerpoint/2010/main" val="545430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26</a:t>
            </a:fld>
            <a:endParaRPr lang="en-IT"/>
          </a:p>
        </p:txBody>
      </p:sp>
    </p:spTree>
    <p:extLst>
      <p:ext uri="{BB962C8B-B14F-4D97-AF65-F5344CB8AC3E}">
        <p14:creationId xmlns:p14="http://schemas.microsoft.com/office/powerpoint/2010/main" val="2151046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27</a:t>
            </a:fld>
            <a:endParaRPr lang="en-IT"/>
          </a:p>
        </p:txBody>
      </p:sp>
    </p:spTree>
    <p:extLst>
      <p:ext uri="{BB962C8B-B14F-4D97-AF65-F5344CB8AC3E}">
        <p14:creationId xmlns:p14="http://schemas.microsoft.com/office/powerpoint/2010/main" val="1644742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039B1-EE1A-8A9B-4334-B5FC28D9F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FF9A0-66C9-529E-BD5E-ECDAE804A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02590-0A41-228F-EB07-6D3D1F69CB6B}"/>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23B2CCC5-1958-CEFF-4FA9-8F4E78018959}"/>
              </a:ext>
            </a:extLst>
          </p:cNvPr>
          <p:cNvSpPr>
            <a:spLocks noGrp="1"/>
          </p:cNvSpPr>
          <p:nvPr>
            <p:ph type="sldNum" sz="quarter" idx="5"/>
          </p:nvPr>
        </p:nvSpPr>
        <p:spPr/>
        <p:txBody>
          <a:bodyPr/>
          <a:lstStyle/>
          <a:p>
            <a:fld id="{03DA40D8-C9DC-704B-9182-4AE745E2ED69}" type="slidenum">
              <a:rPr lang="en-IT" smtClean="0"/>
              <a:t>28</a:t>
            </a:fld>
            <a:endParaRPr lang="en-IT"/>
          </a:p>
        </p:txBody>
      </p:sp>
    </p:spTree>
    <p:extLst>
      <p:ext uri="{BB962C8B-B14F-4D97-AF65-F5344CB8AC3E}">
        <p14:creationId xmlns:p14="http://schemas.microsoft.com/office/powerpoint/2010/main" val="1120516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86494-ECB0-AEA6-687A-0537226EA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CCB6B-CF3C-E003-0980-432772DCC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CF7A2-7B63-A127-490A-F75457B1D8FF}"/>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6A91DAD5-ACBD-8B02-5B5A-63790E47E74D}"/>
              </a:ext>
            </a:extLst>
          </p:cNvPr>
          <p:cNvSpPr>
            <a:spLocks noGrp="1"/>
          </p:cNvSpPr>
          <p:nvPr>
            <p:ph type="sldNum" sz="quarter" idx="5"/>
          </p:nvPr>
        </p:nvSpPr>
        <p:spPr/>
        <p:txBody>
          <a:bodyPr/>
          <a:lstStyle/>
          <a:p>
            <a:fld id="{03DA40D8-C9DC-704B-9182-4AE745E2ED69}" type="slidenum">
              <a:rPr lang="en-IT" smtClean="0"/>
              <a:t>29</a:t>
            </a:fld>
            <a:endParaRPr lang="en-IT"/>
          </a:p>
        </p:txBody>
      </p:sp>
    </p:spTree>
    <p:extLst>
      <p:ext uri="{BB962C8B-B14F-4D97-AF65-F5344CB8AC3E}">
        <p14:creationId xmlns:p14="http://schemas.microsoft.com/office/powerpoint/2010/main" val="3169337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6A3E5-86A5-D7A1-24DF-02CAA183D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41A3D-B62F-A025-CC30-341505412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B73DE-ABB2-E711-8B1F-198C8C89CB0B}"/>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9F946674-5FE7-ED44-3FC6-D534B52169E2}"/>
              </a:ext>
            </a:extLst>
          </p:cNvPr>
          <p:cNvSpPr>
            <a:spLocks noGrp="1"/>
          </p:cNvSpPr>
          <p:nvPr>
            <p:ph type="sldNum" sz="quarter" idx="5"/>
          </p:nvPr>
        </p:nvSpPr>
        <p:spPr/>
        <p:txBody>
          <a:bodyPr/>
          <a:lstStyle/>
          <a:p>
            <a:fld id="{03DA40D8-C9DC-704B-9182-4AE745E2ED69}" type="slidenum">
              <a:rPr lang="en-IT" smtClean="0"/>
              <a:t>30</a:t>
            </a:fld>
            <a:endParaRPr lang="en-IT"/>
          </a:p>
        </p:txBody>
      </p:sp>
    </p:spTree>
    <p:extLst>
      <p:ext uri="{BB962C8B-B14F-4D97-AF65-F5344CB8AC3E}">
        <p14:creationId xmlns:p14="http://schemas.microsoft.com/office/powerpoint/2010/main" val="32903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a:t>
            </a:fld>
            <a:endParaRPr lang="en-IT"/>
          </a:p>
        </p:txBody>
      </p:sp>
    </p:spTree>
    <p:extLst>
      <p:ext uri="{BB962C8B-B14F-4D97-AF65-F5344CB8AC3E}">
        <p14:creationId xmlns:p14="http://schemas.microsoft.com/office/powerpoint/2010/main" val="554476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31</a:t>
            </a:fld>
            <a:endParaRPr lang="en-IT"/>
          </a:p>
        </p:txBody>
      </p:sp>
    </p:spTree>
    <p:extLst>
      <p:ext uri="{BB962C8B-B14F-4D97-AF65-F5344CB8AC3E}">
        <p14:creationId xmlns:p14="http://schemas.microsoft.com/office/powerpoint/2010/main" val="2065748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32</a:t>
            </a:fld>
            <a:endParaRPr lang="en-IT"/>
          </a:p>
        </p:txBody>
      </p:sp>
    </p:spTree>
    <p:extLst>
      <p:ext uri="{BB962C8B-B14F-4D97-AF65-F5344CB8AC3E}">
        <p14:creationId xmlns:p14="http://schemas.microsoft.com/office/powerpoint/2010/main" val="799690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33</a:t>
            </a:fld>
            <a:endParaRPr lang="en-IT"/>
          </a:p>
        </p:txBody>
      </p:sp>
    </p:spTree>
    <p:extLst>
      <p:ext uri="{BB962C8B-B14F-4D97-AF65-F5344CB8AC3E}">
        <p14:creationId xmlns:p14="http://schemas.microsoft.com/office/powerpoint/2010/main" val="194214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53FB0-D38D-73B7-21FA-D532C7F62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6818F-6342-45D4-4ECD-BDE694C23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FBCF5-A4CF-0DFC-214B-26CC5827B989}"/>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BC18A2BC-DC5C-76EA-C3EF-565DAD45F677}"/>
              </a:ext>
            </a:extLst>
          </p:cNvPr>
          <p:cNvSpPr>
            <a:spLocks noGrp="1"/>
          </p:cNvSpPr>
          <p:nvPr>
            <p:ph type="sldNum" sz="quarter" idx="5"/>
          </p:nvPr>
        </p:nvSpPr>
        <p:spPr/>
        <p:txBody>
          <a:bodyPr/>
          <a:lstStyle/>
          <a:p>
            <a:fld id="{03DA40D8-C9DC-704B-9182-4AE745E2ED69}" type="slidenum">
              <a:rPr lang="en-IT" smtClean="0"/>
              <a:t>34</a:t>
            </a:fld>
            <a:endParaRPr lang="en-IT"/>
          </a:p>
        </p:txBody>
      </p:sp>
    </p:spTree>
    <p:extLst>
      <p:ext uri="{BB962C8B-B14F-4D97-AF65-F5344CB8AC3E}">
        <p14:creationId xmlns:p14="http://schemas.microsoft.com/office/powerpoint/2010/main" val="458998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A88E5-124A-95D7-C8B2-9FA670FF4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83639-3728-2761-647C-12FA8A18B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4D453-51C5-3B3E-A5F1-F2961F7FC975}"/>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48AD1B17-9752-C391-4197-C1CA6A6B2EF7}"/>
              </a:ext>
            </a:extLst>
          </p:cNvPr>
          <p:cNvSpPr>
            <a:spLocks noGrp="1"/>
          </p:cNvSpPr>
          <p:nvPr>
            <p:ph type="sldNum" sz="quarter" idx="5"/>
          </p:nvPr>
        </p:nvSpPr>
        <p:spPr/>
        <p:txBody>
          <a:bodyPr/>
          <a:lstStyle/>
          <a:p>
            <a:fld id="{03DA40D8-C9DC-704B-9182-4AE745E2ED69}" type="slidenum">
              <a:rPr lang="en-IT" smtClean="0"/>
              <a:t>35</a:t>
            </a:fld>
            <a:endParaRPr lang="en-IT"/>
          </a:p>
        </p:txBody>
      </p:sp>
    </p:spTree>
    <p:extLst>
      <p:ext uri="{BB962C8B-B14F-4D97-AF65-F5344CB8AC3E}">
        <p14:creationId xmlns:p14="http://schemas.microsoft.com/office/powerpoint/2010/main" val="2380659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36</a:t>
            </a:fld>
            <a:endParaRPr lang="en-IT"/>
          </a:p>
        </p:txBody>
      </p:sp>
    </p:spTree>
    <p:extLst>
      <p:ext uri="{BB962C8B-B14F-4D97-AF65-F5344CB8AC3E}">
        <p14:creationId xmlns:p14="http://schemas.microsoft.com/office/powerpoint/2010/main" val="434875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308B1-6D47-9962-725C-8EBB88829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B4F0C-0101-1BFF-B6E4-1F67ACD9D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4D7CE-C869-169E-2D7B-368311B4F6EC}"/>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0A260831-D252-F295-6D27-2DBCF2663FC9}"/>
              </a:ext>
            </a:extLst>
          </p:cNvPr>
          <p:cNvSpPr>
            <a:spLocks noGrp="1"/>
          </p:cNvSpPr>
          <p:nvPr>
            <p:ph type="sldNum" sz="quarter" idx="5"/>
          </p:nvPr>
        </p:nvSpPr>
        <p:spPr/>
        <p:txBody>
          <a:bodyPr/>
          <a:lstStyle/>
          <a:p>
            <a:fld id="{03DA40D8-C9DC-704B-9182-4AE745E2ED69}" type="slidenum">
              <a:rPr lang="en-IT" smtClean="0"/>
              <a:t>37</a:t>
            </a:fld>
            <a:endParaRPr lang="en-IT"/>
          </a:p>
        </p:txBody>
      </p:sp>
    </p:spTree>
    <p:extLst>
      <p:ext uri="{BB962C8B-B14F-4D97-AF65-F5344CB8AC3E}">
        <p14:creationId xmlns:p14="http://schemas.microsoft.com/office/powerpoint/2010/main" val="2041911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57F85-C339-2BB5-80F8-833D69824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CBB14-B520-742F-E137-362509F68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26253-DE80-9231-3FF6-164E5FF25CAA}"/>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3BEEBF73-37A5-03EE-6433-5827CC43C619}"/>
              </a:ext>
            </a:extLst>
          </p:cNvPr>
          <p:cNvSpPr>
            <a:spLocks noGrp="1"/>
          </p:cNvSpPr>
          <p:nvPr>
            <p:ph type="sldNum" sz="quarter" idx="5"/>
          </p:nvPr>
        </p:nvSpPr>
        <p:spPr/>
        <p:txBody>
          <a:bodyPr/>
          <a:lstStyle/>
          <a:p>
            <a:fld id="{03DA40D8-C9DC-704B-9182-4AE745E2ED69}" type="slidenum">
              <a:rPr lang="en-IT" smtClean="0"/>
              <a:t>38</a:t>
            </a:fld>
            <a:endParaRPr lang="en-IT"/>
          </a:p>
        </p:txBody>
      </p:sp>
    </p:spTree>
    <p:extLst>
      <p:ext uri="{BB962C8B-B14F-4D97-AF65-F5344CB8AC3E}">
        <p14:creationId xmlns:p14="http://schemas.microsoft.com/office/powerpoint/2010/main" val="2006071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CAD73-6A63-E4BF-B2B4-3E6CADBA5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A32FC-34EC-7E31-457C-B094832DD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FC98D-28B9-EFC8-E8D7-768443E797C3}"/>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DDA5E842-1AD3-53E1-579B-63B8DF13D28E}"/>
              </a:ext>
            </a:extLst>
          </p:cNvPr>
          <p:cNvSpPr>
            <a:spLocks noGrp="1"/>
          </p:cNvSpPr>
          <p:nvPr>
            <p:ph type="sldNum" sz="quarter" idx="5"/>
          </p:nvPr>
        </p:nvSpPr>
        <p:spPr/>
        <p:txBody>
          <a:bodyPr/>
          <a:lstStyle/>
          <a:p>
            <a:fld id="{03DA40D8-C9DC-704B-9182-4AE745E2ED69}" type="slidenum">
              <a:rPr lang="en-IT" smtClean="0"/>
              <a:t>39</a:t>
            </a:fld>
            <a:endParaRPr lang="en-IT"/>
          </a:p>
        </p:txBody>
      </p:sp>
    </p:spTree>
    <p:extLst>
      <p:ext uri="{BB962C8B-B14F-4D97-AF65-F5344CB8AC3E}">
        <p14:creationId xmlns:p14="http://schemas.microsoft.com/office/powerpoint/2010/main" val="3503239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40</a:t>
            </a:fld>
            <a:endParaRPr lang="en-IT"/>
          </a:p>
        </p:txBody>
      </p:sp>
    </p:spTree>
    <p:extLst>
      <p:ext uri="{BB962C8B-B14F-4D97-AF65-F5344CB8AC3E}">
        <p14:creationId xmlns:p14="http://schemas.microsoft.com/office/powerpoint/2010/main" val="13846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3A6B8-0659-8DF5-9D13-F5D1B8B63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32B2C-6EF9-97C2-BA43-4971483BD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E3B7FB-2839-6268-EC6F-D749EE584617}"/>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7D728A91-B691-E9E5-6D22-28712FCB3535}"/>
              </a:ext>
            </a:extLst>
          </p:cNvPr>
          <p:cNvSpPr>
            <a:spLocks noGrp="1"/>
          </p:cNvSpPr>
          <p:nvPr>
            <p:ph type="sldNum" sz="quarter" idx="5"/>
          </p:nvPr>
        </p:nvSpPr>
        <p:spPr/>
        <p:txBody>
          <a:bodyPr/>
          <a:lstStyle/>
          <a:p>
            <a:fld id="{03DA40D8-C9DC-704B-9182-4AE745E2ED69}" type="slidenum">
              <a:rPr lang="en-IT" smtClean="0"/>
              <a:t>5</a:t>
            </a:fld>
            <a:endParaRPr lang="en-IT"/>
          </a:p>
        </p:txBody>
      </p:sp>
    </p:spTree>
    <p:extLst>
      <p:ext uri="{BB962C8B-B14F-4D97-AF65-F5344CB8AC3E}">
        <p14:creationId xmlns:p14="http://schemas.microsoft.com/office/powerpoint/2010/main" val="736641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41</a:t>
            </a:fld>
            <a:endParaRPr lang="en-IT"/>
          </a:p>
        </p:txBody>
      </p:sp>
    </p:spTree>
    <p:extLst>
      <p:ext uri="{BB962C8B-B14F-4D97-AF65-F5344CB8AC3E}">
        <p14:creationId xmlns:p14="http://schemas.microsoft.com/office/powerpoint/2010/main" val="1069023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42</a:t>
            </a:fld>
            <a:endParaRPr lang="en-IT"/>
          </a:p>
        </p:txBody>
      </p:sp>
    </p:spTree>
    <p:extLst>
      <p:ext uri="{BB962C8B-B14F-4D97-AF65-F5344CB8AC3E}">
        <p14:creationId xmlns:p14="http://schemas.microsoft.com/office/powerpoint/2010/main" val="2664924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43</a:t>
            </a:fld>
            <a:endParaRPr lang="en-IT"/>
          </a:p>
        </p:txBody>
      </p:sp>
    </p:spTree>
    <p:extLst>
      <p:ext uri="{BB962C8B-B14F-4D97-AF65-F5344CB8AC3E}">
        <p14:creationId xmlns:p14="http://schemas.microsoft.com/office/powerpoint/2010/main" val="3836671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6352A-3AF4-B165-ADB4-72D1AD7BB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20665-523F-8D58-85F1-F9469BA6F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A64EE-D4F6-E2B2-142A-3D9DDBC772D1}"/>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C11C3BB4-E3CE-3BA2-9DD4-243F33F65A99}"/>
              </a:ext>
            </a:extLst>
          </p:cNvPr>
          <p:cNvSpPr>
            <a:spLocks noGrp="1"/>
          </p:cNvSpPr>
          <p:nvPr>
            <p:ph type="sldNum" sz="quarter" idx="5"/>
          </p:nvPr>
        </p:nvSpPr>
        <p:spPr/>
        <p:txBody>
          <a:bodyPr/>
          <a:lstStyle/>
          <a:p>
            <a:fld id="{03DA40D8-C9DC-704B-9182-4AE745E2ED69}" type="slidenum">
              <a:rPr lang="en-IT" smtClean="0"/>
              <a:t>45</a:t>
            </a:fld>
            <a:endParaRPr lang="en-IT"/>
          </a:p>
        </p:txBody>
      </p:sp>
    </p:spTree>
    <p:extLst>
      <p:ext uri="{BB962C8B-B14F-4D97-AF65-F5344CB8AC3E}">
        <p14:creationId xmlns:p14="http://schemas.microsoft.com/office/powerpoint/2010/main" val="3528136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203B-5C7D-EEBD-C4E7-6E1DFA414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ED659-7447-218A-D84A-3DBD52F58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1EE6C-72CA-78B5-4D75-824053512D15}"/>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8D5C8B4C-B097-1ECE-E352-7C6C16799164}"/>
              </a:ext>
            </a:extLst>
          </p:cNvPr>
          <p:cNvSpPr>
            <a:spLocks noGrp="1"/>
          </p:cNvSpPr>
          <p:nvPr>
            <p:ph type="sldNum" sz="quarter" idx="5"/>
          </p:nvPr>
        </p:nvSpPr>
        <p:spPr/>
        <p:txBody>
          <a:bodyPr/>
          <a:lstStyle/>
          <a:p>
            <a:fld id="{03DA40D8-C9DC-704B-9182-4AE745E2ED69}" type="slidenum">
              <a:rPr lang="en-IT" smtClean="0"/>
              <a:t>46</a:t>
            </a:fld>
            <a:endParaRPr lang="en-IT"/>
          </a:p>
        </p:txBody>
      </p:sp>
    </p:spTree>
    <p:extLst>
      <p:ext uri="{BB962C8B-B14F-4D97-AF65-F5344CB8AC3E}">
        <p14:creationId xmlns:p14="http://schemas.microsoft.com/office/powerpoint/2010/main" val="3780894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E119B-4EF9-6968-716D-DF9CD1E24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C1CE3-AC4F-F289-9386-16935C883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260AE-E8CA-E21B-7DEE-7961E3E74340}"/>
              </a:ext>
            </a:extLst>
          </p:cNvPr>
          <p:cNvSpPr>
            <a:spLocks noGrp="1"/>
          </p:cNvSpPr>
          <p:nvPr>
            <p:ph type="body" idx="1"/>
          </p:nvPr>
        </p:nvSpPr>
        <p:spPr/>
        <p:txBody>
          <a:bodyPr/>
          <a:lstStyle/>
          <a:p>
            <a:r>
              <a:rPr lang="en-GB" dirty="0">
                <a:solidFill>
                  <a:srgbClr val="000000"/>
                </a:solidFill>
                <a:effectLst/>
                <a:latin typeface="Helvetica" pitchFamily="2" charset="0"/>
              </a:rPr>
              <a:t>Lad os forestille os, at det var den 31. december 2019, og at vi kiggede ind i den nærmeste fremtid for</a:t>
            </a:r>
          </a:p>
          <a:p>
            <a:r>
              <a:rPr lang="en-GB" dirty="0">
                <a:solidFill>
                  <a:srgbClr val="000000"/>
                </a:solidFill>
                <a:effectLst/>
                <a:latin typeface="Helvetica" pitchFamily="2" charset="0"/>
              </a:rPr>
              <a:t>året efter. Hvem kunne have forudset det dramatiske skift i vores arbejdsverden, der blev udløst?</a:t>
            </a:r>
          </a:p>
          <a:p>
            <a:r>
              <a:rPr lang="en-GB" dirty="0">
                <a:solidFill>
                  <a:srgbClr val="000000"/>
                </a:solidFill>
                <a:effectLst/>
                <a:latin typeface="Helvetica" pitchFamily="2" charset="0"/>
              </a:rPr>
              <a:t>af den globale COVID-19-pandemi på det tidspunkt? Pandemien har udfordret os på mange måder</a:t>
            </a:r>
          </a:p>
          <a:p>
            <a:r>
              <a:rPr lang="en-GB" dirty="0">
                <a:solidFill>
                  <a:srgbClr val="000000"/>
                </a:solidFill>
                <a:effectLst/>
                <a:latin typeface="Helvetica" pitchFamily="2" charset="0"/>
              </a:rPr>
              <a:t>og tvunget os til at gentænke traditionelle arbejdskoncepter. De resulterende hybride arbejdsmodeller,</a:t>
            </a:r>
          </a:p>
          <a:p>
            <a:r>
              <a:rPr lang="en-GB" dirty="0">
                <a:solidFill>
                  <a:srgbClr val="000000"/>
                </a:solidFill>
                <a:effectLst/>
                <a:latin typeface="Helvetica" pitchFamily="2" charset="0"/>
              </a:rPr>
              <a:t>hvor dele af et team arbejder hjemmefra og andre fra traditionelle kontormiljøer, kan</a:t>
            </a:r>
          </a:p>
          <a:p>
            <a:r>
              <a:rPr lang="en-GB" dirty="0">
                <a:solidFill>
                  <a:srgbClr val="000000"/>
                </a:solidFill>
                <a:effectLst/>
                <a:latin typeface="Helvetica" pitchFamily="2" charset="0"/>
              </a:rPr>
              <a:t>være et evolutionært skridt i udviklingen af teamdynamik eller en direkte reaktion på behovet</a:t>
            </a:r>
          </a:p>
          <a:p>
            <a:r>
              <a:rPr lang="en-GB" dirty="0">
                <a:solidFill>
                  <a:srgbClr val="000000"/>
                </a:solidFill>
                <a:effectLst/>
                <a:latin typeface="Helvetica" pitchFamily="2" charset="0"/>
              </a:rPr>
              <a:t>skabt af globale forandringer. Dette kapitel er dedikeret til </a:t>
            </a:r>
            <a:r>
              <a:rPr lang="en-GB" dirty="0" err="1">
                <a:solidFill>
                  <a:srgbClr val="000000"/>
                </a:solidFill>
                <a:effectLst/>
                <a:latin typeface="Helvetica" pitchFamily="2" charset="0"/>
              </a:rPr>
              <a:t>at analysere </a:t>
            </a:r>
            <a:r>
              <a:rPr lang="en-GB" b="1" dirty="0">
                <a:solidFill>
                  <a:srgbClr val="000000"/>
                </a:solidFill>
                <a:effectLst/>
                <a:latin typeface="Helvetica" pitchFamily="2" charset="0"/>
              </a:rPr>
              <a:t>kommunikation og</a:t>
            </a:r>
          </a:p>
          <a:p>
            <a:r>
              <a:rPr lang="en-GB" b="1" dirty="0">
                <a:solidFill>
                  <a:srgbClr val="000000"/>
                </a:solidFill>
                <a:effectLst/>
                <a:latin typeface="Helvetica" pitchFamily="2" charset="0"/>
              </a:rPr>
              <a:t>samarbejdspraksisser og -værktøjer for hybridteams </a:t>
            </a:r>
            <a:r>
              <a:rPr lang="en-GB" dirty="0">
                <a:solidFill>
                  <a:srgbClr val="000000"/>
                </a:solidFill>
                <a:effectLst/>
                <a:latin typeface="Helvetica" pitchFamily="2" charset="0"/>
              </a:rPr>
              <a:t>i den specifikke kontekst af menneskelige ressourcer</a:t>
            </a:r>
          </a:p>
          <a:p>
            <a:r>
              <a:rPr lang="en-GB" dirty="0">
                <a:solidFill>
                  <a:srgbClr val="000000"/>
                </a:solidFill>
                <a:effectLst/>
                <a:latin typeface="Helvetica" pitchFamily="2" charset="0"/>
              </a:rPr>
              <a:t>ledelse.</a:t>
            </a:r>
            <a:br>
              <a:rPr lang="en-GB" dirty="0">
                <a:solidFill>
                  <a:srgbClr val="000000"/>
                </a:solidFill>
                <a:effectLst/>
                <a:latin typeface="Helvetica" pitchFamily="2" charset="0"/>
              </a:rPr>
            </a:br>
            <a:endParaRPr lang="en-GB" dirty="0">
              <a:solidFill>
                <a:srgbClr val="000000"/>
              </a:solidFill>
              <a:effectLst/>
              <a:latin typeface="Helvetica" pitchFamily="2" charset="0"/>
            </a:endParaRPr>
          </a:p>
          <a:p>
            <a:r>
              <a:rPr lang="en-GB" dirty="0">
                <a:solidFill>
                  <a:srgbClr val="000000"/>
                </a:solidFill>
                <a:effectLst/>
                <a:latin typeface="Helvetica" pitchFamily="2" charset="0"/>
              </a:rPr>
              <a:t>Emnet for dette kapitel er af stor relevans i den aktuelle diskussion om hybridarbejde</a:t>
            </a:r>
          </a:p>
          <a:p>
            <a:r>
              <a:rPr lang="en-GB" dirty="0">
                <a:solidFill>
                  <a:srgbClr val="000000"/>
                </a:solidFill>
                <a:effectLst/>
                <a:latin typeface="Helvetica" pitchFamily="2" charset="0"/>
              </a:rPr>
              <a:t>systemer. Fokus er på de specifikke udfordringer, som hybride teams står over for, og de løsninger, der</a:t>
            </a:r>
          </a:p>
          <a:p>
            <a:r>
              <a:rPr lang="en-GB" dirty="0">
                <a:solidFill>
                  <a:srgbClr val="000000"/>
                </a:solidFill>
                <a:effectLst/>
                <a:latin typeface="Helvetica" pitchFamily="2" charset="0"/>
              </a:rPr>
              <a:t>har udviklet sig i kølvandet på digitaliseringen og behovet for tilpasningsevne. Resultaterne fra denne</a:t>
            </a:r>
          </a:p>
          <a:p>
            <a:r>
              <a:rPr lang="en-GB" dirty="0">
                <a:solidFill>
                  <a:srgbClr val="000000"/>
                </a:solidFill>
                <a:effectLst/>
                <a:latin typeface="Helvetica" pitchFamily="2" charset="0"/>
              </a:rPr>
              <a:t>analyse er afgørende for udformningen af arbejdsmiljøer, hvor hybride teams kan</a:t>
            </a:r>
          </a:p>
          <a:p>
            <a:r>
              <a:rPr lang="en-GB" dirty="0">
                <a:solidFill>
                  <a:srgbClr val="000000"/>
                </a:solidFill>
                <a:effectLst/>
                <a:latin typeface="Helvetica" pitchFamily="2" charset="0"/>
              </a:rPr>
              <a:t>kommunikere og samarbejde effektivt og derved øge både den individuelle og den kollektive</a:t>
            </a:r>
          </a:p>
          <a:p>
            <a:r>
              <a:rPr lang="en-GB" dirty="0">
                <a:solidFill>
                  <a:srgbClr val="000000"/>
                </a:solidFill>
                <a:effectLst/>
                <a:latin typeface="Helvetica" pitchFamily="2" charset="0"/>
              </a:rPr>
              <a:t>produktivitet.</a:t>
            </a:r>
            <a:br>
              <a:rPr lang="en-GB" dirty="0">
                <a:solidFill>
                  <a:srgbClr val="000000"/>
                </a:solidFill>
                <a:effectLst/>
                <a:latin typeface="Helvetica" pitchFamily="2" charset="0"/>
              </a:rPr>
            </a:br>
            <a:endParaRPr lang="en-GB" dirty="0">
              <a:solidFill>
                <a:srgbClr val="000000"/>
              </a:solidFill>
              <a:effectLst/>
              <a:latin typeface="Helvetica" pitchFamily="2" charset="0"/>
            </a:endParaRPr>
          </a:p>
          <a:p>
            <a:r>
              <a:rPr lang="en-GB" dirty="0">
                <a:solidFill>
                  <a:srgbClr val="000000"/>
                </a:solidFill>
                <a:effectLst/>
                <a:latin typeface="Helvetica" pitchFamily="2" charset="0"/>
              </a:rPr>
              <a:t>Formålet med dette kapitel er at identificere og evaluere effektive metoder og værktøjer til at øge</a:t>
            </a:r>
          </a:p>
          <a:p>
            <a:r>
              <a:rPr lang="en-GB" dirty="0">
                <a:solidFill>
                  <a:srgbClr val="000000"/>
                </a:solidFill>
                <a:effectLst/>
                <a:latin typeface="Helvetica" pitchFamily="2" charset="0"/>
              </a:rPr>
              <a:t>effektivitet og engagement i hybridteams. Den viser, hvilke kommunikationspraksisser og</a:t>
            </a:r>
          </a:p>
          <a:p>
            <a:r>
              <a:rPr lang="en-GB" dirty="0">
                <a:solidFill>
                  <a:srgbClr val="000000"/>
                </a:solidFill>
                <a:effectLst/>
                <a:latin typeface="Helvetica" pitchFamily="2" charset="0"/>
              </a:rPr>
              <a:t>samarbejdsværktøjer er bedst egnet i HR-ledelsessammenhæng til at overvinde de specifikke</a:t>
            </a:r>
          </a:p>
          <a:p>
            <a:r>
              <a:rPr lang="en-GB" dirty="0">
                <a:solidFill>
                  <a:srgbClr val="000000"/>
                </a:solidFill>
                <a:effectLst/>
                <a:latin typeface="Helvetica" pitchFamily="2" charset="0"/>
              </a:rPr>
              <a:t>udfordringer ved hybrid teamwork og forbedre arbejdsresultaterne.</a:t>
            </a:r>
            <a:br>
              <a:rPr lang="en-GB" dirty="0">
                <a:solidFill>
                  <a:srgbClr val="000000"/>
                </a:solidFill>
                <a:effectLst/>
                <a:latin typeface="Helvetica" pitchFamily="2" charset="0"/>
              </a:rPr>
            </a:br>
            <a:endParaRPr lang="en-GB" dirty="0">
              <a:solidFill>
                <a:srgbClr val="000000"/>
              </a:solidFill>
              <a:effectLst/>
              <a:latin typeface="Helvetica" pitchFamily="2" charset="0"/>
            </a:endParaRPr>
          </a:p>
          <a:p>
            <a:r>
              <a:rPr lang="en-GB" dirty="0">
                <a:solidFill>
                  <a:srgbClr val="000000"/>
                </a:solidFill>
                <a:effectLst/>
                <a:latin typeface="Helvetica" pitchFamily="2" charset="0"/>
              </a:rPr>
              <a:t>Forskningen i hybrid teamwork er kompleks og befinder sig i en dynamisk udvikling.</a:t>
            </a:r>
          </a:p>
          <a:p>
            <a:r>
              <a:rPr lang="en-GB" dirty="0">
                <a:solidFill>
                  <a:srgbClr val="000000"/>
                </a:solidFill>
                <a:effectLst/>
                <a:latin typeface="Helvetica" pitchFamily="2" charset="0"/>
              </a:rPr>
              <a:t>proces. Pandemien har fungeret som en katalysator for forskning og udvikling på dette område. Denne</a:t>
            </a:r>
          </a:p>
          <a:p>
            <a:r>
              <a:rPr lang="en-GB" dirty="0">
                <a:solidFill>
                  <a:srgbClr val="000000"/>
                </a:solidFill>
                <a:effectLst/>
                <a:latin typeface="Helvetica" pitchFamily="2" charset="0"/>
              </a:rPr>
              <a:t>Kapitlet trækker på en række undersøgelser og analyser, herunder Analysis Masons arbejde,</a:t>
            </a:r>
          </a:p>
          <a:p>
            <a:r>
              <a:rPr lang="en-GB" dirty="0">
                <a:solidFill>
                  <a:srgbClr val="000000"/>
                </a:solidFill>
                <a:effectLst/>
                <a:latin typeface="Helvetica" pitchFamily="2" charset="0"/>
              </a:rPr>
              <a:t>som fremhæver behovet for at tilpasse samarbejdsløsninger til hybride arbejdsmiljøer, og</a:t>
            </a:r>
          </a:p>
          <a:p>
            <a:r>
              <a:rPr lang="en-GB" dirty="0" err="1">
                <a:solidFill>
                  <a:srgbClr val="000000"/>
                </a:solidFill>
                <a:effectLst/>
                <a:latin typeface="Helvetica" pitchFamily="2" charset="0"/>
              </a:rPr>
              <a:t>Al-Samarraie </a:t>
            </a:r>
            <a:r>
              <a:rPr lang="en-GB" dirty="0">
                <a:solidFill>
                  <a:srgbClr val="000000"/>
                </a:solidFill>
                <a:effectLst/>
                <a:latin typeface="Helvetica" pitchFamily="2" charset="0"/>
              </a:rPr>
              <a:t>og Saeeds forskning, som viser, hvordan cloud computing-værktøjer kan</a:t>
            </a:r>
          </a:p>
          <a:p>
            <a:r>
              <a:rPr lang="en-GB" dirty="0">
                <a:solidFill>
                  <a:srgbClr val="000000"/>
                </a:solidFill>
                <a:effectLst/>
                <a:latin typeface="Helvetica" pitchFamily="2" charset="0"/>
              </a:rPr>
              <a:t>forbedre læringsresultater, motivation og selvtillid gennem fleksibilitet og tilgængelighed.</a:t>
            </a:r>
          </a:p>
          <a:p>
            <a:r>
              <a:rPr lang="en-GB" dirty="0">
                <a:solidFill>
                  <a:srgbClr val="000000"/>
                </a:solidFill>
                <a:effectLst/>
                <a:latin typeface="Helvetica" pitchFamily="2" charset="0"/>
              </a:rPr>
              <a:t>Med hensyn til struktur er dette kapitel organiseret som følger: Denne introduktion, som giver</a:t>
            </a:r>
          </a:p>
          <a:p>
            <a:r>
              <a:rPr lang="en-GB" dirty="0">
                <a:solidFill>
                  <a:srgbClr val="000000"/>
                </a:solidFill>
                <a:effectLst/>
                <a:latin typeface="Helvetica" pitchFamily="2" charset="0"/>
              </a:rPr>
              <a:t>et overblik over emnet og tilgangen, efterfulgt af et dybdegående kig på vigtigheden af</a:t>
            </a:r>
          </a:p>
          <a:p>
            <a:r>
              <a:rPr lang="en-GB" dirty="0">
                <a:solidFill>
                  <a:srgbClr val="000000"/>
                </a:solidFill>
                <a:effectLst/>
                <a:latin typeface="Helvetica" pitchFamily="2" charset="0"/>
              </a:rPr>
              <a:t>kommunikation i hybride arbejdsmiljøer og dens indvirkning på teamwork. Kapitel 3 er</a:t>
            </a:r>
          </a:p>
          <a:p>
            <a:r>
              <a:rPr lang="en-GB" dirty="0">
                <a:solidFill>
                  <a:srgbClr val="000000"/>
                </a:solidFill>
                <a:effectLst/>
                <a:latin typeface="Helvetica" pitchFamily="2" charset="0"/>
              </a:rPr>
              <a:t>dedikeret til udforskning og evaluering af tekniske værktøjer, der er afgørende for fjernstyring.</a:t>
            </a:r>
          </a:p>
          <a:p>
            <a:r>
              <a:rPr lang="en-GB" dirty="0">
                <a:solidFill>
                  <a:srgbClr val="000000"/>
                </a:solidFill>
                <a:effectLst/>
                <a:latin typeface="Helvetica" pitchFamily="2" charset="0"/>
              </a:rPr>
              <a:t>arbejde og det tilhørende samarbejde og kommunikation. Kapitel 4 diskuterer regler for</a:t>
            </a:r>
          </a:p>
          <a:p>
            <a:r>
              <a:rPr lang="en-GB" dirty="0">
                <a:solidFill>
                  <a:srgbClr val="000000"/>
                </a:solidFill>
                <a:effectLst/>
                <a:latin typeface="Helvetica" pitchFamily="2" charset="0"/>
              </a:rPr>
              <a:t>online-møder, og hvordan de kan facilitere effektive virtuelle møder. Kapitel 5 præsenterer</a:t>
            </a:r>
          </a:p>
          <a:p>
            <a:r>
              <a:rPr lang="en-GB" dirty="0">
                <a:solidFill>
                  <a:srgbClr val="000000"/>
                </a:solidFill>
                <a:effectLst/>
                <a:latin typeface="Helvetica" pitchFamily="2" charset="0"/>
              </a:rPr>
              <a:t>praktiske eksempler på vellykket hybrid teamwork for at kombinere teoretiske tilgange</a:t>
            </a:r>
          </a:p>
          <a:p>
            <a:r>
              <a:rPr lang="en-GB" dirty="0">
                <a:solidFill>
                  <a:srgbClr val="000000"/>
                </a:solidFill>
                <a:effectLst/>
                <a:latin typeface="Helvetica" pitchFamily="2" charset="0"/>
              </a:rPr>
              <a:t>med scenarier fra det virkelige liv. Den endelige konklusion i kapitel 6 opsummerer de opnåede indsigter og</a:t>
            </a:r>
          </a:p>
          <a:p>
            <a:r>
              <a:rPr lang="en-GB" dirty="0">
                <a:solidFill>
                  <a:srgbClr val="000000"/>
                </a:solidFill>
                <a:effectLst/>
                <a:latin typeface="Helvetica" pitchFamily="2" charset="0"/>
              </a:rPr>
              <a:t>giver et udsyn over den fremtidige udvikling inden for hybride teams.</a:t>
            </a:r>
          </a:p>
          <a:p>
            <a:endParaRPr lang="en-IT" dirty="0"/>
          </a:p>
        </p:txBody>
      </p:sp>
      <p:sp>
        <p:nvSpPr>
          <p:cNvPr id="4" name="Slide Number Placeholder 3">
            <a:extLst>
              <a:ext uri="{FF2B5EF4-FFF2-40B4-BE49-F238E27FC236}">
                <a16:creationId xmlns:a16="http://schemas.microsoft.com/office/drawing/2014/main" id="{70E8A1DA-129D-0C1D-0347-1FA540266AF1}"/>
              </a:ext>
            </a:extLst>
          </p:cNvPr>
          <p:cNvSpPr>
            <a:spLocks noGrp="1"/>
          </p:cNvSpPr>
          <p:nvPr>
            <p:ph type="sldNum" sz="quarter" idx="5"/>
          </p:nvPr>
        </p:nvSpPr>
        <p:spPr/>
        <p:txBody>
          <a:bodyPr/>
          <a:lstStyle/>
          <a:p>
            <a:fld id="{03DA40D8-C9DC-704B-9182-4AE745E2ED69}" type="slidenum">
              <a:rPr lang="en-IT" smtClean="0"/>
              <a:t>47</a:t>
            </a:fld>
            <a:endParaRPr lang="en-IT"/>
          </a:p>
        </p:txBody>
      </p:sp>
    </p:spTree>
    <p:extLst>
      <p:ext uri="{BB962C8B-B14F-4D97-AF65-F5344CB8AC3E}">
        <p14:creationId xmlns:p14="http://schemas.microsoft.com/office/powerpoint/2010/main" val="3191493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E7A4B-7379-24D5-7335-5645A1755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4D3F0-DAA9-27A4-E1D1-C943749AC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A932D-9DE6-042E-3203-BDDDA6B33902}"/>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FC2C4A8E-B00F-FF0A-812E-3203F63F3A9B}"/>
              </a:ext>
            </a:extLst>
          </p:cNvPr>
          <p:cNvSpPr>
            <a:spLocks noGrp="1"/>
          </p:cNvSpPr>
          <p:nvPr>
            <p:ph type="sldNum" sz="quarter" idx="5"/>
          </p:nvPr>
        </p:nvSpPr>
        <p:spPr/>
        <p:txBody>
          <a:bodyPr/>
          <a:lstStyle/>
          <a:p>
            <a:fld id="{03DA40D8-C9DC-704B-9182-4AE745E2ED69}" type="slidenum">
              <a:rPr lang="en-IT" smtClean="0"/>
              <a:t>50</a:t>
            </a:fld>
            <a:endParaRPr lang="en-IT"/>
          </a:p>
        </p:txBody>
      </p:sp>
    </p:spTree>
    <p:extLst>
      <p:ext uri="{BB962C8B-B14F-4D97-AF65-F5344CB8AC3E}">
        <p14:creationId xmlns:p14="http://schemas.microsoft.com/office/powerpoint/2010/main" val="205404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6</a:t>
            </a:fld>
            <a:endParaRPr lang="en-IT"/>
          </a:p>
        </p:txBody>
      </p:sp>
    </p:spTree>
    <p:extLst>
      <p:ext uri="{BB962C8B-B14F-4D97-AF65-F5344CB8AC3E}">
        <p14:creationId xmlns:p14="http://schemas.microsoft.com/office/powerpoint/2010/main" val="2633284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7</a:t>
            </a:fld>
            <a:endParaRPr lang="en-IT"/>
          </a:p>
        </p:txBody>
      </p:sp>
    </p:spTree>
    <p:extLst>
      <p:ext uri="{BB962C8B-B14F-4D97-AF65-F5344CB8AC3E}">
        <p14:creationId xmlns:p14="http://schemas.microsoft.com/office/powerpoint/2010/main" val="93079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000000"/>
                </a:solidFill>
                <a:effectLst/>
                <a:latin typeface="Helvetica" pitchFamily="2" charset="0"/>
              </a:rPr>
              <a:t>Arbejdsmiljø</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Arbejdsstationen er stor nok.</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Rummet skal være over 8,0 m² stort og mindst 2,5 m højt.</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Bevægelsesområdet på siden af stolen skal være ca. 1,5 m x 1,0 m.</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Møblerne på arbejdsstationen er indrettet hensigtsmæssigt.</a:t>
            </a:r>
          </a:p>
          <a:p>
            <a:r>
              <a:rPr lang="en-GB" dirty="0">
                <a:solidFill>
                  <a:srgbClr val="000000"/>
                </a:solidFill>
                <a:effectLst/>
                <a:latin typeface="Helvetica" pitchFamily="2" charset="0"/>
              </a:rPr>
              <a:t>Skrivebordet og skærmen skal så vidt muligt placeres vinkelret på vinduerne.</a:t>
            </a:r>
          </a:p>
          <a:p>
            <a:r>
              <a:rPr lang="en-GB" dirty="0">
                <a:solidFill>
                  <a:srgbClr val="000000"/>
                </a:solidFill>
                <a:effectLst/>
                <a:latin typeface="Helvetica" pitchFamily="2" charset="0"/>
              </a:rPr>
              <a:t>for at undgå refleksioner og blænding.</a:t>
            </a:r>
          </a:p>
          <a:p>
            <a:endParaRPr lang="en-IT" dirty="0"/>
          </a:p>
          <a:p>
            <a:endParaRPr lang="en-IT" dirty="0"/>
          </a:p>
          <a:p>
            <a:r>
              <a:rPr lang="en-GB" b="1" dirty="0">
                <a:solidFill>
                  <a:srgbClr val="000000"/>
                </a:solidFill>
                <a:effectLst/>
                <a:latin typeface="Helvetica" pitchFamily="2" charset="0"/>
              </a:rPr>
              <a:t>Adgangen til arbejdspladsen er sikker og bekvem.</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Lokalet skal være tilgængeligt via normale korridorer og trapper (ingen stiger).</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Bredden af adgangen til skrivebordet skal være mindst 0,6 m.</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Man skal sørge for, at der ikke er nogen forhindringer på gulvet i arbejdsværelset, f.eks.</a:t>
            </a:r>
          </a:p>
          <a:p>
            <a:r>
              <a:rPr lang="en-GB" dirty="0">
                <a:solidFill>
                  <a:srgbClr val="000000"/>
                </a:solidFill>
                <a:effectLst/>
                <a:latin typeface="Helvetica" pitchFamily="2" charset="0"/>
              </a:rPr>
              <a:t>som kabler, man kan snuble over.</a:t>
            </a:r>
          </a:p>
          <a:p>
            <a:endParaRPr lang="en-IT" dirty="0"/>
          </a:p>
          <a:p>
            <a:r>
              <a:rPr lang="en-GB" b="1" dirty="0">
                <a:solidFill>
                  <a:srgbClr val="000000"/>
                </a:solidFill>
                <a:effectLst/>
                <a:latin typeface="Helvetica" pitchFamily="2" charset="0"/>
              </a:rPr>
              <a:t>Lys, luft, klima og støj i arbejdsområdet er behageligt og opleves ikke som forstyrrende.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Sørg for, at adgangen til vinduet og radiatorerne er uhindret.</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Arbejdspladsen derhjemme bør også have mindst ét vindue med udsigt til det fri.</a:t>
            </a:r>
          </a:p>
          <a:p>
            <a:r>
              <a:rPr lang="en-GB" dirty="0">
                <a:solidFill>
                  <a:srgbClr val="000000"/>
                </a:solidFill>
                <a:effectLst/>
                <a:latin typeface="Helvetica" pitchFamily="2" charset="0"/>
              </a:rPr>
              <a:t>så man kan se ud, og der kan komme tilstrækkeligt med dagslys ind i rummet.</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Vinduerne skal være udstyret med en anordning, der forhindrer direkte sollys (f.eks. gardiner, persienner).</a:t>
            </a:r>
          </a:p>
          <a:p>
            <a:r>
              <a:rPr lang="en-GB" dirty="0">
                <a:solidFill>
                  <a:srgbClr val="000000"/>
                </a:solidFill>
                <a:effectLst/>
                <a:latin typeface="Helvetica" pitchFamily="2" charset="0"/>
              </a:rPr>
              <a:t>Ideelt set skal det kunstige lys have en neutral </a:t>
            </a:r>
            <a:r>
              <a:rPr lang="en-GB" dirty="0" err="1">
                <a:solidFill>
                  <a:srgbClr val="000000"/>
                </a:solidFill>
                <a:effectLst/>
                <a:latin typeface="Helvetica" pitchFamily="2" charset="0"/>
              </a:rPr>
              <a:t>farve </a:t>
            </a:r>
            <a:r>
              <a:rPr lang="en-GB" dirty="0">
                <a:solidFill>
                  <a:srgbClr val="000000"/>
                </a:solidFill>
                <a:effectLst/>
                <a:latin typeface="Helvetica" pitchFamily="2" charset="0"/>
              </a:rPr>
              <a:t>(uden farvestik, helst varm</a:t>
            </a:r>
          </a:p>
          <a:p>
            <a:r>
              <a:rPr lang="en-GB" dirty="0">
                <a:solidFill>
                  <a:srgbClr val="000000"/>
                </a:solidFill>
                <a:effectLst/>
                <a:latin typeface="Helvetica" pitchFamily="2" charset="0"/>
              </a:rPr>
              <a:t>hvid) og belyse arbejdspladsen tilstrækkeligt.</a:t>
            </a:r>
          </a:p>
          <a:p>
            <a:r>
              <a:rPr lang="en-GB" dirty="0">
                <a:solidFill>
                  <a:srgbClr val="000000"/>
                </a:solidFill>
                <a:effectLst/>
                <a:latin typeface="Arial Unicode MS" panose="020B0604020202020204" pitchFamily="34" charset="-128"/>
                <a:ea typeface="Arial Unicode MS" panose="020B0604020202020204" pitchFamily="34" charset="-128"/>
              </a:rPr>
              <a:t>☐ I </a:t>
            </a:r>
            <a:r>
              <a:rPr lang="en-GB" dirty="0">
                <a:solidFill>
                  <a:srgbClr val="000000"/>
                </a:solidFill>
                <a:effectLst/>
                <a:latin typeface="Helvetica" pitchFamily="2" charset="0"/>
              </a:rPr>
              <a:t>den kolde årstid bør det være muligt at regulere rumtemperaturen (ca. 21°C som minimum).</a:t>
            </a:r>
          </a:p>
          <a:p>
            <a:r>
              <a:rPr lang="en-GB" dirty="0">
                <a:solidFill>
                  <a:srgbClr val="000000"/>
                </a:solidFill>
                <a:effectLst/>
                <a:latin typeface="Helvetica" pitchFamily="2" charset="0"/>
              </a:rPr>
              <a:t>guide).</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Støjniveauet i lokalet og lyde, der kommer ind i lokalet udefra, skal være lavt.</a:t>
            </a:r>
          </a:p>
          <a:p>
            <a:r>
              <a:rPr lang="en-GB" dirty="0">
                <a:solidFill>
                  <a:srgbClr val="000000"/>
                </a:solidFill>
                <a:effectLst/>
                <a:latin typeface="Helvetica" pitchFamily="2" charset="0"/>
              </a:rPr>
              <a:t>nok til ikke at forstyrre koncentrationen</a:t>
            </a: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Teknisk udstyr</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Computeren er stabil og indstillet til behageligt arbejde.</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Skærmen skal stå sikkert på bordpladen og være stor nok til arbejdsopgaven;</a:t>
            </a:r>
          </a:p>
          <a:p>
            <a:r>
              <a:rPr lang="en-GB" dirty="0">
                <a:solidFill>
                  <a:srgbClr val="000000"/>
                </a:solidFill>
                <a:effectLst/>
                <a:latin typeface="Helvetica" pitchFamily="2" charset="0"/>
              </a:rPr>
              <a:t>    tegnstørrelsen i forhold til betragtningsafstanden er vigtig her.</a:t>
            </a:r>
          </a:p>
          <a:p>
            <a:r>
              <a:rPr lang="en-GB" dirty="0">
                <a:solidFill>
                  <a:srgbClr val="000000"/>
                </a:solidFill>
                <a:effectLst/>
                <a:latin typeface="Arial Unicode MS" panose="020B0604020202020204" pitchFamily="34" charset="-128"/>
                <a:ea typeface="Arial Unicode MS" panose="020B0604020202020204" pitchFamily="34" charset="-128"/>
              </a:rPr>
              <a:t>☐ Derudover er </a:t>
            </a:r>
            <a:r>
              <a:rPr lang="en-GB" dirty="0">
                <a:solidFill>
                  <a:srgbClr val="000000"/>
                </a:solidFill>
                <a:effectLst/>
                <a:latin typeface="Helvetica" pitchFamily="2" charset="0"/>
              </a:rPr>
              <a:t>tastaturer og computermus, der opfylder ergonomiske krav og er</a:t>
            </a:r>
          </a:p>
          <a:p>
            <a:r>
              <a:rPr lang="en-GB" dirty="0">
                <a:solidFill>
                  <a:srgbClr val="000000"/>
                </a:solidFill>
                <a:effectLst/>
                <a:latin typeface="Helvetica" pitchFamily="2" charset="0"/>
              </a:rPr>
              <a:t>   separat fra skærmen bør anvendes.</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Skærmen skal være fri for eller i det mindste lav i refleksioner, og skærmens højde skal være</a:t>
            </a:r>
          </a:p>
          <a:p>
            <a:r>
              <a:rPr lang="en-GB" dirty="0">
                <a:solidFill>
                  <a:srgbClr val="000000"/>
                </a:solidFill>
                <a:effectLst/>
                <a:latin typeface="Helvetica" pitchFamily="2" charset="0"/>
              </a:rPr>
              <a:t>    kan justeres, så den øverste displaylinje er omtrent lidt under øjenhøjde.</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Der skal være et mindst 10 cm dybt håndstøtteområde foran tastaturet.</a:t>
            </a: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r>
              <a:rPr lang="en-GB" b="1" dirty="0">
                <a:solidFill>
                  <a:srgbClr val="000000"/>
                </a:solidFill>
                <a:effectLst/>
                <a:latin typeface="Helvetica" pitchFamily="2" charset="0"/>
              </a:rPr>
              <a:t>Arbejdsborde og -stole</a:t>
            </a:r>
          </a:p>
          <a:p>
            <a:pPr marL="0" marR="0" lvl="0" indent="0" algn="l" defTabSz="914400" rtl="0" eaLnBrk="1" fontAlgn="auto" latinLnBrk="0" hangingPunct="1">
              <a:lnSpc>
                <a:spcPct val="100000"/>
              </a:lnSpc>
              <a:spcBef>
                <a:spcPts val="0"/>
              </a:spcBef>
              <a:spcAft>
                <a:spcPts val="0"/>
              </a:spcAft>
              <a:buClrTx/>
              <a:buSzTx/>
              <a:buFontTx/>
              <a:buNone/>
              <a:tabLst/>
              <a:defRPr/>
            </a:pPr>
            <a:r>
              <a:rPr lang="en-IT"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Arbejdsbord og arbejdsstol er tilpasset personen eller indstillet korrekt, så en afslappet</a:t>
            </a:r>
          </a:p>
          <a:p>
            <a:r>
              <a:rPr lang="en-GB" dirty="0">
                <a:solidFill>
                  <a:srgbClr val="000000"/>
                </a:solidFill>
                <a:effectLst/>
                <a:latin typeface="Helvetica" pitchFamily="2" charset="0"/>
              </a:rPr>
              <a:t>siddende stilling kan indtages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IT"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Arbejdsbordet skal være stort nok (160 cm x 80 cm som en retningslinje for kontorarbejde) og - -.</a:t>
            </a:r>
          </a:p>
          <a:p>
            <a:r>
              <a:rPr lang="en-GB" dirty="0">
                <a:solidFill>
                  <a:srgbClr val="000000"/>
                </a:solidFill>
                <a:effectLst/>
                <a:latin typeface="Helvetica" pitchFamily="2" charset="0"/>
              </a:rPr>
              <a:t>Ligesom arbejdsstolen - stabil.</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Arbejdsstolen skal have fem hjul, være højdejusterbar og have god rygstøtte.</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Ved højere bord- og sædehøjder bør lavere personer bruge en fodstøtte.</a:t>
            </a: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endParaRPr lang="en-IT" dirty="0"/>
          </a:p>
          <a:p>
            <a:endParaRPr lang="en-IT" dirty="0"/>
          </a:p>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8</a:t>
            </a:fld>
            <a:endParaRPr lang="en-IT"/>
          </a:p>
        </p:txBody>
      </p:sp>
    </p:spTree>
    <p:extLst>
      <p:ext uri="{BB962C8B-B14F-4D97-AF65-F5344CB8AC3E}">
        <p14:creationId xmlns:p14="http://schemas.microsoft.com/office/powerpoint/2010/main" val="128845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7E4CB-8EE3-7806-0361-C72792B62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FE860-A84C-F3E2-994E-FCEEE9EAE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ED867-43A7-C869-3EFD-9DA599D61333}"/>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5CF4B3C4-3191-EFED-96C0-F8DF0FAFD562}"/>
              </a:ext>
            </a:extLst>
          </p:cNvPr>
          <p:cNvSpPr>
            <a:spLocks noGrp="1"/>
          </p:cNvSpPr>
          <p:nvPr>
            <p:ph type="sldNum" sz="quarter" idx="5"/>
          </p:nvPr>
        </p:nvSpPr>
        <p:spPr/>
        <p:txBody>
          <a:bodyPr/>
          <a:lstStyle/>
          <a:p>
            <a:fld id="{03DA40D8-C9DC-704B-9182-4AE745E2ED69}" type="slidenum">
              <a:rPr lang="en-IT" smtClean="0"/>
              <a:t>9</a:t>
            </a:fld>
            <a:endParaRPr lang="en-IT"/>
          </a:p>
        </p:txBody>
      </p:sp>
    </p:spTree>
    <p:extLst>
      <p:ext uri="{BB962C8B-B14F-4D97-AF65-F5344CB8AC3E}">
        <p14:creationId xmlns:p14="http://schemas.microsoft.com/office/powerpoint/2010/main" val="1503314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10</a:t>
            </a:fld>
            <a:endParaRPr lang="en-IT"/>
          </a:p>
        </p:txBody>
      </p:sp>
    </p:spTree>
    <p:extLst>
      <p:ext uri="{BB962C8B-B14F-4D97-AF65-F5344CB8AC3E}">
        <p14:creationId xmlns:p14="http://schemas.microsoft.com/office/powerpoint/2010/main" val="2197018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Klik for at redigere mastertitlens stil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Klik for at redigere Master-tekststile</a:t>
            </a:r>
          </a:p>
          <a:p>
            <a:pPr lvl="1"/>
            <a:r>
              <a:rPr lang="en-US"/>
              <a:t>Andet niveau</a:t>
            </a:r>
          </a:p>
          <a:p>
            <a:pPr lvl="2"/>
            <a:r>
              <a:rPr lang="en-US"/>
              <a:t>Tredje niveau</a:t>
            </a:r>
          </a:p>
          <a:p>
            <a:pPr lvl="3"/>
            <a:r>
              <a:rPr lang="en-US"/>
              <a:t>Fjerde niveau</a:t>
            </a:r>
          </a:p>
          <a:p>
            <a:pPr lvl="4"/>
            <a:r>
              <a:rPr lang="en-US"/>
              <a:t>Femte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6/23/25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9.jpe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7.png"/><Relationship Id="rId2" Type="http://schemas.openxmlformats.org/officeDocument/2006/relationships/notesSlide" Target="../notesSlides/notesSlide10.xml"/><Relationship Id="rId16"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2.svg"/><Relationship Id="rId4" Type="http://schemas.openxmlformats.org/officeDocument/2006/relationships/image" Target="../media/image43.svg"/><Relationship Id="rId9" Type="http://schemas.openxmlformats.org/officeDocument/2006/relationships/image" Target="../media/image1.png"/><Relationship Id="rId14" Type="http://schemas.openxmlformats.org/officeDocument/2006/relationships/image" Target="../media/image51.svg"/></Relationships>
</file>

<file path=ppt/slides/_rels/slide1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image" Target="../media/image1.png"/><Relationship Id="rId21" Type="http://schemas.openxmlformats.org/officeDocument/2006/relationships/image" Target="../media/image70.png"/><Relationship Id="rId7" Type="http://schemas.openxmlformats.org/officeDocument/2006/relationships/image" Target="../media/image58.png"/><Relationship Id="rId12" Type="http://schemas.openxmlformats.org/officeDocument/2006/relationships/image" Target="../media/image45.sv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13.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4.png"/><Relationship Id="rId24" Type="http://schemas.openxmlformats.org/officeDocument/2006/relationships/image" Target="../media/image73.svg"/><Relationship Id="rId5" Type="http://schemas.openxmlformats.org/officeDocument/2006/relationships/image" Target="../media/image42.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61.svg"/><Relationship Id="rId19" Type="http://schemas.openxmlformats.org/officeDocument/2006/relationships/image" Target="../media/image68.png"/><Relationship Id="rId4" Type="http://schemas.openxmlformats.org/officeDocument/2006/relationships/image" Target="../media/image2.svg"/><Relationship Id="rId9" Type="http://schemas.openxmlformats.org/officeDocument/2006/relationships/image" Target="../media/image60.png"/><Relationship Id="rId14" Type="http://schemas.openxmlformats.org/officeDocument/2006/relationships/image" Target="../media/image63.svg"/><Relationship Id="rId22" Type="http://schemas.openxmlformats.org/officeDocument/2006/relationships/image" Target="../media/image71.svg"/></Relationships>
</file>

<file path=ppt/slides/_rels/slide15.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72.png"/><Relationship Id="rId18" Type="http://schemas.openxmlformats.org/officeDocument/2006/relationships/image" Target="../media/image89.svg"/><Relationship Id="rId26" Type="http://schemas.openxmlformats.org/officeDocument/2006/relationships/image" Target="../media/image97.svg"/><Relationship Id="rId3" Type="http://schemas.openxmlformats.org/officeDocument/2006/relationships/image" Target="../media/image1.png"/><Relationship Id="rId21" Type="http://schemas.openxmlformats.org/officeDocument/2006/relationships/image" Target="../media/image92.png"/><Relationship Id="rId7" Type="http://schemas.openxmlformats.org/officeDocument/2006/relationships/image" Target="../media/image44.png"/><Relationship Id="rId12" Type="http://schemas.openxmlformats.org/officeDocument/2006/relationships/image" Target="../media/image85.sv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notesSlide" Target="../notesSlides/notesSlide15.xml"/><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84.png"/><Relationship Id="rId24" Type="http://schemas.openxmlformats.org/officeDocument/2006/relationships/image" Target="../media/image95.svg"/><Relationship Id="rId5" Type="http://schemas.openxmlformats.org/officeDocument/2006/relationships/image" Target="../media/image42.png"/><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3.svg"/><Relationship Id="rId19" Type="http://schemas.openxmlformats.org/officeDocument/2006/relationships/image" Target="../media/image90.png"/><Relationship Id="rId4" Type="http://schemas.openxmlformats.org/officeDocument/2006/relationships/image" Target="../media/image2.svg"/><Relationship Id="rId9" Type="http://schemas.openxmlformats.org/officeDocument/2006/relationships/image" Target="../media/image82.png"/><Relationship Id="rId14" Type="http://schemas.openxmlformats.org/officeDocument/2006/relationships/image" Target="../media/image73.svg"/><Relationship Id="rId22" Type="http://schemas.openxmlformats.org/officeDocument/2006/relationships/image" Target="../media/image93.sv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sv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1.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2.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2.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8.sv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9.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2.svg"/><Relationship Id="rId4" Type="http://schemas.openxmlformats.org/officeDocument/2006/relationships/image" Target="../media/image110.sv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svg"/><Relationship Id="rId3" Type="http://schemas.openxmlformats.org/officeDocument/2006/relationships/image" Target="../media/image113.png"/><Relationship Id="rId7" Type="http://schemas.openxmlformats.org/officeDocument/2006/relationships/image" Target="../media/image117.svg"/><Relationship Id="rId12" Type="http://schemas.openxmlformats.org/officeDocument/2006/relationships/image" Target="../media/image122.png"/><Relationship Id="rId17" Type="http://schemas.openxmlformats.org/officeDocument/2006/relationships/image" Target="../media/image2.svg"/><Relationship Id="rId2" Type="http://schemas.openxmlformats.org/officeDocument/2006/relationships/notesSlide" Target="../notesSlides/notesSlide25.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svg"/><Relationship Id="rId15" Type="http://schemas.openxmlformats.org/officeDocument/2006/relationships/image" Target="../media/image12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 Id="rId1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7.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3.svg"/><Relationship Id="rId3" Type="http://schemas.openxmlformats.org/officeDocument/2006/relationships/image" Target="../media/image7.png"/><Relationship Id="rId7" Type="http://schemas.openxmlformats.org/officeDocument/2006/relationships/image" Target="../media/image45.svg"/><Relationship Id="rId12" Type="http://schemas.openxmlformats.org/officeDocument/2006/relationships/image" Target="../media/image42.png"/><Relationship Id="rId17" Type="http://schemas.openxmlformats.org/officeDocument/2006/relationships/image" Target="../media/image139.svg"/><Relationship Id="rId2" Type="http://schemas.openxmlformats.org/officeDocument/2006/relationships/notesSlide" Target="../notesSlides/notesSlide31.xml"/><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17.svg"/><Relationship Id="rId15" Type="http://schemas.openxmlformats.org/officeDocument/2006/relationships/image" Target="../media/image137.svg"/><Relationship Id="rId10"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47.svg"/><Relationship Id="rId14"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2.png"/><Relationship Id="rId4" Type="http://schemas.openxmlformats.org/officeDocument/2006/relationships/image" Target="../media/image141.svg"/></Relationships>
</file>

<file path=ppt/slides/_rels/slide34.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2.png"/><Relationship Id="rId4" Type="http://schemas.openxmlformats.org/officeDocument/2006/relationships/image" Target="../media/image141.svg"/></Relationships>
</file>

<file path=ppt/slides/_rels/slide3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46.svg"/><Relationship Id="rId18" Type="http://schemas.openxmlformats.org/officeDocument/2006/relationships/image" Target="../media/image151.png"/><Relationship Id="rId3" Type="http://schemas.openxmlformats.org/officeDocument/2006/relationships/image" Target="../media/image42.png"/><Relationship Id="rId21" Type="http://schemas.openxmlformats.org/officeDocument/2006/relationships/image" Target="../media/image154.svg"/><Relationship Id="rId7" Type="http://schemas.openxmlformats.org/officeDocument/2006/relationships/image" Target="../media/image46.png"/><Relationship Id="rId12" Type="http://schemas.openxmlformats.org/officeDocument/2006/relationships/image" Target="../media/image145.png"/><Relationship Id="rId17" Type="http://schemas.openxmlformats.org/officeDocument/2006/relationships/image" Target="../media/image150.svg"/><Relationship Id="rId2" Type="http://schemas.openxmlformats.org/officeDocument/2006/relationships/notesSlide" Target="../notesSlides/notesSlide34.xml"/><Relationship Id="rId16" Type="http://schemas.openxmlformats.org/officeDocument/2006/relationships/image" Target="../media/image149.png"/><Relationship Id="rId20"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7.png"/><Relationship Id="rId5" Type="http://schemas.openxmlformats.org/officeDocument/2006/relationships/image" Target="../media/image44.png"/><Relationship Id="rId15" Type="http://schemas.openxmlformats.org/officeDocument/2006/relationships/image" Target="../media/image148.svg"/><Relationship Id="rId23" Type="http://schemas.openxmlformats.org/officeDocument/2006/relationships/image" Target="../media/image156.svg"/><Relationship Id="rId10" Type="http://schemas.openxmlformats.org/officeDocument/2006/relationships/image" Target="../media/image2.svg"/><Relationship Id="rId19" Type="http://schemas.openxmlformats.org/officeDocument/2006/relationships/image" Target="../media/image152.svg"/><Relationship Id="rId4" Type="http://schemas.openxmlformats.org/officeDocument/2006/relationships/image" Target="../media/image43.svg"/><Relationship Id="rId9" Type="http://schemas.openxmlformats.org/officeDocument/2006/relationships/image" Target="../media/image1.png"/><Relationship Id="rId14" Type="http://schemas.openxmlformats.org/officeDocument/2006/relationships/image" Target="../media/image147.png"/><Relationship Id="rId22" Type="http://schemas.openxmlformats.org/officeDocument/2006/relationships/image" Target="../media/image155.png"/></Relationships>
</file>

<file path=ppt/slides/_rels/slide36.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jpeg"/><Relationship Id="rId18" Type="http://schemas.openxmlformats.org/officeDocument/2006/relationships/image" Target="../media/image172.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jpeg"/><Relationship Id="rId17" Type="http://schemas.openxmlformats.org/officeDocument/2006/relationships/image" Target="../media/image171.png"/><Relationship Id="rId2" Type="http://schemas.openxmlformats.org/officeDocument/2006/relationships/notesSlide" Target="../notesSlides/notesSlide35.xml"/><Relationship Id="rId16" Type="http://schemas.openxmlformats.org/officeDocument/2006/relationships/image" Target="../media/image170.png"/><Relationship Id="rId20"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5.jpe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jpeg"/><Relationship Id="rId19" Type="http://schemas.openxmlformats.org/officeDocument/2006/relationships/image" Target="../media/image173.jpe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79.svg"/><Relationship Id="rId18" Type="http://schemas.openxmlformats.org/officeDocument/2006/relationships/image" Target="../media/image182.svg"/><Relationship Id="rId3" Type="http://schemas.openxmlformats.org/officeDocument/2006/relationships/image" Target="../media/image1.png"/><Relationship Id="rId21" Type="http://schemas.openxmlformats.org/officeDocument/2006/relationships/image" Target="../media/image185.png"/><Relationship Id="rId7" Type="http://schemas.openxmlformats.org/officeDocument/2006/relationships/image" Target="../media/image5.svg"/><Relationship Id="rId12" Type="http://schemas.openxmlformats.org/officeDocument/2006/relationships/image" Target="../media/image178.png"/><Relationship Id="rId17" Type="http://schemas.openxmlformats.org/officeDocument/2006/relationships/image" Target="../media/image181.png"/><Relationship Id="rId2" Type="http://schemas.openxmlformats.org/officeDocument/2006/relationships/notesSlide" Target="../notesSlides/notesSlide39.xml"/><Relationship Id="rId16" Type="http://schemas.openxmlformats.org/officeDocument/2006/relationships/image" Target="../media/image110.svg"/><Relationship Id="rId20" Type="http://schemas.openxmlformats.org/officeDocument/2006/relationships/image" Target="../media/image184.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77.svg"/><Relationship Id="rId5" Type="http://schemas.openxmlformats.org/officeDocument/2006/relationships/image" Target="../media/image175.jpeg"/><Relationship Id="rId15" Type="http://schemas.openxmlformats.org/officeDocument/2006/relationships/image" Target="../media/image109.png"/><Relationship Id="rId10" Type="http://schemas.openxmlformats.org/officeDocument/2006/relationships/image" Target="../media/image176.png"/><Relationship Id="rId19" Type="http://schemas.openxmlformats.org/officeDocument/2006/relationships/image" Target="../media/image183.png"/><Relationship Id="rId4" Type="http://schemas.openxmlformats.org/officeDocument/2006/relationships/image" Target="../media/image2.svg"/><Relationship Id="rId9" Type="http://schemas.openxmlformats.org/officeDocument/2006/relationships/image" Target="../media/image45.svg"/><Relationship Id="rId14" Type="http://schemas.openxmlformats.org/officeDocument/2006/relationships/image" Target="../media/image180.jpeg"/><Relationship Id="rId22" Type="http://schemas.openxmlformats.org/officeDocument/2006/relationships/image" Target="../media/image186.svg"/></Relationships>
</file>

<file path=ppt/slides/_rels/slide41.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8.sv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72.png"/><Relationship Id="rId18" Type="http://schemas.openxmlformats.org/officeDocument/2006/relationships/image" Target="../media/image89.svg"/><Relationship Id="rId26" Type="http://schemas.openxmlformats.org/officeDocument/2006/relationships/image" Target="../media/image97.svg"/><Relationship Id="rId3" Type="http://schemas.openxmlformats.org/officeDocument/2006/relationships/image" Target="../media/image1.png"/><Relationship Id="rId21" Type="http://schemas.openxmlformats.org/officeDocument/2006/relationships/image" Target="../media/image92.png"/><Relationship Id="rId7" Type="http://schemas.openxmlformats.org/officeDocument/2006/relationships/image" Target="../media/image44.png"/><Relationship Id="rId12" Type="http://schemas.openxmlformats.org/officeDocument/2006/relationships/image" Target="../media/image85.sv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notesSlide" Target="../notesSlides/notesSlide42.xml"/><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84.png"/><Relationship Id="rId24" Type="http://schemas.openxmlformats.org/officeDocument/2006/relationships/image" Target="../media/image95.svg"/><Relationship Id="rId5" Type="http://schemas.openxmlformats.org/officeDocument/2006/relationships/image" Target="../media/image42.png"/><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3.svg"/><Relationship Id="rId19" Type="http://schemas.openxmlformats.org/officeDocument/2006/relationships/image" Target="../media/image90.png"/><Relationship Id="rId4" Type="http://schemas.openxmlformats.org/officeDocument/2006/relationships/image" Target="../media/image2.svg"/><Relationship Id="rId9" Type="http://schemas.openxmlformats.org/officeDocument/2006/relationships/image" Target="../media/image82.png"/><Relationship Id="rId14" Type="http://schemas.openxmlformats.org/officeDocument/2006/relationships/image" Target="../media/image73.svg"/><Relationship Id="rId22" Type="http://schemas.openxmlformats.org/officeDocument/2006/relationships/image" Target="../media/image93.svg"/></Relationships>
</file>

<file path=ppt/slides/_rels/slide44.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png"/><Relationship Id="rId11" Type="http://schemas.openxmlformats.org/officeDocument/2006/relationships/image" Target="../media/image2.svg"/><Relationship Id="rId5" Type="http://schemas.openxmlformats.org/officeDocument/2006/relationships/image" Target="../media/image192.png"/><Relationship Id="rId10" Type="http://schemas.openxmlformats.org/officeDocument/2006/relationships/image" Target="../media/image1.png"/><Relationship Id="rId4" Type="http://schemas.openxmlformats.org/officeDocument/2006/relationships/image" Target="../media/image191.png"/><Relationship Id="rId9" Type="http://schemas.openxmlformats.org/officeDocument/2006/relationships/image" Target="../media/image196.png"/></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8" Type="http://schemas.openxmlformats.org/officeDocument/2006/relationships/image" Target="../media/image201.svg"/><Relationship Id="rId3" Type="http://schemas.openxmlformats.org/officeDocument/2006/relationships/image" Target="../media/image45.svg"/><Relationship Id="rId7" Type="http://schemas.openxmlformats.org/officeDocument/2006/relationships/image" Target="../media/image200.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99.svg"/><Relationship Id="rId5" Type="http://schemas.openxmlformats.org/officeDocument/2006/relationships/image" Target="../media/image198.png"/><Relationship Id="rId10" Type="http://schemas.openxmlformats.org/officeDocument/2006/relationships/image" Target="../media/image203.svg"/><Relationship Id="rId4" Type="http://schemas.openxmlformats.org/officeDocument/2006/relationships/image" Target="../media/image197.png"/><Relationship Id="rId9" Type="http://schemas.openxmlformats.org/officeDocument/2006/relationships/image" Target="../media/image202.png"/></Relationships>
</file>

<file path=ppt/slides/_rels/slide49.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45.svg"/><Relationship Id="rId7" Type="http://schemas.openxmlformats.org/officeDocument/2006/relationships/image" Target="../media/image207.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06.png"/><Relationship Id="rId5" Type="http://schemas.openxmlformats.org/officeDocument/2006/relationships/image" Target="../media/image205.svg"/><Relationship Id="rId4" Type="http://schemas.openxmlformats.org/officeDocument/2006/relationships/image" Target="../media/image204.png"/><Relationship Id="rId9" Type="http://schemas.openxmlformats.org/officeDocument/2006/relationships/image" Target="../media/image209.sv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1.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2.svg"/><Relationship Id="rId9" Type="http://schemas.openxmlformats.org/officeDocument/2006/relationships/image" Target="../media/image102.pn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11.svg"/><Relationship Id="rId7" Type="http://schemas.openxmlformats.org/officeDocument/2006/relationships/image" Target="../media/image215.svg"/><Relationship Id="rId2" Type="http://schemas.openxmlformats.org/officeDocument/2006/relationships/image" Target="../media/image210.png"/><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image" Target="../media/image213.svg"/><Relationship Id="rId4" Type="http://schemas.openxmlformats.org/officeDocument/2006/relationships/image" Target="../media/image212.png"/><Relationship Id="rId9" Type="http://schemas.openxmlformats.org/officeDocument/2006/relationships/image" Target="../media/image2.svg"/></Relationships>
</file>

<file path=ppt/slides/_rels/slide52.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svg"/><Relationship Id="rId3" Type="http://schemas.openxmlformats.org/officeDocument/2006/relationships/image" Target="../media/image217.svg"/><Relationship Id="rId7" Type="http://schemas.openxmlformats.org/officeDocument/2006/relationships/image" Target="../media/image219.svg"/><Relationship Id="rId12" Type="http://schemas.openxmlformats.org/officeDocument/2006/relationships/image" Target="../media/image224.png"/><Relationship Id="rId2"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218.png"/><Relationship Id="rId11" Type="http://schemas.openxmlformats.org/officeDocument/2006/relationships/image" Target="../media/image223.svg"/><Relationship Id="rId5" Type="http://schemas.openxmlformats.org/officeDocument/2006/relationships/image" Target="../media/image45.svg"/><Relationship Id="rId10" Type="http://schemas.openxmlformats.org/officeDocument/2006/relationships/image" Target="../media/image222.png"/><Relationship Id="rId4" Type="http://schemas.openxmlformats.org/officeDocument/2006/relationships/image" Target="../media/image44.png"/><Relationship Id="rId9" Type="http://schemas.openxmlformats.org/officeDocument/2006/relationships/image" Target="../media/image221.svg"/></Relationships>
</file>

<file path=ppt/slides/_rels/slide5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27.svg"/><Relationship Id="rId7" Type="http://schemas.openxmlformats.org/officeDocument/2006/relationships/image" Target="../media/image44.png"/><Relationship Id="rId12" Type="http://schemas.openxmlformats.org/officeDocument/2006/relationships/image" Target="../media/image234.svg"/><Relationship Id="rId2"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230.svg"/><Relationship Id="rId11" Type="http://schemas.openxmlformats.org/officeDocument/2006/relationships/image" Target="../media/image233.png"/><Relationship Id="rId5" Type="http://schemas.openxmlformats.org/officeDocument/2006/relationships/image" Target="../media/image229.png"/><Relationship Id="rId10" Type="http://schemas.openxmlformats.org/officeDocument/2006/relationships/image" Target="../media/image232.svg"/><Relationship Id="rId4" Type="http://schemas.openxmlformats.org/officeDocument/2006/relationships/image" Target="../media/image228.svg"/><Relationship Id="rId9" Type="http://schemas.openxmlformats.org/officeDocument/2006/relationships/image" Target="../media/image231.png"/></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23.svg"/><Relationship Id="rId3" Type="http://schemas.openxmlformats.org/officeDocument/2006/relationships/image" Target="../media/image236.svg"/><Relationship Id="rId7" Type="http://schemas.openxmlformats.org/officeDocument/2006/relationships/image" Target="../media/image45.svg"/><Relationship Id="rId12" Type="http://schemas.openxmlformats.org/officeDocument/2006/relationships/image" Target="../media/image222.png"/><Relationship Id="rId2" Type="http://schemas.openxmlformats.org/officeDocument/2006/relationships/image" Target="../media/image235.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40.svg"/><Relationship Id="rId5" Type="http://schemas.openxmlformats.org/officeDocument/2006/relationships/image" Target="../media/image238.svg"/><Relationship Id="rId10" Type="http://schemas.openxmlformats.org/officeDocument/2006/relationships/image" Target="../media/image239.png"/><Relationship Id="rId4" Type="http://schemas.openxmlformats.org/officeDocument/2006/relationships/image" Target="../media/image237.png"/><Relationship Id="rId9" Type="http://schemas.openxmlformats.org/officeDocument/2006/relationships/image" Target="../media/image39.svg"/></Relationships>
</file>

<file path=ppt/slides/_rels/slide55.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27.svg"/><Relationship Id="rId7" Type="http://schemas.openxmlformats.org/officeDocument/2006/relationships/image" Target="../media/image242.svg"/><Relationship Id="rId12" Type="http://schemas.openxmlformats.org/officeDocument/2006/relationships/image" Target="../media/image246.svg"/><Relationship Id="rId2"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241.png"/><Relationship Id="rId11" Type="http://schemas.openxmlformats.org/officeDocument/2006/relationships/image" Target="../media/image245.png"/><Relationship Id="rId5" Type="http://schemas.openxmlformats.org/officeDocument/2006/relationships/image" Target="../media/image45.svg"/><Relationship Id="rId10" Type="http://schemas.openxmlformats.org/officeDocument/2006/relationships/image" Target="../media/image244.svg"/><Relationship Id="rId4" Type="http://schemas.openxmlformats.org/officeDocument/2006/relationships/image" Target="../media/image44.png"/><Relationship Id="rId9" Type="http://schemas.openxmlformats.org/officeDocument/2006/relationships/image" Target="../media/image243.png"/></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53.svg"/><Relationship Id="rId3" Type="http://schemas.openxmlformats.org/officeDocument/2006/relationships/image" Target="../media/image227.svg"/><Relationship Id="rId7" Type="http://schemas.openxmlformats.org/officeDocument/2006/relationships/image" Target="../media/image249.svg"/><Relationship Id="rId12" Type="http://schemas.openxmlformats.org/officeDocument/2006/relationships/image" Target="../media/image252.png"/><Relationship Id="rId2"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248.png"/><Relationship Id="rId11" Type="http://schemas.openxmlformats.org/officeDocument/2006/relationships/image" Target="../media/image251.svg"/><Relationship Id="rId5" Type="http://schemas.openxmlformats.org/officeDocument/2006/relationships/image" Target="../media/image228.svg"/><Relationship Id="rId10" Type="http://schemas.openxmlformats.org/officeDocument/2006/relationships/image" Target="../media/image250.png"/><Relationship Id="rId4" Type="http://schemas.openxmlformats.org/officeDocument/2006/relationships/image" Target="../media/image247.svg"/><Relationship Id="rId9" Type="http://schemas.openxmlformats.org/officeDocument/2006/relationships/image" Target="../media/image45.svg"/></Relationships>
</file>

<file path=ppt/slides/_rels/slide57.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image" Target="../media/image260.png"/><Relationship Id="rId3" Type="http://schemas.openxmlformats.org/officeDocument/2006/relationships/image" Target="../media/image2.svg"/><Relationship Id="rId7" Type="http://schemas.openxmlformats.org/officeDocument/2006/relationships/image" Target="../media/image7.png"/><Relationship Id="rId12" Type="http://schemas.openxmlformats.org/officeDocument/2006/relationships/image" Target="../media/image2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58.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257.png"/><Relationship Id="rId4" Type="http://schemas.openxmlformats.org/officeDocument/2006/relationships/image" Target="../media/image254.jpeg"/><Relationship Id="rId9" Type="http://schemas.openxmlformats.org/officeDocument/2006/relationships/image" Target="../media/image256.png"/><Relationship Id="rId14" Type="http://schemas.openxmlformats.org/officeDocument/2006/relationships/image" Target="../media/image26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jpeg"/><Relationship Id="rId4" Type="http://schemas.openxmlformats.org/officeDocument/2006/relationships/image" Target="../media/image2.sv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7.xml"/><Relationship Id="rId16"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1.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jpeg"/><Relationship Id="rId7" Type="http://schemas.openxmlformats.org/officeDocument/2006/relationships/image" Target="../media/image3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1.svg"/><Relationship Id="rId10" Type="http://schemas.openxmlformats.org/officeDocument/2006/relationships/image" Target="../media/image38.png"/><Relationship Id="rId4" Type="http://schemas.openxmlformats.org/officeDocument/2006/relationships/image" Target="../media/image20.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3638115" y="1896865"/>
            <a:ext cx="14314219"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3"/>
          <p:cNvGrpSpPr>
            <a:grpSpLocks noChangeAspect="1"/>
          </p:cNvGrpSpPr>
          <p:nvPr/>
        </p:nvGrpSpPr>
        <p:grpSpPr>
          <a:xfrm>
            <a:off x="9953601" y="5"/>
            <a:ext cx="8713725" cy="10289235"/>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40421" t="-5263" r="-60203" b="-8147"/>
              </a:stretch>
            </a:blipFill>
          </p:spPr>
          <p:txBody>
            <a:bodyPr/>
            <a:lstStyle/>
            <a:p>
              <a:endParaRPr lang="de-DE"/>
            </a:p>
          </p:txBody>
        </p:sp>
      </p:grpSp>
      <p:sp>
        <p:nvSpPr>
          <p:cNvPr id="5" name="Freeform 5"/>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6" name="Group 6"/>
          <p:cNvGrpSpPr/>
          <p:nvPr/>
        </p:nvGrpSpPr>
        <p:grpSpPr>
          <a:xfrm>
            <a:off x="10165433" y="946396"/>
            <a:ext cx="857867" cy="857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9651318" y="2226096"/>
            <a:ext cx="604566" cy="6045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0476408" y="681913"/>
            <a:ext cx="637633" cy="6376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A45"/>
            </a:solidFill>
            <a:ln w="76200" cap="sq">
              <a:solidFill>
                <a:srgbClr val="F4EA45"/>
              </a:solidFill>
              <a:prstDash val="solid"/>
              <a:miter/>
            </a:ln>
          </p:spPr>
          <p:txBody>
            <a:bodyPr/>
            <a:lstStyle/>
            <a:p>
              <a:endParaRPr lang="de-DE"/>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Freeform 15"/>
          <p:cNvSpPr/>
          <p:nvPr/>
        </p:nvSpPr>
        <p:spPr>
          <a:xfrm>
            <a:off x="742774" y="918445"/>
            <a:ext cx="3958535" cy="802202"/>
          </a:xfrm>
          <a:custGeom>
            <a:avLst/>
            <a:gdLst/>
            <a:ahLst/>
            <a:cxnLst/>
            <a:rect l="l" t="t" r="r" b="b"/>
            <a:pathLst>
              <a:path w="3958535" h="802202">
                <a:moveTo>
                  <a:pt x="0" y="0"/>
                </a:moveTo>
                <a:lnTo>
                  <a:pt x="3958535" y="0"/>
                </a:lnTo>
                <a:lnTo>
                  <a:pt x="3958535" y="802202"/>
                </a:lnTo>
                <a:lnTo>
                  <a:pt x="0" y="802202"/>
                </a:lnTo>
                <a:lnTo>
                  <a:pt x="0" y="0"/>
                </a:lnTo>
                <a:close/>
              </a:path>
            </a:pathLst>
          </a:custGeom>
          <a:blipFill>
            <a:blip r:embed="rId7"/>
            <a:stretch>
              <a:fillRect l="-113317"/>
            </a:stretch>
          </a:blipFill>
        </p:spPr>
        <p:txBody>
          <a:bodyPr/>
          <a:lstStyle/>
          <a:p>
            <a:endParaRPr lang="de-DE"/>
          </a:p>
        </p:txBody>
      </p:sp>
      <p:sp>
        <p:nvSpPr>
          <p:cNvPr id="16" name="Freeform 16"/>
          <p:cNvSpPr/>
          <p:nvPr/>
        </p:nvSpPr>
        <p:spPr>
          <a:xfrm>
            <a:off x="5795169" y="487295"/>
            <a:ext cx="2774170" cy="1664502"/>
          </a:xfrm>
          <a:custGeom>
            <a:avLst/>
            <a:gdLst/>
            <a:ahLst/>
            <a:cxnLst/>
            <a:rect l="l" t="t" r="r" b="b"/>
            <a:pathLst>
              <a:path w="2774170" h="1664502">
                <a:moveTo>
                  <a:pt x="0" y="0"/>
                </a:moveTo>
                <a:lnTo>
                  <a:pt x="2774170" y="0"/>
                </a:lnTo>
                <a:lnTo>
                  <a:pt x="2774170" y="1664502"/>
                </a:lnTo>
                <a:lnTo>
                  <a:pt x="0" y="1664502"/>
                </a:lnTo>
                <a:lnTo>
                  <a:pt x="0" y="0"/>
                </a:lnTo>
                <a:close/>
              </a:path>
            </a:pathLst>
          </a:custGeom>
          <a:blipFill>
            <a:blip r:embed="rId8"/>
            <a:stretch>
              <a:fillRect/>
            </a:stretch>
          </a:blipFill>
        </p:spPr>
        <p:txBody>
          <a:bodyPr/>
          <a:lstStyle/>
          <a:p>
            <a:endParaRPr lang="de-DE"/>
          </a:p>
        </p:txBody>
      </p:sp>
      <p:sp>
        <p:nvSpPr>
          <p:cNvPr id="17" name="TextBox 17"/>
          <p:cNvSpPr txBox="1"/>
          <p:nvPr/>
        </p:nvSpPr>
        <p:spPr>
          <a:xfrm>
            <a:off x="1034729" y="2490279"/>
            <a:ext cx="8319433" cy="1009892"/>
          </a:xfrm>
          <a:prstGeom prst="rect">
            <a:avLst/>
          </a:prstGeom>
        </p:spPr>
        <p:txBody>
          <a:bodyPr lIns="0" tIns="0" rIns="0" bIns="0" rtlCol="0" anchor="t">
            <a:spAutoFit/>
          </a:bodyPr>
          <a:lstStyle/>
          <a:p>
            <a:pPr algn="l">
              <a:lnSpc>
                <a:spcPts val="8120"/>
              </a:lnSpc>
            </a:pPr>
            <a:r>
              <a:rPr lang="en-US" sz="6000" b="1" dirty="0">
                <a:solidFill>
                  <a:srgbClr val="002C47"/>
                </a:solidFill>
                <a:latin typeface="Poppins Bold"/>
                <a:ea typeface="Poppins Bold"/>
                <a:cs typeface="Poppins Bold"/>
                <a:sym typeface="Poppins Bold"/>
              </a:rPr>
              <a:t>STAY OK</a:t>
            </a:r>
          </a:p>
        </p:txBody>
      </p:sp>
      <p:sp>
        <p:nvSpPr>
          <p:cNvPr id="18" name="TextBox 18"/>
          <p:cNvSpPr txBox="1"/>
          <p:nvPr/>
        </p:nvSpPr>
        <p:spPr>
          <a:xfrm>
            <a:off x="1034729" y="3503272"/>
            <a:ext cx="6979151" cy="889635"/>
          </a:xfrm>
          <a:prstGeom prst="rect">
            <a:avLst/>
          </a:prstGeom>
        </p:spPr>
        <p:txBody>
          <a:bodyPr lIns="0" tIns="0" rIns="0" bIns="0" rtlCol="0" anchor="t">
            <a:spAutoFit/>
          </a:bodyPr>
          <a:lstStyle/>
          <a:p>
            <a:pPr algn="l">
              <a:lnSpc>
                <a:spcPts val="3419"/>
              </a:lnSpc>
            </a:pPr>
            <a:r>
              <a:rPr lang="en-US" sz="3000" b="1" dirty="0">
                <a:solidFill>
                  <a:srgbClr val="45B042"/>
                </a:solidFill>
                <a:latin typeface="Poppins Bold"/>
                <a:ea typeface="Poppins Bold"/>
                <a:cs typeface="Poppins Bold"/>
                <a:sym typeface="Poppins Bold"/>
              </a:rPr>
              <a:t>Nytænkning af trivsel på arbejdspladsen i EU's SMV'er</a:t>
            </a:r>
          </a:p>
        </p:txBody>
      </p:sp>
      <p:sp>
        <p:nvSpPr>
          <p:cNvPr id="19" name="TextBox 19"/>
          <p:cNvSpPr txBox="1"/>
          <p:nvPr/>
        </p:nvSpPr>
        <p:spPr>
          <a:xfrm>
            <a:off x="1665039" y="9664698"/>
            <a:ext cx="8109271" cy="380842"/>
          </a:xfrm>
          <a:prstGeom prst="rect">
            <a:avLst/>
          </a:prstGeom>
        </p:spPr>
        <p:txBody>
          <a:bodyPr lIns="0" tIns="0" rIns="0" bIns="0" rtlCol="0" anchor="t">
            <a:spAutoFit/>
          </a:bodyPr>
          <a:lstStyle/>
          <a:p>
            <a:pPr algn="l">
              <a:lnSpc>
                <a:spcPts val="2826"/>
              </a:lnSpc>
            </a:pPr>
            <a:r>
              <a:rPr lang="en-US" sz="2479" b="1" spc="106" dirty="0">
                <a:solidFill>
                  <a:srgbClr val="002C47"/>
                </a:solidFill>
                <a:latin typeface="Poppins Semi-Bold"/>
                <a:ea typeface="Poppins Semi-Bold"/>
                <a:cs typeface="Poppins Semi-Bold"/>
                <a:sym typeface="Poppins Semi-Bold"/>
              </a:rPr>
              <a:t>2023-1-IT01-KA220-VET-000154571 </a:t>
            </a:r>
          </a:p>
        </p:txBody>
      </p:sp>
      <p:sp>
        <p:nvSpPr>
          <p:cNvPr id="20" name="TextBox 20"/>
          <p:cNvSpPr txBox="1"/>
          <p:nvPr/>
        </p:nvSpPr>
        <p:spPr>
          <a:xfrm>
            <a:off x="527962" y="5416683"/>
            <a:ext cx="8319433" cy="4966103"/>
          </a:xfrm>
          <a:prstGeom prst="rect">
            <a:avLst/>
          </a:prstGeom>
        </p:spPr>
        <p:txBody>
          <a:bodyPr lIns="0" tIns="0" rIns="0" bIns="0" rtlCol="0" anchor="t">
            <a:spAutoFit/>
          </a:bodyPr>
          <a:lstStyle/>
          <a:p>
            <a:pPr algn="l">
              <a:lnSpc>
                <a:spcPts val="7892"/>
              </a:lnSpc>
            </a:pPr>
            <a:r>
              <a:rPr lang="en-US" sz="6923" b="1" dirty="0">
                <a:solidFill>
                  <a:srgbClr val="002C47"/>
                </a:solidFill>
                <a:latin typeface="Poppins Bold"/>
                <a:ea typeface="Poppins Bold"/>
                <a:cs typeface="Poppins Bold"/>
                <a:sym typeface="Poppins Bold"/>
              </a:rPr>
              <a:t>STRATEGIER FOR</a:t>
            </a:r>
            <a:br>
              <a:rPr lang="en-US" sz="6923" b="1" dirty="0">
                <a:solidFill>
                  <a:srgbClr val="002C47"/>
                </a:solidFill>
                <a:latin typeface="Poppins Bold"/>
                <a:ea typeface="Poppins Bold"/>
                <a:cs typeface="Poppins Bold"/>
                <a:sym typeface="Poppins Bold"/>
              </a:rPr>
            </a:br>
            <a:r>
              <a:rPr lang="en-US" sz="6923" b="1" dirty="0">
                <a:solidFill>
                  <a:srgbClr val="002C47"/>
                </a:solidFill>
                <a:latin typeface="Poppins Bold"/>
                <a:ea typeface="Poppins Bold"/>
                <a:cs typeface="Poppins Bold"/>
                <a:sym typeface="Poppins Bold"/>
              </a:rPr>
              <a:t>HYBRID ARBEJDE</a:t>
            </a:r>
          </a:p>
          <a:p>
            <a:pPr algn="ctr">
              <a:lnSpc>
                <a:spcPts val="7892"/>
              </a:lnSpc>
            </a:pPr>
            <a:r>
              <a:rPr lang="en-US" sz="4000" dirty="0">
                <a:solidFill>
                  <a:srgbClr val="002C47"/>
                </a:solidFill>
                <a:latin typeface="Poppins Bold"/>
                <a:ea typeface="Poppins Bold"/>
                <a:cs typeface="Poppins Bold"/>
                <a:sym typeface="Poppins Bold"/>
              </a:rPr>
              <a:t>- Modul 2</a:t>
            </a:r>
            <a:br>
              <a:rPr lang="en-US" sz="4000" i="1" dirty="0">
                <a:solidFill>
                  <a:srgbClr val="002C47"/>
                </a:solidFill>
                <a:latin typeface="Poppins Bold"/>
                <a:ea typeface="Poppins Bold"/>
                <a:cs typeface="Poppins Bold"/>
                <a:sym typeface="Poppins Bold"/>
              </a:rPr>
            </a:br>
            <a:r>
              <a:rPr lang="en-US" sz="4000" dirty="0" err="1">
                <a:solidFill>
                  <a:srgbClr val="002C47"/>
                </a:solidFill>
                <a:latin typeface="Poppins Bold"/>
                <a:ea typeface="Poppins Bold"/>
                <a:cs typeface="Poppins Bold"/>
                <a:sym typeface="Poppins Bold"/>
              </a:rPr>
              <a:t>Brainplus </a:t>
            </a:r>
            <a:r>
              <a:rPr lang="en-US" sz="4000" dirty="0">
                <a:solidFill>
                  <a:srgbClr val="002C47"/>
                </a:solidFill>
                <a:latin typeface="Poppins Bold"/>
                <a:ea typeface="Poppins Bold"/>
                <a:cs typeface="Poppins Bold"/>
                <a:sym typeface="Poppins Bold"/>
              </a:rPr>
              <a:t>Ltd</a:t>
            </a:r>
            <a:br>
              <a:rPr lang="en-US" sz="4000" i="1" dirty="0">
                <a:solidFill>
                  <a:srgbClr val="002C47"/>
                </a:solidFill>
                <a:latin typeface="Poppins Bold"/>
                <a:ea typeface="Poppins Bold"/>
                <a:cs typeface="Poppins Bold"/>
                <a:sym typeface="Poppins Bold"/>
              </a:rPr>
            </a:br>
            <a:endParaRPr lang="en-US" sz="4000" i="1" dirty="0">
              <a:solidFill>
                <a:srgbClr val="002C47"/>
              </a:solidFill>
              <a:latin typeface="Poppins Bold"/>
              <a:ea typeface="Poppins Bold"/>
              <a:cs typeface="Poppins Bold"/>
              <a:sym typeface="Poppins Bold"/>
            </a:endParaRPr>
          </a:p>
        </p:txBody>
      </p:sp>
      <p:sp>
        <p:nvSpPr>
          <p:cNvPr id="21" name="Freeform 21"/>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9"/>
            <a:stretch>
              <a:fillRect/>
            </a:stretch>
          </a:blipFill>
        </p:spPr>
        <p:txBody>
          <a:bodyPr/>
          <a:lstStyle/>
          <a:p>
            <a:endParaRPr lang="de-D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0E85AFA2-605D-E74B-7F38-6598FD352DEC}"/>
              </a:ext>
            </a:extLst>
          </p:cNvPr>
          <p:cNvSpPr/>
          <p:nvPr/>
        </p:nvSpPr>
        <p:spPr>
          <a:xfrm rot="-6078727" flipV="1">
            <a:off x="-2772266" y="1826244"/>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dirty="0"/>
          </a:p>
        </p:txBody>
      </p:sp>
      <p:grpSp>
        <p:nvGrpSpPr>
          <p:cNvPr id="12" name="Group 12">
            <a:extLst>
              <a:ext uri="{FF2B5EF4-FFF2-40B4-BE49-F238E27FC236}">
                <a16:creationId xmlns:a16="http://schemas.microsoft.com/office/drawing/2014/main" id="{C880678D-827E-D344-0933-6183A08120A9}"/>
              </a:ext>
            </a:extLst>
          </p:cNvPr>
          <p:cNvGrpSpPr>
            <a:grpSpLocks noChangeAspect="1"/>
          </p:cNvGrpSpPr>
          <p:nvPr/>
        </p:nvGrpSpPr>
        <p:grpSpPr>
          <a:xfrm>
            <a:off x="-112900" y="0"/>
            <a:ext cx="5065900" cy="10287000"/>
            <a:chOff x="0" y="0"/>
            <a:chExt cx="10387919" cy="24846598"/>
          </a:xfrm>
        </p:grpSpPr>
        <p:sp>
          <p:nvSpPr>
            <p:cNvPr id="13" name="Freeform 13">
              <a:extLst>
                <a:ext uri="{FF2B5EF4-FFF2-40B4-BE49-F238E27FC236}">
                  <a16:creationId xmlns:a16="http://schemas.microsoft.com/office/drawing/2014/main" id="{374FA34D-5296-0B6F-2189-C8447ADCCC68}"/>
                </a:ext>
              </a:extLst>
            </p:cNvPr>
            <p:cNvSpPr/>
            <p:nvPr/>
          </p:nvSpPr>
          <p:spPr>
            <a:xfrm>
              <a:off x="0" y="0"/>
              <a:ext cx="10387919" cy="24846598"/>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dirty="0"/>
            </a:p>
          </p:txBody>
        </p:sp>
      </p:grpSp>
      <p:sp>
        <p:nvSpPr>
          <p:cNvPr id="3" name="TextBox 40">
            <a:extLst>
              <a:ext uri="{FF2B5EF4-FFF2-40B4-BE49-F238E27FC236}">
                <a16:creationId xmlns:a16="http://schemas.microsoft.com/office/drawing/2014/main" id="{BB16336C-4AB7-8294-C486-9045065A8F82}"/>
              </a:ext>
            </a:extLst>
          </p:cNvPr>
          <p:cNvSpPr txBox="1"/>
          <p:nvPr/>
        </p:nvSpPr>
        <p:spPr>
          <a:xfrm>
            <a:off x="3582800" y="495300"/>
            <a:ext cx="15011400" cy="926216"/>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Oversigt over hybride arbejdsmodeller</a:t>
            </a:r>
          </a:p>
        </p:txBody>
      </p:sp>
      <p:sp>
        <p:nvSpPr>
          <p:cNvPr id="5" name="TextBox 16">
            <a:extLst>
              <a:ext uri="{FF2B5EF4-FFF2-40B4-BE49-F238E27FC236}">
                <a16:creationId xmlns:a16="http://schemas.microsoft.com/office/drawing/2014/main" id="{0B96FCCA-E60D-7BA9-1B74-9819E2153DB0}"/>
              </a:ext>
            </a:extLst>
          </p:cNvPr>
          <p:cNvSpPr txBox="1"/>
          <p:nvPr/>
        </p:nvSpPr>
        <p:spPr>
          <a:xfrm>
            <a:off x="6324600" y="2636485"/>
            <a:ext cx="11430000" cy="9193479"/>
          </a:xfrm>
          <a:prstGeom prst="rect">
            <a:avLst/>
          </a:prstGeom>
        </p:spPr>
        <p:txBody>
          <a:bodyPr wrap="square" lIns="0" tIns="0" rIns="0" bIns="0" rtlCol="0" anchor="t">
            <a:spAutoFit/>
          </a:bodyPr>
          <a:lstStyle/>
          <a:p>
            <a:pPr marL="457200" indent="-457200" algn="just">
              <a:lnSpc>
                <a:spcPts val="3379"/>
              </a:lnSpc>
              <a:buFont typeface="Arial" panose="020B0604020202020204" pitchFamily="34" charset="0"/>
              <a:buChar char="•"/>
            </a:pPr>
            <a:r>
              <a:rPr lang="en-US" sz="2599" dirty="0">
                <a:solidFill>
                  <a:srgbClr val="000000"/>
                </a:solidFill>
                <a:latin typeface="Poppins" pitchFamily="2" charset="77"/>
                <a:ea typeface="Poppins"/>
                <a:cs typeface="Poppins" pitchFamily="2" charset="77"/>
                <a:sym typeface="Poppins"/>
              </a:rPr>
              <a:t>Fokus på effektivitet og medarbejdertilfredshed</a:t>
            </a:r>
          </a:p>
          <a:p>
            <a:pPr algn="just">
              <a:lnSpc>
                <a:spcPts val="3379"/>
              </a:lnSpc>
            </a:pPr>
            <a:endParaRPr lang="en-US" sz="2599" dirty="0">
              <a:solidFill>
                <a:srgbClr val="000000"/>
              </a:solidFill>
              <a:latin typeface="Poppins" pitchFamily="2" charset="77"/>
              <a:ea typeface="Poppins"/>
              <a:cs typeface="Poppins" pitchFamily="2" charset="77"/>
              <a:sym typeface="Poppins"/>
            </a:endParaRPr>
          </a:p>
          <a:p>
            <a:pPr marL="457200" indent="-457200" algn="just">
              <a:lnSpc>
                <a:spcPts val="3379"/>
              </a:lnSpc>
              <a:buFont typeface="Arial" panose="020B0604020202020204" pitchFamily="34" charset="0"/>
              <a:buChar char="•"/>
            </a:pPr>
            <a:r>
              <a:rPr lang="en-US" sz="2599" dirty="0">
                <a:solidFill>
                  <a:srgbClr val="000000"/>
                </a:solidFill>
                <a:latin typeface="Poppins" pitchFamily="2" charset="77"/>
                <a:ea typeface="Poppins"/>
                <a:cs typeface="Poppins" pitchFamily="2" charset="77"/>
                <a:sym typeface="Poppins"/>
              </a:rPr>
              <a:t>Skab en win-win-situation for medarbejdere og arbejdsgivere </a:t>
            </a:r>
          </a:p>
          <a:p>
            <a:pPr algn="just">
              <a:lnSpc>
                <a:spcPts val="3379"/>
              </a:lnSpc>
            </a:pPr>
            <a:endParaRPr lang="en-US" sz="2599" dirty="0">
              <a:solidFill>
                <a:srgbClr val="000000"/>
              </a:solidFill>
              <a:latin typeface="Poppins" pitchFamily="2" charset="77"/>
              <a:ea typeface="Poppins"/>
              <a:cs typeface="Poppins" pitchFamily="2" charset="77"/>
              <a:sym typeface="Poppins"/>
            </a:endParaRPr>
          </a:p>
          <a:p>
            <a:pPr marL="457200" indent="-457200" algn="just">
              <a:lnSpc>
                <a:spcPts val="3379"/>
              </a:lnSpc>
              <a:buFont typeface="Arial" panose="020B0604020202020204" pitchFamily="34" charset="0"/>
              <a:buChar char="•"/>
            </a:pPr>
            <a:r>
              <a:rPr lang="en-US" sz="2599" dirty="0">
                <a:solidFill>
                  <a:srgbClr val="000000"/>
                </a:solidFill>
                <a:latin typeface="Poppins" pitchFamily="2" charset="77"/>
                <a:ea typeface="Poppins"/>
                <a:cs typeface="Poppins" pitchFamily="2" charset="77"/>
                <a:sym typeface="Poppins"/>
              </a:rPr>
              <a:t>Fleksibilitet og balance mellem arbejdsliv og privatliv:</a:t>
            </a:r>
          </a:p>
          <a:p>
            <a:pPr marL="571500" indent="-571500" algn="just">
              <a:lnSpc>
                <a:spcPts val="3379"/>
              </a:lnSpc>
              <a:buFont typeface="+mj-lt"/>
              <a:buAutoNum type="romanLcPeriod"/>
            </a:pPr>
            <a:r>
              <a:rPr lang="en-GB" sz="2500" dirty="0">
                <a:effectLst/>
                <a:latin typeface="Poppins" pitchFamily="2" charset="77"/>
                <a:ea typeface="Aptos" panose="020B0004020202020204" pitchFamily="34" charset="0"/>
                <a:cs typeface="Poppins" pitchFamily="2" charset="77"/>
              </a:rPr>
              <a:t>variabel tilstedeværelse på kontoret gør det lettere at forene personlige forpligtelser med professionelle </a:t>
            </a:r>
            <a:r>
              <a:rPr lang="en-IT" sz="2500" dirty="0">
                <a:effectLst/>
                <a:latin typeface="Poppins" pitchFamily="2" charset="77"/>
                <a:cs typeface="Poppins" pitchFamily="2" charset="77"/>
              </a:rPr>
              <a:t>krav </a:t>
            </a:r>
            <a:endParaRPr lang="en-US" sz="2500" dirty="0">
              <a:solidFill>
                <a:srgbClr val="000000"/>
              </a:solidFill>
              <a:effectLst/>
              <a:latin typeface="Poppins" pitchFamily="2" charset="77"/>
              <a:cs typeface="Poppins" pitchFamily="2" charset="77"/>
              <a:sym typeface="Poppins"/>
            </a:endParaRPr>
          </a:p>
          <a:p>
            <a:pPr marL="571500" indent="-571500" algn="just">
              <a:lnSpc>
                <a:spcPts val="3379"/>
              </a:lnSpc>
              <a:buFont typeface="+mj-lt"/>
              <a:buAutoNum type="romanLcPeriod"/>
            </a:pPr>
            <a:r>
              <a:rPr lang="en-GB" sz="2500" kern="100" dirty="0">
                <a:effectLst/>
                <a:latin typeface="Poppins" pitchFamily="2" charset="77"/>
                <a:ea typeface="Aptos" panose="020B0004020202020204" pitchFamily="34" charset="0"/>
                <a:cs typeface="Poppins" pitchFamily="2" charset="77"/>
              </a:rPr>
              <a:t>arbejdsdagen varierer afhængigt af aktivitetsområdet  omhyggelig planlægning er nødvendig</a:t>
            </a:r>
            <a:endParaRPr lang="en-IT" sz="2500" kern="100" dirty="0">
              <a:effectLst/>
              <a:latin typeface="Poppins" pitchFamily="2" charset="77"/>
              <a:ea typeface="Aptos" panose="020B0004020202020204" pitchFamily="34" charset="0"/>
              <a:cs typeface="Poppins" pitchFamily="2" charset="77"/>
            </a:endParaRPr>
          </a:p>
          <a:p>
            <a:pPr marL="571500" indent="-571500" algn="just">
              <a:lnSpc>
                <a:spcPts val="3379"/>
              </a:lnSpc>
              <a:buFont typeface="+mj-lt"/>
              <a:buAutoNum type="romanLcPeriod"/>
            </a:pPr>
            <a:r>
              <a:rPr lang="en-GB" sz="2500" kern="100" dirty="0">
                <a:effectLst/>
                <a:latin typeface="Poppins" pitchFamily="2" charset="77"/>
                <a:ea typeface="Aptos" panose="020B0004020202020204" pitchFamily="34" charset="0"/>
                <a:cs typeface="Poppins" pitchFamily="2" charset="77"/>
              </a:rPr>
              <a:t>Balance mellem arbejde og fritid + øget produktivitet </a:t>
            </a:r>
            <a:r>
              <a:rPr lang="en-GB" sz="2500" kern="100" dirty="0">
                <a:effectLst/>
                <a:latin typeface="Poppins" pitchFamily="2" charset="77"/>
                <a:ea typeface="Aptos" panose="020B0004020202020204" pitchFamily="34" charset="0"/>
                <a:cs typeface="Poppins" pitchFamily="2" charset="77"/>
                <a:sym typeface="Wingdings" pitchFamily="2" charset="2"/>
              </a:rPr>
              <a:t> </a:t>
            </a:r>
            <a:r>
              <a:rPr lang="en-GB" sz="2500" kern="100" dirty="0">
                <a:effectLst/>
                <a:latin typeface="Poppins" pitchFamily="2" charset="77"/>
                <a:ea typeface="Aptos" panose="020B0004020202020204" pitchFamily="34" charset="0"/>
                <a:cs typeface="Poppins" pitchFamily="2" charset="77"/>
              </a:rPr>
              <a:t>kun hvis der tages hensyn til medarbejderens individuelle livsomstændigheder </a:t>
            </a:r>
          </a:p>
          <a:p>
            <a:pPr algn="just">
              <a:lnSpc>
                <a:spcPts val="3379"/>
              </a:lnSpc>
            </a:pPr>
            <a:endParaRPr lang="en-GB" sz="2500" kern="100" dirty="0">
              <a:latin typeface="Poppins" pitchFamily="2" charset="77"/>
              <a:ea typeface="Aptos" panose="020B0004020202020204" pitchFamily="34" charset="0"/>
              <a:cs typeface="Poppins" pitchFamily="2" charset="77"/>
            </a:endParaRPr>
          </a:p>
          <a:p>
            <a:pPr algn="just">
              <a:lnSpc>
                <a:spcPts val="3379"/>
              </a:lnSpc>
            </a:pPr>
            <a:endParaRPr lang="en-GB" sz="2500" kern="100" dirty="0">
              <a:latin typeface="Poppins" pitchFamily="2" charset="77"/>
              <a:ea typeface="Aptos" panose="020B0004020202020204" pitchFamily="34" charset="0"/>
              <a:cs typeface="Poppins" pitchFamily="2" charset="77"/>
            </a:endParaRPr>
          </a:p>
          <a:p>
            <a:pPr algn="just">
              <a:lnSpc>
                <a:spcPts val="3379"/>
              </a:lnSpc>
            </a:pPr>
            <a:endParaRPr lang="en-GB" sz="2500" kern="100" dirty="0">
              <a:latin typeface="Poppins" pitchFamily="2" charset="77"/>
              <a:ea typeface="Aptos" panose="020B0004020202020204" pitchFamily="34" charset="0"/>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b="1" dirty="0">
                <a:effectLst/>
                <a:latin typeface="Poppins" pitchFamily="2" charset="77"/>
                <a:ea typeface="Aptos" panose="020B0004020202020204" pitchFamily="34" charset="0"/>
                <a:cs typeface="Poppins" pitchFamily="2" charset="77"/>
              </a:rPr>
              <a:t>Bevidst design og ledelse er en kritisk </a:t>
            </a:r>
            <a:r>
              <a:rPr lang="en-IT" sz="3500" dirty="0">
                <a:effectLst/>
                <a:latin typeface="Poppins" pitchFamily="2" charset="77"/>
                <a:cs typeface="Poppins" pitchFamily="2" charset="77"/>
              </a:rPr>
              <a:t>succesfaktor </a:t>
            </a:r>
            <a:endParaRPr lang="en-IT" sz="3500" dirty="0">
              <a:latin typeface="Poppins" pitchFamily="2" charset="77"/>
              <a:cs typeface="Poppins" pitchFamily="2" charset="77"/>
            </a:endParaRPr>
          </a:p>
          <a:p>
            <a:endParaRPr lang="en-IT" sz="1800" dirty="0">
              <a:latin typeface="Poppins" pitchFamily="2" charset="77"/>
              <a:cs typeface="Poppins" pitchFamily="2" charset="77"/>
            </a:endParaRPr>
          </a:p>
          <a:p>
            <a:pPr marL="571500" indent="-571500" algn="just">
              <a:lnSpc>
                <a:spcPts val="3379"/>
              </a:lnSpc>
              <a:buFont typeface="+mj-lt"/>
              <a:buAutoNum type="romanLcPeriod"/>
            </a:pPr>
            <a:endParaRPr lang="en-IT" sz="2500" kern="100" dirty="0">
              <a:effectLst/>
              <a:latin typeface="Poppins" pitchFamily="2" charset="77"/>
              <a:ea typeface="Aptos" panose="020B0004020202020204" pitchFamily="34" charset="0"/>
              <a:cs typeface="Poppins" pitchFamily="2" charset="77"/>
            </a:endParaRPr>
          </a:p>
          <a:p>
            <a:pPr marL="571500" indent="-571500" algn="just">
              <a:lnSpc>
                <a:spcPts val="3379"/>
              </a:lnSpc>
              <a:buFont typeface="+mj-lt"/>
              <a:buAutoNum type="romanLcPeriod"/>
            </a:pPr>
            <a:endParaRPr lang="en-US" sz="2599" dirty="0">
              <a:solidFill>
                <a:srgbClr val="000000"/>
              </a:solidFill>
              <a:latin typeface="Poppins" pitchFamily="2" charset="77"/>
              <a:ea typeface="Poppins"/>
              <a:cs typeface="Poppins" pitchFamily="2" charset="77"/>
              <a:sym typeface="Poppins"/>
            </a:endParaRPr>
          </a:p>
          <a:p>
            <a:pPr algn="just">
              <a:lnSpc>
                <a:spcPts val="3379"/>
              </a:lnSpc>
            </a:pPr>
            <a:endParaRPr lang="en-US" sz="2599" dirty="0">
              <a:solidFill>
                <a:srgbClr val="000000"/>
              </a:solidFill>
              <a:latin typeface="Poppins" pitchFamily="2" charset="77"/>
              <a:ea typeface="Poppins"/>
              <a:cs typeface="Poppins" pitchFamily="2" charset="77"/>
              <a:sym typeface="Poppins"/>
            </a:endParaRPr>
          </a:p>
        </p:txBody>
      </p:sp>
      <p:pic>
        <p:nvPicPr>
          <p:cNvPr id="9" name="Graphic 8" descr="Arrow Down with solid fill">
            <a:extLst>
              <a:ext uri="{FF2B5EF4-FFF2-40B4-BE49-F238E27FC236}">
                <a16:creationId xmlns:a16="http://schemas.microsoft.com/office/drawing/2014/main" id="{26923F30-F4C5-9C20-40C2-F0FBFDD4D3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08358" y="7581900"/>
            <a:ext cx="1524000" cy="1144842"/>
          </a:xfrm>
          <a:prstGeom prst="rect">
            <a:avLst/>
          </a:prstGeom>
        </p:spPr>
      </p:pic>
    </p:spTree>
    <p:extLst>
      <p:ext uri="{BB962C8B-B14F-4D97-AF65-F5344CB8AC3E}">
        <p14:creationId xmlns:p14="http://schemas.microsoft.com/office/powerpoint/2010/main" val="3944421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16580-E5FE-BD90-FFEA-5C9F7B8C3AD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4263CB7-FEFF-876A-E9E7-B5EB9E4DD386}"/>
              </a:ext>
            </a:extLst>
          </p:cNvPr>
          <p:cNvGrpSpPr/>
          <p:nvPr/>
        </p:nvGrpSpPr>
        <p:grpSpPr>
          <a:xfrm>
            <a:off x="-1863636" y="4599250"/>
            <a:ext cx="21494542" cy="6357176"/>
            <a:chOff x="0" y="0"/>
            <a:chExt cx="5661114" cy="1674318"/>
          </a:xfrm>
        </p:grpSpPr>
        <p:sp>
          <p:nvSpPr>
            <p:cNvPr id="3" name="Freeform 3">
              <a:extLst>
                <a:ext uri="{FF2B5EF4-FFF2-40B4-BE49-F238E27FC236}">
                  <a16:creationId xmlns:a16="http://schemas.microsoft.com/office/drawing/2014/main" id="{DB2CDC61-EF5A-BD65-4A52-5BCB94B19F36}"/>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4" name="TextBox 4">
              <a:extLst>
                <a:ext uri="{FF2B5EF4-FFF2-40B4-BE49-F238E27FC236}">
                  <a16:creationId xmlns:a16="http://schemas.microsoft.com/office/drawing/2014/main" id="{FD6ECA9F-4FA6-BCC2-28A5-C525D6517D15}"/>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a:extLst>
              <a:ext uri="{FF2B5EF4-FFF2-40B4-BE49-F238E27FC236}">
                <a16:creationId xmlns:a16="http://schemas.microsoft.com/office/drawing/2014/main" id="{2986D094-7D84-77C9-38A5-9AD79E5A277E}"/>
              </a:ext>
            </a:extLst>
          </p:cNvPr>
          <p:cNvSpPr/>
          <p:nvPr/>
        </p:nvSpPr>
        <p:spPr>
          <a:xfrm>
            <a:off x="14447403" y="3180438"/>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788E4A8F-CEBE-468F-5FE5-F748CF7D440D}"/>
              </a:ext>
            </a:extLst>
          </p:cNvPr>
          <p:cNvSpPr/>
          <p:nvPr/>
        </p:nvSpPr>
        <p:spPr>
          <a:xfrm>
            <a:off x="14642637" y="337567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BE325B0A-701D-2244-C053-CB3E5E625333}"/>
              </a:ext>
            </a:extLst>
          </p:cNvPr>
          <p:cNvSpPr/>
          <p:nvPr/>
        </p:nvSpPr>
        <p:spPr>
          <a:xfrm>
            <a:off x="14756621" y="348965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B3C2B4C7-14DD-1081-09CA-213247D0B4DB}"/>
              </a:ext>
            </a:extLst>
          </p:cNvPr>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30563577-E98C-DE37-A4A4-75D37D4F67FA}"/>
              </a:ext>
            </a:extLst>
          </p:cNvPr>
          <p:cNvSpPr/>
          <p:nvPr/>
        </p:nvSpPr>
        <p:spPr>
          <a:xfrm rot="-201626" flipV="1">
            <a:off x="-470692" y="-1148846"/>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0" name="Group 10">
            <a:extLst>
              <a:ext uri="{FF2B5EF4-FFF2-40B4-BE49-F238E27FC236}">
                <a16:creationId xmlns:a16="http://schemas.microsoft.com/office/drawing/2014/main" id="{6E1D4C85-4B3F-0F94-1C2B-E069C1624BD0}"/>
              </a:ext>
            </a:extLst>
          </p:cNvPr>
          <p:cNvGrpSpPr/>
          <p:nvPr/>
        </p:nvGrpSpPr>
        <p:grpSpPr>
          <a:xfrm>
            <a:off x="-1342907" y="10016500"/>
            <a:ext cx="20973813" cy="734301"/>
            <a:chOff x="0" y="0"/>
            <a:chExt cx="11607985" cy="406400"/>
          </a:xfrm>
        </p:grpSpPr>
        <p:sp>
          <p:nvSpPr>
            <p:cNvPr id="11" name="Freeform 11">
              <a:extLst>
                <a:ext uri="{FF2B5EF4-FFF2-40B4-BE49-F238E27FC236}">
                  <a16:creationId xmlns:a16="http://schemas.microsoft.com/office/drawing/2014/main" id="{E8857122-5BF2-2F5B-36ED-497F112FA6D7}"/>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2" name="TextBox 12">
              <a:extLst>
                <a:ext uri="{FF2B5EF4-FFF2-40B4-BE49-F238E27FC236}">
                  <a16:creationId xmlns:a16="http://schemas.microsoft.com/office/drawing/2014/main" id="{7DF7BD38-060A-13AE-F1C3-BA93B1FF5797}"/>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3" name="Group 13">
            <a:extLst>
              <a:ext uri="{FF2B5EF4-FFF2-40B4-BE49-F238E27FC236}">
                <a16:creationId xmlns:a16="http://schemas.microsoft.com/office/drawing/2014/main" id="{AA78135E-A27E-A046-82CB-6E5FF1B8ED81}"/>
              </a:ext>
            </a:extLst>
          </p:cNvPr>
          <p:cNvGrpSpPr/>
          <p:nvPr/>
        </p:nvGrpSpPr>
        <p:grpSpPr>
          <a:xfrm>
            <a:off x="4131384" y="10016500"/>
            <a:ext cx="10025232" cy="734301"/>
            <a:chOff x="0" y="0"/>
            <a:chExt cx="5548478" cy="406400"/>
          </a:xfrm>
        </p:grpSpPr>
        <p:sp>
          <p:nvSpPr>
            <p:cNvPr id="14" name="Freeform 14">
              <a:extLst>
                <a:ext uri="{FF2B5EF4-FFF2-40B4-BE49-F238E27FC236}">
                  <a16:creationId xmlns:a16="http://schemas.microsoft.com/office/drawing/2014/main" id="{C0866BC3-5509-35BE-F3CC-5988AD05B66E}"/>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5" name="TextBox 15">
              <a:extLst>
                <a:ext uri="{FF2B5EF4-FFF2-40B4-BE49-F238E27FC236}">
                  <a16:creationId xmlns:a16="http://schemas.microsoft.com/office/drawing/2014/main" id="{A91052CF-7AF1-41C2-CA53-C0AB0F37915C}"/>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6" name="Freeform 16">
            <a:extLst>
              <a:ext uri="{FF2B5EF4-FFF2-40B4-BE49-F238E27FC236}">
                <a16:creationId xmlns:a16="http://schemas.microsoft.com/office/drawing/2014/main" id="{FF315B97-E798-ED71-9D86-173B0F6E075C}"/>
              </a:ext>
            </a:extLst>
          </p:cNvPr>
          <p:cNvSpPr/>
          <p:nvPr/>
        </p:nvSpPr>
        <p:spPr>
          <a:xfrm>
            <a:off x="14950240" y="3755651"/>
            <a:ext cx="1566600" cy="1566600"/>
          </a:xfrm>
          <a:custGeom>
            <a:avLst/>
            <a:gdLst/>
            <a:ahLst/>
            <a:cxnLst/>
            <a:rect l="l" t="t" r="r" b="b"/>
            <a:pathLst>
              <a:path w="1566600" h="1566600">
                <a:moveTo>
                  <a:pt x="0" y="0"/>
                </a:moveTo>
                <a:lnTo>
                  <a:pt x="1566600" y="0"/>
                </a:lnTo>
                <a:lnTo>
                  <a:pt x="1566600" y="1566600"/>
                </a:lnTo>
                <a:lnTo>
                  <a:pt x="0" y="1566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grpSp>
        <p:nvGrpSpPr>
          <p:cNvPr id="29" name="Group 29">
            <a:extLst>
              <a:ext uri="{FF2B5EF4-FFF2-40B4-BE49-F238E27FC236}">
                <a16:creationId xmlns:a16="http://schemas.microsoft.com/office/drawing/2014/main" id="{299F7020-B434-F94B-5168-7EF8E2692869}"/>
              </a:ext>
            </a:extLst>
          </p:cNvPr>
          <p:cNvGrpSpPr/>
          <p:nvPr/>
        </p:nvGrpSpPr>
        <p:grpSpPr>
          <a:xfrm>
            <a:off x="7200800" y="3180438"/>
            <a:ext cx="3365670" cy="4577132"/>
            <a:chOff x="0" y="0"/>
            <a:chExt cx="4487560" cy="6102842"/>
          </a:xfrm>
        </p:grpSpPr>
        <p:sp>
          <p:nvSpPr>
            <p:cNvPr id="30" name="Freeform 30">
              <a:extLst>
                <a:ext uri="{FF2B5EF4-FFF2-40B4-BE49-F238E27FC236}">
                  <a16:creationId xmlns:a16="http://schemas.microsoft.com/office/drawing/2014/main" id="{626D6B7D-B978-9091-80DA-0FAFC7E01279}"/>
                </a:ext>
              </a:extLst>
            </p:cNvPr>
            <p:cNvSpPr/>
            <p:nvPr/>
          </p:nvSpPr>
          <p:spPr>
            <a:xfrm>
              <a:off x="517926"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1" name="Freeform 31">
              <a:extLst>
                <a:ext uri="{FF2B5EF4-FFF2-40B4-BE49-F238E27FC236}">
                  <a16:creationId xmlns:a16="http://schemas.microsoft.com/office/drawing/2014/main" id="{BF5E6519-8500-4C6C-04E2-ACAF4DB16079}"/>
                </a:ext>
              </a:extLst>
            </p:cNvPr>
            <p:cNvSpPr/>
            <p:nvPr/>
          </p:nvSpPr>
          <p:spPr>
            <a:xfrm>
              <a:off x="778239"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2" name="Freeform 32">
              <a:extLst>
                <a:ext uri="{FF2B5EF4-FFF2-40B4-BE49-F238E27FC236}">
                  <a16:creationId xmlns:a16="http://schemas.microsoft.com/office/drawing/2014/main" id="{56865C6A-788C-3B1F-ED88-8803E1C05B77}"/>
                </a:ext>
              </a:extLst>
            </p:cNvPr>
            <p:cNvSpPr/>
            <p:nvPr/>
          </p:nvSpPr>
          <p:spPr>
            <a:xfrm>
              <a:off x="930217"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33" name="Freeform 33">
              <a:extLst>
                <a:ext uri="{FF2B5EF4-FFF2-40B4-BE49-F238E27FC236}">
                  <a16:creationId xmlns:a16="http://schemas.microsoft.com/office/drawing/2014/main" id="{FFDCC91F-4844-AF0F-95B6-F9BDE7D2635C}"/>
                </a:ext>
              </a:extLst>
            </p:cNvPr>
            <p:cNvSpPr/>
            <p:nvPr/>
          </p:nvSpPr>
          <p:spPr>
            <a:xfrm>
              <a:off x="1478822" y="1046392"/>
              <a:ext cx="1529917" cy="1529917"/>
            </a:xfrm>
            <a:custGeom>
              <a:avLst/>
              <a:gdLst/>
              <a:ahLst/>
              <a:cxnLst/>
              <a:rect l="l" t="t" r="r" b="b"/>
              <a:pathLst>
                <a:path w="1529917" h="1529917">
                  <a:moveTo>
                    <a:pt x="0" y="0"/>
                  </a:moveTo>
                  <a:lnTo>
                    <a:pt x="1529917" y="0"/>
                  </a:lnTo>
                  <a:lnTo>
                    <a:pt x="1529917" y="1529917"/>
                  </a:lnTo>
                  <a:lnTo>
                    <a:pt x="0" y="15299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34" name="TextBox 34">
              <a:extLst>
                <a:ext uri="{FF2B5EF4-FFF2-40B4-BE49-F238E27FC236}">
                  <a16:creationId xmlns:a16="http://schemas.microsoft.com/office/drawing/2014/main" id="{9CA4F5F7-C5E2-492C-916C-2EB1D5AA4083}"/>
                </a:ext>
              </a:extLst>
            </p:cNvPr>
            <p:cNvSpPr txBox="1"/>
            <p:nvPr/>
          </p:nvSpPr>
          <p:spPr>
            <a:xfrm>
              <a:off x="0" y="3768870"/>
              <a:ext cx="4487560" cy="2333972"/>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CHECK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INTERAKTIONER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FOR DERES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EFFEKTIVITET</a:t>
              </a:r>
            </a:p>
          </p:txBody>
        </p:sp>
      </p:grpSp>
      <p:sp>
        <p:nvSpPr>
          <p:cNvPr id="35" name="Freeform 35">
            <a:extLst>
              <a:ext uri="{FF2B5EF4-FFF2-40B4-BE49-F238E27FC236}">
                <a16:creationId xmlns:a16="http://schemas.microsoft.com/office/drawing/2014/main" id="{A06E9EDE-C5CF-A3C5-C239-DD5757CFA9E0}"/>
              </a:ext>
            </a:extLst>
          </p:cNvPr>
          <p:cNvSpPr/>
          <p:nvPr/>
        </p:nvSpPr>
        <p:spPr>
          <a:xfrm>
            <a:off x="1762557" y="3220190"/>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6" name="Freeform 36">
            <a:extLst>
              <a:ext uri="{FF2B5EF4-FFF2-40B4-BE49-F238E27FC236}">
                <a16:creationId xmlns:a16="http://schemas.microsoft.com/office/drawing/2014/main" id="{6E2C3B6D-C930-933B-430D-2724D84F55F6}"/>
              </a:ext>
            </a:extLst>
          </p:cNvPr>
          <p:cNvSpPr/>
          <p:nvPr/>
        </p:nvSpPr>
        <p:spPr>
          <a:xfrm>
            <a:off x="1951984" y="3426491"/>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DAA14FC8-CEE6-32B4-036E-FE9100C52701}"/>
              </a:ext>
            </a:extLst>
          </p:cNvPr>
          <p:cNvSpPr/>
          <p:nvPr/>
        </p:nvSpPr>
        <p:spPr>
          <a:xfrm>
            <a:off x="2071775" y="3529409"/>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dirty="0"/>
          </a:p>
        </p:txBody>
      </p:sp>
      <p:sp>
        <p:nvSpPr>
          <p:cNvPr id="38" name="Freeform 38">
            <a:extLst>
              <a:ext uri="{FF2B5EF4-FFF2-40B4-BE49-F238E27FC236}">
                <a16:creationId xmlns:a16="http://schemas.microsoft.com/office/drawing/2014/main" id="{359B8D7E-61B0-D63F-2814-E1B090DF5FAC}"/>
              </a:ext>
            </a:extLst>
          </p:cNvPr>
          <p:cNvSpPr/>
          <p:nvPr/>
        </p:nvSpPr>
        <p:spPr>
          <a:xfrm>
            <a:off x="2219819" y="3726399"/>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39" name="TextBox 39">
            <a:extLst>
              <a:ext uri="{FF2B5EF4-FFF2-40B4-BE49-F238E27FC236}">
                <a16:creationId xmlns:a16="http://schemas.microsoft.com/office/drawing/2014/main" id="{0E9F2B40-79DE-1719-1AF3-F84E308E131A}"/>
              </a:ext>
            </a:extLst>
          </p:cNvPr>
          <p:cNvSpPr txBox="1"/>
          <p:nvPr/>
        </p:nvSpPr>
        <p:spPr>
          <a:xfrm>
            <a:off x="877942" y="6041800"/>
            <a:ext cx="4663645" cy="2622513"/>
          </a:xfrm>
          <a:prstGeom prst="rect">
            <a:avLst/>
          </a:prstGeom>
        </p:spPr>
        <p:txBody>
          <a:bodyPr wrap="square" lIns="0" tIns="0" rIns="0" bIns="0" rtlCol="0" anchor="t">
            <a:spAutoFit/>
          </a:bodyPr>
          <a:lstStyle/>
          <a:p>
            <a:pPr algn="ctr">
              <a:lnSpc>
                <a:spcPts val="3390"/>
              </a:lnSpc>
            </a:pPr>
            <a:r>
              <a:rPr lang="en-US" sz="3000" b="1" spc="-89" dirty="0">
                <a:solidFill>
                  <a:schemeClr val="bg1"/>
                </a:solidFill>
                <a:latin typeface="Poppins Bold"/>
                <a:ea typeface="Poppins Bold"/>
                <a:cs typeface="Poppins Bold"/>
                <a:sym typeface="Poppins Bold"/>
              </a:rPr>
              <a:t>MÅ IKKE MÅLE </a:t>
            </a:r>
            <a:br>
              <a:rPr lang="en-US" sz="3000" b="1" spc="-89" dirty="0">
                <a:solidFill>
                  <a:schemeClr val="bg1"/>
                </a:solidFill>
                <a:latin typeface="Poppins Bold"/>
                <a:ea typeface="Poppins Bold"/>
                <a:cs typeface="Poppins Bold"/>
                <a:sym typeface="Poppins Bold"/>
              </a:rPr>
            </a:br>
            <a:r>
              <a:rPr lang="en-US" sz="3000" b="1" spc="-89" dirty="0">
                <a:solidFill>
                  <a:schemeClr val="bg1"/>
                </a:solidFill>
                <a:latin typeface="Poppins Bold"/>
                <a:ea typeface="Poppins Bold"/>
                <a:cs typeface="Poppins Bold"/>
                <a:sym typeface="Poppins Bold"/>
              </a:rPr>
              <a:t>KVALITETEN </a:t>
            </a:r>
          </a:p>
          <a:p>
            <a:pPr algn="ctr">
              <a:lnSpc>
                <a:spcPts val="3390"/>
              </a:lnSpc>
            </a:pPr>
            <a:r>
              <a:rPr lang="en-US" sz="3000" b="1" spc="-89" dirty="0">
                <a:solidFill>
                  <a:schemeClr val="bg1"/>
                </a:solidFill>
                <a:latin typeface="Poppins Bold"/>
                <a:ea typeface="Poppins Bold"/>
                <a:cs typeface="Poppins Bold"/>
                <a:sym typeface="Poppins Bold"/>
              </a:rPr>
              <a:t>AF</a:t>
            </a:r>
            <a:br>
              <a:rPr lang="en-US" sz="3000" b="1" spc="-89" dirty="0">
                <a:solidFill>
                  <a:schemeClr val="bg1"/>
                </a:solidFill>
                <a:latin typeface="Poppins Bold"/>
                <a:ea typeface="Poppins Bold"/>
                <a:cs typeface="Poppins Bold"/>
                <a:sym typeface="Poppins Bold"/>
              </a:rPr>
            </a:br>
            <a:r>
              <a:rPr lang="en-US" sz="3000" b="1" spc="-89" dirty="0">
                <a:solidFill>
                  <a:schemeClr val="bg1"/>
                </a:solidFill>
                <a:latin typeface="Poppins Bold"/>
                <a:ea typeface="Poppins Bold"/>
                <a:cs typeface="Poppins Bold"/>
                <a:sym typeface="Poppins Bold"/>
              </a:rPr>
              <a:t>KOMMUNIKATION</a:t>
            </a:r>
            <a:br>
              <a:rPr lang="en-US" sz="3000" b="1" spc="-89" dirty="0">
                <a:solidFill>
                  <a:schemeClr val="bg1"/>
                </a:solidFill>
                <a:latin typeface="Poppins Bold"/>
                <a:ea typeface="Poppins Bold"/>
                <a:cs typeface="Poppins Bold"/>
                <a:sym typeface="Poppins Bold"/>
              </a:rPr>
            </a:br>
            <a:r>
              <a:rPr lang="en-US" sz="3000" b="1" spc="-89" dirty="0">
                <a:solidFill>
                  <a:schemeClr val="bg1"/>
                </a:solidFill>
                <a:latin typeface="Poppins Bold"/>
                <a:ea typeface="Poppins Bold"/>
                <a:cs typeface="Poppins Bold"/>
                <a:sym typeface="Poppins Bold"/>
              </a:rPr>
              <a:t>ALENE EFTER VOLUMEN</a:t>
            </a:r>
            <a:endParaRPr lang="en-IT" sz="3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ts val="3390"/>
              </a:lnSpc>
            </a:pPr>
            <a:endParaRPr lang="en-US" sz="3000" b="1" spc="-89" dirty="0">
              <a:solidFill>
                <a:srgbClr val="FFFFFF"/>
              </a:solidFill>
              <a:latin typeface="Poppins Bold"/>
              <a:ea typeface="Poppins Bold"/>
              <a:cs typeface="Poppins Bold"/>
              <a:sym typeface="Poppins Bold"/>
            </a:endParaRPr>
          </a:p>
        </p:txBody>
      </p:sp>
      <p:sp>
        <p:nvSpPr>
          <p:cNvPr id="40" name="TextBox 40">
            <a:extLst>
              <a:ext uri="{FF2B5EF4-FFF2-40B4-BE49-F238E27FC236}">
                <a16:creationId xmlns:a16="http://schemas.microsoft.com/office/drawing/2014/main" id="{BFC54BE4-0CE6-249E-48F2-421A22BB2808}"/>
              </a:ext>
            </a:extLst>
          </p:cNvPr>
          <p:cNvSpPr txBox="1"/>
          <p:nvPr/>
        </p:nvSpPr>
        <p:spPr>
          <a:xfrm>
            <a:off x="4466406" y="950111"/>
            <a:ext cx="10865539" cy="926216"/>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Digital kommunikation</a:t>
            </a:r>
          </a:p>
        </p:txBody>
      </p:sp>
      <p:sp>
        <p:nvSpPr>
          <p:cNvPr id="41" name="TextBox 41">
            <a:extLst>
              <a:ext uri="{FF2B5EF4-FFF2-40B4-BE49-F238E27FC236}">
                <a16:creationId xmlns:a16="http://schemas.microsoft.com/office/drawing/2014/main" id="{A75DD2A4-C9FE-01EC-756F-AD17FD082054}"/>
              </a:ext>
            </a:extLst>
          </p:cNvPr>
          <p:cNvSpPr txBox="1"/>
          <p:nvPr/>
        </p:nvSpPr>
        <p:spPr>
          <a:xfrm>
            <a:off x="13884895" y="6007091"/>
            <a:ext cx="3713796" cy="2622513"/>
          </a:xfrm>
          <a:prstGeom prst="rect">
            <a:avLst/>
          </a:prstGeom>
        </p:spPr>
        <p:txBody>
          <a:bodyPr wrap="square"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SIKRE AT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DIGITAL UDVEKSLING</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IKKE FORSØMMER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DE SOCIALE BEHOV</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HOS DINE MEDARBEJDERE</a:t>
            </a:r>
          </a:p>
        </p:txBody>
      </p:sp>
      <p:sp>
        <p:nvSpPr>
          <p:cNvPr id="42" name="Freeform 42">
            <a:extLst>
              <a:ext uri="{FF2B5EF4-FFF2-40B4-BE49-F238E27FC236}">
                <a16:creationId xmlns:a16="http://schemas.microsoft.com/office/drawing/2014/main" id="{368B81FE-1148-00EF-CD9A-7ED1C08F9AA4}"/>
              </a:ext>
            </a:extLst>
          </p:cNvPr>
          <p:cNvSpPr/>
          <p:nvPr/>
        </p:nvSpPr>
        <p:spPr>
          <a:xfrm>
            <a:off x="2376694" y="604686"/>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7"/>
            <a:stretch>
              <a:fillRect/>
            </a:stretch>
          </a:blipFill>
        </p:spPr>
        <p:txBody>
          <a:bodyPr/>
          <a:lstStyle/>
          <a:p>
            <a:endParaRPr lang="de-DE"/>
          </a:p>
        </p:txBody>
      </p:sp>
    </p:spTree>
    <p:extLst>
      <p:ext uri="{BB962C8B-B14F-4D97-AF65-F5344CB8AC3E}">
        <p14:creationId xmlns:p14="http://schemas.microsoft.com/office/powerpoint/2010/main" val="396679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F5B90A-7FA3-3582-6F92-707AA0F3D5C9}"/>
              </a:ext>
            </a:extLst>
          </p:cNvPr>
          <p:cNvGraphicFramePr>
            <a:graphicFrameLocks noGrp="1"/>
          </p:cNvGraphicFramePr>
          <p:nvPr>
            <p:extLst>
              <p:ext uri="{D42A27DB-BD31-4B8C-83A1-F6EECF244321}">
                <p14:modId xmlns:p14="http://schemas.microsoft.com/office/powerpoint/2010/main" val="16045982"/>
              </p:ext>
            </p:extLst>
          </p:nvPr>
        </p:nvGraphicFramePr>
        <p:xfrm>
          <a:off x="190500" y="2085332"/>
          <a:ext cx="18288000" cy="11203308"/>
        </p:xfrm>
        <a:graphic>
          <a:graphicData uri="http://schemas.openxmlformats.org/drawingml/2006/table">
            <a:tbl>
              <a:tblPr firstRow="1" bandRow="1"/>
              <a:tblGrid>
                <a:gridCol w="9144000">
                  <a:extLst>
                    <a:ext uri="{9D8B030D-6E8A-4147-A177-3AD203B41FA5}">
                      <a16:colId xmlns:a16="http://schemas.microsoft.com/office/drawing/2014/main" val="1181313146"/>
                    </a:ext>
                  </a:extLst>
                </a:gridCol>
                <a:gridCol w="9144000">
                  <a:extLst>
                    <a:ext uri="{9D8B030D-6E8A-4147-A177-3AD203B41FA5}">
                      <a16:colId xmlns:a16="http://schemas.microsoft.com/office/drawing/2014/main" val="3526201321"/>
                    </a:ext>
                  </a:extLst>
                </a:gridCol>
              </a:tblGrid>
              <a:tr h="1150938">
                <a:tc>
                  <a:txBody>
                    <a:bodyPr/>
                    <a:lstStyle/>
                    <a:p>
                      <a:endParaRPr lang="en-IT" sz="30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27145721"/>
                  </a:ext>
                </a:extLst>
              </a:tr>
              <a:tr h="1150938">
                <a:tc>
                  <a:txBody>
                    <a:bodyPr/>
                    <a:lstStyle/>
                    <a:p>
                      <a:r>
                        <a:rPr lang="en-IT" sz="3000" dirty="0">
                          <a:latin typeface="Poppins" pitchFamily="2" charset="77"/>
                          <a:cs typeface="Poppins" pitchFamily="2" charset="77"/>
                        </a:rPr>
                        <a:t>Fleksibilitet </a:t>
                      </a:r>
                      <a:r>
                        <a:rPr lang="en-IT" sz="3000" dirty="0">
                          <a:latin typeface="Poppins" pitchFamily="2" charset="77"/>
                          <a:cs typeface="Poppins" pitchFamily="2" charset="77"/>
                          <a:sym typeface="Wingdings" pitchFamily="2" charset="2"/>
                        </a:rPr>
                        <a:t> motivation og arbejdsglæde</a:t>
                      </a:r>
                      <a:endParaRPr lang="en-IT" sz="30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IT" sz="3000" dirty="0">
                          <a:latin typeface="Poppins" pitchFamily="2" charset="77"/>
                          <a:cs typeface="Poppins" pitchFamily="2" charset="77"/>
                        </a:rPr>
                        <a:t>Fleksibilitet </a:t>
                      </a:r>
                      <a:r>
                        <a:rPr lang="en-IT" sz="3000" dirty="0">
                          <a:latin typeface="Poppins" pitchFamily="2" charset="77"/>
                          <a:cs typeface="Poppins" pitchFamily="2" charset="77"/>
                          <a:sym typeface="Wingdings" pitchFamily="2" charset="2"/>
                        </a:rPr>
                        <a:t> mindre organisatorisk koordinering</a:t>
                      </a:r>
                      <a:endParaRPr lang="en-IT" sz="30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6555905"/>
                  </a:ext>
                </a:extLst>
              </a:tr>
              <a:tr h="1150938">
                <a:tc>
                  <a:txBody>
                    <a:bodyPr/>
                    <a:lstStyle/>
                    <a:p>
                      <a:r>
                        <a:rPr lang="en-IT" sz="3000" dirty="0">
                          <a:latin typeface="Poppins" pitchFamily="2" charset="77"/>
                          <a:cs typeface="Poppins" pitchFamily="2" charset="77"/>
                        </a:rPr>
                        <a:t>Personalisering af arbejdsmetoder</a:t>
                      </a:r>
                    </a:p>
                    <a:p>
                      <a:pPr marL="457200" indent="-457200">
                        <a:buFont typeface="Wingdings" pitchFamily="2" charset="2"/>
                        <a:buChar char="à"/>
                      </a:pPr>
                      <a:r>
                        <a:rPr lang="en-IT" sz="3000" dirty="0">
                          <a:latin typeface="Poppins" pitchFamily="2" charset="77"/>
                          <a:cs typeface="Poppins" pitchFamily="2" charset="77"/>
                          <a:sym typeface="Wingdings" pitchFamily="2" charset="2"/>
                        </a:rPr>
                        <a:t>tilpasning af arbejdet til individuelle forhold</a:t>
                      </a:r>
                    </a:p>
                    <a:p>
                      <a:pPr marL="457200" indent="-457200">
                        <a:buFont typeface="Wingdings" pitchFamily="2" charset="2"/>
                        <a:buChar char="à"/>
                      </a:pPr>
                      <a:r>
                        <a:rPr lang="en-IT" sz="3000" dirty="0">
                          <a:latin typeface="Poppins" pitchFamily="2" charset="77"/>
                          <a:cs typeface="Poppins" pitchFamily="2" charset="77"/>
                          <a:sym typeface="Wingdings" pitchFamily="2" charset="2"/>
                        </a:rPr>
                        <a:t>bedre balance mellem arbejdsliv og privatliv</a:t>
                      </a:r>
                      <a:br>
                        <a:rPr lang="en-IT" sz="3000" dirty="0">
                          <a:latin typeface="Poppins" pitchFamily="2" charset="77"/>
                          <a:cs typeface="Poppins" pitchFamily="2" charset="77"/>
                          <a:sym typeface="Wingdings" pitchFamily="2" charset="2"/>
                        </a:rPr>
                      </a:br>
                      <a:endParaRPr lang="en-IT" sz="30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T" sz="3000" dirty="0">
                          <a:latin typeface="Poppins" pitchFamily="2" charset="77"/>
                          <a:cs typeface="Poppins" pitchFamily="2" charset="77"/>
                        </a:rPr>
                        <a:t>Personalisering af arbejdsmetoder</a:t>
                      </a:r>
                    </a:p>
                    <a:p>
                      <a:pPr marL="457200" indent="-457200">
                        <a:buFont typeface="Wingdings" pitchFamily="2" charset="2"/>
                        <a:buChar char="à"/>
                      </a:pPr>
                      <a:r>
                        <a:rPr lang="en-IT" sz="3000" dirty="0">
                          <a:latin typeface="Poppins" pitchFamily="2" charset="77"/>
                          <a:cs typeface="Poppins" pitchFamily="2" charset="77"/>
                          <a:sym typeface="Wingdings" pitchFamily="2" charset="2"/>
                        </a:rPr>
                        <a:t>at kompromittere sammenholdet i teamet</a:t>
                      </a:r>
                    </a:p>
                    <a:p>
                      <a:pPr marL="457200" indent="-457200">
                        <a:buFont typeface="Wingdings" pitchFamily="2" charset="2"/>
                        <a:buChar char="à"/>
                      </a:pPr>
                      <a:r>
                        <a:rPr lang="en-IT" sz="3000" dirty="0">
                          <a:latin typeface="Poppins" pitchFamily="2" charset="77"/>
                          <a:cs typeface="Poppins" pitchFamily="2" charset="77"/>
                          <a:sym typeface="Wingdings" pitchFamily="2" charset="2"/>
                        </a:rPr>
                        <a:t>at kompromittere arbejdsprocessen</a:t>
                      </a:r>
                      <a:endParaRPr lang="en-IT" sz="30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38428978"/>
                  </a:ext>
                </a:extLst>
              </a:tr>
              <a:tr h="1150938">
                <a:tc>
                  <a:txBody>
                    <a:bodyPr/>
                    <a:lstStyle/>
                    <a:p>
                      <a:r>
                        <a:rPr lang="en-IT" sz="3000" dirty="0">
                          <a:latin typeface="Poppins" pitchFamily="2" charset="77"/>
                          <a:cs typeface="Poppins" pitchFamily="2" charset="77"/>
                        </a:rPr>
                        <a:t>mere selvstændighed for medarbejderne</a:t>
                      </a:r>
                    </a:p>
                    <a:p>
                      <a:pPr marL="457200" indent="-457200">
                        <a:buFont typeface="Wingdings" pitchFamily="2" charset="2"/>
                        <a:buChar char="à"/>
                      </a:pPr>
                      <a:r>
                        <a:rPr lang="en-IT" sz="3000" dirty="0">
                          <a:latin typeface="Poppins" pitchFamily="2" charset="77"/>
                          <a:cs typeface="Poppins" pitchFamily="2" charset="77"/>
                          <a:sym typeface="Wingdings" pitchFamily="2" charset="2"/>
                        </a:rPr>
                        <a:t>større ansvarsfølelse</a:t>
                      </a:r>
                    </a:p>
                    <a:p>
                      <a:pPr marL="457200" indent="-457200">
                        <a:buFont typeface="Wingdings" pitchFamily="2" charset="2"/>
                        <a:buChar char="à"/>
                      </a:pPr>
                      <a:r>
                        <a:rPr lang="en-IT" sz="3000" dirty="0">
                          <a:latin typeface="Poppins" pitchFamily="2" charset="77"/>
                          <a:cs typeface="Poppins" pitchFamily="2" charset="77"/>
                          <a:sym typeface="Wingdings" pitchFamily="2" charset="2"/>
                        </a:rPr>
                        <a:t>øget personligt initiativ</a:t>
                      </a:r>
                      <a:br>
                        <a:rPr lang="en-IT" sz="3000" dirty="0">
                          <a:latin typeface="Poppins" pitchFamily="2" charset="77"/>
                          <a:cs typeface="Poppins" pitchFamily="2" charset="77"/>
                          <a:sym typeface="Wingdings" pitchFamily="2" charset="2"/>
                        </a:rPr>
                      </a:br>
                      <a:endParaRPr lang="en-IT" sz="30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IT" sz="3000" dirty="0">
                          <a:latin typeface="Poppins" pitchFamily="2" charset="77"/>
                          <a:cs typeface="Poppins" pitchFamily="2" charset="77"/>
                        </a:rPr>
                        <a:t>mere selvstændighed </a:t>
                      </a:r>
                    </a:p>
                    <a:p>
                      <a:r>
                        <a:rPr lang="en-IT" sz="3000" dirty="0">
                          <a:latin typeface="Poppins" pitchFamily="2" charset="77"/>
                          <a:cs typeface="Poppins" pitchFamily="2" charset="77"/>
                          <a:sym typeface="Wingdings" pitchFamily="2" charset="2"/>
                        </a:rPr>
                        <a:t> potentielt mere stress og flere krav, hvis der ikke er klare retningslinjer for kommunikationen</a:t>
                      </a:r>
                      <a:endParaRPr lang="en-IT" sz="30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36817261"/>
                  </a:ext>
                </a:extLst>
              </a:tr>
              <a:tr h="1150938">
                <a:tc>
                  <a:txBody>
                    <a:bodyPr/>
                    <a:lstStyle/>
                    <a:p>
                      <a:r>
                        <a:rPr lang="en-IT" sz="3000" kern="1200" dirty="0">
                          <a:solidFill>
                            <a:schemeClr val="tx1"/>
                          </a:solidFill>
                          <a:latin typeface="Poppins" pitchFamily="2" charset="77"/>
                          <a:ea typeface="+mn-ea"/>
                          <a:cs typeface="Poppins" pitchFamily="2" charset="77"/>
                        </a:rPr>
                        <a:t>Mere frihed </a:t>
                      </a:r>
                      <a:br>
                        <a:rPr lang="en-IT" sz="3000" kern="1200" dirty="0">
                          <a:solidFill>
                            <a:schemeClr val="tx1"/>
                          </a:solidFill>
                          <a:latin typeface="Poppins" pitchFamily="2" charset="77"/>
                          <a:ea typeface="+mn-ea"/>
                          <a:cs typeface="Poppins" pitchFamily="2" charset="77"/>
                        </a:rPr>
                      </a:br>
                      <a:r>
                        <a:rPr lang="en-IT" sz="3000" kern="1200" dirty="0">
                          <a:solidFill>
                            <a:schemeClr val="tx1"/>
                          </a:solidFill>
                          <a:latin typeface="Poppins" pitchFamily="2" charset="77"/>
                          <a:ea typeface="+mn-ea"/>
                          <a:cs typeface="Poppins" pitchFamily="2" charset="77"/>
                          <a:sym typeface="Wingdings" pitchFamily="2" charset="2"/>
                        </a:rPr>
                        <a:t> mere loyalitet over for virksomheden</a:t>
                      </a:r>
                      <a:endParaRPr lang="en-IT" sz="3000"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GB" sz="3000" kern="1200" dirty="0">
                          <a:solidFill>
                            <a:schemeClr val="tx1"/>
                          </a:solidFill>
                          <a:latin typeface="Poppins" pitchFamily="2" charset="77"/>
                          <a:ea typeface="+mn-ea"/>
                          <a:cs typeface="Poppins" pitchFamily="2" charset="77"/>
                        </a:rPr>
                        <a:t>Ikke alle medarbejdere er lige villige eller i stand til at udvikle selvdisciplin.</a:t>
                      </a:r>
                      <a:endParaRPr lang="en-IT" sz="3000"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62948870"/>
                  </a:ext>
                </a:extLst>
              </a:tr>
              <a:tr h="1150938">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17875353"/>
                  </a:ext>
                </a:extLst>
              </a:tr>
              <a:tr h="1150938">
                <a:tc>
                  <a:txBody>
                    <a:bodyPr/>
                    <a:lstStyle/>
                    <a:p>
                      <a:endParaRPr lang="en-IT" sz="300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21330761"/>
                  </a:ext>
                </a:extLst>
              </a:tr>
              <a:tr h="1150938">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33774540"/>
                  </a:ext>
                </a:extLst>
              </a:tr>
            </a:tbl>
          </a:graphicData>
        </a:graphic>
      </p:graphicFrame>
      <p:sp>
        <p:nvSpPr>
          <p:cNvPr id="3" name="TextBox 40">
            <a:extLst>
              <a:ext uri="{FF2B5EF4-FFF2-40B4-BE49-F238E27FC236}">
                <a16:creationId xmlns:a16="http://schemas.microsoft.com/office/drawing/2014/main" id="{C786E06A-60FA-088E-C519-038F474417AA}"/>
              </a:ext>
            </a:extLst>
          </p:cNvPr>
          <p:cNvSpPr txBox="1"/>
          <p:nvPr/>
        </p:nvSpPr>
        <p:spPr>
          <a:xfrm>
            <a:off x="1828800" y="336010"/>
            <a:ext cx="15011400" cy="1836721"/>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Potentielle fordele og ulemper (1)</a:t>
            </a:r>
          </a:p>
        </p:txBody>
      </p:sp>
      <p:sp>
        <p:nvSpPr>
          <p:cNvPr id="4" name="Freeform 9">
            <a:extLst>
              <a:ext uri="{FF2B5EF4-FFF2-40B4-BE49-F238E27FC236}">
                <a16:creationId xmlns:a16="http://schemas.microsoft.com/office/drawing/2014/main" id="{BD8C31A5-BB3C-E81D-D76E-D4F9DFBD5F2D}"/>
              </a:ext>
            </a:extLst>
          </p:cNvPr>
          <p:cNvSpPr/>
          <p:nvPr/>
        </p:nvSpPr>
        <p:spPr>
          <a:xfrm rot="-201626" flipV="1">
            <a:off x="-1840594" y="-633594"/>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Freeform 8">
            <a:extLst>
              <a:ext uri="{FF2B5EF4-FFF2-40B4-BE49-F238E27FC236}">
                <a16:creationId xmlns:a16="http://schemas.microsoft.com/office/drawing/2014/main" id="{A9DC2F2E-AD9E-E051-3CD6-6668863AB68C}"/>
              </a:ext>
            </a:extLst>
          </p:cNvPr>
          <p:cNvSpPr/>
          <p:nvPr/>
        </p:nvSpPr>
        <p:spPr>
          <a:xfrm rot="-10602057">
            <a:off x="13213075" y="-70084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pic>
        <p:nvPicPr>
          <p:cNvPr id="9" name="Graphic 8" descr="Badge Follow with solid fill">
            <a:extLst>
              <a:ext uri="{FF2B5EF4-FFF2-40B4-BE49-F238E27FC236}">
                <a16:creationId xmlns:a16="http://schemas.microsoft.com/office/drawing/2014/main" id="{3CAF048B-00B9-A641-AB5F-88DBC5FB3B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5600" y="2231845"/>
            <a:ext cx="914400" cy="914400"/>
          </a:xfrm>
          <a:prstGeom prst="rect">
            <a:avLst/>
          </a:prstGeom>
        </p:spPr>
      </p:pic>
      <p:pic>
        <p:nvPicPr>
          <p:cNvPr id="11" name="Graphic 10" descr="Badge Unfollow with solid fill">
            <a:extLst>
              <a:ext uri="{FF2B5EF4-FFF2-40B4-BE49-F238E27FC236}">
                <a16:creationId xmlns:a16="http://schemas.microsoft.com/office/drawing/2014/main" id="{BE20718B-5B8F-474C-B776-EE5DFFE779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98421" y="2249812"/>
            <a:ext cx="914400" cy="914400"/>
          </a:xfrm>
          <a:prstGeom prst="rect">
            <a:avLst/>
          </a:prstGeom>
        </p:spPr>
      </p:pic>
    </p:spTree>
    <p:extLst>
      <p:ext uri="{BB962C8B-B14F-4D97-AF65-F5344CB8AC3E}">
        <p14:creationId xmlns:p14="http://schemas.microsoft.com/office/powerpoint/2010/main" val="197345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6872F-6F98-D9FE-56C3-1B5BD8900803}"/>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975D30D-251D-7A52-79AB-E352E3C5B757}"/>
              </a:ext>
            </a:extLst>
          </p:cNvPr>
          <p:cNvGraphicFramePr>
            <a:graphicFrameLocks noGrp="1"/>
          </p:cNvGraphicFramePr>
          <p:nvPr>
            <p:extLst>
              <p:ext uri="{D42A27DB-BD31-4B8C-83A1-F6EECF244321}">
                <p14:modId xmlns:p14="http://schemas.microsoft.com/office/powerpoint/2010/main" val="521499817"/>
              </p:ext>
            </p:extLst>
          </p:nvPr>
        </p:nvGraphicFramePr>
        <p:xfrm>
          <a:off x="0" y="2247900"/>
          <a:ext cx="18288000" cy="14091606"/>
        </p:xfrm>
        <a:graphic>
          <a:graphicData uri="http://schemas.openxmlformats.org/drawingml/2006/table">
            <a:tbl>
              <a:tblPr firstRow="1" bandRow="1"/>
              <a:tblGrid>
                <a:gridCol w="9144000">
                  <a:extLst>
                    <a:ext uri="{9D8B030D-6E8A-4147-A177-3AD203B41FA5}">
                      <a16:colId xmlns:a16="http://schemas.microsoft.com/office/drawing/2014/main" val="1181313146"/>
                    </a:ext>
                  </a:extLst>
                </a:gridCol>
                <a:gridCol w="9144000">
                  <a:extLst>
                    <a:ext uri="{9D8B030D-6E8A-4147-A177-3AD203B41FA5}">
                      <a16:colId xmlns:a16="http://schemas.microsoft.com/office/drawing/2014/main" val="3526201321"/>
                    </a:ext>
                  </a:extLst>
                </a:gridCol>
              </a:tblGrid>
              <a:tr h="1150938">
                <a:tc>
                  <a:txBody>
                    <a:bodyPr/>
                    <a:lstStyle/>
                    <a:p>
                      <a:endParaRPr lang="en-IT" sz="30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27145721"/>
                  </a:ext>
                </a:extLst>
              </a:tr>
              <a:tr h="1150938">
                <a:tc>
                  <a:txBody>
                    <a:bodyPr/>
                    <a:lstStyle/>
                    <a:p>
                      <a:r>
                        <a:rPr lang="en-IT" sz="3000" dirty="0"/>
                        <a:t>Reducere pendlingstiden:</a:t>
                      </a:r>
                      <a:br>
                        <a:rPr lang="en-IT" sz="3000" dirty="0"/>
                      </a:br>
                      <a:endParaRPr lang="en-IT" sz="3000" dirty="0"/>
                    </a:p>
                    <a:p>
                      <a:pPr marL="457200" indent="-457200">
                        <a:buFont typeface="Wingdings" pitchFamily="2" charset="2"/>
                        <a:buChar char="à"/>
                      </a:pPr>
                      <a:endParaRPr lang="en-IT" sz="3000" dirty="0">
                        <a:sym typeface="Wingdings" pitchFamily="2" charset="2"/>
                      </a:endParaRPr>
                    </a:p>
                    <a:p>
                      <a:pPr marL="457200" indent="-457200">
                        <a:buFont typeface="Wingdings" pitchFamily="2" charset="2"/>
                        <a:buChar char="à"/>
                      </a:pPr>
                      <a:r>
                        <a:rPr lang="en-IT" sz="3000" dirty="0">
                          <a:sym typeface="Wingdings" pitchFamily="2" charset="2"/>
                        </a:rPr>
                        <a:t>bedre balance mellem arbejdsliv og privatliv</a:t>
                      </a:r>
                      <a:br>
                        <a:rPr lang="en-IT" sz="3000" dirty="0">
                          <a:sym typeface="Wingdings" pitchFamily="2" charset="2"/>
                        </a:rPr>
                      </a:br>
                      <a:endParaRPr lang="en-IT" sz="3000" dirty="0">
                        <a:sym typeface="Wingdings" pitchFamily="2" charset="2"/>
                      </a:endParaRPr>
                    </a:p>
                    <a:p>
                      <a:pPr marL="457200" indent="-457200">
                        <a:buFont typeface="Wingdings" pitchFamily="2" charset="2"/>
                        <a:buChar char="à"/>
                      </a:pPr>
                      <a:r>
                        <a:rPr lang="en-IT" sz="3000" dirty="0">
                          <a:sym typeface="Wingdings" pitchFamily="2" charset="2"/>
                        </a:rPr>
                        <a:t>fleksibilitet, medarbejdertilfredshed</a:t>
                      </a:r>
                      <a:br>
                        <a:rPr lang="en-IT" sz="3000" dirty="0">
                          <a:sym typeface="Wingdings" pitchFamily="2" charset="2"/>
                        </a:rPr>
                      </a:br>
                      <a:endParaRPr lang="en-IT" sz="3000" dirty="0">
                        <a:sym typeface="Wingdings" pitchFamily="2" charset="2"/>
                      </a:endParaRPr>
                    </a:p>
                    <a:p>
                      <a:pPr marL="457200" indent="-457200">
                        <a:buFont typeface="Wingdings" pitchFamily="2" charset="2"/>
                        <a:buChar char="à"/>
                      </a:pPr>
                      <a:r>
                        <a:rPr lang="en-IT" sz="3000" dirty="0">
                          <a:sym typeface="Wingdings" pitchFamily="2" charset="2"/>
                        </a:rPr>
                        <a:t>mindre CO2-fodaftryk</a:t>
                      </a:r>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IT" sz="3000" dirty="0"/>
                        <a:t>Fysisk afstand </a:t>
                      </a:r>
                    </a:p>
                    <a:p>
                      <a:pPr marL="457200" indent="-457200">
                        <a:buFont typeface="Wingdings" pitchFamily="2" charset="2"/>
                        <a:buChar char="à"/>
                      </a:pPr>
                      <a:r>
                        <a:rPr lang="en-IT" sz="3000" dirty="0">
                          <a:sym typeface="Wingdings" pitchFamily="2" charset="2"/>
                        </a:rPr>
                        <a:t>tab af sociale kontakter og netværksmuligheder</a:t>
                      </a:r>
                      <a:br>
                        <a:rPr lang="en-IT" sz="3000" dirty="0">
                          <a:sym typeface="Wingdings" pitchFamily="2" charset="2"/>
                        </a:rPr>
                      </a:br>
                      <a:endParaRPr lang="en-IT" sz="3000" dirty="0">
                        <a:sym typeface="Wingdings" pitchFamily="2" charset="2"/>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IT" sz="3000" dirty="0">
                          <a:sym typeface="Wingdings" pitchFamily="2" charset="2"/>
                        </a:rPr>
                        <a:t>stort potentiale for social isolation, ensomhed, tab af følelsen af at høre til</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IT" sz="3000" dirty="0">
                        <a:sym typeface="Wingdings" pitchFamily="2" charset="2"/>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IT" sz="3000" dirty="0">
                          <a:sym typeface="Wingdings" pitchFamily="2" charset="2"/>
                        </a:rPr>
                        <a:t>Der er brug for modforanstaltninger for at fremme sociale bånd og medarbejderidentifikation med virksomheden: virtuelle teammøder og/eller regelmæssige fysiske møder.</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IT" sz="3000" dirty="0">
                        <a:sym typeface="Wingdings" pitchFamily="2" charset="2"/>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IT" sz="3000" dirty="0"/>
                    </a:p>
                    <a:p>
                      <a:pPr marL="457200" indent="-457200">
                        <a:buFont typeface="Wingdings" pitchFamily="2" charset="2"/>
                        <a:buChar char="à"/>
                      </a:pPr>
                      <a:endParaRPr lang="en-IT" sz="3000" dirty="0">
                        <a:sym typeface="Wingdings" pitchFamily="2" charset="2"/>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6555905"/>
                  </a:ext>
                </a:extLst>
              </a:tr>
              <a:tr h="1150938">
                <a:tc>
                  <a:txBody>
                    <a:bodyPr/>
                    <a:lstStyle/>
                    <a:p>
                      <a:endParaRPr lang="en-IT" sz="3000" dirty="0"/>
                    </a:p>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38428978"/>
                  </a:ext>
                </a:extLst>
              </a:tr>
              <a:tr h="1150938">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36817261"/>
                  </a:ext>
                </a:extLst>
              </a:tr>
              <a:tr h="1150938">
                <a:tc>
                  <a:txBody>
                    <a:bodyPr/>
                    <a:lstStyle/>
                    <a:p>
                      <a:endParaRPr lang="en-IT" sz="3000" kern="1200" dirty="0">
                        <a:solidFill>
                          <a:schemeClr val="tx1"/>
                        </a:solidFill>
                        <a:latin typeface="+mn-lt"/>
                        <a:ea typeface="+mn-ea"/>
                        <a:cs typeface="+mn-cs"/>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kern="1200" dirty="0">
                        <a:solidFill>
                          <a:schemeClr val="tx1"/>
                        </a:solidFill>
                        <a:latin typeface="+mn-lt"/>
                        <a:ea typeface="+mn-ea"/>
                        <a:cs typeface="+mn-cs"/>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62948870"/>
                  </a:ext>
                </a:extLst>
              </a:tr>
              <a:tr h="1150938">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17875353"/>
                  </a:ext>
                </a:extLst>
              </a:tr>
              <a:tr h="1150938">
                <a:tc>
                  <a:txBody>
                    <a:bodyPr/>
                    <a:lstStyle/>
                    <a:p>
                      <a:endParaRPr lang="en-IT" sz="300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21330761"/>
                  </a:ext>
                </a:extLst>
              </a:tr>
              <a:tr h="1150938">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33774540"/>
                  </a:ext>
                </a:extLst>
              </a:tr>
            </a:tbl>
          </a:graphicData>
        </a:graphic>
      </p:graphicFrame>
      <p:sp>
        <p:nvSpPr>
          <p:cNvPr id="3" name="TextBox 40">
            <a:extLst>
              <a:ext uri="{FF2B5EF4-FFF2-40B4-BE49-F238E27FC236}">
                <a16:creationId xmlns:a16="http://schemas.microsoft.com/office/drawing/2014/main" id="{8BF27ECD-0C9D-A356-08CF-1F85649B620F}"/>
              </a:ext>
            </a:extLst>
          </p:cNvPr>
          <p:cNvSpPr txBox="1"/>
          <p:nvPr/>
        </p:nvSpPr>
        <p:spPr>
          <a:xfrm>
            <a:off x="1828800" y="336010"/>
            <a:ext cx="15011400" cy="1836721"/>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Potentielle fordele og ulemper (2)</a:t>
            </a:r>
          </a:p>
        </p:txBody>
      </p:sp>
      <p:sp>
        <p:nvSpPr>
          <p:cNvPr id="4" name="Freeform 9">
            <a:extLst>
              <a:ext uri="{FF2B5EF4-FFF2-40B4-BE49-F238E27FC236}">
                <a16:creationId xmlns:a16="http://schemas.microsoft.com/office/drawing/2014/main" id="{9685E764-FCE5-228E-4D5E-7B7494DB69A4}"/>
              </a:ext>
            </a:extLst>
          </p:cNvPr>
          <p:cNvSpPr/>
          <p:nvPr/>
        </p:nvSpPr>
        <p:spPr>
          <a:xfrm rot="-201626" flipV="1">
            <a:off x="-1840594" y="-633594"/>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Freeform 8">
            <a:extLst>
              <a:ext uri="{FF2B5EF4-FFF2-40B4-BE49-F238E27FC236}">
                <a16:creationId xmlns:a16="http://schemas.microsoft.com/office/drawing/2014/main" id="{32D2DE83-AFB6-173C-D966-343CBE1F4A82}"/>
              </a:ext>
            </a:extLst>
          </p:cNvPr>
          <p:cNvSpPr/>
          <p:nvPr/>
        </p:nvSpPr>
        <p:spPr>
          <a:xfrm rot="-10602057">
            <a:off x="13213075" y="-70084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pic>
        <p:nvPicPr>
          <p:cNvPr id="9" name="Graphic 8" descr="Badge Follow with solid fill">
            <a:extLst>
              <a:ext uri="{FF2B5EF4-FFF2-40B4-BE49-F238E27FC236}">
                <a16:creationId xmlns:a16="http://schemas.microsoft.com/office/drawing/2014/main" id="{ED3CC7CA-63C1-3C2B-C214-00F2548DC6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5600" y="2231845"/>
            <a:ext cx="914400" cy="914400"/>
          </a:xfrm>
          <a:prstGeom prst="rect">
            <a:avLst/>
          </a:prstGeom>
        </p:spPr>
      </p:pic>
      <p:pic>
        <p:nvPicPr>
          <p:cNvPr id="11" name="Graphic 10" descr="Badge Unfollow with solid fill">
            <a:extLst>
              <a:ext uri="{FF2B5EF4-FFF2-40B4-BE49-F238E27FC236}">
                <a16:creationId xmlns:a16="http://schemas.microsoft.com/office/drawing/2014/main" id="{55C11370-1015-D087-1161-AB9A34EE0F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98421" y="2249812"/>
            <a:ext cx="914400" cy="914400"/>
          </a:xfrm>
          <a:prstGeom prst="rect">
            <a:avLst/>
          </a:prstGeom>
        </p:spPr>
      </p:pic>
    </p:spTree>
    <p:extLst>
      <p:ext uri="{BB962C8B-B14F-4D97-AF65-F5344CB8AC3E}">
        <p14:creationId xmlns:p14="http://schemas.microsoft.com/office/powerpoint/2010/main" val="337741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A53DF-705D-796E-407A-D935A63B0D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616A3A-7072-19ED-6359-5DC7109CD6B5}"/>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4F036FAA-B917-CEC3-D48A-091A4F41F481}"/>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E8642244-D15F-4B3A-ED6B-9D0470F5A642}"/>
              </a:ext>
            </a:extLst>
          </p:cNvPr>
          <p:cNvSpPr/>
          <p:nvPr/>
        </p:nvSpPr>
        <p:spPr>
          <a:xfrm>
            <a:off x="8728078" y="2777103"/>
            <a:ext cx="1261545" cy="1261545"/>
          </a:xfrm>
          <a:custGeom>
            <a:avLst/>
            <a:gdLst/>
            <a:ahLst/>
            <a:cxnLst/>
            <a:rect l="l" t="t" r="r" b="b"/>
            <a:pathLst>
              <a:path w="1261545" h="1261545">
                <a:moveTo>
                  <a:pt x="0" y="0"/>
                </a:moveTo>
                <a:lnTo>
                  <a:pt x="1261546" y="0"/>
                </a:lnTo>
                <a:lnTo>
                  <a:pt x="1261546"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FDABB5A5-3A81-7987-8D08-FF17B28C2AB6}"/>
              </a:ext>
            </a:extLst>
          </p:cNvPr>
          <p:cNvSpPr/>
          <p:nvPr/>
        </p:nvSpPr>
        <p:spPr>
          <a:xfrm>
            <a:off x="8823218" y="2872243"/>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B96E73DA-8276-5A96-1BD9-F235AC00BAA7}"/>
              </a:ext>
            </a:extLst>
          </p:cNvPr>
          <p:cNvSpPr/>
          <p:nvPr/>
        </p:nvSpPr>
        <p:spPr>
          <a:xfrm>
            <a:off x="8878764" y="2927789"/>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07FE3587-02D4-AF9A-A68A-E6F5574F6C45}"/>
              </a:ext>
            </a:extLst>
          </p:cNvPr>
          <p:cNvSpPr/>
          <p:nvPr/>
        </p:nvSpPr>
        <p:spPr>
          <a:xfrm>
            <a:off x="8728078" y="4095384"/>
            <a:ext cx="1261545" cy="1261545"/>
          </a:xfrm>
          <a:custGeom>
            <a:avLst/>
            <a:gdLst/>
            <a:ahLst/>
            <a:cxnLst/>
            <a:rect l="l" t="t" r="r" b="b"/>
            <a:pathLst>
              <a:path w="1261545" h="1261545">
                <a:moveTo>
                  <a:pt x="0" y="0"/>
                </a:moveTo>
                <a:lnTo>
                  <a:pt x="1261546" y="0"/>
                </a:lnTo>
                <a:lnTo>
                  <a:pt x="1261546" y="1261546"/>
                </a:lnTo>
                <a:lnTo>
                  <a:pt x="0" y="1261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1599AFBA-1E4C-04DD-5285-58609A142E19}"/>
              </a:ext>
            </a:extLst>
          </p:cNvPr>
          <p:cNvSpPr/>
          <p:nvPr/>
        </p:nvSpPr>
        <p:spPr>
          <a:xfrm>
            <a:off x="8823218" y="4190524"/>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1A0175BE-883B-4675-94BF-1FCD17557AC2}"/>
              </a:ext>
            </a:extLst>
          </p:cNvPr>
          <p:cNvSpPr/>
          <p:nvPr/>
        </p:nvSpPr>
        <p:spPr>
          <a:xfrm>
            <a:off x="8878764" y="4246070"/>
            <a:ext cx="960173" cy="960173"/>
          </a:xfrm>
          <a:custGeom>
            <a:avLst/>
            <a:gdLst/>
            <a:ahLst/>
            <a:cxnLst/>
            <a:rect l="l" t="t" r="r" b="b"/>
            <a:pathLst>
              <a:path w="960173" h="960173">
                <a:moveTo>
                  <a:pt x="0" y="0"/>
                </a:moveTo>
                <a:lnTo>
                  <a:pt x="960174" y="0"/>
                </a:lnTo>
                <a:lnTo>
                  <a:pt x="960174" y="960174"/>
                </a:lnTo>
                <a:lnTo>
                  <a:pt x="0" y="9601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765FDA7F-CCA2-8673-EBB8-2F7805733DAE}"/>
              </a:ext>
            </a:extLst>
          </p:cNvPr>
          <p:cNvSpPr/>
          <p:nvPr/>
        </p:nvSpPr>
        <p:spPr>
          <a:xfrm>
            <a:off x="8728078" y="5413666"/>
            <a:ext cx="1261545" cy="1261545"/>
          </a:xfrm>
          <a:custGeom>
            <a:avLst/>
            <a:gdLst/>
            <a:ahLst/>
            <a:cxnLst/>
            <a:rect l="l" t="t" r="r" b="b"/>
            <a:pathLst>
              <a:path w="1261545" h="1261545">
                <a:moveTo>
                  <a:pt x="0" y="0"/>
                </a:moveTo>
                <a:lnTo>
                  <a:pt x="1261546" y="0"/>
                </a:lnTo>
                <a:lnTo>
                  <a:pt x="1261546"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2DBB713E-A1D8-FCFC-5E2B-FD49FB0CFEAA}"/>
              </a:ext>
            </a:extLst>
          </p:cNvPr>
          <p:cNvSpPr/>
          <p:nvPr/>
        </p:nvSpPr>
        <p:spPr>
          <a:xfrm>
            <a:off x="8823218" y="550880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02ED07A1-FC94-2E22-510A-124BDD74F559}"/>
              </a:ext>
            </a:extLst>
          </p:cNvPr>
          <p:cNvSpPr/>
          <p:nvPr/>
        </p:nvSpPr>
        <p:spPr>
          <a:xfrm>
            <a:off x="8878764" y="5564352"/>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B7A387CB-2DF5-188C-3807-C5CE2DA00D8B}"/>
              </a:ext>
            </a:extLst>
          </p:cNvPr>
          <p:cNvSpPr/>
          <p:nvPr/>
        </p:nvSpPr>
        <p:spPr>
          <a:xfrm>
            <a:off x="8728078" y="6731948"/>
            <a:ext cx="1261545" cy="1261545"/>
          </a:xfrm>
          <a:custGeom>
            <a:avLst/>
            <a:gdLst/>
            <a:ahLst/>
            <a:cxnLst/>
            <a:rect l="l" t="t" r="r" b="b"/>
            <a:pathLst>
              <a:path w="1261545" h="1261545">
                <a:moveTo>
                  <a:pt x="0" y="0"/>
                </a:moveTo>
                <a:lnTo>
                  <a:pt x="1261546" y="0"/>
                </a:lnTo>
                <a:lnTo>
                  <a:pt x="1261546"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4" name="Freeform 14">
            <a:extLst>
              <a:ext uri="{FF2B5EF4-FFF2-40B4-BE49-F238E27FC236}">
                <a16:creationId xmlns:a16="http://schemas.microsoft.com/office/drawing/2014/main" id="{19736847-DEEA-D73E-C4CA-125969E23B3B}"/>
              </a:ext>
            </a:extLst>
          </p:cNvPr>
          <p:cNvSpPr/>
          <p:nvPr/>
        </p:nvSpPr>
        <p:spPr>
          <a:xfrm>
            <a:off x="8823218" y="6827088"/>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5" name="Freeform 15">
            <a:extLst>
              <a:ext uri="{FF2B5EF4-FFF2-40B4-BE49-F238E27FC236}">
                <a16:creationId xmlns:a16="http://schemas.microsoft.com/office/drawing/2014/main" id="{7C359476-94DE-74F9-7E25-109FFDDCAC01}"/>
              </a:ext>
            </a:extLst>
          </p:cNvPr>
          <p:cNvSpPr/>
          <p:nvPr/>
        </p:nvSpPr>
        <p:spPr>
          <a:xfrm>
            <a:off x="8878764" y="6882634"/>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6" name="Freeform 16">
            <a:extLst>
              <a:ext uri="{FF2B5EF4-FFF2-40B4-BE49-F238E27FC236}">
                <a16:creationId xmlns:a16="http://schemas.microsoft.com/office/drawing/2014/main" id="{38471C53-6D48-A5AA-38F3-42AB7FA08055}"/>
              </a:ext>
            </a:extLst>
          </p:cNvPr>
          <p:cNvSpPr/>
          <p:nvPr/>
        </p:nvSpPr>
        <p:spPr>
          <a:xfrm>
            <a:off x="8728078" y="8050229"/>
            <a:ext cx="1261545" cy="1261545"/>
          </a:xfrm>
          <a:custGeom>
            <a:avLst/>
            <a:gdLst/>
            <a:ahLst/>
            <a:cxnLst/>
            <a:rect l="l" t="t" r="r" b="b"/>
            <a:pathLst>
              <a:path w="1261545" h="1261545">
                <a:moveTo>
                  <a:pt x="0" y="0"/>
                </a:moveTo>
                <a:lnTo>
                  <a:pt x="1261546" y="0"/>
                </a:lnTo>
                <a:lnTo>
                  <a:pt x="1261546" y="1261546"/>
                </a:lnTo>
                <a:lnTo>
                  <a:pt x="0" y="1261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7" name="Freeform 17">
            <a:extLst>
              <a:ext uri="{FF2B5EF4-FFF2-40B4-BE49-F238E27FC236}">
                <a16:creationId xmlns:a16="http://schemas.microsoft.com/office/drawing/2014/main" id="{B722BC6E-9149-FCA3-0D77-74EFD17C08B1}"/>
              </a:ext>
            </a:extLst>
          </p:cNvPr>
          <p:cNvSpPr/>
          <p:nvPr/>
        </p:nvSpPr>
        <p:spPr>
          <a:xfrm>
            <a:off x="8823218" y="8145369"/>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8" name="Freeform 18">
            <a:extLst>
              <a:ext uri="{FF2B5EF4-FFF2-40B4-BE49-F238E27FC236}">
                <a16:creationId xmlns:a16="http://schemas.microsoft.com/office/drawing/2014/main" id="{B9644B94-661D-8EBD-E32F-BD6941A2F27A}"/>
              </a:ext>
            </a:extLst>
          </p:cNvPr>
          <p:cNvSpPr/>
          <p:nvPr/>
        </p:nvSpPr>
        <p:spPr>
          <a:xfrm>
            <a:off x="8878764" y="8200915"/>
            <a:ext cx="960173" cy="960173"/>
          </a:xfrm>
          <a:custGeom>
            <a:avLst/>
            <a:gdLst/>
            <a:ahLst/>
            <a:cxnLst/>
            <a:rect l="l" t="t" r="r" b="b"/>
            <a:pathLst>
              <a:path w="960173" h="960173">
                <a:moveTo>
                  <a:pt x="0" y="0"/>
                </a:moveTo>
                <a:lnTo>
                  <a:pt x="960174" y="0"/>
                </a:lnTo>
                <a:lnTo>
                  <a:pt x="960174" y="960174"/>
                </a:lnTo>
                <a:lnTo>
                  <a:pt x="0" y="9601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9" name="Group 19">
            <a:extLst>
              <a:ext uri="{FF2B5EF4-FFF2-40B4-BE49-F238E27FC236}">
                <a16:creationId xmlns:a16="http://schemas.microsoft.com/office/drawing/2014/main" id="{585C9439-399F-1055-CA42-389551178B13}"/>
              </a:ext>
            </a:extLst>
          </p:cNvPr>
          <p:cNvGrpSpPr/>
          <p:nvPr/>
        </p:nvGrpSpPr>
        <p:grpSpPr>
          <a:xfrm>
            <a:off x="-1342907" y="10016500"/>
            <a:ext cx="20973813" cy="734301"/>
            <a:chOff x="0" y="0"/>
            <a:chExt cx="11607985" cy="406400"/>
          </a:xfrm>
        </p:grpSpPr>
        <p:sp>
          <p:nvSpPr>
            <p:cNvPr id="20" name="Freeform 20">
              <a:extLst>
                <a:ext uri="{FF2B5EF4-FFF2-40B4-BE49-F238E27FC236}">
                  <a16:creationId xmlns:a16="http://schemas.microsoft.com/office/drawing/2014/main" id="{7804FF2E-E83B-066C-2AB7-55ADED3A1B15}"/>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1" name="TextBox 21">
              <a:extLst>
                <a:ext uri="{FF2B5EF4-FFF2-40B4-BE49-F238E27FC236}">
                  <a16:creationId xmlns:a16="http://schemas.microsoft.com/office/drawing/2014/main" id="{5AC276CD-2F83-8B1F-E7F7-B3319AEB1B94}"/>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22" name="Group 22">
            <a:extLst>
              <a:ext uri="{FF2B5EF4-FFF2-40B4-BE49-F238E27FC236}">
                <a16:creationId xmlns:a16="http://schemas.microsoft.com/office/drawing/2014/main" id="{44D9FAC9-C816-D1A9-0E93-96CD98025DAD}"/>
              </a:ext>
            </a:extLst>
          </p:cNvPr>
          <p:cNvGrpSpPr/>
          <p:nvPr/>
        </p:nvGrpSpPr>
        <p:grpSpPr>
          <a:xfrm>
            <a:off x="2488624" y="10016500"/>
            <a:ext cx="13310752" cy="734301"/>
            <a:chOff x="0" y="0"/>
            <a:chExt cx="7366854" cy="406400"/>
          </a:xfrm>
        </p:grpSpPr>
        <p:sp>
          <p:nvSpPr>
            <p:cNvPr id="23" name="Freeform 23">
              <a:extLst>
                <a:ext uri="{FF2B5EF4-FFF2-40B4-BE49-F238E27FC236}">
                  <a16:creationId xmlns:a16="http://schemas.microsoft.com/office/drawing/2014/main" id="{25DBBBE9-9278-5D2C-8F5E-7F3BAC601ED2}"/>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24" name="TextBox 24">
              <a:extLst>
                <a:ext uri="{FF2B5EF4-FFF2-40B4-BE49-F238E27FC236}">
                  <a16:creationId xmlns:a16="http://schemas.microsoft.com/office/drawing/2014/main" id="{B7EA9AA3-FD15-A8E7-8769-44A1C3289BAD}"/>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5" name="Group 25">
            <a:extLst>
              <a:ext uri="{FF2B5EF4-FFF2-40B4-BE49-F238E27FC236}">
                <a16:creationId xmlns:a16="http://schemas.microsoft.com/office/drawing/2014/main" id="{EB7826A5-FA2A-11CD-3B15-6011E82CDFEA}"/>
              </a:ext>
            </a:extLst>
          </p:cNvPr>
          <p:cNvGrpSpPr/>
          <p:nvPr/>
        </p:nvGrpSpPr>
        <p:grpSpPr>
          <a:xfrm>
            <a:off x="4107553" y="9974520"/>
            <a:ext cx="10025232" cy="734301"/>
            <a:chOff x="0" y="0"/>
            <a:chExt cx="5548478" cy="406400"/>
          </a:xfrm>
        </p:grpSpPr>
        <p:sp>
          <p:nvSpPr>
            <p:cNvPr id="26" name="Freeform 26">
              <a:extLst>
                <a:ext uri="{FF2B5EF4-FFF2-40B4-BE49-F238E27FC236}">
                  <a16:creationId xmlns:a16="http://schemas.microsoft.com/office/drawing/2014/main" id="{034D1BAA-0CF7-0100-67CB-32F4B917C3B1}"/>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7" name="TextBox 27">
              <a:extLst>
                <a:ext uri="{FF2B5EF4-FFF2-40B4-BE49-F238E27FC236}">
                  <a16:creationId xmlns:a16="http://schemas.microsoft.com/office/drawing/2014/main" id="{3F78A027-9D98-AA34-F692-9B28B47D1984}"/>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28" name="Group 28">
            <a:extLst>
              <a:ext uri="{FF2B5EF4-FFF2-40B4-BE49-F238E27FC236}">
                <a16:creationId xmlns:a16="http://schemas.microsoft.com/office/drawing/2014/main" id="{F4285E03-6B31-BA1A-429A-D4381A11867C}"/>
              </a:ext>
            </a:extLst>
          </p:cNvPr>
          <p:cNvGrpSpPr/>
          <p:nvPr/>
        </p:nvGrpSpPr>
        <p:grpSpPr>
          <a:xfrm>
            <a:off x="10256324" y="2101256"/>
            <a:ext cx="7426068" cy="7239959"/>
            <a:chOff x="0" y="0"/>
            <a:chExt cx="9901425" cy="9653279"/>
          </a:xfrm>
        </p:grpSpPr>
        <p:sp>
          <p:nvSpPr>
            <p:cNvPr id="29" name="Freeform 29">
              <a:extLst>
                <a:ext uri="{FF2B5EF4-FFF2-40B4-BE49-F238E27FC236}">
                  <a16:creationId xmlns:a16="http://schemas.microsoft.com/office/drawing/2014/main" id="{1D470ADC-7616-4955-F424-FCBDEFFE6507}"/>
                </a:ext>
              </a:extLst>
            </p:cNvPr>
            <p:cNvSpPr/>
            <p:nvPr/>
          </p:nvSpPr>
          <p:spPr>
            <a:xfrm>
              <a:off x="3009034" y="0"/>
              <a:ext cx="3689390" cy="3689390"/>
            </a:xfrm>
            <a:custGeom>
              <a:avLst/>
              <a:gdLst/>
              <a:ahLst/>
              <a:cxnLst/>
              <a:rect l="l" t="t" r="r" b="b"/>
              <a:pathLst>
                <a:path w="3689390" h="3689390">
                  <a:moveTo>
                    <a:pt x="0" y="0"/>
                  </a:moveTo>
                  <a:lnTo>
                    <a:pt x="3689389" y="0"/>
                  </a:lnTo>
                  <a:lnTo>
                    <a:pt x="3689389"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0" name="Freeform 30">
              <a:extLst>
                <a:ext uri="{FF2B5EF4-FFF2-40B4-BE49-F238E27FC236}">
                  <a16:creationId xmlns:a16="http://schemas.microsoft.com/office/drawing/2014/main" id="{8D943D9E-7BFF-81B8-AB4A-DAB47B3DC24B}"/>
                </a:ext>
              </a:extLst>
            </p:cNvPr>
            <p:cNvSpPr/>
            <p:nvPr/>
          </p:nvSpPr>
          <p:spPr>
            <a:xfrm>
              <a:off x="6212035" y="227449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1" name="Freeform 31">
              <a:extLst>
                <a:ext uri="{FF2B5EF4-FFF2-40B4-BE49-F238E27FC236}">
                  <a16:creationId xmlns:a16="http://schemas.microsoft.com/office/drawing/2014/main" id="{1860C6BF-0F4E-00AC-BF0A-31A03BFE5AAE}"/>
                </a:ext>
              </a:extLst>
            </p:cNvPr>
            <p:cNvSpPr/>
            <p:nvPr/>
          </p:nvSpPr>
          <p:spPr>
            <a:xfrm>
              <a:off x="0" y="227449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2" name="Freeform 32">
              <a:extLst>
                <a:ext uri="{FF2B5EF4-FFF2-40B4-BE49-F238E27FC236}">
                  <a16:creationId xmlns:a16="http://schemas.microsoft.com/office/drawing/2014/main" id="{78C5A208-5E92-8DC0-198B-4BEBF495CD80}"/>
                </a:ext>
              </a:extLst>
            </p:cNvPr>
            <p:cNvSpPr/>
            <p:nvPr/>
          </p:nvSpPr>
          <p:spPr>
            <a:xfrm>
              <a:off x="1263011" y="596388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3" name="Freeform 33">
              <a:extLst>
                <a:ext uri="{FF2B5EF4-FFF2-40B4-BE49-F238E27FC236}">
                  <a16:creationId xmlns:a16="http://schemas.microsoft.com/office/drawing/2014/main" id="{3E1D19F6-A2D1-8981-A184-F3AA1DDB640A}"/>
                </a:ext>
              </a:extLst>
            </p:cNvPr>
            <p:cNvSpPr/>
            <p:nvPr/>
          </p:nvSpPr>
          <p:spPr>
            <a:xfrm>
              <a:off x="4952401" y="5963889"/>
              <a:ext cx="3689390" cy="3689390"/>
            </a:xfrm>
            <a:custGeom>
              <a:avLst/>
              <a:gdLst/>
              <a:ahLst/>
              <a:cxnLst/>
              <a:rect l="l" t="t" r="r" b="b"/>
              <a:pathLst>
                <a:path w="3689390" h="3689390">
                  <a:moveTo>
                    <a:pt x="0" y="0"/>
                  </a:moveTo>
                  <a:lnTo>
                    <a:pt x="3689389" y="0"/>
                  </a:lnTo>
                  <a:lnTo>
                    <a:pt x="3689389"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4" name="Freeform 34">
              <a:extLst>
                <a:ext uri="{FF2B5EF4-FFF2-40B4-BE49-F238E27FC236}">
                  <a16:creationId xmlns:a16="http://schemas.microsoft.com/office/drawing/2014/main" id="{262DA814-92DD-338B-D7AD-1BC22E19D37B}"/>
                </a:ext>
              </a:extLst>
            </p:cNvPr>
            <p:cNvSpPr/>
            <p:nvPr/>
          </p:nvSpPr>
          <p:spPr>
            <a:xfrm>
              <a:off x="3287271" y="278237"/>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5" name="Freeform 35">
              <a:extLst>
                <a:ext uri="{FF2B5EF4-FFF2-40B4-BE49-F238E27FC236}">
                  <a16:creationId xmlns:a16="http://schemas.microsoft.com/office/drawing/2014/main" id="{0DDFCD13-78AA-ACA4-0B05-FFBE378D295D}"/>
                </a:ext>
              </a:extLst>
            </p:cNvPr>
            <p:cNvSpPr/>
            <p:nvPr/>
          </p:nvSpPr>
          <p:spPr>
            <a:xfrm>
              <a:off x="6490272" y="255273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6" name="Freeform 36">
              <a:extLst>
                <a:ext uri="{FF2B5EF4-FFF2-40B4-BE49-F238E27FC236}">
                  <a16:creationId xmlns:a16="http://schemas.microsoft.com/office/drawing/2014/main" id="{C105C332-DF31-A4F5-C22F-6F95CC31E31F}"/>
                </a:ext>
              </a:extLst>
            </p:cNvPr>
            <p:cNvSpPr/>
            <p:nvPr/>
          </p:nvSpPr>
          <p:spPr>
            <a:xfrm>
              <a:off x="278237" y="2552736"/>
              <a:ext cx="3132915" cy="3132915"/>
            </a:xfrm>
            <a:custGeom>
              <a:avLst/>
              <a:gdLst/>
              <a:ahLst/>
              <a:cxnLst/>
              <a:rect l="l" t="t" r="r" b="b"/>
              <a:pathLst>
                <a:path w="3132915" h="3132915">
                  <a:moveTo>
                    <a:pt x="0" y="0"/>
                  </a:moveTo>
                  <a:lnTo>
                    <a:pt x="3132916" y="0"/>
                  </a:lnTo>
                  <a:lnTo>
                    <a:pt x="3132916"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C090A7FC-C989-DA8C-C41D-929AAB038F70}"/>
                </a:ext>
              </a:extLst>
            </p:cNvPr>
            <p:cNvSpPr/>
            <p:nvPr/>
          </p:nvSpPr>
          <p:spPr>
            <a:xfrm>
              <a:off x="1541248" y="624212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8" name="Freeform 38">
              <a:extLst>
                <a:ext uri="{FF2B5EF4-FFF2-40B4-BE49-F238E27FC236}">
                  <a16:creationId xmlns:a16="http://schemas.microsoft.com/office/drawing/2014/main" id="{B889885B-726A-B4F3-4716-B551138AA96A}"/>
                </a:ext>
              </a:extLst>
            </p:cNvPr>
            <p:cNvSpPr/>
            <p:nvPr/>
          </p:nvSpPr>
          <p:spPr>
            <a:xfrm>
              <a:off x="5230638" y="624212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9" name="Freeform 39">
              <a:extLst>
                <a:ext uri="{FF2B5EF4-FFF2-40B4-BE49-F238E27FC236}">
                  <a16:creationId xmlns:a16="http://schemas.microsoft.com/office/drawing/2014/main" id="{91DD8C65-ABC0-18EC-55D9-077AD45F5B0B}"/>
                </a:ext>
              </a:extLst>
            </p:cNvPr>
            <p:cNvSpPr/>
            <p:nvPr/>
          </p:nvSpPr>
          <p:spPr>
            <a:xfrm>
              <a:off x="3449715" y="440681"/>
              <a:ext cx="2808028" cy="2808028"/>
            </a:xfrm>
            <a:custGeom>
              <a:avLst/>
              <a:gdLst/>
              <a:ahLst/>
              <a:cxnLst/>
              <a:rect l="l" t="t" r="r" b="b"/>
              <a:pathLst>
                <a:path w="2808028" h="2808028">
                  <a:moveTo>
                    <a:pt x="0" y="0"/>
                  </a:moveTo>
                  <a:lnTo>
                    <a:pt x="2808027" y="0"/>
                  </a:lnTo>
                  <a:lnTo>
                    <a:pt x="2808027"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0" name="Freeform 40">
              <a:extLst>
                <a:ext uri="{FF2B5EF4-FFF2-40B4-BE49-F238E27FC236}">
                  <a16:creationId xmlns:a16="http://schemas.microsoft.com/office/drawing/2014/main" id="{8BBABC7E-9401-F0AE-E874-35B4F74AC4DF}"/>
                </a:ext>
              </a:extLst>
            </p:cNvPr>
            <p:cNvSpPr/>
            <p:nvPr/>
          </p:nvSpPr>
          <p:spPr>
            <a:xfrm>
              <a:off x="6652716" y="271518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1" name="Freeform 41">
              <a:extLst>
                <a:ext uri="{FF2B5EF4-FFF2-40B4-BE49-F238E27FC236}">
                  <a16:creationId xmlns:a16="http://schemas.microsoft.com/office/drawing/2014/main" id="{09C7EA9E-DAB4-7DAC-AC1A-2B580AD79DB5}"/>
                </a:ext>
              </a:extLst>
            </p:cNvPr>
            <p:cNvSpPr/>
            <p:nvPr/>
          </p:nvSpPr>
          <p:spPr>
            <a:xfrm>
              <a:off x="440681" y="271518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2" name="Freeform 42">
              <a:extLst>
                <a:ext uri="{FF2B5EF4-FFF2-40B4-BE49-F238E27FC236}">
                  <a16:creationId xmlns:a16="http://schemas.microsoft.com/office/drawing/2014/main" id="{C474413D-F444-48FD-8CE7-566B02B35BF5}"/>
                </a:ext>
              </a:extLst>
            </p:cNvPr>
            <p:cNvSpPr/>
            <p:nvPr/>
          </p:nvSpPr>
          <p:spPr>
            <a:xfrm>
              <a:off x="1703692" y="640457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3" name="Freeform 43">
              <a:extLst>
                <a:ext uri="{FF2B5EF4-FFF2-40B4-BE49-F238E27FC236}">
                  <a16:creationId xmlns:a16="http://schemas.microsoft.com/office/drawing/2014/main" id="{43D253BB-19F5-4D9C-6C85-B5C54E0CACDA}"/>
                </a:ext>
              </a:extLst>
            </p:cNvPr>
            <p:cNvSpPr/>
            <p:nvPr/>
          </p:nvSpPr>
          <p:spPr>
            <a:xfrm>
              <a:off x="5393082" y="6404570"/>
              <a:ext cx="2808028" cy="2808028"/>
            </a:xfrm>
            <a:custGeom>
              <a:avLst/>
              <a:gdLst/>
              <a:ahLst/>
              <a:cxnLst/>
              <a:rect l="l" t="t" r="r" b="b"/>
              <a:pathLst>
                <a:path w="2808028" h="2808028">
                  <a:moveTo>
                    <a:pt x="0" y="0"/>
                  </a:moveTo>
                  <a:lnTo>
                    <a:pt x="2808027" y="0"/>
                  </a:lnTo>
                  <a:lnTo>
                    <a:pt x="2808027"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4" name="Freeform 44">
              <a:extLst>
                <a:ext uri="{FF2B5EF4-FFF2-40B4-BE49-F238E27FC236}">
                  <a16:creationId xmlns:a16="http://schemas.microsoft.com/office/drawing/2014/main" id="{D044B49D-F686-F92D-AB8C-B73FC1AEB1E8}"/>
                </a:ext>
              </a:extLst>
            </p:cNvPr>
            <p:cNvSpPr/>
            <p:nvPr/>
          </p:nvSpPr>
          <p:spPr>
            <a:xfrm>
              <a:off x="3907950" y="831520"/>
              <a:ext cx="1906386" cy="1906386"/>
            </a:xfrm>
            <a:custGeom>
              <a:avLst/>
              <a:gdLst/>
              <a:ahLst/>
              <a:cxnLst/>
              <a:rect l="l" t="t" r="r" b="b"/>
              <a:pathLst>
                <a:path w="1906386" h="1906386">
                  <a:moveTo>
                    <a:pt x="0" y="0"/>
                  </a:moveTo>
                  <a:lnTo>
                    <a:pt x="1906387" y="0"/>
                  </a:lnTo>
                  <a:lnTo>
                    <a:pt x="1906387" y="1906386"/>
                  </a:lnTo>
                  <a:lnTo>
                    <a:pt x="0" y="1906386"/>
                  </a:lnTo>
                  <a:lnTo>
                    <a:pt x="0" y="0"/>
                  </a:lnTo>
                  <a:close/>
                </a:path>
              </a:pathLst>
            </a:custGeom>
            <a:blipFill>
              <a:blip r:embed="rId13">
                <a:alphaModFix amt="9999"/>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45" name="Freeform 45">
              <a:extLst>
                <a:ext uri="{FF2B5EF4-FFF2-40B4-BE49-F238E27FC236}">
                  <a16:creationId xmlns:a16="http://schemas.microsoft.com/office/drawing/2014/main" id="{9A610B18-E9BC-CD6F-170F-B3CA4115F077}"/>
                </a:ext>
              </a:extLst>
            </p:cNvPr>
            <p:cNvSpPr/>
            <p:nvPr/>
          </p:nvSpPr>
          <p:spPr>
            <a:xfrm>
              <a:off x="1044994" y="3082437"/>
              <a:ext cx="1599403" cy="1901222"/>
            </a:xfrm>
            <a:custGeom>
              <a:avLst/>
              <a:gdLst/>
              <a:ahLst/>
              <a:cxnLst/>
              <a:rect l="l" t="t" r="r" b="b"/>
              <a:pathLst>
                <a:path w="1599403" h="1901222">
                  <a:moveTo>
                    <a:pt x="0" y="0"/>
                  </a:moveTo>
                  <a:lnTo>
                    <a:pt x="1599402" y="0"/>
                  </a:lnTo>
                  <a:lnTo>
                    <a:pt x="1599402" y="1901221"/>
                  </a:lnTo>
                  <a:lnTo>
                    <a:pt x="0" y="1901221"/>
                  </a:lnTo>
                  <a:lnTo>
                    <a:pt x="0" y="0"/>
                  </a:lnTo>
                  <a:close/>
                </a:path>
              </a:pathLst>
            </a:custGeom>
            <a:blipFill>
              <a:blip r:embed="rId15">
                <a:alphaModFix amt="9999"/>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46" name="Freeform 46">
              <a:extLst>
                <a:ext uri="{FF2B5EF4-FFF2-40B4-BE49-F238E27FC236}">
                  <a16:creationId xmlns:a16="http://schemas.microsoft.com/office/drawing/2014/main" id="{0E13575D-139C-4627-5D00-2C345EDA561C}"/>
                </a:ext>
              </a:extLst>
            </p:cNvPr>
            <p:cNvSpPr/>
            <p:nvPr/>
          </p:nvSpPr>
          <p:spPr>
            <a:xfrm>
              <a:off x="7241371" y="3205643"/>
              <a:ext cx="1827103" cy="1827103"/>
            </a:xfrm>
            <a:custGeom>
              <a:avLst/>
              <a:gdLst/>
              <a:ahLst/>
              <a:cxnLst/>
              <a:rect l="l" t="t" r="r" b="b"/>
              <a:pathLst>
                <a:path w="1827103" h="1827103">
                  <a:moveTo>
                    <a:pt x="0" y="0"/>
                  </a:moveTo>
                  <a:lnTo>
                    <a:pt x="1827103" y="0"/>
                  </a:lnTo>
                  <a:lnTo>
                    <a:pt x="1827103" y="1827103"/>
                  </a:lnTo>
                  <a:lnTo>
                    <a:pt x="0" y="1827103"/>
                  </a:lnTo>
                  <a:lnTo>
                    <a:pt x="0" y="0"/>
                  </a:lnTo>
                  <a:close/>
                </a:path>
              </a:pathLst>
            </a:custGeom>
            <a:blipFill>
              <a:blip r:embed="rId17">
                <a:alphaModFix amt="9999"/>
                <a:extLst>
                  <a:ext uri="{96DAC541-7B7A-43D3-8B79-37D633B846F1}">
                    <asvg:svgBlip xmlns:asvg="http://schemas.microsoft.com/office/drawing/2016/SVG/main" r:embed="rId18"/>
                  </a:ext>
                </a:extLst>
              </a:blip>
              <a:stretch>
                <a:fillRect/>
              </a:stretch>
            </a:blipFill>
          </p:spPr>
          <p:txBody>
            <a:bodyPr/>
            <a:lstStyle/>
            <a:p>
              <a:endParaRPr lang="de-DE"/>
            </a:p>
          </p:txBody>
        </p:sp>
        <p:sp>
          <p:nvSpPr>
            <p:cNvPr id="47" name="Freeform 47">
              <a:extLst>
                <a:ext uri="{FF2B5EF4-FFF2-40B4-BE49-F238E27FC236}">
                  <a16:creationId xmlns:a16="http://schemas.microsoft.com/office/drawing/2014/main" id="{CA74C1E3-0390-F349-0772-32B6B5FA7364}"/>
                </a:ext>
              </a:extLst>
            </p:cNvPr>
            <p:cNvSpPr/>
            <p:nvPr/>
          </p:nvSpPr>
          <p:spPr>
            <a:xfrm>
              <a:off x="2158271" y="6859150"/>
              <a:ext cx="1898869" cy="1898869"/>
            </a:xfrm>
            <a:custGeom>
              <a:avLst/>
              <a:gdLst/>
              <a:ahLst/>
              <a:cxnLst/>
              <a:rect l="l" t="t" r="r" b="b"/>
              <a:pathLst>
                <a:path w="1898869" h="1898869">
                  <a:moveTo>
                    <a:pt x="0" y="0"/>
                  </a:moveTo>
                  <a:lnTo>
                    <a:pt x="1898869" y="0"/>
                  </a:lnTo>
                  <a:lnTo>
                    <a:pt x="1898869" y="1898868"/>
                  </a:lnTo>
                  <a:lnTo>
                    <a:pt x="0" y="1898868"/>
                  </a:lnTo>
                  <a:lnTo>
                    <a:pt x="0" y="0"/>
                  </a:lnTo>
                  <a:close/>
                </a:path>
              </a:pathLst>
            </a:custGeom>
            <a:blipFill>
              <a:blip r:embed="rId19">
                <a:alphaModFix amt="9999"/>
                <a:extLst>
                  <a:ext uri="{96DAC541-7B7A-43D3-8B79-37D633B846F1}">
                    <asvg:svgBlip xmlns:asvg="http://schemas.microsoft.com/office/drawing/2016/SVG/main" r:embed="rId20"/>
                  </a:ext>
                </a:extLst>
              </a:blip>
              <a:stretch>
                <a:fillRect/>
              </a:stretch>
            </a:blipFill>
          </p:spPr>
          <p:txBody>
            <a:bodyPr/>
            <a:lstStyle/>
            <a:p>
              <a:endParaRPr lang="de-DE"/>
            </a:p>
          </p:txBody>
        </p:sp>
        <p:sp>
          <p:nvSpPr>
            <p:cNvPr id="48" name="Freeform 48">
              <a:extLst>
                <a:ext uri="{FF2B5EF4-FFF2-40B4-BE49-F238E27FC236}">
                  <a16:creationId xmlns:a16="http://schemas.microsoft.com/office/drawing/2014/main" id="{31D1C4A0-8F05-DA42-5F41-376FA5CE6929}"/>
                </a:ext>
              </a:extLst>
            </p:cNvPr>
            <p:cNvSpPr/>
            <p:nvPr/>
          </p:nvSpPr>
          <p:spPr>
            <a:xfrm>
              <a:off x="5807527" y="6936157"/>
              <a:ext cx="1979136" cy="1543726"/>
            </a:xfrm>
            <a:custGeom>
              <a:avLst/>
              <a:gdLst/>
              <a:ahLst/>
              <a:cxnLst/>
              <a:rect l="l" t="t" r="r" b="b"/>
              <a:pathLst>
                <a:path w="1979136" h="1543726">
                  <a:moveTo>
                    <a:pt x="0" y="0"/>
                  </a:moveTo>
                  <a:lnTo>
                    <a:pt x="1979137" y="0"/>
                  </a:lnTo>
                  <a:lnTo>
                    <a:pt x="1979137" y="1543726"/>
                  </a:lnTo>
                  <a:lnTo>
                    <a:pt x="0" y="1543726"/>
                  </a:lnTo>
                  <a:lnTo>
                    <a:pt x="0" y="0"/>
                  </a:lnTo>
                  <a:close/>
                </a:path>
              </a:pathLst>
            </a:custGeom>
            <a:blipFill>
              <a:blip r:embed="rId21">
                <a:alphaModFix amt="9999"/>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49" name="Freeform 49">
              <a:extLst>
                <a:ext uri="{FF2B5EF4-FFF2-40B4-BE49-F238E27FC236}">
                  <a16:creationId xmlns:a16="http://schemas.microsoft.com/office/drawing/2014/main" id="{1B6EBA0C-D176-AC9B-9B1B-3ED38C87E764}"/>
                </a:ext>
              </a:extLst>
            </p:cNvPr>
            <p:cNvSpPr/>
            <p:nvPr/>
          </p:nvSpPr>
          <p:spPr>
            <a:xfrm>
              <a:off x="3248709" y="3411153"/>
              <a:ext cx="3293480" cy="3293480"/>
            </a:xfrm>
            <a:custGeom>
              <a:avLst/>
              <a:gdLst/>
              <a:ahLst/>
              <a:cxnLst/>
              <a:rect l="l" t="t" r="r" b="b"/>
              <a:pathLst>
                <a:path w="3293480" h="3293480">
                  <a:moveTo>
                    <a:pt x="0" y="0"/>
                  </a:moveTo>
                  <a:lnTo>
                    <a:pt x="3293480" y="0"/>
                  </a:lnTo>
                  <a:lnTo>
                    <a:pt x="3293480" y="3293479"/>
                  </a:lnTo>
                  <a:lnTo>
                    <a:pt x="0" y="3293479"/>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0" name="Freeform 50">
              <a:extLst>
                <a:ext uri="{FF2B5EF4-FFF2-40B4-BE49-F238E27FC236}">
                  <a16:creationId xmlns:a16="http://schemas.microsoft.com/office/drawing/2014/main" id="{59D6B780-6014-0ACA-87D9-D506A4F2E65F}"/>
                </a:ext>
              </a:extLst>
            </p:cNvPr>
            <p:cNvSpPr/>
            <p:nvPr/>
          </p:nvSpPr>
          <p:spPr>
            <a:xfrm>
              <a:off x="3497088" y="3659532"/>
              <a:ext cx="2796721" cy="2796721"/>
            </a:xfrm>
            <a:custGeom>
              <a:avLst/>
              <a:gdLst/>
              <a:ahLst/>
              <a:cxnLst/>
              <a:rect l="l" t="t" r="r" b="b"/>
              <a:pathLst>
                <a:path w="2796721" h="2796721">
                  <a:moveTo>
                    <a:pt x="0" y="0"/>
                  </a:moveTo>
                  <a:lnTo>
                    <a:pt x="2796721" y="0"/>
                  </a:lnTo>
                  <a:lnTo>
                    <a:pt x="2796721" y="2796721"/>
                  </a:lnTo>
                  <a:lnTo>
                    <a:pt x="0" y="2796721"/>
                  </a:lnTo>
                  <a:lnTo>
                    <a:pt x="0" y="0"/>
                  </a:lnTo>
                  <a:close/>
                </a:path>
              </a:pathLst>
            </a:custGeom>
            <a:blipFill>
              <a:blip r:embed="rId23">
                <a:alphaModFix amt="9999"/>
                <a:extLst>
                  <a:ext uri="{96DAC541-7B7A-43D3-8B79-37D633B846F1}">
                    <asvg:svgBlip xmlns:asvg="http://schemas.microsoft.com/office/drawing/2016/SVG/main" r:embed="rId24"/>
                  </a:ext>
                </a:extLst>
              </a:blip>
              <a:stretch>
                <a:fillRect/>
              </a:stretch>
            </a:blipFill>
          </p:spPr>
          <p:txBody>
            <a:bodyPr/>
            <a:lstStyle/>
            <a:p>
              <a:endParaRPr lang="de-DE"/>
            </a:p>
          </p:txBody>
        </p:sp>
        <p:sp>
          <p:nvSpPr>
            <p:cNvPr id="51" name="Freeform 51">
              <a:extLst>
                <a:ext uri="{FF2B5EF4-FFF2-40B4-BE49-F238E27FC236}">
                  <a16:creationId xmlns:a16="http://schemas.microsoft.com/office/drawing/2014/main" id="{D39F1739-ABA1-8CF2-E18D-0B6F2E37209C}"/>
                </a:ext>
              </a:extLst>
            </p:cNvPr>
            <p:cNvSpPr/>
            <p:nvPr/>
          </p:nvSpPr>
          <p:spPr>
            <a:xfrm>
              <a:off x="3642100" y="3804544"/>
              <a:ext cx="2506697" cy="2506697"/>
            </a:xfrm>
            <a:custGeom>
              <a:avLst/>
              <a:gdLst/>
              <a:ahLst/>
              <a:cxnLst/>
              <a:rect l="l" t="t" r="r" b="b"/>
              <a:pathLst>
                <a:path w="2506697" h="2506697">
                  <a:moveTo>
                    <a:pt x="0" y="0"/>
                  </a:moveTo>
                  <a:lnTo>
                    <a:pt x="2506697" y="0"/>
                  </a:lnTo>
                  <a:lnTo>
                    <a:pt x="2506697" y="2506697"/>
                  </a:lnTo>
                  <a:lnTo>
                    <a:pt x="0" y="2506697"/>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52" name="Freeform 52">
              <a:extLst>
                <a:ext uri="{FF2B5EF4-FFF2-40B4-BE49-F238E27FC236}">
                  <a16:creationId xmlns:a16="http://schemas.microsoft.com/office/drawing/2014/main" id="{8AB41184-299F-AB12-16F7-AAE5F710F3DF}"/>
                </a:ext>
              </a:extLst>
            </p:cNvPr>
            <p:cNvSpPr/>
            <p:nvPr/>
          </p:nvSpPr>
          <p:spPr>
            <a:xfrm>
              <a:off x="4133482" y="4205013"/>
              <a:ext cx="1440493" cy="1557290"/>
            </a:xfrm>
            <a:custGeom>
              <a:avLst/>
              <a:gdLst/>
              <a:ahLst/>
              <a:cxnLst/>
              <a:rect l="l" t="t" r="r" b="b"/>
              <a:pathLst>
                <a:path w="1440493" h="1557290">
                  <a:moveTo>
                    <a:pt x="0" y="0"/>
                  </a:moveTo>
                  <a:lnTo>
                    <a:pt x="1440493" y="0"/>
                  </a:lnTo>
                  <a:lnTo>
                    <a:pt x="1440493" y="1557290"/>
                  </a:lnTo>
                  <a:lnTo>
                    <a:pt x="0" y="1557290"/>
                  </a:lnTo>
                  <a:lnTo>
                    <a:pt x="0" y="0"/>
                  </a:lnTo>
                  <a:close/>
                </a:path>
              </a:pathLst>
            </a:custGeom>
            <a:blipFill>
              <a:blip r:embed="rId25">
                <a:alphaModFix amt="9999"/>
                <a:extLst>
                  <a:ext uri="{96DAC541-7B7A-43D3-8B79-37D633B846F1}">
                    <asvg:svgBlip xmlns:asvg="http://schemas.microsoft.com/office/drawing/2016/SVG/main" r:embed="rId26"/>
                  </a:ext>
                </a:extLst>
              </a:blip>
              <a:stretch>
                <a:fillRect/>
              </a:stretch>
            </a:blipFill>
          </p:spPr>
          <p:txBody>
            <a:bodyPr/>
            <a:lstStyle/>
            <a:p>
              <a:endParaRPr lang="de-DE"/>
            </a:p>
          </p:txBody>
        </p:sp>
      </p:grpSp>
      <p:sp>
        <p:nvSpPr>
          <p:cNvPr id="53" name="TextBox 53">
            <a:extLst>
              <a:ext uri="{FF2B5EF4-FFF2-40B4-BE49-F238E27FC236}">
                <a16:creationId xmlns:a16="http://schemas.microsoft.com/office/drawing/2014/main" id="{4B504723-3553-0A81-515B-DEEB8A3CB3B5}"/>
              </a:ext>
            </a:extLst>
          </p:cNvPr>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POLITIK FOR HYBRIDARBEJDE</a:t>
            </a:r>
          </a:p>
        </p:txBody>
      </p:sp>
      <p:sp>
        <p:nvSpPr>
          <p:cNvPr id="54" name="TextBox 54">
            <a:extLst>
              <a:ext uri="{FF2B5EF4-FFF2-40B4-BE49-F238E27FC236}">
                <a16:creationId xmlns:a16="http://schemas.microsoft.com/office/drawing/2014/main" id="{4AC098EC-C8CA-30A1-A2FC-B8A7CA15457A}"/>
              </a:ext>
            </a:extLst>
          </p:cNvPr>
          <p:cNvSpPr txBox="1"/>
          <p:nvPr/>
        </p:nvSpPr>
        <p:spPr>
          <a:xfrm>
            <a:off x="6425761" y="1592919"/>
            <a:ext cx="4794916" cy="384083"/>
          </a:xfrm>
          <a:prstGeom prst="rect">
            <a:avLst/>
          </a:prstGeom>
        </p:spPr>
        <p:txBody>
          <a:bodyPr lIns="0" tIns="0" rIns="0" bIns="0" rtlCol="0" anchor="t">
            <a:spAutoFit/>
          </a:bodyPr>
          <a:lstStyle/>
          <a:p>
            <a:pPr algn="ctr">
              <a:lnSpc>
                <a:spcPts val="2813"/>
              </a:lnSpc>
            </a:pPr>
            <a:r>
              <a:rPr lang="en-US" sz="2489" spc="-74">
                <a:solidFill>
                  <a:srgbClr val="000000"/>
                </a:solidFill>
                <a:latin typeface="Poppins"/>
                <a:ea typeface="Poppins"/>
                <a:cs typeface="Poppins"/>
                <a:sym typeface="Poppins"/>
              </a:rPr>
              <a:t>----</a:t>
            </a:r>
          </a:p>
        </p:txBody>
      </p:sp>
      <p:sp>
        <p:nvSpPr>
          <p:cNvPr id="55" name="TextBox 55">
            <a:extLst>
              <a:ext uri="{FF2B5EF4-FFF2-40B4-BE49-F238E27FC236}">
                <a16:creationId xmlns:a16="http://schemas.microsoft.com/office/drawing/2014/main" id="{718E0D01-98C1-A837-963A-CAA151AB2448}"/>
              </a:ext>
            </a:extLst>
          </p:cNvPr>
          <p:cNvSpPr txBox="1"/>
          <p:nvPr/>
        </p:nvSpPr>
        <p:spPr>
          <a:xfrm>
            <a:off x="11279829" y="2449473"/>
            <a:ext cx="5673632" cy="1756828"/>
          </a:xfrm>
          <a:prstGeom prst="rect">
            <a:avLst/>
          </a:prstGeom>
        </p:spPr>
        <p:txBody>
          <a:bodyPr lIns="0" tIns="0" rIns="0" bIns="0" rtlCol="0" anchor="t">
            <a:spAutoFit/>
          </a:bodyPr>
          <a:lstStyle/>
          <a:p>
            <a:pPr algn="ctr">
              <a:lnSpc>
                <a:spcPts val="6779"/>
              </a:lnSpc>
            </a:pPr>
            <a:r>
              <a:rPr lang="en-US" sz="5000" b="1" spc="-179" dirty="0">
                <a:solidFill>
                  <a:srgbClr val="002C47"/>
                </a:solidFill>
                <a:latin typeface="Poppins Bold"/>
                <a:ea typeface="Poppins Bold"/>
                <a:cs typeface="Poppins Bold"/>
                <a:sym typeface="Poppins Bold"/>
              </a:rPr>
              <a:t>Ikke bare en liste med regler</a:t>
            </a:r>
          </a:p>
        </p:txBody>
      </p:sp>
      <p:sp>
        <p:nvSpPr>
          <p:cNvPr id="56" name="TextBox 56">
            <a:extLst>
              <a:ext uri="{FF2B5EF4-FFF2-40B4-BE49-F238E27FC236}">
                <a16:creationId xmlns:a16="http://schemas.microsoft.com/office/drawing/2014/main" id="{22B07BB2-6C84-7CBF-223E-854F521003EA}"/>
              </a:ext>
            </a:extLst>
          </p:cNvPr>
          <p:cNvSpPr txBox="1"/>
          <p:nvPr/>
        </p:nvSpPr>
        <p:spPr>
          <a:xfrm>
            <a:off x="919701" y="2984395"/>
            <a:ext cx="7644352" cy="538609"/>
          </a:xfrm>
          <a:prstGeom prst="rect">
            <a:avLst/>
          </a:prstGeom>
        </p:spPr>
        <p:txBody>
          <a:bodyPr lIns="0" tIns="0" rIns="0" bIns="0" rtlCol="0" anchor="t">
            <a:spAutoFit/>
          </a:bodyPr>
          <a:lstStyle/>
          <a:p>
            <a:pPr lvl="1"/>
            <a:r>
              <a:rPr lang="en-GB" sz="3500" kern="100" dirty="0">
                <a:effectLst/>
                <a:latin typeface="Aptos" panose="020B0004020202020204" pitchFamily="34" charset="0"/>
                <a:ea typeface="Aptos" panose="020B0004020202020204" pitchFamily="34" charset="0"/>
                <a:cs typeface="Times New Roman" panose="02020603050405020304" pitchFamily="18" charset="0"/>
              </a:rPr>
              <a:t>En holistisk tilgang er afgørende</a:t>
            </a:r>
            <a:endParaRPr lang="en-US" sz="3500" spc="-60" dirty="0">
              <a:solidFill>
                <a:srgbClr val="000000"/>
              </a:solidFill>
              <a:latin typeface="Poppins"/>
              <a:ea typeface="Poppins"/>
              <a:cs typeface="Poppins"/>
              <a:sym typeface="Poppins"/>
            </a:endParaRPr>
          </a:p>
        </p:txBody>
      </p:sp>
      <p:sp>
        <p:nvSpPr>
          <p:cNvPr id="57" name="TextBox 57">
            <a:extLst>
              <a:ext uri="{FF2B5EF4-FFF2-40B4-BE49-F238E27FC236}">
                <a16:creationId xmlns:a16="http://schemas.microsoft.com/office/drawing/2014/main" id="{80E2D1D5-751E-11F9-39D0-FEBC7395F1C7}"/>
              </a:ext>
            </a:extLst>
          </p:cNvPr>
          <p:cNvSpPr txBox="1"/>
          <p:nvPr/>
        </p:nvSpPr>
        <p:spPr>
          <a:xfrm>
            <a:off x="897441" y="5316069"/>
            <a:ext cx="7644352" cy="1298432"/>
          </a:xfrm>
          <a:prstGeom prst="rect">
            <a:avLst/>
          </a:prstGeom>
        </p:spPr>
        <p:txBody>
          <a:bodyPr lIns="0" tIns="0" rIns="0" bIns="0" rtlCol="0" anchor="t">
            <a:spAutoFit/>
          </a:bodyPr>
          <a:lstStyle/>
          <a:p>
            <a:pPr lvl="1"/>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lvl="1"/>
            <a:r>
              <a:rPr lang="en-GB" sz="3500" kern="100" dirty="0">
                <a:effectLst/>
                <a:latin typeface="Aptos" panose="020B0004020202020204" pitchFamily="34" charset="0"/>
                <a:ea typeface="Aptos" panose="020B0004020202020204" pitchFamily="34" charset="0"/>
                <a:cs typeface="Times New Roman" panose="02020603050405020304" pitchFamily="18" charset="0"/>
              </a:rPr>
              <a:t>Håndtere psykosociale udfordringer</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58" name="TextBox 58">
            <a:extLst>
              <a:ext uri="{FF2B5EF4-FFF2-40B4-BE49-F238E27FC236}">
                <a16:creationId xmlns:a16="http://schemas.microsoft.com/office/drawing/2014/main" id="{E51D7BD1-A8E4-EE2D-F549-569516ACFBC1}"/>
              </a:ext>
            </a:extLst>
          </p:cNvPr>
          <p:cNvSpPr txBox="1"/>
          <p:nvPr/>
        </p:nvSpPr>
        <p:spPr>
          <a:xfrm>
            <a:off x="1371165" y="4281826"/>
            <a:ext cx="7644352" cy="1183016"/>
          </a:xfrm>
          <a:prstGeom prst="rect">
            <a:avLst/>
          </a:prstGeom>
        </p:spPr>
        <p:txBody>
          <a:bodyPr lIns="0" tIns="0" rIns="0" bIns="0" rtlCol="0" anchor="t">
            <a:spAutoFit/>
          </a:bodyPr>
          <a:lstStyle/>
          <a:p>
            <a:pPr>
              <a:lnSpc>
                <a:spcPts val="2260"/>
              </a:lnSpc>
            </a:pPr>
            <a:endParaRPr lang="en-GB" sz="3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ts val="2260"/>
              </a:lnSpc>
            </a:pPr>
            <a:r>
              <a:rPr lang="en-GB" sz="3500" kern="100" dirty="0">
                <a:effectLst/>
                <a:latin typeface="Aptos" panose="020B0004020202020204" pitchFamily="34" charset="0"/>
                <a:ea typeface="Aptos" panose="020B0004020202020204" pitchFamily="34" charset="0"/>
                <a:cs typeface="Times New Roman" panose="02020603050405020304" pitchFamily="18" charset="0"/>
              </a:rPr>
              <a:t>Vær opmærksom på databeskyttelse</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a:p>
            <a:pPr algn="l">
              <a:lnSpc>
                <a:spcPts val="2260"/>
              </a:lnSpc>
            </a:pPr>
            <a:endParaRPr lang="en-US" sz="2000" spc="-60" dirty="0">
              <a:solidFill>
                <a:srgbClr val="000000"/>
              </a:solidFill>
              <a:latin typeface="Poppins"/>
              <a:ea typeface="Poppins"/>
              <a:cs typeface="Poppins"/>
              <a:sym typeface="Poppins"/>
            </a:endParaRPr>
          </a:p>
        </p:txBody>
      </p:sp>
      <p:sp>
        <p:nvSpPr>
          <p:cNvPr id="59" name="TextBox 59">
            <a:extLst>
              <a:ext uri="{FF2B5EF4-FFF2-40B4-BE49-F238E27FC236}">
                <a16:creationId xmlns:a16="http://schemas.microsoft.com/office/drawing/2014/main" id="{3F91A153-41E9-961F-136F-5516730F0B6F}"/>
              </a:ext>
            </a:extLst>
          </p:cNvPr>
          <p:cNvSpPr txBox="1"/>
          <p:nvPr/>
        </p:nvSpPr>
        <p:spPr>
          <a:xfrm>
            <a:off x="1173496" y="6671237"/>
            <a:ext cx="7644352" cy="1837041"/>
          </a:xfrm>
          <a:prstGeom prst="rect">
            <a:avLst/>
          </a:prstGeom>
        </p:spPr>
        <p:txBody>
          <a:bodyPr lIns="0" tIns="0" rIns="0" bIns="0" rtlCol="0" anchor="t">
            <a:spAutoFit/>
          </a:bodyPr>
          <a:lstStyle/>
          <a:p>
            <a:pPr lvl="1"/>
            <a:endParaRPr lang="en-GB" sz="3000"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en-GB" sz="3500" kern="100" dirty="0">
                <a:effectLst/>
                <a:latin typeface="Aptos" panose="020B0004020202020204" pitchFamily="34" charset="0"/>
                <a:ea typeface="Aptos" panose="020B0004020202020204" pitchFamily="34" charset="0"/>
                <a:cs typeface="Times New Roman" panose="02020603050405020304" pitchFamily="18" charset="0"/>
              </a:rPr>
              <a:t>Engager dig i socialiserende initiativer</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60" name="TextBox 60">
            <a:extLst>
              <a:ext uri="{FF2B5EF4-FFF2-40B4-BE49-F238E27FC236}">
                <a16:creationId xmlns:a16="http://schemas.microsoft.com/office/drawing/2014/main" id="{84F23129-DAF8-14E9-9E16-47339D2BFC67}"/>
              </a:ext>
            </a:extLst>
          </p:cNvPr>
          <p:cNvSpPr txBox="1"/>
          <p:nvPr/>
        </p:nvSpPr>
        <p:spPr>
          <a:xfrm>
            <a:off x="913259" y="8339799"/>
            <a:ext cx="7644352" cy="836768"/>
          </a:xfrm>
          <a:prstGeom prst="rect">
            <a:avLst/>
          </a:prstGeom>
        </p:spPr>
        <p:txBody>
          <a:bodyPr lIns="0" tIns="0" rIns="0" bIns="0" rtlCol="0" anchor="t">
            <a:spAutoFit/>
          </a:bodyPr>
          <a:lstStyle/>
          <a:p>
            <a:pPr lvl="1"/>
            <a:r>
              <a:rPr lang="en-US" sz="3500" kern="100" dirty="0">
                <a:latin typeface="Aptos" panose="020B0004020202020204" pitchFamily="34" charset="0"/>
                <a:ea typeface="Aptos" panose="020B0004020202020204" pitchFamily="34" charset="0"/>
                <a:cs typeface="Times New Roman" panose="02020603050405020304" pitchFamily="18" charset="0"/>
              </a:rPr>
              <a:t>Design arbejdspladser bæredygtigt</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61" name="TextBox 61">
            <a:extLst>
              <a:ext uri="{FF2B5EF4-FFF2-40B4-BE49-F238E27FC236}">
                <a16:creationId xmlns:a16="http://schemas.microsoft.com/office/drawing/2014/main" id="{F8A6900C-1FDF-6E08-B5C6-038AB18AF863}"/>
              </a:ext>
            </a:extLst>
          </p:cNvPr>
          <p:cNvSpPr txBox="1"/>
          <p:nvPr/>
        </p:nvSpPr>
        <p:spPr>
          <a:xfrm>
            <a:off x="10983878" y="4693199"/>
            <a:ext cx="6473966" cy="4427494"/>
          </a:xfrm>
          <a:prstGeom prst="rect">
            <a:avLst/>
          </a:prstGeom>
        </p:spPr>
        <p:txBody>
          <a:bodyPr lIns="0" tIns="0" rIns="0" bIns="0" rtlCol="0" anchor="t">
            <a:spAutoFit/>
          </a:bodyPr>
          <a:lstStyle/>
          <a:p>
            <a:pPr algn="ctr">
              <a:lnSpc>
                <a:spcPts val="2260"/>
              </a:lnSpc>
            </a:pPr>
            <a:r>
              <a:rPr lang="en-US" sz="4000" spc="-60" dirty="0">
                <a:solidFill>
                  <a:srgbClr val="000000"/>
                </a:solidFill>
                <a:latin typeface="Poppins"/>
                <a:ea typeface="Poppins"/>
                <a:cs typeface="Poppins"/>
                <a:sym typeface="Poppins"/>
              </a:rPr>
              <a:t>Udvikl dig løbende</a:t>
            </a:r>
            <a:br>
              <a:rPr lang="en-US" sz="4000" spc="-60" dirty="0">
                <a:solidFill>
                  <a:srgbClr val="000000"/>
                </a:solidFill>
                <a:latin typeface="Poppins"/>
                <a:ea typeface="Poppins"/>
                <a:cs typeface="Poppins"/>
                <a:sym typeface="Poppins"/>
              </a:rPr>
            </a:br>
            <a:br>
              <a:rPr lang="en-US" sz="4000" spc="-60" dirty="0">
                <a:solidFill>
                  <a:srgbClr val="000000"/>
                </a:solidFill>
                <a:latin typeface="Poppins"/>
                <a:ea typeface="Poppins"/>
                <a:cs typeface="Poppins"/>
                <a:sym typeface="Poppins"/>
              </a:rPr>
            </a:br>
            <a:r>
              <a:rPr lang="en-US" sz="4000" spc="-60" dirty="0">
                <a:solidFill>
                  <a:srgbClr val="000000"/>
                </a:solidFill>
                <a:latin typeface="Poppins"/>
                <a:ea typeface="Poppins"/>
                <a:cs typeface="Poppins"/>
                <a:sym typeface="Poppins"/>
              </a:rPr>
              <a:t> </a:t>
            </a:r>
          </a:p>
          <a:p>
            <a:pPr algn="l">
              <a:lnSpc>
                <a:spcPts val="2260"/>
              </a:lnSpc>
            </a:pPr>
            <a:endParaRPr lang="en-US" sz="4000" spc="-60" dirty="0">
              <a:solidFill>
                <a:srgbClr val="000000"/>
              </a:solidFill>
              <a:latin typeface="Poppins"/>
              <a:ea typeface="Poppins"/>
              <a:cs typeface="Poppins"/>
              <a:sym typeface="Poppins"/>
            </a:endParaRPr>
          </a:p>
          <a:p>
            <a:pPr algn="ctr">
              <a:lnSpc>
                <a:spcPts val="2260"/>
              </a:lnSpc>
            </a:pPr>
            <a:r>
              <a:rPr lang="en-US" sz="4000" spc="-60" dirty="0">
                <a:solidFill>
                  <a:srgbClr val="000000"/>
                </a:solidFill>
                <a:latin typeface="Poppins"/>
                <a:ea typeface="Poppins"/>
                <a:cs typeface="Poppins"/>
                <a:sym typeface="Poppins"/>
              </a:rPr>
              <a:t>Søg feedback fra medarbejderne</a:t>
            </a:r>
            <a:br>
              <a:rPr lang="en-US" sz="4000" spc="-60" dirty="0">
                <a:solidFill>
                  <a:srgbClr val="000000"/>
                </a:solidFill>
                <a:latin typeface="Poppins"/>
                <a:ea typeface="Poppins"/>
                <a:cs typeface="Poppins"/>
                <a:sym typeface="Poppins"/>
              </a:rPr>
            </a:br>
            <a:endParaRPr lang="en-US" sz="4000" spc="-60" dirty="0">
              <a:solidFill>
                <a:srgbClr val="000000"/>
              </a:solidFill>
              <a:latin typeface="Poppins"/>
              <a:ea typeface="Poppins"/>
              <a:cs typeface="Poppins"/>
              <a:sym typeface="Poppins"/>
            </a:endParaRPr>
          </a:p>
          <a:p>
            <a:pPr algn="ctr">
              <a:lnSpc>
                <a:spcPts val="2260"/>
              </a:lnSpc>
            </a:pPr>
            <a:r>
              <a:rPr lang="en-US" sz="4000" spc="-60" dirty="0">
                <a:solidFill>
                  <a:srgbClr val="000000"/>
                </a:solidFill>
                <a:latin typeface="Poppins"/>
                <a:ea typeface="Poppins"/>
                <a:cs typeface="Poppins"/>
                <a:sym typeface="Poppins"/>
              </a:rPr>
              <a:t> og erfaring</a:t>
            </a:r>
          </a:p>
          <a:p>
            <a:pPr algn="l">
              <a:lnSpc>
                <a:spcPts val="2260"/>
              </a:lnSpc>
            </a:pP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a:p>
            <a:pPr algn="ctr">
              <a:lnSpc>
                <a:spcPts val="2260"/>
              </a:lnSpc>
            </a:pPr>
            <a:r>
              <a:rPr lang="en-US" sz="4000" spc="-60" dirty="0">
                <a:solidFill>
                  <a:srgbClr val="000000"/>
                </a:solidFill>
                <a:latin typeface="Poppins"/>
                <a:ea typeface="Poppins"/>
                <a:cs typeface="Poppins"/>
                <a:sym typeface="Poppins"/>
              </a:rPr>
              <a:t>Svar på det</a:t>
            </a:r>
          </a:p>
          <a:p>
            <a:pPr algn="l">
              <a:lnSpc>
                <a:spcPts val="2260"/>
              </a:lnSpc>
            </a:pPr>
            <a:endParaRPr lang="en-US" sz="2000" spc="-60" dirty="0">
              <a:solidFill>
                <a:srgbClr val="000000"/>
              </a:solidFill>
              <a:latin typeface="Poppins"/>
              <a:ea typeface="Poppins"/>
              <a:cs typeface="Poppins"/>
              <a:sym typeface="Poppins"/>
            </a:endParaRPr>
          </a:p>
          <a:p>
            <a:pPr algn="l">
              <a:lnSpc>
                <a:spcPts val="2260"/>
              </a:lnSpc>
            </a:pPr>
            <a:endParaRPr lang="en-US" sz="2000" spc="-60" dirty="0">
              <a:solidFill>
                <a:srgbClr val="000000"/>
              </a:solidFill>
              <a:latin typeface="Poppins"/>
              <a:ea typeface="Poppins"/>
              <a:cs typeface="Poppins"/>
              <a:sym typeface="Poppins"/>
            </a:endParaRPr>
          </a:p>
          <a:p>
            <a:pPr algn="l">
              <a:lnSpc>
                <a:spcPts val="2260"/>
              </a:lnSpc>
            </a:pPr>
            <a:endParaRPr lang="en-US" sz="2000" spc="-60" dirty="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3098614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077096A-02C2-45E9-884F-CBEFE9C3C4FC}"/>
              </a:ext>
            </a:extLst>
          </p:cNvPr>
          <p:cNvGraphicFramePr>
            <a:graphicFrameLocks noGrp="1"/>
          </p:cNvGraphicFramePr>
          <p:nvPr>
            <p:extLst>
              <p:ext uri="{D42A27DB-BD31-4B8C-83A1-F6EECF244321}">
                <p14:modId xmlns:p14="http://schemas.microsoft.com/office/powerpoint/2010/main" val="3251476218"/>
              </p:ext>
            </p:extLst>
          </p:nvPr>
        </p:nvGraphicFramePr>
        <p:xfrm>
          <a:off x="152400" y="419100"/>
          <a:ext cx="18288000" cy="5190295"/>
        </p:xfrm>
        <a:graphic>
          <a:graphicData uri="http://schemas.openxmlformats.org/drawingml/2006/table">
            <a:tbl>
              <a:tblPr firstRow="1" bandRow="1">
                <a:tableStyleId>{2D5ABB26-0587-4C30-8999-92F81FD0307C}</a:tableStyleId>
              </a:tblPr>
              <a:tblGrid>
                <a:gridCol w="9144000">
                  <a:extLst>
                    <a:ext uri="{9D8B030D-6E8A-4147-A177-3AD203B41FA5}">
                      <a16:colId xmlns:a16="http://schemas.microsoft.com/office/drawing/2014/main" val="1851465967"/>
                    </a:ext>
                  </a:extLst>
                </a:gridCol>
                <a:gridCol w="9144000">
                  <a:extLst>
                    <a:ext uri="{9D8B030D-6E8A-4147-A177-3AD203B41FA5}">
                      <a16:colId xmlns:a16="http://schemas.microsoft.com/office/drawing/2014/main" val="2191888790"/>
                    </a:ext>
                  </a:extLst>
                </a:gridCol>
              </a:tblGrid>
              <a:tr h="8334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150" dirty="0">
                          <a:solidFill>
                            <a:srgbClr val="002C47"/>
                          </a:solidFill>
                          <a:latin typeface="Poppins Bold"/>
                          <a:ea typeface="Poppins Bold"/>
                          <a:cs typeface="Poppins Bold"/>
                          <a:sym typeface="Poppins Bold"/>
                        </a:rPr>
                        <a:t>DIREKTIV</a:t>
                      </a:r>
                    </a:p>
                    <a:p>
                      <a:pPr algn="ctr"/>
                      <a:endParaRPr lang="en-IT" sz="6500" dirty="0"/>
                    </a:p>
                  </a:txBody>
                  <a:tcPr/>
                </a:tc>
                <a:tc>
                  <a:txBody>
                    <a:bodyPr/>
                    <a:lstStyle/>
                    <a:p>
                      <a:pPr algn="ctr"/>
                      <a:r>
                        <a:rPr lang="en-US" sz="6000" b="1" spc="-150" dirty="0">
                          <a:solidFill>
                            <a:srgbClr val="002C47"/>
                          </a:solidFill>
                          <a:latin typeface="Poppins Bold"/>
                          <a:ea typeface="Poppins Bold"/>
                          <a:cs typeface="Poppins Bold"/>
                          <a:sym typeface="Poppins Bold"/>
                        </a:rPr>
                        <a:t>GUIDELINE</a:t>
                      </a:r>
                      <a:endParaRPr lang="en-IT" sz="6500" dirty="0"/>
                    </a:p>
                  </a:txBody>
                  <a:tcPr/>
                </a:tc>
                <a:extLst>
                  <a:ext uri="{0D108BD9-81ED-4DB2-BD59-A6C34878D82A}">
                    <a16:rowId xmlns:a16="http://schemas.microsoft.com/office/drawing/2014/main" val="1340843113"/>
                  </a:ext>
                </a:extLst>
              </a:tr>
              <a:tr h="1841765">
                <a:tc>
                  <a:txBody>
                    <a:bodyPr/>
                    <a:lstStyle/>
                    <a:p>
                      <a:pPr algn="ctr"/>
                      <a:r>
                        <a:rPr lang="en-IT" sz="4000" b="1" dirty="0"/>
                        <a:t>Sæt af anbefalinger</a:t>
                      </a:r>
                    </a:p>
                    <a:p>
                      <a:pPr algn="ctr"/>
                      <a:endParaRPr lang="en-IT" sz="4000" dirty="0"/>
                    </a:p>
                    <a:p>
                      <a:pPr algn="ctr"/>
                      <a:r>
                        <a:rPr lang="en-GB" sz="4000" i="1" kern="1200" dirty="0">
                          <a:solidFill>
                            <a:schemeClr val="tx1"/>
                          </a:solidFill>
                          <a:effectLst/>
                          <a:latin typeface="+mn-lt"/>
                          <a:ea typeface="+mn-ea"/>
                          <a:cs typeface="+mn-cs"/>
                        </a:rPr>
                        <a:t>"Hvis du kunne være på stedet en gang om ugen, ville det være dejligt</a:t>
                      </a:r>
                      <a:r>
                        <a:rPr lang="en-IT" sz="4000" i="1" dirty="0">
                          <a:effectLst/>
                        </a:rPr>
                        <a:t>." </a:t>
                      </a:r>
                      <a:endParaRPr lang="en-IT" sz="4000" i="1" dirty="0"/>
                    </a:p>
                  </a:txBody>
                  <a:tcPr/>
                </a:tc>
                <a:tc>
                  <a:txBody>
                    <a:bodyPr/>
                    <a:lstStyle/>
                    <a:p>
                      <a:pPr algn="ctr"/>
                      <a:r>
                        <a:rPr lang="en-IT" sz="4000" b="1" dirty="0"/>
                        <a:t>sæt af regler</a:t>
                      </a:r>
                    </a:p>
                    <a:p>
                      <a:pPr algn="ctr"/>
                      <a:endParaRPr lang="en-IT" sz="4000" dirty="0"/>
                    </a:p>
                    <a:p>
                      <a:pPr algn="ctr"/>
                      <a:r>
                        <a:rPr lang="en-GB" sz="4000" i="1" kern="1200" dirty="0">
                          <a:solidFill>
                            <a:schemeClr val="tx1"/>
                          </a:solidFill>
                          <a:effectLst/>
                          <a:latin typeface="+mn-lt"/>
                          <a:ea typeface="+mn-ea"/>
                          <a:cs typeface="+mn-cs"/>
                        </a:rPr>
                        <a:t>"Medlemmer af hybridteamet skal være på kontoret mindst to dage om ugen</a:t>
                      </a:r>
                      <a:r>
                        <a:rPr lang="en-IT" sz="4000" i="1" kern="1200" dirty="0">
                          <a:solidFill>
                            <a:schemeClr val="tx1"/>
                          </a:solidFill>
                          <a:effectLst/>
                          <a:latin typeface="+mn-lt"/>
                          <a:ea typeface="+mn-ea"/>
                          <a:cs typeface="+mn-cs"/>
                        </a:rPr>
                        <a:t>." </a:t>
                      </a:r>
                    </a:p>
                  </a:txBody>
                  <a:tcPr/>
                </a:tc>
                <a:extLst>
                  <a:ext uri="{0D108BD9-81ED-4DB2-BD59-A6C34878D82A}">
                    <a16:rowId xmlns:a16="http://schemas.microsoft.com/office/drawing/2014/main" val="2512906198"/>
                  </a:ext>
                </a:extLst>
              </a:tr>
              <a:tr h="572575">
                <a:tc>
                  <a:txBody>
                    <a:bodyPr/>
                    <a:lstStyle/>
                    <a:p>
                      <a:endParaRPr lang="en-IT" sz="3000"/>
                    </a:p>
                  </a:txBody>
                  <a:tcPr/>
                </a:tc>
                <a:tc>
                  <a:txBody>
                    <a:bodyPr/>
                    <a:lstStyle/>
                    <a:p>
                      <a:endParaRPr lang="en-IT" sz="3000" dirty="0"/>
                    </a:p>
                  </a:txBody>
                  <a:tcPr/>
                </a:tc>
                <a:extLst>
                  <a:ext uri="{0D108BD9-81ED-4DB2-BD59-A6C34878D82A}">
                    <a16:rowId xmlns:a16="http://schemas.microsoft.com/office/drawing/2014/main" val="1718396990"/>
                  </a:ext>
                </a:extLst>
              </a:tr>
            </a:tbl>
          </a:graphicData>
        </a:graphic>
      </p:graphicFrame>
      <p:sp>
        <p:nvSpPr>
          <p:cNvPr id="3" name="Not Equal 2">
            <a:extLst>
              <a:ext uri="{FF2B5EF4-FFF2-40B4-BE49-F238E27FC236}">
                <a16:creationId xmlns:a16="http://schemas.microsoft.com/office/drawing/2014/main" id="{2195ACD1-1D53-ACF3-EC8E-6B9B9600532F}"/>
              </a:ext>
            </a:extLst>
          </p:cNvPr>
          <p:cNvSpPr/>
          <p:nvPr/>
        </p:nvSpPr>
        <p:spPr>
          <a:xfrm>
            <a:off x="7200900" y="0"/>
            <a:ext cx="3886200" cy="2057400"/>
          </a:xfrm>
          <a:prstGeom prst="mathNotEqual">
            <a:avLst>
              <a:gd name="adj1" fmla="val 23520"/>
              <a:gd name="adj2" fmla="val 6600000"/>
              <a:gd name="adj3" fmla="val 0"/>
            </a:avLst>
          </a:prstGeom>
          <a:solidFill>
            <a:schemeClr val="accent3">
              <a:lumMod val="75000"/>
              <a:alpha val="3468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grpSp>
        <p:nvGrpSpPr>
          <p:cNvPr id="5" name="Group 30">
            <a:extLst>
              <a:ext uri="{FF2B5EF4-FFF2-40B4-BE49-F238E27FC236}">
                <a16:creationId xmlns:a16="http://schemas.microsoft.com/office/drawing/2014/main" id="{5BCE20E9-C9A5-8D7B-0B16-F9D7364BA5FF}"/>
              </a:ext>
            </a:extLst>
          </p:cNvPr>
          <p:cNvGrpSpPr/>
          <p:nvPr/>
        </p:nvGrpSpPr>
        <p:grpSpPr>
          <a:xfrm>
            <a:off x="-1342907" y="10016500"/>
            <a:ext cx="20973813" cy="734301"/>
            <a:chOff x="0" y="0"/>
            <a:chExt cx="11607985" cy="406400"/>
          </a:xfrm>
        </p:grpSpPr>
        <p:sp>
          <p:nvSpPr>
            <p:cNvPr id="6" name="Freeform 31">
              <a:extLst>
                <a:ext uri="{FF2B5EF4-FFF2-40B4-BE49-F238E27FC236}">
                  <a16:creationId xmlns:a16="http://schemas.microsoft.com/office/drawing/2014/main" id="{D5F4A3F2-0582-30C6-2F41-1BFA7C4D8BFB}"/>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7" name="TextBox 32">
              <a:extLst>
                <a:ext uri="{FF2B5EF4-FFF2-40B4-BE49-F238E27FC236}">
                  <a16:creationId xmlns:a16="http://schemas.microsoft.com/office/drawing/2014/main" id="{804C8A0C-6D0E-41C2-9283-2A26BB54586A}"/>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8" name="Group 30">
            <a:extLst>
              <a:ext uri="{FF2B5EF4-FFF2-40B4-BE49-F238E27FC236}">
                <a16:creationId xmlns:a16="http://schemas.microsoft.com/office/drawing/2014/main" id="{FEDEBA86-A1C9-6C72-FD94-146DE0C1DD08}"/>
              </a:ext>
            </a:extLst>
          </p:cNvPr>
          <p:cNvGrpSpPr/>
          <p:nvPr/>
        </p:nvGrpSpPr>
        <p:grpSpPr>
          <a:xfrm>
            <a:off x="-1342907" y="10016500"/>
            <a:ext cx="20973813" cy="734301"/>
            <a:chOff x="0" y="0"/>
            <a:chExt cx="11607985" cy="406400"/>
          </a:xfrm>
        </p:grpSpPr>
        <p:sp>
          <p:nvSpPr>
            <p:cNvPr id="9" name="Freeform 31">
              <a:extLst>
                <a:ext uri="{FF2B5EF4-FFF2-40B4-BE49-F238E27FC236}">
                  <a16:creationId xmlns:a16="http://schemas.microsoft.com/office/drawing/2014/main" id="{0B139A52-212D-1211-78CC-757F12BA83AA}"/>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0" name="TextBox 32">
              <a:extLst>
                <a:ext uri="{FF2B5EF4-FFF2-40B4-BE49-F238E27FC236}">
                  <a16:creationId xmlns:a16="http://schemas.microsoft.com/office/drawing/2014/main" id="{03935FA0-3031-9F9E-2FDD-4FEC579D7746}"/>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1" name="Group 33">
            <a:extLst>
              <a:ext uri="{FF2B5EF4-FFF2-40B4-BE49-F238E27FC236}">
                <a16:creationId xmlns:a16="http://schemas.microsoft.com/office/drawing/2014/main" id="{F3A577DF-B977-66AB-7327-BBA39BA9E5B4}"/>
              </a:ext>
            </a:extLst>
          </p:cNvPr>
          <p:cNvGrpSpPr/>
          <p:nvPr/>
        </p:nvGrpSpPr>
        <p:grpSpPr>
          <a:xfrm>
            <a:off x="2488624" y="10016500"/>
            <a:ext cx="13310752" cy="734301"/>
            <a:chOff x="0" y="0"/>
            <a:chExt cx="7366854" cy="406400"/>
          </a:xfrm>
        </p:grpSpPr>
        <p:sp>
          <p:nvSpPr>
            <p:cNvPr id="12" name="Freeform 34">
              <a:extLst>
                <a:ext uri="{FF2B5EF4-FFF2-40B4-BE49-F238E27FC236}">
                  <a16:creationId xmlns:a16="http://schemas.microsoft.com/office/drawing/2014/main" id="{29849DEB-9ED2-C55A-443B-63CF98527AF5}"/>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13" name="TextBox 35">
              <a:extLst>
                <a:ext uri="{FF2B5EF4-FFF2-40B4-BE49-F238E27FC236}">
                  <a16:creationId xmlns:a16="http://schemas.microsoft.com/office/drawing/2014/main" id="{CD4E27F7-E7F2-C069-BECE-B5E787443AC7}"/>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4" name="Group 36">
            <a:extLst>
              <a:ext uri="{FF2B5EF4-FFF2-40B4-BE49-F238E27FC236}">
                <a16:creationId xmlns:a16="http://schemas.microsoft.com/office/drawing/2014/main" id="{6D90E159-E2B6-EBAE-ECF6-2BD6878522C2}"/>
              </a:ext>
            </a:extLst>
          </p:cNvPr>
          <p:cNvGrpSpPr/>
          <p:nvPr/>
        </p:nvGrpSpPr>
        <p:grpSpPr>
          <a:xfrm>
            <a:off x="4131384" y="10016500"/>
            <a:ext cx="10025232" cy="734301"/>
            <a:chOff x="0" y="0"/>
            <a:chExt cx="5548478" cy="406400"/>
          </a:xfrm>
        </p:grpSpPr>
        <p:sp>
          <p:nvSpPr>
            <p:cNvPr id="15" name="Freeform 37">
              <a:extLst>
                <a:ext uri="{FF2B5EF4-FFF2-40B4-BE49-F238E27FC236}">
                  <a16:creationId xmlns:a16="http://schemas.microsoft.com/office/drawing/2014/main" id="{6ACC9D0E-CB1D-0BD4-B883-F1E56A6C9BA1}"/>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6" name="TextBox 38">
              <a:extLst>
                <a:ext uri="{FF2B5EF4-FFF2-40B4-BE49-F238E27FC236}">
                  <a16:creationId xmlns:a16="http://schemas.microsoft.com/office/drawing/2014/main" id="{CAC87BDC-8635-3B16-AF5C-8EE3662D9F06}"/>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2" name="Down Arrow 21">
            <a:extLst>
              <a:ext uri="{FF2B5EF4-FFF2-40B4-BE49-F238E27FC236}">
                <a16:creationId xmlns:a16="http://schemas.microsoft.com/office/drawing/2014/main" id="{49D8D1A2-1625-60ED-5682-716580C50C2A}"/>
              </a:ext>
            </a:extLst>
          </p:cNvPr>
          <p:cNvSpPr/>
          <p:nvPr/>
        </p:nvSpPr>
        <p:spPr>
          <a:xfrm>
            <a:off x="13166016" y="1371600"/>
            <a:ext cx="990600" cy="990600"/>
          </a:xfrm>
          <a:prstGeom prst="downArrow">
            <a:avLst/>
          </a:prstGeom>
          <a:noFill/>
          <a:ln w="762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T" dirty="0"/>
          </a:p>
        </p:txBody>
      </p:sp>
      <p:sp>
        <p:nvSpPr>
          <p:cNvPr id="24" name="Down Arrow 23">
            <a:extLst>
              <a:ext uri="{FF2B5EF4-FFF2-40B4-BE49-F238E27FC236}">
                <a16:creationId xmlns:a16="http://schemas.microsoft.com/office/drawing/2014/main" id="{64B75925-52B4-3688-9B9F-E1769DA7E4A8}"/>
              </a:ext>
            </a:extLst>
          </p:cNvPr>
          <p:cNvSpPr/>
          <p:nvPr/>
        </p:nvSpPr>
        <p:spPr>
          <a:xfrm>
            <a:off x="4131384" y="1371600"/>
            <a:ext cx="990600" cy="990600"/>
          </a:xfrm>
          <a:prstGeom prst="downArrow">
            <a:avLst/>
          </a:prstGeom>
          <a:noFill/>
          <a:ln w="762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T" dirty="0">
              <a:solidFill>
                <a:schemeClr val="tx1"/>
              </a:solidFill>
            </a:endParaRPr>
          </a:p>
        </p:txBody>
      </p:sp>
      <p:sp>
        <p:nvSpPr>
          <p:cNvPr id="25" name="TextBox 24">
            <a:extLst>
              <a:ext uri="{FF2B5EF4-FFF2-40B4-BE49-F238E27FC236}">
                <a16:creationId xmlns:a16="http://schemas.microsoft.com/office/drawing/2014/main" id="{ABCECA8F-C543-585F-246B-5E42BB6B791F}"/>
              </a:ext>
            </a:extLst>
          </p:cNvPr>
          <p:cNvSpPr txBox="1"/>
          <p:nvPr/>
        </p:nvSpPr>
        <p:spPr>
          <a:xfrm>
            <a:off x="6986421" y="5609395"/>
            <a:ext cx="4315156" cy="707886"/>
          </a:xfrm>
          <a:prstGeom prst="rect">
            <a:avLst/>
          </a:prstGeom>
          <a:noFill/>
        </p:spPr>
        <p:txBody>
          <a:bodyPr wrap="none" rtlCol="0">
            <a:spAutoFit/>
          </a:bodyPr>
          <a:lstStyle/>
          <a:p>
            <a:r>
              <a:rPr lang="en-IT" sz="4000" dirty="0">
                <a:solidFill>
                  <a:schemeClr val="tx2"/>
                </a:solidFill>
              </a:rPr>
              <a:t>Kan du se forskellen? </a:t>
            </a:r>
          </a:p>
        </p:txBody>
      </p:sp>
      <p:sp>
        <p:nvSpPr>
          <p:cNvPr id="26" name="TextBox 25">
            <a:extLst>
              <a:ext uri="{FF2B5EF4-FFF2-40B4-BE49-F238E27FC236}">
                <a16:creationId xmlns:a16="http://schemas.microsoft.com/office/drawing/2014/main" id="{B6996BFB-3E3F-74FD-0183-DB152AB96AFC}"/>
              </a:ext>
            </a:extLst>
          </p:cNvPr>
          <p:cNvSpPr txBox="1"/>
          <p:nvPr/>
        </p:nvSpPr>
        <p:spPr>
          <a:xfrm>
            <a:off x="2760121" y="6734445"/>
            <a:ext cx="13182244" cy="3170099"/>
          </a:xfrm>
          <a:prstGeom prst="rect">
            <a:avLst/>
          </a:prstGeom>
          <a:noFill/>
        </p:spPr>
        <p:txBody>
          <a:bodyPr wrap="square" rtlCol="0">
            <a:spAutoFit/>
          </a:bodyPr>
          <a:lstStyle/>
          <a:p>
            <a:pPr algn="ctr"/>
            <a:r>
              <a:rPr lang="en-IT" sz="4000" dirty="0"/>
              <a:t>Undgå stress og forvirring ved at formulere</a:t>
            </a:r>
            <a:br>
              <a:rPr lang="en-IT" sz="4000" dirty="0"/>
            </a:br>
            <a:r>
              <a:rPr lang="en-IT" sz="4000" dirty="0"/>
              <a:t>retningslinjer og direktiver klart. </a:t>
            </a:r>
            <a:br>
              <a:rPr lang="en-IT" sz="4000" dirty="0"/>
            </a:br>
            <a:br>
              <a:rPr lang="en-IT" sz="4000" dirty="0"/>
            </a:br>
            <a:r>
              <a:rPr lang="en-IT" sz="4000" dirty="0"/>
              <a:t>Hvad er din model? </a:t>
            </a:r>
            <a:r>
              <a:rPr lang="en-IT" sz="4000" b="1" dirty="0"/>
              <a:t>Fjernarbejde først</a:t>
            </a:r>
            <a:r>
              <a:rPr lang="en-IT" sz="4000" dirty="0"/>
              <a:t>? </a:t>
            </a:r>
            <a:r>
              <a:rPr lang="en-IT" sz="4000" b="1" dirty="0"/>
              <a:t>Kontoret først</a:t>
            </a:r>
            <a:r>
              <a:rPr lang="en-IT" sz="4000" dirty="0"/>
              <a:t>? </a:t>
            </a:r>
            <a:r>
              <a:rPr lang="en-IT" sz="4000" b="1" dirty="0"/>
              <a:t>Efter eget ønske</a:t>
            </a:r>
            <a:r>
              <a:rPr lang="en-IT" sz="4000" dirty="0"/>
              <a:t>?</a:t>
            </a:r>
            <a:br>
              <a:rPr lang="en-IT" sz="4000" dirty="0"/>
            </a:br>
            <a:endParaRPr lang="en-IT" sz="4000" dirty="0"/>
          </a:p>
        </p:txBody>
      </p:sp>
      <p:pic>
        <p:nvPicPr>
          <p:cNvPr id="28" name="Graphic 27" descr="Arrow Right with solid fill">
            <a:extLst>
              <a:ext uri="{FF2B5EF4-FFF2-40B4-BE49-F238E27FC236}">
                <a16:creationId xmlns:a16="http://schemas.microsoft.com/office/drawing/2014/main" id="{A0257E1D-F065-E174-DEE9-5669512DCD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800" y="4686300"/>
            <a:ext cx="914400" cy="914400"/>
          </a:xfrm>
          <a:prstGeom prst="rect">
            <a:avLst/>
          </a:prstGeom>
        </p:spPr>
      </p:pic>
      <p:pic>
        <p:nvPicPr>
          <p:cNvPr id="30" name="Graphic 29" descr="Marketing with solid fill">
            <a:extLst>
              <a:ext uri="{FF2B5EF4-FFF2-40B4-BE49-F238E27FC236}">
                <a16:creationId xmlns:a16="http://schemas.microsoft.com/office/drawing/2014/main" id="{95343115-6C9E-06B5-C53E-5AF06FD865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4184" y="6775792"/>
            <a:ext cx="914400" cy="914400"/>
          </a:xfrm>
          <a:prstGeom prst="rect">
            <a:avLst/>
          </a:prstGeom>
        </p:spPr>
      </p:pic>
      <p:pic>
        <p:nvPicPr>
          <p:cNvPr id="32" name="Graphic 31" descr="Question Mark with solid fill">
            <a:extLst>
              <a:ext uri="{FF2B5EF4-FFF2-40B4-BE49-F238E27FC236}">
                <a16:creationId xmlns:a16="http://schemas.microsoft.com/office/drawing/2014/main" id="{9A857361-0613-1B3D-5A66-0E95892DA1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5635" y="8570477"/>
            <a:ext cx="914400" cy="837563"/>
          </a:xfrm>
          <a:prstGeom prst="rect">
            <a:avLst/>
          </a:prstGeom>
        </p:spPr>
      </p:pic>
    </p:spTree>
    <p:extLst>
      <p:ext uri="{BB962C8B-B14F-4D97-AF65-F5344CB8AC3E}">
        <p14:creationId xmlns:p14="http://schemas.microsoft.com/office/powerpoint/2010/main" val="1191617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D5F25-17BD-CC81-CF7F-F888A7B5E32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27A9A8-3A34-26D8-DF47-956A1891F3F8}"/>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99DC1A98-B5DA-8766-4102-596CA71C667B}"/>
              </a:ext>
            </a:extLst>
          </p:cNvPr>
          <p:cNvSpPr/>
          <p:nvPr/>
        </p:nvSpPr>
        <p:spPr>
          <a:xfrm rot="-201626" flipV="1">
            <a:off x="-534438" y="-1192454"/>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67D10D30-79B5-F849-216C-16F94BCC3E1A}"/>
              </a:ext>
            </a:extLst>
          </p:cNvPr>
          <p:cNvSpPr/>
          <p:nvPr/>
        </p:nvSpPr>
        <p:spPr>
          <a:xfrm>
            <a:off x="8379231" y="272165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1655B708-B27A-B744-911F-866F62223F0D}"/>
              </a:ext>
            </a:extLst>
          </p:cNvPr>
          <p:cNvSpPr/>
          <p:nvPr/>
        </p:nvSpPr>
        <p:spPr>
          <a:xfrm>
            <a:off x="8379231" y="398319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AFD92847-9598-E1CC-31BA-3045A45DFEE0}"/>
              </a:ext>
            </a:extLst>
          </p:cNvPr>
          <p:cNvSpPr/>
          <p:nvPr/>
        </p:nvSpPr>
        <p:spPr>
          <a:xfrm>
            <a:off x="8379231" y="534180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0F321F41-9389-762B-BEC1-7760B87AD94D}"/>
              </a:ext>
            </a:extLst>
          </p:cNvPr>
          <p:cNvSpPr/>
          <p:nvPr/>
        </p:nvSpPr>
        <p:spPr>
          <a:xfrm>
            <a:off x="8379231" y="670040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59FA644A-507D-8AC0-22D8-A2236B7E8F98}"/>
              </a:ext>
            </a:extLst>
          </p:cNvPr>
          <p:cNvSpPr/>
          <p:nvPr/>
        </p:nvSpPr>
        <p:spPr>
          <a:xfrm>
            <a:off x="8379231" y="805720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F4A27E8C-9103-7AC9-0F21-F8C955C9CE74}"/>
              </a:ext>
            </a:extLst>
          </p:cNvPr>
          <p:cNvSpPr/>
          <p:nvPr/>
        </p:nvSpPr>
        <p:spPr>
          <a:xfrm>
            <a:off x="8474371" y="281679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1426C738-56D8-ED74-327E-36754410B7A6}"/>
              </a:ext>
            </a:extLst>
          </p:cNvPr>
          <p:cNvSpPr/>
          <p:nvPr/>
        </p:nvSpPr>
        <p:spPr>
          <a:xfrm>
            <a:off x="8474371" y="407833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02963CBE-4A02-705F-6660-52DBC4F261BA}"/>
              </a:ext>
            </a:extLst>
          </p:cNvPr>
          <p:cNvSpPr/>
          <p:nvPr/>
        </p:nvSpPr>
        <p:spPr>
          <a:xfrm>
            <a:off x="8474371" y="543694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B17B717F-5F81-3F83-4720-2702EDDE6DA9}"/>
              </a:ext>
            </a:extLst>
          </p:cNvPr>
          <p:cNvSpPr/>
          <p:nvPr/>
        </p:nvSpPr>
        <p:spPr>
          <a:xfrm>
            <a:off x="8474371" y="679554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8B0CFEEB-2D8C-8426-9480-036987BF1516}"/>
              </a:ext>
            </a:extLst>
          </p:cNvPr>
          <p:cNvSpPr/>
          <p:nvPr/>
        </p:nvSpPr>
        <p:spPr>
          <a:xfrm>
            <a:off x="8474371" y="815234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4" name="Freeform 14">
            <a:extLst>
              <a:ext uri="{FF2B5EF4-FFF2-40B4-BE49-F238E27FC236}">
                <a16:creationId xmlns:a16="http://schemas.microsoft.com/office/drawing/2014/main" id="{D2C84553-6101-2FFD-F392-D99237D7BBEE}"/>
              </a:ext>
            </a:extLst>
          </p:cNvPr>
          <p:cNvSpPr/>
          <p:nvPr/>
        </p:nvSpPr>
        <p:spPr>
          <a:xfrm>
            <a:off x="8529917" y="287233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5" name="Freeform 15">
            <a:extLst>
              <a:ext uri="{FF2B5EF4-FFF2-40B4-BE49-F238E27FC236}">
                <a16:creationId xmlns:a16="http://schemas.microsoft.com/office/drawing/2014/main" id="{86AD35A6-E6D0-2AB0-0090-862924B1AF22}"/>
              </a:ext>
            </a:extLst>
          </p:cNvPr>
          <p:cNvSpPr/>
          <p:nvPr/>
        </p:nvSpPr>
        <p:spPr>
          <a:xfrm>
            <a:off x="8529917" y="413388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6" name="Freeform 16">
            <a:extLst>
              <a:ext uri="{FF2B5EF4-FFF2-40B4-BE49-F238E27FC236}">
                <a16:creationId xmlns:a16="http://schemas.microsoft.com/office/drawing/2014/main" id="{F1A494E6-0DF6-BC04-C4E7-3D504C94AF40}"/>
              </a:ext>
            </a:extLst>
          </p:cNvPr>
          <p:cNvSpPr/>
          <p:nvPr/>
        </p:nvSpPr>
        <p:spPr>
          <a:xfrm>
            <a:off x="8529917" y="549248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7" name="Freeform 17">
            <a:extLst>
              <a:ext uri="{FF2B5EF4-FFF2-40B4-BE49-F238E27FC236}">
                <a16:creationId xmlns:a16="http://schemas.microsoft.com/office/drawing/2014/main" id="{B7BFDEF3-69CA-65DC-3798-1544ED10200E}"/>
              </a:ext>
            </a:extLst>
          </p:cNvPr>
          <p:cNvSpPr/>
          <p:nvPr/>
        </p:nvSpPr>
        <p:spPr>
          <a:xfrm>
            <a:off x="8529917" y="685109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8" name="Freeform 18">
            <a:extLst>
              <a:ext uri="{FF2B5EF4-FFF2-40B4-BE49-F238E27FC236}">
                <a16:creationId xmlns:a16="http://schemas.microsoft.com/office/drawing/2014/main" id="{BF07D8C1-7188-729A-6BEB-BD80CBD795AF}"/>
              </a:ext>
            </a:extLst>
          </p:cNvPr>
          <p:cNvSpPr/>
          <p:nvPr/>
        </p:nvSpPr>
        <p:spPr>
          <a:xfrm>
            <a:off x="8529917" y="820788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9" name="Group 19">
            <a:extLst>
              <a:ext uri="{FF2B5EF4-FFF2-40B4-BE49-F238E27FC236}">
                <a16:creationId xmlns:a16="http://schemas.microsoft.com/office/drawing/2014/main" id="{2373D29F-018E-1499-47B4-19A0F60359B3}"/>
              </a:ext>
            </a:extLst>
          </p:cNvPr>
          <p:cNvGrpSpPr/>
          <p:nvPr/>
        </p:nvGrpSpPr>
        <p:grpSpPr>
          <a:xfrm>
            <a:off x="1398326" y="4008344"/>
            <a:ext cx="5466116" cy="5384124"/>
            <a:chOff x="0" y="0"/>
            <a:chExt cx="7288155" cy="7178832"/>
          </a:xfrm>
        </p:grpSpPr>
        <p:sp>
          <p:nvSpPr>
            <p:cNvPr id="20" name="Freeform 20">
              <a:extLst>
                <a:ext uri="{FF2B5EF4-FFF2-40B4-BE49-F238E27FC236}">
                  <a16:creationId xmlns:a16="http://schemas.microsoft.com/office/drawing/2014/main" id="{1C92FD1B-1EA7-053F-4B8D-CCD8076C9444}"/>
                </a:ext>
              </a:extLst>
            </p:cNvPr>
            <p:cNvSpPr/>
            <p:nvPr/>
          </p:nvSpPr>
          <p:spPr>
            <a:xfrm>
              <a:off x="0" y="0"/>
              <a:ext cx="7288155" cy="7178832"/>
            </a:xfrm>
            <a:custGeom>
              <a:avLst/>
              <a:gdLst/>
              <a:ahLst/>
              <a:cxnLst/>
              <a:rect l="l" t="t" r="r" b="b"/>
              <a:pathLst>
                <a:path w="7288155" h="7178832">
                  <a:moveTo>
                    <a:pt x="0" y="0"/>
                  </a:moveTo>
                  <a:lnTo>
                    <a:pt x="7288155" y="0"/>
                  </a:lnTo>
                  <a:lnTo>
                    <a:pt x="7288155" y="7178832"/>
                  </a:lnTo>
                  <a:lnTo>
                    <a:pt x="0" y="71788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21" name="Freeform 21">
              <a:extLst>
                <a:ext uri="{FF2B5EF4-FFF2-40B4-BE49-F238E27FC236}">
                  <a16:creationId xmlns:a16="http://schemas.microsoft.com/office/drawing/2014/main" id="{7F249DD1-3B38-85B3-A72A-A0CFEBE8A6B5}"/>
                </a:ext>
              </a:extLst>
            </p:cNvPr>
            <p:cNvSpPr/>
            <p:nvPr/>
          </p:nvSpPr>
          <p:spPr>
            <a:xfrm>
              <a:off x="1980095" y="1742225"/>
              <a:ext cx="3327965" cy="3327965"/>
            </a:xfrm>
            <a:custGeom>
              <a:avLst/>
              <a:gdLst/>
              <a:ahLst/>
              <a:cxnLst/>
              <a:rect l="l" t="t" r="r" b="b"/>
              <a:pathLst>
                <a:path w="3327965" h="3327965">
                  <a:moveTo>
                    <a:pt x="0" y="0"/>
                  </a:moveTo>
                  <a:lnTo>
                    <a:pt x="3327965" y="0"/>
                  </a:lnTo>
                  <a:lnTo>
                    <a:pt x="3327965" y="3327965"/>
                  </a:lnTo>
                  <a:lnTo>
                    <a:pt x="0" y="3327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2" name="Freeform 22">
              <a:extLst>
                <a:ext uri="{FF2B5EF4-FFF2-40B4-BE49-F238E27FC236}">
                  <a16:creationId xmlns:a16="http://schemas.microsoft.com/office/drawing/2014/main" id="{9B57C6AB-695B-30FB-2246-4467EC57D7DA}"/>
                </a:ext>
              </a:extLst>
            </p:cNvPr>
            <p:cNvSpPr/>
            <p:nvPr/>
          </p:nvSpPr>
          <p:spPr>
            <a:xfrm>
              <a:off x="2231075" y="1993205"/>
              <a:ext cx="2826005" cy="2826005"/>
            </a:xfrm>
            <a:custGeom>
              <a:avLst/>
              <a:gdLst/>
              <a:ahLst/>
              <a:cxnLst/>
              <a:rect l="l" t="t" r="r" b="b"/>
              <a:pathLst>
                <a:path w="2826005" h="2826005">
                  <a:moveTo>
                    <a:pt x="0" y="0"/>
                  </a:moveTo>
                  <a:lnTo>
                    <a:pt x="2826005" y="0"/>
                  </a:lnTo>
                  <a:lnTo>
                    <a:pt x="2826005" y="2826005"/>
                  </a:lnTo>
                  <a:lnTo>
                    <a:pt x="0" y="28260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23" name="Freeform 23">
              <a:extLst>
                <a:ext uri="{FF2B5EF4-FFF2-40B4-BE49-F238E27FC236}">
                  <a16:creationId xmlns:a16="http://schemas.microsoft.com/office/drawing/2014/main" id="{B9354D97-21F7-E3B6-31A0-1B95ED39F58E}"/>
                </a:ext>
              </a:extLst>
            </p:cNvPr>
            <p:cNvSpPr/>
            <p:nvPr/>
          </p:nvSpPr>
          <p:spPr>
            <a:xfrm>
              <a:off x="2377605" y="2139735"/>
              <a:ext cx="2532945" cy="2532945"/>
            </a:xfrm>
            <a:custGeom>
              <a:avLst/>
              <a:gdLst/>
              <a:ahLst/>
              <a:cxnLst/>
              <a:rect l="l" t="t" r="r" b="b"/>
              <a:pathLst>
                <a:path w="2532945" h="2532945">
                  <a:moveTo>
                    <a:pt x="0" y="0"/>
                  </a:moveTo>
                  <a:lnTo>
                    <a:pt x="2532945" y="0"/>
                  </a:lnTo>
                  <a:lnTo>
                    <a:pt x="2532945" y="2532945"/>
                  </a:lnTo>
                  <a:lnTo>
                    <a:pt x="0" y="2532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4" name="Freeform 24">
              <a:extLst>
                <a:ext uri="{FF2B5EF4-FFF2-40B4-BE49-F238E27FC236}">
                  <a16:creationId xmlns:a16="http://schemas.microsoft.com/office/drawing/2014/main" id="{FBFBD9CD-8E2B-AA4F-0265-779A3C8CF1E5}"/>
                </a:ext>
              </a:extLst>
            </p:cNvPr>
            <p:cNvSpPr/>
            <p:nvPr/>
          </p:nvSpPr>
          <p:spPr>
            <a:xfrm>
              <a:off x="1351985" y="883517"/>
              <a:ext cx="1256218" cy="1256218"/>
            </a:xfrm>
            <a:custGeom>
              <a:avLst/>
              <a:gdLst/>
              <a:ahLst/>
              <a:cxnLst/>
              <a:rect l="l" t="t" r="r" b="b"/>
              <a:pathLst>
                <a:path w="1256218" h="1256218">
                  <a:moveTo>
                    <a:pt x="0" y="0"/>
                  </a:moveTo>
                  <a:lnTo>
                    <a:pt x="1256219" y="0"/>
                  </a:lnTo>
                  <a:lnTo>
                    <a:pt x="1256219" y="1256218"/>
                  </a:lnTo>
                  <a:lnTo>
                    <a:pt x="0" y="12562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25" name="Freeform 25">
              <a:extLst>
                <a:ext uri="{FF2B5EF4-FFF2-40B4-BE49-F238E27FC236}">
                  <a16:creationId xmlns:a16="http://schemas.microsoft.com/office/drawing/2014/main" id="{262E7AA5-DDC9-CADB-65F7-5569C9143286}"/>
                </a:ext>
              </a:extLst>
            </p:cNvPr>
            <p:cNvSpPr/>
            <p:nvPr/>
          </p:nvSpPr>
          <p:spPr>
            <a:xfrm>
              <a:off x="4537619" y="883517"/>
              <a:ext cx="1223242" cy="1256218"/>
            </a:xfrm>
            <a:custGeom>
              <a:avLst/>
              <a:gdLst/>
              <a:ahLst/>
              <a:cxnLst/>
              <a:rect l="l" t="t" r="r" b="b"/>
              <a:pathLst>
                <a:path w="1223242" h="1256218">
                  <a:moveTo>
                    <a:pt x="0" y="0"/>
                  </a:moveTo>
                  <a:lnTo>
                    <a:pt x="1223242" y="0"/>
                  </a:lnTo>
                  <a:lnTo>
                    <a:pt x="1223242" y="1256218"/>
                  </a:lnTo>
                  <a:lnTo>
                    <a:pt x="0" y="12562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de-DE"/>
            </a:p>
          </p:txBody>
        </p:sp>
        <p:sp>
          <p:nvSpPr>
            <p:cNvPr id="26" name="Freeform 26">
              <a:extLst>
                <a:ext uri="{FF2B5EF4-FFF2-40B4-BE49-F238E27FC236}">
                  <a16:creationId xmlns:a16="http://schemas.microsoft.com/office/drawing/2014/main" id="{FDE7BC12-7209-EC8B-ED39-2BCC618BFDF7}"/>
                </a:ext>
              </a:extLst>
            </p:cNvPr>
            <p:cNvSpPr/>
            <p:nvPr/>
          </p:nvSpPr>
          <p:spPr>
            <a:xfrm>
              <a:off x="5225563" y="3841701"/>
              <a:ext cx="1480411" cy="1064045"/>
            </a:xfrm>
            <a:custGeom>
              <a:avLst/>
              <a:gdLst/>
              <a:ahLst/>
              <a:cxnLst/>
              <a:rect l="l" t="t" r="r" b="b"/>
              <a:pathLst>
                <a:path w="1480411" h="1064045">
                  <a:moveTo>
                    <a:pt x="0" y="0"/>
                  </a:moveTo>
                  <a:lnTo>
                    <a:pt x="1480411" y="0"/>
                  </a:lnTo>
                  <a:lnTo>
                    <a:pt x="1480411" y="1064046"/>
                  </a:lnTo>
                  <a:lnTo>
                    <a:pt x="0" y="106404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de-DE"/>
            </a:p>
          </p:txBody>
        </p:sp>
        <p:sp>
          <p:nvSpPr>
            <p:cNvPr id="27" name="Freeform 27">
              <a:extLst>
                <a:ext uri="{FF2B5EF4-FFF2-40B4-BE49-F238E27FC236}">
                  <a16:creationId xmlns:a16="http://schemas.microsoft.com/office/drawing/2014/main" id="{6831856B-3550-6BFF-2E70-1569A2D93C96}"/>
                </a:ext>
              </a:extLst>
            </p:cNvPr>
            <p:cNvSpPr/>
            <p:nvPr/>
          </p:nvSpPr>
          <p:spPr>
            <a:xfrm>
              <a:off x="506703" y="3601773"/>
              <a:ext cx="1520744" cy="1543902"/>
            </a:xfrm>
            <a:custGeom>
              <a:avLst/>
              <a:gdLst/>
              <a:ahLst/>
              <a:cxnLst/>
              <a:rect l="l" t="t" r="r" b="b"/>
              <a:pathLst>
                <a:path w="1520744" h="1543902">
                  <a:moveTo>
                    <a:pt x="0" y="0"/>
                  </a:moveTo>
                  <a:lnTo>
                    <a:pt x="1520744" y="0"/>
                  </a:lnTo>
                  <a:lnTo>
                    <a:pt x="1520744" y="1543902"/>
                  </a:lnTo>
                  <a:lnTo>
                    <a:pt x="0" y="154390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28" name="Freeform 28">
              <a:extLst>
                <a:ext uri="{FF2B5EF4-FFF2-40B4-BE49-F238E27FC236}">
                  <a16:creationId xmlns:a16="http://schemas.microsoft.com/office/drawing/2014/main" id="{9FC2F172-D081-B3A3-E03C-70DC2A7A708F}"/>
                </a:ext>
              </a:extLst>
            </p:cNvPr>
            <p:cNvSpPr/>
            <p:nvPr/>
          </p:nvSpPr>
          <p:spPr>
            <a:xfrm>
              <a:off x="3069913" y="5151490"/>
              <a:ext cx="1370858" cy="1391734"/>
            </a:xfrm>
            <a:custGeom>
              <a:avLst/>
              <a:gdLst/>
              <a:ahLst/>
              <a:cxnLst/>
              <a:rect l="l" t="t" r="r" b="b"/>
              <a:pathLst>
                <a:path w="1370858" h="1391734">
                  <a:moveTo>
                    <a:pt x="0" y="0"/>
                  </a:moveTo>
                  <a:lnTo>
                    <a:pt x="1370858" y="0"/>
                  </a:lnTo>
                  <a:lnTo>
                    <a:pt x="1370858" y="1391734"/>
                  </a:lnTo>
                  <a:lnTo>
                    <a:pt x="0" y="139173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de-DE"/>
            </a:p>
          </p:txBody>
        </p:sp>
        <p:sp>
          <p:nvSpPr>
            <p:cNvPr id="29" name="Freeform 29">
              <a:extLst>
                <a:ext uri="{FF2B5EF4-FFF2-40B4-BE49-F238E27FC236}">
                  <a16:creationId xmlns:a16="http://schemas.microsoft.com/office/drawing/2014/main" id="{8DB0ED70-D133-AA22-86FD-5477E58583F1}"/>
                </a:ext>
              </a:extLst>
            </p:cNvPr>
            <p:cNvSpPr/>
            <p:nvPr/>
          </p:nvSpPr>
          <p:spPr>
            <a:xfrm>
              <a:off x="2829811" y="2537930"/>
              <a:ext cx="1628532" cy="1628532"/>
            </a:xfrm>
            <a:custGeom>
              <a:avLst/>
              <a:gdLst/>
              <a:ahLst/>
              <a:cxnLst/>
              <a:rect l="l" t="t" r="r" b="b"/>
              <a:pathLst>
                <a:path w="1628532" h="1628532">
                  <a:moveTo>
                    <a:pt x="0" y="0"/>
                  </a:moveTo>
                  <a:lnTo>
                    <a:pt x="1628532" y="0"/>
                  </a:lnTo>
                  <a:lnTo>
                    <a:pt x="1628532" y="1628532"/>
                  </a:lnTo>
                  <a:lnTo>
                    <a:pt x="0" y="162853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de-DE"/>
            </a:p>
          </p:txBody>
        </p:sp>
      </p:grpSp>
      <p:grpSp>
        <p:nvGrpSpPr>
          <p:cNvPr id="30" name="Group 30">
            <a:extLst>
              <a:ext uri="{FF2B5EF4-FFF2-40B4-BE49-F238E27FC236}">
                <a16:creationId xmlns:a16="http://schemas.microsoft.com/office/drawing/2014/main" id="{EC30FB29-53BF-9670-25DE-C7064099B9E4}"/>
              </a:ext>
            </a:extLst>
          </p:cNvPr>
          <p:cNvGrpSpPr/>
          <p:nvPr/>
        </p:nvGrpSpPr>
        <p:grpSpPr>
          <a:xfrm>
            <a:off x="-1342907" y="10016500"/>
            <a:ext cx="20973813" cy="734301"/>
            <a:chOff x="0" y="0"/>
            <a:chExt cx="11607985" cy="406400"/>
          </a:xfrm>
        </p:grpSpPr>
        <p:sp>
          <p:nvSpPr>
            <p:cNvPr id="31" name="Freeform 31">
              <a:extLst>
                <a:ext uri="{FF2B5EF4-FFF2-40B4-BE49-F238E27FC236}">
                  <a16:creationId xmlns:a16="http://schemas.microsoft.com/office/drawing/2014/main" id="{9A774352-9A2B-2A64-7DB4-B4D09761D666}"/>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2" name="TextBox 32">
              <a:extLst>
                <a:ext uri="{FF2B5EF4-FFF2-40B4-BE49-F238E27FC236}">
                  <a16:creationId xmlns:a16="http://schemas.microsoft.com/office/drawing/2014/main" id="{4D96308D-65FC-EA60-564F-733D246CF5AC}"/>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3" name="Group 33">
            <a:extLst>
              <a:ext uri="{FF2B5EF4-FFF2-40B4-BE49-F238E27FC236}">
                <a16:creationId xmlns:a16="http://schemas.microsoft.com/office/drawing/2014/main" id="{0602F564-DD11-EB1F-2F05-13000CE11E07}"/>
              </a:ext>
            </a:extLst>
          </p:cNvPr>
          <p:cNvGrpSpPr/>
          <p:nvPr/>
        </p:nvGrpSpPr>
        <p:grpSpPr>
          <a:xfrm>
            <a:off x="2488624" y="10016500"/>
            <a:ext cx="13310752" cy="734301"/>
            <a:chOff x="0" y="0"/>
            <a:chExt cx="7366854" cy="406400"/>
          </a:xfrm>
        </p:grpSpPr>
        <p:sp>
          <p:nvSpPr>
            <p:cNvPr id="34" name="Freeform 34">
              <a:extLst>
                <a:ext uri="{FF2B5EF4-FFF2-40B4-BE49-F238E27FC236}">
                  <a16:creationId xmlns:a16="http://schemas.microsoft.com/office/drawing/2014/main" id="{27CCC404-85A8-6C5A-EB08-B14415CB2833}"/>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5" name="TextBox 35">
              <a:extLst>
                <a:ext uri="{FF2B5EF4-FFF2-40B4-BE49-F238E27FC236}">
                  <a16:creationId xmlns:a16="http://schemas.microsoft.com/office/drawing/2014/main" id="{792A270F-9F55-7BC6-0A5B-5649D3A364AA}"/>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6" name="Group 36">
            <a:extLst>
              <a:ext uri="{FF2B5EF4-FFF2-40B4-BE49-F238E27FC236}">
                <a16:creationId xmlns:a16="http://schemas.microsoft.com/office/drawing/2014/main" id="{AE484508-EB9D-7D35-C68B-CA7B76E828E0}"/>
              </a:ext>
            </a:extLst>
          </p:cNvPr>
          <p:cNvGrpSpPr/>
          <p:nvPr/>
        </p:nvGrpSpPr>
        <p:grpSpPr>
          <a:xfrm>
            <a:off x="4131384" y="10016500"/>
            <a:ext cx="10025232" cy="734301"/>
            <a:chOff x="0" y="0"/>
            <a:chExt cx="5548478" cy="406400"/>
          </a:xfrm>
        </p:grpSpPr>
        <p:sp>
          <p:nvSpPr>
            <p:cNvPr id="37" name="Freeform 37">
              <a:extLst>
                <a:ext uri="{FF2B5EF4-FFF2-40B4-BE49-F238E27FC236}">
                  <a16:creationId xmlns:a16="http://schemas.microsoft.com/office/drawing/2014/main" id="{AFCF8EB9-6C0E-612D-3314-57CB6B6D1E87}"/>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38" name="TextBox 38">
              <a:extLst>
                <a:ext uri="{FF2B5EF4-FFF2-40B4-BE49-F238E27FC236}">
                  <a16:creationId xmlns:a16="http://schemas.microsoft.com/office/drawing/2014/main" id="{60696BD8-6B0F-7E6A-A607-A4583CB9867F}"/>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39" name="TextBox 39">
            <a:extLst>
              <a:ext uri="{FF2B5EF4-FFF2-40B4-BE49-F238E27FC236}">
                <a16:creationId xmlns:a16="http://schemas.microsoft.com/office/drawing/2014/main" id="{9B658CAC-F76A-14AB-70FD-31248B0B182C}"/>
              </a:ext>
            </a:extLst>
          </p:cNvPr>
          <p:cNvSpPr txBox="1"/>
          <p:nvPr/>
        </p:nvSpPr>
        <p:spPr>
          <a:xfrm>
            <a:off x="3700761" y="695274"/>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HVORDAN UDARBEJDER MAN KLARE RETNINGSLINJER?</a:t>
            </a:r>
          </a:p>
        </p:txBody>
      </p:sp>
      <p:sp>
        <p:nvSpPr>
          <p:cNvPr id="40" name="TextBox 40">
            <a:extLst>
              <a:ext uri="{FF2B5EF4-FFF2-40B4-BE49-F238E27FC236}">
                <a16:creationId xmlns:a16="http://schemas.microsoft.com/office/drawing/2014/main" id="{D1E71D0D-F4F1-DBD2-BD71-88BC4F9141A7}"/>
              </a:ext>
            </a:extLst>
          </p:cNvPr>
          <p:cNvSpPr txBox="1"/>
          <p:nvPr/>
        </p:nvSpPr>
        <p:spPr>
          <a:xfrm>
            <a:off x="10134600" y="3008121"/>
            <a:ext cx="7644352" cy="1259960"/>
          </a:xfrm>
          <a:prstGeom prst="rect">
            <a:avLst/>
          </a:prstGeom>
        </p:spPr>
        <p:txBody>
          <a:bodyPr lIns="0" tIns="0" rIns="0" bIns="0" rtlCol="0" anchor="t">
            <a:spAutoFit/>
          </a:bodyPr>
          <a:lstStyle/>
          <a:p>
            <a:pPr>
              <a:lnSpc>
                <a:spcPts val="2260"/>
              </a:lnSpc>
            </a:pPr>
            <a:r>
              <a:rPr lang="en-GB" sz="4000" kern="100" dirty="0">
                <a:effectLst/>
                <a:latin typeface="Aptos" panose="020B0004020202020204" pitchFamily="34" charset="0"/>
                <a:ea typeface="Aptos" panose="020B0004020202020204" pitchFamily="34" charset="0"/>
                <a:cs typeface="Times New Roman" panose="02020603050405020304" pitchFamily="18" charset="0"/>
              </a:rPr>
              <a:t>Diskuter med medarbejdere og andre</a:t>
            </a:r>
            <a:br>
              <a:rPr lang="en-GB" sz="4000" kern="100" dirty="0">
                <a:effectLst/>
                <a:latin typeface="Aptos" panose="020B0004020202020204" pitchFamily="34" charset="0"/>
                <a:ea typeface="Aptos" panose="020B0004020202020204" pitchFamily="34" charset="0"/>
                <a:cs typeface="Times New Roman" panose="02020603050405020304" pitchFamily="18" charset="0"/>
              </a:rPr>
            </a:br>
            <a:br>
              <a:rPr lang="en-GB" sz="4000" kern="100" dirty="0">
                <a:effectLst/>
                <a:latin typeface="Aptos" panose="020B0004020202020204" pitchFamily="34" charset="0"/>
                <a:ea typeface="Aptos" panose="020B0004020202020204" pitchFamily="34" charset="0"/>
                <a:cs typeface="Times New Roman" panose="02020603050405020304" pitchFamily="18" charset="0"/>
              </a:rPr>
            </a:br>
            <a:r>
              <a:rPr lang="en-GB" sz="4000" kern="100" dirty="0">
                <a:effectLst/>
                <a:latin typeface="Aptos" panose="020B0004020202020204" pitchFamily="34" charset="0"/>
                <a:ea typeface="Aptos" panose="020B0004020202020204" pitchFamily="34" charset="0"/>
                <a:cs typeface="Times New Roman" panose="02020603050405020304" pitchFamily="18" charset="0"/>
              </a:rPr>
              <a:t> ledere</a:t>
            </a: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p:txBody>
      </p:sp>
      <p:sp>
        <p:nvSpPr>
          <p:cNvPr id="41" name="TextBox 41">
            <a:extLst>
              <a:ext uri="{FF2B5EF4-FFF2-40B4-BE49-F238E27FC236}">
                <a16:creationId xmlns:a16="http://schemas.microsoft.com/office/drawing/2014/main" id="{371653AF-C73D-82EA-3522-1056863C2E55}"/>
              </a:ext>
            </a:extLst>
          </p:cNvPr>
          <p:cNvSpPr txBox="1"/>
          <p:nvPr/>
        </p:nvSpPr>
        <p:spPr>
          <a:xfrm>
            <a:off x="6870638" y="2231110"/>
            <a:ext cx="4794916" cy="365036"/>
          </a:xfrm>
          <a:prstGeom prst="rect">
            <a:avLst/>
          </a:prstGeom>
        </p:spPr>
        <p:txBody>
          <a:bodyPr lIns="0" tIns="0" rIns="0" bIns="0" rtlCol="0" anchor="t">
            <a:spAutoFit/>
          </a:bodyPr>
          <a:lstStyle/>
          <a:p>
            <a:pPr algn="ctr">
              <a:lnSpc>
                <a:spcPts val="2813"/>
              </a:lnSpc>
            </a:pPr>
            <a:r>
              <a:rPr lang="en-US" sz="2489" b="1" spc="-74" dirty="0">
                <a:solidFill>
                  <a:srgbClr val="000000"/>
                </a:solidFill>
                <a:latin typeface="Poppins Bold"/>
                <a:ea typeface="Poppins Bold"/>
                <a:cs typeface="Poppins Bold"/>
                <a:sym typeface="Poppins Bold"/>
              </a:rPr>
              <a:t>Nogle tips</a:t>
            </a:r>
          </a:p>
        </p:txBody>
      </p:sp>
      <p:sp>
        <p:nvSpPr>
          <p:cNvPr id="42" name="TextBox 42">
            <a:extLst>
              <a:ext uri="{FF2B5EF4-FFF2-40B4-BE49-F238E27FC236}">
                <a16:creationId xmlns:a16="http://schemas.microsoft.com/office/drawing/2014/main" id="{0C703623-32B5-BC95-4764-72ABD91926AD}"/>
              </a:ext>
            </a:extLst>
          </p:cNvPr>
          <p:cNvSpPr txBox="1"/>
          <p:nvPr/>
        </p:nvSpPr>
        <p:spPr>
          <a:xfrm>
            <a:off x="9755794" y="4252494"/>
            <a:ext cx="7644352" cy="913712"/>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Vær så specifik som muligt</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43" name="TextBox 43">
            <a:extLst>
              <a:ext uri="{FF2B5EF4-FFF2-40B4-BE49-F238E27FC236}">
                <a16:creationId xmlns:a16="http://schemas.microsoft.com/office/drawing/2014/main" id="{B36C261E-A182-8273-9104-9EBF74EF466A}"/>
              </a:ext>
            </a:extLst>
          </p:cNvPr>
          <p:cNvSpPr txBox="1"/>
          <p:nvPr/>
        </p:nvSpPr>
        <p:spPr>
          <a:xfrm>
            <a:off x="9735916" y="5577650"/>
            <a:ext cx="7644352" cy="913712"/>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Gør det til dit eget</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44" name="TextBox 44">
            <a:extLst>
              <a:ext uri="{FF2B5EF4-FFF2-40B4-BE49-F238E27FC236}">
                <a16:creationId xmlns:a16="http://schemas.microsoft.com/office/drawing/2014/main" id="{63701890-14AC-FD67-0578-A84DA458B582}"/>
              </a:ext>
            </a:extLst>
          </p:cNvPr>
          <p:cNvSpPr txBox="1"/>
          <p:nvPr/>
        </p:nvSpPr>
        <p:spPr>
          <a:xfrm>
            <a:off x="9804558" y="6923996"/>
            <a:ext cx="7644352" cy="990656"/>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Vær åben over for feedback</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4000" spc="-60" dirty="0">
              <a:solidFill>
                <a:srgbClr val="000000"/>
              </a:solidFill>
              <a:latin typeface="Poppins"/>
              <a:ea typeface="Poppins"/>
              <a:cs typeface="Poppins"/>
              <a:sym typeface="Poppins"/>
            </a:endParaRPr>
          </a:p>
        </p:txBody>
      </p:sp>
      <p:sp>
        <p:nvSpPr>
          <p:cNvPr id="45" name="TextBox 45">
            <a:extLst>
              <a:ext uri="{FF2B5EF4-FFF2-40B4-BE49-F238E27FC236}">
                <a16:creationId xmlns:a16="http://schemas.microsoft.com/office/drawing/2014/main" id="{C1CE876E-006E-4C10-4D67-935C008BE25F}"/>
              </a:ext>
            </a:extLst>
          </p:cNvPr>
          <p:cNvSpPr txBox="1"/>
          <p:nvPr/>
        </p:nvSpPr>
        <p:spPr>
          <a:xfrm>
            <a:off x="9834375" y="8099201"/>
            <a:ext cx="7644352" cy="1529265"/>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Del din politik for hybridarbejde betingelsesløst</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1670559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id="{AE1CC038-AC31-6565-ACC2-8F386D710C7F}"/>
              </a:ext>
            </a:extLst>
          </p:cNvPr>
          <p:cNvGrpSpPr/>
          <p:nvPr/>
        </p:nvGrpSpPr>
        <p:grpSpPr>
          <a:xfrm>
            <a:off x="-1342907" y="10016500"/>
            <a:ext cx="20973813" cy="734301"/>
            <a:chOff x="0" y="0"/>
            <a:chExt cx="11607985" cy="406400"/>
          </a:xfrm>
        </p:grpSpPr>
        <p:sp>
          <p:nvSpPr>
            <p:cNvPr id="3" name="Freeform 31">
              <a:extLst>
                <a:ext uri="{FF2B5EF4-FFF2-40B4-BE49-F238E27FC236}">
                  <a16:creationId xmlns:a16="http://schemas.microsoft.com/office/drawing/2014/main" id="{A1A34C66-A6C1-B253-D12B-E355CCF175F1}"/>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4" name="TextBox 32">
              <a:extLst>
                <a:ext uri="{FF2B5EF4-FFF2-40B4-BE49-F238E27FC236}">
                  <a16:creationId xmlns:a16="http://schemas.microsoft.com/office/drawing/2014/main" id="{004319FF-48B7-BF3A-15A3-1428B2DFA7D3}"/>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5" name="Group 33">
            <a:extLst>
              <a:ext uri="{FF2B5EF4-FFF2-40B4-BE49-F238E27FC236}">
                <a16:creationId xmlns:a16="http://schemas.microsoft.com/office/drawing/2014/main" id="{1C40E2D8-41E4-8A8F-BDA6-FC06195E0B74}"/>
              </a:ext>
            </a:extLst>
          </p:cNvPr>
          <p:cNvGrpSpPr/>
          <p:nvPr/>
        </p:nvGrpSpPr>
        <p:grpSpPr>
          <a:xfrm>
            <a:off x="2488624" y="10016500"/>
            <a:ext cx="13310752" cy="734301"/>
            <a:chOff x="0" y="0"/>
            <a:chExt cx="7366854" cy="406400"/>
          </a:xfrm>
        </p:grpSpPr>
        <p:sp>
          <p:nvSpPr>
            <p:cNvPr id="6" name="Freeform 34">
              <a:extLst>
                <a:ext uri="{FF2B5EF4-FFF2-40B4-BE49-F238E27FC236}">
                  <a16:creationId xmlns:a16="http://schemas.microsoft.com/office/drawing/2014/main" id="{8B2FCDA7-7A1F-A544-5554-5E63AB6EA32E}"/>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7" name="TextBox 35">
              <a:extLst>
                <a:ext uri="{FF2B5EF4-FFF2-40B4-BE49-F238E27FC236}">
                  <a16:creationId xmlns:a16="http://schemas.microsoft.com/office/drawing/2014/main" id="{A570F191-072D-B6B0-B12A-77CC846DDA0E}"/>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8" name="Group 36">
            <a:extLst>
              <a:ext uri="{FF2B5EF4-FFF2-40B4-BE49-F238E27FC236}">
                <a16:creationId xmlns:a16="http://schemas.microsoft.com/office/drawing/2014/main" id="{FDE4F403-398B-7FB8-AED7-088965D40B23}"/>
              </a:ext>
            </a:extLst>
          </p:cNvPr>
          <p:cNvGrpSpPr/>
          <p:nvPr/>
        </p:nvGrpSpPr>
        <p:grpSpPr>
          <a:xfrm>
            <a:off x="4131384" y="10016500"/>
            <a:ext cx="10025232" cy="734301"/>
            <a:chOff x="0" y="0"/>
            <a:chExt cx="5548478" cy="406400"/>
          </a:xfrm>
        </p:grpSpPr>
        <p:sp>
          <p:nvSpPr>
            <p:cNvPr id="9" name="Freeform 37">
              <a:extLst>
                <a:ext uri="{FF2B5EF4-FFF2-40B4-BE49-F238E27FC236}">
                  <a16:creationId xmlns:a16="http://schemas.microsoft.com/office/drawing/2014/main" id="{BB8BCF98-7D46-278D-5796-1E1176502D7D}"/>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0" name="TextBox 38">
              <a:extLst>
                <a:ext uri="{FF2B5EF4-FFF2-40B4-BE49-F238E27FC236}">
                  <a16:creationId xmlns:a16="http://schemas.microsoft.com/office/drawing/2014/main" id="{AFC9CABE-E813-06E1-2E32-C55E58E70B58}"/>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2" name="Freeform 2">
            <a:extLst>
              <a:ext uri="{FF2B5EF4-FFF2-40B4-BE49-F238E27FC236}">
                <a16:creationId xmlns:a16="http://schemas.microsoft.com/office/drawing/2014/main" id="{D56C0A1F-4DB1-F8F8-AE5E-207B778A2CC7}"/>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3" name="Freeform 3">
            <a:extLst>
              <a:ext uri="{FF2B5EF4-FFF2-40B4-BE49-F238E27FC236}">
                <a16:creationId xmlns:a16="http://schemas.microsoft.com/office/drawing/2014/main" id="{C35215F0-0C6C-7C97-46B1-7600464305CC}"/>
              </a:ext>
            </a:extLst>
          </p:cNvPr>
          <p:cNvSpPr/>
          <p:nvPr/>
        </p:nvSpPr>
        <p:spPr>
          <a:xfrm rot="-201626" flipV="1">
            <a:off x="-534438" y="-117257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4" name="TextBox 39">
            <a:extLst>
              <a:ext uri="{FF2B5EF4-FFF2-40B4-BE49-F238E27FC236}">
                <a16:creationId xmlns:a16="http://schemas.microsoft.com/office/drawing/2014/main" id="{CA350B0B-AA85-39F2-BBD3-1D39BD109232}"/>
              </a:ext>
            </a:extLst>
          </p:cNvPr>
          <p:cNvSpPr txBox="1"/>
          <p:nvPr/>
        </p:nvSpPr>
        <p:spPr>
          <a:xfrm>
            <a:off x="3700761" y="695274"/>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De 5 </a:t>
            </a:r>
            <a:r>
              <a:rPr lang="en-US" sz="5000" b="1" spc="-150" dirty="0" err="1">
                <a:solidFill>
                  <a:srgbClr val="002C47"/>
                </a:solidFill>
                <a:latin typeface="Poppins Bold"/>
                <a:ea typeface="Poppins Bold"/>
                <a:cs typeface="Poppins Bold"/>
                <a:sym typeface="Poppins Bold"/>
              </a:rPr>
              <a:t>H'er</a:t>
            </a:r>
            <a:endParaRPr lang="en-US" sz="5000" b="1" spc="-150" dirty="0">
              <a:solidFill>
                <a:srgbClr val="002C47"/>
              </a:solidFill>
              <a:latin typeface="Poppins Bold"/>
              <a:ea typeface="Poppins Bold"/>
              <a:cs typeface="Poppins Bold"/>
              <a:sym typeface="Poppins Bold"/>
            </a:endParaRPr>
          </a:p>
        </p:txBody>
      </p:sp>
      <p:graphicFrame>
        <p:nvGraphicFramePr>
          <p:cNvPr id="19" name="Diagram 18">
            <a:extLst>
              <a:ext uri="{FF2B5EF4-FFF2-40B4-BE49-F238E27FC236}">
                <a16:creationId xmlns:a16="http://schemas.microsoft.com/office/drawing/2014/main" id="{241B5ED9-E3A9-D923-10D0-772F185953F3}"/>
              </a:ext>
            </a:extLst>
          </p:cNvPr>
          <p:cNvGraphicFramePr/>
          <p:nvPr>
            <p:extLst>
              <p:ext uri="{D42A27DB-BD31-4B8C-83A1-F6EECF244321}">
                <p14:modId xmlns:p14="http://schemas.microsoft.com/office/powerpoint/2010/main" val="4203101475"/>
              </p:ext>
            </p:extLst>
          </p:nvPr>
        </p:nvGraphicFramePr>
        <p:xfrm>
          <a:off x="3878990" y="1452792"/>
          <a:ext cx="12192000"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9405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5484D-39A7-4C65-DD9A-81997F0B1D40}"/>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FC97275-54E1-4E5D-4EF8-263467A41A85}"/>
              </a:ext>
            </a:extLst>
          </p:cNvPr>
          <p:cNvGrpSpPr/>
          <p:nvPr/>
        </p:nvGrpSpPr>
        <p:grpSpPr>
          <a:xfrm>
            <a:off x="1526752" y="1391418"/>
            <a:ext cx="857867" cy="857867"/>
            <a:chOff x="0" y="0"/>
            <a:chExt cx="812800" cy="812800"/>
          </a:xfrm>
        </p:grpSpPr>
        <p:sp>
          <p:nvSpPr>
            <p:cNvPr id="4" name="Freeform 4">
              <a:extLst>
                <a:ext uri="{FF2B5EF4-FFF2-40B4-BE49-F238E27FC236}">
                  <a16:creationId xmlns:a16="http://schemas.microsoft.com/office/drawing/2014/main" id="{AD27F0F9-0A2C-8101-F84F-B2D0F1A148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D1075A68-D7CD-EC65-D632-97F948E4A0FF}"/>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7C277BD8-1DF2-20DB-3E22-A8DB94745A7C}"/>
              </a:ext>
            </a:extLst>
          </p:cNvPr>
          <p:cNvGrpSpPr/>
          <p:nvPr/>
        </p:nvGrpSpPr>
        <p:grpSpPr>
          <a:xfrm>
            <a:off x="2362200" y="2543993"/>
            <a:ext cx="604566" cy="604566"/>
            <a:chOff x="0" y="0"/>
            <a:chExt cx="812800" cy="812800"/>
          </a:xfrm>
        </p:grpSpPr>
        <p:sp>
          <p:nvSpPr>
            <p:cNvPr id="7" name="Freeform 7">
              <a:extLst>
                <a:ext uri="{FF2B5EF4-FFF2-40B4-BE49-F238E27FC236}">
                  <a16:creationId xmlns:a16="http://schemas.microsoft.com/office/drawing/2014/main" id="{8837870A-889C-C37A-1615-C327E245CA0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9D330D4E-6C1F-9C5C-1C1C-A7C0ED294D9D}"/>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930F29FD-082C-70A9-41EF-DEF0E1253DD9}"/>
              </a:ext>
            </a:extLst>
          </p:cNvPr>
          <p:cNvGrpSpPr/>
          <p:nvPr/>
        </p:nvGrpSpPr>
        <p:grpSpPr>
          <a:xfrm>
            <a:off x="2849204" y="2142775"/>
            <a:ext cx="637633" cy="637633"/>
            <a:chOff x="0" y="0"/>
            <a:chExt cx="812800" cy="812800"/>
          </a:xfrm>
        </p:grpSpPr>
        <p:sp>
          <p:nvSpPr>
            <p:cNvPr id="10" name="Freeform 10">
              <a:extLst>
                <a:ext uri="{FF2B5EF4-FFF2-40B4-BE49-F238E27FC236}">
                  <a16:creationId xmlns:a16="http://schemas.microsoft.com/office/drawing/2014/main" id="{3614C6DD-634B-7913-08A7-0DE011725B9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9D5E1030-39FD-BF00-A09C-B4174499D801}"/>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TextBox 15">
            <a:extLst>
              <a:ext uri="{FF2B5EF4-FFF2-40B4-BE49-F238E27FC236}">
                <a16:creationId xmlns:a16="http://schemas.microsoft.com/office/drawing/2014/main" id="{6300BD92-C226-5577-F28D-D1EE5E115DF8}"/>
              </a:ext>
            </a:extLst>
          </p:cNvPr>
          <p:cNvSpPr txBox="1"/>
          <p:nvPr/>
        </p:nvSpPr>
        <p:spPr>
          <a:xfrm>
            <a:off x="4526730" y="526828"/>
            <a:ext cx="9234540" cy="2308324"/>
          </a:xfrm>
          <a:prstGeom prst="rect">
            <a:avLst/>
          </a:prstGeom>
        </p:spPr>
        <p:txBody>
          <a:bodyPr wrap="square" lIns="0" tIns="0" rIns="0" bIns="0" rtlCol="0" anchor="t">
            <a:spAutoFit/>
          </a:bodyPr>
          <a:lstStyle/>
          <a:p>
            <a:pPr lvl="1" algn="ctr"/>
            <a:r>
              <a:rPr lang="en-GB" sz="5000" b="1" kern="100" dirty="0">
                <a:effectLst/>
                <a:latin typeface="Aptos" panose="020B0004020202020204" pitchFamily="34" charset="0"/>
                <a:ea typeface="Aptos" panose="020B0004020202020204" pitchFamily="34" charset="0"/>
                <a:cs typeface="Times New Roman" panose="02020603050405020304" pitchFamily="18" charset="0"/>
              </a:rPr>
              <a:t>Udvikling og implementering af regler for hybridarbejde: "scrum"-princippet</a:t>
            </a:r>
            <a:endParaRPr lang="en-IT" sz="50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A9C60739-EE20-FCCF-E714-77C3047AD858}"/>
              </a:ext>
            </a:extLst>
          </p:cNvPr>
          <p:cNvGraphicFramePr/>
          <p:nvPr>
            <p:extLst>
              <p:ext uri="{D42A27DB-BD31-4B8C-83A1-F6EECF244321}">
                <p14:modId xmlns:p14="http://schemas.microsoft.com/office/powerpoint/2010/main" val="105132777"/>
              </p:ext>
            </p:extLst>
          </p:nvPr>
        </p:nvGraphicFramePr>
        <p:xfrm>
          <a:off x="914400" y="3369824"/>
          <a:ext cx="16459200" cy="6378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 name="Group 30">
            <a:extLst>
              <a:ext uri="{FF2B5EF4-FFF2-40B4-BE49-F238E27FC236}">
                <a16:creationId xmlns:a16="http://schemas.microsoft.com/office/drawing/2014/main" id="{33EDF112-F757-41C4-7B93-0AA0CB2CF378}"/>
              </a:ext>
            </a:extLst>
          </p:cNvPr>
          <p:cNvGrpSpPr/>
          <p:nvPr/>
        </p:nvGrpSpPr>
        <p:grpSpPr>
          <a:xfrm>
            <a:off x="-1342907" y="10016500"/>
            <a:ext cx="20973813" cy="734301"/>
            <a:chOff x="0" y="0"/>
            <a:chExt cx="11607985" cy="406400"/>
          </a:xfrm>
        </p:grpSpPr>
        <p:sp>
          <p:nvSpPr>
            <p:cNvPr id="33" name="Freeform 31">
              <a:extLst>
                <a:ext uri="{FF2B5EF4-FFF2-40B4-BE49-F238E27FC236}">
                  <a16:creationId xmlns:a16="http://schemas.microsoft.com/office/drawing/2014/main" id="{4FF2BDD3-CB52-0D42-B242-2C496B22D98D}"/>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4" name="TextBox 32">
              <a:extLst>
                <a:ext uri="{FF2B5EF4-FFF2-40B4-BE49-F238E27FC236}">
                  <a16:creationId xmlns:a16="http://schemas.microsoft.com/office/drawing/2014/main" id="{B98E8D0F-0809-796D-F7ED-4C00AFAB2A12}"/>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5" name="Group 33">
            <a:extLst>
              <a:ext uri="{FF2B5EF4-FFF2-40B4-BE49-F238E27FC236}">
                <a16:creationId xmlns:a16="http://schemas.microsoft.com/office/drawing/2014/main" id="{3848FE2E-1CF7-ACF8-37A4-587D8016B772}"/>
              </a:ext>
            </a:extLst>
          </p:cNvPr>
          <p:cNvGrpSpPr/>
          <p:nvPr/>
        </p:nvGrpSpPr>
        <p:grpSpPr>
          <a:xfrm>
            <a:off x="2488624" y="10016500"/>
            <a:ext cx="13310752" cy="734301"/>
            <a:chOff x="0" y="0"/>
            <a:chExt cx="7366854" cy="406400"/>
          </a:xfrm>
        </p:grpSpPr>
        <p:sp>
          <p:nvSpPr>
            <p:cNvPr id="36" name="Freeform 34">
              <a:extLst>
                <a:ext uri="{FF2B5EF4-FFF2-40B4-BE49-F238E27FC236}">
                  <a16:creationId xmlns:a16="http://schemas.microsoft.com/office/drawing/2014/main" id="{0659FDAD-DEF1-1CBE-492F-727135DD3683}"/>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7" name="TextBox 35">
              <a:extLst>
                <a:ext uri="{FF2B5EF4-FFF2-40B4-BE49-F238E27FC236}">
                  <a16:creationId xmlns:a16="http://schemas.microsoft.com/office/drawing/2014/main" id="{521E3C33-269A-4531-3007-A5D2E1FC33DF}"/>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8" name="Group 36">
            <a:extLst>
              <a:ext uri="{FF2B5EF4-FFF2-40B4-BE49-F238E27FC236}">
                <a16:creationId xmlns:a16="http://schemas.microsoft.com/office/drawing/2014/main" id="{6B74CAC3-7C4E-F58A-673C-C2CCFF63FAF1}"/>
              </a:ext>
            </a:extLst>
          </p:cNvPr>
          <p:cNvGrpSpPr/>
          <p:nvPr/>
        </p:nvGrpSpPr>
        <p:grpSpPr>
          <a:xfrm>
            <a:off x="4131384" y="10016500"/>
            <a:ext cx="10025232" cy="734301"/>
            <a:chOff x="0" y="0"/>
            <a:chExt cx="5548478" cy="406400"/>
          </a:xfrm>
        </p:grpSpPr>
        <p:sp>
          <p:nvSpPr>
            <p:cNvPr id="39" name="Freeform 37">
              <a:extLst>
                <a:ext uri="{FF2B5EF4-FFF2-40B4-BE49-F238E27FC236}">
                  <a16:creationId xmlns:a16="http://schemas.microsoft.com/office/drawing/2014/main" id="{3B81861E-C3D8-A90E-8D46-AD7AC902D2D0}"/>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40" name="TextBox 38">
              <a:extLst>
                <a:ext uri="{FF2B5EF4-FFF2-40B4-BE49-F238E27FC236}">
                  <a16:creationId xmlns:a16="http://schemas.microsoft.com/office/drawing/2014/main" id="{EFACADB0-3268-0D13-0622-B8361A750021}"/>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41" name="Freeform 3">
            <a:extLst>
              <a:ext uri="{FF2B5EF4-FFF2-40B4-BE49-F238E27FC236}">
                <a16:creationId xmlns:a16="http://schemas.microsoft.com/office/drawing/2014/main" id="{2117DFE4-3CF1-9AA7-8736-A6E9624A9B91}"/>
              </a:ext>
            </a:extLst>
          </p:cNvPr>
          <p:cNvSpPr/>
          <p:nvPr/>
        </p:nvSpPr>
        <p:spPr>
          <a:xfrm rot="-201626" flipV="1">
            <a:off x="-439191" y="-1093021"/>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42" name="Freeform 2">
            <a:extLst>
              <a:ext uri="{FF2B5EF4-FFF2-40B4-BE49-F238E27FC236}">
                <a16:creationId xmlns:a16="http://schemas.microsoft.com/office/drawing/2014/main" id="{7B9CADA0-252C-0943-5790-0B2590014727}"/>
              </a:ext>
            </a:extLst>
          </p:cNvPr>
          <p:cNvSpPr/>
          <p:nvPr/>
        </p:nvSpPr>
        <p:spPr>
          <a:xfrm rot="-10602057">
            <a:off x="12679006" y="-1088228"/>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Tree>
    <p:extLst>
      <p:ext uri="{BB962C8B-B14F-4D97-AF65-F5344CB8AC3E}">
        <p14:creationId xmlns:p14="http://schemas.microsoft.com/office/powerpoint/2010/main" val="899054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431F5-2A11-1E83-29A6-5989C7C8F696}"/>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B98825E9-848D-07F4-2E4D-0F812E17E440}"/>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8EE980F6-2200-86C3-9EC5-6596AFF08D03}"/>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40E8313A-537F-3270-CB38-63CC8C528BE9}"/>
              </a:ext>
            </a:extLst>
          </p:cNvPr>
          <p:cNvGraphicFramePr>
            <a:graphicFrameLocks noGrp="1"/>
          </p:cNvGraphicFramePr>
          <p:nvPr>
            <p:extLst>
              <p:ext uri="{D42A27DB-BD31-4B8C-83A1-F6EECF244321}">
                <p14:modId xmlns:p14="http://schemas.microsoft.com/office/powerpoint/2010/main" val="1825159792"/>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af hybride arbejdsmodeller</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fordele og ulemper</a:t>
                      </a: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af hybride arbejdsmodeller</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Hybridarbejde i SMV'er</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og samarbejde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rollen som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Overvindelse af udfordringer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fremme af produktivitet</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virksomhedsidentitet</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000" b="1" i="0" u="sng" strike="noStrike" kern="1200" cap="none" spc="0" normalizeH="0" baseline="0" dirty="0">
                          <a:ln>
                            <a:noFill/>
                          </a:ln>
                          <a:solidFill>
                            <a:schemeClr val="tx2"/>
                          </a:solidFill>
                          <a:effectLst/>
                          <a:uLnTx/>
                          <a:uFillTx/>
                          <a:latin typeface="Poppins" pitchFamily="2" charset="77"/>
                          <a:ea typeface="+mn-ea"/>
                          <a:cs typeface="Poppins" pitchFamily="2" charset="77"/>
                        </a:rPr>
                        <a:t>OPSUMMERING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03045BED-2C1D-F9DB-8BE6-580DDEBAEC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230073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D924C12-2E59-1ACD-BF2A-47576E695FFB}"/>
              </a:ext>
            </a:extLst>
          </p:cNvPr>
          <p:cNvSpPr/>
          <p:nvPr/>
        </p:nvSpPr>
        <p:spPr>
          <a:xfrm rot="-6078727" flipV="1">
            <a:off x="-2740695" y="1544536"/>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dirty="0"/>
          </a:p>
        </p:txBody>
      </p:sp>
      <p:grpSp>
        <p:nvGrpSpPr>
          <p:cNvPr id="3" name="Group 12">
            <a:extLst>
              <a:ext uri="{FF2B5EF4-FFF2-40B4-BE49-F238E27FC236}">
                <a16:creationId xmlns:a16="http://schemas.microsoft.com/office/drawing/2014/main" id="{0F400777-31F8-7DDA-C76B-25577AE15D9A}"/>
              </a:ext>
            </a:extLst>
          </p:cNvPr>
          <p:cNvGrpSpPr>
            <a:grpSpLocks noChangeAspect="1"/>
          </p:cNvGrpSpPr>
          <p:nvPr/>
        </p:nvGrpSpPr>
        <p:grpSpPr>
          <a:xfrm>
            <a:off x="-3713020" y="0"/>
            <a:ext cx="8713709" cy="10289262"/>
            <a:chOff x="-5722778" y="-7636369"/>
            <a:chExt cx="21041994" cy="24846663"/>
          </a:xfrm>
        </p:grpSpPr>
        <p:sp>
          <p:nvSpPr>
            <p:cNvPr id="4" name="Freeform 13">
              <a:extLst>
                <a:ext uri="{FF2B5EF4-FFF2-40B4-BE49-F238E27FC236}">
                  <a16:creationId xmlns:a16="http://schemas.microsoft.com/office/drawing/2014/main" id="{3C50CF34-0616-CC0C-412A-F406A08FC6F2}"/>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dirty="0"/>
            </a:p>
          </p:txBody>
        </p:sp>
      </p:grpSp>
      <p:sp>
        <p:nvSpPr>
          <p:cNvPr id="8" name="TextBox 15">
            <a:extLst>
              <a:ext uri="{FF2B5EF4-FFF2-40B4-BE49-F238E27FC236}">
                <a16:creationId xmlns:a16="http://schemas.microsoft.com/office/drawing/2014/main" id="{ACD3BB5A-D854-DAF9-40AD-1BEBCF8EBB6B}"/>
              </a:ext>
            </a:extLst>
          </p:cNvPr>
          <p:cNvSpPr txBox="1"/>
          <p:nvPr/>
        </p:nvSpPr>
        <p:spPr>
          <a:xfrm>
            <a:off x="7563783" y="1521070"/>
            <a:ext cx="10634165" cy="8763874"/>
          </a:xfrm>
          <a:prstGeom prst="rect">
            <a:avLst/>
          </a:prstGeom>
        </p:spPr>
        <p:txBody>
          <a:bodyPr wrap="square" lIns="0" tIns="0" rIns="0" bIns="0" rtlCol="0" anchor="t">
            <a:spAutoFit/>
          </a:bodyPr>
          <a:lstStyle/>
          <a:p>
            <a:pPr marL="604518" lvl="1" indent="-302259">
              <a:lnSpc>
                <a:spcPts val="3639"/>
              </a:lnSpc>
              <a:buFont typeface="Arial"/>
              <a:buChar char="•"/>
            </a:pPr>
            <a:r>
              <a:rPr lang="en-US" sz="4000" dirty="0">
                <a:solidFill>
                  <a:srgbClr val="000000"/>
                </a:solidFill>
                <a:latin typeface="Poppins Bold"/>
                <a:ea typeface="Poppins Bold"/>
                <a:cs typeface="Poppins Bold"/>
                <a:sym typeface="Poppins Bold"/>
              </a:rPr>
              <a:t>Covid-19-pandemien har ført til udfordringer og muligheder i servicesektoren.  </a:t>
            </a:r>
            <a:br>
              <a:rPr lang="en-US" sz="4000" dirty="0">
                <a:solidFill>
                  <a:srgbClr val="000000"/>
                </a:solidFill>
                <a:latin typeface="Poppins Bold"/>
                <a:ea typeface="Poppins Bold"/>
                <a:cs typeface="Poppins Bold"/>
                <a:sym typeface="Poppins Bold"/>
              </a:rPr>
            </a:br>
            <a:br>
              <a:rPr lang="en-US" sz="4000" dirty="0">
                <a:solidFill>
                  <a:srgbClr val="000000"/>
                </a:solidFill>
                <a:latin typeface="Poppins Bold"/>
                <a:ea typeface="Poppins Bold"/>
                <a:cs typeface="Poppins Bold"/>
                <a:sym typeface="Poppins Bold"/>
              </a:rPr>
            </a:br>
            <a:endParaRPr lang="en-US" sz="4000" dirty="0">
              <a:solidFill>
                <a:srgbClr val="000000"/>
              </a:solidFill>
              <a:latin typeface="Poppins Bold"/>
              <a:ea typeface="Poppins Bold"/>
              <a:cs typeface="Poppins Bold"/>
              <a:sym typeface="Poppins Bold"/>
            </a:endParaRPr>
          </a:p>
          <a:p>
            <a:pPr marL="604518" lvl="1" indent="-302259">
              <a:lnSpc>
                <a:spcPts val="3639"/>
              </a:lnSpc>
              <a:buFont typeface="Arial"/>
              <a:buChar char="•"/>
            </a:pPr>
            <a:r>
              <a:rPr lang="en-GB" sz="4000" dirty="0">
                <a:solidFill>
                  <a:srgbClr val="000000"/>
                </a:solidFill>
                <a:latin typeface="Poppins Bold"/>
                <a:cs typeface="Poppins Bold"/>
              </a:rPr>
              <a:t>Vindende strategier: kun i et nyt, moderne feelgood-arbejdsområde</a:t>
            </a:r>
          </a:p>
          <a:p>
            <a:pPr marL="604518" lvl="1" indent="-302259" algn="ctr">
              <a:lnSpc>
                <a:spcPts val="3639"/>
              </a:lnSpc>
              <a:buFont typeface="Arial"/>
              <a:buChar char="•"/>
            </a:pPr>
            <a:endParaRPr lang="en-GB" sz="4000" dirty="0">
              <a:solidFill>
                <a:srgbClr val="000000"/>
              </a:solidFill>
              <a:latin typeface="Poppins Bold"/>
              <a:cs typeface="Poppins Bold"/>
            </a:endParaRPr>
          </a:p>
          <a:p>
            <a:pPr marL="604518" lvl="1" indent="-302259" algn="ctr">
              <a:lnSpc>
                <a:spcPts val="3639"/>
              </a:lnSpc>
              <a:buFont typeface="Arial"/>
              <a:buChar char="•"/>
            </a:pPr>
            <a:endParaRPr lang="en-GB" sz="4000" dirty="0">
              <a:solidFill>
                <a:srgbClr val="000000"/>
              </a:solidFill>
              <a:latin typeface="Poppins Bold"/>
              <a:cs typeface="Poppins Bold"/>
            </a:endParaRPr>
          </a:p>
          <a:p>
            <a:pPr marL="604518" lvl="1" indent="-302259" algn="ctr">
              <a:lnSpc>
                <a:spcPts val="3639"/>
              </a:lnSpc>
              <a:buFont typeface="Arial"/>
              <a:buChar char="•"/>
            </a:pPr>
            <a:r>
              <a:rPr lang="en-GB" sz="4000" dirty="0">
                <a:solidFill>
                  <a:srgbClr val="000000"/>
                </a:solidFill>
                <a:latin typeface="Poppins Bold"/>
                <a:cs typeface="Poppins Bold"/>
              </a:rPr>
              <a:t>Fremtidens arbejdsplads er hybrid.</a:t>
            </a:r>
            <a:br>
              <a:rPr lang="en-GB" sz="4000" dirty="0">
                <a:solidFill>
                  <a:srgbClr val="000000"/>
                </a:solidFill>
                <a:latin typeface="Poppins Bold"/>
                <a:cs typeface="Poppins Bold"/>
              </a:rPr>
            </a:br>
            <a:br>
              <a:rPr lang="en-GB" sz="4000" dirty="0">
                <a:solidFill>
                  <a:srgbClr val="000000"/>
                </a:solidFill>
                <a:latin typeface="Poppins Bold"/>
                <a:cs typeface="Poppins Bold"/>
              </a:rPr>
            </a:br>
            <a:br>
              <a:rPr lang="en-GB" sz="4000" dirty="0">
                <a:solidFill>
                  <a:srgbClr val="000000"/>
                </a:solidFill>
                <a:latin typeface="Poppins Bold"/>
                <a:cs typeface="Poppins Bold"/>
              </a:rPr>
            </a:br>
            <a:endParaRPr lang="en-IT" sz="4000" dirty="0">
              <a:solidFill>
                <a:srgbClr val="000000"/>
              </a:solidFill>
              <a:latin typeface="Poppins Bold"/>
              <a:cs typeface="Poppins Bold"/>
            </a:endParaRPr>
          </a:p>
          <a:p>
            <a:pPr marL="604518" lvl="1" indent="-302259" algn="just">
              <a:lnSpc>
                <a:spcPts val="3639"/>
              </a:lnSpc>
              <a:buFont typeface="Arial"/>
              <a:buChar char="•"/>
            </a:pPr>
            <a:r>
              <a:rPr lang="en-GB" sz="4000" dirty="0">
                <a:solidFill>
                  <a:srgbClr val="000000"/>
                </a:solidFill>
                <a:latin typeface="Poppins Bold"/>
                <a:cs typeface="Poppins Bold"/>
              </a:rPr>
              <a:t>Men hybridarbejde skal planlægges godt med hensyn til : </a:t>
            </a:r>
          </a:p>
          <a:p>
            <a:pPr marL="1061718" lvl="2" indent="-302259" algn="just">
              <a:lnSpc>
                <a:spcPts val="3639"/>
              </a:lnSpc>
              <a:buFont typeface="Arial"/>
              <a:buChar char="•"/>
            </a:pPr>
            <a:r>
              <a:rPr lang="en-GB" sz="4000" dirty="0">
                <a:solidFill>
                  <a:srgbClr val="000000"/>
                </a:solidFill>
                <a:latin typeface="Poppins Bold"/>
                <a:ea typeface="Poppins"/>
                <a:cs typeface="Poppins Bold"/>
                <a:sym typeface="Poppins"/>
              </a:rPr>
              <a:t>Organisation</a:t>
            </a:r>
          </a:p>
          <a:p>
            <a:pPr marL="1061718" lvl="2" indent="-302259" algn="just">
              <a:lnSpc>
                <a:spcPts val="3639"/>
              </a:lnSpc>
              <a:buFont typeface="Arial"/>
              <a:buChar char="•"/>
            </a:pPr>
            <a:r>
              <a:rPr lang="en-GB" sz="4000" dirty="0">
                <a:solidFill>
                  <a:srgbClr val="000000"/>
                </a:solidFill>
                <a:latin typeface="Poppins Bold"/>
                <a:ea typeface="Poppins"/>
                <a:cs typeface="Poppins Bold"/>
                <a:sym typeface="Poppins"/>
              </a:rPr>
              <a:t>Kommunikation</a:t>
            </a:r>
          </a:p>
          <a:p>
            <a:pPr marL="1061718" lvl="2" indent="-302259" algn="just">
              <a:lnSpc>
                <a:spcPts val="3639"/>
              </a:lnSpc>
              <a:buFont typeface="Arial"/>
              <a:buChar char="•"/>
            </a:pPr>
            <a:r>
              <a:rPr lang="en-GB" sz="4000" dirty="0">
                <a:solidFill>
                  <a:srgbClr val="000000"/>
                </a:solidFill>
                <a:latin typeface="Poppins Bold"/>
                <a:ea typeface="Poppins"/>
                <a:cs typeface="Poppins Bold"/>
                <a:sym typeface="Poppins"/>
              </a:rPr>
              <a:t>Samarbejde</a:t>
            </a:r>
            <a:endParaRPr lang="en-US" sz="4000" dirty="0">
              <a:solidFill>
                <a:srgbClr val="000000"/>
              </a:solidFill>
              <a:latin typeface="Poppins"/>
              <a:ea typeface="Poppins"/>
              <a:cs typeface="Poppins"/>
              <a:sym typeface="Poppins"/>
            </a:endParaRPr>
          </a:p>
          <a:p>
            <a:pPr marL="604518" lvl="1" indent="-302259" algn="just">
              <a:lnSpc>
                <a:spcPts val="3639"/>
              </a:lnSpc>
              <a:buFont typeface="Arial"/>
              <a:buChar char="•"/>
            </a:pPr>
            <a:endParaRPr lang="en-US" sz="2799" dirty="0">
              <a:solidFill>
                <a:srgbClr val="000000"/>
              </a:solidFill>
              <a:latin typeface="Poppins"/>
              <a:ea typeface="Poppins"/>
              <a:cs typeface="Poppins"/>
              <a:sym typeface="Poppins"/>
            </a:endParaRPr>
          </a:p>
        </p:txBody>
      </p:sp>
      <p:sp>
        <p:nvSpPr>
          <p:cNvPr id="10" name="TextBox 9">
            <a:extLst>
              <a:ext uri="{FF2B5EF4-FFF2-40B4-BE49-F238E27FC236}">
                <a16:creationId xmlns:a16="http://schemas.microsoft.com/office/drawing/2014/main" id="{AEA20C1B-E732-830D-62F8-02BA34E9A425}"/>
              </a:ext>
            </a:extLst>
          </p:cNvPr>
          <p:cNvSpPr txBox="1"/>
          <p:nvPr/>
        </p:nvSpPr>
        <p:spPr>
          <a:xfrm>
            <a:off x="8038702" y="240573"/>
            <a:ext cx="9684326" cy="796372"/>
          </a:xfrm>
          <a:prstGeom prst="rect">
            <a:avLst/>
          </a:prstGeom>
          <a:noFill/>
        </p:spPr>
        <p:txBody>
          <a:bodyPr wrap="square">
            <a:spAutoFit/>
          </a:bodyPr>
          <a:lstStyle/>
          <a:p>
            <a:pPr marL="0" lvl="0" indent="0" algn="ctr">
              <a:lnSpc>
                <a:spcPts val="5423"/>
              </a:lnSpc>
              <a:spcBef>
                <a:spcPct val="0"/>
              </a:spcBef>
            </a:pPr>
            <a:r>
              <a:rPr lang="en-US" sz="4800" b="1" spc="-143" dirty="0">
                <a:solidFill>
                  <a:srgbClr val="002C47"/>
                </a:solidFill>
                <a:latin typeface="Poppins Bold"/>
                <a:ea typeface="Poppins Bold"/>
                <a:cs typeface="Poppins Bold"/>
                <a:sym typeface="Poppins Bold"/>
              </a:rPr>
              <a:t>INDLEDNING</a:t>
            </a:r>
          </a:p>
        </p:txBody>
      </p:sp>
    </p:spTree>
    <p:extLst>
      <p:ext uri="{BB962C8B-B14F-4D97-AF65-F5344CB8AC3E}">
        <p14:creationId xmlns:p14="http://schemas.microsoft.com/office/powerpoint/2010/main" val="3284323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BF535-30BB-8C14-A6CA-446395954834}"/>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244AB18E-72C6-0EE9-73CE-2B175CFDF9B9}"/>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737B7989-B0A6-835B-00DC-312B1DBC38B0}"/>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72700DBD-3753-36B9-D90B-3F61CC99DF99}"/>
              </a:ext>
            </a:extLst>
          </p:cNvPr>
          <p:cNvGraphicFramePr>
            <a:graphicFrameLocks noGrp="1"/>
          </p:cNvGraphicFramePr>
          <p:nvPr>
            <p:extLst>
              <p:ext uri="{D42A27DB-BD31-4B8C-83A1-F6EECF244321}">
                <p14:modId xmlns:p14="http://schemas.microsoft.com/office/powerpoint/2010/main" val="4097579077"/>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af hybride arbejdsmodeller</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fordele og ulemper</a:t>
                      </a: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af hybride arbejdsmodeller</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Hybridarbejde i SMV'er</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og samarbejde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rollen som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Overvindelse af udfordringer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fremme af produktivitet</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virksomhedsidentitet</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000" b="1" i="0" u="sng" strike="noStrike" kern="1200" cap="none" spc="0" normalizeH="0" baseline="0" dirty="0">
                          <a:ln>
                            <a:noFill/>
                          </a:ln>
                          <a:solidFill>
                            <a:schemeClr val="tx2"/>
                          </a:solidFill>
                          <a:effectLst/>
                          <a:uLnTx/>
                          <a:uFillTx/>
                          <a:latin typeface="Poppins" pitchFamily="2" charset="77"/>
                          <a:ea typeface="+mn-ea"/>
                          <a:cs typeface="Poppins" pitchFamily="2" charset="77"/>
                        </a:rPr>
                        <a:t>OPSUMMERING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4A0C7BDC-313F-E298-DB35-18D4C9BD71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32351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p:cNvGrpSpPr/>
          <p:nvPr/>
        </p:nvGrpSpPr>
        <p:grpSpPr>
          <a:xfrm>
            <a:off x="59407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5928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8252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p:cNvSpPr txBox="1"/>
          <p:nvPr/>
        </p:nvSpPr>
        <p:spPr>
          <a:xfrm>
            <a:off x="9486163" y="1019863"/>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MÅLET MED LEKTIONEN</a:t>
            </a:r>
          </a:p>
        </p:txBody>
      </p:sp>
      <p:sp>
        <p:nvSpPr>
          <p:cNvPr id="16" name="TextBox 16"/>
          <p:cNvSpPr txBox="1"/>
          <p:nvPr/>
        </p:nvSpPr>
        <p:spPr>
          <a:xfrm>
            <a:off x="7702890" y="1977279"/>
            <a:ext cx="10323390" cy="2923877"/>
          </a:xfrm>
          <a:prstGeom prst="rect">
            <a:avLst/>
          </a:prstGeom>
        </p:spPr>
        <p:txBody>
          <a:bodyPr wrap="square" lIns="0" tIns="0" rIns="0" bIns="0" rtlCol="0" anchor="t">
            <a:spAutoFit/>
          </a:bodyPr>
          <a:lstStyle/>
          <a:p>
            <a:pPr lvl="1" algn="ctr"/>
            <a:r>
              <a:rPr lang="en-GB" sz="3800" kern="100" dirty="0">
                <a:effectLst/>
                <a:latin typeface="Aptos" panose="020B0004020202020204" pitchFamily="34" charset="0"/>
                <a:ea typeface="Aptos" panose="020B0004020202020204" pitchFamily="34" charset="0"/>
                <a:cs typeface="Times New Roman" panose="02020603050405020304" pitchFamily="18" charset="0"/>
              </a:rPr>
              <a:t>Forstå udformningen af fjernarbejde i HR-ledelse, især i forbindelse med SMV'er. </a:t>
            </a:r>
            <a:br>
              <a:rPr lang="en-GB" sz="3800" kern="100" dirty="0">
                <a:effectLst/>
                <a:latin typeface="Aptos" panose="020B0004020202020204" pitchFamily="34" charset="0"/>
                <a:ea typeface="Aptos" panose="020B0004020202020204" pitchFamily="34" charset="0"/>
                <a:cs typeface="Times New Roman" panose="02020603050405020304" pitchFamily="18" charset="0"/>
              </a:rPr>
            </a:br>
            <a:br>
              <a:rPr lang="en-GB" sz="3800" kern="100" dirty="0">
                <a:effectLst/>
                <a:latin typeface="Aptos" panose="020B0004020202020204" pitchFamily="34" charset="0"/>
                <a:ea typeface="Aptos" panose="020B0004020202020204" pitchFamily="34" charset="0"/>
                <a:cs typeface="Times New Roman" panose="02020603050405020304" pitchFamily="18" charset="0"/>
              </a:rPr>
            </a:br>
            <a:endParaRPr lang="en-IT" sz="3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5">
            <a:extLst>
              <a:ext uri="{FF2B5EF4-FFF2-40B4-BE49-F238E27FC236}">
                <a16:creationId xmlns:a16="http://schemas.microsoft.com/office/drawing/2014/main" id="{21517A4A-35D4-25E1-C83C-538AA2DBCCC5}"/>
              </a:ext>
            </a:extLst>
          </p:cNvPr>
          <p:cNvSpPr txBox="1"/>
          <p:nvPr/>
        </p:nvSpPr>
        <p:spPr>
          <a:xfrm>
            <a:off x="7924800" y="4791512"/>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STRUKTUR</a:t>
            </a:r>
          </a:p>
        </p:txBody>
      </p:sp>
      <p:sp>
        <p:nvSpPr>
          <p:cNvPr id="18" name="TextBox 16">
            <a:extLst>
              <a:ext uri="{FF2B5EF4-FFF2-40B4-BE49-F238E27FC236}">
                <a16:creationId xmlns:a16="http://schemas.microsoft.com/office/drawing/2014/main" id="{AA1A25FB-35F6-ACA7-2E91-C2F19C537095}"/>
              </a:ext>
            </a:extLst>
          </p:cNvPr>
          <p:cNvSpPr txBox="1"/>
          <p:nvPr/>
        </p:nvSpPr>
        <p:spPr>
          <a:xfrm>
            <a:off x="7702890" y="5961062"/>
            <a:ext cx="10323390" cy="3508653"/>
          </a:xfrm>
          <a:prstGeom prst="rect">
            <a:avLst/>
          </a:prstGeom>
        </p:spPr>
        <p:txBody>
          <a:bodyPr wrap="square" lIns="0" tIns="0" rIns="0" bIns="0" rtlCol="0" anchor="t">
            <a:spAutoFit/>
          </a:bodyPr>
          <a:lstStyle/>
          <a:p>
            <a:pPr lvl="1" algn="ctr"/>
            <a:r>
              <a:rPr lang="en-IT" sz="3800" kern="100" dirty="0">
                <a:latin typeface="Aptos" panose="020B0004020202020204" pitchFamily="34" charset="0"/>
                <a:ea typeface="Aptos" panose="020B0004020202020204" pitchFamily="34" charset="0"/>
                <a:cs typeface="Times New Roman" panose="02020603050405020304" pitchFamily="18" charset="0"/>
              </a:rPr>
              <a:t>(i) Planlægning og design af fjernarbejdspladser</a:t>
            </a:r>
            <a:br>
              <a:rPr lang="en-IT" sz="3800" kern="100" dirty="0">
                <a:latin typeface="Aptos" panose="020B0004020202020204" pitchFamily="34" charset="0"/>
                <a:ea typeface="Aptos" panose="020B0004020202020204" pitchFamily="34" charset="0"/>
                <a:cs typeface="Times New Roman" panose="02020603050405020304" pitchFamily="18" charset="0"/>
              </a:rPr>
            </a:br>
            <a:br>
              <a:rPr lang="en-IT" sz="3800" kern="100" dirty="0">
                <a:latin typeface="Aptos" panose="020B0004020202020204" pitchFamily="34" charset="0"/>
                <a:ea typeface="Aptos" panose="020B0004020202020204" pitchFamily="34" charset="0"/>
                <a:cs typeface="Times New Roman" panose="02020603050405020304" pitchFamily="18" charset="0"/>
              </a:rPr>
            </a:br>
            <a:r>
              <a:rPr lang="en-IT" sz="3800" kern="100" dirty="0">
                <a:latin typeface="Aptos" panose="020B0004020202020204" pitchFamily="34" charset="0"/>
                <a:cs typeface="Times New Roman" panose="02020603050405020304" pitchFamily="18" charset="0"/>
              </a:rPr>
              <a:t>(ii) </a:t>
            </a:r>
            <a:r>
              <a:rPr lang="en-GB" sz="3800" kern="100" dirty="0">
                <a:latin typeface="Aptos" panose="020B0004020202020204" pitchFamily="34" charset="0"/>
                <a:cs typeface="Times New Roman" panose="02020603050405020304" pitchFamily="18" charset="0"/>
              </a:rPr>
              <a:t>overvågning og styring af </a:t>
            </a:r>
            <a:r>
              <a:rPr lang="en-IT" sz="3800" kern="100" dirty="0">
                <a:latin typeface="Aptos" panose="020B0004020202020204" pitchFamily="34" charset="0"/>
                <a:cs typeface="Times New Roman" panose="02020603050405020304" pitchFamily="18" charset="0"/>
              </a:rPr>
              <a:t>fjernarbejde </a:t>
            </a:r>
            <a:br>
              <a:rPr lang="en-IT" sz="3800" kern="100" dirty="0">
                <a:latin typeface="Aptos" panose="020B0004020202020204" pitchFamily="34" charset="0"/>
                <a:cs typeface="Times New Roman" panose="02020603050405020304" pitchFamily="18" charset="0"/>
              </a:rPr>
            </a:br>
            <a:br>
              <a:rPr lang="en-IT" sz="3800" kern="100" dirty="0">
                <a:latin typeface="Aptos" panose="020B0004020202020204" pitchFamily="34" charset="0"/>
                <a:cs typeface="Times New Roman" panose="02020603050405020304" pitchFamily="18" charset="0"/>
              </a:rPr>
            </a:br>
            <a:r>
              <a:rPr lang="en-IT" sz="3800" kern="100" dirty="0">
                <a:latin typeface="Aptos" panose="020B0004020202020204" pitchFamily="34" charset="0"/>
                <a:cs typeface="Times New Roman" panose="02020603050405020304" pitchFamily="18" charset="0"/>
              </a:rPr>
              <a:t>(iii) </a:t>
            </a:r>
            <a:r>
              <a:rPr lang="en-GB" sz="3800" dirty="0">
                <a:effectLst/>
                <a:latin typeface="Aptos" panose="020B0004020202020204" pitchFamily="34" charset="0"/>
                <a:ea typeface="Aptos" panose="020B0004020202020204" pitchFamily="34" charset="0"/>
                <a:cs typeface="Times New Roman" panose="02020603050405020304" pitchFamily="18" charset="0"/>
              </a:rPr>
              <a:t>praktiske eksempler</a:t>
            </a:r>
            <a:endParaRPr lang="en-IT" sz="3800" kern="100" dirty="0">
              <a:latin typeface="Aptos" panose="020B000402020202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CCFFF5C-19FD-DACD-74C5-87C4C4375433}"/>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12">
            <a:extLst>
              <a:ext uri="{FF2B5EF4-FFF2-40B4-BE49-F238E27FC236}">
                <a16:creationId xmlns:a16="http://schemas.microsoft.com/office/drawing/2014/main" id="{B497E789-FA54-6FFE-D11A-4850BA6802D7}"/>
              </a:ext>
            </a:extLst>
          </p:cNvPr>
          <p:cNvGrpSpPr>
            <a:grpSpLocks noChangeAspect="1"/>
          </p:cNvGrpSpPr>
          <p:nvPr/>
        </p:nvGrpSpPr>
        <p:grpSpPr>
          <a:xfrm>
            <a:off x="-3755300" y="0"/>
            <a:ext cx="8713725" cy="10289235"/>
            <a:chOff x="0" y="0"/>
            <a:chExt cx="21042033" cy="24846598"/>
          </a:xfrm>
        </p:grpSpPr>
        <p:sp>
          <p:nvSpPr>
            <p:cNvPr id="4" name="Freeform 13">
              <a:extLst>
                <a:ext uri="{FF2B5EF4-FFF2-40B4-BE49-F238E27FC236}">
                  <a16:creationId xmlns:a16="http://schemas.microsoft.com/office/drawing/2014/main" id="{65ECAFAC-A883-5FF2-3160-BE9551253B24}"/>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5" name="TextBox 15">
            <a:extLst>
              <a:ext uri="{FF2B5EF4-FFF2-40B4-BE49-F238E27FC236}">
                <a16:creationId xmlns:a16="http://schemas.microsoft.com/office/drawing/2014/main" id="{CF83F9C8-CAFC-0912-8F1E-5834096713B5}"/>
              </a:ext>
            </a:extLst>
          </p:cNvPr>
          <p:cNvSpPr txBox="1"/>
          <p:nvPr/>
        </p:nvSpPr>
        <p:spPr>
          <a:xfrm>
            <a:off x="6876643" y="1090538"/>
            <a:ext cx="9918407" cy="1396473"/>
          </a:xfrm>
          <a:prstGeom prst="rect">
            <a:avLst/>
          </a:prstGeom>
        </p:spPr>
        <p:txBody>
          <a:bodyPr wrap="square"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PLANLÆGGE OG DESIGNE </a:t>
            </a:r>
            <a:br>
              <a:rPr lang="en-US" sz="4799" b="1" spc="-143" dirty="0">
                <a:solidFill>
                  <a:srgbClr val="002C47"/>
                </a:solidFill>
                <a:latin typeface="Poppins Bold"/>
                <a:ea typeface="Poppins Bold"/>
                <a:cs typeface="Poppins Bold"/>
                <a:sym typeface="Poppins Bold"/>
              </a:rPr>
            </a:br>
            <a:r>
              <a:rPr lang="en-US" sz="4799" b="1" spc="-143" dirty="0">
                <a:solidFill>
                  <a:srgbClr val="002C47"/>
                </a:solidFill>
                <a:latin typeface="Poppins Bold"/>
                <a:ea typeface="Poppins Bold"/>
                <a:cs typeface="Poppins Bold"/>
                <a:sym typeface="Poppins Bold"/>
              </a:rPr>
              <a:t>AF FJERNARBEJDSPLADSER</a:t>
            </a:r>
          </a:p>
        </p:txBody>
      </p:sp>
      <p:sp>
        <p:nvSpPr>
          <p:cNvPr id="8" name="TextBox 7">
            <a:extLst>
              <a:ext uri="{FF2B5EF4-FFF2-40B4-BE49-F238E27FC236}">
                <a16:creationId xmlns:a16="http://schemas.microsoft.com/office/drawing/2014/main" id="{D52051AA-A3AC-2FC9-FF70-1A44626A3871}"/>
              </a:ext>
            </a:extLst>
          </p:cNvPr>
          <p:cNvSpPr txBox="1"/>
          <p:nvPr/>
        </p:nvSpPr>
        <p:spPr>
          <a:xfrm>
            <a:off x="6096000" y="3009900"/>
            <a:ext cx="11734800" cy="7848302"/>
          </a:xfrm>
          <a:prstGeom prst="rect">
            <a:avLst/>
          </a:prstGeom>
          <a:noFill/>
        </p:spPr>
        <p:txBody>
          <a:bodyPr wrap="square">
            <a:spAutoFit/>
          </a:bodyPr>
          <a:lstStyle/>
          <a:p>
            <a:pPr marL="914400" lvl="1" indent="-457200">
              <a:buFont typeface="Arial" panose="020B0604020202020204" pitchFamily="34" charset="0"/>
              <a:buChar char="•"/>
            </a:pPr>
            <a:r>
              <a:rPr lang="en-GB" sz="4200" dirty="0"/>
              <a:t>Et </a:t>
            </a:r>
            <a:r>
              <a:rPr lang="en-IT" sz="4200" dirty="0"/>
              <a:t>grundlæggende redesign er nødvendigt for at tage hensyn til medarbejdernes </a:t>
            </a:r>
            <a:r>
              <a:rPr lang="en-IT" sz="4200" b="1" dirty="0"/>
              <a:t>funktionelle </a:t>
            </a:r>
            <a:r>
              <a:rPr lang="en-IT" sz="4200" dirty="0"/>
              <a:t>og </a:t>
            </a:r>
            <a:r>
              <a:rPr lang="en-IT" sz="4200" b="1" dirty="0"/>
              <a:t>psykologiske behov.</a:t>
            </a:r>
            <a:br>
              <a:rPr lang="en-IT" sz="4200" dirty="0"/>
            </a:br>
            <a:endParaRPr lang="en-IT" sz="4200" dirty="0"/>
          </a:p>
          <a:p>
            <a:pPr marL="914400" lvl="1" indent="-457200">
              <a:buFont typeface="Arial" panose="020B0604020202020204" pitchFamily="34" charset="0"/>
              <a:buChar char="•"/>
            </a:pPr>
            <a:r>
              <a:rPr lang="en-IT" sz="4200" dirty="0"/>
              <a:t>Hjemmekontoret skal være </a:t>
            </a:r>
            <a:r>
              <a:rPr lang="en-GB" sz="4200" dirty="0"/>
              <a:t>ergonomisk og teknologisk veludstyret </a:t>
            </a:r>
            <a:br>
              <a:rPr lang="en-GB" sz="4200" dirty="0"/>
            </a:br>
            <a:endParaRPr lang="en-GB" sz="4200" dirty="0"/>
          </a:p>
          <a:p>
            <a:pPr marL="914400" lvl="1" indent="-457200">
              <a:buFont typeface="Arial" panose="020B0604020202020204" pitchFamily="34" charset="0"/>
              <a:buChar char="•"/>
            </a:pPr>
            <a:r>
              <a:rPr lang="en-GB" sz="4200" dirty="0"/>
              <a:t>I særdeleshed: </a:t>
            </a:r>
            <a:r>
              <a:rPr lang="en-GB" sz="4200" b="1" dirty="0"/>
              <a:t>ergonomiske kontormøbler </a:t>
            </a:r>
            <a:r>
              <a:rPr lang="en-GB" sz="4200" dirty="0"/>
              <a:t>og en </a:t>
            </a:r>
            <a:r>
              <a:rPr lang="en-GB" sz="4200" b="1" dirty="0"/>
              <a:t>pålidelig IT-infrastruktur</a:t>
            </a:r>
            <a:r>
              <a:rPr lang="en-GB" sz="4200" dirty="0"/>
              <a:t>. </a:t>
            </a:r>
            <a:br>
              <a:rPr lang="en-GB" sz="4200" b="1" dirty="0"/>
            </a:br>
            <a:endParaRPr lang="en-GB" sz="4200" b="1" dirty="0"/>
          </a:p>
          <a:p>
            <a:pPr marL="914400" lvl="1" indent="-457200">
              <a:buFont typeface="Arial" panose="020B0604020202020204" pitchFamily="34" charset="0"/>
              <a:buChar char="•"/>
            </a:pPr>
            <a:r>
              <a:rPr lang="en-GB" sz="4200" dirty="0"/>
              <a:t>Beskyttelse af virksomhedens data</a:t>
            </a:r>
            <a:br>
              <a:rPr lang="en-GB" sz="4200" b="1" dirty="0"/>
            </a:br>
            <a:endParaRPr lang="en-IT" sz="4200" b="1" dirty="0"/>
          </a:p>
        </p:txBody>
      </p:sp>
    </p:spTree>
    <p:extLst>
      <p:ext uri="{BB962C8B-B14F-4D97-AF65-F5344CB8AC3E}">
        <p14:creationId xmlns:p14="http://schemas.microsoft.com/office/powerpoint/2010/main" val="779154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2C320-A7C3-17B7-BBB2-8BCF367C97B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232E2BB-5EA9-FDD5-6F1F-CD272869CDCD}"/>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A826B420-7FF8-E417-7E16-81C19AEA1417}"/>
              </a:ext>
            </a:extLst>
          </p:cNvPr>
          <p:cNvSpPr/>
          <p:nvPr/>
        </p:nvSpPr>
        <p:spPr>
          <a:xfrm rot="-201626" flipV="1">
            <a:off x="-469057" y="-1146828"/>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TextBox 4">
            <a:extLst>
              <a:ext uri="{FF2B5EF4-FFF2-40B4-BE49-F238E27FC236}">
                <a16:creationId xmlns:a16="http://schemas.microsoft.com/office/drawing/2014/main" id="{3E30D055-405F-1350-0EE6-A522BC3B2EB0}"/>
              </a:ext>
            </a:extLst>
          </p:cNvPr>
          <p:cNvSpPr txBox="1"/>
          <p:nvPr/>
        </p:nvSpPr>
        <p:spPr>
          <a:xfrm>
            <a:off x="5572332" y="851847"/>
            <a:ext cx="7143336"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OVERVÅGNING</a:t>
            </a:r>
          </a:p>
        </p:txBody>
      </p:sp>
      <p:grpSp>
        <p:nvGrpSpPr>
          <p:cNvPr id="5" name="Group 5">
            <a:extLst>
              <a:ext uri="{FF2B5EF4-FFF2-40B4-BE49-F238E27FC236}">
                <a16:creationId xmlns:a16="http://schemas.microsoft.com/office/drawing/2014/main" id="{F96A4005-FC98-BABB-D6EA-92C43F6DFAAB}"/>
              </a:ext>
            </a:extLst>
          </p:cNvPr>
          <p:cNvGrpSpPr/>
          <p:nvPr/>
        </p:nvGrpSpPr>
        <p:grpSpPr>
          <a:xfrm>
            <a:off x="5040698" y="1694546"/>
            <a:ext cx="8206603" cy="8481801"/>
            <a:chOff x="0" y="0"/>
            <a:chExt cx="10942137" cy="11309068"/>
          </a:xfrm>
        </p:grpSpPr>
        <p:sp>
          <p:nvSpPr>
            <p:cNvPr id="6" name="Freeform 6">
              <a:extLst>
                <a:ext uri="{FF2B5EF4-FFF2-40B4-BE49-F238E27FC236}">
                  <a16:creationId xmlns:a16="http://schemas.microsoft.com/office/drawing/2014/main" id="{8BA62DE7-E8CC-AB02-6FA6-3B29EED39EB3}"/>
                </a:ext>
              </a:extLst>
            </p:cNvPr>
            <p:cNvSpPr/>
            <p:nvPr/>
          </p:nvSpPr>
          <p:spPr>
            <a:xfrm rot="1812047">
              <a:off x="1656552" y="1332135"/>
              <a:ext cx="7629034" cy="8644798"/>
            </a:xfrm>
            <a:custGeom>
              <a:avLst/>
              <a:gdLst/>
              <a:ahLst/>
              <a:cxnLst/>
              <a:rect l="l" t="t" r="r" b="b"/>
              <a:pathLst>
                <a:path w="7629034" h="8644798">
                  <a:moveTo>
                    <a:pt x="0" y="0"/>
                  </a:moveTo>
                  <a:lnTo>
                    <a:pt x="7629034" y="0"/>
                  </a:lnTo>
                  <a:lnTo>
                    <a:pt x="7629034" y="8644798"/>
                  </a:lnTo>
                  <a:lnTo>
                    <a:pt x="0" y="86447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3EBD7EAA-983D-1FBE-583B-ECCD3E2A4062}"/>
                </a:ext>
              </a:extLst>
            </p:cNvPr>
            <p:cNvSpPr/>
            <p:nvPr/>
          </p:nvSpPr>
          <p:spPr>
            <a:xfrm>
              <a:off x="324192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F463FF43-F1DB-094E-2060-6045909F10F6}"/>
                </a:ext>
              </a:extLst>
            </p:cNvPr>
            <p:cNvSpPr/>
            <p:nvPr/>
          </p:nvSpPr>
          <p:spPr>
            <a:xfrm>
              <a:off x="3118828" y="81229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64B57A66-CDC4-9424-2CF0-61650BE28CDE}"/>
                </a:ext>
              </a:extLst>
            </p:cNvPr>
            <p:cNvSpPr/>
            <p:nvPr/>
          </p:nvSpPr>
          <p:spPr>
            <a:xfrm>
              <a:off x="8335100" y="50936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609D0CEA-BD32-16F5-2609-5DA8F798F6A0}"/>
                </a:ext>
              </a:extLst>
            </p:cNvPr>
            <p:cNvSpPr/>
            <p:nvPr/>
          </p:nvSpPr>
          <p:spPr>
            <a:xfrm>
              <a:off x="661871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33A435FB-1DBD-E41F-D561-84F9898DA735}"/>
                </a:ext>
              </a:extLst>
            </p:cNvPr>
            <p:cNvSpPr/>
            <p:nvPr/>
          </p:nvSpPr>
          <p:spPr>
            <a:xfrm>
              <a:off x="6593315" y="80848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6A8CE27F-01FB-62B7-2E8B-5F2A1690E8D7}"/>
                </a:ext>
              </a:extLst>
            </p:cNvPr>
            <p:cNvSpPr/>
            <p:nvPr/>
          </p:nvSpPr>
          <p:spPr>
            <a:xfrm>
              <a:off x="1504802" y="51190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3F4264C0-114B-6760-CF60-4796A787EFAC}"/>
                </a:ext>
              </a:extLst>
            </p:cNvPr>
            <p:cNvSpPr/>
            <p:nvPr/>
          </p:nvSpPr>
          <p:spPr>
            <a:xfrm>
              <a:off x="4572671" y="4868934"/>
              <a:ext cx="1689332" cy="1520399"/>
            </a:xfrm>
            <a:custGeom>
              <a:avLst/>
              <a:gdLst/>
              <a:ahLst/>
              <a:cxnLst/>
              <a:rect l="l" t="t" r="r" b="b"/>
              <a:pathLst>
                <a:path w="1689332" h="1520399">
                  <a:moveTo>
                    <a:pt x="0" y="0"/>
                  </a:moveTo>
                  <a:lnTo>
                    <a:pt x="1689333" y="0"/>
                  </a:lnTo>
                  <a:lnTo>
                    <a:pt x="1689333" y="1520400"/>
                  </a:lnTo>
                  <a:lnTo>
                    <a:pt x="0" y="1520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grpSp>
      <p:sp>
        <p:nvSpPr>
          <p:cNvPr id="18" name="TextBox 18">
            <a:extLst>
              <a:ext uri="{FF2B5EF4-FFF2-40B4-BE49-F238E27FC236}">
                <a16:creationId xmlns:a16="http://schemas.microsoft.com/office/drawing/2014/main" id="{80243FBD-0529-9C91-1499-0EFBD374F405}"/>
              </a:ext>
            </a:extLst>
          </p:cNvPr>
          <p:cNvSpPr txBox="1"/>
          <p:nvPr/>
        </p:nvSpPr>
        <p:spPr>
          <a:xfrm>
            <a:off x="11827141" y="3114692"/>
            <a:ext cx="5839385" cy="698268"/>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BALANCERE MEDARBEJDERNES AUTONOMI </a:t>
            </a:r>
            <a:br>
              <a:rPr lang="en-US" sz="2400" b="1" spc="-72" dirty="0">
                <a:solidFill>
                  <a:srgbClr val="0E8388"/>
                </a:solidFill>
                <a:latin typeface="Poppins Bold"/>
                <a:ea typeface="Poppins Bold"/>
                <a:cs typeface="Poppins Bold"/>
                <a:sym typeface="Poppins Bold"/>
              </a:rPr>
            </a:br>
            <a:r>
              <a:rPr lang="en-US" sz="2400" b="1" spc="-72" dirty="0">
                <a:solidFill>
                  <a:srgbClr val="0E8388"/>
                </a:solidFill>
                <a:latin typeface="Poppins Bold"/>
                <a:ea typeface="Poppins Bold"/>
                <a:cs typeface="Poppins Bold"/>
                <a:sym typeface="Poppins Bold"/>
              </a:rPr>
              <a:t>OG VIRKSOMHEDENS MÅL</a:t>
            </a:r>
            <a:endParaRPr lang="en-US" sz="2400" b="1" spc="-72" dirty="0">
              <a:solidFill>
                <a:srgbClr val="000000"/>
              </a:solidFill>
              <a:latin typeface="Poppins Bold"/>
              <a:ea typeface="Poppins Bold"/>
              <a:cs typeface="Poppins Bold"/>
              <a:sym typeface="Poppins Bold"/>
            </a:endParaRPr>
          </a:p>
        </p:txBody>
      </p:sp>
      <p:sp>
        <p:nvSpPr>
          <p:cNvPr id="19" name="TextBox 19">
            <a:extLst>
              <a:ext uri="{FF2B5EF4-FFF2-40B4-BE49-F238E27FC236}">
                <a16:creationId xmlns:a16="http://schemas.microsoft.com/office/drawing/2014/main" id="{48551B05-32CC-DD7A-927C-421F9BB19D01}"/>
              </a:ext>
            </a:extLst>
          </p:cNvPr>
          <p:cNvSpPr txBox="1"/>
          <p:nvPr/>
        </p:nvSpPr>
        <p:spPr>
          <a:xfrm>
            <a:off x="914400" y="7758170"/>
            <a:ext cx="5812618" cy="967701"/>
          </a:xfrm>
          <a:prstGeom prst="rect">
            <a:avLst/>
          </a:prstGeom>
        </p:spPr>
        <p:txBody>
          <a:bodyPr wrap="square" lIns="0" tIns="0" rIns="0" bIns="0" rtlCol="0" anchor="t">
            <a:spAutoFit/>
          </a:bodyPr>
          <a:lstStyle/>
          <a:p>
            <a:pPr algn="r">
              <a:lnSpc>
                <a:spcPts val="2529"/>
              </a:lnSpc>
            </a:pPr>
            <a:r>
              <a:rPr lang="en-US" sz="2238" b="1" spc="-67" dirty="0">
                <a:solidFill>
                  <a:srgbClr val="0E8388"/>
                </a:solidFill>
                <a:latin typeface="Poppins Bold"/>
                <a:ea typeface="Poppins Bold"/>
                <a:cs typeface="Poppins Bold"/>
                <a:sym typeface="Poppins Bold"/>
              </a:rPr>
              <a:t> </a:t>
            </a:r>
            <a:br>
              <a:rPr lang="en-US" sz="2238" b="1" spc="-67" dirty="0">
                <a:solidFill>
                  <a:srgbClr val="0E8388"/>
                </a:solidFill>
                <a:latin typeface="Poppins Bold"/>
                <a:ea typeface="Poppins Bold"/>
                <a:cs typeface="Poppins Bold"/>
                <a:sym typeface="Poppins Bold"/>
              </a:rPr>
            </a:br>
            <a:r>
              <a:rPr lang="en-US" sz="2238" b="1" spc="-67" dirty="0">
                <a:solidFill>
                  <a:srgbClr val="0E8388"/>
                </a:solidFill>
                <a:latin typeface="Poppins Bold"/>
                <a:ea typeface="Poppins Bold"/>
                <a:cs typeface="Poppins Bold"/>
                <a:sym typeface="Poppins Bold"/>
              </a:rPr>
              <a:t>... OG VÆR OPMÆRKSOM PÅ DENS BEGRÆNSNINGER; </a:t>
            </a:r>
            <a:br>
              <a:rPr lang="en-US" sz="2238" b="1" spc="-67" dirty="0">
                <a:solidFill>
                  <a:srgbClr val="0E8388"/>
                </a:solidFill>
                <a:latin typeface="Poppins Bold"/>
                <a:ea typeface="Poppins Bold"/>
                <a:cs typeface="Poppins Bold"/>
                <a:sym typeface="Poppins Bold"/>
              </a:rPr>
            </a:br>
            <a:r>
              <a:rPr lang="en-US" sz="2238" b="1" spc="-67" dirty="0">
                <a:solidFill>
                  <a:srgbClr val="0E8388"/>
                </a:solidFill>
                <a:latin typeface="Poppins Bold"/>
                <a:ea typeface="Poppins Bold"/>
                <a:cs typeface="Poppins Bold"/>
                <a:sym typeface="Poppins Bold"/>
              </a:rPr>
              <a:t>TILPAS DEN TIL VIRKSOMHEDENS BEHOV</a:t>
            </a:r>
            <a:endParaRPr lang="en-US" sz="2238" b="1" spc="-67" dirty="0">
              <a:solidFill>
                <a:srgbClr val="000000"/>
              </a:solidFill>
              <a:latin typeface="Poppins Bold"/>
              <a:ea typeface="Poppins Bold"/>
              <a:cs typeface="Poppins Bold"/>
              <a:sym typeface="Poppins Bold"/>
            </a:endParaRPr>
          </a:p>
        </p:txBody>
      </p:sp>
      <p:sp>
        <p:nvSpPr>
          <p:cNvPr id="20" name="TextBox 20">
            <a:extLst>
              <a:ext uri="{FF2B5EF4-FFF2-40B4-BE49-F238E27FC236}">
                <a16:creationId xmlns:a16="http://schemas.microsoft.com/office/drawing/2014/main" id="{F30715CC-1CBF-AD04-4648-51B142FE52E4}"/>
              </a:ext>
            </a:extLst>
          </p:cNvPr>
          <p:cNvSpPr txBox="1"/>
          <p:nvPr/>
        </p:nvSpPr>
        <p:spPr>
          <a:xfrm>
            <a:off x="1297627" y="3363874"/>
            <a:ext cx="5446574" cy="352019"/>
          </a:xfrm>
          <a:prstGeom prst="rect">
            <a:avLst/>
          </a:prstGeom>
        </p:spPr>
        <p:txBody>
          <a:bodyPr lIns="0" tIns="0" rIns="0" bIns="0" rtlCol="0" anchor="t">
            <a:spAutoFit/>
          </a:bodyPr>
          <a:lstStyle/>
          <a:p>
            <a:pPr algn="r">
              <a:lnSpc>
                <a:spcPts val="2711"/>
              </a:lnSpc>
            </a:pPr>
            <a:r>
              <a:rPr lang="en-US" sz="2400" b="1" spc="-72" dirty="0">
                <a:solidFill>
                  <a:srgbClr val="0E8388"/>
                </a:solidFill>
                <a:latin typeface="Poppins Bold"/>
                <a:ea typeface="Poppins Bold"/>
                <a:cs typeface="Poppins Bold"/>
                <a:sym typeface="Poppins Bold"/>
              </a:rPr>
              <a:t>RESPEKTERE PRIVATLIVETS FRED</a:t>
            </a:r>
            <a:endParaRPr lang="en-US" sz="2400" b="1" spc="-72" dirty="0">
              <a:solidFill>
                <a:srgbClr val="000000"/>
              </a:solidFill>
              <a:latin typeface="Poppins Bold"/>
              <a:ea typeface="Poppins Bold"/>
              <a:cs typeface="Poppins Bold"/>
              <a:sym typeface="Poppins Bold"/>
            </a:endParaRPr>
          </a:p>
        </p:txBody>
      </p:sp>
      <p:sp>
        <p:nvSpPr>
          <p:cNvPr id="21" name="TextBox 21">
            <a:extLst>
              <a:ext uri="{FF2B5EF4-FFF2-40B4-BE49-F238E27FC236}">
                <a16:creationId xmlns:a16="http://schemas.microsoft.com/office/drawing/2014/main" id="{E84E11B9-CF90-E52C-6DC7-D34D7F40B187}"/>
              </a:ext>
            </a:extLst>
          </p:cNvPr>
          <p:cNvSpPr txBox="1"/>
          <p:nvPr/>
        </p:nvSpPr>
        <p:spPr>
          <a:xfrm>
            <a:off x="12715668" y="5819828"/>
            <a:ext cx="4317973" cy="698268"/>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ETABLERE ET TILLIDSFORHOLD</a:t>
            </a:r>
            <a:endParaRPr lang="en-US" sz="2400" b="1" spc="-72" dirty="0">
              <a:solidFill>
                <a:srgbClr val="000000"/>
              </a:solidFill>
              <a:latin typeface="Poppins Bold"/>
              <a:ea typeface="Poppins Bold"/>
              <a:cs typeface="Poppins Bold"/>
              <a:sym typeface="Poppins Bold"/>
            </a:endParaRPr>
          </a:p>
        </p:txBody>
      </p:sp>
      <p:sp>
        <p:nvSpPr>
          <p:cNvPr id="22" name="TextBox 22">
            <a:extLst>
              <a:ext uri="{FF2B5EF4-FFF2-40B4-BE49-F238E27FC236}">
                <a16:creationId xmlns:a16="http://schemas.microsoft.com/office/drawing/2014/main" id="{2A3F2EC2-4FF5-A680-E99D-ABD8260591C4}"/>
              </a:ext>
            </a:extLst>
          </p:cNvPr>
          <p:cNvSpPr txBox="1"/>
          <p:nvPr/>
        </p:nvSpPr>
        <p:spPr>
          <a:xfrm>
            <a:off x="398876" y="4933066"/>
            <a:ext cx="5446574" cy="352019"/>
          </a:xfrm>
          <a:prstGeom prst="rect">
            <a:avLst/>
          </a:prstGeom>
        </p:spPr>
        <p:txBody>
          <a:bodyPr lIns="0" tIns="0" rIns="0" bIns="0" rtlCol="0" anchor="t">
            <a:spAutoFit/>
          </a:bodyPr>
          <a:lstStyle/>
          <a:p>
            <a:pPr algn="r">
              <a:lnSpc>
                <a:spcPts val="2711"/>
              </a:lnSpc>
            </a:pPr>
            <a:r>
              <a:rPr lang="en-US" sz="2400" b="1" spc="-67" dirty="0">
                <a:solidFill>
                  <a:srgbClr val="0E8388"/>
                </a:solidFill>
                <a:latin typeface="Poppins Bold"/>
                <a:ea typeface="Poppins Bold"/>
                <a:cs typeface="Poppins Bold"/>
                <a:sym typeface="Poppins Bold"/>
              </a:rPr>
              <a:t>BRUGE TEKNOLOGI...</a:t>
            </a:r>
            <a:endParaRPr lang="en-US" sz="2400" b="1" spc="-72" dirty="0">
              <a:solidFill>
                <a:srgbClr val="000000"/>
              </a:solidFill>
              <a:latin typeface="Poppins Bold"/>
              <a:ea typeface="Poppins Bold"/>
              <a:cs typeface="Poppins Bold"/>
              <a:sym typeface="Poppins Bold"/>
            </a:endParaRPr>
          </a:p>
        </p:txBody>
      </p:sp>
      <p:sp>
        <p:nvSpPr>
          <p:cNvPr id="24" name="TextBox 21">
            <a:extLst>
              <a:ext uri="{FF2B5EF4-FFF2-40B4-BE49-F238E27FC236}">
                <a16:creationId xmlns:a16="http://schemas.microsoft.com/office/drawing/2014/main" id="{F5F96C24-ADB5-7450-B851-931CFCC6EEAF}"/>
              </a:ext>
            </a:extLst>
          </p:cNvPr>
          <p:cNvSpPr txBox="1"/>
          <p:nvPr/>
        </p:nvSpPr>
        <p:spPr>
          <a:xfrm>
            <a:off x="11321840" y="8524964"/>
            <a:ext cx="4317973" cy="1044517"/>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DESIGNE FEEDBACKPROCESSER FOR AT FORBEDRE PERFORMANCE</a:t>
            </a:r>
            <a:endParaRPr lang="en-US" sz="2400" b="1" spc="-72" dirty="0">
              <a:solidFill>
                <a:srgbClr val="000000"/>
              </a:solidFill>
              <a:latin typeface="Poppins Bold"/>
              <a:ea typeface="Poppins Bold"/>
              <a:cs typeface="Poppins Bold"/>
              <a:sym typeface="Poppins Bold"/>
            </a:endParaRPr>
          </a:p>
        </p:txBody>
      </p:sp>
    </p:spTree>
    <p:extLst>
      <p:ext uri="{BB962C8B-B14F-4D97-AF65-F5344CB8AC3E}">
        <p14:creationId xmlns:p14="http://schemas.microsoft.com/office/powerpoint/2010/main" val="5752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B0B8A4F3-99CC-A5EE-B87E-8DE470019DF7}"/>
              </a:ext>
            </a:extLst>
          </p:cNvPr>
          <p:cNvSpPr txBox="1"/>
          <p:nvPr/>
        </p:nvSpPr>
        <p:spPr>
          <a:xfrm>
            <a:off x="4614620" y="442836"/>
            <a:ext cx="9362868"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PRAKTISK DEL: GUIDE TIL HJEMMEKONTORET</a:t>
            </a:r>
          </a:p>
        </p:txBody>
      </p:sp>
      <p:pic>
        <p:nvPicPr>
          <p:cNvPr id="11" name="Picture 10" descr="A computer desk with a keyboard and mouse&#10;&#10;Description automatically generated">
            <a:extLst>
              <a:ext uri="{FF2B5EF4-FFF2-40B4-BE49-F238E27FC236}">
                <a16:creationId xmlns:a16="http://schemas.microsoft.com/office/drawing/2014/main" id="{C2E9E4E5-14B0-B350-620F-174CD874B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09" y="2228850"/>
            <a:ext cx="6855469" cy="5657849"/>
          </a:xfrm>
          <a:prstGeom prst="rect">
            <a:avLst/>
          </a:prstGeom>
        </p:spPr>
      </p:pic>
      <p:pic>
        <p:nvPicPr>
          <p:cNvPr id="6" name="Graphic 5" descr="Help with solid fill">
            <a:extLst>
              <a:ext uri="{FF2B5EF4-FFF2-40B4-BE49-F238E27FC236}">
                <a16:creationId xmlns:a16="http://schemas.microsoft.com/office/drawing/2014/main" id="{F764F75B-2931-832D-E0C3-E806660386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0160" y="2076451"/>
            <a:ext cx="1600200" cy="1600200"/>
          </a:xfrm>
          <a:prstGeom prst="rect">
            <a:avLst/>
          </a:prstGeom>
        </p:spPr>
      </p:pic>
      <p:sp>
        <p:nvSpPr>
          <p:cNvPr id="9" name="Rounded Rectangle 8">
            <a:extLst>
              <a:ext uri="{FF2B5EF4-FFF2-40B4-BE49-F238E27FC236}">
                <a16:creationId xmlns:a16="http://schemas.microsoft.com/office/drawing/2014/main" id="{6F83C12C-6366-779D-3675-D80C217AE868}"/>
              </a:ext>
            </a:extLst>
          </p:cNvPr>
          <p:cNvSpPr/>
          <p:nvPr/>
        </p:nvSpPr>
        <p:spPr>
          <a:xfrm>
            <a:off x="9237642" y="2228851"/>
            <a:ext cx="8821758" cy="1295400"/>
          </a:xfrm>
          <a:prstGeom prst="roundRect">
            <a:avLst/>
          </a:prstGeom>
          <a:solidFill>
            <a:schemeClr val="accent3">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3000" dirty="0">
                <a:solidFill>
                  <a:schemeClr val="tx1"/>
                </a:solidFill>
                <a:latin typeface="Poppins" pitchFamily="2" charset="77"/>
                <a:cs typeface="Poppins" pitchFamily="2" charset="77"/>
              </a:rPr>
              <a:t>Første overvejelse, når du indretter et hjemmekontor</a:t>
            </a:r>
            <a:r>
              <a:rPr lang="en-IT" sz="3000" b="1" dirty="0">
                <a:solidFill>
                  <a:schemeClr val="tx1"/>
                </a:solidFill>
                <a:latin typeface="Poppins" pitchFamily="2" charset="77"/>
                <a:cs typeface="Poppins" pitchFamily="2" charset="77"/>
              </a:rPr>
              <a:t>: Hvor længe skal du bruge det?</a:t>
            </a:r>
          </a:p>
        </p:txBody>
      </p:sp>
      <p:sp>
        <p:nvSpPr>
          <p:cNvPr id="12" name="Freeform 3">
            <a:extLst>
              <a:ext uri="{FF2B5EF4-FFF2-40B4-BE49-F238E27FC236}">
                <a16:creationId xmlns:a16="http://schemas.microsoft.com/office/drawing/2014/main" id="{5AE64D1C-518C-B91C-C744-959B3C289960}"/>
              </a:ext>
            </a:extLst>
          </p:cNvPr>
          <p:cNvSpPr/>
          <p:nvPr/>
        </p:nvSpPr>
        <p:spPr>
          <a:xfrm rot="-201626" flipV="1">
            <a:off x="-182166" y="-723823"/>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3" name="Freeform 2">
            <a:extLst>
              <a:ext uri="{FF2B5EF4-FFF2-40B4-BE49-F238E27FC236}">
                <a16:creationId xmlns:a16="http://schemas.microsoft.com/office/drawing/2014/main" id="{AA5FB653-E28F-DABC-9B6F-832A188E3E7B}"/>
              </a:ext>
            </a:extLst>
          </p:cNvPr>
          <p:cNvSpPr/>
          <p:nvPr/>
        </p:nvSpPr>
        <p:spPr>
          <a:xfrm rot="-10602057">
            <a:off x="11989810" y="-716852"/>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4" name="Rounded Rectangle 13">
            <a:extLst>
              <a:ext uri="{FF2B5EF4-FFF2-40B4-BE49-F238E27FC236}">
                <a16:creationId xmlns:a16="http://schemas.microsoft.com/office/drawing/2014/main" id="{4C7C0F60-A828-5A99-BDCC-6C54783F61E3}"/>
              </a:ext>
            </a:extLst>
          </p:cNvPr>
          <p:cNvSpPr/>
          <p:nvPr/>
        </p:nvSpPr>
        <p:spPr>
          <a:xfrm>
            <a:off x="7790007" y="4574486"/>
            <a:ext cx="4782993" cy="3312214"/>
          </a:xfrm>
          <a:prstGeom prst="roundRect">
            <a:avLst/>
          </a:prstGeom>
          <a:solidFill>
            <a:schemeClr val="accent3">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3000" dirty="0">
                <a:solidFill>
                  <a:schemeClr val="tx1"/>
                </a:solidFill>
                <a:latin typeface="Poppins" pitchFamily="2" charset="77"/>
                <a:cs typeface="Poppins" pitchFamily="2" charset="77"/>
              </a:rPr>
              <a:t>Det giver ingen mening at bruge tusindvis af euro på et hjemmekontor, som du kun vil bruge</a:t>
            </a:r>
          </a:p>
          <a:p>
            <a:r>
              <a:rPr lang="en-IT" sz="3000" dirty="0">
                <a:solidFill>
                  <a:schemeClr val="tx1"/>
                </a:solidFill>
                <a:latin typeface="Poppins" pitchFamily="2" charset="77"/>
                <a:cs typeface="Poppins" pitchFamily="2" charset="77"/>
              </a:rPr>
              <a:t>lejlighedsvis.</a:t>
            </a:r>
          </a:p>
        </p:txBody>
      </p:sp>
      <p:sp>
        <p:nvSpPr>
          <p:cNvPr id="15" name="Rounded Rectangle 14">
            <a:extLst>
              <a:ext uri="{FF2B5EF4-FFF2-40B4-BE49-F238E27FC236}">
                <a16:creationId xmlns:a16="http://schemas.microsoft.com/office/drawing/2014/main" id="{4FA3CDC6-F765-2C95-929A-0639D6526AA3}"/>
              </a:ext>
            </a:extLst>
          </p:cNvPr>
          <p:cNvSpPr/>
          <p:nvPr/>
        </p:nvSpPr>
        <p:spPr>
          <a:xfrm>
            <a:off x="13276407" y="4596849"/>
            <a:ext cx="4782993" cy="3312214"/>
          </a:xfrm>
          <a:prstGeom prst="roundRect">
            <a:avLst/>
          </a:prstGeom>
          <a:solidFill>
            <a:schemeClr val="accent3">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3000" dirty="0">
                <a:solidFill>
                  <a:schemeClr val="tx1"/>
                </a:solidFill>
                <a:latin typeface="Poppins" pitchFamily="2" charset="77"/>
                <a:cs typeface="Poppins" pitchFamily="2" charset="77"/>
              </a:rPr>
              <a:t>En overgangsløsning til langvarig brug ville være irriterende: </a:t>
            </a:r>
          </a:p>
          <a:p>
            <a:r>
              <a:rPr lang="en-IT" sz="3000" dirty="0">
                <a:solidFill>
                  <a:schemeClr val="tx1"/>
                </a:solidFill>
                <a:latin typeface="Poppins" pitchFamily="2" charset="77"/>
                <a:cs typeface="Poppins" pitchFamily="2" charset="77"/>
              </a:rPr>
              <a:t>f.eks. ved at arbejde på køkkenbordet.</a:t>
            </a:r>
          </a:p>
        </p:txBody>
      </p:sp>
      <p:grpSp>
        <p:nvGrpSpPr>
          <p:cNvPr id="16" name="Group 2">
            <a:extLst>
              <a:ext uri="{FF2B5EF4-FFF2-40B4-BE49-F238E27FC236}">
                <a16:creationId xmlns:a16="http://schemas.microsoft.com/office/drawing/2014/main" id="{F03B96F0-F9AA-FD6E-C1B2-F84CE9562F48}"/>
              </a:ext>
            </a:extLst>
          </p:cNvPr>
          <p:cNvGrpSpPr/>
          <p:nvPr/>
        </p:nvGrpSpPr>
        <p:grpSpPr>
          <a:xfrm>
            <a:off x="-1190852" y="9552699"/>
            <a:ext cx="20973813" cy="734301"/>
            <a:chOff x="0" y="0"/>
            <a:chExt cx="11607985" cy="406400"/>
          </a:xfrm>
        </p:grpSpPr>
        <p:sp>
          <p:nvSpPr>
            <p:cNvPr id="17" name="Freeform 3">
              <a:extLst>
                <a:ext uri="{FF2B5EF4-FFF2-40B4-BE49-F238E27FC236}">
                  <a16:creationId xmlns:a16="http://schemas.microsoft.com/office/drawing/2014/main" id="{7558D6FE-DB93-E8AA-A4C1-BECBD0633956}"/>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8" name="TextBox 4">
              <a:extLst>
                <a:ext uri="{FF2B5EF4-FFF2-40B4-BE49-F238E27FC236}">
                  <a16:creationId xmlns:a16="http://schemas.microsoft.com/office/drawing/2014/main" id="{7F2926A6-8C56-130C-D409-4D81BCCC5D38}"/>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9" name="Group 5">
            <a:extLst>
              <a:ext uri="{FF2B5EF4-FFF2-40B4-BE49-F238E27FC236}">
                <a16:creationId xmlns:a16="http://schemas.microsoft.com/office/drawing/2014/main" id="{7E0FA8F2-976B-BE8A-865C-8CBF33E428B0}"/>
              </a:ext>
            </a:extLst>
          </p:cNvPr>
          <p:cNvGrpSpPr/>
          <p:nvPr/>
        </p:nvGrpSpPr>
        <p:grpSpPr>
          <a:xfrm>
            <a:off x="2640679" y="9552699"/>
            <a:ext cx="13310752" cy="734301"/>
            <a:chOff x="0" y="0"/>
            <a:chExt cx="7366854" cy="406400"/>
          </a:xfrm>
        </p:grpSpPr>
        <p:sp>
          <p:nvSpPr>
            <p:cNvPr id="20" name="Freeform 6">
              <a:extLst>
                <a:ext uri="{FF2B5EF4-FFF2-40B4-BE49-F238E27FC236}">
                  <a16:creationId xmlns:a16="http://schemas.microsoft.com/office/drawing/2014/main" id="{9ECC4F3F-FC61-04B7-86A4-0683A57024E7}"/>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21" name="TextBox 7">
              <a:extLst>
                <a:ext uri="{FF2B5EF4-FFF2-40B4-BE49-F238E27FC236}">
                  <a16:creationId xmlns:a16="http://schemas.microsoft.com/office/drawing/2014/main" id="{C9B9D757-7939-C161-11F5-9050717D314F}"/>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2" name="Group 8">
            <a:extLst>
              <a:ext uri="{FF2B5EF4-FFF2-40B4-BE49-F238E27FC236}">
                <a16:creationId xmlns:a16="http://schemas.microsoft.com/office/drawing/2014/main" id="{D3F02718-5B31-31BB-1C34-BB1837F50E06}"/>
              </a:ext>
            </a:extLst>
          </p:cNvPr>
          <p:cNvGrpSpPr/>
          <p:nvPr/>
        </p:nvGrpSpPr>
        <p:grpSpPr>
          <a:xfrm>
            <a:off x="4283439" y="9552699"/>
            <a:ext cx="10025232" cy="734301"/>
            <a:chOff x="0" y="0"/>
            <a:chExt cx="5548478" cy="406400"/>
          </a:xfrm>
        </p:grpSpPr>
        <p:sp>
          <p:nvSpPr>
            <p:cNvPr id="23" name="Freeform 9">
              <a:extLst>
                <a:ext uri="{FF2B5EF4-FFF2-40B4-BE49-F238E27FC236}">
                  <a16:creationId xmlns:a16="http://schemas.microsoft.com/office/drawing/2014/main" id="{0461E12C-1EA0-C279-E41C-8D9431933419}"/>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4" name="TextBox 10">
              <a:extLst>
                <a:ext uri="{FF2B5EF4-FFF2-40B4-BE49-F238E27FC236}">
                  <a16:creationId xmlns:a16="http://schemas.microsoft.com/office/drawing/2014/main" id="{8FA14ACA-2188-EA27-3FB6-92A6077D5FD7}"/>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272159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Work from home desk with solid fill">
            <a:extLst>
              <a:ext uri="{FF2B5EF4-FFF2-40B4-BE49-F238E27FC236}">
                <a16:creationId xmlns:a16="http://schemas.microsoft.com/office/drawing/2014/main" id="{B304D22E-3876-BB03-B5A0-7D4C78221A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7200" y="3220666"/>
            <a:ext cx="1295400" cy="1295400"/>
          </a:xfrm>
          <a:prstGeom prst="rect">
            <a:avLst/>
          </a:prstGeom>
        </p:spPr>
      </p:pic>
      <p:pic>
        <p:nvPicPr>
          <p:cNvPr id="5" name="Graphic 4" descr="Door Open with solid fill">
            <a:extLst>
              <a:ext uri="{FF2B5EF4-FFF2-40B4-BE49-F238E27FC236}">
                <a16:creationId xmlns:a16="http://schemas.microsoft.com/office/drawing/2014/main" id="{91B9098E-A170-A9E0-4FBC-D98769FF17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4600" y="3411166"/>
            <a:ext cx="914400" cy="914400"/>
          </a:xfrm>
          <a:prstGeom prst="rect">
            <a:avLst/>
          </a:prstGeom>
        </p:spPr>
      </p:pic>
      <p:pic>
        <p:nvPicPr>
          <p:cNvPr id="7" name="Graphic 6" descr="Window with solid fill">
            <a:extLst>
              <a:ext uri="{FF2B5EF4-FFF2-40B4-BE49-F238E27FC236}">
                <a16:creationId xmlns:a16="http://schemas.microsoft.com/office/drawing/2014/main" id="{53FAC11E-CE98-82D5-4B16-A73A684483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78000" y="3411166"/>
            <a:ext cx="914400" cy="914400"/>
          </a:xfrm>
          <a:prstGeom prst="rect">
            <a:avLst/>
          </a:prstGeom>
        </p:spPr>
      </p:pic>
      <p:sp>
        <p:nvSpPr>
          <p:cNvPr id="15" name="TextBox 4">
            <a:extLst>
              <a:ext uri="{FF2B5EF4-FFF2-40B4-BE49-F238E27FC236}">
                <a16:creationId xmlns:a16="http://schemas.microsoft.com/office/drawing/2014/main" id="{8718B24B-4BF0-292B-AA2C-B0A282D723FF}"/>
              </a:ext>
            </a:extLst>
          </p:cNvPr>
          <p:cNvSpPr txBox="1"/>
          <p:nvPr/>
        </p:nvSpPr>
        <p:spPr>
          <a:xfrm>
            <a:off x="4691166" y="495300"/>
            <a:ext cx="9362868"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TRE GRUNDLÆGGENDE RETNINGSLINJER</a:t>
            </a:r>
          </a:p>
        </p:txBody>
      </p:sp>
      <p:sp>
        <p:nvSpPr>
          <p:cNvPr id="17" name="TextBox 4">
            <a:extLst>
              <a:ext uri="{FF2B5EF4-FFF2-40B4-BE49-F238E27FC236}">
                <a16:creationId xmlns:a16="http://schemas.microsoft.com/office/drawing/2014/main" id="{F1F52696-74B3-FE6B-66B3-942CCA2C6E6F}"/>
              </a:ext>
            </a:extLst>
          </p:cNvPr>
          <p:cNvSpPr txBox="1"/>
          <p:nvPr/>
        </p:nvSpPr>
        <p:spPr>
          <a:xfrm>
            <a:off x="4876800" y="1845269"/>
            <a:ext cx="9362868" cy="702115"/>
          </a:xfrm>
          <a:prstGeom prst="rect">
            <a:avLst/>
          </a:prstGeom>
        </p:spPr>
        <p:txBody>
          <a:bodyPr wrap="square" lIns="0" tIns="0" rIns="0" bIns="0" rtlCol="0" anchor="t">
            <a:spAutoFit/>
          </a:bodyPr>
          <a:lstStyle/>
          <a:p>
            <a:pPr algn="ctr">
              <a:lnSpc>
                <a:spcPts val="5650"/>
              </a:lnSpc>
            </a:pPr>
            <a:r>
              <a:rPr lang="en-US" sz="4000" i="1" spc="-150" dirty="0">
                <a:solidFill>
                  <a:srgbClr val="002C47"/>
                </a:solidFill>
                <a:latin typeface="Poppins Bold"/>
                <a:ea typeface="Poppins Bold"/>
                <a:cs typeface="Poppins Bold"/>
                <a:sym typeface="Poppins Bold"/>
              </a:rPr>
              <a:t>Det bør et hjemmekontor være:</a:t>
            </a:r>
          </a:p>
        </p:txBody>
      </p:sp>
      <p:sp>
        <p:nvSpPr>
          <p:cNvPr id="19" name="TextBox 4">
            <a:extLst>
              <a:ext uri="{FF2B5EF4-FFF2-40B4-BE49-F238E27FC236}">
                <a16:creationId xmlns:a16="http://schemas.microsoft.com/office/drawing/2014/main" id="{EBC2C6AB-AF3B-61EC-46FF-7BA969FE3811}"/>
              </a:ext>
            </a:extLst>
          </p:cNvPr>
          <p:cNvSpPr txBox="1"/>
          <p:nvPr/>
        </p:nvSpPr>
        <p:spPr>
          <a:xfrm>
            <a:off x="1235815" y="4516065"/>
            <a:ext cx="3311453"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SEPARATE</a:t>
            </a:r>
          </a:p>
        </p:txBody>
      </p:sp>
      <p:sp>
        <p:nvSpPr>
          <p:cNvPr id="21" name="TextBox 4">
            <a:extLst>
              <a:ext uri="{FF2B5EF4-FFF2-40B4-BE49-F238E27FC236}">
                <a16:creationId xmlns:a16="http://schemas.microsoft.com/office/drawing/2014/main" id="{CE6CC33F-D7CC-2B7B-FC63-156D991DAAEA}"/>
              </a:ext>
            </a:extLst>
          </p:cNvPr>
          <p:cNvSpPr txBox="1"/>
          <p:nvPr/>
        </p:nvSpPr>
        <p:spPr>
          <a:xfrm>
            <a:off x="6705600" y="4516065"/>
            <a:ext cx="4360827"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STATIONÆR</a:t>
            </a:r>
          </a:p>
        </p:txBody>
      </p:sp>
      <p:sp>
        <p:nvSpPr>
          <p:cNvPr id="24" name="TextBox 4">
            <a:extLst>
              <a:ext uri="{FF2B5EF4-FFF2-40B4-BE49-F238E27FC236}">
                <a16:creationId xmlns:a16="http://schemas.microsoft.com/office/drawing/2014/main" id="{09CD1212-1B66-F5EF-0224-9C26E5599C6B}"/>
              </a:ext>
            </a:extLst>
          </p:cNvPr>
          <p:cNvSpPr txBox="1"/>
          <p:nvPr/>
        </p:nvSpPr>
        <p:spPr>
          <a:xfrm>
            <a:off x="12840108" y="4408416"/>
            <a:ext cx="4212077"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KOMPATIBEL</a:t>
            </a:r>
          </a:p>
        </p:txBody>
      </p:sp>
      <p:sp>
        <p:nvSpPr>
          <p:cNvPr id="25" name="TextBox 4">
            <a:extLst>
              <a:ext uri="{FF2B5EF4-FFF2-40B4-BE49-F238E27FC236}">
                <a16:creationId xmlns:a16="http://schemas.microsoft.com/office/drawing/2014/main" id="{B395E6E8-7F77-50C9-4ECE-FB9CAB2F7976}"/>
              </a:ext>
            </a:extLst>
          </p:cNvPr>
          <p:cNvSpPr txBox="1"/>
          <p:nvPr/>
        </p:nvSpPr>
        <p:spPr>
          <a:xfrm>
            <a:off x="9732" y="5829300"/>
            <a:ext cx="5324268" cy="1433085"/>
          </a:xfrm>
          <a:prstGeom prst="rect">
            <a:avLst/>
          </a:prstGeom>
        </p:spPr>
        <p:txBody>
          <a:bodyPr wrap="square" lIns="0" tIns="0" rIns="0" bIns="0" rtlCol="0" anchor="t">
            <a:spAutoFit/>
          </a:bodyPr>
          <a:lstStyle/>
          <a:p>
            <a:pPr algn="ctr">
              <a:lnSpc>
                <a:spcPts val="5650"/>
              </a:lnSpc>
            </a:pPr>
            <a:r>
              <a:rPr lang="en-US" sz="3000" spc="-150" dirty="0">
                <a:solidFill>
                  <a:srgbClr val="002C47"/>
                </a:solidFill>
                <a:latin typeface="Poppins Bold"/>
                <a:ea typeface="Poppins Bold"/>
                <a:cs typeface="Poppins Bold"/>
                <a:sym typeface="Poppins Bold"/>
              </a:rPr>
              <a:t>Et kontor bør have sin egen plads.</a:t>
            </a:r>
          </a:p>
        </p:txBody>
      </p:sp>
      <p:sp>
        <p:nvSpPr>
          <p:cNvPr id="26" name="TextBox 4">
            <a:extLst>
              <a:ext uri="{FF2B5EF4-FFF2-40B4-BE49-F238E27FC236}">
                <a16:creationId xmlns:a16="http://schemas.microsoft.com/office/drawing/2014/main" id="{514ABDD1-A749-4512-F1EB-C7E8879A45AB}"/>
              </a:ext>
            </a:extLst>
          </p:cNvPr>
          <p:cNvSpPr txBox="1"/>
          <p:nvPr/>
        </p:nvSpPr>
        <p:spPr>
          <a:xfrm>
            <a:off x="6223879" y="5829299"/>
            <a:ext cx="5324268" cy="2125582"/>
          </a:xfrm>
          <a:prstGeom prst="rect">
            <a:avLst/>
          </a:prstGeom>
        </p:spPr>
        <p:txBody>
          <a:bodyPr wrap="square" lIns="0" tIns="0" rIns="0" bIns="0" rtlCol="0" anchor="t">
            <a:spAutoFit/>
          </a:bodyPr>
          <a:lstStyle/>
          <a:p>
            <a:pPr algn="ctr">
              <a:lnSpc>
                <a:spcPts val="5650"/>
              </a:lnSpc>
            </a:pPr>
            <a:r>
              <a:rPr lang="en-US" sz="3000" spc="-150" dirty="0">
                <a:solidFill>
                  <a:srgbClr val="002C47"/>
                </a:solidFill>
                <a:latin typeface="Poppins Bold"/>
                <a:ea typeface="Poppins Bold"/>
                <a:cs typeface="Poppins Bold"/>
                <a:sym typeface="Poppins Bold"/>
              </a:rPr>
              <a:t>At flytte mellem forskellige lokationer kan ødelægge dit workflow.</a:t>
            </a:r>
          </a:p>
        </p:txBody>
      </p:sp>
      <p:sp>
        <p:nvSpPr>
          <p:cNvPr id="27" name="TextBox 4">
            <a:extLst>
              <a:ext uri="{FF2B5EF4-FFF2-40B4-BE49-F238E27FC236}">
                <a16:creationId xmlns:a16="http://schemas.microsoft.com/office/drawing/2014/main" id="{51C782AD-139E-D699-4F83-90681B472470}"/>
              </a:ext>
            </a:extLst>
          </p:cNvPr>
          <p:cNvSpPr txBox="1"/>
          <p:nvPr/>
        </p:nvSpPr>
        <p:spPr>
          <a:xfrm>
            <a:off x="11932357" y="5829300"/>
            <a:ext cx="6127043" cy="2125582"/>
          </a:xfrm>
          <a:prstGeom prst="rect">
            <a:avLst/>
          </a:prstGeom>
        </p:spPr>
        <p:txBody>
          <a:bodyPr wrap="square" lIns="0" tIns="0" rIns="0" bIns="0" rtlCol="0" anchor="t">
            <a:spAutoFit/>
          </a:bodyPr>
          <a:lstStyle/>
          <a:p>
            <a:pPr algn="ctr">
              <a:lnSpc>
                <a:spcPts val="5650"/>
              </a:lnSpc>
            </a:pPr>
            <a:r>
              <a:rPr lang="en-US" sz="3000" spc="-150" dirty="0">
                <a:solidFill>
                  <a:srgbClr val="002C47"/>
                </a:solidFill>
                <a:latin typeface="Poppins Bold"/>
                <a:ea typeface="Poppins Bold"/>
                <a:cs typeface="Poppins Bold"/>
                <a:sym typeface="Poppins Bold"/>
              </a:rPr>
              <a:t>Find et godt oplyst sted - helst ved vinduet, uden rod og uden forstyrrende elementer.</a:t>
            </a:r>
          </a:p>
        </p:txBody>
      </p:sp>
      <p:grpSp>
        <p:nvGrpSpPr>
          <p:cNvPr id="28" name="Group 2">
            <a:extLst>
              <a:ext uri="{FF2B5EF4-FFF2-40B4-BE49-F238E27FC236}">
                <a16:creationId xmlns:a16="http://schemas.microsoft.com/office/drawing/2014/main" id="{DE46045F-A3F8-339D-2EA0-2DBB42B02C7F}"/>
              </a:ext>
            </a:extLst>
          </p:cNvPr>
          <p:cNvGrpSpPr/>
          <p:nvPr/>
        </p:nvGrpSpPr>
        <p:grpSpPr>
          <a:xfrm>
            <a:off x="-1114307" y="9482914"/>
            <a:ext cx="20973813" cy="734301"/>
            <a:chOff x="0" y="0"/>
            <a:chExt cx="11607985" cy="406400"/>
          </a:xfrm>
        </p:grpSpPr>
        <p:sp>
          <p:nvSpPr>
            <p:cNvPr id="29" name="Freeform 3">
              <a:extLst>
                <a:ext uri="{FF2B5EF4-FFF2-40B4-BE49-F238E27FC236}">
                  <a16:creationId xmlns:a16="http://schemas.microsoft.com/office/drawing/2014/main" id="{37CDB7AE-7D3E-ADB1-F1F2-6630E45E05FF}"/>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0" name="TextBox 4">
              <a:extLst>
                <a:ext uri="{FF2B5EF4-FFF2-40B4-BE49-F238E27FC236}">
                  <a16:creationId xmlns:a16="http://schemas.microsoft.com/office/drawing/2014/main" id="{88F65C86-2F54-3C65-BCE3-D66A2811784E}"/>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1" name="Group 5">
            <a:extLst>
              <a:ext uri="{FF2B5EF4-FFF2-40B4-BE49-F238E27FC236}">
                <a16:creationId xmlns:a16="http://schemas.microsoft.com/office/drawing/2014/main" id="{524B167D-9DAF-2B93-9C93-7F4D5B4BEC6F}"/>
              </a:ext>
            </a:extLst>
          </p:cNvPr>
          <p:cNvGrpSpPr/>
          <p:nvPr/>
        </p:nvGrpSpPr>
        <p:grpSpPr>
          <a:xfrm>
            <a:off x="2717224" y="9482914"/>
            <a:ext cx="13310752" cy="734301"/>
            <a:chOff x="0" y="0"/>
            <a:chExt cx="7366854" cy="406400"/>
          </a:xfrm>
        </p:grpSpPr>
        <p:sp>
          <p:nvSpPr>
            <p:cNvPr id="32" name="Freeform 6">
              <a:extLst>
                <a:ext uri="{FF2B5EF4-FFF2-40B4-BE49-F238E27FC236}">
                  <a16:creationId xmlns:a16="http://schemas.microsoft.com/office/drawing/2014/main" id="{C3146FB2-E054-C7EB-8F5C-9A4E8B0DA253}"/>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3" name="TextBox 7">
              <a:extLst>
                <a:ext uri="{FF2B5EF4-FFF2-40B4-BE49-F238E27FC236}">
                  <a16:creationId xmlns:a16="http://schemas.microsoft.com/office/drawing/2014/main" id="{D27D1779-C477-80EC-2273-6185E6393397}"/>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4" name="Group 8">
            <a:extLst>
              <a:ext uri="{FF2B5EF4-FFF2-40B4-BE49-F238E27FC236}">
                <a16:creationId xmlns:a16="http://schemas.microsoft.com/office/drawing/2014/main" id="{20275AD3-B084-1CF6-3F84-118E6F6D955F}"/>
              </a:ext>
            </a:extLst>
          </p:cNvPr>
          <p:cNvGrpSpPr/>
          <p:nvPr/>
        </p:nvGrpSpPr>
        <p:grpSpPr>
          <a:xfrm>
            <a:off x="4359984" y="9482914"/>
            <a:ext cx="10025232" cy="734301"/>
            <a:chOff x="0" y="0"/>
            <a:chExt cx="5548478" cy="406400"/>
          </a:xfrm>
        </p:grpSpPr>
        <p:sp>
          <p:nvSpPr>
            <p:cNvPr id="35" name="Freeform 9">
              <a:extLst>
                <a:ext uri="{FF2B5EF4-FFF2-40B4-BE49-F238E27FC236}">
                  <a16:creationId xmlns:a16="http://schemas.microsoft.com/office/drawing/2014/main" id="{DA900909-7455-5C5D-85B0-A73443F95277}"/>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36" name="TextBox 10">
              <a:extLst>
                <a:ext uri="{FF2B5EF4-FFF2-40B4-BE49-F238E27FC236}">
                  <a16:creationId xmlns:a16="http://schemas.microsoft.com/office/drawing/2014/main" id="{102CE02C-42FE-B211-0EF9-BCAB20A568BF}"/>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37" name="Freeform 3">
            <a:extLst>
              <a:ext uri="{FF2B5EF4-FFF2-40B4-BE49-F238E27FC236}">
                <a16:creationId xmlns:a16="http://schemas.microsoft.com/office/drawing/2014/main" id="{B4FEDD98-518A-F7C7-8EBD-3973C27B2158}"/>
              </a:ext>
            </a:extLst>
          </p:cNvPr>
          <p:cNvSpPr/>
          <p:nvPr/>
        </p:nvSpPr>
        <p:spPr>
          <a:xfrm rot="-201626" flipV="1">
            <a:off x="-167030" y="-72921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38" name="Freeform 2">
            <a:extLst>
              <a:ext uri="{FF2B5EF4-FFF2-40B4-BE49-F238E27FC236}">
                <a16:creationId xmlns:a16="http://schemas.microsoft.com/office/drawing/2014/main" id="{89E3FF52-283C-9362-7026-C8FA837A6175}"/>
              </a:ext>
            </a:extLst>
          </p:cNvPr>
          <p:cNvSpPr/>
          <p:nvPr/>
        </p:nvSpPr>
        <p:spPr>
          <a:xfrm rot="-10602057">
            <a:off x="11989811" y="-67061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Tree>
    <p:extLst>
      <p:ext uri="{BB962C8B-B14F-4D97-AF65-F5344CB8AC3E}">
        <p14:creationId xmlns:p14="http://schemas.microsoft.com/office/powerpoint/2010/main" val="2736360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B7FA4E-62DB-E36A-1F6F-29343FD63907}"/>
              </a:ext>
            </a:extLst>
          </p:cNvPr>
          <p:cNvSpPr txBox="1"/>
          <p:nvPr/>
        </p:nvSpPr>
        <p:spPr>
          <a:xfrm>
            <a:off x="3352800" y="670574"/>
            <a:ext cx="13182600" cy="861774"/>
          </a:xfrm>
          <a:prstGeom prst="rect">
            <a:avLst/>
          </a:prstGeom>
          <a:noFill/>
        </p:spPr>
        <p:txBody>
          <a:bodyPr wrap="square">
            <a:spAutoFit/>
          </a:bodyPr>
          <a:lstStyle/>
          <a:p>
            <a:r>
              <a:rPr lang="en-GB" sz="5000" b="1" dirty="0">
                <a:solidFill>
                  <a:srgbClr val="000000"/>
                </a:solidFill>
                <a:effectLst/>
                <a:latin typeface="Poppins" pitchFamily="2" charset="77"/>
                <a:cs typeface="Poppins" pitchFamily="2" charset="77"/>
              </a:rPr>
              <a:t>Tips og forslag til indkøb</a:t>
            </a:r>
          </a:p>
        </p:txBody>
      </p:sp>
      <p:pic>
        <p:nvPicPr>
          <p:cNvPr id="5" name="Picture 4" descr="A broken chair against a wall&#10;&#10;Description automatically generated">
            <a:extLst>
              <a:ext uri="{FF2B5EF4-FFF2-40B4-BE49-F238E27FC236}">
                <a16:creationId xmlns:a16="http://schemas.microsoft.com/office/drawing/2014/main" id="{6D7AA9C4-42CC-7582-C34F-6DBE63DCF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079089"/>
            <a:ext cx="6193229" cy="4128819"/>
          </a:xfrm>
          <a:prstGeom prst="rect">
            <a:avLst/>
          </a:prstGeom>
        </p:spPr>
      </p:pic>
      <p:pic>
        <p:nvPicPr>
          <p:cNvPr id="7" name="Graphic 6" descr="Piggy Bank with solid fill">
            <a:extLst>
              <a:ext uri="{FF2B5EF4-FFF2-40B4-BE49-F238E27FC236}">
                <a16:creationId xmlns:a16="http://schemas.microsoft.com/office/drawing/2014/main" id="{C0A59B0D-5A63-8B43-4C47-A399983F82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0000" y="1684506"/>
            <a:ext cx="914400" cy="914400"/>
          </a:xfrm>
          <a:prstGeom prst="rect">
            <a:avLst/>
          </a:prstGeom>
        </p:spPr>
      </p:pic>
      <p:sp>
        <p:nvSpPr>
          <p:cNvPr id="8" name="TextBox 7">
            <a:extLst>
              <a:ext uri="{FF2B5EF4-FFF2-40B4-BE49-F238E27FC236}">
                <a16:creationId xmlns:a16="http://schemas.microsoft.com/office/drawing/2014/main" id="{158E540A-B026-DC8A-5DDB-7D9F4297A562}"/>
              </a:ext>
            </a:extLst>
          </p:cNvPr>
          <p:cNvSpPr txBox="1"/>
          <p:nvPr/>
        </p:nvSpPr>
        <p:spPr>
          <a:xfrm>
            <a:off x="8915400" y="1787763"/>
            <a:ext cx="8779198" cy="630942"/>
          </a:xfrm>
          <a:prstGeom prst="rect">
            <a:avLst/>
          </a:prstGeom>
          <a:noFill/>
        </p:spPr>
        <p:txBody>
          <a:bodyPr wrap="none" rtlCol="0">
            <a:spAutoFit/>
          </a:bodyPr>
          <a:lstStyle/>
          <a:p>
            <a:r>
              <a:rPr lang="en-IT" sz="3500" dirty="0"/>
              <a:t>Du </a:t>
            </a:r>
            <a:r>
              <a:rPr lang="en-IT" sz="3500" b="1" dirty="0"/>
              <a:t>skal ikke </a:t>
            </a:r>
            <a:r>
              <a:rPr lang="en-IT" sz="3500" dirty="0"/>
              <a:t>spare penge på en skrivebordsstol.</a:t>
            </a:r>
          </a:p>
        </p:txBody>
      </p:sp>
      <p:pic>
        <p:nvPicPr>
          <p:cNvPr id="12" name="Graphic 11" descr="Web cam with solid fill">
            <a:extLst>
              <a:ext uri="{FF2B5EF4-FFF2-40B4-BE49-F238E27FC236}">
                <a16:creationId xmlns:a16="http://schemas.microsoft.com/office/drawing/2014/main" id="{C0A6CDB4-9F1D-3ACB-5A11-577043AFC8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0000" y="3058605"/>
            <a:ext cx="914400" cy="914400"/>
          </a:xfrm>
          <a:prstGeom prst="rect">
            <a:avLst/>
          </a:prstGeom>
        </p:spPr>
      </p:pic>
      <p:sp>
        <p:nvSpPr>
          <p:cNvPr id="13" name="TextBox 12">
            <a:extLst>
              <a:ext uri="{FF2B5EF4-FFF2-40B4-BE49-F238E27FC236}">
                <a16:creationId xmlns:a16="http://schemas.microsoft.com/office/drawing/2014/main" id="{F72B703A-5BC9-D330-920C-A24CC9AE0E10}"/>
              </a:ext>
            </a:extLst>
          </p:cNvPr>
          <p:cNvSpPr txBox="1"/>
          <p:nvPr/>
        </p:nvSpPr>
        <p:spPr>
          <a:xfrm>
            <a:off x="8915399" y="2926338"/>
            <a:ext cx="9769813" cy="1169551"/>
          </a:xfrm>
          <a:prstGeom prst="rect">
            <a:avLst/>
          </a:prstGeom>
          <a:noFill/>
        </p:spPr>
        <p:txBody>
          <a:bodyPr wrap="square" rtlCol="0">
            <a:spAutoFit/>
          </a:bodyPr>
          <a:lstStyle/>
          <a:p>
            <a:r>
              <a:rPr lang="en-IT" sz="3500" dirty="0"/>
              <a:t>Mange konferenceopkald? </a:t>
            </a:r>
            <a:r>
              <a:rPr lang="en-IT" sz="3500" dirty="0">
                <a:sym typeface="Wingdings" pitchFamily="2" charset="2"/>
              </a:rPr>
              <a:t>Invester i et godt webkamera.</a:t>
            </a:r>
            <a:endParaRPr lang="en-IT" sz="3500" dirty="0"/>
          </a:p>
        </p:txBody>
      </p:sp>
      <p:pic>
        <p:nvPicPr>
          <p:cNvPr id="15" name="Graphic 14" descr="Wireless router with solid fill">
            <a:extLst>
              <a:ext uri="{FF2B5EF4-FFF2-40B4-BE49-F238E27FC236}">
                <a16:creationId xmlns:a16="http://schemas.microsoft.com/office/drawing/2014/main" id="{3E9405A7-30A4-FD5F-44BB-88146C63C3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42698" y="4608013"/>
            <a:ext cx="914400" cy="914400"/>
          </a:xfrm>
          <a:prstGeom prst="rect">
            <a:avLst/>
          </a:prstGeom>
        </p:spPr>
      </p:pic>
      <p:sp>
        <p:nvSpPr>
          <p:cNvPr id="16" name="TextBox 15">
            <a:extLst>
              <a:ext uri="{FF2B5EF4-FFF2-40B4-BE49-F238E27FC236}">
                <a16:creationId xmlns:a16="http://schemas.microsoft.com/office/drawing/2014/main" id="{617E6A2C-989D-BB7F-9820-69CD85F3D73D}"/>
              </a:ext>
            </a:extLst>
          </p:cNvPr>
          <p:cNvSpPr txBox="1"/>
          <p:nvPr/>
        </p:nvSpPr>
        <p:spPr>
          <a:xfrm>
            <a:off x="8915399" y="4481780"/>
            <a:ext cx="9769813" cy="1169551"/>
          </a:xfrm>
          <a:prstGeom prst="rect">
            <a:avLst/>
          </a:prstGeom>
          <a:noFill/>
        </p:spPr>
        <p:txBody>
          <a:bodyPr wrap="square" rtlCol="0">
            <a:spAutoFit/>
          </a:bodyPr>
          <a:lstStyle/>
          <a:p>
            <a:r>
              <a:rPr lang="en-US" sz="3500" dirty="0"/>
              <a:t>En stabil internetforbindelse er afgørende.</a:t>
            </a:r>
            <a:br>
              <a:rPr lang="en-US" sz="3500" dirty="0"/>
            </a:br>
            <a:r>
              <a:rPr lang="en-US" sz="3500" dirty="0"/>
              <a:t>Ethernet &gt; WLAN</a:t>
            </a:r>
            <a:endParaRPr lang="en-IT" sz="3500" dirty="0"/>
          </a:p>
        </p:txBody>
      </p:sp>
      <p:pic>
        <p:nvPicPr>
          <p:cNvPr id="18" name="Graphic 17" descr="Fan with solid fill">
            <a:extLst>
              <a:ext uri="{FF2B5EF4-FFF2-40B4-BE49-F238E27FC236}">
                <a16:creationId xmlns:a16="http://schemas.microsoft.com/office/drawing/2014/main" id="{0AFE18E8-F2ED-9B11-B0A9-823AB84DB6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20000" y="6162451"/>
            <a:ext cx="914400" cy="914400"/>
          </a:xfrm>
          <a:prstGeom prst="rect">
            <a:avLst/>
          </a:prstGeom>
        </p:spPr>
      </p:pic>
      <p:sp>
        <p:nvSpPr>
          <p:cNvPr id="19" name="TextBox 18">
            <a:extLst>
              <a:ext uri="{FF2B5EF4-FFF2-40B4-BE49-F238E27FC236}">
                <a16:creationId xmlns:a16="http://schemas.microsoft.com/office/drawing/2014/main" id="{C5A59E8C-04F0-FE24-88CE-EFA5E4FECD7E}"/>
              </a:ext>
            </a:extLst>
          </p:cNvPr>
          <p:cNvSpPr txBox="1"/>
          <p:nvPr/>
        </p:nvSpPr>
        <p:spPr>
          <a:xfrm>
            <a:off x="8915398" y="6186749"/>
            <a:ext cx="9769813" cy="1169551"/>
          </a:xfrm>
          <a:prstGeom prst="rect">
            <a:avLst/>
          </a:prstGeom>
          <a:noFill/>
        </p:spPr>
        <p:txBody>
          <a:bodyPr wrap="square" rtlCol="0">
            <a:spAutoFit/>
          </a:bodyPr>
          <a:lstStyle/>
          <a:p>
            <a:r>
              <a:rPr lang="en-US" sz="3500" dirty="0"/>
              <a:t>Luftfugter eller ventilator for tilstrækkelig luftudskiftning</a:t>
            </a:r>
            <a:endParaRPr lang="en-IT" sz="3500" dirty="0"/>
          </a:p>
        </p:txBody>
      </p:sp>
      <p:pic>
        <p:nvPicPr>
          <p:cNvPr id="25" name="Graphic 24" descr="Television with solid fill">
            <a:extLst>
              <a:ext uri="{FF2B5EF4-FFF2-40B4-BE49-F238E27FC236}">
                <a16:creationId xmlns:a16="http://schemas.microsoft.com/office/drawing/2014/main" id="{2D5D98B3-AEB2-923F-1A9D-A185618FB6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20000" y="7521209"/>
            <a:ext cx="914400" cy="914400"/>
          </a:xfrm>
          <a:prstGeom prst="rect">
            <a:avLst/>
          </a:prstGeom>
        </p:spPr>
      </p:pic>
      <p:sp>
        <p:nvSpPr>
          <p:cNvPr id="26" name="TextBox 25">
            <a:extLst>
              <a:ext uri="{FF2B5EF4-FFF2-40B4-BE49-F238E27FC236}">
                <a16:creationId xmlns:a16="http://schemas.microsoft.com/office/drawing/2014/main" id="{BDB653E4-92B8-5611-9FE3-7FCB1A38EDE0}"/>
              </a:ext>
            </a:extLst>
          </p:cNvPr>
          <p:cNvSpPr txBox="1"/>
          <p:nvPr/>
        </p:nvSpPr>
        <p:spPr>
          <a:xfrm>
            <a:off x="8895942" y="7375050"/>
            <a:ext cx="9769813" cy="1169551"/>
          </a:xfrm>
          <a:prstGeom prst="rect">
            <a:avLst/>
          </a:prstGeom>
          <a:noFill/>
        </p:spPr>
        <p:txBody>
          <a:bodyPr wrap="square" rtlCol="0">
            <a:spAutoFit/>
          </a:bodyPr>
          <a:lstStyle/>
          <a:p>
            <a:r>
              <a:rPr lang="en-US" sz="3500" dirty="0"/>
              <a:t>Højdejusterbart skrivebord og/eller skærm for at forebygge rygsmerter</a:t>
            </a:r>
            <a:endParaRPr lang="en-IT" sz="3500" dirty="0"/>
          </a:p>
        </p:txBody>
      </p:sp>
      <p:pic>
        <p:nvPicPr>
          <p:cNvPr id="28" name="Graphic 27" descr="Streetlight with solid fill">
            <a:extLst>
              <a:ext uri="{FF2B5EF4-FFF2-40B4-BE49-F238E27FC236}">
                <a16:creationId xmlns:a16="http://schemas.microsoft.com/office/drawing/2014/main" id="{9F8FC17C-6A7D-1F2B-8C96-9D0A883C5DD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20000" y="8879967"/>
            <a:ext cx="914400" cy="914400"/>
          </a:xfrm>
          <a:prstGeom prst="rect">
            <a:avLst/>
          </a:prstGeom>
        </p:spPr>
      </p:pic>
      <p:sp>
        <p:nvSpPr>
          <p:cNvPr id="29" name="TextBox 28">
            <a:extLst>
              <a:ext uri="{FF2B5EF4-FFF2-40B4-BE49-F238E27FC236}">
                <a16:creationId xmlns:a16="http://schemas.microsoft.com/office/drawing/2014/main" id="{DE74F7A6-8BD8-4129-37FD-1E9F154E914A}"/>
              </a:ext>
            </a:extLst>
          </p:cNvPr>
          <p:cNvSpPr txBox="1"/>
          <p:nvPr/>
        </p:nvSpPr>
        <p:spPr>
          <a:xfrm>
            <a:off x="8887836" y="8983224"/>
            <a:ext cx="9769813" cy="1169551"/>
          </a:xfrm>
          <a:prstGeom prst="rect">
            <a:avLst/>
          </a:prstGeom>
          <a:noFill/>
        </p:spPr>
        <p:txBody>
          <a:bodyPr wrap="square" rtlCol="0">
            <a:spAutoFit/>
          </a:bodyPr>
          <a:lstStyle/>
          <a:p>
            <a:r>
              <a:rPr lang="en-US" sz="3500" dirty="0"/>
              <a:t>En skrivebordslampe, især hvis du arbejder om aftenen</a:t>
            </a:r>
            <a:endParaRPr lang="en-IT" sz="3500" dirty="0"/>
          </a:p>
        </p:txBody>
      </p:sp>
      <p:sp>
        <p:nvSpPr>
          <p:cNvPr id="30" name="Freeform 3">
            <a:extLst>
              <a:ext uri="{FF2B5EF4-FFF2-40B4-BE49-F238E27FC236}">
                <a16:creationId xmlns:a16="http://schemas.microsoft.com/office/drawing/2014/main" id="{0DF48FF6-0760-C14D-79CB-5E4504F74C45}"/>
              </a:ext>
            </a:extLst>
          </p:cNvPr>
          <p:cNvSpPr/>
          <p:nvPr/>
        </p:nvSpPr>
        <p:spPr>
          <a:xfrm rot="-201626" flipV="1">
            <a:off x="164472" y="-83306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sp>
        <p:nvSpPr>
          <p:cNvPr id="31" name="Freeform 2">
            <a:extLst>
              <a:ext uri="{FF2B5EF4-FFF2-40B4-BE49-F238E27FC236}">
                <a16:creationId xmlns:a16="http://schemas.microsoft.com/office/drawing/2014/main" id="{83F5C09A-450B-EBDC-20C8-8EB3D04D8B71}"/>
              </a:ext>
            </a:extLst>
          </p:cNvPr>
          <p:cNvSpPr/>
          <p:nvPr/>
        </p:nvSpPr>
        <p:spPr>
          <a:xfrm rot="-10602057">
            <a:off x="12321313" y="-77446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spTree>
    <p:extLst>
      <p:ext uri="{BB962C8B-B14F-4D97-AF65-F5344CB8AC3E}">
        <p14:creationId xmlns:p14="http://schemas.microsoft.com/office/powerpoint/2010/main" val="1006221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32076C1-FFB6-9BC9-7C1D-EBC3872C3BD4}"/>
              </a:ext>
            </a:extLst>
          </p:cNvPr>
          <p:cNvGraphicFramePr>
            <a:graphicFrameLocks noGrp="1"/>
          </p:cNvGraphicFramePr>
          <p:nvPr>
            <p:extLst>
              <p:ext uri="{D42A27DB-BD31-4B8C-83A1-F6EECF244321}">
                <p14:modId xmlns:p14="http://schemas.microsoft.com/office/powerpoint/2010/main" val="2973198190"/>
              </p:ext>
            </p:extLst>
          </p:nvPr>
        </p:nvGraphicFramePr>
        <p:xfrm>
          <a:off x="-3106" y="1422950"/>
          <a:ext cx="18288000" cy="7883325"/>
        </p:xfrm>
        <a:graphic>
          <a:graphicData uri="http://schemas.openxmlformats.org/drawingml/2006/table">
            <a:tbl>
              <a:tblPr firstRow="1" bandRow="1">
                <a:tableStyleId>{2D5ABB26-0587-4C30-8999-92F81FD0307C}</a:tableStyleId>
              </a:tblPr>
              <a:tblGrid>
                <a:gridCol w="9144000">
                  <a:extLst>
                    <a:ext uri="{9D8B030D-6E8A-4147-A177-3AD203B41FA5}">
                      <a16:colId xmlns:a16="http://schemas.microsoft.com/office/drawing/2014/main" val="2971037726"/>
                    </a:ext>
                  </a:extLst>
                </a:gridCol>
                <a:gridCol w="9144000">
                  <a:extLst>
                    <a:ext uri="{9D8B030D-6E8A-4147-A177-3AD203B41FA5}">
                      <a16:colId xmlns:a16="http://schemas.microsoft.com/office/drawing/2014/main" val="2816138949"/>
                    </a:ext>
                  </a:extLst>
                </a:gridCol>
              </a:tblGrid>
              <a:tr h="1138220">
                <a:tc>
                  <a:txBody>
                    <a:bodyPr/>
                    <a:lstStyle/>
                    <a:p>
                      <a:pPr algn="ctr"/>
                      <a:endParaRPr lang="en-IT" sz="3000" dirty="0">
                        <a:highlight>
                          <a:srgbClr val="FFFF00"/>
                        </a:highlight>
                      </a:endParaRPr>
                    </a:p>
                    <a:p>
                      <a:pPr algn="ctr"/>
                      <a:r>
                        <a:rPr lang="en-IT" sz="3000" b="1" dirty="0">
                          <a:highlight>
                            <a:srgbClr val="FFFF00"/>
                          </a:highlight>
                        </a:rPr>
                        <a:t> </a:t>
                      </a:r>
                    </a:p>
                  </a:txBody>
                  <a:tcPr>
                    <a:solidFill>
                      <a:schemeClr val="bg2"/>
                    </a:solidFill>
                  </a:tcPr>
                </a:tc>
                <a:tc>
                  <a:txBody>
                    <a:bodyPr/>
                    <a:lstStyle/>
                    <a:p>
                      <a:endParaRPr lang="en-IT" sz="3000" dirty="0">
                        <a:highlight>
                          <a:srgbClr val="FFFF00"/>
                        </a:highlight>
                      </a:endParaRPr>
                    </a:p>
                  </a:txBody>
                  <a:tcPr>
                    <a:solidFill>
                      <a:schemeClr val="bg2"/>
                    </a:solidFill>
                  </a:tcPr>
                </a:tc>
                <a:extLst>
                  <a:ext uri="{0D108BD9-81ED-4DB2-BD59-A6C34878D82A}">
                    <a16:rowId xmlns:a16="http://schemas.microsoft.com/office/drawing/2014/main" val="4081262757"/>
                  </a:ext>
                </a:extLst>
              </a:tr>
              <a:tr h="1138220">
                <a:tc>
                  <a:txBody>
                    <a:bodyPr/>
                    <a:lstStyle/>
                    <a:p>
                      <a:pPr marL="457200" algn="ctr"/>
                      <a:r>
                        <a:rPr lang="en-GB" sz="3000" kern="100" dirty="0">
                          <a:effectLst/>
                        </a:rPr>
                        <a:t>Personlig bekvemmelighed og effektivitet</a:t>
                      </a:r>
                      <a:endParaRPr lang="en-IT" sz="3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3000" kern="100" dirty="0">
                          <a:effectLst/>
                        </a:rPr>
                        <a:t>Manglende datasikkerhed</a:t>
                      </a:r>
                      <a:endParaRPr lang="en-IT" sz="3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2368316"/>
                  </a:ext>
                </a:extLst>
              </a:tr>
              <a:tr h="1291709">
                <a:tc>
                  <a:txBody>
                    <a:bodyPr/>
                    <a:lstStyle/>
                    <a:p>
                      <a:pPr marL="457200" algn="ctr"/>
                      <a:r>
                        <a:rPr lang="en-GB" sz="3000" kern="100" dirty="0">
                          <a:solidFill>
                            <a:schemeClr val="dk1"/>
                          </a:solidFill>
                          <a:effectLst/>
                        </a:rPr>
                        <a:t>Medarbejdertilfredshed</a:t>
                      </a:r>
                      <a:endParaRPr lang="en-IT" sz="3000" kern="100" dirty="0">
                        <a:solidFill>
                          <a:schemeClr val="dk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3000" kern="100" dirty="0">
                          <a:effectLst/>
                        </a:rPr>
                        <a:t>Sikkerhedshul i netværket</a:t>
                      </a:r>
                    </a:p>
                  </a:txBody>
                  <a:tcPr marL="68580" marR="68580" marT="0" marB="0"/>
                </a:tc>
                <a:extLst>
                  <a:ext uri="{0D108BD9-81ED-4DB2-BD59-A6C34878D82A}">
                    <a16:rowId xmlns:a16="http://schemas.microsoft.com/office/drawing/2014/main" val="3913638123"/>
                  </a:ext>
                </a:extLst>
              </a:tr>
              <a:tr h="1348156">
                <a:tc>
                  <a:txBody>
                    <a:bodyPr/>
                    <a:lstStyle/>
                    <a:p>
                      <a:pPr marL="457200" algn="ctr"/>
                      <a:r>
                        <a:rPr lang="en-GB" sz="3000" kern="100" dirty="0">
                          <a:effectLst/>
                        </a:rPr>
                        <a:t>Brugervenlig</a:t>
                      </a:r>
                    </a:p>
                    <a:p>
                      <a:pPr marL="457200" algn="ctr"/>
                      <a:endParaRPr lang="en-IT" sz="3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3000" kern="100" dirty="0">
                          <a:effectLst/>
                        </a:rPr>
                        <a:t>Overholdelse af GDPR?</a:t>
                      </a:r>
                      <a:endParaRPr lang="en-IT" sz="3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4399249"/>
                  </a:ext>
                </a:extLst>
              </a:tr>
              <a:tr h="1828800">
                <a:tc>
                  <a:txBody>
                    <a:bodyPr/>
                    <a:lstStyle/>
                    <a:p>
                      <a:pPr marL="457200" algn="ctr"/>
                      <a:r>
                        <a:rPr lang="en-GB" sz="3000" kern="100" dirty="0">
                          <a:effectLst/>
                        </a:rPr>
                        <a:t>Fleksibel </a:t>
                      </a:r>
                    </a:p>
                    <a:p>
                      <a:pPr marL="457200" algn="ctr"/>
                      <a:r>
                        <a:rPr lang="en-GB" sz="3000" kern="100" dirty="0">
                          <a:effectLst/>
                        </a:rPr>
                        <a:t>og mobil</a:t>
                      </a:r>
                      <a:endParaRPr lang="en-IT" sz="3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3000" kern="100" dirty="0">
                          <a:effectLst/>
                        </a:rPr>
                        <a:t>Heterogen software og hardware i virksomheden</a:t>
                      </a:r>
                    </a:p>
                  </a:txBody>
                  <a:tcPr marL="68580" marR="68580" marT="0" marB="0"/>
                </a:tc>
                <a:extLst>
                  <a:ext uri="{0D108BD9-81ED-4DB2-BD59-A6C34878D82A}">
                    <a16:rowId xmlns:a16="http://schemas.microsoft.com/office/drawing/2014/main" val="3032521894"/>
                  </a:ext>
                </a:extLst>
              </a:tr>
              <a:tr h="1138220">
                <a:tc>
                  <a:txBody>
                    <a:bodyPr/>
                    <a:lstStyle/>
                    <a:p>
                      <a:pPr marL="457200" algn="ctr"/>
                      <a:r>
                        <a:rPr lang="en-GB" sz="3000" kern="100" dirty="0">
                          <a:effectLst/>
                        </a:rPr>
                        <a:t>Omkostningsbesparelser for virksomheden</a:t>
                      </a:r>
                      <a:endParaRPr lang="en-IT" sz="3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3000" kern="100" dirty="0">
                          <a:effectLst/>
                        </a:rPr>
                        <a:t>Vanskelig registrering for IT</a:t>
                      </a:r>
                      <a:endParaRPr lang="en-IT" sz="3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379295"/>
                  </a:ext>
                </a:extLst>
              </a:tr>
            </a:tbl>
          </a:graphicData>
        </a:graphic>
      </p:graphicFrame>
      <p:pic>
        <p:nvPicPr>
          <p:cNvPr id="4" name="Graphic 3" descr="Badge Follow with solid fill">
            <a:extLst>
              <a:ext uri="{FF2B5EF4-FFF2-40B4-BE49-F238E27FC236}">
                <a16:creationId xmlns:a16="http://schemas.microsoft.com/office/drawing/2014/main" id="{912CEBDA-E436-9C52-DD75-37942F0A56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3802" y="1422950"/>
            <a:ext cx="914400" cy="914400"/>
          </a:xfrm>
          <a:prstGeom prst="rect">
            <a:avLst/>
          </a:prstGeom>
        </p:spPr>
      </p:pic>
      <p:pic>
        <p:nvPicPr>
          <p:cNvPr id="6" name="Graphic 5" descr="Badge Unfollow with solid fill">
            <a:extLst>
              <a:ext uri="{FF2B5EF4-FFF2-40B4-BE49-F238E27FC236}">
                <a16:creationId xmlns:a16="http://schemas.microsoft.com/office/drawing/2014/main" id="{C1B16DC7-7A23-D863-FCC9-775E6A66CA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59472" y="1422952"/>
            <a:ext cx="914400" cy="914400"/>
          </a:xfrm>
          <a:prstGeom prst="rect">
            <a:avLst/>
          </a:prstGeom>
        </p:spPr>
      </p:pic>
      <p:sp>
        <p:nvSpPr>
          <p:cNvPr id="7" name="TextBox 4">
            <a:extLst>
              <a:ext uri="{FF2B5EF4-FFF2-40B4-BE49-F238E27FC236}">
                <a16:creationId xmlns:a16="http://schemas.microsoft.com/office/drawing/2014/main" id="{7060F4DD-0C40-7193-24D6-147DCC473FC3}"/>
              </a:ext>
            </a:extLst>
          </p:cNvPr>
          <p:cNvSpPr txBox="1"/>
          <p:nvPr/>
        </p:nvSpPr>
        <p:spPr>
          <a:xfrm>
            <a:off x="4243802" y="682363"/>
            <a:ext cx="9820068"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BYOD: MEDBRING DIN EGEN ENHED</a:t>
            </a:r>
          </a:p>
        </p:txBody>
      </p:sp>
      <p:grpSp>
        <p:nvGrpSpPr>
          <p:cNvPr id="8" name="Group 2">
            <a:extLst>
              <a:ext uri="{FF2B5EF4-FFF2-40B4-BE49-F238E27FC236}">
                <a16:creationId xmlns:a16="http://schemas.microsoft.com/office/drawing/2014/main" id="{F606F364-12B0-721F-90CA-88ADF52E4331}"/>
              </a:ext>
            </a:extLst>
          </p:cNvPr>
          <p:cNvGrpSpPr/>
          <p:nvPr/>
        </p:nvGrpSpPr>
        <p:grpSpPr>
          <a:xfrm>
            <a:off x="-1342907" y="9604637"/>
            <a:ext cx="20973813" cy="734301"/>
            <a:chOff x="0" y="0"/>
            <a:chExt cx="11607985" cy="406400"/>
          </a:xfrm>
        </p:grpSpPr>
        <p:sp>
          <p:nvSpPr>
            <p:cNvPr id="9" name="Freeform 3">
              <a:extLst>
                <a:ext uri="{FF2B5EF4-FFF2-40B4-BE49-F238E27FC236}">
                  <a16:creationId xmlns:a16="http://schemas.microsoft.com/office/drawing/2014/main" id="{06BD8C47-90EA-6BAF-5487-B3416ACC0829}"/>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0" name="TextBox 4">
              <a:extLst>
                <a:ext uri="{FF2B5EF4-FFF2-40B4-BE49-F238E27FC236}">
                  <a16:creationId xmlns:a16="http://schemas.microsoft.com/office/drawing/2014/main" id="{C88534EC-8C7C-F231-EB7C-D6BEF8C18371}"/>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1" name="Group 5">
            <a:extLst>
              <a:ext uri="{FF2B5EF4-FFF2-40B4-BE49-F238E27FC236}">
                <a16:creationId xmlns:a16="http://schemas.microsoft.com/office/drawing/2014/main" id="{3272036C-25DF-3DED-637E-95EEEB81A882}"/>
              </a:ext>
            </a:extLst>
          </p:cNvPr>
          <p:cNvGrpSpPr/>
          <p:nvPr/>
        </p:nvGrpSpPr>
        <p:grpSpPr>
          <a:xfrm>
            <a:off x="2488624" y="9604637"/>
            <a:ext cx="13310752" cy="734301"/>
            <a:chOff x="0" y="0"/>
            <a:chExt cx="7366854" cy="406400"/>
          </a:xfrm>
        </p:grpSpPr>
        <p:sp>
          <p:nvSpPr>
            <p:cNvPr id="12" name="Freeform 6">
              <a:extLst>
                <a:ext uri="{FF2B5EF4-FFF2-40B4-BE49-F238E27FC236}">
                  <a16:creationId xmlns:a16="http://schemas.microsoft.com/office/drawing/2014/main" id="{87D0A0DB-3782-DFB7-95FF-632F052A87BD}"/>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13" name="TextBox 7">
              <a:extLst>
                <a:ext uri="{FF2B5EF4-FFF2-40B4-BE49-F238E27FC236}">
                  <a16:creationId xmlns:a16="http://schemas.microsoft.com/office/drawing/2014/main" id="{955375F6-3FF5-E0E0-546E-AD6E6D110EE6}"/>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4" name="Group 8">
            <a:extLst>
              <a:ext uri="{FF2B5EF4-FFF2-40B4-BE49-F238E27FC236}">
                <a16:creationId xmlns:a16="http://schemas.microsoft.com/office/drawing/2014/main" id="{3DA4FBA5-A33D-0AD0-FBDA-1B299B808CAE}"/>
              </a:ext>
            </a:extLst>
          </p:cNvPr>
          <p:cNvGrpSpPr/>
          <p:nvPr/>
        </p:nvGrpSpPr>
        <p:grpSpPr>
          <a:xfrm>
            <a:off x="4131384" y="9604637"/>
            <a:ext cx="10025232" cy="734301"/>
            <a:chOff x="0" y="0"/>
            <a:chExt cx="5548478" cy="406400"/>
          </a:xfrm>
        </p:grpSpPr>
        <p:sp>
          <p:nvSpPr>
            <p:cNvPr id="15" name="Freeform 9">
              <a:extLst>
                <a:ext uri="{FF2B5EF4-FFF2-40B4-BE49-F238E27FC236}">
                  <a16:creationId xmlns:a16="http://schemas.microsoft.com/office/drawing/2014/main" id="{D13BAC43-0196-81C1-0FF9-7BF9AF4395B0}"/>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6" name="TextBox 10">
              <a:extLst>
                <a:ext uri="{FF2B5EF4-FFF2-40B4-BE49-F238E27FC236}">
                  <a16:creationId xmlns:a16="http://schemas.microsoft.com/office/drawing/2014/main" id="{C3E6502E-DED1-0836-6146-6FD22016A7E2}"/>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884590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BFFF-D28E-780F-ED6D-58F94193F233}"/>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EE581048-5AEE-9594-7240-1731C38806E2}"/>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027DF0B2-81EA-2A1D-8246-46A6A8B0B554}"/>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F45EC6E6-E113-5991-0C85-BDC14C61A32A}"/>
              </a:ext>
            </a:extLst>
          </p:cNvPr>
          <p:cNvGraphicFramePr>
            <a:graphicFrameLocks noGrp="1"/>
          </p:cNvGraphicFramePr>
          <p:nvPr>
            <p:extLst>
              <p:ext uri="{D42A27DB-BD31-4B8C-83A1-F6EECF244321}">
                <p14:modId xmlns:p14="http://schemas.microsoft.com/office/powerpoint/2010/main" val="3447713177"/>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af hybride arbejdsmodeller</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fordele og ulemper</a:t>
                      </a: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af hybride arbejdsmodeller</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Hybridarbejde i SMV'er</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og samarbejde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rollen som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Overvindelse af udfordringer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fremme af produktivitet</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virksomhedsidentitet</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000" b="1" i="0" u="sng" strike="noStrike" kern="1200" cap="none" spc="0" normalizeH="0" baseline="0" dirty="0">
                          <a:ln>
                            <a:noFill/>
                          </a:ln>
                          <a:solidFill>
                            <a:schemeClr val="tx2"/>
                          </a:solidFill>
                          <a:effectLst/>
                          <a:uLnTx/>
                          <a:uFillTx/>
                          <a:latin typeface="Poppins" pitchFamily="2" charset="77"/>
                          <a:ea typeface="+mn-ea"/>
                          <a:cs typeface="Poppins" pitchFamily="2" charset="77"/>
                        </a:rPr>
                        <a:t>OPSUMMERING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5C8DCC06-E003-8976-F376-76297712AB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4043558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026D6-9019-4C79-BEDD-BB11D7DC8069}"/>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5A691DBC-290E-F4FE-FE12-CD302A91C297}"/>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4AF3F10D-FA71-EFA6-9E71-F1E5A580E5AE}"/>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ABBEBE42-5DCB-67BF-0A2E-496A92F2C3D5}"/>
              </a:ext>
            </a:extLst>
          </p:cNvPr>
          <p:cNvGraphicFramePr>
            <a:graphicFrameLocks noGrp="1"/>
          </p:cNvGraphicFramePr>
          <p:nvPr>
            <p:extLst>
              <p:ext uri="{D42A27DB-BD31-4B8C-83A1-F6EECF244321}">
                <p14:modId xmlns:p14="http://schemas.microsoft.com/office/powerpoint/2010/main" val="821714674"/>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af hybride arbejdsmodeller</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fordele og ulemper</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af hybride arbejdsmodeller</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Hybridarbejde i SMV'er</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og samarbejde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rollen som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Overvindelse af udfordringer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fremme af produktivitet</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virksomhedsidentitet</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000" b="1" i="0" u="sng" strike="noStrike" kern="1200" cap="none" spc="0" normalizeH="0" baseline="0" dirty="0">
                          <a:ln>
                            <a:noFill/>
                          </a:ln>
                          <a:solidFill>
                            <a:schemeClr val="tx2"/>
                          </a:solidFill>
                          <a:effectLst/>
                          <a:uLnTx/>
                          <a:uFillTx/>
                          <a:latin typeface="Poppins" pitchFamily="2" charset="77"/>
                          <a:ea typeface="+mn-ea"/>
                          <a:cs typeface="Poppins" pitchFamily="2" charset="77"/>
                        </a:rPr>
                        <a:t>OPSUMMERING</a:t>
                      </a:r>
                    </a:p>
                  </a:txBody>
                  <a:tcPr>
                    <a:lnT w="762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C3CB2BFF-D658-6FA0-E94C-67515D5B93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2914567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12">
            <a:extLst>
              <a:ext uri="{FF2B5EF4-FFF2-40B4-BE49-F238E27FC236}">
                <a16:creationId xmlns:a16="http://schemas.microsoft.com/office/drawing/2014/main" id="{4F4CA3C3-ABFC-59F5-A121-9DE7652DEBA8}"/>
              </a:ext>
            </a:extLst>
          </p:cNvPr>
          <p:cNvGrpSpPr>
            <a:grpSpLocks noChangeAspect="1"/>
          </p:cNvGrpSpPr>
          <p:nvPr/>
        </p:nvGrpSpPr>
        <p:grpSpPr>
          <a:xfrm>
            <a:off x="0" y="0"/>
            <a:ext cx="13934236" cy="10289262"/>
            <a:chOff x="-5722778" y="-7636369"/>
            <a:chExt cx="21041994" cy="24846663"/>
          </a:xfrm>
        </p:grpSpPr>
        <p:sp>
          <p:nvSpPr>
            <p:cNvPr id="29" name="Freeform 13">
              <a:extLst>
                <a:ext uri="{FF2B5EF4-FFF2-40B4-BE49-F238E27FC236}">
                  <a16:creationId xmlns:a16="http://schemas.microsoft.com/office/drawing/2014/main" id="{BED449A2-CBE5-B220-A94D-403CB1FD71C6}"/>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sp>
        <p:nvSpPr>
          <p:cNvPr id="6" name="TextBox 5">
            <a:extLst>
              <a:ext uri="{FF2B5EF4-FFF2-40B4-BE49-F238E27FC236}">
                <a16:creationId xmlns:a16="http://schemas.microsoft.com/office/drawing/2014/main" id="{74BD983E-2E7E-FE10-AC7B-B42A599E6EA6}"/>
              </a:ext>
            </a:extLst>
          </p:cNvPr>
          <p:cNvSpPr txBox="1"/>
          <p:nvPr/>
        </p:nvSpPr>
        <p:spPr>
          <a:xfrm>
            <a:off x="7111449" y="212756"/>
            <a:ext cx="11002616" cy="796372"/>
          </a:xfrm>
          <a:prstGeom prst="rect">
            <a:avLst/>
          </a:prstGeom>
          <a:noFill/>
          <a:ln>
            <a:noFill/>
          </a:ln>
          <a:effectLst>
            <a:outerShdw blurRad="50800" dist="50800" dir="5400000" sx="102244" sy="102244" algn="ctr" rotWithShape="0">
              <a:srgbClr val="000000"/>
            </a:outerShdw>
          </a:effectLst>
        </p:spPr>
        <p:txBody>
          <a:bodyPr wrap="square">
            <a:spAutoFit/>
          </a:bodyPr>
          <a:lstStyle/>
          <a:p>
            <a:pPr marL="0" lvl="0" indent="0" algn="ctr">
              <a:lnSpc>
                <a:spcPts val="5423"/>
              </a:lnSpc>
              <a:spcBef>
                <a:spcPct val="0"/>
              </a:spcBef>
            </a:pPr>
            <a:r>
              <a:rPr lang="en-US" sz="5000" b="1" spc="-143" dirty="0">
                <a:latin typeface="Poppins Bold"/>
                <a:cs typeface="Poppins Bold"/>
                <a:sym typeface="Poppins Bold"/>
              </a:rPr>
              <a:t>LÆRINGSRESULTATER</a:t>
            </a:r>
          </a:p>
        </p:txBody>
      </p:sp>
      <p:sp>
        <p:nvSpPr>
          <p:cNvPr id="12" name="Rounded Rectangle 11">
            <a:extLst>
              <a:ext uri="{FF2B5EF4-FFF2-40B4-BE49-F238E27FC236}">
                <a16:creationId xmlns:a16="http://schemas.microsoft.com/office/drawing/2014/main" id="{992C6C31-2590-582B-402D-40B6B1AF0252}"/>
              </a:ext>
            </a:extLst>
          </p:cNvPr>
          <p:cNvSpPr/>
          <p:nvPr/>
        </p:nvSpPr>
        <p:spPr>
          <a:xfrm>
            <a:off x="359465" y="3067219"/>
            <a:ext cx="9660835" cy="6210653"/>
          </a:xfrm>
          <a:prstGeom prst="roundRect">
            <a:avLst/>
          </a:prstGeom>
          <a:solidFill>
            <a:schemeClr val="bg1">
              <a:alpha val="914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IT" sz="3000">
                <a:solidFill>
                  <a:schemeClr val="tx1"/>
                </a:solidFill>
              </a:rPr>
              <a:t>for at forstå begrebet "</a:t>
            </a:r>
            <a:r>
              <a:rPr lang="en-IT" sz="3000" b="1" u="sng">
                <a:solidFill>
                  <a:schemeClr val="tx2"/>
                </a:solidFill>
              </a:rPr>
              <a:t>hybrid arbejdsplads</a:t>
            </a:r>
            <a:r>
              <a:rPr lang="en-IT" sz="3000">
                <a:solidFill>
                  <a:schemeClr val="tx1"/>
                </a:solidFill>
              </a:rPr>
              <a:t>";</a:t>
            </a:r>
            <a:br>
              <a:rPr lang="en-IT" sz="3000">
                <a:solidFill>
                  <a:schemeClr val="tx1"/>
                </a:solidFill>
              </a:rPr>
            </a:br>
            <a:r>
              <a:rPr lang="en-IT" sz="3000">
                <a:solidFill>
                  <a:schemeClr val="tx1"/>
                </a:solidFill>
              </a:rPr>
              <a:t> </a:t>
            </a:r>
          </a:p>
          <a:p>
            <a:pPr marL="457200" indent="-457200">
              <a:buFont typeface="Arial" panose="020B0604020202020204" pitchFamily="34" charset="0"/>
              <a:buChar char="•"/>
            </a:pPr>
            <a:r>
              <a:rPr lang="en-IT" sz="3000">
                <a:solidFill>
                  <a:schemeClr val="tx1"/>
                </a:solidFill>
              </a:rPr>
              <a:t>hvordan det hybride arbejdsområde skal håndteres fra et organisatorisk og teknisk perspektiv;</a:t>
            </a:r>
            <a:br>
              <a:rPr lang="en-IT" sz="3000">
                <a:solidFill>
                  <a:schemeClr val="tx1"/>
                </a:solidFill>
              </a:rPr>
            </a:br>
            <a:endParaRPr lang="en-IT" sz="3000">
              <a:solidFill>
                <a:schemeClr val="tx1"/>
              </a:solidFill>
            </a:endParaRPr>
          </a:p>
          <a:p>
            <a:pPr marL="457200" indent="-457200">
              <a:buFont typeface="Arial" panose="020B0604020202020204" pitchFamily="34" charset="0"/>
              <a:buChar char="•"/>
            </a:pPr>
            <a:r>
              <a:rPr lang="en-IT" sz="3000">
                <a:solidFill>
                  <a:schemeClr val="tx1"/>
                </a:solidFill>
              </a:rPr>
              <a:t>hvordan man implementerer hybride arbejdsområder i kontorkulturen;</a:t>
            </a:r>
            <a:br>
              <a:rPr lang="en-IT" sz="3000">
                <a:solidFill>
                  <a:schemeClr val="tx1"/>
                </a:solidFill>
              </a:rPr>
            </a:br>
            <a:endParaRPr lang="en-IT" sz="3000" dirty="0">
              <a:solidFill>
                <a:schemeClr val="tx1"/>
              </a:solidFill>
            </a:endParaRPr>
          </a:p>
        </p:txBody>
      </p:sp>
      <p:sp>
        <p:nvSpPr>
          <p:cNvPr id="15" name="Rounded Rectangle 14">
            <a:extLst>
              <a:ext uri="{FF2B5EF4-FFF2-40B4-BE49-F238E27FC236}">
                <a16:creationId xmlns:a16="http://schemas.microsoft.com/office/drawing/2014/main" id="{432B15A0-A034-192D-15E3-64422C9F3323}"/>
              </a:ext>
            </a:extLst>
          </p:cNvPr>
          <p:cNvSpPr/>
          <p:nvPr/>
        </p:nvSpPr>
        <p:spPr>
          <a:xfrm>
            <a:off x="800100" y="1713939"/>
            <a:ext cx="9220200" cy="914400"/>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a:lnSpc>
                <a:spcPts val="5423"/>
              </a:lnSpc>
              <a:spcBef>
                <a:spcPct val="0"/>
              </a:spcBef>
            </a:pPr>
            <a:r>
              <a:rPr lang="en-US" sz="2500" b="1" spc="-143" dirty="0">
                <a:solidFill>
                  <a:srgbClr val="002C47"/>
                </a:solidFill>
                <a:latin typeface="Poppins Bold"/>
                <a:ea typeface="Poppins Bold"/>
                <a:cs typeface="Poppins Bold"/>
                <a:sym typeface="Poppins Bold"/>
              </a:rPr>
              <a:t>I denne serie af lektioner vil du lære:</a:t>
            </a:r>
          </a:p>
        </p:txBody>
      </p:sp>
      <p:pic>
        <p:nvPicPr>
          <p:cNvPr id="19" name="Graphic 18" descr="Idea with solid fill">
            <a:extLst>
              <a:ext uri="{FF2B5EF4-FFF2-40B4-BE49-F238E27FC236}">
                <a16:creationId xmlns:a16="http://schemas.microsoft.com/office/drawing/2014/main" id="{65ABD0F5-38FC-6DA8-6C40-503315523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800" y="1764659"/>
            <a:ext cx="914400" cy="834757"/>
          </a:xfrm>
          <a:prstGeom prst="rect">
            <a:avLst/>
          </a:prstGeom>
        </p:spPr>
      </p:pic>
      <p:sp>
        <p:nvSpPr>
          <p:cNvPr id="20" name="Rounded Rectangle 19">
            <a:extLst>
              <a:ext uri="{FF2B5EF4-FFF2-40B4-BE49-F238E27FC236}">
                <a16:creationId xmlns:a16="http://schemas.microsoft.com/office/drawing/2014/main" id="{D780279F-DAC3-9E96-B24D-DEBDA3DA10A8}"/>
              </a:ext>
            </a:extLst>
          </p:cNvPr>
          <p:cNvSpPr/>
          <p:nvPr/>
        </p:nvSpPr>
        <p:spPr>
          <a:xfrm>
            <a:off x="11049000" y="1724837"/>
            <a:ext cx="7239000" cy="914400"/>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a:lnSpc>
                <a:spcPts val="5423"/>
              </a:lnSpc>
              <a:spcBef>
                <a:spcPct val="0"/>
              </a:spcBef>
            </a:pPr>
            <a:r>
              <a:rPr lang="en-US" sz="2500" b="1" spc="-143" dirty="0">
                <a:solidFill>
                  <a:srgbClr val="002C47"/>
                </a:solidFill>
                <a:latin typeface="Poppins Bold"/>
                <a:ea typeface="Poppins Bold"/>
                <a:cs typeface="Poppins Bold"/>
                <a:sym typeface="Poppins Bold"/>
              </a:rPr>
              <a:t>Du vil mestre færdighederne til at:</a:t>
            </a:r>
          </a:p>
        </p:txBody>
      </p:sp>
      <p:sp>
        <p:nvSpPr>
          <p:cNvPr id="23" name="Rounded Rectangle 22">
            <a:extLst>
              <a:ext uri="{FF2B5EF4-FFF2-40B4-BE49-F238E27FC236}">
                <a16:creationId xmlns:a16="http://schemas.microsoft.com/office/drawing/2014/main" id="{64FD6755-20C2-C338-8141-0EF67AE25905}"/>
              </a:ext>
            </a:extLst>
          </p:cNvPr>
          <p:cNvSpPr/>
          <p:nvPr/>
        </p:nvSpPr>
        <p:spPr>
          <a:xfrm>
            <a:off x="11227904" y="3067219"/>
            <a:ext cx="6568108" cy="6210652"/>
          </a:xfrm>
          <a:prstGeom prst="roundRect">
            <a:avLst>
              <a:gd name="adj" fmla="val 35533"/>
            </a:avLst>
          </a:prstGeom>
          <a:solidFill>
            <a:schemeClr val="bg1">
              <a:alpha val="782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IT" sz="3000" dirty="0">
                <a:solidFill>
                  <a:schemeClr val="tx1"/>
                </a:solidFill>
              </a:rPr>
              <a:t>reflektere over effektiviteten af dit arbejde på en hybrid arbejdsplads;</a:t>
            </a:r>
          </a:p>
          <a:p>
            <a:pPr marL="457200" indent="-457200">
              <a:buFont typeface="Arial" panose="020B0604020202020204" pitchFamily="34" charset="0"/>
              <a:buChar char="•"/>
            </a:pPr>
            <a:endParaRPr lang="en-IT" sz="3000" dirty="0">
              <a:solidFill>
                <a:schemeClr val="tx1"/>
              </a:solidFill>
            </a:endParaRPr>
          </a:p>
          <a:p>
            <a:pPr marL="457200" indent="-457200">
              <a:buFont typeface="Arial" panose="020B0604020202020204" pitchFamily="34" charset="0"/>
              <a:buChar char="•"/>
            </a:pPr>
            <a:r>
              <a:rPr lang="en-IT" sz="3000" dirty="0">
                <a:solidFill>
                  <a:schemeClr val="tx1"/>
                </a:solidFill>
              </a:rPr>
              <a:t>kommunikere og samarbejde effektivt på </a:t>
            </a:r>
            <a:r>
              <a:rPr lang="en-GB" sz="3000" dirty="0">
                <a:solidFill>
                  <a:schemeClr val="tx1"/>
                </a:solidFill>
              </a:rPr>
              <a:t>en </a:t>
            </a:r>
            <a:r>
              <a:rPr lang="en-IT" sz="3000" dirty="0">
                <a:solidFill>
                  <a:schemeClr val="tx1"/>
                </a:solidFill>
              </a:rPr>
              <a:t>hybrid arbejdsplads;</a:t>
            </a:r>
          </a:p>
          <a:p>
            <a:pPr marL="457200" indent="-457200">
              <a:buFont typeface="Arial" panose="020B0604020202020204" pitchFamily="34" charset="0"/>
              <a:buChar char="•"/>
            </a:pPr>
            <a:endParaRPr lang="en-IT" sz="3000" dirty="0">
              <a:solidFill>
                <a:schemeClr val="tx1"/>
              </a:solidFill>
            </a:endParaRPr>
          </a:p>
          <a:p>
            <a:pPr marL="457200" indent="-457200">
              <a:buFont typeface="Arial" panose="020B0604020202020204" pitchFamily="34" charset="0"/>
              <a:buChar char="•"/>
            </a:pPr>
            <a:r>
              <a:rPr lang="en-IT" sz="3000" dirty="0">
                <a:solidFill>
                  <a:schemeClr val="tx1"/>
                </a:solidFill>
              </a:rPr>
              <a:t>Organiser en hybrid arbejdsdag.</a:t>
            </a:r>
          </a:p>
        </p:txBody>
      </p:sp>
      <p:pic>
        <p:nvPicPr>
          <p:cNvPr id="26" name="Graphic 25" descr="Lightbulb and gear with solid fill">
            <a:extLst>
              <a:ext uri="{FF2B5EF4-FFF2-40B4-BE49-F238E27FC236}">
                <a16:creationId xmlns:a16="http://schemas.microsoft.com/office/drawing/2014/main" id="{A1602182-A4D2-EBEC-A7BF-8E267F431F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27904" y="1713939"/>
            <a:ext cx="914400" cy="914400"/>
          </a:xfrm>
          <a:prstGeom prst="rect">
            <a:avLst/>
          </a:prstGeom>
        </p:spPr>
      </p:pic>
    </p:spTree>
    <p:extLst>
      <p:ext uri="{BB962C8B-B14F-4D97-AF65-F5344CB8AC3E}">
        <p14:creationId xmlns:p14="http://schemas.microsoft.com/office/powerpoint/2010/main" val="1670039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48A52-1BE1-7BD7-714D-DC4A7AF035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192BE48-CAD0-BE23-2EBA-1599600BA853}"/>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D6E1FAFF-F950-1DE7-B558-5A917D6561AF}"/>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C6F3BB16-1C7B-5DF1-728A-6009C38722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FD7C9E87-53B3-9BF3-D657-FAB2FAD79352}"/>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E7AC4F22-66F1-0EF1-4B00-15F64EF5A7F9}"/>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AFCD20BE-723A-3FD9-62EF-6D166DECCC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2AAF6698-9469-94E8-6471-44FCE01C9DA8}"/>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3936A080-40D6-2C0F-5FF4-473D8A133CAE}"/>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F397E37B-E8C4-7C3E-A456-3574BA69B5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0C2C23A2-0DE5-BCB0-BD47-7EF833F60A1A}"/>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23F62B56-D766-B5CF-21EE-E1A115A7716B}"/>
              </a:ext>
            </a:extLst>
          </p:cNvPr>
          <p:cNvGrpSpPr>
            <a:grpSpLocks noChangeAspect="1"/>
          </p:cNvGrpSpPr>
          <p:nvPr/>
        </p:nvGrpSpPr>
        <p:grpSpPr>
          <a:xfrm>
            <a:off x="-3755300" y="0"/>
            <a:ext cx="8713725" cy="10289235"/>
            <a:chOff x="0" y="0"/>
            <a:chExt cx="21042033" cy="24846598"/>
          </a:xfrm>
        </p:grpSpPr>
        <p:sp>
          <p:nvSpPr>
            <p:cNvPr id="13" name="Freeform 13">
              <a:extLst>
                <a:ext uri="{FF2B5EF4-FFF2-40B4-BE49-F238E27FC236}">
                  <a16:creationId xmlns:a16="http://schemas.microsoft.com/office/drawing/2014/main" id="{6B6866BE-FE18-C7B4-EFCF-3388BD2ED25C}"/>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a:extLst>
              <a:ext uri="{FF2B5EF4-FFF2-40B4-BE49-F238E27FC236}">
                <a16:creationId xmlns:a16="http://schemas.microsoft.com/office/drawing/2014/main" id="{EC3BC54D-03C7-670A-1CFF-FA576FF02835}"/>
              </a:ext>
            </a:extLst>
          </p:cNvPr>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a:extLst>
              <a:ext uri="{FF2B5EF4-FFF2-40B4-BE49-F238E27FC236}">
                <a16:creationId xmlns:a16="http://schemas.microsoft.com/office/drawing/2014/main" id="{A5BD393C-2D6B-36FB-5F40-E30483D6942E}"/>
              </a:ext>
            </a:extLst>
          </p:cNvPr>
          <p:cNvSpPr txBox="1"/>
          <p:nvPr/>
        </p:nvSpPr>
        <p:spPr>
          <a:xfrm>
            <a:off x="9556673" y="452627"/>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MÅLET MED LEKTIONEN</a:t>
            </a:r>
          </a:p>
        </p:txBody>
      </p:sp>
      <p:sp>
        <p:nvSpPr>
          <p:cNvPr id="16" name="TextBox 16">
            <a:extLst>
              <a:ext uri="{FF2B5EF4-FFF2-40B4-BE49-F238E27FC236}">
                <a16:creationId xmlns:a16="http://schemas.microsoft.com/office/drawing/2014/main" id="{F1777C72-341F-699F-DBA7-4CB55FE22AD1}"/>
              </a:ext>
            </a:extLst>
          </p:cNvPr>
          <p:cNvSpPr txBox="1"/>
          <p:nvPr/>
        </p:nvSpPr>
        <p:spPr>
          <a:xfrm>
            <a:off x="7549007" y="1319546"/>
            <a:ext cx="10772173" cy="3693319"/>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Fokus på de specifikke udfordringer, som hybridteams står over for, og de løsninger, der har udviklet sig</a:t>
            </a:r>
            <a:br>
              <a:rPr lang="en-GB" sz="3000" kern="100" dirty="0">
                <a:latin typeface="Aptos" panose="020B0004020202020204" pitchFamily="34" charset="0"/>
                <a:ea typeface="Aptos" panose="020B0004020202020204" pitchFamily="34" charset="0"/>
                <a:cs typeface="Times New Roman" panose="02020603050405020304" pitchFamily="18" charset="0"/>
              </a:rPr>
            </a:br>
            <a:r>
              <a:rPr lang="en-GB" sz="3000" kern="100" dirty="0">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Analysere og forstå kommunikationspraksis og -værktøjer for hybridteams i forbindelse med HR-ledelse</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Lær, hvordan cloud computing-værktøjer kan forbedre læring</a:t>
            </a:r>
            <a:r>
              <a:rPr lang="en-GB" sz="3000" kern="100" dirty="0">
                <a:latin typeface="Aptos" panose="020B0004020202020204" pitchFamily="34" charset="0"/>
                <a:ea typeface="Aptos" panose="020B0004020202020204" pitchFamily="34" charset="0"/>
                <a:cs typeface="Times New Roman" panose="02020603050405020304" pitchFamily="18" charset="0"/>
              </a:rPr>
              <a:t>, motivation og self-efficacy</a:t>
            </a:r>
          </a:p>
        </p:txBody>
      </p:sp>
      <p:sp>
        <p:nvSpPr>
          <p:cNvPr id="19" name="TextBox 15">
            <a:extLst>
              <a:ext uri="{FF2B5EF4-FFF2-40B4-BE49-F238E27FC236}">
                <a16:creationId xmlns:a16="http://schemas.microsoft.com/office/drawing/2014/main" id="{AEB3C162-0A1D-B554-F8EC-EFABA9E1536E}"/>
              </a:ext>
            </a:extLst>
          </p:cNvPr>
          <p:cNvSpPr txBox="1"/>
          <p:nvPr/>
        </p:nvSpPr>
        <p:spPr>
          <a:xfrm>
            <a:off x="9479678" y="5674263"/>
            <a:ext cx="6756843" cy="703975"/>
          </a:xfrm>
          <a:prstGeom prst="rect">
            <a:avLst/>
          </a:prstGeom>
        </p:spPr>
        <p:txBody>
          <a:bodyPr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STRUKTUR</a:t>
            </a:r>
          </a:p>
        </p:txBody>
      </p:sp>
      <p:sp>
        <p:nvSpPr>
          <p:cNvPr id="21" name="TextBox 16">
            <a:extLst>
              <a:ext uri="{FF2B5EF4-FFF2-40B4-BE49-F238E27FC236}">
                <a16:creationId xmlns:a16="http://schemas.microsoft.com/office/drawing/2014/main" id="{86487B7B-01D2-C748-B97A-3C3170A71F9F}"/>
              </a:ext>
            </a:extLst>
          </p:cNvPr>
          <p:cNvSpPr txBox="1"/>
          <p:nvPr/>
        </p:nvSpPr>
        <p:spPr>
          <a:xfrm>
            <a:off x="7437280" y="6378238"/>
            <a:ext cx="10772173" cy="3693319"/>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err="1">
                <a:latin typeface="Aptos" panose="020B0004020202020204" pitchFamily="34" charset="0"/>
                <a:ea typeface="Aptos" panose="020B0004020202020204" pitchFamily="34" charset="0"/>
                <a:cs typeface="Times New Roman" panose="02020603050405020304" pitchFamily="18" charset="0"/>
              </a:rPr>
              <a:t>(i) </a:t>
            </a:r>
            <a:r>
              <a:rPr lang="en-GB" sz="3000" kern="100" dirty="0">
                <a:latin typeface="Aptos" panose="020B0004020202020204" pitchFamily="34" charset="0"/>
                <a:ea typeface="Aptos" panose="020B0004020202020204" pitchFamily="34" charset="0"/>
                <a:cs typeface="Times New Roman" panose="02020603050405020304" pitchFamily="18" charset="0"/>
              </a:rPr>
              <a:t>Kommunikation </a:t>
            </a:r>
            <a:r>
              <a:rPr lang="en-GB" sz="3000" kern="100" dirty="0" err="1">
                <a:latin typeface="Aptos" panose="020B0004020202020204" pitchFamily="34" charset="0"/>
                <a:ea typeface="Aptos" panose="020B0004020202020204" pitchFamily="34" charset="0"/>
                <a:cs typeface="Times New Roman" panose="02020603050405020304" pitchFamily="18" charset="0"/>
              </a:rPr>
              <a:t>i </a:t>
            </a:r>
            <a:r>
              <a:rPr lang="en-GB" sz="3000" kern="100" dirty="0">
                <a:latin typeface="Aptos" panose="020B0004020202020204" pitchFamily="34" charset="0"/>
                <a:ea typeface="Aptos" panose="020B0004020202020204" pitchFamily="34" charset="0"/>
                <a:cs typeface="Times New Roman" panose="02020603050405020304" pitchFamily="18" charset="0"/>
              </a:rPr>
              <a:t>forbindelse med fjernarbejde</a:t>
            </a:r>
            <a:br>
              <a:rPr lang="en-GB" sz="3000" kern="100" dirty="0">
                <a:latin typeface="Aptos" panose="020B0004020202020204" pitchFamily="34" charset="0"/>
                <a:ea typeface="Aptos" panose="020B0004020202020204" pitchFamily="34" charset="0"/>
                <a:cs typeface="Times New Roman" panose="02020603050405020304" pitchFamily="18" charset="0"/>
              </a:rPr>
            </a:br>
            <a:r>
              <a:rPr lang="en-GB" sz="3000" kern="100" dirty="0">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(ii) Tekniske værktøjer til fjernarbejde </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(iii) Regler for onlinemøder</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r>
              <a:rPr lang="en-GB" sz="3000" kern="100" dirty="0">
                <a:effectLst/>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(iv) Praktiske tips</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0579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a:extLst>
              <a:ext uri="{FF2B5EF4-FFF2-40B4-BE49-F238E27FC236}">
                <a16:creationId xmlns:a16="http://schemas.microsoft.com/office/drawing/2014/main" id="{022B3225-6C38-7FB9-E5BD-8616705FD01F}"/>
              </a:ext>
            </a:extLst>
          </p:cNvPr>
          <p:cNvGrpSpPr/>
          <p:nvPr/>
        </p:nvGrpSpPr>
        <p:grpSpPr>
          <a:xfrm>
            <a:off x="-304799" y="4381500"/>
            <a:ext cx="18584694" cy="6247588"/>
            <a:chOff x="0" y="0"/>
            <a:chExt cx="5661114" cy="1674318"/>
          </a:xfrm>
        </p:grpSpPr>
        <p:sp>
          <p:nvSpPr>
            <p:cNvPr id="32" name="Freeform 3">
              <a:extLst>
                <a:ext uri="{FF2B5EF4-FFF2-40B4-BE49-F238E27FC236}">
                  <a16:creationId xmlns:a16="http://schemas.microsoft.com/office/drawing/2014/main" id="{1A479425-B7B5-0A75-22A2-F99CAA9D8DFF}"/>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33" name="TextBox 4">
              <a:extLst>
                <a:ext uri="{FF2B5EF4-FFF2-40B4-BE49-F238E27FC236}">
                  <a16:creationId xmlns:a16="http://schemas.microsoft.com/office/drawing/2014/main" id="{D216F1FE-7021-AB90-9DAE-F3EB00D46D01}"/>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
            <a:extLst>
              <a:ext uri="{FF2B5EF4-FFF2-40B4-BE49-F238E27FC236}">
                <a16:creationId xmlns:a16="http://schemas.microsoft.com/office/drawing/2014/main" id="{CE0BDCFD-8AD5-C0E7-C62D-E927F0441852}"/>
              </a:ext>
            </a:extLst>
          </p:cNvPr>
          <p:cNvSpPr txBox="1"/>
          <p:nvPr/>
        </p:nvSpPr>
        <p:spPr>
          <a:xfrm>
            <a:off x="2688483" y="419100"/>
            <a:ext cx="12911034"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HVAD BETYDER KOMMUNIKATION, NÅR MAN ARBEJDER PÅ AFSTAND?</a:t>
            </a:r>
          </a:p>
        </p:txBody>
      </p:sp>
      <p:pic>
        <p:nvPicPr>
          <p:cNvPr id="4" name="Graphic 3" descr="Network diagram with solid fill">
            <a:extLst>
              <a:ext uri="{FF2B5EF4-FFF2-40B4-BE49-F238E27FC236}">
                <a16:creationId xmlns:a16="http://schemas.microsoft.com/office/drawing/2014/main" id="{1BD839B0-D3D6-5786-A31E-31AB52341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0783" y="2632391"/>
            <a:ext cx="1295400" cy="1295400"/>
          </a:xfrm>
          <a:prstGeom prst="rect">
            <a:avLst/>
          </a:prstGeom>
        </p:spPr>
      </p:pic>
      <p:sp>
        <p:nvSpPr>
          <p:cNvPr id="5" name="Rounded Rectangle 4">
            <a:extLst>
              <a:ext uri="{FF2B5EF4-FFF2-40B4-BE49-F238E27FC236}">
                <a16:creationId xmlns:a16="http://schemas.microsoft.com/office/drawing/2014/main" id="{40BFBF56-E04A-3E55-F037-2E8ED2858D36}"/>
              </a:ext>
            </a:extLst>
          </p:cNvPr>
          <p:cNvSpPr/>
          <p:nvPr/>
        </p:nvSpPr>
        <p:spPr>
          <a:xfrm>
            <a:off x="3886200" y="2324100"/>
            <a:ext cx="12911034" cy="1828800"/>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000" b="1" dirty="0">
                <a:latin typeface="Poppins" pitchFamily="2" charset="77"/>
                <a:cs typeface="Poppins" pitchFamily="2" charset="77"/>
              </a:rPr>
              <a:t>Modularisering </a:t>
            </a:r>
            <a:r>
              <a:rPr lang="en-IT" sz="3000" dirty="0">
                <a:latin typeface="Poppins" pitchFamily="2" charset="77"/>
                <a:cs typeface="Poppins" pitchFamily="2" charset="77"/>
              </a:rPr>
              <a:t>af arbejdet er en nøglekomponent i online-kollokvier </a:t>
            </a:r>
            <a:r>
              <a:rPr lang="en-IT" sz="3000" dirty="0">
                <a:latin typeface="Poppins" pitchFamily="2" charset="77"/>
                <a:cs typeface="Poppins" pitchFamily="2" charset="77"/>
                <a:sym typeface="Wingdings" pitchFamily="2" charset="2"/>
              </a:rPr>
              <a:t> </a:t>
            </a:r>
            <a:r>
              <a:rPr lang="en-IT" sz="3000" dirty="0">
                <a:latin typeface="Poppins" pitchFamily="2" charset="77"/>
                <a:cs typeface="Poppins" pitchFamily="2" charset="77"/>
              </a:rPr>
              <a:t>strukturere arbejdet for at understøtte </a:t>
            </a:r>
            <a:r>
              <a:rPr lang="en-IT" sz="3000" b="1" dirty="0">
                <a:latin typeface="Poppins" pitchFamily="2" charset="77"/>
                <a:cs typeface="Poppins" pitchFamily="2" charset="77"/>
              </a:rPr>
              <a:t>klar opgavefordeling </a:t>
            </a:r>
            <a:r>
              <a:rPr lang="en-IT" sz="3000" dirty="0">
                <a:latin typeface="Poppins" pitchFamily="2" charset="77"/>
                <a:cs typeface="Poppins" pitchFamily="2" charset="77"/>
              </a:rPr>
              <a:t>og </a:t>
            </a:r>
            <a:r>
              <a:rPr lang="en-IT" sz="3000" b="1" dirty="0">
                <a:latin typeface="Poppins" pitchFamily="2" charset="77"/>
                <a:cs typeface="Poppins" pitchFamily="2" charset="77"/>
              </a:rPr>
              <a:t>smidig koordinering</a:t>
            </a:r>
          </a:p>
        </p:txBody>
      </p:sp>
      <p:sp>
        <p:nvSpPr>
          <p:cNvPr id="9" name="Rounded Rectangle 8">
            <a:extLst>
              <a:ext uri="{FF2B5EF4-FFF2-40B4-BE49-F238E27FC236}">
                <a16:creationId xmlns:a16="http://schemas.microsoft.com/office/drawing/2014/main" id="{CC8678D3-72DA-0075-EE9E-47D8CA7F71A7}"/>
              </a:ext>
            </a:extLst>
          </p:cNvPr>
          <p:cNvSpPr/>
          <p:nvPr/>
        </p:nvSpPr>
        <p:spPr>
          <a:xfrm>
            <a:off x="3739478" y="4696095"/>
            <a:ext cx="12911034" cy="1828800"/>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000" dirty="0">
                <a:latin typeface="Poppins" pitchFamily="2" charset="77"/>
                <a:cs typeface="Poppins" pitchFamily="2" charset="77"/>
              </a:rPr>
              <a:t>Største udfordring: ikke at lade fysisk afstand skabe misforståelser.</a:t>
            </a:r>
          </a:p>
        </p:txBody>
      </p:sp>
      <p:pic>
        <p:nvPicPr>
          <p:cNvPr id="17" name="Graphic 16" descr="Sad face outline with solid fill">
            <a:extLst>
              <a:ext uri="{FF2B5EF4-FFF2-40B4-BE49-F238E27FC236}">
                <a16:creationId xmlns:a16="http://schemas.microsoft.com/office/drawing/2014/main" id="{013421F9-8D37-623F-964E-7F7DDBC69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5356" y="7293199"/>
            <a:ext cx="914400" cy="914400"/>
          </a:xfrm>
          <a:prstGeom prst="rect">
            <a:avLst/>
          </a:prstGeom>
        </p:spPr>
      </p:pic>
      <p:pic>
        <p:nvPicPr>
          <p:cNvPr id="19" name="Graphic 18" descr="Smiling face outline with solid fill">
            <a:extLst>
              <a:ext uri="{FF2B5EF4-FFF2-40B4-BE49-F238E27FC236}">
                <a16:creationId xmlns:a16="http://schemas.microsoft.com/office/drawing/2014/main" id="{EC3BC4C9-F8E8-2A6E-3D3F-43D528ED10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9756" y="7293199"/>
            <a:ext cx="914400" cy="914400"/>
          </a:xfrm>
          <a:prstGeom prst="rect">
            <a:avLst/>
          </a:prstGeom>
        </p:spPr>
      </p:pic>
      <p:pic>
        <p:nvPicPr>
          <p:cNvPr id="21" name="Graphic 20" descr="Social distancing with solid fill">
            <a:extLst>
              <a:ext uri="{FF2B5EF4-FFF2-40B4-BE49-F238E27FC236}">
                <a16:creationId xmlns:a16="http://schemas.microsoft.com/office/drawing/2014/main" id="{92B35A0A-DED7-E8AA-4A3C-7C3C960278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11199" y="7293199"/>
            <a:ext cx="914400" cy="914400"/>
          </a:xfrm>
          <a:prstGeom prst="rect">
            <a:avLst/>
          </a:prstGeom>
        </p:spPr>
      </p:pic>
      <p:sp>
        <p:nvSpPr>
          <p:cNvPr id="22" name="Rounded Rectangle 21">
            <a:extLst>
              <a:ext uri="{FF2B5EF4-FFF2-40B4-BE49-F238E27FC236}">
                <a16:creationId xmlns:a16="http://schemas.microsoft.com/office/drawing/2014/main" id="{48C25EE0-18A5-746D-42F1-307F466F0686}"/>
              </a:ext>
            </a:extLst>
          </p:cNvPr>
          <p:cNvSpPr/>
          <p:nvPr/>
        </p:nvSpPr>
        <p:spPr>
          <a:xfrm>
            <a:off x="4312597" y="8352060"/>
            <a:ext cx="4474317" cy="1247686"/>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000" dirty="0">
                <a:latin typeface="Poppins" pitchFamily="2" charset="77"/>
                <a:cs typeface="Poppins" pitchFamily="2" charset="77"/>
              </a:rPr>
              <a:t>Mangel på nonverbale signaler</a:t>
            </a:r>
          </a:p>
        </p:txBody>
      </p:sp>
      <p:sp>
        <p:nvSpPr>
          <p:cNvPr id="23" name="Rounded Rectangle 22">
            <a:extLst>
              <a:ext uri="{FF2B5EF4-FFF2-40B4-BE49-F238E27FC236}">
                <a16:creationId xmlns:a16="http://schemas.microsoft.com/office/drawing/2014/main" id="{C1FF4EB0-312B-336A-95AE-BFD7CDFDEB6B}"/>
              </a:ext>
            </a:extLst>
          </p:cNvPr>
          <p:cNvSpPr/>
          <p:nvPr/>
        </p:nvSpPr>
        <p:spPr>
          <a:xfrm>
            <a:off x="11631240" y="8352060"/>
            <a:ext cx="4474317" cy="1247686"/>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latin typeface="Poppins" pitchFamily="2" charset="77"/>
                <a:cs typeface="Poppins" pitchFamily="2" charset="77"/>
              </a:rPr>
              <a:t>Ingen spontan udveksling</a:t>
            </a:r>
            <a:endParaRPr lang="en-IT" sz="3000" dirty="0">
              <a:latin typeface="Poppins" pitchFamily="2" charset="77"/>
              <a:cs typeface="Poppins" pitchFamily="2" charset="77"/>
            </a:endParaRPr>
          </a:p>
        </p:txBody>
      </p:sp>
      <p:sp>
        <p:nvSpPr>
          <p:cNvPr id="25" name="Down Arrow 24">
            <a:extLst>
              <a:ext uri="{FF2B5EF4-FFF2-40B4-BE49-F238E27FC236}">
                <a16:creationId xmlns:a16="http://schemas.microsoft.com/office/drawing/2014/main" id="{2BA57E99-0C9C-EB60-6691-499A865D4575}"/>
              </a:ext>
            </a:extLst>
          </p:cNvPr>
          <p:cNvSpPr/>
          <p:nvPr/>
        </p:nvSpPr>
        <p:spPr>
          <a:xfrm rot="2726941">
            <a:off x="7773829" y="6688858"/>
            <a:ext cx="533400" cy="97840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T" dirty="0">
              <a:solidFill>
                <a:sysClr val="windowText" lastClr="000000"/>
              </a:solidFill>
            </a:endParaRPr>
          </a:p>
        </p:txBody>
      </p:sp>
      <p:sp>
        <p:nvSpPr>
          <p:cNvPr id="26" name="Down Arrow 25">
            <a:extLst>
              <a:ext uri="{FF2B5EF4-FFF2-40B4-BE49-F238E27FC236}">
                <a16:creationId xmlns:a16="http://schemas.microsoft.com/office/drawing/2014/main" id="{FF762BD0-2209-CC9C-CDE1-EA4E2A86118B}"/>
              </a:ext>
            </a:extLst>
          </p:cNvPr>
          <p:cNvSpPr/>
          <p:nvPr/>
        </p:nvSpPr>
        <p:spPr>
          <a:xfrm rot="18853944">
            <a:off x="12268507" y="6709954"/>
            <a:ext cx="533400" cy="97840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T" dirty="0">
              <a:solidFill>
                <a:sysClr val="windowText" lastClr="000000"/>
              </a:solidFill>
            </a:endParaRPr>
          </a:p>
        </p:txBody>
      </p:sp>
      <p:pic>
        <p:nvPicPr>
          <p:cNvPr id="28" name="Graphic 27" descr="Confused person with solid fill">
            <a:extLst>
              <a:ext uri="{FF2B5EF4-FFF2-40B4-BE49-F238E27FC236}">
                <a16:creationId xmlns:a16="http://schemas.microsoft.com/office/drawing/2014/main" id="{1663AD7E-68BB-EDF4-D9BA-605059C72A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0783" y="5067300"/>
            <a:ext cx="1143000" cy="1143000"/>
          </a:xfrm>
          <a:prstGeom prst="rect">
            <a:avLst/>
          </a:prstGeom>
        </p:spPr>
      </p:pic>
      <p:sp>
        <p:nvSpPr>
          <p:cNvPr id="34" name="Freeform 42">
            <a:extLst>
              <a:ext uri="{FF2B5EF4-FFF2-40B4-BE49-F238E27FC236}">
                <a16:creationId xmlns:a16="http://schemas.microsoft.com/office/drawing/2014/main" id="{3D786113-360C-3F4D-BD8B-06F1DD8E5A57}"/>
              </a:ext>
            </a:extLst>
          </p:cNvPr>
          <p:cNvSpPr/>
          <p:nvPr/>
        </p:nvSpPr>
        <p:spPr>
          <a:xfrm>
            <a:off x="-75959" y="204268"/>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3"/>
            <a:stretch>
              <a:fillRect/>
            </a:stretch>
          </a:blipFill>
        </p:spPr>
        <p:txBody>
          <a:bodyPr/>
          <a:lstStyle/>
          <a:p>
            <a:endParaRPr lang="de-DE"/>
          </a:p>
        </p:txBody>
      </p:sp>
      <p:grpSp>
        <p:nvGrpSpPr>
          <p:cNvPr id="35" name="Group 6">
            <a:extLst>
              <a:ext uri="{FF2B5EF4-FFF2-40B4-BE49-F238E27FC236}">
                <a16:creationId xmlns:a16="http://schemas.microsoft.com/office/drawing/2014/main" id="{BEA94CC1-8542-6259-502A-D5B6E18339C6}"/>
              </a:ext>
            </a:extLst>
          </p:cNvPr>
          <p:cNvGrpSpPr/>
          <p:nvPr/>
        </p:nvGrpSpPr>
        <p:grpSpPr>
          <a:xfrm>
            <a:off x="16925301" y="1957609"/>
            <a:ext cx="604566" cy="604566"/>
            <a:chOff x="0" y="0"/>
            <a:chExt cx="812800" cy="812800"/>
          </a:xfrm>
        </p:grpSpPr>
        <p:sp>
          <p:nvSpPr>
            <p:cNvPr id="36" name="Freeform 7">
              <a:extLst>
                <a:ext uri="{FF2B5EF4-FFF2-40B4-BE49-F238E27FC236}">
                  <a16:creationId xmlns:a16="http://schemas.microsoft.com/office/drawing/2014/main" id="{CB47E0B3-0999-628E-889F-D70739C482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37" name="TextBox 8">
              <a:extLst>
                <a:ext uri="{FF2B5EF4-FFF2-40B4-BE49-F238E27FC236}">
                  <a16:creationId xmlns:a16="http://schemas.microsoft.com/office/drawing/2014/main" id="{CC354850-4DA4-7658-B3D9-56308B6D34C0}"/>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38" name="Group 9">
            <a:extLst>
              <a:ext uri="{FF2B5EF4-FFF2-40B4-BE49-F238E27FC236}">
                <a16:creationId xmlns:a16="http://schemas.microsoft.com/office/drawing/2014/main" id="{4F0B14EE-A093-F7FB-7790-656D4321A1E5}"/>
              </a:ext>
            </a:extLst>
          </p:cNvPr>
          <p:cNvGrpSpPr/>
          <p:nvPr/>
        </p:nvGrpSpPr>
        <p:grpSpPr>
          <a:xfrm>
            <a:off x="16180678" y="442609"/>
            <a:ext cx="637633" cy="637633"/>
            <a:chOff x="0" y="0"/>
            <a:chExt cx="812800" cy="812800"/>
          </a:xfrm>
        </p:grpSpPr>
        <p:sp>
          <p:nvSpPr>
            <p:cNvPr id="39" name="Freeform 10">
              <a:extLst>
                <a:ext uri="{FF2B5EF4-FFF2-40B4-BE49-F238E27FC236}">
                  <a16:creationId xmlns:a16="http://schemas.microsoft.com/office/drawing/2014/main" id="{29D31EB5-2695-1EC2-48C9-EB65D95991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40" name="TextBox 11">
              <a:extLst>
                <a:ext uri="{FF2B5EF4-FFF2-40B4-BE49-F238E27FC236}">
                  <a16:creationId xmlns:a16="http://schemas.microsoft.com/office/drawing/2014/main" id="{638ACAF6-618A-5990-4D3E-E5AD0D18A7D5}"/>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Tree>
    <p:extLst>
      <p:ext uri="{BB962C8B-B14F-4D97-AF65-F5344CB8AC3E}">
        <p14:creationId xmlns:p14="http://schemas.microsoft.com/office/powerpoint/2010/main" val="890418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3E46022-E61C-1490-B9AA-A47E3DC7EA23}"/>
              </a:ext>
            </a:extLst>
          </p:cNvPr>
          <p:cNvSpPr txBox="1"/>
          <p:nvPr/>
        </p:nvSpPr>
        <p:spPr>
          <a:xfrm>
            <a:off x="2688483" y="419100"/>
            <a:ext cx="12911034"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HVAD BETYDER KOMMUNIKATION, NÅR MAN ARBEJDER PÅ AFSTAND?</a:t>
            </a:r>
          </a:p>
        </p:txBody>
      </p:sp>
      <p:grpSp>
        <p:nvGrpSpPr>
          <p:cNvPr id="3" name="Group 2">
            <a:extLst>
              <a:ext uri="{FF2B5EF4-FFF2-40B4-BE49-F238E27FC236}">
                <a16:creationId xmlns:a16="http://schemas.microsoft.com/office/drawing/2014/main" id="{7671FB25-5FAB-A918-3AFF-5C007C3999B3}"/>
              </a:ext>
            </a:extLst>
          </p:cNvPr>
          <p:cNvGrpSpPr/>
          <p:nvPr/>
        </p:nvGrpSpPr>
        <p:grpSpPr>
          <a:xfrm>
            <a:off x="-75959" y="4930975"/>
            <a:ext cx="18363959" cy="5546525"/>
            <a:chOff x="0" y="0"/>
            <a:chExt cx="5688523" cy="1727109"/>
          </a:xfrm>
        </p:grpSpPr>
        <p:sp>
          <p:nvSpPr>
            <p:cNvPr id="4" name="Freeform 3">
              <a:extLst>
                <a:ext uri="{FF2B5EF4-FFF2-40B4-BE49-F238E27FC236}">
                  <a16:creationId xmlns:a16="http://schemas.microsoft.com/office/drawing/2014/main" id="{C8D59EA9-6292-A88A-79F9-4D2F5D40A803}"/>
                </a:ext>
              </a:extLst>
            </p:cNvPr>
            <p:cNvSpPr/>
            <p:nvPr/>
          </p:nvSpPr>
          <p:spPr>
            <a:xfrm>
              <a:off x="27409" y="52791"/>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5" name="TextBox 4">
              <a:extLst>
                <a:ext uri="{FF2B5EF4-FFF2-40B4-BE49-F238E27FC236}">
                  <a16:creationId xmlns:a16="http://schemas.microsoft.com/office/drawing/2014/main" id="{29F0560B-225A-FE93-1B59-4483B4D01342}"/>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6" name="TextBox 4">
            <a:extLst>
              <a:ext uri="{FF2B5EF4-FFF2-40B4-BE49-F238E27FC236}">
                <a16:creationId xmlns:a16="http://schemas.microsoft.com/office/drawing/2014/main" id="{0ACB45FD-CF94-6269-EED8-C73E5AE250A8}"/>
              </a:ext>
            </a:extLst>
          </p:cNvPr>
          <p:cNvSpPr txBox="1"/>
          <p:nvPr/>
        </p:nvSpPr>
        <p:spPr>
          <a:xfrm>
            <a:off x="2718372" y="440105"/>
            <a:ext cx="12911034"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HVAD BETYDER KOMMUNIKATION, NÅR MAN ARBEJDER PÅ AFSTAND?</a:t>
            </a:r>
          </a:p>
        </p:txBody>
      </p:sp>
      <p:sp>
        <p:nvSpPr>
          <p:cNvPr id="7" name="Freeform 42">
            <a:extLst>
              <a:ext uri="{FF2B5EF4-FFF2-40B4-BE49-F238E27FC236}">
                <a16:creationId xmlns:a16="http://schemas.microsoft.com/office/drawing/2014/main" id="{5B82B63E-90B0-DAD9-E8FB-D1CB56AAC692}"/>
              </a:ext>
            </a:extLst>
          </p:cNvPr>
          <p:cNvSpPr/>
          <p:nvPr/>
        </p:nvSpPr>
        <p:spPr>
          <a:xfrm>
            <a:off x="-75959" y="226155"/>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3"/>
            <a:stretch>
              <a:fillRect/>
            </a:stretch>
          </a:blipFill>
        </p:spPr>
        <p:txBody>
          <a:bodyPr/>
          <a:lstStyle/>
          <a:p>
            <a:endParaRPr lang="de-DE"/>
          </a:p>
        </p:txBody>
      </p:sp>
      <p:pic>
        <p:nvPicPr>
          <p:cNvPr id="9" name="Graphic 8" descr="Exclamation mark with solid fill">
            <a:extLst>
              <a:ext uri="{FF2B5EF4-FFF2-40B4-BE49-F238E27FC236}">
                <a16:creationId xmlns:a16="http://schemas.microsoft.com/office/drawing/2014/main" id="{CDEA8F91-312E-59CC-C1C1-7CCB935B9D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65266" y="4489651"/>
            <a:ext cx="914400" cy="914400"/>
          </a:xfrm>
          <a:prstGeom prst="rect">
            <a:avLst/>
          </a:prstGeom>
        </p:spPr>
      </p:pic>
      <p:sp>
        <p:nvSpPr>
          <p:cNvPr id="10" name="Freeform 6">
            <a:extLst>
              <a:ext uri="{FF2B5EF4-FFF2-40B4-BE49-F238E27FC236}">
                <a16:creationId xmlns:a16="http://schemas.microsoft.com/office/drawing/2014/main" id="{273786CF-4C4A-7462-4F59-896BDFA501C7}"/>
              </a:ext>
            </a:extLst>
          </p:cNvPr>
          <p:cNvSpPr/>
          <p:nvPr/>
        </p:nvSpPr>
        <p:spPr>
          <a:xfrm>
            <a:off x="1943416" y="3853439"/>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1" name="Freeform 7">
            <a:extLst>
              <a:ext uri="{FF2B5EF4-FFF2-40B4-BE49-F238E27FC236}">
                <a16:creationId xmlns:a16="http://schemas.microsoft.com/office/drawing/2014/main" id="{F32EF77F-ABEC-101E-9418-A22FDED6128B}"/>
              </a:ext>
            </a:extLst>
          </p:cNvPr>
          <p:cNvSpPr/>
          <p:nvPr/>
        </p:nvSpPr>
        <p:spPr>
          <a:xfrm>
            <a:off x="2057400" y="3967423"/>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2" name="Freeform 16">
            <a:extLst>
              <a:ext uri="{FF2B5EF4-FFF2-40B4-BE49-F238E27FC236}">
                <a16:creationId xmlns:a16="http://schemas.microsoft.com/office/drawing/2014/main" id="{558DC695-9219-E1C7-9E94-D9F2B28FE8D9}"/>
              </a:ext>
            </a:extLst>
          </p:cNvPr>
          <p:cNvSpPr/>
          <p:nvPr/>
        </p:nvSpPr>
        <p:spPr>
          <a:xfrm>
            <a:off x="2251019" y="4233418"/>
            <a:ext cx="1566600" cy="1566600"/>
          </a:xfrm>
          <a:custGeom>
            <a:avLst/>
            <a:gdLst/>
            <a:ahLst/>
            <a:cxnLst/>
            <a:rect l="l" t="t" r="r" b="b"/>
            <a:pathLst>
              <a:path w="1566600" h="1566600">
                <a:moveTo>
                  <a:pt x="0" y="0"/>
                </a:moveTo>
                <a:lnTo>
                  <a:pt x="1566600" y="0"/>
                </a:lnTo>
                <a:lnTo>
                  <a:pt x="1566600" y="1566600"/>
                </a:lnTo>
                <a:lnTo>
                  <a:pt x="0" y="1566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16" name="TextBox 39">
            <a:extLst>
              <a:ext uri="{FF2B5EF4-FFF2-40B4-BE49-F238E27FC236}">
                <a16:creationId xmlns:a16="http://schemas.microsoft.com/office/drawing/2014/main" id="{31A9867F-9F4F-FA0D-F552-98045BA3F72B}"/>
              </a:ext>
            </a:extLst>
          </p:cNvPr>
          <p:cNvSpPr txBox="1"/>
          <p:nvPr/>
        </p:nvSpPr>
        <p:spPr>
          <a:xfrm>
            <a:off x="172829" y="6703254"/>
            <a:ext cx="5699274" cy="2205732"/>
          </a:xfrm>
          <a:prstGeom prst="rect">
            <a:avLst/>
          </a:prstGeom>
        </p:spPr>
        <p:txBody>
          <a:bodyPr wrap="square" lIns="0" tIns="0" rIns="0" bIns="0" rtlCol="0" anchor="t">
            <a:spAutoFit/>
          </a:bodyPr>
          <a:lstStyle/>
          <a:p>
            <a:pPr algn="ctr">
              <a:lnSpc>
                <a:spcPts val="3390"/>
              </a:lnSpc>
            </a:pPr>
            <a:r>
              <a:rPr lang="en-US" sz="3500" b="1" spc="-89" dirty="0">
                <a:solidFill>
                  <a:srgbClr val="FFFFFF"/>
                </a:solidFill>
                <a:latin typeface="Poppins Bold"/>
                <a:ea typeface="Poppins Bold"/>
                <a:cs typeface="Poppins Bold"/>
                <a:sym typeface="Poppins Bold"/>
              </a:rPr>
              <a:t>Etabler kommunikationsstandarder, der skaber et system af tillid og et klart informationsflow.</a:t>
            </a:r>
            <a:br>
              <a:rPr lang="en-US" sz="3500" b="1" spc="-89" dirty="0">
                <a:solidFill>
                  <a:srgbClr val="FFFFFF"/>
                </a:solidFill>
                <a:latin typeface="Poppins Bold"/>
                <a:ea typeface="Poppins Bold"/>
                <a:cs typeface="Poppins Bold"/>
                <a:sym typeface="Poppins Bold"/>
              </a:rPr>
            </a:br>
            <a:endParaRPr lang="en-US" sz="3500" b="1" spc="-89" dirty="0">
              <a:solidFill>
                <a:srgbClr val="FFFFFF"/>
              </a:solidFill>
              <a:latin typeface="Poppins Bold"/>
              <a:ea typeface="Poppins Bold"/>
              <a:cs typeface="Poppins Bold"/>
              <a:sym typeface="Poppins Bold"/>
            </a:endParaRPr>
          </a:p>
        </p:txBody>
      </p:sp>
      <p:grpSp>
        <p:nvGrpSpPr>
          <p:cNvPr id="17" name="Group 17">
            <a:extLst>
              <a:ext uri="{FF2B5EF4-FFF2-40B4-BE49-F238E27FC236}">
                <a16:creationId xmlns:a16="http://schemas.microsoft.com/office/drawing/2014/main" id="{F0828C0C-A741-422C-C992-9FD529046EBB}"/>
              </a:ext>
            </a:extLst>
          </p:cNvPr>
          <p:cNvGrpSpPr/>
          <p:nvPr/>
        </p:nvGrpSpPr>
        <p:grpSpPr>
          <a:xfrm>
            <a:off x="7718563" y="3717637"/>
            <a:ext cx="3175609" cy="5904419"/>
            <a:chOff x="0" y="0"/>
            <a:chExt cx="4234145" cy="7872558"/>
          </a:xfrm>
        </p:grpSpPr>
        <p:sp>
          <p:nvSpPr>
            <p:cNvPr id="18" name="Freeform 18">
              <a:extLst>
                <a:ext uri="{FF2B5EF4-FFF2-40B4-BE49-F238E27FC236}">
                  <a16:creationId xmlns:a16="http://schemas.microsoft.com/office/drawing/2014/main" id="{BD1E1085-3E7F-8F53-856C-99AA0C4B0B51}"/>
                </a:ext>
              </a:extLst>
            </p:cNvPr>
            <p:cNvSpPr/>
            <p:nvPr/>
          </p:nvSpPr>
          <p:spPr>
            <a:xfrm>
              <a:off x="391219" y="0"/>
              <a:ext cx="3451708" cy="3451708"/>
            </a:xfrm>
            <a:custGeom>
              <a:avLst/>
              <a:gdLst/>
              <a:ahLst/>
              <a:cxnLst/>
              <a:rect l="l" t="t" r="r" b="b"/>
              <a:pathLst>
                <a:path w="3451708" h="3451708">
                  <a:moveTo>
                    <a:pt x="0" y="0"/>
                  </a:moveTo>
                  <a:lnTo>
                    <a:pt x="3451707" y="0"/>
                  </a:lnTo>
                  <a:lnTo>
                    <a:pt x="3451707" y="3451708"/>
                  </a:lnTo>
                  <a:lnTo>
                    <a:pt x="0" y="34517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e-DE"/>
            </a:p>
          </p:txBody>
        </p:sp>
        <p:sp>
          <p:nvSpPr>
            <p:cNvPr id="19" name="Freeform 19">
              <a:extLst>
                <a:ext uri="{FF2B5EF4-FFF2-40B4-BE49-F238E27FC236}">
                  <a16:creationId xmlns:a16="http://schemas.microsoft.com/office/drawing/2014/main" id="{2CD56987-D579-BCEF-A515-17A5AE345877}"/>
                </a:ext>
              </a:extLst>
            </p:cNvPr>
            <p:cNvSpPr/>
            <p:nvPr/>
          </p:nvSpPr>
          <p:spPr>
            <a:xfrm>
              <a:off x="651531"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20" name="Freeform 20">
              <a:extLst>
                <a:ext uri="{FF2B5EF4-FFF2-40B4-BE49-F238E27FC236}">
                  <a16:creationId xmlns:a16="http://schemas.microsoft.com/office/drawing/2014/main" id="{C7629F41-94C3-7DF8-B773-240B05650DE2}"/>
                </a:ext>
              </a:extLst>
            </p:cNvPr>
            <p:cNvSpPr/>
            <p:nvPr/>
          </p:nvSpPr>
          <p:spPr>
            <a:xfrm>
              <a:off x="803510" y="412291"/>
              <a:ext cx="2627126" cy="2627126"/>
            </a:xfrm>
            <a:custGeom>
              <a:avLst/>
              <a:gdLst/>
              <a:ahLst/>
              <a:cxnLst/>
              <a:rect l="l" t="t" r="r" b="b"/>
              <a:pathLst>
                <a:path w="2627126" h="2627126">
                  <a:moveTo>
                    <a:pt x="0" y="0"/>
                  </a:moveTo>
                  <a:lnTo>
                    <a:pt x="2627125" y="0"/>
                  </a:lnTo>
                  <a:lnTo>
                    <a:pt x="2627125" y="2627126"/>
                  </a:lnTo>
                  <a:lnTo>
                    <a:pt x="0" y="2627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21" name="Freeform 21">
              <a:extLst>
                <a:ext uri="{FF2B5EF4-FFF2-40B4-BE49-F238E27FC236}">
                  <a16:creationId xmlns:a16="http://schemas.microsoft.com/office/drawing/2014/main" id="{41131981-5825-DD30-2039-4077D9C63F8A}"/>
                </a:ext>
              </a:extLst>
            </p:cNvPr>
            <p:cNvSpPr/>
            <p:nvPr/>
          </p:nvSpPr>
          <p:spPr>
            <a:xfrm>
              <a:off x="1422385" y="977109"/>
              <a:ext cx="1497489" cy="1497489"/>
            </a:xfrm>
            <a:custGeom>
              <a:avLst/>
              <a:gdLst/>
              <a:ahLst/>
              <a:cxnLst/>
              <a:rect l="l" t="t" r="r" b="b"/>
              <a:pathLst>
                <a:path w="1497489" h="1497489">
                  <a:moveTo>
                    <a:pt x="0" y="0"/>
                  </a:moveTo>
                  <a:lnTo>
                    <a:pt x="1497489" y="0"/>
                  </a:lnTo>
                  <a:lnTo>
                    <a:pt x="1497489" y="1497489"/>
                  </a:lnTo>
                  <a:lnTo>
                    <a:pt x="0" y="14974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e-DE"/>
            </a:p>
          </p:txBody>
        </p:sp>
        <p:sp>
          <p:nvSpPr>
            <p:cNvPr id="22" name="TextBox 22">
              <a:extLst>
                <a:ext uri="{FF2B5EF4-FFF2-40B4-BE49-F238E27FC236}">
                  <a16:creationId xmlns:a16="http://schemas.microsoft.com/office/drawing/2014/main" id="{B3FCCCFF-F467-E492-CE43-C0C16040FA7A}"/>
                </a:ext>
              </a:extLst>
            </p:cNvPr>
            <p:cNvSpPr txBox="1"/>
            <p:nvPr/>
          </p:nvSpPr>
          <p:spPr>
            <a:xfrm>
              <a:off x="0" y="3768870"/>
              <a:ext cx="4234145" cy="4103688"/>
            </a:xfrm>
            <a:prstGeom prst="rect">
              <a:avLst/>
            </a:prstGeom>
          </p:spPr>
          <p:txBody>
            <a:bodyPr lIns="0" tIns="0" rIns="0" bIns="0" rtlCol="0" anchor="t">
              <a:spAutoFit/>
            </a:bodyPr>
            <a:lstStyle/>
            <a:p>
              <a:pPr algn="ctr">
                <a:lnSpc>
                  <a:spcPts val="3390"/>
                </a:lnSpc>
              </a:pPr>
              <a:r>
                <a:rPr lang="en-US" sz="3500" b="1" spc="-89" dirty="0">
                  <a:solidFill>
                    <a:srgbClr val="FFFFFF"/>
                  </a:solidFill>
                  <a:latin typeface="Poppins Bold"/>
                  <a:ea typeface="Poppins Bold"/>
                  <a:cs typeface="Poppins Bold"/>
                  <a:sym typeface="Poppins Bold"/>
                </a:rPr>
                <a:t>Skab et åbent samarbejdssystem, der understøttes af passende teknologier</a:t>
              </a:r>
            </a:p>
          </p:txBody>
        </p:sp>
      </p:grpSp>
      <p:grpSp>
        <p:nvGrpSpPr>
          <p:cNvPr id="29" name="Group 23">
            <a:extLst>
              <a:ext uri="{FF2B5EF4-FFF2-40B4-BE49-F238E27FC236}">
                <a16:creationId xmlns:a16="http://schemas.microsoft.com/office/drawing/2014/main" id="{2636D10A-BDB7-AC88-0ECE-55DB1A59D2C9}"/>
              </a:ext>
            </a:extLst>
          </p:cNvPr>
          <p:cNvGrpSpPr/>
          <p:nvPr/>
        </p:nvGrpSpPr>
        <p:grpSpPr>
          <a:xfrm>
            <a:off x="13411200" y="3853439"/>
            <a:ext cx="4343399" cy="5904419"/>
            <a:chOff x="-440660" y="0"/>
            <a:chExt cx="5791198" cy="7872557"/>
          </a:xfrm>
        </p:grpSpPr>
        <p:sp>
          <p:nvSpPr>
            <p:cNvPr id="30" name="Freeform 24">
              <a:extLst>
                <a:ext uri="{FF2B5EF4-FFF2-40B4-BE49-F238E27FC236}">
                  <a16:creationId xmlns:a16="http://schemas.microsoft.com/office/drawing/2014/main" id="{C10EB341-13D8-93CC-C4DA-5D81E7A8642C}"/>
                </a:ext>
              </a:extLst>
            </p:cNvPr>
            <p:cNvSpPr/>
            <p:nvPr/>
          </p:nvSpPr>
          <p:spPr>
            <a:xfrm>
              <a:off x="751241"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e-DE"/>
            </a:p>
          </p:txBody>
        </p:sp>
        <p:sp>
          <p:nvSpPr>
            <p:cNvPr id="31" name="Freeform 25">
              <a:extLst>
                <a:ext uri="{FF2B5EF4-FFF2-40B4-BE49-F238E27FC236}">
                  <a16:creationId xmlns:a16="http://schemas.microsoft.com/office/drawing/2014/main" id="{90C06B8C-EABA-BB33-6D5A-8068324D454C}"/>
                </a:ext>
              </a:extLst>
            </p:cNvPr>
            <p:cNvSpPr/>
            <p:nvPr/>
          </p:nvSpPr>
          <p:spPr>
            <a:xfrm>
              <a:off x="1011554"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32" name="Freeform 26">
              <a:extLst>
                <a:ext uri="{FF2B5EF4-FFF2-40B4-BE49-F238E27FC236}">
                  <a16:creationId xmlns:a16="http://schemas.microsoft.com/office/drawing/2014/main" id="{AD0A8105-6356-E1C2-2EA3-491558D6A022}"/>
                </a:ext>
              </a:extLst>
            </p:cNvPr>
            <p:cNvSpPr/>
            <p:nvPr/>
          </p:nvSpPr>
          <p:spPr>
            <a:xfrm>
              <a:off x="1163532"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33" name="Freeform 27">
              <a:extLst>
                <a:ext uri="{FF2B5EF4-FFF2-40B4-BE49-F238E27FC236}">
                  <a16:creationId xmlns:a16="http://schemas.microsoft.com/office/drawing/2014/main" id="{E593A4A2-6F86-AA50-419A-7FD02540BB4D}"/>
                </a:ext>
              </a:extLst>
            </p:cNvPr>
            <p:cNvSpPr/>
            <p:nvPr/>
          </p:nvSpPr>
          <p:spPr>
            <a:xfrm>
              <a:off x="1519104" y="1027563"/>
              <a:ext cx="1915982" cy="1336397"/>
            </a:xfrm>
            <a:custGeom>
              <a:avLst/>
              <a:gdLst/>
              <a:ahLst/>
              <a:cxnLst/>
              <a:rect l="l" t="t" r="r" b="b"/>
              <a:pathLst>
                <a:path w="1915982" h="1336397">
                  <a:moveTo>
                    <a:pt x="0" y="0"/>
                  </a:moveTo>
                  <a:lnTo>
                    <a:pt x="1915982" y="0"/>
                  </a:lnTo>
                  <a:lnTo>
                    <a:pt x="1915982" y="1336397"/>
                  </a:lnTo>
                  <a:lnTo>
                    <a:pt x="0" y="13363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sp>
          <p:nvSpPr>
            <p:cNvPr id="34" name="TextBox 28">
              <a:extLst>
                <a:ext uri="{FF2B5EF4-FFF2-40B4-BE49-F238E27FC236}">
                  <a16:creationId xmlns:a16="http://schemas.microsoft.com/office/drawing/2014/main" id="{0D8B3A4C-6348-2D70-3BBD-1CB517812C89}"/>
                </a:ext>
              </a:extLst>
            </p:cNvPr>
            <p:cNvSpPr txBox="1"/>
            <p:nvPr/>
          </p:nvSpPr>
          <p:spPr>
            <a:xfrm>
              <a:off x="-440660" y="3768870"/>
              <a:ext cx="5791198" cy="4103687"/>
            </a:xfrm>
            <a:prstGeom prst="rect">
              <a:avLst/>
            </a:prstGeom>
          </p:spPr>
          <p:txBody>
            <a:bodyPr wrap="square" lIns="0" tIns="0" rIns="0" bIns="0" rtlCol="0" anchor="t">
              <a:spAutoFit/>
            </a:bodyPr>
            <a:lstStyle/>
            <a:p>
              <a:pPr algn="ctr">
                <a:lnSpc>
                  <a:spcPts val="3390"/>
                </a:lnSpc>
              </a:pPr>
              <a:r>
                <a:rPr lang="en-US" sz="3500" b="1" spc="-89" dirty="0">
                  <a:solidFill>
                    <a:srgbClr val="FFFFFF"/>
                  </a:solidFill>
                  <a:latin typeface="Poppins Bold"/>
                  <a:ea typeface="Poppins Bold"/>
                  <a:cs typeface="Poppins Bold"/>
                  <a:sym typeface="Poppins Bold"/>
                </a:rPr>
                <a:t>Virtuelle møder kan gøres mere </a:t>
              </a:r>
              <a:br>
                <a:rPr lang="en-US" sz="3500" b="1" spc="-89" dirty="0">
                  <a:solidFill>
                    <a:srgbClr val="FFFFFF"/>
                  </a:solidFill>
                  <a:latin typeface="Poppins Bold"/>
                  <a:ea typeface="Poppins Bold"/>
                  <a:cs typeface="Poppins Bold"/>
                  <a:sym typeface="Poppins Bold"/>
                </a:rPr>
              </a:br>
              <a:r>
                <a:rPr lang="en-US" sz="3500" b="1" spc="-89" dirty="0">
                  <a:solidFill>
                    <a:srgbClr val="FFFFFF"/>
                  </a:solidFill>
                  <a:latin typeface="Poppins Bold"/>
                  <a:ea typeface="Poppins Bold"/>
                  <a:cs typeface="Poppins Bold"/>
                  <a:sym typeface="Poppins Bold"/>
                </a:rPr>
                <a:t>effektivt ved hjælp af strategier - f.eks. </a:t>
              </a:r>
            </a:p>
            <a:p>
              <a:pPr algn="ctr">
                <a:lnSpc>
                  <a:spcPts val="3390"/>
                </a:lnSpc>
              </a:pPr>
              <a:r>
                <a:rPr lang="en-US" sz="3500" b="1" spc="-89" dirty="0">
                  <a:solidFill>
                    <a:srgbClr val="FFFFFF"/>
                  </a:solidFill>
                  <a:latin typeface="Poppins Bold"/>
                  <a:ea typeface="Poppins Bold"/>
                  <a:cs typeface="Poppins Bold"/>
                  <a:sym typeface="Poppins Bold"/>
                </a:rPr>
                <a:t>John Hopkins University værktøjskasse</a:t>
              </a:r>
              <a:br>
                <a:rPr lang="en-US" sz="3500" b="1" spc="-89" dirty="0">
                  <a:solidFill>
                    <a:srgbClr val="FFFFFF"/>
                  </a:solidFill>
                  <a:latin typeface="Poppins Bold"/>
                  <a:ea typeface="Poppins Bold"/>
                  <a:cs typeface="Poppins Bold"/>
                  <a:sym typeface="Poppins Bold"/>
                </a:rPr>
              </a:br>
              <a:endParaRPr lang="en-US" sz="3500" b="1" spc="-89" dirty="0">
                <a:solidFill>
                  <a:srgbClr val="FFFFFF"/>
                </a:solidFill>
                <a:latin typeface="Poppins Bold"/>
                <a:ea typeface="Poppins Bold"/>
                <a:cs typeface="Poppins Bold"/>
                <a:sym typeface="Poppins Bold"/>
              </a:endParaRPr>
            </a:p>
          </p:txBody>
        </p:sp>
      </p:grpSp>
      <p:grpSp>
        <p:nvGrpSpPr>
          <p:cNvPr id="47" name="Group 6">
            <a:extLst>
              <a:ext uri="{FF2B5EF4-FFF2-40B4-BE49-F238E27FC236}">
                <a16:creationId xmlns:a16="http://schemas.microsoft.com/office/drawing/2014/main" id="{0B658499-61B8-3FDA-BE58-D1746E0C04A1}"/>
              </a:ext>
            </a:extLst>
          </p:cNvPr>
          <p:cNvGrpSpPr/>
          <p:nvPr/>
        </p:nvGrpSpPr>
        <p:grpSpPr>
          <a:xfrm>
            <a:off x="16925301" y="1957609"/>
            <a:ext cx="604566" cy="604566"/>
            <a:chOff x="0" y="0"/>
            <a:chExt cx="812800" cy="812800"/>
          </a:xfrm>
        </p:grpSpPr>
        <p:sp>
          <p:nvSpPr>
            <p:cNvPr id="48" name="Freeform 7">
              <a:extLst>
                <a:ext uri="{FF2B5EF4-FFF2-40B4-BE49-F238E27FC236}">
                  <a16:creationId xmlns:a16="http://schemas.microsoft.com/office/drawing/2014/main" id="{0F399853-51FC-FFDA-329D-1C68054ED2E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49" name="TextBox 8">
              <a:extLst>
                <a:ext uri="{FF2B5EF4-FFF2-40B4-BE49-F238E27FC236}">
                  <a16:creationId xmlns:a16="http://schemas.microsoft.com/office/drawing/2014/main" id="{2CF32B45-5734-EA5E-8F98-E8247E12AE1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50" name="Group 9">
            <a:extLst>
              <a:ext uri="{FF2B5EF4-FFF2-40B4-BE49-F238E27FC236}">
                <a16:creationId xmlns:a16="http://schemas.microsoft.com/office/drawing/2014/main" id="{6224F2F1-116B-439C-3AC2-DE7F37EC2C33}"/>
              </a:ext>
            </a:extLst>
          </p:cNvPr>
          <p:cNvGrpSpPr/>
          <p:nvPr/>
        </p:nvGrpSpPr>
        <p:grpSpPr>
          <a:xfrm>
            <a:off x="16180678" y="442609"/>
            <a:ext cx="637633" cy="637633"/>
            <a:chOff x="0" y="0"/>
            <a:chExt cx="812800" cy="812800"/>
          </a:xfrm>
        </p:grpSpPr>
        <p:sp>
          <p:nvSpPr>
            <p:cNvPr id="51" name="Freeform 10">
              <a:extLst>
                <a:ext uri="{FF2B5EF4-FFF2-40B4-BE49-F238E27FC236}">
                  <a16:creationId xmlns:a16="http://schemas.microsoft.com/office/drawing/2014/main" id="{901DDD39-6B0B-81D3-54F0-AC892E08DCE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52" name="TextBox 11">
              <a:extLst>
                <a:ext uri="{FF2B5EF4-FFF2-40B4-BE49-F238E27FC236}">
                  <a16:creationId xmlns:a16="http://schemas.microsoft.com/office/drawing/2014/main" id="{DF421657-0044-686E-B056-06FE005CFB65}"/>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Tree>
    <p:extLst>
      <p:ext uri="{BB962C8B-B14F-4D97-AF65-F5344CB8AC3E}">
        <p14:creationId xmlns:p14="http://schemas.microsoft.com/office/powerpoint/2010/main" val="871400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23B4E-FDFC-F941-7963-59723615C401}"/>
              </a:ext>
            </a:extLst>
          </p:cNvPr>
          <p:cNvGrpSpPr/>
          <p:nvPr/>
        </p:nvGrpSpPr>
        <p:grpSpPr>
          <a:xfrm>
            <a:off x="-152400" y="1081768"/>
            <a:ext cx="18440400" cy="9205233"/>
            <a:chOff x="0" y="0"/>
            <a:chExt cx="5696568" cy="2999322"/>
          </a:xfrm>
        </p:grpSpPr>
        <p:sp>
          <p:nvSpPr>
            <p:cNvPr id="11" name="Freeform 10">
              <a:extLst>
                <a:ext uri="{FF2B5EF4-FFF2-40B4-BE49-F238E27FC236}">
                  <a16:creationId xmlns:a16="http://schemas.microsoft.com/office/drawing/2014/main" id="{7C57E592-AE28-AD4F-2CE0-6E2157581DEE}"/>
                </a:ext>
              </a:extLst>
            </p:cNvPr>
            <p:cNvSpPr/>
            <p:nvPr/>
          </p:nvSpPr>
          <p:spPr>
            <a:xfrm>
              <a:off x="35454" y="132500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12" name="TextBox 11">
              <a:extLst>
                <a:ext uri="{FF2B5EF4-FFF2-40B4-BE49-F238E27FC236}">
                  <a16:creationId xmlns:a16="http://schemas.microsoft.com/office/drawing/2014/main" id="{A1305DDC-9B80-8F16-EB96-572BD5AD4A0B}"/>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
            <a:extLst>
              <a:ext uri="{FF2B5EF4-FFF2-40B4-BE49-F238E27FC236}">
                <a16:creationId xmlns:a16="http://schemas.microsoft.com/office/drawing/2014/main" id="{13A25EFA-5973-680E-BEED-AC7B58B8A8C0}"/>
              </a:ext>
            </a:extLst>
          </p:cNvPr>
          <p:cNvSpPr txBox="1"/>
          <p:nvPr/>
        </p:nvSpPr>
        <p:spPr>
          <a:xfrm>
            <a:off x="2718372" y="440105"/>
            <a:ext cx="12911034" cy="740587"/>
          </a:xfrm>
          <a:prstGeom prst="rect">
            <a:avLst/>
          </a:prstGeom>
        </p:spPr>
        <p:txBody>
          <a:bodyPr wrap="square" lIns="0" tIns="0" rIns="0" bIns="0" rtlCol="0" anchor="t">
            <a:spAutoFit/>
          </a:bodyPr>
          <a:lstStyle/>
          <a:p>
            <a:pPr algn="ctr">
              <a:lnSpc>
                <a:spcPts val="5650"/>
              </a:lnSpc>
            </a:pPr>
            <a:r>
              <a:rPr lang="en-US" sz="5000" b="1" spc="-150" dirty="0">
                <a:solidFill>
                  <a:schemeClr val="bg1"/>
                </a:solidFill>
                <a:latin typeface="Poppins Bold"/>
                <a:ea typeface="Poppins Bold"/>
                <a:cs typeface="Poppins Bold"/>
                <a:sym typeface="Poppins Bold"/>
              </a:rPr>
              <a:t>TEKNISKE VÆRKTØJER TIL FJERNARBEJDE</a:t>
            </a:r>
          </a:p>
        </p:txBody>
      </p:sp>
      <p:pic>
        <p:nvPicPr>
          <p:cNvPr id="4" name="Graphic 3" descr="Cloud Computing with solid fill">
            <a:extLst>
              <a:ext uri="{FF2B5EF4-FFF2-40B4-BE49-F238E27FC236}">
                <a16:creationId xmlns:a16="http://schemas.microsoft.com/office/drawing/2014/main" id="{9B68B06D-E001-7F33-5EA6-6D21C85FEC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6200" y="1232132"/>
            <a:ext cx="2515125" cy="2515125"/>
          </a:xfrm>
          <a:prstGeom prst="rect">
            <a:avLst/>
          </a:prstGeom>
        </p:spPr>
      </p:pic>
      <p:pic>
        <p:nvPicPr>
          <p:cNvPr id="5" name="Picture 4">
            <a:extLst>
              <a:ext uri="{FF2B5EF4-FFF2-40B4-BE49-F238E27FC236}">
                <a16:creationId xmlns:a16="http://schemas.microsoft.com/office/drawing/2014/main" id="{2F69B83B-3F8B-8F67-F3B2-B56FC08B0974}"/>
              </a:ext>
            </a:extLst>
          </p:cNvPr>
          <p:cNvPicPr>
            <a:picLocks noChangeAspect="1"/>
          </p:cNvPicPr>
          <p:nvPr/>
        </p:nvPicPr>
        <p:blipFill>
          <a:blip r:embed="rId5"/>
          <a:stretch>
            <a:fillRect/>
          </a:stretch>
        </p:blipFill>
        <p:spPr>
          <a:xfrm>
            <a:off x="12496800" y="1081768"/>
            <a:ext cx="2846959" cy="2846959"/>
          </a:xfrm>
          <a:prstGeom prst="rect">
            <a:avLst/>
          </a:prstGeom>
        </p:spPr>
      </p:pic>
      <p:sp>
        <p:nvSpPr>
          <p:cNvPr id="6" name="Rounded Rectangle 5">
            <a:extLst>
              <a:ext uri="{FF2B5EF4-FFF2-40B4-BE49-F238E27FC236}">
                <a16:creationId xmlns:a16="http://schemas.microsoft.com/office/drawing/2014/main" id="{A086544E-4432-4F29-1C36-DFC8DF25AB01}"/>
              </a:ext>
            </a:extLst>
          </p:cNvPr>
          <p:cNvSpPr/>
          <p:nvPr/>
        </p:nvSpPr>
        <p:spPr>
          <a:xfrm>
            <a:off x="4572000" y="3390900"/>
            <a:ext cx="76200" cy="228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Rounded Rectangle 7">
            <a:extLst>
              <a:ext uri="{FF2B5EF4-FFF2-40B4-BE49-F238E27FC236}">
                <a16:creationId xmlns:a16="http://schemas.microsoft.com/office/drawing/2014/main" id="{EA4819AB-DBB7-55C8-162E-B9A6BC9FF1FC}"/>
              </a:ext>
            </a:extLst>
          </p:cNvPr>
          <p:cNvSpPr/>
          <p:nvPr/>
        </p:nvSpPr>
        <p:spPr>
          <a:xfrm>
            <a:off x="2362200" y="4280470"/>
            <a:ext cx="4914900" cy="1929830"/>
          </a:xfrm>
          <a:prstGeom prst="roundRect">
            <a:avLst/>
          </a:prstGeom>
          <a:ln w="152400">
            <a:solidFill>
              <a:schemeClr val="tx1">
                <a:alpha val="76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CLOUD-BASEREDE SAMARBEJDSVÆRKTØJER</a:t>
            </a:r>
          </a:p>
        </p:txBody>
      </p:sp>
      <p:sp>
        <p:nvSpPr>
          <p:cNvPr id="9" name="Rounded Rectangle 8">
            <a:extLst>
              <a:ext uri="{FF2B5EF4-FFF2-40B4-BE49-F238E27FC236}">
                <a16:creationId xmlns:a16="http://schemas.microsoft.com/office/drawing/2014/main" id="{51A9BFF3-5E47-02BF-CB2E-2F1B67A39501}"/>
              </a:ext>
            </a:extLst>
          </p:cNvPr>
          <p:cNvSpPr/>
          <p:nvPr/>
        </p:nvSpPr>
        <p:spPr>
          <a:xfrm>
            <a:off x="10951869" y="4178584"/>
            <a:ext cx="5575852" cy="1929831"/>
          </a:xfrm>
          <a:prstGeom prst="roundRect">
            <a:avLst/>
          </a:prstGeom>
          <a:ln w="1524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AGILE METODER</a:t>
            </a:r>
          </a:p>
        </p:txBody>
      </p:sp>
      <p:sp>
        <p:nvSpPr>
          <p:cNvPr id="13" name="TextBox 4">
            <a:extLst>
              <a:ext uri="{FF2B5EF4-FFF2-40B4-BE49-F238E27FC236}">
                <a16:creationId xmlns:a16="http://schemas.microsoft.com/office/drawing/2014/main" id="{E04C9827-9150-3CC3-4D52-DB5C75B72AAC}"/>
              </a:ext>
            </a:extLst>
          </p:cNvPr>
          <p:cNvSpPr txBox="1"/>
          <p:nvPr/>
        </p:nvSpPr>
        <p:spPr>
          <a:xfrm>
            <a:off x="2688483" y="419100"/>
            <a:ext cx="12911034"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TEKNISKE VÆRKTØJER TIL FJERNARBEJDE</a:t>
            </a:r>
          </a:p>
        </p:txBody>
      </p:sp>
      <p:sp>
        <p:nvSpPr>
          <p:cNvPr id="14" name="Freeform 42">
            <a:extLst>
              <a:ext uri="{FF2B5EF4-FFF2-40B4-BE49-F238E27FC236}">
                <a16:creationId xmlns:a16="http://schemas.microsoft.com/office/drawing/2014/main" id="{00A6FC2C-9B67-EE3B-5469-2CF1F17258B9}"/>
              </a:ext>
            </a:extLst>
          </p:cNvPr>
          <p:cNvSpPr/>
          <p:nvPr/>
        </p:nvSpPr>
        <p:spPr>
          <a:xfrm>
            <a:off x="-75959" y="226155"/>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6"/>
            <a:stretch>
              <a:fillRect/>
            </a:stretch>
          </a:blipFill>
        </p:spPr>
        <p:txBody>
          <a:bodyPr/>
          <a:lstStyle/>
          <a:p>
            <a:endParaRPr lang="de-DE"/>
          </a:p>
        </p:txBody>
      </p:sp>
      <p:sp>
        <p:nvSpPr>
          <p:cNvPr id="15" name="Rounded Rectangle 14">
            <a:extLst>
              <a:ext uri="{FF2B5EF4-FFF2-40B4-BE49-F238E27FC236}">
                <a16:creationId xmlns:a16="http://schemas.microsoft.com/office/drawing/2014/main" id="{24C25060-873A-04B0-1698-C62CAEA71993}"/>
              </a:ext>
            </a:extLst>
          </p:cNvPr>
          <p:cNvSpPr/>
          <p:nvPr/>
        </p:nvSpPr>
        <p:spPr>
          <a:xfrm>
            <a:off x="914047" y="6332745"/>
            <a:ext cx="7696553" cy="3688942"/>
          </a:xfrm>
          <a:prstGeom prst="roundRect">
            <a:avLst>
              <a:gd name="adj" fmla="val 17158"/>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IT" sz="3000" dirty="0">
                <a:latin typeface="Poppins" pitchFamily="2" charset="77"/>
                <a:cs typeface="Poppins" pitchFamily="2" charset="77"/>
              </a:rPr>
              <a:t>Fleksibel, skalerbar, tilgængelig </a:t>
            </a:r>
            <a:br>
              <a:rPr lang="en-IT" sz="3000" dirty="0">
                <a:latin typeface="Poppins" pitchFamily="2" charset="77"/>
                <a:cs typeface="Poppins" pitchFamily="2" charset="77"/>
              </a:rPr>
            </a:br>
            <a:endParaRPr lang="en-IT" sz="3000" dirty="0">
              <a:latin typeface="Poppins" pitchFamily="2" charset="77"/>
              <a:cs typeface="Poppins" pitchFamily="2" charset="77"/>
            </a:endParaRPr>
          </a:p>
          <a:p>
            <a:pPr marL="285750" indent="-285750" algn="ctr">
              <a:buFont typeface="Arial" panose="020B0604020202020204" pitchFamily="34" charset="0"/>
              <a:buChar char="•"/>
            </a:pPr>
            <a:r>
              <a:rPr lang="en-IT" sz="3000" dirty="0">
                <a:latin typeface="Poppins" pitchFamily="2" charset="77"/>
                <a:cs typeface="Poppins" pitchFamily="2" charset="77"/>
              </a:rPr>
              <a:t>Skab arbejdsbetingelser, der er uafhængige af tid og rum </a:t>
            </a:r>
            <a:br>
              <a:rPr lang="en-IT" sz="3000" dirty="0">
                <a:latin typeface="Poppins" pitchFamily="2" charset="77"/>
                <a:cs typeface="Poppins" pitchFamily="2" charset="77"/>
              </a:rPr>
            </a:br>
            <a:endParaRPr lang="en-IT" sz="3000" dirty="0">
              <a:latin typeface="Poppins" pitchFamily="2" charset="77"/>
              <a:cs typeface="Poppins" pitchFamily="2" charset="77"/>
            </a:endParaRPr>
          </a:p>
          <a:p>
            <a:pPr marL="285750" indent="-285750" algn="ctr">
              <a:buFont typeface="Arial" panose="020B0604020202020204" pitchFamily="34" charset="0"/>
              <a:buChar char="•"/>
            </a:pPr>
            <a:r>
              <a:rPr lang="en-IT" sz="3000" dirty="0">
                <a:latin typeface="Poppins" pitchFamily="2" charset="77"/>
                <a:cs typeface="Poppins" pitchFamily="2" charset="77"/>
              </a:rPr>
              <a:t>Udfordringer: databeskyttelse, IT-sikkerhed, afhængighed af stabil internetforbindelse</a:t>
            </a:r>
          </a:p>
        </p:txBody>
      </p:sp>
      <p:sp>
        <p:nvSpPr>
          <p:cNvPr id="16" name="Rounded Rectangle 15">
            <a:extLst>
              <a:ext uri="{FF2B5EF4-FFF2-40B4-BE49-F238E27FC236}">
                <a16:creationId xmlns:a16="http://schemas.microsoft.com/office/drawing/2014/main" id="{068B7FB7-23E5-8C6E-FE08-120A05B4D33F}"/>
              </a:ext>
            </a:extLst>
          </p:cNvPr>
          <p:cNvSpPr/>
          <p:nvPr/>
        </p:nvSpPr>
        <p:spPr>
          <a:xfrm>
            <a:off x="10515600" y="6332745"/>
            <a:ext cx="6858353" cy="3688942"/>
          </a:xfrm>
          <a:prstGeom prst="roundRect">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TextBox 16">
            <a:extLst>
              <a:ext uri="{FF2B5EF4-FFF2-40B4-BE49-F238E27FC236}">
                <a16:creationId xmlns:a16="http://schemas.microsoft.com/office/drawing/2014/main" id="{5E745DCE-469C-3F1B-533C-B90B0D89BA1B}"/>
              </a:ext>
            </a:extLst>
          </p:cNvPr>
          <p:cNvSpPr txBox="1"/>
          <p:nvPr/>
        </p:nvSpPr>
        <p:spPr>
          <a:xfrm>
            <a:off x="10058400" y="6470282"/>
            <a:ext cx="7275633" cy="3323987"/>
          </a:xfrm>
          <a:prstGeom prst="rect">
            <a:avLst/>
          </a:prstGeom>
          <a:noFill/>
        </p:spPr>
        <p:txBody>
          <a:bodyPr wrap="square" rtlCol="0">
            <a:spAutoFit/>
          </a:bodyPr>
          <a:lstStyle/>
          <a:p>
            <a:pPr marL="742950" lvl="1" indent="-285750" algn="ctr">
              <a:buFont typeface="Courier New" panose="02070309020205020404" pitchFamily="49" charset="0"/>
              <a:buChar char="o"/>
            </a:pPr>
            <a:r>
              <a:rPr lang="en-GB" sz="3000" dirty="0">
                <a:solidFill>
                  <a:schemeClr val="lt1"/>
                </a:solidFill>
                <a:latin typeface="Poppins" pitchFamily="2" charset="77"/>
                <a:cs typeface="Poppins" pitchFamily="2" charset="77"/>
              </a:rPr>
              <a:t>En struktur, der optimerer samarbejde og individuelt engagement.</a:t>
            </a:r>
            <a:br>
              <a:rPr lang="en-GB" sz="3000" dirty="0">
                <a:solidFill>
                  <a:schemeClr val="lt1"/>
                </a:solidFill>
                <a:latin typeface="Poppins" pitchFamily="2" charset="77"/>
                <a:cs typeface="Poppins" pitchFamily="2" charset="77"/>
              </a:rPr>
            </a:br>
            <a:endParaRPr lang="en-GB" sz="3000" dirty="0">
              <a:solidFill>
                <a:schemeClr val="lt1"/>
              </a:solidFill>
              <a:latin typeface="Poppins" pitchFamily="2" charset="77"/>
              <a:cs typeface="Poppins" pitchFamily="2" charset="77"/>
            </a:endParaRPr>
          </a:p>
          <a:p>
            <a:pPr marL="742950" lvl="1" indent="-285750" algn="ctr">
              <a:buFont typeface="Courier New" panose="02070309020205020404" pitchFamily="49" charset="0"/>
              <a:buChar char="o"/>
            </a:pPr>
            <a:r>
              <a:rPr lang="en-GB" sz="3000" dirty="0">
                <a:solidFill>
                  <a:schemeClr val="lt1"/>
                </a:solidFill>
                <a:latin typeface="Poppins" pitchFamily="2" charset="77"/>
                <a:cs typeface="Poppins" pitchFamily="2" charset="77"/>
              </a:rPr>
              <a:t>Metoder: Scrum, daglige stand-ups, teamarbejdsaftaler, tilbagevendende møder </a:t>
            </a:r>
            <a:endParaRPr lang="en-IT" sz="3000" dirty="0">
              <a:solidFill>
                <a:schemeClr val="lt1"/>
              </a:solidFill>
              <a:latin typeface="Poppins" pitchFamily="2" charset="77"/>
              <a:cs typeface="Poppins" pitchFamily="2" charset="77"/>
            </a:endParaRPr>
          </a:p>
        </p:txBody>
      </p:sp>
    </p:spTree>
    <p:extLst>
      <p:ext uri="{BB962C8B-B14F-4D97-AF65-F5344CB8AC3E}">
        <p14:creationId xmlns:p14="http://schemas.microsoft.com/office/powerpoint/2010/main" val="4261953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CE628-4A27-ED06-7034-C8F33C80CF5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A53120B-5524-7393-09E2-2CA483B1AA6D}"/>
              </a:ext>
            </a:extLst>
          </p:cNvPr>
          <p:cNvGrpSpPr/>
          <p:nvPr/>
        </p:nvGrpSpPr>
        <p:grpSpPr>
          <a:xfrm>
            <a:off x="-46311" y="1154410"/>
            <a:ext cx="18440400" cy="9205233"/>
            <a:chOff x="0" y="0"/>
            <a:chExt cx="5696568" cy="2999322"/>
          </a:xfrm>
        </p:grpSpPr>
        <p:sp>
          <p:nvSpPr>
            <p:cNvPr id="11" name="Freeform 10">
              <a:extLst>
                <a:ext uri="{FF2B5EF4-FFF2-40B4-BE49-F238E27FC236}">
                  <a16:creationId xmlns:a16="http://schemas.microsoft.com/office/drawing/2014/main" id="{A1755D56-1658-6F03-5A9D-EE371E28232D}"/>
                </a:ext>
              </a:extLst>
            </p:cNvPr>
            <p:cNvSpPr/>
            <p:nvPr/>
          </p:nvSpPr>
          <p:spPr>
            <a:xfrm>
              <a:off x="35454" y="132500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12" name="TextBox 11">
              <a:extLst>
                <a:ext uri="{FF2B5EF4-FFF2-40B4-BE49-F238E27FC236}">
                  <a16:creationId xmlns:a16="http://schemas.microsoft.com/office/drawing/2014/main" id="{9CE390AD-3920-F23D-8496-45A2CF30B7CE}"/>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
            <a:extLst>
              <a:ext uri="{FF2B5EF4-FFF2-40B4-BE49-F238E27FC236}">
                <a16:creationId xmlns:a16="http://schemas.microsoft.com/office/drawing/2014/main" id="{6BE8C00E-D66C-A391-8AEE-5552E0276578}"/>
              </a:ext>
            </a:extLst>
          </p:cNvPr>
          <p:cNvSpPr txBox="1"/>
          <p:nvPr/>
        </p:nvSpPr>
        <p:spPr>
          <a:xfrm>
            <a:off x="2718372" y="440105"/>
            <a:ext cx="12911034" cy="740587"/>
          </a:xfrm>
          <a:prstGeom prst="rect">
            <a:avLst/>
          </a:prstGeom>
        </p:spPr>
        <p:txBody>
          <a:bodyPr wrap="square" lIns="0" tIns="0" rIns="0" bIns="0" rtlCol="0" anchor="t">
            <a:spAutoFit/>
          </a:bodyPr>
          <a:lstStyle/>
          <a:p>
            <a:pPr algn="ctr">
              <a:lnSpc>
                <a:spcPts val="5650"/>
              </a:lnSpc>
            </a:pPr>
            <a:r>
              <a:rPr lang="en-US" sz="5000" b="1" spc="-150" dirty="0">
                <a:solidFill>
                  <a:schemeClr val="bg1"/>
                </a:solidFill>
                <a:latin typeface="Poppins Bold"/>
                <a:ea typeface="Poppins Bold"/>
                <a:cs typeface="Poppins Bold"/>
                <a:sym typeface="Poppins Bold"/>
              </a:rPr>
              <a:t>TEKNISKE VÆRKTØJER TIL FJERNARBEJDE</a:t>
            </a:r>
          </a:p>
        </p:txBody>
      </p:sp>
      <p:pic>
        <p:nvPicPr>
          <p:cNvPr id="4" name="Graphic 3" descr="Cloud Computing with solid fill">
            <a:extLst>
              <a:ext uri="{FF2B5EF4-FFF2-40B4-BE49-F238E27FC236}">
                <a16:creationId xmlns:a16="http://schemas.microsoft.com/office/drawing/2014/main" id="{6097A772-29F1-D1A3-BD2E-7A75ACBC18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6200" y="1232132"/>
            <a:ext cx="2515125" cy="2515125"/>
          </a:xfrm>
          <a:prstGeom prst="rect">
            <a:avLst/>
          </a:prstGeom>
        </p:spPr>
      </p:pic>
      <p:pic>
        <p:nvPicPr>
          <p:cNvPr id="5" name="Picture 4">
            <a:extLst>
              <a:ext uri="{FF2B5EF4-FFF2-40B4-BE49-F238E27FC236}">
                <a16:creationId xmlns:a16="http://schemas.microsoft.com/office/drawing/2014/main" id="{12E8EF10-78C4-E7AD-B853-83E940488718}"/>
              </a:ext>
            </a:extLst>
          </p:cNvPr>
          <p:cNvPicPr>
            <a:picLocks noChangeAspect="1"/>
          </p:cNvPicPr>
          <p:nvPr/>
        </p:nvPicPr>
        <p:blipFill>
          <a:blip r:embed="rId5"/>
          <a:stretch>
            <a:fillRect/>
          </a:stretch>
        </p:blipFill>
        <p:spPr>
          <a:xfrm>
            <a:off x="3865123" y="1276424"/>
            <a:ext cx="2846959" cy="2846959"/>
          </a:xfrm>
          <a:prstGeom prst="rect">
            <a:avLst/>
          </a:prstGeom>
        </p:spPr>
      </p:pic>
      <p:sp>
        <p:nvSpPr>
          <p:cNvPr id="8" name="Rounded Rectangle 7">
            <a:extLst>
              <a:ext uri="{FF2B5EF4-FFF2-40B4-BE49-F238E27FC236}">
                <a16:creationId xmlns:a16="http://schemas.microsoft.com/office/drawing/2014/main" id="{FA3C29DB-7E85-1CEF-7234-269CBBFD0233}"/>
              </a:ext>
            </a:extLst>
          </p:cNvPr>
          <p:cNvSpPr/>
          <p:nvPr/>
        </p:nvSpPr>
        <p:spPr>
          <a:xfrm>
            <a:off x="2362200" y="4280470"/>
            <a:ext cx="4914900" cy="1929830"/>
          </a:xfrm>
          <a:prstGeom prst="roundRect">
            <a:avLst/>
          </a:prstGeom>
          <a:ln w="152400">
            <a:solidFill>
              <a:schemeClr val="tx1">
                <a:alpha val="76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VIRTUELLE AGILE METODER</a:t>
            </a:r>
          </a:p>
        </p:txBody>
      </p:sp>
      <p:sp>
        <p:nvSpPr>
          <p:cNvPr id="9" name="Rounded Rectangle 8">
            <a:extLst>
              <a:ext uri="{FF2B5EF4-FFF2-40B4-BE49-F238E27FC236}">
                <a16:creationId xmlns:a16="http://schemas.microsoft.com/office/drawing/2014/main" id="{A699EB70-9A71-9DB5-C7F0-4EE611873D25}"/>
              </a:ext>
            </a:extLst>
          </p:cNvPr>
          <p:cNvSpPr/>
          <p:nvPr/>
        </p:nvSpPr>
        <p:spPr>
          <a:xfrm>
            <a:off x="10951869" y="4178584"/>
            <a:ext cx="5575852" cy="1929831"/>
          </a:xfrm>
          <a:prstGeom prst="roundRect">
            <a:avLst/>
          </a:prstGeom>
          <a:ln w="1524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KUNSTIG INTELLIGENS </a:t>
            </a:r>
          </a:p>
        </p:txBody>
      </p:sp>
      <p:sp>
        <p:nvSpPr>
          <p:cNvPr id="13" name="TextBox 4">
            <a:extLst>
              <a:ext uri="{FF2B5EF4-FFF2-40B4-BE49-F238E27FC236}">
                <a16:creationId xmlns:a16="http://schemas.microsoft.com/office/drawing/2014/main" id="{7585C8C7-8B4A-A75B-CE5B-6AFD991662C1}"/>
              </a:ext>
            </a:extLst>
          </p:cNvPr>
          <p:cNvSpPr txBox="1"/>
          <p:nvPr/>
        </p:nvSpPr>
        <p:spPr>
          <a:xfrm>
            <a:off x="2688483" y="419100"/>
            <a:ext cx="12911034"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TEKNISKE VÆRKTØJER TIL FJERNARBEJDE</a:t>
            </a:r>
          </a:p>
        </p:txBody>
      </p:sp>
      <p:sp>
        <p:nvSpPr>
          <p:cNvPr id="14" name="Freeform 42">
            <a:extLst>
              <a:ext uri="{FF2B5EF4-FFF2-40B4-BE49-F238E27FC236}">
                <a16:creationId xmlns:a16="http://schemas.microsoft.com/office/drawing/2014/main" id="{410A1A94-CBF6-9218-520F-F609C00B68DF}"/>
              </a:ext>
            </a:extLst>
          </p:cNvPr>
          <p:cNvSpPr/>
          <p:nvPr/>
        </p:nvSpPr>
        <p:spPr>
          <a:xfrm>
            <a:off x="-85687" y="32215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6"/>
            <a:stretch>
              <a:fillRect/>
            </a:stretch>
          </a:blipFill>
        </p:spPr>
        <p:txBody>
          <a:bodyPr/>
          <a:lstStyle/>
          <a:p>
            <a:endParaRPr lang="de-DE"/>
          </a:p>
        </p:txBody>
      </p:sp>
      <p:sp>
        <p:nvSpPr>
          <p:cNvPr id="15" name="Rounded Rectangle 14">
            <a:extLst>
              <a:ext uri="{FF2B5EF4-FFF2-40B4-BE49-F238E27FC236}">
                <a16:creationId xmlns:a16="http://schemas.microsoft.com/office/drawing/2014/main" id="{2D9139A6-708C-5EEC-CBA8-AC6A6B37C365}"/>
              </a:ext>
            </a:extLst>
          </p:cNvPr>
          <p:cNvSpPr/>
          <p:nvPr/>
        </p:nvSpPr>
        <p:spPr>
          <a:xfrm>
            <a:off x="324495" y="6402419"/>
            <a:ext cx="8343431" cy="3746289"/>
          </a:xfrm>
          <a:prstGeom prst="roundRect">
            <a:avLst>
              <a:gd name="adj" fmla="val 17158"/>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en-GB" sz="2500" kern="100" dirty="0">
              <a:effectLst/>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r>
              <a:rPr lang="en-GB" sz="2500" kern="100" dirty="0">
                <a:effectLst/>
                <a:latin typeface="Poppins" pitchFamily="2" charset="77"/>
                <a:ea typeface="Aptos" panose="020B0004020202020204" pitchFamily="34" charset="0"/>
                <a:cs typeface="Poppins" pitchFamily="2" charset="77"/>
              </a:rPr>
              <a:t>Øg kommunikationseffektiviteten </a:t>
            </a:r>
            <a:r>
              <a:rPr lang="en-GB" sz="2500" kern="100" dirty="0">
                <a:latin typeface="Poppins" pitchFamily="2" charset="77"/>
                <a:ea typeface="Aptos" panose="020B0004020202020204" pitchFamily="34" charset="0"/>
                <a:cs typeface="Poppins" pitchFamily="2" charset="77"/>
              </a:rPr>
              <a:t>og reducer </a:t>
            </a:r>
            <a:r>
              <a:rPr lang="en-GB" sz="2500" kern="100" dirty="0">
                <a:effectLst/>
                <a:latin typeface="Poppins" pitchFamily="2" charset="77"/>
                <a:ea typeface="Aptos" panose="020B0004020202020204" pitchFamily="34" charset="0"/>
                <a:cs typeface="Poppins" pitchFamily="2" charset="77"/>
              </a:rPr>
              <a:t>kompleksiteten i arbejdsmiljøet</a:t>
            </a:r>
          </a:p>
          <a:p>
            <a:pPr marL="742950" lvl="1" indent="-285750">
              <a:buFont typeface="Courier New" panose="02070309020205020404" pitchFamily="49" charset="0"/>
              <a:buChar char="o"/>
            </a:pPr>
            <a:endParaRPr lang="en-IT" sz="2500" kern="100" dirty="0">
              <a:effectLst/>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r>
              <a:rPr lang="en-GB" sz="2500" kern="100" dirty="0">
                <a:effectLst/>
                <a:latin typeface="Poppins" pitchFamily="2" charset="77"/>
                <a:ea typeface="Aptos" panose="020B0004020202020204" pitchFamily="34" charset="0"/>
                <a:cs typeface="Poppins" pitchFamily="2" charset="77"/>
              </a:rPr>
              <a:t>Tekniske roller som Scrum Master er afgørende for at styre disse processer. </a:t>
            </a:r>
          </a:p>
          <a:p>
            <a:pPr marL="742950" lvl="1" indent="-285750">
              <a:buFont typeface="Courier New" panose="02070309020205020404" pitchFamily="49" charset="0"/>
              <a:buChar char="o"/>
            </a:pPr>
            <a:endParaRPr lang="en-GB" sz="2500" kern="100" dirty="0">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r>
              <a:rPr lang="en-GB" sz="2500" kern="100" dirty="0">
                <a:latin typeface="Poppins" pitchFamily="2" charset="77"/>
                <a:cs typeface="Poppins" pitchFamily="2" charset="77"/>
              </a:rPr>
              <a:t>Udfordring: tilpasning til skiftende teamdynamikker og projektkrav. </a:t>
            </a:r>
            <a:endParaRPr lang="en-IT" sz="2500" kern="100" dirty="0">
              <a:latin typeface="Poppins" pitchFamily="2" charset="77"/>
              <a:cs typeface="Poppins" pitchFamily="2" charset="77"/>
            </a:endParaRPr>
          </a:p>
          <a:p>
            <a:pPr marL="742950" lvl="1" indent="-285750">
              <a:buFont typeface="Courier New" panose="02070309020205020404" pitchFamily="49" charset="0"/>
              <a:buChar char="o"/>
            </a:pPr>
            <a:endParaRPr lang="en-IT" sz="2500" kern="100" dirty="0">
              <a:effectLst/>
              <a:latin typeface="Poppins" pitchFamily="2" charset="77"/>
              <a:ea typeface="Aptos" panose="020B0004020202020204" pitchFamily="34" charset="0"/>
              <a:cs typeface="Poppins" pitchFamily="2" charset="77"/>
            </a:endParaRPr>
          </a:p>
        </p:txBody>
      </p:sp>
      <p:sp>
        <p:nvSpPr>
          <p:cNvPr id="16" name="Rounded Rectangle 15">
            <a:extLst>
              <a:ext uri="{FF2B5EF4-FFF2-40B4-BE49-F238E27FC236}">
                <a16:creationId xmlns:a16="http://schemas.microsoft.com/office/drawing/2014/main" id="{559DE929-806E-2054-5E0E-DF4C84C560E5}"/>
              </a:ext>
            </a:extLst>
          </p:cNvPr>
          <p:cNvSpPr/>
          <p:nvPr/>
        </p:nvSpPr>
        <p:spPr>
          <a:xfrm>
            <a:off x="9829800" y="6332745"/>
            <a:ext cx="8343432" cy="3815964"/>
          </a:xfrm>
          <a:prstGeom prst="roundRect">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TextBox 16">
            <a:extLst>
              <a:ext uri="{FF2B5EF4-FFF2-40B4-BE49-F238E27FC236}">
                <a16:creationId xmlns:a16="http://schemas.microsoft.com/office/drawing/2014/main" id="{5C6F8226-E6AC-7291-8E36-676C86B5B1E5}"/>
              </a:ext>
            </a:extLst>
          </p:cNvPr>
          <p:cNvSpPr txBox="1"/>
          <p:nvPr/>
        </p:nvSpPr>
        <p:spPr>
          <a:xfrm>
            <a:off x="9620076" y="6470281"/>
            <a:ext cx="8553156" cy="3539430"/>
          </a:xfrm>
          <a:prstGeom prst="rect">
            <a:avLst/>
          </a:prstGeom>
          <a:noFill/>
        </p:spPr>
        <p:txBody>
          <a:bodyPr wrap="square" rtlCol="0">
            <a:spAutoFit/>
          </a:bodyPr>
          <a:lstStyle/>
          <a:p>
            <a:pPr marL="742950" lvl="1" indent="-285750">
              <a:buFont typeface="Courier New" panose="02070309020205020404" pitchFamily="49" charset="0"/>
              <a:buChar char="o"/>
            </a:pPr>
            <a:r>
              <a:rPr lang="en-GB" sz="2800" dirty="0">
                <a:solidFill>
                  <a:schemeClr val="lt1"/>
                </a:solidFill>
                <a:latin typeface="Poppins" pitchFamily="2" charset="77"/>
                <a:cs typeface="Poppins" pitchFamily="2" charset="77"/>
              </a:rPr>
              <a:t>AI har potentiale til at supplere og forstærke menneskelige færdigheder.</a:t>
            </a:r>
            <a:br>
              <a:rPr lang="en-GB" sz="2800" dirty="0">
                <a:solidFill>
                  <a:schemeClr val="lt1"/>
                </a:solidFill>
                <a:latin typeface="Poppins" pitchFamily="2" charset="77"/>
                <a:cs typeface="Poppins" pitchFamily="2" charset="77"/>
              </a:rPr>
            </a:br>
            <a:endParaRPr lang="en-GB" sz="2800" dirty="0">
              <a:solidFill>
                <a:schemeClr val="lt1"/>
              </a:solidFill>
              <a:latin typeface="Poppins" pitchFamily="2" charset="77"/>
              <a:cs typeface="Poppins" pitchFamily="2" charset="77"/>
            </a:endParaRPr>
          </a:p>
          <a:p>
            <a:pPr marL="742950" lvl="1" indent="-285750">
              <a:buFont typeface="Courier New" panose="02070309020205020404" pitchFamily="49" charset="0"/>
              <a:buChar char="o"/>
            </a:pPr>
            <a:r>
              <a:rPr lang="en-GB" sz="2800" dirty="0">
                <a:solidFill>
                  <a:schemeClr val="lt1"/>
                </a:solidFill>
                <a:latin typeface="Poppins" pitchFamily="2" charset="77"/>
                <a:cs typeface="Poppins" pitchFamily="2" charset="77"/>
              </a:rPr>
              <a:t>Krav:</a:t>
            </a:r>
          </a:p>
          <a:p>
            <a:pPr marL="1143000" lvl="2" indent="-228600">
              <a:buFont typeface="Wingdings" pitchFamily="2" charset="2"/>
              <a:buChar char=""/>
            </a:pPr>
            <a:r>
              <a:rPr lang="en-GB" sz="2800" dirty="0">
                <a:solidFill>
                  <a:schemeClr val="lt1"/>
                </a:solidFill>
                <a:latin typeface="Poppins" pitchFamily="2" charset="77"/>
                <a:cs typeface="Poppins" pitchFamily="2" charset="77"/>
              </a:rPr>
              <a:t>bygge bro over tekniske huller; </a:t>
            </a:r>
            <a:endParaRPr lang="en-IT" sz="2800" dirty="0">
              <a:solidFill>
                <a:schemeClr val="lt1"/>
              </a:solidFill>
              <a:latin typeface="Poppins" pitchFamily="2" charset="77"/>
              <a:cs typeface="Poppins" pitchFamily="2" charset="77"/>
            </a:endParaRPr>
          </a:p>
          <a:p>
            <a:pPr marL="1143000" lvl="2" indent="-228600">
              <a:buFont typeface="Wingdings" pitchFamily="2" charset="2"/>
              <a:buChar char=""/>
            </a:pPr>
            <a:r>
              <a:rPr lang="en-GB" sz="2800" dirty="0">
                <a:solidFill>
                  <a:schemeClr val="lt1"/>
                </a:solidFill>
                <a:latin typeface="Poppins" pitchFamily="2" charset="77"/>
                <a:cs typeface="Poppins" pitchFamily="2" charset="77"/>
              </a:rPr>
              <a:t>sund strategisk planlægning;</a:t>
            </a:r>
            <a:endParaRPr lang="en-IT" sz="2800" dirty="0">
              <a:solidFill>
                <a:schemeClr val="lt1"/>
              </a:solidFill>
              <a:latin typeface="Poppins" pitchFamily="2" charset="77"/>
              <a:cs typeface="Poppins" pitchFamily="2" charset="77"/>
            </a:endParaRPr>
          </a:p>
          <a:p>
            <a:pPr marL="1143000" lvl="2" indent="-228600">
              <a:buFont typeface="Wingdings" pitchFamily="2" charset="2"/>
              <a:buChar char=""/>
            </a:pPr>
            <a:r>
              <a:rPr lang="en-GB" sz="2800" dirty="0">
                <a:solidFill>
                  <a:schemeClr val="lt1"/>
                </a:solidFill>
                <a:latin typeface="Poppins" pitchFamily="2" charset="77"/>
                <a:cs typeface="Poppins" pitchFamily="2" charset="77"/>
              </a:rPr>
              <a:t>detaljeret analyse af teamets behov og udvikling</a:t>
            </a:r>
            <a:endParaRPr lang="en-IT" sz="2800" dirty="0">
              <a:solidFill>
                <a:schemeClr val="lt1"/>
              </a:solidFill>
              <a:latin typeface="Poppins" pitchFamily="2" charset="77"/>
              <a:cs typeface="Poppins" pitchFamily="2" charset="77"/>
            </a:endParaRPr>
          </a:p>
        </p:txBody>
      </p:sp>
      <p:pic>
        <p:nvPicPr>
          <p:cNvPr id="3" name="Graphic 2" descr="Artificial Intelligence with solid fill">
            <a:extLst>
              <a:ext uri="{FF2B5EF4-FFF2-40B4-BE49-F238E27FC236}">
                <a16:creationId xmlns:a16="http://schemas.microsoft.com/office/drawing/2014/main" id="{4340BC12-97DA-F400-B0F4-9AC811F89F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63847" y="1798709"/>
            <a:ext cx="1761857" cy="1761857"/>
          </a:xfrm>
          <a:prstGeom prst="rect">
            <a:avLst/>
          </a:prstGeom>
        </p:spPr>
      </p:pic>
    </p:spTree>
    <p:extLst>
      <p:ext uri="{BB962C8B-B14F-4D97-AF65-F5344CB8AC3E}">
        <p14:creationId xmlns:p14="http://schemas.microsoft.com/office/powerpoint/2010/main" val="3762042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07F4-4862-734C-EBC6-6F1464D4399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7F543A3-A594-A4BB-F787-111CE4B50618}"/>
              </a:ext>
            </a:extLst>
          </p:cNvPr>
          <p:cNvGrpSpPr/>
          <p:nvPr/>
        </p:nvGrpSpPr>
        <p:grpSpPr>
          <a:xfrm>
            <a:off x="-1603271" y="4709615"/>
            <a:ext cx="21494542" cy="6357176"/>
            <a:chOff x="0" y="0"/>
            <a:chExt cx="5661114" cy="1674318"/>
          </a:xfrm>
        </p:grpSpPr>
        <p:sp>
          <p:nvSpPr>
            <p:cNvPr id="3" name="Freeform 3">
              <a:extLst>
                <a:ext uri="{FF2B5EF4-FFF2-40B4-BE49-F238E27FC236}">
                  <a16:creationId xmlns:a16="http://schemas.microsoft.com/office/drawing/2014/main" id="{DAD7F793-35A2-A881-4809-7E62A36298B8}"/>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4" name="TextBox 4">
              <a:extLst>
                <a:ext uri="{FF2B5EF4-FFF2-40B4-BE49-F238E27FC236}">
                  <a16:creationId xmlns:a16="http://schemas.microsoft.com/office/drawing/2014/main" id="{8DA34E01-2200-3D3A-5E9F-7BF8650297D5}"/>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a:extLst>
              <a:ext uri="{FF2B5EF4-FFF2-40B4-BE49-F238E27FC236}">
                <a16:creationId xmlns:a16="http://schemas.microsoft.com/office/drawing/2014/main" id="{F6D87768-1F29-C00F-8BE5-A16EC167AE3B}"/>
              </a:ext>
            </a:extLst>
          </p:cNvPr>
          <p:cNvSpPr/>
          <p:nvPr/>
        </p:nvSpPr>
        <p:spPr>
          <a:xfrm>
            <a:off x="15136712" y="3251804"/>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847F1746-0606-3860-9B78-0B749C9BAD0C}"/>
              </a:ext>
            </a:extLst>
          </p:cNvPr>
          <p:cNvSpPr/>
          <p:nvPr/>
        </p:nvSpPr>
        <p:spPr>
          <a:xfrm>
            <a:off x="15331946" y="3447038"/>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976BAB3D-02B1-A120-1043-3655CFB38F55}"/>
              </a:ext>
            </a:extLst>
          </p:cNvPr>
          <p:cNvSpPr/>
          <p:nvPr/>
        </p:nvSpPr>
        <p:spPr>
          <a:xfrm>
            <a:off x="15426393" y="3564470"/>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dirty="0"/>
          </a:p>
        </p:txBody>
      </p:sp>
      <p:sp>
        <p:nvSpPr>
          <p:cNvPr id="8" name="Freeform 8">
            <a:extLst>
              <a:ext uri="{FF2B5EF4-FFF2-40B4-BE49-F238E27FC236}">
                <a16:creationId xmlns:a16="http://schemas.microsoft.com/office/drawing/2014/main" id="{3D946427-94B6-85C6-BD55-8B76EC12E3CF}"/>
              </a:ext>
            </a:extLst>
          </p:cNvPr>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D8C3D29F-17E0-33D0-8FE0-C5C126452E54}"/>
              </a:ext>
            </a:extLst>
          </p:cNvPr>
          <p:cNvSpPr/>
          <p:nvPr/>
        </p:nvSpPr>
        <p:spPr>
          <a:xfrm rot="-201626" flipV="1">
            <a:off x="-470692" y="-1148846"/>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0" name="Group 10">
            <a:extLst>
              <a:ext uri="{FF2B5EF4-FFF2-40B4-BE49-F238E27FC236}">
                <a16:creationId xmlns:a16="http://schemas.microsoft.com/office/drawing/2014/main" id="{AB6613B5-A7A1-3A09-D247-74F45041D6F3}"/>
              </a:ext>
            </a:extLst>
          </p:cNvPr>
          <p:cNvGrpSpPr/>
          <p:nvPr/>
        </p:nvGrpSpPr>
        <p:grpSpPr>
          <a:xfrm>
            <a:off x="-1342907" y="10016500"/>
            <a:ext cx="20973813" cy="734301"/>
            <a:chOff x="0" y="0"/>
            <a:chExt cx="11607985" cy="406400"/>
          </a:xfrm>
        </p:grpSpPr>
        <p:sp>
          <p:nvSpPr>
            <p:cNvPr id="11" name="Freeform 11">
              <a:extLst>
                <a:ext uri="{FF2B5EF4-FFF2-40B4-BE49-F238E27FC236}">
                  <a16:creationId xmlns:a16="http://schemas.microsoft.com/office/drawing/2014/main" id="{4FFCD71B-D841-85D3-8AAA-510EE84094BB}"/>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2" name="TextBox 12">
              <a:extLst>
                <a:ext uri="{FF2B5EF4-FFF2-40B4-BE49-F238E27FC236}">
                  <a16:creationId xmlns:a16="http://schemas.microsoft.com/office/drawing/2014/main" id="{82437339-8F91-E93B-23FB-A1DC45B35C1D}"/>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3" name="Group 13">
            <a:extLst>
              <a:ext uri="{FF2B5EF4-FFF2-40B4-BE49-F238E27FC236}">
                <a16:creationId xmlns:a16="http://schemas.microsoft.com/office/drawing/2014/main" id="{AA4878F8-89CA-98F2-AE40-8FC140113DA9}"/>
              </a:ext>
            </a:extLst>
          </p:cNvPr>
          <p:cNvGrpSpPr/>
          <p:nvPr/>
        </p:nvGrpSpPr>
        <p:grpSpPr>
          <a:xfrm>
            <a:off x="4131384" y="10016500"/>
            <a:ext cx="10025232" cy="734301"/>
            <a:chOff x="0" y="0"/>
            <a:chExt cx="5548478" cy="406400"/>
          </a:xfrm>
        </p:grpSpPr>
        <p:sp>
          <p:nvSpPr>
            <p:cNvPr id="14" name="Freeform 14">
              <a:extLst>
                <a:ext uri="{FF2B5EF4-FFF2-40B4-BE49-F238E27FC236}">
                  <a16:creationId xmlns:a16="http://schemas.microsoft.com/office/drawing/2014/main" id="{3D26137C-7648-9296-39CB-66B48EE6BA81}"/>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5" name="TextBox 15">
              <a:extLst>
                <a:ext uri="{FF2B5EF4-FFF2-40B4-BE49-F238E27FC236}">
                  <a16:creationId xmlns:a16="http://schemas.microsoft.com/office/drawing/2014/main" id="{45D708D6-DA67-2E07-A123-75B7D6DDEBBC}"/>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7" name="Group 17">
            <a:extLst>
              <a:ext uri="{FF2B5EF4-FFF2-40B4-BE49-F238E27FC236}">
                <a16:creationId xmlns:a16="http://schemas.microsoft.com/office/drawing/2014/main" id="{5D313A48-729B-8A53-1945-F9B8B7CC7476}"/>
              </a:ext>
            </a:extLst>
          </p:cNvPr>
          <p:cNvGrpSpPr/>
          <p:nvPr/>
        </p:nvGrpSpPr>
        <p:grpSpPr>
          <a:xfrm>
            <a:off x="3977759" y="3240737"/>
            <a:ext cx="3365670" cy="3705099"/>
            <a:chOff x="0" y="0"/>
            <a:chExt cx="4487560" cy="4940131"/>
          </a:xfrm>
        </p:grpSpPr>
        <p:sp>
          <p:nvSpPr>
            <p:cNvPr id="18" name="Freeform 18">
              <a:extLst>
                <a:ext uri="{FF2B5EF4-FFF2-40B4-BE49-F238E27FC236}">
                  <a16:creationId xmlns:a16="http://schemas.microsoft.com/office/drawing/2014/main" id="{9D5E3A8D-92AB-9447-89A7-F05FF5282EDD}"/>
                </a:ext>
              </a:extLst>
            </p:cNvPr>
            <p:cNvSpPr/>
            <p:nvPr/>
          </p:nvSpPr>
          <p:spPr>
            <a:xfrm>
              <a:off x="391219" y="0"/>
              <a:ext cx="3451708" cy="3451708"/>
            </a:xfrm>
            <a:custGeom>
              <a:avLst/>
              <a:gdLst/>
              <a:ahLst/>
              <a:cxnLst/>
              <a:rect l="l" t="t" r="r" b="b"/>
              <a:pathLst>
                <a:path w="3451708" h="3451708">
                  <a:moveTo>
                    <a:pt x="0" y="0"/>
                  </a:moveTo>
                  <a:lnTo>
                    <a:pt x="3451707" y="0"/>
                  </a:lnTo>
                  <a:lnTo>
                    <a:pt x="3451707"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9" name="Freeform 19">
              <a:extLst>
                <a:ext uri="{FF2B5EF4-FFF2-40B4-BE49-F238E27FC236}">
                  <a16:creationId xmlns:a16="http://schemas.microsoft.com/office/drawing/2014/main" id="{D3498473-9854-4133-DA6F-EAA48E532672}"/>
                </a:ext>
              </a:extLst>
            </p:cNvPr>
            <p:cNvSpPr/>
            <p:nvPr/>
          </p:nvSpPr>
          <p:spPr>
            <a:xfrm>
              <a:off x="651531"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0" name="Freeform 20">
              <a:extLst>
                <a:ext uri="{FF2B5EF4-FFF2-40B4-BE49-F238E27FC236}">
                  <a16:creationId xmlns:a16="http://schemas.microsoft.com/office/drawing/2014/main" id="{863E5B38-A86B-A521-AFD1-2292BC902A86}"/>
                </a:ext>
              </a:extLst>
            </p:cNvPr>
            <p:cNvSpPr/>
            <p:nvPr/>
          </p:nvSpPr>
          <p:spPr>
            <a:xfrm>
              <a:off x="803510" y="412291"/>
              <a:ext cx="2627126" cy="2627126"/>
            </a:xfrm>
            <a:custGeom>
              <a:avLst/>
              <a:gdLst/>
              <a:ahLst/>
              <a:cxnLst/>
              <a:rect l="l" t="t" r="r" b="b"/>
              <a:pathLst>
                <a:path w="2627126" h="2627126">
                  <a:moveTo>
                    <a:pt x="0" y="0"/>
                  </a:moveTo>
                  <a:lnTo>
                    <a:pt x="2627125" y="0"/>
                  </a:lnTo>
                  <a:lnTo>
                    <a:pt x="2627125"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2" name="TextBox 22">
              <a:extLst>
                <a:ext uri="{FF2B5EF4-FFF2-40B4-BE49-F238E27FC236}">
                  <a16:creationId xmlns:a16="http://schemas.microsoft.com/office/drawing/2014/main" id="{B25FAB32-838D-BCE2-164E-C0F189549E27}"/>
                </a:ext>
              </a:extLst>
            </p:cNvPr>
            <p:cNvSpPr txBox="1"/>
            <p:nvPr/>
          </p:nvSpPr>
          <p:spPr>
            <a:xfrm>
              <a:off x="0" y="3768870"/>
              <a:ext cx="4487560" cy="1171261"/>
            </a:xfrm>
            <a:prstGeom prst="rect">
              <a:avLst/>
            </a:prstGeom>
          </p:spPr>
          <p:txBody>
            <a:bodyPr wrap="square"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KOMMUNIKATION</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PROTOKOLLER</a:t>
              </a:r>
            </a:p>
          </p:txBody>
        </p:sp>
      </p:grpSp>
      <p:grpSp>
        <p:nvGrpSpPr>
          <p:cNvPr id="23" name="Group 23">
            <a:extLst>
              <a:ext uri="{FF2B5EF4-FFF2-40B4-BE49-F238E27FC236}">
                <a16:creationId xmlns:a16="http://schemas.microsoft.com/office/drawing/2014/main" id="{3209A819-C4CD-56A6-9B3A-4C43C6EBA1D3}"/>
              </a:ext>
            </a:extLst>
          </p:cNvPr>
          <p:cNvGrpSpPr/>
          <p:nvPr/>
        </p:nvGrpSpPr>
        <p:grpSpPr>
          <a:xfrm>
            <a:off x="7138777" y="3255251"/>
            <a:ext cx="3715643" cy="3705099"/>
            <a:chOff x="0" y="0"/>
            <a:chExt cx="4954190" cy="4940131"/>
          </a:xfrm>
        </p:grpSpPr>
        <p:sp>
          <p:nvSpPr>
            <p:cNvPr id="24" name="Freeform 24">
              <a:extLst>
                <a:ext uri="{FF2B5EF4-FFF2-40B4-BE49-F238E27FC236}">
                  <a16:creationId xmlns:a16="http://schemas.microsoft.com/office/drawing/2014/main" id="{567B76F1-2466-B857-459C-2D65B8E5B891}"/>
                </a:ext>
              </a:extLst>
            </p:cNvPr>
            <p:cNvSpPr/>
            <p:nvPr/>
          </p:nvSpPr>
          <p:spPr>
            <a:xfrm>
              <a:off x="751241"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25" name="Freeform 25">
              <a:extLst>
                <a:ext uri="{FF2B5EF4-FFF2-40B4-BE49-F238E27FC236}">
                  <a16:creationId xmlns:a16="http://schemas.microsoft.com/office/drawing/2014/main" id="{B7839212-D7E9-4842-DAA2-F269EEF14BD0}"/>
                </a:ext>
              </a:extLst>
            </p:cNvPr>
            <p:cNvSpPr/>
            <p:nvPr/>
          </p:nvSpPr>
          <p:spPr>
            <a:xfrm>
              <a:off x="1011554"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6" name="Freeform 26">
              <a:extLst>
                <a:ext uri="{FF2B5EF4-FFF2-40B4-BE49-F238E27FC236}">
                  <a16:creationId xmlns:a16="http://schemas.microsoft.com/office/drawing/2014/main" id="{AC4BD2CF-3928-6944-E155-16A51382A6D7}"/>
                </a:ext>
              </a:extLst>
            </p:cNvPr>
            <p:cNvSpPr/>
            <p:nvPr/>
          </p:nvSpPr>
          <p:spPr>
            <a:xfrm>
              <a:off x="1163532"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8" name="TextBox 28">
              <a:extLst>
                <a:ext uri="{FF2B5EF4-FFF2-40B4-BE49-F238E27FC236}">
                  <a16:creationId xmlns:a16="http://schemas.microsoft.com/office/drawing/2014/main" id="{E403084B-9022-5158-A67C-8B21E409478C}"/>
                </a:ext>
              </a:extLst>
            </p:cNvPr>
            <p:cNvSpPr txBox="1"/>
            <p:nvPr/>
          </p:nvSpPr>
          <p:spPr>
            <a:xfrm>
              <a:off x="0" y="3768870"/>
              <a:ext cx="4954190" cy="1171261"/>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MUTE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FUNKTION</a:t>
              </a:r>
            </a:p>
          </p:txBody>
        </p:sp>
      </p:grpSp>
      <p:grpSp>
        <p:nvGrpSpPr>
          <p:cNvPr id="29" name="Group 29">
            <a:extLst>
              <a:ext uri="{FF2B5EF4-FFF2-40B4-BE49-F238E27FC236}">
                <a16:creationId xmlns:a16="http://schemas.microsoft.com/office/drawing/2014/main" id="{503AC702-CD29-3435-41FF-17559C2F4D43}"/>
              </a:ext>
            </a:extLst>
          </p:cNvPr>
          <p:cNvGrpSpPr/>
          <p:nvPr/>
        </p:nvGrpSpPr>
        <p:grpSpPr>
          <a:xfrm>
            <a:off x="10894597" y="3240737"/>
            <a:ext cx="3613790" cy="3724482"/>
            <a:chOff x="-194484" y="0"/>
            <a:chExt cx="4818387" cy="4965975"/>
          </a:xfrm>
        </p:grpSpPr>
        <p:sp>
          <p:nvSpPr>
            <p:cNvPr id="30" name="Freeform 30">
              <a:extLst>
                <a:ext uri="{FF2B5EF4-FFF2-40B4-BE49-F238E27FC236}">
                  <a16:creationId xmlns:a16="http://schemas.microsoft.com/office/drawing/2014/main" id="{DD39F700-109A-7E7F-2038-69EBEBE84546}"/>
                </a:ext>
              </a:extLst>
            </p:cNvPr>
            <p:cNvSpPr/>
            <p:nvPr/>
          </p:nvSpPr>
          <p:spPr>
            <a:xfrm>
              <a:off x="517926"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1" name="Freeform 31">
              <a:extLst>
                <a:ext uri="{FF2B5EF4-FFF2-40B4-BE49-F238E27FC236}">
                  <a16:creationId xmlns:a16="http://schemas.microsoft.com/office/drawing/2014/main" id="{C4493276-F5AD-3786-E3B4-EBAE4E40F52C}"/>
                </a:ext>
              </a:extLst>
            </p:cNvPr>
            <p:cNvSpPr/>
            <p:nvPr/>
          </p:nvSpPr>
          <p:spPr>
            <a:xfrm>
              <a:off x="778239"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2" name="Freeform 32">
              <a:extLst>
                <a:ext uri="{FF2B5EF4-FFF2-40B4-BE49-F238E27FC236}">
                  <a16:creationId xmlns:a16="http://schemas.microsoft.com/office/drawing/2014/main" id="{BAD76AB0-FA8C-8418-B6F0-553A5657E49D}"/>
                </a:ext>
              </a:extLst>
            </p:cNvPr>
            <p:cNvSpPr/>
            <p:nvPr/>
          </p:nvSpPr>
          <p:spPr>
            <a:xfrm>
              <a:off x="930217"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34" name="TextBox 34">
              <a:extLst>
                <a:ext uri="{FF2B5EF4-FFF2-40B4-BE49-F238E27FC236}">
                  <a16:creationId xmlns:a16="http://schemas.microsoft.com/office/drawing/2014/main" id="{9F0C52B4-C62F-7DDB-E4E6-6ECEE341118A}"/>
                </a:ext>
              </a:extLst>
            </p:cNvPr>
            <p:cNvSpPr txBox="1"/>
            <p:nvPr/>
          </p:nvSpPr>
          <p:spPr>
            <a:xfrm>
              <a:off x="-194484" y="3794714"/>
              <a:ext cx="4818387" cy="1171261"/>
            </a:xfrm>
            <a:prstGeom prst="rect">
              <a:avLst/>
            </a:prstGeom>
          </p:spPr>
          <p:txBody>
            <a:bodyPr wrap="square"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AFSTEMNINGER OG GRUPPERUM</a:t>
              </a:r>
            </a:p>
          </p:txBody>
        </p:sp>
      </p:grpSp>
      <p:sp>
        <p:nvSpPr>
          <p:cNvPr id="35" name="Freeform 35">
            <a:extLst>
              <a:ext uri="{FF2B5EF4-FFF2-40B4-BE49-F238E27FC236}">
                <a16:creationId xmlns:a16="http://schemas.microsoft.com/office/drawing/2014/main" id="{4FD2E7C9-9AF3-E891-E143-674E60F6BEC2}"/>
              </a:ext>
            </a:extLst>
          </p:cNvPr>
          <p:cNvSpPr/>
          <p:nvPr/>
        </p:nvSpPr>
        <p:spPr>
          <a:xfrm>
            <a:off x="679370" y="324073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6" name="Freeform 36">
            <a:extLst>
              <a:ext uri="{FF2B5EF4-FFF2-40B4-BE49-F238E27FC236}">
                <a16:creationId xmlns:a16="http://schemas.microsoft.com/office/drawing/2014/main" id="{7F0EB9F2-9D74-DA3F-3A2F-A2D2B78D4E37}"/>
              </a:ext>
            </a:extLst>
          </p:cNvPr>
          <p:cNvSpPr/>
          <p:nvPr/>
        </p:nvSpPr>
        <p:spPr>
          <a:xfrm>
            <a:off x="868797" y="3447038"/>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B53AA586-AC58-958D-228D-9083574F1267}"/>
              </a:ext>
            </a:extLst>
          </p:cNvPr>
          <p:cNvSpPr/>
          <p:nvPr/>
        </p:nvSpPr>
        <p:spPr>
          <a:xfrm>
            <a:off x="988588" y="354995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dirty="0"/>
          </a:p>
        </p:txBody>
      </p:sp>
      <p:sp>
        <p:nvSpPr>
          <p:cNvPr id="39" name="TextBox 39">
            <a:extLst>
              <a:ext uri="{FF2B5EF4-FFF2-40B4-BE49-F238E27FC236}">
                <a16:creationId xmlns:a16="http://schemas.microsoft.com/office/drawing/2014/main" id="{6D61BEE7-B417-D680-52E2-F667C60CB3DA}"/>
              </a:ext>
            </a:extLst>
          </p:cNvPr>
          <p:cNvSpPr txBox="1"/>
          <p:nvPr/>
        </p:nvSpPr>
        <p:spPr>
          <a:xfrm>
            <a:off x="385956" y="6067390"/>
            <a:ext cx="3175609" cy="878446"/>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ADFÆRD</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NORMER</a:t>
            </a:r>
          </a:p>
        </p:txBody>
      </p:sp>
      <p:sp>
        <p:nvSpPr>
          <p:cNvPr id="40" name="TextBox 40">
            <a:extLst>
              <a:ext uri="{FF2B5EF4-FFF2-40B4-BE49-F238E27FC236}">
                <a16:creationId xmlns:a16="http://schemas.microsoft.com/office/drawing/2014/main" id="{E462FD39-479D-AC93-A3CA-CA71B0F45473}"/>
              </a:ext>
            </a:extLst>
          </p:cNvPr>
          <p:cNvSpPr txBox="1"/>
          <p:nvPr/>
        </p:nvSpPr>
        <p:spPr>
          <a:xfrm>
            <a:off x="4708639" y="678358"/>
            <a:ext cx="10546263" cy="1836721"/>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REGLER OG TIPS TIL ONLINEMØDER</a:t>
            </a:r>
          </a:p>
        </p:txBody>
      </p:sp>
      <p:sp>
        <p:nvSpPr>
          <p:cNvPr id="41" name="TextBox 41">
            <a:extLst>
              <a:ext uri="{FF2B5EF4-FFF2-40B4-BE49-F238E27FC236}">
                <a16:creationId xmlns:a16="http://schemas.microsoft.com/office/drawing/2014/main" id="{B278EA75-B50B-A37C-5C14-0E82B793B3FD}"/>
              </a:ext>
            </a:extLst>
          </p:cNvPr>
          <p:cNvSpPr txBox="1"/>
          <p:nvPr/>
        </p:nvSpPr>
        <p:spPr>
          <a:xfrm>
            <a:off x="14574204" y="6078457"/>
            <a:ext cx="3713796" cy="442429"/>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OPFØLGNING</a:t>
            </a:r>
          </a:p>
        </p:txBody>
      </p:sp>
      <p:sp>
        <p:nvSpPr>
          <p:cNvPr id="42" name="Freeform 42">
            <a:extLst>
              <a:ext uri="{FF2B5EF4-FFF2-40B4-BE49-F238E27FC236}">
                <a16:creationId xmlns:a16="http://schemas.microsoft.com/office/drawing/2014/main" id="{6204EEED-3CF6-1DA1-E455-8C637715020A}"/>
              </a:ext>
            </a:extLst>
          </p:cNvPr>
          <p:cNvSpPr/>
          <p:nvPr/>
        </p:nvSpPr>
        <p:spPr>
          <a:xfrm>
            <a:off x="2376694" y="604686"/>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1"/>
            <a:stretch>
              <a:fillRect/>
            </a:stretch>
          </a:blipFill>
        </p:spPr>
        <p:txBody>
          <a:bodyPr/>
          <a:lstStyle/>
          <a:p>
            <a:endParaRPr lang="de-DE"/>
          </a:p>
        </p:txBody>
      </p:sp>
      <p:pic>
        <p:nvPicPr>
          <p:cNvPr id="44" name="Graphic 43" descr="Raised hand outline">
            <a:extLst>
              <a:ext uri="{FF2B5EF4-FFF2-40B4-BE49-F238E27FC236}">
                <a16:creationId xmlns:a16="http://schemas.microsoft.com/office/drawing/2014/main" id="{899FD70C-CBF9-4644-8DDB-995BC34AD8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86800" y="4686300"/>
            <a:ext cx="914400" cy="914400"/>
          </a:xfrm>
          <a:prstGeom prst="rect">
            <a:avLst/>
          </a:prstGeom>
        </p:spPr>
      </p:pic>
      <p:pic>
        <p:nvPicPr>
          <p:cNvPr id="46" name="Graphic 45" descr="Raised hand with solid fill">
            <a:extLst>
              <a:ext uri="{FF2B5EF4-FFF2-40B4-BE49-F238E27FC236}">
                <a16:creationId xmlns:a16="http://schemas.microsoft.com/office/drawing/2014/main" id="{F4FBDBC1-453D-AD73-AAEB-ED66CBA437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51948" y="3893145"/>
            <a:ext cx="1168965" cy="1168965"/>
          </a:xfrm>
          <a:prstGeom prst="rect">
            <a:avLst/>
          </a:prstGeom>
        </p:spPr>
      </p:pic>
      <p:pic>
        <p:nvPicPr>
          <p:cNvPr id="48" name="Graphic 47" descr="Mental Health with solid fill">
            <a:extLst>
              <a:ext uri="{FF2B5EF4-FFF2-40B4-BE49-F238E27FC236}">
                <a16:creationId xmlns:a16="http://schemas.microsoft.com/office/drawing/2014/main" id="{3AB6FE67-29F0-D1B1-C7B2-B79EBFA3D2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99276" y="3810041"/>
            <a:ext cx="1362047" cy="1362047"/>
          </a:xfrm>
          <a:prstGeom prst="rect">
            <a:avLst/>
          </a:prstGeom>
        </p:spPr>
      </p:pic>
      <p:pic>
        <p:nvPicPr>
          <p:cNvPr id="50" name="Graphic 49" descr="Mute speaker with solid fill">
            <a:extLst>
              <a:ext uri="{FF2B5EF4-FFF2-40B4-BE49-F238E27FC236}">
                <a16:creationId xmlns:a16="http://schemas.microsoft.com/office/drawing/2014/main" id="{BEC50667-668F-257E-E1ED-0844286EE46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39703" y="3917281"/>
            <a:ext cx="1147569" cy="1147569"/>
          </a:xfrm>
          <a:prstGeom prst="rect">
            <a:avLst/>
          </a:prstGeom>
        </p:spPr>
      </p:pic>
      <p:pic>
        <p:nvPicPr>
          <p:cNvPr id="56" name="Graphic 55" descr="Bar chart with solid fill">
            <a:extLst>
              <a:ext uri="{FF2B5EF4-FFF2-40B4-BE49-F238E27FC236}">
                <a16:creationId xmlns:a16="http://schemas.microsoft.com/office/drawing/2014/main" id="{E3FA7715-3258-7C31-8DBF-18C4FCE912F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141614" y="3957770"/>
            <a:ext cx="1119757" cy="1119757"/>
          </a:xfrm>
          <a:prstGeom prst="rect">
            <a:avLst/>
          </a:prstGeom>
        </p:spPr>
      </p:pic>
      <p:pic>
        <p:nvPicPr>
          <p:cNvPr id="58" name="Graphic 57" descr="Clipboard Ticked with solid fill">
            <a:extLst>
              <a:ext uri="{FF2B5EF4-FFF2-40B4-BE49-F238E27FC236}">
                <a16:creationId xmlns:a16="http://schemas.microsoft.com/office/drawing/2014/main" id="{97E5A74E-BBD4-6E93-163D-F0EB2A450CF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5816014" y="3928678"/>
            <a:ext cx="1191102" cy="1191102"/>
          </a:xfrm>
          <a:prstGeom prst="rect">
            <a:avLst/>
          </a:prstGeom>
        </p:spPr>
      </p:pic>
    </p:spTree>
    <p:extLst>
      <p:ext uri="{BB962C8B-B14F-4D97-AF65-F5344CB8AC3E}">
        <p14:creationId xmlns:p14="http://schemas.microsoft.com/office/powerpoint/2010/main" val="1647386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43772-C8A0-525E-DC43-E83BBA9EB1C5}"/>
              </a:ext>
            </a:extLst>
          </p:cNvPr>
          <p:cNvPicPr>
            <a:picLocks noChangeAspect="1"/>
          </p:cNvPicPr>
          <p:nvPr/>
        </p:nvPicPr>
        <p:blipFill>
          <a:blip r:embed="rId3"/>
          <a:stretch>
            <a:fillRect/>
          </a:stretch>
        </p:blipFill>
        <p:spPr>
          <a:xfrm>
            <a:off x="1049890" y="1914785"/>
            <a:ext cx="1219200" cy="1219200"/>
          </a:xfrm>
          <a:prstGeom prst="rect">
            <a:avLst/>
          </a:prstGeom>
        </p:spPr>
      </p:pic>
      <p:sp>
        <p:nvSpPr>
          <p:cNvPr id="6" name="TextBox 5">
            <a:extLst>
              <a:ext uri="{FF2B5EF4-FFF2-40B4-BE49-F238E27FC236}">
                <a16:creationId xmlns:a16="http://schemas.microsoft.com/office/drawing/2014/main" id="{CC7307A3-6DBA-BA82-4FD0-22B829E7EAE1}"/>
              </a:ext>
            </a:extLst>
          </p:cNvPr>
          <p:cNvSpPr txBox="1"/>
          <p:nvPr/>
        </p:nvSpPr>
        <p:spPr>
          <a:xfrm>
            <a:off x="889888" y="3238648"/>
            <a:ext cx="1539204" cy="553998"/>
          </a:xfrm>
          <a:prstGeom prst="rect">
            <a:avLst/>
          </a:prstGeom>
          <a:noFill/>
        </p:spPr>
        <p:txBody>
          <a:bodyPr wrap="none" rtlCol="0">
            <a:spAutoFit/>
          </a:bodyPr>
          <a:lstStyle/>
          <a:p>
            <a:r>
              <a:rPr lang="en-IT" sz="3000" b="1" dirty="0">
                <a:latin typeface="Poppins" pitchFamily="2" charset="77"/>
                <a:cs typeface="Poppins" pitchFamily="2" charset="77"/>
              </a:rPr>
              <a:t>TRELLO</a:t>
            </a:r>
          </a:p>
        </p:txBody>
      </p:sp>
      <p:pic>
        <p:nvPicPr>
          <p:cNvPr id="8" name="Picture 7">
            <a:extLst>
              <a:ext uri="{FF2B5EF4-FFF2-40B4-BE49-F238E27FC236}">
                <a16:creationId xmlns:a16="http://schemas.microsoft.com/office/drawing/2014/main" id="{0B601B18-4CA7-F3CB-8FA8-02EFEA209387}"/>
              </a:ext>
            </a:extLst>
          </p:cNvPr>
          <p:cNvPicPr>
            <a:picLocks noChangeAspect="1"/>
          </p:cNvPicPr>
          <p:nvPr/>
        </p:nvPicPr>
        <p:blipFill>
          <a:blip r:embed="rId4"/>
          <a:stretch>
            <a:fillRect/>
          </a:stretch>
        </p:blipFill>
        <p:spPr>
          <a:xfrm>
            <a:off x="2877525" y="2005772"/>
            <a:ext cx="2684222" cy="1509875"/>
          </a:xfrm>
          <a:prstGeom prst="rect">
            <a:avLst/>
          </a:prstGeom>
        </p:spPr>
      </p:pic>
      <p:pic>
        <p:nvPicPr>
          <p:cNvPr id="9" name="Picture 8">
            <a:extLst>
              <a:ext uri="{FF2B5EF4-FFF2-40B4-BE49-F238E27FC236}">
                <a16:creationId xmlns:a16="http://schemas.microsoft.com/office/drawing/2014/main" id="{25F815B1-9A29-E6FC-306D-74F6A0300081}"/>
              </a:ext>
            </a:extLst>
          </p:cNvPr>
          <p:cNvPicPr>
            <a:picLocks noChangeAspect="1"/>
          </p:cNvPicPr>
          <p:nvPr/>
        </p:nvPicPr>
        <p:blipFill>
          <a:blip r:embed="rId5"/>
          <a:stretch>
            <a:fillRect/>
          </a:stretch>
        </p:blipFill>
        <p:spPr>
          <a:xfrm>
            <a:off x="5930313" y="1327393"/>
            <a:ext cx="4495800" cy="2465253"/>
          </a:xfrm>
          <a:prstGeom prst="rect">
            <a:avLst/>
          </a:prstGeom>
        </p:spPr>
      </p:pic>
      <p:pic>
        <p:nvPicPr>
          <p:cNvPr id="10" name="Picture 9">
            <a:extLst>
              <a:ext uri="{FF2B5EF4-FFF2-40B4-BE49-F238E27FC236}">
                <a16:creationId xmlns:a16="http://schemas.microsoft.com/office/drawing/2014/main" id="{7A0E4A5E-0F5B-416A-48F0-68FA4F627D1C}"/>
              </a:ext>
            </a:extLst>
          </p:cNvPr>
          <p:cNvPicPr>
            <a:picLocks noChangeAspect="1"/>
          </p:cNvPicPr>
          <p:nvPr/>
        </p:nvPicPr>
        <p:blipFill>
          <a:blip r:embed="rId6"/>
          <a:stretch>
            <a:fillRect/>
          </a:stretch>
        </p:blipFill>
        <p:spPr>
          <a:xfrm>
            <a:off x="10870022" y="1816243"/>
            <a:ext cx="1765300" cy="1765300"/>
          </a:xfrm>
          <a:prstGeom prst="rect">
            <a:avLst/>
          </a:prstGeom>
        </p:spPr>
      </p:pic>
      <p:pic>
        <p:nvPicPr>
          <p:cNvPr id="11" name="Picture 10">
            <a:extLst>
              <a:ext uri="{FF2B5EF4-FFF2-40B4-BE49-F238E27FC236}">
                <a16:creationId xmlns:a16="http://schemas.microsoft.com/office/drawing/2014/main" id="{D47168DF-D3D9-6AEB-3745-E7B26BCB988A}"/>
              </a:ext>
            </a:extLst>
          </p:cNvPr>
          <p:cNvPicPr>
            <a:picLocks noChangeAspect="1"/>
          </p:cNvPicPr>
          <p:nvPr/>
        </p:nvPicPr>
        <p:blipFill>
          <a:blip r:embed="rId7"/>
          <a:stretch>
            <a:fillRect/>
          </a:stretch>
        </p:blipFill>
        <p:spPr>
          <a:xfrm>
            <a:off x="13291654" y="2216431"/>
            <a:ext cx="4523494" cy="1153491"/>
          </a:xfrm>
          <a:prstGeom prst="rect">
            <a:avLst/>
          </a:prstGeom>
        </p:spPr>
      </p:pic>
      <p:pic>
        <p:nvPicPr>
          <p:cNvPr id="12" name="Picture 11">
            <a:extLst>
              <a:ext uri="{FF2B5EF4-FFF2-40B4-BE49-F238E27FC236}">
                <a16:creationId xmlns:a16="http://schemas.microsoft.com/office/drawing/2014/main" id="{239BAE7D-AC73-9F61-F493-3CB1F7E2FE8C}"/>
              </a:ext>
            </a:extLst>
          </p:cNvPr>
          <p:cNvPicPr>
            <a:picLocks noChangeAspect="1"/>
          </p:cNvPicPr>
          <p:nvPr/>
        </p:nvPicPr>
        <p:blipFill>
          <a:blip r:embed="rId8"/>
          <a:stretch>
            <a:fillRect/>
          </a:stretch>
        </p:blipFill>
        <p:spPr>
          <a:xfrm>
            <a:off x="311760" y="3854531"/>
            <a:ext cx="3756478" cy="2113019"/>
          </a:xfrm>
          <a:prstGeom prst="rect">
            <a:avLst/>
          </a:prstGeom>
        </p:spPr>
      </p:pic>
      <p:grpSp>
        <p:nvGrpSpPr>
          <p:cNvPr id="13" name="Group 2">
            <a:extLst>
              <a:ext uri="{FF2B5EF4-FFF2-40B4-BE49-F238E27FC236}">
                <a16:creationId xmlns:a16="http://schemas.microsoft.com/office/drawing/2014/main" id="{8EEE1C1B-186F-8B5C-DE55-E3F1C887858E}"/>
              </a:ext>
            </a:extLst>
          </p:cNvPr>
          <p:cNvGrpSpPr/>
          <p:nvPr/>
        </p:nvGrpSpPr>
        <p:grpSpPr>
          <a:xfrm>
            <a:off x="29386" y="-1859236"/>
            <a:ext cx="20505360" cy="3549444"/>
            <a:chOff x="0" y="0"/>
            <a:chExt cx="5661114" cy="3515228"/>
          </a:xfrm>
        </p:grpSpPr>
        <p:sp>
          <p:nvSpPr>
            <p:cNvPr id="14" name="Freeform 3">
              <a:extLst>
                <a:ext uri="{FF2B5EF4-FFF2-40B4-BE49-F238E27FC236}">
                  <a16:creationId xmlns:a16="http://schemas.microsoft.com/office/drawing/2014/main" id="{8C5102E9-347E-8388-C853-B7624F289283}"/>
                </a:ext>
              </a:extLst>
            </p:cNvPr>
            <p:cNvSpPr/>
            <p:nvPr/>
          </p:nvSpPr>
          <p:spPr>
            <a:xfrm>
              <a:off x="0" y="1840910"/>
              <a:ext cx="504083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15" name="TextBox 4">
              <a:extLst>
                <a:ext uri="{FF2B5EF4-FFF2-40B4-BE49-F238E27FC236}">
                  <a16:creationId xmlns:a16="http://schemas.microsoft.com/office/drawing/2014/main" id="{0982A453-9C4C-21B7-62F8-6EF615BC9EF5}"/>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D59B67BA-61F1-4B70-7584-BBAC95320715}"/>
              </a:ext>
            </a:extLst>
          </p:cNvPr>
          <p:cNvSpPr txBox="1"/>
          <p:nvPr/>
        </p:nvSpPr>
        <p:spPr>
          <a:xfrm>
            <a:off x="2877525" y="741310"/>
            <a:ext cx="12360161" cy="926216"/>
          </a:xfrm>
          <a:prstGeom prst="rect">
            <a:avLst/>
          </a:prstGeom>
        </p:spPr>
        <p:txBody>
          <a:bodyPr wrap="square" lIns="0" tIns="0" rIns="0" bIns="0" rtlCol="0" anchor="t">
            <a:spAutoFit/>
          </a:bodyPr>
          <a:lstStyle/>
          <a:p>
            <a:pPr algn="ctr">
              <a:lnSpc>
                <a:spcPts val="7148"/>
              </a:lnSpc>
            </a:pPr>
            <a:r>
              <a:rPr lang="en-US" sz="6326" b="1" spc="-189" dirty="0">
                <a:solidFill>
                  <a:schemeClr val="bg1"/>
                </a:solidFill>
                <a:latin typeface="Poppins Bold"/>
                <a:ea typeface="Poppins Bold"/>
                <a:cs typeface="Poppins Bold"/>
                <a:sym typeface="Poppins Bold"/>
              </a:rPr>
              <a:t>TEKNISKE VÆRKTØJER: FORSLAG</a:t>
            </a:r>
          </a:p>
        </p:txBody>
      </p:sp>
      <p:pic>
        <p:nvPicPr>
          <p:cNvPr id="16" name="Picture 15">
            <a:extLst>
              <a:ext uri="{FF2B5EF4-FFF2-40B4-BE49-F238E27FC236}">
                <a16:creationId xmlns:a16="http://schemas.microsoft.com/office/drawing/2014/main" id="{9A869C95-8F53-71CB-6DCF-00C43DBCADAD}"/>
              </a:ext>
            </a:extLst>
          </p:cNvPr>
          <p:cNvPicPr>
            <a:picLocks noChangeAspect="1"/>
          </p:cNvPicPr>
          <p:nvPr/>
        </p:nvPicPr>
        <p:blipFill>
          <a:blip r:embed="rId9"/>
          <a:stretch>
            <a:fillRect/>
          </a:stretch>
        </p:blipFill>
        <p:spPr>
          <a:xfrm>
            <a:off x="4109609" y="3756838"/>
            <a:ext cx="3019537" cy="2013338"/>
          </a:xfrm>
          <a:prstGeom prst="rect">
            <a:avLst/>
          </a:prstGeom>
        </p:spPr>
      </p:pic>
      <p:pic>
        <p:nvPicPr>
          <p:cNvPr id="17" name="Picture 16">
            <a:extLst>
              <a:ext uri="{FF2B5EF4-FFF2-40B4-BE49-F238E27FC236}">
                <a16:creationId xmlns:a16="http://schemas.microsoft.com/office/drawing/2014/main" id="{859216D4-E042-0ED6-C02B-13FCC4232CC9}"/>
              </a:ext>
            </a:extLst>
          </p:cNvPr>
          <p:cNvPicPr>
            <a:picLocks noChangeAspect="1"/>
          </p:cNvPicPr>
          <p:nvPr/>
        </p:nvPicPr>
        <p:blipFill>
          <a:blip r:embed="rId10"/>
          <a:stretch>
            <a:fillRect/>
          </a:stretch>
        </p:blipFill>
        <p:spPr>
          <a:xfrm>
            <a:off x="6806870" y="3029980"/>
            <a:ext cx="2937685" cy="2204960"/>
          </a:xfrm>
          <a:prstGeom prst="rect">
            <a:avLst/>
          </a:prstGeom>
        </p:spPr>
      </p:pic>
      <p:pic>
        <p:nvPicPr>
          <p:cNvPr id="20" name="Picture 19">
            <a:extLst>
              <a:ext uri="{FF2B5EF4-FFF2-40B4-BE49-F238E27FC236}">
                <a16:creationId xmlns:a16="http://schemas.microsoft.com/office/drawing/2014/main" id="{C6928503-0C28-70B5-EC40-CBB946120A72}"/>
              </a:ext>
            </a:extLst>
          </p:cNvPr>
          <p:cNvPicPr>
            <a:picLocks noChangeAspect="1"/>
          </p:cNvPicPr>
          <p:nvPr/>
        </p:nvPicPr>
        <p:blipFill>
          <a:blip r:embed="rId11"/>
          <a:stretch>
            <a:fillRect/>
          </a:stretch>
        </p:blipFill>
        <p:spPr>
          <a:xfrm>
            <a:off x="226953" y="5857049"/>
            <a:ext cx="3131348" cy="1565674"/>
          </a:xfrm>
          <a:prstGeom prst="rect">
            <a:avLst/>
          </a:prstGeom>
        </p:spPr>
      </p:pic>
      <p:pic>
        <p:nvPicPr>
          <p:cNvPr id="21" name="Picture 20">
            <a:extLst>
              <a:ext uri="{FF2B5EF4-FFF2-40B4-BE49-F238E27FC236}">
                <a16:creationId xmlns:a16="http://schemas.microsoft.com/office/drawing/2014/main" id="{07448F60-FDB8-CF24-216B-307857302C87}"/>
              </a:ext>
            </a:extLst>
          </p:cNvPr>
          <p:cNvPicPr>
            <a:picLocks noChangeAspect="1"/>
          </p:cNvPicPr>
          <p:nvPr/>
        </p:nvPicPr>
        <p:blipFill>
          <a:blip r:embed="rId12"/>
          <a:srcRect t="31468" b="31136"/>
          <a:stretch/>
        </p:blipFill>
        <p:spPr>
          <a:xfrm>
            <a:off x="9880713" y="3769961"/>
            <a:ext cx="3673275" cy="1153491"/>
          </a:xfrm>
          <a:prstGeom prst="rect">
            <a:avLst/>
          </a:prstGeom>
        </p:spPr>
      </p:pic>
      <p:pic>
        <p:nvPicPr>
          <p:cNvPr id="22" name="Picture 21">
            <a:extLst>
              <a:ext uri="{FF2B5EF4-FFF2-40B4-BE49-F238E27FC236}">
                <a16:creationId xmlns:a16="http://schemas.microsoft.com/office/drawing/2014/main" id="{6FB67495-39F6-EF0E-57BC-38DECB964CDF}"/>
              </a:ext>
            </a:extLst>
          </p:cNvPr>
          <p:cNvPicPr>
            <a:picLocks noChangeAspect="1"/>
          </p:cNvPicPr>
          <p:nvPr/>
        </p:nvPicPr>
        <p:blipFill>
          <a:blip r:embed="rId13"/>
          <a:stretch>
            <a:fillRect/>
          </a:stretch>
        </p:blipFill>
        <p:spPr>
          <a:xfrm>
            <a:off x="3727230" y="5602367"/>
            <a:ext cx="3260156" cy="1833838"/>
          </a:xfrm>
          <a:prstGeom prst="rect">
            <a:avLst/>
          </a:prstGeom>
        </p:spPr>
      </p:pic>
      <p:pic>
        <p:nvPicPr>
          <p:cNvPr id="23" name="Picture 22">
            <a:extLst>
              <a:ext uri="{FF2B5EF4-FFF2-40B4-BE49-F238E27FC236}">
                <a16:creationId xmlns:a16="http://schemas.microsoft.com/office/drawing/2014/main" id="{B9C4659D-1F68-6694-0F91-8244E759DB6D}"/>
              </a:ext>
            </a:extLst>
          </p:cNvPr>
          <p:cNvPicPr>
            <a:picLocks noChangeAspect="1"/>
          </p:cNvPicPr>
          <p:nvPr/>
        </p:nvPicPr>
        <p:blipFill>
          <a:blip r:embed="rId14"/>
          <a:srcRect l="14283" t="19385" r="13827" b="23936"/>
          <a:stretch/>
        </p:blipFill>
        <p:spPr>
          <a:xfrm>
            <a:off x="7697323" y="5624071"/>
            <a:ext cx="3750652" cy="2001104"/>
          </a:xfrm>
          <a:prstGeom prst="rect">
            <a:avLst/>
          </a:prstGeom>
        </p:spPr>
      </p:pic>
      <p:pic>
        <p:nvPicPr>
          <p:cNvPr id="24" name="Picture 23">
            <a:extLst>
              <a:ext uri="{FF2B5EF4-FFF2-40B4-BE49-F238E27FC236}">
                <a16:creationId xmlns:a16="http://schemas.microsoft.com/office/drawing/2014/main" id="{8166C88E-B81B-A70B-23D3-D78186A27860}"/>
              </a:ext>
            </a:extLst>
          </p:cNvPr>
          <p:cNvPicPr>
            <a:picLocks noChangeAspect="1"/>
          </p:cNvPicPr>
          <p:nvPr/>
        </p:nvPicPr>
        <p:blipFill>
          <a:blip r:embed="rId15"/>
          <a:srcRect l="-2069" t="26480" r="-4787" b="27672"/>
          <a:stretch/>
        </p:blipFill>
        <p:spPr>
          <a:xfrm>
            <a:off x="12424495" y="5850409"/>
            <a:ext cx="3673275" cy="1490629"/>
          </a:xfrm>
          <a:prstGeom prst="rect">
            <a:avLst/>
          </a:prstGeom>
        </p:spPr>
      </p:pic>
      <p:pic>
        <p:nvPicPr>
          <p:cNvPr id="19" name="Picture 18">
            <a:extLst>
              <a:ext uri="{FF2B5EF4-FFF2-40B4-BE49-F238E27FC236}">
                <a16:creationId xmlns:a16="http://schemas.microsoft.com/office/drawing/2014/main" id="{52E7DD98-6066-9DE8-2AFD-BBCA31016AE9}"/>
              </a:ext>
            </a:extLst>
          </p:cNvPr>
          <p:cNvPicPr>
            <a:picLocks noChangeAspect="1"/>
          </p:cNvPicPr>
          <p:nvPr/>
        </p:nvPicPr>
        <p:blipFill>
          <a:blip r:embed="rId16"/>
          <a:stretch>
            <a:fillRect/>
          </a:stretch>
        </p:blipFill>
        <p:spPr>
          <a:xfrm>
            <a:off x="12527733" y="4636668"/>
            <a:ext cx="5217264" cy="1086307"/>
          </a:xfrm>
          <a:prstGeom prst="rect">
            <a:avLst/>
          </a:prstGeom>
        </p:spPr>
      </p:pic>
      <p:pic>
        <p:nvPicPr>
          <p:cNvPr id="25" name="Picture 24">
            <a:extLst>
              <a:ext uri="{FF2B5EF4-FFF2-40B4-BE49-F238E27FC236}">
                <a16:creationId xmlns:a16="http://schemas.microsoft.com/office/drawing/2014/main" id="{9453BE98-796C-08E2-119D-21D94143A364}"/>
              </a:ext>
            </a:extLst>
          </p:cNvPr>
          <p:cNvPicPr>
            <a:picLocks noChangeAspect="1"/>
          </p:cNvPicPr>
          <p:nvPr/>
        </p:nvPicPr>
        <p:blipFill>
          <a:blip r:embed="rId17"/>
          <a:stretch>
            <a:fillRect/>
          </a:stretch>
        </p:blipFill>
        <p:spPr>
          <a:xfrm>
            <a:off x="0" y="8308952"/>
            <a:ext cx="5473700" cy="1485900"/>
          </a:xfrm>
          <a:prstGeom prst="rect">
            <a:avLst/>
          </a:prstGeom>
        </p:spPr>
      </p:pic>
      <p:pic>
        <p:nvPicPr>
          <p:cNvPr id="26" name="Picture 25">
            <a:extLst>
              <a:ext uri="{FF2B5EF4-FFF2-40B4-BE49-F238E27FC236}">
                <a16:creationId xmlns:a16="http://schemas.microsoft.com/office/drawing/2014/main" id="{BA7EAE1A-323F-6BA7-D6DA-58FC7ABCD034}"/>
              </a:ext>
            </a:extLst>
          </p:cNvPr>
          <p:cNvPicPr>
            <a:picLocks noChangeAspect="1"/>
          </p:cNvPicPr>
          <p:nvPr/>
        </p:nvPicPr>
        <p:blipFill>
          <a:blip r:embed="rId18"/>
          <a:srcRect l="-1335" t="20200" r="-3476" b="23851"/>
          <a:stretch/>
        </p:blipFill>
        <p:spPr>
          <a:xfrm>
            <a:off x="5056002" y="7978616"/>
            <a:ext cx="5457579" cy="1620059"/>
          </a:xfrm>
          <a:prstGeom prst="rect">
            <a:avLst/>
          </a:prstGeom>
        </p:spPr>
      </p:pic>
      <p:pic>
        <p:nvPicPr>
          <p:cNvPr id="27" name="Picture 26">
            <a:extLst>
              <a:ext uri="{FF2B5EF4-FFF2-40B4-BE49-F238E27FC236}">
                <a16:creationId xmlns:a16="http://schemas.microsoft.com/office/drawing/2014/main" id="{90ABD973-26F0-116B-0FC9-DDDA66DAE140}"/>
              </a:ext>
            </a:extLst>
          </p:cNvPr>
          <p:cNvPicPr>
            <a:picLocks noChangeAspect="1"/>
          </p:cNvPicPr>
          <p:nvPr/>
        </p:nvPicPr>
        <p:blipFill>
          <a:blip r:embed="rId19"/>
          <a:srcRect t="24492" b="27390"/>
          <a:stretch/>
        </p:blipFill>
        <p:spPr>
          <a:xfrm>
            <a:off x="10516324" y="7418853"/>
            <a:ext cx="5164958" cy="1303432"/>
          </a:xfrm>
          <a:prstGeom prst="rect">
            <a:avLst/>
          </a:prstGeom>
        </p:spPr>
      </p:pic>
      <p:pic>
        <p:nvPicPr>
          <p:cNvPr id="28" name="Picture 27">
            <a:extLst>
              <a:ext uri="{FF2B5EF4-FFF2-40B4-BE49-F238E27FC236}">
                <a16:creationId xmlns:a16="http://schemas.microsoft.com/office/drawing/2014/main" id="{B454C9B2-864E-3C5D-E1CB-BA6B012FE1E3}"/>
              </a:ext>
            </a:extLst>
          </p:cNvPr>
          <p:cNvPicPr>
            <a:picLocks noChangeAspect="1"/>
          </p:cNvPicPr>
          <p:nvPr/>
        </p:nvPicPr>
        <p:blipFill>
          <a:blip r:embed="rId20"/>
          <a:srcRect l="2352" t="-171349" r="-2352" b="212874"/>
          <a:stretch/>
        </p:blipFill>
        <p:spPr>
          <a:xfrm>
            <a:off x="7637975" y="5697939"/>
            <a:ext cx="3810000" cy="1247608"/>
          </a:xfrm>
          <a:prstGeom prst="rect">
            <a:avLst/>
          </a:prstGeom>
        </p:spPr>
      </p:pic>
      <p:pic>
        <p:nvPicPr>
          <p:cNvPr id="30" name="Picture 29">
            <a:extLst>
              <a:ext uri="{FF2B5EF4-FFF2-40B4-BE49-F238E27FC236}">
                <a16:creationId xmlns:a16="http://schemas.microsoft.com/office/drawing/2014/main" id="{8A04C1E5-FDF2-FF9D-4F96-AA5839C02612}"/>
              </a:ext>
            </a:extLst>
          </p:cNvPr>
          <p:cNvPicPr>
            <a:picLocks noChangeAspect="1"/>
          </p:cNvPicPr>
          <p:nvPr/>
        </p:nvPicPr>
        <p:blipFill>
          <a:blip r:embed="rId20"/>
          <a:srcRect t="17525" b="16299"/>
          <a:stretch/>
        </p:blipFill>
        <p:spPr>
          <a:xfrm>
            <a:off x="13941022" y="8547721"/>
            <a:ext cx="3810000" cy="1411933"/>
          </a:xfrm>
          <a:prstGeom prst="rect">
            <a:avLst/>
          </a:prstGeom>
        </p:spPr>
      </p:pic>
      <p:pic>
        <p:nvPicPr>
          <p:cNvPr id="31" name="Picture 30">
            <a:extLst>
              <a:ext uri="{FF2B5EF4-FFF2-40B4-BE49-F238E27FC236}">
                <a16:creationId xmlns:a16="http://schemas.microsoft.com/office/drawing/2014/main" id="{C12F753E-CC5F-80AD-FF0E-07AA214231B5}"/>
              </a:ext>
            </a:extLst>
          </p:cNvPr>
          <p:cNvPicPr>
            <a:picLocks noChangeAspect="1"/>
          </p:cNvPicPr>
          <p:nvPr/>
        </p:nvPicPr>
        <p:blipFill>
          <a:blip r:embed="rId20"/>
          <a:srcRect t="17525" b="16299"/>
          <a:stretch/>
        </p:blipFill>
        <p:spPr>
          <a:xfrm>
            <a:off x="13648401" y="8521706"/>
            <a:ext cx="3810000" cy="1411933"/>
          </a:xfrm>
          <a:prstGeom prst="rect">
            <a:avLst/>
          </a:prstGeom>
        </p:spPr>
      </p:pic>
    </p:spTree>
    <p:extLst>
      <p:ext uri="{BB962C8B-B14F-4D97-AF65-F5344CB8AC3E}">
        <p14:creationId xmlns:p14="http://schemas.microsoft.com/office/powerpoint/2010/main" val="1780022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44597-5D80-9071-2436-321B484DB569}"/>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61CAFD6A-AD2C-3313-88B8-D60DFF91A27E}"/>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3324D083-D726-39A2-E2C9-17D84AB4E31E}"/>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8A2F73CA-899E-8C75-1C4E-7D9B50F85015}"/>
              </a:ext>
            </a:extLst>
          </p:cNvPr>
          <p:cNvGraphicFramePr>
            <a:graphicFrameLocks noGrp="1"/>
          </p:cNvGraphicFramePr>
          <p:nvPr>
            <p:extLst>
              <p:ext uri="{D42A27DB-BD31-4B8C-83A1-F6EECF244321}">
                <p14:modId xmlns:p14="http://schemas.microsoft.com/office/powerpoint/2010/main" val="1682377875"/>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af hybride arbejdsmodeller</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fordele og ulemper</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af hybride arbejdsmodeller</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Hybridarbejde i SMV'er</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og samarbejde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rollen som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Overvindelse af udfordringer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fremme af produktivitet</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virksomhedsidentitet</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000" b="1" i="0" u="sng" strike="noStrike" kern="1200" cap="none" spc="0" normalizeH="0" baseline="0" dirty="0">
                          <a:ln>
                            <a:noFill/>
                          </a:ln>
                          <a:solidFill>
                            <a:schemeClr val="tx2"/>
                          </a:solidFill>
                          <a:effectLst/>
                          <a:uLnTx/>
                          <a:uFillTx/>
                          <a:latin typeface="Poppins" pitchFamily="2" charset="77"/>
                          <a:ea typeface="+mn-ea"/>
                          <a:cs typeface="Poppins" pitchFamily="2" charset="77"/>
                        </a:rPr>
                        <a:t>OPSUMMERING</a:t>
                      </a:r>
                    </a:p>
                  </a:txBody>
                  <a:tcPr>
                    <a:lnT w="762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FF51B253-DD98-A751-A859-B44B96529C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2170960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01667-36E5-EA84-F461-745157390734}"/>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583228D3-B24A-B2A4-9DE3-B55AB3E14A92}"/>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741E8EF6-91B8-7B83-A2D5-8B457ACB290B}"/>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89A9DF30-00E5-D448-DD80-562CF2579B77}"/>
              </a:ext>
            </a:extLst>
          </p:cNvPr>
          <p:cNvGraphicFramePr>
            <a:graphicFrameLocks noGrp="1"/>
          </p:cNvGraphicFramePr>
          <p:nvPr>
            <p:extLst>
              <p:ext uri="{D42A27DB-BD31-4B8C-83A1-F6EECF244321}">
                <p14:modId xmlns:p14="http://schemas.microsoft.com/office/powerpoint/2010/main" val="2297971001"/>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af hybride arbejdsmodeller</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fordele og ulemper</a:t>
                      </a:r>
                    </a:p>
                    <a:p>
                      <a:endParaRPr lang="en-IT" dirty="0">
                        <a:solidFill>
                          <a:schemeClr val="lt1"/>
                        </a:solidFill>
                      </a:endParaRPr>
                    </a:p>
                  </a:txBody>
                  <a:tcPr>
                    <a:lnB w="76200" cap="flat" cmpd="sng" algn="ctr">
                      <a:solidFill>
                        <a:schemeClr val="tx1"/>
                      </a:solidFill>
                      <a:prstDash val="solid"/>
                      <a:round/>
                      <a:headEnd type="none" w="med" len="med"/>
                      <a:tailEnd type="none" w="med" len="med"/>
                    </a:lnB>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af hybride arbejdsmodeller</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Hybridarbejde i SMV'er</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og samarbejde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rollen som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Overvindelse af udfordringer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fremme af produktivitet</a:t>
                      </a:r>
                    </a:p>
                    <a:p>
                      <a:endParaRPr lang="en-IT" dirty="0">
                        <a:solidFill>
                          <a:schemeClr val="dk1"/>
                        </a:solidFill>
                      </a:endParaRPr>
                    </a:p>
                  </a:txBody>
                  <a:tcP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virksomhedsidentitet</a:t>
                      </a:r>
                    </a:p>
                    <a:p>
                      <a:endParaRPr lang="en-IT" dirty="0">
                        <a:solidFill>
                          <a:schemeClr val="dk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000" b="1" i="0" u="sng" strike="noStrike" kern="1200" cap="none" spc="0" normalizeH="0" baseline="0" dirty="0">
                          <a:ln>
                            <a:noFill/>
                          </a:ln>
                          <a:solidFill>
                            <a:schemeClr val="tx2"/>
                          </a:solidFill>
                          <a:effectLst/>
                          <a:uLnTx/>
                          <a:uFillTx/>
                          <a:latin typeface="Poppins" pitchFamily="2" charset="77"/>
                          <a:ea typeface="+mn-ea"/>
                          <a:cs typeface="Poppins" pitchFamily="2" charset="77"/>
                        </a:rPr>
                        <a:t>OPSUMMERING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CA5B3EFF-6C5C-A371-6B74-25B4D9FFF5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3636418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E875-FABF-1C12-65BA-543D7752A7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BB52327-C644-ECE3-05EF-620A26940144}"/>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32EB1357-1B50-B834-9955-FD939C1CEEEA}"/>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48954A88-21B9-1633-5EB8-5F7279738E4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4D6014AF-FB9B-3288-85C8-8609B7A9A83F}"/>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EF3C2140-38A7-3019-71F2-DFFBC2088D54}"/>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4C4919C3-D3F0-0ECF-CBDC-AA178D4410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11DC7109-28C2-8EAF-0786-5A1C7AE8FE4E}"/>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1402DCD2-021B-B080-7554-852BD07DA332}"/>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DEE5ABD4-45CE-C926-B5B5-60E56A6ADE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1AC1C09B-25F1-AE12-E67A-EA5627BA2DD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F950D933-2DC7-E385-5C47-59DBEB827D28}"/>
              </a:ext>
            </a:extLst>
          </p:cNvPr>
          <p:cNvGrpSpPr>
            <a:grpSpLocks noChangeAspect="1"/>
          </p:cNvGrpSpPr>
          <p:nvPr/>
        </p:nvGrpSpPr>
        <p:grpSpPr>
          <a:xfrm>
            <a:off x="-3755300" y="0"/>
            <a:ext cx="8713725" cy="10289235"/>
            <a:chOff x="0" y="0"/>
            <a:chExt cx="21042033" cy="24846598"/>
          </a:xfrm>
        </p:grpSpPr>
        <p:sp>
          <p:nvSpPr>
            <p:cNvPr id="13" name="Freeform 13">
              <a:extLst>
                <a:ext uri="{FF2B5EF4-FFF2-40B4-BE49-F238E27FC236}">
                  <a16:creationId xmlns:a16="http://schemas.microsoft.com/office/drawing/2014/main" id="{3EC382AD-F306-7454-BA04-0D8C8B8479D2}"/>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a:extLst>
              <a:ext uri="{FF2B5EF4-FFF2-40B4-BE49-F238E27FC236}">
                <a16:creationId xmlns:a16="http://schemas.microsoft.com/office/drawing/2014/main" id="{A36EA563-43E8-D726-B430-B2F6A38ADA26}"/>
              </a:ext>
            </a:extLst>
          </p:cNvPr>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a:extLst>
              <a:ext uri="{FF2B5EF4-FFF2-40B4-BE49-F238E27FC236}">
                <a16:creationId xmlns:a16="http://schemas.microsoft.com/office/drawing/2014/main" id="{8B2570C1-F1D7-C57A-9D90-0E5DF0418D61}"/>
              </a:ext>
            </a:extLst>
          </p:cNvPr>
          <p:cNvSpPr txBox="1"/>
          <p:nvPr/>
        </p:nvSpPr>
        <p:spPr>
          <a:xfrm>
            <a:off x="9577750" y="741691"/>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MÅLET MED LEKTIONEN</a:t>
            </a:r>
          </a:p>
        </p:txBody>
      </p:sp>
      <p:sp>
        <p:nvSpPr>
          <p:cNvPr id="16" name="TextBox 16">
            <a:extLst>
              <a:ext uri="{FF2B5EF4-FFF2-40B4-BE49-F238E27FC236}">
                <a16:creationId xmlns:a16="http://schemas.microsoft.com/office/drawing/2014/main" id="{D92D2D50-070A-246B-EDE6-FF0D0D3F239C}"/>
              </a:ext>
            </a:extLst>
          </p:cNvPr>
          <p:cNvSpPr txBox="1"/>
          <p:nvPr/>
        </p:nvSpPr>
        <p:spPr>
          <a:xfrm>
            <a:off x="7905934" y="1753832"/>
            <a:ext cx="10428445" cy="2215991"/>
          </a:xfrm>
          <a:prstGeom prst="rect">
            <a:avLst/>
          </a:prstGeom>
        </p:spPr>
        <p:txBody>
          <a:bodyPr wrap="square" lIns="0" tIns="0" rIns="0" bIns="0" rtlCol="0" anchor="t">
            <a:spAutoFit/>
          </a:bodyPr>
          <a:lstStyle/>
          <a:p>
            <a:pPr lvl="0" algn="ctr"/>
            <a:r>
              <a:rPr lang="en-GB" sz="3600" kern="100" dirty="0">
                <a:effectLst/>
                <a:latin typeface="Poppins" pitchFamily="2" charset="77"/>
                <a:ea typeface="Aptos" panose="020B0004020202020204" pitchFamily="34" charset="0"/>
                <a:cs typeface="Poppins" pitchFamily="2" charset="77"/>
              </a:rPr>
              <a:t>Diskussion af, hvordan forskellige tilgange til HR-ledelse i virksomheder påvirker den måde, hvorpå de overvinder interne udfordringer og øger produktiviteten. </a:t>
            </a:r>
            <a:endParaRPr lang="en-IT" sz="3600" kern="100" dirty="0">
              <a:effectLst/>
              <a:latin typeface="Poppins" pitchFamily="2" charset="77"/>
              <a:ea typeface="Aptos" panose="020B0004020202020204" pitchFamily="34" charset="0"/>
              <a:cs typeface="Poppins" pitchFamily="2" charset="77"/>
            </a:endParaRPr>
          </a:p>
        </p:txBody>
      </p:sp>
      <p:sp>
        <p:nvSpPr>
          <p:cNvPr id="19" name="TextBox 15">
            <a:extLst>
              <a:ext uri="{FF2B5EF4-FFF2-40B4-BE49-F238E27FC236}">
                <a16:creationId xmlns:a16="http://schemas.microsoft.com/office/drawing/2014/main" id="{D2B424EF-AC3F-40B2-1744-BF1B186E95F8}"/>
              </a:ext>
            </a:extLst>
          </p:cNvPr>
          <p:cNvSpPr txBox="1"/>
          <p:nvPr/>
        </p:nvSpPr>
        <p:spPr>
          <a:xfrm>
            <a:off x="9126166" y="5178357"/>
            <a:ext cx="6756843" cy="703975"/>
          </a:xfrm>
          <a:prstGeom prst="rect">
            <a:avLst/>
          </a:prstGeom>
        </p:spPr>
        <p:txBody>
          <a:bodyPr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STRUKTUR</a:t>
            </a:r>
          </a:p>
        </p:txBody>
      </p:sp>
      <p:sp>
        <p:nvSpPr>
          <p:cNvPr id="21" name="TextBox 16">
            <a:extLst>
              <a:ext uri="{FF2B5EF4-FFF2-40B4-BE49-F238E27FC236}">
                <a16:creationId xmlns:a16="http://schemas.microsoft.com/office/drawing/2014/main" id="{9DFD0AE8-6FE2-FD61-7F8A-B7637F64F2B6}"/>
              </a:ext>
            </a:extLst>
          </p:cNvPr>
          <p:cNvSpPr txBox="1"/>
          <p:nvPr/>
        </p:nvSpPr>
        <p:spPr>
          <a:xfrm>
            <a:off x="7437280" y="6378238"/>
            <a:ext cx="10772173" cy="3693319"/>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err="1">
                <a:latin typeface="Poppins" pitchFamily="2" charset="77"/>
                <a:ea typeface="Aptos" panose="020B0004020202020204" pitchFamily="34" charset="0"/>
                <a:cs typeface="Poppins" pitchFamily="2" charset="77"/>
              </a:rPr>
              <a:t>(i) </a:t>
            </a:r>
            <a:r>
              <a:rPr lang="en-GB" sz="3000" kern="100" dirty="0">
                <a:latin typeface="Poppins" pitchFamily="2" charset="77"/>
                <a:ea typeface="Aptos" panose="020B0004020202020204" pitchFamily="34" charset="0"/>
                <a:cs typeface="Poppins" pitchFamily="2" charset="77"/>
              </a:rPr>
              <a:t>Den ideelle fjernarbejdsplads</a:t>
            </a:r>
            <a:br>
              <a:rPr lang="en-GB" sz="3000" kern="100" dirty="0">
                <a:latin typeface="Poppins" pitchFamily="2" charset="77"/>
                <a:ea typeface="Aptos" panose="020B0004020202020204" pitchFamily="34" charset="0"/>
                <a:cs typeface="Poppins" pitchFamily="2" charset="77"/>
              </a:rPr>
            </a:br>
            <a:r>
              <a:rPr lang="en-GB" sz="3000" kern="100" dirty="0">
                <a:latin typeface="Poppins" pitchFamily="2" charset="77"/>
                <a:ea typeface="Aptos" panose="020B0004020202020204" pitchFamily="34" charset="0"/>
                <a:cs typeface="Poppins" pitchFamily="2" charset="77"/>
              </a:rPr>
              <a:t> </a:t>
            </a:r>
          </a:p>
          <a:p>
            <a:pPr marL="1028700" lvl="1" indent="-571500">
              <a:buFont typeface="Arial" panose="020B0604020202020204" pitchFamily="34" charset="0"/>
              <a:buChar char="•"/>
            </a:pPr>
            <a:r>
              <a:rPr lang="en-GB" sz="3000" kern="100" dirty="0">
                <a:latin typeface="Poppins" pitchFamily="2" charset="77"/>
                <a:ea typeface="Aptos" panose="020B0004020202020204" pitchFamily="34" charset="0"/>
                <a:cs typeface="Poppins" pitchFamily="2" charset="77"/>
              </a:rPr>
              <a:t>(ii) Hvordan man strukturerer en arbejdsdag</a:t>
            </a:r>
            <a:br>
              <a:rPr lang="en-GB" sz="3000" kern="100" dirty="0">
                <a:latin typeface="Poppins" pitchFamily="2" charset="77"/>
                <a:ea typeface="Aptos" panose="020B0004020202020204" pitchFamily="34" charset="0"/>
                <a:cs typeface="Poppins" pitchFamily="2" charset="77"/>
              </a:rPr>
            </a:br>
            <a:endParaRPr lang="en-GB" sz="3000" kern="100" dirty="0">
              <a:latin typeface="Poppins" pitchFamily="2" charset="77"/>
              <a:ea typeface="Aptos" panose="020B0004020202020204" pitchFamily="34" charset="0"/>
              <a:cs typeface="Poppins" pitchFamily="2" charset="77"/>
            </a:endParaRPr>
          </a:p>
          <a:p>
            <a:pPr marL="1028700" lvl="1" indent="-571500">
              <a:buFont typeface="Arial" panose="020B0604020202020204" pitchFamily="34" charset="0"/>
              <a:buChar char="•"/>
            </a:pPr>
            <a:r>
              <a:rPr lang="en-GB" sz="3000" kern="100" dirty="0">
                <a:latin typeface="Poppins" pitchFamily="2" charset="77"/>
                <a:cs typeface="Poppins" pitchFamily="2" charset="77"/>
              </a:rPr>
              <a:t>(iii) </a:t>
            </a:r>
            <a:r>
              <a:rPr lang="en-IT" sz="3000" kern="100" dirty="0">
                <a:latin typeface="Poppins" pitchFamily="2" charset="77"/>
                <a:cs typeface="Poppins" pitchFamily="2" charset="77"/>
              </a:rPr>
              <a:t>Pomodoro-teknikken </a:t>
            </a:r>
            <a:br>
              <a:rPr lang="en-GB" sz="3000" kern="100" dirty="0">
                <a:effectLst/>
                <a:latin typeface="Poppins" pitchFamily="2" charset="77"/>
                <a:ea typeface="Aptos" panose="020B0004020202020204" pitchFamily="34" charset="0"/>
                <a:cs typeface="Poppins" pitchFamily="2" charset="77"/>
              </a:rPr>
            </a:br>
            <a:r>
              <a:rPr lang="en-GB" sz="3000" kern="100" dirty="0">
                <a:effectLst/>
                <a:latin typeface="Poppins" pitchFamily="2" charset="77"/>
                <a:ea typeface="Aptos" panose="020B0004020202020204" pitchFamily="34" charset="0"/>
                <a:cs typeface="Poppins" pitchFamily="2" charset="77"/>
              </a:rPr>
              <a:t> </a:t>
            </a:r>
          </a:p>
          <a:p>
            <a:pPr marL="1028700" lvl="1" indent="-571500">
              <a:buFont typeface="Arial" panose="020B0604020202020204" pitchFamily="34" charset="0"/>
              <a:buChar char="•"/>
            </a:pPr>
            <a:r>
              <a:rPr lang="en-GB" sz="3000" kern="100" dirty="0">
                <a:latin typeface="Poppins" pitchFamily="2" charset="77"/>
                <a:ea typeface="Aptos" panose="020B0004020202020204" pitchFamily="34" charset="0"/>
                <a:cs typeface="Poppins" pitchFamily="2" charset="77"/>
              </a:rPr>
              <a:t>(iv) Praktiske eksempler</a:t>
            </a:r>
            <a:br>
              <a:rPr lang="en-GB" sz="3000" kern="100" dirty="0">
                <a:effectLst/>
                <a:latin typeface="Poppins" pitchFamily="2" charset="77"/>
                <a:ea typeface="Aptos" panose="020B0004020202020204" pitchFamily="34" charset="0"/>
                <a:cs typeface="Poppins" pitchFamily="2" charset="77"/>
              </a:rPr>
            </a:br>
            <a:endParaRPr lang="en-GB" sz="3000" kern="100" dirty="0">
              <a:latin typeface="Poppins" pitchFamily="2" charset="77"/>
              <a:ea typeface="Aptos" panose="020B0004020202020204" pitchFamily="34" charset="0"/>
              <a:cs typeface="Poppins" pitchFamily="2" charset="77"/>
            </a:endParaRPr>
          </a:p>
        </p:txBody>
      </p:sp>
    </p:spTree>
    <p:extLst>
      <p:ext uri="{BB962C8B-B14F-4D97-AF65-F5344CB8AC3E}">
        <p14:creationId xmlns:p14="http://schemas.microsoft.com/office/powerpoint/2010/main" val="235437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8976"/>
          </a:schemeClr>
        </a:solidFill>
        <a:effectLst/>
      </p:bgPr>
    </p:bg>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ADD0294B-6A30-8D4B-5441-EB3428F58907}"/>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E6FE6A6B-16DD-BA3B-4B37-4C4900FFE006}"/>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4A2AAFA3-0677-BA2E-4547-9D5636CD0C5F}"/>
              </a:ext>
            </a:extLst>
          </p:cNvPr>
          <p:cNvGraphicFramePr>
            <a:graphicFrameLocks noGrp="1"/>
          </p:cNvGraphicFramePr>
          <p:nvPr>
            <p:extLst>
              <p:ext uri="{D42A27DB-BD31-4B8C-83A1-F6EECF244321}">
                <p14:modId xmlns:p14="http://schemas.microsoft.com/office/powerpoint/2010/main" val="1026567384"/>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af hybride arbejdsmodeller</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fordele og ulemper</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af hybride arbejdsmodeller</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Hybridarbejde i SMV'er</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og samarbejde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rollen som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Overvindelse af udfordringer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fremme af produktivitet</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virksomhedsidentitet</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000" b="1" i="0" u="sng" strike="noStrike" kern="1200" cap="none" spc="0" normalizeH="0" baseline="0" dirty="0">
                          <a:ln>
                            <a:noFill/>
                          </a:ln>
                          <a:solidFill>
                            <a:schemeClr val="tx2"/>
                          </a:solidFill>
                          <a:effectLst/>
                          <a:uLnTx/>
                          <a:uFillTx/>
                          <a:latin typeface="Poppins" pitchFamily="2" charset="77"/>
                          <a:ea typeface="+mn-ea"/>
                          <a:cs typeface="Poppins" pitchFamily="2" charset="77"/>
                        </a:rPr>
                        <a:t>OPSUMMERING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30FFC5B6-EE9F-1C71-FDA7-1C55C2ACC0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271597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E3914-6045-4BC0-565D-B36B78DA734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AB80031-134A-F242-2583-A5F6D0E7B6ED}"/>
              </a:ext>
            </a:extLst>
          </p:cNvPr>
          <p:cNvSpPr/>
          <p:nvPr/>
        </p:nvSpPr>
        <p:spPr>
          <a:xfrm rot="-4773720">
            <a:off x="5570985" y="2932996"/>
            <a:ext cx="12676724" cy="4421008"/>
          </a:xfrm>
          <a:custGeom>
            <a:avLst/>
            <a:gdLst/>
            <a:ahLst/>
            <a:cxnLst/>
            <a:rect l="l" t="t" r="r" b="b"/>
            <a:pathLst>
              <a:path w="12676724" h="4421008">
                <a:moveTo>
                  <a:pt x="0" y="0"/>
                </a:moveTo>
                <a:lnTo>
                  <a:pt x="12676724" y="0"/>
                </a:lnTo>
                <a:lnTo>
                  <a:pt x="12676724" y="4421008"/>
                </a:lnTo>
                <a:lnTo>
                  <a:pt x="0" y="4421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E1B2B60C-4184-1660-C139-8949D58D5210}"/>
              </a:ext>
            </a:extLst>
          </p:cNvPr>
          <p:cNvGrpSpPr>
            <a:grpSpLocks noChangeAspect="1"/>
          </p:cNvGrpSpPr>
          <p:nvPr/>
        </p:nvGrpSpPr>
        <p:grpSpPr>
          <a:xfrm>
            <a:off x="11115371" y="0"/>
            <a:ext cx="7172629" cy="10284335"/>
            <a:chOff x="0" y="0"/>
            <a:chExt cx="20508404" cy="29405580"/>
          </a:xfrm>
        </p:grpSpPr>
        <p:sp>
          <p:nvSpPr>
            <p:cNvPr id="4" name="Freeform 4">
              <a:extLst>
                <a:ext uri="{FF2B5EF4-FFF2-40B4-BE49-F238E27FC236}">
                  <a16:creationId xmlns:a16="http://schemas.microsoft.com/office/drawing/2014/main" id="{FA9974A4-4300-73FC-139E-B84A15314A98}"/>
                </a:ext>
              </a:extLst>
            </p:cNvPr>
            <p:cNvSpPr/>
            <p:nvPr/>
          </p:nvSpPr>
          <p:spPr>
            <a:xfrm>
              <a:off x="0" y="0"/>
              <a:ext cx="20508340" cy="29405582"/>
            </a:xfrm>
            <a:custGeom>
              <a:avLst/>
              <a:gdLst/>
              <a:ahLst/>
              <a:cxnLst/>
              <a:rect l="l" t="t" r="r" b="b"/>
              <a:pathLst>
                <a:path w="20508340" h="29405582">
                  <a:moveTo>
                    <a:pt x="9683242" y="0"/>
                  </a:moveTo>
                  <a:cubicBezTo>
                    <a:pt x="9719437" y="5416550"/>
                    <a:pt x="8407908" y="9588373"/>
                    <a:pt x="4155313" y="16175737"/>
                  </a:cubicBezTo>
                  <a:cubicBezTo>
                    <a:pt x="343281" y="22080474"/>
                    <a:pt x="1397" y="27222577"/>
                    <a:pt x="0" y="28861513"/>
                  </a:cubicBezTo>
                  <a:lnTo>
                    <a:pt x="0" y="28881071"/>
                  </a:lnTo>
                  <a:cubicBezTo>
                    <a:pt x="254" y="29222067"/>
                    <a:pt x="15240" y="29405582"/>
                    <a:pt x="15240" y="29405582"/>
                  </a:cubicBezTo>
                  <a:lnTo>
                    <a:pt x="20508340" y="29405582"/>
                  </a:lnTo>
                  <a:lnTo>
                    <a:pt x="20508340" y="0"/>
                  </a:lnTo>
                  <a:close/>
                </a:path>
              </a:pathLst>
            </a:custGeom>
            <a:blipFill>
              <a:blip r:embed="rId5"/>
              <a:stretch>
                <a:fillRect l="-77032" r="-77032"/>
              </a:stretch>
            </a:blipFill>
          </p:spPr>
          <p:txBody>
            <a:bodyPr/>
            <a:lstStyle/>
            <a:p>
              <a:endParaRPr lang="de-DE"/>
            </a:p>
          </p:txBody>
        </p:sp>
      </p:grpSp>
      <p:sp>
        <p:nvSpPr>
          <p:cNvPr id="5" name="Freeform 5">
            <a:extLst>
              <a:ext uri="{FF2B5EF4-FFF2-40B4-BE49-F238E27FC236}">
                <a16:creationId xmlns:a16="http://schemas.microsoft.com/office/drawing/2014/main" id="{FAFCCBE0-8183-9FA2-B6BC-30A2889DC4F0}"/>
              </a:ext>
            </a:extLst>
          </p:cNvPr>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6" name="Group 6">
            <a:extLst>
              <a:ext uri="{FF2B5EF4-FFF2-40B4-BE49-F238E27FC236}">
                <a16:creationId xmlns:a16="http://schemas.microsoft.com/office/drawing/2014/main" id="{03C4062E-82EA-4227-3FD0-1D6FDC4FDBEA}"/>
              </a:ext>
            </a:extLst>
          </p:cNvPr>
          <p:cNvGrpSpPr/>
          <p:nvPr/>
        </p:nvGrpSpPr>
        <p:grpSpPr>
          <a:xfrm>
            <a:off x="11629486" y="1052712"/>
            <a:ext cx="857867" cy="857867"/>
            <a:chOff x="0" y="0"/>
            <a:chExt cx="812800" cy="812800"/>
          </a:xfrm>
        </p:grpSpPr>
        <p:sp>
          <p:nvSpPr>
            <p:cNvPr id="7" name="Freeform 7">
              <a:extLst>
                <a:ext uri="{FF2B5EF4-FFF2-40B4-BE49-F238E27FC236}">
                  <a16:creationId xmlns:a16="http://schemas.microsoft.com/office/drawing/2014/main" id="{BE02215B-F13C-7148-7877-3FA006B6DC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8" name="TextBox 8">
              <a:extLst>
                <a:ext uri="{FF2B5EF4-FFF2-40B4-BE49-F238E27FC236}">
                  <a16:creationId xmlns:a16="http://schemas.microsoft.com/office/drawing/2014/main" id="{B2999952-D753-F844-7E49-47E66450D7DA}"/>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C54DFFE7-A7F3-FAB0-A537-33FD0ADA0B2E}"/>
              </a:ext>
            </a:extLst>
          </p:cNvPr>
          <p:cNvGrpSpPr/>
          <p:nvPr/>
        </p:nvGrpSpPr>
        <p:grpSpPr>
          <a:xfrm>
            <a:off x="11115371" y="2332412"/>
            <a:ext cx="604566" cy="604566"/>
            <a:chOff x="0" y="0"/>
            <a:chExt cx="812800" cy="812800"/>
          </a:xfrm>
        </p:grpSpPr>
        <p:sp>
          <p:nvSpPr>
            <p:cNvPr id="10" name="Freeform 10">
              <a:extLst>
                <a:ext uri="{FF2B5EF4-FFF2-40B4-BE49-F238E27FC236}">
                  <a16:creationId xmlns:a16="http://schemas.microsoft.com/office/drawing/2014/main" id="{053A3A9B-9CAF-9F22-4EE8-8193F93654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11" name="TextBox 11">
              <a:extLst>
                <a:ext uri="{FF2B5EF4-FFF2-40B4-BE49-F238E27FC236}">
                  <a16:creationId xmlns:a16="http://schemas.microsoft.com/office/drawing/2014/main" id="{9957933F-ADBE-5226-B50E-23E11369820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F0D306B9-B9A5-150D-74A4-3FEA3501352E}"/>
              </a:ext>
            </a:extLst>
          </p:cNvPr>
          <p:cNvGrpSpPr/>
          <p:nvPr/>
        </p:nvGrpSpPr>
        <p:grpSpPr>
          <a:xfrm>
            <a:off x="11940462" y="788230"/>
            <a:ext cx="637633" cy="637633"/>
            <a:chOff x="0" y="0"/>
            <a:chExt cx="812800" cy="812800"/>
          </a:xfrm>
        </p:grpSpPr>
        <p:sp>
          <p:nvSpPr>
            <p:cNvPr id="13" name="Freeform 13">
              <a:extLst>
                <a:ext uri="{FF2B5EF4-FFF2-40B4-BE49-F238E27FC236}">
                  <a16:creationId xmlns:a16="http://schemas.microsoft.com/office/drawing/2014/main" id="{D5FC08D6-4914-6C88-C011-C377930ACE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4" name="TextBox 14">
              <a:extLst>
                <a:ext uri="{FF2B5EF4-FFF2-40B4-BE49-F238E27FC236}">
                  <a16:creationId xmlns:a16="http://schemas.microsoft.com/office/drawing/2014/main" id="{7B268165-6713-ECD8-9619-528CEB4EB330}"/>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TextBox 15">
            <a:extLst>
              <a:ext uri="{FF2B5EF4-FFF2-40B4-BE49-F238E27FC236}">
                <a16:creationId xmlns:a16="http://schemas.microsoft.com/office/drawing/2014/main" id="{EA673D05-DBC1-3285-4AF6-819AA833ACDB}"/>
              </a:ext>
            </a:extLst>
          </p:cNvPr>
          <p:cNvSpPr txBox="1"/>
          <p:nvPr/>
        </p:nvSpPr>
        <p:spPr>
          <a:xfrm>
            <a:off x="12504" y="1098184"/>
            <a:ext cx="11102867"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DEN IDEELLE FJERNARBEJDSPLADS</a:t>
            </a:r>
          </a:p>
        </p:txBody>
      </p:sp>
      <p:grpSp>
        <p:nvGrpSpPr>
          <p:cNvPr id="17" name="Group 17">
            <a:extLst>
              <a:ext uri="{FF2B5EF4-FFF2-40B4-BE49-F238E27FC236}">
                <a16:creationId xmlns:a16="http://schemas.microsoft.com/office/drawing/2014/main" id="{35AB4BE5-19E5-1D74-70EB-9437BED9ED2B}"/>
              </a:ext>
            </a:extLst>
          </p:cNvPr>
          <p:cNvGrpSpPr/>
          <p:nvPr/>
        </p:nvGrpSpPr>
        <p:grpSpPr>
          <a:xfrm>
            <a:off x="1666646" y="3859852"/>
            <a:ext cx="6715827" cy="5550848"/>
            <a:chOff x="0" y="0"/>
            <a:chExt cx="8954436" cy="7197176"/>
          </a:xfrm>
        </p:grpSpPr>
        <p:grpSp>
          <p:nvGrpSpPr>
            <p:cNvPr id="18" name="Group 18">
              <a:extLst>
                <a:ext uri="{FF2B5EF4-FFF2-40B4-BE49-F238E27FC236}">
                  <a16:creationId xmlns:a16="http://schemas.microsoft.com/office/drawing/2014/main" id="{7CAD6B18-E6E9-CF75-96BC-C414C6C552A1}"/>
                </a:ext>
              </a:extLst>
            </p:cNvPr>
            <p:cNvGrpSpPr/>
            <p:nvPr/>
          </p:nvGrpSpPr>
          <p:grpSpPr>
            <a:xfrm>
              <a:off x="635543" y="212374"/>
              <a:ext cx="8318893" cy="889677"/>
              <a:chOff x="0" y="0"/>
              <a:chExt cx="3800029" cy="406400"/>
            </a:xfrm>
          </p:grpSpPr>
          <p:sp>
            <p:nvSpPr>
              <p:cNvPr id="19" name="Freeform 19">
                <a:extLst>
                  <a:ext uri="{FF2B5EF4-FFF2-40B4-BE49-F238E27FC236}">
                    <a16:creationId xmlns:a16="http://schemas.microsoft.com/office/drawing/2014/main" id="{8CF37305-92D0-CD24-51DB-DF625400C921}"/>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a:ln cap="sq">
                <a:noFill/>
                <a:prstDash val="solid"/>
                <a:miter/>
              </a:ln>
            </p:spPr>
            <p:txBody>
              <a:bodyPr/>
              <a:lstStyle/>
              <a:p>
                <a:endParaRPr lang="de-DE"/>
              </a:p>
            </p:txBody>
          </p:sp>
          <p:sp>
            <p:nvSpPr>
              <p:cNvPr id="20" name="TextBox 20">
                <a:extLst>
                  <a:ext uri="{FF2B5EF4-FFF2-40B4-BE49-F238E27FC236}">
                    <a16:creationId xmlns:a16="http://schemas.microsoft.com/office/drawing/2014/main" id="{FF12D3D8-1C79-829F-880D-2E5DF2F82E41}"/>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sp>
          <p:nvSpPr>
            <p:cNvPr id="21" name="Freeform 21">
              <a:extLst>
                <a:ext uri="{FF2B5EF4-FFF2-40B4-BE49-F238E27FC236}">
                  <a16:creationId xmlns:a16="http://schemas.microsoft.com/office/drawing/2014/main" id="{F0B9BF53-1277-E160-307D-21D215F9BAC3}"/>
                </a:ext>
              </a:extLst>
            </p:cNvPr>
            <p:cNvSpPr/>
            <p:nvPr/>
          </p:nvSpPr>
          <p:spPr>
            <a:xfrm>
              <a:off x="0" y="0"/>
              <a:ext cx="1271087" cy="1271087"/>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dirty="0"/>
            </a:p>
          </p:txBody>
        </p:sp>
        <p:grpSp>
          <p:nvGrpSpPr>
            <p:cNvPr id="23" name="Group 23">
              <a:extLst>
                <a:ext uri="{FF2B5EF4-FFF2-40B4-BE49-F238E27FC236}">
                  <a16:creationId xmlns:a16="http://schemas.microsoft.com/office/drawing/2014/main" id="{260B6541-3434-0DB4-C4DA-FC426958C9B6}"/>
                </a:ext>
              </a:extLst>
            </p:cNvPr>
            <p:cNvGrpSpPr/>
            <p:nvPr/>
          </p:nvGrpSpPr>
          <p:grpSpPr>
            <a:xfrm>
              <a:off x="635543" y="3352173"/>
              <a:ext cx="8318893" cy="889677"/>
              <a:chOff x="0" y="0"/>
              <a:chExt cx="3800029" cy="406400"/>
            </a:xfrm>
          </p:grpSpPr>
          <p:sp>
            <p:nvSpPr>
              <p:cNvPr id="24" name="Freeform 24">
                <a:extLst>
                  <a:ext uri="{FF2B5EF4-FFF2-40B4-BE49-F238E27FC236}">
                    <a16:creationId xmlns:a16="http://schemas.microsoft.com/office/drawing/2014/main" id="{DA027AA0-6D6C-6DD9-AB45-650EE34466AD}"/>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5" name="TextBox 25">
                <a:extLst>
                  <a:ext uri="{FF2B5EF4-FFF2-40B4-BE49-F238E27FC236}">
                    <a16:creationId xmlns:a16="http://schemas.microsoft.com/office/drawing/2014/main" id="{DE6D9DAC-4E1C-FC39-A11A-C8BCDA43B64F}"/>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grpSp>
          <p:nvGrpSpPr>
            <p:cNvPr id="26" name="Group 26">
              <a:extLst>
                <a:ext uri="{FF2B5EF4-FFF2-40B4-BE49-F238E27FC236}">
                  <a16:creationId xmlns:a16="http://schemas.microsoft.com/office/drawing/2014/main" id="{0CFB1FF0-7EA5-CA46-8945-F2D527BCEE1D}"/>
                </a:ext>
              </a:extLst>
            </p:cNvPr>
            <p:cNvGrpSpPr/>
            <p:nvPr/>
          </p:nvGrpSpPr>
          <p:grpSpPr>
            <a:xfrm>
              <a:off x="635543" y="4787992"/>
              <a:ext cx="8318893" cy="889677"/>
              <a:chOff x="0" y="0"/>
              <a:chExt cx="3800029" cy="406400"/>
            </a:xfrm>
          </p:grpSpPr>
          <p:sp>
            <p:nvSpPr>
              <p:cNvPr id="27" name="Freeform 27">
                <a:extLst>
                  <a:ext uri="{FF2B5EF4-FFF2-40B4-BE49-F238E27FC236}">
                    <a16:creationId xmlns:a16="http://schemas.microsoft.com/office/drawing/2014/main" id="{C03420CE-DB05-5223-50F0-0D4020F08F8F}"/>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8" name="TextBox 28">
                <a:extLst>
                  <a:ext uri="{FF2B5EF4-FFF2-40B4-BE49-F238E27FC236}">
                    <a16:creationId xmlns:a16="http://schemas.microsoft.com/office/drawing/2014/main" id="{BC0212D1-3222-74A1-CA45-6EA6B4456816}"/>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sp>
          <p:nvSpPr>
            <p:cNvPr id="31" name="TextBox 31">
              <a:extLst>
                <a:ext uri="{FF2B5EF4-FFF2-40B4-BE49-F238E27FC236}">
                  <a16:creationId xmlns:a16="http://schemas.microsoft.com/office/drawing/2014/main" id="{FF7C982B-54F8-51B8-43CB-F2624D099D88}"/>
                </a:ext>
              </a:extLst>
            </p:cNvPr>
            <p:cNvSpPr txBox="1"/>
            <p:nvPr/>
          </p:nvSpPr>
          <p:spPr>
            <a:xfrm>
              <a:off x="635543" y="6182388"/>
              <a:ext cx="8318893" cy="1014788"/>
            </a:xfrm>
            <a:prstGeom prst="rect">
              <a:avLst/>
            </a:prstGeom>
          </p:spPr>
          <p:txBody>
            <a:bodyPr lIns="50800" tIns="50800" rIns="50800" bIns="50800" rtlCol="0" anchor="ctr"/>
            <a:lstStyle/>
            <a:p>
              <a:pPr algn="ctr">
                <a:lnSpc>
                  <a:spcPts val="2659"/>
                </a:lnSpc>
              </a:pPr>
              <a:endParaRPr/>
            </a:p>
          </p:txBody>
        </p:sp>
        <p:sp>
          <p:nvSpPr>
            <p:cNvPr id="32" name="Freeform 32">
              <a:extLst>
                <a:ext uri="{FF2B5EF4-FFF2-40B4-BE49-F238E27FC236}">
                  <a16:creationId xmlns:a16="http://schemas.microsoft.com/office/drawing/2014/main" id="{17B88BF5-EE04-2E77-14C9-F20906D32D00}"/>
                </a:ext>
              </a:extLst>
            </p:cNvPr>
            <p:cNvSpPr/>
            <p:nvPr/>
          </p:nvSpPr>
          <p:spPr>
            <a:xfrm>
              <a:off x="0" y="4597287"/>
              <a:ext cx="1271087" cy="1271086"/>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34" name="Freeform 34">
              <a:extLst>
                <a:ext uri="{FF2B5EF4-FFF2-40B4-BE49-F238E27FC236}">
                  <a16:creationId xmlns:a16="http://schemas.microsoft.com/office/drawing/2014/main" id="{F60E57AA-338F-1AC4-53EF-C5157B974745}"/>
                </a:ext>
              </a:extLst>
            </p:cNvPr>
            <p:cNvSpPr/>
            <p:nvPr/>
          </p:nvSpPr>
          <p:spPr>
            <a:xfrm>
              <a:off x="0" y="3130780"/>
              <a:ext cx="1271087" cy="1271087"/>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638C4941-9336-4ACF-CF2C-DD20F0E26AE6}"/>
                </a:ext>
              </a:extLst>
            </p:cNvPr>
            <p:cNvSpPr/>
            <p:nvPr/>
          </p:nvSpPr>
          <p:spPr>
            <a:xfrm>
              <a:off x="166997" y="4785853"/>
              <a:ext cx="971084" cy="954089"/>
            </a:xfrm>
            <a:custGeom>
              <a:avLst/>
              <a:gdLst/>
              <a:ahLst/>
              <a:cxnLst/>
              <a:rect l="l" t="t" r="r" b="b"/>
              <a:pathLst>
                <a:path w="971084" h="954090">
                  <a:moveTo>
                    <a:pt x="0" y="0"/>
                  </a:moveTo>
                  <a:lnTo>
                    <a:pt x="971083" y="0"/>
                  </a:lnTo>
                  <a:lnTo>
                    <a:pt x="971083" y="954090"/>
                  </a:lnTo>
                  <a:lnTo>
                    <a:pt x="0" y="9540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e-DE"/>
            </a:p>
          </p:txBody>
        </p:sp>
        <p:grpSp>
          <p:nvGrpSpPr>
            <p:cNvPr id="38" name="Group 38">
              <a:extLst>
                <a:ext uri="{FF2B5EF4-FFF2-40B4-BE49-F238E27FC236}">
                  <a16:creationId xmlns:a16="http://schemas.microsoft.com/office/drawing/2014/main" id="{CBCE9F9A-CC8F-3971-5C0F-1A66137AA425}"/>
                </a:ext>
              </a:extLst>
            </p:cNvPr>
            <p:cNvGrpSpPr/>
            <p:nvPr/>
          </p:nvGrpSpPr>
          <p:grpSpPr>
            <a:xfrm>
              <a:off x="635543" y="1663875"/>
              <a:ext cx="8318893" cy="1014788"/>
              <a:chOff x="0" y="-57150"/>
              <a:chExt cx="3800029" cy="463550"/>
            </a:xfrm>
          </p:grpSpPr>
          <p:sp>
            <p:nvSpPr>
              <p:cNvPr id="39" name="Freeform 39">
                <a:extLst>
                  <a:ext uri="{FF2B5EF4-FFF2-40B4-BE49-F238E27FC236}">
                    <a16:creationId xmlns:a16="http://schemas.microsoft.com/office/drawing/2014/main" id="{10B1FEE9-EF75-39FD-1247-221E15AC6590}"/>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40" name="TextBox 40">
                <a:extLst>
                  <a:ext uri="{FF2B5EF4-FFF2-40B4-BE49-F238E27FC236}">
                    <a16:creationId xmlns:a16="http://schemas.microsoft.com/office/drawing/2014/main" id="{47A608A6-2AAA-D7CB-A974-1DFF74CC0F6C}"/>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sp>
          <p:nvSpPr>
            <p:cNvPr id="41" name="Freeform 41">
              <a:extLst>
                <a:ext uri="{FF2B5EF4-FFF2-40B4-BE49-F238E27FC236}">
                  <a16:creationId xmlns:a16="http://schemas.microsoft.com/office/drawing/2014/main" id="{99C71756-C7FE-C895-D27B-123DACAA3A64}"/>
                </a:ext>
              </a:extLst>
            </p:cNvPr>
            <p:cNvSpPr/>
            <p:nvPr/>
          </p:nvSpPr>
          <p:spPr>
            <a:xfrm>
              <a:off x="0" y="1567594"/>
              <a:ext cx="1271087" cy="1271087"/>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dirty="0"/>
            </a:p>
          </p:txBody>
        </p:sp>
        <p:sp>
          <p:nvSpPr>
            <p:cNvPr id="43" name="TextBox 43">
              <a:extLst>
                <a:ext uri="{FF2B5EF4-FFF2-40B4-BE49-F238E27FC236}">
                  <a16:creationId xmlns:a16="http://schemas.microsoft.com/office/drawing/2014/main" id="{13075CA8-307F-AD5A-71A7-3FCC5457E92A}"/>
                </a:ext>
              </a:extLst>
            </p:cNvPr>
            <p:cNvSpPr txBox="1"/>
            <p:nvPr/>
          </p:nvSpPr>
          <p:spPr>
            <a:xfrm>
              <a:off x="1624111" y="281016"/>
              <a:ext cx="6880419" cy="654502"/>
            </a:xfrm>
            <a:prstGeom prst="rect">
              <a:avLst/>
            </a:prstGeom>
          </p:spPr>
          <p:txBody>
            <a:bodyPr lIns="0" tIns="0" rIns="0" bIns="0" rtlCol="0" anchor="t">
              <a:spAutoFit/>
            </a:bodyPr>
            <a:lstStyle/>
            <a:p>
              <a:pPr algn="l">
                <a:lnSpc>
                  <a:spcPts val="3964"/>
                </a:lnSpc>
                <a:spcBef>
                  <a:spcPct val="0"/>
                </a:spcBef>
              </a:pPr>
              <a:r>
                <a:rPr lang="en-US" sz="2831" b="1" dirty="0">
                  <a:solidFill>
                    <a:srgbClr val="FFFFFF"/>
                  </a:solidFill>
                  <a:latin typeface="Poppins Medium"/>
                  <a:ea typeface="Poppins Medium"/>
                  <a:cs typeface="Poppins Medium"/>
                  <a:sym typeface="Poppins Medium"/>
                </a:rPr>
                <a:t>ERGONOMISK</a:t>
              </a:r>
            </a:p>
          </p:txBody>
        </p:sp>
        <p:sp>
          <p:nvSpPr>
            <p:cNvPr id="44" name="TextBox 44">
              <a:extLst>
                <a:ext uri="{FF2B5EF4-FFF2-40B4-BE49-F238E27FC236}">
                  <a16:creationId xmlns:a16="http://schemas.microsoft.com/office/drawing/2014/main" id="{3681E013-F407-331D-7238-60CF985735FD}"/>
                </a:ext>
              </a:extLst>
            </p:cNvPr>
            <p:cNvSpPr txBox="1"/>
            <p:nvPr/>
          </p:nvSpPr>
          <p:spPr>
            <a:xfrm>
              <a:off x="1624111" y="4875565"/>
              <a:ext cx="6625253" cy="610230"/>
            </a:xfrm>
            <a:prstGeom prst="rect">
              <a:avLst/>
            </a:prstGeom>
          </p:spPr>
          <p:txBody>
            <a:bodyPr lIns="0" tIns="0" rIns="0" bIns="0" rtlCol="0" anchor="t">
              <a:spAutoFit/>
            </a:bodyPr>
            <a:lstStyle/>
            <a:p>
              <a:pPr algn="l">
                <a:lnSpc>
                  <a:spcPts val="3826"/>
                </a:lnSpc>
                <a:spcBef>
                  <a:spcPct val="0"/>
                </a:spcBef>
              </a:pPr>
              <a:r>
                <a:rPr lang="en-US" sz="2733" dirty="0">
                  <a:solidFill>
                    <a:srgbClr val="FFFFFF"/>
                  </a:solidFill>
                  <a:latin typeface="Poppins"/>
                  <a:ea typeface="Poppins"/>
                  <a:cs typeface="Poppins"/>
                  <a:sym typeface="Poppins"/>
                </a:rPr>
                <a:t>DIGITAL KOMMUNIKATION</a:t>
              </a:r>
            </a:p>
          </p:txBody>
        </p:sp>
        <p:sp>
          <p:nvSpPr>
            <p:cNvPr id="45" name="TextBox 45">
              <a:extLst>
                <a:ext uri="{FF2B5EF4-FFF2-40B4-BE49-F238E27FC236}">
                  <a16:creationId xmlns:a16="http://schemas.microsoft.com/office/drawing/2014/main" id="{70FD869B-46ED-6747-A948-8B864BE378D5}"/>
                </a:ext>
              </a:extLst>
            </p:cNvPr>
            <p:cNvSpPr txBox="1"/>
            <p:nvPr/>
          </p:nvSpPr>
          <p:spPr>
            <a:xfrm>
              <a:off x="1624111" y="3407647"/>
              <a:ext cx="7330325" cy="628807"/>
            </a:xfrm>
            <a:prstGeom prst="rect">
              <a:avLst/>
            </a:prstGeom>
          </p:spPr>
          <p:txBody>
            <a:bodyPr lIns="0" tIns="0" rIns="0" bIns="0" rtlCol="0" anchor="t">
              <a:spAutoFit/>
            </a:bodyPr>
            <a:lstStyle/>
            <a:p>
              <a:pPr algn="l">
                <a:lnSpc>
                  <a:spcPts val="3826"/>
                </a:lnSpc>
                <a:spcBef>
                  <a:spcPct val="0"/>
                </a:spcBef>
              </a:pPr>
              <a:r>
                <a:rPr lang="en-US" sz="2733" b="1" dirty="0">
                  <a:solidFill>
                    <a:srgbClr val="FFFFFF"/>
                  </a:solidFill>
                  <a:latin typeface="Poppins Medium"/>
                  <a:ea typeface="Poppins Medium"/>
                  <a:cs typeface="Poppins Medium"/>
                  <a:sym typeface="Poppins Medium"/>
                </a:rPr>
                <a:t>STILLE OG UFORSTYRRET</a:t>
              </a:r>
            </a:p>
          </p:txBody>
        </p:sp>
        <p:sp>
          <p:nvSpPr>
            <p:cNvPr id="46" name="TextBox 46">
              <a:extLst>
                <a:ext uri="{FF2B5EF4-FFF2-40B4-BE49-F238E27FC236}">
                  <a16:creationId xmlns:a16="http://schemas.microsoft.com/office/drawing/2014/main" id="{A630345B-3A93-287E-80E6-1487F41348AA}"/>
                </a:ext>
              </a:extLst>
            </p:cNvPr>
            <p:cNvSpPr txBox="1"/>
            <p:nvPr/>
          </p:nvSpPr>
          <p:spPr>
            <a:xfrm>
              <a:off x="1512285" y="6372599"/>
              <a:ext cx="6550087" cy="651279"/>
            </a:xfrm>
            <a:prstGeom prst="rect">
              <a:avLst/>
            </a:prstGeom>
          </p:spPr>
          <p:txBody>
            <a:bodyPr wrap="square" lIns="0" tIns="0" rIns="0" bIns="0" rtlCol="0" anchor="t">
              <a:spAutoFit/>
            </a:bodyPr>
            <a:lstStyle/>
            <a:p>
              <a:pPr algn="l">
                <a:lnSpc>
                  <a:spcPts val="3826"/>
                </a:lnSpc>
                <a:spcBef>
                  <a:spcPct val="0"/>
                </a:spcBef>
              </a:pPr>
              <a:r>
                <a:rPr lang="en-US" sz="2733" b="1" dirty="0">
                  <a:solidFill>
                    <a:srgbClr val="FFFFFF"/>
                  </a:solidFill>
                  <a:latin typeface="Poppins Medium"/>
                  <a:ea typeface="Poppins Medium"/>
                  <a:cs typeface="Poppins Medium"/>
                  <a:sym typeface="Poppins Medium"/>
                </a:rPr>
                <a:t>xx</a:t>
              </a:r>
            </a:p>
          </p:txBody>
        </p:sp>
        <p:sp>
          <p:nvSpPr>
            <p:cNvPr id="47" name="TextBox 47">
              <a:extLst>
                <a:ext uri="{FF2B5EF4-FFF2-40B4-BE49-F238E27FC236}">
                  <a16:creationId xmlns:a16="http://schemas.microsoft.com/office/drawing/2014/main" id="{F716E3F8-3BAD-3149-B505-7D063F1F3286}"/>
                </a:ext>
              </a:extLst>
            </p:cNvPr>
            <p:cNvSpPr txBox="1"/>
            <p:nvPr/>
          </p:nvSpPr>
          <p:spPr>
            <a:xfrm>
              <a:off x="1624111" y="1844460"/>
              <a:ext cx="7330325" cy="628807"/>
            </a:xfrm>
            <a:prstGeom prst="rect">
              <a:avLst/>
            </a:prstGeom>
          </p:spPr>
          <p:txBody>
            <a:bodyPr lIns="0" tIns="0" rIns="0" bIns="0" rtlCol="0" anchor="t">
              <a:spAutoFit/>
            </a:bodyPr>
            <a:lstStyle/>
            <a:p>
              <a:pPr algn="l">
                <a:lnSpc>
                  <a:spcPts val="3826"/>
                </a:lnSpc>
                <a:spcBef>
                  <a:spcPct val="0"/>
                </a:spcBef>
              </a:pPr>
              <a:r>
                <a:rPr lang="en-US" sz="2733" b="1" dirty="0">
                  <a:solidFill>
                    <a:srgbClr val="FFFFFF"/>
                  </a:solidFill>
                  <a:latin typeface="Poppins Medium"/>
                  <a:ea typeface="Poppins Medium"/>
                  <a:cs typeface="Poppins Medium"/>
                  <a:sym typeface="Poppins Medium"/>
                </a:rPr>
                <a:t>TEKNISK UDSTYRET</a:t>
              </a:r>
            </a:p>
          </p:txBody>
        </p:sp>
      </p:grpSp>
      <p:grpSp>
        <p:nvGrpSpPr>
          <p:cNvPr id="48" name="Group 48">
            <a:extLst>
              <a:ext uri="{FF2B5EF4-FFF2-40B4-BE49-F238E27FC236}">
                <a16:creationId xmlns:a16="http://schemas.microsoft.com/office/drawing/2014/main" id="{71388A08-218F-2F0C-FB50-AF2ADFCF1254}"/>
              </a:ext>
            </a:extLst>
          </p:cNvPr>
          <p:cNvGrpSpPr>
            <a:grpSpLocks noChangeAspect="1"/>
          </p:cNvGrpSpPr>
          <p:nvPr/>
        </p:nvGrpSpPr>
        <p:grpSpPr>
          <a:xfrm>
            <a:off x="11115371" y="0"/>
            <a:ext cx="7172629" cy="10284335"/>
            <a:chOff x="0" y="0"/>
            <a:chExt cx="20508404" cy="29405580"/>
          </a:xfrm>
        </p:grpSpPr>
        <p:sp>
          <p:nvSpPr>
            <p:cNvPr id="49" name="Freeform 49">
              <a:extLst>
                <a:ext uri="{FF2B5EF4-FFF2-40B4-BE49-F238E27FC236}">
                  <a16:creationId xmlns:a16="http://schemas.microsoft.com/office/drawing/2014/main" id="{86EAEEB7-E0F0-A66D-EF30-5E81D3E9B2A7}"/>
                </a:ext>
              </a:extLst>
            </p:cNvPr>
            <p:cNvSpPr/>
            <p:nvPr/>
          </p:nvSpPr>
          <p:spPr>
            <a:xfrm>
              <a:off x="0" y="0"/>
              <a:ext cx="20508340" cy="29405582"/>
            </a:xfrm>
            <a:custGeom>
              <a:avLst/>
              <a:gdLst/>
              <a:ahLst/>
              <a:cxnLst/>
              <a:rect l="l" t="t" r="r" b="b"/>
              <a:pathLst>
                <a:path w="20508340" h="29405582">
                  <a:moveTo>
                    <a:pt x="9683242" y="0"/>
                  </a:moveTo>
                  <a:cubicBezTo>
                    <a:pt x="9719437" y="5416550"/>
                    <a:pt x="8407908" y="9588373"/>
                    <a:pt x="4155313" y="16175737"/>
                  </a:cubicBezTo>
                  <a:cubicBezTo>
                    <a:pt x="343281" y="22080474"/>
                    <a:pt x="1397" y="27222577"/>
                    <a:pt x="0" y="28861513"/>
                  </a:cubicBezTo>
                  <a:lnTo>
                    <a:pt x="0" y="28881071"/>
                  </a:lnTo>
                  <a:cubicBezTo>
                    <a:pt x="254" y="29222067"/>
                    <a:pt x="15240" y="29405582"/>
                    <a:pt x="15240" y="29405582"/>
                  </a:cubicBezTo>
                  <a:lnTo>
                    <a:pt x="20508340" y="29405582"/>
                  </a:lnTo>
                  <a:lnTo>
                    <a:pt x="20508340" y="0"/>
                  </a:lnTo>
                  <a:close/>
                </a:path>
              </a:pathLst>
            </a:custGeom>
            <a:blipFill>
              <a:blip r:embed="rId14"/>
              <a:stretch>
                <a:fillRect l="-75775" r="-75775"/>
              </a:stretch>
            </a:blipFill>
          </p:spPr>
          <p:txBody>
            <a:bodyPr/>
            <a:lstStyle/>
            <a:p>
              <a:endParaRPr lang="de-DE"/>
            </a:p>
          </p:txBody>
        </p:sp>
      </p:grpSp>
      <p:pic>
        <p:nvPicPr>
          <p:cNvPr id="51" name="Graphic 50" descr="Work from home desk with solid fill">
            <a:extLst>
              <a:ext uri="{FF2B5EF4-FFF2-40B4-BE49-F238E27FC236}">
                <a16:creationId xmlns:a16="http://schemas.microsoft.com/office/drawing/2014/main" id="{36A55BAF-1727-656F-EDF7-6D0DC9BD589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53883" y="3962645"/>
            <a:ext cx="775604" cy="775604"/>
          </a:xfrm>
          <a:prstGeom prst="rect">
            <a:avLst/>
          </a:prstGeom>
        </p:spPr>
      </p:pic>
      <p:sp>
        <p:nvSpPr>
          <p:cNvPr id="52" name="Freeform 35">
            <a:extLst>
              <a:ext uri="{FF2B5EF4-FFF2-40B4-BE49-F238E27FC236}">
                <a16:creationId xmlns:a16="http://schemas.microsoft.com/office/drawing/2014/main" id="{11577D56-249B-AA74-26F6-3217D92C0FBD}"/>
              </a:ext>
            </a:extLst>
          </p:cNvPr>
          <p:cNvSpPr/>
          <p:nvPr/>
        </p:nvSpPr>
        <p:spPr>
          <a:xfrm>
            <a:off x="1847805" y="5260643"/>
            <a:ext cx="591399" cy="591399"/>
          </a:xfrm>
          <a:custGeom>
            <a:avLst/>
            <a:gdLst/>
            <a:ahLst/>
            <a:cxnLst/>
            <a:rect l="l" t="t" r="r" b="b"/>
            <a:pathLst>
              <a:path w="788532" h="788532">
                <a:moveTo>
                  <a:pt x="0" y="0"/>
                </a:moveTo>
                <a:lnTo>
                  <a:pt x="788532" y="0"/>
                </a:lnTo>
                <a:lnTo>
                  <a:pt x="788532" y="788532"/>
                </a:lnTo>
                <a:lnTo>
                  <a:pt x="0" y="78853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de-DE"/>
          </a:p>
        </p:txBody>
      </p:sp>
      <p:pic>
        <p:nvPicPr>
          <p:cNvPr id="54" name="Graphic 53" descr="Meditation with solid fill">
            <a:extLst>
              <a:ext uri="{FF2B5EF4-FFF2-40B4-BE49-F238E27FC236}">
                <a16:creationId xmlns:a16="http://schemas.microsoft.com/office/drawing/2014/main" id="{74805BB6-0AD8-81AD-E53E-3334A4A4B47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730384" y="6246110"/>
            <a:ext cx="914400" cy="914400"/>
          </a:xfrm>
          <a:prstGeom prst="rect">
            <a:avLst/>
          </a:prstGeom>
        </p:spPr>
      </p:pic>
      <p:sp>
        <p:nvSpPr>
          <p:cNvPr id="57" name="Freeform 30">
            <a:extLst>
              <a:ext uri="{FF2B5EF4-FFF2-40B4-BE49-F238E27FC236}">
                <a16:creationId xmlns:a16="http://schemas.microsoft.com/office/drawing/2014/main" id="{1C588664-51C4-DE1F-1BB6-730F5E7ADD19}"/>
              </a:ext>
            </a:extLst>
          </p:cNvPr>
          <p:cNvSpPr/>
          <p:nvPr/>
        </p:nvSpPr>
        <p:spPr>
          <a:xfrm>
            <a:off x="2141686" y="8628649"/>
            <a:ext cx="6239170" cy="667258"/>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dirty="0"/>
          </a:p>
        </p:txBody>
      </p:sp>
      <p:sp>
        <p:nvSpPr>
          <p:cNvPr id="58" name="Freeform 33">
            <a:extLst>
              <a:ext uri="{FF2B5EF4-FFF2-40B4-BE49-F238E27FC236}">
                <a16:creationId xmlns:a16="http://schemas.microsoft.com/office/drawing/2014/main" id="{20BE5872-0D96-1688-09A2-9705274FB313}"/>
              </a:ext>
            </a:extLst>
          </p:cNvPr>
          <p:cNvSpPr/>
          <p:nvPr/>
        </p:nvSpPr>
        <p:spPr>
          <a:xfrm>
            <a:off x="1665029" y="8469453"/>
            <a:ext cx="953315" cy="953315"/>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pic>
        <p:nvPicPr>
          <p:cNvPr id="60" name="Graphic 59" descr="Yoga with solid fill">
            <a:extLst>
              <a:ext uri="{FF2B5EF4-FFF2-40B4-BE49-F238E27FC236}">
                <a16:creationId xmlns:a16="http://schemas.microsoft.com/office/drawing/2014/main" id="{4C770A1A-1DE3-9674-9A0D-F823AE3B1CD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791894" y="8550613"/>
            <a:ext cx="762542" cy="762542"/>
          </a:xfrm>
          <a:prstGeom prst="rect">
            <a:avLst/>
          </a:prstGeom>
        </p:spPr>
      </p:pic>
      <p:sp>
        <p:nvSpPr>
          <p:cNvPr id="61" name="TextBox 44">
            <a:extLst>
              <a:ext uri="{FF2B5EF4-FFF2-40B4-BE49-F238E27FC236}">
                <a16:creationId xmlns:a16="http://schemas.microsoft.com/office/drawing/2014/main" id="{2744E94F-87AC-3823-FE02-5F2443FE5F5D}"/>
              </a:ext>
            </a:extLst>
          </p:cNvPr>
          <p:cNvSpPr txBox="1"/>
          <p:nvPr/>
        </p:nvSpPr>
        <p:spPr>
          <a:xfrm>
            <a:off x="2904228" y="8726957"/>
            <a:ext cx="4968940" cy="470642"/>
          </a:xfrm>
          <a:prstGeom prst="rect">
            <a:avLst/>
          </a:prstGeom>
        </p:spPr>
        <p:txBody>
          <a:bodyPr lIns="0" tIns="0" rIns="0" bIns="0" rtlCol="0" anchor="t">
            <a:spAutoFit/>
          </a:bodyPr>
          <a:lstStyle/>
          <a:p>
            <a:pPr algn="l">
              <a:lnSpc>
                <a:spcPts val="3826"/>
              </a:lnSpc>
              <a:spcBef>
                <a:spcPct val="0"/>
              </a:spcBef>
            </a:pPr>
            <a:r>
              <a:rPr lang="en-US" sz="2733" dirty="0">
                <a:solidFill>
                  <a:srgbClr val="FFFFFF"/>
                </a:solidFill>
                <a:latin typeface="Poppins"/>
                <a:ea typeface="Poppins"/>
                <a:cs typeface="Poppins"/>
                <a:sym typeface="Poppins"/>
              </a:rPr>
              <a:t>BALANCERET</a:t>
            </a:r>
          </a:p>
        </p:txBody>
      </p:sp>
    </p:spTree>
    <p:extLst>
      <p:ext uri="{BB962C8B-B14F-4D97-AF65-F5344CB8AC3E}">
        <p14:creationId xmlns:p14="http://schemas.microsoft.com/office/powerpoint/2010/main" val="3398422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1A462E76-0DEA-8442-9F04-8860F5CFD679}"/>
              </a:ext>
            </a:extLst>
          </p:cNvPr>
          <p:cNvSpPr/>
          <p:nvPr/>
        </p:nvSpPr>
        <p:spPr>
          <a:xfrm>
            <a:off x="11818252" y="5114761"/>
            <a:ext cx="5029200" cy="1420262"/>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r>
              <a:rPr lang="en-US" sz="3000" b="1" dirty="0">
                <a:solidFill>
                  <a:schemeClr val="bg1"/>
                </a:solidFill>
                <a:latin typeface="Poppins Bold"/>
                <a:ea typeface="Poppins Bold"/>
                <a:cs typeface="Poppins Bold"/>
                <a:sym typeface="Poppins Bold"/>
              </a:rPr>
              <a:t>KLART DEFINEREDE START- OG SLUTTIDER</a:t>
            </a:r>
          </a:p>
          <a:p>
            <a:pPr algn="ctr"/>
            <a:endParaRPr lang="en-IT" sz="3000" dirty="0"/>
          </a:p>
        </p:txBody>
      </p:sp>
      <p:sp>
        <p:nvSpPr>
          <p:cNvPr id="12" name="TextBox 4">
            <a:extLst>
              <a:ext uri="{FF2B5EF4-FFF2-40B4-BE49-F238E27FC236}">
                <a16:creationId xmlns:a16="http://schemas.microsoft.com/office/drawing/2014/main" id="{572B337C-FBC7-8FAF-BF39-E14823250A62}"/>
              </a:ext>
            </a:extLst>
          </p:cNvPr>
          <p:cNvSpPr txBox="1"/>
          <p:nvPr/>
        </p:nvSpPr>
        <p:spPr>
          <a:xfrm>
            <a:off x="-32427" y="3871857"/>
            <a:ext cx="18288001" cy="6910443"/>
          </a:xfrm>
          <a:prstGeom prst="rect">
            <a:avLst/>
          </a:prstGeom>
        </p:spPr>
        <p:txBody>
          <a:bodyPr lIns="50800" tIns="50800" rIns="50800" bIns="50800" rtlCol="0" anchor="ctr"/>
          <a:lstStyle/>
          <a:p>
            <a:pPr algn="ctr">
              <a:lnSpc>
                <a:spcPts val="1855"/>
              </a:lnSpc>
            </a:pPr>
            <a:endParaRPr/>
          </a:p>
        </p:txBody>
      </p:sp>
      <p:sp>
        <p:nvSpPr>
          <p:cNvPr id="3" name="TextBox 4">
            <a:extLst>
              <a:ext uri="{FF2B5EF4-FFF2-40B4-BE49-F238E27FC236}">
                <a16:creationId xmlns:a16="http://schemas.microsoft.com/office/drawing/2014/main" id="{B7D77B75-D345-CCBE-695E-6E2F6637425A}"/>
              </a:ext>
            </a:extLst>
          </p:cNvPr>
          <p:cNvSpPr txBox="1"/>
          <p:nvPr/>
        </p:nvSpPr>
        <p:spPr>
          <a:xfrm>
            <a:off x="5572332" y="851847"/>
            <a:ext cx="7143336" cy="1471557"/>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HVORDAN MAN STRUKTURERER EN ARBEJDSDAG</a:t>
            </a:r>
          </a:p>
        </p:txBody>
      </p:sp>
      <p:pic>
        <p:nvPicPr>
          <p:cNvPr id="5" name="Graphic 4" descr="Stopwatch with solid fill">
            <a:extLst>
              <a:ext uri="{FF2B5EF4-FFF2-40B4-BE49-F238E27FC236}">
                <a16:creationId xmlns:a16="http://schemas.microsoft.com/office/drawing/2014/main" id="{57B76A00-EBA3-6825-697A-F6FF34BFFB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7573" y="4842918"/>
            <a:ext cx="3048000" cy="3048000"/>
          </a:xfrm>
          <a:prstGeom prst="rect">
            <a:avLst/>
          </a:prstGeom>
        </p:spPr>
      </p:pic>
      <p:sp>
        <p:nvSpPr>
          <p:cNvPr id="9" name="TextBox 8">
            <a:extLst>
              <a:ext uri="{FF2B5EF4-FFF2-40B4-BE49-F238E27FC236}">
                <a16:creationId xmlns:a16="http://schemas.microsoft.com/office/drawing/2014/main" id="{31837AD6-2B9F-0B46-D33C-43E6951CDB20}"/>
              </a:ext>
            </a:extLst>
          </p:cNvPr>
          <p:cNvSpPr txBox="1"/>
          <p:nvPr/>
        </p:nvSpPr>
        <p:spPr>
          <a:xfrm>
            <a:off x="1752600" y="5344225"/>
            <a:ext cx="4909163" cy="471283"/>
          </a:xfrm>
          <a:prstGeom prst="rect">
            <a:avLst/>
          </a:prstGeom>
        </p:spPr>
        <p:txBody>
          <a:bodyPr lIns="0" tIns="0" rIns="0" bIns="0" rtlCol="0" anchor="t">
            <a:spAutoFit/>
          </a:bodyPr>
          <a:lstStyle/>
          <a:p>
            <a:pPr algn="ctr">
              <a:lnSpc>
                <a:spcPts val="3676"/>
              </a:lnSpc>
              <a:spcBef>
                <a:spcPct val="0"/>
              </a:spcBef>
            </a:pPr>
            <a:r>
              <a:rPr lang="en-US" sz="3000" b="1" dirty="0">
                <a:solidFill>
                  <a:srgbClr val="000000"/>
                </a:solidFill>
                <a:latin typeface="Poppins Bold"/>
                <a:cs typeface="Poppins Bold"/>
                <a:sym typeface="Poppins"/>
              </a:rPr>
              <a:t>SOCIAL KOMPONENT</a:t>
            </a:r>
          </a:p>
        </p:txBody>
      </p:sp>
      <p:sp>
        <p:nvSpPr>
          <p:cNvPr id="14" name="TextBox 13">
            <a:extLst>
              <a:ext uri="{FF2B5EF4-FFF2-40B4-BE49-F238E27FC236}">
                <a16:creationId xmlns:a16="http://schemas.microsoft.com/office/drawing/2014/main" id="{A0634180-5FBE-1DA0-6617-69248CF187C9}"/>
              </a:ext>
            </a:extLst>
          </p:cNvPr>
          <p:cNvSpPr txBox="1"/>
          <p:nvPr/>
        </p:nvSpPr>
        <p:spPr>
          <a:xfrm>
            <a:off x="862432" y="3125418"/>
            <a:ext cx="16587367" cy="1323439"/>
          </a:xfrm>
          <a:prstGeom prst="rect">
            <a:avLst/>
          </a:prstGeom>
          <a:noFill/>
        </p:spPr>
        <p:txBody>
          <a:bodyPr wrap="square" rtlCol="0">
            <a:spAutoFit/>
          </a:bodyPr>
          <a:lstStyle/>
          <a:p>
            <a:pPr algn="ctr"/>
            <a:r>
              <a:rPr lang="en-GB" sz="4000" b="1" dirty="0">
                <a:solidFill>
                  <a:schemeClr val="accent3">
                    <a:lumMod val="75000"/>
                  </a:schemeClr>
                </a:solidFill>
                <a:effectLst/>
                <a:latin typeface="Poppins" pitchFamily="2" charset="77"/>
                <a:ea typeface="Aptos" panose="020B0004020202020204" pitchFamily="34" charset="0"/>
                <a:cs typeface="Poppins" pitchFamily="2" charset="77"/>
              </a:rPr>
              <a:t>En struktureret rutine på hjemmekontoret er </a:t>
            </a:r>
            <a:r>
              <a:rPr lang="en-GB" sz="4000" b="1" dirty="0" err="1">
                <a:solidFill>
                  <a:schemeClr val="accent3">
                    <a:lumMod val="75000"/>
                  </a:schemeClr>
                </a:solidFill>
                <a:effectLst/>
                <a:latin typeface="Poppins" pitchFamily="2" charset="77"/>
                <a:ea typeface="Aptos" panose="020B0004020202020204" pitchFamily="34" charset="0"/>
                <a:cs typeface="Poppins" pitchFamily="2" charset="77"/>
              </a:rPr>
              <a:t>afgørende</a:t>
            </a:r>
            <a:r>
              <a:rPr lang="en-GB" sz="4000" b="1" dirty="0">
                <a:solidFill>
                  <a:schemeClr val="accent3">
                    <a:lumMod val="75000"/>
                  </a:schemeClr>
                </a:solidFill>
                <a:effectLst/>
                <a:latin typeface="Poppins" pitchFamily="2" charset="77"/>
                <a:ea typeface="Aptos" panose="020B0004020202020204" pitchFamily="34" charset="0"/>
                <a:cs typeface="Poppins" pitchFamily="2" charset="77"/>
              </a:rPr>
              <a:t> </a:t>
            </a:r>
          </a:p>
          <a:p>
            <a:pPr algn="ctr"/>
            <a:r>
              <a:rPr lang="en-GB" sz="4000" b="1" dirty="0">
                <a:solidFill>
                  <a:schemeClr val="accent3">
                    <a:lumMod val="75000"/>
                  </a:schemeClr>
                </a:solidFill>
                <a:effectLst/>
                <a:latin typeface="Poppins" pitchFamily="2" charset="77"/>
                <a:ea typeface="Aptos" panose="020B0004020202020204" pitchFamily="34" charset="0"/>
                <a:cs typeface="Poppins" pitchFamily="2" charset="77"/>
              </a:rPr>
              <a:t>for produktiviteten</a:t>
            </a:r>
            <a:r>
              <a:rPr lang="en-IT" sz="4000" b="1" dirty="0">
                <a:solidFill>
                  <a:schemeClr val="accent3">
                    <a:lumMod val="75000"/>
                  </a:schemeClr>
                </a:solidFill>
                <a:effectLst/>
                <a:latin typeface="Poppins" pitchFamily="2" charset="77"/>
                <a:cs typeface="Poppins" pitchFamily="2" charset="77"/>
              </a:rPr>
              <a:t>. </a:t>
            </a:r>
            <a:endParaRPr lang="en-IT" sz="4000" b="1" dirty="0">
              <a:solidFill>
                <a:schemeClr val="accent3">
                  <a:lumMod val="75000"/>
                </a:schemeClr>
              </a:solidFill>
              <a:latin typeface="Poppins" pitchFamily="2" charset="77"/>
              <a:cs typeface="Poppins" pitchFamily="2" charset="77"/>
            </a:endParaRPr>
          </a:p>
        </p:txBody>
      </p:sp>
      <p:sp>
        <p:nvSpPr>
          <p:cNvPr id="16" name="Freeform 2">
            <a:extLst>
              <a:ext uri="{FF2B5EF4-FFF2-40B4-BE49-F238E27FC236}">
                <a16:creationId xmlns:a16="http://schemas.microsoft.com/office/drawing/2014/main" id="{6FFE8D6A-B792-959E-FF0B-59C1B3E3E1DA}"/>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7" name="Freeform 3">
            <a:extLst>
              <a:ext uri="{FF2B5EF4-FFF2-40B4-BE49-F238E27FC236}">
                <a16:creationId xmlns:a16="http://schemas.microsoft.com/office/drawing/2014/main" id="{5CEB045A-174F-9306-A256-E51A39C02419}"/>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8" name="Rounded Rectangle 17">
            <a:extLst>
              <a:ext uri="{FF2B5EF4-FFF2-40B4-BE49-F238E27FC236}">
                <a16:creationId xmlns:a16="http://schemas.microsoft.com/office/drawing/2014/main" id="{DB241914-2CE0-4590-5496-FE218026B6B9}"/>
              </a:ext>
            </a:extLst>
          </p:cNvPr>
          <p:cNvSpPr/>
          <p:nvPr/>
        </p:nvSpPr>
        <p:spPr>
          <a:xfrm>
            <a:off x="10388191" y="7930581"/>
            <a:ext cx="5029200" cy="1420262"/>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r>
              <a:rPr lang="en-US" sz="3000" b="1" dirty="0">
                <a:solidFill>
                  <a:schemeClr val="bg1"/>
                </a:solidFill>
                <a:latin typeface="Poppins Bold"/>
                <a:ea typeface="Poppins Bold"/>
                <a:cs typeface="Poppins Bold"/>
                <a:sym typeface="Poppins Bold"/>
              </a:rPr>
              <a:t>BLOKKE AF TID TIL KONCENTRERET AKTIVITET</a:t>
            </a:r>
          </a:p>
          <a:p>
            <a:pPr algn="ctr"/>
            <a:endParaRPr lang="en-IT" sz="3000" dirty="0"/>
          </a:p>
        </p:txBody>
      </p:sp>
      <p:sp>
        <p:nvSpPr>
          <p:cNvPr id="19" name="Rounded Rectangle 18">
            <a:extLst>
              <a:ext uri="{FF2B5EF4-FFF2-40B4-BE49-F238E27FC236}">
                <a16:creationId xmlns:a16="http://schemas.microsoft.com/office/drawing/2014/main" id="{8B1BA6A0-527E-8D5F-4576-6B36E368DF10}"/>
              </a:ext>
            </a:extLst>
          </p:cNvPr>
          <p:cNvSpPr/>
          <p:nvPr/>
        </p:nvSpPr>
        <p:spPr>
          <a:xfrm>
            <a:off x="2847911" y="7968024"/>
            <a:ext cx="5029200" cy="1420262"/>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lnSpc>
                <a:spcPts val="3676"/>
              </a:lnSpc>
              <a:spcBef>
                <a:spcPct val="0"/>
              </a:spcBef>
            </a:pPr>
            <a:r>
              <a:rPr lang="en-US" sz="3000" b="1" dirty="0">
                <a:solidFill>
                  <a:schemeClr val="bg1"/>
                </a:solidFill>
                <a:latin typeface="Poppins Bold"/>
                <a:cs typeface="Poppins Bold"/>
                <a:sym typeface="Poppins"/>
              </a:rPr>
              <a:t>VIRTUELLE TRÆNINGSPAUSER/ERGONOMISK TRÆNING</a:t>
            </a:r>
          </a:p>
          <a:p>
            <a:pPr algn="ctr"/>
            <a:endParaRPr lang="en-IT" sz="3000" dirty="0"/>
          </a:p>
        </p:txBody>
      </p:sp>
      <p:sp>
        <p:nvSpPr>
          <p:cNvPr id="20" name="Rounded Rectangle 19">
            <a:extLst>
              <a:ext uri="{FF2B5EF4-FFF2-40B4-BE49-F238E27FC236}">
                <a16:creationId xmlns:a16="http://schemas.microsoft.com/office/drawing/2014/main" id="{22671F3B-8B91-21DC-B806-CF598940415E}"/>
              </a:ext>
            </a:extLst>
          </p:cNvPr>
          <p:cNvSpPr/>
          <p:nvPr/>
        </p:nvSpPr>
        <p:spPr>
          <a:xfrm>
            <a:off x="1770434" y="5078282"/>
            <a:ext cx="5029200" cy="1420262"/>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lnSpc>
                <a:spcPts val="3676"/>
              </a:lnSpc>
              <a:spcBef>
                <a:spcPct val="0"/>
              </a:spcBef>
            </a:pPr>
            <a:r>
              <a:rPr lang="en-US" sz="3000" b="1" dirty="0">
                <a:solidFill>
                  <a:schemeClr val="bg1"/>
                </a:solidFill>
                <a:latin typeface="Poppins Bold"/>
                <a:cs typeface="Poppins Bold"/>
                <a:sym typeface="Poppins"/>
              </a:rPr>
              <a:t>SOCIAL KOMPONENT</a:t>
            </a:r>
          </a:p>
          <a:p>
            <a:pPr algn="ctr"/>
            <a:endParaRPr lang="en-IT" sz="3000" dirty="0"/>
          </a:p>
        </p:txBody>
      </p:sp>
      <p:grpSp>
        <p:nvGrpSpPr>
          <p:cNvPr id="21" name="Group 10">
            <a:extLst>
              <a:ext uri="{FF2B5EF4-FFF2-40B4-BE49-F238E27FC236}">
                <a16:creationId xmlns:a16="http://schemas.microsoft.com/office/drawing/2014/main" id="{26F0E786-C331-3840-B7F7-B7858346E80D}"/>
              </a:ext>
            </a:extLst>
          </p:cNvPr>
          <p:cNvGrpSpPr/>
          <p:nvPr/>
        </p:nvGrpSpPr>
        <p:grpSpPr>
          <a:xfrm>
            <a:off x="-1158468" y="9919849"/>
            <a:ext cx="20973813" cy="734301"/>
            <a:chOff x="0" y="0"/>
            <a:chExt cx="11607985" cy="406400"/>
          </a:xfrm>
        </p:grpSpPr>
        <p:sp>
          <p:nvSpPr>
            <p:cNvPr id="22" name="Freeform 11">
              <a:extLst>
                <a:ext uri="{FF2B5EF4-FFF2-40B4-BE49-F238E27FC236}">
                  <a16:creationId xmlns:a16="http://schemas.microsoft.com/office/drawing/2014/main" id="{9C48B662-751A-0C0C-64E6-8D0626B4B52C}"/>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3" name="TextBox 12">
              <a:extLst>
                <a:ext uri="{FF2B5EF4-FFF2-40B4-BE49-F238E27FC236}">
                  <a16:creationId xmlns:a16="http://schemas.microsoft.com/office/drawing/2014/main" id="{8D8BFD06-DB4D-E85A-698C-FCCB06B20971}"/>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24" name="Freeform 42">
            <a:extLst>
              <a:ext uri="{FF2B5EF4-FFF2-40B4-BE49-F238E27FC236}">
                <a16:creationId xmlns:a16="http://schemas.microsoft.com/office/drawing/2014/main" id="{5B508C69-2857-7004-B1C4-5E183629DEB7}"/>
              </a:ext>
            </a:extLst>
          </p:cNvPr>
          <p:cNvSpPr/>
          <p:nvPr/>
        </p:nvSpPr>
        <p:spPr>
          <a:xfrm>
            <a:off x="2286000" y="644594"/>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7"/>
            <a:stretch>
              <a:fillRect/>
            </a:stretch>
          </a:blipFill>
        </p:spPr>
        <p:txBody>
          <a:bodyPr/>
          <a:lstStyle/>
          <a:p>
            <a:endParaRPr lang="de-DE"/>
          </a:p>
        </p:txBody>
      </p:sp>
    </p:spTree>
    <p:extLst>
      <p:ext uri="{BB962C8B-B14F-4D97-AF65-F5344CB8AC3E}">
        <p14:creationId xmlns:p14="http://schemas.microsoft.com/office/powerpoint/2010/main" val="3166948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E71B6F9-91BE-974A-F6FA-823C3A1BC100}"/>
              </a:ext>
            </a:extLst>
          </p:cNvPr>
          <p:cNvSpPr/>
          <p:nvPr/>
        </p:nvSpPr>
        <p:spPr>
          <a:xfrm>
            <a:off x="10248483" y="3652590"/>
            <a:ext cx="3010180" cy="2829866"/>
          </a:xfrm>
          <a:prstGeom prst="ellipse">
            <a:avLst/>
          </a:prstGeom>
          <a:solidFill>
            <a:schemeClr val="bg2">
              <a:alpha val="50506"/>
            </a:schemeClr>
          </a:solidFill>
          <a:ln>
            <a:solidFill>
              <a:schemeClr val="accent1">
                <a:shade val="15000"/>
                <a:alpha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80" name="Group 2">
            <a:extLst>
              <a:ext uri="{FF2B5EF4-FFF2-40B4-BE49-F238E27FC236}">
                <a16:creationId xmlns:a16="http://schemas.microsoft.com/office/drawing/2014/main" id="{A00706C1-80D1-0267-1046-27BA64235AB0}"/>
              </a:ext>
            </a:extLst>
          </p:cNvPr>
          <p:cNvGrpSpPr/>
          <p:nvPr/>
        </p:nvGrpSpPr>
        <p:grpSpPr>
          <a:xfrm rot="5400000">
            <a:off x="-412656" y="412656"/>
            <a:ext cx="10287000" cy="9461688"/>
            <a:chOff x="0" y="0"/>
            <a:chExt cx="5661114" cy="1674318"/>
          </a:xfrm>
        </p:grpSpPr>
        <p:sp>
          <p:nvSpPr>
            <p:cNvPr id="81" name="Freeform 3">
              <a:extLst>
                <a:ext uri="{FF2B5EF4-FFF2-40B4-BE49-F238E27FC236}">
                  <a16:creationId xmlns:a16="http://schemas.microsoft.com/office/drawing/2014/main" id="{A7E6A62C-BFAF-30C1-6B7D-81DF82788D83}"/>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82" name="TextBox 4">
              <a:extLst>
                <a:ext uri="{FF2B5EF4-FFF2-40B4-BE49-F238E27FC236}">
                  <a16:creationId xmlns:a16="http://schemas.microsoft.com/office/drawing/2014/main" id="{F86C67B2-D0B5-5A84-502A-15319541AC69}"/>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8" name="Oval 7">
            <a:extLst>
              <a:ext uri="{FF2B5EF4-FFF2-40B4-BE49-F238E27FC236}">
                <a16:creationId xmlns:a16="http://schemas.microsoft.com/office/drawing/2014/main" id="{3A9E84D2-D856-15C6-9248-EF9C6B20694D}"/>
              </a:ext>
            </a:extLst>
          </p:cNvPr>
          <p:cNvSpPr/>
          <p:nvPr/>
        </p:nvSpPr>
        <p:spPr>
          <a:xfrm>
            <a:off x="9877819" y="3150388"/>
            <a:ext cx="3810000" cy="3771898"/>
          </a:xfrm>
          <a:prstGeom prst="ellipse">
            <a:avLst/>
          </a:prstGeom>
          <a:solidFill>
            <a:schemeClr val="bg1"/>
          </a:solidFill>
          <a:ln w="127000"/>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T" dirty="0"/>
          </a:p>
        </p:txBody>
      </p:sp>
      <p:sp>
        <p:nvSpPr>
          <p:cNvPr id="29" name="Right Brace 28">
            <a:extLst>
              <a:ext uri="{FF2B5EF4-FFF2-40B4-BE49-F238E27FC236}">
                <a16:creationId xmlns:a16="http://schemas.microsoft.com/office/drawing/2014/main" id="{D17B0CC9-A2EF-24A4-FC58-C4B6D6E22CC3}"/>
              </a:ext>
            </a:extLst>
          </p:cNvPr>
          <p:cNvSpPr/>
          <p:nvPr/>
        </p:nvSpPr>
        <p:spPr>
          <a:xfrm rot="4166059">
            <a:off x="12181851" y="7206719"/>
            <a:ext cx="416490" cy="637038"/>
          </a:xfrm>
          <a:prstGeom prst="rightBrace">
            <a:avLst>
              <a:gd name="adj1" fmla="val 39040"/>
              <a:gd name="adj2" fmla="val 44393"/>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
        <p:nvSpPr>
          <p:cNvPr id="30" name="Right Brace 29">
            <a:extLst>
              <a:ext uri="{FF2B5EF4-FFF2-40B4-BE49-F238E27FC236}">
                <a16:creationId xmlns:a16="http://schemas.microsoft.com/office/drawing/2014/main" id="{A93F3E29-DDE9-9FA8-E282-A6F3B590DBA5}"/>
              </a:ext>
            </a:extLst>
          </p:cNvPr>
          <p:cNvSpPr/>
          <p:nvPr/>
        </p:nvSpPr>
        <p:spPr>
          <a:xfrm rot="20336024">
            <a:off x="13642998" y="2866247"/>
            <a:ext cx="643915" cy="3105532"/>
          </a:xfrm>
          <a:prstGeom prst="rightBrace">
            <a:avLst>
              <a:gd name="adj1" fmla="val 8333"/>
              <a:gd name="adj2" fmla="val 55901"/>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
        <p:nvSpPr>
          <p:cNvPr id="41" name="Oval 40">
            <a:extLst>
              <a:ext uri="{FF2B5EF4-FFF2-40B4-BE49-F238E27FC236}">
                <a16:creationId xmlns:a16="http://schemas.microsoft.com/office/drawing/2014/main" id="{D7E84B47-D50F-6B2E-CE32-D35C0AEE60FA}"/>
              </a:ext>
            </a:extLst>
          </p:cNvPr>
          <p:cNvSpPr/>
          <p:nvPr/>
        </p:nvSpPr>
        <p:spPr>
          <a:xfrm>
            <a:off x="13258663" y="5036337"/>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2" name="Oval 41">
            <a:extLst>
              <a:ext uri="{FF2B5EF4-FFF2-40B4-BE49-F238E27FC236}">
                <a16:creationId xmlns:a16="http://schemas.microsoft.com/office/drawing/2014/main" id="{B78D3B20-54E4-F944-60F3-8E0F475CEFC2}"/>
              </a:ext>
            </a:extLst>
          </p:cNvPr>
          <p:cNvSpPr/>
          <p:nvPr/>
        </p:nvSpPr>
        <p:spPr>
          <a:xfrm>
            <a:off x="11692646" y="6482456"/>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4" name="Oval 43">
            <a:extLst>
              <a:ext uri="{FF2B5EF4-FFF2-40B4-BE49-F238E27FC236}">
                <a16:creationId xmlns:a16="http://schemas.microsoft.com/office/drawing/2014/main" id="{65E7579C-A356-70FA-491A-1A28AEB00E73}"/>
              </a:ext>
            </a:extLst>
          </p:cNvPr>
          <p:cNvSpPr/>
          <p:nvPr/>
        </p:nvSpPr>
        <p:spPr>
          <a:xfrm>
            <a:off x="10170465" y="5036337"/>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51" name="Straight Connector 50">
            <a:extLst>
              <a:ext uri="{FF2B5EF4-FFF2-40B4-BE49-F238E27FC236}">
                <a16:creationId xmlns:a16="http://schemas.microsoft.com/office/drawing/2014/main" id="{3E68E516-3536-23F0-67A7-AC73E250CDF2}"/>
              </a:ext>
            </a:extLst>
          </p:cNvPr>
          <p:cNvCxnSpPr>
            <a:cxnSpLocks/>
          </p:cNvCxnSpPr>
          <p:nvPr/>
        </p:nvCxnSpPr>
        <p:spPr>
          <a:xfrm>
            <a:off x="11725669" y="5036337"/>
            <a:ext cx="13180" cy="1343801"/>
          </a:xfrm>
          <a:prstGeom prst="line">
            <a:avLst/>
          </a:prstGeom>
          <a:ln w="25400">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Triangle 54">
            <a:extLst>
              <a:ext uri="{FF2B5EF4-FFF2-40B4-BE49-F238E27FC236}">
                <a16:creationId xmlns:a16="http://schemas.microsoft.com/office/drawing/2014/main" id="{9A24552F-E396-B5DE-F700-FDB27019150E}"/>
              </a:ext>
            </a:extLst>
          </p:cNvPr>
          <p:cNvSpPr/>
          <p:nvPr/>
        </p:nvSpPr>
        <p:spPr>
          <a:xfrm rot="20856328">
            <a:off x="11609922" y="5060128"/>
            <a:ext cx="542423" cy="1321446"/>
          </a:xfrm>
          <a:prstGeom prst="triangle">
            <a:avLst>
              <a:gd name="adj" fmla="val 48927"/>
            </a:avLst>
          </a:prstGeom>
          <a:solidFill>
            <a:schemeClr val="accent3">
              <a:alpha val="424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1" name="TextBox 4">
            <a:extLst>
              <a:ext uri="{FF2B5EF4-FFF2-40B4-BE49-F238E27FC236}">
                <a16:creationId xmlns:a16="http://schemas.microsoft.com/office/drawing/2014/main" id="{D7145430-E738-63C9-F28A-46A587F40CA8}"/>
              </a:ext>
            </a:extLst>
          </p:cNvPr>
          <p:cNvSpPr txBox="1"/>
          <p:nvPr/>
        </p:nvSpPr>
        <p:spPr>
          <a:xfrm>
            <a:off x="5410200" y="851847"/>
            <a:ext cx="7696178"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POMODORO-TEKNIKKEN</a:t>
            </a:r>
          </a:p>
        </p:txBody>
      </p:sp>
      <p:cxnSp>
        <p:nvCxnSpPr>
          <p:cNvPr id="68" name="Straight Arrow Connector 67">
            <a:extLst>
              <a:ext uri="{FF2B5EF4-FFF2-40B4-BE49-F238E27FC236}">
                <a16:creationId xmlns:a16="http://schemas.microsoft.com/office/drawing/2014/main" id="{F11AFEBC-A1A6-9328-7397-1F2C9D71E7C0}"/>
              </a:ext>
            </a:extLst>
          </p:cNvPr>
          <p:cNvCxnSpPr/>
          <p:nvPr/>
        </p:nvCxnSpPr>
        <p:spPr>
          <a:xfrm flipV="1">
            <a:off x="11732227" y="4107498"/>
            <a:ext cx="13211" cy="928839"/>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1E1BD3A-E6C7-27D5-6B34-8191FEB8A25B}"/>
              </a:ext>
            </a:extLst>
          </p:cNvPr>
          <p:cNvCxnSpPr>
            <a:cxnSpLocks/>
            <a:stCxn id="55" idx="0"/>
          </p:cNvCxnSpPr>
          <p:nvPr/>
        </p:nvCxnSpPr>
        <p:spPr>
          <a:xfrm>
            <a:off x="11733630" y="5076777"/>
            <a:ext cx="597158" cy="1303361"/>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C53BC99-5C05-46A3-BFBB-F68990F536BB}"/>
              </a:ext>
            </a:extLst>
          </p:cNvPr>
          <p:cNvSpPr txBox="1"/>
          <p:nvPr/>
        </p:nvSpPr>
        <p:spPr>
          <a:xfrm>
            <a:off x="13964956" y="3292010"/>
            <a:ext cx="3106144" cy="1477328"/>
          </a:xfrm>
          <a:prstGeom prst="rect">
            <a:avLst/>
          </a:prstGeom>
          <a:noFill/>
        </p:spPr>
        <p:txBody>
          <a:bodyPr wrap="square" rtlCol="0">
            <a:spAutoFit/>
          </a:bodyPr>
          <a:lstStyle/>
          <a:p>
            <a:pPr algn="ctr"/>
            <a:r>
              <a:rPr lang="en-IT" sz="3000" b="1" dirty="0">
                <a:latin typeface="Poppins" pitchFamily="2" charset="77"/>
                <a:cs typeface="Poppins" pitchFamily="2" charset="77"/>
              </a:rPr>
              <a:t>25 minutters uafbrudt arbejde</a:t>
            </a:r>
          </a:p>
        </p:txBody>
      </p:sp>
      <p:sp>
        <p:nvSpPr>
          <p:cNvPr id="74" name="TextBox 73">
            <a:extLst>
              <a:ext uri="{FF2B5EF4-FFF2-40B4-BE49-F238E27FC236}">
                <a16:creationId xmlns:a16="http://schemas.microsoft.com/office/drawing/2014/main" id="{0656B473-B7B3-25AF-F30C-63F88C815C6D}"/>
              </a:ext>
            </a:extLst>
          </p:cNvPr>
          <p:cNvSpPr txBox="1"/>
          <p:nvPr/>
        </p:nvSpPr>
        <p:spPr>
          <a:xfrm>
            <a:off x="11474424" y="7926242"/>
            <a:ext cx="3200400" cy="1015663"/>
          </a:xfrm>
          <a:prstGeom prst="rect">
            <a:avLst/>
          </a:prstGeom>
          <a:noFill/>
        </p:spPr>
        <p:txBody>
          <a:bodyPr wrap="square" rtlCol="0">
            <a:spAutoFit/>
          </a:bodyPr>
          <a:lstStyle/>
          <a:p>
            <a:pPr algn="ctr"/>
            <a:r>
              <a:rPr lang="en-IT" sz="3000" b="1" dirty="0">
                <a:solidFill>
                  <a:schemeClr val="accent3"/>
                </a:solidFill>
                <a:latin typeface="Poppins" pitchFamily="2" charset="77"/>
                <a:cs typeface="Poppins" pitchFamily="2" charset="77"/>
              </a:rPr>
              <a:t>5 minutters pause</a:t>
            </a:r>
          </a:p>
        </p:txBody>
      </p:sp>
      <p:sp>
        <p:nvSpPr>
          <p:cNvPr id="78" name="Freeform 42">
            <a:extLst>
              <a:ext uri="{FF2B5EF4-FFF2-40B4-BE49-F238E27FC236}">
                <a16:creationId xmlns:a16="http://schemas.microsoft.com/office/drawing/2014/main" id="{3E66E402-C010-14C1-B8EE-D9908EE9516D}"/>
              </a:ext>
            </a:extLst>
          </p:cNvPr>
          <p:cNvSpPr/>
          <p:nvPr/>
        </p:nvSpPr>
        <p:spPr>
          <a:xfrm>
            <a:off x="2286000" y="644594"/>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3"/>
            <a:stretch>
              <a:fillRect/>
            </a:stretch>
          </a:blipFill>
        </p:spPr>
        <p:txBody>
          <a:bodyPr/>
          <a:lstStyle/>
          <a:p>
            <a:endParaRPr lang="de-DE"/>
          </a:p>
        </p:txBody>
      </p:sp>
      <p:sp>
        <p:nvSpPr>
          <p:cNvPr id="79" name="TextBox 78">
            <a:extLst>
              <a:ext uri="{FF2B5EF4-FFF2-40B4-BE49-F238E27FC236}">
                <a16:creationId xmlns:a16="http://schemas.microsoft.com/office/drawing/2014/main" id="{08E5A849-0655-9566-1E8C-4792C7D89068}"/>
              </a:ext>
            </a:extLst>
          </p:cNvPr>
          <p:cNvSpPr txBox="1"/>
          <p:nvPr/>
        </p:nvSpPr>
        <p:spPr>
          <a:xfrm>
            <a:off x="752514" y="3150388"/>
            <a:ext cx="8730275" cy="7478970"/>
          </a:xfrm>
          <a:prstGeom prst="rect">
            <a:avLst/>
          </a:prstGeom>
          <a:noFill/>
        </p:spPr>
        <p:txBody>
          <a:bodyPr wrap="none" rtlCol="0">
            <a:spAutoFit/>
          </a:bodyPr>
          <a:lstStyle/>
          <a:p>
            <a:pPr marL="285750" indent="-285750">
              <a:buFont typeface="Arial" panose="020B0604020202020204" pitchFamily="34" charset="0"/>
              <a:buChar char="•"/>
            </a:pPr>
            <a:r>
              <a:rPr lang="en-IT" sz="3000" dirty="0">
                <a:solidFill>
                  <a:schemeClr val="bg1"/>
                </a:solidFill>
                <a:latin typeface="Poppins" pitchFamily="2" charset="77"/>
                <a:cs typeface="Poppins" pitchFamily="2" charset="77"/>
              </a:rPr>
              <a:t>Metode til tidsstyring</a:t>
            </a:r>
            <a:br>
              <a:rPr lang="en-IT" sz="3000" dirty="0">
                <a:solidFill>
                  <a:schemeClr val="bg1"/>
                </a:solidFill>
                <a:latin typeface="Poppins" pitchFamily="2" charset="77"/>
                <a:cs typeface="Poppins" pitchFamily="2" charset="77"/>
              </a:rPr>
            </a:br>
            <a:endParaRPr lang="en-IT" sz="3000" dirty="0">
              <a:solidFill>
                <a:schemeClr val="bg1"/>
              </a:solidFill>
              <a:latin typeface="Poppins" pitchFamily="2" charset="77"/>
              <a:cs typeface="Poppins" pitchFamily="2" charset="77"/>
            </a:endParaRPr>
          </a:p>
          <a:p>
            <a:pPr marL="285750" indent="-285750">
              <a:buFont typeface="Arial" panose="020B0604020202020204" pitchFamily="34" charset="0"/>
              <a:buChar char="•"/>
            </a:pPr>
            <a:r>
              <a:rPr lang="en-IT" sz="3000" dirty="0">
                <a:solidFill>
                  <a:schemeClr val="bg1"/>
                </a:solidFill>
                <a:latin typeface="Poppins" pitchFamily="2" charset="77"/>
                <a:cs typeface="Poppins" pitchFamily="2" charset="77"/>
              </a:rPr>
              <a:t>Skaber klarhed gennem tydelige arbejdsintervaller</a:t>
            </a:r>
            <a:br>
              <a:rPr lang="en-IT" sz="3000" dirty="0">
                <a:solidFill>
                  <a:schemeClr val="bg1"/>
                </a:solidFill>
                <a:latin typeface="Poppins" pitchFamily="2" charset="77"/>
                <a:cs typeface="Poppins" pitchFamily="2" charset="77"/>
              </a:rPr>
            </a:br>
            <a:endParaRPr lang="en-IT" sz="3000" dirty="0">
              <a:solidFill>
                <a:schemeClr val="bg1"/>
              </a:solidFill>
              <a:latin typeface="Poppins" pitchFamily="2" charset="77"/>
              <a:cs typeface="Poppins" pitchFamily="2" charset="77"/>
            </a:endParaRPr>
          </a:p>
          <a:p>
            <a:pPr marL="285750" indent="-285750">
              <a:buFont typeface="Arial" panose="020B0604020202020204" pitchFamily="34" charset="0"/>
              <a:buChar char="•"/>
            </a:pPr>
            <a:r>
              <a:rPr lang="en-GB" sz="3000" kern="100" dirty="0">
                <a:solidFill>
                  <a:schemeClr val="bg1"/>
                </a:solidFill>
                <a:effectLst/>
                <a:latin typeface="Poppins" pitchFamily="2" charset="77"/>
                <a:ea typeface="Aptos" panose="020B0004020202020204" pitchFamily="34" charset="0"/>
                <a:cs typeface="Poppins" pitchFamily="2" charset="77"/>
              </a:rPr>
              <a:t>Motiverer medarbejderne til at holde sig til </a:t>
            </a:r>
            <a:br>
              <a:rPr lang="en-GB" sz="3000" kern="100" dirty="0">
                <a:solidFill>
                  <a:schemeClr val="bg1"/>
                </a:solidFill>
                <a:effectLst/>
                <a:latin typeface="Poppins" pitchFamily="2" charset="77"/>
                <a:ea typeface="Aptos" panose="020B0004020202020204" pitchFamily="34" charset="0"/>
                <a:cs typeface="Poppins" pitchFamily="2" charset="77"/>
              </a:rPr>
            </a:br>
            <a:r>
              <a:rPr lang="en-GB" sz="3000" kern="100" dirty="0">
                <a:solidFill>
                  <a:schemeClr val="bg1"/>
                </a:solidFill>
                <a:effectLst/>
                <a:latin typeface="Poppins" pitchFamily="2" charset="77"/>
                <a:ea typeface="Aptos" panose="020B0004020202020204" pitchFamily="34" charset="0"/>
                <a:cs typeface="Poppins" pitchFamily="2" charset="77"/>
              </a:rPr>
              <a:t>tidsbegrænsninger</a:t>
            </a:r>
            <a:br>
              <a:rPr lang="en-GB" sz="3000" kern="100" dirty="0">
                <a:solidFill>
                  <a:schemeClr val="bg1"/>
                </a:solidFill>
                <a:effectLst/>
                <a:latin typeface="Poppins" pitchFamily="2" charset="77"/>
                <a:ea typeface="Aptos" panose="020B0004020202020204" pitchFamily="34" charset="0"/>
                <a:cs typeface="Poppins" pitchFamily="2" charset="77"/>
              </a:rPr>
            </a:br>
            <a:endParaRPr lang="en-GB" sz="3000" kern="1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GB" sz="3000" kern="100" dirty="0">
                <a:solidFill>
                  <a:schemeClr val="bg1"/>
                </a:solidFill>
                <a:effectLst/>
                <a:latin typeface="Poppins" pitchFamily="2" charset="77"/>
                <a:ea typeface="Aptos" panose="020B0004020202020204" pitchFamily="34" charset="0"/>
                <a:cs typeface="Poppins" pitchFamily="2" charset="77"/>
              </a:rPr>
              <a:t>holder dem mentalt friske</a:t>
            </a:r>
            <a:br>
              <a:rPr lang="en-GB" sz="3000" kern="100" dirty="0">
                <a:solidFill>
                  <a:schemeClr val="bg1"/>
                </a:solidFill>
                <a:effectLst/>
                <a:latin typeface="Poppins" pitchFamily="2" charset="77"/>
                <a:ea typeface="Aptos" panose="020B0004020202020204" pitchFamily="34" charset="0"/>
                <a:cs typeface="Poppins" pitchFamily="2" charset="77"/>
              </a:rPr>
            </a:br>
            <a:endParaRPr lang="en-GB" sz="3000" kern="1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GB" sz="3000" kern="100" dirty="0">
                <a:solidFill>
                  <a:schemeClr val="bg1"/>
                </a:solidFill>
                <a:effectLst/>
                <a:latin typeface="Poppins" pitchFamily="2" charset="77"/>
                <a:ea typeface="Aptos" panose="020B0004020202020204" pitchFamily="34" charset="0"/>
                <a:cs typeface="Poppins" pitchFamily="2" charset="77"/>
              </a:rPr>
              <a:t>Sikrer konstant høj produktivitet</a:t>
            </a:r>
            <a:br>
              <a:rPr lang="en-GB" sz="3000" kern="100" dirty="0">
                <a:solidFill>
                  <a:schemeClr val="bg1"/>
                </a:solidFill>
                <a:effectLst/>
                <a:latin typeface="Poppins" pitchFamily="2" charset="77"/>
                <a:ea typeface="Aptos" panose="020B0004020202020204" pitchFamily="34" charset="0"/>
                <a:cs typeface="Poppins" pitchFamily="2" charset="77"/>
              </a:rPr>
            </a:br>
            <a:r>
              <a:rPr lang="en-IT" sz="3000" kern="100" dirty="0">
                <a:solidFill>
                  <a:schemeClr val="bg1"/>
                </a:solidFill>
                <a:latin typeface="Poppins" pitchFamily="2" charset="77"/>
                <a:ea typeface="Aptos" panose="020B0004020202020204" pitchFamily="34" charset="0"/>
                <a:cs typeface="Poppins" pitchFamily="2" charset="77"/>
              </a:rPr>
              <a:t>og </a:t>
            </a:r>
            <a:r>
              <a:rPr lang="en-GB" sz="3000" dirty="0">
                <a:solidFill>
                  <a:schemeClr val="bg1"/>
                </a:solidFill>
                <a:effectLst/>
                <a:latin typeface="Poppins" pitchFamily="2" charset="77"/>
                <a:ea typeface="Aptos" panose="020B0004020202020204" pitchFamily="34" charset="0"/>
                <a:cs typeface="Poppins" pitchFamily="2" charset="77"/>
              </a:rPr>
              <a:t>medarbejdertilfredshed </a:t>
            </a:r>
            <a:br>
              <a:rPr lang="en-GB" sz="3000" dirty="0">
                <a:solidFill>
                  <a:schemeClr val="bg1"/>
                </a:solidFill>
                <a:effectLst/>
                <a:latin typeface="Poppins" pitchFamily="2" charset="77"/>
                <a:ea typeface="Aptos" panose="020B0004020202020204" pitchFamily="34" charset="0"/>
                <a:cs typeface="Poppins" pitchFamily="2" charset="77"/>
              </a:rPr>
            </a:br>
            <a:endParaRPr lang="en-GB" sz="30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GB" sz="3000" dirty="0">
                <a:solidFill>
                  <a:schemeClr val="bg1"/>
                </a:solidFill>
                <a:effectLst/>
                <a:latin typeface="Poppins" pitchFamily="2" charset="77"/>
                <a:ea typeface="Aptos" panose="020B0004020202020204" pitchFamily="34" charset="0"/>
                <a:cs typeface="Poppins" pitchFamily="2" charset="77"/>
              </a:rPr>
              <a:t>Intervallerne kan tilpasses fleksibelt </a:t>
            </a:r>
            <a:br>
              <a:rPr lang="en-GB" sz="3000" dirty="0">
                <a:solidFill>
                  <a:schemeClr val="bg1"/>
                </a:solidFill>
                <a:effectLst/>
                <a:latin typeface="Poppins" pitchFamily="2" charset="77"/>
                <a:ea typeface="Aptos" panose="020B0004020202020204" pitchFamily="34" charset="0"/>
                <a:cs typeface="Poppins" pitchFamily="2" charset="77"/>
              </a:rPr>
            </a:br>
            <a:r>
              <a:rPr lang="en-GB" sz="3000" dirty="0">
                <a:solidFill>
                  <a:schemeClr val="bg1"/>
                </a:solidFill>
                <a:effectLst/>
                <a:latin typeface="Poppins" pitchFamily="2" charset="77"/>
                <a:ea typeface="Aptos" panose="020B0004020202020204" pitchFamily="34" charset="0"/>
                <a:cs typeface="Poppins" pitchFamily="2" charset="77"/>
              </a:rPr>
              <a:t>til tidsfølsomme opgaver (mødeforberedelse,</a:t>
            </a:r>
            <a:br>
              <a:rPr lang="en-GB" sz="3000" dirty="0">
                <a:solidFill>
                  <a:schemeClr val="bg1"/>
                </a:solidFill>
                <a:effectLst/>
                <a:latin typeface="Poppins" pitchFamily="2" charset="77"/>
                <a:ea typeface="Aptos" panose="020B0004020202020204" pitchFamily="34" charset="0"/>
                <a:cs typeface="Poppins" pitchFamily="2" charset="77"/>
              </a:rPr>
            </a:br>
            <a:r>
              <a:rPr lang="en-GB" sz="3000" dirty="0">
                <a:solidFill>
                  <a:schemeClr val="bg1"/>
                </a:solidFill>
                <a:effectLst/>
                <a:latin typeface="Poppins" pitchFamily="2" charset="77"/>
                <a:ea typeface="Aptos" panose="020B0004020202020204" pitchFamily="34" charset="0"/>
                <a:cs typeface="Poppins" pitchFamily="2" charset="77"/>
              </a:rPr>
              <a:t>svar til kunder osv.)</a:t>
            </a:r>
            <a:endParaRPr lang="en-IT" sz="3000" kern="1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endParaRPr lang="en-IT" sz="3000" dirty="0">
              <a:solidFill>
                <a:schemeClr val="bg1"/>
              </a:solidFill>
              <a:latin typeface="Poppins" pitchFamily="2" charset="77"/>
              <a:cs typeface="Poppins" pitchFamily="2" charset="77"/>
            </a:endParaRPr>
          </a:p>
        </p:txBody>
      </p:sp>
      <p:sp>
        <p:nvSpPr>
          <p:cNvPr id="83" name="Oval 82">
            <a:extLst>
              <a:ext uri="{FF2B5EF4-FFF2-40B4-BE49-F238E27FC236}">
                <a16:creationId xmlns:a16="http://schemas.microsoft.com/office/drawing/2014/main" id="{DE4BD9A7-EF07-6234-D287-A5DFD2F919F5}"/>
              </a:ext>
            </a:extLst>
          </p:cNvPr>
          <p:cNvSpPr/>
          <p:nvPr/>
        </p:nvSpPr>
        <p:spPr>
          <a:xfrm>
            <a:off x="11692646" y="3561138"/>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3164534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01632-5845-6FA1-C12A-63C7E1A96A0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A6B76F-3BE5-11FF-3F26-9A3A68156520}"/>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B3973321-665F-CB59-3889-8643E51675AA}"/>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D542D8EB-04DA-F78A-6AE4-101033B7538F}"/>
              </a:ext>
            </a:extLst>
          </p:cNvPr>
          <p:cNvSpPr/>
          <p:nvPr/>
        </p:nvSpPr>
        <p:spPr>
          <a:xfrm>
            <a:off x="8203618" y="1543305"/>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D096FA56-413C-4291-9EA3-A9258B628592}"/>
              </a:ext>
            </a:extLst>
          </p:cNvPr>
          <p:cNvSpPr/>
          <p:nvPr/>
        </p:nvSpPr>
        <p:spPr>
          <a:xfrm>
            <a:off x="8247791" y="3437924"/>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AF947A9B-202B-9A52-28EA-0BA337562FEB}"/>
              </a:ext>
            </a:extLst>
          </p:cNvPr>
          <p:cNvSpPr/>
          <p:nvPr/>
        </p:nvSpPr>
        <p:spPr>
          <a:xfrm>
            <a:off x="8192245" y="5126509"/>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345730BB-2121-D8E3-501A-3B062A6C214B}"/>
              </a:ext>
            </a:extLst>
          </p:cNvPr>
          <p:cNvSpPr/>
          <p:nvPr/>
        </p:nvSpPr>
        <p:spPr>
          <a:xfrm>
            <a:off x="8247791" y="6614067"/>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3DB51093-2F4F-48BD-C1CA-0C47CEFF2191}"/>
              </a:ext>
            </a:extLst>
          </p:cNvPr>
          <p:cNvSpPr/>
          <p:nvPr/>
        </p:nvSpPr>
        <p:spPr>
          <a:xfrm>
            <a:off x="8234325" y="8233163"/>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31230CA1-3EF6-A8A3-AEC7-9D2EC99392A1}"/>
              </a:ext>
            </a:extLst>
          </p:cNvPr>
          <p:cNvSpPr/>
          <p:nvPr/>
        </p:nvSpPr>
        <p:spPr>
          <a:xfrm>
            <a:off x="8298758" y="1638445"/>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0EA3476D-A014-4FD0-7857-3E3C270D5FB2}"/>
              </a:ext>
            </a:extLst>
          </p:cNvPr>
          <p:cNvSpPr/>
          <p:nvPr/>
        </p:nvSpPr>
        <p:spPr>
          <a:xfrm>
            <a:off x="8342931" y="3533064"/>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2794E03B-584E-2D22-5F71-0F5DFE900938}"/>
              </a:ext>
            </a:extLst>
          </p:cNvPr>
          <p:cNvSpPr/>
          <p:nvPr/>
        </p:nvSpPr>
        <p:spPr>
          <a:xfrm>
            <a:off x="8342931" y="5191255"/>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20961F31-7C30-AD68-1565-35CB4427685D}"/>
              </a:ext>
            </a:extLst>
          </p:cNvPr>
          <p:cNvSpPr/>
          <p:nvPr/>
        </p:nvSpPr>
        <p:spPr>
          <a:xfrm>
            <a:off x="8342931" y="6709207"/>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563CD0F4-74C5-8C4E-9F19-5EB8A01EB782}"/>
              </a:ext>
            </a:extLst>
          </p:cNvPr>
          <p:cNvSpPr/>
          <p:nvPr/>
        </p:nvSpPr>
        <p:spPr>
          <a:xfrm>
            <a:off x="8329465" y="8328303"/>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4" name="Freeform 14">
            <a:extLst>
              <a:ext uri="{FF2B5EF4-FFF2-40B4-BE49-F238E27FC236}">
                <a16:creationId xmlns:a16="http://schemas.microsoft.com/office/drawing/2014/main" id="{9E13687E-7863-2C84-3195-228AB5380EBC}"/>
              </a:ext>
            </a:extLst>
          </p:cNvPr>
          <p:cNvSpPr/>
          <p:nvPr/>
        </p:nvSpPr>
        <p:spPr>
          <a:xfrm>
            <a:off x="8354304" y="1693991"/>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5" name="Freeform 15">
            <a:extLst>
              <a:ext uri="{FF2B5EF4-FFF2-40B4-BE49-F238E27FC236}">
                <a16:creationId xmlns:a16="http://schemas.microsoft.com/office/drawing/2014/main" id="{A3CEFFEA-218B-B79D-2A43-EEE0D0B7BF95}"/>
              </a:ext>
            </a:extLst>
          </p:cNvPr>
          <p:cNvSpPr/>
          <p:nvPr/>
        </p:nvSpPr>
        <p:spPr>
          <a:xfrm>
            <a:off x="8398477" y="3588610"/>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6" name="Freeform 16">
            <a:extLst>
              <a:ext uri="{FF2B5EF4-FFF2-40B4-BE49-F238E27FC236}">
                <a16:creationId xmlns:a16="http://schemas.microsoft.com/office/drawing/2014/main" id="{F6E71886-243B-A647-B163-18FC937988F4}"/>
              </a:ext>
            </a:extLst>
          </p:cNvPr>
          <p:cNvSpPr/>
          <p:nvPr/>
        </p:nvSpPr>
        <p:spPr>
          <a:xfrm>
            <a:off x="8398477" y="5246801"/>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7" name="Freeform 17">
            <a:extLst>
              <a:ext uri="{FF2B5EF4-FFF2-40B4-BE49-F238E27FC236}">
                <a16:creationId xmlns:a16="http://schemas.microsoft.com/office/drawing/2014/main" id="{FC038B31-5B69-D1E5-CA5D-EF25EEC3BF03}"/>
              </a:ext>
            </a:extLst>
          </p:cNvPr>
          <p:cNvSpPr/>
          <p:nvPr/>
        </p:nvSpPr>
        <p:spPr>
          <a:xfrm>
            <a:off x="8398477" y="6764753"/>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8" name="Freeform 18">
            <a:extLst>
              <a:ext uri="{FF2B5EF4-FFF2-40B4-BE49-F238E27FC236}">
                <a16:creationId xmlns:a16="http://schemas.microsoft.com/office/drawing/2014/main" id="{8422F930-984C-C251-A6CC-0BD3A6C377F4}"/>
              </a:ext>
            </a:extLst>
          </p:cNvPr>
          <p:cNvSpPr/>
          <p:nvPr/>
        </p:nvSpPr>
        <p:spPr>
          <a:xfrm>
            <a:off x="8385011" y="8383849"/>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9" name="Group 19">
            <a:extLst>
              <a:ext uri="{FF2B5EF4-FFF2-40B4-BE49-F238E27FC236}">
                <a16:creationId xmlns:a16="http://schemas.microsoft.com/office/drawing/2014/main" id="{7DDAA9D5-EF58-A11B-5B80-384EAE53A3F2}"/>
              </a:ext>
            </a:extLst>
          </p:cNvPr>
          <p:cNvGrpSpPr/>
          <p:nvPr/>
        </p:nvGrpSpPr>
        <p:grpSpPr>
          <a:xfrm>
            <a:off x="1711095" y="2633122"/>
            <a:ext cx="5466116" cy="5384124"/>
            <a:chOff x="0" y="0"/>
            <a:chExt cx="7288155" cy="7178832"/>
          </a:xfrm>
        </p:grpSpPr>
        <p:sp>
          <p:nvSpPr>
            <p:cNvPr id="20" name="Freeform 20">
              <a:extLst>
                <a:ext uri="{FF2B5EF4-FFF2-40B4-BE49-F238E27FC236}">
                  <a16:creationId xmlns:a16="http://schemas.microsoft.com/office/drawing/2014/main" id="{E3AF308B-00FF-C522-C893-90D13901B844}"/>
                </a:ext>
              </a:extLst>
            </p:cNvPr>
            <p:cNvSpPr/>
            <p:nvPr/>
          </p:nvSpPr>
          <p:spPr>
            <a:xfrm>
              <a:off x="0" y="0"/>
              <a:ext cx="7288155" cy="7178832"/>
            </a:xfrm>
            <a:custGeom>
              <a:avLst/>
              <a:gdLst/>
              <a:ahLst/>
              <a:cxnLst/>
              <a:rect l="l" t="t" r="r" b="b"/>
              <a:pathLst>
                <a:path w="7288155" h="7178832">
                  <a:moveTo>
                    <a:pt x="0" y="0"/>
                  </a:moveTo>
                  <a:lnTo>
                    <a:pt x="7288155" y="0"/>
                  </a:lnTo>
                  <a:lnTo>
                    <a:pt x="7288155" y="7178832"/>
                  </a:lnTo>
                  <a:lnTo>
                    <a:pt x="0" y="71788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21" name="Freeform 21">
              <a:extLst>
                <a:ext uri="{FF2B5EF4-FFF2-40B4-BE49-F238E27FC236}">
                  <a16:creationId xmlns:a16="http://schemas.microsoft.com/office/drawing/2014/main" id="{D8715BA9-D2AE-BE61-C48B-95C6F277EAE8}"/>
                </a:ext>
              </a:extLst>
            </p:cNvPr>
            <p:cNvSpPr/>
            <p:nvPr/>
          </p:nvSpPr>
          <p:spPr>
            <a:xfrm>
              <a:off x="1980095" y="1742225"/>
              <a:ext cx="3327965" cy="3327965"/>
            </a:xfrm>
            <a:custGeom>
              <a:avLst/>
              <a:gdLst/>
              <a:ahLst/>
              <a:cxnLst/>
              <a:rect l="l" t="t" r="r" b="b"/>
              <a:pathLst>
                <a:path w="3327965" h="3327965">
                  <a:moveTo>
                    <a:pt x="0" y="0"/>
                  </a:moveTo>
                  <a:lnTo>
                    <a:pt x="3327965" y="0"/>
                  </a:lnTo>
                  <a:lnTo>
                    <a:pt x="3327965" y="3327965"/>
                  </a:lnTo>
                  <a:lnTo>
                    <a:pt x="0" y="3327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2" name="Freeform 22">
              <a:extLst>
                <a:ext uri="{FF2B5EF4-FFF2-40B4-BE49-F238E27FC236}">
                  <a16:creationId xmlns:a16="http://schemas.microsoft.com/office/drawing/2014/main" id="{64070E4D-34DC-A5D6-8B68-0626ACFDBAB1}"/>
                </a:ext>
              </a:extLst>
            </p:cNvPr>
            <p:cNvSpPr/>
            <p:nvPr/>
          </p:nvSpPr>
          <p:spPr>
            <a:xfrm>
              <a:off x="2231075" y="1993205"/>
              <a:ext cx="2826005" cy="2826005"/>
            </a:xfrm>
            <a:custGeom>
              <a:avLst/>
              <a:gdLst/>
              <a:ahLst/>
              <a:cxnLst/>
              <a:rect l="l" t="t" r="r" b="b"/>
              <a:pathLst>
                <a:path w="2826005" h="2826005">
                  <a:moveTo>
                    <a:pt x="0" y="0"/>
                  </a:moveTo>
                  <a:lnTo>
                    <a:pt x="2826005" y="0"/>
                  </a:lnTo>
                  <a:lnTo>
                    <a:pt x="2826005" y="2826005"/>
                  </a:lnTo>
                  <a:lnTo>
                    <a:pt x="0" y="28260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23" name="Freeform 23">
              <a:extLst>
                <a:ext uri="{FF2B5EF4-FFF2-40B4-BE49-F238E27FC236}">
                  <a16:creationId xmlns:a16="http://schemas.microsoft.com/office/drawing/2014/main" id="{3B150B1D-FCDC-CAE6-9E26-2BDEDE82C153}"/>
                </a:ext>
              </a:extLst>
            </p:cNvPr>
            <p:cNvSpPr/>
            <p:nvPr/>
          </p:nvSpPr>
          <p:spPr>
            <a:xfrm>
              <a:off x="2377605" y="2139735"/>
              <a:ext cx="2532945" cy="2532945"/>
            </a:xfrm>
            <a:custGeom>
              <a:avLst/>
              <a:gdLst/>
              <a:ahLst/>
              <a:cxnLst/>
              <a:rect l="l" t="t" r="r" b="b"/>
              <a:pathLst>
                <a:path w="2532945" h="2532945">
                  <a:moveTo>
                    <a:pt x="0" y="0"/>
                  </a:moveTo>
                  <a:lnTo>
                    <a:pt x="2532945" y="0"/>
                  </a:lnTo>
                  <a:lnTo>
                    <a:pt x="2532945" y="2532945"/>
                  </a:lnTo>
                  <a:lnTo>
                    <a:pt x="0" y="2532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4" name="Freeform 24">
              <a:extLst>
                <a:ext uri="{FF2B5EF4-FFF2-40B4-BE49-F238E27FC236}">
                  <a16:creationId xmlns:a16="http://schemas.microsoft.com/office/drawing/2014/main" id="{BBE844B6-0077-B4F5-B2D0-719A520B3AE3}"/>
                </a:ext>
              </a:extLst>
            </p:cNvPr>
            <p:cNvSpPr/>
            <p:nvPr/>
          </p:nvSpPr>
          <p:spPr>
            <a:xfrm>
              <a:off x="1351985" y="883517"/>
              <a:ext cx="1256218" cy="1256218"/>
            </a:xfrm>
            <a:custGeom>
              <a:avLst/>
              <a:gdLst/>
              <a:ahLst/>
              <a:cxnLst/>
              <a:rect l="l" t="t" r="r" b="b"/>
              <a:pathLst>
                <a:path w="1256218" h="1256218">
                  <a:moveTo>
                    <a:pt x="0" y="0"/>
                  </a:moveTo>
                  <a:lnTo>
                    <a:pt x="1256219" y="0"/>
                  </a:lnTo>
                  <a:lnTo>
                    <a:pt x="1256219" y="1256218"/>
                  </a:lnTo>
                  <a:lnTo>
                    <a:pt x="0" y="12562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25" name="Freeform 25">
              <a:extLst>
                <a:ext uri="{FF2B5EF4-FFF2-40B4-BE49-F238E27FC236}">
                  <a16:creationId xmlns:a16="http://schemas.microsoft.com/office/drawing/2014/main" id="{C5B8F3A2-81E6-9233-3916-27B104D6BC1F}"/>
                </a:ext>
              </a:extLst>
            </p:cNvPr>
            <p:cNvSpPr/>
            <p:nvPr/>
          </p:nvSpPr>
          <p:spPr>
            <a:xfrm>
              <a:off x="4537619" y="883517"/>
              <a:ext cx="1223242" cy="1256218"/>
            </a:xfrm>
            <a:custGeom>
              <a:avLst/>
              <a:gdLst/>
              <a:ahLst/>
              <a:cxnLst/>
              <a:rect l="l" t="t" r="r" b="b"/>
              <a:pathLst>
                <a:path w="1223242" h="1256218">
                  <a:moveTo>
                    <a:pt x="0" y="0"/>
                  </a:moveTo>
                  <a:lnTo>
                    <a:pt x="1223242" y="0"/>
                  </a:lnTo>
                  <a:lnTo>
                    <a:pt x="1223242" y="1256218"/>
                  </a:lnTo>
                  <a:lnTo>
                    <a:pt x="0" y="12562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de-DE"/>
            </a:p>
          </p:txBody>
        </p:sp>
        <p:sp>
          <p:nvSpPr>
            <p:cNvPr id="26" name="Freeform 26">
              <a:extLst>
                <a:ext uri="{FF2B5EF4-FFF2-40B4-BE49-F238E27FC236}">
                  <a16:creationId xmlns:a16="http://schemas.microsoft.com/office/drawing/2014/main" id="{DC365FA9-88DA-8847-1ECB-C474019A45C0}"/>
                </a:ext>
              </a:extLst>
            </p:cNvPr>
            <p:cNvSpPr/>
            <p:nvPr/>
          </p:nvSpPr>
          <p:spPr>
            <a:xfrm>
              <a:off x="5225563" y="3841701"/>
              <a:ext cx="1480411" cy="1064045"/>
            </a:xfrm>
            <a:custGeom>
              <a:avLst/>
              <a:gdLst/>
              <a:ahLst/>
              <a:cxnLst/>
              <a:rect l="l" t="t" r="r" b="b"/>
              <a:pathLst>
                <a:path w="1480411" h="1064045">
                  <a:moveTo>
                    <a:pt x="0" y="0"/>
                  </a:moveTo>
                  <a:lnTo>
                    <a:pt x="1480411" y="0"/>
                  </a:lnTo>
                  <a:lnTo>
                    <a:pt x="1480411" y="1064046"/>
                  </a:lnTo>
                  <a:lnTo>
                    <a:pt x="0" y="106404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de-DE"/>
            </a:p>
          </p:txBody>
        </p:sp>
        <p:sp>
          <p:nvSpPr>
            <p:cNvPr id="27" name="Freeform 27">
              <a:extLst>
                <a:ext uri="{FF2B5EF4-FFF2-40B4-BE49-F238E27FC236}">
                  <a16:creationId xmlns:a16="http://schemas.microsoft.com/office/drawing/2014/main" id="{1208104A-0F84-953F-DB2C-F59EFC266BBF}"/>
                </a:ext>
              </a:extLst>
            </p:cNvPr>
            <p:cNvSpPr/>
            <p:nvPr/>
          </p:nvSpPr>
          <p:spPr>
            <a:xfrm>
              <a:off x="506703" y="3601773"/>
              <a:ext cx="1520744" cy="1543902"/>
            </a:xfrm>
            <a:custGeom>
              <a:avLst/>
              <a:gdLst/>
              <a:ahLst/>
              <a:cxnLst/>
              <a:rect l="l" t="t" r="r" b="b"/>
              <a:pathLst>
                <a:path w="1520744" h="1543902">
                  <a:moveTo>
                    <a:pt x="0" y="0"/>
                  </a:moveTo>
                  <a:lnTo>
                    <a:pt x="1520744" y="0"/>
                  </a:lnTo>
                  <a:lnTo>
                    <a:pt x="1520744" y="1543902"/>
                  </a:lnTo>
                  <a:lnTo>
                    <a:pt x="0" y="154390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28" name="Freeform 28">
              <a:extLst>
                <a:ext uri="{FF2B5EF4-FFF2-40B4-BE49-F238E27FC236}">
                  <a16:creationId xmlns:a16="http://schemas.microsoft.com/office/drawing/2014/main" id="{487CBEE7-7470-A323-F160-55FE1AD13B82}"/>
                </a:ext>
              </a:extLst>
            </p:cNvPr>
            <p:cNvSpPr/>
            <p:nvPr/>
          </p:nvSpPr>
          <p:spPr>
            <a:xfrm>
              <a:off x="3069913" y="5151490"/>
              <a:ext cx="1370858" cy="1391734"/>
            </a:xfrm>
            <a:custGeom>
              <a:avLst/>
              <a:gdLst/>
              <a:ahLst/>
              <a:cxnLst/>
              <a:rect l="l" t="t" r="r" b="b"/>
              <a:pathLst>
                <a:path w="1370858" h="1391734">
                  <a:moveTo>
                    <a:pt x="0" y="0"/>
                  </a:moveTo>
                  <a:lnTo>
                    <a:pt x="1370858" y="0"/>
                  </a:lnTo>
                  <a:lnTo>
                    <a:pt x="1370858" y="1391734"/>
                  </a:lnTo>
                  <a:lnTo>
                    <a:pt x="0" y="139173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de-DE"/>
            </a:p>
          </p:txBody>
        </p:sp>
        <p:sp>
          <p:nvSpPr>
            <p:cNvPr id="29" name="Freeform 29">
              <a:extLst>
                <a:ext uri="{FF2B5EF4-FFF2-40B4-BE49-F238E27FC236}">
                  <a16:creationId xmlns:a16="http://schemas.microsoft.com/office/drawing/2014/main" id="{0441AB37-E698-C992-11A3-17D2BFCD5205}"/>
                </a:ext>
              </a:extLst>
            </p:cNvPr>
            <p:cNvSpPr/>
            <p:nvPr/>
          </p:nvSpPr>
          <p:spPr>
            <a:xfrm>
              <a:off x="2829811" y="2537930"/>
              <a:ext cx="1628532" cy="1628532"/>
            </a:xfrm>
            <a:custGeom>
              <a:avLst/>
              <a:gdLst/>
              <a:ahLst/>
              <a:cxnLst/>
              <a:rect l="l" t="t" r="r" b="b"/>
              <a:pathLst>
                <a:path w="1628532" h="1628532">
                  <a:moveTo>
                    <a:pt x="0" y="0"/>
                  </a:moveTo>
                  <a:lnTo>
                    <a:pt x="1628532" y="0"/>
                  </a:lnTo>
                  <a:lnTo>
                    <a:pt x="1628532" y="1628532"/>
                  </a:lnTo>
                  <a:lnTo>
                    <a:pt x="0" y="162853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de-DE"/>
            </a:p>
          </p:txBody>
        </p:sp>
      </p:grpSp>
      <p:grpSp>
        <p:nvGrpSpPr>
          <p:cNvPr id="30" name="Group 30">
            <a:extLst>
              <a:ext uri="{FF2B5EF4-FFF2-40B4-BE49-F238E27FC236}">
                <a16:creationId xmlns:a16="http://schemas.microsoft.com/office/drawing/2014/main" id="{031CC014-FCD5-CFE4-2CFB-BBEAD107B077}"/>
              </a:ext>
            </a:extLst>
          </p:cNvPr>
          <p:cNvGrpSpPr/>
          <p:nvPr/>
        </p:nvGrpSpPr>
        <p:grpSpPr>
          <a:xfrm>
            <a:off x="-1342907" y="10016500"/>
            <a:ext cx="20973813" cy="734301"/>
            <a:chOff x="0" y="0"/>
            <a:chExt cx="11607985" cy="406400"/>
          </a:xfrm>
        </p:grpSpPr>
        <p:sp>
          <p:nvSpPr>
            <p:cNvPr id="31" name="Freeform 31">
              <a:extLst>
                <a:ext uri="{FF2B5EF4-FFF2-40B4-BE49-F238E27FC236}">
                  <a16:creationId xmlns:a16="http://schemas.microsoft.com/office/drawing/2014/main" id="{9CABFEA0-6716-D627-3C9D-9F8313084288}"/>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2" name="TextBox 32">
              <a:extLst>
                <a:ext uri="{FF2B5EF4-FFF2-40B4-BE49-F238E27FC236}">
                  <a16:creationId xmlns:a16="http://schemas.microsoft.com/office/drawing/2014/main" id="{AF39FEF3-0C10-E657-FADE-A482E5ADCD3A}"/>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3" name="Group 33">
            <a:extLst>
              <a:ext uri="{FF2B5EF4-FFF2-40B4-BE49-F238E27FC236}">
                <a16:creationId xmlns:a16="http://schemas.microsoft.com/office/drawing/2014/main" id="{433394BF-8CEC-81C0-29C5-F47CA16A1128}"/>
              </a:ext>
            </a:extLst>
          </p:cNvPr>
          <p:cNvGrpSpPr/>
          <p:nvPr/>
        </p:nvGrpSpPr>
        <p:grpSpPr>
          <a:xfrm>
            <a:off x="2488624" y="10016500"/>
            <a:ext cx="13310752" cy="734301"/>
            <a:chOff x="0" y="0"/>
            <a:chExt cx="7366854" cy="406400"/>
          </a:xfrm>
        </p:grpSpPr>
        <p:sp>
          <p:nvSpPr>
            <p:cNvPr id="34" name="Freeform 34">
              <a:extLst>
                <a:ext uri="{FF2B5EF4-FFF2-40B4-BE49-F238E27FC236}">
                  <a16:creationId xmlns:a16="http://schemas.microsoft.com/office/drawing/2014/main" id="{39AFF624-D9CB-493D-1C97-229483D3B31B}"/>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5" name="TextBox 35">
              <a:extLst>
                <a:ext uri="{FF2B5EF4-FFF2-40B4-BE49-F238E27FC236}">
                  <a16:creationId xmlns:a16="http://schemas.microsoft.com/office/drawing/2014/main" id="{6AFAF349-A940-5DCD-FBBE-F884B7C391B2}"/>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6" name="Group 36">
            <a:extLst>
              <a:ext uri="{FF2B5EF4-FFF2-40B4-BE49-F238E27FC236}">
                <a16:creationId xmlns:a16="http://schemas.microsoft.com/office/drawing/2014/main" id="{D2211B2D-03AD-1BBA-BA59-F99197282006}"/>
              </a:ext>
            </a:extLst>
          </p:cNvPr>
          <p:cNvGrpSpPr/>
          <p:nvPr/>
        </p:nvGrpSpPr>
        <p:grpSpPr>
          <a:xfrm>
            <a:off x="4131384" y="10016500"/>
            <a:ext cx="10025232" cy="734301"/>
            <a:chOff x="0" y="0"/>
            <a:chExt cx="5548478" cy="406400"/>
          </a:xfrm>
        </p:grpSpPr>
        <p:sp>
          <p:nvSpPr>
            <p:cNvPr id="37" name="Freeform 37">
              <a:extLst>
                <a:ext uri="{FF2B5EF4-FFF2-40B4-BE49-F238E27FC236}">
                  <a16:creationId xmlns:a16="http://schemas.microsoft.com/office/drawing/2014/main" id="{842BA0EA-CD72-B43F-1C40-8268C31FDE47}"/>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38" name="TextBox 38">
              <a:extLst>
                <a:ext uri="{FF2B5EF4-FFF2-40B4-BE49-F238E27FC236}">
                  <a16:creationId xmlns:a16="http://schemas.microsoft.com/office/drawing/2014/main" id="{863F707F-D78D-6FEB-2E21-1CCEB2F64E6B}"/>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39" name="TextBox 39">
            <a:extLst>
              <a:ext uri="{FF2B5EF4-FFF2-40B4-BE49-F238E27FC236}">
                <a16:creationId xmlns:a16="http://schemas.microsoft.com/office/drawing/2014/main" id="{00023285-7BE9-8CF9-9F56-F985A10ED90E}"/>
              </a:ext>
            </a:extLst>
          </p:cNvPr>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PRAKTISKE EKSEMPLER</a:t>
            </a:r>
          </a:p>
        </p:txBody>
      </p:sp>
      <p:sp>
        <p:nvSpPr>
          <p:cNvPr id="40" name="TextBox 40">
            <a:extLst>
              <a:ext uri="{FF2B5EF4-FFF2-40B4-BE49-F238E27FC236}">
                <a16:creationId xmlns:a16="http://schemas.microsoft.com/office/drawing/2014/main" id="{09DC40B4-7929-F772-5694-1CE16819C8A6}"/>
              </a:ext>
            </a:extLst>
          </p:cNvPr>
          <p:cNvSpPr txBox="1"/>
          <p:nvPr/>
        </p:nvSpPr>
        <p:spPr>
          <a:xfrm>
            <a:off x="9982200" y="1545359"/>
            <a:ext cx="7644352" cy="2144818"/>
          </a:xfrm>
          <a:prstGeom prst="rect">
            <a:avLst/>
          </a:prstGeom>
        </p:spPr>
        <p:txBody>
          <a:bodyPr lIns="0" tIns="0" rIns="0" bIns="0" rtlCol="0" anchor="t">
            <a:spAutoFit/>
          </a:bodyPr>
          <a:lstStyle/>
          <a:p>
            <a:pPr lvl="0"/>
            <a:r>
              <a:rPr lang="en-GB" sz="2000" b="1" kern="100" dirty="0">
                <a:effectLst/>
                <a:latin typeface="Poppins" pitchFamily="2" charset="77"/>
                <a:ea typeface="Aptos" panose="020B0004020202020204" pitchFamily="34" charset="0"/>
                <a:cs typeface="Poppins" pitchFamily="2" charset="77"/>
              </a:rPr>
              <a:t>Oprettelse af indhold (</a:t>
            </a:r>
            <a:r>
              <a:rPr lang="en-GB" sz="2000" kern="100" dirty="0">
                <a:effectLst/>
                <a:latin typeface="Poppins" pitchFamily="2" charset="77"/>
                <a:ea typeface="Aptos" panose="020B0004020202020204" pitchFamily="34" charset="0"/>
                <a:cs typeface="Poppins" pitchFamily="2" charset="77"/>
              </a:rPr>
              <a:t>f.eks. logoer og pressemeddelelser): Pomodoro-teknikken skaber struktur for både koncentration og produktivitet. Udfordringen er at tilpasse metoden til reklamekampagners dynamiske og uforudsigelige natur.</a:t>
            </a:r>
            <a:br>
              <a:rPr lang="en-GB" sz="2000" kern="100" dirty="0">
                <a:effectLst/>
                <a:latin typeface="Poppins" pitchFamily="2" charset="77"/>
                <a:ea typeface="Aptos" panose="020B0004020202020204" pitchFamily="34" charset="0"/>
                <a:cs typeface="Poppins" pitchFamily="2" charset="77"/>
              </a:rPr>
            </a:br>
            <a:endParaRPr lang="en-IT" sz="2000" kern="100" dirty="0">
              <a:effectLst/>
              <a:latin typeface="Poppins" pitchFamily="2" charset="77"/>
              <a:ea typeface="Aptos" panose="020B0004020202020204" pitchFamily="34" charset="0"/>
              <a:cs typeface="Poppins" pitchFamily="2" charset="77"/>
            </a:endParaRPr>
          </a:p>
          <a:p>
            <a:pPr algn="l">
              <a:lnSpc>
                <a:spcPts val="2260"/>
              </a:lnSpc>
            </a:pPr>
            <a:endParaRPr lang="en-US" sz="2000" spc="-60" dirty="0">
              <a:solidFill>
                <a:srgbClr val="000000"/>
              </a:solidFill>
              <a:latin typeface="Poppins" pitchFamily="2" charset="77"/>
              <a:ea typeface="Poppins"/>
              <a:cs typeface="Poppins" pitchFamily="2" charset="77"/>
              <a:sym typeface="Poppins"/>
            </a:endParaRPr>
          </a:p>
        </p:txBody>
      </p:sp>
      <p:sp>
        <p:nvSpPr>
          <p:cNvPr id="42" name="TextBox 42">
            <a:extLst>
              <a:ext uri="{FF2B5EF4-FFF2-40B4-BE49-F238E27FC236}">
                <a16:creationId xmlns:a16="http://schemas.microsoft.com/office/drawing/2014/main" id="{AE89E50E-66E3-6757-DDEC-13E3C62E9A48}"/>
              </a:ext>
            </a:extLst>
          </p:cNvPr>
          <p:cNvSpPr txBox="1"/>
          <p:nvPr/>
        </p:nvSpPr>
        <p:spPr>
          <a:xfrm>
            <a:off x="9982200" y="3468481"/>
            <a:ext cx="7644352" cy="1538883"/>
          </a:xfrm>
          <a:prstGeom prst="rect">
            <a:avLst/>
          </a:prstGeom>
        </p:spPr>
        <p:txBody>
          <a:bodyPr lIns="0" tIns="0" rIns="0" bIns="0" rtlCol="0" anchor="t">
            <a:spAutoFit/>
          </a:bodyPr>
          <a:lstStyle/>
          <a:p>
            <a:r>
              <a:rPr lang="en-GB" sz="2000" b="1" kern="100" dirty="0">
                <a:effectLst/>
                <a:latin typeface="Poppins" pitchFamily="2" charset="77"/>
                <a:ea typeface="Aptos" panose="020B0004020202020204" pitchFamily="34" charset="0"/>
                <a:cs typeface="Poppins" pitchFamily="2" charset="77"/>
              </a:rPr>
              <a:t>Projekt- og teamarbejde</a:t>
            </a:r>
            <a:r>
              <a:rPr lang="en-GB" sz="2000" kern="100" dirty="0">
                <a:effectLst/>
                <a:latin typeface="Poppins" pitchFamily="2" charset="77"/>
                <a:ea typeface="Aptos" panose="020B0004020202020204" pitchFamily="34" charset="0"/>
                <a:cs typeface="Poppins" pitchFamily="2" charset="77"/>
              </a:rPr>
              <a:t>: </a:t>
            </a:r>
            <a:br>
              <a:rPr lang="en-GB" sz="2000" kern="100" dirty="0">
                <a:effectLst/>
                <a:latin typeface="Poppins" pitchFamily="2" charset="77"/>
                <a:ea typeface="Aptos" panose="020B0004020202020204" pitchFamily="34" charset="0"/>
                <a:cs typeface="Poppins" pitchFamily="2" charset="77"/>
              </a:rPr>
            </a:br>
            <a:r>
              <a:rPr lang="en-GB" sz="2000" kern="100" dirty="0">
                <a:effectLst/>
                <a:latin typeface="Poppins" pitchFamily="2" charset="77"/>
                <a:ea typeface="Aptos" panose="020B0004020202020204" pitchFamily="34" charset="0"/>
                <a:cs typeface="Poppins" pitchFamily="2" charset="77"/>
              </a:rPr>
              <a:t>Arbejdsresultaterne bliver sandsynligvis mere konsistente, fordi der sker løbende feedback og vidensudveksling i pauserne; den kollektive kreativitet kan øges;</a:t>
            </a:r>
            <a:endParaRPr lang="en-IT" sz="2000" kern="100" dirty="0">
              <a:effectLst/>
              <a:latin typeface="Poppins" pitchFamily="2" charset="77"/>
              <a:ea typeface="Aptos" panose="020B0004020202020204" pitchFamily="34" charset="0"/>
              <a:cs typeface="Poppins" pitchFamily="2" charset="77"/>
            </a:endParaRPr>
          </a:p>
          <a:p>
            <a:pPr marL="342900" lvl="0" indent="-342900">
              <a:buFont typeface="Aptos" panose="020B0004020202020204" pitchFamily="34" charset="0"/>
              <a:buChar char="-"/>
            </a:pPr>
            <a:endParaRPr lang="en-IT" sz="2000" kern="100" dirty="0">
              <a:effectLst/>
              <a:latin typeface="Poppins" pitchFamily="2" charset="77"/>
              <a:ea typeface="Aptos" panose="020B0004020202020204" pitchFamily="34" charset="0"/>
              <a:cs typeface="Poppins" pitchFamily="2" charset="77"/>
            </a:endParaRPr>
          </a:p>
        </p:txBody>
      </p:sp>
      <p:sp>
        <p:nvSpPr>
          <p:cNvPr id="43" name="TextBox 43">
            <a:extLst>
              <a:ext uri="{FF2B5EF4-FFF2-40B4-BE49-F238E27FC236}">
                <a16:creationId xmlns:a16="http://schemas.microsoft.com/office/drawing/2014/main" id="{73123FB6-DC96-9160-5650-47BC2412868D}"/>
              </a:ext>
            </a:extLst>
          </p:cNvPr>
          <p:cNvSpPr txBox="1"/>
          <p:nvPr/>
        </p:nvSpPr>
        <p:spPr>
          <a:xfrm>
            <a:off x="9592214" y="5126509"/>
            <a:ext cx="7644352" cy="1837041"/>
          </a:xfrm>
          <a:prstGeom prst="rect">
            <a:avLst/>
          </a:prstGeom>
        </p:spPr>
        <p:txBody>
          <a:bodyPr lIns="0" tIns="0" rIns="0" bIns="0" rtlCol="0" anchor="t">
            <a:spAutoFit/>
          </a:bodyPr>
          <a:lstStyle/>
          <a:p>
            <a:pPr lvl="1"/>
            <a:r>
              <a:rPr lang="en-GB" sz="2000" kern="100" dirty="0">
                <a:effectLst/>
                <a:latin typeface="Poppins" pitchFamily="2" charset="77"/>
                <a:ea typeface="Aptos" panose="020B0004020202020204" pitchFamily="34" charset="0"/>
                <a:cs typeface="Poppins" pitchFamily="2" charset="77"/>
              </a:rPr>
              <a:t>En effektiv </a:t>
            </a:r>
            <a:r>
              <a:rPr lang="en-GB" sz="2000" b="1" kern="100" dirty="0">
                <a:effectLst/>
                <a:latin typeface="Poppins" pitchFamily="2" charset="77"/>
                <a:ea typeface="Aptos" panose="020B0004020202020204" pitchFamily="34" charset="0"/>
                <a:cs typeface="Poppins" pitchFamily="2" charset="77"/>
              </a:rPr>
              <a:t>pausestruktur </a:t>
            </a:r>
            <a:r>
              <a:rPr lang="en-GB" sz="2000" kern="100" dirty="0">
                <a:effectLst/>
                <a:latin typeface="Poppins" pitchFamily="2" charset="77"/>
                <a:ea typeface="Aptos" panose="020B0004020202020204" pitchFamily="34" charset="0"/>
                <a:cs typeface="Poppins" pitchFamily="2" charset="77"/>
              </a:rPr>
              <a:t>kan have en betydelig indvirkning på teamdynamikken i SMV'er: </a:t>
            </a:r>
            <a:r>
              <a:rPr lang="en-IT" sz="2000" kern="100" dirty="0">
                <a:effectLst/>
                <a:latin typeface="Poppins" pitchFamily="2" charset="77"/>
                <a:ea typeface="Aptos" panose="020B0004020202020204" pitchFamily="34" charset="0"/>
                <a:cs typeface="Poppins" pitchFamily="2" charset="77"/>
              </a:rPr>
              <a:t>Optimer teamets interaktion og sociale samhørighed gennem bevidst planlagte pauser;</a:t>
            </a:r>
          </a:p>
          <a:p>
            <a:pPr lvl="1"/>
            <a:endParaRPr lang="en-IT" sz="2000" kern="100" dirty="0">
              <a:effectLst/>
              <a:latin typeface="Poppins" pitchFamily="2" charset="77"/>
              <a:ea typeface="Aptos" panose="020B0004020202020204" pitchFamily="34" charset="0"/>
              <a:cs typeface="Poppins" pitchFamily="2" charset="77"/>
            </a:endParaRPr>
          </a:p>
          <a:p>
            <a:pPr algn="l">
              <a:lnSpc>
                <a:spcPts val="2260"/>
              </a:lnSpc>
            </a:pPr>
            <a:endParaRPr lang="en-US" sz="2000" spc="-60" dirty="0">
              <a:solidFill>
                <a:srgbClr val="000000"/>
              </a:solidFill>
              <a:latin typeface="Poppins" pitchFamily="2" charset="77"/>
              <a:ea typeface="Poppins"/>
              <a:cs typeface="Poppins" pitchFamily="2" charset="77"/>
              <a:sym typeface="Poppins"/>
            </a:endParaRPr>
          </a:p>
        </p:txBody>
      </p:sp>
      <p:sp>
        <p:nvSpPr>
          <p:cNvPr id="44" name="TextBox 44">
            <a:extLst>
              <a:ext uri="{FF2B5EF4-FFF2-40B4-BE49-F238E27FC236}">
                <a16:creationId xmlns:a16="http://schemas.microsoft.com/office/drawing/2014/main" id="{6FAD66D8-1455-E631-88A9-F0AAA2E3D639}"/>
              </a:ext>
            </a:extLst>
          </p:cNvPr>
          <p:cNvSpPr txBox="1"/>
          <p:nvPr/>
        </p:nvSpPr>
        <p:spPr>
          <a:xfrm>
            <a:off x="9982200" y="6745614"/>
            <a:ext cx="7644352" cy="1231106"/>
          </a:xfrm>
          <a:prstGeom prst="rect">
            <a:avLst/>
          </a:prstGeom>
        </p:spPr>
        <p:txBody>
          <a:bodyPr lIns="0" tIns="0" rIns="0" bIns="0" rtlCol="0" anchor="t">
            <a:spAutoFit/>
          </a:bodyPr>
          <a:lstStyle/>
          <a:p>
            <a:pPr lvl="0"/>
            <a:r>
              <a:rPr lang="en-GB" sz="2000" b="1" kern="100" dirty="0">
                <a:effectLst/>
                <a:latin typeface="Poppins" pitchFamily="2" charset="77"/>
                <a:ea typeface="Aptos" panose="020B0004020202020204" pitchFamily="34" charset="0"/>
                <a:cs typeface="Poppins" pitchFamily="2" charset="77"/>
              </a:rPr>
              <a:t>Produktudvikling</a:t>
            </a:r>
            <a:r>
              <a:rPr lang="en-GB" sz="2000" kern="100" dirty="0">
                <a:effectLst/>
                <a:latin typeface="Poppins" pitchFamily="2" charset="77"/>
                <a:ea typeface="Aptos" panose="020B0004020202020204" pitchFamily="34" charset="0"/>
                <a:cs typeface="Poppins" pitchFamily="2" charset="77"/>
              </a:rPr>
              <a:t>: Teknikken gør det muligt at arbejde struktureret og målrettet, selv under tidspres. </a:t>
            </a:r>
            <a:br>
              <a:rPr lang="en-GB" sz="2000" kern="100" dirty="0">
                <a:effectLst/>
                <a:latin typeface="Poppins" pitchFamily="2" charset="77"/>
                <a:ea typeface="Aptos" panose="020B0004020202020204" pitchFamily="34" charset="0"/>
                <a:cs typeface="Poppins" pitchFamily="2" charset="77"/>
              </a:rPr>
            </a:br>
            <a:endParaRPr lang="en-IT" sz="2000" kern="100" dirty="0">
              <a:effectLst/>
              <a:latin typeface="Poppins" pitchFamily="2" charset="77"/>
              <a:ea typeface="Aptos" panose="020B0004020202020204" pitchFamily="34" charset="0"/>
              <a:cs typeface="Poppins" pitchFamily="2" charset="77"/>
            </a:endParaRPr>
          </a:p>
        </p:txBody>
      </p:sp>
      <p:sp>
        <p:nvSpPr>
          <p:cNvPr id="45" name="TextBox 45">
            <a:extLst>
              <a:ext uri="{FF2B5EF4-FFF2-40B4-BE49-F238E27FC236}">
                <a16:creationId xmlns:a16="http://schemas.microsoft.com/office/drawing/2014/main" id="{DDB85424-C540-5868-F285-6C886D12DCBE}"/>
              </a:ext>
            </a:extLst>
          </p:cNvPr>
          <p:cNvSpPr txBox="1"/>
          <p:nvPr/>
        </p:nvSpPr>
        <p:spPr>
          <a:xfrm>
            <a:off x="9982200" y="8090495"/>
            <a:ext cx="7644352" cy="1538883"/>
          </a:xfrm>
          <a:prstGeom prst="rect">
            <a:avLst/>
          </a:prstGeom>
        </p:spPr>
        <p:txBody>
          <a:bodyPr lIns="0" tIns="0" rIns="0" bIns="0" rtlCol="0" anchor="t">
            <a:spAutoFit/>
          </a:bodyPr>
          <a:lstStyle/>
          <a:p>
            <a:pPr lvl="0"/>
            <a:r>
              <a:rPr lang="en-IT" sz="2000" b="1" kern="100" dirty="0">
                <a:effectLst/>
                <a:latin typeface="Poppins" pitchFamily="2" charset="77"/>
                <a:ea typeface="Aptos" panose="020B0004020202020204" pitchFamily="34" charset="0"/>
                <a:cs typeface="Poppins" pitchFamily="2" charset="77"/>
              </a:rPr>
              <a:t>Nonprofit-organisationer</a:t>
            </a:r>
            <a:r>
              <a:rPr lang="en-IT" sz="2000" kern="100" dirty="0">
                <a:effectLst/>
                <a:latin typeface="Poppins" pitchFamily="2" charset="77"/>
                <a:ea typeface="Aptos" panose="020B0004020202020204" pitchFamily="34" charset="0"/>
                <a:cs typeface="Poppins" pitchFamily="2" charset="77"/>
              </a:rPr>
              <a:t>:</a:t>
            </a:r>
            <a:br>
              <a:rPr lang="en-IT" sz="2000" kern="100" dirty="0">
                <a:effectLst/>
                <a:latin typeface="Poppins" pitchFamily="2" charset="77"/>
                <a:ea typeface="Aptos" panose="020B0004020202020204" pitchFamily="34" charset="0"/>
                <a:cs typeface="Poppins" pitchFamily="2" charset="77"/>
              </a:rPr>
            </a:br>
            <a:r>
              <a:rPr lang="en-IT" sz="2000" kern="100" dirty="0">
                <a:effectLst/>
                <a:latin typeface="Poppins" pitchFamily="2" charset="77"/>
                <a:ea typeface="Aptos" panose="020B0004020202020204" pitchFamily="34" charset="0"/>
                <a:cs typeface="Poppins" pitchFamily="2" charset="77"/>
              </a:rPr>
              <a:t>Udfordring, fordi frivillige har forskellige muligheder og tidspunkter</a:t>
            </a:r>
            <a:br>
              <a:rPr lang="en-IT" sz="2000" kern="100" dirty="0">
                <a:effectLst/>
                <a:latin typeface="Poppins" pitchFamily="2" charset="77"/>
                <a:ea typeface="Aptos" panose="020B0004020202020204" pitchFamily="34" charset="0"/>
                <a:cs typeface="Poppins" pitchFamily="2" charset="77"/>
              </a:rPr>
            </a:br>
            <a:r>
              <a:rPr lang="en-IT" sz="2000" dirty="0">
                <a:effectLst/>
                <a:latin typeface="Poppins" pitchFamily="2" charset="77"/>
                <a:ea typeface="Aptos" panose="020B0004020202020204" pitchFamily="34" charset="0"/>
                <a:cs typeface="Poppins" pitchFamily="2" charset="77"/>
              </a:rPr>
              <a:t>Skab fleksible, men klare rammebetingelser, der opfylder både individuelle og organisatoriske </a:t>
            </a:r>
            <a:r>
              <a:rPr lang="en-IT" sz="2000" dirty="0">
                <a:effectLst/>
                <a:latin typeface="Poppins" pitchFamily="2" charset="77"/>
                <a:cs typeface="Poppins" pitchFamily="2" charset="77"/>
              </a:rPr>
              <a:t>behov </a:t>
            </a:r>
            <a:endParaRPr lang="en-US" sz="2000" spc="-60" dirty="0">
              <a:solidFill>
                <a:srgbClr val="000000"/>
              </a:solidFill>
              <a:latin typeface="Poppins" pitchFamily="2" charset="77"/>
              <a:ea typeface="Poppins"/>
              <a:cs typeface="Poppins" pitchFamily="2" charset="77"/>
              <a:sym typeface="Poppins"/>
            </a:endParaRPr>
          </a:p>
        </p:txBody>
      </p:sp>
    </p:spTree>
    <p:extLst>
      <p:ext uri="{BB962C8B-B14F-4D97-AF65-F5344CB8AC3E}">
        <p14:creationId xmlns:p14="http://schemas.microsoft.com/office/powerpoint/2010/main" val="2845576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9">
            <a:extLst>
              <a:ext uri="{FF2B5EF4-FFF2-40B4-BE49-F238E27FC236}">
                <a16:creationId xmlns:a16="http://schemas.microsoft.com/office/drawing/2014/main" id="{74657953-BF25-DC34-38A7-3A80017090E3}"/>
              </a:ext>
            </a:extLst>
          </p:cNvPr>
          <p:cNvSpPr txBox="1"/>
          <p:nvPr/>
        </p:nvSpPr>
        <p:spPr>
          <a:xfrm>
            <a:off x="3789876" y="657622"/>
            <a:ext cx="10708249" cy="1538883"/>
          </a:xfrm>
          <a:prstGeom prst="rect">
            <a:avLst/>
          </a:prstGeom>
        </p:spPr>
        <p:txBody>
          <a:bodyPr lIns="0" tIns="0" rIns="0" bIns="0" rtlCol="0" anchor="t">
            <a:spAutoFit/>
          </a:bodyPr>
          <a:lstStyle/>
          <a:p>
            <a:pPr lvl="1" algn="ctr"/>
            <a:r>
              <a:rPr lang="en-GB" sz="5000" b="1" kern="100" dirty="0">
                <a:effectLst/>
                <a:latin typeface="Poppins" pitchFamily="2" charset="77"/>
                <a:ea typeface="Aptos" panose="020B0004020202020204" pitchFamily="34" charset="0"/>
                <a:cs typeface="Poppins" pitchFamily="2" charset="77"/>
              </a:rPr>
              <a:t>En typisk dag på </a:t>
            </a:r>
          </a:p>
          <a:p>
            <a:pPr lvl="1" algn="ctr"/>
            <a:r>
              <a:rPr lang="en-GB" sz="5000" b="1" kern="100" dirty="0">
                <a:effectLst/>
                <a:latin typeface="Poppins" pitchFamily="2" charset="77"/>
                <a:ea typeface="Aptos" panose="020B0004020202020204" pitchFamily="34" charset="0"/>
                <a:cs typeface="Poppins" pitchFamily="2" charset="77"/>
              </a:rPr>
              <a:t>Vanilla Mind Office</a:t>
            </a:r>
            <a:endParaRPr lang="en-IT" sz="5000" kern="100" dirty="0">
              <a:effectLst/>
              <a:latin typeface="Poppins" pitchFamily="2" charset="77"/>
              <a:ea typeface="Aptos" panose="020B0004020202020204" pitchFamily="34" charset="0"/>
              <a:cs typeface="Poppins" pitchFamily="2" charset="77"/>
            </a:endParaRPr>
          </a:p>
        </p:txBody>
      </p:sp>
      <p:pic>
        <p:nvPicPr>
          <p:cNvPr id="4" name="Picture 3" descr="A digital numbers on a white background&#10;&#10;Description automatically generated">
            <a:extLst>
              <a:ext uri="{FF2B5EF4-FFF2-40B4-BE49-F238E27FC236}">
                <a16:creationId xmlns:a16="http://schemas.microsoft.com/office/drawing/2014/main" id="{FB9FCFFF-1D40-2F86-A3B0-13476460B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78" y="6013721"/>
            <a:ext cx="1909896" cy="1243130"/>
          </a:xfrm>
          <a:prstGeom prst="rect">
            <a:avLst/>
          </a:prstGeom>
        </p:spPr>
      </p:pic>
      <p:pic>
        <p:nvPicPr>
          <p:cNvPr id="8" name="Picture 7" descr="A digital numbers with dots&#10;&#10;Description automatically generated">
            <a:extLst>
              <a:ext uri="{FF2B5EF4-FFF2-40B4-BE49-F238E27FC236}">
                <a16:creationId xmlns:a16="http://schemas.microsoft.com/office/drawing/2014/main" id="{DD87F77E-DB36-9432-F5FB-952A0628F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56" y="3472333"/>
            <a:ext cx="2314577" cy="1039386"/>
          </a:xfrm>
          <a:prstGeom prst="rect">
            <a:avLst/>
          </a:prstGeom>
        </p:spPr>
      </p:pic>
      <p:pic>
        <p:nvPicPr>
          <p:cNvPr id="10" name="Picture 9" descr="A digital clock with numbers&#10;&#10;Description automatically generated">
            <a:extLst>
              <a:ext uri="{FF2B5EF4-FFF2-40B4-BE49-F238E27FC236}">
                <a16:creationId xmlns:a16="http://schemas.microsoft.com/office/drawing/2014/main" id="{B6BE1AE4-BC4F-9B7C-6D43-BACFE00EE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875" y="2191387"/>
            <a:ext cx="2456826" cy="1158218"/>
          </a:xfrm>
          <a:prstGeom prst="rect">
            <a:avLst/>
          </a:prstGeom>
        </p:spPr>
      </p:pic>
      <p:pic>
        <p:nvPicPr>
          <p:cNvPr id="12" name="Picture 11" descr="A digital numbers and dots&#10;&#10;Description automatically generated">
            <a:extLst>
              <a:ext uri="{FF2B5EF4-FFF2-40B4-BE49-F238E27FC236}">
                <a16:creationId xmlns:a16="http://schemas.microsoft.com/office/drawing/2014/main" id="{077F802B-C418-130B-6872-91859BBE2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3800" y="5120730"/>
            <a:ext cx="2667000" cy="1054100"/>
          </a:xfrm>
          <a:prstGeom prst="rect">
            <a:avLst/>
          </a:prstGeom>
        </p:spPr>
      </p:pic>
      <p:pic>
        <p:nvPicPr>
          <p:cNvPr id="14" name="Picture 13" descr="A digital numbers on a white background&#10;&#10;Description automatically generated">
            <a:extLst>
              <a:ext uri="{FF2B5EF4-FFF2-40B4-BE49-F238E27FC236}">
                <a16:creationId xmlns:a16="http://schemas.microsoft.com/office/drawing/2014/main" id="{5068BFD8-88CA-22C1-5C24-881997D1B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3757" y="8014126"/>
            <a:ext cx="2641600" cy="1219200"/>
          </a:xfrm>
          <a:prstGeom prst="rect">
            <a:avLst/>
          </a:prstGeom>
        </p:spPr>
      </p:pic>
      <p:pic>
        <p:nvPicPr>
          <p:cNvPr id="16" name="Picture 15" descr="A digital numbers on a white background&#10;&#10;Description automatically generated">
            <a:extLst>
              <a:ext uri="{FF2B5EF4-FFF2-40B4-BE49-F238E27FC236}">
                <a16:creationId xmlns:a16="http://schemas.microsoft.com/office/drawing/2014/main" id="{4C69BC31-4079-DEA4-6675-1D210D3D4D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6688" y="6851495"/>
            <a:ext cx="2578100" cy="1155700"/>
          </a:xfrm>
          <a:prstGeom prst="rect">
            <a:avLst/>
          </a:prstGeom>
        </p:spPr>
      </p:pic>
      <p:pic>
        <p:nvPicPr>
          <p:cNvPr id="18" name="Picture 17" descr="A digital clock with numbers&#10;&#10;Description automatically generated">
            <a:extLst>
              <a:ext uri="{FF2B5EF4-FFF2-40B4-BE49-F238E27FC236}">
                <a16:creationId xmlns:a16="http://schemas.microsoft.com/office/drawing/2014/main" id="{D29B756A-81A5-7377-5BD6-848031EF00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3757" y="2871546"/>
            <a:ext cx="2641600" cy="1005211"/>
          </a:xfrm>
          <a:prstGeom prst="rect">
            <a:avLst/>
          </a:prstGeom>
        </p:spPr>
      </p:pic>
      <p:pic>
        <p:nvPicPr>
          <p:cNvPr id="19" name="Picture 18">
            <a:extLst>
              <a:ext uri="{FF2B5EF4-FFF2-40B4-BE49-F238E27FC236}">
                <a16:creationId xmlns:a16="http://schemas.microsoft.com/office/drawing/2014/main" id="{85181A5A-04B4-C724-807C-299FDF1829CA}"/>
              </a:ext>
            </a:extLst>
          </p:cNvPr>
          <p:cNvPicPr>
            <a:picLocks noChangeAspect="1"/>
          </p:cNvPicPr>
          <p:nvPr/>
        </p:nvPicPr>
        <p:blipFill>
          <a:blip r:embed="rId9"/>
          <a:stretch>
            <a:fillRect/>
          </a:stretch>
        </p:blipFill>
        <p:spPr>
          <a:xfrm>
            <a:off x="3165146" y="4077660"/>
            <a:ext cx="3835400" cy="3662428"/>
          </a:xfrm>
          <a:prstGeom prst="rect">
            <a:avLst/>
          </a:prstGeom>
        </p:spPr>
      </p:pic>
      <p:pic>
        <p:nvPicPr>
          <p:cNvPr id="20" name="Picture 19">
            <a:extLst>
              <a:ext uri="{FF2B5EF4-FFF2-40B4-BE49-F238E27FC236}">
                <a16:creationId xmlns:a16="http://schemas.microsoft.com/office/drawing/2014/main" id="{438466EB-22E4-CFCD-0144-AF47D97C5B96}"/>
              </a:ext>
            </a:extLst>
          </p:cNvPr>
          <p:cNvPicPr>
            <a:picLocks noChangeAspect="1"/>
          </p:cNvPicPr>
          <p:nvPr/>
        </p:nvPicPr>
        <p:blipFill>
          <a:blip r:embed="rId9"/>
          <a:stretch>
            <a:fillRect/>
          </a:stretch>
        </p:blipFill>
        <p:spPr>
          <a:xfrm>
            <a:off x="10966857" y="4077660"/>
            <a:ext cx="3835400" cy="3662428"/>
          </a:xfrm>
          <a:prstGeom prst="rect">
            <a:avLst/>
          </a:prstGeom>
        </p:spPr>
      </p:pic>
      <p:sp>
        <p:nvSpPr>
          <p:cNvPr id="21" name="TextBox 20">
            <a:extLst>
              <a:ext uri="{FF2B5EF4-FFF2-40B4-BE49-F238E27FC236}">
                <a16:creationId xmlns:a16="http://schemas.microsoft.com/office/drawing/2014/main" id="{BDD901E0-3CF3-EF30-4AE0-DE997EDF3D20}"/>
              </a:ext>
            </a:extLst>
          </p:cNvPr>
          <p:cNvSpPr txBox="1"/>
          <p:nvPr/>
        </p:nvSpPr>
        <p:spPr>
          <a:xfrm>
            <a:off x="961056" y="5775194"/>
            <a:ext cx="1558440" cy="477054"/>
          </a:xfrm>
          <a:prstGeom prst="rect">
            <a:avLst/>
          </a:prstGeom>
          <a:noFill/>
        </p:spPr>
        <p:txBody>
          <a:bodyPr wrap="none" rtlCol="0">
            <a:spAutoFit/>
          </a:bodyPr>
          <a:lstStyle/>
          <a:p>
            <a:r>
              <a:rPr lang="en-IT" sz="2500" dirty="0">
                <a:latin typeface="Poppins" pitchFamily="2" charset="77"/>
                <a:cs typeface="Poppins" pitchFamily="2" charset="77"/>
              </a:rPr>
              <a:t>VÅGN OP</a:t>
            </a:r>
          </a:p>
        </p:txBody>
      </p:sp>
      <p:sp>
        <p:nvSpPr>
          <p:cNvPr id="23" name="TextBox 22">
            <a:extLst>
              <a:ext uri="{FF2B5EF4-FFF2-40B4-BE49-F238E27FC236}">
                <a16:creationId xmlns:a16="http://schemas.microsoft.com/office/drawing/2014/main" id="{82E7098E-7BD5-B5DC-F284-0CF55C1F474C}"/>
              </a:ext>
            </a:extLst>
          </p:cNvPr>
          <p:cNvSpPr txBox="1"/>
          <p:nvPr/>
        </p:nvSpPr>
        <p:spPr>
          <a:xfrm>
            <a:off x="670658" y="4809763"/>
            <a:ext cx="2167581" cy="477054"/>
          </a:xfrm>
          <a:prstGeom prst="rect">
            <a:avLst/>
          </a:prstGeom>
          <a:noFill/>
        </p:spPr>
        <p:txBody>
          <a:bodyPr wrap="none" rtlCol="0">
            <a:spAutoFit/>
          </a:bodyPr>
          <a:lstStyle/>
          <a:p>
            <a:r>
              <a:rPr lang="en-US" sz="2500" dirty="0">
                <a:latin typeface="Poppins" pitchFamily="2" charset="77"/>
                <a:cs typeface="Poppins" pitchFamily="2" charset="77"/>
              </a:rPr>
              <a:t>START ARBEJDE</a:t>
            </a:r>
            <a:endParaRPr lang="en-IT" sz="2500" dirty="0">
              <a:latin typeface="Poppins" pitchFamily="2" charset="77"/>
              <a:cs typeface="Poppins" pitchFamily="2" charset="77"/>
            </a:endParaRPr>
          </a:p>
        </p:txBody>
      </p:sp>
      <p:sp>
        <p:nvSpPr>
          <p:cNvPr id="24" name="TextBox 23">
            <a:extLst>
              <a:ext uri="{FF2B5EF4-FFF2-40B4-BE49-F238E27FC236}">
                <a16:creationId xmlns:a16="http://schemas.microsoft.com/office/drawing/2014/main" id="{D01D0367-787B-6182-E293-202456F68C0F}"/>
              </a:ext>
            </a:extLst>
          </p:cNvPr>
          <p:cNvSpPr txBox="1"/>
          <p:nvPr/>
        </p:nvSpPr>
        <p:spPr>
          <a:xfrm>
            <a:off x="3394765" y="3130252"/>
            <a:ext cx="3399179" cy="861774"/>
          </a:xfrm>
          <a:prstGeom prst="rect">
            <a:avLst/>
          </a:prstGeom>
          <a:noFill/>
        </p:spPr>
        <p:txBody>
          <a:bodyPr wrap="square" rtlCol="0">
            <a:spAutoFit/>
          </a:bodyPr>
          <a:lstStyle/>
          <a:p>
            <a:pPr algn="ctr"/>
            <a:r>
              <a:rPr lang="en-US" sz="2500" dirty="0">
                <a:latin typeface="Poppins" pitchFamily="2" charset="77"/>
                <a:cs typeface="Poppins" pitchFamily="2" charset="77"/>
              </a:rPr>
              <a:t>HAVREMÆLK;</a:t>
            </a:r>
          </a:p>
          <a:p>
            <a:pPr algn="ctr"/>
            <a:r>
              <a:rPr lang="en-US" sz="2500" dirty="0">
                <a:latin typeface="Poppins" pitchFamily="2" charset="77"/>
                <a:cs typeface="Poppins" pitchFamily="2" charset="77"/>
              </a:rPr>
              <a:t>FORTSÆT ARBEJDET</a:t>
            </a:r>
            <a:endParaRPr lang="en-IT" sz="2500" dirty="0">
              <a:latin typeface="Poppins" pitchFamily="2" charset="77"/>
              <a:cs typeface="Poppins" pitchFamily="2" charset="77"/>
            </a:endParaRPr>
          </a:p>
        </p:txBody>
      </p:sp>
      <p:sp>
        <p:nvSpPr>
          <p:cNvPr id="25" name="TextBox 24">
            <a:extLst>
              <a:ext uri="{FF2B5EF4-FFF2-40B4-BE49-F238E27FC236}">
                <a16:creationId xmlns:a16="http://schemas.microsoft.com/office/drawing/2014/main" id="{7FD48DB3-810C-61DD-880D-FDE6C357E2EB}"/>
              </a:ext>
            </a:extLst>
          </p:cNvPr>
          <p:cNvSpPr txBox="1"/>
          <p:nvPr/>
        </p:nvSpPr>
        <p:spPr>
          <a:xfrm>
            <a:off x="15921661" y="6267192"/>
            <a:ext cx="1151277" cy="477054"/>
          </a:xfrm>
          <a:prstGeom prst="rect">
            <a:avLst/>
          </a:prstGeom>
          <a:noFill/>
        </p:spPr>
        <p:txBody>
          <a:bodyPr wrap="none" rtlCol="0">
            <a:spAutoFit/>
          </a:bodyPr>
          <a:lstStyle/>
          <a:p>
            <a:r>
              <a:rPr lang="en-US" sz="2500" dirty="0">
                <a:latin typeface="Poppins" pitchFamily="2" charset="77"/>
                <a:cs typeface="Poppins" pitchFamily="2" charset="77"/>
              </a:rPr>
              <a:t>BRUD</a:t>
            </a:r>
            <a:endParaRPr lang="en-IT" sz="2500" dirty="0">
              <a:latin typeface="Poppins" pitchFamily="2" charset="77"/>
              <a:cs typeface="Poppins" pitchFamily="2" charset="77"/>
            </a:endParaRPr>
          </a:p>
        </p:txBody>
      </p:sp>
      <p:sp>
        <p:nvSpPr>
          <p:cNvPr id="26" name="TextBox 25">
            <a:extLst>
              <a:ext uri="{FF2B5EF4-FFF2-40B4-BE49-F238E27FC236}">
                <a16:creationId xmlns:a16="http://schemas.microsoft.com/office/drawing/2014/main" id="{B0F56AFA-5EC5-15D8-AC9E-BC13915026CD}"/>
              </a:ext>
            </a:extLst>
          </p:cNvPr>
          <p:cNvSpPr txBox="1"/>
          <p:nvPr/>
        </p:nvSpPr>
        <p:spPr>
          <a:xfrm>
            <a:off x="12043620" y="8983834"/>
            <a:ext cx="1681871" cy="477054"/>
          </a:xfrm>
          <a:prstGeom prst="rect">
            <a:avLst/>
          </a:prstGeom>
          <a:noFill/>
        </p:spPr>
        <p:txBody>
          <a:bodyPr wrap="none" rtlCol="0">
            <a:spAutoFit/>
          </a:bodyPr>
          <a:lstStyle/>
          <a:p>
            <a:r>
              <a:rPr lang="en-IT" sz="2500" dirty="0">
                <a:latin typeface="Poppins" pitchFamily="2" charset="77"/>
                <a:cs typeface="Poppins" pitchFamily="2" charset="77"/>
              </a:rPr>
              <a:t>TILBEREDNING</a:t>
            </a:r>
          </a:p>
        </p:txBody>
      </p:sp>
      <p:sp>
        <p:nvSpPr>
          <p:cNvPr id="27" name="TextBox 26">
            <a:extLst>
              <a:ext uri="{FF2B5EF4-FFF2-40B4-BE49-F238E27FC236}">
                <a16:creationId xmlns:a16="http://schemas.microsoft.com/office/drawing/2014/main" id="{80FD1E41-70A0-C9C4-D7C1-63331D1A6D57}"/>
              </a:ext>
            </a:extLst>
          </p:cNvPr>
          <p:cNvSpPr txBox="1"/>
          <p:nvPr/>
        </p:nvSpPr>
        <p:spPr>
          <a:xfrm>
            <a:off x="8757598" y="6463433"/>
            <a:ext cx="2209259" cy="477054"/>
          </a:xfrm>
          <a:prstGeom prst="rect">
            <a:avLst/>
          </a:prstGeom>
          <a:noFill/>
        </p:spPr>
        <p:txBody>
          <a:bodyPr wrap="none" rtlCol="0">
            <a:spAutoFit/>
          </a:bodyPr>
          <a:lstStyle/>
          <a:p>
            <a:r>
              <a:rPr lang="en-US" sz="2500" dirty="0">
                <a:latin typeface="Poppins" pitchFamily="2" charset="77"/>
                <a:cs typeface="Poppins" pitchFamily="2" charset="77"/>
              </a:rPr>
              <a:t>ARBEJDE IGEN</a:t>
            </a:r>
            <a:endParaRPr lang="en-IT" sz="2500" dirty="0">
              <a:latin typeface="Poppins" pitchFamily="2" charset="77"/>
              <a:cs typeface="Poppins" pitchFamily="2" charset="77"/>
            </a:endParaRPr>
          </a:p>
        </p:txBody>
      </p:sp>
      <p:sp>
        <p:nvSpPr>
          <p:cNvPr id="28" name="TextBox 27">
            <a:extLst>
              <a:ext uri="{FF2B5EF4-FFF2-40B4-BE49-F238E27FC236}">
                <a16:creationId xmlns:a16="http://schemas.microsoft.com/office/drawing/2014/main" id="{2BAD279B-7272-F1FC-3A0B-D3D5C907274E}"/>
              </a:ext>
            </a:extLst>
          </p:cNvPr>
          <p:cNvSpPr txBox="1"/>
          <p:nvPr/>
        </p:nvSpPr>
        <p:spPr>
          <a:xfrm>
            <a:off x="11949845" y="2416677"/>
            <a:ext cx="1869423" cy="477054"/>
          </a:xfrm>
          <a:prstGeom prst="rect">
            <a:avLst/>
          </a:prstGeom>
          <a:noFill/>
        </p:spPr>
        <p:txBody>
          <a:bodyPr wrap="none" rtlCol="0">
            <a:spAutoFit/>
          </a:bodyPr>
          <a:lstStyle/>
          <a:p>
            <a:r>
              <a:rPr lang="en-US" sz="2500" dirty="0">
                <a:latin typeface="Poppins" pitchFamily="2" charset="77"/>
                <a:cs typeface="Poppins" pitchFamily="2" charset="77"/>
              </a:rPr>
              <a:t>GÅ I SENG</a:t>
            </a:r>
            <a:endParaRPr lang="en-IT" sz="2500" dirty="0">
              <a:latin typeface="Poppins" pitchFamily="2" charset="77"/>
              <a:cs typeface="Poppins" pitchFamily="2" charset="77"/>
            </a:endParaRPr>
          </a:p>
        </p:txBody>
      </p:sp>
      <p:grpSp>
        <p:nvGrpSpPr>
          <p:cNvPr id="41" name="Group 30">
            <a:extLst>
              <a:ext uri="{FF2B5EF4-FFF2-40B4-BE49-F238E27FC236}">
                <a16:creationId xmlns:a16="http://schemas.microsoft.com/office/drawing/2014/main" id="{9FFCC603-4B6D-129D-C712-04231C20CEB6}"/>
              </a:ext>
            </a:extLst>
          </p:cNvPr>
          <p:cNvGrpSpPr/>
          <p:nvPr/>
        </p:nvGrpSpPr>
        <p:grpSpPr>
          <a:xfrm>
            <a:off x="-1342907" y="10016500"/>
            <a:ext cx="20973813" cy="734301"/>
            <a:chOff x="0" y="0"/>
            <a:chExt cx="11607985" cy="406400"/>
          </a:xfrm>
        </p:grpSpPr>
        <p:sp>
          <p:nvSpPr>
            <p:cNvPr id="42" name="Freeform 31">
              <a:extLst>
                <a:ext uri="{FF2B5EF4-FFF2-40B4-BE49-F238E27FC236}">
                  <a16:creationId xmlns:a16="http://schemas.microsoft.com/office/drawing/2014/main" id="{114AD958-3D81-2ADC-FFF2-D69D3BBDF00A}"/>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43" name="TextBox 32">
              <a:extLst>
                <a:ext uri="{FF2B5EF4-FFF2-40B4-BE49-F238E27FC236}">
                  <a16:creationId xmlns:a16="http://schemas.microsoft.com/office/drawing/2014/main" id="{44F3DE1A-EF34-304D-C15B-B747EF25C824}"/>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44" name="Group 33">
            <a:extLst>
              <a:ext uri="{FF2B5EF4-FFF2-40B4-BE49-F238E27FC236}">
                <a16:creationId xmlns:a16="http://schemas.microsoft.com/office/drawing/2014/main" id="{54BF4EC4-A8C3-C6AD-F5B4-D3DD604A091E}"/>
              </a:ext>
            </a:extLst>
          </p:cNvPr>
          <p:cNvGrpSpPr/>
          <p:nvPr/>
        </p:nvGrpSpPr>
        <p:grpSpPr>
          <a:xfrm>
            <a:off x="2488624" y="10016500"/>
            <a:ext cx="13310752" cy="734301"/>
            <a:chOff x="0" y="0"/>
            <a:chExt cx="7366854" cy="406400"/>
          </a:xfrm>
        </p:grpSpPr>
        <p:sp>
          <p:nvSpPr>
            <p:cNvPr id="45" name="Freeform 34">
              <a:extLst>
                <a:ext uri="{FF2B5EF4-FFF2-40B4-BE49-F238E27FC236}">
                  <a16:creationId xmlns:a16="http://schemas.microsoft.com/office/drawing/2014/main" id="{3E6BF919-E340-2ED5-D327-EB88E98E9FA7}"/>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46" name="TextBox 35">
              <a:extLst>
                <a:ext uri="{FF2B5EF4-FFF2-40B4-BE49-F238E27FC236}">
                  <a16:creationId xmlns:a16="http://schemas.microsoft.com/office/drawing/2014/main" id="{ADAD804A-D55A-E35F-A56E-065E23B197A5}"/>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47" name="Group 36">
            <a:extLst>
              <a:ext uri="{FF2B5EF4-FFF2-40B4-BE49-F238E27FC236}">
                <a16:creationId xmlns:a16="http://schemas.microsoft.com/office/drawing/2014/main" id="{B2FFF79D-9863-9760-AFCA-5784DBE8DF71}"/>
              </a:ext>
            </a:extLst>
          </p:cNvPr>
          <p:cNvGrpSpPr/>
          <p:nvPr/>
        </p:nvGrpSpPr>
        <p:grpSpPr>
          <a:xfrm>
            <a:off x="4131384" y="10016500"/>
            <a:ext cx="10025232" cy="734301"/>
            <a:chOff x="0" y="0"/>
            <a:chExt cx="5548478" cy="406400"/>
          </a:xfrm>
        </p:grpSpPr>
        <p:sp>
          <p:nvSpPr>
            <p:cNvPr id="48" name="Freeform 37">
              <a:extLst>
                <a:ext uri="{FF2B5EF4-FFF2-40B4-BE49-F238E27FC236}">
                  <a16:creationId xmlns:a16="http://schemas.microsoft.com/office/drawing/2014/main" id="{498EA7C1-822E-1A1F-5231-3CD216F06CD9}"/>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49" name="TextBox 38">
              <a:extLst>
                <a:ext uri="{FF2B5EF4-FFF2-40B4-BE49-F238E27FC236}">
                  <a16:creationId xmlns:a16="http://schemas.microsoft.com/office/drawing/2014/main" id="{E6B85D57-2539-AD05-7577-90ABFFD7F1D3}"/>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50" name="Freeform 2">
            <a:extLst>
              <a:ext uri="{FF2B5EF4-FFF2-40B4-BE49-F238E27FC236}">
                <a16:creationId xmlns:a16="http://schemas.microsoft.com/office/drawing/2014/main" id="{5F77743E-D206-1DCE-36D5-FE1B0A97E723}"/>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51" name="Freeform 3">
            <a:extLst>
              <a:ext uri="{FF2B5EF4-FFF2-40B4-BE49-F238E27FC236}">
                <a16:creationId xmlns:a16="http://schemas.microsoft.com/office/drawing/2014/main" id="{49403695-BE4F-BD92-B223-42BEB157821E}"/>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Tree>
    <p:extLst>
      <p:ext uri="{BB962C8B-B14F-4D97-AF65-F5344CB8AC3E}">
        <p14:creationId xmlns:p14="http://schemas.microsoft.com/office/powerpoint/2010/main" val="2536045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5C6ED-C6BD-051A-00B0-C5ADE3B585CD}"/>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6CB382A0-6B89-70EB-64D0-F6A77B787D90}"/>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01B45044-CF2C-64A7-4F1F-999ABDA53024}"/>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627552B9-07BE-210E-6DA1-4B79C20D0081}"/>
              </a:ext>
            </a:extLst>
          </p:cNvPr>
          <p:cNvGraphicFramePr>
            <a:graphicFrameLocks noGrp="1"/>
          </p:cNvGraphicFramePr>
          <p:nvPr>
            <p:extLst>
              <p:ext uri="{D42A27DB-BD31-4B8C-83A1-F6EECF244321}">
                <p14:modId xmlns:p14="http://schemas.microsoft.com/office/powerpoint/2010/main" val="1404362067"/>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af hybride arbejdsmodeller</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fordele og ulemper</a:t>
                      </a:r>
                    </a:p>
                    <a:p>
                      <a:endParaRPr lang="en-IT" dirty="0">
                        <a:solidFill>
                          <a:schemeClr val="lt1"/>
                        </a:solidFill>
                      </a:endParaRPr>
                    </a:p>
                  </a:txBody>
                  <a:tcPr>
                    <a:lnB w="76200" cap="flat" cmpd="sng" algn="ctr">
                      <a:solidFill>
                        <a:schemeClr val="tx1"/>
                      </a:solidFill>
                      <a:prstDash val="solid"/>
                      <a:round/>
                      <a:headEnd type="none" w="med" len="med"/>
                      <a:tailEnd type="none" w="med" len="med"/>
                    </a:lnB>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af hybride arbejdsmodeller</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Hybridarbejde i SMV'er</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og samarbejde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rollen som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Overvindelse af udfordringer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fremme af produktivitet</a:t>
                      </a:r>
                    </a:p>
                    <a:p>
                      <a:endParaRPr lang="en-IT" dirty="0">
                        <a:solidFill>
                          <a:schemeClr val="dk1"/>
                        </a:solidFill>
                      </a:endParaRPr>
                    </a:p>
                  </a:txBody>
                  <a:tcP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virksomhedsidentitet</a:t>
                      </a:r>
                    </a:p>
                    <a:p>
                      <a:endParaRPr lang="en-IT" dirty="0">
                        <a:solidFill>
                          <a:schemeClr val="dk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000" b="1" i="0" u="sng" strike="noStrike" kern="1200" cap="none" spc="0" normalizeH="0" baseline="0" dirty="0">
                          <a:ln>
                            <a:noFill/>
                          </a:ln>
                          <a:solidFill>
                            <a:schemeClr val="tx2"/>
                          </a:solidFill>
                          <a:effectLst/>
                          <a:uLnTx/>
                          <a:uFillTx/>
                          <a:latin typeface="Poppins" pitchFamily="2" charset="77"/>
                          <a:ea typeface="+mn-ea"/>
                          <a:cs typeface="Poppins" pitchFamily="2" charset="77"/>
                        </a:rPr>
                        <a:t>OPSUMMERING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842EB22F-A8CB-F1B1-6F38-8131D3B7BA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1496612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92989-5E29-9ADB-27DF-51D9E68F5C1D}"/>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A97A03DA-D9E3-8911-13A6-786D0B50A5C3}"/>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6ABF6143-31B5-AF7C-7B63-FABD08BE473B}"/>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A9CCC6F7-2C30-7E0B-04DE-6D9EC33249F8}"/>
              </a:ext>
            </a:extLst>
          </p:cNvPr>
          <p:cNvGraphicFramePr>
            <a:graphicFrameLocks noGrp="1"/>
          </p:cNvGraphicFramePr>
          <p:nvPr>
            <p:extLst>
              <p:ext uri="{D42A27DB-BD31-4B8C-83A1-F6EECF244321}">
                <p14:modId xmlns:p14="http://schemas.microsoft.com/office/powerpoint/2010/main" val="396493010"/>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af hybride arbejdsmodeller</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fordele og ulemper</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af hybride arbejdsmodeller</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Hybridarbejde i SMV'er</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B w="76200" cap="flat" cmpd="sng" algn="ctr">
                      <a:solidFill>
                        <a:schemeClr val="tx1"/>
                      </a:solidFill>
                      <a:prstDash val="solid"/>
                      <a:round/>
                      <a:headEnd type="none" w="med" len="med"/>
                      <a:tailEnd type="none" w="med" len="med"/>
                    </a:lnB>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og samarbejde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rollen som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Overvindelse af udfordringer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fremme af produktivitet</a:t>
                      </a:r>
                    </a:p>
                    <a:p>
                      <a:endParaRPr lang="en-IT" dirty="0">
                        <a:solidFill>
                          <a:schemeClr val="dk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virksomhedsidentitet</a:t>
                      </a:r>
                    </a:p>
                    <a:p>
                      <a:endParaRPr lang="en-IT" dirty="0">
                        <a:solidFill>
                          <a:schemeClr val="dk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000" b="1" i="0" u="sng" strike="noStrike" kern="1200" cap="none" spc="0" normalizeH="0" baseline="0" dirty="0">
                          <a:ln>
                            <a:noFill/>
                          </a:ln>
                          <a:solidFill>
                            <a:schemeClr val="tx2"/>
                          </a:solidFill>
                          <a:effectLst/>
                          <a:uLnTx/>
                          <a:uFillTx/>
                          <a:latin typeface="Poppins" pitchFamily="2" charset="77"/>
                          <a:ea typeface="+mn-ea"/>
                          <a:cs typeface="Poppins" pitchFamily="2" charset="77"/>
                        </a:rPr>
                        <a:t>OPSUMMERING</a:t>
                      </a:r>
                    </a:p>
                  </a:txBody>
                  <a:tcPr>
                    <a:lnL w="762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CEED6E68-25A5-D143-E5C1-46B48DF17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2570041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7C6F-5EBE-9A10-9860-D20CBACE22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5C0ABA9-8595-EE43-5A15-F5D42D57F5F7}"/>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48497EBD-B11F-6720-97FA-E030B9317279}"/>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44A597FD-2841-D1B3-6518-AECF00D913E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108E4EA1-74E6-478B-7D0E-C064FFA2F2D8}"/>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119787EB-CCD2-8B63-099F-60CF5289DF56}"/>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C249E212-1C26-89A5-6158-4EA80C4A73B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1D4BB31C-986B-69E2-C941-4A0D61392C4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D1361B8A-FD34-A8E6-ABF7-B5F0143EBC72}"/>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72855A80-2710-AF1D-FFA5-ED94CEE5A0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3433803F-FF6E-141F-6E05-692FA6B50D4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8DF044B0-3CC7-8235-4A85-DE05C15948E2}"/>
              </a:ext>
            </a:extLst>
          </p:cNvPr>
          <p:cNvGrpSpPr>
            <a:grpSpLocks noChangeAspect="1"/>
          </p:cNvGrpSpPr>
          <p:nvPr/>
        </p:nvGrpSpPr>
        <p:grpSpPr>
          <a:xfrm>
            <a:off x="-3755300" y="0"/>
            <a:ext cx="8713725" cy="10289235"/>
            <a:chOff x="0" y="0"/>
            <a:chExt cx="21042033" cy="24846598"/>
          </a:xfrm>
        </p:grpSpPr>
        <p:sp>
          <p:nvSpPr>
            <p:cNvPr id="13" name="Freeform 13">
              <a:extLst>
                <a:ext uri="{FF2B5EF4-FFF2-40B4-BE49-F238E27FC236}">
                  <a16:creationId xmlns:a16="http://schemas.microsoft.com/office/drawing/2014/main" id="{64D4CEB5-A624-32DF-546B-04133D796D88}"/>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a:extLst>
              <a:ext uri="{FF2B5EF4-FFF2-40B4-BE49-F238E27FC236}">
                <a16:creationId xmlns:a16="http://schemas.microsoft.com/office/drawing/2014/main" id="{49BEAE23-A7E6-E93F-E08A-14836A7CECBD}"/>
              </a:ext>
            </a:extLst>
          </p:cNvPr>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a:extLst>
              <a:ext uri="{FF2B5EF4-FFF2-40B4-BE49-F238E27FC236}">
                <a16:creationId xmlns:a16="http://schemas.microsoft.com/office/drawing/2014/main" id="{220DE2FC-A96C-C873-AEA5-2DD1080F7810}"/>
              </a:ext>
            </a:extLst>
          </p:cNvPr>
          <p:cNvSpPr txBox="1"/>
          <p:nvPr/>
        </p:nvSpPr>
        <p:spPr>
          <a:xfrm>
            <a:off x="6948083" y="415771"/>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TEMA</a:t>
            </a:r>
          </a:p>
        </p:txBody>
      </p:sp>
      <p:sp>
        <p:nvSpPr>
          <p:cNvPr id="16" name="TextBox 16">
            <a:extLst>
              <a:ext uri="{FF2B5EF4-FFF2-40B4-BE49-F238E27FC236}">
                <a16:creationId xmlns:a16="http://schemas.microsoft.com/office/drawing/2014/main" id="{40FE038B-3486-F006-C3AA-5ED09FB8E41B}"/>
              </a:ext>
            </a:extLst>
          </p:cNvPr>
          <p:cNvSpPr txBox="1"/>
          <p:nvPr/>
        </p:nvSpPr>
        <p:spPr>
          <a:xfrm>
            <a:off x="7549007" y="1319546"/>
            <a:ext cx="10772173" cy="3847207"/>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HYBRIDARBEJDETS INDVIRKNING PÅ ORGANISATIONSKULTUREN I SMV'er </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IT" sz="2500" i="1" kern="100" dirty="0">
                <a:effectLst/>
                <a:latin typeface="Poppins" pitchFamily="2" charset="77"/>
                <a:ea typeface="Aptos" panose="020B0004020202020204" pitchFamily="34" charset="0"/>
                <a:cs typeface="Poppins" pitchFamily="2" charset="77"/>
              </a:rPr>
              <a:t>Hvordan kan organisationskultur, der engang var så tæt knyttet til fælles fysiske rum, stadig fungere som et samlende element i virksomheder i dag?</a:t>
            </a:r>
            <a:br>
              <a:rPr lang="en-IT" sz="2500" i="1" kern="100" dirty="0">
                <a:effectLst/>
                <a:latin typeface="Poppins" pitchFamily="2" charset="77"/>
                <a:ea typeface="Aptos" panose="020B0004020202020204" pitchFamily="34" charset="0"/>
                <a:cs typeface="Poppins" pitchFamily="2" charset="77"/>
              </a:rPr>
            </a:br>
            <a:endParaRPr lang="en-IT" sz="2500" kern="100" dirty="0">
              <a:effectLst/>
              <a:latin typeface="Poppins" pitchFamily="2" charset="77"/>
              <a:ea typeface="Aptos" panose="020B0004020202020204" pitchFamily="34" charset="0"/>
              <a:cs typeface="Poppins" pitchFamily="2" charset="77"/>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Lær, hvordan cloud computing-værktøjer kan forbedre læring</a:t>
            </a:r>
            <a:r>
              <a:rPr lang="en-GB" sz="3000" kern="100" dirty="0">
                <a:latin typeface="Aptos" panose="020B0004020202020204" pitchFamily="34" charset="0"/>
                <a:ea typeface="Aptos" panose="020B0004020202020204" pitchFamily="34" charset="0"/>
                <a:cs typeface="Times New Roman" panose="02020603050405020304" pitchFamily="18" charset="0"/>
              </a:rPr>
              <a:t>, motivation og self-efficacy</a:t>
            </a:r>
          </a:p>
        </p:txBody>
      </p:sp>
      <p:sp>
        <p:nvSpPr>
          <p:cNvPr id="19" name="TextBox 15">
            <a:extLst>
              <a:ext uri="{FF2B5EF4-FFF2-40B4-BE49-F238E27FC236}">
                <a16:creationId xmlns:a16="http://schemas.microsoft.com/office/drawing/2014/main" id="{BED754A0-0AEA-935B-21CC-4B71E9DEA0B7}"/>
              </a:ext>
            </a:extLst>
          </p:cNvPr>
          <p:cNvSpPr txBox="1"/>
          <p:nvPr/>
        </p:nvSpPr>
        <p:spPr>
          <a:xfrm>
            <a:off x="9479678" y="5674263"/>
            <a:ext cx="6756843" cy="703975"/>
          </a:xfrm>
          <a:prstGeom prst="rect">
            <a:avLst/>
          </a:prstGeom>
        </p:spPr>
        <p:txBody>
          <a:bodyPr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STRUKTUR</a:t>
            </a:r>
          </a:p>
        </p:txBody>
      </p:sp>
      <p:sp>
        <p:nvSpPr>
          <p:cNvPr id="21" name="TextBox 16">
            <a:extLst>
              <a:ext uri="{FF2B5EF4-FFF2-40B4-BE49-F238E27FC236}">
                <a16:creationId xmlns:a16="http://schemas.microsoft.com/office/drawing/2014/main" id="{E9698981-E5FD-F5B3-1B53-D50F39611944}"/>
              </a:ext>
            </a:extLst>
          </p:cNvPr>
          <p:cNvSpPr txBox="1"/>
          <p:nvPr/>
        </p:nvSpPr>
        <p:spPr>
          <a:xfrm>
            <a:off x="7437280" y="6378238"/>
            <a:ext cx="10772173" cy="4154984"/>
          </a:xfrm>
          <a:prstGeom prst="rect">
            <a:avLst/>
          </a:prstGeom>
        </p:spPr>
        <p:txBody>
          <a:bodyPr wrap="square" lIns="0" tIns="0" rIns="0" bIns="0" rtlCol="0" anchor="t">
            <a:spAutoFit/>
          </a:bodyPr>
          <a:lstStyle/>
          <a:p>
            <a:pPr marL="285750" indent="-285750">
              <a:buFont typeface="Arial" panose="020B0604020202020204" pitchFamily="34" charset="0"/>
              <a:buChar char="•"/>
            </a:pPr>
            <a:endParaRPr lang="en-IT" sz="3000" kern="100" dirty="0">
              <a:latin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IT" sz="3000" kern="100" dirty="0">
                <a:latin typeface="Aptos" panose="020B0004020202020204" pitchFamily="34" charset="0"/>
                <a:cs typeface="Times New Roman" panose="02020603050405020304" pitchFamily="18" charset="0"/>
              </a:rPr>
              <a:t> Grundlæggende om organisationskultur</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Transformation af hybride arbejdsmodeller</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r>
              <a:rPr lang="en-GB" sz="3000" kern="100" dirty="0">
                <a:effectLst/>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Praktiske eksempler</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Overførsel til praksis af HR-ledelse i SMV'er</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8087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9">
            <a:extLst>
              <a:ext uri="{FF2B5EF4-FFF2-40B4-BE49-F238E27FC236}">
                <a16:creationId xmlns:a16="http://schemas.microsoft.com/office/drawing/2014/main" id="{95D7C065-20C5-F383-A3A0-A40E78A28AD3}"/>
              </a:ext>
            </a:extLst>
          </p:cNvPr>
          <p:cNvSpPr/>
          <p:nvPr/>
        </p:nvSpPr>
        <p:spPr>
          <a:xfrm>
            <a:off x="1535227" y="8379540"/>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7" name="Freeform 19">
            <a:extLst>
              <a:ext uri="{FF2B5EF4-FFF2-40B4-BE49-F238E27FC236}">
                <a16:creationId xmlns:a16="http://schemas.microsoft.com/office/drawing/2014/main" id="{DEF2CE73-3A06-704C-B6DF-23E25379E8F4}"/>
              </a:ext>
            </a:extLst>
          </p:cNvPr>
          <p:cNvSpPr/>
          <p:nvPr/>
        </p:nvSpPr>
        <p:spPr>
          <a:xfrm>
            <a:off x="1543248" y="6521881"/>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dirty="0"/>
          </a:p>
        </p:txBody>
      </p:sp>
      <p:sp>
        <p:nvSpPr>
          <p:cNvPr id="15" name="Freeform 19">
            <a:extLst>
              <a:ext uri="{FF2B5EF4-FFF2-40B4-BE49-F238E27FC236}">
                <a16:creationId xmlns:a16="http://schemas.microsoft.com/office/drawing/2014/main" id="{7207ED60-EFFC-0966-B768-0066E909C562}"/>
              </a:ext>
            </a:extLst>
          </p:cNvPr>
          <p:cNvSpPr/>
          <p:nvPr/>
        </p:nvSpPr>
        <p:spPr>
          <a:xfrm>
            <a:off x="1476191" y="4530098"/>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6" name="Freeform 19">
            <a:extLst>
              <a:ext uri="{FF2B5EF4-FFF2-40B4-BE49-F238E27FC236}">
                <a16:creationId xmlns:a16="http://schemas.microsoft.com/office/drawing/2014/main" id="{EAD2FCA1-0E3C-05A1-E801-238FD09CD3E8}"/>
              </a:ext>
            </a:extLst>
          </p:cNvPr>
          <p:cNvSpPr/>
          <p:nvPr/>
        </p:nvSpPr>
        <p:spPr>
          <a:xfrm>
            <a:off x="1420132" y="252760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2">
            <a:extLst>
              <a:ext uri="{FF2B5EF4-FFF2-40B4-BE49-F238E27FC236}">
                <a16:creationId xmlns:a16="http://schemas.microsoft.com/office/drawing/2014/main" id="{DF899BB9-38CB-340D-1BEB-F82BC92E29BA}"/>
              </a:ext>
            </a:extLst>
          </p:cNvPr>
          <p:cNvGrpSpPr/>
          <p:nvPr/>
        </p:nvGrpSpPr>
        <p:grpSpPr>
          <a:xfrm>
            <a:off x="0" y="0"/>
            <a:ext cx="18288000" cy="2484421"/>
            <a:chOff x="0" y="0"/>
            <a:chExt cx="5661114" cy="1674318"/>
          </a:xfrm>
        </p:grpSpPr>
        <p:sp>
          <p:nvSpPr>
            <p:cNvPr id="4" name="Freeform 3">
              <a:extLst>
                <a:ext uri="{FF2B5EF4-FFF2-40B4-BE49-F238E27FC236}">
                  <a16:creationId xmlns:a16="http://schemas.microsoft.com/office/drawing/2014/main" id="{C95C86CC-1D96-D143-CA75-F4EE7447F1B3}"/>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5" name="TextBox 4">
              <a:extLst>
                <a:ext uri="{FF2B5EF4-FFF2-40B4-BE49-F238E27FC236}">
                  <a16:creationId xmlns:a16="http://schemas.microsoft.com/office/drawing/2014/main" id="{08F63133-A887-3E09-068B-05F58824E527}"/>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0">
            <a:extLst>
              <a:ext uri="{FF2B5EF4-FFF2-40B4-BE49-F238E27FC236}">
                <a16:creationId xmlns:a16="http://schemas.microsoft.com/office/drawing/2014/main" id="{E86B1D43-74D4-ACDD-5DAE-F767AD8E4B70}"/>
              </a:ext>
            </a:extLst>
          </p:cNvPr>
          <p:cNvSpPr txBox="1"/>
          <p:nvPr/>
        </p:nvSpPr>
        <p:spPr>
          <a:xfrm>
            <a:off x="1257300" y="647700"/>
            <a:ext cx="15773400" cy="1836721"/>
          </a:xfrm>
          <a:prstGeom prst="rect">
            <a:avLst/>
          </a:prstGeom>
        </p:spPr>
        <p:txBody>
          <a:bodyPr wrap="square" lIns="0" tIns="0" rIns="0" bIns="0" rtlCol="0" anchor="t">
            <a:spAutoFit/>
          </a:bodyPr>
          <a:lstStyle/>
          <a:p>
            <a:pPr algn="ctr">
              <a:lnSpc>
                <a:spcPts val="7148"/>
              </a:lnSpc>
            </a:pPr>
            <a:r>
              <a:rPr lang="en-US" sz="6326" b="1" spc="-189" dirty="0">
                <a:solidFill>
                  <a:schemeClr val="bg1"/>
                </a:solidFill>
                <a:latin typeface="Poppins Bold"/>
                <a:ea typeface="Poppins Bold"/>
                <a:cs typeface="Poppins Bold"/>
                <a:sym typeface="Poppins Bold"/>
              </a:rPr>
              <a:t>Hvad betyder "organisationskultur"?</a:t>
            </a:r>
          </a:p>
        </p:txBody>
      </p:sp>
      <p:pic>
        <p:nvPicPr>
          <p:cNvPr id="32" name="Picture 31">
            <a:extLst>
              <a:ext uri="{FF2B5EF4-FFF2-40B4-BE49-F238E27FC236}">
                <a16:creationId xmlns:a16="http://schemas.microsoft.com/office/drawing/2014/main" id="{833859EA-1836-EAE9-8F3A-5018F240F80E}"/>
              </a:ext>
            </a:extLst>
          </p:cNvPr>
          <p:cNvPicPr>
            <a:picLocks noChangeAspect="1"/>
          </p:cNvPicPr>
          <p:nvPr/>
        </p:nvPicPr>
        <p:blipFill>
          <a:blip r:embed="rId4"/>
          <a:stretch>
            <a:fillRect/>
          </a:stretch>
        </p:blipFill>
        <p:spPr>
          <a:xfrm>
            <a:off x="1776839" y="2910444"/>
            <a:ext cx="925271" cy="925271"/>
          </a:xfrm>
          <a:prstGeom prst="rect">
            <a:avLst/>
          </a:prstGeom>
        </p:spPr>
      </p:pic>
      <p:sp>
        <p:nvSpPr>
          <p:cNvPr id="33" name="TextBox 32">
            <a:extLst>
              <a:ext uri="{FF2B5EF4-FFF2-40B4-BE49-F238E27FC236}">
                <a16:creationId xmlns:a16="http://schemas.microsoft.com/office/drawing/2014/main" id="{D67AF56A-04BD-B444-761B-8CD5D48B0B7C}"/>
              </a:ext>
            </a:extLst>
          </p:cNvPr>
          <p:cNvSpPr txBox="1"/>
          <p:nvPr/>
        </p:nvSpPr>
        <p:spPr>
          <a:xfrm>
            <a:off x="3810000" y="3128020"/>
            <a:ext cx="12526186" cy="553998"/>
          </a:xfrm>
          <a:prstGeom prst="rect">
            <a:avLst/>
          </a:prstGeom>
          <a:noFill/>
        </p:spPr>
        <p:txBody>
          <a:bodyPr wrap="none" rtlCol="0">
            <a:spAutoFit/>
          </a:bodyPr>
          <a:lstStyle/>
          <a:p>
            <a:r>
              <a:rPr lang="en-IT" sz="3000" dirty="0">
                <a:latin typeface="Poppins" pitchFamily="2" charset="77"/>
                <a:cs typeface="Poppins" pitchFamily="2" charset="77"/>
              </a:rPr>
              <a:t>Hybriditet har en varig indvirkning på SMV'ernes kulturelle rammer.</a:t>
            </a:r>
          </a:p>
        </p:txBody>
      </p:sp>
      <p:pic>
        <p:nvPicPr>
          <p:cNvPr id="34" name="Graphic 33" descr="Group of people with solid fill">
            <a:extLst>
              <a:ext uri="{FF2B5EF4-FFF2-40B4-BE49-F238E27FC236}">
                <a16:creationId xmlns:a16="http://schemas.microsoft.com/office/drawing/2014/main" id="{43F973DB-8D28-9F68-2C66-C5065296CF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8818" y="4762500"/>
            <a:ext cx="1071193" cy="1071193"/>
          </a:xfrm>
          <a:prstGeom prst="rect">
            <a:avLst/>
          </a:prstGeom>
        </p:spPr>
      </p:pic>
      <p:sp>
        <p:nvSpPr>
          <p:cNvPr id="35" name="TextBox 34">
            <a:extLst>
              <a:ext uri="{FF2B5EF4-FFF2-40B4-BE49-F238E27FC236}">
                <a16:creationId xmlns:a16="http://schemas.microsoft.com/office/drawing/2014/main" id="{8CD59775-5220-232B-87C4-B7E1997BDFBB}"/>
              </a:ext>
            </a:extLst>
          </p:cNvPr>
          <p:cNvSpPr txBox="1"/>
          <p:nvPr/>
        </p:nvSpPr>
        <p:spPr>
          <a:xfrm>
            <a:off x="3666067" y="4958879"/>
            <a:ext cx="13180211" cy="553998"/>
          </a:xfrm>
          <a:prstGeom prst="rect">
            <a:avLst/>
          </a:prstGeom>
          <a:noFill/>
        </p:spPr>
        <p:txBody>
          <a:bodyPr wrap="none" rtlCol="0">
            <a:spAutoFit/>
          </a:bodyPr>
          <a:lstStyle/>
          <a:p>
            <a:r>
              <a:rPr lang="en-IT" sz="3000" dirty="0">
                <a:latin typeface="Poppins" pitchFamily="2" charset="77"/>
                <a:cs typeface="Poppins" pitchFamily="2" charset="77"/>
              </a:rPr>
              <a:t>Det påvirker traditionelle sociale strukturer og normative overbevisninger.</a:t>
            </a:r>
          </a:p>
        </p:txBody>
      </p:sp>
      <p:sp>
        <p:nvSpPr>
          <p:cNvPr id="37" name="TextBox 36">
            <a:extLst>
              <a:ext uri="{FF2B5EF4-FFF2-40B4-BE49-F238E27FC236}">
                <a16:creationId xmlns:a16="http://schemas.microsoft.com/office/drawing/2014/main" id="{6B490599-9D49-DB7D-38D2-90D04CF9634C}"/>
              </a:ext>
            </a:extLst>
          </p:cNvPr>
          <p:cNvSpPr txBox="1"/>
          <p:nvPr/>
        </p:nvSpPr>
        <p:spPr>
          <a:xfrm>
            <a:off x="3666067" y="7075178"/>
            <a:ext cx="13373100" cy="553998"/>
          </a:xfrm>
          <a:prstGeom prst="rect">
            <a:avLst/>
          </a:prstGeom>
          <a:noFill/>
        </p:spPr>
        <p:txBody>
          <a:bodyPr wrap="square" rtlCol="0">
            <a:spAutoFit/>
          </a:bodyPr>
          <a:lstStyle/>
          <a:p>
            <a:r>
              <a:rPr lang="en-IT" sz="3000" dirty="0">
                <a:latin typeface="Poppins" pitchFamily="2" charset="77"/>
                <a:cs typeface="Poppins" pitchFamily="2" charset="77"/>
              </a:rPr>
              <a:t>Fusion af fysisk og digital interaktion - ny social dynamik       </a:t>
            </a:r>
          </a:p>
        </p:txBody>
      </p:sp>
      <p:sp>
        <p:nvSpPr>
          <p:cNvPr id="41" name="TextBox 40">
            <a:extLst>
              <a:ext uri="{FF2B5EF4-FFF2-40B4-BE49-F238E27FC236}">
                <a16:creationId xmlns:a16="http://schemas.microsoft.com/office/drawing/2014/main" id="{2BF0F5C9-E5A9-365F-19FF-A3536A035F53}"/>
              </a:ext>
            </a:extLst>
          </p:cNvPr>
          <p:cNvSpPr txBox="1"/>
          <p:nvPr/>
        </p:nvSpPr>
        <p:spPr>
          <a:xfrm>
            <a:off x="3814011" y="8702004"/>
            <a:ext cx="13373100" cy="1015663"/>
          </a:xfrm>
          <a:prstGeom prst="rect">
            <a:avLst/>
          </a:prstGeom>
          <a:noFill/>
        </p:spPr>
        <p:txBody>
          <a:bodyPr wrap="square" rtlCol="0">
            <a:spAutoFit/>
          </a:bodyPr>
          <a:lstStyle/>
          <a:p>
            <a:r>
              <a:rPr lang="en-IT" sz="3000" dirty="0">
                <a:latin typeface="Poppins" pitchFamily="2" charset="77"/>
                <a:cs typeface="Poppins" pitchFamily="2" charset="77"/>
              </a:rPr>
              <a:t>Sikre både effektivitet og menneskelighed i kommunikationen: </a:t>
            </a:r>
            <a:br>
              <a:rPr lang="en-IT" sz="3000" dirty="0">
                <a:latin typeface="Poppins" pitchFamily="2" charset="77"/>
                <a:cs typeface="Poppins" pitchFamily="2" charset="77"/>
              </a:rPr>
            </a:br>
            <a:r>
              <a:rPr lang="en-IT" sz="3000" dirty="0">
                <a:latin typeface="Poppins" pitchFamily="2" charset="77"/>
                <a:cs typeface="Poppins" pitchFamily="2" charset="77"/>
              </a:rPr>
              <a:t>oprethold en sammenhængende kultur</a:t>
            </a:r>
          </a:p>
        </p:txBody>
      </p:sp>
      <p:pic>
        <p:nvPicPr>
          <p:cNvPr id="12" name="Graphic 11" descr="Connections with solid fill">
            <a:extLst>
              <a:ext uri="{FF2B5EF4-FFF2-40B4-BE49-F238E27FC236}">
                <a16:creationId xmlns:a16="http://schemas.microsoft.com/office/drawing/2014/main" id="{8F25EFB6-9265-D00A-5710-0E313BE799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25611" y="6894977"/>
            <a:ext cx="914400" cy="914400"/>
          </a:xfrm>
          <a:prstGeom prst="rect">
            <a:avLst/>
          </a:prstGeom>
        </p:spPr>
      </p:pic>
      <p:pic>
        <p:nvPicPr>
          <p:cNvPr id="14" name="Graphic 13" descr="Wave Gesture with solid fill">
            <a:extLst>
              <a:ext uri="{FF2B5EF4-FFF2-40B4-BE49-F238E27FC236}">
                <a16:creationId xmlns:a16="http://schemas.microsoft.com/office/drawing/2014/main" id="{55068A23-B0DB-DC63-D91D-CEB67F3DE2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43298" y="8752636"/>
            <a:ext cx="914400" cy="914400"/>
          </a:xfrm>
          <a:prstGeom prst="rect">
            <a:avLst/>
          </a:prstGeom>
        </p:spPr>
      </p:pic>
    </p:spTree>
    <p:extLst>
      <p:ext uri="{BB962C8B-B14F-4D97-AF65-F5344CB8AC3E}">
        <p14:creationId xmlns:p14="http://schemas.microsoft.com/office/powerpoint/2010/main" val="3579925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93CC5-A4F7-3850-57C0-B0C398953D32}"/>
            </a:ext>
          </a:extLst>
        </p:cNvPr>
        <p:cNvGrpSpPr/>
        <p:nvPr/>
      </p:nvGrpSpPr>
      <p:grpSpPr>
        <a:xfrm>
          <a:off x="0" y="0"/>
          <a:ext cx="0" cy="0"/>
          <a:chOff x="0" y="0"/>
          <a:chExt cx="0" cy="0"/>
        </a:xfrm>
      </p:grpSpPr>
      <p:sp>
        <p:nvSpPr>
          <p:cNvPr id="13" name="Freeform 19">
            <a:extLst>
              <a:ext uri="{FF2B5EF4-FFF2-40B4-BE49-F238E27FC236}">
                <a16:creationId xmlns:a16="http://schemas.microsoft.com/office/drawing/2014/main" id="{405236ED-4B25-91E8-BD6F-9420222DADF0}"/>
              </a:ext>
            </a:extLst>
          </p:cNvPr>
          <p:cNvSpPr/>
          <p:nvPr/>
        </p:nvSpPr>
        <p:spPr>
          <a:xfrm>
            <a:off x="973218" y="7609464"/>
            <a:ext cx="2198312" cy="219831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2" name="Freeform 19">
            <a:extLst>
              <a:ext uri="{FF2B5EF4-FFF2-40B4-BE49-F238E27FC236}">
                <a16:creationId xmlns:a16="http://schemas.microsoft.com/office/drawing/2014/main" id="{FD0D3D7B-3F71-E407-4CDA-BF1BAEBCF645}"/>
              </a:ext>
            </a:extLst>
          </p:cNvPr>
          <p:cNvSpPr/>
          <p:nvPr/>
        </p:nvSpPr>
        <p:spPr>
          <a:xfrm>
            <a:off x="1042129" y="5037592"/>
            <a:ext cx="2198312" cy="219831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1" name="Freeform 19">
            <a:extLst>
              <a:ext uri="{FF2B5EF4-FFF2-40B4-BE49-F238E27FC236}">
                <a16:creationId xmlns:a16="http://schemas.microsoft.com/office/drawing/2014/main" id="{E540531C-BC7E-2E0E-F048-6CF874B41E0C}"/>
              </a:ext>
            </a:extLst>
          </p:cNvPr>
          <p:cNvSpPr/>
          <p:nvPr/>
        </p:nvSpPr>
        <p:spPr>
          <a:xfrm>
            <a:off x="1010045" y="2602919"/>
            <a:ext cx="2198312" cy="219831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2">
            <a:extLst>
              <a:ext uri="{FF2B5EF4-FFF2-40B4-BE49-F238E27FC236}">
                <a16:creationId xmlns:a16="http://schemas.microsoft.com/office/drawing/2014/main" id="{E63BB11D-15B1-90B7-2D39-B7613CA6D19A}"/>
              </a:ext>
            </a:extLst>
          </p:cNvPr>
          <p:cNvGrpSpPr/>
          <p:nvPr/>
        </p:nvGrpSpPr>
        <p:grpSpPr>
          <a:xfrm>
            <a:off x="0" y="0"/>
            <a:ext cx="18288000" cy="2484421"/>
            <a:chOff x="0" y="0"/>
            <a:chExt cx="5661114" cy="1674318"/>
          </a:xfrm>
        </p:grpSpPr>
        <p:sp>
          <p:nvSpPr>
            <p:cNvPr id="4" name="Freeform 3">
              <a:extLst>
                <a:ext uri="{FF2B5EF4-FFF2-40B4-BE49-F238E27FC236}">
                  <a16:creationId xmlns:a16="http://schemas.microsoft.com/office/drawing/2014/main" id="{1C140875-4D48-7EA0-4096-E8EFC461879E}"/>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5" name="TextBox 4">
              <a:extLst>
                <a:ext uri="{FF2B5EF4-FFF2-40B4-BE49-F238E27FC236}">
                  <a16:creationId xmlns:a16="http://schemas.microsoft.com/office/drawing/2014/main" id="{B67AA8DD-4C2A-EBE3-1492-72BA1139C32B}"/>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0">
            <a:extLst>
              <a:ext uri="{FF2B5EF4-FFF2-40B4-BE49-F238E27FC236}">
                <a16:creationId xmlns:a16="http://schemas.microsoft.com/office/drawing/2014/main" id="{FF04FD5E-49D2-75DD-552B-1F9E372824D4}"/>
              </a:ext>
            </a:extLst>
          </p:cNvPr>
          <p:cNvSpPr txBox="1"/>
          <p:nvPr/>
        </p:nvSpPr>
        <p:spPr>
          <a:xfrm>
            <a:off x="1257300" y="647700"/>
            <a:ext cx="15773400" cy="1836721"/>
          </a:xfrm>
          <a:prstGeom prst="rect">
            <a:avLst/>
          </a:prstGeom>
        </p:spPr>
        <p:txBody>
          <a:bodyPr wrap="square" lIns="0" tIns="0" rIns="0" bIns="0" rtlCol="0" anchor="t">
            <a:spAutoFit/>
          </a:bodyPr>
          <a:lstStyle/>
          <a:p>
            <a:pPr algn="ctr">
              <a:lnSpc>
                <a:spcPts val="7148"/>
              </a:lnSpc>
            </a:pPr>
            <a:r>
              <a:rPr lang="en-US" sz="6326" b="1" spc="-189" dirty="0">
                <a:solidFill>
                  <a:schemeClr val="bg1"/>
                </a:solidFill>
                <a:latin typeface="Poppins Bold"/>
                <a:ea typeface="Poppins Bold"/>
                <a:cs typeface="Poppins Bold"/>
                <a:sym typeface="Poppins Bold"/>
              </a:rPr>
              <a:t>Hvad betyder "organisationskultur"?</a:t>
            </a:r>
          </a:p>
        </p:txBody>
      </p:sp>
      <p:sp>
        <p:nvSpPr>
          <p:cNvPr id="33" name="TextBox 32">
            <a:extLst>
              <a:ext uri="{FF2B5EF4-FFF2-40B4-BE49-F238E27FC236}">
                <a16:creationId xmlns:a16="http://schemas.microsoft.com/office/drawing/2014/main" id="{10AD7F97-4261-65DB-5AFF-1F673AB9323C}"/>
              </a:ext>
            </a:extLst>
          </p:cNvPr>
          <p:cNvSpPr txBox="1"/>
          <p:nvPr/>
        </p:nvSpPr>
        <p:spPr>
          <a:xfrm>
            <a:off x="3689684" y="3103213"/>
            <a:ext cx="13707533" cy="1015663"/>
          </a:xfrm>
          <a:prstGeom prst="rect">
            <a:avLst/>
          </a:prstGeom>
          <a:noFill/>
        </p:spPr>
        <p:txBody>
          <a:bodyPr wrap="square" rtlCol="0">
            <a:spAutoFit/>
          </a:bodyPr>
          <a:lstStyle/>
          <a:p>
            <a:r>
              <a:rPr lang="en-IT" sz="3000" dirty="0">
                <a:latin typeface="Poppins" pitchFamily="2" charset="77"/>
                <a:cs typeface="Poppins" pitchFamily="2" charset="77"/>
              </a:rPr>
              <a:t>Hybride arbejdsmodeller påvirker ikke kun individuelle roller, </a:t>
            </a:r>
            <a:br>
              <a:rPr lang="en-IT" sz="3000" dirty="0">
                <a:latin typeface="Poppins" pitchFamily="2" charset="77"/>
                <a:cs typeface="Poppins" pitchFamily="2" charset="77"/>
              </a:rPr>
            </a:br>
            <a:r>
              <a:rPr lang="en-IT" sz="3000" dirty="0">
                <a:latin typeface="Poppins" pitchFamily="2" charset="77"/>
                <a:cs typeface="Poppins" pitchFamily="2" charset="77"/>
              </a:rPr>
              <a:t>men også de kollektive: billedet af "vi"</a:t>
            </a:r>
          </a:p>
        </p:txBody>
      </p:sp>
      <p:pic>
        <p:nvPicPr>
          <p:cNvPr id="6" name="Graphic 5" descr="Reflection with solid fill">
            <a:extLst>
              <a:ext uri="{FF2B5EF4-FFF2-40B4-BE49-F238E27FC236}">
                <a16:creationId xmlns:a16="http://schemas.microsoft.com/office/drawing/2014/main" id="{58BA294C-7CBC-710F-1BA4-A7687983D7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7563" y="2903052"/>
            <a:ext cx="1501813" cy="1501813"/>
          </a:xfrm>
          <a:prstGeom prst="rect">
            <a:avLst/>
          </a:prstGeom>
        </p:spPr>
      </p:pic>
      <p:pic>
        <p:nvPicPr>
          <p:cNvPr id="7" name="Graphic 6" descr="Office worker male with solid fill">
            <a:extLst>
              <a:ext uri="{FF2B5EF4-FFF2-40B4-BE49-F238E27FC236}">
                <a16:creationId xmlns:a16="http://schemas.microsoft.com/office/drawing/2014/main" id="{9811BA7D-1328-9D6A-9ABF-0603018C50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6404" y="5273951"/>
            <a:ext cx="1725594" cy="1725594"/>
          </a:xfrm>
          <a:prstGeom prst="rect">
            <a:avLst/>
          </a:prstGeom>
        </p:spPr>
      </p:pic>
      <p:sp>
        <p:nvSpPr>
          <p:cNvPr id="8" name="TextBox 7">
            <a:extLst>
              <a:ext uri="{FF2B5EF4-FFF2-40B4-BE49-F238E27FC236}">
                <a16:creationId xmlns:a16="http://schemas.microsoft.com/office/drawing/2014/main" id="{4CB57584-9B60-E45F-E807-7FE382B31660}"/>
              </a:ext>
            </a:extLst>
          </p:cNvPr>
          <p:cNvSpPr txBox="1"/>
          <p:nvPr/>
        </p:nvSpPr>
        <p:spPr>
          <a:xfrm>
            <a:off x="3657600" y="5628918"/>
            <a:ext cx="13707533" cy="1015663"/>
          </a:xfrm>
          <a:prstGeom prst="rect">
            <a:avLst/>
          </a:prstGeom>
          <a:noFill/>
        </p:spPr>
        <p:txBody>
          <a:bodyPr wrap="square" rtlCol="0">
            <a:spAutoFit/>
          </a:bodyPr>
          <a:lstStyle/>
          <a:p>
            <a:r>
              <a:rPr lang="en-IT" sz="3000" dirty="0">
                <a:latin typeface="Poppins" pitchFamily="2" charset="77"/>
                <a:cs typeface="Poppins" pitchFamily="2" charset="77"/>
              </a:rPr>
              <a:t>Ledernes vigtige rolle som rollemodeller for at indgyde konsekvens,</a:t>
            </a:r>
          </a:p>
          <a:p>
            <a:r>
              <a:rPr lang="en-IT" sz="3000" dirty="0">
                <a:latin typeface="Poppins" pitchFamily="2" charset="77"/>
                <a:cs typeface="Poppins" pitchFamily="2" charset="77"/>
              </a:rPr>
              <a:t>Kultur i hele organisationen</a:t>
            </a:r>
          </a:p>
        </p:txBody>
      </p:sp>
      <p:pic>
        <p:nvPicPr>
          <p:cNvPr id="9" name="Graphic 8" descr="Classroom with solid fill">
            <a:extLst>
              <a:ext uri="{FF2B5EF4-FFF2-40B4-BE49-F238E27FC236}">
                <a16:creationId xmlns:a16="http://schemas.microsoft.com/office/drawing/2014/main" id="{F2942601-30DE-E207-D058-40BA73EC8E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5531" y="7881002"/>
            <a:ext cx="1562903" cy="1562903"/>
          </a:xfrm>
          <a:prstGeom prst="rect">
            <a:avLst/>
          </a:prstGeom>
        </p:spPr>
      </p:pic>
      <p:sp>
        <p:nvSpPr>
          <p:cNvPr id="10" name="TextBox 9">
            <a:extLst>
              <a:ext uri="{FF2B5EF4-FFF2-40B4-BE49-F238E27FC236}">
                <a16:creationId xmlns:a16="http://schemas.microsoft.com/office/drawing/2014/main" id="{328C1464-6D7E-0167-DC05-3D47D6CC9D80}"/>
              </a:ext>
            </a:extLst>
          </p:cNvPr>
          <p:cNvSpPr txBox="1"/>
          <p:nvPr/>
        </p:nvSpPr>
        <p:spPr>
          <a:xfrm>
            <a:off x="3962400" y="8154623"/>
            <a:ext cx="13707533" cy="1015663"/>
          </a:xfrm>
          <a:prstGeom prst="rect">
            <a:avLst/>
          </a:prstGeom>
          <a:noFill/>
        </p:spPr>
        <p:txBody>
          <a:bodyPr wrap="square" rtlCol="0">
            <a:spAutoFit/>
          </a:bodyPr>
          <a:lstStyle/>
          <a:p>
            <a:r>
              <a:rPr lang="en-IT" sz="3000" dirty="0">
                <a:latin typeface="Poppins" pitchFamily="2" charset="77"/>
                <a:cs typeface="Poppins" pitchFamily="2" charset="77"/>
              </a:rPr>
              <a:t>Undervisning: digital teknologi; inkorporering af både fysiske og digitale virkeligheder </a:t>
            </a:r>
          </a:p>
        </p:txBody>
      </p:sp>
    </p:spTree>
    <p:extLst>
      <p:ext uri="{BB962C8B-B14F-4D97-AF65-F5344CB8AC3E}">
        <p14:creationId xmlns:p14="http://schemas.microsoft.com/office/powerpoint/2010/main" val="198531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31622-D6E3-3A0F-F42A-E0A709E5D240}"/>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28DF9368-5641-6A26-EE84-0729FFFEBB49}"/>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EEF15172-69C5-39D6-B7C6-67A1EB745D1C}"/>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F08565D4-6454-17A1-DBD5-6D37B5F70747}"/>
              </a:ext>
            </a:extLst>
          </p:cNvPr>
          <p:cNvGraphicFramePr>
            <a:graphicFrameLocks noGrp="1"/>
          </p:cNvGraphicFramePr>
          <p:nvPr>
            <p:extLst>
              <p:ext uri="{D42A27DB-BD31-4B8C-83A1-F6EECF244321}">
                <p14:modId xmlns:p14="http://schemas.microsoft.com/office/powerpoint/2010/main" val="2237566598"/>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af hybride arbejdsmodeller</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fordele og ulemper</a:t>
                      </a: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af hybride arbejdsmodeller</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Hybridarbejde i SMV'er</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og samarbejde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rollen som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Overvindelse af udfordringer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fremme af produktivitet</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virksomhedsidentitet</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000" b="1" i="0" u="sng" strike="noStrike" kern="1200" cap="none" spc="0" normalizeH="0" baseline="0" dirty="0">
                          <a:ln>
                            <a:noFill/>
                          </a:ln>
                          <a:solidFill>
                            <a:schemeClr val="tx2"/>
                          </a:solidFill>
                          <a:effectLst/>
                          <a:uLnTx/>
                          <a:uFillTx/>
                          <a:latin typeface="Poppins" pitchFamily="2" charset="77"/>
                          <a:ea typeface="+mn-ea"/>
                          <a:cs typeface="Poppins" pitchFamily="2" charset="77"/>
                        </a:rPr>
                        <a:t>OPSUMMERING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00B4B41C-94E7-2749-806C-890E36EB33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672133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9624D-49F3-1EDC-C473-284AE300EE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2E2CCF7-C55B-A56C-800C-5C2071F609F6}"/>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FA045984-F8E2-07C2-3CAF-793647D90C97}"/>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8378EE1B-EE58-37E6-EA2A-DFE087A3AAC8}"/>
              </a:ext>
            </a:extLst>
          </p:cNvPr>
          <p:cNvGrpSpPr/>
          <p:nvPr/>
        </p:nvGrpSpPr>
        <p:grpSpPr>
          <a:xfrm>
            <a:off x="5040698" y="1694546"/>
            <a:ext cx="8206603" cy="8481801"/>
            <a:chOff x="0" y="0"/>
            <a:chExt cx="10942137" cy="11309068"/>
          </a:xfrm>
        </p:grpSpPr>
        <p:sp>
          <p:nvSpPr>
            <p:cNvPr id="6" name="Freeform 6">
              <a:extLst>
                <a:ext uri="{FF2B5EF4-FFF2-40B4-BE49-F238E27FC236}">
                  <a16:creationId xmlns:a16="http://schemas.microsoft.com/office/drawing/2014/main" id="{4AB71F71-53A2-3B21-47FC-F392843474F3}"/>
                </a:ext>
              </a:extLst>
            </p:cNvPr>
            <p:cNvSpPr/>
            <p:nvPr/>
          </p:nvSpPr>
          <p:spPr>
            <a:xfrm rot="1812047">
              <a:off x="1656552" y="1332135"/>
              <a:ext cx="7629034" cy="8644798"/>
            </a:xfrm>
            <a:custGeom>
              <a:avLst/>
              <a:gdLst/>
              <a:ahLst/>
              <a:cxnLst/>
              <a:rect l="l" t="t" r="r" b="b"/>
              <a:pathLst>
                <a:path w="7629034" h="8644798">
                  <a:moveTo>
                    <a:pt x="0" y="0"/>
                  </a:moveTo>
                  <a:lnTo>
                    <a:pt x="7629034" y="0"/>
                  </a:lnTo>
                  <a:lnTo>
                    <a:pt x="7629034" y="8644798"/>
                  </a:lnTo>
                  <a:lnTo>
                    <a:pt x="0" y="86447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518D5FD4-3B92-7CFF-9BF0-6F8A3DFB3587}"/>
                </a:ext>
              </a:extLst>
            </p:cNvPr>
            <p:cNvSpPr/>
            <p:nvPr/>
          </p:nvSpPr>
          <p:spPr>
            <a:xfrm>
              <a:off x="324192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37D9E998-950E-CDF6-1AA0-C80849316B95}"/>
                </a:ext>
              </a:extLst>
            </p:cNvPr>
            <p:cNvSpPr/>
            <p:nvPr/>
          </p:nvSpPr>
          <p:spPr>
            <a:xfrm>
              <a:off x="3118828" y="81229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67BCE8DF-649C-0100-9E2F-C5E0C4FEB862}"/>
                </a:ext>
              </a:extLst>
            </p:cNvPr>
            <p:cNvSpPr/>
            <p:nvPr/>
          </p:nvSpPr>
          <p:spPr>
            <a:xfrm>
              <a:off x="8335100" y="50936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C2285E72-5B3D-5325-FBE1-43DE0C5F610C}"/>
                </a:ext>
              </a:extLst>
            </p:cNvPr>
            <p:cNvSpPr/>
            <p:nvPr/>
          </p:nvSpPr>
          <p:spPr>
            <a:xfrm>
              <a:off x="661871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026B5249-3028-A6F5-D16E-0429F7F1A254}"/>
                </a:ext>
              </a:extLst>
            </p:cNvPr>
            <p:cNvSpPr/>
            <p:nvPr/>
          </p:nvSpPr>
          <p:spPr>
            <a:xfrm>
              <a:off x="6593315" y="80848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8B0A19B0-18B9-2EA5-39F4-A8F870C6E5B7}"/>
                </a:ext>
              </a:extLst>
            </p:cNvPr>
            <p:cNvSpPr/>
            <p:nvPr/>
          </p:nvSpPr>
          <p:spPr>
            <a:xfrm>
              <a:off x="1504802" y="51190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44FF81C1-DDE2-6B80-829D-84E55D2149E3}"/>
                </a:ext>
              </a:extLst>
            </p:cNvPr>
            <p:cNvSpPr/>
            <p:nvPr/>
          </p:nvSpPr>
          <p:spPr>
            <a:xfrm>
              <a:off x="4572671" y="4868934"/>
              <a:ext cx="1689332" cy="1520399"/>
            </a:xfrm>
            <a:custGeom>
              <a:avLst/>
              <a:gdLst/>
              <a:ahLst/>
              <a:cxnLst/>
              <a:rect l="l" t="t" r="r" b="b"/>
              <a:pathLst>
                <a:path w="1689332" h="1520399">
                  <a:moveTo>
                    <a:pt x="0" y="0"/>
                  </a:moveTo>
                  <a:lnTo>
                    <a:pt x="1689333" y="0"/>
                  </a:lnTo>
                  <a:lnTo>
                    <a:pt x="1689333" y="1520400"/>
                  </a:lnTo>
                  <a:lnTo>
                    <a:pt x="0" y="1520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grpSp>
      <p:sp>
        <p:nvSpPr>
          <p:cNvPr id="14" name="TextBox 14">
            <a:extLst>
              <a:ext uri="{FF2B5EF4-FFF2-40B4-BE49-F238E27FC236}">
                <a16:creationId xmlns:a16="http://schemas.microsoft.com/office/drawing/2014/main" id="{151BA13B-D3DA-04F2-5F05-5DCD67F6538D}"/>
              </a:ext>
            </a:extLst>
          </p:cNvPr>
          <p:cNvSpPr txBox="1"/>
          <p:nvPr/>
        </p:nvSpPr>
        <p:spPr>
          <a:xfrm>
            <a:off x="11827141" y="3631340"/>
            <a:ext cx="5446574" cy="1477969"/>
          </a:xfrm>
          <a:prstGeom prst="rect">
            <a:avLst/>
          </a:prstGeom>
        </p:spPr>
        <p:txBody>
          <a:bodyPr lIns="0" tIns="0" rIns="0" bIns="0" rtlCol="0" anchor="t">
            <a:spAutoFit/>
          </a:bodyPr>
          <a:lstStyle/>
          <a:p>
            <a:pPr marL="342900" indent="-342900">
              <a:lnSpc>
                <a:spcPts val="2276"/>
              </a:lnSpc>
              <a:buFont typeface="Arial" panose="020B0604020202020204" pitchFamily="34" charset="0"/>
              <a:buChar char="•"/>
            </a:pPr>
            <a:r>
              <a:rPr lang="en-US" sz="2000" dirty="0">
                <a:solidFill>
                  <a:srgbClr val="000000"/>
                </a:solidFill>
                <a:latin typeface="Poppins" pitchFamily="2" charset="77"/>
                <a:ea typeface="Poppins Bold"/>
                <a:cs typeface="Poppins" pitchFamily="2" charset="77"/>
                <a:sym typeface="Poppins Bold"/>
              </a:rPr>
              <a:t>Skift til tillidsbaseret ledelse;</a:t>
            </a:r>
          </a:p>
          <a:p>
            <a:pPr marL="342900" indent="-342900">
              <a:lnSpc>
                <a:spcPts val="2276"/>
              </a:lnSpc>
              <a:buFont typeface="Arial" panose="020B0604020202020204" pitchFamily="34" charset="0"/>
              <a:buChar char="•"/>
            </a:pPr>
            <a:r>
              <a:rPr lang="en-US" sz="2000" dirty="0">
                <a:solidFill>
                  <a:srgbClr val="000000"/>
                </a:solidFill>
                <a:latin typeface="Poppins" pitchFamily="2" charset="77"/>
                <a:ea typeface="Poppins Bold"/>
                <a:cs typeface="Poppins" pitchFamily="2" charset="77"/>
                <a:sym typeface="Poppins Bold"/>
              </a:rPr>
              <a:t>finde den rette balance mellem selvstændighed og strategisk retning; </a:t>
            </a:r>
          </a:p>
          <a:p>
            <a:pPr marL="342900" indent="-342900">
              <a:lnSpc>
                <a:spcPts val="2276"/>
              </a:lnSpc>
              <a:buFont typeface="Arial" panose="020B0604020202020204" pitchFamily="34" charset="0"/>
              <a:buChar char="•"/>
            </a:pPr>
            <a:r>
              <a:rPr lang="en-US" sz="2000" dirty="0">
                <a:solidFill>
                  <a:srgbClr val="000000"/>
                </a:solidFill>
                <a:latin typeface="Poppins" pitchFamily="2" charset="77"/>
                <a:ea typeface="Poppins Bold"/>
                <a:cs typeface="Poppins" pitchFamily="2" charset="77"/>
                <a:sym typeface="Poppins Bold"/>
              </a:rPr>
              <a:t>inspirere og motivere medarbejdere på afstand</a:t>
            </a:r>
          </a:p>
        </p:txBody>
      </p:sp>
      <p:sp>
        <p:nvSpPr>
          <p:cNvPr id="15" name="TextBox 15">
            <a:extLst>
              <a:ext uri="{FF2B5EF4-FFF2-40B4-BE49-F238E27FC236}">
                <a16:creationId xmlns:a16="http://schemas.microsoft.com/office/drawing/2014/main" id="{2380F85F-1495-2302-2BBF-78BA08D2F915}"/>
              </a:ext>
            </a:extLst>
          </p:cNvPr>
          <p:cNvSpPr txBox="1"/>
          <p:nvPr/>
        </p:nvSpPr>
        <p:spPr>
          <a:xfrm>
            <a:off x="0" y="7863826"/>
            <a:ext cx="7162800" cy="2215991"/>
          </a:xfrm>
          <a:prstGeom prst="rect">
            <a:avLst/>
          </a:prstGeom>
        </p:spPr>
        <p:txBody>
          <a:bodyPr wrap="square" lIns="0" tIns="0" rIns="0" bIns="0" rtlCol="0" anchor="t">
            <a:spAutoFit/>
          </a:bodyPr>
          <a:lstStyle/>
          <a:p>
            <a:pPr marL="742950" lvl="1" indent="-285750">
              <a:buFont typeface="Arial" panose="020B0604020202020204" pitchFamily="34" charset="0"/>
              <a:buChar char="•"/>
            </a:pPr>
            <a:r>
              <a:rPr lang="en-IT" sz="1800" kern="100" dirty="0">
                <a:effectLst/>
                <a:latin typeface="Poppins" pitchFamily="2" charset="77"/>
                <a:ea typeface="Aptos" panose="020B0004020202020204" pitchFamily="34" charset="0"/>
                <a:cs typeface="Poppins" pitchFamily="2" charset="77"/>
              </a:rPr>
              <a:t>Fysisk afstand må ikke oversættes til mental afstand;</a:t>
            </a:r>
          </a:p>
          <a:p>
            <a:pPr marL="742950" lvl="1" indent="-285750">
              <a:buFont typeface="Arial" panose="020B0604020202020204" pitchFamily="34" charset="0"/>
              <a:buChar char="•"/>
            </a:pPr>
            <a:r>
              <a:rPr lang="en-IT" sz="1800" kern="100" dirty="0">
                <a:effectLst/>
                <a:latin typeface="Poppins" pitchFamily="2" charset="77"/>
                <a:ea typeface="Aptos" panose="020B0004020202020204" pitchFamily="34" charset="0"/>
                <a:cs typeface="Poppins" pitchFamily="2" charset="77"/>
              </a:rPr>
              <a:t>Sørg for, at alle har en fælles forståelse af organisationens mål og værdier;</a:t>
            </a:r>
          </a:p>
          <a:p>
            <a:pPr marL="742950" lvl="1" indent="-285750">
              <a:buFont typeface="Arial" panose="020B0604020202020204" pitchFamily="34" charset="0"/>
              <a:buChar char="•"/>
            </a:pPr>
            <a:r>
              <a:rPr lang="en-IT" sz="1800" kern="100" dirty="0">
                <a:effectLst/>
                <a:latin typeface="Poppins" pitchFamily="2" charset="77"/>
                <a:ea typeface="Aptos" panose="020B0004020202020204" pitchFamily="34" charset="0"/>
                <a:cs typeface="Poppins" pitchFamily="2" charset="77"/>
              </a:rPr>
              <a:t>Design platforme på en sådan måde, at de ikke kun muliggør informationsstrømme, men også kulturel udveksling og dannelse af en fælles identitet.</a:t>
            </a:r>
          </a:p>
          <a:p>
            <a:pPr marL="742950" lvl="1" indent="-285750">
              <a:buFont typeface="Arial" panose="020B0604020202020204" pitchFamily="34" charset="0"/>
              <a:buChar char="•"/>
            </a:pPr>
            <a:endParaRPr lang="en-IT" sz="1800" kern="100" dirty="0">
              <a:effectLst/>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endParaRPr lang="en-IT" sz="1800" kern="100" dirty="0">
              <a:effectLst/>
              <a:latin typeface="Poppins" pitchFamily="2" charset="77"/>
              <a:ea typeface="Aptos" panose="020B0004020202020204" pitchFamily="34" charset="0"/>
              <a:cs typeface="Poppins" pitchFamily="2" charset="77"/>
            </a:endParaRPr>
          </a:p>
        </p:txBody>
      </p:sp>
      <p:sp>
        <p:nvSpPr>
          <p:cNvPr id="16" name="TextBox 16">
            <a:extLst>
              <a:ext uri="{FF2B5EF4-FFF2-40B4-BE49-F238E27FC236}">
                <a16:creationId xmlns:a16="http://schemas.microsoft.com/office/drawing/2014/main" id="{AACACC15-F9E1-9EB3-A9A6-99CFFD1286A1}"/>
              </a:ext>
            </a:extLst>
          </p:cNvPr>
          <p:cNvSpPr txBox="1"/>
          <p:nvPr/>
        </p:nvSpPr>
        <p:spPr>
          <a:xfrm>
            <a:off x="398876" y="3346521"/>
            <a:ext cx="6076398" cy="2058256"/>
          </a:xfrm>
          <a:prstGeom prst="rect">
            <a:avLst/>
          </a:prstGeom>
        </p:spPr>
        <p:txBody>
          <a:bodyPr wrap="square" lIns="0" tIns="0" rIns="0" bIns="0" rtlCol="0" anchor="t">
            <a:spAutoFit/>
          </a:bodyPr>
          <a:lstStyle/>
          <a:p>
            <a:pPr marL="285750" indent="-285750" algn="just">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Kan ikke baseres på digital teknologi alene</a:t>
            </a:r>
          </a:p>
          <a:p>
            <a:pPr marL="285750" indent="-285750" algn="just">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Bevar ritualer og traditioner, selv om det kun er i digital form</a:t>
            </a:r>
          </a:p>
          <a:p>
            <a:pPr marL="285750" indent="-285750" algn="just">
              <a:lnSpc>
                <a:spcPts val="2276"/>
              </a:lnSpc>
              <a:buFont typeface="Arial" panose="020B0604020202020204" pitchFamily="34" charset="0"/>
              <a:buChar char="•"/>
            </a:pPr>
            <a:r>
              <a:rPr lang="en-IT" sz="2000" kern="100" dirty="0">
                <a:effectLst/>
                <a:latin typeface="Poppins" pitchFamily="2" charset="77"/>
                <a:ea typeface="Aptos" panose="020B0004020202020204" pitchFamily="34" charset="0"/>
                <a:cs typeface="Poppins" pitchFamily="2" charset="77"/>
              </a:rPr>
              <a:t>Etablering af kommunikationskanaler til netværk og udveksling inden for organisationen</a:t>
            </a:r>
          </a:p>
          <a:p>
            <a:pPr marL="285750" indent="-285750" algn="just">
              <a:lnSpc>
                <a:spcPts val="2276"/>
              </a:lnSpc>
              <a:buFont typeface="Arial" panose="020B0604020202020204" pitchFamily="34" charset="0"/>
              <a:buChar char="•"/>
            </a:pPr>
            <a:endParaRPr lang="en-US" sz="1751" dirty="0">
              <a:solidFill>
                <a:srgbClr val="000000"/>
              </a:solidFill>
              <a:latin typeface="Poppins"/>
              <a:ea typeface="Poppins"/>
              <a:cs typeface="Poppins"/>
              <a:sym typeface="Poppins"/>
            </a:endParaRPr>
          </a:p>
        </p:txBody>
      </p:sp>
      <p:sp>
        <p:nvSpPr>
          <p:cNvPr id="17" name="TextBox 17">
            <a:extLst>
              <a:ext uri="{FF2B5EF4-FFF2-40B4-BE49-F238E27FC236}">
                <a16:creationId xmlns:a16="http://schemas.microsoft.com/office/drawing/2014/main" id="{7ECE461B-ED38-B2AD-A1E5-CDC5C49807A0}"/>
              </a:ext>
            </a:extLst>
          </p:cNvPr>
          <p:cNvSpPr txBox="1"/>
          <p:nvPr/>
        </p:nvSpPr>
        <p:spPr>
          <a:xfrm>
            <a:off x="666750" y="5781909"/>
            <a:ext cx="5446573" cy="1183016"/>
          </a:xfrm>
          <a:prstGeom prst="rect">
            <a:avLst/>
          </a:prstGeom>
        </p:spPr>
        <p:txBody>
          <a:bodyPr wrap="square" lIns="0" tIns="0" rIns="0" bIns="0" rtlCol="0" anchor="t">
            <a:spAutoFit/>
          </a:bodyPr>
          <a:lstStyle/>
          <a:p>
            <a:pPr marL="342900" indent="-342900" algn="just">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Brug dem til kulturel formidling</a:t>
            </a:r>
          </a:p>
          <a:p>
            <a:pPr marL="342900" indent="-342900">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Undersøg, om de styrker virksomhedskulturen eller fører til fragmentering</a:t>
            </a:r>
          </a:p>
        </p:txBody>
      </p:sp>
      <p:sp>
        <p:nvSpPr>
          <p:cNvPr id="18" name="TextBox 18">
            <a:extLst>
              <a:ext uri="{FF2B5EF4-FFF2-40B4-BE49-F238E27FC236}">
                <a16:creationId xmlns:a16="http://schemas.microsoft.com/office/drawing/2014/main" id="{6C2E07AA-18C1-6ED8-580D-84C139240630}"/>
              </a:ext>
            </a:extLst>
          </p:cNvPr>
          <p:cNvSpPr txBox="1"/>
          <p:nvPr/>
        </p:nvSpPr>
        <p:spPr>
          <a:xfrm>
            <a:off x="11827141" y="3114692"/>
            <a:ext cx="5839385" cy="352019"/>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TILPASNING AF LEDELSESSTILE</a:t>
            </a:r>
            <a:endParaRPr lang="en-US" sz="2400" b="1" spc="-72" dirty="0">
              <a:solidFill>
                <a:srgbClr val="000000"/>
              </a:solidFill>
              <a:latin typeface="Poppins Bold"/>
              <a:ea typeface="Poppins Bold"/>
              <a:cs typeface="Poppins Bold"/>
              <a:sym typeface="Poppins Bold"/>
            </a:endParaRPr>
          </a:p>
        </p:txBody>
      </p:sp>
      <p:sp>
        <p:nvSpPr>
          <p:cNvPr id="19" name="TextBox 19">
            <a:extLst>
              <a:ext uri="{FF2B5EF4-FFF2-40B4-BE49-F238E27FC236}">
                <a16:creationId xmlns:a16="http://schemas.microsoft.com/office/drawing/2014/main" id="{C22F1EA6-2280-2205-6F0C-487A4F54EE77}"/>
              </a:ext>
            </a:extLst>
          </p:cNvPr>
          <p:cNvSpPr txBox="1"/>
          <p:nvPr/>
        </p:nvSpPr>
        <p:spPr>
          <a:xfrm>
            <a:off x="1092786" y="7391336"/>
            <a:ext cx="5446574" cy="326500"/>
          </a:xfrm>
          <a:prstGeom prst="rect">
            <a:avLst/>
          </a:prstGeom>
        </p:spPr>
        <p:txBody>
          <a:bodyPr lIns="0" tIns="0" rIns="0" bIns="0" rtlCol="0" anchor="t">
            <a:spAutoFit/>
          </a:bodyPr>
          <a:lstStyle/>
          <a:p>
            <a:pPr algn="r">
              <a:lnSpc>
                <a:spcPts val="2529"/>
              </a:lnSpc>
            </a:pPr>
            <a:r>
              <a:rPr lang="en-US" sz="2238" b="1" spc="-67" dirty="0">
                <a:solidFill>
                  <a:srgbClr val="0E8388"/>
                </a:solidFill>
                <a:latin typeface="Poppins Bold"/>
                <a:ea typeface="Poppins Bold"/>
                <a:cs typeface="Poppins Bold"/>
                <a:sym typeface="Poppins Bold"/>
              </a:rPr>
              <a:t>KLAR KOMMUNIKATION AF MÅL</a:t>
            </a:r>
            <a:endParaRPr lang="en-US" sz="2238" b="1" spc="-67" dirty="0">
              <a:solidFill>
                <a:srgbClr val="000000"/>
              </a:solidFill>
              <a:latin typeface="Poppins Bold"/>
              <a:ea typeface="Poppins Bold"/>
              <a:cs typeface="Poppins Bold"/>
              <a:sym typeface="Poppins Bold"/>
            </a:endParaRPr>
          </a:p>
        </p:txBody>
      </p:sp>
      <p:sp>
        <p:nvSpPr>
          <p:cNvPr id="20" name="TextBox 20">
            <a:extLst>
              <a:ext uri="{FF2B5EF4-FFF2-40B4-BE49-F238E27FC236}">
                <a16:creationId xmlns:a16="http://schemas.microsoft.com/office/drawing/2014/main" id="{7E9B1263-9559-3D11-A19E-8506677B0973}"/>
              </a:ext>
            </a:extLst>
          </p:cNvPr>
          <p:cNvSpPr txBox="1"/>
          <p:nvPr/>
        </p:nvSpPr>
        <p:spPr>
          <a:xfrm>
            <a:off x="1028700" y="2874504"/>
            <a:ext cx="5446574" cy="352019"/>
          </a:xfrm>
          <a:prstGeom prst="rect">
            <a:avLst/>
          </a:prstGeom>
        </p:spPr>
        <p:txBody>
          <a:bodyPr lIns="0" tIns="0" rIns="0" bIns="0" rtlCol="0" anchor="t">
            <a:spAutoFit/>
          </a:bodyPr>
          <a:lstStyle/>
          <a:p>
            <a:pPr algn="r">
              <a:lnSpc>
                <a:spcPts val="2711"/>
              </a:lnSpc>
            </a:pPr>
            <a:r>
              <a:rPr lang="en-US" sz="2400" b="1" spc="-72" dirty="0">
                <a:solidFill>
                  <a:srgbClr val="0E8388"/>
                </a:solidFill>
                <a:latin typeface="Poppins Bold"/>
                <a:ea typeface="Poppins Bold"/>
                <a:cs typeface="Poppins Bold"/>
                <a:sym typeface="Poppins Bold"/>
              </a:rPr>
              <a:t>ORGANISATORISK TILPASNING</a:t>
            </a:r>
            <a:endParaRPr lang="en-US" sz="2400" b="1" spc="-72" dirty="0">
              <a:solidFill>
                <a:srgbClr val="000000"/>
              </a:solidFill>
              <a:latin typeface="Poppins Bold"/>
              <a:ea typeface="Poppins Bold"/>
              <a:cs typeface="Poppins Bold"/>
              <a:sym typeface="Poppins Bold"/>
            </a:endParaRPr>
          </a:p>
        </p:txBody>
      </p:sp>
      <p:sp>
        <p:nvSpPr>
          <p:cNvPr id="21" name="TextBox 21">
            <a:extLst>
              <a:ext uri="{FF2B5EF4-FFF2-40B4-BE49-F238E27FC236}">
                <a16:creationId xmlns:a16="http://schemas.microsoft.com/office/drawing/2014/main" id="{D5F10F96-F8E0-811D-BC96-0D0A838971D5}"/>
              </a:ext>
            </a:extLst>
          </p:cNvPr>
          <p:cNvSpPr txBox="1"/>
          <p:nvPr/>
        </p:nvSpPr>
        <p:spPr>
          <a:xfrm>
            <a:off x="12715668" y="5819828"/>
            <a:ext cx="4317973" cy="1044517"/>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FREMME AF SELVLEDELSE OG INITIATIV</a:t>
            </a:r>
            <a:endParaRPr lang="en-US" sz="2400" b="1" spc="-72" dirty="0">
              <a:solidFill>
                <a:srgbClr val="000000"/>
              </a:solidFill>
              <a:latin typeface="Poppins Bold"/>
              <a:ea typeface="Poppins Bold"/>
              <a:cs typeface="Poppins Bold"/>
              <a:sym typeface="Poppins Bold"/>
            </a:endParaRPr>
          </a:p>
        </p:txBody>
      </p:sp>
      <p:sp>
        <p:nvSpPr>
          <p:cNvPr id="22" name="TextBox 22">
            <a:extLst>
              <a:ext uri="{FF2B5EF4-FFF2-40B4-BE49-F238E27FC236}">
                <a16:creationId xmlns:a16="http://schemas.microsoft.com/office/drawing/2014/main" id="{68474C06-81DB-B446-942B-741CF9A6A883}"/>
              </a:ext>
            </a:extLst>
          </p:cNvPr>
          <p:cNvSpPr txBox="1"/>
          <p:nvPr/>
        </p:nvSpPr>
        <p:spPr>
          <a:xfrm>
            <a:off x="-679846" y="5339863"/>
            <a:ext cx="5446574" cy="352019"/>
          </a:xfrm>
          <a:prstGeom prst="rect">
            <a:avLst/>
          </a:prstGeom>
        </p:spPr>
        <p:txBody>
          <a:bodyPr lIns="0" tIns="0" rIns="0" bIns="0" rtlCol="0" anchor="t">
            <a:spAutoFit/>
          </a:bodyPr>
          <a:lstStyle/>
          <a:p>
            <a:pPr algn="r">
              <a:lnSpc>
                <a:spcPts val="2711"/>
              </a:lnSpc>
            </a:pPr>
            <a:r>
              <a:rPr lang="en-US" sz="2400" b="1" spc="-72" dirty="0">
                <a:solidFill>
                  <a:srgbClr val="0E8388"/>
                </a:solidFill>
                <a:latin typeface="Poppins Bold"/>
                <a:ea typeface="Poppins Bold"/>
                <a:cs typeface="Poppins Bold"/>
                <a:sym typeface="Poppins Bold"/>
              </a:rPr>
              <a:t>DIGITALE VÆRKTØJER</a:t>
            </a:r>
            <a:endParaRPr lang="en-US" sz="2400" b="1" spc="-72" dirty="0">
              <a:solidFill>
                <a:srgbClr val="000000"/>
              </a:solidFill>
              <a:latin typeface="Poppins Bold"/>
              <a:ea typeface="Poppins Bold"/>
              <a:cs typeface="Poppins Bold"/>
              <a:sym typeface="Poppins Bold"/>
            </a:endParaRPr>
          </a:p>
        </p:txBody>
      </p:sp>
      <p:sp>
        <p:nvSpPr>
          <p:cNvPr id="23" name="TextBox 23">
            <a:extLst>
              <a:ext uri="{FF2B5EF4-FFF2-40B4-BE49-F238E27FC236}">
                <a16:creationId xmlns:a16="http://schemas.microsoft.com/office/drawing/2014/main" id="{1A5ACA15-E063-F277-5C66-F939722CF1D0}"/>
              </a:ext>
            </a:extLst>
          </p:cNvPr>
          <p:cNvSpPr txBox="1"/>
          <p:nvPr/>
        </p:nvSpPr>
        <p:spPr>
          <a:xfrm>
            <a:off x="12350137" y="7025944"/>
            <a:ext cx="5538987" cy="3448957"/>
          </a:xfrm>
          <a:prstGeom prst="rect">
            <a:avLst/>
          </a:prstGeom>
        </p:spPr>
        <p:txBody>
          <a:bodyPr wrap="square" lIns="0" tIns="0" rIns="0" bIns="0" rtlCol="0" anchor="t">
            <a:spAutoFit/>
          </a:bodyPr>
          <a:lstStyle/>
          <a:p>
            <a:pPr marL="342900" indent="-342900">
              <a:lnSpc>
                <a:spcPts val="2659"/>
              </a:lnSpc>
              <a:spcBef>
                <a:spcPct val="0"/>
              </a:spcBef>
              <a:buFont typeface="Arial" panose="020B0604020202020204" pitchFamily="34" charset="0"/>
              <a:buChar char="•"/>
            </a:pPr>
            <a:r>
              <a:rPr lang="en-US" kern="100" dirty="0">
                <a:latin typeface="Poppins" pitchFamily="2" charset="77"/>
                <a:cs typeface="Poppins" pitchFamily="2" charset="77"/>
                <a:sym typeface="Poppins"/>
              </a:rPr>
              <a:t>Mål: Frihed inden for en defineret ramme, f.eks. </a:t>
            </a:r>
            <a:r>
              <a:rPr lang="en-IT" kern="100" dirty="0">
                <a:latin typeface="Poppins" pitchFamily="2" charset="77"/>
                <a:cs typeface="Poppins" pitchFamily="2" charset="77"/>
              </a:rPr>
              <a:t>intarget-aftaler: giver frihed til individuelle tilgange, men definerer stadig klart de resultater, der skal opnås.</a:t>
            </a:r>
          </a:p>
          <a:p>
            <a:pPr marL="342900" indent="-342900">
              <a:lnSpc>
                <a:spcPts val="2659"/>
              </a:lnSpc>
              <a:spcBef>
                <a:spcPct val="0"/>
              </a:spcBef>
              <a:buFont typeface="Arial" panose="020B0604020202020204" pitchFamily="34" charset="0"/>
              <a:buChar char="•"/>
            </a:pPr>
            <a:r>
              <a:rPr lang="en-IT" kern="100" dirty="0">
                <a:latin typeface="Poppins" pitchFamily="2" charset="77"/>
                <a:cs typeface="Poppins" pitchFamily="2" charset="77"/>
              </a:rPr>
              <a:t>Udfordring: Giv tilstrækkelig vejledning uden at begrænse medarbejdernes personlige autonomi. </a:t>
            </a:r>
          </a:p>
          <a:p>
            <a:pPr marL="342900" indent="-342900">
              <a:lnSpc>
                <a:spcPts val="2659"/>
              </a:lnSpc>
              <a:spcBef>
                <a:spcPct val="0"/>
              </a:spcBef>
              <a:buFont typeface="Arial" panose="020B0604020202020204" pitchFamily="34" charset="0"/>
              <a:buChar char="•"/>
            </a:pPr>
            <a:r>
              <a:rPr lang="en-IT" kern="100" dirty="0">
                <a:latin typeface="Poppins" pitchFamily="2" charset="77"/>
                <a:cs typeface="Poppins" pitchFamily="2" charset="77"/>
              </a:rPr>
              <a:t>Ideel: kultur, der belønner initiativ, men også tilbyder støtte i forbindelse med udfordringer </a:t>
            </a:r>
          </a:p>
          <a:p>
            <a:pPr marL="342900" indent="-342900">
              <a:lnSpc>
                <a:spcPts val="2659"/>
              </a:lnSpc>
              <a:spcBef>
                <a:spcPct val="0"/>
              </a:spcBef>
              <a:buFont typeface="Arial" panose="020B0604020202020204" pitchFamily="34" charset="0"/>
              <a:buChar char="•"/>
            </a:pPr>
            <a:endParaRPr lang="en-US" sz="1899" dirty="0">
              <a:solidFill>
                <a:srgbClr val="000000"/>
              </a:solidFill>
              <a:latin typeface="Poppins" pitchFamily="2" charset="77"/>
              <a:ea typeface="Poppins"/>
              <a:cs typeface="Poppins" pitchFamily="2" charset="77"/>
              <a:sym typeface="Poppins"/>
            </a:endParaRPr>
          </a:p>
        </p:txBody>
      </p:sp>
      <p:sp>
        <p:nvSpPr>
          <p:cNvPr id="24" name="TextBox 40">
            <a:extLst>
              <a:ext uri="{FF2B5EF4-FFF2-40B4-BE49-F238E27FC236}">
                <a16:creationId xmlns:a16="http://schemas.microsoft.com/office/drawing/2014/main" id="{A0F87F9B-EB2E-7D62-45F8-4E86B80D55B4}"/>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Hvordan kan kulturen ændres gennem</a:t>
            </a:r>
            <a:br>
              <a:rPr lang="en-US" sz="6326" b="1" spc="-189" dirty="0">
                <a:latin typeface="Poppins Bold"/>
                <a:ea typeface="Poppins Bold"/>
                <a:cs typeface="Poppins Bold"/>
                <a:sym typeface="Poppins Bold"/>
              </a:rPr>
            </a:br>
            <a:r>
              <a:rPr lang="en-US" sz="6326" b="1" spc="-189" dirty="0">
                <a:latin typeface="Poppins Bold"/>
                <a:ea typeface="Poppins Bold"/>
                <a:cs typeface="Poppins Bold"/>
                <a:sym typeface="Poppins Bold"/>
              </a:rPr>
              <a:t>fjernarbejde?</a:t>
            </a:r>
          </a:p>
        </p:txBody>
      </p:sp>
    </p:spTree>
    <p:extLst>
      <p:ext uri="{BB962C8B-B14F-4D97-AF65-F5344CB8AC3E}">
        <p14:creationId xmlns:p14="http://schemas.microsoft.com/office/powerpoint/2010/main" val="1528875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33003DE0-3D27-C6E2-E884-7731D40F2879}"/>
              </a:ext>
            </a:extLst>
          </p:cNvPr>
          <p:cNvSpPr txBox="1"/>
          <p:nvPr/>
        </p:nvSpPr>
        <p:spPr>
          <a:xfrm>
            <a:off x="1281716" y="733765"/>
            <a:ext cx="15773400" cy="926216"/>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PRAKTISKE EKSEMPLER</a:t>
            </a:r>
          </a:p>
        </p:txBody>
      </p:sp>
      <p:pic>
        <p:nvPicPr>
          <p:cNvPr id="3" name="Graphic 2" descr="Target Audience with solid fill">
            <a:extLst>
              <a:ext uri="{FF2B5EF4-FFF2-40B4-BE49-F238E27FC236}">
                <a16:creationId xmlns:a16="http://schemas.microsoft.com/office/drawing/2014/main" id="{75F3AEA7-9809-8AA5-A7C5-6DA46EBEED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082" y="2314537"/>
            <a:ext cx="2057400" cy="2057400"/>
          </a:xfrm>
          <a:prstGeom prst="rect">
            <a:avLst/>
          </a:prstGeom>
        </p:spPr>
      </p:pic>
      <p:sp>
        <p:nvSpPr>
          <p:cNvPr id="4" name="TextBox 3">
            <a:extLst>
              <a:ext uri="{FF2B5EF4-FFF2-40B4-BE49-F238E27FC236}">
                <a16:creationId xmlns:a16="http://schemas.microsoft.com/office/drawing/2014/main" id="{D9590C13-45BB-D1C7-5E24-171A136E359E}"/>
              </a:ext>
            </a:extLst>
          </p:cNvPr>
          <p:cNvSpPr txBox="1"/>
          <p:nvPr/>
        </p:nvSpPr>
        <p:spPr>
          <a:xfrm>
            <a:off x="3810000" y="2560557"/>
            <a:ext cx="13707533" cy="1708160"/>
          </a:xfrm>
          <a:prstGeom prst="rect">
            <a:avLst/>
          </a:prstGeom>
          <a:noFill/>
        </p:spPr>
        <p:txBody>
          <a:bodyPr wrap="square" rtlCol="0">
            <a:spAutoFit/>
          </a:bodyPr>
          <a:lstStyle/>
          <a:p>
            <a:pPr lvl="0"/>
            <a:r>
              <a:rPr lang="en-IT" sz="3000" b="1" kern="100" dirty="0">
                <a:effectLst/>
                <a:latin typeface="Poppins" pitchFamily="2" charset="77"/>
                <a:ea typeface="Aptos" panose="020B0004020202020204" pitchFamily="34" charset="0"/>
                <a:cs typeface="Poppins" pitchFamily="2" charset="77"/>
              </a:rPr>
              <a:t>Fremme medarbejdernes loyalitet gennem målrettede tiltag:</a:t>
            </a:r>
          </a:p>
          <a:p>
            <a:pPr marL="342900" lvl="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fleksible arbejdstider, </a:t>
            </a:r>
          </a:p>
          <a:p>
            <a:pPr marL="342900" lvl="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fleksible placeringer, </a:t>
            </a:r>
          </a:p>
          <a:p>
            <a:pPr marL="342900" lvl="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kombinere arbejde på stedet og fjernarbejde</a:t>
            </a:r>
          </a:p>
        </p:txBody>
      </p:sp>
      <p:pic>
        <p:nvPicPr>
          <p:cNvPr id="5" name="Graphic 4" descr="Teacher with solid fill">
            <a:extLst>
              <a:ext uri="{FF2B5EF4-FFF2-40B4-BE49-F238E27FC236}">
                <a16:creationId xmlns:a16="http://schemas.microsoft.com/office/drawing/2014/main" id="{DCEAFA95-2B2B-3B38-7105-A180FE608E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933" y="4912375"/>
            <a:ext cx="1782233" cy="1782233"/>
          </a:xfrm>
          <a:prstGeom prst="rect">
            <a:avLst/>
          </a:prstGeom>
        </p:spPr>
      </p:pic>
      <p:sp>
        <p:nvSpPr>
          <p:cNvPr id="8" name="TextBox 7">
            <a:extLst>
              <a:ext uri="{FF2B5EF4-FFF2-40B4-BE49-F238E27FC236}">
                <a16:creationId xmlns:a16="http://schemas.microsoft.com/office/drawing/2014/main" id="{F8C5ABB2-9A55-FE32-CEE0-E23C7F5A4013}"/>
              </a:ext>
            </a:extLst>
          </p:cNvPr>
          <p:cNvSpPr txBox="1"/>
          <p:nvPr/>
        </p:nvSpPr>
        <p:spPr>
          <a:xfrm>
            <a:off x="3826933" y="4762500"/>
            <a:ext cx="13707533" cy="2092881"/>
          </a:xfrm>
          <a:prstGeom prst="rect">
            <a:avLst/>
          </a:prstGeom>
          <a:noFill/>
        </p:spPr>
        <p:txBody>
          <a:bodyPr wrap="square" rtlCol="0">
            <a:spAutoFit/>
          </a:bodyPr>
          <a:lstStyle/>
          <a:p>
            <a:pPr lvl="0"/>
            <a:r>
              <a:rPr lang="en-IT" sz="3000" b="1" kern="100" dirty="0">
                <a:effectLst/>
                <a:latin typeface="Poppins" pitchFamily="2" charset="77"/>
                <a:ea typeface="Aptos" panose="020B0004020202020204" pitchFamily="34" charset="0"/>
                <a:cs typeface="Poppins" pitchFamily="2" charset="77"/>
              </a:rPr>
              <a:t>Design innovative onboarding-processer:</a:t>
            </a:r>
          </a:p>
          <a:p>
            <a:pPr marL="342900" lvl="0" indent="-342900">
              <a:buFont typeface="Arial" panose="020B0604020202020204" pitchFamily="34" charset="0"/>
              <a:buChar char="•"/>
            </a:pPr>
            <a:r>
              <a:rPr lang="en-IT" sz="2500" kern="100" dirty="0">
                <a:latin typeface="Poppins" pitchFamily="2" charset="77"/>
                <a:ea typeface="Aptos" panose="020B0004020202020204" pitchFamily="34" charset="0"/>
                <a:cs typeface="Poppins" pitchFamily="2" charset="77"/>
              </a:rPr>
              <a:t>Det er afgørende at kommunikere virksomhedskulturen.</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Tag højde for både fysiske og virtuelle elementer i onboarding.</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Sponsorprogrammer og regelmæssig feedback er afgørende for at fremme en følelse af at høre til.</a:t>
            </a:r>
          </a:p>
        </p:txBody>
      </p:sp>
      <p:sp>
        <p:nvSpPr>
          <p:cNvPr id="10" name="TextBox 9">
            <a:extLst>
              <a:ext uri="{FF2B5EF4-FFF2-40B4-BE49-F238E27FC236}">
                <a16:creationId xmlns:a16="http://schemas.microsoft.com/office/drawing/2014/main" id="{EAE742BE-B441-EBF6-4AC9-084E40FD0460}"/>
              </a:ext>
            </a:extLst>
          </p:cNvPr>
          <p:cNvSpPr txBox="1"/>
          <p:nvPr/>
        </p:nvSpPr>
        <p:spPr>
          <a:xfrm>
            <a:off x="3809999" y="7516273"/>
            <a:ext cx="13707533" cy="1708160"/>
          </a:xfrm>
          <a:prstGeom prst="rect">
            <a:avLst/>
          </a:prstGeom>
          <a:noFill/>
        </p:spPr>
        <p:txBody>
          <a:bodyPr wrap="square" rtlCol="0">
            <a:spAutoFit/>
          </a:bodyPr>
          <a:lstStyle/>
          <a:p>
            <a:pPr lvl="0"/>
            <a:r>
              <a:rPr lang="en-IT" sz="3000" b="1" kern="100" dirty="0">
                <a:effectLst/>
                <a:latin typeface="Poppins" pitchFamily="2" charset="77"/>
                <a:ea typeface="Aptos" panose="020B0004020202020204" pitchFamily="34" charset="0"/>
                <a:cs typeface="Poppins" pitchFamily="2" charset="77"/>
              </a:rPr>
              <a:t>Tilpas kontorets infrastruktur:</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Det fysiske kontormiljø skal være designet til at understøtte både individuelt arbejde og teamarbejde.</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Den skal også afspejle organisationens værdier.</a:t>
            </a:r>
          </a:p>
        </p:txBody>
      </p:sp>
      <p:pic>
        <p:nvPicPr>
          <p:cNvPr id="12" name="Graphic 11" descr="City with solid fill">
            <a:extLst>
              <a:ext uri="{FF2B5EF4-FFF2-40B4-BE49-F238E27FC236}">
                <a16:creationId xmlns:a16="http://schemas.microsoft.com/office/drawing/2014/main" id="{5E1C55FE-FE8B-94F6-85BD-E54BD6C03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1716" y="7734300"/>
            <a:ext cx="1490133" cy="1490133"/>
          </a:xfrm>
          <a:prstGeom prst="rect">
            <a:avLst/>
          </a:prstGeom>
        </p:spPr>
      </p:pic>
      <p:sp>
        <p:nvSpPr>
          <p:cNvPr id="13" name="Freeform 2">
            <a:extLst>
              <a:ext uri="{FF2B5EF4-FFF2-40B4-BE49-F238E27FC236}">
                <a16:creationId xmlns:a16="http://schemas.microsoft.com/office/drawing/2014/main" id="{000946D3-CF15-DD4B-1B16-588DA4CB6764}"/>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4" name="Freeform 3">
            <a:extLst>
              <a:ext uri="{FF2B5EF4-FFF2-40B4-BE49-F238E27FC236}">
                <a16:creationId xmlns:a16="http://schemas.microsoft.com/office/drawing/2014/main" id="{4D433F13-6ECA-EC20-3063-EB20CC3DAFA4}"/>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grpSp>
        <p:nvGrpSpPr>
          <p:cNvPr id="21" name="Group 10">
            <a:extLst>
              <a:ext uri="{FF2B5EF4-FFF2-40B4-BE49-F238E27FC236}">
                <a16:creationId xmlns:a16="http://schemas.microsoft.com/office/drawing/2014/main" id="{EBCC8C21-748A-2D51-46A7-3A468009750C}"/>
              </a:ext>
            </a:extLst>
          </p:cNvPr>
          <p:cNvGrpSpPr/>
          <p:nvPr/>
        </p:nvGrpSpPr>
        <p:grpSpPr>
          <a:xfrm>
            <a:off x="-1342907" y="9663302"/>
            <a:ext cx="20973813" cy="734301"/>
            <a:chOff x="0" y="0"/>
            <a:chExt cx="11607985" cy="406400"/>
          </a:xfrm>
        </p:grpSpPr>
        <p:sp>
          <p:nvSpPr>
            <p:cNvPr id="22" name="Freeform 11">
              <a:extLst>
                <a:ext uri="{FF2B5EF4-FFF2-40B4-BE49-F238E27FC236}">
                  <a16:creationId xmlns:a16="http://schemas.microsoft.com/office/drawing/2014/main" id="{75426639-39C2-370B-74D1-D7378B869450}"/>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3" name="TextBox 12">
              <a:extLst>
                <a:ext uri="{FF2B5EF4-FFF2-40B4-BE49-F238E27FC236}">
                  <a16:creationId xmlns:a16="http://schemas.microsoft.com/office/drawing/2014/main" id="{3402B01C-D469-C6BC-E5DC-98323AA0216D}"/>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24" name="Group 13">
            <a:extLst>
              <a:ext uri="{FF2B5EF4-FFF2-40B4-BE49-F238E27FC236}">
                <a16:creationId xmlns:a16="http://schemas.microsoft.com/office/drawing/2014/main" id="{4D521608-C697-AFD0-957F-1A09319F6358}"/>
              </a:ext>
            </a:extLst>
          </p:cNvPr>
          <p:cNvGrpSpPr/>
          <p:nvPr/>
        </p:nvGrpSpPr>
        <p:grpSpPr>
          <a:xfrm>
            <a:off x="4131384" y="9663302"/>
            <a:ext cx="10025232" cy="734301"/>
            <a:chOff x="0" y="0"/>
            <a:chExt cx="5548478" cy="406400"/>
          </a:xfrm>
        </p:grpSpPr>
        <p:sp>
          <p:nvSpPr>
            <p:cNvPr id="25" name="Freeform 14">
              <a:extLst>
                <a:ext uri="{FF2B5EF4-FFF2-40B4-BE49-F238E27FC236}">
                  <a16:creationId xmlns:a16="http://schemas.microsoft.com/office/drawing/2014/main" id="{E39BAC22-FFAB-1B07-FD94-1F80A9974F7C}"/>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6" name="TextBox 15">
              <a:extLst>
                <a:ext uri="{FF2B5EF4-FFF2-40B4-BE49-F238E27FC236}">
                  <a16:creationId xmlns:a16="http://schemas.microsoft.com/office/drawing/2014/main" id="{E3C80C4F-2D9F-21F5-5BA9-21D5679A5EAB}"/>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4238823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2">
            <a:extLst>
              <a:ext uri="{FF2B5EF4-FFF2-40B4-BE49-F238E27FC236}">
                <a16:creationId xmlns:a16="http://schemas.microsoft.com/office/drawing/2014/main" id="{D3C3DEF2-B2DD-1E15-AFD9-E3B2BAD4C777}"/>
              </a:ext>
            </a:extLst>
          </p:cNvPr>
          <p:cNvGrpSpPr/>
          <p:nvPr/>
        </p:nvGrpSpPr>
        <p:grpSpPr>
          <a:xfrm>
            <a:off x="-228600" y="1642573"/>
            <a:ext cx="18516600" cy="8644427"/>
            <a:chOff x="0" y="0"/>
            <a:chExt cx="5731878" cy="2584234"/>
          </a:xfrm>
        </p:grpSpPr>
        <p:sp>
          <p:nvSpPr>
            <p:cNvPr id="35" name="Freeform 3">
              <a:extLst>
                <a:ext uri="{FF2B5EF4-FFF2-40B4-BE49-F238E27FC236}">
                  <a16:creationId xmlns:a16="http://schemas.microsoft.com/office/drawing/2014/main" id="{EE678ACD-1F55-30A0-26B7-47D293F5EE36}"/>
                </a:ext>
              </a:extLst>
            </p:cNvPr>
            <p:cNvSpPr/>
            <p:nvPr/>
          </p:nvSpPr>
          <p:spPr>
            <a:xfrm>
              <a:off x="70764" y="909916"/>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3262AC5C-86B5-D96D-C705-E7DDAAACDDB9}"/>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AB5E4311-BB81-0CBA-1B8F-F249957495F9}"/>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KONKLUSION</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TIPS TIL TEAMBUILDING PÅ AFSTAND</a:t>
            </a:r>
          </a:p>
        </p:txBody>
      </p:sp>
      <p:pic>
        <p:nvPicPr>
          <p:cNvPr id="6" name="Graphic 5" descr="Badge 1 with solid fill">
            <a:extLst>
              <a:ext uri="{FF2B5EF4-FFF2-40B4-BE49-F238E27FC236}">
                <a16:creationId xmlns:a16="http://schemas.microsoft.com/office/drawing/2014/main" id="{67DA904A-2915-6A2B-C846-0CEDC18700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sp>
        <p:nvSpPr>
          <p:cNvPr id="14" name="TextBox 13">
            <a:extLst>
              <a:ext uri="{FF2B5EF4-FFF2-40B4-BE49-F238E27FC236}">
                <a16:creationId xmlns:a16="http://schemas.microsoft.com/office/drawing/2014/main" id="{8834E169-9167-DAC2-FE87-3CAD920D9263}"/>
              </a:ext>
            </a:extLst>
          </p:cNvPr>
          <p:cNvSpPr txBox="1"/>
          <p:nvPr/>
        </p:nvSpPr>
        <p:spPr>
          <a:xfrm>
            <a:off x="4398889" y="3862635"/>
            <a:ext cx="11963400" cy="707886"/>
          </a:xfrm>
          <a:prstGeom prst="rect">
            <a:avLst/>
          </a:prstGeom>
          <a:noFill/>
        </p:spPr>
        <p:txBody>
          <a:bodyPr wrap="square">
            <a:spAutoFit/>
          </a:bodyPr>
          <a:lstStyle/>
          <a:p>
            <a:r>
              <a:rPr lang="en-IT" sz="4000" b="1" dirty="0">
                <a:solidFill>
                  <a:schemeClr val="tx1"/>
                </a:solidFill>
                <a:latin typeface="Poppins" pitchFamily="2" charset="77"/>
                <a:cs typeface="Poppins" pitchFamily="2" charset="77"/>
              </a:rPr>
              <a:t> OPRETHOLDER OGSÅ RITUALER VIRTUELT</a:t>
            </a:r>
            <a:endParaRPr lang="en-IT" sz="4000" b="1" dirty="0">
              <a:latin typeface="Poppins" pitchFamily="2" charset="77"/>
              <a:cs typeface="Poppins" pitchFamily="2" charset="77"/>
            </a:endParaRPr>
          </a:p>
        </p:txBody>
      </p:sp>
      <p:sp>
        <p:nvSpPr>
          <p:cNvPr id="15" name="TextBox 14">
            <a:extLst>
              <a:ext uri="{FF2B5EF4-FFF2-40B4-BE49-F238E27FC236}">
                <a16:creationId xmlns:a16="http://schemas.microsoft.com/office/drawing/2014/main" id="{88B35E84-84E4-FFEF-F467-001FB9554B46}"/>
              </a:ext>
            </a:extLst>
          </p:cNvPr>
          <p:cNvSpPr txBox="1"/>
          <p:nvPr/>
        </p:nvSpPr>
        <p:spPr>
          <a:xfrm>
            <a:off x="5510673" y="7505390"/>
            <a:ext cx="3243645" cy="1015663"/>
          </a:xfrm>
          <a:prstGeom prst="rect">
            <a:avLst/>
          </a:prstGeom>
          <a:noFill/>
        </p:spPr>
        <p:txBody>
          <a:bodyPr wrap="none" rtlCol="0">
            <a:spAutoFit/>
          </a:bodyPr>
          <a:lstStyle/>
          <a:p>
            <a:r>
              <a:rPr lang="en-IT" sz="3000" dirty="0">
                <a:solidFill>
                  <a:schemeClr val="bg1"/>
                </a:solidFill>
              </a:rPr>
              <a:t>FIRMAETS KØKKEN</a:t>
            </a:r>
            <a:br>
              <a:rPr lang="en-IT" sz="3000" dirty="0">
                <a:solidFill>
                  <a:schemeClr val="bg1"/>
                </a:solidFill>
              </a:rPr>
            </a:br>
            <a:r>
              <a:rPr lang="en-IT" sz="3000" dirty="0">
                <a:solidFill>
                  <a:schemeClr val="bg1"/>
                </a:solidFill>
              </a:rPr>
              <a:t>VED FROKOSTTID</a:t>
            </a:r>
          </a:p>
        </p:txBody>
      </p:sp>
      <p:sp>
        <p:nvSpPr>
          <p:cNvPr id="3" name="Freeform 19">
            <a:extLst>
              <a:ext uri="{FF2B5EF4-FFF2-40B4-BE49-F238E27FC236}">
                <a16:creationId xmlns:a16="http://schemas.microsoft.com/office/drawing/2014/main" id="{07734C22-1CB1-98BF-B136-DFB88247385A}"/>
              </a:ext>
            </a:extLst>
          </p:cNvPr>
          <p:cNvSpPr/>
          <p:nvPr/>
        </p:nvSpPr>
        <p:spPr>
          <a:xfrm>
            <a:off x="6284133" y="5479329"/>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 name="Freeform 19">
            <a:extLst>
              <a:ext uri="{FF2B5EF4-FFF2-40B4-BE49-F238E27FC236}">
                <a16:creationId xmlns:a16="http://schemas.microsoft.com/office/drawing/2014/main" id="{F4DD19E7-99CC-455A-349A-59E4C3D5DCE5}"/>
              </a:ext>
            </a:extLst>
          </p:cNvPr>
          <p:cNvSpPr/>
          <p:nvPr/>
        </p:nvSpPr>
        <p:spPr>
          <a:xfrm>
            <a:off x="1617082" y="548957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9" name="TextBox 18">
            <a:extLst>
              <a:ext uri="{FF2B5EF4-FFF2-40B4-BE49-F238E27FC236}">
                <a16:creationId xmlns:a16="http://schemas.microsoft.com/office/drawing/2014/main" id="{79DDB838-9D67-4780-46EC-E349E92E5B2E}"/>
              </a:ext>
            </a:extLst>
          </p:cNvPr>
          <p:cNvSpPr txBox="1"/>
          <p:nvPr/>
        </p:nvSpPr>
        <p:spPr>
          <a:xfrm>
            <a:off x="950332" y="7505391"/>
            <a:ext cx="3048000"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UGENTLIGE MØDER</a:t>
            </a:r>
          </a:p>
        </p:txBody>
      </p:sp>
      <p:sp>
        <p:nvSpPr>
          <p:cNvPr id="22" name="TextBox 21">
            <a:extLst>
              <a:ext uri="{FF2B5EF4-FFF2-40B4-BE49-F238E27FC236}">
                <a16:creationId xmlns:a16="http://schemas.microsoft.com/office/drawing/2014/main" id="{BFCF2342-434E-93E9-CA49-5B13D504EB5F}"/>
              </a:ext>
            </a:extLst>
          </p:cNvPr>
          <p:cNvSpPr txBox="1"/>
          <p:nvPr/>
        </p:nvSpPr>
        <p:spPr>
          <a:xfrm>
            <a:off x="9753599" y="7505389"/>
            <a:ext cx="3248005" cy="1015663"/>
          </a:xfrm>
          <a:prstGeom prst="rect">
            <a:avLst/>
          </a:prstGeom>
          <a:noFill/>
        </p:spPr>
        <p:txBody>
          <a:bodyPr wrap="none" rtlCol="0">
            <a:spAutoFit/>
          </a:bodyPr>
          <a:lstStyle/>
          <a:p>
            <a:pPr algn="ctr"/>
            <a:r>
              <a:rPr lang="en-IT" sz="3000" dirty="0">
                <a:solidFill>
                  <a:schemeClr val="bg1"/>
                </a:solidFill>
              </a:rPr>
              <a:t>OPRETTE EN FÆLLES </a:t>
            </a:r>
            <a:br>
              <a:rPr lang="en-IT" sz="3000" dirty="0">
                <a:solidFill>
                  <a:schemeClr val="bg1"/>
                </a:solidFill>
              </a:rPr>
            </a:br>
            <a:r>
              <a:rPr lang="en-IT" sz="3000" dirty="0">
                <a:solidFill>
                  <a:schemeClr val="bg1"/>
                </a:solidFill>
              </a:rPr>
              <a:t>FÆLLES PLAYLISTE FOR VIRKSOMHEDEN</a:t>
            </a:r>
          </a:p>
        </p:txBody>
      </p:sp>
      <p:sp>
        <p:nvSpPr>
          <p:cNvPr id="27" name="TextBox 26">
            <a:extLst>
              <a:ext uri="{FF2B5EF4-FFF2-40B4-BE49-F238E27FC236}">
                <a16:creationId xmlns:a16="http://schemas.microsoft.com/office/drawing/2014/main" id="{3E3EC394-42C8-D20F-D0DB-02D9AE380902}"/>
              </a:ext>
            </a:extLst>
          </p:cNvPr>
          <p:cNvSpPr txBox="1"/>
          <p:nvPr/>
        </p:nvSpPr>
        <p:spPr>
          <a:xfrm>
            <a:off x="14493228" y="7531126"/>
            <a:ext cx="2823722" cy="1015663"/>
          </a:xfrm>
          <a:prstGeom prst="rect">
            <a:avLst/>
          </a:prstGeom>
          <a:noFill/>
        </p:spPr>
        <p:txBody>
          <a:bodyPr wrap="none" rtlCol="0">
            <a:spAutoFit/>
          </a:bodyPr>
          <a:lstStyle/>
          <a:p>
            <a:pPr algn="ctr"/>
            <a:r>
              <a:rPr lang="en-IT" sz="3000" dirty="0">
                <a:solidFill>
                  <a:schemeClr val="bg1"/>
                </a:solidFill>
              </a:rPr>
              <a:t>SPIL ONLINE </a:t>
            </a:r>
          </a:p>
          <a:p>
            <a:pPr algn="ctr"/>
            <a:r>
              <a:rPr lang="en-IT" sz="3000" dirty="0">
                <a:solidFill>
                  <a:schemeClr val="bg1"/>
                </a:solidFill>
              </a:rPr>
              <a:t>BORDFODBOLD</a:t>
            </a:r>
          </a:p>
        </p:txBody>
      </p:sp>
      <p:sp>
        <p:nvSpPr>
          <p:cNvPr id="5" name="Freeform 19">
            <a:extLst>
              <a:ext uri="{FF2B5EF4-FFF2-40B4-BE49-F238E27FC236}">
                <a16:creationId xmlns:a16="http://schemas.microsoft.com/office/drawing/2014/main" id="{614CDCA7-FC65-E3E8-F311-DC864796D2BF}"/>
              </a:ext>
            </a:extLst>
          </p:cNvPr>
          <p:cNvSpPr/>
          <p:nvPr/>
        </p:nvSpPr>
        <p:spPr>
          <a:xfrm>
            <a:off x="10520351" y="5474647"/>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Freeform 19">
            <a:extLst>
              <a:ext uri="{FF2B5EF4-FFF2-40B4-BE49-F238E27FC236}">
                <a16:creationId xmlns:a16="http://schemas.microsoft.com/office/drawing/2014/main" id="{AB3957C7-C28A-5075-DCBD-6E14CBB7B294}"/>
              </a:ext>
            </a:extLst>
          </p:cNvPr>
          <p:cNvSpPr/>
          <p:nvPr/>
        </p:nvSpPr>
        <p:spPr>
          <a:xfrm>
            <a:off x="15039372" y="545392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pic>
        <p:nvPicPr>
          <p:cNvPr id="12" name="Graphic 11" descr="Table and chairs with solid fill">
            <a:extLst>
              <a:ext uri="{FF2B5EF4-FFF2-40B4-BE49-F238E27FC236}">
                <a16:creationId xmlns:a16="http://schemas.microsoft.com/office/drawing/2014/main" id="{AB196143-A374-3DB9-4BD7-01E949CF55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5295" y="5677105"/>
            <a:ext cx="914400" cy="1295400"/>
          </a:xfrm>
          <a:prstGeom prst="rect">
            <a:avLst/>
          </a:prstGeom>
        </p:spPr>
      </p:pic>
      <p:pic>
        <p:nvPicPr>
          <p:cNvPr id="21" name="Graphic 20" descr="Disk jockey female with solid fill">
            <a:extLst>
              <a:ext uri="{FF2B5EF4-FFF2-40B4-BE49-F238E27FC236}">
                <a16:creationId xmlns:a16="http://schemas.microsoft.com/office/drawing/2014/main" id="{9627F70A-4933-36EF-17D2-85B02ED103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0401" y="5867605"/>
            <a:ext cx="914400" cy="914400"/>
          </a:xfrm>
          <a:prstGeom prst="rect">
            <a:avLst/>
          </a:prstGeom>
        </p:spPr>
      </p:pic>
      <p:pic>
        <p:nvPicPr>
          <p:cNvPr id="17" name="Graphic 16" descr="Online meeting with solid fill">
            <a:extLst>
              <a:ext uri="{FF2B5EF4-FFF2-40B4-BE49-F238E27FC236}">
                <a16:creationId xmlns:a16="http://schemas.microsoft.com/office/drawing/2014/main" id="{B7287E75-DDF8-03AA-AC3E-458DF10BBE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17132" y="5862669"/>
            <a:ext cx="914400" cy="914400"/>
          </a:xfrm>
          <a:prstGeom prst="rect">
            <a:avLst/>
          </a:prstGeom>
        </p:spPr>
      </p:pic>
      <p:pic>
        <p:nvPicPr>
          <p:cNvPr id="24" name="Graphic 23" descr="Football Goal with solid fill">
            <a:extLst>
              <a:ext uri="{FF2B5EF4-FFF2-40B4-BE49-F238E27FC236}">
                <a16:creationId xmlns:a16="http://schemas.microsoft.com/office/drawing/2014/main" id="{735D0DCA-B2E6-9933-1536-5DF21BCFD5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439422" y="5862670"/>
            <a:ext cx="914400" cy="914400"/>
          </a:xfrm>
          <a:prstGeom prst="rect">
            <a:avLst/>
          </a:prstGeom>
        </p:spPr>
      </p:pic>
    </p:spTree>
    <p:extLst>
      <p:ext uri="{BB962C8B-B14F-4D97-AF65-F5344CB8AC3E}">
        <p14:creationId xmlns:p14="http://schemas.microsoft.com/office/powerpoint/2010/main" val="1543881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AFD02-BDF5-BDA3-B4D9-C8BE619E2EDB}"/>
            </a:ext>
          </a:extLst>
        </p:cNvPr>
        <p:cNvGrpSpPr/>
        <p:nvPr/>
      </p:nvGrpSpPr>
      <p:grpSpPr>
        <a:xfrm>
          <a:off x="0" y="0"/>
          <a:ext cx="0" cy="0"/>
          <a:chOff x="0" y="0"/>
          <a:chExt cx="0" cy="0"/>
        </a:xfrm>
      </p:grpSpPr>
      <p:pic>
        <p:nvPicPr>
          <p:cNvPr id="6" name="Graphic 5" descr="Badge 1 with solid fill">
            <a:extLst>
              <a:ext uri="{FF2B5EF4-FFF2-40B4-BE49-F238E27FC236}">
                <a16:creationId xmlns:a16="http://schemas.microsoft.com/office/drawing/2014/main" id="{1C359C08-B731-262C-E762-586F778AB9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grpSp>
        <p:nvGrpSpPr>
          <p:cNvPr id="34" name="Group 2">
            <a:extLst>
              <a:ext uri="{FF2B5EF4-FFF2-40B4-BE49-F238E27FC236}">
                <a16:creationId xmlns:a16="http://schemas.microsoft.com/office/drawing/2014/main" id="{0684604D-FBB7-AF6D-BDC4-AE7EEFA592CD}"/>
              </a:ext>
            </a:extLst>
          </p:cNvPr>
          <p:cNvGrpSpPr/>
          <p:nvPr/>
        </p:nvGrpSpPr>
        <p:grpSpPr>
          <a:xfrm>
            <a:off x="0" y="-12001500"/>
            <a:ext cx="18826020" cy="22288500"/>
            <a:chOff x="-166546" y="0"/>
            <a:chExt cx="5827660" cy="6663102"/>
          </a:xfrm>
        </p:grpSpPr>
        <p:sp>
          <p:nvSpPr>
            <p:cNvPr id="35" name="Freeform 3">
              <a:extLst>
                <a:ext uri="{FF2B5EF4-FFF2-40B4-BE49-F238E27FC236}">
                  <a16:creationId xmlns:a16="http://schemas.microsoft.com/office/drawing/2014/main" id="{6AA7ED7B-BFFB-360E-9DA8-6BF1F3CB5FDA}"/>
                </a:ext>
              </a:extLst>
            </p:cNvPr>
            <p:cNvSpPr/>
            <p:nvPr/>
          </p:nvSpPr>
          <p:spPr>
            <a:xfrm>
              <a:off x="-166546" y="498878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2D94901C-3CEE-6177-E7D9-98A581418EF4}"/>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6E4A5722-E8FB-57F4-6E93-55FEABD174AE}"/>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KONKLUSION</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TIPS TIL TEAMBUILDING PÅ AFSTAND</a:t>
            </a:r>
          </a:p>
        </p:txBody>
      </p:sp>
      <p:sp>
        <p:nvSpPr>
          <p:cNvPr id="14" name="TextBox 13">
            <a:extLst>
              <a:ext uri="{FF2B5EF4-FFF2-40B4-BE49-F238E27FC236}">
                <a16:creationId xmlns:a16="http://schemas.microsoft.com/office/drawing/2014/main" id="{0763E64F-E284-426E-C32A-F96ADA390377}"/>
              </a:ext>
            </a:extLst>
          </p:cNvPr>
          <p:cNvSpPr txBox="1"/>
          <p:nvPr/>
        </p:nvSpPr>
        <p:spPr>
          <a:xfrm>
            <a:off x="4398889" y="3862635"/>
            <a:ext cx="11963400" cy="707886"/>
          </a:xfrm>
          <a:prstGeom prst="rect">
            <a:avLst/>
          </a:prstGeom>
          <a:noFill/>
        </p:spPr>
        <p:txBody>
          <a:bodyPr wrap="square">
            <a:spAutoFit/>
          </a:bodyPr>
          <a:lstStyle/>
          <a:p>
            <a:r>
              <a:rPr lang="en-IT" sz="4000" b="1" dirty="0">
                <a:latin typeface="Poppins" pitchFamily="2" charset="77"/>
                <a:cs typeface="Poppins" pitchFamily="2" charset="77"/>
              </a:rPr>
              <a:t>FEJRE HVERDAGENS BEGIVENHEDER</a:t>
            </a:r>
          </a:p>
        </p:txBody>
      </p:sp>
      <p:sp>
        <p:nvSpPr>
          <p:cNvPr id="19" name="TextBox 18">
            <a:extLst>
              <a:ext uri="{FF2B5EF4-FFF2-40B4-BE49-F238E27FC236}">
                <a16:creationId xmlns:a16="http://schemas.microsoft.com/office/drawing/2014/main" id="{23B3CC77-B96A-6C75-BCF9-076C717FF6C5}"/>
              </a:ext>
            </a:extLst>
          </p:cNvPr>
          <p:cNvSpPr txBox="1"/>
          <p:nvPr/>
        </p:nvSpPr>
        <p:spPr>
          <a:xfrm>
            <a:off x="3197580" y="6927529"/>
            <a:ext cx="5150552" cy="1477328"/>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BED KOLLEGER OM AT DELE HØJDEPUNKTER FRA DEN FORGANGNE UGE</a:t>
            </a:r>
          </a:p>
        </p:txBody>
      </p:sp>
      <p:sp>
        <p:nvSpPr>
          <p:cNvPr id="11" name="TextBox 10">
            <a:extLst>
              <a:ext uri="{FF2B5EF4-FFF2-40B4-BE49-F238E27FC236}">
                <a16:creationId xmlns:a16="http://schemas.microsoft.com/office/drawing/2014/main" id="{EDF4E084-73CF-6781-BED2-A377A18CF5C5}"/>
              </a:ext>
            </a:extLst>
          </p:cNvPr>
          <p:cNvSpPr txBox="1"/>
          <p:nvPr/>
        </p:nvSpPr>
        <p:spPr>
          <a:xfrm>
            <a:off x="11368368" y="6964396"/>
            <a:ext cx="4993921"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DESIGN MOTIVERENDE</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KORT</a:t>
            </a:r>
          </a:p>
        </p:txBody>
      </p:sp>
      <p:pic>
        <p:nvPicPr>
          <p:cNvPr id="5" name="Graphic 4" descr="Badge 3 with solid fill">
            <a:extLst>
              <a:ext uri="{FF2B5EF4-FFF2-40B4-BE49-F238E27FC236}">
                <a16:creationId xmlns:a16="http://schemas.microsoft.com/office/drawing/2014/main" id="{C4C235A7-9935-A34A-013B-66DA7F7814A6}"/>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352800" y="3759378"/>
            <a:ext cx="914400" cy="914400"/>
          </a:xfrm>
          <a:prstGeom prst="rect">
            <a:avLst/>
          </a:prstGeom>
        </p:spPr>
      </p:pic>
      <p:pic>
        <p:nvPicPr>
          <p:cNvPr id="8" name="Graphic 7" descr="Badge with solid fill">
            <a:extLst>
              <a:ext uri="{FF2B5EF4-FFF2-40B4-BE49-F238E27FC236}">
                <a16:creationId xmlns:a16="http://schemas.microsoft.com/office/drawing/2014/main" id="{74E53A69-DA5E-62A1-9385-143261278F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8645" y="3759378"/>
            <a:ext cx="914400" cy="914400"/>
          </a:xfrm>
          <a:prstGeom prst="rect">
            <a:avLst/>
          </a:prstGeom>
        </p:spPr>
      </p:pic>
      <p:sp>
        <p:nvSpPr>
          <p:cNvPr id="7" name="Freeform 19">
            <a:extLst>
              <a:ext uri="{FF2B5EF4-FFF2-40B4-BE49-F238E27FC236}">
                <a16:creationId xmlns:a16="http://schemas.microsoft.com/office/drawing/2014/main" id="{A82A9FC3-1C9C-FEA4-0D66-43024A1D557E}"/>
              </a:ext>
            </a:extLst>
          </p:cNvPr>
          <p:cNvSpPr/>
          <p:nvPr/>
        </p:nvSpPr>
        <p:spPr>
          <a:xfrm>
            <a:off x="4818272" y="5266936"/>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19">
            <a:extLst>
              <a:ext uri="{FF2B5EF4-FFF2-40B4-BE49-F238E27FC236}">
                <a16:creationId xmlns:a16="http://schemas.microsoft.com/office/drawing/2014/main" id="{594365AB-9052-29CF-F874-C16344E40A8B}"/>
              </a:ext>
            </a:extLst>
          </p:cNvPr>
          <p:cNvSpPr/>
          <p:nvPr/>
        </p:nvSpPr>
        <p:spPr>
          <a:xfrm>
            <a:off x="12926283" y="5260675"/>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pic>
        <p:nvPicPr>
          <p:cNvPr id="18" name="Graphic 17" descr="Cheers with solid fill">
            <a:extLst>
              <a:ext uri="{FF2B5EF4-FFF2-40B4-BE49-F238E27FC236}">
                <a16:creationId xmlns:a16="http://schemas.microsoft.com/office/drawing/2014/main" id="{48680159-A7B0-6C8E-4126-7E1898F283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9572" y="5518150"/>
            <a:ext cx="1231900" cy="1231900"/>
          </a:xfrm>
          <a:prstGeom prst="rect">
            <a:avLst/>
          </a:prstGeom>
        </p:spPr>
      </p:pic>
      <p:pic>
        <p:nvPicPr>
          <p:cNvPr id="16" name="Graphic 15" descr="Comment Like with solid fill">
            <a:extLst>
              <a:ext uri="{FF2B5EF4-FFF2-40B4-BE49-F238E27FC236}">
                <a16:creationId xmlns:a16="http://schemas.microsoft.com/office/drawing/2014/main" id="{096F514F-EE3E-9AB5-2E90-CF096D462C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044869" y="5487068"/>
            <a:ext cx="1477328" cy="1477328"/>
          </a:xfrm>
          <a:prstGeom prst="rect">
            <a:avLst/>
          </a:prstGeom>
        </p:spPr>
      </p:pic>
    </p:spTree>
    <p:extLst>
      <p:ext uri="{BB962C8B-B14F-4D97-AF65-F5344CB8AC3E}">
        <p14:creationId xmlns:p14="http://schemas.microsoft.com/office/powerpoint/2010/main" val="3441758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44D70-10A0-DD26-270F-9865717164CD}"/>
            </a:ext>
          </a:extLst>
        </p:cNvPr>
        <p:cNvGrpSpPr/>
        <p:nvPr/>
      </p:nvGrpSpPr>
      <p:grpSpPr>
        <a:xfrm>
          <a:off x="0" y="0"/>
          <a:ext cx="0" cy="0"/>
          <a:chOff x="0" y="0"/>
          <a:chExt cx="0" cy="0"/>
        </a:xfrm>
      </p:grpSpPr>
      <p:grpSp>
        <p:nvGrpSpPr>
          <p:cNvPr id="34" name="Group 2">
            <a:extLst>
              <a:ext uri="{FF2B5EF4-FFF2-40B4-BE49-F238E27FC236}">
                <a16:creationId xmlns:a16="http://schemas.microsoft.com/office/drawing/2014/main" id="{9BF64562-F7F3-A205-BA33-0A505E0D6728}"/>
              </a:ext>
            </a:extLst>
          </p:cNvPr>
          <p:cNvGrpSpPr/>
          <p:nvPr/>
        </p:nvGrpSpPr>
        <p:grpSpPr>
          <a:xfrm>
            <a:off x="-155262" y="-7752152"/>
            <a:ext cx="18443262" cy="18039152"/>
            <a:chOff x="0" y="0"/>
            <a:chExt cx="5709176" cy="5392768"/>
          </a:xfrm>
        </p:grpSpPr>
        <p:sp>
          <p:nvSpPr>
            <p:cNvPr id="35" name="Freeform 3">
              <a:extLst>
                <a:ext uri="{FF2B5EF4-FFF2-40B4-BE49-F238E27FC236}">
                  <a16:creationId xmlns:a16="http://schemas.microsoft.com/office/drawing/2014/main" id="{EC01A3F0-CD4E-AB34-B4FB-C6EB8059A811}"/>
                </a:ext>
              </a:extLst>
            </p:cNvPr>
            <p:cNvSpPr/>
            <p:nvPr/>
          </p:nvSpPr>
          <p:spPr>
            <a:xfrm>
              <a:off x="48062" y="371845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C80C8C2B-DE0E-6576-9C53-77E485060D97}"/>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E1ACD9C1-089E-E11A-E2DB-C971FEB269AA}"/>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KONKLUSION</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TIPS TIL TEAMBUILDING PÅ AFSTAND</a:t>
            </a:r>
          </a:p>
        </p:txBody>
      </p:sp>
      <p:pic>
        <p:nvPicPr>
          <p:cNvPr id="6" name="Graphic 5" descr="Badge 1 with solid fill">
            <a:extLst>
              <a:ext uri="{FF2B5EF4-FFF2-40B4-BE49-F238E27FC236}">
                <a16:creationId xmlns:a16="http://schemas.microsoft.com/office/drawing/2014/main" id="{D1CD2260-E986-7314-CCDA-4599F020AE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sp>
        <p:nvSpPr>
          <p:cNvPr id="14" name="TextBox 13">
            <a:extLst>
              <a:ext uri="{FF2B5EF4-FFF2-40B4-BE49-F238E27FC236}">
                <a16:creationId xmlns:a16="http://schemas.microsoft.com/office/drawing/2014/main" id="{93349E85-D6B5-AF42-BEB5-58A990234E97}"/>
              </a:ext>
            </a:extLst>
          </p:cNvPr>
          <p:cNvSpPr txBox="1"/>
          <p:nvPr/>
        </p:nvSpPr>
        <p:spPr>
          <a:xfrm>
            <a:off x="4398889" y="3862635"/>
            <a:ext cx="11963400" cy="707886"/>
          </a:xfrm>
          <a:prstGeom prst="rect">
            <a:avLst/>
          </a:prstGeom>
          <a:noFill/>
        </p:spPr>
        <p:txBody>
          <a:bodyPr wrap="square">
            <a:spAutoFit/>
          </a:bodyPr>
          <a:lstStyle/>
          <a:p>
            <a:r>
              <a:rPr lang="en-IT" sz="4000" b="1" dirty="0">
                <a:latin typeface="Poppins" pitchFamily="2" charset="77"/>
                <a:cs typeface="Poppins" pitchFamily="2" charset="77"/>
              </a:rPr>
              <a:t>VÆRDSÆTTER PERSONLIG KONTAKT</a:t>
            </a:r>
          </a:p>
        </p:txBody>
      </p:sp>
      <p:sp>
        <p:nvSpPr>
          <p:cNvPr id="15" name="TextBox 14">
            <a:extLst>
              <a:ext uri="{FF2B5EF4-FFF2-40B4-BE49-F238E27FC236}">
                <a16:creationId xmlns:a16="http://schemas.microsoft.com/office/drawing/2014/main" id="{A32C8F9E-BE16-B92F-081C-A115F43918A9}"/>
              </a:ext>
            </a:extLst>
          </p:cNvPr>
          <p:cNvSpPr txBox="1"/>
          <p:nvPr/>
        </p:nvSpPr>
        <p:spPr>
          <a:xfrm>
            <a:off x="12839980" y="6946866"/>
            <a:ext cx="4147290" cy="1015663"/>
          </a:xfrm>
          <a:prstGeom prst="rect">
            <a:avLst/>
          </a:prstGeom>
          <a:noFill/>
        </p:spPr>
        <p:txBody>
          <a:bodyPr wrap="none" rtlCol="0">
            <a:spAutoFit/>
          </a:bodyPr>
          <a:lstStyle/>
          <a:p>
            <a:pPr algn="ctr"/>
            <a:r>
              <a:rPr lang="en-IT" sz="3000" dirty="0">
                <a:solidFill>
                  <a:schemeClr val="bg1"/>
                </a:solidFill>
                <a:latin typeface="Poppins" pitchFamily="2" charset="77"/>
                <a:cs typeface="Poppins" pitchFamily="2" charset="77"/>
              </a:rPr>
              <a:t>ORGANISER </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STAND-UP MØDER </a:t>
            </a:r>
          </a:p>
        </p:txBody>
      </p:sp>
      <p:sp>
        <p:nvSpPr>
          <p:cNvPr id="19" name="TextBox 18">
            <a:extLst>
              <a:ext uri="{FF2B5EF4-FFF2-40B4-BE49-F238E27FC236}">
                <a16:creationId xmlns:a16="http://schemas.microsoft.com/office/drawing/2014/main" id="{EF6BE544-0819-D041-29B3-C2B5C5AAD8B6}"/>
              </a:ext>
            </a:extLst>
          </p:cNvPr>
          <p:cNvSpPr txBox="1"/>
          <p:nvPr/>
        </p:nvSpPr>
        <p:spPr>
          <a:xfrm>
            <a:off x="880993" y="6927802"/>
            <a:ext cx="3891841"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BRUG CHATS,</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IKKE KUN E-MAIL...</a:t>
            </a:r>
          </a:p>
        </p:txBody>
      </p:sp>
      <p:sp>
        <p:nvSpPr>
          <p:cNvPr id="11" name="TextBox 10">
            <a:extLst>
              <a:ext uri="{FF2B5EF4-FFF2-40B4-BE49-F238E27FC236}">
                <a16:creationId xmlns:a16="http://schemas.microsoft.com/office/drawing/2014/main" id="{FFE1205E-8641-B712-E778-B534ACD58BDB}"/>
              </a:ext>
            </a:extLst>
          </p:cNvPr>
          <p:cNvSpPr txBox="1"/>
          <p:nvPr/>
        </p:nvSpPr>
        <p:spPr>
          <a:xfrm>
            <a:off x="7467582" y="6978818"/>
            <a:ext cx="3008445"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...OG VIDEO </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CHATS TOO</a:t>
            </a:r>
          </a:p>
        </p:txBody>
      </p:sp>
      <p:pic>
        <p:nvPicPr>
          <p:cNvPr id="5" name="Graphic 4" descr="Badge 3 with solid fill">
            <a:extLst>
              <a:ext uri="{FF2B5EF4-FFF2-40B4-BE49-F238E27FC236}">
                <a16:creationId xmlns:a16="http://schemas.microsoft.com/office/drawing/2014/main" id="{4162BB42-69B2-E443-D05B-00E4614049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8164" y="3774225"/>
            <a:ext cx="914400" cy="914400"/>
          </a:xfrm>
          <a:prstGeom prst="rect">
            <a:avLst/>
          </a:prstGeom>
        </p:spPr>
      </p:pic>
      <p:sp>
        <p:nvSpPr>
          <p:cNvPr id="2" name="Freeform 19">
            <a:extLst>
              <a:ext uri="{FF2B5EF4-FFF2-40B4-BE49-F238E27FC236}">
                <a16:creationId xmlns:a16="http://schemas.microsoft.com/office/drawing/2014/main" id="{5A0166EB-511C-1E6F-89F6-07BFE1C82C76}"/>
              </a:ext>
            </a:extLst>
          </p:cNvPr>
          <p:cNvSpPr/>
          <p:nvPr/>
        </p:nvSpPr>
        <p:spPr>
          <a:xfrm>
            <a:off x="1969663" y="522801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3" name="Freeform 19">
            <a:extLst>
              <a:ext uri="{FF2B5EF4-FFF2-40B4-BE49-F238E27FC236}">
                <a16:creationId xmlns:a16="http://schemas.microsoft.com/office/drawing/2014/main" id="{B8C4C5CF-F0C2-ED13-8849-EFC20F544533}"/>
              </a:ext>
            </a:extLst>
          </p:cNvPr>
          <p:cNvSpPr/>
          <p:nvPr/>
        </p:nvSpPr>
        <p:spPr>
          <a:xfrm>
            <a:off x="8319533" y="5228012"/>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dirty="0"/>
          </a:p>
        </p:txBody>
      </p:sp>
      <p:sp>
        <p:nvSpPr>
          <p:cNvPr id="20" name="Freeform 19">
            <a:extLst>
              <a:ext uri="{FF2B5EF4-FFF2-40B4-BE49-F238E27FC236}">
                <a16:creationId xmlns:a16="http://schemas.microsoft.com/office/drawing/2014/main" id="{EB2818AA-D53F-EA0C-6A42-5016024FA26D}"/>
              </a:ext>
            </a:extLst>
          </p:cNvPr>
          <p:cNvSpPr/>
          <p:nvPr/>
        </p:nvSpPr>
        <p:spPr>
          <a:xfrm>
            <a:off x="14056375" y="5267209"/>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pic>
        <p:nvPicPr>
          <p:cNvPr id="8" name="Graphic 7" descr="Cycle with people with solid fill">
            <a:extLst>
              <a:ext uri="{FF2B5EF4-FFF2-40B4-BE49-F238E27FC236}">
                <a16:creationId xmlns:a16="http://schemas.microsoft.com/office/drawing/2014/main" id="{62948598-E146-59C0-4F87-AB1E64FC44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56425" y="5595198"/>
            <a:ext cx="914400" cy="914400"/>
          </a:xfrm>
          <a:prstGeom prst="rect">
            <a:avLst/>
          </a:prstGeom>
        </p:spPr>
      </p:pic>
      <p:pic>
        <p:nvPicPr>
          <p:cNvPr id="7" name="Graphic 6" descr="Chat bubble with solid fill">
            <a:extLst>
              <a:ext uri="{FF2B5EF4-FFF2-40B4-BE49-F238E27FC236}">
                <a16:creationId xmlns:a16="http://schemas.microsoft.com/office/drawing/2014/main" id="{5ED041BE-68D8-C243-2FCD-59CB4A974D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69713" y="5641810"/>
            <a:ext cx="914400" cy="914400"/>
          </a:xfrm>
          <a:prstGeom prst="rect">
            <a:avLst/>
          </a:prstGeom>
        </p:spPr>
      </p:pic>
      <p:pic>
        <p:nvPicPr>
          <p:cNvPr id="17" name="Graphic 16" descr="Online meeting with solid fill">
            <a:extLst>
              <a:ext uri="{FF2B5EF4-FFF2-40B4-BE49-F238E27FC236}">
                <a16:creationId xmlns:a16="http://schemas.microsoft.com/office/drawing/2014/main" id="{ACAE87A0-7908-B2BC-93D6-CE4CDC065D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86800" y="5600957"/>
            <a:ext cx="914400" cy="914400"/>
          </a:xfrm>
          <a:prstGeom prst="rect">
            <a:avLst/>
          </a:prstGeom>
        </p:spPr>
      </p:pic>
    </p:spTree>
    <p:extLst>
      <p:ext uri="{BB962C8B-B14F-4D97-AF65-F5344CB8AC3E}">
        <p14:creationId xmlns:p14="http://schemas.microsoft.com/office/powerpoint/2010/main" val="2419999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1A1F9-4743-5140-1431-853C9C392F27}"/>
            </a:ext>
          </a:extLst>
        </p:cNvPr>
        <p:cNvGrpSpPr/>
        <p:nvPr/>
      </p:nvGrpSpPr>
      <p:grpSpPr>
        <a:xfrm>
          <a:off x="0" y="0"/>
          <a:ext cx="0" cy="0"/>
          <a:chOff x="0" y="0"/>
          <a:chExt cx="0" cy="0"/>
        </a:xfrm>
      </p:grpSpPr>
      <p:grpSp>
        <p:nvGrpSpPr>
          <p:cNvPr id="34" name="Group 2">
            <a:extLst>
              <a:ext uri="{FF2B5EF4-FFF2-40B4-BE49-F238E27FC236}">
                <a16:creationId xmlns:a16="http://schemas.microsoft.com/office/drawing/2014/main" id="{3E0EE3E9-CE32-D348-5983-CF74E8B19140}"/>
              </a:ext>
            </a:extLst>
          </p:cNvPr>
          <p:cNvGrpSpPr/>
          <p:nvPr/>
        </p:nvGrpSpPr>
        <p:grpSpPr>
          <a:xfrm>
            <a:off x="0" y="-13976461"/>
            <a:ext cx="18835472" cy="24284255"/>
            <a:chOff x="-169472" y="0"/>
            <a:chExt cx="5830586" cy="7259729"/>
          </a:xfrm>
        </p:grpSpPr>
        <p:sp>
          <p:nvSpPr>
            <p:cNvPr id="35" name="Freeform 3">
              <a:extLst>
                <a:ext uri="{FF2B5EF4-FFF2-40B4-BE49-F238E27FC236}">
                  <a16:creationId xmlns:a16="http://schemas.microsoft.com/office/drawing/2014/main" id="{461943AB-308F-C97B-E39F-F7982D6D48E2}"/>
                </a:ext>
              </a:extLst>
            </p:cNvPr>
            <p:cNvSpPr/>
            <p:nvPr/>
          </p:nvSpPr>
          <p:spPr>
            <a:xfrm>
              <a:off x="-169472" y="5585411"/>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F1BEA784-5AA4-5C73-0E48-3AE5548E6FB0}"/>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pic>
        <p:nvPicPr>
          <p:cNvPr id="6" name="Graphic 5" descr="Badge 1 with solid fill">
            <a:extLst>
              <a:ext uri="{FF2B5EF4-FFF2-40B4-BE49-F238E27FC236}">
                <a16:creationId xmlns:a16="http://schemas.microsoft.com/office/drawing/2014/main" id="{B6AFB90B-EF26-02CD-82BC-7110B90DD6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sp>
        <p:nvSpPr>
          <p:cNvPr id="4" name="TextBox 40">
            <a:extLst>
              <a:ext uri="{FF2B5EF4-FFF2-40B4-BE49-F238E27FC236}">
                <a16:creationId xmlns:a16="http://schemas.microsoft.com/office/drawing/2014/main" id="{3FC146B3-BE65-FE1B-9CD6-16F0BDEF4AE2}"/>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KONKLUSION</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TIPS TIL TEAMBUILDING PÅ AFSTAND</a:t>
            </a:r>
          </a:p>
        </p:txBody>
      </p:sp>
      <p:sp>
        <p:nvSpPr>
          <p:cNvPr id="14" name="TextBox 13">
            <a:extLst>
              <a:ext uri="{FF2B5EF4-FFF2-40B4-BE49-F238E27FC236}">
                <a16:creationId xmlns:a16="http://schemas.microsoft.com/office/drawing/2014/main" id="{E545E464-9F79-3D30-EC6C-C07C27F73DBE}"/>
              </a:ext>
            </a:extLst>
          </p:cNvPr>
          <p:cNvSpPr txBox="1"/>
          <p:nvPr/>
        </p:nvSpPr>
        <p:spPr>
          <a:xfrm>
            <a:off x="4398889" y="3862635"/>
            <a:ext cx="11963400" cy="707886"/>
          </a:xfrm>
          <a:prstGeom prst="rect">
            <a:avLst/>
          </a:prstGeom>
          <a:noFill/>
        </p:spPr>
        <p:txBody>
          <a:bodyPr wrap="square">
            <a:spAutoFit/>
          </a:bodyPr>
          <a:lstStyle/>
          <a:p>
            <a:r>
              <a:rPr lang="en-IT" sz="4000" b="1" dirty="0">
                <a:latin typeface="Poppins" pitchFamily="2" charset="77"/>
                <a:cs typeface="Poppins" pitchFamily="2" charset="77"/>
              </a:rPr>
              <a:t>HOLD DIGITALE FESTER HJEMMEFRA</a:t>
            </a:r>
          </a:p>
        </p:txBody>
      </p:sp>
      <p:sp>
        <p:nvSpPr>
          <p:cNvPr id="19" name="TextBox 18">
            <a:extLst>
              <a:ext uri="{FF2B5EF4-FFF2-40B4-BE49-F238E27FC236}">
                <a16:creationId xmlns:a16="http://schemas.microsoft.com/office/drawing/2014/main" id="{7189565C-38F5-3176-3095-5A6F793CCAD3}"/>
              </a:ext>
            </a:extLst>
          </p:cNvPr>
          <p:cNvSpPr txBox="1"/>
          <p:nvPr/>
        </p:nvSpPr>
        <p:spPr>
          <a:xfrm>
            <a:off x="3197580" y="6927529"/>
            <a:ext cx="3891841" cy="1477328"/>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 FEJRE FØDSELSDAGE, JUBILÆER...</a:t>
            </a:r>
          </a:p>
        </p:txBody>
      </p:sp>
      <p:sp>
        <p:nvSpPr>
          <p:cNvPr id="11" name="TextBox 10">
            <a:extLst>
              <a:ext uri="{FF2B5EF4-FFF2-40B4-BE49-F238E27FC236}">
                <a16:creationId xmlns:a16="http://schemas.microsoft.com/office/drawing/2014/main" id="{6A2A9B09-13F6-DF44-A634-F6F08BA03A0E}"/>
              </a:ext>
            </a:extLst>
          </p:cNvPr>
          <p:cNvSpPr txBox="1"/>
          <p:nvPr/>
        </p:nvSpPr>
        <p:spPr>
          <a:xfrm>
            <a:off x="10287000" y="6927802"/>
            <a:ext cx="4993921" cy="1938992"/>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ORGANISERE EVENTS: VIRTUEL MADLAVNING,</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SPIL, DIGITALE ESCAPE ROOMS...</a:t>
            </a:r>
          </a:p>
        </p:txBody>
      </p:sp>
      <p:sp>
        <p:nvSpPr>
          <p:cNvPr id="7" name="Freeform 19">
            <a:extLst>
              <a:ext uri="{FF2B5EF4-FFF2-40B4-BE49-F238E27FC236}">
                <a16:creationId xmlns:a16="http://schemas.microsoft.com/office/drawing/2014/main" id="{2F341BF5-81B1-7846-517D-8B8825D71F30}"/>
              </a:ext>
            </a:extLst>
          </p:cNvPr>
          <p:cNvSpPr/>
          <p:nvPr/>
        </p:nvSpPr>
        <p:spPr>
          <a:xfrm>
            <a:off x="12142378" y="5266936"/>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 name="Freeform 19">
            <a:extLst>
              <a:ext uri="{FF2B5EF4-FFF2-40B4-BE49-F238E27FC236}">
                <a16:creationId xmlns:a16="http://schemas.microsoft.com/office/drawing/2014/main" id="{29C4C877-9244-AC5E-FF4C-A2D4DEA22098}"/>
              </a:ext>
            </a:extLst>
          </p:cNvPr>
          <p:cNvSpPr/>
          <p:nvPr/>
        </p:nvSpPr>
        <p:spPr>
          <a:xfrm>
            <a:off x="4431122" y="5254414"/>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pic>
        <p:nvPicPr>
          <p:cNvPr id="10" name="Graphic 9" descr="Cake with solid fill">
            <a:extLst>
              <a:ext uri="{FF2B5EF4-FFF2-40B4-BE49-F238E27FC236}">
                <a16:creationId xmlns:a16="http://schemas.microsoft.com/office/drawing/2014/main" id="{A286E591-421B-84E0-0132-9B4D205FBA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1172" y="5563832"/>
            <a:ext cx="914400" cy="914400"/>
          </a:xfrm>
          <a:prstGeom prst="rect">
            <a:avLst/>
          </a:prstGeom>
        </p:spPr>
      </p:pic>
      <p:pic>
        <p:nvPicPr>
          <p:cNvPr id="5" name="Graphic 4" descr="Badge 3 with solid fill">
            <a:extLst>
              <a:ext uri="{FF2B5EF4-FFF2-40B4-BE49-F238E27FC236}">
                <a16:creationId xmlns:a16="http://schemas.microsoft.com/office/drawing/2014/main" id="{DF9D1454-6736-1658-B739-E6B54054769B}"/>
              </a:ext>
            </a:extLst>
          </p:cNvPr>
          <p:cNvPicPr>
            <a:picLocks noChangeAspect="1"/>
          </p:cNvPicPr>
          <p:nvPr/>
        </p:nvPicPr>
        <p:blipFill>
          <a:blip r:embed="rId2">
            <a:extLst>
              <a:ext uri="{96DAC541-7B7A-43D3-8B79-37D633B846F1}">
                <asvg:svgBlip xmlns:asvg="http://schemas.microsoft.com/office/drawing/2016/SVG/main" r:embed="rId8"/>
              </a:ext>
            </a:extLst>
          </a:blip>
          <a:stretch>
            <a:fillRect/>
          </a:stretch>
        </p:blipFill>
        <p:spPr>
          <a:xfrm>
            <a:off x="3352800" y="3759378"/>
            <a:ext cx="914400" cy="914400"/>
          </a:xfrm>
          <a:prstGeom prst="rect">
            <a:avLst/>
          </a:prstGeom>
        </p:spPr>
      </p:pic>
      <p:pic>
        <p:nvPicPr>
          <p:cNvPr id="18" name="Graphic 17" descr="Badge 4 with solid fill">
            <a:extLst>
              <a:ext uri="{FF2B5EF4-FFF2-40B4-BE49-F238E27FC236}">
                <a16:creationId xmlns:a16="http://schemas.microsoft.com/office/drawing/2014/main" id="{10B5BEEF-F487-A51F-8453-ABE4406F36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2800" y="3746856"/>
            <a:ext cx="914400" cy="914400"/>
          </a:xfrm>
          <a:prstGeom prst="rect">
            <a:avLst/>
          </a:prstGeom>
        </p:spPr>
      </p:pic>
      <p:pic>
        <p:nvPicPr>
          <p:cNvPr id="13" name="Graphic 12" descr="Whole pizza with solid fill">
            <a:extLst>
              <a:ext uri="{FF2B5EF4-FFF2-40B4-BE49-F238E27FC236}">
                <a16:creationId xmlns:a16="http://schemas.microsoft.com/office/drawing/2014/main" id="{E66D1AEE-EB02-6B2B-9539-4AD050F1BE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606596" y="5597921"/>
            <a:ext cx="914400" cy="914400"/>
          </a:xfrm>
          <a:prstGeom prst="rect">
            <a:avLst/>
          </a:prstGeom>
        </p:spPr>
      </p:pic>
    </p:spTree>
    <p:extLst>
      <p:ext uri="{BB962C8B-B14F-4D97-AF65-F5344CB8AC3E}">
        <p14:creationId xmlns:p14="http://schemas.microsoft.com/office/powerpoint/2010/main" val="3668999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06549-6A66-547B-BEA2-3DBCA3997F7C}"/>
            </a:ext>
          </a:extLst>
        </p:cNvPr>
        <p:cNvGrpSpPr/>
        <p:nvPr/>
      </p:nvGrpSpPr>
      <p:grpSpPr>
        <a:xfrm>
          <a:off x="0" y="0"/>
          <a:ext cx="0" cy="0"/>
          <a:chOff x="0" y="0"/>
          <a:chExt cx="0" cy="0"/>
        </a:xfrm>
      </p:grpSpPr>
      <p:pic>
        <p:nvPicPr>
          <p:cNvPr id="6" name="Graphic 5" descr="Badge 1 with solid fill">
            <a:extLst>
              <a:ext uri="{FF2B5EF4-FFF2-40B4-BE49-F238E27FC236}">
                <a16:creationId xmlns:a16="http://schemas.microsoft.com/office/drawing/2014/main" id="{33CF2AE9-1AAE-EB9C-0134-AC45B7E154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grpSp>
        <p:nvGrpSpPr>
          <p:cNvPr id="34" name="Group 2">
            <a:extLst>
              <a:ext uri="{FF2B5EF4-FFF2-40B4-BE49-F238E27FC236}">
                <a16:creationId xmlns:a16="http://schemas.microsoft.com/office/drawing/2014/main" id="{197451A3-FFBF-FB59-D2F0-5B1088222DBD}"/>
              </a:ext>
            </a:extLst>
          </p:cNvPr>
          <p:cNvGrpSpPr/>
          <p:nvPr/>
        </p:nvGrpSpPr>
        <p:grpSpPr>
          <a:xfrm>
            <a:off x="0" y="-12015537"/>
            <a:ext cx="18826020" cy="22288500"/>
            <a:chOff x="-166546" y="0"/>
            <a:chExt cx="5827660" cy="6663102"/>
          </a:xfrm>
        </p:grpSpPr>
        <p:sp>
          <p:nvSpPr>
            <p:cNvPr id="35" name="Freeform 3">
              <a:extLst>
                <a:ext uri="{FF2B5EF4-FFF2-40B4-BE49-F238E27FC236}">
                  <a16:creationId xmlns:a16="http://schemas.microsoft.com/office/drawing/2014/main" id="{426700E9-BC66-1E87-A489-EE0CE0D83311}"/>
                </a:ext>
              </a:extLst>
            </p:cNvPr>
            <p:cNvSpPr/>
            <p:nvPr/>
          </p:nvSpPr>
          <p:spPr>
            <a:xfrm>
              <a:off x="-166546" y="498878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389BBDF1-3006-E76A-0D82-3FF878EF0817}"/>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7B3AD3F1-0A3A-BF8C-6704-F927293D642A}"/>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KONKLUSION</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TIPS TIL TEAMBUILDING PÅ AFSTAND</a:t>
            </a:r>
          </a:p>
        </p:txBody>
      </p:sp>
      <p:sp>
        <p:nvSpPr>
          <p:cNvPr id="14" name="TextBox 13">
            <a:extLst>
              <a:ext uri="{FF2B5EF4-FFF2-40B4-BE49-F238E27FC236}">
                <a16:creationId xmlns:a16="http://schemas.microsoft.com/office/drawing/2014/main" id="{EAB83F15-4E81-6080-9518-85C8F18F9935}"/>
              </a:ext>
            </a:extLst>
          </p:cNvPr>
          <p:cNvSpPr txBox="1"/>
          <p:nvPr/>
        </p:nvSpPr>
        <p:spPr>
          <a:xfrm>
            <a:off x="4382848" y="3924553"/>
            <a:ext cx="11963400" cy="707886"/>
          </a:xfrm>
          <a:prstGeom prst="rect">
            <a:avLst/>
          </a:prstGeom>
          <a:noFill/>
        </p:spPr>
        <p:txBody>
          <a:bodyPr wrap="square">
            <a:spAutoFit/>
          </a:bodyPr>
          <a:lstStyle/>
          <a:p>
            <a:r>
              <a:rPr lang="en-IT" sz="4000" b="1" dirty="0">
                <a:latin typeface="Poppins" pitchFamily="2" charset="77"/>
                <a:cs typeface="Poppins" pitchFamily="2" charset="77"/>
              </a:rPr>
              <a:t>SENDE LYKØNSKNINGSKORT ELLER GAVER</a:t>
            </a:r>
          </a:p>
        </p:txBody>
      </p:sp>
      <p:sp>
        <p:nvSpPr>
          <p:cNvPr id="19" name="TextBox 18">
            <a:extLst>
              <a:ext uri="{FF2B5EF4-FFF2-40B4-BE49-F238E27FC236}">
                <a16:creationId xmlns:a16="http://schemas.microsoft.com/office/drawing/2014/main" id="{05885AF0-4AD6-95B2-E26E-C09763901A35}"/>
              </a:ext>
            </a:extLst>
          </p:cNvPr>
          <p:cNvSpPr txBox="1"/>
          <p:nvPr/>
        </p:nvSpPr>
        <p:spPr>
          <a:xfrm>
            <a:off x="3197580" y="6927529"/>
            <a:ext cx="3891841"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PÅ INDIVIDUELLE MÆRKEDAGE</a:t>
            </a:r>
          </a:p>
        </p:txBody>
      </p:sp>
      <p:pic>
        <p:nvPicPr>
          <p:cNvPr id="3" name="Graphic 2" descr="Badge with solid fill">
            <a:extLst>
              <a:ext uri="{FF2B5EF4-FFF2-40B4-BE49-F238E27FC236}">
                <a16:creationId xmlns:a16="http://schemas.microsoft.com/office/drawing/2014/main" id="{B970A81D-54CA-FCDC-F3C4-601E16286568}"/>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352800" y="3759378"/>
            <a:ext cx="914400" cy="914400"/>
          </a:xfrm>
          <a:prstGeom prst="rect">
            <a:avLst/>
          </a:prstGeom>
        </p:spPr>
      </p:pic>
      <p:sp>
        <p:nvSpPr>
          <p:cNvPr id="11" name="TextBox 10">
            <a:extLst>
              <a:ext uri="{FF2B5EF4-FFF2-40B4-BE49-F238E27FC236}">
                <a16:creationId xmlns:a16="http://schemas.microsoft.com/office/drawing/2014/main" id="{B164F51B-C7B8-6B29-318D-6E75C65B4BEF}"/>
              </a:ext>
            </a:extLst>
          </p:cNvPr>
          <p:cNvSpPr txBox="1"/>
          <p:nvPr/>
        </p:nvSpPr>
        <p:spPr>
          <a:xfrm>
            <a:off x="10287000" y="6927802"/>
            <a:ext cx="4993921" cy="1477328"/>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IKKE DIGITALE! </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ET KORT I POSTKASSEN</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ER MERE BEHAGELIGT</a:t>
            </a:r>
          </a:p>
        </p:txBody>
      </p:sp>
      <p:pic>
        <p:nvPicPr>
          <p:cNvPr id="5" name="Graphic 4" descr="Badge 3 with solid fill">
            <a:extLst>
              <a:ext uri="{FF2B5EF4-FFF2-40B4-BE49-F238E27FC236}">
                <a16:creationId xmlns:a16="http://schemas.microsoft.com/office/drawing/2014/main" id="{EF3C6434-1C77-0473-F6D4-F178C33AE3C5}"/>
              </a:ext>
            </a:extLst>
          </p:cNvPr>
          <p:cNvPicPr>
            <a:picLocks noChangeAspect="1"/>
          </p:cNvPicPr>
          <p:nvPr/>
        </p:nvPicPr>
        <p:blipFill>
          <a:blip r:embed="rId2">
            <a:extLst>
              <a:ext uri="{96DAC541-7B7A-43D3-8B79-37D633B846F1}">
                <asvg:svgBlip xmlns:asvg="http://schemas.microsoft.com/office/drawing/2016/SVG/main" r:embed="rId5"/>
              </a:ext>
            </a:extLst>
          </a:blip>
          <a:stretch>
            <a:fillRect/>
          </a:stretch>
        </p:blipFill>
        <p:spPr>
          <a:xfrm>
            <a:off x="3352800" y="3759378"/>
            <a:ext cx="914400" cy="914400"/>
          </a:xfrm>
          <a:prstGeom prst="rect">
            <a:avLst/>
          </a:prstGeom>
        </p:spPr>
      </p:pic>
      <p:pic>
        <p:nvPicPr>
          <p:cNvPr id="7" name="Graphic 6" descr="Badge 5 with solid fill">
            <a:extLst>
              <a:ext uri="{FF2B5EF4-FFF2-40B4-BE49-F238E27FC236}">
                <a16:creationId xmlns:a16="http://schemas.microsoft.com/office/drawing/2014/main" id="{334CC197-58F4-52C4-08E1-1694047395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18645" y="3759378"/>
            <a:ext cx="914400" cy="914400"/>
          </a:xfrm>
          <a:prstGeom prst="rect">
            <a:avLst/>
          </a:prstGeom>
        </p:spPr>
      </p:pic>
      <p:sp>
        <p:nvSpPr>
          <p:cNvPr id="2" name="Freeform 19">
            <a:extLst>
              <a:ext uri="{FF2B5EF4-FFF2-40B4-BE49-F238E27FC236}">
                <a16:creationId xmlns:a16="http://schemas.microsoft.com/office/drawing/2014/main" id="{9C4C1448-2024-61C4-D491-20445C08897F}"/>
              </a:ext>
            </a:extLst>
          </p:cNvPr>
          <p:cNvSpPr/>
          <p:nvPr/>
        </p:nvSpPr>
        <p:spPr>
          <a:xfrm>
            <a:off x="4462839" y="5025742"/>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dirty="0"/>
          </a:p>
        </p:txBody>
      </p:sp>
      <p:sp>
        <p:nvSpPr>
          <p:cNvPr id="8" name="Freeform 19">
            <a:extLst>
              <a:ext uri="{FF2B5EF4-FFF2-40B4-BE49-F238E27FC236}">
                <a16:creationId xmlns:a16="http://schemas.microsoft.com/office/drawing/2014/main" id="{D51E4A9B-2E83-B82A-A10A-7B746F378BCA}"/>
              </a:ext>
            </a:extLst>
          </p:cNvPr>
          <p:cNvSpPr/>
          <p:nvPr/>
        </p:nvSpPr>
        <p:spPr>
          <a:xfrm>
            <a:off x="11926710" y="5019124"/>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pic>
        <p:nvPicPr>
          <p:cNvPr id="9" name="Graphic 8" descr="Mailbox with solid fill">
            <a:extLst>
              <a:ext uri="{FF2B5EF4-FFF2-40B4-BE49-F238E27FC236}">
                <a16:creationId xmlns:a16="http://schemas.microsoft.com/office/drawing/2014/main" id="{6F481FDC-8262-2BDD-6C1C-860DB8C095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326760" y="5358875"/>
            <a:ext cx="914400" cy="914400"/>
          </a:xfrm>
          <a:prstGeom prst="rect">
            <a:avLst/>
          </a:prstGeom>
        </p:spPr>
      </p:pic>
      <p:pic>
        <p:nvPicPr>
          <p:cNvPr id="15" name="Graphic 14" descr="Open envelope with solid fill">
            <a:extLst>
              <a:ext uri="{FF2B5EF4-FFF2-40B4-BE49-F238E27FC236}">
                <a16:creationId xmlns:a16="http://schemas.microsoft.com/office/drawing/2014/main" id="{1819A3A4-BBDB-827C-0FF4-3730098C46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62889" y="5346084"/>
            <a:ext cx="914400" cy="914400"/>
          </a:xfrm>
          <a:prstGeom prst="rect">
            <a:avLst/>
          </a:prstGeom>
        </p:spPr>
      </p:pic>
    </p:spTree>
    <p:extLst>
      <p:ext uri="{BB962C8B-B14F-4D97-AF65-F5344CB8AC3E}">
        <p14:creationId xmlns:p14="http://schemas.microsoft.com/office/powerpoint/2010/main" val="3746977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8993" y="7878849"/>
            <a:ext cx="11334218" cy="2410387"/>
            <a:chOff x="0" y="0"/>
            <a:chExt cx="2912355" cy="619355"/>
          </a:xfrm>
        </p:grpSpPr>
        <p:sp>
          <p:nvSpPr>
            <p:cNvPr id="3" name="Freeform 3"/>
            <p:cNvSpPr/>
            <p:nvPr/>
          </p:nvSpPr>
          <p:spPr>
            <a:xfrm>
              <a:off x="0" y="0"/>
              <a:ext cx="2912355" cy="619355"/>
            </a:xfrm>
            <a:custGeom>
              <a:avLst/>
              <a:gdLst/>
              <a:ahLst/>
              <a:cxnLst/>
              <a:rect l="l" t="t" r="r" b="b"/>
              <a:pathLst>
                <a:path w="2912355" h="619355">
                  <a:moveTo>
                    <a:pt x="0" y="0"/>
                  </a:moveTo>
                  <a:lnTo>
                    <a:pt x="2912355" y="0"/>
                  </a:lnTo>
                  <a:lnTo>
                    <a:pt x="2912355" y="619355"/>
                  </a:lnTo>
                  <a:lnTo>
                    <a:pt x="0" y="619355"/>
                  </a:lnTo>
                  <a:close/>
                </a:path>
              </a:pathLst>
            </a:custGeom>
            <a:solidFill>
              <a:srgbClr val="659FA2">
                <a:alpha val="38824"/>
              </a:srgbClr>
            </a:solidFill>
          </p:spPr>
          <p:txBody>
            <a:bodyPr/>
            <a:lstStyle/>
            <a:p>
              <a:endParaRPr lang="de-DE"/>
            </a:p>
          </p:txBody>
        </p:sp>
        <p:sp>
          <p:nvSpPr>
            <p:cNvPr id="4" name="TextBox 4"/>
            <p:cNvSpPr txBox="1"/>
            <p:nvPr/>
          </p:nvSpPr>
          <p:spPr>
            <a:xfrm>
              <a:off x="0" y="0"/>
              <a:ext cx="2912355" cy="619355"/>
            </a:xfrm>
            <a:prstGeom prst="rect">
              <a:avLst/>
            </a:prstGeom>
          </p:spPr>
          <p:txBody>
            <a:bodyPr lIns="70825" tIns="70825" rIns="70825" bIns="70825" rtlCol="0" anchor="ctr"/>
            <a:lstStyle/>
            <a:p>
              <a:pPr algn="ctr">
                <a:lnSpc>
                  <a:spcPts val="1319"/>
                </a:lnSpc>
              </a:pPr>
              <a:endParaRPr/>
            </a:p>
          </p:txBody>
        </p:sp>
      </p:grpSp>
      <p:sp>
        <p:nvSpPr>
          <p:cNvPr id="5" name="Freeform 5"/>
          <p:cNvSpPr/>
          <p:nvPr/>
        </p:nvSpPr>
        <p:spPr>
          <a:xfrm rot="-4721612">
            <a:off x="5837689" y="1742867"/>
            <a:ext cx="14314219" cy="4992084"/>
          </a:xfrm>
          <a:custGeom>
            <a:avLst/>
            <a:gdLst/>
            <a:ahLst/>
            <a:cxnLst/>
            <a:rect l="l" t="t" r="r" b="b"/>
            <a:pathLst>
              <a:path w="14314219" h="4992084">
                <a:moveTo>
                  <a:pt x="0" y="0"/>
                </a:moveTo>
                <a:lnTo>
                  <a:pt x="14314220" y="0"/>
                </a:lnTo>
                <a:lnTo>
                  <a:pt x="14314220" y="4992083"/>
                </a:lnTo>
                <a:lnTo>
                  <a:pt x="0" y="4992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a:grpSpLocks noChangeAspect="1"/>
          </p:cNvGrpSpPr>
          <p:nvPr/>
        </p:nvGrpSpPr>
        <p:grpSpPr>
          <a:xfrm>
            <a:off x="12114167" y="0"/>
            <a:ext cx="8713725" cy="10289235"/>
            <a:chOff x="0" y="0"/>
            <a:chExt cx="21042033" cy="24846598"/>
          </a:xfrm>
        </p:grpSpPr>
        <p:sp>
          <p:nvSpPr>
            <p:cNvPr id="7" name="Freeform 7"/>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132" r="-26989"/>
              </a:stretch>
            </a:blipFill>
          </p:spPr>
          <p:txBody>
            <a:bodyPr/>
            <a:lstStyle/>
            <a:p>
              <a:endParaRPr lang="de-DE"/>
            </a:p>
          </p:txBody>
        </p:sp>
      </p:grpSp>
      <p:sp>
        <p:nvSpPr>
          <p:cNvPr id="8" name="Freeform 8"/>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9" name="Group 9"/>
          <p:cNvGrpSpPr/>
          <p:nvPr/>
        </p:nvGrpSpPr>
        <p:grpSpPr>
          <a:xfrm>
            <a:off x="10165433" y="946396"/>
            <a:ext cx="857867" cy="8578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9651318" y="2226096"/>
            <a:ext cx="604566" cy="6045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5" name="Group 15"/>
          <p:cNvGrpSpPr/>
          <p:nvPr/>
        </p:nvGrpSpPr>
        <p:grpSpPr>
          <a:xfrm>
            <a:off x="10476408" y="681913"/>
            <a:ext cx="637633" cy="6376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8" name="Group 18"/>
          <p:cNvGrpSpPr/>
          <p:nvPr/>
        </p:nvGrpSpPr>
        <p:grpSpPr>
          <a:xfrm>
            <a:off x="1811727" y="1028700"/>
            <a:ext cx="7620517" cy="5276124"/>
            <a:chOff x="0" y="0"/>
            <a:chExt cx="10160689" cy="7034832"/>
          </a:xfrm>
        </p:grpSpPr>
        <p:sp>
          <p:nvSpPr>
            <p:cNvPr id="19" name="TextBox 19"/>
            <p:cNvSpPr txBox="1"/>
            <p:nvPr/>
          </p:nvSpPr>
          <p:spPr>
            <a:xfrm>
              <a:off x="8456" y="6290410"/>
              <a:ext cx="10152233" cy="744422"/>
            </a:xfrm>
            <a:prstGeom prst="rect">
              <a:avLst/>
            </a:prstGeom>
          </p:spPr>
          <p:txBody>
            <a:bodyPr lIns="0" tIns="0" rIns="0" bIns="0" rtlCol="0" anchor="t">
              <a:spAutoFit/>
            </a:bodyPr>
            <a:lstStyle/>
            <a:p>
              <a:pPr algn="l">
                <a:lnSpc>
                  <a:spcPts val="4111"/>
                </a:lnSpc>
              </a:pPr>
              <a:r>
                <a:rPr lang="en-US" sz="3606" b="1" spc="1413">
                  <a:solidFill>
                    <a:srgbClr val="000000"/>
                  </a:solidFill>
                  <a:latin typeface="Poppins Semi-Bold"/>
                  <a:ea typeface="Poppins Semi-Bold"/>
                  <a:cs typeface="Poppins Semi-Bold"/>
                  <a:sym typeface="Poppins Semi-Bold"/>
                </a:rPr>
                <a:t>Til din opmærksomhed</a:t>
              </a:r>
            </a:p>
          </p:txBody>
        </p:sp>
        <p:sp>
          <p:nvSpPr>
            <p:cNvPr id="20" name="TextBox 20"/>
            <p:cNvSpPr txBox="1"/>
            <p:nvPr/>
          </p:nvSpPr>
          <p:spPr>
            <a:xfrm>
              <a:off x="0" y="4270936"/>
              <a:ext cx="10050992" cy="2165681"/>
            </a:xfrm>
            <a:prstGeom prst="rect">
              <a:avLst/>
            </a:prstGeom>
          </p:spPr>
          <p:txBody>
            <a:bodyPr lIns="0" tIns="0" rIns="0" bIns="0" rtlCol="0" anchor="t">
              <a:spAutoFit/>
            </a:bodyPr>
            <a:lstStyle/>
            <a:p>
              <a:pPr algn="l">
                <a:lnSpc>
                  <a:spcPts val="11991"/>
                </a:lnSpc>
              </a:pPr>
              <a:r>
                <a:rPr lang="en-US" sz="10518" b="1">
                  <a:solidFill>
                    <a:srgbClr val="002C47"/>
                  </a:solidFill>
                  <a:latin typeface="Poppins Bold"/>
                  <a:ea typeface="Poppins Bold"/>
                  <a:cs typeface="Poppins Bold"/>
                  <a:sym typeface="Poppins Bold"/>
                </a:rPr>
                <a:t>Tak til dig</a:t>
              </a:r>
            </a:p>
          </p:txBody>
        </p:sp>
        <p:sp>
          <p:nvSpPr>
            <p:cNvPr id="21" name="Freeform 21"/>
            <p:cNvSpPr/>
            <p:nvPr/>
          </p:nvSpPr>
          <p:spPr>
            <a:xfrm>
              <a:off x="2179133" y="0"/>
              <a:ext cx="6214739" cy="3728843"/>
            </a:xfrm>
            <a:custGeom>
              <a:avLst/>
              <a:gdLst/>
              <a:ahLst/>
              <a:cxnLst/>
              <a:rect l="l" t="t" r="r" b="b"/>
              <a:pathLst>
                <a:path w="6214739" h="3728843">
                  <a:moveTo>
                    <a:pt x="0" y="0"/>
                  </a:moveTo>
                  <a:lnTo>
                    <a:pt x="6214739" y="0"/>
                  </a:lnTo>
                  <a:lnTo>
                    <a:pt x="6214739" y="3728843"/>
                  </a:lnTo>
                  <a:lnTo>
                    <a:pt x="0" y="3728843"/>
                  </a:lnTo>
                  <a:lnTo>
                    <a:pt x="0" y="0"/>
                  </a:lnTo>
                  <a:close/>
                </a:path>
              </a:pathLst>
            </a:custGeom>
            <a:blipFill>
              <a:blip r:embed="rId7"/>
              <a:stretch>
                <a:fillRect/>
              </a:stretch>
            </a:blipFill>
          </p:spPr>
          <p:txBody>
            <a:bodyPr/>
            <a:lstStyle/>
            <a:p>
              <a:endParaRPr lang="de-DE"/>
            </a:p>
          </p:txBody>
        </p:sp>
      </p:grpSp>
      <p:sp>
        <p:nvSpPr>
          <p:cNvPr id="22" name="Freeform 22"/>
          <p:cNvSpPr/>
          <p:nvPr/>
        </p:nvSpPr>
        <p:spPr>
          <a:xfrm>
            <a:off x="137054" y="8851767"/>
            <a:ext cx="3010070" cy="632115"/>
          </a:xfrm>
          <a:custGeom>
            <a:avLst/>
            <a:gdLst/>
            <a:ahLst/>
            <a:cxnLst/>
            <a:rect l="l" t="t" r="r" b="b"/>
            <a:pathLst>
              <a:path w="3010070" h="632115">
                <a:moveTo>
                  <a:pt x="0" y="0"/>
                </a:moveTo>
                <a:lnTo>
                  <a:pt x="3010070" y="0"/>
                </a:lnTo>
                <a:lnTo>
                  <a:pt x="3010070" y="632115"/>
                </a:lnTo>
                <a:lnTo>
                  <a:pt x="0" y="632115"/>
                </a:lnTo>
                <a:lnTo>
                  <a:pt x="0" y="0"/>
                </a:lnTo>
                <a:close/>
              </a:path>
            </a:pathLst>
          </a:custGeom>
          <a:blipFill>
            <a:blip r:embed="rId8"/>
            <a:stretch>
              <a:fillRect/>
            </a:stretch>
          </a:blipFill>
        </p:spPr>
        <p:txBody>
          <a:bodyPr/>
          <a:lstStyle/>
          <a:p>
            <a:endParaRPr lang="de-DE"/>
          </a:p>
        </p:txBody>
      </p:sp>
      <p:sp>
        <p:nvSpPr>
          <p:cNvPr id="23" name="Freeform 23"/>
          <p:cNvSpPr/>
          <p:nvPr/>
        </p:nvSpPr>
        <p:spPr>
          <a:xfrm>
            <a:off x="4951359" y="8225438"/>
            <a:ext cx="1099603" cy="483342"/>
          </a:xfrm>
          <a:custGeom>
            <a:avLst/>
            <a:gdLst/>
            <a:ahLst/>
            <a:cxnLst/>
            <a:rect l="l" t="t" r="r" b="b"/>
            <a:pathLst>
              <a:path w="1099603" h="483342">
                <a:moveTo>
                  <a:pt x="0" y="0"/>
                </a:moveTo>
                <a:lnTo>
                  <a:pt x="1099603" y="0"/>
                </a:lnTo>
                <a:lnTo>
                  <a:pt x="1099603" y="483342"/>
                </a:lnTo>
                <a:lnTo>
                  <a:pt x="0" y="483342"/>
                </a:lnTo>
                <a:lnTo>
                  <a:pt x="0" y="0"/>
                </a:lnTo>
                <a:close/>
              </a:path>
            </a:pathLst>
          </a:custGeom>
          <a:blipFill>
            <a:blip r:embed="rId9"/>
            <a:stretch>
              <a:fillRect l="-6400" t="-81578" r="-9409" b="-81888"/>
            </a:stretch>
          </a:blipFill>
        </p:spPr>
        <p:txBody>
          <a:bodyPr/>
          <a:lstStyle/>
          <a:p>
            <a:endParaRPr lang="de-DE"/>
          </a:p>
        </p:txBody>
      </p:sp>
      <p:sp>
        <p:nvSpPr>
          <p:cNvPr id="24" name="Freeform 24"/>
          <p:cNvSpPr/>
          <p:nvPr/>
        </p:nvSpPr>
        <p:spPr>
          <a:xfrm>
            <a:off x="6024402" y="8225438"/>
            <a:ext cx="2294487" cy="532151"/>
          </a:xfrm>
          <a:custGeom>
            <a:avLst/>
            <a:gdLst/>
            <a:ahLst/>
            <a:cxnLst/>
            <a:rect l="l" t="t" r="r" b="b"/>
            <a:pathLst>
              <a:path w="2294487" h="532151">
                <a:moveTo>
                  <a:pt x="0" y="0"/>
                </a:moveTo>
                <a:lnTo>
                  <a:pt x="2294487" y="0"/>
                </a:lnTo>
                <a:lnTo>
                  <a:pt x="2294487" y="532151"/>
                </a:lnTo>
                <a:lnTo>
                  <a:pt x="0" y="532151"/>
                </a:lnTo>
                <a:lnTo>
                  <a:pt x="0" y="0"/>
                </a:lnTo>
                <a:close/>
              </a:path>
            </a:pathLst>
          </a:custGeom>
          <a:blipFill>
            <a:blip r:embed="rId10"/>
            <a:stretch>
              <a:fillRect/>
            </a:stretch>
          </a:blipFill>
        </p:spPr>
        <p:txBody>
          <a:bodyPr/>
          <a:lstStyle/>
          <a:p>
            <a:endParaRPr lang="de-DE"/>
          </a:p>
        </p:txBody>
      </p:sp>
      <p:sp>
        <p:nvSpPr>
          <p:cNvPr id="25" name="Freeform 25"/>
          <p:cNvSpPr/>
          <p:nvPr/>
        </p:nvSpPr>
        <p:spPr>
          <a:xfrm>
            <a:off x="2331041" y="8206718"/>
            <a:ext cx="1587539" cy="520782"/>
          </a:xfrm>
          <a:custGeom>
            <a:avLst/>
            <a:gdLst/>
            <a:ahLst/>
            <a:cxnLst/>
            <a:rect l="l" t="t" r="r" b="b"/>
            <a:pathLst>
              <a:path w="1587539" h="520782">
                <a:moveTo>
                  <a:pt x="0" y="0"/>
                </a:moveTo>
                <a:lnTo>
                  <a:pt x="1587539" y="0"/>
                </a:lnTo>
                <a:lnTo>
                  <a:pt x="1587539" y="520782"/>
                </a:lnTo>
                <a:lnTo>
                  <a:pt x="0" y="520782"/>
                </a:lnTo>
                <a:lnTo>
                  <a:pt x="0" y="0"/>
                </a:lnTo>
                <a:close/>
              </a:path>
            </a:pathLst>
          </a:custGeom>
          <a:blipFill>
            <a:blip r:embed="rId11"/>
            <a:stretch>
              <a:fillRect t="-3009"/>
            </a:stretch>
          </a:blipFill>
        </p:spPr>
        <p:txBody>
          <a:bodyPr/>
          <a:lstStyle/>
          <a:p>
            <a:endParaRPr lang="de-DE"/>
          </a:p>
        </p:txBody>
      </p:sp>
      <p:sp>
        <p:nvSpPr>
          <p:cNvPr id="26" name="Freeform 26"/>
          <p:cNvSpPr/>
          <p:nvPr/>
        </p:nvSpPr>
        <p:spPr>
          <a:xfrm>
            <a:off x="3958419" y="8217257"/>
            <a:ext cx="888362" cy="499703"/>
          </a:xfrm>
          <a:custGeom>
            <a:avLst/>
            <a:gdLst/>
            <a:ahLst/>
            <a:cxnLst/>
            <a:rect l="l" t="t" r="r" b="b"/>
            <a:pathLst>
              <a:path w="888362" h="499703">
                <a:moveTo>
                  <a:pt x="0" y="0"/>
                </a:moveTo>
                <a:lnTo>
                  <a:pt x="888362" y="0"/>
                </a:lnTo>
                <a:lnTo>
                  <a:pt x="888362" y="499704"/>
                </a:lnTo>
                <a:lnTo>
                  <a:pt x="0" y="499704"/>
                </a:lnTo>
                <a:lnTo>
                  <a:pt x="0" y="0"/>
                </a:lnTo>
                <a:close/>
              </a:path>
            </a:pathLst>
          </a:custGeom>
          <a:blipFill>
            <a:blip r:embed="rId12"/>
            <a:stretch>
              <a:fillRect/>
            </a:stretch>
          </a:blipFill>
        </p:spPr>
        <p:txBody>
          <a:bodyPr/>
          <a:lstStyle/>
          <a:p>
            <a:endParaRPr lang="de-DE"/>
          </a:p>
        </p:txBody>
      </p:sp>
      <p:sp>
        <p:nvSpPr>
          <p:cNvPr id="27" name="Freeform 27"/>
          <p:cNvSpPr/>
          <p:nvPr/>
        </p:nvSpPr>
        <p:spPr>
          <a:xfrm>
            <a:off x="8345449" y="8298720"/>
            <a:ext cx="1834360" cy="336777"/>
          </a:xfrm>
          <a:custGeom>
            <a:avLst/>
            <a:gdLst/>
            <a:ahLst/>
            <a:cxnLst/>
            <a:rect l="l" t="t" r="r" b="b"/>
            <a:pathLst>
              <a:path w="1834360" h="336777">
                <a:moveTo>
                  <a:pt x="0" y="0"/>
                </a:moveTo>
                <a:lnTo>
                  <a:pt x="1834359" y="0"/>
                </a:lnTo>
                <a:lnTo>
                  <a:pt x="1834359" y="336777"/>
                </a:lnTo>
                <a:lnTo>
                  <a:pt x="0" y="336777"/>
                </a:lnTo>
                <a:lnTo>
                  <a:pt x="0" y="0"/>
                </a:lnTo>
                <a:close/>
              </a:path>
            </a:pathLst>
          </a:custGeom>
          <a:blipFill>
            <a:blip r:embed="rId13"/>
            <a:stretch>
              <a:fillRect/>
            </a:stretch>
          </a:blipFill>
        </p:spPr>
        <p:txBody>
          <a:bodyPr/>
          <a:lstStyle/>
          <a:p>
            <a:endParaRPr lang="de-DE"/>
          </a:p>
        </p:txBody>
      </p:sp>
      <p:sp>
        <p:nvSpPr>
          <p:cNvPr id="28" name="Freeform 28"/>
          <p:cNvSpPr/>
          <p:nvPr/>
        </p:nvSpPr>
        <p:spPr>
          <a:xfrm>
            <a:off x="137054" y="8301577"/>
            <a:ext cx="2220547" cy="331063"/>
          </a:xfrm>
          <a:custGeom>
            <a:avLst/>
            <a:gdLst/>
            <a:ahLst/>
            <a:cxnLst/>
            <a:rect l="l" t="t" r="r" b="b"/>
            <a:pathLst>
              <a:path w="2220547" h="331063">
                <a:moveTo>
                  <a:pt x="0" y="0"/>
                </a:moveTo>
                <a:lnTo>
                  <a:pt x="2220546" y="0"/>
                </a:lnTo>
                <a:lnTo>
                  <a:pt x="2220546" y="331064"/>
                </a:lnTo>
                <a:lnTo>
                  <a:pt x="0" y="331064"/>
                </a:lnTo>
                <a:lnTo>
                  <a:pt x="0" y="0"/>
                </a:lnTo>
                <a:close/>
              </a:path>
            </a:pathLst>
          </a:custGeom>
          <a:blipFill>
            <a:blip r:embed="rId14"/>
            <a:stretch>
              <a:fillRect/>
            </a:stretch>
          </a:blipFill>
        </p:spPr>
        <p:txBody>
          <a:bodyPr/>
          <a:lstStyle/>
          <a:p>
            <a:endParaRPr lang="de-DE"/>
          </a:p>
        </p:txBody>
      </p:sp>
      <p:sp>
        <p:nvSpPr>
          <p:cNvPr id="29" name="TextBox 29"/>
          <p:cNvSpPr txBox="1"/>
          <p:nvPr/>
        </p:nvSpPr>
        <p:spPr>
          <a:xfrm>
            <a:off x="3147124" y="8813667"/>
            <a:ext cx="6871980" cy="845277"/>
          </a:xfrm>
          <a:prstGeom prst="rect">
            <a:avLst/>
          </a:prstGeom>
        </p:spPr>
        <p:txBody>
          <a:bodyPr lIns="0" tIns="0" rIns="0" bIns="0" rtlCol="0" anchor="t">
            <a:spAutoFit/>
          </a:bodyPr>
          <a:lstStyle/>
          <a:p>
            <a:pPr algn="just">
              <a:lnSpc>
                <a:spcPts val="1733"/>
              </a:lnSpc>
            </a:pPr>
            <a:r>
              <a:rPr lang="en-US" sz="1238">
                <a:solidFill>
                  <a:srgbClr val="062D47"/>
                </a:solidFill>
                <a:latin typeface="Arimo"/>
                <a:ea typeface="Arimo"/>
                <a:cs typeface="Arimo"/>
                <a:sym typeface="Arimo"/>
              </a:rPr>
              <a:t>Finansieret af Den Europæiske Union. De synspunkter og meninger, der kommer til udtryk, er dog udelukkende forfatternes og afspejler ikke nødvendigvis Den Europæiske Unions eller Det Europæiske Forvaltningsorgan for Uddannelse og Kulturs (EACEA) synspunkter. Hverken EU eller EACEA kan holdes ansvarlig for dem.</a:t>
            </a:r>
          </a:p>
        </p:txBody>
      </p:sp>
      <p:sp>
        <p:nvSpPr>
          <p:cNvPr id="30" name="Freeform 30"/>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15"/>
            <a:stretch>
              <a:fillRect/>
            </a:stretch>
          </a:blipFill>
        </p:spPr>
        <p:txBody>
          <a:bodyPr/>
          <a:lstStyle/>
          <a:p>
            <a:endParaRPr lang="de-D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F0BA1-CC1F-D2B0-2205-C27E646E0CD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4B8AB0F-6959-441A-AF64-034BCDD07907}"/>
              </a:ext>
            </a:extLst>
          </p:cNvPr>
          <p:cNvSpPr/>
          <p:nvPr/>
        </p:nvSpPr>
        <p:spPr>
          <a:xfrm rot="-6078727" flipV="1">
            <a:off x="-1562823" y="2382735"/>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dirty="0"/>
          </a:p>
        </p:txBody>
      </p:sp>
      <p:grpSp>
        <p:nvGrpSpPr>
          <p:cNvPr id="3" name="Group 3">
            <a:extLst>
              <a:ext uri="{FF2B5EF4-FFF2-40B4-BE49-F238E27FC236}">
                <a16:creationId xmlns:a16="http://schemas.microsoft.com/office/drawing/2014/main" id="{504C0F22-0133-F2DE-CFEA-71610A9DFD86}"/>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DBBD49C1-21AB-DC62-D389-71BFD933E7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1A4FEA66-C745-16DD-6931-2B282862A396}"/>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06FF828F-58C8-CFB9-D4A3-A87BB1A5C56C}"/>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F7AE4A17-0AAC-8D0E-2D87-7FC40DAC34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dirty="0"/>
            </a:p>
          </p:txBody>
        </p:sp>
        <p:sp>
          <p:nvSpPr>
            <p:cNvPr id="8" name="TextBox 8">
              <a:extLst>
                <a:ext uri="{FF2B5EF4-FFF2-40B4-BE49-F238E27FC236}">
                  <a16:creationId xmlns:a16="http://schemas.microsoft.com/office/drawing/2014/main" id="{5B0334E2-AA63-39AF-1484-0D4948DEA857}"/>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66CBF4EA-D86D-6432-6964-49BC8DF388E6}"/>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9F8AA2A4-4F08-C097-6066-4E55A1270D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71D2EDB4-D645-A80F-7A78-09890F34D5B2}"/>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0A38FB4E-2930-F982-A11A-F0ED7BC2D164}"/>
              </a:ext>
            </a:extLst>
          </p:cNvPr>
          <p:cNvGrpSpPr>
            <a:grpSpLocks noChangeAspect="1"/>
          </p:cNvGrpSpPr>
          <p:nvPr/>
        </p:nvGrpSpPr>
        <p:grpSpPr>
          <a:xfrm>
            <a:off x="-2868943" y="0"/>
            <a:ext cx="8713709" cy="10289262"/>
            <a:chOff x="-5722778" y="-7636369"/>
            <a:chExt cx="21041994" cy="24846663"/>
          </a:xfrm>
        </p:grpSpPr>
        <p:sp>
          <p:nvSpPr>
            <p:cNvPr id="13" name="Freeform 13">
              <a:extLst>
                <a:ext uri="{FF2B5EF4-FFF2-40B4-BE49-F238E27FC236}">
                  <a16:creationId xmlns:a16="http://schemas.microsoft.com/office/drawing/2014/main" id="{66E0AD40-C9E6-1DC6-DC37-F642837E9E6C}"/>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dirty="0"/>
            </a:p>
          </p:txBody>
        </p:sp>
      </p:grpSp>
      <p:sp>
        <p:nvSpPr>
          <p:cNvPr id="15" name="TextBox 15">
            <a:extLst>
              <a:ext uri="{FF2B5EF4-FFF2-40B4-BE49-F238E27FC236}">
                <a16:creationId xmlns:a16="http://schemas.microsoft.com/office/drawing/2014/main" id="{DB3C712E-7E9F-B021-E7E6-7F7D4526B5E1}"/>
              </a:ext>
            </a:extLst>
          </p:cNvPr>
          <p:cNvSpPr txBox="1"/>
          <p:nvPr/>
        </p:nvSpPr>
        <p:spPr>
          <a:xfrm>
            <a:off x="7444101" y="1631992"/>
            <a:ext cx="9815199" cy="7840544"/>
          </a:xfrm>
          <a:prstGeom prst="rect">
            <a:avLst/>
          </a:prstGeom>
        </p:spPr>
        <p:txBody>
          <a:bodyPr lIns="0" tIns="0" rIns="0" bIns="0" rtlCol="0" anchor="t">
            <a:spAutoFit/>
          </a:bodyPr>
          <a:lstStyle/>
          <a:p>
            <a:pPr marL="742950" lvl="1" indent="-285750">
              <a:buFont typeface="Courier New" panose="02070309020205020404" pitchFamily="49" charset="0"/>
              <a:buChar char="o"/>
            </a:pPr>
            <a:r>
              <a:rPr lang="en-GB" sz="3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Balance </a:t>
            </a:r>
            <a:r>
              <a:rPr lang="en-GB"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mellem rumlig og tidsmæssig fleksibilitet er et centralt aspekt af hybridarbejde</a:t>
            </a:r>
          </a:p>
          <a:p>
            <a:pPr marL="742950" lvl="1" indent="-285750">
              <a:buFont typeface="Courier New" panose="02070309020205020404" pitchFamily="49" charset="0"/>
              <a:buChar char="o"/>
            </a:pPr>
            <a:endParaRPr lang="en-GB"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IT" sz="3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Teknologisk udvikling </a:t>
            </a:r>
            <a: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spiller en afgørende rolle</a:t>
            </a:r>
          </a:p>
          <a:p>
            <a:pPr marL="742950" lvl="1" indent="-285750">
              <a:buFont typeface="Courier New" panose="02070309020205020404" pitchFamily="49" charset="0"/>
              <a:buChar char="o"/>
            </a:pPr>
            <a:endPar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IT" sz="3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Fordele</a:t>
            </a:r>
            <a: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fleksibilitet, selvstændighed </a:t>
            </a:r>
            <a: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rPr>
              <a:t> arbejdsglæde</a:t>
            </a:r>
            <a:b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rPr>
            </a:br>
            <a:endPar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endParaRPr>
          </a:p>
          <a:p>
            <a:pPr marL="742950" lvl="1" indent="-285750">
              <a:buFont typeface="Courier New" panose="02070309020205020404" pitchFamily="49" charset="0"/>
              <a:buChar char="o"/>
            </a:pPr>
            <a:r>
              <a:rPr lang="en-IT" sz="3000" b="1"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Udfordringer</a:t>
            </a:r>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 opretholdelse af virksomhedskultur + social isolation</a:t>
            </a:r>
          </a:p>
          <a:p>
            <a:pPr marL="742950" lvl="1" indent="-285750">
              <a:buFont typeface="Courier New" panose="02070309020205020404" pitchFamily="49" charset="0"/>
              <a:buChar char="o"/>
            </a:pPr>
            <a:endPar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endParaRPr>
          </a:p>
          <a:p>
            <a:pPr lvl="6"/>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Der er brug for en </a:t>
            </a:r>
            <a:r>
              <a:rPr lang="en-IT" sz="3000" b="1"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omfattende arbejdspolitik</a:t>
            </a:r>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a:t>
            </a:r>
            <a:b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br>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Integration af arbejdsregler, organisationskultur, arbejdstid, rumlig fleksibilitet og sundhedsbeskyttelse.</a:t>
            </a:r>
          </a:p>
          <a:p>
            <a:pPr lvl="6"/>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 </a:t>
            </a:r>
          </a:p>
          <a:p>
            <a:pPr lvl="1"/>
            <a:endPar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604518" lvl="1" indent="-302259" algn="just">
              <a:lnSpc>
                <a:spcPts val="3639"/>
              </a:lnSpc>
              <a:buFont typeface="Arial"/>
              <a:buChar char="•"/>
            </a:pPr>
            <a:endParaRPr lang="en-US" sz="2799" dirty="0">
              <a:solidFill>
                <a:srgbClr val="000000"/>
              </a:solidFill>
              <a:latin typeface="Poppins"/>
              <a:ea typeface="Poppins"/>
              <a:cs typeface="Poppins"/>
              <a:sym typeface="Poppins"/>
            </a:endParaRPr>
          </a:p>
        </p:txBody>
      </p:sp>
      <p:sp>
        <p:nvSpPr>
          <p:cNvPr id="16" name="TextBox 16">
            <a:extLst>
              <a:ext uri="{FF2B5EF4-FFF2-40B4-BE49-F238E27FC236}">
                <a16:creationId xmlns:a16="http://schemas.microsoft.com/office/drawing/2014/main" id="{C1A63F33-2B78-047A-85AD-A6EA16095E69}"/>
              </a:ext>
            </a:extLst>
          </p:cNvPr>
          <p:cNvSpPr txBox="1"/>
          <p:nvPr/>
        </p:nvSpPr>
        <p:spPr>
          <a:xfrm>
            <a:off x="7702891" y="454687"/>
            <a:ext cx="9556409" cy="673261"/>
          </a:xfrm>
          <a:prstGeom prst="rect">
            <a:avLst/>
          </a:prstGeom>
        </p:spPr>
        <p:txBody>
          <a:bodyPr lIns="0" tIns="0" rIns="0" bIns="0" rtlCol="0" anchor="t">
            <a:spAutoFit/>
          </a:bodyPr>
          <a:lstStyle/>
          <a:p>
            <a:pPr marL="0" lvl="0" indent="0" algn="ctr">
              <a:lnSpc>
                <a:spcPts val="5423"/>
              </a:lnSpc>
              <a:spcBef>
                <a:spcPct val="0"/>
              </a:spcBef>
            </a:pPr>
            <a:r>
              <a:rPr lang="en-US" sz="4000" b="1" spc="-143" dirty="0">
                <a:solidFill>
                  <a:srgbClr val="002C47"/>
                </a:solidFill>
                <a:latin typeface="Poppins Bold"/>
                <a:ea typeface="Poppins Bold"/>
                <a:cs typeface="Poppins Bold"/>
                <a:sym typeface="Poppins Bold"/>
              </a:rPr>
              <a:t>Lektion 1: Det vigtigste at tage med sig</a:t>
            </a:r>
          </a:p>
        </p:txBody>
      </p:sp>
      <p:pic>
        <p:nvPicPr>
          <p:cNvPr id="22" name="Graphic 21" descr="Exclamation mark with solid fill">
            <a:extLst>
              <a:ext uri="{FF2B5EF4-FFF2-40B4-BE49-F238E27FC236}">
                <a16:creationId xmlns:a16="http://schemas.microsoft.com/office/drawing/2014/main" id="{E9F12BF5-44E7-3E76-A6AD-FE6F95BDD3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5730" y="6553200"/>
            <a:ext cx="914400" cy="914400"/>
          </a:xfrm>
          <a:prstGeom prst="rect">
            <a:avLst/>
          </a:prstGeom>
        </p:spPr>
      </p:pic>
      <p:pic>
        <p:nvPicPr>
          <p:cNvPr id="26" name="Graphic 25" descr="Arrow: Slight curve outline">
            <a:extLst>
              <a:ext uri="{FF2B5EF4-FFF2-40B4-BE49-F238E27FC236}">
                <a16:creationId xmlns:a16="http://schemas.microsoft.com/office/drawing/2014/main" id="{5A533FAB-966A-DE08-68C4-0B4A8771EC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24704" y="6553200"/>
            <a:ext cx="921026" cy="914400"/>
          </a:xfrm>
          <a:prstGeom prst="rect">
            <a:avLst/>
          </a:prstGeom>
        </p:spPr>
      </p:pic>
    </p:spTree>
    <p:extLst>
      <p:ext uri="{BB962C8B-B14F-4D97-AF65-F5344CB8AC3E}">
        <p14:creationId xmlns:p14="http://schemas.microsoft.com/office/powerpoint/2010/main" val="903938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7D0FD-BA55-ACFA-DD6A-8178A2D62A3D}"/>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37E3A349-5FA0-48CD-4CF4-C87F847C114D}"/>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96A5EE3A-235F-3779-000F-8D5FC53BAD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52D3E4FB-75B2-6B9E-60EB-F793458CE425}"/>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2DFF8B30-0835-A750-126B-1CA2F5A48A77}"/>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7E8CCC04-3C6A-D67C-3641-B235A087630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2C8DEC17-79B9-2407-C032-E440C1657BA7}"/>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9C9AFF42-FCFF-6EFD-8698-BFE805683D18}"/>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AF4721D1-CE74-F137-3F03-06D2560AAB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39AAED8B-B57B-2C44-D343-689FEC1D40B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70491333-8A70-CB53-8171-EDA6F33742B4}"/>
              </a:ext>
            </a:extLst>
          </p:cNvPr>
          <p:cNvGrpSpPr>
            <a:grpSpLocks noChangeAspect="1"/>
          </p:cNvGrpSpPr>
          <p:nvPr/>
        </p:nvGrpSpPr>
        <p:grpSpPr>
          <a:xfrm>
            <a:off x="-112900" y="0"/>
            <a:ext cx="12268200" cy="10287000"/>
            <a:chOff x="0" y="0"/>
            <a:chExt cx="21042033" cy="24846598"/>
          </a:xfrm>
        </p:grpSpPr>
        <p:sp>
          <p:nvSpPr>
            <p:cNvPr id="13" name="Freeform 13">
              <a:extLst>
                <a:ext uri="{FF2B5EF4-FFF2-40B4-BE49-F238E27FC236}">
                  <a16:creationId xmlns:a16="http://schemas.microsoft.com/office/drawing/2014/main" id="{F1913809-AA8A-109D-E79F-B17DDC91A905}"/>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sp>
        <p:nvSpPr>
          <p:cNvPr id="15" name="TextBox 15">
            <a:extLst>
              <a:ext uri="{FF2B5EF4-FFF2-40B4-BE49-F238E27FC236}">
                <a16:creationId xmlns:a16="http://schemas.microsoft.com/office/drawing/2014/main" id="{4FF5D4F2-D59F-FD87-406F-92CF245AE16B}"/>
              </a:ext>
            </a:extLst>
          </p:cNvPr>
          <p:cNvSpPr txBox="1"/>
          <p:nvPr/>
        </p:nvSpPr>
        <p:spPr>
          <a:xfrm>
            <a:off x="6854438" y="741691"/>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DEFINITION</a:t>
            </a:r>
          </a:p>
        </p:txBody>
      </p:sp>
      <p:sp>
        <p:nvSpPr>
          <p:cNvPr id="17" name="Rounded Rectangle 16">
            <a:extLst>
              <a:ext uri="{FF2B5EF4-FFF2-40B4-BE49-F238E27FC236}">
                <a16:creationId xmlns:a16="http://schemas.microsoft.com/office/drawing/2014/main" id="{06F43B8D-BDDA-851E-4A61-6D845DD96981}"/>
              </a:ext>
            </a:extLst>
          </p:cNvPr>
          <p:cNvSpPr/>
          <p:nvPr/>
        </p:nvSpPr>
        <p:spPr>
          <a:xfrm>
            <a:off x="5181600" y="3238500"/>
            <a:ext cx="8458200" cy="1600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Rounded Rectangle 17">
            <a:extLst>
              <a:ext uri="{FF2B5EF4-FFF2-40B4-BE49-F238E27FC236}">
                <a16:creationId xmlns:a16="http://schemas.microsoft.com/office/drawing/2014/main" id="{2726E083-9FA2-C442-1396-D9CBC756A2FD}"/>
              </a:ext>
            </a:extLst>
          </p:cNvPr>
          <p:cNvSpPr/>
          <p:nvPr/>
        </p:nvSpPr>
        <p:spPr>
          <a:xfrm>
            <a:off x="5334000" y="1575879"/>
            <a:ext cx="9829800" cy="1905000"/>
          </a:xfrm>
          <a:prstGeom prst="roundRect">
            <a:avLst>
              <a:gd name="adj" fmla="val 50000"/>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6500" dirty="0">
                <a:solidFill>
                  <a:schemeClr val="tx1"/>
                </a:solidFill>
              </a:rPr>
              <a:t>HYBRID ARBEJDE</a:t>
            </a:r>
          </a:p>
        </p:txBody>
      </p:sp>
      <p:pic>
        <p:nvPicPr>
          <p:cNvPr id="22" name="Graphic 21" descr="Magnifying glass with solid fill">
            <a:extLst>
              <a:ext uri="{FF2B5EF4-FFF2-40B4-BE49-F238E27FC236}">
                <a16:creationId xmlns:a16="http://schemas.microsoft.com/office/drawing/2014/main" id="{58AE0C17-CA36-07CE-820D-658926F9F8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2508" y="2120181"/>
            <a:ext cx="914400" cy="914400"/>
          </a:xfrm>
          <a:prstGeom prst="rect">
            <a:avLst/>
          </a:prstGeom>
        </p:spPr>
      </p:pic>
      <p:sp>
        <p:nvSpPr>
          <p:cNvPr id="23" name="Rounded Rectangle 22">
            <a:extLst>
              <a:ext uri="{FF2B5EF4-FFF2-40B4-BE49-F238E27FC236}">
                <a16:creationId xmlns:a16="http://schemas.microsoft.com/office/drawing/2014/main" id="{B15942F2-BA18-A39E-55B0-9FDC5DDE5352}"/>
              </a:ext>
            </a:extLst>
          </p:cNvPr>
          <p:cNvSpPr/>
          <p:nvPr/>
        </p:nvSpPr>
        <p:spPr>
          <a:xfrm>
            <a:off x="3657600" y="3596232"/>
            <a:ext cx="14249399" cy="6705600"/>
          </a:xfrm>
          <a:prstGeom prst="roundRect">
            <a:avLst>
              <a:gd name="adj" fmla="val 29414"/>
            </a:avLst>
          </a:prstGeom>
          <a:solidFill>
            <a:schemeClr val="bg1">
              <a:alpha val="8241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n w="0"/>
              <a:solidFill>
                <a:schemeClr val="tx1"/>
              </a:solidFill>
              <a:effectLst>
                <a:outerShdw blurRad="38100" dist="19050" dir="2700000" algn="tl" rotWithShape="0">
                  <a:schemeClr val="dk1">
                    <a:alpha val="40000"/>
                  </a:schemeClr>
                </a:outerShdw>
              </a:effectLst>
            </a:endParaRPr>
          </a:p>
        </p:txBody>
      </p:sp>
      <p:sp>
        <p:nvSpPr>
          <p:cNvPr id="24" name="TextBox 23">
            <a:extLst>
              <a:ext uri="{FF2B5EF4-FFF2-40B4-BE49-F238E27FC236}">
                <a16:creationId xmlns:a16="http://schemas.microsoft.com/office/drawing/2014/main" id="{B3ED1624-67CC-1CF7-5FC6-AE5569797F5D}"/>
              </a:ext>
            </a:extLst>
          </p:cNvPr>
          <p:cNvSpPr txBox="1"/>
          <p:nvPr/>
        </p:nvSpPr>
        <p:spPr>
          <a:xfrm>
            <a:off x="4648200" y="4098035"/>
            <a:ext cx="12801578" cy="6940361"/>
          </a:xfrm>
          <a:prstGeom prst="rect">
            <a:avLst/>
          </a:prstGeom>
          <a:noFill/>
        </p:spPr>
        <p:txBody>
          <a:bodyPr wrap="square" rtlCol="0">
            <a:spAutoFit/>
          </a:bodyPr>
          <a:lstStyle/>
          <a:p>
            <a:pPr marL="457200" indent="-457200">
              <a:buFont typeface="Arial" panose="020B0604020202020204" pitchFamily="34" charset="0"/>
              <a:buChar char="•"/>
            </a:pPr>
            <a:r>
              <a:rPr lang="en-IT" sz="3500" dirty="0"/>
              <a:t>Symbiose af arbejde på stedet og fjernarbejde</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500" dirty="0"/>
              <a:t>Tilpasningsevne til individuelle og organisatoriske krav</a:t>
            </a:r>
            <a:br>
              <a:rPr lang="en-IT" sz="3500" dirty="0"/>
            </a:br>
            <a:endParaRPr lang="en-IT" sz="3500" dirty="0"/>
          </a:p>
          <a:p>
            <a:pPr marL="457200" indent="-457200">
              <a:buFont typeface="Arial" panose="020B0604020202020204" pitchFamily="34" charset="0"/>
              <a:buChar char="•"/>
            </a:pPr>
            <a:r>
              <a:rPr lang="en-IT" sz="3500" dirty="0"/>
              <a:t>Forskellige tilgange: fra faste kontordage til efterspørgselsorienteret fysisk tilstedeværelse</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500" dirty="0"/>
              <a:t>Udfordring: at kombinere traditionelle processer med nye former for fleksibilitet</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500" dirty="0"/>
              <a:t>Digitale teknologier spiller en afgørende rolle</a:t>
            </a:r>
            <a:br>
              <a:rPr lang="en-IT" sz="3500" dirty="0"/>
            </a:br>
            <a:br>
              <a:rPr lang="en-IT" sz="3000" dirty="0"/>
            </a:br>
            <a:endParaRPr lang="en-IT" sz="3000" dirty="0"/>
          </a:p>
        </p:txBody>
      </p:sp>
      <p:grpSp>
        <p:nvGrpSpPr>
          <p:cNvPr id="26" name="Group 6">
            <a:extLst>
              <a:ext uri="{FF2B5EF4-FFF2-40B4-BE49-F238E27FC236}">
                <a16:creationId xmlns:a16="http://schemas.microsoft.com/office/drawing/2014/main" id="{8D96C163-C3AC-467C-EC54-C07386DE0E1F}"/>
              </a:ext>
            </a:extLst>
          </p:cNvPr>
          <p:cNvGrpSpPr/>
          <p:nvPr/>
        </p:nvGrpSpPr>
        <p:grpSpPr>
          <a:xfrm>
            <a:off x="8674350" y="887451"/>
            <a:ext cx="604566" cy="604566"/>
            <a:chOff x="0" y="0"/>
            <a:chExt cx="812800" cy="812800"/>
          </a:xfrm>
        </p:grpSpPr>
        <p:sp>
          <p:nvSpPr>
            <p:cNvPr id="27" name="Freeform 7">
              <a:extLst>
                <a:ext uri="{FF2B5EF4-FFF2-40B4-BE49-F238E27FC236}">
                  <a16:creationId xmlns:a16="http://schemas.microsoft.com/office/drawing/2014/main" id="{F40A8924-AA58-1879-0C11-1E0C9621AD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dirty="0"/>
            </a:p>
          </p:txBody>
        </p:sp>
        <p:sp>
          <p:nvSpPr>
            <p:cNvPr id="28" name="TextBox 8">
              <a:extLst>
                <a:ext uri="{FF2B5EF4-FFF2-40B4-BE49-F238E27FC236}">
                  <a16:creationId xmlns:a16="http://schemas.microsoft.com/office/drawing/2014/main" id="{AB2B268B-DEF2-C24C-5E15-853B6F24C59F}"/>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29" name="Group 9">
            <a:extLst>
              <a:ext uri="{FF2B5EF4-FFF2-40B4-BE49-F238E27FC236}">
                <a16:creationId xmlns:a16="http://schemas.microsoft.com/office/drawing/2014/main" id="{5EB964CC-FDC7-338B-0CC8-DC380BFFA865}"/>
              </a:ext>
            </a:extLst>
          </p:cNvPr>
          <p:cNvGrpSpPr/>
          <p:nvPr/>
        </p:nvGrpSpPr>
        <p:grpSpPr>
          <a:xfrm>
            <a:off x="8509115" y="496526"/>
            <a:ext cx="637633" cy="637633"/>
            <a:chOff x="0" y="0"/>
            <a:chExt cx="812800" cy="812800"/>
          </a:xfrm>
        </p:grpSpPr>
        <p:sp>
          <p:nvSpPr>
            <p:cNvPr id="30" name="Freeform 10">
              <a:extLst>
                <a:ext uri="{FF2B5EF4-FFF2-40B4-BE49-F238E27FC236}">
                  <a16:creationId xmlns:a16="http://schemas.microsoft.com/office/drawing/2014/main" id="{885D5D94-79E2-B550-FBBE-BB5FF79D10B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31" name="TextBox 11">
              <a:extLst>
                <a:ext uri="{FF2B5EF4-FFF2-40B4-BE49-F238E27FC236}">
                  <a16:creationId xmlns:a16="http://schemas.microsoft.com/office/drawing/2014/main" id="{93DB89A5-2D89-7D77-AFBA-20919D25C5CD}"/>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Tree>
    <p:extLst>
      <p:ext uri="{BB962C8B-B14F-4D97-AF65-F5344CB8AC3E}">
        <p14:creationId xmlns:p14="http://schemas.microsoft.com/office/powerpoint/2010/main" val="3269495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C8B0AC0C-CBD7-6E2F-C33C-0124A631556D}"/>
              </a:ext>
            </a:extLst>
          </p:cNvPr>
          <p:cNvSpPr txBox="1"/>
          <p:nvPr/>
        </p:nvSpPr>
        <p:spPr>
          <a:xfrm>
            <a:off x="5107342" y="423005"/>
            <a:ext cx="9362868"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PRAKTISK DEL: TJEKLISTE</a:t>
            </a:r>
          </a:p>
        </p:txBody>
      </p:sp>
      <p:sp>
        <p:nvSpPr>
          <p:cNvPr id="3" name="Rounded Rectangle 2">
            <a:extLst>
              <a:ext uri="{FF2B5EF4-FFF2-40B4-BE49-F238E27FC236}">
                <a16:creationId xmlns:a16="http://schemas.microsoft.com/office/drawing/2014/main" id="{916BE086-FC01-3CD6-A63F-C8930668945D}"/>
              </a:ext>
            </a:extLst>
          </p:cNvPr>
          <p:cNvSpPr/>
          <p:nvPr/>
        </p:nvSpPr>
        <p:spPr>
          <a:xfrm>
            <a:off x="2543499" y="1575505"/>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7" name="Rounded Rectangle 6">
            <a:extLst>
              <a:ext uri="{FF2B5EF4-FFF2-40B4-BE49-F238E27FC236}">
                <a16:creationId xmlns:a16="http://schemas.microsoft.com/office/drawing/2014/main" id="{7114EF28-F486-8654-8DAE-BA1198AE8888}"/>
              </a:ext>
            </a:extLst>
          </p:cNvPr>
          <p:cNvSpPr/>
          <p:nvPr/>
        </p:nvSpPr>
        <p:spPr>
          <a:xfrm>
            <a:off x="5460095" y="1603497"/>
            <a:ext cx="11743590" cy="124295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8" name="Rounded Rectangle 7">
            <a:extLst>
              <a:ext uri="{FF2B5EF4-FFF2-40B4-BE49-F238E27FC236}">
                <a16:creationId xmlns:a16="http://schemas.microsoft.com/office/drawing/2014/main" id="{11E1070F-5F85-1F86-BCE2-22F296001DBC}"/>
              </a:ext>
            </a:extLst>
          </p:cNvPr>
          <p:cNvSpPr/>
          <p:nvPr/>
        </p:nvSpPr>
        <p:spPr>
          <a:xfrm>
            <a:off x="5476477" y="3406591"/>
            <a:ext cx="11637172" cy="12954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9" name="Rounded Rectangle 8">
            <a:extLst>
              <a:ext uri="{FF2B5EF4-FFF2-40B4-BE49-F238E27FC236}">
                <a16:creationId xmlns:a16="http://schemas.microsoft.com/office/drawing/2014/main" id="{37C5F6CA-E8DA-6306-E177-AE7E8FE248C5}"/>
              </a:ext>
            </a:extLst>
          </p:cNvPr>
          <p:cNvSpPr/>
          <p:nvPr/>
        </p:nvSpPr>
        <p:spPr>
          <a:xfrm>
            <a:off x="5449973" y="5347218"/>
            <a:ext cx="11479296" cy="121762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10" name="Rounded Rectangle 9">
            <a:extLst>
              <a:ext uri="{FF2B5EF4-FFF2-40B4-BE49-F238E27FC236}">
                <a16:creationId xmlns:a16="http://schemas.microsoft.com/office/drawing/2014/main" id="{8428EACA-F79D-413F-EFB1-52A719B2FE6D}"/>
              </a:ext>
            </a:extLst>
          </p:cNvPr>
          <p:cNvSpPr/>
          <p:nvPr/>
        </p:nvSpPr>
        <p:spPr>
          <a:xfrm>
            <a:off x="5500051" y="7121245"/>
            <a:ext cx="11479295" cy="121762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12" name="Graphic 11" descr="Checkbox Ticked with solid fill">
            <a:extLst>
              <a:ext uri="{FF2B5EF4-FFF2-40B4-BE49-F238E27FC236}">
                <a16:creationId xmlns:a16="http://schemas.microsoft.com/office/drawing/2014/main" id="{2A768544-6490-17C7-D982-227B232A65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3499" y="1557318"/>
            <a:ext cx="1295400" cy="1295400"/>
          </a:xfrm>
          <a:prstGeom prst="rect">
            <a:avLst/>
          </a:prstGeom>
        </p:spPr>
      </p:pic>
      <p:sp>
        <p:nvSpPr>
          <p:cNvPr id="16" name="TextBox 15">
            <a:extLst>
              <a:ext uri="{FF2B5EF4-FFF2-40B4-BE49-F238E27FC236}">
                <a16:creationId xmlns:a16="http://schemas.microsoft.com/office/drawing/2014/main" id="{EFF8CC53-77CE-9DE7-A677-2A47D762E1FC}"/>
              </a:ext>
            </a:extLst>
          </p:cNvPr>
          <p:cNvSpPr txBox="1"/>
          <p:nvPr/>
        </p:nvSpPr>
        <p:spPr>
          <a:xfrm>
            <a:off x="7066155" y="3740610"/>
            <a:ext cx="9751387" cy="630942"/>
          </a:xfrm>
          <a:prstGeom prst="rect">
            <a:avLst/>
          </a:prstGeom>
          <a:noFill/>
        </p:spPr>
        <p:txBody>
          <a:bodyPr wrap="none" rtlCol="0">
            <a:spAutoFit/>
          </a:bodyPr>
          <a:lstStyle/>
          <a:p>
            <a:r>
              <a:rPr lang="en-GB" sz="3500" dirty="0">
                <a:solidFill>
                  <a:srgbClr val="000000"/>
                </a:solidFill>
                <a:effectLst/>
                <a:latin typeface="Helvetica" pitchFamily="2" charset="0"/>
              </a:rPr>
              <a:t>Adgangen til arbejdspladsen er sikker og bekvem.</a:t>
            </a:r>
          </a:p>
        </p:txBody>
      </p:sp>
      <p:sp>
        <p:nvSpPr>
          <p:cNvPr id="17" name="TextBox 16">
            <a:extLst>
              <a:ext uri="{FF2B5EF4-FFF2-40B4-BE49-F238E27FC236}">
                <a16:creationId xmlns:a16="http://schemas.microsoft.com/office/drawing/2014/main" id="{9A08F83D-BD28-F32E-9165-A6244E5330CA}"/>
              </a:ext>
            </a:extLst>
          </p:cNvPr>
          <p:cNvSpPr txBox="1"/>
          <p:nvPr/>
        </p:nvSpPr>
        <p:spPr>
          <a:xfrm>
            <a:off x="6965445" y="1981062"/>
            <a:ext cx="4419928" cy="630942"/>
          </a:xfrm>
          <a:prstGeom prst="rect">
            <a:avLst/>
          </a:prstGeom>
          <a:noFill/>
        </p:spPr>
        <p:txBody>
          <a:bodyPr wrap="none" rtlCol="0">
            <a:spAutoFit/>
          </a:bodyPr>
          <a:lstStyle/>
          <a:p>
            <a:r>
              <a:rPr lang="en-GB" sz="3500" dirty="0">
                <a:solidFill>
                  <a:srgbClr val="000000"/>
                </a:solidFill>
                <a:effectLst/>
                <a:latin typeface="Helvetica" pitchFamily="2" charset="0"/>
              </a:rPr>
              <a:t>Arbejdsmiljø</a:t>
            </a:r>
          </a:p>
        </p:txBody>
      </p:sp>
      <p:sp>
        <p:nvSpPr>
          <p:cNvPr id="18" name="TextBox 17">
            <a:extLst>
              <a:ext uri="{FF2B5EF4-FFF2-40B4-BE49-F238E27FC236}">
                <a16:creationId xmlns:a16="http://schemas.microsoft.com/office/drawing/2014/main" id="{723E4C71-86EB-4ECC-5C1F-5EB74294BD15}"/>
              </a:ext>
            </a:extLst>
          </p:cNvPr>
          <p:cNvSpPr txBox="1"/>
          <p:nvPr/>
        </p:nvSpPr>
        <p:spPr>
          <a:xfrm>
            <a:off x="7066155" y="5636468"/>
            <a:ext cx="9906000" cy="907941"/>
          </a:xfrm>
          <a:prstGeom prst="rect">
            <a:avLst/>
          </a:prstGeom>
          <a:noFill/>
        </p:spPr>
        <p:txBody>
          <a:bodyPr wrap="square" rtlCol="0">
            <a:spAutoFit/>
          </a:bodyPr>
          <a:lstStyle/>
          <a:p>
            <a:r>
              <a:rPr lang="en-GB" sz="3500" dirty="0">
                <a:solidFill>
                  <a:srgbClr val="000000"/>
                </a:solidFill>
                <a:latin typeface="Helvetica" pitchFamily="2" charset="0"/>
              </a:rPr>
              <a:t>Lys, luft, klima og støj i arbejdsområdet</a:t>
            </a:r>
          </a:p>
          <a:p>
            <a:endParaRPr lang="en-IT" dirty="0"/>
          </a:p>
        </p:txBody>
      </p:sp>
      <p:sp>
        <p:nvSpPr>
          <p:cNvPr id="20" name="TextBox 19">
            <a:extLst>
              <a:ext uri="{FF2B5EF4-FFF2-40B4-BE49-F238E27FC236}">
                <a16:creationId xmlns:a16="http://schemas.microsoft.com/office/drawing/2014/main" id="{76FF394A-C02C-14E6-D05E-ABA59E75E246}"/>
              </a:ext>
            </a:extLst>
          </p:cNvPr>
          <p:cNvSpPr txBox="1"/>
          <p:nvPr/>
        </p:nvSpPr>
        <p:spPr>
          <a:xfrm>
            <a:off x="7089730" y="7382315"/>
            <a:ext cx="9144000" cy="630942"/>
          </a:xfrm>
          <a:prstGeom prst="rect">
            <a:avLst/>
          </a:prstGeom>
          <a:noFill/>
        </p:spPr>
        <p:txBody>
          <a:bodyPr wrap="square">
            <a:spAutoFit/>
          </a:bodyPr>
          <a:lstStyle/>
          <a:p>
            <a:r>
              <a:rPr lang="en-GB" sz="3500" dirty="0">
                <a:solidFill>
                  <a:srgbClr val="000000"/>
                </a:solidFill>
                <a:latin typeface="Helvetica" pitchFamily="2" charset="0"/>
              </a:rPr>
              <a:t>Teknisk udstyr</a:t>
            </a:r>
          </a:p>
        </p:txBody>
      </p:sp>
      <p:sp>
        <p:nvSpPr>
          <p:cNvPr id="30" name="Rounded Rectangle 29">
            <a:extLst>
              <a:ext uri="{FF2B5EF4-FFF2-40B4-BE49-F238E27FC236}">
                <a16:creationId xmlns:a16="http://schemas.microsoft.com/office/drawing/2014/main" id="{91066697-26CD-9B9F-914D-504CE92A7453}"/>
              </a:ext>
            </a:extLst>
          </p:cNvPr>
          <p:cNvSpPr/>
          <p:nvPr/>
        </p:nvSpPr>
        <p:spPr>
          <a:xfrm>
            <a:off x="2586025" y="3457234"/>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1" name="Graphic 30" descr="Checkbox Ticked with solid fill">
            <a:extLst>
              <a:ext uri="{FF2B5EF4-FFF2-40B4-BE49-F238E27FC236}">
                <a16:creationId xmlns:a16="http://schemas.microsoft.com/office/drawing/2014/main" id="{A7C9E725-9BD1-0D51-5D64-82876DAD62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6025" y="3419134"/>
            <a:ext cx="1295400" cy="1295400"/>
          </a:xfrm>
          <a:prstGeom prst="rect">
            <a:avLst/>
          </a:prstGeom>
        </p:spPr>
      </p:pic>
      <p:sp>
        <p:nvSpPr>
          <p:cNvPr id="32" name="Rounded Rectangle 31">
            <a:extLst>
              <a:ext uri="{FF2B5EF4-FFF2-40B4-BE49-F238E27FC236}">
                <a16:creationId xmlns:a16="http://schemas.microsoft.com/office/drawing/2014/main" id="{94F1AA2B-52B1-F160-4302-18EA57E9310F}"/>
              </a:ext>
            </a:extLst>
          </p:cNvPr>
          <p:cNvSpPr/>
          <p:nvPr/>
        </p:nvSpPr>
        <p:spPr>
          <a:xfrm>
            <a:off x="2599277" y="5280847"/>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3" name="Graphic 32" descr="Checkbox Ticked with solid fill">
            <a:extLst>
              <a:ext uri="{FF2B5EF4-FFF2-40B4-BE49-F238E27FC236}">
                <a16:creationId xmlns:a16="http://schemas.microsoft.com/office/drawing/2014/main" id="{77945B02-0209-823C-01A3-CDABFA3CCD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6280" y="5265745"/>
            <a:ext cx="1295400" cy="1295400"/>
          </a:xfrm>
          <a:prstGeom prst="rect">
            <a:avLst/>
          </a:prstGeom>
        </p:spPr>
      </p:pic>
      <p:sp>
        <p:nvSpPr>
          <p:cNvPr id="34" name="Rounded Rectangle 33">
            <a:extLst>
              <a:ext uri="{FF2B5EF4-FFF2-40B4-BE49-F238E27FC236}">
                <a16:creationId xmlns:a16="http://schemas.microsoft.com/office/drawing/2014/main" id="{1D6298F9-A2A1-5A59-B6AA-71C9B9066A9F}"/>
              </a:ext>
            </a:extLst>
          </p:cNvPr>
          <p:cNvSpPr/>
          <p:nvPr/>
        </p:nvSpPr>
        <p:spPr>
          <a:xfrm>
            <a:off x="2622468" y="7089358"/>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5" name="Graphic 34" descr="Checkbox Ticked with solid fill">
            <a:extLst>
              <a:ext uri="{FF2B5EF4-FFF2-40B4-BE49-F238E27FC236}">
                <a16:creationId xmlns:a16="http://schemas.microsoft.com/office/drawing/2014/main" id="{E08E98CB-1217-B684-C7AE-7F84DCEF24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2468" y="7089358"/>
            <a:ext cx="1295400" cy="1295400"/>
          </a:xfrm>
          <a:prstGeom prst="rect">
            <a:avLst/>
          </a:prstGeom>
        </p:spPr>
      </p:pic>
      <p:sp>
        <p:nvSpPr>
          <p:cNvPr id="36" name="Rounded Rectangle 35">
            <a:extLst>
              <a:ext uri="{FF2B5EF4-FFF2-40B4-BE49-F238E27FC236}">
                <a16:creationId xmlns:a16="http://schemas.microsoft.com/office/drawing/2014/main" id="{66141C34-55C0-EB01-2EF1-A51934FD3769}"/>
              </a:ext>
            </a:extLst>
          </p:cNvPr>
          <p:cNvSpPr/>
          <p:nvPr/>
        </p:nvSpPr>
        <p:spPr>
          <a:xfrm>
            <a:off x="2599277" y="8871358"/>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7" name="Graphic 36" descr="Checkbox Ticked with solid fill">
            <a:extLst>
              <a:ext uri="{FF2B5EF4-FFF2-40B4-BE49-F238E27FC236}">
                <a16:creationId xmlns:a16="http://schemas.microsoft.com/office/drawing/2014/main" id="{05E948D8-E588-0F1B-9236-316D286FB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2468" y="8792187"/>
            <a:ext cx="1295400" cy="1295400"/>
          </a:xfrm>
          <a:prstGeom prst="rect">
            <a:avLst/>
          </a:prstGeom>
        </p:spPr>
      </p:pic>
      <p:sp>
        <p:nvSpPr>
          <p:cNvPr id="39" name="Rounded Rectangle 38">
            <a:extLst>
              <a:ext uri="{FF2B5EF4-FFF2-40B4-BE49-F238E27FC236}">
                <a16:creationId xmlns:a16="http://schemas.microsoft.com/office/drawing/2014/main" id="{BD34F46C-2EA4-888E-E47B-37856AAE8B13}"/>
              </a:ext>
            </a:extLst>
          </p:cNvPr>
          <p:cNvSpPr/>
          <p:nvPr/>
        </p:nvSpPr>
        <p:spPr>
          <a:xfrm>
            <a:off x="5449973" y="8830727"/>
            <a:ext cx="11598965" cy="121762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40" name="TextBox 39">
            <a:extLst>
              <a:ext uri="{FF2B5EF4-FFF2-40B4-BE49-F238E27FC236}">
                <a16:creationId xmlns:a16="http://schemas.microsoft.com/office/drawing/2014/main" id="{BAB92D5F-BFAB-9AB6-A7BA-9CA349B6A65A}"/>
              </a:ext>
            </a:extLst>
          </p:cNvPr>
          <p:cNvSpPr txBox="1"/>
          <p:nvPr/>
        </p:nvSpPr>
        <p:spPr>
          <a:xfrm>
            <a:off x="7089730" y="9026975"/>
            <a:ext cx="9144000" cy="1169551"/>
          </a:xfrm>
          <a:prstGeom prst="rect">
            <a:avLst/>
          </a:prstGeom>
          <a:noFill/>
        </p:spPr>
        <p:txBody>
          <a:bodyPr wrap="square">
            <a:spAutoFit/>
          </a:bodyPr>
          <a:lstStyle/>
          <a:p>
            <a:r>
              <a:rPr lang="en-GB" sz="3500" dirty="0">
                <a:solidFill>
                  <a:srgbClr val="000000"/>
                </a:solidFill>
                <a:latin typeface="Helvetica" pitchFamily="2" charset="0"/>
              </a:rPr>
              <a:t>Arbejdsborde og -stole</a:t>
            </a:r>
          </a:p>
          <a:p>
            <a:endParaRPr lang="en-GB" sz="3500" dirty="0">
              <a:solidFill>
                <a:srgbClr val="000000"/>
              </a:solidFill>
              <a:latin typeface="Helvetica" pitchFamily="2" charset="0"/>
            </a:endParaRPr>
          </a:p>
        </p:txBody>
      </p:sp>
      <p:pic>
        <p:nvPicPr>
          <p:cNvPr id="44" name="Graphic 43" descr="Shield Tick with solid fill">
            <a:extLst>
              <a:ext uri="{FF2B5EF4-FFF2-40B4-BE49-F238E27FC236}">
                <a16:creationId xmlns:a16="http://schemas.microsoft.com/office/drawing/2014/main" id="{C79EC1E6-0232-3389-15B8-017B378444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8743" y="3590633"/>
            <a:ext cx="914400" cy="914400"/>
          </a:xfrm>
          <a:prstGeom prst="rect">
            <a:avLst/>
          </a:prstGeom>
        </p:spPr>
      </p:pic>
      <p:pic>
        <p:nvPicPr>
          <p:cNvPr id="48" name="Graphic 47" descr="Monitor with solid fill">
            <a:extLst>
              <a:ext uri="{FF2B5EF4-FFF2-40B4-BE49-F238E27FC236}">
                <a16:creationId xmlns:a16="http://schemas.microsoft.com/office/drawing/2014/main" id="{B49836F8-B18A-DEF9-6250-7D5BF02EB5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2050" y="7279858"/>
            <a:ext cx="914400" cy="914400"/>
          </a:xfrm>
          <a:prstGeom prst="rect">
            <a:avLst/>
          </a:prstGeom>
        </p:spPr>
      </p:pic>
      <p:pic>
        <p:nvPicPr>
          <p:cNvPr id="52" name="Graphic 51" descr="Window with solid fill">
            <a:extLst>
              <a:ext uri="{FF2B5EF4-FFF2-40B4-BE49-F238E27FC236}">
                <a16:creationId xmlns:a16="http://schemas.microsoft.com/office/drawing/2014/main" id="{7BCC2EBF-8F9D-F7F5-DFC4-1818570BDF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82050" y="5498831"/>
            <a:ext cx="914400" cy="914400"/>
          </a:xfrm>
          <a:prstGeom prst="rect">
            <a:avLst/>
          </a:prstGeom>
        </p:spPr>
      </p:pic>
      <p:pic>
        <p:nvPicPr>
          <p:cNvPr id="54" name="Graphic 53" descr="Office Chair with solid fill">
            <a:extLst>
              <a:ext uri="{FF2B5EF4-FFF2-40B4-BE49-F238E27FC236}">
                <a16:creationId xmlns:a16="http://schemas.microsoft.com/office/drawing/2014/main" id="{17953538-9C48-0959-D084-24F54CB84C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10128" y="8943370"/>
            <a:ext cx="914400" cy="914400"/>
          </a:xfrm>
          <a:prstGeom prst="rect">
            <a:avLst/>
          </a:prstGeom>
        </p:spPr>
      </p:pic>
      <p:pic>
        <p:nvPicPr>
          <p:cNvPr id="56" name="Graphic 55" descr="Desk with solid fill">
            <a:extLst>
              <a:ext uri="{FF2B5EF4-FFF2-40B4-BE49-F238E27FC236}">
                <a16:creationId xmlns:a16="http://schemas.microsoft.com/office/drawing/2014/main" id="{9E00214A-422C-42BF-2009-BDCB275A8F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55570" y="1814280"/>
            <a:ext cx="914400" cy="914400"/>
          </a:xfrm>
          <a:prstGeom prst="rect">
            <a:avLst/>
          </a:prstGeom>
        </p:spPr>
      </p:pic>
      <p:sp>
        <p:nvSpPr>
          <p:cNvPr id="57" name="Freeform 3">
            <a:extLst>
              <a:ext uri="{FF2B5EF4-FFF2-40B4-BE49-F238E27FC236}">
                <a16:creationId xmlns:a16="http://schemas.microsoft.com/office/drawing/2014/main" id="{D563D694-A6A2-82EB-CBBC-3690F7647F88}"/>
              </a:ext>
            </a:extLst>
          </p:cNvPr>
          <p:cNvSpPr/>
          <p:nvPr/>
        </p:nvSpPr>
        <p:spPr>
          <a:xfrm rot="-201626" flipV="1">
            <a:off x="-319431" y="-94057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58" name="Freeform 2">
            <a:extLst>
              <a:ext uri="{FF2B5EF4-FFF2-40B4-BE49-F238E27FC236}">
                <a16:creationId xmlns:a16="http://schemas.microsoft.com/office/drawing/2014/main" id="{CD8E264C-EB57-81C0-8C52-C2D390837BDB}"/>
              </a:ext>
            </a:extLst>
          </p:cNvPr>
          <p:cNvSpPr/>
          <p:nvPr/>
        </p:nvSpPr>
        <p:spPr>
          <a:xfrm rot="-10602057">
            <a:off x="13468653" y="-796904"/>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Tree>
    <p:extLst>
      <p:ext uri="{BB962C8B-B14F-4D97-AF65-F5344CB8AC3E}">
        <p14:creationId xmlns:p14="http://schemas.microsoft.com/office/powerpoint/2010/main" val="1741289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6CDD-A490-9F2A-7251-13FC4328504C}"/>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0510713-F4D6-8995-7D02-7E8F735D8A0C}"/>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5ABA4E15-B490-02AD-88CE-437DACA1AE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B8FA475F-C8B5-CCA6-85FD-B291D077295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8F9F5D07-67AE-5187-C8E3-E2AC5591A985}"/>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538534C6-40BB-8BCF-C645-CDA4D9AB155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CB7F1555-2C7B-3E0F-9EB6-D8C352BDCA4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9A3EADD5-C49E-E390-D414-0E0921143DF4}"/>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29BC965F-2514-8BD9-DA94-745DFE2716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334F963B-5B5A-9C14-939C-8FFCAC0E6F27}"/>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A20C7E32-5C0F-03BD-896E-479B20486275}"/>
              </a:ext>
            </a:extLst>
          </p:cNvPr>
          <p:cNvGrpSpPr>
            <a:grpSpLocks noChangeAspect="1"/>
          </p:cNvGrpSpPr>
          <p:nvPr/>
        </p:nvGrpSpPr>
        <p:grpSpPr>
          <a:xfrm>
            <a:off x="-112900" y="0"/>
            <a:ext cx="12268200" cy="10287000"/>
            <a:chOff x="0" y="0"/>
            <a:chExt cx="21042033" cy="24846598"/>
          </a:xfrm>
        </p:grpSpPr>
        <p:sp>
          <p:nvSpPr>
            <p:cNvPr id="13" name="Freeform 13">
              <a:extLst>
                <a:ext uri="{FF2B5EF4-FFF2-40B4-BE49-F238E27FC236}">
                  <a16:creationId xmlns:a16="http://schemas.microsoft.com/office/drawing/2014/main" id="{CA6C221B-D3CA-A85F-7E40-AA717E3D11EF}"/>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sp>
        <p:nvSpPr>
          <p:cNvPr id="15" name="TextBox 15">
            <a:extLst>
              <a:ext uri="{FF2B5EF4-FFF2-40B4-BE49-F238E27FC236}">
                <a16:creationId xmlns:a16="http://schemas.microsoft.com/office/drawing/2014/main" id="{B9F727BD-550D-9441-C4E2-513F300421B2}"/>
              </a:ext>
            </a:extLst>
          </p:cNvPr>
          <p:cNvSpPr txBox="1"/>
          <p:nvPr/>
        </p:nvSpPr>
        <p:spPr>
          <a:xfrm>
            <a:off x="6854438" y="741691"/>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DEFINITION</a:t>
            </a:r>
          </a:p>
        </p:txBody>
      </p:sp>
      <p:sp>
        <p:nvSpPr>
          <p:cNvPr id="17" name="Rounded Rectangle 16">
            <a:extLst>
              <a:ext uri="{FF2B5EF4-FFF2-40B4-BE49-F238E27FC236}">
                <a16:creationId xmlns:a16="http://schemas.microsoft.com/office/drawing/2014/main" id="{9E798435-777D-0BE2-6D5E-27267FE40C1D}"/>
              </a:ext>
            </a:extLst>
          </p:cNvPr>
          <p:cNvSpPr/>
          <p:nvPr/>
        </p:nvSpPr>
        <p:spPr>
          <a:xfrm>
            <a:off x="5181600" y="3238500"/>
            <a:ext cx="8458200" cy="1600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Rounded Rectangle 17">
            <a:extLst>
              <a:ext uri="{FF2B5EF4-FFF2-40B4-BE49-F238E27FC236}">
                <a16:creationId xmlns:a16="http://schemas.microsoft.com/office/drawing/2014/main" id="{E36ACDAF-F169-26CE-AAC3-D794DD2E231F}"/>
              </a:ext>
            </a:extLst>
          </p:cNvPr>
          <p:cNvSpPr/>
          <p:nvPr/>
        </p:nvSpPr>
        <p:spPr>
          <a:xfrm>
            <a:off x="5334000" y="1575879"/>
            <a:ext cx="9829800" cy="1905000"/>
          </a:xfrm>
          <a:prstGeom prst="roundRect">
            <a:avLst>
              <a:gd name="adj" fmla="val 50000"/>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6500" dirty="0">
                <a:solidFill>
                  <a:schemeClr val="tx1"/>
                </a:solidFill>
              </a:rPr>
              <a:t>HYBRID ARBEJDE</a:t>
            </a:r>
          </a:p>
        </p:txBody>
      </p:sp>
      <p:pic>
        <p:nvPicPr>
          <p:cNvPr id="22" name="Graphic 21" descr="Magnifying glass with solid fill">
            <a:extLst>
              <a:ext uri="{FF2B5EF4-FFF2-40B4-BE49-F238E27FC236}">
                <a16:creationId xmlns:a16="http://schemas.microsoft.com/office/drawing/2014/main" id="{18105531-1A9A-D404-459C-5A7EEE14FB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2508" y="2120181"/>
            <a:ext cx="914400" cy="914400"/>
          </a:xfrm>
          <a:prstGeom prst="rect">
            <a:avLst/>
          </a:prstGeom>
        </p:spPr>
      </p:pic>
      <p:sp>
        <p:nvSpPr>
          <p:cNvPr id="23" name="Rounded Rectangle 22">
            <a:extLst>
              <a:ext uri="{FF2B5EF4-FFF2-40B4-BE49-F238E27FC236}">
                <a16:creationId xmlns:a16="http://schemas.microsoft.com/office/drawing/2014/main" id="{4AFE3C16-2014-153C-16E8-0A09245E5BC7}"/>
              </a:ext>
            </a:extLst>
          </p:cNvPr>
          <p:cNvSpPr/>
          <p:nvPr/>
        </p:nvSpPr>
        <p:spPr>
          <a:xfrm>
            <a:off x="3657601" y="3596232"/>
            <a:ext cx="14020800" cy="6604651"/>
          </a:xfrm>
          <a:prstGeom prst="roundRect">
            <a:avLst>
              <a:gd name="adj" fmla="val 29414"/>
            </a:avLst>
          </a:prstGeom>
          <a:solidFill>
            <a:schemeClr val="bg1">
              <a:alpha val="8241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n w="0"/>
              <a:solidFill>
                <a:schemeClr val="tx1"/>
              </a:solidFill>
              <a:effectLst>
                <a:outerShdw blurRad="38100" dist="19050" dir="2700000" algn="tl" rotWithShape="0">
                  <a:schemeClr val="dk1">
                    <a:alpha val="40000"/>
                  </a:schemeClr>
                </a:outerShdw>
              </a:effectLst>
            </a:endParaRPr>
          </a:p>
        </p:txBody>
      </p:sp>
      <p:sp>
        <p:nvSpPr>
          <p:cNvPr id="24" name="TextBox 23">
            <a:extLst>
              <a:ext uri="{FF2B5EF4-FFF2-40B4-BE49-F238E27FC236}">
                <a16:creationId xmlns:a16="http://schemas.microsoft.com/office/drawing/2014/main" id="{6E838EBA-3B7E-4F37-BE17-505926AF1AC8}"/>
              </a:ext>
            </a:extLst>
          </p:cNvPr>
          <p:cNvSpPr txBox="1"/>
          <p:nvPr/>
        </p:nvSpPr>
        <p:spPr>
          <a:xfrm>
            <a:off x="4648200" y="4098035"/>
            <a:ext cx="12801578" cy="7294305"/>
          </a:xfrm>
          <a:prstGeom prst="rect">
            <a:avLst/>
          </a:prstGeom>
          <a:noFill/>
        </p:spPr>
        <p:txBody>
          <a:bodyPr wrap="square" rtlCol="0">
            <a:spAutoFit/>
          </a:bodyPr>
          <a:lstStyle/>
          <a:p>
            <a:r>
              <a:rPr lang="en-IT" sz="6000" dirty="0"/>
              <a:t>Ledelsesmål i hybridarbejde: </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700" dirty="0"/>
              <a:t>            finde en balance mellem individuelle behov </a:t>
            </a:r>
            <a:br>
              <a:rPr lang="en-IT" sz="3700" dirty="0"/>
            </a:br>
            <a:r>
              <a:rPr lang="en-IT" sz="3700" dirty="0"/>
              <a:t>		og fair behandling af alle </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700" dirty="0"/>
              <a:t>           være inkluderende</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700" dirty="0"/>
              <a:t>           opretholde virksomhedskulturen og den organisatoriske sammenhængskraft uanset den enkeltes arbejdssted</a:t>
            </a:r>
            <a:br>
              <a:rPr lang="en-IT" sz="3700" dirty="0"/>
            </a:br>
            <a:br>
              <a:rPr lang="en-IT" sz="3700" dirty="0"/>
            </a:br>
            <a:endParaRPr lang="en-IT" sz="3700" dirty="0"/>
          </a:p>
        </p:txBody>
      </p:sp>
      <p:grpSp>
        <p:nvGrpSpPr>
          <p:cNvPr id="26" name="Group 6">
            <a:extLst>
              <a:ext uri="{FF2B5EF4-FFF2-40B4-BE49-F238E27FC236}">
                <a16:creationId xmlns:a16="http://schemas.microsoft.com/office/drawing/2014/main" id="{82382FEB-ACDA-6721-E70A-36CCD496481F}"/>
              </a:ext>
            </a:extLst>
          </p:cNvPr>
          <p:cNvGrpSpPr/>
          <p:nvPr/>
        </p:nvGrpSpPr>
        <p:grpSpPr>
          <a:xfrm>
            <a:off x="8674350" y="887451"/>
            <a:ext cx="604566" cy="604566"/>
            <a:chOff x="0" y="0"/>
            <a:chExt cx="812800" cy="812800"/>
          </a:xfrm>
        </p:grpSpPr>
        <p:sp>
          <p:nvSpPr>
            <p:cNvPr id="27" name="Freeform 7">
              <a:extLst>
                <a:ext uri="{FF2B5EF4-FFF2-40B4-BE49-F238E27FC236}">
                  <a16:creationId xmlns:a16="http://schemas.microsoft.com/office/drawing/2014/main" id="{FEA9CB39-0588-2628-03A5-F5DFB7F325E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dirty="0"/>
            </a:p>
          </p:txBody>
        </p:sp>
        <p:sp>
          <p:nvSpPr>
            <p:cNvPr id="28" name="TextBox 8">
              <a:extLst>
                <a:ext uri="{FF2B5EF4-FFF2-40B4-BE49-F238E27FC236}">
                  <a16:creationId xmlns:a16="http://schemas.microsoft.com/office/drawing/2014/main" id="{FB8126E6-4D9D-5DA2-0BFB-5F8551E137EE}"/>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29" name="Group 9">
            <a:extLst>
              <a:ext uri="{FF2B5EF4-FFF2-40B4-BE49-F238E27FC236}">
                <a16:creationId xmlns:a16="http://schemas.microsoft.com/office/drawing/2014/main" id="{260B8B67-70B4-AC5B-3351-304DEB8C9596}"/>
              </a:ext>
            </a:extLst>
          </p:cNvPr>
          <p:cNvGrpSpPr/>
          <p:nvPr/>
        </p:nvGrpSpPr>
        <p:grpSpPr>
          <a:xfrm>
            <a:off x="8509115" y="496526"/>
            <a:ext cx="637633" cy="637633"/>
            <a:chOff x="0" y="0"/>
            <a:chExt cx="812800" cy="812800"/>
          </a:xfrm>
        </p:grpSpPr>
        <p:sp>
          <p:nvSpPr>
            <p:cNvPr id="30" name="Freeform 10">
              <a:extLst>
                <a:ext uri="{FF2B5EF4-FFF2-40B4-BE49-F238E27FC236}">
                  <a16:creationId xmlns:a16="http://schemas.microsoft.com/office/drawing/2014/main" id="{B84E08AD-9F04-596C-3154-997825369C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31" name="TextBox 11">
              <a:extLst>
                <a:ext uri="{FF2B5EF4-FFF2-40B4-BE49-F238E27FC236}">
                  <a16:creationId xmlns:a16="http://schemas.microsoft.com/office/drawing/2014/main" id="{FFCAB34C-5716-490F-E6CB-B6045002DA22}"/>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pic>
        <p:nvPicPr>
          <p:cNvPr id="14" name="Graphic 13" descr="Scales of justice with solid fill">
            <a:extLst>
              <a:ext uri="{FF2B5EF4-FFF2-40B4-BE49-F238E27FC236}">
                <a16:creationId xmlns:a16="http://schemas.microsoft.com/office/drawing/2014/main" id="{483D088C-4194-3CDE-65E6-3DE1280A33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1777" y="5224399"/>
            <a:ext cx="1050621" cy="1050621"/>
          </a:xfrm>
          <a:prstGeom prst="rect">
            <a:avLst/>
          </a:prstGeom>
        </p:spPr>
      </p:pic>
      <p:pic>
        <p:nvPicPr>
          <p:cNvPr id="19" name="Graphic 18" descr="Judge female with solid fill">
            <a:extLst>
              <a:ext uri="{FF2B5EF4-FFF2-40B4-BE49-F238E27FC236}">
                <a16:creationId xmlns:a16="http://schemas.microsoft.com/office/drawing/2014/main" id="{C9A2ACF2-910A-CEE2-7F45-1B3A9F99C0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98745" y="6954675"/>
            <a:ext cx="1162782" cy="1162782"/>
          </a:xfrm>
          <a:prstGeom prst="rect">
            <a:avLst/>
          </a:prstGeom>
        </p:spPr>
      </p:pic>
      <p:pic>
        <p:nvPicPr>
          <p:cNvPr id="32" name="Graphic 31" descr="Cycle with people with solid fill">
            <a:extLst>
              <a:ext uri="{FF2B5EF4-FFF2-40B4-BE49-F238E27FC236}">
                <a16:creationId xmlns:a16="http://schemas.microsoft.com/office/drawing/2014/main" id="{FF7C9D60-D41B-8269-E041-093B2E05E7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5369" y="8557447"/>
            <a:ext cx="1643436" cy="1643436"/>
          </a:xfrm>
          <a:prstGeom prst="rect">
            <a:avLst/>
          </a:prstGeom>
        </p:spPr>
      </p:pic>
    </p:spTree>
    <p:extLst>
      <p:ext uri="{BB962C8B-B14F-4D97-AF65-F5344CB8AC3E}">
        <p14:creationId xmlns:p14="http://schemas.microsoft.com/office/powerpoint/2010/main" val="1244222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4058</Words>
  <Application>Microsoft Macintosh PowerPoint</Application>
  <PresentationFormat>Custom</PresentationFormat>
  <Paragraphs>850</Paragraphs>
  <Slides>57</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Poppins Semi-Bold</vt:lpstr>
      <vt:lpstr>Helvetica</vt:lpstr>
      <vt:lpstr>Wingdings</vt:lpstr>
      <vt:lpstr>Calibri</vt:lpstr>
      <vt:lpstr>Arimo</vt:lpstr>
      <vt:lpstr>Aptos</vt:lpstr>
      <vt:lpstr>Poppins Bold</vt:lpstr>
      <vt:lpstr>Courier New</vt:lpstr>
      <vt:lpstr>Arial</vt:lpstr>
      <vt:lpstr>Poppins Medium</vt:lpstr>
      <vt:lpstr>Poppins</vt:lpstr>
      <vt:lpstr>Arial Unicode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PPT TEMPLATE STAY OK_official template</dc:title>
  <dc:creator>Wolfgang</dc:creator>
  <cp:keywords>, docId:24EA8D0B1628CE736D389FB3D9894B58</cp:keywords>
  <cp:lastModifiedBy>Zayana Pompaeva</cp:lastModifiedBy>
  <cp:revision>8</cp:revision>
  <dcterms:created xsi:type="dcterms:W3CDTF">2006-08-16T00:00:00Z</dcterms:created>
  <dcterms:modified xsi:type="dcterms:W3CDTF">2025-06-23T10:40:49Z</dcterms:modified>
  <dc:identifier>DAGTuHxlaHg</dc:identifier>
</cp:coreProperties>
</file>