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66" r:id="rId3"/>
    <p:sldId id="267" r:id="rId4"/>
    <p:sldId id="269" r:id="rId5"/>
    <p:sldId id="271" r:id="rId6"/>
    <p:sldId id="268" r:id="rId7"/>
    <p:sldId id="273" r:id="rId8"/>
    <p:sldId id="296" r:id="rId9"/>
    <p:sldId id="275" r:id="rId10"/>
    <p:sldId id="277" r:id="rId11"/>
    <p:sldId id="276" r:id="rId12"/>
    <p:sldId id="279" r:id="rId13"/>
    <p:sldId id="280" r:id="rId14"/>
    <p:sldId id="282" r:id="rId15"/>
    <p:sldId id="281" r:id="rId16"/>
    <p:sldId id="284" r:id="rId17"/>
    <p:sldId id="285" r:id="rId18"/>
    <p:sldId id="287" r:id="rId19"/>
    <p:sldId id="292" r:id="rId20"/>
    <p:sldId id="291" r:id="rId21"/>
    <p:sldId id="259" r:id="rId22"/>
    <p:sldId id="290" r:id="rId23"/>
    <p:sldId id="295" r:id="rId24"/>
    <p:sldId id="298" r:id="rId25"/>
    <p:sldId id="299" r:id="rId26"/>
    <p:sldId id="304" r:id="rId27"/>
    <p:sldId id="297" r:id="rId28"/>
    <p:sldId id="301" r:id="rId29"/>
    <p:sldId id="303" r:id="rId30"/>
    <p:sldId id="306" r:id="rId31"/>
    <p:sldId id="307" r:id="rId32"/>
    <p:sldId id="308" r:id="rId33"/>
    <p:sldId id="309" r:id="rId34"/>
    <p:sldId id="313" r:id="rId35"/>
    <p:sldId id="316" r:id="rId36"/>
    <p:sldId id="317" r:id="rId37"/>
    <p:sldId id="319" r:id="rId38"/>
    <p:sldId id="321" r:id="rId39"/>
    <p:sldId id="324" r:id="rId40"/>
    <p:sldId id="325" r:id="rId41"/>
    <p:sldId id="326" r:id="rId42"/>
    <p:sldId id="327" r:id="rId43"/>
    <p:sldId id="329" r:id="rId44"/>
    <p:sldId id="330" r:id="rId45"/>
    <p:sldId id="332" r:id="rId46"/>
    <p:sldId id="336" r:id="rId47"/>
    <p:sldId id="338" r:id="rId48"/>
    <p:sldId id="339" r:id="rId49"/>
    <p:sldId id="342" r:id="rId50"/>
    <p:sldId id="344" r:id="rId51"/>
    <p:sldId id="345" r:id="rId52"/>
    <p:sldId id="346" r:id="rId53"/>
    <p:sldId id="354" r:id="rId54"/>
    <p:sldId id="352" r:id="rId55"/>
    <p:sldId id="350" r:id="rId56"/>
    <p:sldId id="353" r:id="rId57"/>
    <p:sldId id="265" r:id="rId58"/>
  </p:sldIdLst>
  <p:sldSz cx="18288000" cy="10287000"/>
  <p:notesSz cx="6858000" cy="9144000"/>
  <p:embeddedFontLst>
    <p:embeddedFont>
      <p:font typeface="Arial Unicode MS" panose="020B0604020202020204" charset="-128"/>
      <p:regular r:id="rId60"/>
    </p:embeddedFont>
    <p:embeddedFont>
      <p:font typeface="Arimo" panose="020B0604020202020204" charset="0"/>
      <p:regular r:id="rId61"/>
    </p:embeddedFont>
    <p:embeddedFont>
      <p:font typeface="Helvetica" panose="020B0604020202020204" pitchFamily="34" charset="0"/>
      <p:regular r:id="rId62"/>
      <p:bold r:id="rId63"/>
      <p:italic r:id="rId64"/>
      <p:boldItalic r:id="rId65"/>
    </p:embeddedFont>
    <p:embeddedFont>
      <p:font typeface="Poppins" panose="00000500000000000000" pitchFamily="2" charset="0"/>
      <p:regular r:id="rId66"/>
      <p:bold r:id="rId67"/>
      <p:italic r:id="rId68"/>
      <p:boldItalic r:id="rId69"/>
    </p:embeddedFont>
    <p:embeddedFont>
      <p:font typeface="Poppins Bold" panose="00000800000000000000" pitchFamily="2" charset="0"/>
      <p:regular r:id="rId70"/>
      <p:bold r:id="rId71"/>
    </p:embeddedFont>
    <p:embeddedFont>
      <p:font typeface="Poppins Medium" panose="00000600000000000000" pitchFamily="2" charset="0"/>
      <p:regular r:id="rId72"/>
      <p:italic r:id="rId73"/>
    </p:embeddedFont>
    <p:embeddedFont>
      <p:font typeface="Poppins Semi-Bold" panose="020B0604020202020204" charset="0"/>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5490" autoAdjust="0"/>
  </p:normalViewPr>
  <p:slideViewPr>
    <p:cSldViewPr>
      <p:cViewPr varScale="1">
        <p:scale>
          <a:sx n="60" d="100"/>
          <a:sy n="60" d="100"/>
        </p:scale>
        <p:origin x="235"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FF5EE-E68D-FD43-862E-457DE8403A1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E24223EE-579D-3A4A-A1B5-272F68EA9AC5}">
      <dgm:prSet phldrT="[Text]" custT="1"/>
      <dgm:spPr>
        <a:solidFill>
          <a:schemeClr val="accent3">
            <a:lumMod val="20000"/>
            <a:lumOff val="80000"/>
          </a:schemeClr>
        </a:solidFill>
      </dgm:spPr>
      <dgm:t>
        <a:bodyPr/>
        <a:lstStyle/>
        <a:p>
          <a:r>
            <a:rPr lang="en-GB" sz="5300" dirty="0">
              <a:solidFill>
                <a:schemeClr val="tx1"/>
              </a:solidFill>
              <a:latin typeface="Poppins" pitchFamily="2" charset="77"/>
              <a:cs typeface="Poppins" pitchFamily="2" charset="77"/>
            </a:rPr>
            <a:t>Warum?</a:t>
          </a:r>
        </a:p>
      </dgm:t>
    </dgm:pt>
    <dgm:pt modelId="{C2652DC6-D41F-4240-9754-B29693789D57}" type="parTrans" cxnId="{58CD5ED0-46E3-4540-AD5F-3ACC9DEB0DBD}">
      <dgm:prSet/>
      <dgm:spPr/>
      <dgm:t>
        <a:bodyPr/>
        <a:lstStyle/>
        <a:p>
          <a:endParaRPr lang="en-GB"/>
        </a:p>
      </dgm:t>
    </dgm:pt>
    <dgm:pt modelId="{54742102-2C6E-8847-925F-8017932DD9F8}" type="sibTrans" cxnId="{58CD5ED0-46E3-4540-AD5F-3ACC9DEB0DBD}">
      <dgm:prSet/>
      <dgm:spPr/>
      <dgm:t>
        <a:bodyPr/>
        <a:lstStyle/>
        <a:p>
          <a:endParaRPr lang="en-GB"/>
        </a:p>
      </dgm:t>
    </dgm:pt>
    <dgm:pt modelId="{DC88F4FF-2392-6542-BECC-3530DAEF0ABF}">
      <dgm:prSet phldrT="[Tex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Wer?</a:t>
          </a:r>
        </a:p>
      </dgm:t>
    </dgm:pt>
    <dgm:pt modelId="{308831F8-F61A-8648-91CD-1E503940BE56}" type="parTrans" cxnId="{EE24C4C8-0AF9-9F40-87A9-30254D4E254A}">
      <dgm:prSet/>
      <dgm:spPr/>
      <dgm:t>
        <a:bodyPr/>
        <a:lstStyle/>
        <a:p>
          <a:endParaRPr lang="en-GB"/>
        </a:p>
      </dgm:t>
    </dgm:pt>
    <dgm:pt modelId="{2B7AEB71-33F6-EF45-97AE-6F19E46707D5}" type="sibTrans" cxnId="{EE24C4C8-0AF9-9F40-87A9-30254D4E254A}">
      <dgm:prSet/>
      <dgm:spPr/>
      <dgm:t>
        <a:bodyPr/>
        <a:lstStyle/>
        <a:p>
          <a:endParaRPr lang="en-GB"/>
        </a:p>
      </dgm:t>
    </dgm:pt>
    <dgm:pt modelId="{0331D4DD-B2C6-0E43-95D9-C6E08A0940F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Wann?</a:t>
          </a:r>
        </a:p>
      </dgm:t>
    </dgm:pt>
    <dgm:pt modelId="{ED05F946-6B4D-2F4E-BDD7-98A12AB03CFF}" type="parTrans" cxnId="{594D5809-21AC-1A47-85C0-7E9FCB8B4A2F}">
      <dgm:prSet/>
      <dgm:spPr/>
      <dgm:t>
        <a:bodyPr/>
        <a:lstStyle/>
        <a:p>
          <a:endParaRPr lang="en-GB"/>
        </a:p>
      </dgm:t>
    </dgm:pt>
    <dgm:pt modelId="{0FB368A5-CE13-774C-88EA-F55BB2847C7E}" type="sibTrans" cxnId="{594D5809-21AC-1A47-85C0-7E9FCB8B4A2F}">
      <dgm:prSet/>
      <dgm:spPr/>
      <dgm:t>
        <a:bodyPr/>
        <a:lstStyle/>
        <a:p>
          <a:endParaRPr lang="en-GB"/>
        </a:p>
      </dgm:t>
    </dgm:pt>
    <dgm:pt modelId="{8C3CA32D-95DA-FB4A-A2CA-EFEE88BC7516}">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Wie?</a:t>
          </a:r>
        </a:p>
      </dgm:t>
    </dgm:pt>
    <dgm:pt modelId="{55919CEC-EE0E-7A49-9E3A-4191776C6CFB}" type="parTrans" cxnId="{7A07DC8C-5C3C-A945-83FA-F3FCB3EE1DBA}">
      <dgm:prSet/>
      <dgm:spPr/>
      <dgm:t>
        <a:bodyPr/>
        <a:lstStyle/>
        <a:p>
          <a:endParaRPr lang="en-GB"/>
        </a:p>
      </dgm:t>
    </dgm:pt>
    <dgm:pt modelId="{90CB946C-F32E-CE41-B8B6-92E6DB2B6AA5}" type="sibTrans" cxnId="{7A07DC8C-5C3C-A945-83FA-F3FCB3EE1DBA}">
      <dgm:prSet/>
      <dgm:spPr/>
      <dgm:t>
        <a:bodyPr/>
        <a:lstStyle/>
        <a:p>
          <a:endParaRPr lang="en-GB"/>
        </a:p>
      </dgm:t>
    </dgm:pt>
    <dgm:pt modelId="{6AA1D7DA-23AB-4944-8839-DD7186A25617}">
      <dgm:prSet custT="1"/>
      <dgm:spPr>
        <a:solidFill>
          <a:srgbClr val="9BBB59">
            <a:lumMod val="20000"/>
            <a:lumOff val="80000"/>
          </a:srgbClr>
        </a:solidFill>
        <a:ln w="25400" cap="flat" cmpd="sng" algn="ctr">
          <a:solidFill>
            <a:prstClr val="white">
              <a:hueOff val="0"/>
              <a:satOff val="0"/>
              <a:lumOff val="0"/>
              <a:alphaOff val="0"/>
            </a:prstClr>
          </a:solidFill>
          <a:prstDash val="solid"/>
        </a:ln>
        <a:effectLst/>
      </dgm:spPr>
      <dgm:t>
        <a:bodyPr spcFirstLastPara="0" vert="horz" wrap="square" lIns="806708" tIns="134620" rIns="134620" bIns="134620" numCol="1" spcCol="1270" anchor="ctr" anchorCtr="0"/>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Wo?</a:t>
          </a:r>
        </a:p>
      </dgm:t>
    </dgm:pt>
    <dgm:pt modelId="{167845EF-5AFA-5E46-9115-0EFF9F63938B}" type="parTrans" cxnId="{6D1E4983-6AD5-FA4E-B125-929A509FBD8D}">
      <dgm:prSet/>
      <dgm:spPr/>
      <dgm:t>
        <a:bodyPr/>
        <a:lstStyle/>
        <a:p>
          <a:endParaRPr lang="en-GB"/>
        </a:p>
      </dgm:t>
    </dgm:pt>
    <dgm:pt modelId="{3F1E846F-4806-854D-8E62-E506A8EB4D3D}" type="sibTrans" cxnId="{6D1E4983-6AD5-FA4E-B125-929A509FBD8D}">
      <dgm:prSet/>
      <dgm:spPr/>
      <dgm:t>
        <a:bodyPr/>
        <a:lstStyle/>
        <a:p>
          <a:endParaRPr lang="en-GB"/>
        </a:p>
      </dgm:t>
    </dgm:pt>
    <dgm:pt modelId="{46FC5841-FE56-774B-A17D-27D30A209B3E}" type="pres">
      <dgm:prSet presAssocID="{573FF5EE-E68D-FD43-862E-457DE8403A1B}" presName="Name0" presStyleCnt="0">
        <dgm:presLayoutVars>
          <dgm:chMax val="7"/>
          <dgm:chPref val="7"/>
          <dgm:dir/>
        </dgm:presLayoutVars>
      </dgm:prSet>
      <dgm:spPr/>
    </dgm:pt>
    <dgm:pt modelId="{7284117F-B302-8B4B-A1CB-FC5604D0930A}" type="pres">
      <dgm:prSet presAssocID="{573FF5EE-E68D-FD43-862E-457DE8403A1B}" presName="Name1" presStyleCnt="0"/>
      <dgm:spPr/>
    </dgm:pt>
    <dgm:pt modelId="{A8CFF418-9E13-9D4A-9ADB-6814593A32F1}" type="pres">
      <dgm:prSet presAssocID="{573FF5EE-E68D-FD43-862E-457DE8403A1B}" presName="cycle" presStyleCnt="0"/>
      <dgm:spPr/>
    </dgm:pt>
    <dgm:pt modelId="{EFFE44D5-86BC-AA49-8033-C337391777D9}" type="pres">
      <dgm:prSet presAssocID="{573FF5EE-E68D-FD43-862E-457DE8403A1B}" presName="srcNode" presStyleLbl="node1" presStyleIdx="0" presStyleCnt="5"/>
      <dgm:spPr/>
    </dgm:pt>
    <dgm:pt modelId="{8F218C81-3814-2D41-814A-A69051CCF9CC}" type="pres">
      <dgm:prSet presAssocID="{573FF5EE-E68D-FD43-862E-457DE8403A1B}" presName="conn" presStyleLbl="parChTrans1D2" presStyleIdx="0" presStyleCnt="1"/>
      <dgm:spPr/>
    </dgm:pt>
    <dgm:pt modelId="{CD47DEF6-71ED-0E41-9BE7-E1B1DC53B865}" type="pres">
      <dgm:prSet presAssocID="{573FF5EE-E68D-FD43-862E-457DE8403A1B}" presName="extraNode" presStyleLbl="node1" presStyleIdx="0" presStyleCnt="5"/>
      <dgm:spPr/>
    </dgm:pt>
    <dgm:pt modelId="{342C13EE-8CE3-F94D-9B08-074E422152A9}" type="pres">
      <dgm:prSet presAssocID="{573FF5EE-E68D-FD43-862E-457DE8403A1B}" presName="dstNode" presStyleLbl="node1" presStyleIdx="0" presStyleCnt="5"/>
      <dgm:spPr/>
    </dgm:pt>
    <dgm:pt modelId="{DD2DA339-4F71-F04E-8C4B-C02BD6BF09EB}" type="pres">
      <dgm:prSet presAssocID="{E24223EE-579D-3A4A-A1B5-272F68EA9AC5}" presName="text_1" presStyleLbl="node1" presStyleIdx="0" presStyleCnt="5">
        <dgm:presLayoutVars>
          <dgm:bulletEnabled val="1"/>
        </dgm:presLayoutVars>
      </dgm:prSet>
      <dgm:spPr/>
    </dgm:pt>
    <dgm:pt modelId="{3EDBDDD0-6BE9-9448-B0F5-411EA38F8E11}" type="pres">
      <dgm:prSet presAssocID="{E24223EE-579D-3A4A-A1B5-272F68EA9AC5}" presName="accent_1" presStyleCnt="0"/>
      <dgm:spPr/>
    </dgm:pt>
    <dgm:pt modelId="{95AE44A2-25CA-CC49-95C9-D075FD51D89A}" type="pres">
      <dgm:prSet presAssocID="{E24223EE-579D-3A4A-A1B5-272F68EA9AC5}" presName="accentRepeatNode" presStyleLbl="solidFgAcc1" presStyleIdx="0" presStyleCnt="5"/>
      <dgm:spPr/>
    </dgm:pt>
    <dgm:pt modelId="{2DF3C334-6382-0446-B70D-A58DB570737F}" type="pres">
      <dgm:prSet presAssocID="{DC88F4FF-2392-6542-BECC-3530DAEF0ABF}" presName="text_2" presStyleLbl="node1" presStyleIdx="1" presStyleCnt="5">
        <dgm:presLayoutVars>
          <dgm:bulletEnabled val="1"/>
        </dgm:presLayoutVars>
      </dgm:prSet>
      <dgm:spPr>
        <a:xfrm>
          <a:off x="1488345" y="2031837"/>
          <a:ext cx="10584281" cy="1016325"/>
        </a:xfrm>
        <a:prstGeom prst="rect">
          <a:avLst/>
        </a:prstGeom>
      </dgm:spPr>
    </dgm:pt>
    <dgm:pt modelId="{68154D2D-116B-1542-9C00-C3F120FE8533}" type="pres">
      <dgm:prSet presAssocID="{DC88F4FF-2392-6542-BECC-3530DAEF0ABF}" presName="accent_2" presStyleCnt="0"/>
      <dgm:spPr/>
    </dgm:pt>
    <dgm:pt modelId="{9BBE9760-BDD0-CD4D-9B26-B90F609BD83A}" type="pres">
      <dgm:prSet presAssocID="{DC88F4FF-2392-6542-BECC-3530DAEF0ABF}" presName="accentRepeatNode" presStyleLbl="solidFgAcc1" presStyleIdx="1" presStyleCnt="5"/>
      <dgm:spPr/>
    </dgm:pt>
    <dgm:pt modelId="{9AC8FD88-6F97-9344-96DE-4B60D10A92AA}" type="pres">
      <dgm:prSet presAssocID="{0331D4DD-B2C6-0E43-95D9-C6E08A0940F6}" presName="text_3" presStyleLbl="node1" presStyleIdx="2" presStyleCnt="5">
        <dgm:presLayoutVars>
          <dgm:bulletEnabled val="1"/>
        </dgm:presLayoutVars>
      </dgm:prSet>
      <dgm:spPr>
        <a:xfrm>
          <a:off x="1711865" y="3555837"/>
          <a:ext cx="10360761" cy="1016325"/>
        </a:xfrm>
        <a:prstGeom prst="rect">
          <a:avLst/>
        </a:prstGeom>
      </dgm:spPr>
    </dgm:pt>
    <dgm:pt modelId="{EDB0CE28-4BD3-BB41-86F6-8B882F6590C9}" type="pres">
      <dgm:prSet presAssocID="{0331D4DD-B2C6-0E43-95D9-C6E08A0940F6}" presName="accent_3" presStyleCnt="0"/>
      <dgm:spPr/>
    </dgm:pt>
    <dgm:pt modelId="{76189490-2039-FD4F-AD70-02C68F85E73B}" type="pres">
      <dgm:prSet presAssocID="{0331D4DD-B2C6-0E43-95D9-C6E08A0940F6}" presName="accentRepeatNode" presStyleLbl="solidFgAcc1" presStyleIdx="2" presStyleCnt="5"/>
      <dgm:spPr/>
    </dgm:pt>
    <dgm:pt modelId="{0D6E30B5-A207-C044-8940-B5CE6E2B50BB}" type="pres">
      <dgm:prSet presAssocID="{8C3CA32D-95DA-FB4A-A2CA-EFEE88BC7516}" presName="text_4" presStyleLbl="node1" presStyleIdx="3" presStyleCnt="5">
        <dgm:presLayoutVars>
          <dgm:bulletEnabled val="1"/>
        </dgm:presLayoutVars>
      </dgm:prSet>
      <dgm:spPr>
        <a:xfrm>
          <a:off x="1488345" y="5079837"/>
          <a:ext cx="10584281" cy="1016325"/>
        </a:xfrm>
        <a:prstGeom prst="rect">
          <a:avLst/>
        </a:prstGeom>
      </dgm:spPr>
    </dgm:pt>
    <dgm:pt modelId="{02F35DB3-7539-9542-B508-BB40E825F251}" type="pres">
      <dgm:prSet presAssocID="{8C3CA32D-95DA-FB4A-A2CA-EFEE88BC7516}" presName="accent_4" presStyleCnt="0"/>
      <dgm:spPr/>
    </dgm:pt>
    <dgm:pt modelId="{5756E5CB-F051-E64B-ADDA-737C84D601B9}" type="pres">
      <dgm:prSet presAssocID="{8C3CA32D-95DA-FB4A-A2CA-EFEE88BC7516}" presName="accentRepeatNode" presStyleLbl="solidFgAcc1" presStyleIdx="3" presStyleCnt="5"/>
      <dgm:spPr/>
    </dgm:pt>
    <dgm:pt modelId="{DDEE5F22-13F5-7042-8C9C-F729725C4061}" type="pres">
      <dgm:prSet presAssocID="{6AA1D7DA-23AB-4944-8839-DD7186A25617}" presName="text_5" presStyleLbl="node1" presStyleIdx="4" presStyleCnt="5">
        <dgm:presLayoutVars>
          <dgm:bulletEnabled val="1"/>
        </dgm:presLayoutVars>
      </dgm:prSet>
      <dgm:spPr>
        <a:xfrm>
          <a:off x="760076" y="6603837"/>
          <a:ext cx="11312550" cy="1016325"/>
        </a:xfrm>
        <a:prstGeom prst="rect">
          <a:avLst/>
        </a:prstGeom>
      </dgm:spPr>
    </dgm:pt>
    <dgm:pt modelId="{2051556B-F684-F34C-AC7F-A9DF1A7EFBA9}" type="pres">
      <dgm:prSet presAssocID="{6AA1D7DA-23AB-4944-8839-DD7186A25617}" presName="accent_5" presStyleCnt="0"/>
      <dgm:spPr/>
    </dgm:pt>
    <dgm:pt modelId="{717BE5B4-3E1D-5F49-9898-9795AF156ABE}" type="pres">
      <dgm:prSet presAssocID="{6AA1D7DA-23AB-4944-8839-DD7186A25617}" presName="accentRepeatNode" presStyleLbl="solidFgAcc1" presStyleIdx="4" presStyleCnt="5"/>
      <dgm:spPr/>
    </dgm:pt>
  </dgm:ptLst>
  <dgm:cxnLst>
    <dgm:cxn modelId="{594D5809-21AC-1A47-85C0-7E9FCB8B4A2F}" srcId="{573FF5EE-E68D-FD43-862E-457DE8403A1B}" destId="{0331D4DD-B2C6-0E43-95D9-C6E08A0940F6}" srcOrd="2" destOrd="0" parTransId="{ED05F946-6B4D-2F4E-BDD7-98A12AB03CFF}" sibTransId="{0FB368A5-CE13-774C-88EA-F55BB2847C7E}"/>
    <dgm:cxn modelId="{84D83F20-3E11-F149-A707-98DE53249ABE}" type="presOf" srcId="{0331D4DD-B2C6-0E43-95D9-C6E08A0940F6}" destId="{9AC8FD88-6F97-9344-96DE-4B60D10A92AA}" srcOrd="0" destOrd="0" presId="urn:microsoft.com/office/officeart/2008/layout/VerticalCurvedList"/>
    <dgm:cxn modelId="{3566A677-914A-E043-B12D-3DFCDF5212E1}" type="presOf" srcId="{DC88F4FF-2392-6542-BECC-3530DAEF0ABF}" destId="{2DF3C334-6382-0446-B70D-A58DB570737F}" srcOrd="0" destOrd="0" presId="urn:microsoft.com/office/officeart/2008/layout/VerticalCurvedList"/>
    <dgm:cxn modelId="{6D1E4983-6AD5-FA4E-B125-929A509FBD8D}" srcId="{573FF5EE-E68D-FD43-862E-457DE8403A1B}" destId="{6AA1D7DA-23AB-4944-8839-DD7186A25617}" srcOrd="4" destOrd="0" parTransId="{167845EF-5AFA-5E46-9115-0EFF9F63938B}" sibTransId="{3F1E846F-4806-854D-8E62-E506A8EB4D3D}"/>
    <dgm:cxn modelId="{7A07DC8C-5C3C-A945-83FA-F3FCB3EE1DBA}" srcId="{573FF5EE-E68D-FD43-862E-457DE8403A1B}" destId="{8C3CA32D-95DA-FB4A-A2CA-EFEE88BC7516}" srcOrd="3" destOrd="0" parTransId="{55919CEC-EE0E-7A49-9E3A-4191776C6CFB}" sibTransId="{90CB946C-F32E-CE41-B8B6-92E6DB2B6AA5}"/>
    <dgm:cxn modelId="{3E8C1099-F078-A345-B63A-987FC8BA7CEA}" type="presOf" srcId="{E24223EE-579D-3A4A-A1B5-272F68EA9AC5}" destId="{DD2DA339-4F71-F04E-8C4B-C02BD6BF09EB}" srcOrd="0" destOrd="0" presId="urn:microsoft.com/office/officeart/2008/layout/VerticalCurvedList"/>
    <dgm:cxn modelId="{65ED2DB8-434A-F843-A228-58083F6AF20B}" type="presOf" srcId="{54742102-2C6E-8847-925F-8017932DD9F8}" destId="{8F218C81-3814-2D41-814A-A69051CCF9CC}" srcOrd="0" destOrd="0" presId="urn:microsoft.com/office/officeart/2008/layout/VerticalCurvedList"/>
    <dgm:cxn modelId="{444BF8BD-E99C-8544-ADFC-76626826C2CB}" type="presOf" srcId="{573FF5EE-E68D-FD43-862E-457DE8403A1B}" destId="{46FC5841-FE56-774B-A17D-27D30A209B3E}" srcOrd="0" destOrd="0" presId="urn:microsoft.com/office/officeart/2008/layout/VerticalCurvedList"/>
    <dgm:cxn modelId="{73DB3CC3-8EEF-EA4F-B1D1-9C372D732310}" type="presOf" srcId="{8C3CA32D-95DA-FB4A-A2CA-EFEE88BC7516}" destId="{0D6E30B5-A207-C044-8940-B5CE6E2B50BB}" srcOrd="0" destOrd="0" presId="urn:microsoft.com/office/officeart/2008/layout/VerticalCurvedList"/>
    <dgm:cxn modelId="{EE24C4C8-0AF9-9F40-87A9-30254D4E254A}" srcId="{573FF5EE-E68D-FD43-862E-457DE8403A1B}" destId="{DC88F4FF-2392-6542-BECC-3530DAEF0ABF}" srcOrd="1" destOrd="0" parTransId="{308831F8-F61A-8648-91CD-1E503940BE56}" sibTransId="{2B7AEB71-33F6-EF45-97AE-6F19E46707D5}"/>
    <dgm:cxn modelId="{58CD5ED0-46E3-4540-AD5F-3ACC9DEB0DBD}" srcId="{573FF5EE-E68D-FD43-862E-457DE8403A1B}" destId="{E24223EE-579D-3A4A-A1B5-272F68EA9AC5}" srcOrd="0" destOrd="0" parTransId="{C2652DC6-D41F-4240-9754-B29693789D57}" sibTransId="{54742102-2C6E-8847-925F-8017932DD9F8}"/>
    <dgm:cxn modelId="{0A7244FF-E7BD-6942-B18D-C0363E9D6D7B}" type="presOf" srcId="{6AA1D7DA-23AB-4944-8839-DD7186A25617}" destId="{DDEE5F22-13F5-7042-8C9C-F729725C4061}" srcOrd="0" destOrd="0" presId="urn:microsoft.com/office/officeart/2008/layout/VerticalCurvedList"/>
    <dgm:cxn modelId="{CA76872A-A561-CF4D-81A6-16470546F74E}" type="presParOf" srcId="{46FC5841-FE56-774B-A17D-27D30A209B3E}" destId="{7284117F-B302-8B4B-A1CB-FC5604D0930A}" srcOrd="0" destOrd="0" presId="urn:microsoft.com/office/officeart/2008/layout/VerticalCurvedList"/>
    <dgm:cxn modelId="{3D5B08DB-B2FB-A342-BF7B-110C81E14FEB}" type="presParOf" srcId="{7284117F-B302-8B4B-A1CB-FC5604D0930A}" destId="{A8CFF418-9E13-9D4A-9ADB-6814593A32F1}" srcOrd="0" destOrd="0" presId="urn:microsoft.com/office/officeart/2008/layout/VerticalCurvedList"/>
    <dgm:cxn modelId="{63D4C82E-E7E3-C944-90C5-908F2A557318}" type="presParOf" srcId="{A8CFF418-9E13-9D4A-9ADB-6814593A32F1}" destId="{EFFE44D5-86BC-AA49-8033-C337391777D9}" srcOrd="0" destOrd="0" presId="urn:microsoft.com/office/officeart/2008/layout/VerticalCurvedList"/>
    <dgm:cxn modelId="{9F998F81-585C-314C-A538-178327E0A648}" type="presParOf" srcId="{A8CFF418-9E13-9D4A-9ADB-6814593A32F1}" destId="{8F218C81-3814-2D41-814A-A69051CCF9CC}" srcOrd="1" destOrd="0" presId="urn:microsoft.com/office/officeart/2008/layout/VerticalCurvedList"/>
    <dgm:cxn modelId="{92C93DEA-80CF-1747-93DF-63307C623C45}" type="presParOf" srcId="{A8CFF418-9E13-9D4A-9ADB-6814593A32F1}" destId="{CD47DEF6-71ED-0E41-9BE7-E1B1DC53B865}" srcOrd="2" destOrd="0" presId="urn:microsoft.com/office/officeart/2008/layout/VerticalCurvedList"/>
    <dgm:cxn modelId="{AED57DA6-5899-9342-BAEC-52685A3B1B34}" type="presParOf" srcId="{A8CFF418-9E13-9D4A-9ADB-6814593A32F1}" destId="{342C13EE-8CE3-F94D-9B08-074E422152A9}" srcOrd="3" destOrd="0" presId="urn:microsoft.com/office/officeart/2008/layout/VerticalCurvedList"/>
    <dgm:cxn modelId="{68D6C24E-0DFC-B44E-8FB0-A5E0F8045BC8}" type="presParOf" srcId="{7284117F-B302-8B4B-A1CB-FC5604D0930A}" destId="{DD2DA339-4F71-F04E-8C4B-C02BD6BF09EB}" srcOrd="1" destOrd="0" presId="urn:microsoft.com/office/officeart/2008/layout/VerticalCurvedList"/>
    <dgm:cxn modelId="{4B7C4787-E1D9-9244-8DC1-0F3E348B8E43}" type="presParOf" srcId="{7284117F-B302-8B4B-A1CB-FC5604D0930A}" destId="{3EDBDDD0-6BE9-9448-B0F5-411EA38F8E11}" srcOrd="2" destOrd="0" presId="urn:microsoft.com/office/officeart/2008/layout/VerticalCurvedList"/>
    <dgm:cxn modelId="{8CB902D1-C229-094D-A414-32DD87C1F03E}" type="presParOf" srcId="{3EDBDDD0-6BE9-9448-B0F5-411EA38F8E11}" destId="{95AE44A2-25CA-CC49-95C9-D075FD51D89A}" srcOrd="0" destOrd="0" presId="urn:microsoft.com/office/officeart/2008/layout/VerticalCurvedList"/>
    <dgm:cxn modelId="{969B677F-285D-B145-842A-53B3A154792A}" type="presParOf" srcId="{7284117F-B302-8B4B-A1CB-FC5604D0930A}" destId="{2DF3C334-6382-0446-B70D-A58DB570737F}" srcOrd="3" destOrd="0" presId="urn:microsoft.com/office/officeart/2008/layout/VerticalCurvedList"/>
    <dgm:cxn modelId="{FBAA5AF0-B32A-7342-91ED-CB1FBF1008F8}" type="presParOf" srcId="{7284117F-B302-8B4B-A1CB-FC5604D0930A}" destId="{68154D2D-116B-1542-9C00-C3F120FE8533}" srcOrd="4" destOrd="0" presId="urn:microsoft.com/office/officeart/2008/layout/VerticalCurvedList"/>
    <dgm:cxn modelId="{627CAACC-6D2B-8C43-AA72-F14688A9F4F6}" type="presParOf" srcId="{68154D2D-116B-1542-9C00-C3F120FE8533}" destId="{9BBE9760-BDD0-CD4D-9B26-B90F609BD83A}" srcOrd="0" destOrd="0" presId="urn:microsoft.com/office/officeart/2008/layout/VerticalCurvedList"/>
    <dgm:cxn modelId="{B1895ECB-6E99-A847-A84F-7B19FB1BB3EA}" type="presParOf" srcId="{7284117F-B302-8B4B-A1CB-FC5604D0930A}" destId="{9AC8FD88-6F97-9344-96DE-4B60D10A92AA}" srcOrd="5" destOrd="0" presId="urn:microsoft.com/office/officeart/2008/layout/VerticalCurvedList"/>
    <dgm:cxn modelId="{4408E31A-93A7-8E4F-BD8D-EA2AA0676402}" type="presParOf" srcId="{7284117F-B302-8B4B-A1CB-FC5604D0930A}" destId="{EDB0CE28-4BD3-BB41-86F6-8B882F6590C9}" srcOrd="6" destOrd="0" presId="urn:microsoft.com/office/officeart/2008/layout/VerticalCurvedList"/>
    <dgm:cxn modelId="{95308172-79F2-C340-B132-246125F3BFE2}" type="presParOf" srcId="{EDB0CE28-4BD3-BB41-86F6-8B882F6590C9}" destId="{76189490-2039-FD4F-AD70-02C68F85E73B}" srcOrd="0" destOrd="0" presId="urn:microsoft.com/office/officeart/2008/layout/VerticalCurvedList"/>
    <dgm:cxn modelId="{5DB530A6-B38B-CD47-8E9D-4617F9216BD1}" type="presParOf" srcId="{7284117F-B302-8B4B-A1CB-FC5604D0930A}" destId="{0D6E30B5-A207-C044-8940-B5CE6E2B50BB}" srcOrd="7" destOrd="0" presId="urn:microsoft.com/office/officeart/2008/layout/VerticalCurvedList"/>
    <dgm:cxn modelId="{7AA43BC7-9245-AE49-A753-0D6FC265DD2D}" type="presParOf" srcId="{7284117F-B302-8B4B-A1CB-FC5604D0930A}" destId="{02F35DB3-7539-9542-B508-BB40E825F251}" srcOrd="8" destOrd="0" presId="urn:microsoft.com/office/officeart/2008/layout/VerticalCurvedList"/>
    <dgm:cxn modelId="{CCD4BF56-FDA9-DF45-9AF9-3AC1BE946192}" type="presParOf" srcId="{02F35DB3-7539-9542-B508-BB40E825F251}" destId="{5756E5CB-F051-E64B-ADDA-737C84D601B9}" srcOrd="0" destOrd="0" presId="urn:microsoft.com/office/officeart/2008/layout/VerticalCurvedList"/>
    <dgm:cxn modelId="{97B50B51-C8F8-0145-A1B3-06F346B5D7A0}" type="presParOf" srcId="{7284117F-B302-8B4B-A1CB-FC5604D0930A}" destId="{DDEE5F22-13F5-7042-8C9C-F729725C4061}" srcOrd="9" destOrd="0" presId="urn:microsoft.com/office/officeart/2008/layout/VerticalCurvedList"/>
    <dgm:cxn modelId="{96A37330-72D3-3340-A4D1-CE287C567F13}" type="presParOf" srcId="{7284117F-B302-8B4B-A1CB-FC5604D0930A}" destId="{2051556B-F684-F34C-AC7F-A9DF1A7EFBA9}" srcOrd="10" destOrd="0" presId="urn:microsoft.com/office/officeart/2008/layout/VerticalCurvedList"/>
    <dgm:cxn modelId="{C41A2913-35C8-DF48-A20A-BE6DE78456D7}" type="presParOf" srcId="{2051556B-F684-F34C-AC7F-A9DF1A7EFBA9}" destId="{717BE5B4-3E1D-5F49-9898-9795AF156AB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8E56A-584F-9041-BAF5-1EAE39E91672}" type="doc">
      <dgm:prSet loTypeId="urn:microsoft.com/office/officeart/2005/8/layout/cycle3" loCatId="" qsTypeId="urn:microsoft.com/office/officeart/2005/8/quickstyle/simple2" qsCatId="simple" csTypeId="urn:microsoft.com/office/officeart/2005/8/colors/accent0_1" csCatId="mainScheme" phldr="1"/>
      <dgm:spPr/>
      <dgm:t>
        <a:bodyPr/>
        <a:lstStyle/>
        <a:p>
          <a:endParaRPr lang="en-GB"/>
        </a:p>
      </dgm:t>
    </dgm:pt>
    <dgm:pt modelId="{EACE6A25-627B-094D-817E-7EE3B84E494D}">
      <dgm:prSet phldrT="[Text]" custT="1"/>
      <dgm:spPr/>
      <dgm:t>
        <a:bodyPr/>
        <a:lstStyle/>
        <a:p>
          <a:r>
            <a:rPr lang="en-GB" sz="3500" dirty="0"/>
            <a:t>Entwicklung/Über-</a:t>
          </a:r>
          <a:r>
            <a:rPr lang="en-GB" sz="3500" dirty="0" err="1"/>
            <a:t>arbeitung</a:t>
          </a:r>
          <a:r>
            <a:rPr lang="en-GB" sz="3500" dirty="0"/>
            <a:t> einer ersten Version der Regeln</a:t>
          </a:r>
        </a:p>
      </dgm:t>
    </dgm:pt>
    <dgm:pt modelId="{59A18ECA-B888-0D42-AFC0-A1072F1E8078}" type="parTrans" cxnId="{BCAA91E4-DBE5-A149-AAAF-237484FB7901}">
      <dgm:prSet/>
      <dgm:spPr/>
      <dgm:t>
        <a:bodyPr/>
        <a:lstStyle/>
        <a:p>
          <a:endParaRPr lang="en-GB"/>
        </a:p>
      </dgm:t>
    </dgm:pt>
    <dgm:pt modelId="{96153EE3-3F26-C64F-BA5B-6D8D4643879C}" type="sibTrans" cxnId="{BCAA91E4-DBE5-A149-AAAF-237484FB7901}">
      <dgm:prSet/>
      <dgm:spPr/>
      <dgm:t>
        <a:bodyPr/>
        <a:lstStyle/>
        <a:p>
          <a:endParaRPr lang="en-GB"/>
        </a:p>
      </dgm:t>
    </dgm:pt>
    <dgm:pt modelId="{1BA5E13D-8320-D044-B751-E8D2AC12AE44}">
      <dgm:prSet phldrT="[Text]" custT="1"/>
      <dgm:spPr/>
      <dgm:t>
        <a:bodyPr/>
        <a:lstStyle/>
        <a:p>
          <a:r>
            <a:rPr lang="en-US" sz="3000" dirty="0"/>
            <a:t>Kommunizieren Sie, dass es sich um eine erste Version mit Lücken und Ungenauigkeiten handelt, die noch verbessert werden soll.</a:t>
          </a:r>
          <a:endParaRPr lang="en-GB" sz="3000" dirty="0"/>
        </a:p>
      </dgm:t>
    </dgm:pt>
    <dgm:pt modelId="{EC45F5C7-ED60-F542-97CC-161900FFEB0C}" type="parTrans" cxnId="{061EA0EA-4097-6640-B000-889FE69A09D9}">
      <dgm:prSet/>
      <dgm:spPr/>
      <dgm:t>
        <a:bodyPr/>
        <a:lstStyle/>
        <a:p>
          <a:endParaRPr lang="en-GB"/>
        </a:p>
      </dgm:t>
    </dgm:pt>
    <dgm:pt modelId="{57959206-4742-954F-8916-635C966C05AC}" type="sibTrans" cxnId="{061EA0EA-4097-6640-B000-889FE69A09D9}">
      <dgm:prSet/>
      <dgm:spPr/>
      <dgm:t>
        <a:bodyPr/>
        <a:lstStyle/>
        <a:p>
          <a:endParaRPr lang="en-GB"/>
        </a:p>
      </dgm:t>
    </dgm:pt>
    <dgm:pt modelId="{110C89D6-CC66-CE42-9AD7-75CDB2771705}">
      <dgm:prSet phldrT="[Text]"/>
      <dgm:spPr/>
      <dgm:t>
        <a:bodyPr/>
        <a:lstStyle/>
        <a:p>
          <a:pPr>
            <a:buFont typeface="Aptos" panose="020B0004020202020204" pitchFamily="34" charset="0"/>
            <a:buChar char="-"/>
          </a:pPr>
          <a:r>
            <a:rPr lang="en-US" dirty="0"/>
            <a:t>Teilen Sie mit, dass nach 2 Monaten eine Neubewertung auf der Grundlage der Lernerfahrungen stattfinden wird.</a:t>
          </a:r>
          <a:endParaRPr lang="en-GB" dirty="0"/>
        </a:p>
      </dgm:t>
    </dgm:pt>
    <dgm:pt modelId="{D28CF9E5-C408-FA49-90FE-22D18791FE7C}" type="parTrans" cxnId="{45D58E67-FFF4-0E4D-898B-6F0BED24078A}">
      <dgm:prSet/>
      <dgm:spPr/>
      <dgm:t>
        <a:bodyPr/>
        <a:lstStyle/>
        <a:p>
          <a:endParaRPr lang="en-GB"/>
        </a:p>
      </dgm:t>
    </dgm:pt>
    <dgm:pt modelId="{14690625-2B56-234B-B4B0-578E99D2AD5E}" type="sibTrans" cxnId="{45D58E67-FFF4-0E4D-898B-6F0BED24078A}">
      <dgm:prSet/>
      <dgm:spPr/>
      <dgm:t>
        <a:bodyPr/>
        <a:lstStyle/>
        <a:p>
          <a:endParaRPr lang="en-GB"/>
        </a:p>
      </dgm:t>
    </dgm:pt>
    <dgm:pt modelId="{E1AB9F4F-D855-2B4B-BB88-A1DCBA1376FA}">
      <dgm:prSet phldrT="[Text]"/>
      <dgm:spPr/>
      <dgm:t>
        <a:bodyPr/>
        <a:lstStyle/>
        <a:p>
          <a:pPr>
            <a:buFont typeface="Aptos" panose="020B0004020202020204" pitchFamily="34" charset="0"/>
            <a:buChar char="-"/>
          </a:pPr>
          <a:r>
            <a:rPr lang="en-US" dirty="0"/>
            <a:t>Kontinuierlich Lernerfahrungen in die Spielregeln einbauen</a:t>
          </a:r>
          <a:endParaRPr lang="en-GB" dirty="0"/>
        </a:p>
      </dgm:t>
    </dgm:pt>
    <dgm:pt modelId="{CD2FA251-DB54-2644-9D5A-FF870F885010}" type="parTrans" cxnId="{F004792C-DEAA-274E-B5DF-333B9F843181}">
      <dgm:prSet/>
      <dgm:spPr/>
      <dgm:t>
        <a:bodyPr/>
        <a:lstStyle/>
        <a:p>
          <a:endParaRPr lang="en-GB"/>
        </a:p>
      </dgm:t>
    </dgm:pt>
    <dgm:pt modelId="{41B0DB2B-2BE5-1C4F-BE3F-D44BFF919504}" type="sibTrans" cxnId="{F004792C-DEAA-274E-B5DF-333B9F843181}">
      <dgm:prSet/>
      <dgm:spPr/>
      <dgm:t>
        <a:bodyPr/>
        <a:lstStyle/>
        <a:p>
          <a:endParaRPr lang="en-GB"/>
        </a:p>
      </dgm:t>
    </dgm:pt>
    <dgm:pt modelId="{31E35FFE-7D90-A144-B7F0-46972494B299}" type="pres">
      <dgm:prSet presAssocID="{82A8E56A-584F-9041-BAF5-1EAE39E91672}" presName="Name0" presStyleCnt="0">
        <dgm:presLayoutVars>
          <dgm:dir/>
          <dgm:resizeHandles val="exact"/>
        </dgm:presLayoutVars>
      </dgm:prSet>
      <dgm:spPr/>
    </dgm:pt>
    <dgm:pt modelId="{0EE53690-5E77-1742-882B-36C0742B5FF0}" type="pres">
      <dgm:prSet presAssocID="{82A8E56A-584F-9041-BAF5-1EAE39E91672}" presName="cycle" presStyleCnt="0"/>
      <dgm:spPr/>
    </dgm:pt>
    <dgm:pt modelId="{775F860D-C5C9-3448-B881-B440EFF872B3}" type="pres">
      <dgm:prSet presAssocID="{EACE6A25-627B-094D-817E-7EE3B84E494D}" presName="nodeFirstNode" presStyleLbl="node1" presStyleIdx="0" presStyleCnt="4" custScaleX="97332" custRadScaleRad="100675" custRadScaleInc="2530">
        <dgm:presLayoutVars>
          <dgm:bulletEnabled val="1"/>
        </dgm:presLayoutVars>
      </dgm:prSet>
      <dgm:spPr/>
    </dgm:pt>
    <dgm:pt modelId="{A399A830-E7A8-FA47-BFCD-70C57D5E9561}" type="pres">
      <dgm:prSet presAssocID="{96153EE3-3F26-C64F-BA5B-6D8D4643879C}" presName="sibTransFirstNode" presStyleLbl="bgShp" presStyleIdx="0" presStyleCnt="1" custScaleX="170058" custLinFactNeighborX="11490" custLinFactNeighborY="5516"/>
      <dgm:spPr/>
    </dgm:pt>
    <dgm:pt modelId="{08D02955-B1B3-C94D-AF9A-01641AE98E52}" type="pres">
      <dgm:prSet presAssocID="{1BA5E13D-8320-D044-B751-E8D2AC12AE44}" presName="nodeFollowingNodes" presStyleLbl="node1" presStyleIdx="1" presStyleCnt="4" custScaleY="176307" custRadScaleRad="259903" custRadScaleInc="-1415">
        <dgm:presLayoutVars>
          <dgm:bulletEnabled val="1"/>
        </dgm:presLayoutVars>
      </dgm:prSet>
      <dgm:spPr/>
    </dgm:pt>
    <dgm:pt modelId="{BEC16EDF-BA3C-9040-BDAE-A241822C90C9}" type="pres">
      <dgm:prSet presAssocID="{110C89D6-CC66-CE42-9AD7-75CDB2771705}" presName="nodeFollowingNodes" presStyleLbl="node1" presStyleIdx="2" presStyleCnt="4" custRadScaleRad="100771" custRadScaleInc="-9613">
        <dgm:presLayoutVars>
          <dgm:bulletEnabled val="1"/>
        </dgm:presLayoutVars>
      </dgm:prSet>
      <dgm:spPr/>
    </dgm:pt>
    <dgm:pt modelId="{6D12DC5B-BC80-624E-976B-3E0FB33F9422}" type="pres">
      <dgm:prSet presAssocID="{E1AB9F4F-D855-2B4B-BB88-A1DCBA1376FA}" presName="nodeFollowingNodes" presStyleLbl="node1" presStyleIdx="3" presStyleCnt="4" custRadScaleRad="231329" custRadScaleInc="1590">
        <dgm:presLayoutVars>
          <dgm:bulletEnabled val="1"/>
        </dgm:presLayoutVars>
      </dgm:prSet>
      <dgm:spPr/>
    </dgm:pt>
  </dgm:ptLst>
  <dgm:cxnLst>
    <dgm:cxn modelId="{302C9D0B-58B9-5E45-A663-33D03D6D681E}" type="presOf" srcId="{96153EE3-3F26-C64F-BA5B-6D8D4643879C}" destId="{A399A830-E7A8-FA47-BFCD-70C57D5E9561}" srcOrd="0" destOrd="0" presId="urn:microsoft.com/office/officeart/2005/8/layout/cycle3"/>
    <dgm:cxn modelId="{8BE6B116-673E-6F45-962D-31A2075C637A}" type="presOf" srcId="{EACE6A25-627B-094D-817E-7EE3B84E494D}" destId="{775F860D-C5C9-3448-B881-B440EFF872B3}" srcOrd="0" destOrd="0" presId="urn:microsoft.com/office/officeart/2005/8/layout/cycle3"/>
    <dgm:cxn modelId="{F004792C-DEAA-274E-B5DF-333B9F843181}" srcId="{82A8E56A-584F-9041-BAF5-1EAE39E91672}" destId="{E1AB9F4F-D855-2B4B-BB88-A1DCBA1376FA}" srcOrd="3" destOrd="0" parTransId="{CD2FA251-DB54-2644-9D5A-FF870F885010}" sibTransId="{41B0DB2B-2BE5-1C4F-BE3F-D44BFF919504}"/>
    <dgm:cxn modelId="{45D58E67-FFF4-0E4D-898B-6F0BED24078A}" srcId="{82A8E56A-584F-9041-BAF5-1EAE39E91672}" destId="{110C89D6-CC66-CE42-9AD7-75CDB2771705}" srcOrd="2" destOrd="0" parTransId="{D28CF9E5-C408-FA49-90FE-22D18791FE7C}" sibTransId="{14690625-2B56-234B-B4B0-578E99D2AD5E}"/>
    <dgm:cxn modelId="{4CFCD472-2A64-C84B-8F85-50852B98D3D5}" type="presOf" srcId="{E1AB9F4F-D855-2B4B-BB88-A1DCBA1376FA}" destId="{6D12DC5B-BC80-624E-976B-3E0FB33F9422}" srcOrd="0" destOrd="0" presId="urn:microsoft.com/office/officeart/2005/8/layout/cycle3"/>
    <dgm:cxn modelId="{90E5F473-0C3B-AC48-BD36-BB00489ECA0D}" type="presOf" srcId="{82A8E56A-584F-9041-BAF5-1EAE39E91672}" destId="{31E35FFE-7D90-A144-B7F0-46972494B299}" srcOrd="0" destOrd="0" presId="urn:microsoft.com/office/officeart/2005/8/layout/cycle3"/>
    <dgm:cxn modelId="{C6384576-903D-BD4F-A392-52DB4E66474F}" type="presOf" srcId="{1BA5E13D-8320-D044-B751-E8D2AC12AE44}" destId="{08D02955-B1B3-C94D-AF9A-01641AE98E52}" srcOrd="0" destOrd="0" presId="urn:microsoft.com/office/officeart/2005/8/layout/cycle3"/>
    <dgm:cxn modelId="{40DB1BA3-384D-6446-A806-09FF96B3F236}" type="presOf" srcId="{110C89D6-CC66-CE42-9AD7-75CDB2771705}" destId="{BEC16EDF-BA3C-9040-BDAE-A241822C90C9}" srcOrd="0" destOrd="0" presId="urn:microsoft.com/office/officeart/2005/8/layout/cycle3"/>
    <dgm:cxn modelId="{BCAA91E4-DBE5-A149-AAAF-237484FB7901}" srcId="{82A8E56A-584F-9041-BAF5-1EAE39E91672}" destId="{EACE6A25-627B-094D-817E-7EE3B84E494D}" srcOrd="0" destOrd="0" parTransId="{59A18ECA-B888-0D42-AFC0-A1072F1E8078}" sibTransId="{96153EE3-3F26-C64F-BA5B-6D8D4643879C}"/>
    <dgm:cxn modelId="{061EA0EA-4097-6640-B000-889FE69A09D9}" srcId="{82A8E56A-584F-9041-BAF5-1EAE39E91672}" destId="{1BA5E13D-8320-D044-B751-E8D2AC12AE44}" srcOrd="1" destOrd="0" parTransId="{EC45F5C7-ED60-F542-97CC-161900FFEB0C}" sibTransId="{57959206-4742-954F-8916-635C966C05AC}"/>
    <dgm:cxn modelId="{F814486C-5E6C-D048-834A-E27E73E251FC}" type="presParOf" srcId="{31E35FFE-7D90-A144-B7F0-46972494B299}" destId="{0EE53690-5E77-1742-882B-36C0742B5FF0}" srcOrd="0" destOrd="0" presId="urn:microsoft.com/office/officeart/2005/8/layout/cycle3"/>
    <dgm:cxn modelId="{3E6F398E-4FE2-B345-9C5B-F4D9955C089B}" type="presParOf" srcId="{0EE53690-5E77-1742-882B-36C0742B5FF0}" destId="{775F860D-C5C9-3448-B881-B440EFF872B3}" srcOrd="0" destOrd="0" presId="urn:microsoft.com/office/officeart/2005/8/layout/cycle3"/>
    <dgm:cxn modelId="{C25EACE6-7D38-7C47-A6A5-3CD712652A5B}" type="presParOf" srcId="{0EE53690-5E77-1742-882B-36C0742B5FF0}" destId="{A399A830-E7A8-FA47-BFCD-70C57D5E9561}" srcOrd="1" destOrd="0" presId="urn:microsoft.com/office/officeart/2005/8/layout/cycle3"/>
    <dgm:cxn modelId="{199974A1-B8FA-204D-B50C-0F405BBD2C52}" type="presParOf" srcId="{0EE53690-5E77-1742-882B-36C0742B5FF0}" destId="{08D02955-B1B3-C94D-AF9A-01641AE98E52}" srcOrd="2" destOrd="0" presId="urn:microsoft.com/office/officeart/2005/8/layout/cycle3"/>
    <dgm:cxn modelId="{D0B5A546-47C1-A84E-864D-68FC85E39425}" type="presParOf" srcId="{0EE53690-5E77-1742-882B-36C0742B5FF0}" destId="{BEC16EDF-BA3C-9040-BDAE-A241822C90C9}" srcOrd="3" destOrd="0" presId="urn:microsoft.com/office/officeart/2005/8/layout/cycle3"/>
    <dgm:cxn modelId="{153F1F66-DC67-F243-8E92-33450B4265D8}" type="presParOf" srcId="{0EE53690-5E77-1742-882B-36C0742B5FF0}" destId="{6D12DC5B-BC80-624E-976B-3E0FB33F9422}"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8C81-3814-2D41-814A-A69051CCF9CC}">
      <dsp:nvSpPr>
        <dsp:cNvPr id="0" name=""/>
        <dsp:cNvSpPr/>
      </dsp:nvSpPr>
      <dsp:spPr>
        <a:xfrm>
          <a:off x="-9192271"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2DA339-4F71-F04E-8C4B-C02BD6BF09EB}">
      <dsp:nvSpPr>
        <dsp:cNvPr id="0" name=""/>
        <dsp:cNvSpPr/>
      </dsp:nvSpPr>
      <dsp:spPr>
        <a:xfrm>
          <a:off x="760076" y="507837"/>
          <a:ext cx="11312550" cy="1016325"/>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cs typeface="Poppins" pitchFamily="2" charset="77"/>
            </a:rPr>
            <a:t>Warum?</a:t>
          </a:r>
        </a:p>
      </dsp:txBody>
      <dsp:txXfrm>
        <a:off x="760076" y="507837"/>
        <a:ext cx="11312550" cy="1016325"/>
      </dsp:txXfrm>
    </dsp:sp>
    <dsp:sp modelId="{95AE44A2-25CA-CC49-95C9-D075FD51D89A}">
      <dsp:nvSpPr>
        <dsp:cNvPr id="0" name=""/>
        <dsp:cNvSpPr/>
      </dsp:nvSpPr>
      <dsp:spPr>
        <a:xfrm>
          <a:off x="124873" y="380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F3C334-6382-0446-B70D-A58DB570737F}">
      <dsp:nvSpPr>
        <dsp:cNvPr id="0" name=""/>
        <dsp:cNvSpPr/>
      </dsp:nvSpPr>
      <dsp:spPr>
        <a:xfrm>
          <a:off x="1488345" y="2031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Wer?</a:t>
          </a:r>
        </a:p>
      </dsp:txBody>
      <dsp:txXfrm>
        <a:off x="1488345" y="2031837"/>
        <a:ext cx="10584281" cy="1016325"/>
      </dsp:txXfrm>
    </dsp:sp>
    <dsp:sp modelId="{9BBE9760-BDD0-CD4D-9B26-B90F609BD83A}">
      <dsp:nvSpPr>
        <dsp:cNvPr id="0" name=""/>
        <dsp:cNvSpPr/>
      </dsp:nvSpPr>
      <dsp:spPr>
        <a:xfrm>
          <a:off x="853142" y="1904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C8FD88-6F97-9344-96DE-4B60D10A92AA}">
      <dsp:nvSpPr>
        <dsp:cNvPr id="0" name=""/>
        <dsp:cNvSpPr/>
      </dsp:nvSpPr>
      <dsp:spPr>
        <a:xfrm>
          <a:off x="1711865" y="3555837"/>
          <a:ext cx="1036076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Wann?</a:t>
          </a:r>
        </a:p>
      </dsp:txBody>
      <dsp:txXfrm>
        <a:off x="1711865" y="3555837"/>
        <a:ext cx="10360761" cy="1016325"/>
      </dsp:txXfrm>
    </dsp:sp>
    <dsp:sp modelId="{76189490-2039-FD4F-AD70-02C68F85E73B}">
      <dsp:nvSpPr>
        <dsp:cNvPr id="0" name=""/>
        <dsp:cNvSpPr/>
      </dsp:nvSpPr>
      <dsp:spPr>
        <a:xfrm>
          <a:off x="1076662" y="3428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E30B5-A207-C044-8940-B5CE6E2B50BB}">
      <dsp:nvSpPr>
        <dsp:cNvPr id="0" name=""/>
        <dsp:cNvSpPr/>
      </dsp:nvSpPr>
      <dsp:spPr>
        <a:xfrm>
          <a:off x="1488345" y="5079837"/>
          <a:ext cx="10584281"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Wie?</a:t>
          </a:r>
        </a:p>
      </dsp:txBody>
      <dsp:txXfrm>
        <a:off x="1488345" y="5079837"/>
        <a:ext cx="10584281" cy="1016325"/>
      </dsp:txXfrm>
    </dsp:sp>
    <dsp:sp modelId="{5756E5CB-F051-E64B-ADDA-737C84D601B9}">
      <dsp:nvSpPr>
        <dsp:cNvPr id="0" name=""/>
        <dsp:cNvSpPr/>
      </dsp:nvSpPr>
      <dsp:spPr>
        <a:xfrm>
          <a:off x="853142" y="4952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EE5F22-13F5-7042-8C9C-F729725C4061}">
      <dsp:nvSpPr>
        <dsp:cNvPr id="0" name=""/>
        <dsp:cNvSpPr/>
      </dsp:nvSpPr>
      <dsp:spPr>
        <a:xfrm>
          <a:off x="760076" y="6603837"/>
          <a:ext cx="11312550" cy="1016325"/>
        </a:xfrm>
        <a:prstGeom prst="rect">
          <a:avLst/>
        </a:prstGeom>
        <a:solidFill>
          <a:srgbClr val="9BBB59">
            <a:lumMod val="20000"/>
            <a:lumOff val="80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134620" rIns="134620" bIns="134620" numCol="1" spcCol="1270" anchor="ctr" anchorCtr="0">
          <a:noAutofit/>
        </a:bodyPr>
        <a:lstStyle/>
        <a:p>
          <a:pPr marL="0" lvl="0" indent="0" algn="l" defTabSz="2355850">
            <a:lnSpc>
              <a:spcPct val="90000"/>
            </a:lnSpc>
            <a:spcBef>
              <a:spcPct val="0"/>
            </a:spcBef>
            <a:spcAft>
              <a:spcPct val="35000"/>
            </a:spcAft>
            <a:buNone/>
          </a:pPr>
          <a:r>
            <a:rPr lang="en-GB" sz="5300" kern="1200" dirty="0">
              <a:solidFill>
                <a:schemeClr val="tx1"/>
              </a:solidFill>
              <a:latin typeface="Poppins" pitchFamily="2" charset="77"/>
              <a:ea typeface="+mn-ea"/>
              <a:cs typeface="Poppins" pitchFamily="2" charset="77"/>
            </a:rPr>
            <a:t>Wo?</a:t>
          </a:r>
        </a:p>
      </dsp:txBody>
      <dsp:txXfrm>
        <a:off x="760076" y="6603837"/>
        <a:ext cx="11312550" cy="1016325"/>
      </dsp:txXfrm>
    </dsp:sp>
    <dsp:sp modelId="{717BE5B4-3E1D-5F49-9898-9795AF156ABE}">
      <dsp:nvSpPr>
        <dsp:cNvPr id="0" name=""/>
        <dsp:cNvSpPr/>
      </dsp:nvSpPr>
      <dsp:spPr>
        <a:xfrm>
          <a:off x="124873" y="6476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9A830-E7A8-FA47-BFCD-70C57D5E9561}">
      <dsp:nvSpPr>
        <dsp:cNvPr id="0" name=""/>
        <dsp:cNvSpPr/>
      </dsp:nvSpPr>
      <dsp:spPr>
        <a:xfrm>
          <a:off x="3878067" y="194859"/>
          <a:ext cx="10222597" cy="6011241"/>
        </a:xfrm>
        <a:prstGeom prst="circularArrow">
          <a:avLst>
            <a:gd name="adj1" fmla="val 4668"/>
            <a:gd name="adj2" fmla="val 272909"/>
            <a:gd name="adj3" fmla="val 12828847"/>
            <a:gd name="adj4" fmla="val 18032609"/>
            <a:gd name="adj5" fmla="val 484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F860D-C5C9-3448-B881-B440EFF872B3}">
      <dsp:nvSpPr>
        <dsp:cNvPr id="0" name=""/>
        <dsp:cNvSpPr/>
      </dsp:nvSpPr>
      <dsp:spPr>
        <a:xfrm>
          <a:off x="6296165" y="0"/>
          <a:ext cx="4005017" cy="205740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a:t>Entwicklung/Über-</a:t>
          </a:r>
          <a:r>
            <a:rPr lang="en-GB" sz="3500" kern="1200" dirty="0" err="1"/>
            <a:t>arbeitung</a:t>
          </a:r>
          <a:r>
            <a:rPr lang="en-GB" sz="3500" kern="1200" dirty="0"/>
            <a:t> einer ersten Version der Regeln</a:t>
          </a:r>
        </a:p>
      </dsp:txBody>
      <dsp:txXfrm>
        <a:off x="6396599" y="100434"/>
        <a:ext cx="3804149" cy="1856532"/>
      </dsp:txXfrm>
    </dsp:sp>
    <dsp:sp modelId="{08D02955-B1B3-C94D-AF9A-01641AE98E52}">
      <dsp:nvSpPr>
        <dsp:cNvPr id="0" name=""/>
        <dsp:cNvSpPr/>
      </dsp:nvSpPr>
      <dsp:spPr>
        <a:xfrm>
          <a:off x="11781150" y="1275960"/>
          <a:ext cx="4114799" cy="362734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Kommunizieren Sie, dass es sich um eine erste Version mit Lücken und Ungenauigkeiten handelt, die noch verbessert werden soll.</a:t>
          </a:r>
          <a:endParaRPr lang="en-GB" sz="3000" kern="1200" dirty="0"/>
        </a:p>
      </dsp:txBody>
      <dsp:txXfrm>
        <a:off x="11958222" y="1453032"/>
        <a:ext cx="3760655" cy="3273196"/>
      </dsp:txXfrm>
    </dsp:sp>
    <dsp:sp modelId="{BEC16EDF-BA3C-9040-BDAE-A241822C90C9}">
      <dsp:nvSpPr>
        <dsp:cNvPr id="0" name=""/>
        <dsp:cNvSpPr/>
      </dsp:nvSpPr>
      <dsp:spPr>
        <a:xfrm>
          <a:off x="6434311" y="4319901"/>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ptos" panose="020B0004020202020204" pitchFamily="34" charset="0"/>
            <a:buNone/>
          </a:pPr>
          <a:r>
            <a:rPr lang="en-US" sz="2300" kern="1200" dirty="0"/>
            <a:t>Teilen Sie mit, dass nach 2 Monaten eine Neubewertung auf der Grundlage der Lernerfahrungen stattfinden wird.</a:t>
          </a:r>
          <a:endParaRPr lang="en-GB" sz="2300" kern="1200" dirty="0"/>
        </a:p>
      </dsp:txBody>
      <dsp:txXfrm>
        <a:off x="6534745" y="4420335"/>
        <a:ext cx="3913931" cy="1856531"/>
      </dsp:txXfrm>
    </dsp:sp>
    <dsp:sp modelId="{6D12DC5B-BC80-624E-976B-3E0FB33F9422}">
      <dsp:nvSpPr>
        <dsp:cNvPr id="0" name=""/>
        <dsp:cNvSpPr/>
      </dsp:nvSpPr>
      <dsp:spPr>
        <a:xfrm>
          <a:off x="1180110" y="2060918"/>
          <a:ext cx="4114799" cy="205739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ptos" panose="020B0004020202020204" pitchFamily="34" charset="0"/>
            <a:buNone/>
          </a:pPr>
          <a:r>
            <a:rPr lang="en-US" sz="2300" kern="1200" dirty="0"/>
            <a:t>Kontinuierlich Lernerfahrungen in die Spielregeln einbauen</a:t>
          </a:r>
          <a:endParaRPr lang="en-GB" sz="2300" kern="1200" dirty="0"/>
        </a:p>
      </dsp:txBody>
      <dsp:txXfrm>
        <a:off x="1280544" y="2161352"/>
        <a:ext cx="3913931" cy="185653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313E4-F108-D046-9905-5FFEC9411966}" type="datetimeFigureOut">
              <a:rPr lang="en-IT" smtClean="0"/>
              <a:t>04/28/2025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40D8-C9DC-704B-9182-4AE745E2ED69}" type="slidenum">
              <a:rPr lang="en-IT" smtClean="0"/>
              <a:t>‹Nr.›</a:t>
            </a:fld>
            <a:endParaRPr lang="en-IT"/>
          </a:p>
        </p:txBody>
      </p:sp>
    </p:spTree>
    <p:extLst>
      <p:ext uri="{BB962C8B-B14F-4D97-AF65-F5344CB8AC3E}">
        <p14:creationId xmlns:p14="http://schemas.microsoft.com/office/powerpoint/2010/main" val="153861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03DA40D8-C9DC-704B-9182-4AE745E2ED69}" type="slidenum">
              <a:rPr lang="en-IT" smtClean="0"/>
              <a:t>2</a:t>
            </a:fld>
            <a:endParaRPr lang="en-IT"/>
          </a:p>
        </p:txBody>
      </p:sp>
    </p:spTree>
    <p:extLst>
      <p:ext uri="{BB962C8B-B14F-4D97-AF65-F5344CB8AC3E}">
        <p14:creationId xmlns:p14="http://schemas.microsoft.com/office/powerpoint/2010/main" val="218203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11</a:t>
            </a:fld>
            <a:endParaRPr lang="en-IT"/>
          </a:p>
        </p:txBody>
      </p:sp>
    </p:spTree>
    <p:extLst>
      <p:ext uri="{BB962C8B-B14F-4D97-AF65-F5344CB8AC3E}">
        <p14:creationId xmlns:p14="http://schemas.microsoft.com/office/powerpoint/2010/main" val="233681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12</a:t>
            </a:fld>
            <a:endParaRPr lang="en-IT"/>
          </a:p>
        </p:txBody>
      </p:sp>
    </p:spTree>
    <p:extLst>
      <p:ext uri="{BB962C8B-B14F-4D97-AF65-F5344CB8AC3E}">
        <p14:creationId xmlns:p14="http://schemas.microsoft.com/office/powerpoint/2010/main" val="340050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D411-840F-172D-BADB-B414A7DB7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A0AA-D285-0DDE-95B6-6C39561E6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6D358-688C-CB58-598E-C2EE8C43D48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87C2E67-4BD1-D954-A4F9-D4B9F3E1C6A6}"/>
              </a:ext>
            </a:extLst>
          </p:cNvPr>
          <p:cNvSpPr>
            <a:spLocks noGrp="1"/>
          </p:cNvSpPr>
          <p:nvPr>
            <p:ph type="sldNum" sz="quarter" idx="5"/>
          </p:nvPr>
        </p:nvSpPr>
        <p:spPr/>
        <p:txBody>
          <a:bodyPr/>
          <a:lstStyle/>
          <a:p>
            <a:fld id="{03DA40D8-C9DC-704B-9182-4AE745E2ED69}" type="slidenum">
              <a:rPr lang="en-IT" smtClean="0"/>
              <a:t>13</a:t>
            </a:fld>
            <a:endParaRPr lang="en-IT"/>
          </a:p>
        </p:txBody>
      </p:sp>
    </p:spTree>
    <p:extLst>
      <p:ext uri="{BB962C8B-B14F-4D97-AF65-F5344CB8AC3E}">
        <p14:creationId xmlns:p14="http://schemas.microsoft.com/office/powerpoint/2010/main" val="90620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14</a:t>
            </a:fld>
            <a:endParaRPr lang="en-IT"/>
          </a:p>
        </p:txBody>
      </p:sp>
    </p:spTree>
    <p:extLst>
      <p:ext uri="{BB962C8B-B14F-4D97-AF65-F5344CB8AC3E}">
        <p14:creationId xmlns:p14="http://schemas.microsoft.com/office/powerpoint/2010/main" val="105951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15</a:t>
            </a:fld>
            <a:endParaRPr lang="en-IT"/>
          </a:p>
        </p:txBody>
      </p:sp>
    </p:spTree>
    <p:extLst>
      <p:ext uri="{BB962C8B-B14F-4D97-AF65-F5344CB8AC3E}">
        <p14:creationId xmlns:p14="http://schemas.microsoft.com/office/powerpoint/2010/main" val="191904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GB" sz="1200" kern="100" dirty="0">
                <a:effectLst/>
                <a:latin typeface="Aptos" panose="020B0004020202020204" pitchFamily="34" charset="0"/>
                <a:ea typeface="Aptos" panose="020B0004020202020204" pitchFamily="34" charset="0"/>
                <a:cs typeface="Times New Roman" panose="02020603050405020304" pitchFamily="18" charset="0"/>
              </a:rPr>
              <a:t>Tipps für klare Leitlinien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Diskutieren Sie mit Mitarbeitern und anderen Managern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Berücksichtigen Sie die Erwartungen aller Beteiligten, damit Sie die Leitlinien nicht jeden Monat ändern müssen.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Seien Sie so spezifisch wie möglich</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Das Hauptziel ist es, Verwirrung zu vermeiden</a:t>
            </a:r>
            <a:r>
              <a:rPr lang="en-GB" sz="1200" kern="100" dirty="0">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bietet daher einfache und umfassende Leitlinien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Das heißt: Seien Sie spezifisch und decken Sie so viele Fragen wie möglich ab.</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Mach es zu deinem eigenen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Es gibt kein einheitliches Modell, das für alle passt.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Passen Sie Ihre Strategie an die Bedürfnisse des Modells an.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Bleiben Sie offen für Feedback</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Die hybride Strategie kommt bei den Mitarbeitern möglicherweise nicht gut an. </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Bleiben Sie offen für Diskussionen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Decken Sie Schwachstellen auf und beheben Sie sie so schnell wie möglich.</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Teilen Sie Ihre hybride Arbeitspolitik bedingungslos</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Per E-Mail an alle versenden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Teamsitzungen darüber sprechen</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Wingdings"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Laden Sie sie in Ihr Kollaborationsprogramm (Notion usw.) herunter.</a:t>
            </a:r>
            <a:endParaRPr lang="en-IT"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dirty="0">
                <a:effectLst/>
                <a:latin typeface="Aptos" panose="020B0004020202020204" pitchFamily="34" charset="0"/>
                <a:ea typeface="Aptos" panose="020B0004020202020204" pitchFamily="34" charset="0"/>
                <a:cs typeface="Times New Roman" panose="02020603050405020304" pitchFamily="18" charset="0"/>
              </a:rPr>
              <a:t>Hängen Sie die wichtigsten Punkte an die Wände der Gemeinschaftsbereiche (Flure, Freiflächen...) </a:t>
            </a: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16</a:t>
            </a:fld>
            <a:endParaRPr lang="en-IT"/>
          </a:p>
        </p:txBody>
      </p:sp>
    </p:spTree>
    <p:extLst>
      <p:ext uri="{BB962C8B-B14F-4D97-AF65-F5344CB8AC3E}">
        <p14:creationId xmlns:p14="http://schemas.microsoft.com/office/powerpoint/2010/main" val="206259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17</a:t>
            </a:fld>
            <a:endParaRPr lang="en-IT"/>
          </a:p>
        </p:txBody>
      </p:sp>
    </p:spTree>
    <p:extLst>
      <p:ext uri="{BB962C8B-B14F-4D97-AF65-F5344CB8AC3E}">
        <p14:creationId xmlns:p14="http://schemas.microsoft.com/office/powerpoint/2010/main" val="26204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400" dirty="0"/>
          </a:p>
        </p:txBody>
      </p:sp>
      <p:sp>
        <p:nvSpPr>
          <p:cNvPr id="4" name="Slide Number Placeholder 3"/>
          <p:cNvSpPr>
            <a:spLocks noGrp="1"/>
          </p:cNvSpPr>
          <p:nvPr>
            <p:ph type="sldNum" sz="quarter" idx="5"/>
          </p:nvPr>
        </p:nvSpPr>
        <p:spPr/>
        <p:txBody>
          <a:bodyPr/>
          <a:lstStyle/>
          <a:p>
            <a:fld id="{03DA40D8-C9DC-704B-9182-4AE745E2ED69}" type="slidenum">
              <a:rPr lang="en-IT" smtClean="0"/>
              <a:t>18</a:t>
            </a:fld>
            <a:endParaRPr lang="en-IT"/>
          </a:p>
        </p:txBody>
      </p:sp>
    </p:spTree>
    <p:extLst>
      <p:ext uri="{BB962C8B-B14F-4D97-AF65-F5344CB8AC3E}">
        <p14:creationId xmlns:p14="http://schemas.microsoft.com/office/powerpoint/2010/main" val="387027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4E4C-6662-4576-F4A6-6F23CD4F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8765D-B16E-6888-C590-E16363CC8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05E0B-2439-1A7F-7319-F893CB58E920}"/>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7674663-F455-9E72-9A5A-C87E50085985}"/>
              </a:ext>
            </a:extLst>
          </p:cNvPr>
          <p:cNvSpPr>
            <a:spLocks noGrp="1"/>
          </p:cNvSpPr>
          <p:nvPr>
            <p:ph type="sldNum" sz="quarter" idx="5"/>
          </p:nvPr>
        </p:nvSpPr>
        <p:spPr/>
        <p:txBody>
          <a:bodyPr/>
          <a:lstStyle/>
          <a:p>
            <a:fld id="{03DA40D8-C9DC-704B-9182-4AE745E2ED69}" type="slidenum">
              <a:rPr lang="en-IT" smtClean="0"/>
              <a:t>19</a:t>
            </a:fld>
            <a:endParaRPr lang="en-IT"/>
          </a:p>
        </p:txBody>
      </p:sp>
    </p:spTree>
    <p:extLst>
      <p:ext uri="{BB962C8B-B14F-4D97-AF65-F5344CB8AC3E}">
        <p14:creationId xmlns:p14="http://schemas.microsoft.com/office/powerpoint/2010/main" val="12577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DA3D-B082-F273-73EA-E2BF719DA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ED9A4-0C5E-0EA3-53E3-F29094CC7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162AA-9EC7-BC17-CB51-9C82D5C19E4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2A11E59-1F68-C548-5ACC-47962C4C4DFB}"/>
              </a:ext>
            </a:extLst>
          </p:cNvPr>
          <p:cNvSpPr>
            <a:spLocks noGrp="1"/>
          </p:cNvSpPr>
          <p:nvPr>
            <p:ph type="sldNum" sz="quarter" idx="5"/>
          </p:nvPr>
        </p:nvSpPr>
        <p:spPr/>
        <p:txBody>
          <a:bodyPr/>
          <a:lstStyle/>
          <a:p>
            <a:fld id="{03DA40D8-C9DC-704B-9182-4AE745E2ED69}" type="slidenum">
              <a:rPr lang="en-IT" smtClean="0"/>
              <a:t>20</a:t>
            </a:fld>
            <a:endParaRPr lang="en-IT"/>
          </a:p>
        </p:txBody>
      </p:sp>
    </p:spTree>
    <p:extLst>
      <p:ext uri="{BB962C8B-B14F-4D97-AF65-F5344CB8AC3E}">
        <p14:creationId xmlns:p14="http://schemas.microsoft.com/office/powerpoint/2010/main" val="342882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a:t>
            </a:fld>
            <a:endParaRPr lang="en-IT"/>
          </a:p>
        </p:txBody>
      </p:sp>
    </p:spTree>
    <p:extLst>
      <p:ext uri="{BB962C8B-B14F-4D97-AF65-F5344CB8AC3E}">
        <p14:creationId xmlns:p14="http://schemas.microsoft.com/office/powerpoint/2010/main" val="81130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21</a:t>
            </a:fld>
            <a:endParaRPr lang="en-IT"/>
          </a:p>
        </p:txBody>
      </p:sp>
    </p:spTree>
    <p:extLst>
      <p:ext uri="{BB962C8B-B14F-4D97-AF65-F5344CB8AC3E}">
        <p14:creationId xmlns:p14="http://schemas.microsoft.com/office/powerpoint/2010/main" val="99497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22</a:t>
            </a:fld>
            <a:endParaRPr lang="en-IT"/>
          </a:p>
        </p:txBody>
      </p:sp>
    </p:spTree>
    <p:extLst>
      <p:ext uri="{BB962C8B-B14F-4D97-AF65-F5344CB8AC3E}">
        <p14:creationId xmlns:p14="http://schemas.microsoft.com/office/powerpoint/2010/main" val="359869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D6BB-BFD2-BAA2-60FD-1B1C75EA0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99A80-2C94-99DB-0ADD-77F6A5DA4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A6093-1323-CA35-EDC6-AEF01F14166E}"/>
              </a:ext>
            </a:extLst>
          </p:cNvPr>
          <p:cNvSpPr>
            <a:spLocks noGrp="1"/>
          </p:cNvSpPr>
          <p:nvPr>
            <p:ph type="body" idx="1"/>
          </p:nvPr>
        </p:nvSpPr>
        <p:spPr/>
        <p:txBody>
          <a:bodyPr/>
          <a:lstStyle/>
          <a:p>
            <a:pPr marL="742950" lvl="1" indent="-285750">
              <a:buFont typeface="+mj-lt"/>
              <a:buAutoNum type="arabicPeriod"/>
            </a:pPr>
            <a:endParaRPr lang="en-IT" dirty="0"/>
          </a:p>
        </p:txBody>
      </p:sp>
      <p:sp>
        <p:nvSpPr>
          <p:cNvPr id="4" name="Slide Number Placeholder 3">
            <a:extLst>
              <a:ext uri="{FF2B5EF4-FFF2-40B4-BE49-F238E27FC236}">
                <a16:creationId xmlns:a16="http://schemas.microsoft.com/office/drawing/2014/main" id="{44B20B00-677D-714F-4AB0-9F192F6B1FF3}"/>
              </a:ext>
            </a:extLst>
          </p:cNvPr>
          <p:cNvSpPr>
            <a:spLocks noGrp="1"/>
          </p:cNvSpPr>
          <p:nvPr>
            <p:ph type="sldNum" sz="quarter" idx="5"/>
          </p:nvPr>
        </p:nvSpPr>
        <p:spPr/>
        <p:txBody>
          <a:bodyPr/>
          <a:lstStyle/>
          <a:p>
            <a:fld id="{03DA40D8-C9DC-704B-9182-4AE745E2ED69}" type="slidenum">
              <a:rPr lang="en-IT" smtClean="0"/>
              <a:t>23</a:t>
            </a:fld>
            <a:endParaRPr lang="en-IT"/>
          </a:p>
        </p:txBody>
      </p:sp>
    </p:spTree>
    <p:extLst>
      <p:ext uri="{BB962C8B-B14F-4D97-AF65-F5344CB8AC3E}">
        <p14:creationId xmlns:p14="http://schemas.microsoft.com/office/powerpoint/2010/main" val="21556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24</a:t>
            </a:fld>
            <a:endParaRPr lang="en-IT"/>
          </a:p>
        </p:txBody>
      </p:sp>
    </p:spTree>
    <p:extLst>
      <p:ext uri="{BB962C8B-B14F-4D97-AF65-F5344CB8AC3E}">
        <p14:creationId xmlns:p14="http://schemas.microsoft.com/office/powerpoint/2010/main" val="1913185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25</a:t>
            </a:fld>
            <a:endParaRPr lang="en-IT"/>
          </a:p>
        </p:txBody>
      </p:sp>
    </p:spTree>
    <p:extLst>
      <p:ext uri="{BB962C8B-B14F-4D97-AF65-F5344CB8AC3E}">
        <p14:creationId xmlns:p14="http://schemas.microsoft.com/office/powerpoint/2010/main" val="54543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26</a:t>
            </a:fld>
            <a:endParaRPr lang="en-IT"/>
          </a:p>
        </p:txBody>
      </p:sp>
    </p:spTree>
    <p:extLst>
      <p:ext uri="{BB962C8B-B14F-4D97-AF65-F5344CB8AC3E}">
        <p14:creationId xmlns:p14="http://schemas.microsoft.com/office/powerpoint/2010/main" val="215104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27</a:t>
            </a:fld>
            <a:endParaRPr lang="en-IT"/>
          </a:p>
        </p:txBody>
      </p:sp>
    </p:spTree>
    <p:extLst>
      <p:ext uri="{BB962C8B-B14F-4D97-AF65-F5344CB8AC3E}">
        <p14:creationId xmlns:p14="http://schemas.microsoft.com/office/powerpoint/2010/main" val="164474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039B1-EE1A-8A9B-4334-B5FC28D9F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FF9A0-66C9-529E-BD5E-ECDAE804A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02590-0A41-228F-EB07-6D3D1F69CB6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23B2CCC5-1958-CEFF-4FA9-8F4E78018959}"/>
              </a:ext>
            </a:extLst>
          </p:cNvPr>
          <p:cNvSpPr>
            <a:spLocks noGrp="1"/>
          </p:cNvSpPr>
          <p:nvPr>
            <p:ph type="sldNum" sz="quarter" idx="5"/>
          </p:nvPr>
        </p:nvSpPr>
        <p:spPr/>
        <p:txBody>
          <a:bodyPr/>
          <a:lstStyle/>
          <a:p>
            <a:fld id="{03DA40D8-C9DC-704B-9182-4AE745E2ED69}" type="slidenum">
              <a:rPr lang="en-IT" smtClean="0"/>
              <a:t>28</a:t>
            </a:fld>
            <a:endParaRPr lang="en-IT"/>
          </a:p>
        </p:txBody>
      </p:sp>
    </p:spTree>
    <p:extLst>
      <p:ext uri="{BB962C8B-B14F-4D97-AF65-F5344CB8AC3E}">
        <p14:creationId xmlns:p14="http://schemas.microsoft.com/office/powerpoint/2010/main" val="112051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6494-ECB0-AEA6-687A-0537226EA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CCB6B-CF3C-E003-0980-432772DCC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CF7A2-7B63-A127-490A-F75457B1D8FF}"/>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A91DAD5-ACBD-8B02-5B5A-63790E47E74D}"/>
              </a:ext>
            </a:extLst>
          </p:cNvPr>
          <p:cNvSpPr>
            <a:spLocks noGrp="1"/>
          </p:cNvSpPr>
          <p:nvPr>
            <p:ph type="sldNum" sz="quarter" idx="5"/>
          </p:nvPr>
        </p:nvSpPr>
        <p:spPr/>
        <p:txBody>
          <a:bodyPr/>
          <a:lstStyle/>
          <a:p>
            <a:fld id="{03DA40D8-C9DC-704B-9182-4AE745E2ED69}" type="slidenum">
              <a:rPr lang="en-IT" smtClean="0"/>
              <a:t>29</a:t>
            </a:fld>
            <a:endParaRPr lang="en-IT"/>
          </a:p>
        </p:txBody>
      </p:sp>
    </p:spTree>
    <p:extLst>
      <p:ext uri="{BB962C8B-B14F-4D97-AF65-F5344CB8AC3E}">
        <p14:creationId xmlns:p14="http://schemas.microsoft.com/office/powerpoint/2010/main" val="316933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A3E5-86A5-D7A1-24DF-02CAA183D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41A3D-B62F-A025-CC30-341505412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B73DE-ABB2-E711-8B1F-198C8C89CB0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9F946674-5FE7-ED44-3FC6-D534B52169E2}"/>
              </a:ext>
            </a:extLst>
          </p:cNvPr>
          <p:cNvSpPr>
            <a:spLocks noGrp="1"/>
          </p:cNvSpPr>
          <p:nvPr>
            <p:ph type="sldNum" sz="quarter" idx="5"/>
          </p:nvPr>
        </p:nvSpPr>
        <p:spPr/>
        <p:txBody>
          <a:bodyPr/>
          <a:lstStyle/>
          <a:p>
            <a:fld id="{03DA40D8-C9DC-704B-9182-4AE745E2ED69}" type="slidenum">
              <a:rPr lang="en-IT" smtClean="0"/>
              <a:t>30</a:t>
            </a:fld>
            <a:endParaRPr lang="en-IT"/>
          </a:p>
        </p:txBody>
      </p:sp>
    </p:spTree>
    <p:extLst>
      <p:ext uri="{BB962C8B-B14F-4D97-AF65-F5344CB8AC3E}">
        <p14:creationId xmlns:p14="http://schemas.microsoft.com/office/powerpoint/2010/main" val="32903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a:t>
            </a:fld>
            <a:endParaRPr lang="en-IT"/>
          </a:p>
        </p:txBody>
      </p:sp>
    </p:spTree>
    <p:extLst>
      <p:ext uri="{BB962C8B-B14F-4D97-AF65-F5344CB8AC3E}">
        <p14:creationId xmlns:p14="http://schemas.microsoft.com/office/powerpoint/2010/main" val="55447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31</a:t>
            </a:fld>
            <a:endParaRPr lang="en-IT"/>
          </a:p>
        </p:txBody>
      </p:sp>
    </p:spTree>
    <p:extLst>
      <p:ext uri="{BB962C8B-B14F-4D97-AF65-F5344CB8AC3E}">
        <p14:creationId xmlns:p14="http://schemas.microsoft.com/office/powerpoint/2010/main" val="206574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32</a:t>
            </a:fld>
            <a:endParaRPr lang="en-IT"/>
          </a:p>
        </p:txBody>
      </p:sp>
    </p:spTree>
    <p:extLst>
      <p:ext uri="{BB962C8B-B14F-4D97-AF65-F5344CB8AC3E}">
        <p14:creationId xmlns:p14="http://schemas.microsoft.com/office/powerpoint/2010/main" val="79969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33</a:t>
            </a:fld>
            <a:endParaRPr lang="en-IT"/>
          </a:p>
        </p:txBody>
      </p:sp>
    </p:spTree>
    <p:extLst>
      <p:ext uri="{BB962C8B-B14F-4D97-AF65-F5344CB8AC3E}">
        <p14:creationId xmlns:p14="http://schemas.microsoft.com/office/powerpoint/2010/main" val="194214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3FB0-D38D-73B7-21FA-D532C7F62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6818F-6342-45D4-4ECD-BDE694C23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FBCF5-A4CF-0DFC-214B-26CC5827B989}"/>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BC18A2BC-DC5C-76EA-C3EF-565DAD45F677}"/>
              </a:ext>
            </a:extLst>
          </p:cNvPr>
          <p:cNvSpPr>
            <a:spLocks noGrp="1"/>
          </p:cNvSpPr>
          <p:nvPr>
            <p:ph type="sldNum" sz="quarter" idx="5"/>
          </p:nvPr>
        </p:nvSpPr>
        <p:spPr/>
        <p:txBody>
          <a:bodyPr/>
          <a:lstStyle/>
          <a:p>
            <a:fld id="{03DA40D8-C9DC-704B-9182-4AE745E2ED69}" type="slidenum">
              <a:rPr lang="en-IT" smtClean="0"/>
              <a:t>34</a:t>
            </a:fld>
            <a:endParaRPr lang="en-IT"/>
          </a:p>
        </p:txBody>
      </p:sp>
    </p:spTree>
    <p:extLst>
      <p:ext uri="{BB962C8B-B14F-4D97-AF65-F5344CB8AC3E}">
        <p14:creationId xmlns:p14="http://schemas.microsoft.com/office/powerpoint/2010/main" val="45899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88E5-124A-95D7-C8B2-9FA670FF4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83639-3728-2761-647C-12FA8A18B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4D453-51C5-3B3E-A5F1-F2961F7FC97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48AD1B17-9752-C391-4197-C1CA6A6B2EF7}"/>
              </a:ext>
            </a:extLst>
          </p:cNvPr>
          <p:cNvSpPr>
            <a:spLocks noGrp="1"/>
          </p:cNvSpPr>
          <p:nvPr>
            <p:ph type="sldNum" sz="quarter" idx="5"/>
          </p:nvPr>
        </p:nvSpPr>
        <p:spPr/>
        <p:txBody>
          <a:bodyPr/>
          <a:lstStyle/>
          <a:p>
            <a:fld id="{03DA40D8-C9DC-704B-9182-4AE745E2ED69}" type="slidenum">
              <a:rPr lang="en-IT" smtClean="0"/>
              <a:t>35</a:t>
            </a:fld>
            <a:endParaRPr lang="en-IT"/>
          </a:p>
        </p:txBody>
      </p:sp>
    </p:spTree>
    <p:extLst>
      <p:ext uri="{BB962C8B-B14F-4D97-AF65-F5344CB8AC3E}">
        <p14:creationId xmlns:p14="http://schemas.microsoft.com/office/powerpoint/2010/main" val="238065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36</a:t>
            </a:fld>
            <a:endParaRPr lang="en-IT"/>
          </a:p>
        </p:txBody>
      </p:sp>
    </p:spTree>
    <p:extLst>
      <p:ext uri="{BB962C8B-B14F-4D97-AF65-F5344CB8AC3E}">
        <p14:creationId xmlns:p14="http://schemas.microsoft.com/office/powerpoint/2010/main" val="43487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08B1-6D47-9962-725C-8EBB8882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B4F0C-0101-1BFF-B6E4-1F67ACD9D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4D7CE-C869-169E-2D7B-368311B4F6E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0A260831-D252-F295-6D27-2DBCF2663FC9}"/>
              </a:ext>
            </a:extLst>
          </p:cNvPr>
          <p:cNvSpPr>
            <a:spLocks noGrp="1"/>
          </p:cNvSpPr>
          <p:nvPr>
            <p:ph type="sldNum" sz="quarter" idx="5"/>
          </p:nvPr>
        </p:nvSpPr>
        <p:spPr/>
        <p:txBody>
          <a:bodyPr/>
          <a:lstStyle/>
          <a:p>
            <a:fld id="{03DA40D8-C9DC-704B-9182-4AE745E2ED69}" type="slidenum">
              <a:rPr lang="en-IT" smtClean="0"/>
              <a:t>37</a:t>
            </a:fld>
            <a:endParaRPr lang="en-IT"/>
          </a:p>
        </p:txBody>
      </p:sp>
    </p:spTree>
    <p:extLst>
      <p:ext uri="{BB962C8B-B14F-4D97-AF65-F5344CB8AC3E}">
        <p14:creationId xmlns:p14="http://schemas.microsoft.com/office/powerpoint/2010/main" val="2041911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7F85-C339-2BB5-80F8-833D6982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BB14-B520-742F-E137-362509F68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26253-DE80-9231-3FF6-164E5FF25CA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3BEEBF73-37A5-03EE-6433-5827CC43C619}"/>
              </a:ext>
            </a:extLst>
          </p:cNvPr>
          <p:cNvSpPr>
            <a:spLocks noGrp="1"/>
          </p:cNvSpPr>
          <p:nvPr>
            <p:ph type="sldNum" sz="quarter" idx="5"/>
          </p:nvPr>
        </p:nvSpPr>
        <p:spPr/>
        <p:txBody>
          <a:bodyPr/>
          <a:lstStyle/>
          <a:p>
            <a:fld id="{03DA40D8-C9DC-704B-9182-4AE745E2ED69}" type="slidenum">
              <a:rPr lang="en-IT" smtClean="0"/>
              <a:t>38</a:t>
            </a:fld>
            <a:endParaRPr lang="en-IT"/>
          </a:p>
        </p:txBody>
      </p:sp>
    </p:spTree>
    <p:extLst>
      <p:ext uri="{BB962C8B-B14F-4D97-AF65-F5344CB8AC3E}">
        <p14:creationId xmlns:p14="http://schemas.microsoft.com/office/powerpoint/2010/main" val="2006071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CAD73-6A63-E4BF-B2B4-3E6CADBA5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A32FC-34EC-7E31-457C-B094832DD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FC98D-28B9-EFC8-E8D7-768443E797C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DDA5E842-1AD3-53E1-579B-63B8DF13D28E}"/>
              </a:ext>
            </a:extLst>
          </p:cNvPr>
          <p:cNvSpPr>
            <a:spLocks noGrp="1"/>
          </p:cNvSpPr>
          <p:nvPr>
            <p:ph type="sldNum" sz="quarter" idx="5"/>
          </p:nvPr>
        </p:nvSpPr>
        <p:spPr/>
        <p:txBody>
          <a:bodyPr/>
          <a:lstStyle/>
          <a:p>
            <a:fld id="{03DA40D8-C9DC-704B-9182-4AE745E2ED69}" type="slidenum">
              <a:rPr lang="en-IT" smtClean="0"/>
              <a:t>39</a:t>
            </a:fld>
            <a:endParaRPr lang="en-IT"/>
          </a:p>
        </p:txBody>
      </p:sp>
    </p:spTree>
    <p:extLst>
      <p:ext uri="{BB962C8B-B14F-4D97-AF65-F5344CB8AC3E}">
        <p14:creationId xmlns:p14="http://schemas.microsoft.com/office/powerpoint/2010/main" val="350323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40</a:t>
            </a:fld>
            <a:endParaRPr lang="en-IT"/>
          </a:p>
        </p:txBody>
      </p:sp>
    </p:spTree>
    <p:extLst>
      <p:ext uri="{BB962C8B-B14F-4D97-AF65-F5344CB8AC3E}">
        <p14:creationId xmlns:p14="http://schemas.microsoft.com/office/powerpoint/2010/main" val="13846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A6B8-0659-8DF5-9D13-F5D1B8B63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32B2C-6EF9-97C2-BA43-4971483B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3B7FB-2839-6268-EC6F-D749EE584617}"/>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7D728A91-B691-E9E5-6D22-28712FCB3535}"/>
              </a:ext>
            </a:extLst>
          </p:cNvPr>
          <p:cNvSpPr>
            <a:spLocks noGrp="1"/>
          </p:cNvSpPr>
          <p:nvPr>
            <p:ph type="sldNum" sz="quarter" idx="5"/>
          </p:nvPr>
        </p:nvSpPr>
        <p:spPr/>
        <p:txBody>
          <a:bodyPr/>
          <a:lstStyle/>
          <a:p>
            <a:fld id="{03DA40D8-C9DC-704B-9182-4AE745E2ED69}" type="slidenum">
              <a:rPr lang="en-IT" smtClean="0"/>
              <a:t>5</a:t>
            </a:fld>
            <a:endParaRPr lang="en-IT"/>
          </a:p>
        </p:txBody>
      </p:sp>
    </p:spTree>
    <p:extLst>
      <p:ext uri="{BB962C8B-B14F-4D97-AF65-F5344CB8AC3E}">
        <p14:creationId xmlns:p14="http://schemas.microsoft.com/office/powerpoint/2010/main" val="73664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41</a:t>
            </a:fld>
            <a:endParaRPr lang="en-IT"/>
          </a:p>
        </p:txBody>
      </p:sp>
    </p:spTree>
    <p:extLst>
      <p:ext uri="{BB962C8B-B14F-4D97-AF65-F5344CB8AC3E}">
        <p14:creationId xmlns:p14="http://schemas.microsoft.com/office/powerpoint/2010/main" val="1069023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42</a:t>
            </a:fld>
            <a:endParaRPr lang="en-IT"/>
          </a:p>
        </p:txBody>
      </p:sp>
    </p:spTree>
    <p:extLst>
      <p:ext uri="{BB962C8B-B14F-4D97-AF65-F5344CB8AC3E}">
        <p14:creationId xmlns:p14="http://schemas.microsoft.com/office/powerpoint/2010/main" val="266492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43</a:t>
            </a:fld>
            <a:endParaRPr lang="en-IT"/>
          </a:p>
        </p:txBody>
      </p:sp>
    </p:spTree>
    <p:extLst>
      <p:ext uri="{BB962C8B-B14F-4D97-AF65-F5344CB8AC3E}">
        <p14:creationId xmlns:p14="http://schemas.microsoft.com/office/powerpoint/2010/main" val="3836671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352A-3AF4-B165-ADB4-72D1AD7B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20665-523F-8D58-85F1-F9469BA6F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A64EE-D4F6-E2B2-142A-3D9DDBC772D1}"/>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C11C3BB4-E3CE-3BA2-9DD4-243F33F65A99}"/>
              </a:ext>
            </a:extLst>
          </p:cNvPr>
          <p:cNvSpPr>
            <a:spLocks noGrp="1"/>
          </p:cNvSpPr>
          <p:nvPr>
            <p:ph type="sldNum" sz="quarter" idx="5"/>
          </p:nvPr>
        </p:nvSpPr>
        <p:spPr/>
        <p:txBody>
          <a:bodyPr/>
          <a:lstStyle/>
          <a:p>
            <a:fld id="{03DA40D8-C9DC-704B-9182-4AE745E2ED69}" type="slidenum">
              <a:rPr lang="en-IT" smtClean="0"/>
              <a:t>45</a:t>
            </a:fld>
            <a:endParaRPr lang="en-IT"/>
          </a:p>
        </p:txBody>
      </p:sp>
    </p:spTree>
    <p:extLst>
      <p:ext uri="{BB962C8B-B14F-4D97-AF65-F5344CB8AC3E}">
        <p14:creationId xmlns:p14="http://schemas.microsoft.com/office/powerpoint/2010/main" val="3528136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203B-5C7D-EEBD-C4E7-6E1DFA41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ED659-7447-218A-D84A-3DBD52F58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EE6C-72CA-78B5-4D75-824053512D1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8D5C8B4C-B097-1ECE-E352-7C6C16799164}"/>
              </a:ext>
            </a:extLst>
          </p:cNvPr>
          <p:cNvSpPr>
            <a:spLocks noGrp="1"/>
          </p:cNvSpPr>
          <p:nvPr>
            <p:ph type="sldNum" sz="quarter" idx="5"/>
          </p:nvPr>
        </p:nvSpPr>
        <p:spPr/>
        <p:txBody>
          <a:bodyPr/>
          <a:lstStyle/>
          <a:p>
            <a:fld id="{03DA40D8-C9DC-704B-9182-4AE745E2ED69}" type="slidenum">
              <a:rPr lang="en-IT" smtClean="0"/>
              <a:t>46</a:t>
            </a:fld>
            <a:endParaRPr lang="en-IT"/>
          </a:p>
        </p:txBody>
      </p:sp>
    </p:spTree>
    <p:extLst>
      <p:ext uri="{BB962C8B-B14F-4D97-AF65-F5344CB8AC3E}">
        <p14:creationId xmlns:p14="http://schemas.microsoft.com/office/powerpoint/2010/main" val="3780894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119B-4EF9-6968-716D-DF9CD1E24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C1CE3-AC4F-F289-9386-16935C883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60AE-E8CA-E21B-7DEE-7961E3E74340}"/>
              </a:ext>
            </a:extLst>
          </p:cNvPr>
          <p:cNvSpPr>
            <a:spLocks noGrp="1"/>
          </p:cNvSpPr>
          <p:nvPr>
            <p:ph type="body" idx="1"/>
          </p:nvPr>
        </p:nvSpPr>
        <p:spPr/>
        <p:txBody>
          <a:bodyPr/>
          <a:lstStyle/>
          <a:p>
            <a:r>
              <a:rPr lang="en-GB" dirty="0">
                <a:solidFill>
                  <a:srgbClr val="000000"/>
                </a:solidFill>
                <a:effectLst/>
                <a:latin typeface="Helvetica" pitchFamily="2" charset="0"/>
              </a:rPr>
              <a:t>Stellen wir uns vor, es wäre der 31. Dezember 2019, und wir würden in die nahe Zukunft der</a:t>
            </a:r>
          </a:p>
          <a:p>
            <a:r>
              <a:rPr lang="en-GB" dirty="0">
                <a:solidFill>
                  <a:srgbClr val="000000"/>
                </a:solidFill>
                <a:effectLst/>
                <a:latin typeface="Helvetica" pitchFamily="2" charset="0"/>
              </a:rPr>
              <a:t>im folgenden Jahr. Wer hätte den dramatischen Wandel in unserer Arbeitswelt vorhersehen können, der dadurch ausgelöst wurde?</a:t>
            </a:r>
          </a:p>
          <a:p>
            <a:r>
              <a:rPr lang="en-GB" dirty="0">
                <a:solidFill>
                  <a:srgbClr val="000000"/>
                </a:solidFill>
                <a:effectLst/>
                <a:latin typeface="Helvetica" pitchFamily="2" charset="0"/>
              </a:rPr>
              <a:t>durch die damalige weltweite COVID-19-Pandemie? Die Pandemie hat uns in vielerlei Hinsicht herausgefordert</a:t>
            </a:r>
          </a:p>
          <a:p>
            <a:r>
              <a:rPr lang="en-GB" dirty="0">
                <a:solidFill>
                  <a:srgbClr val="000000"/>
                </a:solidFill>
                <a:effectLst/>
                <a:latin typeface="Helvetica" pitchFamily="2" charset="0"/>
              </a:rPr>
              <a:t>und zwang uns, traditionelle Arbeitskonzepte zu überdenken. Die daraus resultierenden hybriden Arbeitsmodelle,</a:t>
            </a:r>
          </a:p>
          <a:p>
            <a:r>
              <a:rPr lang="en-GB" dirty="0">
                <a:solidFill>
                  <a:srgbClr val="000000"/>
                </a:solidFill>
                <a:effectLst/>
                <a:latin typeface="Helvetica" pitchFamily="2" charset="0"/>
              </a:rPr>
              <a:t>in denen ein Teil des Teams aus der Ferne und ein anderer Teil in einem herkömmlichen Büro arbeitet, können</a:t>
            </a:r>
          </a:p>
          <a:p>
            <a:r>
              <a:rPr lang="en-GB" dirty="0">
                <a:solidFill>
                  <a:srgbClr val="000000"/>
                </a:solidFill>
                <a:effectLst/>
                <a:latin typeface="Helvetica" pitchFamily="2" charset="0"/>
              </a:rPr>
              <a:t>ein evolutionärer Schritt in der Entwicklung der Teamdynamik oder eine direkte Reaktion auf die Notwendigkeit sein</a:t>
            </a:r>
          </a:p>
          <a:p>
            <a:r>
              <a:rPr lang="en-GB" dirty="0">
                <a:solidFill>
                  <a:srgbClr val="000000"/>
                </a:solidFill>
                <a:effectLst/>
                <a:latin typeface="Helvetica" pitchFamily="2" charset="0"/>
              </a:rPr>
              <a:t>die durch globale Veränderungen entstehen. Dieses Kapitel widmet </a:t>
            </a:r>
            <a:r>
              <a:rPr lang="en-GB" dirty="0" err="1">
                <a:solidFill>
                  <a:srgbClr val="000000"/>
                </a:solidFill>
                <a:effectLst/>
                <a:latin typeface="Helvetica" pitchFamily="2" charset="0"/>
              </a:rPr>
              <a:t>sich der Analyse von </a:t>
            </a:r>
            <a:r>
              <a:rPr lang="en-GB" b="1" dirty="0">
                <a:solidFill>
                  <a:srgbClr val="000000"/>
                </a:solidFill>
                <a:effectLst/>
                <a:latin typeface="Helvetica" pitchFamily="2" charset="0"/>
              </a:rPr>
              <a:t>Kommunikation und</a:t>
            </a:r>
          </a:p>
          <a:p>
            <a:r>
              <a:rPr lang="en-GB" b="1" dirty="0">
                <a:solidFill>
                  <a:srgbClr val="000000"/>
                </a:solidFill>
                <a:effectLst/>
                <a:latin typeface="Helvetica" pitchFamily="2" charset="0"/>
              </a:rPr>
              <a:t>Praktiken und Instrumente der Zusammenarbeit für hybride Teams </a:t>
            </a:r>
            <a:r>
              <a:rPr lang="en-GB" dirty="0">
                <a:solidFill>
                  <a:srgbClr val="000000"/>
                </a:solidFill>
                <a:effectLst/>
                <a:latin typeface="Helvetica" pitchFamily="2" charset="0"/>
              </a:rPr>
              <a:t>im spezifischen Kontext der Humanressourcen</a:t>
            </a:r>
          </a:p>
          <a:p>
            <a:r>
              <a:rPr lang="en-GB" dirty="0">
                <a:solidFill>
                  <a:srgbClr val="000000"/>
                </a:solidFill>
                <a:effectLst/>
                <a:latin typeface="Helvetica" pitchFamily="2" charset="0"/>
              </a:rPr>
              <a:t>Verwaltung.</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Das Thema dieses Kapitels ist in der aktuellen Diskussion über hybride Arbeit von großer Bedeutung</a:t>
            </a:r>
          </a:p>
          <a:p>
            <a:r>
              <a:rPr lang="en-GB" dirty="0">
                <a:solidFill>
                  <a:srgbClr val="000000"/>
                </a:solidFill>
                <a:effectLst/>
                <a:latin typeface="Helvetica" pitchFamily="2" charset="0"/>
              </a:rPr>
              <a:t>Systeme. Der Schwerpunkt liegt auf den spezifischen Herausforderungen, denen hybride Teams gegenüberstehen, und den Lösungen, die</a:t>
            </a:r>
          </a:p>
          <a:p>
            <a:r>
              <a:rPr lang="en-GB" dirty="0">
                <a:solidFill>
                  <a:srgbClr val="000000"/>
                </a:solidFill>
                <a:effectLst/>
                <a:latin typeface="Helvetica" pitchFamily="2" charset="0"/>
              </a:rPr>
              <a:t>haben sich im Zuge der Digitalisierung und der Notwendigkeit der Anpassungsfähigkeit weiterentwickelt. Die Erkenntnisse aus dieser</a:t>
            </a:r>
          </a:p>
          <a:p>
            <a:r>
              <a:rPr lang="en-GB" dirty="0">
                <a:solidFill>
                  <a:srgbClr val="000000"/>
                </a:solidFill>
                <a:effectLst/>
                <a:latin typeface="Helvetica" pitchFamily="2" charset="0"/>
              </a:rPr>
              <a:t>Analyse sind wesentlich für die Gestaltung von Arbeitsumgebungen, in denen hybride Teams</a:t>
            </a:r>
          </a:p>
          <a:p>
            <a:r>
              <a:rPr lang="en-GB" dirty="0">
                <a:solidFill>
                  <a:srgbClr val="000000"/>
                </a:solidFill>
                <a:effectLst/>
                <a:latin typeface="Helvetica" pitchFamily="2" charset="0"/>
              </a:rPr>
              <a:t>effektiv zu kommunizieren und zusammenzuarbeiten und dadurch sowohl die individuelle als auch die kollektive</a:t>
            </a:r>
          </a:p>
          <a:p>
            <a:r>
              <a:rPr lang="en-GB" dirty="0">
                <a:solidFill>
                  <a:srgbClr val="000000"/>
                </a:solidFill>
                <a:effectLst/>
                <a:latin typeface="Helvetica" pitchFamily="2" charset="0"/>
              </a:rPr>
              <a:t>Produktivität.</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Ziel dieses Kapitels ist die Ermittlung und Bewertung wirksamer Methoden und Instrumente zur Steigerung der</a:t>
            </a:r>
          </a:p>
          <a:p>
            <a:r>
              <a:rPr lang="en-GB" dirty="0">
                <a:solidFill>
                  <a:srgbClr val="000000"/>
                </a:solidFill>
                <a:effectLst/>
                <a:latin typeface="Helvetica" pitchFamily="2" charset="0"/>
              </a:rPr>
              <a:t>Effektivität und Engagement in hybriden Teams. Sie zeigt, welche Kommunikationspraktiken und</a:t>
            </a:r>
          </a:p>
          <a:p>
            <a:r>
              <a:rPr lang="en-GB" dirty="0">
                <a:solidFill>
                  <a:srgbClr val="000000"/>
                </a:solidFill>
                <a:effectLst/>
                <a:latin typeface="Helvetica" pitchFamily="2" charset="0"/>
              </a:rPr>
              <a:t>Kollaborationstools sind im Kontext des Personalmanagements am besten geeignet, um die spezifischen</a:t>
            </a:r>
          </a:p>
          <a:p>
            <a:r>
              <a:rPr lang="en-GB" dirty="0">
                <a:solidFill>
                  <a:srgbClr val="000000"/>
                </a:solidFill>
                <a:effectLst/>
                <a:latin typeface="Helvetica" pitchFamily="2" charset="0"/>
              </a:rPr>
              <a:t>Herausforderungen der hybriden Teamarbeit zu bewältigen und die Arbeitsergebnisse zu verbessern.</a:t>
            </a:r>
            <a:br>
              <a:rPr lang="en-GB" dirty="0">
                <a:solidFill>
                  <a:srgbClr val="000000"/>
                </a:solidFill>
                <a:effectLst/>
                <a:latin typeface="Helvetica" pitchFamily="2" charset="0"/>
              </a:rPr>
            </a:br>
            <a:endParaRPr lang="en-GB" dirty="0">
              <a:solidFill>
                <a:srgbClr val="000000"/>
              </a:solidFill>
              <a:effectLst/>
              <a:latin typeface="Helvetica" pitchFamily="2" charset="0"/>
            </a:endParaRPr>
          </a:p>
          <a:p>
            <a:r>
              <a:rPr lang="en-GB" dirty="0">
                <a:solidFill>
                  <a:srgbClr val="000000"/>
                </a:solidFill>
                <a:effectLst/>
                <a:latin typeface="Helvetica" pitchFamily="2" charset="0"/>
              </a:rPr>
              <a:t>Der Stand der Forschung zur hybriden Teamarbeit ist komplex und entwickelt sich dynamisch</a:t>
            </a:r>
          </a:p>
          <a:p>
            <a:r>
              <a:rPr lang="en-GB" dirty="0">
                <a:solidFill>
                  <a:srgbClr val="000000"/>
                </a:solidFill>
                <a:effectLst/>
                <a:latin typeface="Helvetica" pitchFamily="2" charset="0"/>
              </a:rPr>
              <a:t>Prozess. Die Pandemie hat als Katalysator für Forschung und Entwicklung in diesem Bereich gewirkt. Diese</a:t>
            </a:r>
          </a:p>
          <a:p>
            <a:r>
              <a:rPr lang="en-GB" dirty="0">
                <a:solidFill>
                  <a:srgbClr val="000000"/>
                </a:solidFill>
                <a:effectLst/>
                <a:latin typeface="Helvetica" pitchFamily="2" charset="0"/>
              </a:rPr>
              <a:t>Das Kapitel stützt sich auf eine Vielzahl von Studien und Analysen, darunter auch die Arbeit von Analysis Mason,</a:t>
            </a:r>
          </a:p>
          <a:p>
            <a:r>
              <a:rPr lang="en-GB" dirty="0">
                <a:solidFill>
                  <a:srgbClr val="000000"/>
                </a:solidFill>
                <a:effectLst/>
                <a:latin typeface="Helvetica" pitchFamily="2" charset="0"/>
              </a:rPr>
              <a:t>was die Notwendigkeit unterstreicht, Lösungen für die Zusammenarbeit an hybride Arbeitsumgebungen anzupassen, und</a:t>
            </a:r>
          </a:p>
          <a:p>
            <a:r>
              <a:rPr lang="en-GB" dirty="0">
                <a:solidFill>
                  <a:srgbClr val="000000"/>
                </a:solidFill>
                <a:effectLst/>
                <a:latin typeface="Helvetica" pitchFamily="2" charset="0"/>
              </a:rPr>
              <a:t>die Forschung von </a:t>
            </a:r>
            <a:r>
              <a:rPr lang="en-GB" dirty="0" err="1">
                <a:solidFill>
                  <a:srgbClr val="000000"/>
                </a:solidFill>
                <a:effectLst/>
                <a:latin typeface="Helvetica" pitchFamily="2" charset="0"/>
              </a:rPr>
              <a:t>Al-Samarraie </a:t>
            </a:r>
            <a:r>
              <a:rPr lang="en-GB" dirty="0">
                <a:solidFill>
                  <a:srgbClr val="000000"/>
                </a:solidFill>
                <a:effectLst/>
                <a:latin typeface="Helvetica" pitchFamily="2" charset="0"/>
              </a:rPr>
              <a:t>und Saeed, die zeigt, wie Cloud-Computing-Tools</a:t>
            </a:r>
          </a:p>
          <a:p>
            <a:r>
              <a:rPr lang="en-GB" dirty="0">
                <a:solidFill>
                  <a:srgbClr val="000000"/>
                </a:solidFill>
                <a:effectLst/>
                <a:latin typeface="Helvetica" pitchFamily="2" charset="0"/>
              </a:rPr>
              <a:t>Verbesserung von Lernergebnissen, Motivation und Selbstwirksamkeit durch Flexibilität und Zugänglichkeit.</a:t>
            </a:r>
          </a:p>
          <a:p>
            <a:r>
              <a:rPr lang="en-GB" dirty="0">
                <a:solidFill>
                  <a:srgbClr val="000000"/>
                </a:solidFill>
                <a:effectLst/>
                <a:latin typeface="Helvetica" pitchFamily="2" charset="0"/>
              </a:rPr>
              <a:t>Dieses Kapitel ist wie folgt gegliedert: Die Einleitung, die Folgendes enthält</a:t>
            </a:r>
          </a:p>
          <a:p>
            <a:r>
              <a:rPr lang="en-GB" dirty="0">
                <a:solidFill>
                  <a:srgbClr val="000000"/>
                </a:solidFill>
                <a:effectLst/>
                <a:latin typeface="Helvetica" pitchFamily="2" charset="0"/>
              </a:rPr>
              <a:t>ein Überblick über das Thema und den Ansatz, gefolgt von einem ausführlichen Blick auf die Bedeutung von</a:t>
            </a:r>
          </a:p>
          <a:p>
            <a:r>
              <a:rPr lang="en-GB" dirty="0">
                <a:solidFill>
                  <a:srgbClr val="000000"/>
                </a:solidFill>
                <a:effectLst/>
                <a:latin typeface="Helvetica" pitchFamily="2" charset="0"/>
              </a:rPr>
              <a:t>Kommunikation in hybriden Arbeitsumgebungen und ihre Auswirkungen auf die Teamarbeit. Kapitel 3 ist</a:t>
            </a:r>
          </a:p>
          <a:p>
            <a:r>
              <a:rPr lang="en-GB" dirty="0">
                <a:solidFill>
                  <a:srgbClr val="000000"/>
                </a:solidFill>
                <a:effectLst/>
                <a:latin typeface="Helvetica" pitchFamily="2" charset="0"/>
              </a:rPr>
              <a:t>der Erforschung und Bewertung technischer Hilfsmittel gewidmet, die für die Fernerkundung unerlässlich sind</a:t>
            </a:r>
          </a:p>
          <a:p>
            <a:r>
              <a:rPr lang="en-GB" dirty="0">
                <a:solidFill>
                  <a:srgbClr val="000000"/>
                </a:solidFill>
                <a:effectLst/>
                <a:latin typeface="Helvetica" pitchFamily="2" charset="0"/>
              </a:rPr>
              <a:t>Arbeit und die damit verbundene Zusammenarbeit und Kommunikation. Kapitel 4 erörtert Regeln für</a:t>
            </a:r>
          </a:p>
          <a:p>
            <a:r>
              <a:rPr lang="en-GB" dirty="0">
                <a:solidFill>
                  <a:srgbClr val="000000"/>
                </a:solidFill>
                <a:effectLst/>
                <a:latin typeface="Helvetica" pitchFamily="2" charset="0"/>
              </a:rPr>
              <a:t>Online-Sitzungen und wie sie effektive virtuelle Zusammenkünfte erleichtern können. Kapitel 5 präsentiert</a:t>
            </a:r>
          </a:p>
          <a:p>
            <a:r>
              <a:rPr lang="en-GB" dirty="0">
                <a:solidFill>
                  <a:srgbClr val="000000"/>
                </a:solidFill>
                <a:effectLst/>
                <a:latin typeface="Helvetica" pitchFamily="2" charset="0"/>
              </a:rPr>
              <a:t>praktische Beispiele für erfolgreiche hybride Teamarbeit, um theoretische Ansätze zu kombinieren</a:t>
            </a:r>
          </a:p>
          <a:p>
            <a:r>
              <a:rPr lang="en-GB" dirty="0">
                <a:solidFill>
                  <a:srgbClr val="000000"/>
                </a:solidFill>
                <a:effectLst/>
                <a:latin typeface="Helvetica" pitchFamily="2" charset="0"/>
              </a:rPr>
              <a:t>mit Szenarien aus der Praxis. Die abschließende Schlussfolgerung in Kapitel 6 fasst die gewonnenen Erkenntnisse zusammen und</a:t>
            </a:r>
          </a:p>
          <a:p>
            <a:r>
              <a:rPr lang="en-GB" dirty="0">
                <a:solidFill>
                  <a:srgbClr val="000000"/>
                </a:solidFill>
                <a:effectLst/>
                <a:latin typeface="Helvetica" pitchFamily="2" charset="0"/>
              </a:rPr>
              <a:t>gibt einen Ausblick auf zukünftige Entwicklungen im Bereich der hybriden Teams.</a:t>
            </a:r>
          </a:p>
          <a:p>
            <a:endParaRPr lang="en-IT" dirty="0"/>
          </a:p>
        </p:txBody>
      </p:sp>
      <p:sp>
        <p:nvSpPr>
          <p:cNvPr id="4" name="Slide Number Placeholder 3">
            <a:extLst>
              <a:ext uri="{FF2B5EF4-FFF2-40B4-BE49-F238E27FC236}">
                <a16:creationId xmlns:a16="http://schemas.microsoft.com/office/drawing/2014/main" id="{70E8A1DA-129D-0C1D-0347-1FA540266AF1}"/>
              </a:ext>
            </a:extLst>
          </p:cNvPr>
          <p:cNvSpPr>
            <a:spLocks noGrp="1"/>
          </p:cNvSpPr>
          <p:nvPr>
            <p:ph type="sldNum" sz="quarter" idx="5"/>
          </p:nvPr>
        </p:nvSpPr>
        <p:spPr/>
        <p:txBody>
          <a:bodyPr/>
          <a:lstStyle/>
          <a:p>
            <a:fld id="{03DA40D8-C9DC-704B-9182-4AE745E2ED69}" type="slidenum">
              <a:rPr lang="en-IT" smtClean="0"/>
              <a:t>47</a:t>
            </a:fld>
            <a:endParaRPr lang="en-IT"/>
          </a:p>
        </p:txBody>
      </p:sp>
    </p:spTree>
    <p:extLst>
      <p:ext uri="{BB962C8B-B14F-4D97-AF65-F5344CB8AC3E}">
        <p14:creationId xmlns:p14="http://schemas.microsoft.com/office/powerpoint/2010/main" val="3191493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E7A4B-7379-24D5-7335-5645A1755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4D3F0-DAA9-27A4-E1D1-C943749A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A932D-9DE6-042E-3203-BDDDA6B33902}"/>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FC2C4A8E-B00F-FF0A-812E-3203F63F3A9B}"/>
              </a:ext>
            </a:extLst>
          </p:cNvPr>
          <p:cNvSpPr>
            <a:spLocks noGrp="1"/>
          </p:cNvSpPr>
          <p:nvPr>
            <p:ph type="sldNum" sz="quarter" idx="5"/>
          </p:nvPr>
        </p:nvSpPr>
        <p:spPr/>
        <p:txBody>
          <a:bodyPr/>
          <a:lstStyle/>
          <a:p>
            <a:fld id="{03DA40D8-C9DC-704B-9182-4AE745E2ED69}" type="slidenum">
              <a:rPr lang="en-IT" smtClean="0"/>
              <a:t>50</a:t>
            </a:fld>
            <a:endParaRPr lang="en-IT"/>
          </a:p>
        </p:txBody>
      </p:sp>
    </p:spTree>
    <p:extLst>
      <p:ext uri="{BB962C8B-B14F-4D97-AF65-F5344CB8AC3E}">
        <p14:creationId xmlns:p14="http://schemas.microsoft.com/office/powerpoint/2010/main" val="205404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6</a:t>
            </a:fld>
            <a:endParaRPr lang="en-IT"/>
          </a:p>
        </p:txBody>
      </p:sp>
    </p:spTree>
    <p:extLst>
      <p:ext uri="{BB962C8B-B14F-4D97-AF65-F5344CB8AC3E}">
        <p14:creationId xmlns:p14="http://schemas.microsoft.com/office/powerpoint/2010/main" val="263328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7</a:t>
            </a:fld>
            <a:endParaRPr lang="en-IT"/>
          </a:p>
        </p:txBody>
      </p:sp>
    </p:spTree>
    <p:extLst>
      <p:ext uri="{BB962C8B-B14F-4D97-AF65-F5344CB8AC3E}">
        <p14:creationId xmlns:p14="http://schemas.microsoft.com/office/powerpoint/2010/main" val="93079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0000"/>
                </a:solidFill>
                <a:effectLst/>
                <a:latin typeface="Helvetica" pitchFamily="2" charset="0"/>
              </a:rPr>
              <a:t>Arbeitsumfeld</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Arbeitsplatz ist ausreichend groß.</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Raum sollte über 8,0 m² groß und mindestens 2,5 m hoch sein.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Die Bewegungsfläche an der Seite des Stuhls sollte ca. 1,5 m mal 1,0 m groß sein.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Das Mobiliar am Arbeitsplatz ist zweckmäßig eingerichtet.</a:t>
            </a:r>
          </a:p>
          <a:p>
            <a:r>
              <a:rPr lang="en-GB" dirty="0">
                <a:solidFill>
                  <a:srgbClr val="000000"/>
                </a:solidFill>
                <a:effectLst/>
                <a:latin typeface="Helvetica" pitchFamily="2" charset="0"/>
              </a:rPr>
              <a:t>☐ Der Schreibtisch und der Bildschirm sollten möglichst im rechten Winkel zu den Fenstern stehen</a:t>
            </a:r>
          </a:p>
          <a:p>
            <a:r>
              <a:rPr lang="en-GB" dirty="0">
                <a:solidFill>
                  <a:srgbClr val="000000"/>
                </a:solidFill>
                <a:effectLst/>
                <a:latin typeface="Helvetica" pitchFamily="2" charset="0"/>
              </a:rPr>
              <a:t>um Reflexionen und Blendungen zu vermeiden.</a:t>
            </a:r>
          </a:p>
          <a:p>
            <a:endParaRPr lang="en-IT" dirty="0"/>
          </a:p>
          <a:p>
            <a:endParaRPr lang="en-IT" dirty="0"/>
          </a:p>
          <a:p>
            <a:r>
              <a:rPr lang="en-GB" b="1" dirty="0">
                <a:solidFill>
                  <a:srgbClr val="000000"/>
                </a:solidFill>
                <a:effectLst/>
                <a:latin typeface="Helvetica" pitchFamily="2" charset="0"/>
              </a:rPr>
              <a:t>Der Zugang zum Arbeitsplatz ist sicher und bequem.</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Raum sollte über normale Flure und Treppen (keine Leitern) erreichbar sein.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Die Breite des Zugangs zum Schreibtisch sollte mindestens 0,6 m betragen.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Es sollte darauf geachtet werden, dass sich auf dem Boden des Arbeitszimmers keine Hindernisse befinden, wie z. B.</a:t>
            </a:r>
          </a:p>
          <a:p>
            <a:r>
              <a:rPr lang="en-GB" dirty="0">
                <a:solidFill>
                  <a:srgbClr val="000000"/>
                </a:solidFill>
                <a:effectLst/>
                <a:latin typeface="Helvetica" pitchFamily="2" charset="0"/>
              </a:rPr>
              <a:t>als Kabel, über die man stolpern könnte.</a:t>
            </a:r>
          </a:p>
          <a:p>
            <a:endParaRPr lang="en-IT" dirty="0"/>
          </a:p>
          <a:p>
            <a:r>
              <a:rPr lang="en-GB" b="1" dirty="0">
                <a:solidFill>
                  <a:srgbClr val="000000"/>
                </a:solidFill>
                <a:effectLst/>
                <a:latin typeface="Helvetica" pitchFamily="2" charset="0"/>
              </a:rPr>
              <a:t>Licht, Luft, Klima und Lärm am Arbeitsplatz sind angenehm und werden nicht als störend empfunden.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Es ist darauf zu achten, dass der Zugang zum Fenster und zu den Heizkörpern ungehindert möglich ist.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Auch der Arbeitsplatz zu Hause sollte mindestens ein Fenster mit Blick nach draußen haben</a:t>
            </a:r>
          </a:p>
          <a:p>
            <a:r>
              <a:rPr lang="en-GB" dirty="0">
                <a:solidFill>
                  <a:srgbClr val="000000"/>
                </a:solidFill>
                <a:effectLst/>
                <a:latin typeface="Helvetica" pitchFamily="2" charset="0"/>
              </a:rPr>
              <a:t>so dass man hinausschauen kann und genügend Tageslicht in den Raum fällt.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Die Fenster sollten mit einer Vorrichtung versehen sein, die direkte Sonneneinstrahlung verhindert (z. B. Vorhänge, Jalousien).</a:t>
            </a:r>
          </a:p>
          <a:p>
            <a:r>
              <a:rPr lang="en-GB" dirty="0">
                <a:solidFill>
                  <a:srgbClr val="000000"/>
                </a:solidFill>
                <a:effectLst/>
                <a:latin typeface="Helvetica" pitchFamily="2" charset="0"/>
              </a:rPr>
              <a:t>Idealerweise sollte das Kunstlicht eine neutrale </a:t>
            </a:r>
            <a:r>
              <a:rPr lang="en-GB" dirty="0" err="1">
                <a:solidFill>
                  <a:srgbClr val="000000"/>
                </a:solidFill>
                <a:effectLst/>
                <a:latin typeface="Helvetica" pitchFamily="2" charset="0"/>
              </a:rPr>
              <a:t>Farbe </a:t>
            </a:r>
            <a:r>
              <a:rPr lang="en-GB" dirty="0">
                <a:solidFill>
                  <a:srgbClr val="000000"/>
                </a:solidFill>
                <a:effectLst/>
                <a:latin typeface="Helvetica" pitchFamily="2" charset="0"/>
              </a:rPr>
              <a:t>haben (ohne Farbstich, vorzugsweise warm).</a:t>
            </a:r>
          </a:p>
          <a:p>
            <a:r>
              <a:rPr lang="en-GB" dirty="0">
                <a:solidFill>
                  <a:srgbClr val="000000"/>
                </a:solidFill>
                <a:effectLst/>
                <a:latin typeface="Helvetica" pitchFamily="2" charset="0"/>
              </a:rPr>
              <a:t>weiß) und den Arbeitsplatz ausreichend beleuchten.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In der kalten Jahreszeit sollte es möglich sein, die Raumtemperatur zu regulieren (ca. 21°C als Richtwert).</a:t>
            </a:r>
          </a:p>
          <a:p>
            <a:r>
              <a:rPr lang="en-GB" dirty="0">
                <a:solidFill>
                  <a:srgbClr val="000000"/>
                </a:solidFill>
                <a:effectLst/>
                <a:latin typeface="Helvetica" pitchFamily="2" charset="0"/>
              </a:rPr>
              <a:t>Leitfaden).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Geräuschpegel im Zimmer und die Geräusche, die von außen in das Zimmer dringen, sollten leise sein</a:t>
            </a:r>
          </a:p>
          <a:p>
            <a:r>
              <a:rPr lang="en-GB" dirty="0">
                <a:solidFill>
                  <a:srgbClr val="000000"/>
                </a:solidFill>
                <a:effectLst/>
                <a:latin typeface="Helvetica" pitchFamily="2" charset="0"/>
              </a:rPr>
              <a:t>genug, um die Konzentration nicht zu stören</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Technische Ausstattung</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Computer ist stabil und für komfortables Arbeiten eingerichtet.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Bildschirm sollte sicher auf der Tischplatte stehen und groß genug für die Arbeitsaufgabe sein;</a:t>
            </a:r>
          </a:p>
          <a:p>
            <a:r>
              <a:rPr lang="en-GB" dirty="0">
                <a:solidFill>
                  <a:srgbClr val="000000"/>
                </a:solidFill>
                <a:effectLst/>
                <a:latin typeface="Helvetica" pitchFamily="2" charset="0"/>
              </a:rPr>
              <a:t>    Die Zeichengröße im Verhältnis zum Betrachtungsabstand ist hier wichtig.</a:t>
            </a:r>
          </a:p>
          <a:p>
            <a:r>
              <a:rPr lang="en-GB" dirty="0">
                <a:solidFill>
                  <a:srgbClr val="000000"/>
                </a:solidFill>
                <a:effectLst/>
                <a:latin typeface="Helvetica" pitchFamily="2" charset="0"/>
              </a:rPr>
              <a:t>☐ Darüber hinaus sind Tastaturen und Computermäuse, die ergonomischen Anforderungen entsprechen und</a:t>
            </a:r>
          </a:p>
          <a:p>
            <a:r>
              <a:rPr lang="en-GB" dirty="0">
                <a:solidFill>
                  <a:srgbClr val="000000"/>
                </a:solidFill>
                <a:effectLst/>
                <a:latin typeface="Helvetica" pitchFamily="2" charset="0"/>
              </a:rPr>
              <a:t>   getrennt vom Bildschirm verwendet werden.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Bildschirm sollte reflexionsfrei oder zumindest reflexionsarm sein und die Bildschirmhöhe sollte</a:t>
            </a:r>
          </a:p>
          <a:p>
            <a:r>
              <a:rPr lang="en-GB" dirty="0">
                <a:solidFill>
                  <a:srgbClr val="000000"/>
                </a:solidFill>
                <a:effectLst/>
                <a:latin typeface="Helvetica" pitchFamily="2" charset="0"/>
              </a:rPr>
              <a:t>    so einstellen, dass sich die obere Displayzeile etwa in Augenhöhe befindet.</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Vor der Tastatur sollte eine mindestens 10 cm tiefe Handauflagefläche vorhanden sein.</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Arbeitstische und Stühle</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Arbeitstisch und Arbeitsstuhl sind an die Person angepasst bzw. richtig eingestellt, so dass eine entspannte</a:t>
            </a:r>
          </a:p>
          <a:p>
            <a:r>
              <a:rPr lang="en-GB" dirty="0">
                <a:solidFill>
                  <a:srgbClr val="000000"/>
                </a:solidFill>
                <a:effectLst/>
                <a:latin typeface="Helvetica" pitchFamily="2" charset="0"/>
              </a:rPr>
              <a:t>eine sitzende Position eingenommen werden kann</a:t>
            </a:r>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Arbeitstisch sollte ausreichend groß sein (160 cm x 80 cm als Richtwert für Büroarbeiten) und -</a:t>
            </a:r>
          </a:p>
          <a:p>
            <a:r>
              <a:rPr lang="en-GB" dirty="0">
                <a:solidFill>
                  <a:srgbClr val="000000"/>
                </a:solidFill>
                <a:effectLst/>
                <a:latin typeface="Helvetica" pitchFamily="2" charset="0"/>
              </a:rPr>
              <a:t>genau wie der Arbeitsstuhl - stabil.</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Der Arbeitsstuhl sollte fünf Rollen haben, höhenverstellbar sein und eine gute Rückenstütze bieten.</a:t>
            </a:r>
          </a:p>
          <a:p>
            <a:r>
              <a:rPr lang="en-GB" dirty="0">
                <a:solidFill>
                  <a:srgbClr val="000000"/>
                </a:solidFill>
                <a:effectLst/>
                <a:latin typeface="Arial Unicode MS" panose="020B0604020202020204" pitchFamily="34" charset="-128"/>
                <a:ea typeface="Arial Unicode MS" panose="020B0604020202020204" pitchFamily="34" charset="-128"/>
              </a:rPr>
              <a:t>☐ </a:t>
            </a:r>
            <a:r>
              <a:rPr lang="en-GB" dirty="0">
                <a:solidFill>
                  <a:srgbClr val="000000"/>
                </a:solidFill>
                <a:effectLst/>
                <a:latin typeface="Helvetica" pitchFamily="2" charset="0"/>
              </a:rPr>
              <a:t>Bei höheren Tisch- und Sitzhöhen sollten kleinere Personen eine Fußstütze verwenden.</a:t>
            </a: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endParaRPr lang="en-IT" dirty="0"/>
          </a:p>
          <a:p>
            <a:endParaRPr lang="en-IT" dirty="0"/>
          </a:p>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8</a:t>
            </a:fld>
            <a:endParaRPr lang="en-IT"/>
          </a:p>
        </p:txBody>
      </p:sp>
    </p:spTree>
    <p:extLst>
      <p:ext uri="{BB962C8B-B14F-4D97-AF65-F5344CB8AC3E}">
        <p14:creationId xmlns:p14="http://schemas.microsoft.com/office/powerpoint/2010/main" val="128845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E4CB-8EE3-7806-0361-C72792B62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FE860-A84C-F3E2-994E-FCEEE9EAE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ED867-43A7-C869-3EFD-9DA599D6133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5CF4B3C4-3191-EFED-96C0-F8DF0FAFD562}"/>
              </a:ext>
            </a:extLst>
          </p:cNvPr>
          <p:cNvSpPr>
            <a:spLocks noGrp="1"/>
          </p:cNvSpPr>
          <p:nvPr>
            <p:ph type="sldNum" sz="quarter" idx="5"/>
          </p:nvPr>
        </p:nvSpPr>
        <p:spPr/>
        <p:txBody>
          <a:bodyPr/>
          <a:lstStyle/>
          <a:p>
            <a:fld id="{03DA40D8-C9DC-704B-9182-4AE745E2ED69}" type="slidenum">
              <a:rPr lang="en-IT" smtClean="0"/>
              <a:t>9</a:t>
            </a:fld>
            <a:endParaRPr lang="en-IT"/>
          </a:p>
        </p:txBody>
      </p:sp>
    </p:spTree>
    <p:extLst>
      <p:ext uri="{BB962C8B-B14F-4D97-AF65-F5344CB8AC3E}">
        <p14:creationId xmlns:p14="http://schemas.microsoft.com/office/powerpoint/2010/main" val="150331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03DA40D8-C9DC-704B-9182-4AE745E2ED69}" type="slidenum">
              <a:rPr lang="en-IT" smtClean="0"/>
              <a:t>10</a:t>
            </a:fld>
            <a:endParaRPr lang="en-IT"/>
          </a:p>
        </p:txBody>
      </p:sp>
    </p:spTree>
    <p:extLst>
      <p:ext uri="{BB962C8B-B14F-4D97-AF65-F5344CB8AC3E}">
        <p14:creationId xmlns:p14="http://schemas.microsoft.com/office/powerpoint/2010/main" val="219701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9.jpe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1.png"/><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45.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3.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4.png"/><Relationship Id="rId24" Type="http://schemas.openxmlformats.org/officeDocument/2006/relationships/image" Target="../media/image73.svg"/><Relationship Id="rId5" Type="http://schemas.openxmlformats.org/officeDocument/2006/relationships/image" Target="../media/image42.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61.svg"/><Relationship Id="rId19" Type="http://schemas.openxmlformats.org/officeDocument/2006/relationships/image" Target="../media/image68.png"/><Relationship Id="rId4" Type="http://schemas.openxmlformats.org/officeDocument/2006/relationships/image" Target="../media/image2.svg"/><Relationship Id="rId9" Type="http://schemas.openxmlformats.org/officeDocument/2006/relationships/image" Target="../media/image60.png"/><Relationship Id="rId14" Type="http://schemas.openxmlformats.org/officeDocument/2006/relationships/image" Target="../media/image63.svg"/><Relationship Id="rId22"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15.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sv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8.sv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9.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2.svg"/><Relationship Id="rId4" Type="http://schemas.openxmlformats.org/officeDocument/2006/relationships/image" Target="../media/image110.sv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3" Type="http://schemas.openxmlformats.org/officeDocument/2006/relationships/image" Target="../media/image113.pn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2.svg"/><Relationship Id="rId2" Type="http://schemas.openxmlformats.org/officeDocument/2006/relationships/notesSlide" Target="../notesSlides/notesSlide25.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5" Type="http://schemas.openxmlformats.org/officeDocument/2006/relationships/image" Target="../media/image12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7.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3.svg"/><Relationship Id="rId3" Type="http://schemas.openxmlformats.org/officeDocument/2006/relationships/image" Target="../media/image7.png"/><Relationship Id="rId7" Type="http://schemas.openxmlformats.org/officeDocument/2006/relationships/image" Target="../media/image45.svg"/><Relationship Id="rId12" Type="http://schemas.openxmlformats.org/officeDocument/2006/relationships/image" Target="../media/image42.png"/><Relationship Id="rId17" Type="http://schemas.openxmlformats.org/officeDocument/2006/relationships/image" Target="../media/image139.svg"/><Relationship Id="rId2" Type="http://schemas.openxmlformats.org/officeDocument/2006/relationships/notesSlide" Target="../notesSlides/notesSlide31.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7.svg"/><Relationship Id="rId15" Type="http://schemas.openxmlformats.org/officeDocument/2006/relationships/image" Target="../media/image137.sv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7.sv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4.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2.png"/><Relationship Id="rId4" Type="http://schemas.openxmlformats.org/officeDocument/2006/relationships/image" Target="../media/image141.svg"/></Relationships>
</file>

<file path=ppt/slides/_rels/slide3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46.svg"/><Relationship Id="rId18" Type="http://schemas.openxmlformats.org/officeDocument/2006/relationships/image" Target="../media/image151.png"/><Relationship Id="rId3" Type="http://schemas.openxmlformats.org/officeDocument/2006/relationships/image" Target="../media/image42.png"/><Relationship Id="rId21" Type="http://schemas.openxmlformats.org/officeDocument/2006/relationships/image" Target="../media/image154.svg"/><Relationship Id="rId7" Type="http://schemas.openxmlformats.org/officeDocument/2006/relationships/image" Target="../media/image46.png"/><Relationship Id="rId12" Type="http://schemas.openxmlformats.org/officeDocument/2006/relationships/image" Target="../media/image145.png"/><Relationship Id="rId17" Type="http://schemas.openxmlformats.org/officeDocument/2006/relationships/image" Target="../media/image150.svg"/><Relationship Id="rId2" Type="http://schemas.openxmlformats.org/officeDocument/2006/relationships/notesSlide" Target="../notesSlides/notesSlide34.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7.png"/><Relationship Id="rId5" Type="http://schemas.openxmlformats.org/officeDocument/2006/relationships/image" Target="../media/image44.png"/><Relationship Id="rId15" Type="http://schemas.openxmlformats.org/officeDocument/2006/relationships/image" Target="../media/image148.svg"/><Relationship Id="rId23" Type="http://schemas.openxmlformats.org/officeDocument/2006/relationships/image" Target="../media/image156.svg"/><Relationship Id="rId10" Type="http://schemas.openxmlformats.org/officeDocument/2006/relationships/image" Target="../media/image2.svg"/><Relationship Id="rId19" Type="http://schemas.openxmlformats.org/officeDocument/2006/relationships/image" Target="../media/image152.svg"/><Relationship Id="rId4" Type="http://schemas.openxmlformats.org/officeDocument/2006/relationships/image" Target="../media/image43.svg"/><Relationship Id="rId9" Type="http://schemas.openxmlformats.org/officeDocument/2006/relationships/image" Target="../media/image1.png"/><Relationship Id="rId14" Type="http://schemas.openxmlformats.org/officeDocument/2006/relationships/image" Target="../media/image147.png"/><Relationship Id="rId22"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jpeg"/><Relationship Id="rId18" Type="http://schemas.openxmlformats.org/officeDocument/2006/relationships/image" Target="../media/image17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jpeg"/><Relationship Id="rId17" Type="http://schemas.openxmlformats.org/officeDocument/2006/relationships/image" Target="../media/image171.png"/><Relationship Id="rId2" Type="http://schemas.openxmlformats.org/officeDocument/2006/relationships/notesSlide" Target="../notesSlides/notesSlide35.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jpeg"/><Relationship Id="rId19" Type="http://schemas.openxmlformats.org/officeDocument/2006/relationships/image" Target="../media/image173.jpe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9.jpeg"/><Relationship Id="rId18" Type="http://schemas.openxmlformats.org/officeDocument/2006/relationships/image" Target="../media/image182.png"/><Relationship Id="rId3" Type="http://schemas.openxmlformats.org/officeDocument/2006/relationships/image" Target="../media/image1.png"/><Relationship Id="rId21" Type="http://schemas.openxmlformats.org/officeDocument/2006/relationships/image" Target="../media/image185.svg"/><Relationship Id="rId7" Type="http://schemas.openxmlformats.org/officeDocument/2006/relationships/image" Target="../media/image5.svg"/><Relationship Id="rId12" Type="http://schemas.openxmlformats.org/officeDocument/2006/relationships/image" Target="../media/image178.svg"/><Relationship Id="rId17" Type="http://schemas.openxmlformats.org/officeDocument/2006/relationships/image" Target="../media/image181.svg"/><Relationship Id="rId2" Type="http://schemas.openxmlformats.org/officeDocument/2006/relationships/notesSlide" Target="../notesSlides/notesSlide39.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7.png"/><Relationship Id="rId5" Type="http://schemas.openxmlformats.org/officeDocument/2006/relationships/image" Target="../media/image175.jpeg"/><Relationship Id="rId15" Type="http://schemas.openxmlformats.org/officeDocument/2006/relationships/image" Target="../media/image110.svg"/><Relationship Id="rId10" Type="http://schemas.openxmlformats.org/officeDocument/2006/relationships/image" Target="../media/image176.svg"/><Relationship Id="rId19" Type="http://schemas.openxmlformats.org/officeDocument/2006/relationships/image" Target="../media/image183.svg"/><Relationship Id="rId4" Type="http://schemas.openxmlformats.org/officeDocument/2006/relationships/image" Target="../media/image2.svg"/><Relationship Id="rId9" Type="http://schemas.openxmlformats.org/officeDocument/2006/relationships/image" Target="../media/image45.sv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7.sv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2.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png"/><Relationship Id="rId21" Type="http://schemas.openxmlformats.org/officeDocument/2006/relationships/image" Target="../media/image92.png"/><Relationship Id="rId7" Type="http://schemas.openxmlformats.org/officeDocument/2006/relationships/image" Target="../media/image44.png"/><Relationship Id="rId12" Type="http://schemas.openxmlformats.org/officeDocument/2006/relationships/image" Target="../media/image85.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42.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84.png"/><Relationship Id="rId24" Type="http://schemas.openxmlformats.org/officeDocument/2006/relationships/image" Target="../media/image95.svg"/><Relationship Id="rId5" Type="http://schemas.openxmlformats.org/officeDocument/2006/relationships/image" Target="../media/image42.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3.svg"/><Relationship Id="rId19" Type="http://schemas.openxmlformats.org/officeDocument/2006/relationships/image" Target="../media/image90.png"/><Relationship Id="rId4" Type="http://schemas.openxmlformats.org/officeDocument/2006/relationships/image" Target="../media/image2.svg"/><Relationship Id="rId9" Type="http://schemas.openxmlformats.org/officeDocument/2006/relationships/image" Target="../media/image82.png"/><Relationship Id="rId14" Type="http://schemas.openxmlformats.org/officeDocument/2006/relationships/image" Target="../media/image73.svg"/><Relationship Id="rId22" Type="http://schemas.openxmlformats.org/officeDocument/2006/relationships/image" Target="../media/image93.svg"/></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2.png"/><Relationship Id="rId11" Type="http://schemas.openxmlformats.org/officeDocument/2006/relationships/image" Target="../media/image2.svg"/><Relationship Id="rId5" Type="http://schemas.openxmlformats.org/officeDocument/2006/relationships/image" Target="../media/image191.png"/><Relationship Id="rId10" Type="http://schemas.openxmlformats.org/officeDocument/2006/relationships/image" Target="../media/image1.png"/><Relationship Id="rId4" Type="http://schemas.openxmlformats.org/officeDocument/2006/relationships/image" Target="../media/image190.png"/><Relationship Id="rId9" Type="http://schemas.openxmlformats.org/officeDocument/2006/relationships/image" Target="../media/image195.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5.svg"/><Relationship Id="rId7" Type="http://schemas.openxmlformats.org/officeDocument/2006/relationships/image" Target="../media/image76.png"/><Relationship Id="rId12" Type="http://schemas.openxmlformats.org/officeDocument/2006/relationships/image" Target="../media/image20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8.svg"/><Relationship Id="rId11" Type="http://schemas.openxmlformats.org/officeDocument/2006/relationships/image" Target="../media/image201.png"/><Relationship Id="rId5" Type="http://schemas.openxmlformats.org/officeDocument/2006/relationships/image" Target="../media/image197.png"/><Relationship Id="rId10" Type="http://schemas.openxmlformats.org/officeDocument/2006/relationships/image" Target="../media/image200.svg"/><Relationship Id="rId4" Type="http://schemas.openxmlformats.org/officeDocument/2006/relationships/image" Target="../media/image196.png"/><Relationship Id="rId9" Type="http://schemas.openxmlformats.org/officeDocument/2006/relationships/image" Target="../media/image199.png"/></Relationships>
</file>

<file path=ppt/slides/_rels/slide4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45.svg"/><Relationship Id="rId7" Type="http://schemas.openxmlformats.org/officeDocument/2006/relationships/image" Target="../media/image20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svg"/><Relationship Id="rId4" Type="http://schemas.openxmlformats.org/officeDocument/2006/relationships/image" Target="../media/image203.png"/><Relationship Id="rId9" Type="http://schemas.openxmlformats.org/officeDocument/2006/relationships/image" Target="../media/image208.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2.svg"/><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0.svg"/><Relationship Id="rId7" Type="http://schemas.openxmlformats.org/officeDocument/2006/relationships/image" Target="../media/image214.sv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svg"/><Relationship Id="rId4" Type="http://schemas.openxmlformats.org/officeDocument/2006/relationships/image" Target="../media/image211.png"/><Relationship Id="rId9" Type="http://schemas.openxmlformats.org/officeDocument/2006/relationships/image" Target="../media/image2.svg"/></Relationships>
</file>

<file path=ppt/slides/_rels/slide52.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svg"/><Relationship Id="rId3" Type="http://schemas.openxmlformats.org/officeDocument/2006/relationships/image" Target="../media/image216.svg"/><Relationship Id="rId7" Type="http://schemas.openxmlformats.org/officeDocument/2006/relationships/image" Target="../media/image218.svg"/><Relationship Id="rId12" Type="http://schemas.openxmlformats.org/officeDocument/2006/relationships/image" Target="../media/image223.png"/><Relationship Id="rId2"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2.svg"/><Relationship Id="rId5" Type="http://schemas.openxmlformats.org/officeDocument/2006/relationships/image" Target="../media/image45.svg"/><Relationship Id="rId10" Type="http://schemas.openxmlformats.org/officeDocument/2006/relationships/image" Target="../media/image221.png"/><Relationship Id="rId4" Type="http://schemas.openxmlformats.org/officeDocument/2006/relationships/image" Target="../media/image44.png"/><Relationship Id="rId9" Type="http://schemas.openxmlformats.org/officeDocument/2006/relationships/image" Target="../media/image220.svg"/></Relationships>
</file>

<file path=ppt/slides/_rels/slide5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26.svg"/><Relationship Id="rId7" Type="http://schemas.openxmlformats.org/officeDocument/2006/relationships/image" Target="../media/image44.png"/><Relationship Id="rId12" Type="http://schemas.openxmlformats.org/officeDocument/2006/relationships/image" Target="../media/image233.sv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29.svg"/><Relationship Id="rId11" Type="http://schemas.openxmlformats.org/officeDocument/2006/relationships/image" Target="../media/image232.png"/><Relationship Id="rId5" Type="http://schemas.openxmlformats.org/officeDocument/2006/relationships/image" Target="../media/image228.png"/><Relationship Id="rId10" Type="http://schemas.openxmlformats.org/officeDocument/2006/relationships/image" Target="../media/image231.svg"/><Relationship Id="rId4" Type="http://schemas.openxmlformats.org/officeDocument/2006/relationships/image" Target="../media/image227.svg"/><Relationship Id="rId9" Type="http://schemas.openxmlformats.org/officeDocument/2006/relationships/image" Target="../media/image230.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2.svg"/><Relationship Id="rId3" Type="http://schemas.openxmlformats.org/officeDocument/2006/relationships/image" Target="../media/image235.svg"/><Relationship Id="rId7" Type="http://schemas.openxmlformats.org/officeDocument/2006/relationships/image" Target="../media/image45.svg"/><Relationship Id="rId12" Type="http://schemas.openxmlformats.org/officeDocument/2006/relationships/image" Target="../media/image221.pn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39.svg"/><Relationship Id="rId5" Type="http://schemas.openxmlformats.org/officeDocument/2006/relationships/image" Target="../media/image237.svg"/><Relationship Id="rId10" Type="http://schemas.openxmlformats.org/officeDocument/2006/relationships/image" Target="../media/image238.png"/><Relationship Id="rId4" Type="http://schemas.openxmlformats.org/officeDocument/2006/relationships/image" Target="../media/image236.png"/><Relationship Id="rId9" Type="http://schemas.openxmlformats.org/officeDocument/2006/relationships/image" Target="../media/image39.svg"/></Relationships>
</file>

<file path=ppt/slides/_rels/slide55.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26.svg"/><Relationship Id="rId7" Type="http://schemas.openxmlformats.org/officeDocument/2006/relationships/image" Target="../media/image241.svg"/><Relationship Id="rId12" Type="http://schemas.openxmlformats.org/officeDocument/2006/relationships/image" Target="../media/image245.sv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44.png"/><Relationship Id="rId5" Type="http://schemas.openxmlformats.org/officeDocument/2006/relationships/image" Target="../media/image45.svg"/><Relationship Id="rId10" Type="http://schemas.openxmlformats.org/officeDocument/2006/relationships/image" Target="../media/image243.svg"/><Relationship Id="rId4" Type="http://schemas.openxmlformats.org/officeDocument/2006/relationships/image" Target="../media/image44.png"/><Relationship Id="rId9" Type="http://schemas.openxmlformats.org/officeDocument/2006/relationships/image" Target="../media/image242.png"/></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2.svg"/><Relationship Id="rId3" Type="http://schemas.openxmlformats.org/officeDocument/2006/relationships/image" Target="../media/image226.svg"/><Relationship Id="rId7" Type="http://schemas.openxmlformats.org/officeDocument/2006/relationships/image" Target="../media/image248.svg"/><Relationship Id="rId12" Type="http://schemas.openxmlformats.org/officeDocument/2006/relationships/image" Target="../media/image251.png"/><Relationship Id="rId2" Type="http://schemas.openxmlformats.org/officeDocument/2006/relationships/image" Target="../media/image225.png"/><Relationship Id="rId1" Type="http://schemas.openxmlformats.org/officeDocument/2006/relationships/slideLayout" Target="../slideLayouts/slideLayout7.xml"/><Relationship Id="rId6" Type="http://schemas.openxmlformats.org/officeDocument/2006/relationships/image" Target="../media/image247.png"/><Relationship Id="rId11" Type="http://schemas.openxmlformats.org/officeDocument/2006/relationships/image" Target="../media/image250.svg"/><Relationship Id="rId5" Type="http://schemas.openxmlformats.org/officeDocument/2006/relationships/image" Target="../media/image227.svg"/><Relationship Id="rId10" Type="http://schemas.openxmlformats.org/officeDocument/2006/relationships/image" Target="../media/image249.png"/><Relationship Id="rId4" Type="http://schemas.openxmlformats.org/officeDocument/2006/relationships/image" Target="../media/image246.svg"/><Relationship Id="rId9" Type="http://schemas.openxmlformats.org/officeDocument/2006/relationships/image" Target="../media/image45.svg"/></Relationships>
</file>

<file path=ppt/slides/_rels/slide57.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59.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2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57.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256.png"/><Relationship Id="rId4" Type="http://schemas.openxmlformats.org/officeDocument/2006/relationships/image" Target="../media/image253.jpeg"/><Relationship Id="rId9" Type="http://schemas.openxmlformats.org/officeDocument/2006/relationships/image" Target="../media/image255.pn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jpeg"/><Relationship Id="rId4" Type="http://schemas.openxmlformats.org/officeDocument/2006/relationships/image" Target="../media/image2.sv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jpe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1.sv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de-DE"/>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de-DE"/>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de-DE"/>
          </a:p>
        </p:txBody>
      </p:sp>
      <p:sp>
        <p:nvSpPr>
          <p:cNvPr id="17" name="TextBox 17"/>
          <p:cNvSpPr txBox="1"/>
          <p:nvPr/>
        </p:nvSpPr>
        <p:spPr>
          <a:xfrm>
            <a:off x="1034729" y="2490279"/>
            <a:ext cx="8319433" cy="1009892"/>
          </a:xfrm>
          <a:prstGeom prst="rect">
            <a:avLst/>
          </a:prstGeom>
        </p:spPr>
        <p:txBody>
          <a:bodyPr lIns="0" tIns="0" rIns="0" bIns="0" rtlCol="0" anchor="t">
            <a:spAutoFit/>
          </a:bodyPr>
          <a:lstStyle/>
          <a:p>
            <a:pPr algn="l">
              <a:lnSpc>
                <a:spcPts val="8120"/>
              </a:lnSpc>
            </a:pPr>
            <a:r>
              <a:rPr lang="en-US" sz="6000" b="1" dirty="0">
                <a:solidFill>
                  <a:srgbClr val="002C47"/>
                </a:solidFill>
                <a:latin typeface="Poppins Bold"/>
                <a:ea typeface="Poppins Bold"/>
                <a:cs typeface="Poppins Bold"/>
                <a:sym typeface="Poppins Bold"/>
              </a:rPr>
              <a:t>STAY OK</a:t>
            </a:r>
          </a:p>
        </p:txBody>
      </p:sp>
      <p:sp>
        <p:nvSpPr>
          <p:cNvPr id="18" name="TextBox 18"/>
          <p:cNvSpPr txBox="1"/>
          <p:nvPr/>
        </p:nvSpPr>
        <p:spPr>
          <a:xfrm>
            <a:off x="1034729" y="3503272"/>
            <a:ext cx="6979151" cy="889635"/>
          </a:xfrm>
          <a:prstGeom prst="rect">
            <a:avLst/>
          </a:prstGeom>
        </p:spPr>
        <p:txBody>
          <a:bodyPr lIns="0" tIns="0" rIns="0" bIns="0" rtlCol="0" anchor="t">
            <a:spAutoFit/>
          </a:bodyPr>
          <a:lstStyle/>
          <a:p>
            <a:pPr algn="l">
              <a:lnSpc>
                <a:spcPts val="3419"/>
              </a:lnSpc>
            </a:pPr>
            <a:r>
              <a:rPr lang="en-US" sz="3000" b="1" dirty="0">
                <a:solidFill>
                  <a:srgbClr val="45B042"/>
                </a:solidFill>
                <a:latin typeface="Poppins Bold"/>
                <a:ea typeface="Poppins Bold"/>
                <a:cs typeface="Poppins Bold"/>
                <a:sym typeface="Poppins Bold"/>
              </a:rPr>
              <a:t>Überdenken des Wohlbefindens am Arbeitsplatz in den KMU der EU</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dirty="0">
                <a:solidFill>
                  <a:srgbClr val="002C47"/>
                </a:solidFill>
                <a:latin typeface="Poppins Semi-Bold"/>
                <a:ea typeface="Poppins Semi-Bold"/>
                <a:cs typeface="Poppins Semi-Bold"/>
                <a:sym typeface="Poppins Semi-Bold"/>
              </a:rPr>
              <a:t>2023-1-IT01-KA220-VET-000154571 </a:t>
            </a:r>
          </a:p>
        </p:txBody>
      </p:sp>
      <p:sp>
        <p:nvSpPr>
          <p:cNvPr id="20" name="TextBox 20"/>
          <p:cNvSpPr txBox="1"/>
          <p:nvPr/>
        </p:nvSpPr>
        <p:spPr>
          <a:xfrm>
            <a:off x="527962" y="4692841"/>
            <a:ext cx="8319433" cy="4966103"/>
          </a:xfrm>
          <a:prstGeom prst="rect">
            <a:avLst/>
          </a:prstGeom>
        </p:spPr>
        <p:txBody>
          <a:bodyPr lIns="0" tIns="0" rIns="0" bIns="0" rtlCol="0" anchor="t">
            <a:spAutoFit/>
          </a:bodyPr>
          <a:lstStyle/>
          <a:p>
            <a:pPr algn="l">
              <a:lnSpc>
                <a:spcPts val="7892"/>
              </a:lnSpc>
            </a:pPr>
            <a:r>
              <a:rPr lang="en-US" sz="6923" b="1" dirty="0">
                <a:solidFill>
                  <a:srgbClr val="002C47"/>
                </a:solidFill>
                <a:latin typeface="Poppins Bold"/>
                <a:ea typeface="Poppins Bold"/>
                <a:cs typeface="Poppins Bold"/>
                <a:sym typeface="Poppins Bold"/>
              </a:rPr>
              <a:t>STRATEGIEN FÜR</a:t>
            </a:r>
            <a:br>
              <a:rPr lang="en-US" sz="6923" b="1" dirty="0">
                <a:solidFill>
                  <a:srgbClr val="002C47"/>
                </a:solidFill>
                <a:latin typeface="Poppins Bold"/>
                <a:ea typeface="Poppins Bold"/>
                <a:cs typeface="Poppins Bold"/>
                <a:sym typeface="Poppins Bold"/>
              </a:rPr>
            </a:br>
            <a:r>
              <a:rPr lang="en-US" sz="6923" b="1" dirty="0">
                <a:solidFill>
                  <a:srgbClr val="002C47"/>
                </a:solidFill>
                <a:latin typeface="Poppins Bold"/>
                <a:ea typeface="Poppins Bold"/>
                <a:cs typeface="Poppins Bold"/>
                <a:sym typeface="Poppins Bold"/>
              </a:rPr>
              <a:t>HYBRIDES ARBEITEN</a:t>
            </a:r>
          </a:p>
          <a:p>
            <a:pPr algn="ctr">
              <a:lnSpc>
                <a:spcPts val="7892"/>
              </a:lnSpc>
            </a:pPr>
            <a:r>
              <a:rPr lang="en-US" sz="4000" dirty="0">
                <a:solidFill>
                  <a:srgbClr val="002C47"/>
                </a:solidFill>
                <a:latin typeface="Poppins Bold"/>
                <a:ea typeface="Poppins Bold"/>
                <a:cs typeface="Poppins Bold"/>
                <a:sym typeface="Poppins Bold"/>
              </a:rPr>
              <a:t>- Modul 2 -</a:t>
            </a:r>
            <a:br>
              <a:rPr lang="en-US" sz="4000" i="1" dirty="0">
                <a:solidFill>
                  <a:srgbClr val="002C47"/>
                </a:solidFill>
                <a:latin typeface="Poppins Bold"/>
                <a:ea typeface="Poppins Bold"/>
                <a:cs typeface="Poppins Bold"/>
                <a:sym typeface="Poppins Bold"/>
              </a:rPr>
            </a:br>
            <a:r>
              <a:rPr lang="en-US" sz="4000" dirty="0" err="1">
                <a:solidFill>
                  <a:srgbClr val="002C47"/>
                </a:solidFill>
                <a:latin typeface="Poppins Bold"/>
                <a:ea typeface="Poppins Bold"/>
                <a:cs typeface="Poppins Bold"/>
                <a:sym typeface="Poppins Bold"/>
              </a:rPr>
              <a:t>Brainplus </a:t>
            </a:r>
            <a:r>
              <a:rPr lang="en-US" sz="4000" dirty="0">
                <a:solidFill>
                  <a:srgbClr val="002C47"/>
                </a:solidFill>
                <a:latin typeface="Poppins Bold"/>
                <a:ea typeface="Poppins Bold"/>
                <a:cs typeface="Poppins Bold"/>
                <a:sym typeface="Poppins Bold"/>
              </a:rPr>
              <a:t>GmbH</a:t>
            </a:r>
            <a:br>
              <a:rPr lang="en-US" sz="4000" i="1" dirty="0">
                <a:solidFill>
                  <a:srgbClr val="002C47"/>
                </a:solidFill>
                <a:latin typeface="Poppins Bold"/>
                <a:ea typeface="Poppins Bold"/>
                <a:cs typeface="Poppins Bold"/>
                <a:sym typeface="Poppins Bold"/>
              </a:rPr>
            </a:br>
            <a:endParaRPr lang="en-US" sz="4000" i="1" dirty="0">
              <a:solidFill>
                <a:srgbClr val="002C47"/>
              </a:solidFill>
              <a:latin typeface="Poppins Bold"/>
              <a:ea typeface="Poppins Bold"/>
              <a:cs typeface="Poppins Bold"/>
              <a:sym typeface="Poppins Bold"/>
            </a:endParaRPr>
          </a:p>
        </p:txBody>
      </p:sp>
      <p:sp>
        <p:nvSpPr>
          <p:cNvPr id="21" name="Freeform 21"/>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0E85AFA2-605D-E74B-7F38-6598FD352DEC}"/>
              </a:ext>
            </a:extLst>
          </p:cNvPr>
          <p:cNvSpPr/>
          <p:nvPr/>
        </p:nvSpPr>
        <p:spPr>
          <a:xfrm rot="-6078727" flipV="1">
            <a:off x="-2772266" y="1826244"/>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12" name="Group 12">
            <a:extLst>
              <a:ext uri="{FF2B5EF4-FFF2-40B4-BE49-F238E27FC236}">
                <a16:creationId xmlns:a16="http://schemas.microsoft.com/office/drawing/2014/main" id="{C880678D-827E-D344-0933-6183A08120A9}"/>
              </a:ext>
            </a:extLst>
          </p:cNvPr>
          <p:cNvGrpSpPr>
            <a:grpSpLocks noChangeAspect="1"/>
          </p:cNvGrpSpPr>
          <p:nvPr/>
        </p:nvGrpSpPr>
        <p:grpSpPr>
          <a:xfrm>
            <a:off x="-112900" y="0"/>
            <a:ext cx="5065900" cy="10287000"/>
            <a:chOff x="0" y="0"/>
            <a:chExt cx="10387919" cy="24846598"/>
          </a:xfrm>
        </p:grpSpPr>
        <p:sp>
          <p:nvSpPr>
            <p:cNvPr id="13" name="Freeform 13">
              <a:extLst>
                <a:ext uri="{FF2B5EF4-FFF2-40B4-BE49-F238E27FC236}">
                  <a16:creationId xmlns:a16="http://schemas.microsoft.com/office/drawing/2014/main" id="{374FA34D-5296-0B6F-2189-C8447ADCCC68}"/>
                </a:ext>
              </a:extLst>
            </p:cNvPr>
            <p:cNvSpPr/>
            <p:nvPr/>
          </p:nvSpPr>
          <p:spPr>
            <a:xfrm>
              <a:off x="0" y="0"/>
              <a:ext cx="10387919" cy="24846598"/>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3" name="TextBox 40">
            <a:extLst>
              <a:ext uri="{FF2B5EF4-FFF2-40B4-BE49-F238E27FC236}">
                <a16:creationId xmlns:a16="http://schemas.microsoft.com/office/drawing/2014/main" id="{BB16336C-4AB7-8294-C486-9045065A8F82}"/>
              </a:ext>
            </a:extLst>
          </p:cNvPr>
          <p:cNvSpPr txBox="1"/>
          <p:nvPr/>
        </p:nvSpPr>
        <p:spPr>
          <a:xfrm>
            <a:off x="3582800" y="495300"/>
            <a:ext cx="15011400"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Überblick über hybride Arbeitsmodelle</a:t>
            </a:r>
          </a:p>
        </p:txBody>
      </p:sp>
      <p:sp>
        <p:nvSpPr>
          <p:cNvPr id="5" name="TextBox 16">
            <a:extLst>
              <a:ext uri="{FF2B5EF4-FFF2-40B4-BE49-F238E27FC236}">
                <a16:creationId xmlns:a16="http://schemas.microsoft.com/office/drawing/2014/main" id="{0B96FCCA-E60D-7BA9-1B74-9819E2153DB0}"/>
              </a:ext>
            </a:extLst>
          </p:cNvPr>
          <p:cNvSpPr txBox="1"/>
          <p:nvPr/>
        </p:nvSpPr>
        <p:spPr>
          <a:xfrm>
            <a:off x="6324601" y="2250343"/>
            <a:ext cx="11430000" cy="8750793"/>
          </a:xfrm>
          <a:prstGeom prst="rect">
            <a:avLst/>
          </a:prstGeom>
        </p:spPr>
        <p:txBody>
          <a:bodyPr wrap="square" lIns="0" tIns="0" rIns="0" bIns="0" rtlCol="0" anchor="t">
            <a:spAutoFit/>
          </a:bodyPr>
          <a:lstStyle/>
          <a:p>
            <a:pPr marL="457200" indent="-457200" algn="just">
              <a:lnSpc>
                <a:spcPts val="3379"/>
              </a:lnSpc>
              <a:buFont typeface="Arial" panose="020B0604020202020204" pitchFamily="34" charset="0"/>
              <a:buChar char="•"/>
            </a:pPr>
            <a:r>
              <a:rPr lang="en-US" sz="2000" dirty="0">
                <a:solidFill>
                  <a:srgbClr val="000000"/>
                </a:solidFill>
                <a:latin typeface="Poppins" pitchFamily="2" charset="77"/>
                <a:ea typeface="Poppins"/>
                <a:cs typeface="Poppins" pitchFamily="2" charset="77"/>
                <a:sym typeface="Poppins"/>
              </a:rPr>
              <a:t>Fokus auf Effizienz und Mitarbeiterzufriedenheit</a:t>
            </a:r>
          </a:p>
          <a:p>
            <a:pPr algn="just">
              <a:lnSpc>
                <a:spcPts val="3379"/>
              </a:lnSpc>
            </a:pPr>
            <a:endParaRPr lang="en-US" sz="2000"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000" dirty="0">
                <a:solidFill>
                  <a:srgbClr val="000000"/>
                </a:solidFill>
                <a:latin typeface="Poppins" pitchFamily="2" charset="77"/>
                <a:ea typeface="Poppins"/>
                <a:cs typeface="Poppins" pitchFamily="2" charset="77"/>
                <a:sym typeface="Poppins"/>
              </a:rPr>
              <a:t>Schaffung einer Win-Win-Situation für Arbeitnehmer und Arbeitgeber </a:t>
            </a:r>
          </a:p>
          <a:p>
            <a:pPr algn="just">
              <a:lnSpc>
                <a:spcPts val="3379"/>
              </a:lnSpc>
            </a:pPr>
            <a:endParaRPr lang="en-US" sz="2000" dirty="0">
              <a:solidFill>
                <a:srgbClr val="000000"/>
              </a:solidFill>
              <a:latin typeface="Poppins" pitchFamily="2" charset="77"/>
              <a:ea typeface="Poppins"/>
              <a:cs typeface="Poppins" pitchFamily="2" charset="77"/>
              <a:sym typeface="Poppins"/>
            </a:endParaRPr>
          </a:p>
          <a:p>
            <a:pPr marL="457200" indent="-457200" algn="just">
              <a:lnSpc>
                <a:spcPts val="3379"/>
              </a:lnSpc>
              <a:buFont typeface="Arial" panose="020B0604020202020204" pitchFamily="34" charset="0"/>
              <a:buChar char="•"/>
            </a:pPr>
            <a:r>
              <a:rPr lang="en-US" sz="2000" dirty="0">
                <a:solidFill>
                  <a:srgbClr val="000000"/>
                </a:solidFill>
                <a:latin typeface="Poppins" pitchFamily="2" charset="77"/>
                <a:ea typeface="Poppins"/>
                <a:cs typeface="Poppins" pitchFamily="2" charset="77"/>
                <a:sym typeface="Poppins"/>
              </a:rPr>
              <a:t>Flexibilität und Vereinbarkeit von Berufs- und Privatleben:</a:t>
            </a:r>
          </a:p>
          <a:p>
            <a:pPr marL="571500" indent="-571500" algn="just">
              <a:lnSpc>
                <a:spcPts val="3379"/>
              </a:lnSpc>
              <a:buFont typeface="+mj-lt"/>
              <a:buAutoNum type="romanLcPeriod"/>
            </a:pPr>
            <a:r>
              <a:rPr lang="en-GB" sz="2000" dirty="0">
                <a:effectLst/>
                <a:latin typeface="Poppins" pitchFamily="2" charset="77"/>
                <a:ea typeface="Aptos" panose="020B0004020202020204" pitchFamily="34" charset="0"/>
                <a:cs typeface="Poppins" pitchFamily="2" charset="77"/>
              </a:rPr>
              <a:t>variable Büropräsenz erleichtert die Vereinbarkeit von persönlichen Verpflichtungen und beruflichen </a:t>
            </a:r>
            <a:r>
              <a:rPr lang="en-IT" sz="2000" dirty="0">
                <a:effectLst/>
                <a:latin typeface="Poppins" pitchFamily="2" charset="77"/>
                <a:cs typeface="Poppins" pitchFamily="2" charset="77"/>
              </a:rPr>
              <a:t>Anforderungen </a:t>
            </a:r>
            <a:endParaRPr lang="en-US" sz="2000" dirty="0">
              <a:solidFill>
                <a:srgbClr val="000000"/>
              </a:solidFill>
              <a:effectLst/>
              <a:latin typeface="Poppins" pitchFamily="2" charset="77"/>
              <a:cs typeface="Poppins" pitchFamily="2" charset="77"/>
              <a:sym typeface="Poppins"/>
            </a:endParaRPr>
          </a:p>
          <a:p>
            <a:pPr marL="571500" indent="-571500" algn="just">
              <a:lnSpc>
                <a:spcPts val="3379"/>
              </a:lnSpc>
              <a:buFont typeface="+mj-lt"/>
              <a:buAutoNum type="romanLcPeriod"/>
            </a:pPr>
            <a:r>
              <a:rPr lang="en-GB" sz="2000" kern="100" dirty="0">
                <a:effectLst/>
                <a:latin typeface="Poppins" pitchFamily="2" charset="77"/>
                <a:ea typeface="Aptos" panose="020B0004020202020204" pitchFamily="34" charset="0"/>
                <a:cs typeface="Poppins" pitchFamily="2" charset="77"/>
              </a:rPr>
              <a:t>der Arbeitstag variiert je nach Tätigkeitsbereich  eine sorgfältige Planung ist erforderlich</a:t>
            </a:r>
            <a:endParaRPr lang="en-IT" sz="20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r>
              <a:rPr lang="en-GB" sz="2000" kern="100" dirty="0">
                <a:effectLst/>
                <a:latin typeface="Poppins" pitchFamily="2" charset="77"/>
                <a:ea typeface="Aptos" panose="020B0004020202020204" pitchFamily="34" charset="0"/>
                <a:cs typeface="Poppins" pitchFamily="2" charset="77"/>
              </a:rPr>
              <a:t>Gleichgewicht zwischen Arbeit und Freizeit + erhöhte Produktivität </a:t>
            </a:r>
            <a:r>
              <a:rPr lang="en-GB" sz="2000" kern="100" dirty="0">
                <a:effectLst/>
                <a:latin typeface="Poppins" pitchFamily="2" charset="77"/>
                <a:ea typeface="Aptos" panose="020B0004020202020204" pitchFamily="34" charset="0"/>
                <a:cs typeface="Poppins" pitchFamily="2" charset="77"/>
                <a:sym typeface="Wingdings" pitchFamily="2" charset="2"/>
              </a:rPr>
              <a:t> </a:t>
            </a:r>
            <a:r>
              <a:rPr lang="en-GB" sz="2000" kern="100" dirty="0">
                <a:effectLst/>
                <a:latin typeface="Poppins" pitchFamily="2" charset="77"/>
                <a:ea typeface="Aptos" panose="020B0004020202020204" pitchFamily="34" charset="0"/>
                <a:cs typeface="Poppins" pitchFamily="2" charset="77"/>
              </a:rPr>
              <a:t>nur, wenn die individuellen Lebensumstände des Arbeitnehmers berücksichtigt werden </a:t>
            </a: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algn="just">
              <a:lnSpc>
                <a:spcPts val="3379"/>
              </a:lnSpc>
            </a:pPr>
            <a:endParaRPr lang="en-GB" sz="2500" kern="100" dirty="0">
              <a:latin typeface="Poppins" pitchFamily="2" charset="77"/>
              <a:ea typeface="Aptos" panose="020B0004020202020204" pitchFamily="34"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500" b="1" dirty="0">
                <a:effectLst/>
                <a:latin typeface="Poppins" pitchFamily="2" charset="77"/>
                <a:ea typeface="Aptos" panose="020B0004020202020204" pitchFamily="34" charset="0"/>
                <a:cs typeface="Poppins" pitchFamily="2" charset="77"/>
              </a:rPr>
              <a:t>Bewusstes Design und Management sind ein entscheidender </a:t>
            </a:r>
            <a:r>
              <a:rPr lang="en-IT" sz="3500" dirty="0">
                <a:effectLst/>
                <a:latin typeface="Poppins" pitchFamily="2" charset="77"/>
                <a:cs typeface="Poppins" pitchFamily="2" charset="77"/>
              </a:rPr>
              <a:t>Erfolgsfaktor </a:t>
            </a:r>
            <a:endParaRPr lang="en-IT" sz="3500" dirty="0">
              <a:latin typeface="Poppins" pitchFamily="2" charset="77"/>
              <a:cs typeface="Poppins" pitchFamily="2" charset="77"/>
            </a:endParaRPr>
          </a:p>
          <a:p>
            <a:endParaRPr lang="en-IT" sz="1800" dirty="0">
              <a:latin typeface="Poppins" pitchFamily="2" charset="77"/>
              <a:cs typeface="Poppins" pitchFamily="2" charset="77"/>
            </a:endParaRPr>
          </a:p>
          <a:p>
            <a:pPr marL="571500" indent="-571500" algn="just">
              <a:lnSpc>
                <a:spcPts val="3379"/>
              </a:lnSpc>
              <a:buFont typeface="+mj-lt"/>
              <a:buAutoNum type="romanLcPeriod"/>
            </a:pPr>
            <a:endParaRPr lang="en-IT" sz="2500" kern="100" dirty="0">
              <a:effectLst/>
              <a:latin typeface="Poppins" pitchFamily="2" charset="77"/>
              <a:ea typeface="Aptos" panose="020B0004020202020204" pitchFamily="34" charset="0"/>
              <a:cs typeface="Poppins" pitchFamily="2" charset="77"/>
            </a:endParaRPr>
          </a:p>
          <a:p>
            <a:pPr marL="571500" indent="-571500" algn="just">
              <a:lnSpc>
                <a:spcPts val="3379"/>
              </a:lnSpc>
              <a:buFont typeface="+mj-lt"/>
              <a:buAutoNum type="romanLcPeriod"/>
            </a:pPr>
            <a:endParaRPr lang="en-US" sz="2599" dirty="0">
              <a:solidFill>
                <a:srgbClr val="000000"/>
              </a:solidFill>
              <a:latin typeface="Poppins" pitchFamily="2" charset="77"/>
              <a:ea typeface="Poppins"/>
              <a:cs typeface="Poppins" pitchFamily="2" charset="77"/>
              <a:sym typeface="Poppins"/>
            </a:endParaRPr>
          </a:p>
          <a:p>
            <a:pPr algn="just">
              <a:lnSpc>
                <a:spcPts val="3379"/>
              </a:lnSpc>
            </a:pPr>
            <a:endParaRPr lang="en-US" sz="2599" dirty="0">
              <a:solidFill>
                <a:srgbClr val="000000"/>
              </a:solidFill>
              <a:latin typeface="Poppins" pitchFamily="2" charset="77"/>
              <a:ea typeface="Poppins"/>
              <a:cs typeface="Poppins" pitchFamily="2" charset="77"/>
              <a:sym typeface="Poppins"/>
            </a:endParaRPr>
          </a:p>
        </p:txBody>
      </p:sp>
      <p:pic>
        <p:nvPicPr>
          <p:cNvPr id="9" name="Graphic 8" descr="Arrow Down with solid fill">
            <a:extLst>
              <a:ext uri="{FF2B5EF4-FFF2-40B4-BE49-F238E27FC236}">
                <a16:creationId xmlns:a16="http://schemas.microsoft.com/office/drawing/2014/main" id="{26923F30-F4C5-9C20-40C2-F0FBFDD4D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82400" y="7124700"/>
            <a:ext cx="1524000" cy="1144842"/>
          </a:xfrm>
          <a:prstGeom prst="rect">
            <a:avLst/>
          </a:prstGeom>
        </p:spPr>
      </p:pic>
    </p:spTree>
    <p:extLst>
      <p:ext uri="{BB962C8B-B14F-4D97-AF65-F5344CB8AC3E}">
        <p14:creationId xmlns:p14="http://schemas.microsoft.com/office/powerpoint/2010/main" val="394442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6580-E5FE-BD90-FFEA-5C9F7B8C3A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4263CB7-FEFF-876A-E9E7-B5EB9E4DD386}"/>
              </a:ext>
            </a:extLst>
          </p:cNvPr>
          <p:cNvGrpSpPr/>
          <p:nvPr/>
        </p:nvGrpSpPr>
        <p:grpSpPr>
          <a:xfrm>
            <a:off x="-1863636" y="4599250"/>
            <a:ext cx="21494542" cy="6357176"/>
            <a:chOff x="0" y="0"/>
            <a:chExt cx="5661114" cy="1674318"/>
          </a:xfrm>
        </p:grpSpPr>
        <p:sp>
          <p:nvSpPr>
            <p:cNvPr id="3" name="Freeform 3">
              <a:extLst>
                <a:ext uri="{FF2B5EF4-FFF2-40B4-BE49-F238E27FC236}">
                  <a16:creationId xmlns:a16="http://schemas.microsoft.com/office/drawing/2014/main" id="{DB2CDC61-EF5A-BD65-4A52-5BCB94B19F36}"/>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FD6ECA9F-4FA6-BCC2-28A5-C525D6517D1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2986D094-7D84-77C9-38A5-9AD79E5A277E}"/>
              </a:ext>
            </a:extLst>
          </p:cNvPr>
          <p:cNvSpPr/>
          <p:nvPr/>
        </p:nvSpPr>
        <p:spPr>
          <a:xfrm>
            <a:off x="14447403" y="3180438"/>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788E4A8F-CEBE-468F-5FE5-F748CF7D440D}"/>
              </a:ext>
            </a:extLst>
          </p:cNvPr>
          <p:cNvSpPr/>
          <p:nvPr/>
        </p:nvSpPr>
        <p:spPr>
          <a:xfrm>
            <a:off x="14642637" y="337567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BE325B0A-701D-2244-C053-CB3E5E625333}"/>
              </a:ext>
            </a:extLst>
          </p:cNvPr>
          <p:cNvSpPr/>
          <p:nvPr/>
        </p:nvSpPr>
        <p:spPr>
          <a:xfrm>
            <a:off x="14756621" y="348965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B3C2B4C7-14DD-1081-09CA-213247D0B4DB}"/>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0563577-E98C-DE37-A4A4-75D37D4F67FA}"/>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6E1D4C85-4B3F-0F94-1C2B-E069C1624BD0}"/>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E8857122-5BF2-2F5B-36ED-497F112FA6D7}"/>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7DF7BD38-060A-13AE-F1C3-BA93B1FF5797}"/>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78135E-A27E-A046-82CB-6E5FF1B8ED81}"/>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C0866BC3-5509-35BE-F3CC-5988AD05B66E}"/>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A91052CF-7AF1-41C2-CA53-C0AB0F37915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6" name="Freeform 16">
            <a:extLst>
              <a:ext uri="{FF2B5EF4-FFF2-40B4-BE49-F238E27FC236}">
                <a16:creationId xmlns:a16="http://schemas.microsoft.com/office/drawing/2014/main" id="{FF315B97-E798-ED71-9D86-173B0F6E075C}"/>
              </a:ext>
            </a:extLst>
          </p:cNvPr>
          <p:cNvSpPr/>
          <p:nvPr/>
        </p:nvSpPr>
        <p:spPr>
          <a:xfrm>
            <a:off x="14950240" y="3755651"/>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nvGrpSpPr>
          <p:cNvPr id="29" name="Group 29">
            <a:extLst>
              <a:ext uri="{FF2B5EF4-FFF2-40B4-BE49-F238E27FC236}">
                <a16:creationId xmlns:a16="http://schemas.microsoft.com/office/drawing/2014/main" id="{299F7020-B434-F94B-5168-7EF8E2692869}"/>
              </a:ext>
            </a:extLst>
          </p:cNvPr>
          <p:cNvGrpSpPr/>
          <p:nvPr/>
        </p:nvGrpSpPr>
        <p:grpSpPr>
          <a:xfrm>
            <a:off x="7200800" y="3180438"/>
            <a:ext cx="3365670" cy="4577132"/>
            <a:chOff x="0" y="0"/>
            <a:chExt cx="4487560" cy="6102842"/>
          </a:xfrm>
        </p:grpSpPr>
        <p:sp>
          <p:nvSpPr>
            <p:cNvPr id="30" name="Freeform 30">
              <a:extLst>
                <a:ext uri="{FF2B5EF4-FFF2-40B4-BE49-F238E27FC236}">
                  <a16:creationId xmlns:a16="http://schemas.microsoft.com/office/drawing/2014/main" id="{626D6B7D-B978-9091-80DA-0FAFC7E01279}"/>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BF5E6519-8500-4C6C-04E2-ACAF4DB16079}"/>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56865C6A-788C-3B1F-ED88-8803E1C05B77}"/>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FFDCC91F-4844-AF0F-95B6-F9BDE7D2635C}"/>
                </a:ext>
              </a:extLst>
            </p:cNvPr>
            <p:cNvSpPr/>
            <p:nvPr/>
          </p:nvSpPr>
          <p:spPr>
            <a:xfrm>
              <a:off x="1478822" y="1046392"/>
              <a:ext cx="1529917" cy="1529917"/>
            </a:xfrm>
            <a:custGeom>
              <a:avLst/>
              <a:gdLst/>
              <a:ahLst/>
              <a:cxnLst/>
              <a:rect l="l" t="t" r="r" b="b"/>
              <a:pathLst>
                <a:path w="1529917" h="1529917">
                  <a:moveTo>
                    <a:pt x="0" y="0"/>
                  </a:moveTo>
                  <a:lnTo>
                    <a:pt x="1529917" y="0"/>
                  </a:lnTo>
                  <a:lnTo>
                    <a:pt x="1529917" y="1529917"/>
                  </a:lnTo>
                  <a:lnTo>
                    <a:pt x="0" y="15299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CA4F5F7-C5E2-492C-916C-2EB1D5AA4083}"/>
                </a:ext>
              </a:extLst>
            </p:cNvPr>
            <p:cNvSpPr txBox="1"/>
            <p:nvPr/>
          </p:nvSpPr>
          <p:spPr>
            <a:xfrm>
              <a:off x="0" y="3768870"/>
              <a:ext cx="4487560" cy="2333972"/>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CHECK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INTERAKTIONEN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AUF IHRE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WIRKSAMKEIT</a:t>
              </a:r>
            </a:p>
          </p:txBody>
        </p:sp>
      </p:grpSp>
      <p:sp>
        <p:nvSpPr>
          <p:cNvPr id="35" name="Freeform 35">
            <a:extLst>
              <a:ext uri="{FF2B5EF4-FFF2-40B4-BE49-F238E27FC236}">
                <a16:creationId xmlns:a16="http://schemas.microsoft.com/office/drawing/2014/main" id="{A06E9EDE-C5CF-A3C5-C239-DD5757CFA9E0}"/>
              </a:ext>
            </a:extLst>
          </p:cNvPr>
          <p:cNvSpPr/>
          <p:nvPr/>
        </p:nvSpPr>
        <p:spPr>
          <a:xfrm>
            <a:off x="1762557" y="3220190"/>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6E2C3B6D-C930-933B-430D-2724D84F55F6}"/>
              </a:ext>
            </a:extLst>
          </p:cNvPr>
          <p:cNvSpPr/>
          <p:nvPr/>
        </p:nvSpPr>
        <p:spPr>
          <a:xfrm>
            <a:off x="1951984" y="3426491"/>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DAA14FC8-CEE6-32B4-036E-FE9100C52701}"/>
              </a:ext>
            </a:extLst>
          </p:cNvPr>
          <p:cNvSpPr/>
          <p:nvPr/>
        </p:nvSpPr>
        <p:spPr>
          <a:xfrm>
            <a:off x="2071775" y="3529409"/>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8" name="Freeform 38">
            <a:extLst>
              <a:ext uri="{FF2B5EF4-FFF2-40B4-BE49-F238E27FC236}">
                <a16:creationId xmlns:a16="http://schemas.microsoft.com/office/drawing/2014/main" id="{359B8D7E-61B0-D63F-2814-E1B090DF5FAC}"/>
              </a:ext>
            </a:extLst>
          </p:cNvPr>
          <p:cNvSpPr/>
          <p:nvPr/>
        </p:nvSpPr>
        <p:spPr>
          <a:xfrm>
            <a:off x="2219819" y="3726399"/>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39" name="TextBox 39">
            <a:extLst>
              <a:ext uri="{FF2B5EF4-FFF2-40B4-BE49-F238E27FC236}">
                <a16:creationId xmlns:a16="http://schemas.microsoft.com/office/drawing/2014/main" id="{0E9F2B40-79DE-1719-1AF3-F84E308E131A}"/>
              </a:ext>
            </a:extLst>
          </p:cNvPr>
          <p:cNvSpPr txBox="1"/>
          <p:nvPr/>
        </p:nvSpPr>
        <p:spPr>
          <a:xfrm>
            <a:off x="877942" y="6041800"/>
            <a:ext cx="4663645" cy="2622513"/>
          </a:xfrm>
          <a:prstGeom prst="rect">
            <a:avLst/>
          </a:prstGeom>
        </p:spPr>
        <p:txBody>
          <a:bodyPr wrap="square" lIns="0" tIns="0" rIns="0" bIns="0" rtlCol="0" anchor="t">
            <a:spAutoFit/>
          </a:bodyPr>
          <a:lstStyle/>
          <a:p>
            <a:pPr algn="ctr">
              <a:lnSpc>
                <a:spcPts val="3390"/>
              </a:lnSpc>
            </a:pPr>
            <a:r>
              <a:rPr lang="en-US" sz="3000" b="1" spc="-89" dirty="0">
                <a:solidFill>
                  <a:schemeClr val="bg1"/>
                </a:solidFill>
                <a:latin typeface="Poppins Bold"/>
                <a:ea typeface="Poppins Bold"/>
                <a:cs typeface="Poppins Bold"/>
                <a:sym typeface="Poppins Bold"/>
              </a:rPr>
              <a:t>NICHT MESSEN </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DIE QUALITÄT </a:t>
            </a:r>
          </a:p>
          <a:p>
            <a:pPr algn="ctr">
              <a:lnSpc>
                <a:spcPts val="3390"/>
              </a:lnSpc>
            </a:pPr>
            <a:r>
              <a:rPr lang="en-US" sz="3000" b="1" spc="-89" dirty="0">
                <a:solidFill>
                  <a:schemeClr val="bg1"/>
                </a:solidFill>
                <a:latin typeface="Poppins Bold"/>
                <a:ea typeface="Poppins Bold"/>
                <a:cs typeface="Poppins Bold"/>
                <a:sym typeface="Poppins Bold"/>
              </a:rPr>
              <a:t>VON</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KOMMUNIKATION</a:t>
            </a:r>
            <a:br>
              <a:rPr lang="en-US" sz="3000" b="1" spc="-89" dirty="0">
                <a:solidFill>
                  <a:schemeClr val="bg1"/>
                </a:solidFill>
                <a:latin typeface="Poppins Bold"/>
                <a:ea typeface="Poppins Bold"/>
                <a:cs typeface="Poppins Bold"/>
                <a:sym typeface="Poppins Bold"/>
              </a:rPr>
            </a:br>
            <a:r>
              <a:rPr lang="en-US" sz="3000" b="1" spc="-89" dirty="0">
                <a:solidFill>
                  <a:schemeClr val="bg1"/>
                </a:solidFill>
                <a:latin typeface="Poppins Bold"/>
                <a:ea typeface="Poppins Bold"/>
                <a:cs typeface="Poppins Bold"/>
                <a:sym typeface="Poppins Bold"/>
              </a:rPr>
              <a:t>ALLEIN NACH VOLUMEN</a:t>
            </a:r>
            <a:endParaRPr lang="en-IT" sz="3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ts val="3390"/>
              </a:lnSpc>
            </a:pPr>
            <a:endParaRPr lang="en-US" sz="3000" b="1" spc="-89" dirty="0">
              <a:solidFill>
                <a:srgbClr val="FFFFFF"/>
              </a:solidFill>
              <a:latin typeface="Poppins Bold"/>
              <a:ea typeface="Poppins Bold"/>
              <a:cs typeface="Poppins Bold"/>
              <a:sym typeface="Poppins Bold"/>
            </a:endParaRPr>
          </a:p>
        </p:txBody>
      </p:sp>
      <p:sp>
        <p:nvSpPr>
          <p:cNvPr id="40" name="TextBox 40">
            <a:extLst>
              <a:ext uri="{FF2B5EF4-FFF2-40B4-BE49-F238E27FC236}">
                <a16:creationId xmlns:a16="http://schemas.microsoft.com/office/drawing/2014/main" id="{BFC54BE4-0CE6-249E-48F2-421A22BB2808}"/>
              </a:ext>
            </a:extLst>
          </p:cNvPr>
          <p:cNvSpPr txBox="1"/>
          <p:nvPr/>
        </p:nvSpPr>
        <p:spPr>
          <a:xfrm>
            <a:off x="4466406" y="950111"/>
            <a:ext cx="10865539" cy="926216"/>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Digitale Kommunikation</a:t>
            </a:r>
          </a:p>
        </p:txBody>
      </p:sp>
      <p:sp>
        <p:nvSpPr>
          <p:cNvPr id="41" name="TextBox 41">
            <a:extLst>
              <a:ext uri="{FF2B5EF4-FFF2-40B4-BE49-F238E27FC236}">
                <a16:creationId xmlns:a16="http://schemas.microsoft.com/office/drawing/2014/main" id="{A75DD2A4-C9FE-01EC-756F-AD17FD082054}"/>
              </a:ext>
            </a:extLst>
          </p:cNvPr>
          <p:cNvSpPr txBox="1"/>
          <p:nvPr/>
        </p:nvSpPr>
        <p:spPr>
          <a:xfrm>
            <a:off x="13884895" y="6007091"/>
            <a:ext cx="3713796" cy="2622513"/>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SICHERSTELLEN, DASS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DIGITALER AUSTAUSCH</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NICHT VERNACHLÄSSIGT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DIE SOZIALEN BEDÜRFNISSE</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IHRER MITARBEITER</a:t>
            </a:r>
          </a:p>
        </p:txBody>
      </p:sp>
      <p:sp>
        <p:nvSpPr>
          <p:cNvPr id="42" name="Freeform 42">
            <a:extLst>
              <a:ext uri="{FF2B5EF4-FFF2-40B4-BE49-F238E27FC236}">
                <a16:creationId xmlns:a16="http://schemas.microsoft.com/office/drawing/2014/main" id="{368B81FE-1148-00EF-CD9A-7ED1C08F9AA4}"/>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7"/>
            <a:stretch>
              <a:fillRect/>
            </a:stretch>
          </a:blipFill>
        </p:spPr>
        <p:txBody>
          <a:bodyPr/>
          <a:lstStyle/>
          <a:p>
            <a:endParaRPr lang="de-DE"/>
          </a:p>
        </p:txBody>
      </p:sp>
    </p:spTree>
    <p:extLst>
      <p:ext uri="{BB962C8B-B14F-4D97-AF65-F5344CB8AC3E}">
        <p14:creationId xmlns:p14="http://schemas.microsoft.com/office/powerpoint/2010/main" val="396679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F5B90A-7FA3-3582-6F92-707AA0F3D5C9}"/>
              </a:ext>
            </a:extLst>
          </p:cNvPr>
          <p:cNvGraphicFramePr>
            <a:graphicFrameLocks noGrp="1"/>
          </p:cNvGraphicFramePr>
          <p:nvPr>
            <p:extLst>
              <p:ext uri="{D42A27DB-BD31-4B8C-83A1-F6EECF244321}">
                <p14:modId xmlns:p14="http://schemas.microsoft.com/office/powerpoint/2010/main" val="1188254541"/>
              </p:ext>
            </p:extLst>
          </p:nvPr>
        </p:nvGraphicFramePr>
        <p:xfrm>
          <a:off x="304800" y="2085332"/>
          <a:ext cx="18173700" cy="10014588"/>
        </p:xfrm>
        <a:graphic>
          <a:graphicData uri="http://schemas.openxmlformats.org/drawingml/2006/table">
            <a:tbl>
              <a:tblPr firstRow="1" bandRow="1"/>
              <a:tblGrid>
                <a:gridCol w="90297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33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2400" dirty="0">
                          <a:latin typeface="Poppins" pitchFamily="2" charset="77"/>
                          <a:cs typeface="Poppins" pitchFamily="2" charset="77"/>
                        </a:rPr>
                        <a:t>Flexibilität </a:t>
                      </a:r>
                      <a:r>
                        <a:rPr lang="en-IT" sz="2400" dirty="0">
                          <a:latin typeface="Poppins" pitchFamily="2" charset="77"/>
                          <a:cs typeface="Poppins" pitchFamily="2" charset="77"/>
                          <a:sym typeface="Wingdings" pitchFamily="2" charset="2"/>
                        </a:rPr>
                        <a:t> Motivation und Arbeitszufriedenheit</a:t>
                      </a: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2400" dirty="0">
                          <a:latin typeface="Poppins" pitchFamily="2" charset="77"/>
                          <a:cs typeface="Poppins" pitchFamily="2" charset="77"/>
                        </a:rPr>
                        <a:t>Flexibilität </a:t>
                      </a:r>
                      <a:r>
                        <a:rPr lang="en-IT" sz="2400" dirty="0">
                          <a:latin typeface="Poppins" pitchFamily="2" charset="77"/>
                          <a:cs typeface="Poppins" pitchFamily="2" charset="77"/>
                          <a:sym typeface="Wingdings" pitchFamily="2" charset="2"/>
                        </a:rPr>
                        <a:t> weniger organisatorische Koordination</a:t>
                      </a: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r>
                        <a:rPr lang="en-IT" sz="2400" dirty="0">
                          <a:latin typeface="Poppins" pitchFamily="2" charset="77"/>
                          <a:cs typeface="Poppins" pitchFamily="2" charset="77"/>
                        </a:rPr>
                        <a:t>Personalisierung der Arbeitsmethoden</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Anpassung der Arbeit an individuelle Gegebenheiten</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verbesserte Work-Life-Balance</a:t>
                      </a:r>
                      <a:br>
                        <a:rPr lang="en-IT" sz="2400" dirty="0">
                          <a:latin typeface="Poppins" pitchFamily="2" charset="77"/>
                          <a:cs typeface="Poppins" pitchFamily="2" charset="77"/>
                          <a:sym typeface="Wingdings" pitchFamily="2" charset="2"/>
                        </a:rPr>
                      </a:b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2400" dirty="0">
                          <a:latin typeface="Poppins" pitchFamily="2" charset="77"/>
                          <a:cs typeface="Poppins" pitchFamily="2" charset="77"/>
                        </a:rPr>
                        <a:t>Personalisierung der Arbeitsmethoden</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Beeinträchtigung des Zusammenhalts innerhalb des Teams</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Beeinträchtigung des Arbeitsprozesses</a:t>
                      </a: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r>
                        <a:rPr lang="en-IT" sz="2400" dirty="0">
                          <a:latin typeface="Poppins" pitchFamily="2" charset="77"/>
                          <a:cs typeface="Poppins" pitchFamily="2" charset="77"/>
                        </a:rPr>
                        <a:t>mehr Autonomie der Mitarbeiter</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größeres Verantwortungsbewusstsein</a:t>
                      </a:r>
                    </a:p>
                    <a:p>
                      <a:pPr marL="457200" indent="-457200">
                        <a:buFont typeface="Wingdings" pitchFamily="2" charset="2"/>
                        <a:buChar char="à"/>
                      </a:pPr>
                      <a:r>
                        <a:rPr lang="en-IT" sz="2400" dirty="0">
                          <a:latin typeface="Poppins" pitchFamily="2" charset="77"/>
                          <a:cs typeface="Poppins" pitchFamily="2" charset="77"/>
                          <a:sym typeface="Wingdings" pitchFamily="2" charset="2"/>
                        </a:rPr>
                        <a:t>verstärkte Eigeninitiative</a:t>
                      </a:r>
                      <a:br>
                        <a:rPr lang="en-IT" sz="2400" dirty="0">
                          <a:latin typeface="Poppins" pitchFamily="2" charset="77"/>
                          <a:cs typeface="Poppins" pitchFamily="2" charset="77"/>
                          <a:sym typeface="Wingdings" pitchFamily="2" charset="2"/>
                        </a:rPr>
                      </a:b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2400" dirty="0">
                          <a:latin typeface="Poppins" pitchFamily="2" charset="77"/>
                          <a:cs typeface="Poppins" pitchFamily="2" charset="77"/>
                        </a:rPr>
                        <a:t>mehr Autonomie </a:t>
                      </a:r>
                    </a:p>
                    <a:p>
                      <a:r>
                        <a:rPr lang="en-IT" sz="2400" dirty="0">
                          <a:latin typeface="Poppins" pitchFamily="2" charset="77"/>
                          <a:cs typeface="Poppins" pitchFamily="2" charset="77"/>
                          <a:sym typeface="Wingdings" pitchFamily="2" charset="2"/>
                        </a:rPr>
                        <a:t> potenziell mehr Stress und Anforderungen, wenn es keine klaren Kommunikationsrichtlinien gibt</a:t>
                      </a:r>
                      <a:endParaRPr lang="en-IT" sz="2400" dirty="0">
                        <a:latin typeface="Poppins" pitchFamily="2" charset="77"/>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r>
                        <a:rPr lang="en-IT" sz="2400" kern="1200" dirty="0">
                          <a:solidFill>
                            <a:schemeClr val="tx1"/>
                          </a:solidFill>
                          <a:latin typeface="Poppins" pitchFamily="2" charset="77"/>
                          <a:ea typeface="+mn-ea"/>
                          <a:cs typeface="Poppins" pitchFamily="2" charset="77"/>
                        </a:rPr>
                        <a:t>Mehr Freiheit </a:t>
                      </a:r>
                      <a:br>
                        <a:rPr lang="en-IT" sz="2400" kern="1200" dirty="0">
                          <a:solidFill>
                            <a:schemeClr val="tx1"/>
                          </a:solidFill>
                          <a:latin typeface="Poppins" pitchFamily="2" charset="77"/>
                          <a:ea typeface="+mn-ea"/>
                          <a:cs typeface="Poppins" pitchFamily="2" charset="77"/>
                        </a:rPr>
                      </a:br>
                      <a:r>
                        <a:rPr lang="en-IT" sz="2400" kern="1200" dirty="0">
                          <a:solidFill>
                            <a:schemeClr val="tx1"/>
                          </a:solidFill>
                          <a:latin typeface="Poppins" pitchFamily="2" charset="77"/>
                          <a:ea typeface="+mn-ea"/>
                          <a:cs typeface="Poppins" pitchFamily="2" charset="77"/>
                          <a:sym typeface="Wingdings" pitchFamily="2" charset="2"/>
                        </a:rPr>
                        <a:t> mehr Loyalität gegenüber dem Unternehmen</a:t>
                      </a:r>
                      <a:endParaRPr lang="en-IT" sz="24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GB" sz="2400" kern="1200" dirty="0">
                          <a:solidFill>
                            <a:schemeClr val="tx1"/>
                          </a:solidFill>
                          <a:latin typeface="Poppins" pitchFamily="2" charset="77"/>
                          <a:ea typeface="+mn-ea"/>
                          <a:cs typeface="Poppins" pitchFamily="2" charset="77"/>
                        </a:rPr>
                        <a:t>Nicht alle Arbeitnehmer sind gleichermaßen bereit oder in der Lage, Selbstdisziplin zu entwickeln.</a:t>
                      </a:r>
                      <a:endParaRPr lang="en-IT" sz="2400"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C786E06A-60FA-088E-C519-038F474417AA}"/>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Mögliche Vor- und Nachteile (1)</a:t>
            </a:r>
          </a:p>
        </p:txBody>
      </p:sp>
      <p:sp>
        <p:nvSpPr>
          <p:cNvPr id="4" name="Freeform 9">
            <a:extLst>
              <a:ext uri="{FF2B5EF4-FFF2-40B4-BE49-F238E27FC236}">
                <a16:creationId xmlns:a16="http://schemas.microsoft.com/office/drawing/2014/main" id="{BD8C31A5-BB3C-E81D-D76E-D4F9DFBD5F2D}"/>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A9DC2F2E-AD9E-E051-3CD6-6668863AB68C}"/>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3CAF048B-00B9-A641-AB5F-88DBC5FB3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BE20718B-5B8F-474C-B776-EE5DFFE77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197345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872F-6F98-D9FE-56C3-1B5BD890080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75D30D-251D-7A52-79AB-E352E3C5B757}"/>
              </a:ext>
            </a:extLst>
          </p:cNvPr>
          <p:cNvGraphicFramePr>
            <a:graphicFrameLocks noGrp="1"/>
          </p:cNvGraphicFramePr>
          <p:nvPr>
            <p:extLst>
              <p:ext uri="{D42A27DB-BD31-4B8C-83A1-F6EECF244321}">
                <p14:modId xmlns:p14="http://schemas.microsoft.com/office/powerpoint/2010/main" val="4165910892"/>
              </p:ext>
            </p:extLst>
          </p:nvPr>
        </p:nvGraphicFramePr>
        <p:xfrm>
          <a:off x="0" y="2247900"/>
          <a:ext cx="18288000" cy="16156308"/>
        </p:xfrm>
        <a:graphic>
          <a:graphicData uri="http://schemas.openxmlformats.org/drawingml/2006/table">
            <a:tbl>
              <a:tblPr firstRow="1" bandRow="1"/>
              <a:tblGrid>
                <a:gridCol w="9144000">
                  <a:extLst>
                    <a:ext uri="{9D8B030D-6E8A-4147-A177-3AD203B41FA5}">
                      <a16:colId xmlns:a16="http://schemas.microsoft.com/office/drawing/2014/main" val="1181313146"/>
                    </a:ext>
                  </a:extLst>
                </a:gridCol>
                <a:gridCol w="9144000">
                  <a:extLst>
                    <a:ext uri="{9D8B030D-6E8A-4147-A177-3AD203B41FA5}">
                      <a16:colId xmlns:a16="http://schemas.microsoft.com/office/drawing/2014/main" val="3526201321"/>
                    </a:ext>
                  </a:extLst>
                </a:gridCol>
              </a:tblGrid>
              <a:tr h="1150938">
                <a:tc>
                  <a:txBody>
                    <a:bodyPr/>
                    <a:lstStyle/>
                    <a:p>
                      <a:endParaRPr lang="en-IT" sz="5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5000" b="1" kern="1200" dirty="0">
                        <a:solidFill>
                          <a:schemeClr val="tx1"/>
                        </a:solidFill>
                        <a:latin typeface="Poppins" pitchFamily="2" charset="77"/>
                        <a:ea typeface="+mn-ea"/>
                        <a:cs typeface="Poppins" pitchFamily="2" charset="77"/>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27145721"/>
                  </a:ext>
                </a:extLst>
              </a:tr>
              <a:tr h="1150938">
                <a:tc>
                  <a:txBody>
                    <a:bodyPr/>
                    <a:lstStyle/>
                    <a:p>
                      <a:r>
                        <a:rPr lang="en-IT" sz="3500" dirty="0"/>
                        <a:t>Verkürzung der Pendelzeiten:</a:t>
                      </a:r>
                      <a:br>
                        <a:rPr lang="en-IT" sz="3500" dirty="0"/>
                      </a:br>
                      <a:endParaRPr lang="en-IT" sz="3500" dirty="0"/>
                    </a:p>
                    <a:p>
                      <a:pPr marL="457200" indent="-457200">
                        <a:buFont typeface="Wingdings" pitchFamily="2" charset="2"/>
                        <a:buChar char="à"/>
                      </a:pP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bessere Work-Life-Balance</a:t>
                      </a:r>
                      <a:br>
                        <a:rPr lang="en-IT" sz="3500" dirty="0">
                          <a:sym typeface="Wingdings" pitchFamily="2" charset="2"/>
                        </a:rPr>
                      </a:b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Flexibilität, Mitarbeiterzufriedenheit</a:t>
                      </a:r>
                      <a:br>
                        <a:rPr lang="en-IT" sz="3500" dirty="0">
                          <a:sym typeface="Wingdings" pitchFamily="2" charset="2"/>
                        </a:rPr>
                      </a:br>
                      <a:endParaRPr lang="en-IT" sz="3500" dirty="0">
                        <a:sym typeface="Wingdings" pitchFamily="2" charset="2"/>
                      </a:endParaRPr>
                    </a:p>
                    <a:p>
                      <a:pPr marL="457200" indent="-457200">
                        <a:buFont typeface="Wingdings" pitchFamily="2" charset="2"/>
                        <a:buChar char="à"/>
                      </a:pPr>
                      <a:r>
                        <a:rPr lang="en-IT" sz="3500" dirty="0">
                          <a:sym typeface="Wingdings" pitchFamily="2" charset="2"/>
                        </a:rPr>
                        <a:t>weniger Kohlenstoff-Fußabdruck</a:t>
                      </a:r>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IT" sz="3500" dirty="0"/>
                        <a:t>Physische Entfernung </a:t>
                      </a:r>
                    </a:p>
                    <a:p>
                      <a:pPr marL="457200" indent="-457200">
                        <a:buFont typeface="Wingdings" pitchFamily="2" charset="2"/>
                        <a:buChar char="à"/>
                      </a:pPr>
                      <a:r>
                        <a:rPr lang="en-IT" sz="3500" dirty="0">
                          <a:sym typeface="Wingdings" pitchFamily="2" charset="2"/>
                        </a:rPr>
                        <a:t>Verlust von sozialen Kontakten und Vernetzungsmöglichkeiten</a:t>
                      </a:r>
                      <a:br>
                        <a:rPr lang="en-IT" sz="3500" dirty="0">
                          <a:sym typeface="Wingdings" pitchFamily="2" charset="2"/>
                        </a:rPr>
                      </a:b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500" dirty="0">
                          <a:sym typeface="Wingdings" pitchFamily="2" charset="2"/>
                        </a:rPr>
                        <a:t>hohes Potenzial für soziale Isolation, Einsamkeit, Verlust des Zugehörigkeitsgefühls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IT" sz="3500" dirty="0">
                          <a:sym typeface="Wingdings" pitchFamily="2" charset="2"/>
                        </a:rPr>
                        <a:t>es sind Gegenmaßnahmen erforderlich, um die soziale Bindung und die Identifikation der Mitarbeiter mit dem Unternehmen zu fördern: virtuelle Teamsitzungen und/oder regelmäßige physische Treffen</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sym typeface="Wingdings"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IT" sz="3500" dirty="0"/>
                    </a:p>
                    <a:p>
                      <a:pPr marL="457200" indent="-457200">
                        <a:buFont typeface="Wingdings" pitchFamily="2" charset="2"/>
                        <a:buChar char="à"/>
                      </a:pPr>
                      <a:endParaRPr lang="en-IT" sz="3500" dirty="0">
                        <a:sym typeface="Wingdings" pitchFamily="2" charset="2"/>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6555905"/>
                  </a:ext>
                </a:extLst>
              </a:tr>
              <a:tr h="1150938">
                <a:tc>
                  <a:txBody>
                    <a:bodyPr/>
                    <a:lstStyle/>
                    <a:p>
                      <a:endParaRPr lang="en-IT" sz="3500" dirty="0"/>
                    </a:p>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38428978"/>
                  </a:ext>
                </a:extLst>
              </a:tr>
              <a:tr h="1150938">
                <a:tc>
                  <a:txBody>
                    <a:bodyPr/>
                    <a:lstStyle/>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5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36817261"/>
                  </a:ext>
                </a:extLst>
              </a:tr>
              <a:tr h="1150938">
                <a:tc>
                  <a:txBody>
                    <a:bodyPr/>
                    <a:lstStyle/>
                    <a:p>
                      <a:endParaRPr lang="en-IT" sz="35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500" kern="1200" dirty="0">
                        <a:solidFill>
                          <a:schemeClr val="tx1"/>
                        </a:solidFill>
                        <a:latin typeface="+mn-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62948870"/>
                  </a:ext>
                </a:extLst>
              </a:tr>
              <a:tr h="1150938">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17875353"/>
                  </a:ext>
                </a:extLst>
              </a:tr>
              <a:tr h="1150938">
                <a:tc>
                  <a:txBody>
                    <a:bodyPr/>
                    <a:lstStyle/>
                    <a:p>
                      <a:endParaRPr lang="en-IT" sz="30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sz="3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21330761"/>
                  </a:ext>
                </a:extLst>
              </a:tr>
              <a:tr h="1150938">
                <a:tc>
                  <a:txBody>
                    <a:bodyPr/>
                    <a:lstStyle/>
                    <a:p>
                      <a:endParaRPr lang="en-IT"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IT"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3774540"/>
                  </a:ext>
                </a:extLst>
              </a:tr>
            </a:tbl>
          </a:graphicData>
        </a:graphic>
      </p:graphicFrame>
      <p:sp>
        <p:nvSpPr>
          <p:cNvPr id="3" name="TextBox 40">
            <a:extLst>
              <a:ext uri="{FF2B5EF4-FFF2-40B4-BE49-F238E27FC236}">
                <a16:creationId xmlns:a16="http://schemas.microsoft.com/office/drawing/2014/main" id="{8BF27ECD-0C9D-A356-08CF-1F85649B620F}"/>
              </a:ext>
            </a:extLst>
          </p:cNvPr>
          <p:cNvSpPr txBox="1"/>
          <p:nvPr/>
        </p:nvSpPr>
        <p:spPr>
          <a:xfrm>
            <a:off x="1828800" y="336010"/>
            <a:ext cx="15011400"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Mögliche Vor- und Nachteile (2)</a:t>
            </a:r>
          </a:p>
        </p:txBody>
      </p:sp>
      <p:sp>
        <p:nvSpPr>
          <p:cNvPr id="4" name="Freeform 9">
            <a:extLst>
              <a:ext uri="{FF2B5EF4-FFF2-40B4-BE49-F238E27FC236}">
                <a16:creationId xmlns:a16="http://schemas.microsoft.com/office/drawing/2014/main" id="{9685E764-FCE5-228E-4D5E-7B7494DB69A4}"/>
              </a:ext>
            </a:extLst>
          </p:cNvPr>
          <p:cNvSpPr/>
          <p:nvPr/>
        </p:nvSpPr>
        <p:spPr>
          <a:xfrm rot="-201626" flipV="1">
            <a:off x="-1840594" y="-63359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8">
            <a:extLst>
              <a:ext uri="{FF2B5EF4-FFF2-40B4-BE49-F238E27FC236}">
                <a16:creationId xmlns:a16="http://schemas.microsoft.com/office/drawing/2014/main" id="{32D2DE83-AFB6-173C-D966-343CBE1F4A82}"/>
              </a:ext>
            </a:extLst>
          </p:cNvPr>
          <p:cNvSpPr/>
          <p:nvPr/>
        </p:nvSpPr>
        <p:spPr>
          <a:xfrm rot="-10602057">
            <a:off x="13213075" y="-70084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pic>
        <p:nvPicPr>
          <p:cNvPr id="9" name="Graphic 8" descr="Badge Follow with solid fill">
            <a:extLst>
              <a:ext uri="{FF2B5EF4-FFF2-40B4-BE49-F238E27FC236}">
                <a16:creationId xmlns:a16="http://schemas.microsoft.com/office/drawing/2014/main" id="{ED3CC7CA-63C1-3C2B-C214-00F2548DC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231845"/>
            <a:ext cx="914400" cy="914400"/>
          </a:xfrm>
          <a:prstGeom prst="rect">
            <a:avLst/>
          </a:prstGeom>
        </p:spPr>
      </p:pic>
      <p:pic>
        <p:nvPicPr>
          <p:cNvPr id="11" name="Graphic 10" descr="Badge Unfollow with solid fill">
            <a:extLst>
              <a:ext uri="{FF2B5EF4-FFF2-40B4-BE49-F238E27FC236}">
                <a16:creationId xmlns:a16="http://schemas.microsoft.com/office/drawing/2014/main" id="{55C11370-1015-D087-1161-AB9A34EE0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98421" y="2249812"/>
            <a:ext cx="914400" cy="914400"/>
          </a:xfrm>
          <a:prstGeom prst="rect">
            <a:avLst/>
          </a:prstGeom>
        </p:spPr>
      </p:pic>
    </p:spTree>
    <p:extLst>
      <p:ext uri="{BB962C8B-B14F-4D97-AF65-F5344CB8AC3E}">
        <p14:creationId xmlns:p14="http://schemas.microsoft.com/office/powerpoint/2010/main" val="337741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53DF-705D-796E-407A-D935A63B0D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616A3A-7072-19ED-6359-5DC7109CD6B5}"/>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4F036FAA-B917-CEC3-D48A-091A4F41F481}"/>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E8642244-D15F-4B3A-ED6B-9D0470F5A642}"/>
              </a:ext>
            </a:extLst>
          </p:cNvPr>
          <p:cNvSpPr/>
          <p:nvPr/>
        </p:nvSpPr>
        <p:spPr>
          <a:xfrm>
            <a:off x="8728078" y="2777103"/>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FDABB5A5-3A81-7987-8D08-FF17B28C2AB6}"/>
              </a:ext>
            </a:extLst>
          </p:cNvPr>
          <p:cNvSpPr/>
          <p:nvPr/>
        </p:nvSpPr>
        <p:spPr>
          <a:xfrm>
            <a:off x="8823218" y="287224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B96E73DA-8276-5A96-1BD9-F235AC00BAA7}"/>
              </a:ext>
            </a:extLst>
          </p:cNvPr>
          <p:cNvSpPr/>
          <p:nvPr/>
        </p:nvSpPr>
        <p:spPr>
          <a:xfrm>
            <a:off x="8878764" y="2927789"/>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7FE3587-02D4-AF9A-A68A-E6F5574F6C45}"/>
              </a:ext>
            </a:extLst>
          </p:cNvPr>
          <p:cNvSpPr/>
          <p:nvPr/>
        </p:nvSpPr>
        <p:spPr>
          <a:xfrm>
            <a:off x="8728078" y="4095384"/>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1599AFBA-1E4C-04DD-5285-58609A142E19}"/>
              </a:ext>
            </a:extLst>
          </p:cNvPr>
          <p:cNvSpPr/>
          <p:nvPr/>
        </p:nvSpPr>
        <p:spPr>
          <a:xfrm>
            <a:off x="8823218" y="419052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1A0175BE-883B-4675-94BF-1FCD17557AC2}"/>
              </a:ext>
            </a:extLst>
          </p:cNvPr>
          <p:cNvSpPr/>
          <p:nvPr/>
        </p:nvSpPr>
        <p:spPr>
          <a:xfrm>
            <a:off x="8878764" y="4246070"/>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765FDA7F-CCA2-8673-EBB8-2F7805733DAE}"/>
              </a:ext>
            </a:extLst>
          </p:cNvPr>
          <p:cNvSpPr/>
          <p:nvPr/>
        </p:nvSpPr>
        <p:spPr>
          <a:xfrm>
            <a:off x="8728078" y="5413666"/>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DBB713E-A1D8-FCFC-5E2B-FD49FB0CFEAA}"/>
              </a:ext>
            </a:extLst>
          </p:cNvPr>
          <p:cNvSpPr/>
          <p:nvPr/>
        </p:nvSpPr>
        <p:spPr>
          <a:xfrm>
            <a:off x="8823218" y="55088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02ED07A1-FC94-2E22-510A-124BDD74F559}"/>
              </a:ext>
            </a:extLst>
          </p:cNvPr>
          <p:cNvSpPr/>
          <p:nvPr/>
        </p:nvSpPr>
        <p:spPr>
          <a:xfrm>
            <a:off x="8878764" y="5564352"/>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B7A387CB-2DF5-188C-3807-C5CE2DA00D8B}"/>
              </a:ext>
            </a:extLst>
          </p:cNvPr>
          <p:cNvSpPr/>
          <p:nvPr/>
        </p:nvSpPr>
        <p:spPr>
          <a:xfrm>
            <a:off x="8728078" y="6731948"/>
            <a:ext cx="1261545" cy="1261545"/>
          </a:xfrm>
          <a:custGeom>
            <a:avLst/>
            <a:gdLst/>
            <a:ahLst/>
            <a:cxnLst/>
            <a:rect l="l" t="t" r="r" b="b"/>
            <a:pathLst>
              <a:path w="1261545" h="1261545">
                <a:moveTo>
                  <a:pt x="0" y="0"/>
                </a:moveTo>
                <a:lnTo>
                  <a:pt x="1261546" y="0"/>
                </a:lnTo>
                <a:lnTo>
                  <a:pt x="1261546"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19736847-DEEA-D73E-C4CA-125969E23B3B}"/>
              </a:ext>
            </a:extLst>
          </p:cNvPr>
          <p:cNvSpPr/>
          <p:nvPr/>
        </p:nvSpPr>
        <p:spPr>
          <a:xfrm>
            <a:off x="8823218" y="6827088"/>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7C359476-94DE-74F9-7E25-109FFDDCAC01}"/>
              </a:ext>
            </a:extLst>
          </p:cNvPr>
          <p:cNvSpPr/>
          <p:nvPr/>
        </p:nvSpPr>
        <p:spPr>
          <a:xfrm>
            <a:off x="8878764" y="6882634"/>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38471C53-6D48-A5AA-38F3-42AB7FA08055}"/>
              </a:ext>
            </a:extLst>
          </p:cNvPr>
          <p:cNvSpPr/>
          <p:nvPr/>
        </p:nvSpPr>
        <p:spPr>
          <a:xfrm>
            <a:off x="8728078" y="8050229"/>
            <a:ext cx="1261545" cy="1261545"/>
          </a:xfrm>
          <a:custGeom>
            <a:avLst/>
            <a:gdLst/>
            <a:ahLst/>
            <a:cxnLst/>
            <a:rect l="l" t="t" r="r" b="b"/>
            <a:pathLst>
              <a:path w="1261545" h="1261545">
                <a:moveTo>
                  <a:pt x="0" y="0"/>
                </a:moveTo>
                <a:lnTo>
                  <a:pt x="1261546" y="0"/>
                </a:lnTo>
                <a:lnTo>
                  <a:pt x="1261546" y="1261546"/>
                </a:lnTo>
                <a:lnTo>
                  <a:pt x="0" y="1261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22BC6E-9149-FCA3-0D77-74EFD17C08B1}"/>
              </a:ext>
            </a:extLst>
          </p:cNvPr>
          <p:cNvSpPr/>
          <p:nvPr/>
        </p:nvSpPr>
        <p:spPr>
          <a:xfrm>
            <a:off x="8823218" y="814536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9644B94-661D-8EBD-E32F-BD6941A2F27A}"/>
              </a:ext>
            </a:extLst>
          </p:cNvPr>
          <p:cNvSpPr/>
          <p:nvPr/>
        </p:nvSpPr>
        <p:spPr>
          <a:xfrm>
            <a:off x="8878764" y="8200915"/>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585C9439-399F-1055-CA42-389551178B13}"/>
              </a:ext>
            </a:extLst>
          </p:cNvPr>
          <p:cNvGrpSpPr/>
          <p:nvPr/>
        </p:nvGrpSpPr>
        <p:grpSpPr>
          <a:xfrm>
            <a:off x="-1342907" y="10016500"/>
            <a:ext cx="20973813" cy="734301"/>
            <a:chOff x="0" y="0"/>
            <a:chExt cx="11607985" cy="406400"/>
          </a:xfrm>
        </p:grpSpPr>
        <p:sp>
          <p:nvSpPr>
            <p:cNvPr id="20" name="Freeform 20">
              <a:extLst>
                <a:ext uri="{FF2B5EF4-FFF2-40B4-BE49-F238E27FC236}">
                  <a16:creationId xmlns:a16="http://schemas.microsoft.com/office/drawing/2014/main" id="{7804FF2E-E83B-066C-2AB7-55ADED3A1B15}"/>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1" name="TextBox 21">
              <a:extLst>
                <a:ext uri="{FF2B5EF4-FFF2-40B4-BE49-F238E27FC236}">
                  <a16:creationId xmlns:a16="http://schemas.microsoft.com/office/drawing/2014/main" id="{5AC276CD-2F83-8B1F-E7F7-B3319AEB1B9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a:extLst>
              <a:ext uri="{FF2B5EF4-FFF2-40B4-BE49-F238E27FC236}">
                <a16:creationId xmlns:a16="http://schemas.microsoft.com/office/drawing/2014/main" id="{44D9FAC9-C816-D1A9-0E93-96CD98025DAD}"/>
              </a:ext>
            </a:extLst>
          </p:cNvPr>
          <p:cNvGrpSpPr/>
          <p:nvPr/>
        </p:nvGrpSpPr>
        <p:grpSpPr>
          <a:xfrm>
            <a:off x="2488624" y="10016500"/>
            <a:ext cx="13310752" cy="734301"/>
            <a:chOff x="0" y="0"/>
            <a:chExt cx="7366854" cy="406400"/>
          </a:xfrm>
        </p:grpSpPr>
        <p:sp>
          <p:nvSpPr>
            <p:cNvPr id="23" name="Freeform 23">
              <a:extLst>
                <a:ext uri="{FF2B5EF4-FFF2-40B4-BE49-F238E27FC236}">
                  <a16:creationId xmlns:a16="http://schemas.microsoft.com/office/drawing/2014/main" id="{25DBBBE9-9278-5D2C-8F5E-7F3BAC601ED2}"/>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4" name="TextBox 24">
              <a:extLst>
                <a:ext uri="{FF2B5EF4-FFF2-40B4-BE49-F238E27FC236}">
                  <a16:creationId xmlns:a16="http://schemas.microsoft.com/office/drawing/2014/main" id="{B7EA9AA3-FD15-A8E7-8769-44A1C3289BAD}"/>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a:extLst>
              <a:ext uri="{FF2B5EF4-FFF2-40B4-BE49-F238E27FC236}">
                <a16:creationId xmlns:a16="http://schemas.microsoft.com/office/drawing/2014/main" id="{EB7826A5-FA2A-11CD-3B15-6011E82CDFEA}"/>
              </a:ext>
            </a:extLst>
          </p:cNvPr>
          <p:cNvGrpSpPr/>
          <p:nvPr/>
        </p:nvGrpSpPr>
        <p:grpSpPr>
          <a:xfrm>
            <a:off x="4107553" y="9974520"/>
            <a:ext cx="10025232" cy="734301"/>
            <a:chOff x="0" y="0"/>
            <a:chExt cx="5548478" cy="406400"/>
          </a:xfrm>
        </p:grpSpPr>
        <p:sp>
          <p:nvSpPr>
            <p:cNvPr id="26" name="Freeform 26">
              <a:extLst>
                <a:ext uri="{FF2B5EF4-FFF2-40B4-BE49-F238E27FC236}">
                  <a16:creationId xmlns:a16="http://schemas.microsoft.com/office/drawing/2014/main" id="{034D1BAA-0CF7-0100-67CB-32F4B917C3B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7" name="TextBox 27">
              <a:extLst>
                <a:ext uri="{FF2B5EF4-FFF2-40B4-BE49-F238E27FC236}">
                  <a16:creationId xmlns:a16="http://schemas.microsoft.com/office/drawing/2014/main" id="{3F78A027-9D98-AA34-F692-9B28B47D1984}"/>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28" name="Group 28">
            <a:extLst>
              <a:ext uri="{FF2B5EF4-FFF2-40B4-BE49-F238E27FC236}">
                <a16:creationId xmlns:a16="http://schemas.microsoft.com/office/drawing/2014/main" id="{F4285E03-6B31-BA1A-429A-D4381A11867C}"/>
              </a:ext>
            </a:extLst>
          </p:cNvPr>
          <p:cNvGrpSpPr/>
          <p:nvPr/>
        </p:nvGrpSpPr>
        <p:grpSpPr>
          <a:xfrm>
            <a:off x="10256324" y="2101256"/>
            <a:ext cx="7426068" cy="7239959"/>
            <a:chOff x="0" y="0"/>
            <a:chExt cx="9901425" cy="9653279"/>
          </a:xfrm>
        </p:grpSpPr>
        <p:sp>
          <p:nvSpPr>
            <p:cNvPr id="29" name="Freeform 29">
              <a:extLst>
                <a:ext uri="{FF2B5EF4-FFF2-40B4-BE49-F238E27FC236}">
                  <a16:creationId xmlns:a16="http://schemas.microsoft.com/office/drawing/2014/main" id="{1D470ADC-7616-4955-F424-FCBDEFFE6507}"/>
                </a:ext>
              </a:extLst>
            </p:cNvPr>
            <p:cNvSpPr/>
            <p:nvPr/>
          </p:nvSpPr>
          <p:spPr>
            <a:xfrm>
              <a:off x="3009034" y="0"/>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0" name="Freeform 30">
              <a:extLst>
                <a:ext uri="{FF2B5EF4-FFF2-40B4-BE49-F238E27FC236}">
                  <a16:creationId xmlns:a16="http://schemas.microsoft.com/office/drawing/2014/main" id="{8D943D9E-7BFF-81B8-AB4A-DAB47B3DC24B}"/>
                </a:ext>
              </a:extLst>
            </p:cNvPr>
            <p:cNvSpPr/>
            <p:nvPr/>
          </p:nvSpPr>
          <p:spPr>
            <a:xfrm>
              <a:off x="6212035"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1860C6BF-0F4E-00AC-BF0A-31A03BFE5AAE}"/>
                </a:ext>
              </a:extLst>
            </p:cNvPr>
            <p:cNvSpPr/>
            <p:nvPr/>
          </p:nvSpPr>
          <p:spPr>
            <a:xfrm>
              <a:off x="0"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78C5A208-5E92-8DC0-198B-4BEBF495CD80}"/>
                </a:ext>
              </a:extLst>
            </p:cNvPr>
            <p:cNvSpPr/>
            <p:nvPr/>
          </p:nvSpPr>
          <p:spPr>
            <a:xfrm>
              <a:off x="1263011" y="596388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3" name="Freeform 33">
              <a:extLst>
                <a:ext uri="{FF2B5EF4-FFF2-40B4-BE49-F238E27FC236}">
                  <a16:creationId xmlns:a16="http://schemas.microsoft.com/office/drawing/2014/main" id="{3E1D19F6-A2D1-8981-A184-F3AA1DDB640A}"/>
                </a:ext>
              </a:extLst>
            </p:cNvPr>
            <p:cNvSpPr/>
            <p:nvPr/>
          </p:nvSpPr>
          <p:spPr>
            <a:xfrm>
              <a:off x="4952401" y="5963889"/>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262DA814-92DD-338B-D7AD-1BC22E19D37B}"/>
                </a:ext>
              </a:extLst>
            </p:cNvPr>
            <p:cNvSpPr/>
            <p:nvPr/>
          </p:nvSpPr>
          <p:spPr>
            <a:xfrm>
              <a:off x="3287271" y="278237"/>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5" name="Freeform 35">
              <a:extLst>
                <a:ext uri="{FF2B5EF4-FFF2-40B4-BE49-F238E27FC236}">
                  <a16:creationId xmlns:a16="http://schemas.microsoft.com/office/drawing/2014/main" id="{0DDFCD13-78AA-ACA4-0B05-FFBE378D295D}"/>
                </a:ext>
              </a:extLst>
            </p:cNvPr>
            <p:cNvSpPr/>
            <p:nvPr/>
          </p:nvSpPr>
          <p:spPr>
            <a:xfrm>
              <a:off x="6490272" y="255273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C105C332-DF31-A4F5-C22F-6F95CC31E31F}"/>
                </a:ext>
              </a:extLst>
            </p:cNvPr>
            <p:cNvSpPr/>
            <p:nvPr/>
          </p:nvSpPr>
          <p:spPr>
            <a:xfrm>
              <a:off x="278237" y="2552736"/>
              <a:ext cx="3132915" cy="3132915"/>
            </a:xfrm>
            <a:custGeom>
              <a:avLst/>
              <a:gdLst/>
              <a:ahLst/>
              <a:cxnLst/>
              <a:rect l="l" t="t" r="r" b="b"/>
              <a:pathLst>
                <a:path w="3132915" h="3132915">
                  <a:moveTo>
                    <a:pt x="0" y="0"/>
                  </a:moveTo>
                  <a:lnTo>
                    <a:pt x="3132916" y="0"/>
                  </a:lnTo>
                  <a:lnTo>
                    <a:pt x="3132916"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C090A7FC-C989-DA8C-C41D-929AAB038F70}"/>
                </a:ext>
              </a:extLst>
            </p:cNvPr>
            <p:cNvSpPr/>
            <p:nvPr/>
          </p:nvSpPr>
          <p:spPr>
            <a:xfrm>
              <a:off x="154124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8" name="Freeform 38">
              <a:extLst>
                <a:ext uri="{FF2B5EF4-FFF2-40B4-BE49-F238E27FC236}">
                  <a16:creationId xmlns:a16="http://schemas.microsoft.com/office/drawing/2014/main" id="{B889885B-726A-B4F3-4716-B551138AA96A}"/>
                </a:ext>
              </a:extLst>
            </p:cNvPr>
            <p:cNvSpPr/>
            <p:nvPr/>
          </p:nvSpPr>
          <p:spPr>
            <a:xfrm>
              <a:off x="523063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39" name="Freeform 39">
              <a:extLst>
                <a:ext uri="{FF2B5EF4-FFF2-40B4-BE49-F238E27FC236}">
                  <a16:creationId xmlns:a16="http://schemas.microsoft.com/office/drawing/2014/main" id="{91DD8C65-ABC0-18EC-55D9-077AD45F5B0B}"/>
                </a:ext>
              </a:extLst>
            </p:cNvPr>
            <p:cNvSpPr/>
            <p:nvPr/>
          </p:nvSpPr>
          <p:spPr>
            <a:xfrm>
              <a:off x="3449715" y="440681"/>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0" name="Freeform 40">
              <a:extLst>
                <a:ext uri="{FF2B5EF4-FFF2-40B4-BE49-F238E27FC236}">
                  <a16:creationId xmlns:a16="http://schemas.microsoft.com/office/drawing/2014/main" id="{8BBABC7E-9401-F0AE-E874-35B4F74AC4DF}"/>
                </a:ext>
              </a:extLst>
            </p:cNvPr>
            <p:cNvSpPr/>
            <p:nvPr/>
          </p:nvSpPr>
          <p:spPr>
            <a:xfrm>
              <a:off x="6652716"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1" name="Freeform 41">
              <a:extLst>
                <a:ext uri="{FF2B5EF4-FFF2-40B4-BE49-F238E27FC236}">
                  <a16:creationId xmlns:a16="http://schemas.microsoft.com/office/drawing/2014/main" id="{09C7EA9E-DAB4-7DAC-AC1A-2B580AD79DB5}"/>
                </a:ext>
              </a:extLst>
            </p:cNvPr>
            <p:cNvSpPr/>
            <p:nvPr/>
          </p:nvSpPr>
          <p:spPr>
            <a:xfrm>
              <a:off x="440681"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2" name="Freeform 42">
              <a:extLst>
                <a:ext uri="{FF2B5EF4-FFF2-40B4-BE49-F238E27FC236}">
                  <a16:creationId xmlns:a16="http://schemas.microsoft.com/office/drawing/2014/main" id="{C474413D-F444-48FD-8CE7-566B02B35BF5}"/>
                </a:ext>
              </a:extLst>
            </p:cNvPr>
            <p:cNvSpPr/>
            <p:nvPr/>
          </p:nvSpPr>
          <p:spPr>
            <a:xfrm>
              <a:off x="1703692" y="640457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3" name="Freeform 43">
              <a:extLst>
                <a:ext uri="{FF2B5EF4-FFF2-40B4-BE49-F238E27FC236}">
                  <a16:creationId xmlns:a16="http://schemas.microsoft.com/office/drawing/2014/main" id="{43D253BB-19F5-4D9C-6C85-B5C54E0CACDA}"/>
                </a:ext>
              </a:extLst>
            </p:cNvPr>
            <p:cNvSpPr/>
            <p:nvPr/>
          </p:nvSpPr>
          <p:spPr>
            <a:xfrm>
              <a:off x="5393082" y="6404570"/>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de-DE"/>
            </a:p>
          </p:txBody>
        </p:sp>
        <p:sp>
          <p:nvSpPr>
            <p:cNvPr id="44" name="Freeform 44">
              <a:extLst>
                <a:ext uri="{FF2B5EF4-FFF2-40B4-BE49-F238E27FC236}">
                  <a16:creationId xmlns:a16="http://schemas.microsoft.com/office/drawing/2014/main" id="{D044B49D-F686-F92D-AB8C-B73FC1AEB1E8}"/>
                </a:ext>
              </a:extLst>
            </p:cNvPr>
            <p:cNvSpPr/>
            <p:nvPr/>
          </p:nvSpPr>
          <p:spPr>
            <a:xfrm>
              <a:off x="3907950" y="831520"/>
              <a:ext cx="1906386" cy="1906386"/>
            </a:xfrm>
            <a:custGeom>
              <a:avLst/>
              <a:gdLst/>
              <a:ahLst/>
              <a:cxnLst/>
              <a:rect l="l" t="t" r="r" b="b"/>
              <a:pathLst>
                <a:path w="1906386" h="1906386">
                  <a:moveTo>
                    <a:pt x="0" y="0"/>
                  </a:moveTo>
                  <a:lnTo>
                    <a:pt x="1906387" y="0"/>
                  </a:lnTo>
                  <a:lnTo>
                    <a:pt x="1906387" y="1906386"/>
                  </a:lnTo>
                  <a:lnTo>
                    <a:pt x="0" y="1906386"/>
                  </a:lnTo>
                  <a:lnTo>
                    <a:pt x="0" y="0"/>
                  </a:lnTo>
                  <a:close/>
                </a:path>
              </a:pathLst>
            </a:custGeom>
            <a:blipFill>
              <a:blip r:embed="rId13">
                <a:alphaModFix amt="9999"/>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45" name="Freeform 45">
              <a:extLst>
                <a:ext uri="{FF2B5EF4-FFF2-40B4-BE49-F238E27FC236}">
                  <a16:creationId xmlns:a16="http://schemas.microsoft.com/office/drawing/2014/main" id="{9A610B18-E9BC-CD6F-170F-B3CA4115F077}"/>
                </a:ext>
              </a:extLst>
            </p:cNvPr>
            <p:cNvSpPr/>
            <p:nvPr/>
          </p:nvSpPr>
          <p:spPr>
            <a:xfrm>
              <a:off x="1044994" y="3082437"/>
              <a:ext cx="1599403" cy="1901222"/>
            </a:xfrm>
            <a:custGeom>
              <a:avLst/>
              <a:gdLst/>
              <a:ahLst/>
              <a:cxnLst/>
              <a:rect l="l" t="t" r="r" b="b"/>
              <a:pathLst>
                <a:path w="1599403" h="1901222">
                  <a:moveTo>
                    <a:pt x="0" y="0"/>
                  </a:moveTo>
                  <a:lnTo>
                    <a:pt x="1599402" y="0"/>
                  </a:lnTo>
                  <a:lnTo>
                    <a:pt x="1599402" y="1901221"/>
                  </a:lnTo>
                  <a:lnTo>
                    <a:pt x="0" y="1901221"/>
                  </a:lnTo>
                  <a:lnTo>
                    <a:pt x="0" y="0"/>
                  </a:lnTo>
                  <a:close/>
                </a:path>
              </a:pathLst>
            </a:custGeom>
            <a:blipFill>
              <a:blip r:embed="rId15">
                <a:alphaModFix amt="9999"/>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46" name="Freeform 46">
              <a:extLst>
                <a:ext uri="{FF2B5EF4-FFF2-40B4-BE49-F238E27FC236}">
                  <a16:creationId xmlns:a16="http://schemas.microsoft.com/office/drawing/2014/main" id="{0E13575D-139C-4627-5D00-2C345EDA561C}"/>
                </a:ext>
              </a:extLst>
            </p:cNvPr>
            <p:cNvSpPr/>
            <p:nvPr/>
          </p:nvSpPr>
          <p:spPr>
            <a:xfrm>
              <a:off x="7241371" y="3205643"/>
              <a:ext cx="1827103" cy="1827103"/>
            </a:xfrm>
            <a:custGeom>
              <a:avLst/>
              <a:gdLst/>
              <a:ahLst/>
              <a:cxnLst/>
              <a:rect l="l" t="t" r="r" b="b"/>
              <a:pathLst>
                <a:path w="1827103" h="1827103">
                  <a:moveTo>
                    <a:pt x="0" y="0"/>
                  </a:moveTo>
                  <a:lnTo>
                    <a:pt x="1827103" y="0"/>
                  </a:lnTo>
                  <a:lnTo>
                    <a:pt x="1827103" y="1827103"/>
                  </a:lnTo>
                  <a:lnTo>
                    <a:pt x="0" y="1827103"/>
                  </a:lnTo>
                  <a:lnTo>
                    <a:pt x="0" y="0"/>
                  </a:lnTo>
                  <a:close/>
                </a:path>
              </a:pathLst>
            </a:custGeom>
            <a:blipFill>
              <a:blip r:embed="rId17">
                <a:alphaModFix amt="9999"/>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47" name="Freeform 47">
              <a:extLst>
                <a:ext uri="{FF2B5EF4-FFF2-40B4-BE49-F238E27FC236}">
                  <a16:creationId xmlns:a16="http://schemas.microsoft.com/office/drawing/2014/main" id="{CA74C1E3-0390-F349-0772-32B6B5FA7364}"/>
                </a:ext>
              </a:extLst>
            </p:cNvPr>
            <p:cNvSpPr/>
            <p:nvPr/>
          </p:nvSpPr>
          <p:spPr>
            <a:xfrm>
              <a:off x="2158271" y="6859150"/>
              <a:ext cx="1898869" cy="1898869"/>
            </a:xfrm>
            <a:custGeom>
              <a:avLst/>
              <a:gdLst/>
              <a:ahLst/>
              <a:cxnLst/>
              <a:rect l="l" t="t" r="r" b="b"/>
              <a:pathLst>
                <a:path w="1898869" h="1898869">
                  <a:moveTo>
                    <a:pt x="0" y="0"/>
                  </a:moveTo>
                  <a:lnTo>
                    <a:pt x="1898869" y="0"/>
                  </a:lnTo>
                  <a:lnTo>
                    <a:pt x="1898869" y="1898868"/>
                  </a:lnTo>
                  <a:lnTo>
                    <a:pt x="0" y="1898868"/>
                  </a:lnTo>
                  <a:lnTo>
                    <a:pt x="0" y="0"/>
                  </a:lnTo>
                  <a:close/>
                </a:path>
              </a:pathLst>
            </a:custGeom>
            <a:blipFill>
              <a:blip r:embed="rId19">
                <a:alphaModFix amt="999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48" name="Freeform 48">
              <a:extLst>
                <a:ext uri="{FF2B5EF4-FFF2-40B4-BE49-F238E27FC236}">
                  <a16:creationId xmlns:a16="http://schemas.microsoft.com/office/drawing/2014/main" id="{31D1C4A0-8F05-DA42-5F41-376FA5CE6929}"/>
                </a:ext>
              </a:extLst>
            </p:cNvPr>
            <p:cNvSpPr/>
            <p:nvPr/>
          </p:nvSpPr>
          <p:spPr>
            <a:xfrm>
              <a:off x="5807527" y="6936157"/>
              <a:ext cx="1979136" cy="1543726"/>
            </a:xfrm>
            <a:custGeom>
              <a:avLst/>
              <a:gdLst/>
              <a:ahLst/>
              <a:cxnLst/>
              <a:rect l="l" t="t" r="r" b="b"/>
              <a:pathLst>
                <a:path w="1979136" h="1543726">
                  <a:moveTo>
                    <a:pt x="0" y="0"/>
                  </a:moveTo>
                  <a:lnTo>
                    <a:pt x="1979137" y="0"/>
                  </a:lnTo>
                  <a:lnTo>
                    <a:pt x="1979137" y="1543726"/>
                  </a:lnTo>
                  <a:lnTo>
                    <a:pt x="0" y="1543726"/>
                  </a:lnTo>
                  <a:lnTo>
                    <a:pt x="0" y="0"/>
                  </a:lnTo>
                  <a:close/>
                </a:path>
              </a:pathLst>
            </a:custGeom>
            <a:blipFill>
              <a:blip r:embed="rId21">
                <a:alphaModFix amt="9999"/>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49" name="Freeform 49">
              <a:extLst>
                <a:ext uri="{FF2B5EF4-FFF2-40B4-BE49-F238E27FC236}">
                  <a16:creationId xmlns:a16="http://schemas.microsoft.com/office/drawing/2014/main" id="{1B6EBA0C-D176-AC9B-9B1B-3ED38C87E764}"/>
                </a:ext>
              </a:extLst>
            </p:cNvPr>
            <p:cNvSpPr/>
            <p:nvPr/>
          </p:nvSpPr>
          <p:spPr>
            <a:xfrm>
              <a:off x="3248709" y="3411153"/>
              <a:ext cx="3293480" cy="3293480"/>
            </a:xfrm>
            <a:custGeom>
              <a:avLst/>
              <a:gdLst/>
              <a:ahLst/>
              <a:cxnLst/>
              <a:rect l="l" t="t" r="r" b="b"/>
              <a:pathLst>
                <a:path w="3293480" h="3293480">
                  <a:moveTo>
                    <a:pt x="0" y="0"/>
                  </a:moveTo>
                  <a:lnTo>
                    <a:pt x="3293480" y="0"/>
                  </a:lnTo>
                  <a:lnTo>
                    <a:pt x="3293480" y="3293479"/>
                  </a:lnTo>
                  <a:lnTo>
                    <a:pt x="0" y="3293479"/>
                  </a:lnTo>
                  <a:lnTo>
                    <a:pt x="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0" name="Freeform 50">
              <a:extLst>
                <a:ext uri="{FF2B5EF4-FFF2-40B4-BE49-F238E27FC236}">
                  <a16:creationId xmlns:a16="http://schemas.microsoft.com/office/drawing/2014/main" id="{59D6B780-6014-0ACA-87D9-D506A4F2E65F}"/>
                </a:ext>
              </a:extLst>
            </p:cNvPr>
            <p:cNvSpPr/>
            <p:nvPr/>
          </p:nvSpPr>
          <p:spPr>
            <a:xfrm>
              <a:off x="3497088" y="3659532"/>
              <a:ext cx="2796721" cy="2796721"/>
            </a:xfrm>
            <a:custGeom>
              <a:avLst/>
              <a:gdLst/>
              <a:ahLst/>
              <a:cxnLst/>
              <a:rect l="l" t="t" r="r" b="b"/>
              <a:pathLst>
                <a:path w="2796721" h="2796721">
                  <a:moveTo>
                    <a:pt x="0" y="0"/>
                  </a:moveTo>
                  <a:lnTo>
                    <a:pt x="2796721" y="0"/>
                  </a:lnTo>
                  <a:lnTo>
                    <a:pt x="2796721" y="2796721"/>
                  </a:lnTo>
                  <a:lnTo>
                    <a:pt x="0" y="2796721"/>
                  </a:lnTo>
                  <a:lnTo>
                    <a:pt x="0" y="0"/>
                  </a:lnTo>
                  <a:close/>
                </a:path>
              </a:pathLst>
            </a:custGeom>
            <a:blipFill>
              <a:blip r:embed="rId23">
                <a:alphaModFix amt="9999"/>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51" name="Freeform 51">
              <a:extLst>
                <a:ext uri="{FF2B5EF4-FFF2-40B4-BE49-F238E27FC236}">
                  <a16:creationId xmlns:a16="http://schemas.microsoft.com/office/drawing/2014/main" id="{D39F1739-ABA1-8CF2-E18D-0B6F2E37209C}"/>
                </a:ext>
              </a:extLst>
            </p:cNvPr>
            <p:cNvSpPr/>
            <p:nvPr/>
          </p:nvSpPr>
          <p:spPr>
            <a:xfrm>
              <a:off x="3642100" y="3804544"/>
              <a:ext cx="2506697" cy="2506697"/>
            </a:xfrm>
            <a:custGeom>
              <a:avLst/>
              <a:gdLst/>
              <a:ahLst/>
              <a:cxnLst/>
              <a:rect l="l" t="t" r="r" b="b"/>
              <a:pathLst>
                <a:path w="2506697" h="2506697">
                  <a:moveTo>
                    <a:pt x="0" y="0"/>
                  </a:moveTo>
                  <a:lnTo>
                    <a:pt x="2506697" y="0"/>
                  </a:lnTo>
                  <a:lnTo>
                    <a:pt x="2506697" y="2506697"/>
                  </a:lnTo>
                  <a:lnTo>
                    <a:pt x="0" y="2506697"/>
                  </a:lnTo>
                  <a:lnTo>
                    <a:pt x="0" y="0"/>
                  </a:lnTo>
                  <a:close/>
                </a:path>
              </a:pathLst>
            </a:custGeom>
            <a:blipFill>
              <a:blip r:embed="rId11">
                <a:alphaModFix amt="9999"/>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52" name="Freeform 52">
              <a:extLst>
                <a:ext uri="{FF2B5EF4-FFF2-40B4-BE49-F238E27FC236}">
                  <a16:creationId xmlns:a16="http://schemas.microsoft.com/office/drawing/2014/main" id="{8AB41184-299F-AB12-16F7-AAE5F710F3DF}"/>
                </a:ext>
              </a:extLst>
            </p:cNvPr>
            <p:cNvSpPr/>
            <p:nvPr/>
          </p:nvSpPr>
          <p:spPr>
            <a:xfrm>
              <a:off x="4133482" y="4205013"/>
              <a:ext cx="1440493" cy="1557290"/>
            </a:xfrm>
            <a:custGeom>
              <a:avLst/>
              <a:gdLst/>
              <a:ahLst/>
              <a:cxnLst/>
              <a:rect l="l" t="t" r="r" b="b"/>
              <a:pathLst>
                <a:path w="1440493" h="1557290">
                  <a:moveTo>
                    <a:pt x="0" y="0"/>
                  </a:moveTo>
                  <a:lnTo>
                    <a:pt x="1440493" y="0"/>
                  </a:lnTo>
                  <a:lnTo>
                    <a:pt x="1440493" y="1557290"/>
                  </a:lnTo>
                  <a:lnTo>
                    <a:pt x="0" y="1557290"/>
                  </a:lnTo>
                  <a:lnTo>
                    <a:pt x="0" y="0"/>
                  </a:lnTo>
                  <a:close/>
                </a:path>
              </a:pathLst>
            </a:custGeom>
            <a:blipFill>
              <a:blip r:embed="rId25">
                <a:alphaModFix amt="9999"/>
                <a:extLst>
                  <a:ext uri="{96DAC541-7B7A-43D3-8B79-37D633B846F1}">
                    <asvg:svgBlip xmlns:asvg="http://schemas.microsoft.com/office/drawing/2016/SVG/main" r:embed="rId26"/>
                  </a:ext>
                </a:extLst>
              </a:blip>
              <a:stretch>
                <a:fillRect/>
              </a:stretch>
            </a:blipFill>
          </p:spPr>
          <p:txBody>
            <a:bodyPr/>
            <a:lstStyle/>
            <a:p>
              <a:endParaRPr lang="de-DE"/>
            </a:p>
          </p:txBody>
        </p:sp>
      </p:grpSp>
      <p:sp>
        <p:nvSpPr>
          <p:cNvPr id="53" name="TextBox 53">
            <a:extLst>
              <a:ext uri="{FF2B5EF4-FFF2-40B4-BE49-F238E27FC236}">
                <a16:creationId xmlns:a16="http://schemas.microsoft.com/office/drawing/2014/main" id="{4B504723-3553-0A81-515B-DEEB8A3CB3B5}"/>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HYBRIDARBEITSPOLITIK</a:t>
            </a:r>
          </a:p>
        </p:txBody>
      </p:sp>
      <p:sp>
        <p:nvSpPr>
          <p:cNvPr id="54" name="TextBox 54">
            <a:extLst>
              <a:ext uri="{FF2B5EF4-FFF2-40B4-BE49-F238E27FC236}">
                <a16:creationId xmlns:a16="http://schemas.microsoft.com/office/drawing/2014/main" id="{4AC098EC-C8CA-30A1-A2FC-B8A7CA15457A}"/>
              </a:ext>
            </a:extLst>
          </p:cNvPr>
          <p:cNvSpPr txBox="1"/>
          <p:nvPr/>
        </p:nvSpPr>
        <p:spPr>
          <a:xfrm>
            <a:off x="6425761" y="1592919"/>
            <a:ext cx="4794916" cy="384083"/>
          </a:xfrm>
          <a:prstGeom prst="rect">
            <a:avLst/>
          </a:prstGeom>
        </p:spPr>
        <p:txBody>
          <a:bodyPr lIns="0" tIns="0" rIns="0" bIns="0" rtlCol="0" anchor="t">
            <a:spAutoFit/>
          </a:bodyPr>
          <a:lstStyle/>
          <a:p>
            <a:pPr algn="ctr">
              <a:lnSpc>
                <a:spcPts val="2813"/>
              </a:lnSpc>
            </a:pPr>
            <a:r>
              <a:rPr lang="en-US" sz="2489" spc="-74">
                <a:solidFill>
                  <a:srgbClr val="000000"/>
                </a:solidFill>
                <a:latin typeface="Poppins"/>
                <a:ea typeface="Poppins"/>
                <a:cs typeface="Poppins"/>
                <a:sym typeface="Poppins"/>
              </a:rPr>
              <a:t>----</a:t>
            </a:r>
          </a:p>
        </p:txBody>
      </p:sp>
      <p:sp>
        <p:nvSpPr>
          <p:cNvPr id="55" name="TextBox 55">
            <a:extLst>
              <a:ext uri="{FF2B5EF4-FFF2-40B4-BE49-F238E27FC236}">
                <a16:creationId xmlns:a16="http://schemas.microsoft.com/office/drawing/2014/main" id="{718E0D01-98C1-A837-963A-CAA151AB2448}"/>
              </a:ext>
            </a:extLst>
          </p:cNvPr>
          <p:cNvSpPr txBox="1"/>
          <p:nvPr/>
        </p:nvSpPr>
        <p:spPr>
          <a:xfrm>
            <a:off x="9989623" y="2929883"/>
            <a:ext cx="8000102" cy="797654"/>
          </a:xfrm>
          <a:prstGeom prst="rect">
            <a:avLst/>
          </a:prstGeom>
        </p:spPr>
        <p:txBody>
          <a:bodyPr wrap="square" lIns="0" tIns="0" rIns="0" bIns="0" rtlCol="0" anchor="t">
            <a:spAutoFit/>
          </a:bodyPr>
          <a:lstStyle/>
          <a:p>
            <a:pPr algn="ctr">
              <a:lnSpc>
                <a:spcPts val="6779"/>
              </a:lnSpc>
            </a:pPr>
            <a:r>
              <a:rPr lang="en-US" sz="4000" spc="-179" dirty="0">
                <a:solidFill>
                  <a:srgbClr val="002C47"/>
                </a:solidFill>
                <a:latin typeface="Poppins" panose="00000500000000000000" pitchFamily="2" charset="0"/>
                <a:ea typeface="Poppins Bold"/>
                <a:cs typeface="Poppins" panose="00000500000000000000" pitchFamily="2" charset="0"/>
                <a:sym typeface="Poppins Bold"/>
              </a:rPr>
              <a:t>Nicht nur eine Liste von Regeln</a:t>
            </a:r>
          </a:p>
        </p:txBody>
      </p:sp>
      <p:sp>
        <p:nvSpPr>
          <p:cNvPr id="56" name="TextBox 56">
            <a:extLst>
              <a:ext uri="{FF2B5EF4-FFF2-40B4-BE49-F238E27FC236}">
                <a16:creationId xmlns:a16="http://schemas.microsoft.com/office/drawing/2014/main" id="{22B07BB2-6C84-7CBF-223E-854F521003EA}"/>
              </a:ext>
            </a:extLst>
          </p:cNvPr>
          <p:cNvSpPr txBox="1"/>
          <p:nvPr/>
        </p:nvSpPr>
        <p:spPr>
          <a:xfrm>
            <a:off x="919701" y="2984395"/>
            <a:ext cx="7644352" cy="538609"/>
          </a:xfrm>
          <a:prstGeom prst="rect">
            <a:avLst/>
          </a:prstGeom>
        </p:spPr>
        <p:txBody>
          <a:bodyPr lIns="0" tIns="0" rIns="0" bIns="0" rtlCol="0" anchor="t">
            <a:spAutoFit/>
          </a:bodyPr>
          <a:lstStyle/>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Ein ganzheitlicher Ansatz ist unerlässlich</a:t>
            </a:r>
            <a:endParaRPr lang="en-US" sz="3500" spc="-60" dirty="0">
              <a:solidFill>
                <a:srgbClr val="000000"/>
              </a:solidFill>
              <a:latin typeface="Poppins"/>
              <a:ea typeface="Poppins"/>
              <a:cs typeface="Poppins"/>
              <a:sym typeface="Poppins"/>
            </a:endParaRPr>
          </a:p>
        </p:txBody>
      </p:sp>
      <p:sp>
        <p:nvSpPr>
          <p:cNvPr id="57" name="TextBox 57">
            <a:extLst>
              <a:ext uri="{FF2B5EF4-FFF2-40B4-BE49-F238E27FC236}">
                <a16:creationId xmlns:a16="http://schemas.microsoft.com/office/drawing/2014/main" id="{80E2D1D5-751E-11F9-39D0-FEBC7395F1C7}"/>
              </a:ext>
            </a:extLst>
          </p:cNvPr>
          <p:cNvSpPr txBox="1"/>
          <p:nvPr/>
        </p:nvSpPr>
        <p:spPr>
          <a:xfrm>
            <a:off x="897441" y="5316069"/>
            <a:ext cx="7644352" cy="1298432"/>
          </a:xfrm>
          <a:prstGeom prst="rect">
            <a:avLst/>
          </a:prstGeom>
        </p:spPr>
        <p:txBody>
          <a:bodyPr lIns="0" tIns="0" rIns="0" bIns="0" rtlCol="0" anchor="t">
            <a:spAutoFit/>
          </a:bodyPr>
          <a:lstStyle/>
          <a:p>
            <a:pPr lvl="1"/>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Umgang mit psycho-sozialen Herausforderungen</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8" name="TextBox 58">
            <a:extLst>
              <a:ext uri="{FF2B5EF4-FFF2-40B4-BE49-F238E27FC236}">
                <a16:creationId xmlns:a16="http://schemas.microsoft.com/office/drawing/2014/main" id="{E51D7BD1-A8E4-EE2D-F549-569516ACFBC1}"/>
              </a:ext>
            </a:extLst>
          </p:cNvPr>
          <p:cNvSpPr txBox="1"/>
          <p:nvPr/>
        </p:nvSpPr>
        <p:spPr>
          <a:xfrm>
            <a:off x="1371165" y="4281826"/>
            <a:ext cx="7644352" cy="1183016"/>
          </a:xfrm>
          <a:prstGeom prst="rect">
            <a:avLst/>
          </a:prstGeom>
        </p:spPr>
        <p:txBody>
          <a:bodyPr lIns="0" tIns="0" rIns="0" bIns="0" rtlCol="0" anchor="t">
            <a:spAutoFit/>
          </a:bodyPr>
          <a:lstStyle/>
          <a:p>
            <a:pPr>
              <a:lnSpc>
                <a:spcPts val="2260"/>
              </a:lnSpc>
            </a:pPr>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2260"/>
              </a:lnSpc>
            </a:pPr>
            <a:r>
              <a:rPr lang="en-GB" sz="3500" kern="100" dirty="0">
                <a:effectLst/>
                <a:latin typeface="Aptos" panose="020B0004020202020204" pitchFamily="34" charset="0"/>
                <a:ea typeface="Aptos" panose="020B0004020202020204" pitchFamily="34" charset="0"/>
                <a:cs typeface="Times New Roman" panose="02020603050405020304" pitchFamily="18" charset="0"/>
              </a:rPr>
              <a:t>Achten Sie auf den Datenschutz</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
        <p:nvSpPr>
          <p:cNvPr id="59" name="TextBox 59">
            <a:extLst>
              <a:ext uri="{FF2B5EF4-FFF2-40B4-BE49-F238E27FC236}">
                <a16:creationId xmlns:a16="http://schemas.microsoft.com/office/drawing/2014/main" id="{3F91A153-41E9-961F-136F-5516730F0B6F}"/>
              </a:ext>
            </a:extLst>
          </p:cNvPr>
          <p:cNvSpPr txBox="1"/>
          <p:nvPr/>
        </p:nvSpPr>
        <p:spPr>
          <a:xfrm>
            <a:off x="1173496" y="6671237"/>
            <a:ext cx="7644352" cy="1837041"/>
          </a:xfrm>
          <a:prstGeom prst="rect">
            <a:avLst/>
          </a:prstGeom>
        </p:spPr>
        <p:txBody>
          <a:bodyPr lIns="0" tIns="0" rIns="0" bIns="0" rtlCol="0" anchor="t">
            <a:spAutoFit/>
          </a:bodyPr>
          <a:lstStyle/>
          <a:p>
            <a:pPr lvl="1"/>
            <a:endParaRPr lang="en-GB" sz="30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GB" sz="3500" kern="100" dirty="0">
                <a:effectLst/>
                <a:latin typeface="Aptos" panose="020B0004020202020204" pitchFamily="34" charset="0"/>
                <a:ea typeface="Aptos" panose="020B0004020202020204" pitchFamily="34" charset="0"/>
                <a:cs typeface="Times New Roman" panose="02020603050405020304" pitchFamily="18" charset="0"/>
              </a:rPr>
              <a:t>Sich an sozialisierenden Initiativen beteiligen</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0" name="TextBox 60">
            <a:extLst>
              <a:ext uri="{FF2B5EF4-FFF2-40B4-BE49-F238E27FC236}">
                <a16:creationId xmlns:a16="http://schemas.microsoft.com/office/drawing/2014/main" id="{84F23129-DAF8-14E9-9E16-47339D2BFC67}"/>
              </a:ext>
            </a:extLst>
          </p:cNvPr>
          <p:cNvSpPr txBox="1"/>
          <p:nvPr/>
        </p:nvSpPr>
        <p:spPr>
          <a:xfrm>
            <a:off x="913259" y="8339799"/>
            <a:ext cx="7644352" cy="836768"/>
          </a:xfrm>
          <a:prstGeom prst="rect">
            <a:avLst/>
          </a:prstGeom>
        </p:spPr>
        <p:txBody>
          <a:bodyPr lIns="0" tIns="0" rIns="0" bIns="0" rtlCol="0" anchor="t">
            <a:spAutoFit/>
          </a:bodyPr>
          <a:lstStyle/>
          <a:p>
            <a:pPr lvl="1"/>
            <a:r>
              <a:rPr lang="en-US" sz="3500" kern="100" dirty="0">
                <a:latin typeface="Aptos" panose="020B0004020202020204" pitchFamily="34" charset="0"/>
                <a:ea typeface="Aptos" panose="020B0004020202020204" pitchFamily="34" charset="0"/>
                <a:cs typeface="Times New Roman" panose="02020603050405020304" pitchFamily="18" charset="0"/>
              </a:rPr>
              <a:t>Arbeitsplätze nachhaltig gestalten</a:t>
            </a:r>
            <a:endParaRPr lang="en-IT" sz="35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61" name="TextBox 61">
            <a:extLst>
              <a:ext uri="{FF2B5EF4-FFF2-40B4-BE49-F238E27FC236}">
                <a16:creationId xmlns:a16="http://schemas.microsoft.com/office/drawing/2014/main" id="{F8A6900C-1FDF-6E08-B5C6-038AB18AF863}"/>
              </a:ext>
            </a:extLst>
          </p:cNvPr>
          <p:cNvSpPr txBox="1"/>
          <p:nvPr/>
        </p:nvSpPr>
        <p:spPr>
          <a:xfrm>
            <a:off x="10335975" y="4541856"/>
            <a:ext cx="6473966" cy="5014193"/>
          </a:xfrm>
          <a:prstGeom prst="rect">
            <a:avLst/>
          </a:prstGeom>
        </p:spPr>
        <p:txBody>
          <a:bodyPr lIns="0" tIns="0" rIns="0" bIns="0" rtlCol="0" anchor="t">
            <a:spAutoFit/>
          </a:bodyPr>
          <a:lstStyle/>
          <a:p>
            <a:pPr algn="ctr">
              <a:lnSpc>
                <a:spcPts val="2260"/>
              </a:lnSpc>
            </a:pPr>
            <a:r>
              <a:rPr lang="en-US" sz="4000" spc="-60" dirty="0">
                <a:solidFill>
                  <a:srgbClr val="000000"/>
                </a:solidFill>
                <a:latin typeface="Poppins"/>
                <a:ea typeface="Poppins"/>
                <a:cs typeface="Poppins"/>
                <a:sym typeface="Poppins"/>
              </a:rPr>
              <a:t>Kontinuierlich entwickeln</a:t>
            </a:r>
            <a:br>
              <a:rPr lang="en-US" sz="4000" spc="-60" dirty="0">
                <a:solidFill>
                  <a:srgbClr val="000000"/>
                </a:solidFill>
                <a:latin typeface="Poppins"/>
                <a:ea typeface="Poppins"/>
                <a:cs typeface="Poppins"/>
                <a:sym typeface="Poppins"/>
              </a:rPr>
            </a:br>
            <a:br>
              <a:rPr lang="en-US" sz="4000" spc="-60" dirty="0">
                <a:solidFill>
                  <a:srgbClr val="000000"/>
                </a:solidFill>
                <a:latin typeface="Poppins"/>
                <a:ea typeface="Poppins"/>
                <a:cs typeface="Poppins"/>
                <a:sym typeface="Poppins"/>
              </a:rPr>
            </a:br>
            <a:r>
              <a:rPr lang="en-US" sz="4000" spc="-60" dirty="0">
                <a:solidFill>
                  <a:srgbClr val="000000"/>
                </a:solidFill>
                <a:latin typeface="Poppins"/>
                <a:ea typeface="Poppins"/>
                <a:cs typeface="Poppins"/>
                <a:sym typeface="Poppins"/>
              </a:rPr>
              <a:t> </a:t>
            </a: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Mitarbeiter-Feed</a:t>
            </a:r>
          </a:p>
          <a:p>
            <a:pPr algn="ctr">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back einholen</a:t>
            </a:r>
            <a:br>
              <a:rPr lang="en-US" sz="4000" spc="-60" dirty="0">
                <a:solidFill>
                  <a:srgbClr val="000000"/>
                </a:solidFill>
                <a:latin typeface="Poppins"/>
                <a:ea typeface="Poppins"/>
                <a:cs typeface="Poppins"/>
                <a:sym typeface="Poppins"/>
              </a:rPr>
            </a:b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 und </a:t>
            </a:r>
            <a:r>
              <a:rPr lang="en-US" sz="4000" spc="-60" dirty="0" err="1">
                <a:solidFill>
                  <a:srgbClr val="000000"/>
                </a:solidFill>
                <a:latin typeface="Poppins"/>
                <a:ea typeface="Poppins"/>
                <a:cs typeface="Poppins"/>
                <a:sym typeface="Poppins"/>
              </a:rPr>
              <a:t>Erfahrung</a:t>
            </a:r>
            <a:r>
              <a:rPr lang="en-US" sz="4000" spc="-60" dirty="0">
                <a:solidFill>
                  <a:srgbClr val="000000"/>
                </a:solidFill>
                <a:latin typeface="Poppins"/>
                <a:ea typeface="Poppins"/>
                <a:cs typeface="Poppins"/>
                <a:sym typeface="Poppins"/>
              </a:rPr>
              <a:t> </a:t>
            </a:r>
            <a:r>
              <a:rPr lang="en-US" sz="4000" spc="-60" dirty="0" err="1">
                <a:solidFill>
                  <a:srgbClr val="000000"/>
                </a:solidFill>
                <a:latin typeface="Poppins"/>
                <a:ea typeface="Poppins"/>
                <a:cs typeface="Poppins"/>
                <a:sym typeface="Poppins"/>
              </a:rPr>
              <a:t>erfragen</a:t>
            </a: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a:p>
            <a:pPr algn="ctr">
              <a:lnSpc>
                <a:spcPts val="2260"/>
              </a:lnSpc>
            </a:pPr>
            <a:r>
              <a:rPr lang="en-US" sz="4000" spc="-60" dirty="0">
                <a:solidFill>
                  <a:srgbClr val="000000"/>
                </a:solidFill>
                <a:latin typeface="Poppins"/>
                <a:ea typeface="Poppins"/>
                <a:cs typeface="Poppins"/>
                <a:sym typeface="Poppins"/>
              </a:rPr>
              <a:t>Reagieren Sie darauf</a:t>
            </a: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309861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77096A-02C2-45E9-884F-CBEFE9C3C4FC}"/>
              </a:ext>
            </a:extLst>
          </p:cNvPr>
          <p:cNvGraphicFramePr>
            <a:graphicFrameLocks noGrp="1"/>
          </p:cNvGraphicFramePr>
          <p:nvPr>
            <p:extLst>
              <p:ext uri="{D42A27DB-BD31-4B8C-83A1-F6EECF244321}">
                <p14:modId xmlns:p14="http://schemas.microsoft.com/office/powerpoint/2010/main" val="3251476218"/>
              </p:ext>
            </p:extLst>
          </p:nvPr>
        </p:nvGraphicFramePr>
        <p:xfrm>
          <a:off x="152400" y="419100"/>
          <a:ext cx="18288000" cy="5799895"/>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1851465967"/>
                    </a:ext>
                  </a:extLst>
                </a:gridCol>
                <a:gridCol w="9144000">
                  <a:extLst>
                    <a:ext uri="{9D8B030D-6E8A-4147-A177-3AD203B41FA5}">
                      <a16:colId xmlns:a16="http://schemas.microsoft.com/office/drawing/2014/main" val="2191888790"/>
                    </a:ext>
                  </a:extLst>
                </a:gridCol>
              </a:tblGrid>
              <a:tr h="833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150" dirty="0">
                          <a:solidFill>
                            <a:srgbClr val="002C47"/>
                          </a:solidFill>
                          <a:latin typeface="Poppins Bold"/>
                          <a:ea typeface="Poppins Bold"/>
                          <a:cs typeface="Poppins Bold"/>
                          <a:sym typeface="Poppins Bold"/>
                        </a:rPr>
                        <a:t>RICHTLINIE</a:t>
                      </a:r>
                    </a:p>
                    <a:p>
                      <a:pPr algn="ctr"/>
                      <a:endParaRPr lang="en-IT" sz="6500" dirty="0"/>
                    </a:p>
                  </a:txBody>
                  <a:tcPr/>
                </a:tc>
                <a:tc>
                  <a:txBody>
                    <a:bodyPr/>
                    <a:lstStyle/>
                    <a:p>
                      <a:pPr algn="ctr"/>
                      <a:r>
                        <a:rPr lang="en-US" sz="6000" b="1" spc="-150" dirty="0">
                          <a:solidFill>
                            <a:srgbClr val="002C47"/>
                          </a:solidFill>
                          <a:latin typeface="Poppins Bold"/>
                          <a:ea typeface="Poppins Bold"/>
                          <a:cs typeface="Poppins Bold"/>
                          <a:sym typeface="Poppins Bold"/>
                        </a:rPr>
                        <a:t>LEITLINIE</a:t>
                      </a:r>
                      <a:endParaRPr lang="en-IT" sz="6500" dirty="0"/>
                    </a:p>
                  </a:txBody>
                  <a:tcPr/>
                </a:tc>
                <a:extLst>
                  <a:ext uri="{0D108BD9-81ED-4DB2-BD59-A6C34878D82A}">
                    <a16:rowId xmlns:a16="http://schemas.microsoft.com/office/drawing/2014/main" val="1340843113"/>
                  </a:ext>
                </a:extLst>
              </a:tr>
              <a:tr h="1841765">
                <a:tc>
                  <a:txBody>
                    <a:bodyPr/>
                    <a:lstStyle/>
                    <a:p>
                      <a:pPr algn="ctr"/>
                      <a:r>
                        <a:rPr lang="en-IT" sz="4000" b="1" dirty="0"/>
                        <a:t>Eine Reihe von Empfehlungen</a:t>
                      </a:r>
                    </a:p>
                    <a:p>
                      <a:pPr algn="ctr"/>
                      <a:endParaRPr lang="en-IT" sz="4000" dirty="0"/>
                    </a:p>
                    <a:p>
                      <a:pPr algn="ctr"/>
                      <a:r>
                        <a:rPr lang="en-GB" sz="4000" i="1" kern="1200" dirty="0">
                          <a:solidFill>
                            <a:schemeClr val="tx1"/>
                          </a:solidFill>
                          <a:effectLst/>
                          <a:latin typeface="+mn-lt"/>
                          <a:ea typeface="+mn-ea"/>
                          <a:cs typeface="+mn-cs"/>
                        </a:rPr>
                        <a:t>"Wenn Sie einmal in der Woche vor Ort sein könnten, wäre das großartig</a:t>
                      </a:r>
                      <a:r>
                        <a:rPr lang="en-IT" sz="4000" i="1" dirty="0">
                          <a:effectLst/>
                        </a:rPr>
                        <a:t>. </a:t>
                      </a:r>
                      <a:endParaRPr lang="en-IT" sz="4000" i="1" dirty="0"/>
                    </a:p>
                  </a:txBody>
                  <a:tcPr/>
                </a:tc>
                <a:tc>
                  <a:txBody>
                    <a:bodyPr/>
                    <a:lstStyle/>
                    <a:p>
                      <a:pPr algn="ctr"/>
                      <a:r>
                        <a:rPr lang="en-IT" sz="4000" b="1" dirty="0"/>
                        <a:t>Regelwerk</a:t>
                      </a:r>
                    </a:p>
                    <a:p>
                      <a:pPr algn="ctr"/>
                      <a:endParaRPr lang="en-IT" sz="4000" dirty="0"/>
                    </a:p>
                    <a:p>
                      <a:pPr algn="ctr"/>
                      <a:r>
                        <a:rPr lang="en-GB" sz="4000" i="1" kern="1200" dirty="0">
                          <a:solidFill>
                            <a:schemeClr val="tx1"/>
                          </a:solidFill>
                          <a:effectLst/>
                          <a:latin typeface="+mn-lt"/>
                          <a:ea typeface="+mn-ea"/>
                          <a:cs typeface="+mn-cs"/>
                        </a:rPr>
                        <a:t>"Hybride Teammitglieder müssen an mindestens zwei Tagen in der Woche im Büro sein</a:t>
                      </a:r>
                      <a:r>
                        <a:rPr lang="en-IT" sz="4000" i="1" kern="1200" dirty="0">
                          <a:solidFill>
                            <a:schemeClr val="tx1"/>
                          </a:solidFill>
                          <a:effectLst/>
                          <a:latin typeface="+mn-lt"/>
                          <a:ea typeface="+mn-ea"/>
                          <a:cs typeface="+mn-cs"/>
                        </a:rPr>
                        <a:t>. </a:t>
                      </a:r>
                    </a:p>
                  </a:txBody>
                  <a:tcPr/>
                </a:tc>
                <a:extLst>
                  <a:ext uri="{0D108BD9-81ED-4DB2-BD59-A6C34878D82A}">
                    <a16:rowId xmlns:a16="http://schemas.microsoft.com/office/drawing/2014/main" val="2512906198"/>
                  </a:ext>
                </a:extLst>
              </a:tr>
              <a:tr h="572575">
                <a:tc>
                  <a:txBody>
                    <a:bodyPr/>
                    <a:lstStyle/>
                    <a:p>
                      <a:endParaRPr lang="en-IT" sz="3000"/>
                    </a:p>
                  </a:txBody>
                  <a:tcPr/>
                </a:tc>
                <a:tc>
                  <a:txBody>
                    <a:bodyPr/>
                    <a:lstStyle/>
                    <a:p>
                      <a:endParaRPr lang="en-IT" sz="3000" dirty="0"/>
                    </a:p>
                  </a:txBody>
                  <a:tcPr/>
                </a:tc>
                <a:extLst>
                  <a:ext uri="{0D108BD9-81ED-4DB2-BD59-A6C34878D82A}">
                    <a16:rowId xmlns:a16="http://schemas.microsoft.com/office/drawing/2014/main" val="1718396990"/>
                  </a:ext>
                </a:extLst>
              </a:tr>
            </a:tbl>
          </a:graphicData>
        </a:graphic>
      </p:graphicFrame>
      <p:sp>
        <p:nvSpPr>
          <p:cNvPr id="3" name="Not Equal 2">
            <a:extLst>
              <a:ext uri="{FF2B5EF4-FFF2-40B4-BE49-F238E27FC236}">
                <a16:creationId xmlns:a16="http://schemas.microsoft.com/office/drawing/2014/main" id="{2195ACD1-1D53-ACF3-EC8E-6B9B9600532F}"/>
              </a:ext>
            </a:extLst>
          </p:cNvPr>
          <p:cNvSpPr/>
          <p:nvPr/>
        </p:nvSpPr>
        <p:spPr>
          <a:xfrm>
            <a:off x="7200900" y="0"/>
            <a:ext cx="3886200" cy="2057400"/>
          </a:xfrm>
          <a:prstGeom prst="mathNotEqual">
            <a:avLst>
              <a:gd name="adj1" fmla="val 23520"/>
              <a:gd name="adj2" fmla="val 6600000"/>
              <a:gd name="adj3" fmla="val 0"/>
            </a:avLst>
          </a:prstGeom>
          <a:solidFill>
            <a:schemeClr val="accent3">
              <a:lumMod val="75000"/>
              <a:alpha val="3468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grpSp>
        <p:nvGrpSpPr>
          <p:cNvPr id="5" name="Group 30">
            <a:extLst>
              <a:ext uri="{FF2B5EF4-FFF2-40B4-BE49-F238E27FC236}">
                <a16:creationId xmlns:a16="http://schemas.microsoft.com/office/drawing/2014/main" id="{5BCE20E9-C9A5-8D7B-0B16-F9D7364BA5FF}"/>
              </a:ext>
            </a:extLst>
          </p:cNvPr>
          <p:cNvGrpSpPr/>
          <p:nvPr/>
        </p:nvGrpSpPr>
        <p:grpSpPr>
          <a:xfrm>
            <a:off x="-1342907" y="10016500"/>
            <a:ext cx="20973813" cy="734301"/>
            <a:chOff x="0" y="0"/>
            <a:chExt cx="11607985" cy="406400"/>
          </a:xfrm>
        </p:grpSpPr>
        <p:sp>
          <p:nvSpPr>
            <p:cNvPr id="6" name="Freeform 31">
              <a:extLst>
                <a:ext uri="{FF2B5EF4-FFF2-40B4-BE49-F238E27FC236}">
                  <a16:creationId xmlns:a16="http://schemas.microsoft.com/office/drawing/2014/main" id="{D5F4A3F2-0582-30C6-2F41-1BFA7C4D8BF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7" name="TextBox 32">
              <a:extLst>
                <a:ext uri="{FF2B5EF4-FFF2-40B4-BE49-F238E27FC236}">
                  <a16:creationId xmlns:a16="http://schemas.microsoft.com/office/drawing/2014/main" id="{804C8A0C-6D0E-41C2-9283-2A26BB54586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8" name="Group 30">
            <a:extLst>
              <a:ext uri="{FF2B5EF4-FFF2-40B4-BE49-F238E27FC236}">
                <a16:creationId xmlns:a16="http://schemas.microsoft.com/office/drawing/2014/main" id="{FEDEBA86-A1C9-6C72-FD94-146DE0C1DD08}"/>
              </a:ext>
            </a:extLst>
          </p:cNvPr>
          <p:cNvGrpSpPr/>
          <p:nvPr/>
        </p:nvGrpSpPr>
        <p:grpSpPr>
          <a:xfrm>
            <a:off x="-1342907" y="10016500"/>
            <a:ext cx="20973813" cy="734301"/>
            <a:chOff x="0" y="0"/>
            <a:chExt cx="11607985" cy="406400"/>
          </a:xfrm>
        </p:grpSpPr>
        <p:sp>
          <p:nvSpPr>
            <p:cNvPr id="9" name="Freeform 31">
              <a:extLst>
                <a:ext uri="{FF2B5EF4-FFF2-40B4-BE49-F238E27FC236}">
                  <a16:creationId xmlns:a16="http://schemas.microsoft.com/office/drawing/2014/main" id="{0B139A52-212D-1211-78CC-757F12BA83A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32">
              <a:extLst>
                <a:ext uri="{FF2B5EF4-FFF2-40B4-BE49-F238E27FC236}">
                  <a16:creationId xmlns:a16="http://schemas.microsoft.com/office/drawing/2014/main" id="{03935FA0-3031-9F9E-2FDD-4FEC579D7746}"/>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33">
            <a:extLst>
              <a:ext uri="{FF2B5EF4-FFF2-40B4-BE49-F238E27FC236}">
                <a16:creationId xmlns:a16="http://schemas.microsoft.com/office/drawing/2014/main" id="{F3A577DF-B977-66AB-7327-BBA39BA9E5B4}"/>
              </a:ext>
            </a:extLst>
          </p:cNvPr>
          <p:cNvGrpSpPr/>
          <p:nvPr/>
        </p:nvGrpSpPr>
        <p:grpSpPr>
          <a:xfrm>
            <a:off x="2488624" y="10016500"/>
            <a:ext cx="13310752" cy="734301"/>
            <a:chOff x="0" y="0"/>
            <a:chExt cx="7366854" cy="406400"/>
          </a:xfrm>
        </p:grpSpPr>
        <p:sp>
          <p:nvSpPr>
            <p:cNvPr id="12" name="Freeform 34">
              <a:extLst>
                <a:ext uri="{FF2B5EF4-FFF2-40B4-BE49-F238E27FC236}">
                  <a16:creationId xmlns:a16="http://schemas.microsoft.com/office/drawing/2014/main" id="{29849DEB-9ED2-C55A-443B-63CF98527AF5}"/>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35">
              <a:extLst>
                <a:ext uri="{FF2B5EF4-FFF2-40B4-BE49-F238E27FC236}">
                  <a16:creationId xmlns:a16="http://schemas.microsoft.com/office/drawing/2014/main" id="{CD4E27F7-E7F2-C069-BECE-B5E787443AC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36">
            <a:extLst>
              <a:ext uri="{FF2B5EF4-FFF2-40B4-BE49-F238E27FC236}">
                <a16:creationId xmlns:a16="http://schemas.microsoft.com/office/drawing/2014/main" id="{6D90E159-E2B6-EBAE-ECF6-2BD6878522C2}"/>
              </a:ext>
            </a:extLst>
          </p:cNvPr>
          <p:cNvGrpSpPr/>
          <p:nvPr/>
        </p:nvGrpSpPr>
        <p:grpSpPr>
          <a:xfrm>
            <a:off x="4131384" y="10016500"/>
            <a:ext cx="10025232" cy="734301"/>
            <a:chOff x="0" y="0"/>
            <a:chExt cx="5548478" cy="406400"/>
          </a:xfrm>
        </p:grpSpPr>
        <p:sp>
          <p:nvSpPr>
            <p:cNvPr id="15" name="Freeform 37">
              <a:extLst>
                <a:ext uri="{FF2B5EF4-FFF2-40B4-BE49-F238E27FC236}">
                  <a16:creationId xmlns:a16="http://schemas.microsoft.com/office/drawing/2014/main" id="{6ACC9D0E-CB1D-0BD4-B883-F1E56A6C9BA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38">
              <a:extLst>
                <a:ext uri="{FF2B5EF4-FFF2-40B4-BE49-F238E27FC236}">
                  <a16:creationId xmlns:a16="http://schemas.microsoft.com/office/drawing/2014/main" id="{CAC87BDC-8635-3B16-AF5C-8EE3662D9F06}"/>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2" name="Down Arrow 21">
            <a:extLst>
              <a:ext uri="{FF2B5EF4-FFF2-40B4-BE49-F238E27FC236}">
                <a16:creationId xmlns:a16="http://schemas.microsoft.com/office/drawing/2014/main" id="{49D8D1A2-1625-60ED-5682-716580C50C2A}"/>
              </a:ext>
            </a:extLst>
          </p:cNvPr>
          <p:cNvSpPr/>
          <p:nvPr/>
        </p:nvSpPr>
        <p:spPr>
          <a:xfrm>
            <a:off x="13166016"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p>
        </p:txBody>
      </p:sp>
      <p:sp>
        <p:nvSpPr>
          <p:cNvPr id="24" name="Down Arrow 23">
            <a:extLst>
              <a:ext uri="{FF2B5EF4-FFF2-40B4-BE49-F238E27FC236}">
                <a16:creationId xmlns:a16="http://schemas.microsoft.com/office/drawing/2014/main" id="{64B75925-52B4-3688-9B9F-E1769DA7E4A8}"/>
              </a:ext>
            </a:extLst>
          </p:cNvPr>
          <p:cNvSpPr/>
          <p:nvPr/>
        </p:nvSpPr>
        <p:spPr>
          <a:xfrm>
            <a:off x="4131384" y="1371600"/>
            <a:ext cx="990600" cy="990600"/>
          </a:xfrm>
          <a:prstGeom prst="downArrow">
            <a:avLst/>
          </a:prstGeom>
          <a:noFill/>
          <a:ln w="762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dirty="0">
              <a:solidFill>
                <a:schemeClr val="tx1"/>
              </a:solidFill>
            </a:endParaRPr>
          </a:p>
        </p:txBody>
      </p:sp>
      <p:sp>
        <p:nvSpPr>
          <p:cNvPr id="25" name="TextBox 24">
            <a:extLst>
              <a:ext uri="{FF2B5EF4-FFF2-40B4-BE49-F238E27FC236}">
                <a16:creationId xmlns:a16="http://schemas.microsoft.com/office/drawing/2014/main" id="{ABCECA8F-C543-585F-246B-5E42BB6B791F}"/>
              </a:ext>
            </a:extLst>
          </p:cNvPr>
          <p:cNvSpPr txBox="1"/>
          <p:nvPr/>
        </p:nvSpPr>
        <p:spPr>
          <a:xfrm>
            <a:off x="6986421" y="5609395"/>
            <a:ext cx="4315156" cy="707886"/>
          </a:xfrm>
          <a:prstGeom prst="rect">
            <a:avLst/>
          </a:prstGeom>
          <a:noFill/>
        </p:spPr>
        <p:txBody>
          <a:bodyPr wrap="none" rtlCol="0">
            <a:spAutoFit/>
          </a:bodyPr>
          <a:lstStyle/>
          <a:p>
            <a:r>
              <a:rPr lang="en-IT" sz="4000" dirty="0">
                <a:solidFill>
                  <a:schemeClr val="tx2"/>
                </a:solidFill>
              </a:rPr>
              <a:t>Sehen Sie den Unterschied? </a:t>
            </a:r>
          </a:p>
        </p:txBody>
      </p:sp>
      <p:sp>
        <p:nvSpPr>
          <p:cNvPr id="26" name="TextBox 25">
            <a:extLst>
              <a:ext uri="{FF2B5EF4-FFF2-40B4-BE49-F238E27FC236}">
                <a16:creationId xmlns:a16="http://schemas.microsoft.com/office/drawing/2014/main" id="{B6996BFB-3E3F-74FD-0183-DB152AB96AFC}"/>
              </a:ext>
            </a:extLst>
          </p:cNvPr>
          <p:cNvSpPr txBox="1"/>
          <p:nvPr/>
        </p:nvSpPr>
        <p:spPr>
          <a:xfrm>
            <a:off x="2760121" y="6734445"/>
            <a:ext cx="13182244" cy="3170099"/>
          </a:xfrm>
          <a:prstGeom prst="rect">
            <a:avLst/>
          </a:prstGeom>
          <a:noFill/>
        </p:spPr>
        <p:txBody>
          <a:bodyPr wrap="square" rtlCol="0">
            <a:spAutoFit/>
          </a:bodyPr>
          <a:lstStyle/>
          <a:p>
            <a:pPr algn="ctr"/>
            <a:r>
              <a:rPr lang="en-IT" sz="4000" dirty="0"/>
              <a:t>Beseitigen Sie Stress und Verwirrung, indem Sie die</a:t>
            </a:r>
            <a:br>
              <a:rPr lang="en-IT" sz="4000" dirty="0"/>
            </a:br>
            <a:r>
              <a:rPr lang="en-IT" sz="4000" dirty="0"/>
              <a:t>Leitlinien und Richtlinien klar formuliert werden. </a:t>
            </a:r>
            <a:br>
              <a:rPr lang="en-IT" sz="4000" dirty="0"/>
            </a:br>
            <a:br>
              <a:rPr lang="en-IT" sz="4000" dirty="0"/>
            </a:br>
            <a:r>
              <a:rPr lang="en-IT" sz="4000" dirty="0"/>
              <a:t>Was ist Ihr Modell? </a:t>
            </a:r>
            <a:r>
              <a:rPr lang="en-IT" sz="4000" b="1" dirty="0"/>
              <a:t>Zuerst Remote</a:t>
            </a:r>
            <a:r>
              <a:rPr lang="en-IT" sz="4000" dirty="0"/>
              <a:t>? </a:t>
            </a:r>
            <a:r>
              <a:rPr lang="en-IT" sz="4000" b="1" dirty="0"/>
              <a:t>Zuerst Büro</a:t>
            </a:r>
            <a:r>
              <a:rPr lang="en-IT" sz="4000" dirty="0"/>
              <a:t>? </a:t>
            </a:r>
            <a:r>
              <a:rPr lang="en-IT" sz="4000" b="1" dirty="0"/>
              <a:t>Nach Belieben</a:t>
            </a:r>
            <a:r>
              <a:rPr lang="en-IT" sz="4000" dirty="0"/>
              <a:t>?</a:t>
            </a:r>
            <a:br>
              <a:rPr lang="en-IT" sz="4000" dirty="0"/>
            </a:br>
            <a:endParaRPr lang="en-IT" sz="4000" dirty="0"/>
          </a:p>
        </p:txBody>
      </p:sp>
      <p:pic>
        <p:nvPicPr>
          <p:cNvPr id="28" name="Graphic 27" descr="Arrow Right with solid fill">
            <a:extLst>
              <a:ext uri="{FF2B5EF4-FFF2-40B4-BE49-F238E27FC236}">
                <a16:creationId xmlns:a16="http://schemas.microsoft.com/office/drawing/2014/main" id="{A0257E1D-F065-E174-DEE9-5669512DC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800" y="4686300"/>
            <a:ext cx="914400" cy="914400"/>
          </a:xfrm>
          <a:prstGeom prst="rect">
            <a:avLst/>
          </a:prstGeom>
        </p:spPr>
      </p:pic>
      <p:pic>
        <p:nvPicPr>
          <p:cNvPr id="30" name="Graphic 29" descr="Marketing with solid fill">
            <a:extLst>
              <a:ext uri="{FF2B5EF4-FFF2-40B4-BE49-F238E27FC236}">
                <a16:creationId xmlns:a16="http://schemas.microsoft.com/office/drawing/2014/main" id="{95343115-6C9E-06B5-C53E-5AF06FD86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8235" y="6899436"/>
            <a:ext cx="914400" cy="914400"/>
          </a:xfrm>
          <a:prstGeom prst="rect">
            <a:avLst/>
          </a:prstGeom>
        </p:spPr>
      </p:pic>
      <p:pic>
        <p:nvPicPr>
          <p:cNvPr id="32" name="Graphic 31" descr="Question Mark with solid fill">
            <a:extLst>
              <a:ext uri="{FF2B5EF4-FFF2-40B4-BE49-F238E27FC236}">
                <a16:creationId xmlns:a16="http://schemas.microsoft.com/office/drawing/2014/main" id="{9A857361-0613-1B3D-5A66-0E95892DA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5635" y="8570477"/>
            <a:ext cx="914400" cy="837563"/>
          </a:xfrm>
          <a:prstGeom prst="rect">
            <a:avLst/>
          </a:prstGeom>
        </p:spPr>
      </p:pic>
    </p:spTree>
    <p:extLst>
      <p:ext uri="{BB962C8B-B14F-4D97-AF65-F5344CB8AC3E}">
        <p14:creationId xmlns:p14="http://schemas.microsoft.com/office/powerpoint/2010/main" val="119161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5F25-17BD-CC81-CF7F-F888A7B5E32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7A9A8-3A34-26D8-DF47-956A1891F3F8}"/>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99DC1A98-B5DA-8766-4102-596CA71C667B}"/>
              </a:ext>
            </a:extLst>
          </p:cNvPr>
          <p:cNvSpPr/>
          <p:nvPr/>
        </p:nvSpPr>
        <p:spPr>
          <a:xfrm rot="-201626" flipV="1">
            <a:off x="-534438" y="-1192454"/>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67D10D30-79B5-F849-216C-16F94BCC3E1A}"/>
              </a:ext>
            </a:extLst>
          </p:cNvPr>
          <p:cNvSpPr/>
          <p:nvPr/>
        </p:nvSpPr>
        <p:spPr>
          <a:xfrm>
            <a:off x="8379231" y="272165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1655B708-B27A-B744-911F-866F62223F0D}"/>
              </a:ext>
            </a:extLst>
          </p:cNvPr>
          <p:cNvSpPr/>
          <p:nvPr/>
        </p:nvSpPr>
        <p:spPr>
          <a:xfrm>
            <a:off x="8379231" y="398319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D92847-9598-E1CC-31BA-3045A45DFEE0}"/>
              </a:ext>
            </a:extLst>
          </p:cNvPr>
          <p:cNvSpPr/>
          <p:nvPr/>
        </p:nvSpPr>
        <p:spPr>
          <a:xfrm>
            <a:off x="8379231" y="53418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0F321F41-9389-762B-BEC1-7760B87AD94D}"/>
              </a:ext>
            </a:extLst>
          </p:cNvPr>
          <p:cNvSpPr/>
          <p:nvPr/>
        </p:nvSpPr>
        <p:spPr>
          <a:xfrm>
            <a:off x="8379231" y="670040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59FA644A-507D-8AC0-22D8-A2236B7E8F98}"/>
              </a:ext>
            </a:extLst>
          </p:cNvPr>
          <p:cNvSpPr/>
          <p:nvPr/>
        </p:nvSpPr>
        <p:spPr>
          <a:xfrm>
            <a:off x="8379231" y="805720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F4A27E8C-9103-7AC9-0F21-F8C955C9CE74}"/>
              </a:ext>
            </a:extLst>
          </p:cNvPr>
          <p:cNvSpPr/>
          <p:nvPr/>
        </p:nvSpPr>
        <p:spPr>
          <a:xfrm>
            <a:off x="8474371" y="281679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1426C738-56D8-ED74-327E-36754410B7A6}"/>
              </a:ext>
            </a:extLst>
          </p:cNvPr>
          <p:cNvSpPr/>
          <p:nvPr/>
        </p:nvSpPr>
        <p:spPr>
          <a:xfrm>
            <a:off x="8474371" y="407833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963CBE-4A02-705F-6660-52DBC4F261BA}"/>
              </a:ext>
            </a:extLst>
          </p:cNvPr>
          <p:cNvSpPr/>
          <p:nvPr/>
        </p:nvSpPr>
        <p:spPr>
          <a:xfrm>
            <a:off x="8474371" y="54369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B17B717F-5F81-3F83-4720-2702EDDE6DA9}"/>
              </a:ext>
            </a:extLst>
          </p:cNvPr>
          <p:cNvSpPr/>
          <p:nvPr/>
        </p:nvSpPr>
        <p:spPr>
          <a:xfrm>
            <a:off x="8474371" y="679554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8B0CFEEB-2D8C-8426-9480-036987BF1516}"/>
              </a:ext>
            </a:extLst>
          </p:cNvPr>
          <p:cNvSpPr/>
          <p:nvPr/>
        </p:nvSpPr>
        <p:spPr>
          <a:xfrm>
            <a:off x="8474371" y="815234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D2C84553-6101-2FFD-F392-D99237D7BBEE}"/>
              </a:ext>
            </a:extLst>
          </p:cNvPr>
          <p:cNvSpPr/>
          <p:nvPr/>
        </p:nvSpPr>
        <p:spPr>
          <a:xfrm>
            <a:off x="8529917" y="287233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86AD35A6-E6D0-2AB0-0090-862924B1AF22}"/>
              </a:ext>
            </a:extLst>
          </p:cNvPr>
          <p:cNvSpPr/>
          <p:nvPr/>
        </p:nvSpPr>
        <p:spPr>
          <a:xfrm>
            <a:off x="8529917" y="413388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1A494E6-0DF6-BC04-C4E7-3D504C94AF40}"/>
              </a:ext>
            </a:extLst>
          </p:cNvPr>
          <p:cNvSpPr/>
          <p:nvPr/>
        </p:nvSpPr>
        <p:spPr>
          <a:xfrm>
            <a:off x="8529917" y="54924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B7BFDEF3-69CA-65DC-3798-1544ED10200E}"/>
              </a:ext>
            </a:extLst>
          </p:cNvPr>
          <p:cNvSpPr/>
          <p:nvPr/>
        </p:nvSpPr>
        <p:spPr>
          <a:xfrm>
            <a:off x="8529917" y="685109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BF07D8C1-7188-729A-6BEB-BD80CBD795AF}"/>
              </a:ext>
            </a:extLst>
          </p:cNvPr>
          <p:cNvSpPr/>
          <p:nvPr/>
        </p:nvSpPr>
        <p:spPr>
          <a:xfrm>
            <a:off x="8529917" y="820788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2373D29F-018E-1499-47B4-19A0F60359B3}"/>
              </a:ext>
            </a:extLst>
          </p:cNvPr>
          <p:cNvGrpSpPr/>
          <p:nvPr/>
        </p:nvGrpSpPr>
        <p:grpSpPr>
          <a:xfrm>
            <a:off x="1398326" y="4008344"/>
            <a:ext cx="5466116" cy="5384124"/>
            <a:chOff x="0" y="0"/>
            <a:chExt cx="7288155" cy="7178832"/>
          </a:xfrm>
        </p:grpSpPr>
        <p:sp>
          <p:nvSpPr>
            <p:cNvPr id="20" name="Freeform 20">
              <a:extLst>
                <a:ext uri="{FF2B5EF4-FFF2-40B4-BE49-F238E27FC236}">
                  <a16:creationId xmlns:a16="http://schemas.microsoft.com/office/drawing/2014/main" id="{1C92FD1B-1EA7-053F-4B8D-CCD8076C94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7F249DD1-3B38-85B3-A72A-A0CFEBE8A6B5}"/>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9B57C6AB-695B-30FB-2246-4467EC57D7DA}"/>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B9354D97-21F7-E3B6-31A0-1B95ED39F58E}"/>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FBFBD9CD-8E2B-AA4F-0265-779A3C8CF1E5}"/>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262E7AA5-DDC9-CADB-65F7-5569C9143286}"/>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FDE7BC12-7209-EC8B-ED39-2BCC618BFDF7}"/>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6831856B-3550-6BFF-2E70-1569A2D93C96}"/>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9FC2F172-D081-B3A3-E03C-70DC2A7A708F}"/>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8DB0ED70-D133-AA22-86FD-5477E58583F1}"/>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EC30FB29-53BF-9670-25DE-C7064099B9E4}"/>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A774352-9A2B-2A64-7DB4-B4D09761D66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4D96308D-65FC-EA60-564F-733D246CF5AC}"/>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0602F564-DD11-EB1F-2F05-13000CE11E07}"/>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27CCC404-85A8-6C5A-EB08-B14415CB283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792A270F-9F55-7BC6-0A5B-5649D3A364AA}"/>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AE484508-EB9D-7D35-C68B-CA7B76E828E0}"/>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AFCF8EB9-6C0E-612D-3314-57CB6B6D1E8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60696BD8-6B0F-7E6A-A607-A4583CB9867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9B658CAC-F76A-14AB-70FD-31248B0B182C}"/>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WIE LASSEN SICH KLARE LEITLINIEN AUFSTELLEN?</a:t>
            </a:r>
          </a:p>
        </p:txBody>
      </p:sp>
      <p:sp>
        <p:nvSpPr>
          <p:cNvPr id="40" name="TextBox 40">
            <a:extLst>
              <a:ext uri="{FF2B5EF4-FFF2-40B4-BE49-F238E27FC236}">
                <a16:creationId xmlns:a16="http://schemas.microsoft.com/office/drawing/2014/main" id="{D1E71D0D-F4F1-DBD2-BD71-88BC4F9141A7}"/>
              </a:ext>
            </a:extLst>
          </p:cNvPr>
          <p:cNvSpPr txBox="1"/>
          <p:nvPr/>
        </p:nvSpPr>
        <p:spPr>
          <a:xfrm>
            <a:off x="10134600" y="3008121"/>
            <a:ext cx="7644352" cy="1249701"/>
          </a:xfrm>
          <a:prstGeom prst="rect">
            <a:avLst/>
          </a:prstGeom>
        </p:spPr>
        <p:txBody>
          <a:bodyPr lIns="0" tIns="0" rIns="0" bIns="0" rtlCol="0" anchor="t">
            <a:spAutoFit/>
          </a:bodyPr>
          <a:lstStyle/>
          <a:p>
            <a:pPr>
              <a:lnSpc>
                <a:spcPts val="2260"/>
              </a:lnSpc>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Besprechen Sie </a:t>
            </a:r>
            <a:r>
              <a:rPr lang="en-GB" sz="4000" kern="100" dirty="0" err="1">
                <a:effectLst/>
                <a:latin typeface="Aptos" panose="020B0004020202020204" pitchFamily="34" charset="0"/>
                <a:ea typeface="Aptos" panose="020B0004020202020204" pitchFamily="34" charset="0"/>
                <a:cs typeface="Times New Roman" panose="02020603050405020304" pitchFamily="18" charset="0"/>
              </a:rPr>
              <a:t>mit</a:t>
            </a:r>
            <a:r>
              <a:rPr lang="en-GB" sz="4000" kern="100" dirty="0">
                <a:effectLst/>
                <a:latin typeface="Aptos" panose="020B0004020202020204" pitchFamily="34" charset="0"/>
                <a:ea typeface="Aptos" panose="020B0004020202020204" pitchFamily="34" charset="0"/>
                <a:cs typeface="Times New Roman" panose="02020603050405020304" pitchFamily="18" charset="0"/>
              </a:rPr>
              <a:t> </a:t>
            </a:r>
            <a:r>
              <a:rPr lang="en-GB" sz="4000" kern="100" dirty="0" err="1">
                <a:effectLst/>
                <a:latin typeface="Aptos" panose="020B0004020202020204" pitchFamily="34" charset="0"/>
                <a:ea typeface="Aptos" panose="020B0004020202020204" pitchFamily="34" charset="0"/>
                <a:cs typeface="Times New Roman" panose="02020603050405020304" pitchFamily="18" charset="0"/>
              </a:rPr>
              <a:t>Mitarbeitern</a:t>
            </a:r>
            <a:endParaRPr lang="en-GB" sz="4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2260"/>
              </a:lnSpc>
            </a:pPr>
            <a:endParaRPr lang="en-GB" sz="4000" kern="100" dirty="0">
              <a:latin typeface="Aptos" panose="020B0004020202020204" pitchFamily="34" charset="0"/>
              <a:ea typeface="Aptos" panose="020B0004020202020204" pitchFamily="34" charset="0"/>
              <a:cs typeface="Times New Roman" panose="02020603050405020304" pitchFamily="18" charset="0"/>
            </a:endParaRPr>
          </a:p>
          <a:p>
            <a:pPr>
              <a:lnSpc>
                <a:spcPts val="2260"/>
              </a:lnSpc>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 und </a:t>
            </a:r>
            <a:r>
              <a:rPr lang="en-GB" sz="4000" kern="100" dirty="0" err="1">
                <a:effectLst/>
                <a:latin typeface="Aptos" panose="020B0004020202020204" pitchFamily="34" charset="0"/>
                <a:ea typeface="Aptos" panose="020B0004020202020204" pitchFamily="34" charset="0"/>
                <a:cs typeface="Times New Roman" panose="02020603050405020304" pitchFamily="18" charset="0"/>
              </a:rPr>
              <a:t>anderen</a:t>
            </a:r>
            <a:r>
              <a:rPr lang="en-GB" sz="4000" kern="100" dirty="0">
                <a:latin typeface="Aptos" panose="020B0004020202020204" pitchFamily="34" charset="0"/>
                <a:ea typeface="Aptos" panose="020B0004020202020204" pitchFamily="34" charset="0"/>
                <a:cs typeface="Times New Roman" panose="02020603050405020304" pitchFamily="18" charset="0"/>
              </a:rPr>
              <a:t> </a:t>
            </a:r>
            <a:r>
              <a:rPr lang="en-GB" sz="4000" kern="100" dirty="0" err="1">
                <a:effectLst/>
                <a:latin typeface="Aptos" panose="020B0004020202020204" pitchFamily="34" charset="0"/>
                <a:ea typeface="Aptos" panose="020B0004020202020204" pitchFamily="34" charset="0"/>
                <a:cs typeface="Times New Roman" panose="02020603050405020304" pitchFamily="18" charset="0"/>
              </a:rPr>
              <a:t>Führungskräften</a:t>
            </a:r>
            <a:endParaRPr lang="en-US" sz="4000" spc="-60" dirty="0">
              <a:solidFill>
                <a:srgbClr val="000000"/>
              </a:solidFill>
              <a:latin typeface="Poppins"/>
              <a:ea typeface="Poppins"/>
              <a:cs typeface="Poppins"/>
              <a:sym typeface="Poppins"/>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1" name="TextBox 41">
            <a:extLst>
              <a:ext uri="{FF2B5EF4-FFF2-40B4-BE49-F238E27FC236}">
                <a16:creationId xmlns:a16="http://schemas.microsoft.com/office/drawing/2014/main" id="{371653AF-C73D-82EA-3522-1056863C2E55}"/>
              </a:ext>
            </a:extLst>
          </p:cNvPr>
          <p:cNvSpPr txBox="1"/>
          <p:nvPr/>
        </p:nvSpPr>
        <p:spPr>
          <a:xfrm>
            <a:off x="6132459" y="2240426"/>
            <a:ext cx="4794916" cy="365036"/>
          </a:xfrm>
          <a:prstGeom prst="rect">
            <a:avLst/>
          </a:prstGeom>
        </p:spPr>
        <p:txBody>
          <a:bodyPr lIns="0" tIns="0" rIns="0" bIns="0" rtlCol="0" anchor="t">
            <a:spAutoFit/>
          </a:bodyPr>
          <a:lstStyle/>
          <a:p>
            <a:pPr algn="ctr">
              <a:lnSpc>
                <a:spcPts val="2813"/>
              </a:lnSpc>
            </a:pPr>
            <a:r>
              <a:rPr lang="en-US" sz="2489" b="1" spc="-74" dirty="0">
                <a:solidFill>
                  <a:srgbClr val="000000"/>
                </a:solidFill>
                <a:latin typeface="Poppins Bold"/>
                <a:ea typeface="Poppins Bold"/>
                <a:cs typeface="Poppins Bold"/>
                <a:sym typeface="Poppins Bold"/>
              </a:rPr>
              <a:t>Einige Tipps</a:t>
            </a:r>
          </a:p>
        </p:txBody>
      </p:sp>
      <p:sp>
        <p:nvSpPr>
          <p:cNvPr id="42" name="TextBox 42">
            <a:extLst>
              <a:ext uri="{FF2B5EF4-FFF2-40B4-BE49-F238E27FC236}">
                <a16:creationId xmlns:a16="http://schemas.microsoft.com/office/drawing/2014/main" id="{0C703623-32B5-BC95-4764-72ABD91926AD}"/>
              </a:ext>
            </a:extLst>
          </p:cNvPr>
          <p:cNvSpPr txBox="1"/>
          <p:nvPr/>
        </p:nvSpPr>
        <p:spPr>
          <a:xfrm>
            <a:off x="9755794" y="4252494"/>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Seien Sie so spezifisch wie möglich</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3" name="TextBox 43">
            <a:extLst>
              <a:ext uri="{FF2B5EF4-FFF2-40B4-BE49-F238E27FC236}">
                <a16:creationId xmlns:a16="http://schemas.microsoft.com/office/drawing/2014/main" id="{B36C261E-A182-8273-9104-9EBF74EF466A}"/>
              </a:ext>
            </a:extLst>
          </p:cNvPr>
          <p:cNvSpPr txBox="1"/>
          <p:nvPr/>
        </p:nvSpPr>
        <p:spPr>
          <a:xfrm>
            <a:off x="9743094" y="5899526"/>
            <a:ext cx="7644352" cy="913712"/>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Mach es zu deinem eigenen</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
        <p:nvSpPr>
          <p:cNvPr id="44" name="TextBox 44">
            <a:extLst>
              <a:ext uri="{FF2B5EF4-FFF2-40B4-BE49-F238E27FC236}">
                <a16:creationId xmlns:a16="http://schemas.microsoft.com/office/drawing/2014/main" id="{63701890-14AC-FD67-0578-A84DA458B582}"/>
              </a:ext>
            </a:extLst>
          </p:cNvPr>
          <p:cNvSpPr txBox="1"/>
          <p:nvPr/>
        </p:nvSpPr>
        <p:spPr>
          <a:xfrm>
            <a:off x="9804558" y="6923996"/>
            <a:ext cx="7644352" cy="990656"/>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Bleiben Sie offen für Feedback</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4000" spc="-60" dirty="0">
              <a:solidFill>
                <a:srgbClr val="000000"/>
              </a:solidFill>
              <a:latin typeface="Poppins"/>
              <a:ea typeface="Poppins"/>
              <a:cs typeface="Poppins"/>
              <a:sym typeface="Poppins"/>
            </a:endParaRPr>
          </a:p>
        </p:txBody>
      </p:sp>
      <p:sp>
        <p:nvSpPr>
          <p:cNvPr id="45" name="TextBox 45">
            <a:extLst>
              <a:ext uri="{FF2B5EF4-FFF2-40B4-BE49-F238E27FC236}">
                <a16:creationId xmlns:a16="http://schemas.microsoft.com/office/drawing/2014/main" id="{C1CE876E-006E-4C10-4D67-935C008BE25F}"/>
              </a:ext>
            </a:extLst>
          </p:cNvPr>
          <p:cNvSpPr txBox="1"/>
          <p:nvPr/>
        </p:nvSpPr>
        <p:spPr>
          <a:xfrm>
            <a:off x="9834375" y="8099201"/>
            <a:ext cx="7644352" cy="1529265"/>
          </a:xfrm>
          <a:prstGeom prst="rect">
            <a:avLst/>
          </a:prstGeom>
        </p:spPr>
        <p:txBody>
          <a:bodyPr lIns="0" tIns="0" rIns="0" bIns="0" rtlCol="0" anchor="t">
            <a:spAutoFit/>
          </a:bodyPr>
          <a:lstStyle/>
          <a:p>
            <a:pPr lvl="1"/>
            <a:r>
              <a:rPr lang="en-GB" sz="4000" kern="100" dirty="0">
                <a:effectLst/>
                <a:latin typeface="Aptos" panose="020B0004020202020204" pitchFamily="34" charset="0"/>
                <a:ea typeface="Aptos" panose="020B0004020202020204" pitchFamily="34" charset="0"/>
                <a:cs typeface="Times New Roman" panose="02020603050405020304" pitchFamily="18" charset="0"/>
              </a:rPr>
              <a:t>Teilen Sie Ihre hybride Arbeitspolitik bedingungslos</a:t>
            </a:r>
            <a:endParaRPr lang="en-IT" sz="40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ts val="2260"/>
              </a:lnSpc>
            </a:pPr>
            <a:endParaRPr lang="en-US" sz="2000" spc="-60" dirty="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167055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AE1CC038-AC31-6565-ACC2-8F386D710C7F}"/>
              </a:ext>
            </a:extLst>
          </p:cNvPr>
          <p:cNvGrpSpPr/>
          <p:nvPr/>
        </p:nvGrpSpPr>
        <p:grpSpPr>
          <a:xfrm>
            <a:off x="-1342907" y="10016500"/>
            <a:ext cx="20973813" cy="734301"/>
            <a:chOff x="0" y="0"/>
            <a:chExt cx="11607985" cy="406400"/>
          </a:xfrm>
        </p:grpSpPr>
        <p:sp>
          <p:nvSpPr>
            <p:cNvPr id="3" name="Freeform 31">
              <a:extLst>
                <a:ext uri="{FF2B5EF4-FFF2-40B4-BE49-F238E27FC236}">
                  <a16:creationId xmlns:a16="http://schemas.microsoft.com/office/drawing/2014/main" id="{A1A34C66-A6C1-B253-D12B-E355CCF175F1}"/>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 name="TextBox 32">
              <a:extLst>
                <a:ext uri="{FF2B5EF4-FFF2-40B4-BE49-F238E27FC236}">
                  <a16:creationId xmlns:a16="http://schemas.microsoft.com/office/drawing/2014/main" id="{004319FF-48B7-BF3A-15A3-1428B2DFA7D3}"/>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33">
            <a:extLst>
              <a:ext uri="{FF2B5EF4-FFF2-40B4-BE49-F238E27FC236}">
                <a16:creationId xmlns:a16="http://schemas.microsoft.com/office/drawing/2014/main" id="{1C40E2D8-41E4-8A8F-BDA6-FC06195E0B74}"/>
              </a:ext>
            </a:extLst>
          </p:cNvPr>
          <p:cNvGrpSpPr/>
          <p:nvPr/>
        </p:nvGrpSpPr>
        <p:grpSpPr>
          <a:xfrm>
            <a:off x="2488624" y="10016500"/>
            <a:ext cx="13310752" cy="734301"/>
            <a:chOff x="0" y="0"/>
            <a:chExt cx="7366854" cy="406400"/>
          </a:xfrm>
        </p:grpSpPr>
        <p:sp>
          <p:nvSpPr>
            <p:cNvPr id="6" name="Freeform 34">
              <a:extLst>
                <a:ext uri="{FF2B5EF4-FFF2-40B4-BE49-F238E27FC236}">
                  <a16:creationId xmlns:a16="http://schemas.microsoft.com/office/drawing/2014/main" id="{8B2FCDA7-7A1F-A544-5554-5E63AB6EA32E}"/>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7" name="TextBox 35">
              <a:extLst>
                <a:ext uri="{FF2B5EF4-FFF2-40B4-BE49-F238E27FC236}">
                  <a16:creationId xmlns:a16="http://schemas.microsoft.com/office/drawing/2014/main" id="{A570F191-072D-B6B0-B12A-77CC846DDA0E}"/>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36">
            <a:extLst>
              <a:ext uri="{FF2B5EF4-FFF2-40B4-BE49-F238E27FC236}">
                <a16:creationId xmlns:a16="http://schemas.microsoft.com/office/drawing/2014/main" id="{FDE4F403-398B-7FB8-AED7-088965D40B23}"/>
              </a:ext>
            </a:extLst>
          </p:cNvPr>
          <p:cNvGrpSpPr/>
          <p:nvPr/>
        </p:nvGrpSpPr>
        <p:grpSpPr>
          <a:xfrm>
            <a:off x="4131384" y="10016500"/>
            <a:ext cx="10025232" cy="734301"/>
            <a:chOff x="0" y="0"/>
            <a:chExt cx="5548478" cy="406400"/>
          </a:xfrm>
        </p:grpSpPr>
        <p:sp>
          <p:nvSpPr>
            <p:cNvPr id="9" name="Freeform 37">
              <a:extLst>
                <a:ext uri="{FF2B5EF4-FFF2-40B4-BE49-F238E27FC236}">
                  <a16:creationId xmlns:a16="http://schemas.microsoft.com/office/drawing/2014/main" id="{BB8BCF98-7D46-278D-5796-1E1176502D7D}"/>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0" name="TextBox 38">
              <a:extLst>
                <a:ext uri="{FF2B5EF4-FFF2-40B4-BE49-F238E27FC236}">
                  <a16:creationId xmlns:a16="http://schemas.microsoft.com/office/drawing/2014/main" id="{AFC9CABE-E813-06E1-2E32-C55E58E70B58}"/>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2" name="Freeform 2">
            <a:extLst>
              <a:ext uri="{FF2B5EF4-FFF2-40B4-BE49-F238E27FC236}">
                <a16:creationId xmlns:a16="http://schemas.microsoft.com/office/drawing/2014/main" id="{D56C0A1F-4DB1-F8F8-AE5E-207B778A2CC7}"/>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Freeform 3">
            <a:extLst>
              <a:ext uri="{FF2B5EF4-FFF2-40B4-BE49-F238E27FC236}">
                <a16:creationId xmlns:a16="http://schemas.microsoft.com/office/drawing/2014/main" id="{C35215F0-0C6C-7C97-46B1-7600464305CC}"/>
              </a:ext>
            </a:extLst>
          </p:cNvPr>
          <p:cNvSpPr/>
          <p:nvPr/>
        </p:nvSpPr>
        <p:spPr>
          <a:xfrm rot="-201626" flipV="1">
            <a:off x="-534438" y="-1172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4" name="TextBox 39">
            <a:extLst>
              <a:ext uri="{FF2B5EF4-FFF2-40B4-BE49-F238E27FC236}">
                <a16:creationId xmlns:a16="http://schemas.microsoft.com/office/drawing/2014/main" id="{CA350B0B-AA85-39F2-BBD3-1D39BD109232}"/>
              </a:ext>
            </a:extLst>
          </p:cNvPr>
          <p:cNvSpPr txBox="1"/>
          <p:nvPr/>
        </p:nvSpPr>
        <p:spPr>
          <a:xfrm>
            <a:off x="3700761" y="695274"/>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Die 5 W's</a:t>
            </a:r>
          </a:p>
        </p:txBody>
      </p:sp>
      <p:graphicFrame>
        <p:nvGraphicFramePr>
          <p:cNvPr id="19" name="Diagram 18">
            <a:extLst>
              <a:ext uri="{FF2B5EF4-FFF2-40B4-BE49-F238E27FC236}">
                <a16:creationId xmlns:a16="http://schemas.microsoft.com/office/drawing/2014/main" id="{241B5ED9-E3A9-D923-10D0-772F185953F3}"/>
              </a:ext>
            </a:extLst>
          </p:cNvPr>
          <p:cNvGraphicFramePr/>
          <p:nvPr>
            <p:extLst>
              <p:ext uri="{D42A27DB-BD31-4B8C-83A1-F6EECF244321}">
                <p14:modId xmlns:p14="http://schemas.microsoft.com/office/powerpoint/2010/main" val="4203101475"/>
              </p:ext>
            </p:extLst>
          </p:nvPr>
        </p:nvGraphicFramePr>
        <p:xfrm>
          <a:off x="3878990" y="1452792"/>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9405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484D-39A7-4C65-DD9A-81997F0B1D4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FC97275-54E1-4E5D-4EF8-263467A41A85}"/>
              </a:ext>
            </a:extLst>
          </p:cNvPr>
          <p:cNvGrpSpPr/>
          <p:nvPr/>
        </p:nvGrpSpPr>
        <p:grpSpPr>
          <a:xfrm>
            <a:off x="1526752" y="1391418"/>
            <a:ext cx="857867" cy="857867"/>
            <a:chOff x="0" y="0"/>
            <a:chExt cx="812800" cy="812800"/>
          </a:xfrm>
        </p:grpSpPr>
        <p:sp>
          <p:nvSpPr>
            <p:cNvPr id="4" name="Freeform 4">
              <a:extLst>
                <a:ext uri="{FF2B5EF4-FFF2-40B4-BE49-F238E27FC236}">
                  <a16:creationId xmlns:a16="http://schemas.microsoft.com/office/drawing/2014/main" id="{AD27F0F9-0A2C-8101-F84F-B2D0F1A148C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D1075A68-D7CD-EC65-D632-97F948E4A0F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7C277BD8-1DF2-20DB-3E22-A8DB94745A7C}"/>
              </a:ext>
            </a:extLst>
          </p:cNvPr>
          <p:cNvGrpSpPr/>
          <p:nvPr/>
        </p:nvGrpSpPr>
        <p:grpSpPr>
          <a:xfrm>
            <a:off x="2362200" y="2543993"/>
            <a:ext cx="604566" cy="604566"/>
            <a:chOff x="0" y="0"/>
            <a:chExt cx="812800" cy="812800"/>
          </a:xfrm>
        </p:grpSpPr>
        <p:sp>
          <p:nvSpPr>
            <p:cNvPr id="7" name="Freeform 7">
              <a:extLst>
                <a:ext uri="{FF2B5EF4-FFF2-40B4-BE49-F238E27FC236}">
                  <a16:creationId xmlns:a16="http://schemas.microsoft.com/office/drawing/2014/main" id="{8837870A-889C-C37A-1615-C327E245CA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9D330D4E-6C1F-9C5C-1C1C-A7C0ED294D9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30F29FD-082C-70A9-41EF-DEF0E1253DD9}"/>
              </a:ext>
            </a:extLst>
          </p:cNvPr>
          <p:cNvGrpSpPr/>
          <p:nvPr/>
        </p:nvGrpSpPr>
        <p:grpSpPr>
          <a:xfrm>
            <a:off x="2849204" y="2142775"/>
            <a:ext cx="637633" cy="637633"/>
            <a:chOff x="0" y="0"/>
            <a:chExt cx="812800" cy="812800"/>
          </a:xfrm>
        </p:grpSpPr>
        <p:sp>
          <p:nvSpPr>
            <p:cNvPr id="10" name="Freeform 10">
              <a:extLst>
                <a:ext uri="{FF2B5EF4-FFF2-40B4-BE49-F238E27FC236}">
                  <a16:creationId xmlns:a16="http://schemas.microsoft.com/office/drawing/2014/main" id="{3614C6DD-634B-7913-08A7-0DE011725B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9D5E1030-39FD-BF00-A09C-B4174499D801}"/>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6300BD92-C226-5577-F28D-D1EE5E115DF8}"/>
              </a:ext>
            </a:extLst>
          </p:cNvPr>
          <p:cNvSpPr txBox="1"/>
          <p:nvPr/>
        </p:nvSpPr>
        <p:spPr>
          <a:xfrm>
            <a:off x="4526730" y="526828"/>
            <a:ext cx="9234540" cy="2308324"/>
          </a:xfrm>
          <a:prstGeom prst="rect">
            <a:avLst/>
          </a:prstGeom>
        </p:spPr>
        <p:txBody>
          <a:bodyPr wrap="square" lIns="0" tIns="0" rIns="0" bIns="0" rtlCol="0" anchor="t">
            <a:spAutoFit/>
          </a:bodyPr>
          <a:lstStyle/>
          <a:p>
            <a:pPr lvl="1" algn="ctr"/>
            <a:r>
              <a:rPr lang="en-GB" sz="5000" b="1" kern="100" dirty="0">
                <a:effectLst/>
                <a:latin typeface="Aptos" panose="020B0004020202020204" pitchFamily="34" charset="0"/>
                <a:ea typeface="Aptos" panose="020B0004020202020204" pitchFamily="34" charset="0"/>
                <a:cs typeface="Times New Roman" panose="02020603050405020304" pitchFamily="18" charset="0"/>
              </a:rPr>
              <a:t>Entwicklung und Umsetzung von Regeln für hybrides Arbeiten: das "Scrum"-Prinzip</a:t>
            </a:r>
            <a:endParaRPr lang="en-IT" sz="50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A9C60739-EE20-FCCF-E714-77C3047AD858}"/>
              </a:ext>
            </a:extLst>
          </p:cNvPr>
          <p:cNvGraphicFramePr/>
          <p:nvPr>
            <p:extLst>
              <p:ext uri="{D42A27DB-BD31-4B8C-83A1-F6EECF244321}">
                <p14:modId xmlns:p14="http://schemas.microsoft.com/office/powerpoint/2010/main" val="3404559939"/>
              </p:ext>
            </p:extLst>
          </p:nvPr>
        </p:nvGraphicFramePr>
        <p:xfrm>
          <a:off x="914400" y="3369824"/>
          <a:ext cx="16459200" cy="637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0">
            <a:extLst>
              <a:ext uri="{FF2B5EF4-FFF2-40B4-BE49-F238E27FC236}">
                <a16:creationId xmlns:a16="http://schemas.microsoft.com/office/drawing/2014/main" id="{33EDF112-F757-41C4-7B93-0AA0CB2CF378}"/>
              </a:ext>
            </a:extLst>
          </p:cNvPr>
          <p:cNvGrpSpPr/>
          <p:nvPr/>
        </p:nvGrpSpPr>
        <p:grpSpPr>
          <a:xfrm>
            <a:off x="-1342907" y="10016500"/>
            <a:ext cx="20973813" cy="734301"/>
            <a:chOff x="0" y="0"/>
            <a:chExt cx="11607985" cy="406400"/>
          </a:xfrm>
        </p:grpSpPr>
        <p:sp>
          <p:nvSpPr>
            <p:cNvPr id="33" name="Freeform 31">
              <a:extLst>
                <a:ext uri="{FF2B5EF4-FFF2-40B4-BE49-F238E27FC236}">
                  <a16:creationId xmlns:a16="http://schemas.microsoft.com/office/drawing/2014/main" id="{4FF2BDD3-CB52-0D42-B242-2C496B22D98D}"/>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4" name="TextBox 32">
              <a:extLst>
                <a:ext uri="{FF2B5EF4-FFF2-40B4-BE49-F238E27FC236}">
                  <a16:creationId xmlns:a16="http://schemas.microsoft.com/office/drawing/2014/main" id="{B98E8D0F-0809-796D-F7ED-4C00AFAB2A12}"/>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5" name="Group 33">
            <a:extLst>
              <a:ext uri="{FF2B5EF4-FFF2-40B4-BE49-F238E27FC236}">
                <a16:creationId xmlns:a16="http://schemas.microsoft.com/office/drawing/2014/main" id="{3848FE2E-1CF7-ACF8-37A4-587D8016B772}"/>
              </a:ext>
            </a:extLst>
          </p:cNvPr>
          <p:cNvGrpSpPr/>
          <p:nvPr/>
        </p:nvGrpSpPr>
        <p:grpSpPr>
          <a:xfrm>
            <a:off x="2488624" y="10016500"/>
            <a:ext cx="13310752" cy="734301"/>
            <a:chOff x="0" y="0"/>
            <a:chExt cx="7366854" cy="406400"/>
          </a:xfrm>
        </p:grpSpPr>
        <p:sp>
          <p:nvSpPr>
            <p:cNvPr id="36" name="Freeform 34">
              <a:extLst>
                <a:ext uri="{FF2B5EF4-FFF2-40B4-BE49-F238E27FC236}">
                  <a16:creationId xmlns:a16="http://schemas.microsoft.com/office/drawing/2014/main" id="{0659FDAD-DEF1-1CBE-492F-727135DD368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7" name="TextBox 35">
              <a:extLst>
                <a:ext uri="{FF2B5EF4-FFF2-40B4-BE49-F238E27FC236}">
                  <a16:creationId xmlns:a16="http://schemas.microsoft.com/office/drawing/2014/main" id="{521E3C33-269A-4531-3007-A5D2E1FC33D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8" name="Group 36">
            <a:extLst>
              <a:ext uri="{FF2B5EF4-FFF2-40B4-BE49-F238E27FC236}">
                <a16:creationId xmlns:a16="http://schemas.microsoft.com/office/drawing/2014/main" id="{6B74CAC3-7C4E-F58A-673C-C2CCFF63FAF1}"/>
              </a:ext>
            </a:extLst>
          </p:cNvPr>
          <p:cNvGrpSpPr/>
          <p:nvPr/>
        </p:nvGrpSpPr>
        <p:grpSpPr>
          <a:xfrm>
            <a:off x="4131384" y="10016500"/>
            <a:ext cx="10025232" cy="734301"/>
            <a:chOff x="0" y="0"/>
            <a:chExt cx="5548478" cy="406400"/>
          </a:xfrm>
        </p:grpSpPr>
        <p:sp>
          <p:nvSpPr>
            <p:cNvPr id="39" name="Freeform 37">
              <a:extLst>
                <a:ext uri="{FF2B5EF4-FFF2-40B4-BE49-F238E27FC236}">
                  <a16:creationId xmlns:a16="http://schemas.microsoft.com/office/drawing/2014/main" id="{3B81861E-C3D8-A90E-8D46-AD7AC902D2D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0" name="TextBox 38">
              <a:extLst>
                <a:ext uri="{FF2B5EF4-FFF2-40B4-BE49-F238E27FC236}">
                  <a16:creationId xmlns:a16="http://schemas.microsoft.com/office/drawing/2014/main" id="{EFACADB0-3268-0D13-0622-B8361A750021}"/>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41" name="Freeform 3">
            <a:extLst>
              <a:ext uri="{FF2B5EF4-FFF2-40B4-BE49-F238E27FC236}">
                <a16:creationId xmlns:a16="http://schemas.microsoft.com/office/drawing/2014/main" id="{2117DFE4-3CF1-9AA7-8736-A6E9624A9B91}"/>
              </a:ext>
            </a:extLst>
          </p:cNvPr>
          <p:cNvSpPr/>
          <p:nvPr/>
        </p:nvSpPr>
        <p:spPr>
          <a:xfrm rot="-201626" flipV="1">
            <a:off x="-439191" y="-1093021"/>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42" name="Freeform 2">
            <a:extLst>
              <a:ext uri="{FF2B5EF4-FFF2-40B4-BE49-F238E27FC236}">
                <a16:creationId xmlns:a16="http://schemas.microsoft.com/office/drawing/2014/main" id="{7B9CADA0-252C-0943-5790-0B2590014727}"/>
              </a:ext>
            </a:extLst>
          </p:cNvPr>
          <p:cNvSpPr/>
          <p:nvPr/>
        </p:nvSpPr>
        <p:spPr>
          <a:xfrm rot="-10602057">
            <a:off x="12679006" y="-1088228"/>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extLst>
      <p:ext uri="{BB962C8B-B14F-4D97-AF65-F5344CB8AC3E}">
        <p14:creationId xmlns:p14="http://schemas.microsoft.com/office/powerpoint/2010/main" val="89905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431F5-2A11-1E83-29A6-5989C7C8F696}"/>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B98825E9-848D-07F4-2E4D-0F812E17E44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8EE980F6-2200-86C3-9EC5-6596AFF08D03}"/>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0E8313A-537F-3270-CB38-63CC8C528BE9}"/>
              </a:ext>
            </a:extLst>
          </p:cNvPr>
          <p:cNvGraphicFramePr>
            <a:graphicFrameLocks noGrp="1"/>
          </p:cNvGraphicFramePr>
          <p:nvPr>
            <p:extLst>
              <p:ext uri="{D42A27DB-BD31-4B8C-83A1-F6EECF244321}">
                <p14:modId xmlns:p14="http://schemas.microsoft.com/office/powerpoint/2010/main" val="1307310227"/>
              </p:ext>
            </p:extLst>
          </p:nvPr>
        </p:nvGraphicFramePr>
        <p:xfrm>
          <a:off x="152400" y="266700"/>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 </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3045BED-2C1D-F9DB-8BE6-580DDEBAEC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30400" y="8343900"/>
            <a:ext cx="1447800" cy="1447800"/>
          </a:xfrm>
          <a:prstGeom prst="rect">
            <a:avLst/>
          </a:prstGeom>
        </p:spPr>
      </p:pic>
    </p:spTree>
    <p:extLst>
      <p:ext uri="{BB962C8B-B14F-4D97-AF65-F5344CB8AC3E}">
        <p14:creationId xmlns:p14="http://schemas.microsoft.com/office/powerpoint/2010/main" val="23007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D924C12-2E59-1ACD-BF2A-47576E695FFB}"/>
              </a:ext>
            </a:extLst>
          </p:cNvPr>
          <p:cNvSpPr/>
          <p:nvPr/>
        </p:nvSpPr>
        <p:spPr>
          <a:xfrm rot="-6078727" flipV="1">
            <a:off x="-2740695" y="1544536"/>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12">
            <a:extLst>
              <a:ext uri="{FF2B5EF4-FFF2-40B4-BE49-F238E27FC236}">
                <a16:creationId xmlns:a16="http://schemas.microsoft.com/office/drawing/2014/main" id="{0F400777-31F8-7DDA-C76B-25577AE15D9A}"/>
              </a:ext>
            </a:extLst>
          </p:cNvPr>
          <p:cNvGrpSpPr>
            <a:grpSpLocks noChangeAspect="1"/>
          </p:cNvGrpSpPr>
          <p:nvPr/>
        </p:nvGrpSpPr>
        <p:grpSpPr>
          <a:xfrm>
            <a:off x="-3713020" y="0"/>
            <a:ext cx="8713709" cy="10289262"/>
            <a:chOff x="-5722778" y="-7636369"/>
            <a:chExt cx="21041994" cy="24846663"/>
          </a:xfrm>
        </p:grpSpPr>
        <p:sp>
          <p:nvSpPr>
            <p:cNvPr id="4" name="Freeform 13">
              <a:extLst>
                <a:ext uri="{FF2B5EF4-FFF2-40B4-BE49-F238E27FC236}">
                  <a16:creationId xmlns:a16="http://schemas.microsoft.com/office/drawing/2014/main" id="{3C50CF34-0616-CC0C-412A-F406A08FC6F2}"/>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8" name="TextBox 15">
            <a:extLst>
              <a:ext uri="{FF2B5EF4-FFF2-40B4-BE49-F238E27FC236}">
                <a16:creationId xmlns:a16="http://schemas.microsoft.com/office/drawing/2014/main" id="{ACD3BB5A-D854-DAF9-40AD-1BEBCF8EBB6B}"/>
              </a:ext>
            </a:extLst>
          </p:cNvPr>
          <p:cNvSpPr txBox="1"/>
          <p:nvPr/>
        </p:nvSpPr>
        <p:spPr>
          <a:xfrm>
            <a:off x="7563783" y="1521070"/>
            <a:ext cx="10634165" cy="6448368"/>
          </a:xfrm>
          <a:prstGeom prst="rect">
            <a:avLst/>
          </a:prstGeom>
        </p:spPr>
        <p:txBody>
          <a:bodyPr wrap="square" lIns="0" tIns="0" rIns="0" bIns="0" rtlCol="0" anchor="t">
            <a:spAutoFit/>
          </a:bodyPr>
          <a:lstStyle/>
          <a:p>
            <a:pPr marL="604518" lvl="1" indent="-302259">
              <a:lnSpc>
                <a:spcPts val="3639"/>
              </a:lnSpc>
              <a:buFont typeface="Arial"/>
              <a:buChar char="•"/>
            </a:pPr>
            <a:r>
              <a:rPr lang="en-US" sz="2800" dirty="0">
                <a:solidFill>
                  <a:srgbClr val="000000"/>
                </a:solidFill>
                <a:latin typeface="Poppins Bold"/>
                <a:ea typeface="Poppins Bold"/>
                <a:cs typeface="Poppins Bold"/>
                <a:sym typeface="Poppins Bold"/>
              </a:rPr>
              <a:t>Die Covid-19-Pandemie hat zu Herausforderungen und Chancen im Dienstleistungssektor geführt.  </a:t>
            </a:r>
            <a:br>
              <a:rPr lang="en-US" sz="2800" dirty="0">
                <a:solidFill>
                  <a:srgbClr val="000000"/>
                </a:solidFill>
                <a:latin typeface="Poppins Bold"/>
                <a:ea typeface="Poppins Bold"/>
                <a:cs typeface="Poppins Bold"/>
                <a:sym typeface="Poppins Bold"/>
              </a:rPr>
            </a:br>
            <a:endParaRPr lang="en-US" sz="2800" dirty="0">
              <a:solidFill>
                <a:srgbClr val="000000"/>
              </a:solidFill>
              <a:latin typeface="Poppins Bold"/>
              <a:ea typeface="Poppins Bold"/>
              <a:cs typeface="Poppins Bold"/>
              <a:sym typeface="Poppins Bold"/>
            </a:endParaRPr>
          </a:p>
          <a:p>
            <a:pPr marL="604518" lvl="1" indent="-302259">
              <a:lnSpc>
                <a:spcPts val="3639"/>
              </a:lnSpc>
              <a:buFont typeface="Arial"/>
              <a:buChar char="•"/>
            </a:pPr>
            <a:r>
              <a:rPr lang="en-GB" sz="2800" dirty="0">
                <a:solidFill>
                  <a:srgbClr val="000000"/>
                </a:solidFill>
                <a:latin typeface="Poppins Bold"/>
                <a:cs typeface="Poppins Bold"/>
              </a:rPr>
              <a:t>Gewinnende Strategien: nur in einem neuen, </a:t>
            </a:r>
            <a:r>
              <a:rPr lang="en-GB" sz="2800" dirty="0" err="1">
                <a:solidFill>
                  <a:srgbClr val="000000"/>
                </a:solidFill>
                <a:latin typeface="Poppins Bold"/>
                <a:cs typeface="Poppins Bold"/>
              </a:rPr>
              <a:t>modernen</a:t>
            </a:r>
            <a:r>
              <a:rPr lang="en-GB" sz="2800" dirty="0">
                <a:solidFill>
                  <a:srgbClr val="000000"/>
                </a:solidFill>
                <a:latin typeface="Poppins Bold"/>
                <a:cs typeface="Poppins Bold"/>
              </a:rPr>
              <a:t> </a:t>
            </a:r>
            <a:r>
              <a:rPr lang="en-GB" sz="2800" dirty="0" err="1">
                <a:solidFill>
                  <a:srgbClr val="000000"/>
                </a:solidFill>
                <a:latin typeface="Poppins Bold"/>
                <a:cs typeface="Poppins Bold"/>
              </a:rPr>
              <a:t>Wohlfühl-Arbeitsraum</a:t>
            </a:r>
            <a:endParaRPr lang="en-GB" sz="2800" dirty="0">
              <a:solidFill>
                <a:srgbClr val="000000"/>
              </a:solidFill>
              <a:latin typeface="Poppins Bold"/>
              <a:cs typeface="Poppins Bold"/>
            </a:endParaRPr>
          </a:p>
          <a:p>
            <a:pPr marL="302259" lvl="1">
              <a:lnSpc>
                <a:spcPts val="3639"/>
              </a:lnSpc>
            </a:pPr>
            <a:endParaRPr lang="en-GB" sz="2800" dirty="0">
              <a:solidFill>
                <a:srgbClr val="000000"/>
              </a:solidFill>
              <a:latin typeface="Poppins Bold"/>
              <a:cs typeface="Poppins Bold"/>
            </a:endParaRPr>
          </a:p>
          <a:p>
            <a:pPr marL="604518" lvl="1" indent="-302259">
              <a:lnSpc>
                <a:spcPts val="3639"/>
              </a:lnSpc>
              <a:buFont typeface="Arial"/>
              <a:buChar char="•"/>
            </a:pPr>
            <a:r>
              <a:rPr lang="en-GB" sz="2800" dirty="0">
                <a:solidFill>
                  <a:srgbClr val="000000"/>
                </a:solidFill>
                <a:latin typeface="Poppins Bold"/>
                <a:cs typeface="Poppins Bold"/>
              </a:rPr>
              <a:t>Die Zukunft des Arbeitsbereichs ist hybrid.</a:t>
            </a:r>
            <a:br>
              <a:rPr lang="en-GB" sz="2800" dirty="0">
                <a:solidFill>
                  <a:srgbClr val="000000"/>
                </a:solidFill>
                <a:latin typeface="Poppins Bold"/>
                <a:cs typeface="Poppins Bold"/>
              </a:rPr>
            </a:br>
            <a:endParaRPr lang="en-IT" sz="2800" dirty="0">
              <a:solidFill>
                <a:srgbClr val="000000"/>
              </a:solidFill>
              <a:latin typeface="Poppins Bold"/>
              <a:cs typeface="Poppins Bold"/>
            </a:endParaRPr>
          </a:p>
          <a:p>
            <a:pPr marL="604518" lvl="1" indent="-302259" algn="just">
              <a:lnSpc>
                <a:spcPts val="3639"/>
              </a:lnSpc>
              <a:buFont typeface="Arial"/>
              <a:buChar char="•"/>
            </a:pPr>
            <a:r>
              <a:rPr lang="en-GB" sz="2800" dirty="0">
                <a:solidFill>
                  <a:srgbClr val="000000"/>
                </a:solidFill>
                <a:latin typeface="Poppins Bold"/>
                <a:cs typeface="Poppins Bold"/>
              </a:rPr>
              <a:t>Allerdings muss das hybride Arbeiten gut geplant werden, was die : </a:t>
            </a:r>
          </a:p>
          <a:p>
            <a:pPr marL="1061718" lvl="2" indent="-302259" algn="just">
              <a:lnSpc>
                <a:spcPts val="3639"/>
              </a:lnSpc>
              <a:buFont typeface="Arial"/>
              <a:buChar char="•"/>
            </a:pPr>
            <a:r>
              <a:rPr lang="en-GB" sz="2800" dirty="0">
                <a:solidFill>
                  <a:srgbClr val="000000"/>
                </a:solidFill>
                <a:latin typeface="Poppins Bold"/>
                <a:ea typeface="Poppins"/>
                <a:cs typeface="Poppins Bold"/>
                <a:sym typeface="Poppins"/>
              </a:rPr>
              <a:t>Organisation</a:t>
            </a:r>
          </a:p>
          <a:p>
            <a:pPr marL="1061718" lvl="2" indent="-302259" algn="just">
              <a:lnSpc>
                <a:spcPts val="3639"/>
              </a:lnSpc>
              <a:buFont typeface="Arial"/>
              <a:buChar char="•"/>
            </a:pPr>
            <a:r>
              <a:rPr lang="en-GB" sz="2800" dirty="0">
                <a:solidFill>
                  <a:srgbClr val="000000"/>
                </a:solidFill>
                <a:latin typeface="Poppins Bold"/>
                <a:ea typeface="Poppins"/>
                <a:cs typeface="Poppins Bold"/>
                <a:sym typeface="Poppins"/>
              </a:rPr>
              <a:t>Kommunikation</a:t>
            </a:r>
          </a:p>
          <a:p>
            <a:pPr marL="1061718" lvl="2" indent="-302259" algn="just">
              <a:lnSpc>
                <a:spcPts val="3639"/>
              </a:lnSpc>
              <a:buFont typeface="Arial"/>
              <a:buChar char="•"/>
            </a:pPr>
            <a:r>
              <a:rPr lang="en-GB" sz="2800" dirty="0">
                <a:solidFill>
                  <a:srgbClr val="000000"/>
                </a:solidFill>
                <a:latin typeface="Poppins Bold"/>
                <a:ea typeface="Poppins"/>
                <a:cs typeface="Poppins Bold"/>
                <a:sym typeface="Poppins"/>
              </a:rPr>
              <a:t>Zusammenarbeit</a:t>
            </a:r>
            <a:endParaRPr lang="en-US" sz="2800" dirty="0">
              <a:solidFill>
                <a:srgbClr val="000000"/>
              </a:solidFill>
              <a:latin typeface="Poppins"/>
              <a:ea typeface="Poppins"/>
              <a:cs typeface="Poppins"/>
              <a:sym typeface="Poppins"/>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0" name="TextBox 9">
            <a:extLst>
              <a:ext uri="{FF2B5EF4-FFF2-40B4-BE49-F238E27FC236}">
                <a16:creationId xmlns:a16="http://schemas.microsoft.com/office/drawing/2014/main" id="{AEA20C1B-E732-830D-62F8-02BA34E9A425}"/>
              </a:ext>
            </a:extLst>
          </p:cNvPr>
          <p:cNvSpPr txBox="1"/>
          <p:nvPr/>
        </p:nvSpPr>
        <p:spPr>
          <a:xfrm>
            <a:off x="8038702" y="240573"/>
            <a:ext cx="9684326" cy="796372"/>
          </a:xfrm>
          <a:prstGeom prst="rect">
            <a:avLst/>
          </a:prstGeom>
          <a:noFill/>
        </p:spPr>
        <p:txBody>
          <a:bodyPr wrap="square">
            <a:spAutoFit/>
          </a:bodyPr>
          <a:lstStyle/>
          <a:p>
            <a:pPr marL="0" lvl="0" indent="0" algn="ctr">
              <a:lnSpc>
                <a:spcPts val="5423"/>
              </a:lnSpc>
              <a:spcBef>
                <a:spcPct val="0"/>
              </a:spcBef>
            </a:pPr>
            <a:r>
              <a:rPr lang="en-US" sz="4800" b="1" spc="-143" dirty="0">
                <a:solidFill>
                  <a:srgbClr val="002C47"/>
                </a:solidFill>
                <a:latin typeface="Poppins Bold"/>
                <a:ea typeface="Poppins Bold"/>
                <a:cs typeface="Poppins Bold"/>
                <a:sym typeface="Poppins Bold"/>
              </a:rPr>
              <a:t>EINFÜHRUNG</a:t>
            </a:r>
          </a:p>
        </p:txBody>
      </p:sp>
    </p:spTree>
    <p:extLst>
      <p:ext uri="{BB962C8B-B14F-4D97-AF65-F5344CB8AC3E}">
        <p14:creationId xmlns:p14="http://schemas.microsoft.com/office/powerpoint/2010/main" val="328432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F535-30BB-8C14-A6CA-4463959548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44AB18E-72C6-0EE9-73CE-2B175CFDF9B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37B7989-B0A6-835B-00DC-312B1DBC38B0}"/>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72700DBD-3753-36B9-D90B-3F61CC99DF99}"/>
              </a:ext>
            </a:extLst>
          </p:cNvPr>
          <p:cNvGraphicFramePr>
            <a:graphicFrameLocks noGrp="1"/>
          </p:cNvGraphicFramePr>
          <p:nvPr>
            <p:extLst>
              <p:ext uri="{D42A27DB-BD31-4B8C-83A1-F6EECF244321}">
                <p14:modId xmlns:p14="http://schemas.microsoft.com/office/powerpoint/2010/main" val="3208326628"/>
              </p:ext>
            </p:extLst>
          </p:nvPr>
        </p:nvGraphicFramePr>
        <p:xfrm>
          <a:off x="152400" y="-102704"/>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endPar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4A0C7BDC-313F-E298-DB35-18D4C9BD71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600" y="8724900"/>
            <a:ext cx="1447800" cy="1447800"/>
          </a:xfrm>
          <a:prstGeom prst="rect">
            <a:avLst/>
          </a:prstGeom>
        </p:spPr>
      </p:pic>
    </p:spTree>
    <p:extLst>
      <p:ext uri="{BB962C8B-B14F-4D97-AF65-F5344CB8AC3E}">
        <p14:creationId xmlns:p14="http://schemas.microsoft.com/office/powerpoint/2010/main" val="3235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p:nvPr/>
        </p:nvGrpSpPr>
        <p:grpSpPr>
          <a:xfrm>
            <a:off x="59407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5928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8252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p:cNvSpPr txBox="1"/>
          <p:nvPr/>
        </p:nvSpPr>
        <p:spPr>
          <a:xfrm>
            <a:off x="9486163" y="1019863"/>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ZIEL DER UNTERRICHTSSTUNDE</a:t>
            </a:r>
          </a:p>
        </p:txBody>
      </p:sp>
      <p:sp>
        <p:nvSpPr>
          <p:cNvPr id="16" name="TextBox 16"/>
          <p:cNvSpPr txBox="1"/>
          <p:nvPr/>
        </p:nvSpPr>
        <p:spPr>
          <a:xfrm>
            <a:off x="7254106" y="2571610"/>
            <a:ext cx="10323390" cy="2923877"/>
          </a:xfrm>
          <a:prstGeom prst="rect">
            <a:avLst/>
          </a:prstGeom>
        </p:spPr>
        <p:txBody>
          <a:bodyPr wrap="square" lIns="0" tIns="0" rIns="0" bIns="0" rtlCol="0" anchor="t">
            <a:spAutoFit/>
          </a:bodyPr>
          <a:lstStyle/>
          <a:p>
            <a:pPr lvl="1" algn="ctr"/>
            <a:r>
              <a:rPr lang="en-GB" sz="3800" kern="100" dirty="0">
                <a:effectLst/>
                <a:latin typeface="Aptos" panose="020B0004020202020204" pitchFamily="34" charset="0"/>
                <a:ea typeface="Aptos" panose="020B0004020202020204" pitchFamily="34" charset="0"/>
                <a:cs typeface="Times New Roman" panose="02020603050405020304" pitchFamily="18" charset="0"/>
              </a:rPr>
              <a:t>Verständnis für die Gestaltung der Fernarbeit im Personalmanagement, insbesondere im Kontext von KMU. </a:t>
            </a: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br>
              <a:rPr lang="en-GB" sz="3800" kern="100" dirty="0">
                <a:effectLst/>
                <a:latin typeface="Aptos" panose="020B0004020202020204" pitchFamily="34" charset="0"/>
                <a:ea typeface="Aptos" panose="020B0004020202020204" pitchFamily="34" charset="0"/>
                <a:cs typeface="Times New Roman" panose="02020603050405020304" pitchFamily="18" charset="0"/>
              </a:rPr>
            </a:br>
            <a:endParaRPr lang="en-IT" sz="3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5">
            <a:extLst>
              <a:ext uri="{FF2B5EF4-FFF2-40B4-BE49-F238E27FC236}">
                <a16:creationId xmlns:a16="http://schemas.microsoft.com/office/drawing/2014/main" id="{21517A4A-35D4-25E1-C83C-538AA2DBCCC5}"/>
              </a:ext>
            </a:extLst>
          </p:cNvPr>
          <p:cNvSpPr txBox="1"/>
          <p:nvPr/>
        </p:nvSpPr>
        <p:spPr>
          <a:xfrm>
            <a:off x="7924800" y="4791512"/>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18" name="TextBox 16">
            <a:extLst>
              <a:ext uri="{FF2B5EF4-FFF2-40B4-BE49-F238E27FC236}">
                <a16:creationId xmlns:a16="http://schemas.microsoft.com/office/drawing/2014/main" id="{AA1A25FB-35F6-ACA7-2E91-C2F19C537095}"/>
              </a:ext>
            </a:extLst>
          </p:cNvPr>
          <p:cNvSpPr txBox="1"/>
          <p:nvPr/>
        </p:nvSpPr>
        <p:spPr>
          <a:xfrm>
            <a:off x="7702890" y="5961062"/>
            <a:ext cx="10323390" cy="3508653"/>
          </a:xfrm>
          <a:prstGeom prst="rect">
            <a:avLst/>
          </a:prstGeom>
        </p:spPr>
        <p:txBody>
          <a:bodyPr wrap="square" lIns="0" tIns="0" rIns="0" bIns="0" rtlCol="0" anchor="t">
            <a:spAutoFit/>
          </a:bodyPr>
          <a:lstStyle/>
          <a:p>
            <a:pPr lvl="1" algn="ctr"/>
            <a:r>
              <a:rPr lang="en-IT" sz="3800" kern="100" dirty="0">
                <a:latin typeface="Aptos" panose="020B0004020202020204" pitchFamily="34" charset="0"/>
                <a:ea typeface="Aptos" panose="020B0004020202020204" pitchFamily="34" charset="0"/>
                <a:cs typeface="Times New Roman" panose="02020603050405020304" pitchFamily="18" charset="0"/>
              </a:rPr>
              <a:t>(i) Planung und Gestaltung von Telearbeitsplätzen</a:t>
            </a:r>
            <a:br>
              <a:rPr lang="en-IT" sz="3800" kern="100" dirty="0">
                <a:latin typeface="Aptos" panose="020B0004020202020204" pitchFamily="34" charset="0"/>
                <a:ea typeface="Aptos" panose="020B0004020202020204" pitchFamily="34" charset="0"/>
                <a:cs typeface="Times New Roman" panose="02020603050405020304" pitchFamily="18" charset="0"/>
              </a:rPr>
            </a:br>
            <a:br>
              <a:rPr lang="en-IT" sz="3800" kern="100" dirty="0">
                <a:latin typeface="Aptos" panose="020B0004020202020204" pitchFamily="34" charset="0"/>
                <a:ea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 </a:t>
            </a:r>
            <a:r>
              <a:rPr lang="en-GB" sz="3800" kern="100" dirty="0">
                <a:latin typeface="Aptos" panose="020B0004020202020204" pitchFamily="34" charset="0"/>
                <a:cs typeface="Times New Roman" panose="02020603050405020304" pitchFamily="18" charset="0"/>
              </a:rPr>
              <a:t>Überwachung und Management von </a:t>
            </a:r>
            <a:r>
              <a:rPr lang="en-IT" sz="3800" kern="100" dirty="0">
                <a:latin typeface="Aptos" panose="020B0004020202020204" pitchFamily="34" charset="0"/>
                <a:cs typeface="Times New Roman" panose="02020603050405020304" pitchFamily="18" charset="0"/>
              </a:rPr>
              <a:t>Telearbeit </a:t>
            </a:r>
            <a:br>
              <a:rPr lang="en-IT" sz="3800" kern="100" dirty="0">
                <a:latin typeface="Aptos" panose="020B0004020202020204" pitchFamily="34" charset="0"/>
                <a:cs typeface="Times New Roman" panose="02020603050405020304" pitchFamily="18" charset="0"/>
              </a:rPr>
            </a:br>
            <a:br>
              <a:rPr lang="en-IT" sz="3800" kern="100" dirty="0">
                <a:latin typeface="Aptos" panose="020B0004020202020204" pitchFamily="34" charset="0"/>
                <a:cs typeface="Times New Roman" panose="02020603050405020304" pitchFamily="18" charset="0"/>
              </a:rPr>
            </a:br>
            <a:r>
              <a:rPr lang="en-IT" sz="3800" kern="100" dirty="0">
                <a:latin typeface="Aptos" panose="020B0004020202020204" pitchFamily="34" charset="0"/>
                <a:cs typeface="Times New Roman" panose="02020603050405020304" pitchFamily="18" charset="0"/>
              </a:rPr>
              <a:t>(iii) </a:t>
            </a:r>
            <a:r>
              <a:rPr lang="en-GB" sz="3800" dirty="0">
                <a:effectLst/>
                <a:latin typeface="Aptos" panose="020B0004020202020204" pitchFamily="34" charset="0"/>
                <a:ea typeface="Aptos" panose="020B0004020202020204" pitchFamily="34" charset="0"/>
                <a:cs typeface="Times New Roman" panose="02020603050405020304" pitchFamily="18" charset="0"/>
              </a:rPr>
              <a:t>praktische Beispiele</a:t>
            </a:r>
            <a:endParaRPr lang="en-IT" sz="3800" kern="100" dirty="0">
              <a:latin typeface="Aptos" panose="020B000402020202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CCFFF5C-19FD-DACD-74C5-87C4C437543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12">
            <a:extLst>
              <a:ext uri="{FF2B5EF4-FFF2-40B4-BE49-F238E27FC236}">
                <a16:creationId xmlns:a16="http://schemas.microsoft.com/office/drawing/2014/main" id="{B497E789-FA54-6FFE-D11A-4850BA6802D7}"/>
              </a:ext>
            </a:extLst>
          </p:cNvPr>
          <p:cNvGrpSpPr>
            <a:grpSpLocks noChangeAspect="1"/>
          </p:cNvGrpSpPr>
          <p:nvPr/>
        </p:nvGrpSpPr>
        <p:grpSpPr>
          <a:xfrm>
            <a:off x="-3755300" y="0"/>
            <a:ext cx="8713725" cy="10289235"/>
            <a:chOff x="0" y="0"/>
            <a:chExt cx="21042033" cy="24846598"/>
          </a:xfrm>
        </p:grpSpPr>
        <p:sp>
          <p:nvSpPr>
            <p:cNvPr id="4" name="Freeform 13">
              <a:extLst>
                <a:ext uri="{FF2B5EF4-FFF2-40B4-BE49-F238E27FC236}">
                  <a16:creationId xmlns:a16="http://schemas.microsoft.com/office/drawing/2014/main" id="{65ECAFAC-A883-5FF2-3160-BE9551253B24}"/>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5" name="TextBox 15">
            <a:extLst>
              <a:ext uri="{FF2B5EF4-FFF2-40B4-BE49-F238E27FC236}">
                <a16:creationId xmlns:a16="http://schemas.microsoft.com/office/drawing/2014/main" id="{CF83F9C8-CAFC-0912-8F1E-5834096713B5}"/>
              </a:ext>
            </a:extLst>
          </p:cNvPr>
          <p:cNvSpPr txBox="1"/>
          <p:nvPr/>
        </p:nvSpPr>
        <p:spPr>
          <a:xfrm>
            <a:off x="6876643" y="1090538"/>
            <a:ext cx="9918407" cy="1396473"/>
          </a:xfrm>
          <a:prstGeom prst="rect">
            <a:avLst/>
          </a:prstGeom>
        </p:spPr>
        <p:txBody>
          <a:bodyPr wrap="square"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PLANUNG UND GESTALTUNG </a:t>
            </a:r>
            <a:br>
              <a:rPr lang="en-US" sz="4799" b="1" spc="-143" dirty="0">
                <a:solidFill>
                  <a:srgbClr val="002C47"/>
                </a:solidFill>
                <a:latin typeface="Poppins Bold"/>
                <a:ea typeface="Poppins Bold"/>
                <a:cs typeface="Poppins Bold"/>
                <a:sym typeface="Poppins Bold"/>
              </a:rPr>
            </a:br>
            <a:r>
              <a:rPr lang="en-US" sz="4799" b="1" spc="-143" dirty="0">
                <a:solidFill>
                  <a:srgbClr val="002C47"/>
                </a:solidFill>
                <a:latin typeface="Poppins Bold"/>
                <a:ea typeface="Poppins Bold"/>
                <a:cs typeface="Poppins Bold"/>
                <a:sym typeface="Poppins Bold"/>
              </a:rPr>
              <a:t>VON ABGESETZTEN ARBEITSPLÄTZEN</a:t>
            </a:r>
          </a:p>
        </p:txBody>
      </p:sp>
      <p:sp>
        <p:nvSpPr>
          <p:cNvPr id="8" name="TextBox 7">
            <a:extLst>
              <a:ext uri="{FF2B5EF4-FFF2-40B4-BE49-F238E27FC236}">
                <a16:creationId xmlns:a16="http://schemas.microsoft.com/office/drawing/2014/main" id="{D52051AA-A3AC-2FC9-FF70-1A44626A3871}"/>
              </a:ext>
            </a:extLst>
          </p:cNvPr>
          <p:cNvSpPr txBox="1"/>
          <p:nvPr/>
        </p:nvSpPr>
        <p:spPr>
          <a:xfrm>
            <a:off x="6248400" y="3600524"/>
            <a:ext cx="11734800" cy="6001643"/>
          </a:xfrm>
          <a:prstGeom prst="rect">
            <a:avLst/>
          </a:prstGeom>
          <a:noFill/>
        </p:spPr>
        <p:txBody>
          <a:bodyPr wrap="square">
            <a:spAutoFit/>
          </a:bodyPr>
          <a:lstStyle/>
          <a:p>
            <a:pPr marL="914400" lvl="1" indent="-457200">
              <a:buFont typeface="Arial" panose="020B0604020202020204" pitchFamily="34" charset="0"/>
              <a:buChar char="•"/>
            </a:pPr>
            <a:r>
              <a:rPr lang="en-GB" sz="3200" dirty="0"/>
              <a:t>Eine </a:t>
            </a:r>
            <a:r>
              <a:rPr lang="en-IT" sz="3200" dirty="0"/>
              <a:t>grundlegende Neugestaltung ist erforderlich, um die </a:t>
            </a:r>
            <a:r>
              <a:rPr lang="en-IT" sz="3200" b="1" dirty="0"/>
              <a:t>funktionalen </a:t>
            </a:r>
            <a:r>
              <a:rPr lang="en-IT" sz="3200" dirty="0"/>
              <a:t>und </a:t>
            </a:r>
            <a:r>
              <a:rPr lang="en-IT" sz="3200" b="1" dirty="0"/>
              <a:t>psychologischen Bedürfnisse </a:t>
            </a:r>
            <a:r>
              <a:rPr lang="en-IT" sz="3200" dirty="0"/>
              <a:t>der Arbeitnehmer zu berücksichtigen</a:t>
            </a:r>
            <a:br>
              <a:rPr lang="en-IT" sz="3200" dirty="0"/>
            </a:br>
            <a:endParaRPr lang="en-IT" sz="3200" dirty="0"/>
          </a:p>
          <a:p>
            <a:pPr marL="914400" lvl="1" indent="-457200">
              <a:buFont typeface="Arial" panose="020B0604020202020204" pitchFamily="34" charset="0"/>
              <a:buChar char="•"/>
            </a:pPr>
            <a:r>
              <a:rPr lang="en-IT" sz="3200" dirty="0"/>
              <a:t>Das Home Office sollte </a:t>
            </a:r>
            <a:r>
              <a:rPr lang="en-GB" sz="3200" dirty="0"/>
              <a:t>ergonomisch und technisch gut ausgestattet </a:t>
            </a:r>
            <a:r>
              <a:rPr lang="en-IT" sz="3200" dirty="0"/>
              <a:t>sein </a:t>
            </a:r>
            <a:br>
              <a:rPr lang="en-GB" sz="3200" dirty="0"/>
            </a:br>
            <a:endParaRPr lang="en-GB" sz="3200" dirty="0"/>
          </a:p>
          <a:p>
            <a:pPr marL="914400" lvl="1" indent="-457200">
              <a:buFont typeface="Arial" panose="020B0604020202020204" pitchFamily="34" charset="0"/>
              <a:buChar char="•"/>
            </a:pPr>
            <a:r>
              <a:rPr lang="en-GB" sz="3200" dirty="0"/>
              <a:t>Vor allem: </a:t>
            </a:r>
            <a:r>
              <a:rPr lang="en-GB" sz="3200" b="1" dirty="0"/>
              <a:t>ergonomische Büromöbel </a:t>
            </a:r>
            <a:r>
              <a:rPr lang="en-GB" sz="3200" dirty="0"/>
              <a:t>und eine </a:t>
            </a:r>
            <a:r>
              <a:rPr lang="en-GB" sz="3200" b="1" dirty="0"/>
              <a:t>zuverlässige IT-Infrastruktur </a:t>
            </a:r>
            <a:br>
              <a:rPr lang="en-GB" sz="3200" b="1" dirty="0"/>
            </a:br>
            <a:endParaRPr lang="en-GB" sz="3200" b="1" dirty="0"/>
          </a:p>
          <a:p>
            <a:pPr marL="914400" lvl="1" indent="-457200">
              <a:buFont typeface="Arial" panose="020B0604020202020204" pitchFamily="34" charset="0"/>
              <a:buChar char="•"/>
            </a:pPr>
            <a:r>
              <a:rPr lang="en-GB" sz="3200" dirty="0"/>
              <a:t>Schutz von Unternehmensdaten</a:t>
            </a:r>
            <a:br>
              <a:rPr lang="en-GB" sz="3200" b="1" dirty="0"/>
            </a:br>
            <a:endParaRPr lang="en-IT" sz="3200" b="1" dirty="0"/>
          </a:p>
        </p:txBody>
      </p:sp>
    </p:spTree>
    <p:extLst>
      <p:ext uri="{BB962C8B-B14F-4D97-AF65-F5344CB8AC3E}">
        <p14:creationId xmlns:p14="http://schemas.microsoft.com/office/powerpoint/2010/main" val="779154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C320-A7C3-17B7-BBB2-8BCF367C97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32E2BB-5EA9-FDD5-6F1F-CD272869CDCD}"/>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A826B420-7FF8-E417-7E16-81C19AEA1417}"/>
              </a:ext>
            </a:extLst>
          </p:cNvPr>
          <p:cNvSpPr/>
          <p:nvPr/>
        </p:nvSpPr>
        <p:spPr>
          <a:xfrm rot="-201626" flipV="1">
            <a:off x="-469057" y="-1146828"/>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TextBox 4">
            <a:extLst>
              <a:ext uri="{FF2B5EF4-FFF2-40B4-BE49-F238E27FC236}">
                <a16:creationId xmlns:a16="http://schemas.microsoft.com/office/drawing/2014/main" id="{3E30D055-405F-1350-0EE6-A522BC3B2EB0}"/>
              </a:ext>
            </a:extLst>
          </p:cNvPr>
          <p:cNvSpPr txBox="1"/>
          <p:nvPr/>
        </p:nvSpPr>
        <p:spPr>
          <a:xfrm>
            <a:off x="5572332" y="851847"/>
            <a:ext cx="7143336"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ÜBERWACHUNG</a:t>
            </a:r>
          </a:p>
        </p:txBody>
      </p:sp>
      <p:grpSp>
        <p:nvGrpSpPr>
          <p:cNvPr id="5" name="Group 5">
            <a:extLst>
              <a:ext uri="{FF2B5EF4-FFF2-40B4-BE49-F238E27FC236}">
                <a16:creationId xmlns:a16="http://schemas.microsoft.com/office/drawing/2014/main" id="{F96A4005-FC98-BABB-D6EA-92C43F6DFAAB}"/>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8BA62DE7-E8CC-AB02-6FA6-3B29EED39EB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EBD7EAA-983D-1FBE-583B-ECCD3E2A4062}"/>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F463FF43-F1DB-094E-2060-6045909F10F6}"/>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4B57A66-CDC4-9424-2CF0-61650BE28CDE}"/>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609D0CEA-BD32-16F5-2609-5DA8F798F6A0}"/>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33A435FB-1DBD-E41F-D561-84F9898DA735}"/>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6A8CE27F-01FB-62B7-2E8B-5F2A1690E8D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3F4264C0-114B-6760-CF60-4796A787EFAC}"/>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8" name="TextBox 18">
            <a:extLst>
              <a:ext uri="{FF2B5EF4-FFF2-40B4-BE49-F238E27FC236}">
                <a16:creationId xmlns:a16="http://schemas.microsoft.com/office/drawing/2014/main" id="{80243FBD-0529-9C91-1499-0EFBD374F405}"/>
              </a:ext>
            </a:extLst>
          </p:cNvPr>
          <p:cNvSpPr txBox="1"/>
          <p:nvPr/>
        </p:nvSpPr>
        <p:spPr>
          <a:xfrm>
            <a:off x="11827141" y="3114692"/>
            <a:ext cx="5839385"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EIN GLEICHGEWICHT ZWISCHEN MITARBEITERAUTONOMIE </a:t>
            </a:r>
            <a:br>
              <a:rPr lang="en-US" sz="2400" b="1" spc="-72" dirty="0">
                <a:solidFill>
                  <a:srgbClr val="0E8388"/>
                </a:solidFill>
                <a:latin typeface="Poppins Bold"/>
                <a:ea typeface="Poppins Bold"/>
                <a:cs typeface="Poppins Bold"/>
                <a:sym typeface="Poppins Bold"/>
              </a:rPr>
            </a:br>
            <a:r>
              <a:rPr lang="en-US" sz="2400" b="1" spc="-72" dirty="0">
                <a:solidFill>
                  <a:srgbClr val="0E8388"/>
                </a:solidFill>
                <a:latin typeface="Poppins Bold"/>
                <a:ea typeface="Poppins Bold"/>
                <a:cs typeface="Poppins Bold"/>
                <a:sym typeface="Poppins Bold"/>
              </a:rPr>
              <a:t>UND UNTERNEHMENSZIELE</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48551B05-32CC-DD7A-927C-421F9BB19D01}"/>
              </a:ext>
            </a:extLst>
          </p:cNvPr>
          <p:cNvSpPr txBox="1"/>
          <p:nvPr/>
        </p:nvSpPr>
        <p:spPr>
          <a:xfrm>
            <a:off x="914400" y="7758170"/>
            <a:ext cx="5812618" cy="967701"/>
          </a:xfrm>
          <a:prstGeom prst="rect">
            <a:avLst/>
          </a:prstGeom>
        </p:spPr>
        <p:txBody>
          <a:bodyPr wrap="square"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 UND SICH SEINER GRENZEN BEWUSST SEIN; </a:t>
            </a:r>
            <a:br>
              <a:rPr lang="en-US" sz="2238" b="1" spc="-67" dirty="0">
                <a:solidFill>
                  <a:srgbClr val="0E8388"/>
                </a:solidFill>
                <a:latin typeface="Poppins Bold"/>
                <a:ea typeface="Poppins Bold"/>
                <a:cs typeface="Poppins Bold"/>
                <a:sym typeface="Poppins Bold"/>
              </a:rPr>
            </a:br>
            <a:r>
              <a:rPr lang="en-US" sz="2238" b="1" spc="-67" dirty="0">
                <a:solidFill>
                  <a:srgbClr val="0E8388"/>
                </a:solidFill>
                <a:latin typeface="Poppins Bold"/>
                <a:ea typeface="Poppins Bold"/>
                <a:cs typeface="Poppins Bold"/>
                <a:sym typeface="Poppins Bold"/>
              </a:rPr>
              <a:t>ES AN DIE BEDÜRFNISSE DES UNTERNEHMENS ANPASSEN</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F30715CC-1CBF-AD04-4648-51B142FE52E4}"/>
              </a:ext>
            </a:extLst>
          </p:cNvPr>
          <p:cNvSpPr txBox="1"/>
          <p:nvPr/>
        </p:nvSpPr>
        <p:spPr>
          <a:xfrm>
            <a:off x="1297627" y="3363874"/>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ACHTUNG DER PRIVATSPHÄRE</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E84E11B9-CF90-E52C-6DC7-D34D7F40B187}"/>
              </a:ext>
            </a:extLst>
          </p:cNvPr>
          <p:cNvSpPr txBox="1"/>
          <p:nvPr/>
        </p:nvSpPr>
        <p:spPr>
          <a:xfrm>
            <a:off x="12715668" y="5819828"/>
            <a:ext cx="4317973" cy="698268"/>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EIN VERTRAUENSVERHÄLTNIS AUFBAUEN</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2A3F2EC2-4FF5-A680-E99D-ABD8260591C4}"/>
              </a:ext>
            </a:extLst>
          </p:cNvPr>
          <p:cNvSpPr txBox="1"/>
          <p:nvPr/>
        </p:nvSpPr>
        <p:spPr>
          <a:xfrm>
            <a:off x="398876" y="4933066"/>
            <a:ext cx="5446574" cy="352019"/>
          </a:xfrm>
          <a:prstGeom prst="rect">
            <a:avLst/>
          </a:prstGeom>
        </p:spPr>
        <p:txBody>
          <a:bodyPr lIns="0" tIns="0" rIns="0" bIns="0" rtlCol="0" anchor="t">
            <a:spAutoFit/>
          </a:bodyPr>
          <a:lstStyle/>
          <a:p>
            <a:pPr algn="r">
              <a:lnSpc>
                <a:spcPts val="2711"/>
              </a:lnSpc>
            </a:pPr>
            <a:r>
              <a:rPr lang="en-US" sz="2400" b="1" spc="-67" dirty="0">
                <a:solidFill>
                  <a:srgbClr val="0E8388"/>
                </a:solidFill>
                <a:latin typeface="Poppins Bold"/>
                <a:ea typeface="Poppins Bold"/>
                <a:cs typeface="Poppins Bold"/>
                <a:sym typeface="Poppins Bold"/>
              </a:rPr>
              <a:t>TECHNOLOGIE NUTZEN...</a:t>
            </a:r>
            <a:endParaRPr lang="en-US" sz="2400" b="1" spc="-72" dirty="0">
              <a:solidFill>
                <a:srgbClr val="000000"/>
              </a:solidFill>
              <a:latin typeface="Poppins Bold"/>
              <a:ea typeface="Poppins Bold"/>
              <a:cs typeface="Poppins Bold"/>
              <a:sym typeface="Poppins Bold"/>
            </a:endParaRPr>
          </a:p>
        </p:txBody>
      </p:sp>
      <p:sp>
        <p:nvSpPr>
          <p:cNvPr id="24" name="TextBox 21">
            <a:extLst>
              <a:ext uri="{FF2B5EF4-FFF2-40B4-BE49-F238E27FC236}">
                <a16:creationId xmlns:a16="http://schemas.microsoft.com/office/drawing/2014/main" id="{F5F96C24-ADB5-7450-B851-931CFCC6EEAF}"/>
              </a:ext>
            </a:extLst>
          </p:cNvPr>
          <p:cNvSpPr txBox="1"/>
          <p:nvPr/>
        </p:nvSpPr>
        <p:spPr>
          <a:xfrm>
            <a:off x="11321840" y="8524964"/>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GESTALTUNG VON FEEDBACK-PROZESSEN ZUR LEISTUNGSVERBESSERUNG</a:t>
            </a:r>
            <a:endParaRPr lang="en-US" sz="2400" b="1" spc="-72" dirty="0">
              <a:solidFill>
                <a:srgbClr val="000000"/>
              </a:solidFill>
              <a:latin typeface="Poppins Bold"/>
              <a:ea typeface="Poppins Bold"/>
              <a:cs typeface="Poppins Bold"/>
              <a:sym typeface="Poppins Bold"/>
            </a:endParaRPr>
          </a:p>
        </p:txBody>
      </p:sp>
    </p:spTree>
    <p:extLst>
      <p:ext uri="{BB962C8B-B14F-4D97-AF65-F5344CB8AC3E}">
        <p14:creationId xmlns:p14="http://schemas.microsoft.com/office/powerpoint/2010/main" val="575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B0B8A4F3-99CC-A5EE-B87E-8DE470019DF7}"/>
              </a:ext>
            </a:extLst>
          </p:cNvPr>
          <p:cNvSpPr txBox="1"/>
          <p:nvPr/>
        </p:nvSpPr>
        <p:spPr>
          <a:xfrm>
            <a:off x="4614620" y="442836"/>
            <a:ext cx="9362868"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PRAKTISCHER TEIL: LEITFADEN FÜR DAS HOME OFFICE</a:t>
            </a:r>
          </a:p>
        </p:txBody>
      </p:sp>
      <p:pic>
        <p:nvPicPr>
          <p:cNvPr id="11" name="Picture 10" descr="A computer desk with a keyboard and mouse&#10;&#10;Description automatically generated">
            <a:extLst>
              <a:ext uri="{FF2B5EF4-FFF2-40B4-BE49-F238E27FC236}">
                <a16:creationId xmlns:a16="http://schemas.microsoft.com/office/drawing/2014/main" id="{C2E9E4E5-14B0-B350-620F-174CD874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9" y="2228850"/>
            <a:ext cx="6855469" cy="5657849"/>
          </a:xfrm>
          <a:prstGeom prst="rect">
            <a:avLst/>
          </a:prstGeom>
        </p:spPr>
      </p:pic>
      <p:pic>
        <p:nvPicPr>
          <p:cNvPr id="6" name="Graphic 5" descr="Help with solid fill">
            <a:extLst>
              <a:ext uri="{FF2B5EF4-FFF2-40B4-BE49-F238E27FC236}">
                <a16:creationId xmlns:a16="http://schemas.microsoft.com/office/drawing/2014/main" id="{F764F75B-2931-832D-E0C3-E806660386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160" y="2076451"/>
            <a:ext cx="1600200" cy="1600200"/>
          </a:xfrm>
          <a:prstGeom prst="rect">
            <a:avLst/>
          </a:prstGeom>
        </p:spPr>
      </p:pic>
      <p:sp>
        <p:nvSpPr>
          <p:cNvPr id="9" name="Rounded Rectangle 8">
            <a:extLst>
              <a:ext uri="{FF2B5EF4-FFF2-40B4-BE49-F238E27FC236}">
                <a16:creationId xmlns:a16="http://schemas.microsoft.com/office/drawing/2014/main" id="{6F83C12C-6366-779D-3675-D80C217AE868}"/>
              </a:ext>
            </a:extLst>
          </p:cNvPr>
          <p:cNvSpPr/>
          <p:nvPr/>
        </p:nvSpPr>
        <p:spPr>
          <a:xfrm>
            <a:off x="9237642" y="2228851"/>
            <a:ext cx="8821758" cy="1295400"/>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Erste Überlegung bei der Einrichtung eines Heimbüros: </a:t>
            </a:r>
            <a:r>
              <a:rPr lang="en-IT" sz="3000" b="1" dirty="0">
                <a:solidFill>
                  <a:schemeClr val="tx1"/>
                </a:solidFill>
                <a:latin typeface="Poppins" pitchFamily="2" charset="77"/>
                <a:cs typeface="Poppins" pitchFamily="2" charset="77"/>
              </a:rPr>
              <a:t>Wie lange werden Sie es brauchen?</a:t>
            </a:r>
          </a:p>
        </p:txBody>
      </p:sp>
      <p:sp>
        <p:nvSpPr>
          <p:cNvPr id="12" name="Freeform 3">
            <a:extLst>
              <a:ext uri="{FF2B5EF4-FFF2-40B4-BE49-F238E27FC236}">
                <a16:creationId xmlns:a16="http://schemas.microsoft.com/office/drawing/2014/main" id="{5AE64D1C-518C-B91C-C744-959B3C289960}"/>
              </a:ext>
            </a:extLst>
          </p:cNvPr>
          <p:cNvSpPr/>
          <p:nvPr/>
        </p:nvSpPr>
        <p:spPr>
          <a:xfrm rot="-201626" flipV="1">
            <a:off x="-182166" y="-723823"/>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3" name="Freeform 2">
            <a:extLst>
              <a:ext uri="{FF2B5EF4-FFF2-40B4-BE49-F238E27FC236}">
                <a16:creationId xmlns:a16="http://schemas.microsoft.com/office/drawing/2014/main" id="{AA5FB653-E28F-DABC-9B6F-832A188E3E7B}"/>
              </a:ext>
            </a:extLst>
          </p:cNvPr>
          <p:cNvSpPr/>
          <p:nvPr/>
        </p:nvSpPr>
        <p:spPr>
          <a:xfrm rot="-10602057">
            <a:off x="11989810" y="-716852"/>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4" name="Rounded Rectangle 13">
            <a:extLst>
              <a:ext uri="{FF2B5EF4-FFF2-40B4-BE49-F238E27FC236}">
                <a16:creationId xmlns:a16="http://schemas.microsoft.com/office/drawing/2014/main" id="{4C7C0F60-A828-5A99-BDCC-6C54783F61E3}"/>
              </a:ext>
            </a:extLst>
          </p:cNvPr>
          <p:cNvSpPr/>
          <p:nvPr/>
        </p:nvSpPr>
        <p:spPr>
          <a:xfrm>
            <a:off x="7790007" y="4574486"/>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Es macht keinen Sinn, Tausende von Euro für ein Home-Office auszugeben, das man nur zum Arbeiten nutzt.</a:t>
            </a:r>
          </a:p>
          <a:p>
            <a:r>
              <a:rPr lang="en-IT" sz="3000" dirty="0">
                <a:solidFill>
                  <a:schemeClr val="tx1"/>
                </a:solidFill>
                <a:latin typeface="Poppins" pitchFamily="2" charset="77"/>
                <a:cs typeface="Poppins" pitchFamily="2" charset="77"/>
              </a:rPr>
              <a:t>gelegentlich.</a:t>
            </a:r>
          </a:p>
        </p:txBody>
      </p:sp>
      <p:sp>
        <p:nvSpPr>
          <p:cNvPr id="15" name="Rounded Rectangle 14">
            <a:extLst>
              <a:ext uri="{FF2B5EF4-FFF2-40B4-BE49-F238E27FC236}">
                <a16:creationId xmlns:a16="http://schemas.microsoft.com/office/drawing/2014/main" id="{4FA3CDC6-F765-2C95-929A-0639D6526AA3}"/>
              </a:ext>
            </a:extLst>
          </p:cNvPr>
          <p:cNvSpPr/>
          <p:nvPr/>
        </p:nvSpPr>
        <p:spPr>
          <a:xfrm>
            <a:off x="13276407" y="4596849"/>
            <a:ext cx="4782993" cy="3312214"/>
          </a:xfrm>
          <a:prstGeom prst="roundRect">
            <a:avLst/>
          </a:prstGeom>
          <a:solidFill>
            <a:schemeClr val="accent3">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T" sz="3000" dirty="0">
                <a:solidFill>
                  <a:schemeClr val="tx1"/>
                </a:solidFill>
                <a:latin typeface="Poppins" pitchFamily="2" charset="77"/>
                <a:cs typeface="Poppins" pitchFamily="2" charset="77"/>
              </a:rPr>
              <a:t>Eine Überbrückungslösung für eine langfristige Nutzung wäre ärgerlich: </a:t>
            </a:r>
          </a:p>
          <a:p>
            <a:r>
              <a:rPr lang="en-IT" sz="3000" dirty="0">
                <a:solidFill>
                  <a:schemeClr val="tx1"/>
                </a:solidFill>
                <a:latin typeface="Poppins" pitchFamily="2" charset="77"/>
                <a:cs typeface="Poppins" pitchFamily="2" charset="77"/>
              </a:rPr>
              <a:t>z. B. die Arbeit am Küchentisch.</a:t>
            </a:r>
          </a:p>
        </p:txBody>
      </p:sp>
      <p:grpSp>
        <p:nvGrpSpPr>
          <p:cNvPr id="16" name="Group 2">
            <a:extLst>
              <a:ext uri="{FF2B5EF4-FFF2-40B4-BE49-F238E27FC236}">
                <a16:creationId xmlns:a16="http://schemas.microsoft.com/office/drawing/2014/main" id="{F03B96F0-F9AA-FD6E-C1B2-F84CE9562F48}"/>
              </a:ext>
            </a:extLst>
          </p:cNvPr>
          <p:cNvGrpSpPr/>
          <p:nvPr/>
        </p:nvGrpSpPr>
        <p:grpSpPr>
          <a:xfrm>
            <a:off x="-1190852" y="9552699"/>
            <a:ext cx="20973813" cy="734301"/>
            <a:chOff x="0" y="0"/>
            <a:chExt cx="11607985" cy="406400"/>
          </a:xfrm>
        </p:grpSpPr>
        <p:sp>
          <p:nvSpPr>
            <p:cNvPr id="17" name="Freeform 3">
              <a:extLst>
                <a:ext uri="{FF2B5EF4-FFF2-40B4-BE49-F238E27FC236}">
                  <a16:creationId xmlns:a16="http://schemas.microsoft.com/office/drawing/2014/main" id="{7558D6FE-DB93-E8AA-A4C1-BECBD0633956}"/>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8" name="TextBox 4">
              <a:extLst>
                <a:ext uri="{FF2B5EF4-FFF2-40B4-BE49-F238E27FC236}">
                  <a16:creationId xmlns:a16="http://schemas.microsoft.com/office/drawing/2014/main" id="{7F2926A6-8C56-130C-D409-4D81BCCC5D38}"/>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9" name="Group 5">
            <a:extLst>
              <a:ext uri="{FF2B5EF4-FFF2-40B4-BE49-F238E27FC236}">
                <a16:creationId xmlns:a16="http://schemas.microsoft.com/office/drawing/2014/main" id="{7E0FA8F2-976B-BE8A-865C-8CBF33E428B0}"/>
              </a:ext>
            </a:extLst>
          </p:cNvPr>
          <p:cNvGrpSpPr/>
          <p:nvPr/>
        </p:nvGrpSpPr>
        <p:grpSpPr>
          <a:xfrm>
            <a:off x="2640679" y="9552699"/>
            <a:ext cx="13310752" cy="734301"/>
            <a:chOff x="0" y="0"/>
            <a:chExt cx="7366854" cy="406400"/>
          </a:xfrm>
        </p:grpSpPr>
        <p:sp>
          <p:nvSpPr>
            <p:cNvPr id="20" name="Freeform 6">
              <a:extLst>
                <a:ext uri="{FF2B5EF4-FFF2-40B4-BE49-F238E27FC236}">
                  <a16:creationId xmlns:a16="http://schemas.microsoft.com/office/drawing/2014/main" id="{9ECC4F3F-FC61-04B7-86A4-0683A57024E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1" name="TextBox 7">
              <a:extLst>
                <a:ext uri="{FF2B5EF4-FFF2-40B4-BE49-F238E27FC236}">
                  <a16:creationId xmlns:a16="http://schemas.microsoft.com/office/drawing/2014/main" id="{C9B9D757-7939-C161-11F5-9050717D314F}"/>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2" name="Group 8">
            <a:extLst>
              <a:ext uri="{FF2B5EF4-FFF2-40B4-BE49-F238E27FC236}">
                <a16:creationId xmlns:a16="http://schemas.microsoft.com/office/drawing/2014/main" id="{D3F02718-5B31-31BB-1C34-BB1837F50E06}"/>
              </a:ext>
            </a:extLst>
          </p:cNvPr>
          <p:cNvGrpSpPr/>
          <p:nvPr/>
        </p:nvGrpSpPr>
        <p:grpSpPr>
          <a:xfrm>
            <a:off x="4283439" y="9552699"/>
            <a:ext cx="10025232" cy="734301"/>
            <a:chOff x="0" y="0"/>
            <a:chExt cx="5548478" cy="406400"/>
          </a:xfrm>
        </p:grpSpPr>
        <p:sp>
          <p:nvSpPr>
            <p:cNvPr id="23" name="Freeform 9">
              <a:extLst>
                <a:ext uri="{FF2B5EF4-FFF2-40B4-BE49-F238E27FC236}">
                  <a16:creationId xmlns:a16="http://schemas.microsoft.com/office/drawing/2014/main" id="{0461E12C-1EA0-C279-E41C-8D943193341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4" name="TextBox 10">
              <a:extLst>
                <a:ext uri="{FF2B5EF4-FFF2-40B4-BE49-F238E27FC236}">
                  <a16:creationId xmlns:a16="http://schemas.microsoft.com/office/drawing/2014/main" id="{8FA14ACA-2188-EA27-3FB6-92A6077D5FD7}"/>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272159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Work from home desk with solid fill">
            <a:extLst>
              <a:ext uri="{FF2B5EF4-FFF2-40B4-BE49-F238E27FC236}">
                <a16:creationId xmlns:a16="http://schemas.microsoft.com/office/drawing/2014/main" id="{B304D22E-3876-BB03-B5A0-7D4C78221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200" y="3220666"/>
            <a:ext cx="1295400" cy="1295400"/>
          </a:xfrm>
          <a:prstGeom prst="rect">
            <a:avLst/>
          </a:prstGeom>
        </p:spPr>
      </p:pic>
      <p:pic>
        <p:nvPicPr>
          <p:cNvPr id="5" name="Graphic 4" descr="Door Open with solid fill">
            <a:extLst>
              <a:ext uri="{FF2B5EF4-FFF2-40B4-BE49-F238E27FC236}">
                <a16:creationId xmlns:a16="http://schemas.microsoft.com/office/drawing/2014/main" id="{91B9098E-A170-A9E0-4FBC-D98769FF17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4600" y="3411166"/>
            <a:ext cx="914400" cy="914400"/>
          </a:xfrm>
          <a:prstGeom prst="rect">
            <a:avLst/>
          </a:prstGeom>
        </p:spPr>
      </p:pic>
      <p:pic>
        <p:nvPicPr>
          <p:cNvPr id="7" name="Graphic 6" descr="Window with solid fill">
            <a:extLst>
              <a:ext uri="{FF2B5EF4-FFF2-40B4-BE49-F238E27FC236}">
                <a16:creationId xmlns:a16="http://schemas.microsoft.com/office/drawing/2014/main" id="{53FAC11E-CE98-82D5-4B16-A73A68448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78000" y="3411166"/>
            <a:ext cx="914400" cy="914400"/>
          </a:xfrm>
          <a:prstGeom prst="rect">
            <a:avLst/>
          </a:prstGeom>
        </p:spPr>
      </p:pic>
      <p:sp>
        <p:nvSpPr>
          <p:cNvPr id="15" name="TextBox 4">
            <a:extLst>
              <a:ext uri="{FF2B5EF4-FFF2-40B4-BE49-F238E27FC236}">
                <a16:creationId xmlns:a16="http://schemas.microsoft.com/office/drawing/2014/main" id="{8718B24B-4BF0-292B-AA2C-B0A282D723FF}"/>
              </a:ext>
            </a:extLst>
          </p:cNvPr>
          <p:cNvSpPr txBox="1"/>
          <p:nvPr/>
        </p:nvSpPr>
        <p:spPr>
          <a:xfrm>
            <a:off x="4691166" y="495300"/>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DREI GRUNDLEGENDE LEITLINIEN</a:t>
            </a:r>
          </a:p>
        </p:txBody>
      </p:sp>
      <p:sp>
        <p:nvSpPr>
          <p:cNvPr id="17" name="TextBox 4">
            <a:extLst>
              <a:ext uri="{FF2B5EF4-FFF2-40B4-BE49-F238E27FC236}">
                <a16:creationId xmlns:a16="http://schemas.microsoft.com/office/drawing/2014/main" id="{F1F52696-74B3-FE6B-66B3-942CCA2C6E6F}"/>
              </a:ext>
            </a:extLst>
          </p:cNvPr>
          <p:cNvSpPr txBox="1"/>
          <p:nvPr/>
        </p:nvSpPr>
        <p:spPr>
          <a:xfrm>
            <a:off x="4876800" y="1487689"/>
            <a:ext cx="9362868" cy="702115"/>
          </a:xfrm>
          <a:prstGeom prst="rect">
            <a:avLst/>
          </a:prstGeom>
        </p:spPr>
        <p:txBody>
          <a:bodyPr wrap="square" lIns="0" tIns="0" rIns="0" bIns="0" rtlCol="0" anchor="t">
            <a:spAutoFit/>
          </a:bodyPr>
          <a:lstStyle/>
          <a:p>
            <a:pPr algn="ctr">
              <a:lnSpc>
                <a:spcPts val="5650"/>
              </a:lnSpc>
            </a:pPr>
            <a:r>
              <a:rPr lang="en-US" sz="4000" i="1" spc="-150" dirty="0">
                <a:solidFill>
                  <a:srgbClr val="002C47"/>
                </a:solidFill>
                <a:latin typeface="Poppins Bold"/>
                <a:ea typeface="Poppins Bold"/>
                <a:cs typeface="Poppins Bold"/>
                <a:sym typeface="Poppins Bold"/>
              </a:rPr>
              <a:t>Ein Heimbüro sollte es sein:</a:t>
            </a:r>
          </a:p>
        </p:txBody>
      </p:sp>
      <p:sp>
        <p:nvSpPr>
          <p:cNvPr id="19" name="TextBox 4">
            <a:extLst>
              <a:ext uri="{FF2B5EF4-FFF2-40B4-BE49-F238E27FC236}">
                <a16:creationId xmlns:a16="http://schemas.microsoft.com/office/drawing/2014/main" id="{EBC2C6AB-AF3B-61EC-46FF-7BA969FE3811}"/>
              </a:ext>
            </a:extLst>
          </p:cNvPr>
          <p:cNvSpPr txBox="1"/>
          <p:nvPr/>
        </p:nvSpPr>
        <p:spPr>
          <a:xfrm>
            <a:off x="1235815" y="4516065"/>
            <a:ext cx="3311453"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SEPARAT</a:t>
            </a:r>
          </a:p>
        </p:txBody>
      </p:sp>
      <p:sp>
        <p:nvSpPr>
          <p:cNvPr id="21" name="TextBox 4">
            <a:extLst>
              <a:ext uri="{FF2B5EF4-FFF2-40B4-BE49-F238E27FC236}">
                <a16:creationId xmlns:a16="http://schemas.microsoft.com/office/drawing/2014/main" id="{CE6CC33F-D7CC-2B7B-FC63-156D991DAAEA}"/>
              </a:ext>
            </a:extLst>
          </p:cNvPr>
          <p:cNvSpPr txBox="1"/>
          <p:nvPr/>
        </p:nvSpPr>
        <p:spPr>
          <a:xfrm>
            <a:off x="6705600" y="4516065"/>
            <a:ext cx="436082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STATIONÄR</a:t>
            </a:r>
          </a:p>
        </p:txBody>
      </p:sp>
      <p:sp>
        <p:nvSpPr>
          <p:cNvPr id="24" name="TextBox 4">
            <a:extLst>
              <a:ext uri="{FF2B5EF4-FFF2-40B4-BE49-F238E27FC236}">
                <a16:creationId xmlns:a16="http://schemas.microsoft.com/office/drawing/2014/main" id="{09CD1212-1B66-F5EF-0224-9C26E5599C6B}"/>
              </a:ext>
            </a:extLst>
          </p:cNvPr>
          <p:cNvSpPr txBox="1"/>
          <p:nvPr/>
        </p:nvSpPr>
        <p:spPr>
          <a:xfrm>
            <a:off x="12840108" y="4408416"/>
            <a:ext cx="4212077"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KOMPATIBEL</a:t>
            </a:r>
          </a:p>
        </p:txBody>
      </p:sp>
      <p:sp>
        <p:nvSpPr>
          <p:cNvPr id="25" name="TextBox 4">
            <a:extLst>
              <a:ext uri="{FF2B5EF4-FFF2-40B4-BE49-F238E27FC236}">
                <a16:creationId xmlns:a16="http://schemas.microsoft.com/office/drawing/2014/main" id="{B395E6E8-7F77-50C9-4ECE-FB9CAB2F7976}"/>
              </a:ext>
            </a:extLst>
          </p:cNvPr>
          <p:cNvSpPr txBox="1"/>
          <p:nvPr/>
        </p:nvSpPr>
        <p:spPr>
          <a:xfrm>
            <a:off x="9732" y="5829300"/>
            <a:ext cx="5324268" cy="1433085"/>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Ein Büro sollte seinen eigenen Raum haben.</a:t>
            </a:r>
          </a:p>
        </p:txBody>
      </p:sp>
      <p:sp>
        <p:nvSpPr>
          <p:cNvPr id="26" name="TextBox 4">
            <a:extLst>
              <a:ext uri="{FF2B5EF4-FFF2-40B4-BE49-F238E27FC236}">
                <a16:creationId xmlns:a16="http://schemas.microsoft.com/office/drawing/2014/main" id="{514ABDD1-A749-4512-F1EB-C7E8879A45AB}"/>
              </a:ext>
            </a:extLst>
          </p:cNvPr>
          <p:cNvSpPr txBox="1"/>
          <p:nvPr/>
        </p:nvSpPr>
        <p:spPr>
          <a:xfrm>
            <a:off x="6223879" y="5829299"/>
            <a:ext cx="5324268"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Ein Umzug zwischen verschiedenen Standorten kann Ihren Arbeitsablauf stören.</a:t>
            </a:r>
          </a:p>
        </p:txBody>
      </p:sp>
      <p:sp>
        <p:nvSpPr>
          <p:cNvPr id="27" name="TextBox 4">
            <a:extLst>
              <a:ext uri="{FF2B5EF4-FFF2-40B4-BE49-F238E27FC236}">
                <a16:creationId xmlns:a16="http://schemas.microsoft.com/office/drawing/2014/main" id="{51C782AD-139E-D699-4F83-90681B472470}"/>
              </a:ext>
            </a:extLst>
          </p:cNvPr>
          <p:cNvSpPr txBox="1"/>
          <p:nvPr/>
        </p:nvSpPr>
        <p:spPr>
          <a:xfrm>
            <a:off x="11932357" y="5829300"/>
            <a:ext cx="6127043" cy="2125582"/>
          </a:xfrm>
          <a:prstGeom prst="rect">
            <a:avLst/>
          </a:prstGeom>
        </p:spPr>
        <p:txBody>
          <a:bodyPr wrap="square" lIns="0" tIns="0" rIns="0" bIns="0" rtlCol="0" anchor="t">
            <a:spAutoFit/>
          </a:bodyPr>
          <a:lstStyle/>
          <a:p>
            <a:pPr algn="ctr">
              <a:lnSpc>
                <a:spcPts val="5650"/>
              </a:lnSpc>
            </a:pPr>
            <a:r>
              <a:rPr lang="en-US" sz="3000" spc="-150" dirty="0">
                <a:solidFill>
                  <a:srgbClr val="002C47"/>
                </a:solidFill>
                <a:latin typeface="Poppins Bold"/>
                <a:ea typeface="Poppins Bold"/>
                <a:cs typeface="Poppins Bold"/>
                <a:sym typeface="Poppins Bold"/>
              </a:rPr>
              <a:t>Suchen Sie sich einen gut beleuchteten Platz - vorzugsweise am Fenster, der nicht überladen ist und nicht ablenkt.</a:t>
            </a:r>
          </a:p>
        </p:txBody>
      </p:sp>
      <p:grpSp>
        <p:nvGrpSpPr>
          <p:cNvPr id="28" name="Group 2">
            <a:extLst>
              <a:ext uri="{FF2B5EF4-FFF2-40B4-BE49-F238E27FC236}">
                <a16:creationId xmlns:a16="http://schemas.microsoft.com/office/drawing/2014/main" id="{DE46045F-A3F8-339D-2EA0-2DBB42B02C7F}"/>
              </a:ext>
            </a:extLst>
          </p:cNvPr>
          <p:cNvGrpSpPr/>
          <p:nvPr/>
        </p:nvGrpSpPr>
        <p:grpSpPr>
          <a:xfrm>
            <a:off x="-1114307" y="9482914"/>
            <a:ext cx="20973813" cy="734301"/>
            <a:chOff x="0" y="0"/>
            <a:chExt cx="11607985" cy="406400"/>
          </a:xfrm>
        </p:grpSpPr>
        <p:sp>
          <p:nvSpPr>
            <p:cNvPr id="29" name="Freeform 3">
              <a:extLst>
                <a:ext uri="{FF2B5EF4-FFF2-40B4-BE49-F238E27FC236}">
                  <a16:creationId xmlns:a16="http://schemas.microsoft.com/office/drawing/2014/main" id="{37CDB7AE-7D3E-ADB1-F1F2-6630E45E05FF}"/>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0" name="TextBox 4">
              <a:extLst>
                <a:ext uri="{FF2B5EF4-FFF2-40B4-BE49-F238E27FC236}">
                  <a16:creationId xmlns:a16="http://schemas.microsoft.com/office/drawing/2014/main" id="{88F65C86-2F54-3C65-BCE3-D66A2811784E}"/>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1" name="Group 5">
            <a:extLst>
              <a:ext uri="{FF2B5EF4-FFF2-40B4-BE49-F238E27FC236}">
                <a16:creationId xmlns:a16="http://schemas.microsoft.com/office/drawing/2014/main" id="{524B167D-9DAF-2B93-9C93-7F4D5B4BEC6F}"/>
              </a:ext>
            </a:extLst>
          </p:cNvPr>
          <p:cNvGrpSpPr/>
          <p:nvPr/>
        </p:nvGrpSpPr>
        <p:grpSpPr>
          <a:xfrm>
            <a:off x="2717224" y="9482914"/>
            <a:ext cx="13310752" cy="734301"/>
            <a:chOff x="0" y="0"/>
            <a:chExt cx="7366854" cy="406400"/>
          </a:xfrm>
        </p:grpSpPr>
        <p:sp>
          <p:nvSpPr>
            <p:cNvPr id="32" name="Freeform 6">
              <a:extLst>
                <a:ext uri="{FF2B5EF4-FFF2-40B4-BE49-F238E27FC236}">
                  <a16:creationId xmlns:a16="http://schemas.microsoft.com/office/drawing/2014/main" id="{C3146FB2-E054-C7EB-8F5C-9A4E8B0DA253}"/>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3" name="TextBox 7">
              <a:extLst>
                <a:ext uri="{FF2B5EF4-FFF2-40B4-BE49-F238E27FC236}">
                  <a16:creationId xmlns:a16="http://schemas.microsoft.com/office/drawing/2014/main" id="{D27D1779-C477-80EC-2273-6185E6393397}"/>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4" name="Group 8">
            <a:extLst>
              <a:ext uri="{FF2B5EF4-FFF2-40B4-BE49-F238E27FC236}">
                <a16:creationId xmlns:a16="http://schemas.microsoft.com/office/drawing/2014/main" id="{20275AD3-B084-1CF6-3F84-118E6F6D955F}"/>
              </a:ext>
            </a:extLst>
          </p:cNvPr>
          <p:cNvGrpSpPr/>
          <p:nvPr/>
        </p:nvGrpSpPr>
        <p:grpSpPr>
          <a:xfrm>
            <a:off x="4359984" y="9482914"/>
            <a:ext cx="10025232" cy="734301"/>
            <a:chOff x="0" y="0"/>
            <a:chExt cx="5548478" cy="406400"/>
          </a:xfrm>
        </p:grpSpPr>
        <p:sp>
          <p:nvSpPr>
            <p:cNvPr id="35" name="Freeform 9">
              <a:extLst>
                <a:ext uri="{FF2B5EF4-FFF2-40B4-BE49-F238E27FC236}">
                  <a16:creationId xmlns:a16="http://schemas.microsoft.com/office/drawing/2014/main" id="{DA900909-7455-5C5D-85B0-A73443F9527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6" name="TextBox 10">
              <a:extLst>
                <a:ext uri="{FF2B5EF4-FFF2-40B4-BE49-F238E27FC236}">
                  <a16:creationId xmlns:a16="http://schemas.microsoft.com/office/drawing/2014/main" id="{102CE02C-42FE-B211-0EF9-BCAB20A568BF}"/>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7" name="Freeform 3">
            <a:extLst>
              <a:ext uri="{FF2B5EF4-FFF2-40B4-BE49-F238E27FC236}">
                <a16:creationId xmlns:a16="http://schemas.microsoft.com/office/drawing/2014/main" id="{B4FEDD98-518A-F7C7-8EBD-3973C27B2158}"/>
              </a:ext>
            </a:extLst>
          </p:cNvPr>
          <p:cNvSpPr/>
          <p:nvPr/>
        </p:nvSpPr>
        <p:spPr>
          <a:xfrm rot="-201626" flipV="1">
            <a:off x="-167030" y="-72921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38" name="Freeform 2">
            <a:extLst>
              <a:ext uri="{FF2B5EF4-FFF2-40B4-BE49-F238E27FC236}">
                <a16:creationId xmlns:a16="http://schemas.microsoft.com/office/drawing/2014/main" id="{89E3FF52-283C-9362-7026-C8FA837A6175}"/>
              </a:ext>
            </a:extLst>
          </p:cNvPr>
          <p:cNvSpPr/>
          <p:nvPr/>
        </p:nvSpPr>
        <p:spPr>
          <a:xfrm rot="-10602057">
            <a:off x="11989811" y="-67061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extLst>
      <p:ext uri="{BB962C8B-B14F-4D97-AF65-F5344CB8AC3E}">
        <p14:creationId xmlns:p14="http://schemas.microsoft.com/office/powerpoint/2010/main" val="273636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B7FA4E-62DB-E36A-1F6F-29343FD63907}"/>
              </a:ext>
            </a:extLst>
          </p:cNvPr>
          <p:cNvSpPr txBox="1"/>
          <p:nvPr/>
        </p:nvSpPr>
        <p:spPr>
          <a:xfrm>
            <a:off x="3352800" y="670574"/>
            <a:ext cx="13182600" cy="861774"/>
          </a:xfrm>
          <a:prstGeom prst="rect">
            <a:avLst/>
          </a:prstGeom>
          <a:noFill/>
        </p:spPr>
        <p:txBody>
          <a:bodyPr wrap="square">
            <a:spAutoFit/>
          </a:bodyPr>
          <a:lstStyle/>
          <a:p>
            <a:r>
              <a:rPr lang="en-GB" sz="5000" b="1" dirty="0">
                <a:solidFill>
                  <a:srgbClr val="000000"/>
                </a:solidFill>
                <a:effectLst/>
                <a:latin typeface="Poppins" pitchFamily="2" charset="77"/>
                <a:cs typeface="Poppins" pitchFamily="2" charset="77"/>
              </a:rPr>
              <a:t>Tipps und Anregungen für den Kauf</a:t>
            </a:r>
          </a:p>
        </p:txBody>
      </p:sp>
      <p:pic>
        <p:nvPicPr>
          <p:cNvPr id="5" name="Picture 4" descr="A broken chair against a wall&#10;&#10;Description automatically generated">
            <a:extLst>
              <a:ext uri="{FF2B5EF4-FFF2-40B4-BE49-F238E27FC236}">
                <a16:creationId xmlns:a16="http://schemas.microsoft.com/office/drawing/2014/main" id="{6D7AA9C4-42CC-7582-C34F-6DBE63DCF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079089"/>
            <a:ext cx="6193229" cy="4128819"/>
          </a:xfrm>
          <a:prstGeom prst="rect">
            <a:avLst/>
          </a:prstGeom>
        </p:spPr>
      </p:pic>
      <p:pic>
        <p:nvPicPr>
          <p:cNvPr id="7" name="Graphic 6" descr="Piggy Bank with solid fill">
            <a:extLst>
              <a:ext uri="{FF2B5EF4-FFF2-40B4-BE49-F238E27FC236}">
                <a16:creationId xmlns:a16="http://schemas.microsoft.com/office/drawing/2014/main" id="{C0A59B0D-5A63-8B43-4C47-A399983F8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5629" y="1635464"/>
            <a:ext cx="914400" cy="914400"/>
          </a:xfrm>
          <a:prstGeom prst="rect">
            <a:avLst/>
          </a:prstGeom>
        </p:spPr>
      </p:pic>
      <p:sp>
        <p:nvSpPr>
          <p:cNvPr id="8" name="TextBox 7">
            <a:extLst>
              <a:ext uri="{FF2B5EF4-FFF2-40B4-BE49-F238E27FC236}">
                <a16:creationId xmlns:a16="http://schemas.microsoft.com/office/drawing/2014/main" id="{158E540A-B026-DC8A-5DDB-7D9F4297A562}"/>
              </a:ext>
            </a:extLst>
          </p:cNvPr>
          <p:cNvSpPr txBox="1"/>
          <p:nvPr/>
        </p:nvSpPr>
        <p:spPr>
          <a:xfrm>
            <a:off x="7391400" y="1774094"/>
            <a:ext cx="8795036" cy="707886"/>
          </a:xfrm>
          <a:prstGeom prst="rect">
            <a:avLst/>
          </a:prstGeom>
          <a:noFill/>
        </p:spPr>
        <p:txBody>
          <a:bodyPr wrap="none" rtlCol="0">
            <a:spAutoFit/>
          </a:bodyPr>
          <a:lstStyle/>
          <a:p>
            <a:r>
              <a:rPr lang="en-IT" sz="4000" dirty="0"/>
              <a:t>An einem Schreibtischstuhl </a:t>
            </a:r>
            <a:r>
              <a:rPr lang="en-IT" sz="4000" b="1" dirty="0"/>
              <a:t>sollte </a:t>
            </a:r>
            <a:r>
              <a:rPr lang="en-IT" sz="4000" dirty="0"/>
              <a:t>man </a:t>
            </a:r>
            <a:r>
              <a:rPr lang="en-IT" sz="4000" b="1" dirty="0"/>
              <a:t>nicht </a:t>
            </a:r>
            <a:r>
              <a:rPr lang="en-IT" sz="4000" dirty="0"/>
              <a:t>sparen.</a:t>
            </a:r>
          </a:p>
        </p:txBody>
      </p:sp>
      <p:pic>
        <p:nvPicPr>
          <p:cNvPr id="12" name="Graphic 11" descr="Web cam with solid fill">
            <a:extLst>
              <a:ext uri="{FF2B5EF4-FFF2-40B4-BE49-F238E27FC236}">
                <a16:creationId xmlns:a16="http://schemas.microsoft.com/office/drawing/2014/main" id="{C0A6CDB4-9F1D-3ACB-5A11-577043AFC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0" y="3058605"/>
            <a:ext cx="914400" cy="914400"/>
          </a:xfrm>
          <a:prstGeom prst="rect">
            <a:avLst/>
          </a:prstGeom>
        </p:spPr>
      </p:pic>
      <p:sp>
        <p:nvSpPr>
          <p:cNvPr id="13" name="TextBox 12">
            <a:extLst>
              <a:ext uri="{FF2B5EF4-FFF2-40B4-BE49-F238E27FC236}">
                <a16:creationId xmlns:a16="http://schemas.microsoft.com/office/drawing/2014/main" id="{F72B703A-5BC9-D330-920C-A24CC9AE0E10}"/>
              </a:ext>
            </a:extLst>
          </p:cNvPr>
          <p:cNvSpPr txBox="1"/>
          <p:nvPr/>
        </p:nvSpPr>
        <p:spPr>
          <a:xfrm>
            <a:off x="8915399" y="2926338"/>
            <a:ext cx="9769813" cy="1323439"/>
          </a:xfrm>
          <a:prstGeom prst="rect">
            <a:avLst/>
          </a:prstGeom>
          <a:noFill/>
        </p:spPr>
        <p:txBody>
          <a:bodyPr wrap="square" rtlCol="0">
            <a:spAutoFit/>
          </a:bodyPr>
          <a:lstStyle/>
          <a:p>
            <a:r>
              <a:rPr lang="en-IT" sz="4000" dirty="0"/>
              <a:t>Viele Telefonkonferenzen? </a:t>
            </a:r>
            <a:r>
              <a:rPr lang="en-IT" sz="4000" dirty="0">
                <a:sym typeface="Wingdings" pitchFamily="2" charset="2"/>
              </a:rPr>
              <a:t>Investieren Sie in eine gute Webkamera.</a:t>
            </a:r>
            <a:endParaRPr lang="en-IT" sz="4000" dirty="0"/>
          </a:p>
        </p:txBody>
      </p:sp>
      <p:pic>
        <p:nvPicPr>
          <p:cNvPr id="15" name="Graphic 14" descr="Wireless router with solid fill">
            <a:extLst>
              <a:ext uri="{FF2B5EF4-FFF2-40B4-BE49-F238E27FC236}">
                <a16:creationId xmlns:a16="http://schemas.microsoft.com/office/drawing/2014/main" id="{3E9405A7-30A4-FD5F-44BB-88146C63C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2698" y="4608013"/>
            <a:ext cx="914400" cy="914400"/>
          </a:xfrm>
          <a:prstGeom prst="rect">
            <a:avLst/>
          </a:prstGeom>
        </p:spPr>
      </p:pic>
      <p:sp>
        <p:nvSpPr>
          <p:cNvPr id="16" name="TextBox 15">
            <a:extLst>
              <a:ext uri="{FF2B5EF4-FFF2-40B4-BE49-F238E27FC236}">
                <a16:creationId xmlns:a16="http://schemas.microsoft.com/office/drawing/2014/main" id="{617E6A2C-989D-BB7F-9820-69CD85F3D73D}"/>
              </a:ext>
            </a:extLst>
          </p:cNvPr>
          <p:cNvSpPr txBox="1"/>
          <p:nvPr/>
        </p:nvSpPr>
        <p:spPr>
          <a:xfrm>
            <a:off x="8915399" y="4481780"/>
            <a:ext cx="9769813" cy="1323439"/>
          </a:xfrm>
          <a:prstGeom prst="rect">
            <a:avLst/>
          </a:prstGeom>
          <a:noFill/>
        </p:spPr>
        <p:txBody>
          <a:bodyPr wrap="square" rtlCol="0">
            <a:spAutoFit/>
          </a:bodyPr>
          <a:lstStyle/>
          <a:p>
            <a:r>
              <a:rPr lang="en-US" sz="4000" dirty="0"/>
              <a:t>Eine stabile Internetverbindung ist unerlässlich.</a:t>
            </a:r>
            <a:br>
              <a:rPr lang="en-US" sz="4000" dirty="0"/>
            </a:br>
            <a:r>
              <a:rPr lang="en-US" sz="4000" dirty="0"/>
              <a:t>Ethernet &gt; WLAN</a:t>
            </a:r>
            <a:endParaRPr lang="en-IT" sz="4000" dirty="0"/>
          </a:p>
        </p:txBody>
      </p:sp>
      <p:pic>
        <p:nvPicPr>
          <p:cNvPr id="18" name="Graphic 17" descr="Fan with solid fill">
            <a:extLst>
              <a:ext uri="{FF2B5EF4-FFF2-40B4-BE49-F238E27FC236}">
                <a16:creationId xmlns:a16="http://schemas.microsoft.com/office/drawing/2014/main" id="{0AFE18E8-F2ED-9B11-B0A9-823AB84DB6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20000" y="6162451"/>
            <a:ext cx="914400" cy="914400"/>
          </a:xfrm>
          <a:prstGeom prst="rect">
            <a:avLst/>
          </a:prstGeom>
        </p:spPr>
      </p:pic>
      <p:sp>
        <p:nvSpPr>
          <p:cNvPr id="19" name="TextBox 18">
            <a:extLst>
              <a:ext uri="{FF2B5EF4-FFF2-40B4-BE49-F238E27FC236}">
                <a16:creationId xmlns:a16="http://schemas.microsoft.com/office/drawing/2014/main" id="{C5A59E8C-04F0-FE24-88CE-EFA5E4FECD7E}"/>
              </a:ext>
            </a:extLst>
          </p:cNvPr>
          <p:cNvSpPr txBox="1"/>
          <p:nvPr/>
        </p:nvSpPr>
        <p:spPr>
          <a:xfrm>
            <a:off x="8915398" y="6186749"/>
            <a:ext cx="9769813" cy="707886"/>
          </a:xfrm>
          <a:prstGeom prst="rect">
            <a:avLst/>
          </a:prstGeom>
          <a:noFill/>
        </p:spPr>
        <p:txBody>
          <a:bodyPr wrap="square" rtlCol="0">
            <a:spAutoFit/>
          </a:bodyPr>
          <a:lstStyle/>
          <a:p>
            <a:r>
              <a:rPr lang="en-US" sz="4000" dirty="0"/>
              <a:t>Luftbefeuchter oder Ventilator für ausreichenden Luftaustausch</a:t>
            </a:r>
            <a:endParaRPr lang="en-IT" sz="4000" dirty="0"/>
          </a:p>
        </p:txBody>
      </p:sp>
      <p:pic>
        <p:nvPicPr>
          <p:cNvPr id="25" name="Graphic 24" descr="Television with solid fill">
            <a:extLst>
              <a:ext uri="{FF2B5EF4-FFF2-40B4-BE49-F238E27FC236}">
                <a16:creationId xmlns:a16="http://schemas.microsoft.com/office/drawing/2014/main" id="{2D5D98B3-AEB2-923F-1A9D-A185618FB6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45629" y="7579569"/>
            <a:ext cx="914400" cy="914400"/>
          </a:xfrm>
          <a:prstGeom prst="rect">
            <a:avLst/>
          </a:prstGeom>
        </p:spPr>
      </p:pic>
      <p:sp>
        <p:nvSpPr>
          <p:cNvPr id="26" name="TextBox 25">
            <a:extLst>
              <a:ext uri="{FF2B5EF4-FFF2-40B4-BE49-F238E27FC236}">
                <a16:creationId xmlns:a16="http://schemas.microsoft.com/office/drawing/2014/main" id="{BDB653E4-92B8-5611-9FE3-7FCB1A38EDE0}"/>
              </a:ext>
            </a:extLst>
          </p:cNvPr>
          <p:cNvSpPr txBox="1"/>
          <p:nvPr/>
        </p:nvSpPr>
        <p:spPr>
          <a:xfrm>
            <a:off x="7547045" y="7560258"/>
            <a:ext cx="10740955" cy="1323439"/>
          </a:xfrm>
          <a:prstGeom prst="rect">
            <a:avLst/>
          </a:prstGeom>
          <a:noFill/>
        </p:spPr>
        <p:txBody>
          <a:bodyPr wrap="square" rtlCol="0">
            <a:spAutoFit/>
          </a:bodyPr>
          <a:lstStyle/>
          <a:p>
            <a:r>
              <a:rPr lang="en-US" sz="4000" dirty="0"/>
              <a:t>Höhenverstellbarer Schreibtisch und/oder Monitor zur Vermeidung von Rückenschmerzen</a:t>
            </a:r>
            <a:endParaRPr lang="en-IT" sz="4000" dirty="0"/>
          </a:p>
        </p:txBody>
      </p:sp>
      <p:pic>
        <p:nvPicPr>
          <p:cNvPr id="28" name="Graphic 27" descr="Streetlight with solid fill">
            <a:extLst>
              <a:ext uri="{FF2B5EF4-FFF2-40B4-BE49-F238E27FC236}">
                <a16:creationId xmlns:a16="http://schemas.microsoft.com/office/drawing/2014/main" id="{9F8FC17C-6A7D-1F2B-8C96-9D0A883C5D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77000" y="8946168"/>
            <a:ext cx="914400" cy="914400"/>
          </a:xfrm>
          <a:prstGeom prst="rect">
            <a:avLst/>
          </a:prstGeom>
        </p:spPr>
      </p:pic>
      <p:sp>
        <p:nvSpPr>
          <p:cNvPr id="29" name="TextBox 28">
            <a:extLst>
              <a:ext uri="{FF2B5EF4-FFF2-40B4-BE49-F238E27FC236}">
                <a16:creationId xmlns:a16="http://schemas.microsoft.com/office/drawing/2014/main" id="{DE74F7A6-8BD8-4129-37FD-1E9F154E914A}"/>
              </a:ext>
            </a:extLst>
          </p:cNvPr>
          <p:cNvSpPr txBox="1"/>
          <p:nvPr/>
        </p:nvSpPr>
        <p:spPr>
          <a:xfrm>
            <a:off x="7622201" y="9013161"/>
            <a:ext cx="9769813" cy="707886"/>
          </a:xfrm>
          <a:prstGeom prst="rect">
            <a:avLst/>
          </a:prstGeom>
          <a:noFill/>
        </p:spPr>
        <p:txBody>
          <a:bodyPr wrap="square" rtlCol="0">
            <a:spAutoFit/>
          </a:bodyPr>
          <a:lstStyle/>
          <a:p>
            <a:r>
              <a:rPr lang="en-US" sz="4000" dirty="0"/>
              <a:t>Eine Schreibtischlampe, vor allem, wenn Sie abends arbeiten</a:t>
            </a:r>
            <a:endParaRPr lang="en-IT" sz="4000" dirty="0"/>
          </a:p>
        </p:txBody>
      </p:sp>
      <p:sp>
        <p:nvSpPr>
          <p:cNvPr id="30" name="Freeform 3">
            <a:extLst>
              <a:ext uri="{FF2B5EF4-FFF2-40B4-BE49-F238E27FC236}">
                <a16:creationId xmlns:a16="http://schemas.microsoft.com/office/drawing/2014/main" id="{0DF48FF6-0760-C14D-79CB-5E4504F74C45}"/>
              </a:ext>
            </a:extLst>
          </p:cNvPr>
          <p:cNvSpPr/>
          <p:nvPr/>
        </p:nvSpPr>
        <p:spPr>
          <a:xfrm rot="-201626" flipV="1">
            <a:off x="164472" y="-83306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1" name="Freeform 2">
            <a:extLst>
              <a:ext uri="{FF2B5EF4-FFF2-40B4-BE49-F238E27FC236}">
                <a16:creationId xmlns:a16="http://schemas.microsoft.com/office/drawing/2014/main" id="{83F5C09A-450B-EBDC-20C8-8EB3D04D8B71}"/>
              </a:ext>
            </a:extLst>
          </p:cNvPr>
          <p:cNvSpPr/>
          <p:nvPr/>
        </p:nvSpPr>
        <p:spPr>
          <a:xfrm rot="-10602057">
            <a:off x="12321313" y="-774469"/>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Tree>
    <p:extLst>
      <p:ext uri="{BB962C8B-B14F-4D97-AF65-F5344CB8AC3E}">
        <p14:creationId xmlns:p14="http://schemas.microsoft.com/office/powerpoint/2010/main" val="100622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2076C1-FFB6-9BC9-7C1D-EBC3872C3BD4}"/>
              </a:ext>
            </a:extLst>
          </p:cNvPr>
          <p:cNvGraphicFramePr>
            <a:graphicFrameLocks noGrp="1"/>
          </p:cNvGraphicFramePr>
          <p:nvPr>
            <p:extLst>
              <p:ext uri="{D42A27DB-BD31-4B8C-83A1-F6EECF244321}">
                <p14:modId xmlns:p14="http://schemas.microsoft.com/office/powerpoint/2010/main" val="2553770680"/>
              </p:ext>
            </p:extLst>
          </p:nvPr>
        </p:nvGraphicFramePr>
        <p:xfrm>
          <a:off x="-3106" y="1422950"/>
          <a:ext cx="18288000" cy="8140149"/>
        </p:xfrm>
        <a:graphic>
          <a:graphicData uri="http://schemas.openxmlformats.org/drawingml/2006/table">
            <a:tbl>
              <a:tblPr firstRow="1" bandRow="1">
                <a:tableStyleId>{2D5ABB26-0587-4C30-8999-92F81FD0307C}</a:tableStyleId>
              </a:tblPr>
              <a:tblGrid>
                <a:gridCol w="9144000">
                  <a:extLst>
                    <a:ext uri="{9D8B030D-6E8A-4147-A177-3AD203B41FA5}">
                      <a16:colId xmlns:a16="http://schemas.microsoft.com/office/drawing/2014/main" val="2971037726"/>
                    </a:ext>
                  </a:extLst>
                </a:gridCol>
                <a:gridCol w="9144000">
                  <a:extLst>
                    <a:ext uri="{9D8B030D-6E8A-4147-A177-3AD203B41FA5}">
                      <a16:colId xmlns:a16="http://schemas.microsoft.com/office/drawing/2014/main" val="2816138949"/>
                    </a:ext>
                  </a:extLst>
                </a:gridCol>
              </a:tblGrid>
              <a:tr h="1138220">
                <a:tc>
                  <a:txBody>
                    <a:bodyPr/>
                    <a:lstStyle/>
                    <a:p>
                      <a:pPr algn="ctr"/>
                      <a:endParaRPr lang="en-IT" dirty="0">
                        <a:highlight>
                          <a:srgbClr val="FFFF00"/>
                        </a:highlight>
                      </a:endParaRPr>
                    </a:p>
                    <a:p>
                      <a:pPr algn="ctr"/>
                      <a:r>
                        <a:rPr lang="en-IT" sz="5000" b="1" dirty="0">
                          <a:highlight>
                            <a:srgbClr val="FFFF00"/>
                          </a:highlight>
                        </a:rPr>
                        <a:t> </a:t>
                      </a:r>
                    </a:p>
                  </a:txBody>
                  <a:tcPr>
                    <a:solidFill>
                      <a:schemeClr val="bg2"/>
                    </a:solidFill>
                  </a:tcPr>
                </a:tc>
                <a:tc>
                  <a:txBody>
                    <a:bodyPr/>
                    <a:lstStyle/>
                    <a:p>
                      <a:endParaRPr lang="en-IT" dirty="0">
                        <a:highlight>
                          <a:srgbClr val="FFFF00"/>
                        </a:highlight>
                      </a:endParaRPr>
                    </a:p>
                  </a:txBody>
                  <a:tcPr>
                    <a:solidFill>
                      <a:schemeClr val="bg2"/>
                    </a:solidFill>
                  </a:tcPr>
                </a:tc>
                <a:extLst>
                  <a:ext uri="{0D108BD9-81ED-4DB2-BD59-A6C34878D82A}">
                    <a16:rowId xmlns:a16="http://schemas.microsoft.com/office/drawing/2014/main" val="4081262757"/>
                  </a:ext>
                </a:extLst>
              </a:tr>
              <a:tr h="1138220">
                <a:tc>
                  <a:txBody>
                    <a:bodyPr/>
                    <a:lstStyle/>
                    <a:p>
                      <a:pPr marL="457200" algn="ctr"/>
                      <a:r>
                        <a:rPr lang="en-GB" sz="4500" kern="100" dirty="0">
                          <a:effectLst/>
                        </a:rPr>
                        <a:t>Persönlicher Komfort und Effizienz</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Mangelnde Datensicherheit</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368316"/>
                  </a:ext>
                </a:extLst>
              </a:tr>
              <a:tr h="1291709">
                <a:tc>
                  <a:txBody>
                    <a:bodyPr/>
                    <a:lstStyle/>
                    <a:p>
                      <a:pPr marL="457200" algn="ctr"/>
                      <a:r>
                        <a:rPr lang="en-GB" sz="4500" kern="100" dirty="0">
                          <a:solidFill>
                            <a:schemeClr val="dk1"/>
                          </a:solidFill>
                          <a:effectLst/>
                        </a:rPr>
                        <a:t>Zufriedenheit der Mitarbeiter</a:t>
                      </a:r>
                      <a:endParaRPr lang="en-IT" sz="45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Sicherheitslücke im Netz</a:t>
                      </a:r>
                    </a:p>
                  </a:txBody>
                  <a:tcPr marL="68580" marR="68580" marT="0" marB="0"/>
                </a:tc>
                <a:extLst>
                  <a:ext uri="{0D108BD9-81ED-4DB2-BD59-A6C34878D82A}">
                    <a16:rowId xmlns:a16="http://schemas.microsoft.com/office/drawing/2014/main" val="3913638123"/>
                  </a:ext>
                </a:extLst>
              </a:tr>
              <a:tr h="1348156">
                <a:tc>
                  <a:txBody>
                    <a:bodyPr/>
                    <a:lstStyle/>
                    <a:p>
                      <a:pPr marL="457200" algn="ctr"/>
                      <a:r>
                        <a:rPr lang="en-GB" sz="4500" kern="100" dirty="0">
                          <a:effectLst/>
                        </a:rPr>
                        <a:t>Benutzerfreundlich</a:t>
                      </a:r>
                    </a:p>
                    <a:p>
                      <a:pPr marL="457200" algn="ct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Einhaltung der GDPR?</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399249"/>
                  </a:ext>
                </a:extLst>
              </a:tr>
              <a:tr h="1828800">
                <a:tc>
                  <a:txBody>
                    <a:bodyPr/>
                    <a:lstStyle/>
                    <a:p>
                      <a:pPr marL="457200" algn="ctr"/>
                      <a:r>
                        <a:rPr lang="en-GB" sz="4500" kern="100" dirty="0">
                          <a:effectLst/>
                        </a:rPr>
                        <a:t>Flexibel </a:t>
                      </a:r>
                    </a:p>
                    <a:p>
                      <a:pPr marL="457200" algn="ctr"/>
                      <a:r>
                        <a:rPr lang="en-GB" sz="4500" kern="100" dirty="0">
                          <a:effectLst/>
                        </a:rPr>
                        <a:t>und mobil</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Heterogene Software und Hardware im Unternehmen</a:t>
                      </a:r>
                    </a:p>
                  </a:txBody>
                  <a:tcPr marL="68580" marR="68580" marT="0" marB="0"/>
                </a:tc>
                <a:extLst>
                  <a:ext uri="{0D108BD9-81ED-4DB2-BD59-A6C34878D82A}">
                    <a16:rowId xmlns:a16="http://schemas.microsoft.com/office/drawing/2014/main" val="3032521894"/>
                  </a:ext>
                </a:extLst>
              </a:tr>
              <a:tr h="1138220">
                <a:tc>
                  <a:txBody>
                    <a:bodyPr/>
                    <a:lstStyle/>
                    <a:p>
                      <a:pPr marL="457200" algn="ctr"/>
                      <a:r>
                        <a:rPr lang="en-GB" sz="4500" kern="100" dirty="0">
                          <a:effectLst/>
                        </a:rPr>
                        <a:t>Kosteneinsparung für das Unternehmen</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457200" algn="ctr"/>
                      <a:r>
                        <a:rPr lang="en-GB" sz="4500" kern="100" dirty="0">
                          <a:effectLst/>
                        </a:rPr>
                        <a:t>Schwierige Registrierung für IT</a:t>
                      </a:r>
                      <a:endParaRPr lang="en-IT" sz="4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379295"/>
                  </a:ext>
                </a:extLst>
              </a:tr>
            </a:tbl>
          </a:graphicData>
        </a:graphic>
      </p:graphicFrame>
      <p:pic>
        <p:nvPicPr>
          <p:cNvPr id="4" name="Graphic 3" descr="Badge Follow with solid fill">
            <a:extLst>
              <a:ext uri="{FF2B5EF4-FFF2-40B4-BE49-F238E27FC236}">
                <a16:creationId xmlns:a16="http://schemas.microsoft.com/office/drawing/2014/main" id="{912CEBDA-E436-9C52-DD75-37942F0A5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3802" y="1422950"/>
            <a:ext cx="914400" cy="914400"/>
          </a:xfrm>
          <a:prstGeom prst="rect">
            <a:avLst/>
          </a:prstGeom>
        </p:spPr>
      </p:pic>
      <p:pic>
        <p:nvPicPr>
          <p:cNvPr id="6" name="Graphic 5" descr="Badge Unfollow with solid fill">
            <a:extLst>
              <a:ext uri="{FF2B5EF4-FFF2-40B4-BE49-F238E27FC236}">
                <a16:creationId xmlns:a16="http://schemas.microsoft.com/office/drawing/2014/main" id="{C1B16DC7-7A23-D863-FCC9-775E6A66C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59472" y="1422952"/>
            <a:ext cx="914400" cy="914400"/>
          </a:xfrm>
          <a:prstGeom prst="rect">
            <a:avLst/>
          </a:prstGeom>
        </p:spPr>
      </p:pic>
      <p:sp>
        <p:nvSpPr>
          <p:cNvPr id="7" name="TextBox 4">
            <a:extLst>
              <a:ext uri="{FF2B5EF4-FFF2-40B4-BE49-F238E27FC236}">
                <a16:creationId xmlns:a16="http://schemas.microsoft.com/office/drawing/2014/main" id="{7060F4DD-0C40-7193-24D6-147DCC473FC3}"/>
              </a:ext>
            </a:extLst>
          </p:cNvPr>
          <p:cNvSpPr txBox="1"/>
          <p:nvPr/>
        </p:nvSpPr>
        <p:spPr>
          <a:xfrm>
            <a:off x="4243802" y="682363"/>
            <a:ext cx="98200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BYOD: BRING DEIN EIGENES GERÄT MIT</a:t>
            </a:r>
          </a:p>
        </p:txBody>
      </p:sp>
      <p:grpSp>
        <p:nvGrpSpPr>
          <p:cNvPr id="8" name="Group 2">
            <a:extLst>
              <a:ext uri="{FF2B5EF4-FFF2-40B4-BE49-F238E27FC236}">
                <a16:creationId xmlns:a16="http://schemas.microsoft.com/office/drawing/2014/main" id="{F606F364-12B0-721F-90CA-88ADF52E4331}"/>
              </a:ext>
            </a:extLst>
          </p:cNvPr>
          <p:cNvGrpSpPr/>
          <p:nvPr/>
        </p:nvGrpSpPr>
        <p:grpSpPr>
          <a:xfrm>
            <a:off x="-1342907" y="9604637"/>
            <a:ext cx="20973813" cy="734301"/>
            <a:chOff x="0" y="0"/>
            <a:chExt cx="11607985" cy="406400"/>
          </a:xfrm>
        </p:grpSpPr>
        <p:sp>
          <p:nvSpPr>
            <p:cNvPr id="9" name="Freeform 3">
              <a:extLst>
                <a:ext uri="{FF2B5EF4-FFF2-40B4-BE49-F238E27FC236}">
                  <a16:creationId xmlns:a16="http://schemas.microsoft.com/office/drawing/2014/main" id="{06BD8C47-90EA-6BAF-5487-B3416ACC0829}"/>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0" name="TextBox 4">
              <a:extLst>
                <a:ext uri="{FF2B5EF4-FFF2-40B4-BE49-F238E27FC236}">
                  <a16:creationId xmlns:a16="http://schemas.microsoft.com/office/drawing/2014/main" id="{C88534EC-8C7C-F231-EB7C-D6BEF8C183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1" name="Group 5">
            <a:extLst>
              <a:ext uri="{FF2B5EF4-FFF2-40B4-BE49-F238E27FC236}">
                <a16:creationId xmlns:a16="http://schemas.microsoft.com/office/drawing/2014/main" id="{3272036C-25DF-3DED-637E-95EEEB81A882}"/>
              </a:ext>
            </a:extLst>
          </p:cNvPr>
          <p:cNvGrpSpPr/>
          <p:nvPr/>
        </p:nvGrpSpPr>
        <p:grpSpPr>
          <a:xfrm>
            <a:off x="2488624" y="9604637"/>
            <a:ext cx="13310752" cy="734301"/>
            <a:chOff x="0" y="0"/>
            <a:chExt cx="7366854" cy="406400"/>
          </a:xfrm>
        </p:grpSpPr>
        <p:sp>
          <p:nvSpPr>
            <p:cNvPr id="12" name="Freeform 6">
              <a:extLst>
                <a:ext uri="{FF2B5EF4-FFF2-40B4-BE49-F238E27FC236}">
                  <a16:creationId xmlns:a16="http://schemas.microsoft.com/office/drawing/2014/main" id="{87D0A0DB-3782-DFB7-95FF-632F052A87BD}"/>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3" name="TextBox 7">
              <a:extLst>
                <a:ext uri="{FF2B5EF4-FFF2-40B4-BE49-F238E27FC236}">
                  <a16:creationId xmlns:a16="http://schemas.microsoft.com/office/drawing/2014/main" id="{955375F6-3FF5-E0E0-546E-AD6E6D110EE6}"/>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4" name="Group 8">
            <a:extLst>
              <a:ext uri="{FF2B5EF4-FFF2-40B4-BE49-F238E27FC236}">
                <a16:creationId xmlns:a16="http://schemas.microsoft.com/office/drawing/2014/main" id="{3DA4FBA5-A33D-0AD0-FBDA-1B299B808CAE}"/>
              </a:ext>
            </a:extLst>
          </p:cNvPr>
          <p:cNvGrpSpPr/>
          <p:nvPr/>
        </p:nvGrpSpPr>
        <p:grpSpPr>
          <a:xfrm>
            <a:off x="4131384" y="9604637"/>
            <a:ext cx="10025232" cy="734301"/>
            <a:chOff x="0" y="0"/>
            <a:chExt cx="5548478" cy="406400"/>
          </a:xfrm>
        </p:grpSpPr>
        <p:sp>
          <p:nvSpPr>
            <p:cNvPr id="15" name="Freeform 9">
              <a:extLst>
                <a:ext uri="{FF2B5EF4-FFF2-40B4-BE49-F238E27FC236}">
                  <a16:creationId xmlns:a16="http://schemas.microsoft.com/office/drawing/2014/main" id="{D13BAC43-0196-81C1-0FF9-7BF9AF4395B0}"/>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6" name="TextBox 10">
              <a:extLst>
                <a:ext uri="{FF2B5EF4-FFF2-40B4-BE49-F238E27FC236}">
                  <a16:creationId xmlns:a16="http://schemas.microsoft.com/office/drawing/2014/main" id="{C3E6502E-DED1-0836-6146-6FD22016A7E2}"/>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88459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BFFF-D28E-780F-ED6D-58F94193F233}"/>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EE581048-5AEE-9594-7240-1731C38806E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27DF0B2-81EA-2A1D-8246-46A6A8B0B55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45EC6E6-E113-5991-0C85-BDC14C61A32A}"/>
              </a:ext>
            </a:extLst>
          </p:cNvPr>
          <p:cNvGraphicFramePr>
            <a:graphicFrameLocks noGrp="1"/>
          </p:cNvGraphicFramePr>
          <p:nvPr>
            <p:extLst>
              <p:ext uri="{D42A27DB-BD31-4B8C-83A1-F6EECF244321}">
                <p14:modId xmlns:p14="http://schemas.microsoft.com/office/powerpoint/2010/main" val="1788364119"/>
              </p:ext>
            </p:extLst>
          </p:nvPr>
        </p:nvGraphicFramePr>
        <p:xfrm>
          <a:off x="0" y="-39318"/>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 </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5C8DCC06-E003-8976-F376-76297712A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8569601"/>
            <a:ext cx="1447800" cy="1447800"/>
          </a:xfrm>
          <a:prstGeom prst="rect">
            <a:avLst/>
          </a:prstGeom>
        </p:spPr>
      </p:pic>
    </p:spTree>
    <p:extLst>
      <p:ext uri="{BB962C8B-B14F-4D97-AF65-F5344CB8AC3E}">
        <p14:creationId xmlns:p14="http://schemas.microsoft.com/office/powerpoint/2010/main" val="4043558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26D6-9019-4C79-BEDD-BB11D7DC80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A691DBC-290E-F4FE-FE12-CD302A91C29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4AF3F10D-FA71-EFA6-9E71-F1E5A580E5A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BBEBE42-5DCB-67BF-0A2E-496A92F2C3D5}"/>
              </a:ext>
            </a:extLst>
          </p:cNvPr>
          <p:cNvGraphicFramePr>
            <a:graphicFrameLocks noGrp="1"/>
          </p:cNvGraphicFramePr>
          <p:nvPr>
            <p:extLst>
              <p:ext uri="{D42A27DB-BD31-4B8C-83A1-F6EECF244321}">
                <p14:modId xmlns:p14="http://schemas.microsoft.com/office/powerpoint/2010/main" val="3335501467"/>
              </p:ext>
            </p:extLst>
          </p:nvPr>
        </p:nvGraphicFramePr>
        <p:xfrm>
          <a:off x="-304800"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 </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3CB2BFF-D658-6FA0-E94C-67515D5B93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92200" y="8343900"/>
            <a:ext cx="1447800" cy="1447800"/>
          </a:xfrm>
          <a:prstGeom prst="rect">
            <a:avLst/>
          </a:prstGeom>
        </p:spPr>
      </p:pic>
    </p:spTree>
    <p:extLst>
      <p:ext uri="{BB962C8B-B14F-4D97-AF65-F5344CB8AC3E}">
        <p14:creationId xmlns:p14="http://schemas.microsoft.com/office/powerpoint/2010/main" val="291456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a:extLst>
              <a:ext uri="{FF2B5EF4-FFF2-40B4-BE49-F238E27FC236}">
                <a16:creationId xmlns:a16="http://schemas.microsoft.com/office/drawing/2014/main" id="{4F4CA3C3-ABFC-59F5-A121-9DE7652DEBA8}"/>
              </a:ext>
            </a:extLst>
          </p:cNvPr>
          <p:cNvGrpSpPr>
            <a:grpSpLocks noChangeAspect="1"/>
          </p:cNvGrpSpPr>
          <p:nvPr/>
        </p:nvGrpSpPr>
        <p:grpSpPr>
          <a:xfrm>
            <a:off x="-76200" y="212756"/>
            <a:ext cx="13934236" cy="10289262"/>
            <a:chOff x="-5722778" y="-7636369"/>
            <a:chExt cx="21041994" cy="24846663"/>
          </a:xfrm>
        </p:grpSpPr>
        <p:sp>
          <p:nvSpPr>
            <p:cNvPr id="29" name="Freeform 13">
              <a:extLst>
                <a:ext uri="{FF2B5EF4-FFF2-40B4-BE49-F238E27FC236}">
                  <a16:creationId xmlns:a16="http://schemas.microsoft.com/office/drawing/2014/main" id="{BED449A2-CBE5-B220-A94D-403CB1FD71C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6" name="TextBox 5">
            <a:extLst>
              <a:ext uri="{FF2B5EF4-FFF2-40B4-BE49-F238E27FC236}">
                <a16:creationId xmlns:a16="http://schemas.microsoft.com/office/drawing/2014/main" id="{74BD983E-2E7E-FE10-AC7B-B42A599E6EA6}"/>
              </a:ext>
            </a:extLst>
          </p:cNvPr>
          <p:cNvSpPr txBox="1"/>
          <p:nvPr/>
        </p:nvSpPr>
        <p:spPr>
          <a:xfrm>
            <a:off x="7111449" y="212756"/>
            <a:ext cx="11002616" cy="796372"/>
          </a:xfrm>
          <a:prstGeom prst="rect">
            <a:avLst/>
          </a:prstGeom>
          <a:noFill/>
          <a:ln>
            <a:noFill/>
          </a:ln>
          <a:effectLst>
            <a:outerShdw blurRad="50800" dist="50800" dir="5400000" sx="102244" sy="102244" algn="ctr" rotWithShape="0">
              <a:srgbClr val="000000"/>
            </a:outerShdw>
          </a:effectLst>
        </p:spPr>
        <p:txBody>
          <a:bodyPr wrap="square">
            <a:spAutoFit/>
          </a:bodyPr>
          <a:lstStyle/>
          <a:p>
            <a:pPr marL="0" lvl="0" indent="0" algn="ctr">
              <a:lnSpc>
                <a:spcPts val="5423"/>
              </a:lnSpc>
              <a:spcBef>
                <a:spcPct val="0"/>
              </a:spcBef>
            </a:pPr>
            <a:r>
              <a:rPr lang="en-US" sz="5000" b="1" spc="-143" dirty="0">
                <a:latin typeface="Poppins Bold"/>
                <a:cs typeface="Poppins Bold"/>
                <a:sym typeface="Poppins Bold"/>
              </a:rPr>
              <a:t>LERNRESULTATE</a:t>
            </a:r>
          </a:p>
        </p:txBody>
      </p:sp>
      <p:sp>
        <p:nvSpPr>
          <p:cNvPr id="12" name="Rounded Rectangle 11">
            <a:extLst>
              <a:ext uri="{FF2B5EF4-FFF2-40B4-BE49-F238E27FC236}">
                <a16:creationId xmlns:a16="http://schemas.microsoft.com/office/drawing/2014/main" id="{992C6C31-2590-582B-402D-40B6B1AF0252}"/>
              </a:ext>
            </a:extLst>
          </p:cNvPr>
          <p:cNvSpPr/>
          <p:nvPr/>
        </p:nvSpPr>
        <p:spPr>
          <a:xfrm>
            <a:off x="359465" y="3067219"/>
            <a:ext cx="9660835" cy="6210653"/>
          </a:xfrm>
          <a:prstGeom prst="roundRect">
            <a:avLst/>
          </a:prstGeom>
          <a:solidFill>
            <a:schemeClr val="bg1">
              <a:alpha val="914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IT" sz="4000" dirty="0">
                <a:solidFill>
                  <a:schemeClr val="tx1"/>
                </a:solidFill>
              </a:rPr>
              <a:t>um den Begriff "</a:t>
            </a:r>
            <a:r>
              <a:rPr lang="en-IT" sz="4000" b="1" u="sng" dirty="0">
                <a:solidFill>
                  <a:schemeClr val="tx2"/>
                </a:solidFill>
              </a:rPr>
              <a:t>hybrider Arbeitsraum</a:t>
            </a:r>
            <a:r>
              <a:rPr lang="en-IT" sz="4000" dirty="0">
                <a:solidFill>
                  <a:schemeClr val="tx1"/>
                </a:solidFill>
              </a:rPr>
              <a:t>" zu verstehen;</a:t>
            </a:r>
            <a:br>
              <a:rPr lang="en-IT" sz="4000" dirty="0">
                <a:solidFill>
                  <a:schemeClr val="tx1"/>
                </a:solidFill>
              </a:rPr>
            </a:br>
            <a:r>
              <a:rPr lang="en-IT" sz="4000" dirty="0">
                <a:solidFill>
                  <a:schemeClr val="tx1"/>
                </a:solidFill>
              </a:rPr>
              <a:t> </a:t>
            </a:r>
          </a:p>
          <a:p>
            <a:pPr marL="457200" indent="-457200">
              <a:buFont typeface="Arial" panose="020B0604020202020204" pitchFamily="34" charset="0"/>
              <a:buChar char="•"/>
            </a:pPr>
            <a:r>
              <a:rPr lang="en-IT" sz="4000" dirty="0">
                <a:solidFill>
                  <a:schemeClr val="tx1"/>
                </a:solidFill>
              </a:rPr>
              <a:t>wie der hybride Arbeitsbereich aus organisatorischer und technischer Sicht verwaltet werden sollte;</a:t>
            </a:r>
            <a:br>
              <a:rPr lang="en-IT" sz="4000" dirty="0">
                <a:solidFill>
                  <a:schemeClr val="tx1"/>
                </a:solidFill>
              </a:rPr>
            </a:br>
            <a:endParaRPr lang="en-IT" sz="4000" dirty="0">
              <a:solidFill>
                <a:schemeClr val="tx1"/>
              </a:solidFill>
            </a:endParaRPr>
          </a:p>
          <a:p>
            <a:pPr marL="457200" indent="-457200">
              <a:buFont typeface="Arial" panose="020B0604020202020204" pitchFamily="34" charset="0"/>
              <a:buChar char="•"/>
            </a:pPr>
            <a:r>
              <a:rPr lang="en-IT" sz="4000" dirty="0">
                <a:solidFill>
                  <a:schemeClr val="tx1"/>
                </a:solidFill>
              </a:rPr>
              <a:t>wie man hybride Arbeitsbereiche in die Bürokultur einführt;</a:t>
            </a:r>
            <a:br>
              <a:rPr lang="en-IT" sz="3000" dirty="0">
                <a:solidFill>
                  <a:schemeClr val="tx1"/>
                </a:solidFill>
              </a:rPr>
            </a:br>
            <a:endParaRPr lang="en-IT" sz="3000" dirty="0">
              <a:solidFill>
                <a:schemeClr val="tx1"/>
              </a:solidFill>
            </a:endParaRPr>
          </a:p>
        </p:txBody>
      </p:sp>
      <p:sp>
        <p:nvSpPr>
          <p:cNvPr id="15" name="Rounded Rectangle 14">
            <a:extLst>
              <a:ext uri="{FF2B5EF4-FFF2-40B4-BE49-F238E27FC236}">
                <a16:creationId xmlns:a16="http://schemas.microsoft.com/office/drawing/2014/main" id="{432B15A0-A034-192D-15E3-64422C9F3323}"/>
              </a:ext>
            </a:extLst>
          </p:cNvPr>
          <p:cNvSpPr/>
          <p:nvPr/>
        </p:nvSpPr>
        <p:spPr>
          <a:xfrm>
            <a:off x="381000" y="1979160"/>
            <a:ext cx="92202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2800" b="1" spc="-143" dirty="0">
                <a:solidFill>
                  <a:srgbClr val="002C47"/>
                </a:solidFill>
                <a:latin typeface="Poppins Bold"/>
                <a:ea typeface="Poppins Bold"/>
                <a:cs typeface="Poppins Bold"/>
                <a:sym typeface="Poppins Bold"/>
              </a:rPr>
              <a:t>In dieser Reihe von Lektionen werden Sie lernen:</a:t>
            </a:r>
          </a:p>
        </p:txBody>
      </p:sp>
      <p:pic>
        <p:nvPicPr>
          <p:cNvPr id="19" name="Graphic 18" descr="Idea with solid fill">
            <a:extLst>
              <a:ext uri="{FF2B5EF4-FFF2-40B4-BE49-F238E27FC236}">
                <a16:creationId xmlns:a16="http://schemas.microsoft.com/office/drawing/2014/main" id="{65ABD0F5-38FC-6DA8-6C40-503315523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 y="1979160"/>
            <a:ext cx="914400" cy="834757"/>
          </a:xfrm>
          <a:prstGeom prst="rect">
            <a:avLst/>
          </a:prstGeom>
        </p:spPr>
      </p:pic>
      <p:sp>
        <p:nvSpPr>
          <p:cNvPr id="20" name="Rounded Rectangle 19">
            <a:extLst>
              <a:ext uri="{FF2B5EF4-FFF2-40B4-BE49-F238E27FC236}">
                <a16:creationId xmlns:a16="http://schemas.microsoft.com/office/drawing/2014/main" id="{D780279F-DAC3-9E96-B24D-DEBDA3DA10A8}"/>
              </a:ext>
            </a:extLst>
          </p:cNvPr>
          <p:cNvSpPr/>
          <p:nvPr/>
        </p:nvSpPr>
        <p:spPr>
          <a:xfrm>
            <a:off x="10695736" y="1301534"/>
            <a:ext cx="7239000" cy="914400"/>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a:lnSpc>
                <a:spcPts val="5423"/>
              </a:lnSpc>
              <a:spcBef>
                <a:spcPct val="0"/>
              </a:spcBef>
            </a:pPr>
            <a:r>
              <a:rPr lang="en-US" sz="2400" b="1" spc="-143" dirty="0">
                <a:solidFill>
                  <a:srgbClr val="002C47"/>
                </a:solidFill>
                <a:latin typeface="Poppins Bold"/>
                <a:ea typeface="Poppins Bold"/>
                <a:cs typeface="Poppins Bold"/>
                <a:sym typeface="Poppins Bold"/>
              </a:rPr>
              <a:t>Sie werden die Fähigkeiten beherrschen, um:</a:t>
            </a:r>
          </a:p>
        </p:txBody>
      </p:sp>
      <p:sp>
        <p:nvSpPr>
          <p:cNvPr id="23" name="Rounded Rectangle 22">
            <a:extLst>
              <a:ext uri="{FF2B5EF4-FFF2-40B4-BE49-F238E27FC236}">
                <a16:creationId xmlns:a16="http://schemas.microsoft.com/office/drawing/2014/main" id="{64FD6755-20C2-C338-8141-0EF67AE25905}"/>
              </a:ext>
            </a:extLst>
          </p:cNvPr>
          <p:cNvSpPr/>
          <p:nvPr/>
        </p:nvSpPr>
        <p:spPr>
          <a:xfrm>
            <a:off x="10591800" y="3057303"/>
            <a:ext cx="7336735" cy="6210652"/>
          </a:xfrm>
          <a:prstGeom prst="roundRect">
            <a:avLst>
              <a:gd name="adj" fmla="val 35533"/>
            </a:avLst>
          </a:prstGeom>
          <a:solidFill>
            <a:schemeClr val="bg1">
              <a:alpha val="782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IT" sz="4000" dirty="0">
                <a:solidFill>
                  <a:schemeClr val="tx1"/>
                </a:solidFill>
              </a:rPr>
              <a:t>über die Effizienz Ihrer Arbeit an einem hybriden Arbeitsplatz nachzudenken;</a:t>
            </a:r>
          </a:p>
          <a:p>
            <a:pPr marL="457200" indent="-457200">
              <a:buFont typeface="Arial" panose="020B0604020202020204" pitchFamily="34" charset="0"/>
              <a:buChar char="•"/>
            </a:pPr>
            <a:endParaRPr lang="en-IT" sz="4000" dirty="0">
              <a:solidFill>
                <a:schemeClr val="tx1"/>
              </a:solidFill>
            </a:endParaRPr>
          </a:p>
          <a:p>
            <a:pPr marL="457200" indent="-457200">
              <a:buFont typeface="Arial" panose="020B0604020202020204" pitchFamily="34" charset="0"/>
              <a:buChar char="•"/>
            </a:pPr>
            <a:r>
              <a:rPr lang="en-IT" sz="4000" dirty="0">
                <a:solidFill>
                  <a:schemeClr val="tx1"/>
                </a:solidFill>
              </a:rPr>
              <a:t>in </a:t>
            </a:r>
            <a:r>
              <a:rPr lang="en-GB" sz="4000" dirty="0">
                <a:solidFill>
                  <a:schemeClr val="tx1"/>
                </a:solidFill>
              </a:rPr>
              <a:t>einem </a:t>
            </a:r>
            <a:r>
              <a:rPr lang="en-IT" sz="4000" dirty="0">
                <a:solidFill>
                  <a:schemeClr val="tx1"/>
                </a:solidFill>
              </a:rPr>
              <a:t>hybriden Arbeitsumfeld effektiv zu kommunizieren und zusammenzuarbeiten;</a:t>
            </a:r>
          </a:p>
          <a:p>
            <a:pPr marL="457200" indent="-457200">
              <a:buFont typeface="Arial" panose="020B0604020202020204" pitchFamily="34" charset="0"/>
              <a:buChar char="•"/>
            </a:pPr>
            <a:endParaRPr lang="en-IT" sz="4000" dirty="0">
              <a:solidFill>
                <a:schemeClr val="tx1"/>
              </a:solidFill>
            </a:endParaRPr>
          </a:p>
          <a:p>
            <a:pPr marL="457200" indent="-457200">
              <a:buFont typeface="Arial" panose="020B0604020202020204" pitchFamily="34" charset="0"/>
              <a:buChar char="•"/>
            </a:pPr>
            <a:r>
              <a:rPr lang="en-IT" sz="4000" dirty="0">
                <a:solidFill>
                  <a:schemeClr val="tx1"/>
                </a:solidFill>
              </a:rPr>
              <a:t>Organisieren Sie einen hybriden Arbeitstag.</a:t>
            </a:r>
          </a:p>
        </p:txBody>
      </p:sp>
      <p:pic>
        <p:nvPicPr>
          <p:cNvPr id="26" name="Graphic 25" descr="Lightbulb and gear with solid fill">
            <a:extLst>
              <a:ext uri="{FF2B5EF4-FFF2-40B4-BE49-F238E27FC236}">
                <a16:creationId xmlns:a16="http://schemas.microsoft.com/office/drawing/2014/main" id="{A1602182-A4D2-EBEC-A7BF-8E267F431F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9973" y="1265019"/>
            <a:ext cx="914400" cy="914400"/>
          </a:xfrm>
          <a:prstGeom prst="rect">
            <a:avLst/>
          </a:prstGeom>
        </p:spPr>
      </p:pic>
    </p:spTree>
    <p:extLst>
      <p:ext uri="{BB962C8B-B14F-4D97-AF65-F5344CB8AC3E}">
        <p14:creationId xmlns:p14="http://schemas.microsoft.com/office/powerpoint/2010/main" val="167003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8A52-1BE1-7BD7-714D-DC4A7AF035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92BE48-CAD0-BE23-2EBA-1599600BA853}"/>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D6E1FAFF-F950-1DE7-B558-5A917D6561AF}"/>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C6F3BB16-1C7B-5DF1-728A-6009C38722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FD7C9E87-53B3-9BF3-D657-FAB2FAD7935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7AC4F22-66F1-0EF1-4B00-15F64EF5A7F9}"/>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AFCD20BE-723A-3FD9-62EF-6D166DECCC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AAF6698-9469-94E8-6471-44FCE01C9DA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3936A080-40D6-2C0F-5FF4-473D8A133CAE}"/>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F397E37B-E8C4-7C3E-A456-3574BA69B5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0C2C23A2-0DE5-BCB0-BD47-7EF833F60A1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23F62B56-D766-B5CF-21EE-E1A115A7716B}"/>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B6866BE-FE18-C7B4-EFCF-3388BD2ED25C}"/>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EC3BC54D-03C7-670A-1CFF-FA576FF02835}"/>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A5BD393C-2D6B-36FB-5F40-E30483D6942E}"/>
              </a:ext>
            </a:extLst>
          </p:cNvPr>
          <p:cNvSpPr txBox="1"/>
          <p:nvPr/>
        </p:nvSpPr>
        <p:spPr>
          <a:xfrm>
            <a:off x="8077200" y="452627"/>
            <a:ext cx="9372599" cy="692497"/>
          </a:xfrm>
          <a:prstGeom prst="rect">
            <a:avLst/>
          </a:prstGeom>
        </p:spPr>
        <p:txBody>
          <a:bodyPr wrap="square"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ZIEL DER LERNEINHEIT</a:t>
            </a:r>
          </a:p>
        </p:txBody>
      </p:sp>
      <p:sp>
        <p:nvSpPr>
          <p:cNvPr id="16" name="TextBox 16">
            <a:extLst>
              <a:ext uri="{FF2B5EF4-FFF2-40B4-BE49-F238E27FC236}">
                <a16:creationId xmlns:a16="http://schemas.microsoft.com/office/drawing/2014/main" id="{F1777C72-341F-699F-DBA7-4CB55FE22AD1}"/>
              </a:ext>
            </a:extLst>
          </p:cNvPr>
          <p:cNvSpPr txBox="1"/>
          <p:nvPr/>
        </p:nvSpPr>
        <p:spPr>
          <a:xfrm>
            <a:off x="7549007" y="1319546"/>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Konzentration auf die spezifischen Herausforderungen, mit denen hybride Teams konfrontiert sind, und auf die Lösungen, die sich entwickelt haben</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Analyse und Verständnis von Kommunikationspraktiken und -instrumenten für hybride Teams im Kontext des Personalmanagements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Erfahren Sie, wie Cloud-Computing-Tools das Lernen</a:t>
            </a:r>
            <a:r>
              <a:rPr lang="en-GB" sz="3000" kern="100" dirty="0">
                <a:latin typeface="Aptos" panose="020B0004020202020204" pitchFamily="34" charset="0"/>
                <a:ea typeface="Aptos" panose="020B0004020202020204" pitchFamily="34" charset="0"/>
                <a:cs typeface="Times New Roman" panose="02020603050405020304" pitchFamily="18" charset="0"/>
              </a:rPr>
              <a:t>, die Motivation und die Selbstwirksamkeit </a:t>
            </a:r>
            <a:r>
              <a:rPr lang="en-GB" sz="3000" kern="100" dirty="0">
                <a:effectLst/>
                <a:latin typeface="Aptos" panose="020B0004020202020204" pitchFamily="34" charset="0"/>
                <a:ea typeface="Aptos" panose="020B0004020202020204" pitchFamily="34" charset="0"/>
                <a:cs typeface="Times New Roman" panose="02020603050405020304" pitchFamily="18" charset="0"/>
              </a:rPr>
              <a:t>verbessern können</a:t>
            </a:r>
          </a:p>
        </p:txBody>
      </p:sp>
      <p:sp>
        <p:nvSpPr>
          <p:cNvPr id="19" name="TextBox 15">
            <a:extLst>
              <a:ext uri="{FF2B5EF4-FFF2-40B4-BE49-F238E27FC236}">
                <a16:creationId xmlns:a16="http://schemas.microsoft.com/office/drawing/2014/main" id="{AEB3C162-0A1D-B554-F8EC-EFABA9E1536E}"/>
              </a:ext>
            </a:extLst>
          </p:cNvPr>
          <p:cNvSpPr txBox="1"/>
          <p:nvPr/>
        </p:nvSpPr>
        <p:spPr>
          <a:xfrm>
            <a:off x="9296400" y="5905500"/>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86487B7B-01D2-C748-B97A-3C3170A71F9F}"/>
              </a:ext>
            </a:extLst>
          </p:cNvPr>
          <p:cNvSpPr txBox="1"/>
          <p:nvPr/>
        </p:nvSpPr>
        <p:spPr>
          <a:xfrm>
            <a:off x="7472012" y="6782280"/>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a:t>
            </a:r>
            <a:r>
              <a:rPr lang="en-GB" sz="3000" kern="100" dirty="0" err="1">
                <a:latin typeface="Aptos" panose="020B0004020202020204" pitchFamily="34" charset="0"/>
                <a:ea typeface="Aptos" panose="020B0004020202020204" pitchFamily="34" charset="0"/>
                <a:cs typeface="Times New Roman" panose="02020603050405020304" pitchFamily="18" charset="0"/>
              </a:rPr>
              <a:t>i</a:t>
            </a:r>
            <a:r>
              <a:rPr lang="en-GB" sz="3000" kern="100" dirty="0">
                <a:latin typeface="Aptos" panose="020B0004020202020204" pitchFamily="34" charset="0"/>
                <a:ea typeface="Aptos" panose="020B0004020202020204" pitchFamily="34" charset="0"/>
                <a:cs typeface="Times New Roman" panose="02020603050405020304" pitchFamily="18" charset="0"/>
              </a:rPr>
              <a:t>) Kommunikation im Rahmen der Fernarbeit</a:t>
            </a:r>
            <a:br>
              <a:rPr lang="en-GB" sz="3000" kern="100" dirty="0">
                <a:latin typeface="Aptos" panose="020B0004020202020204" pitchFamily="34" charset="0"/>
                <a:ea typeface="Aptos" panose="020B0004020202020204" pitchFamily="34" charset="0"/>
                <a:cs typeface="Times New Roman" panose="02020603050405020304" pitchFamily="18" charset="0"/>
              </a:rPr>
            </a:br>
            <a:r>
              <a:rPr lang="en-GB" sz="3000" kern="100" dirty="0">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(ii) Technische Hilfsmittel für die Fernarbeit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(iii) Regeln für Online-Sitzungen</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(iv) Praktische Tipps</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57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022B3225-6C38-7FB9-E5BD-8616705FD01F}"/>
              </a:ext>
            </a:extLst>
          </p:cNvPr>
          <p:cNvGrpSpPr/>
          <p:nvPr/>
        </p:nvGrpSpPr>
        <p:grpSpPr>
          <a:xfrm>
            <a:off x="-304799" y="4381500"/>
            <a:ext cx="18584694" cy="6247588"/>
            <a:chOff x="0" y="0"/>
            <a:chExt cx="5661114" cy="1674318"/>
          </a:xfrm>
        </p:grpSpPr>
        <p:sp>
          <p:nvSpPr>
            <p:cNvPr id="32" name="Freeform 3">
              <a:extLst>
                <a:ext uri="{FF2B5EF4-FFF2-40B4-BE49-F238E27FC236}">
                  <a16:creationId xmlns:a16="http://schemas.microsoft.com/office/drawing/2014/main" id="{1A479425-B7B5-0A75-22A2-F99CAA9D8DFF}"/>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33" name="TextBox 4">
              <a:extLst>
                <a:ext uri="{FF2B5EF4-FFF2-40B4-BE49-F238E27FC236}">
                  <a16:creationId xmlns:a16="http://schemas.microsoft.com/office/drawing/2014/main" id="{D216F1FE-7021-AB90-9DAE-F3EB00D46D01}"/>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CE0BDCFD-8AD5-C0E7-C62D-E927F0441852}"/>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WAS BEDEUTET KOMMUNIKATION, WENN MAN AUS DER FERNE ARBEITET?</a:t>
            </a:r>
          </a:p>
        </p:txBody>
      </p:sp>
      <p:pic>
        <p:nvPicPr>
          <p:cNvPr id="4" name="Graphic 3" descr="Network diagram with solid fill">
            <a:extLst>
              <a:ext uri="{FF2B5EF4-FFF2-40B4-BE49-F238E27FC236}">
                <a16:creationId xmlns:a16="http://schemas.microsoft.com/office/drawing/2014/main" id="{1BD839B0-D3D6-5786-A31E-31AB52341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783" y="2632391"/>
            <a:ext cx="1295400" cy="1295400"/>
          </a:xfrm>
          <a:prstGeom prst="rect">
            <a:avLst/>
          </a:prstGeom>
        </p:spPr>
      </p:pic>
      <p:sp>
        <p:nvSpPr>
          <p:cNvPr id="5" name="Rounded Rectangle 4">
            <a:extLst>
              <a:ext uri="{FF2B5EF4-FFF2-40B4-BE49-F238E27FC236}">
                <a16:creationId xmlns:a16="http://schemas.microsoft.com/office/drawing/2014/main" id="{40BFBF56-E04A-3E55-F037-2E8ED2858D36}"/>
              </a:ext>
            </a:extLst>
          </p:cNvPr>
          <p:cNvSpPr/>
          <p:nvPr/>
        </p:nvSpPr>
        <p:spPr>
          <a:xfrm>
            <a:off x="3886200" y="2324100"/>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b="1" dirty="0">
                <a:latin typeface="Poppins" pitchFamily="2" charset="77"/>
                <a:cs typeface="Poppins" pitchFamily="2" charset="77"/>
              </a:rPr>
              <a:t>Die Modularisierung </a:t>
            </a:r>
            <a:r>
              <a:rPr lang="en-IT" sz="3000" dirty="0">
                <a:latin typeface="Poppins" pitchFamily="2" charset="77"/>
                <a:cs typeface="Poppins" pitchFamily="2" charset="77"/>
              </a:rPr>
              <a:t>der Arbeit ist eine Schlüsselkomponente der Online-Kollaboration </a:t>
            </a:r>
            <a:r>
              <a:rPr lang="en-IT" sz="3000" dirty="0">
                <a:latin typeface="Poppins" pitchFamily="2" charset="77"/>
                <a:cs typeface="Poppins" pitchFamily="2" charset="77"/>
                <a:sym typeface="Wingdings" pitchFamily="2" charset="2"/>
              </a:rPr>
              <a:t> </a:t>
            </a:r>
            <a:r>
              <a:rPr lang="en-IT" sz="3000" dirty="0">
                <a:latin typeface="Poppins" pitchFamily="2" charset="77"/>
                <a:cs typeface="Poppins" pitchFamily="2" charset="77"/>
              </a:rPr>
              <a:t>strukturiert die Arbeit, um eine </a:t>
            </a:r>
            <a:r>
              <a:rPr lang="en-IT" sz="3000" b="1" dirty="0">
                <a:latin typeface="Poppins" pitchFamily="2" charset="77"/>
                <a:cs typeface="Poppins" pitchFamily="2" charset="77"/>
              </a:rPr>
              <a:t>klare Aufgabenzuweisung </a:t>
            </a:r>
            <a:r>
              <a:rPr lang="en-IT" sz="3000" dirty="0">
                <a:latin typeface="Poppins" pitchFamily="2" charset="77"/>
                <a:cs typeface="Poppins" pitchFamily="2" charset="77"/>
              </a:rPr>
              <a:t>und eine </a:t>
            </a:r>
            <a:r>
              <a:rPr lang="en-IT" sz="3000" b="1" dirty="0">
                <a:latin typeface="Poppins" pitchFamily="2" charset="77"/>
                <a:cs typeface="Poppins" pitchFamily="2" charset="77"/>
              </a:rPr>
              <a:t>reibungslose Koordination </a:t>
            </a:r>
            <a:r>
              <a:rPr lang="en-IT" sz="3000" dirty="0">
                <a:latin typeface="Poppins" pitchFamily="2" charset="77"/>
                <a:cs typeface="Poppins" pitchFamily="2" charset="77"/>
              </a:rPr>
              <a:t>zu unterstützen</a:t>
            </a:r>
          </a:p>
        </p:txBody>
      </p:sp>
      <p:sp>
        <p:nvSpPr>
          <p:cNvPr id="9" name="Rounded Rectangle 8">
            <a:extLst>
              <a:ext uri="{FF2B5EF4-FFF2-40B4-BE49-F238E27FC236}">
                <a16:creationId xmlns:a16="http://schemas.microsoft.com/office/drawing/2014/main" id="{CC8678D3-72DA-0075-EE9E-47D8CA7F71A7}"/>
              </a:ext>
            </a:extLst>
          </p:cNvPr>
          <p:cNvSpPr/>
          <p:nvPr/>
        </p:nvSpPr>
        <p:spPr>
          <a:xfrm>
            <a:off x="3739478" y="4696095"/>
            <a:ext cx="12911034" cy="1828800"/>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dirty="0">
                <a:latin typeface="Poppins" pitchFamily="2" charset="77"/>
                <a:cs typeface="Poppins" pitchFamily="2" charset="77"/>
              </a:rPr>
              <a:t>Die größte Herausforderung besteht darin, die räumliche Entfernung nicht zu Missverständnissen führen zu lassen.</a:t>
            </a:r>
          </a:p>
        </p:txBody>
      </p:sp>
      <p:pic>
        <p:nvPicPr>
          <p:cNvPr id="17" name="Graphic 16" descr="Sad face outline with solid fill">
            <a:extLst>
              <a:ext uri="{FF2B5EF4-FFF2-40B4-BE49-F238E27FC236}">
                <a16:creationId xmlns:a16="http://schemas.microsoft.com/office/drawing/2014/main" id="{013421F9-8D37-623F-964E-7F7DDBC69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5356" y="7293199"/>
            <a:ext cx="914400" cy="914400"/>
          </a:xfrm>
          <a:prstGeom prst="rect">
            <a:avLst/>
          </a:prstGeom>
        </p:spPr>
      </p:pic>
      <p:pic>
        <p:nvPicPr>
          <p:cNvPr id="19" name="Graphic 18" descr="Smiling face outline with solid fill">
            <a:extLst>
              <a:ext uri="{FF2B5EF4-FFF2-40B4-BE49-F238E27FC236}">
                <a16:creationId xmlns:a16="http://schemas.microsoft.com/office/drawing/2014/main" id="{EC3BC4C9-F8E8-2A6E-3D3F-43D528ED10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9756" y="7293199"/>
            <a:ext cx="914400" cy="914400"/>
          </a:xfrm>
          <a:prstGeom prst="rect">
            <a:avLst/>
          </a:prstGeom>
        </p:spPr>
      </p:pic>
      <p:pic>
        <p:nvPicPr>
          <p:cNvPr id="21" name="Graphic 20" descr="Social distancing with solid fill">
            <a:extLst>
              <a:ext uri="{FF2B5EF4-FFF2-40B4-BE49-F238E27FC236}">
                <a16:creationId xmlns:a16="http://schemas.microsoft.com/office/drawing/2014/main" id="{92B35A0A-DED7-E8AA-4A3C-7C3C960278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11199" y="7293199"/>
            <a:ext cx="914400" cy="914400"/>
          </a:xfrm>
          <a:prstGeom prst="rect">
            <a:avLst/>
          </a:prstGeom>
        </p:spPr>
      </p:pic>
      <p:sp>
        <p:nvSpPr>
          <p:cNvPr id="22" name="Rounded Rectangle 21">
            <a:extLst>
              <a:ext uri="{FF2B5EF4-FFF2-40B4-BE49-F238E27FC236}">
                <a16:creationId xmlns:a16="http://schemas.microsoft.com/office/drawing/2014/main" id="{48C25EE0-18A5-746D-42F1-307F466F0686}"/>
              </a:ext>
            </a:extLst>
          </p:cNvPr>
          <p:cNvSpPr/>
          <p:nvPr/>
        </p:nvSpPr>
        <p:spPr>
          <a:xfrm>
            <a:off x="4312597"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000" dirty="0">
                <a:latin typeface="Poppins" pitchFamily="2" charset="77"/>
                <a:cs typeface="Poppins" pitchFamily="2" charset="77"/>
              </a:rPr>
              <a:t>Mangel an nonverbalen Hinweisen</a:t>
            </a:r>
          </a:p>
        </p:txBody>
      </p:sp>
      <p:sp>
        <p:nvSpPr>
          <p:cNvPr id="23" name="Rounded Rectangle 22">
            <a:extLst>
              <a:ext uri="{FF2B5EF4-FFF2-40B4-BE49-F238E27FC236}">
                <a16:creationId xmlns:a16="http://schemas.microsoft.com/office/drawing/2014/main" id="{C1FF4EB0-312B-336A-95AE-BFD7CDFDEB6B}"/>
              </a:ext>
            </a:extLst>
          </p:cNvPr>
          <p:cNvSpPr/>
          <p:nvPr/>
        </p:nvSpPr>
        <p:spPr>
          <a:xfrm>
            <a:off x="11631240" y="8352060"/>
            <a:ext cx="4474317" cy="1247686"/>
          </a:xfrm>
          <a:prstGeom prst="roundRect">
            <a:avLst>
              <a:gd name="adj" fmla="val 50000"/>
            </a:avLst>
          </a:prstGeom>
          <a:ln w="1524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Poppins" pitchFamily="2" charset="77"/>
                <a:cs typeface="Poppins" pitchFamily="2" charset="77"/>
              </a:rPr>
              <a:t>Kein spontaner Austausch</a:t>
            </a:r>
            <a:endParaRPr lang="en-IT" sz="3000" dirty="0">
              <a:latin typeface="Poppins" pitchFamily="2" charset="77"/>
              <a:cs typeface="Poppins" pitchFamily="2" charset="77"/>
            </a:endParaRPr>
          </a:p>
        </p:txBody>
      </p:sp>
      <p:sp>
        <p:nvSpPr>
          <p:cNvPr id="25" name="Down Arrow 24">
            <a:extLst>
              <a:ext uri="{FF2B5EF4-FFF2-40B4-BE49-F238E27FC236}">
                <a16:creationId xmlns:a16="http://schemas.microsoft.com/office/drawing/2014/main" id="{2BA57E99-0C9C-EB60-6691-499A865D4575}"/>
              </a:ext>
            </a:extLst>
          </p:cNvPr>
          <p:cNvSpPr/>
          <p:nvPr/>
        </p:nvSpPr>
        <p:spPr>
          <a:xfrm rot="2726941">
            <a:off x="7773829" y="6688858"/>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sp>
        <p:nvSpPr>
          <p:cNvPr id="26" name="Down Arrow 25">
            <a:extLst>
              <a:ext uri="{FF2B5EF4-FFF2-40B4-BE49-F238E27FC236}">
                <a16:creationId xmlns:a16="http://schemas.microsoft.com/office/drawing/2014/main" id="{FF762BD0-2209-CC9C-CDE1-EA4E2A86118B}"/>
              </a:ext>
            </a:extLst>
          </p:cNvPr>
          <p:cNvSpPr/>
          <p:nvPr/>
        </p:nvSpPr>
        <p:spPr>
          <a:xfrm rot="18853944">
            <a:off x="12268507" y="6709954"/>
            <a:ext cx="533400"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ysClr val="windowText" lastClr="000000"/>
              </a:solidFill>
            </a:endParaRPr>
          </a:p>
        </p:txBody>
      </p:sp>
      <p:pic>
        <p:nvPicPr>
          <p:cNvPr id="28" name="Graphic 27" descr="Confused person with solid fill">
            <a:extLst>
              <a:ext uri="{FF2B5EF4-FFF2-40B4-BE49-F238E27FC236}">
                <a16:creationId xmlns:a16="http://schemas.microsoft.com/office/drawing/2014/main" id="{1663AD7E-68BB-EDF4-D9BA-605059C72A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0783" y="5067300"/>
            <a:ext cx="1143000" cy="1143000"/>
          </a:xfrm>
          <a:prstGeom prst="rect">
            <a:avLst/>
          </a:prstGeom>
        </p:spPr>
      </p:pic>
      <p:sp>
        <p:nvSpPr>
          <p:cNvPr id="34" name="Freeform 42">
            <a:extLst>
              <a:ext uri="{FF2B5EF4-FFF2-40B4-BE49-F238E27FC236}">
                <a16:creationId xmlns:a16="http://schemas.microsoft.com/office/drawing/2014/main" id="{3D786113-360C-3F4D-BD8B-06F1DD8E5A57}"/>
              </a:ext>
            </a:extLst>
          </p:cNvPr>
          <p:cNvSpPr/>
          <p:nvPr/>
        </p:nvSpPr>
        <p:spPr>
          <a:xfrm>
            <a:off x="-75959" y="204268"/>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3"/>
            <a:stretch>
              <a:fillRect/>
            </a:stretch>
          </a:blipFill>
        </p:spPr>
        <p:txBody>
          <a:bodyPr/>
          <a:lstStyle/>
          <a:p>
            <a:endParaRPr lang="de-DE"/>
          </a:p>
        </p:txBody>
      </p:sp>
      <p:grpSp>
        <p:nvGrpSpPr>
          <p:cNvPr id="35" name="Group 6">
            <a:extLst>
              <a:ext uri="{FF2B5EF4-FFF2-40B4-BE49-F238E27FC236}">
                <a16:creationId xmlns:a16="http://schemas.microsoft.com/office/drawing/2014/main" id="{BEA94CC1-8542-6259-502A-D5B6E18339C6}"/>
              </a:ext>
            </a:extLst>
          </p:cNvPr>
          <p:cNvGrpSpPr/>
          <p:nvPr/>
        </p:nvGrpSpPr>
        <p:grpSpPr>
          <a:xfrm>
            <a:off x="16925301" y="1957609"/>
            <a:ext cx="604566" cy="604566"/>
            <a:chOff x="0" y="0"/>
            <a:chExt cx="812800" cy="812800"/>
          </a:xfrm>
        </p:grpSpPr>
        <p:sp>
          <p:nvSpPr>
            <p:cNvPr id="36" name="Freeform 7">
              <a:extLst>
                <a:ext uri="{FF2B5EF4-FFF2-40B4-BE49-F238E27FC236}">
                  <a16:creationId xmlns:a16="http://schemas.microsoft.com/office/drawing/2014/main" id="{CB47E0B3-0999-628E-889F-D70739C482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37" name="TextBox 8">
              <a:extLst>
                <a:ext uri="{FF2B5EF4-FFF2-40B4-BE49-F238E27FC236}">
                  <a16:creationId xmlns:a16="http://schemas.microsoft.com/office/drawing/2014/main" id="{CC354850-4DA4-7658-B3D9-56308B6D34C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38" name="Group 9">
            <a:extLst>
              <a:ext uri="{FF2B5EF4-FFF2-40B4-BE49-F238E27FC236}">
                <a16:creationId xmlns:a16="http://schemas.microsoft.com/office/drawing/2014/main" id="{4F0B14EE-A093-F7FB-7790-656D4321A1E5}"/>
              </a:ext>
            </a:extLst>
          </p:cNvPr>
          <p:cNvGrpSpPr/>
          <p:nvPr/>
        </p:nvGrpSpPr>
        <p:grpSpPr>
          <a:xfrm>
            <a:off x="16180678" y="442609"/>
            <a:ext cx="637633" cy="637633"/>
            <a:chOff x="0" y="0"/>
            <a:chExt cx="812800" cy="812800"/>
          </a:xfrm>
        </p:grpSpPr>
        <p:sp>
          <p:nvSpPr>
            <p:cNvPr id="39" name="Freeform 10">
              <a:extLst>
                <a:ext uri="{FF2B5EF4-FFF2-40B4-BE49-F238E27FC236}">
                  <a16:creationId xmlns:a16="http://schemas.microsoft.com/office/drawing/2014/main" id="{29D31EB5-2695-1EC2-48C9-EB65D95991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40" name="TextBox 11">
              <a:extLst>
                <a:ext uri="{FF2B5EF4-FFF2-40B4-BE49-F238E27FC236}">
                  <a16:creationId xmlns:a16="http://schemas.microsoft.com/office/drawing/2014/main" id="{638ACAF6-618A-5990-4D3E-E5AD0D18A7D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9041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3E46022-E61C-1490-B9AA-A47E3DC7EA23}"/>
              </a:ext>
            </a:extLst>
          </p:cNvPr>
          <p:cNvSpPr txBox="1"/>
          <p:nvPr/>
        </p:nvSpPr>
        <p:spPr>
          <a:xfrm>
            <a:off x="2688483" y="419100"/>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WAS BEDEUTET KOMMUNIKATION, WENN MAN AUS DER FERNE ARBEITET?</a:t>
            </a:r>
          </a:p>
        </p:txBody>
      </p:sp>
      <p:grpSp>
        <p:nvGrpSpPr>
          <p:cNvPr id="3" name="Group 2">
            <a:extLst>
              <a:ext uri="{FF2B5EF4-FFF2-40B4-BE49-F238E27FC236}">
                <a16:creationId xmlns:a16="http://schemas.microsoft.com/office/drawing/2014/main" id="{7671FB25-5FAB-A918-3AFF-5C007C3999B3}"/>
              </a:ext>
            </a:extLst>
          </p:cNvPr>
          <p:cNvGrpSpPr/>
          <p:nvPr/>
        </p:nvGrpSpPr>
        <p:grpSpPr>
          <a:xfrm>
            <a:off x="-75959" y="4930975"/>
            <a:ext cx="18363959" cy="5546525"/>
            <a:chOff x="0" y="0"/>
            <a:chExt cx="5688523" cy="1727109"/>
          </a:xfrm>
        </p:grpSpPr>
        <p:sp>
          <p:nvSpPr>
            <p:cNvPr id="4" name="Freeform 3">
              <a:extLst>
                <a:ext uri="{FF2B5EF4-FFF2-40B4-BE49-F238E27FC236}">
                  <a16:creationId xmlns:a16="http://schemas.microsoft.com/office/drawing/2014/main" id="{C8D59EA9-6292-A88A-79F9-4D2F5D40A803}"/>
                </a:ext>
              </a:extLst>
            </p:cNvPr>
            <p:cNvSpPr/>
            <p:nvPr/>
          </p:nvSpPr>
          <p:spPr>
            <a:xfrm>
              <a:off x="27409" y="5279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5" name="TextBox 4">
              <a:extLst>
                <a:ext uri="{FF2B5EF4-FFF2-40B4-BE49-F238E27FC236}">
                  <a16:creationId xmlns:a16="http://schemas.microsoft.com/office/drawing/2014/main" id="{29F0560B-225A-FE93-1B59-4483B4D01342}"/>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6" name="TextBox 4">
            <a:extLst>
              <a:ext uri="{FF2B5EF4-FFF2-40B4-BE49-F238E27FC236}">
                <a16:creationId xmlns:a16="http://schemas.microsoft.com/office/drawing/2014/main" id="{0ACB45FD-CF94-6269-EED8-C73E5AE250A8}"/>
              </a:ext>
            </a:extLst>
          </p:cNvPr>
          <p:cNvSpPr txBox="1"/>
          <p:nvPr/>
        </p:nvSpPr>
        <p:spPr>
          <a:xfrm>
            <a:off x="2718372" y="440105"/>
            <a:ext cx="12911034" cy="147155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WAS BEDEUTET KOMMUNIKATION, WENN MAN AUS DER FERNE ARBEITET?</a:t>
            </a:r>
          </a:p>
        </p:txBody>
      </p:sp>
      <p:sp>
        <p:nvSpPr>
          <p:cNvPr id="7" name="Freeform 42">
            <a:extLst>
              <a:ext uri="{FF2B5EF4-FFF2-40B4-BE49-F238E27FC236}">
                <a16:creationId xmlns:a16="http://schemas.microsoft.com/office/drawing/2014/main" id="{5B82B63E-90B0-DAD9-E8FB-D1CB56AAC692}"/>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pic>
        <p:nvPicPr>
          <p:cNvPr id="9" name="Graphic 8" descr="Exclamation mark with solid fill">
            <a:extLst>
              <a:ext uri="{FF2B5EF4-FFF2-40B4-BE49-F238E27FC236}">
                <a16:creationId xmlns:a16="http://schemas.microsoft.com/office/drawing/2014/main" id="{CDEA8F91-312E-59CC-C1C1-7CCB935B9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5266" y="4489651"/>
            <a:ext cx="914400" cy="914400"/>
          </a:xfrm>
          <a:prstGeom prst="rect">
            <a:avLst/>
          </a:prstGeom>
        </p:spPr>
      </p:pic>
      <p:sp>
        <p:nvSpPr>
          <p:cNvPr id="10" name="Freeform 6">
            <a:extLst>
              <a:ext uri="{FF2B5EF4-FFF2-40B4-BE49-F238E27FC236}">
                <a16:creationId xmlns:a16="http://schemas.microsoft.com/office/drawing/2014/main" id="{273786CF-4C4A-7462-4F59-896BDFA501C7}"/>
              </a:ext>
            </a:extLst>
          </p:cNvPr>
          <p:cNvSpPr/>
          <p:nvPr/>
        </p:nvSpPr>
        <p:spPr>
          <a:xfrm>
            <a:off x="1943416" y="385343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7">
            <a:extLst>
              <a:ext uri="{FF2B5EF4-FFF2-40B4-BE49-F238E27FC236}">
                <a16:creationId xmlns:a16="http://schemas.microsoft.com/office/drawing/2014/main" id="{F32EF77F-ABEC-101E-9418-A22FDED6128B}"/>
              </a:ext>
            </a:extLst>
          </p:cNvPr>
          <p:cNvSpPr/>
          <p:nvPr/>
        </p:nvSpPr>
        <p:spPr>
          <a:xfrm>
            <a:off x="2057400" y="3967423"/>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2" name="Freeform 16">
            <a:extLst>
              <a:ext uri="{FF2B5EF4-FFF2-40B4-BE49-F238E27FC236}">
                <a16:creationId xmlns:a16="http://schemas.microsoft.com/office/drawing/2014/main" id="{558DC695-9219-E1C7-9E94-D9F2B28FE8D9}"/>
              </a:ext>
            </a:extLst>
          </p:cNvPr>
          <p:cNvSpPr/>
          <p:nvPr/>
        </p:nvSpPr>
        <p:spPr>
          <a:xfrm>
            <a:off x="2251019" y="4233418"/>
            <a:ext cx="1566600" cy="1566600"/>
          </a:xfrm>
          <a:custGeom>
            <a:avLst/>
            <a:gdLst/>
            <a:ahLst/>
            <a:cxnLst/>
            <a:rect l="l" t="t" r="r" b="b"/>
            <a:pathLst>
              <a:path w="1566600" h="1566600">
                <a:moveTo>
                  <a:pt x="0" y="0"/>
                </a:moveTo>
                <a:lnTo>
                  <a:pt x="1566600" y="0"/>
                </a:lnTo>
                <a:lnTo>
                  <a:pt x="1566600" y="1566600"/>
                </a:lnTo>
                <a:lnTo>
                  <a:pt x="0" y="1566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16" name="TextBox 39">
            <a:extLst>
              <a:ext uri="{FF2B5EF4-FFF2-40B4-BE49-F238E27FC236}">
                <a16:creationId xmlns:a16="http://schemas.microsoft.com/office/drawing/2014/main" id="{31A9867F-9F4F-FA0D-F552-98045BA3F72B}"/>
              </a:ext>
            </a:extLst>
          </p:cNvPr>
          <p:cNvSpPr txBox="1"/>
          <p:nvPr/>
        </p:nvSpPr>
        <p:spPr>
          <a:xfrm>
            <a:off x="172829" y="6703254"/>
            <a:ext cx="5699274" cy="2205732"/>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Festlegung von Kommunikationsstandards, die ein System des Vertrauens und des klaren Informationsflusses schaffen.</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nvGrpSpPr>
          <p:cNvPr id="17" name="Group 17">
            <a:extLst>
              <a:ext uri="{FF2B5EF4-FFF2-40B4-BE49-F238E27FC236}">
                <a16:creationId xmlns:a16="http://schemas.microsoft.com/office/drawing/2014/main" id="{F0828C0C-A741-422C-C992-9FD529046EBB}"/>
              </a:ext>
            </a:extLst>
          </p:cNvPr>
          <p:cNvGrpSpPr/>
          <p:nvPr/>
        </p:nvGrpSpPr>
        <p:grpSpPr>
          <a:xfrm>
            <a:off x="7718563" y="3717637"/>
            <a:ext cx="3175609" cy="5904419"/>
            <a:chOff x="0" y="0"/>
            <a:chExt cx="4234145" cy="7872558"/>
          </a:xfrm>
        </p:grpSpPr>
        <p:sp>
          <p:nvSpPr>
            <p:cNvPr id="18" name="Freeform 18">
              <a:extLst>
                <a:ext uri="{FF2B5EF4-FFF2-40B4-BE49-F238E27FC236}">
                  <a16:creationId xmlns:a16="http://schemas.microsoft.com/office/drawing/2014/main" id="{BD1E1085-3E7F-8F53-856C-99AA0C4B0B51}"/>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2CD56987-D579-BCEF-A515-17A5AE345877}"/>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C7629F41-94C3-7DF8-B773-240B05650DE2}"/>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41131981-5825-DD30-2039-4077D9C63F8A}"/>
                </a:ext>
              </a:extLst>
            </p:cNvPr>
            <p:cNvSpPr/>
            <p:nvPr/>
          </p:nvSpPr>
          <p:spPr>
            <a:xfrm>
              <a:off x="1422385" y="977109"/>
              <a:ext cx="1497489" cy="1497489"/>
            </a:xfrm>
            <a:custGeom>
              <a:avLst/>
              <a:gdLst/>
              <a:ahLst/>
              <a:cxnLst/>
              <a:rect l="l" t="t" r="r" b="b"/>
              <a:pathLst>
                <a:path w="1497489" h="1497489">
                  <a:moveTo>
                    <a:pt x="0" y="0"/>
                  </a:moveTo>
                  <a:lnTo>
                    <a:pt x="1497489" y="0"/>
                  </a:lnTo>
                  <a:lnTo>
                    <a:pt x="1497489" y="1497489"/>
                  </a:lnTo>
                  <a:lnTo>
                    <a:pt x="0" y="1497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3FCCCFF-F467-E492-CE43-C0C16040FA7A}"/>
                </a:ext>
              </a:extLst>
            </p:cNvPr>
            <p:cNvSpPr txBox="1"/>
            <p:nvPr/>
          </p:nvSpPr>
          <p:spPr>
            <a:xfrm>
              <a:off x="0" y="3768870"/>
              <a:ext cx="4234145" cy="4103688"/>
            </a:xfrm>
            <a:prstGeom prst="rect">
              <a:avLst/>
            </a:prstGeom>
          </p:spPr>
          <p:txBody>
            <a:bodyPr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Schaffung eines offenen Systems der Zusammenarbeit, unterstützt durch geeignete Technologien</a:t>
              </a:r>
            </a:p>
          </p:txBody>
        </p:sp>
      </p:grpSp>
      <p:grpSp>
        <p:nvGrpSpPr>
          <p:cNvPr id="29" name="Group 23">
            <a:extLst>
              <a:ext uri="{FF2B5EF4-FFF2-40B4-BE49-F238E27FC236}">
                <a16:creationId xmlns:a16="http://schemas.microsoft.com/office/drawing/2014/main" id="{2636D10A-BDB7-AC88-0ECE-55DB1A59D2C9}"/>
              </a:ext>
            </a:extLst>
          </p:cNvPr>
          <p:cNvGrpSpPr/>
          <p:nvPr/>
        </p:nvGrpSpPr>
        <p:grpSpPr>
          <a:xfrm>
            <a:off x="13411200" y="3853439"/>
            <a:ext cx="4343399" cy="5904419"/>
            <a:chOff x="-440660" y="0"/>
            <a:chExt cx="5791198" cy="7872557"/>
          </a:xfrm>
        </p:grpSpPr>
        <p:sp>
          <p:nvSpPr>
            <p:cNvPr id="30" name="Freeform 24">
              <a:extLst>
                <a:ext uri="{FF2B5EF4-FFF2-40B4-BE49-F238E27FC236}">
                  <a16:creationId xmlns:a16="http://schemas.microsoft.com/office/drawing/2014/main" id="{C10EB341-13D8-93CC-C4DA-5D81E7A8642C}"/>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31" name="Freeform 25">
              <a:extLst>
                <a:ext uri="{FF2B5EF4-FFF2-40B4-BE49-F238E27FC236}">
                  <a16:creationId xmlns:a16="http://schemas.microsoft.com/office/drawing/2014/main" id="{90C06B8C-EABA-BB33-6D5A-8068324D454C}"/>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2" name="Freeform 26">
              <a:extLst>
                <a:ext uri="{FF2B5EF4-FFF2-40B4-BE49-F238E27FC236}">
                  <a16:creationId xmlns:a16="http://schemas.microsoft.com/office/drawing/2014/main" id="{AD0A8105-6356-E1C2-2EA3-491558D6A022}"/>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3" name="Freeform 27">
              <a:extLst>
                <a:ext uri="{FF2B5EF4-FFF2-40B4-BE49-F238E27FC236}">
                  <a16:creationId xmlns:a16="http://schemas.microsoft.com/office/drawing/2014/main" id="{E593A4A2-6F86-AA50-419A-7FD02540BB4D}"/>
                </a:ext>
              </a:extLst>
            </p:cNvPr>
            <p:cNvSpPr/>
            <p:nvPr/>
          </p:nvSpPr>
          <p:spPr>
            <a:xfrm>
              <a:off x="1519104" y="1027563"/>
              <a:ext cx="1915982" cy="1336397"/>
            </a:xfrm>
            <a:custGeom>
              <a:avLst/>
              <a:gdLst/>
              <a:ahLst/>
              <a:cxnLst/>
              <a:rect l="l" t="t" r="r" b="b"/>
              <a:pathLst>
                <a:path w="1915982" h="1336397">
                  <a:moveTo>
                    <a:pt x="0" y="0"/>
                  </a:moveTo>
                  <a:lnTo>
                    <a:pt x="1915982" y="0"/>
                  </a:lnTo>
                  <a:lnTo>
                    <a:pt x="1915982" y="1336397"/>
                  </a:lnTo>
                  <a:lnTo>
                    <a:pt x="0" y="13363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sp>
          <p:nvSpPr>
            <p:cNvPr id="34" name="TextBox 28">
              <a:extLst>
                <a:ext uri="{FF2B5EF4-FFF2-40B4-BE49-F238E27FC236}">
                  <a16:creationId xmlns:a16="http://schemas.microsoft.com/office/drawing/2014/main" id="{0D8B3A4C-6348-2D70-3BBD-1CB517812C89}"/>
                </a:ext>
              </a:extLst>
            </p:cNvPr>
            <p:cNvSpPr txBox="1"/>
            <p:nvPr/>
          </p:nvSpPr>
          <p:spPr>
            <a:xfrm>
              <a:off x="-440660" y="3768870"/>
              <a:ext cx="5791198" cy="4103687"/>
            </a:xfrm>
            <a:prstGeom prst="rect">
              <a:avLst/>
            </a:prstGeom>
          </p:spPr>
          <p:txBody>
            <a:bodyPr wrap="square" lIns="0" tIns="0" rIns="0" bIns="0" rtlCol="0" anchor="t">
              <a:spAutoFit/>
            </a:bodyPr>
            <a:lstStyle/>
            <a:p>
              <a:pPr algn="ctr">
                <a:lnSpc>
                  <a:spcPts val="3390"/>
                </a:lnSpc>
              </a:pPr>
              <a:r>
                <a:rPr lang="en-US" sz="3500" b="1" spc="-89" dirty="0">
                  <a:solidFill>
                    <a:srgbClr val="FFFFFF"/>
                  </a:solidFill>
                  <a:latin typeface="Poppins Bold"/>
                  <a:ea typeface="Poppins Bold"/>
                  <a:cs typeface="Poppins Bold"/>
                  <a:sym typeface="Poppins Bold"/>
                </a:rPr>
                <a:t>Virtuelle Sitzungen können durch </a:t>
              </a:r>
              <a:br>
                <a:rPr lang="en-US" sz="3500" b="1" spc="-89" dirty="0">
                  <a:solidFill>
                    <a:srgbClr val="FFFFFF"/>
                  </a:solidFill>
                  <a:latin typeface="Poppins Bold"/>
                  <a:ea typeface="Poppins Bold"/>
                  <a:cs typeface="Poppins Bold"/>
                  <a:sym typeface="Poppins Bold"/>
                </a:rPr>
              </a:br>
              <a:r>
                <a:rPr lang="en-US" sz="3500" b="1" spc="-89" dirty="0">
                  <a:solidFill>
                    <a:srgbClr val="FFFFFF"/>
                  </a:solidFill>
                  <a:latin typeface="Poppins Bold"/>
                  <a:ea typeface="Poppins Bold"/>
                  <a:cs typeface="Poppins Bold"/>
                  <a:sym typeface="Poppins Bold"/>
                </a:rPr>
                <a:t>Strategien effizienter gestalten, z. B. </a:t>
              </a:r>
            </a:p>
            <a:p>
              <a:pPr algn="ctr">
                <a:lnSpc>
                  <a:spcPts val="3390"/>
                </a:lnSpc>
              </a:pPr>
              <a:r>
                <a:rPr lang="en-US" sz="3500" b="1" spc="-89" dirty="0">
                  <a:solidFill>
                    <a:srgbClr val="FFFFFF"/>
                  </a:solidFill>
                  <a:latin typeface="Poppins Bold"/>
                  <a:ea typeface="Poppins Bold"/>
                  <a:cs typeface="Poppins Bold"/>
                  <a:sym typeface="Poppins Bold"/>
                </a:rPr>
                <a:t>Toolkit der John Hopkins Universität</a:t>
              </a:r>
              <a:br>
                <a:rPr lang="en-US" sz="3500" b="1" spc="-89" dirty="0">
                  <a:solidFill>
                    <a:srgbClr val="FFFFFF"/>
                  </a:solidFill>
                  <a:latin typeface="Poppins Bold"/>
                  <a:ea typeface="Poppins Bold"/>
                  <a:cs typeface="Poppins Bold"/>
                  <a:sym typeface="Poppins Bold"/>
                </a:rPr>
              </a:br>
              <a:endParaRPr lang="en-US" sz="3500" b="1" spc="-89" dirty="0">
                <a:solidFill>
                  <a:srgbClr val="FFFFFF"/>
                </a:solidFill>
                <a:latin typeface="Poppins Bold"/>
                <a:ea typeface="Poppins Bold"/>
                <a:cs typeface="Poppins Bold"/>
                <a:sym typeface="Poppins Bold"/>
              </a:endParaRPr>
            </a:p>
          </p:txBody>
        </p:sp>
      </p:grpSp>
      <p:grpSp>
        <p:nvGrpSpPr>
          <p:cNvPr id="47" name="Group 6">
            <a:extLst>
              <a:ext uri="{FF2B5EF4-FFF2-40B4-BE49-F238E27FC236}">
                <a16:creationId xmlns:a16="http://schemas.microsoft.com/office/drawing/2014/main" id="{0B658499-61B8-3FDA-BE58-D1746E0C04A1}"/>
              </a:ext>
            </a:extLst>
          </p:cNvPr>
          <p:cNvGrpSpPr/>
          <p:nvPr/>
        </p:nvGrpSpPr>
        <p:grpSpPr>
          <a:xfrm>
            <a:off x="16925301" y="1957609"/>
            <a:ext cx="604566" cy="604566"/>
            <a:chOff x="0" y="0"/>
            <a:chExt cx="812800" cy="812800"/>
          </a:xfrm>
        </p:grpSpPr>
        <p:sp>
          <p:nvSpPr>
            <p:cNvPr id="48" name="Freeform 7">
              <a:extLst>
                <a:ext uri="{FF2B5EF4-FFF2-40B4-BE49-F238E27FC236}">
                  <a16:creationId xmlns:a16="http://schemas.microsoft.com/office/drawing/2014/main" id="{0F399853-51FC-FFDA-329D-1C68054ED2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49" name="TextBox 8">
              <a:extLst>
                <a:ext uri="{FF2B5EF4-FFF2-40B4-BE49-F238E27FC236}">
                  <a16:creationId xmlns:a16="http://schemas.microsoft.com/office/drawing/2014/main" id="{2CF32B45-5734-EA5E-8F98-E8247E12AE1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0" name="Group 9">
            <a:extLst>
              <a:ext uri="{FF2B5EF4-FFF2-40B4-BE49-F238E27FC236}">
                <a16:creationId xmlns:a16="http://schemas.microsoft.com/office/drawing/2014/main" id="{6224F2F1-116B-439C-3AC2-DE7F37EC2C33}"/>
              </a:ext>
            </a:extLst>
          </p:cNvPr>
          <p:cNvGrpSpPr/>
          <p:nvPr/>
        </p:nvGrpSpPr>
        <p:grpSpPr>
          <a:xfrm>
            <a:off x="16180678" y="442609"/>
            <a:ext cx="637633" cy="637633"/>
            <a:chOff x="0" y="0"/>
            <a:chExt cx="812800" cy="812800"/>
          </a:xfrm>
        </p:grpSpPr>
        <p:sp>
          <p:nvSpPr>
            <p:cNvPr id="51" name="Freeform 10">
              <a:extLst>
                <a:ext uri="{FF2B5EF4-FFF2-40B4-BE49-F238E27FC236}">
                  <a16:creationId xmlns:a16="http://schemas.microsoft.com/office/drawing/2014/main" id="{901DDD39-6B0B-81D3-54F0-AC892E08DC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52" name="TextBox 11">
              <a:extLst>
                <a:ext uri="{FF2B5EF4-FFF2-40B4-BE49-F238E27FC236}">
                  <a16:creationId xmlns:a16="http://schemas.microsoft.com/office/drawing/2014/main" id="{DF421657-0044-686E-B056-06FE005CFB6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871400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23B4E-FDFC-F941-7963-59723615C401}"/>
              </a:ext>
            </a:extLst>
          </p:cNvPr>
          <p:cNvGrpSpPr/>
          <p:nvPr/>
        </p:nvGrpSpPr>
        <p:grpSpPr>
          <a:xfrm>
            <a:off x="-152400" y="1081768"/>
            <a:ext cx="18440400" cy="9205233"/>
            <a:chOff x="0" y="0"/>
            <a:chExt cx="5696568" cy="2999322"/>
          </a:xfrm>
        </p:grpSpPr>
        <p:sp>
          <p:nvSpPr>
            <p:cNvPr id="11" name="Freeform 10">
              <a:extLst>
                <a:ext uri="{FF2B5EF4-FFF2-40B4-BE49-F238E27FC236}">
                  <a16:creationId xmlns:a16="http://schemas.microsoft.com/office/drawing/2014/main" id="{7C57E592-AE28-AD4F-2CE0-6E2157581DEE}"/>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A1305DDC-9B80-8F16-EB96-572BD5AD4A0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13A25EFA-5973-680E-BEED-AC7B58B8A8C0}"/>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TECHNISCHE HILFSMITTEL FÜR DIE FERNARBEIT</a:t>
            </a:r>
          </a:p>
        </p:txBody>
      </p:sp>
      <p:pic>
        <p:nvPicPr>
          <p:cNvPr id="4" name="Graphic 3" descr="Cloud Computing with solid fill">
            <a:extLst>
              <a:ext uri="{FF2B5EF4-FFF2-40B4-BE49-F238E27FC236}">
                <a16:creationId xmlns:a16="http://schemas.microsoft.com/office/drawing/2014/main" id="{9B68B06D-E001-7F33-5EA6-6D21C85FE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2F69B83B-3F8B-8F67-F3B2-B56FC08B0974}"/>
              </a:ext>
            </a:extLst>
          </p:cNvPr>
          <p:cNvPicPr>
            <a:picLocks noChangeAspect="1"/>
          </p:cNvPicPr>
          <p:nvPr/>
        </p:nvPicPr>
        <p:blipFill>
          <a:blip r:embed="rId5"/>
          <a:stretch>
            <a:fillRect/>
          </a:stretch>
        </p:blipFill>
        <p:spPr>
          <a:xfrm>
            <a:off x="12496800" y="1081768"/>
            <a:ext cx="2846959" cy="2846959"/>
          </a:xfrm>
          <a:prstGeom prst="rect">
            <a:avLst/>
          </a:prstGeom>
        </p:spPr>
      </p:pic>
      <p:sp>
        <p:nvSpPr>
          <p:cNvPr id="6" name="Rounded Rectangle 5">
            <a:extLst>
              <a:ext uri="{FF2B5EF4-FFF2-40B4-BE49-F238E27FC236}">
                <a16:creationId xmlns:a16="http://schemas.microsoft.com/office/drawing/2014/main" id="{A086544E-4432-4F29-1C36-DFC8DF25AB01}"/>
              </a:ext>
            </a:extLst>
          </p:cNvPr>
          <p:cNvSpPr/>
          <p:nvPr/>
        </p:nvSpPr>
        <p:spPr>
          <a:xfrm>
            <a:off x="4572000" y="3390900"/>
            <a:ext cx="76200" cy="228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Rounded Rectangle 7">
            <a:extLst>
              <a:ext uri="{FF2B5EF4-FFF2-40B4-BE49-F238E27FC236}">
                <a16:creationId xmlns:a16="http://schemas.microsoft.com/office/drawing/2014/main" id="{EA4819AB-DBB7-55C8-162E-B9A6BC9FF1FC}"/>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CLOUD-BASIERTE KOLLABORATIONSWERKZEUGE</a:t>
            </a:r>
          </a:p>
        </p:txBody>
      </p:sp>
      <p:sp>
        <p:nvSpPr>
          <p:cNvPr id="9" name="Rounded Rectangle 8">
            <a:extLst>
              <a:ext uri="{FF2B5EF4-FFF2-40B4-BE49-F238E27FC236}">
                <a16:creationId xmlns:a16="http://schemas.microsoft.com/office/drawing/2014/main" id="{51A9BFF3-5E47-02BF-CB2E-2F1B67A39501}"/>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AGILE METHODEN</a:t>
            </a:r>
          </a:p>
        </p:txBody>
      </p:sp>
      <p:sp>
        <p:nvSpPr>
          <p:cNvPr id="13" name="TextBox 4">
            <a:extLst>
              <a:ext uri="{FF2B5EF4-FFF2-40B4-BE49-F238E27FC236}">
                <a16:creationId xmlns:a16="http://schemas.microsoft.com/office/drawing/2014/main" id="{E04C9827-9150-3CC3-4D52-DB5C75B72AAC}"/>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TECHNISCHE HILFSMITTEL FÜR DIE FERNARBEIT</a:t>
            </a:r>
          </a:p>
        </p:txBody>
      </p:sp>
      <p:sp>
        <p:nvSpPr>
          <p:cNvPr id="14" name="Freeform 42">
            <a:extLst>
              <a:ext uri="{FF2B5EF4-FFF2-40B4-BE49-F238E27FC236}">
                <a16:creationId xmlns:a16="http://schemas.microsoft.com/office/drawing/2014/main" id="{00A6FC2C-9B67-EE3B-5469-2CF1F17258B9}"/>
              </a:ext>
            </a:extLst>
          </p:cNvPr>
          <p:cNvSpPr/>
          <p:nvPr/>
        </p:nvSpPr>
        <p:spPr>
          <a:xfrm>
            <a:off x="-75959" y="226155"/>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4C25060-873A-04B0-1698-C62CAEA71993}"/>
              </a:ext>
            </a:extLst>
          </p:cNvPr>
          <p:cNvSpPr/>
          <p:nvPr/>
        </p:nvSpPr>
        <p:spPr>
          <a:xfrm>
            <a:off x="914047" y="6332745"/>
            <a:ext cx="7696553" cy="3688942"/>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IT" sz="2800" dirty="0">
                <a:latin typeface="Poppins" pitchFamily="2" charset="77"/>
                <a:cs typeface="Poppins" pitchFamily="2" charset="77"/>
              </a:rPr>
              <a:t>Flexibel, skalierbar, zugänglich </a:t>
            </a:r>
            <a:br>
              <a:rPr lang="en-IT" sz="2800" dirty="0">
                <a:latin typeface="Poppins" pitchFamily="2" charset="77"/>
                <a:cs typeface="Poppins" pitchFamily="2" charset="77"/>
              </a:rPr>
            </a:br>
            <a:endParaRPr lang="en-IT" sz="2800" dirty="0">
              <a:latin typeface="Poppins" pitchFamily="2" charset="77"/>
              <a:cs typeface="Poppins" pitchFamily="2" charset="77"/>
            </a:endParaRPr>
          </a:p>
          <a:p>
            <a:pPr marL="285750" indent="-285750" algn="ctr">
              <a:buFont typeface="Arial" panose="020B0604020202020204" pitchFamily="34" charset="0"/>
              <a:buChar char="•"/>
            </a:pPr>
            <a:r>
              <a:rPr lang="en-IT" sz="2800" dirty="0">
                <a:latin typeface="Poppins" pitchFamily="2" charset="77"/>
                <a:cs typeface="Poppins" pitchFamily="2" charset="77"/>
              </a:rPr>
              <a:t>Schaffen Sie von Zeit und Raum unabhängige Arbeitsbedingungen </a:t>
            </a:r>
            <a:br>
              <a:rPr lang="en-IT" sz="2800" dirty="0">
                <a:latin typeface="Poppins" pitchFamily="2" charset="77"/>
                <a:cs typeface="Poppins" pitchFamily="2" charset="77"/>
              </a:rPr>
            </a:br>
            <a:endParaRPr lang="en-IT" sz="2800" dirty="0">
              <a:latin typeface="Poppins" pitchFamily="2" charset="77"/>
              <a:cs typeface="Poppins" pitchFamily="2" charset="77"/>
            </a:endParaRPr>
          </a:p>
          <a:p>
            <a:pPr marL="285750" indent="-285750" algn="ctr">
              <a:buFont typeface="Arial" panose="020B0604020202020204" pitchFamily="34" charset="0"/>
              <a:buChar char="•"/>
            </a:pPr>
            <a:r>
              <a:rPr lang="en-IT" sz="2800" dirty="0">
                <a:latin typeface="Poppins" pitchFamily="2" charset="77"/>
                <a:cs typeface="Poppins" pitchFamily="2" charset="77"/>
              </a:rPr>
              <a:t>Herausforderungen: Datenschutz, IT-Sicherheit, Abhängigkeit von einer stabilen Internetverbindung</a:t>
            </a:r>
          </a:p>
        </p:txBody>
      </p:sp>
      <p:sp>
        <p:nvSpPr>
          <p:cNvPr id="16" name="Rounded Rectangle 15">
            <a:extLst>
              <a:ext uri="{FF2B5EF4-FFF2-40B4-BE49-F238E27FC236}">
                <a16:creationId xmlns:a16="http://schemas.microsoft.com/office/drawing/2014/main" id="{068B7FB7-23E5-8C6E-FE08-120A05B4D33F}"/>
              </a:ext>
            </a:extLst>
          </p:cNvPr>
          <p:cNvSpPr/>
          <p:nvPr/>
        </p:nvSpPr>
        <p:spPr>
          <a:xfrm>
            <a:off x="10515600" y="6332745"/>
            <a:ext cx="6858353" cy="3688942"/>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E745DCE-469C-3F1B-533C-B90B0D89BA1B}"/>
              </a:ext>
            </a:extLst>
          </p:cNvPr>
          <p:cNvSpPr txBox="1"/>
          <p:nvPr/>
        </p:nvSpPr>
        <p:spPr>
          <a:xfrm>
            <a:off x="10058400" y="6470282"/>
            <a:ext cx="7275633" cy="3108543"/>
          </a:xfrm>
          <a:prstGeom prst="rect">
            <a:avLst/>
          </a:prstGeom>
          <a:noFill/>
        </p:spPr>
        <p:txBody>
          <a:bodyPr wrap="square" rtlCol="0">
            <a:spAutoFit/>
          </a:bodyPr>
          <a:lstStyle/>
          <a:p>
            <a:pPr marL="742950" lvl="1" indent="-285750" algn="ctr">
              <a:buFont typeface="Courier New" panose="02070309020205020404" pitchFamily="49" charset="0"/>
              <a:buChar char="o"/>
            </a:pPr>
            <a:r>
              <a:rPr lang="en-GB" sz="2800" dirty="0">
                <a:solidFill>
                  <a:schemeClr val="lt1"/>
                </a:solidFill>
                <a:latin typeface="Poppins" pitchFamily="2" charset="77"/>
                <a:cs typeface="Poppins" pitchFamily="2" charset="77"/>
              </a:rPr>
              <a:t>Eine Struktur, die die Zusammenarbeit und das individuelle Engagement optimiert.</a:t>
            </a:r>
            <a:br>
              <a:rPr lang="en-GB" sz="2800" dirty="0">
                <a:solidFill>
                  <a:schemeClr val="lt1"/>
                </a:solidFill>
                <a:latin typeface="Poppins" pitchFamily="2" charset="77"/>
                <a:cs typeface="Poppins" pitchFamily="2" charset="77"/>
              </a:rPr>
            </a:br>
            <a:endParaRPr lang="en-GB" sz="2800" dirty="0">
              <a:solidFill>
                <a:schemeClr val="lt1"/>
              </a:solidFill>
              <a:latin typeface="Poppins" pitchFamily="2" charset="77"/>
              <a:cs typeface="Poppins" pitchFamily="2" charset="77"/>
            </a:endParaRPr>
          </a:p>
          <a:p>
            <a:pPr marL="742950" lvl="1" indent="-285750" algn="ctr">
              <a:buFont typeface="Courier New" panose="02070309020205020404" pitchFamily="49" charset="0"/>
              <a:buChar char="o"/>
            </a:pPr>
            <a:r>
              <a:rPr lang="en-GB" sz="2800" dirty="0">
                <a:solidFill>
                  <a:schemeClr val="lt1"/>
                </a:solidFill>
                <a:latin typeface="Poppins" pitchFamily="2" charset="77"/>
                <a:cs typeface="Poppins" pitchFamily="2" charset="77"/>
              </a:rPr>
              <a:t>Methoden: Scrum, tägliche Stand-ups, Teamarbeitsvereinbarungen, wiederkehrende Treffen </a:t>
            </a:r>
            <a:endParaRPr lang="en-IT" sz="2800" dirty="0">
              <a:solidFill>
                <a:schemeClr val="lt1"/>
              </a:solidFill>
              <a:latin typeface="Poppins" pitchFamily="2" charset="77"/>
              <a:cs typeface="Poppins" pitchFamily="2" charset="77"/>
            </a:endParaRPr>
          </a:p>
        </p:txBody>
      </p:sp>
    </p:spTree>
    <p:extLst>
      <p:ext uri="{BB962C8B-B14F-4D97-AF65-F5344CB8AC3E}">
        <p14:creationId xmlns:p14="http://schemas.microsoft.com/office/powerpoint/2010/main" val="4261953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E628-4A27-ED06-7034-C8F33C80CF5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A53120B-5524-7393-09E2-2CA483B1AA6D}"/>
              </a:ext>
            </a:extLst>
          </p:cNvPr>
          <p:cNvGrpSpPr/>
          <p:nvPr/>
        </p:nvGrpSpPr>
        <p:grpSpPr>
          <a:xfrm>
            <a:off x="-46311" y="1154410"/>
            <a:ext cx="18440400" cy="9205233"/>
            <a:chOff x="0" y="0"/>
            <a:chExt cx="5696568" cy="2999322"/>
          </a:xfrm>
        </p:grpSpPr>
        <p:sp>
          <p:nvSpPr>
            <p:cNvPr id="11" name="Freeform 10">
              <a:extLst>
                <a:ext uri="{FF2B5EF4-FFF2-40B4-BE49-F238E27FC236}">
                  <a16:creationId xmlns:a16="http://schemas.microsoft.com/office/drawing/2014/main" id="{A1755D56-1658-6F03-5A9D-EE371E28232D}"/>
                </a:ext>
              </a:extLst>
            </p:cNvPr>
            <p:cNvSpPr/>
            <p:nvPr/>
          </p:nvSpPr>
          <p:spPr>
            <a:xfrm>
              <a:off x="35454" y="132500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2" name="TextBox 11">
              <a:extLst>
                <a:ext uri="{FF2B5EF4-FFF2-40B4-BE49-F238E27FC236}">
                  <a16:creationId xmlns:a16="http://schemas.microsoft.com/office/drawing/2014/main" id="{9CE390AD-3920-F23D-8496-45A2CF30B7CE}"/>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
            <a:extLst>
              <a:ext uri="{FF2B5EF4-FFF2-40B4-BE49-F238E27FC236}">
                <a16:creationId xmlns:a16="http://schemas.microsoft.com/office/drawing/2014/main" id="{6BE8C00E-D66C-A391-8AEE-5552E0276578}"/>
              </a:ext>
            </a:extLst>
          </p:cNvPr>
          <p:cNvSpPr txBox="1"/>
          <p:nvPr/>
        </p:nvSpPr>
        <p:spPr>
          <a:xfrm>
            <a:off x="2718372" y="440105"/>
            <a:ext cx="12911034" cy="740587"/>
          </a:xfrm>
          <a:prstGeom prst="rect">
            <a:avLst/>
          </a:prstGeom>
        </p:spPr>
        <p:txBody>
          <a:bodyPr wrap="square" lIns="0" tIns="0" rIns="0" bIns="0" rtlCol="0" anchor="t">
            <a:spAutoFit/>
          </a:bodyPr>
          <a:lstStyle/>
          <a:p>
            <a:pPr algn="ctr">
              <a:lnSpc>
                <a:spcPts val="5650"/>
              </a:lnSpc>
            </a:pPr>
            <a:r>
              <a:rPr lang="en-US" sz="5000" b="1" spc="-150" dirty="0">
                <a:solidFill>
                  <a:schemeClr val="bg1"/>
                </a:solidFill>
                <a:latin typeface="Poppins Bold"/>
                <a:ea typeface="Poppins Bold"/>
                <a:cs typeface="Poppins Bold"/>
                <a:sym typeface="Poppins Bold"/>
              </a:rPr>
              <a:t>TECHNISCHE HILFSMITTEL FÜR DIE FERNARBEIT</a:t>
            </a:r>
          </a:p>
        </p:txBody>
      </p:sp>
      <p:pic>
        <p:nvPicPr>
          <p:cNvPr id="4" name="Graphic 3" descr="Cloud Computing with solid fill">
            <a:extLst>
              <a:ext uri="{FF2B5EF4-FFF2-40B4-BE49-F238E27FC236}">
                <a16:creationId xmlns:a16="http://schemas.microsoft.com/office/drawing/2014/main" id="{6097A772-29F1-D1A3-BD2E-7A75ACBC1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1232132"/>
            <a:ext cx="2515125" cy="2515125"/>
          </a:xfrm>
          <a:prstGeom prst="rect">
            <a:avLst/>
          </a:prstGeom>
        </p:spPr>
      </p:pic>
      <p:pic>
        <p:nvPicPr>
          <p:cNvPr id="5" name="Picture 4">
            <a:extLst>
              <a:ext uri="{FF2B5EF4-FFF2-40B4-BE49-F238E27FC236}">
                <a16:creationId xmlns:a16="http://schemas.microsoft.com/office/drawing/2014/main" id="{12E8EF10-78C4-E7AD-B853-83E940488718}"/>
              </a:ext>
            </a:extLst>
          </p:cNvPr>
          <p:cNvPicPr>
            <a:picLocks noChangeAspect="1"/>
          </p:cNvPicPr>
          <p:nvPr/>
        </p:nvPicPr>
        <p:blipFill>
          <a:blip r:embed="rId5"/>
          <a:stretch>
            <a:fillRect/>
          </a:stretch>
        </p:blipFill>
        <p:spPr>
          <a:xfrm>
            <a:off x="3865123" y="1276424"/>
            <a:ext cx="2846959" cy="2846959"/>
          </a:xfrm>
          <a:prstGeom prst="rect">
            <a:avLst/>
          </a:prstGeom>
        </p:spPr>
      </p:pic>
      <p:sp>
        <p:nvSpPr>
          <p:cNvPr id="8" name="Rounded Rectangle 7">
            <a:extLst>
              <a:ext uri="{FF2B5EF4-FFF2-40B4-BE49-F238E27FC236}">
                <a16:creationId xmlns:a16="http://schemas.microsoft.com/office/drawing/2014/main" id="{FA3C29DB-7E85-1CEF-7234-269CBBFD0233}"/>
              </a:ext>
            </a:extLst>
          </p:cNvPr>
          <p:cNvSpPr/>
          <p:nvPr/>
        </p:nvSpPr>
        <p:spPr>
          <a:xfrm>
            <a:off x="2362200" y="4280470"/>
            <a:ext cx="4914900" cy="1929830"/>
          </a:xfrm>
          <a:prstGeom prst="roundRect">
            <a:avLst/>
          </a:prstGeom>
          <a:ln w="152400">
            <a:solidFill>
              <a:schemeClr val="tx1">
                <a:alpha val="76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VIRTUELLE AGILE METHODEN</a:t>
            </a:r>
          </a:p>
        </p:txBody>
      </p:sp>
      <p:sp>
        <p:nvSpPr>
          <p:cNvPr id="9" name="Rounded Rectangle 8">
            <a:extLst>
              <a:ext uri="{FF2B5EF4-FFF2-40B4-BE49-F238E27FC236}">
                <a16:creationId xmlns:a16="http://schemas.microsoft.com/office/drawing/2014/main" id="{A699EB70-9A71-9DB5-C7F0-4EE611873D25}"/>
              </a:ext>
            </a:extLst>
          </p:cNvPr>
          <p:cNvSpPr/>
          <p:nvPr/>
        </p:nvSpPr>
        <p:spPr>
          <a:xfrm>
            <a:off x="10951869" y="4178584"/>
            <a:ext cx="5575852" cy="1929831"/>
          </a:xfrm>
          <a:prstGeom prst="roundRect">
            <a:avLst/>
          </a:prstGeom>
          <a:ln w="152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T" sz="3500" dirty="0">
                <a:ln>
                  <a:solidFill>
                    <a:schemeClr val="tx1"/>
                  </a:solidFill>
                </a:ln>
                <a:latin typeface="Poppins" pitchFamily="2" charset="77"/>
                <a:cs typeface="Poppins" pitchFamily="2" charset="77"/>
              </a:rPr>
              <a:t>KÜNSTLICHE INTELLIGENZ </a:t>
            </a:r>
          </a:p>
        </p:txBody>
      </p:sp>
      <p:sp>
        <p:nvSpPr>
          <p:cNvPr id="13" name="TextBox 4">
            <a:extLst>
              <a:ext uri="{FF2B5EF4-FFF2-40B4-BE49-F238E27FC236}">
                <a16:creationId xmlns:a16="http://schemas.microsoft.com/office/drawing/2014/main" id="{7585C8C7-8B4A-A75B-CE5B-6AFD991662C1}"/>
              </a:ext>
            </a:extLst>
          </p:cNvPr>
          <p:cNvSpPr txBox="1"/>
          <p:nvPr/>
        </p:nvSpPr>
        <p:spPr>
          <a:xfrm>
            <a:off x="2688483" y="419100"/>
            <a:ext cx="12911034"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TECHNISCHE HILFSMITTEL FÜR DIE FERNARBEIT</a:t>
            </a:r>
          </a:p>
        </p:txBody>
      </p:sp>
      <p:sp>
        <p:nvSpPr>
          <p:cNvPr id="14" name="Freeform 42">
            <a:extLst>
              <a:ext uri="{FF2B5EF4-FFF2-40B4-BE49-F238E27FC236}">
                <a16:creationId xmlns:a16="http://schemas.microsoft.com/office/drawing/2014/main" id="{410A1A94-CBF6-9218-520F-F609C00B68DF}"/>
              </a:ext>
            </a:extLst>
          </p:cNvPr>
          <p:cNvSpPr/>
          <p:nvPr/>
        </p:nvSpPr>
        <p:spPr>
          <a:xfrm>
            <a:off x="-85687" y="32215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6"/>
            <a:stretch>
              <a:fillRect/>
            </a:stretch>
          </a:blipFill>
        </p:spPr>
        <p:txBody>
          <a:bodyPr/>
          <a:lstStyle/>
          <a:p>
            <a:endParaRPr lang="de-DE"/>
          </a:p>
        </p:txBody>
      </p:sp>
      <p:sp>
        <p:nvSpPr>
          <p:cNvPr id="15" name="Rounded Rectangle 14">
            <a:extLst>
              <a:ext uri="{FF2B5EF4-FFF2-40B4-BE49-F238E27FC236}">
                <a16:creationId xmlns:a16="http://schemas.microsoft.com/office/drawing/2014/main" id="{2D9139A6-708C-5EEC-CBA8-AC6A6B37C365}"/>
              </a:ext>
            </a:extLst>
          </p:cNvPr>
          <p:cNvSpPr/>
          <p:nvPr/>
        </p:nvSpPr>
        <p:spPr>
          <a:xfrm>
            <a:off x="324495" y="6402419"/>
            <a:ext cx="8343431" cy="3746289"/>
          </a:xfrm>
          <a:prstGeom prst="roundRect">
            <a:avLst>
              <a:gd name="adj" fmla="val 17158"/>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GB" sz="25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000" kern="100" dirty="0">
                <a:effectLst/>
                <a:latin typeface="Poppins" pitchFamily="2" charset="77"/>
                <a:ea typeface="Aptos" panose="020B0004020202020204" pitchFamily="34" charset="0"/>
                <a:cs typeface="Poppins" pitchFamily="2" charset="77"/>
              </a:rPr>
              <a:t>Steigerung der Kommunikationseffizienz </a:t>
            </a:r>
            <a:r>
              <a:rPr lang="en-GB" sz="2000" kern="100" dirty="0">
                <a:latin typeface="Poppins" pitchFamily="2" charset="77"/>
                <a:ea typeface="Aptos" panose="020B0004020202020204" pitchFamily="34" charset="0"/>
                <a:cs typeface="Poppins" pitchFamily="2" charset="77"/>
              </a:rPr>
              <a:t>und Reduzierung der </a:t>
            </a:r>
            <a:r>
              <a:rPr lang="en-GB" sz="2000" kern="100" dirty="0">
                <a:effectLst/>
                <a:latin typeface="Poppins" pitchFamily="2" charset="77"/>
                <a:ea typeface="Aptos" panose="020B0004020202020204" pitchFamily="34" charset="0"/>
                <a:cs typeface="Poppins" pitchFamily="2" charset="77"/>
              </a:rPr>
              <a:t>Komplexität im Arbeitsumfeld</a:t>
            </a:r>
          </a:p>
          <a:p>
            <a:pPr marL="742950" lvl="1" indent="-285750">
              <a:buFont typeface="Courier New" panose="02070309020205020404" pitchFamily="49" charset="0"/>
              <a:buChar char="o"/>
            </a:pPr>
            <a:endParaRPr lang="en-IT" sz="20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000" kern="100" dirty="0">
                <a:effectLst/>
                <a:latin typeface="Poppins" pitchFamily="2" charset="77"/>
                <a:ea typeface="Aptos" panose="020B0004020202020204" pitchFamily="34" charset="0"/>
                <a:cs typeface="Poppins" pitchFamily="2" charset="77"/>
              </a:rPr>
              <a:t>Technische Rollen wie der Scrum Master sind für das Management dieser Prozesse entscheidend. </a:t>
            </a:r>
          </a:p>
          <a:p>
            <a:pPr marL="742950" lvl="1" indent="-285750">
              <a:buFont typeface="Courier New" panose="02070309020205020404" pitchFamily="49" charset="0"/>
              <a:buChar char="o"/>
            </a:pPr>
            <a:endParaRPr lang="en-GB" sz="2000" kern="100" dirty="0">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r>
              <a:rPr lang="en-GB" sz="2000" kern="100" dirty="0">
                <a:latin typeface="Poppins" pitchFamily="2" charset="77"/>
                <a:cs typeface="Poppins" pitchFamily="2" charset="77"/>
              </a:rPr>
              <a:t>Herausforderung: Anpassung an wechselnde Teamdynamik und Projektanforderungen. </a:t>
            </a:r>
            <a:endParaRPr lang="en-IT" sz="2000" kern="100" dirty="0">
              <a:latin typeface="Poppins" pitchFamily="2" charset="77"/>
              <a:cs typeface="Poppins" pitchFamily="2" charset="77"/>
            </a:endParaRPr>
          </a:p>
          <a:p>
            <a:pPr marL="742950" lvl="1" indent="-285750">
              <a:buFont typeface="Courier New" panose="02070309020205020404" pitchFamily="49" charset="0"/>
              <a:buChar char="o"/>
            </a:pPr>
            <a:endParaRPr lang="en-IT" sz="2500" kern="100" dirty="0">
              <a:effectLst/>
              <a:latin typeface="Poppins" pitchFamily="2" charset="77"/>
              <a:ea typeface="Aptos" panose="020B0004020202020204" pitchFamily="34" charset="0"/>
              <a:cs typeface="Poppins" pitchFamily="2" charset="77"/>
            </a:endParaRPr>
          </a:p>
        </p:txBody>
      </p:sp>
      <p:sp>
        <p:nvSpPr>
          <p:cNvPr id="16" name="Rounded Rectangle 15">
            <a:extLst>
              <a:ext uri="{FF2B5EF4-FFF2-40B4-BE49-F238E27FC236}">
                <a16:creationId xmlns:a16="http://schemas.microsoft.com/office/drawing/2014/main" id="{559DE929-806E-2054-5E0E-DF4C84C560E5}"/>
              </a:ext>
            </a:extLst>
          </p:cNvPr>
          <p:cNvSpPr/>
          <p:nvPr/>
        </p:nvSpPr>
        <p:spPr>
          <a:xfrm>
            <a:off x="9829800" y="6332745"/>
            <a:ext cx="8343432" cy="3815964"/>
          </a:xfrm>
          <a:prstGeom prst="roundRect">
            <a:avLst/>
          </a:prstGeom>
          <a:solidFill>
            <a:schemeClr val="bg1">
              <a:alpha val="55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C6F8226-E6AC-7291-8E36-676C86B5B1E5}"/>
              </a:ext>
            </a:extLst>
          </p:cNvPr>
          <p:cNvSpPr txBox="1"/>
          <p:nvPr/>
        </p:nvSpPr>
        <p:spPr>
          <a:xfrm>
            <a:off x="9620076" y="6470281"/>
            <a:ext cx="8553156" cy="2554545"/>
          </a:xfrm>
          <a:prstGeom prst="rect">
            <a:avLst/>
          </a:prstGeom>
          <a:noFill/>
        </p:spPr>
        <p:txBody>
          <a:bodyPr wrap="square" rtlCol="0">
            <a:spAutoFit/>
          </a:bodyPr>
          <a:lstStyle/>
          <a:p>
            <a:pPr marL="742950" lvl="1" indent="-285750">
              <a:buFont typeface="Courier New" panose="02070309020205020404" pitchFamily="49" charset="0"/>
              <a:buChar char="o"/>
            </a:pPr>
            <a:r>
              <a:rPr lang="en-GB" sz="2000" dirty="0">
                <a:solidFill>
                  <a:schemeClr val="lt1"/>
                </a:solidFill>
                <a:latin typeface="Poppins" pitchFamily="2" charset="77"/>
                <a:cs typeface="Poppins" pitchFamily="2" charset="77"/>
              </a:rPr>
              <a:t>KI hat das Potenzial, menschliche Fähigkeiten zu ergänzen und zu verstärken.</a:t>
            </a:r>
            <a:br>
              <a:rPr lang="en-GB" sz="2000" dirty="0">
                <a:solidFill>
                  <a:schemeClr val="lt1"/>
                </a:solidFill>
                <a:latin typeface="Poppins" pitchFamily="2" charset="77"/>
                <a:cs typeface="Poppins" pitchFamily="2" charset="77"/>
              </a:rPr>
            </a:br>
            <a:endParaRPr lang="en-GB" sz="2000" dirty="0">
              <a:solidFill>
                <a:schemeClr val="lt1"/>
              </a:solidFill>
              <a:latin typeface="Poppins" pitchFamily="2" charset="77"/>
              <a:cs typeface="Poppins" pitchFamily="2" charset="77"/>
            </a:endParaRPr>
          </a:p>
          <a:p>
            <a:pPr marL="742950" lvl="1" indent="-285750">
              <a:buFont typeface="Courier New" panose="02070309020205020404" pitchFamily="49" charset="0"/>
              <a:buChar char="o"/>
            </a:pPr>
            <a:r>
              <a:rPr lang="en-GB" sz="2000" dirty="0">
                <a:solidFill>
                  <a:schemeClr val="lt1"/>
                </a:solidFill>
                <a:latin typeface="Poppins" pitchFamily="2" charset="77"/>
                <a:cs typeface="Poppins" pitchFamily="2" charset="77"/>
              </a:rPr>
              <a:t>Anforderungen:</a:t>
            </a:r>
          </a:p>
          <a:p>
            <a:pPr marL="1143000" lvl="2" indent="-228600">
              <a:buFont typeface="Wingdings" pitchFamily="2" charset="2"/>
              <a:buChar char=""/>
            </a:pPr>
            <a:r>
              <a:rPr lang="en-GB" sz="2000" dirty="0">
                <a:solidFill>
                  <a:schemeClr val="lt1"/>
                </a:solidFill>
                <a:latin typeface="Poppins" pitchFamily="2" charset="77"/>
                <a:cs typeface="Poppins" pitchFamily="2" charset="77"/>
              </a:rPr>
              <a:t>technische Lücken zu schließen; </a:t>
            </a:r>
            <a:endParaRPr lang="en-IT" sz="2000" dirty="0">
              <a:solidFill>
                <a:schemeClr val="lt1"/>
              </a:solidFill>
              <a:latin typeface="Poppins" pitchFamily="2" charset="77"/>
              <a:cs typeface="Poppins" pitchFamily="2" charset="77"/>
            </a:endParaRPr>
          </a:p>
          <a:p>
            <a:pPr marL="1143000" lvl="2" indent="-228600">
              <a:buFont typeface="Wingdings" pitchFamily="2" charset="2"/>
              <a:buChar char=""/>
            </a:pPr>
            <a:r>
              <a:rPr lang="en-GB" sz="2000" dirty="0">
                <a:solidFill>
                  <a:schemeClr val="lt1"/>
                </a:solidFill>
                <a:latin typeface="Poppins" pitchFamily="2" charset="77"/>
                <a:cs typeface="Poppins" pitchFamily="2" charset="77"/>
              </a:rPr>
              <a:t>eine solide strategische Planung;</a:t>
            </a:r>
            <a:endParaRPr lang="en-IT" sz="2000" dirty="0">
              <a:solidFill>
                <a:schemeClr val="lt1"/>
              </a:solidFill>
              <a:latin typeface="Poppins" pitchFamily="2" charset="77"/>
              <a:cs typeface="Poppins" pitchFamily="2" charset="77"/>
            </a:endParaRPr>
          </a:p>
          <a:p>
            <a:pPr marL="1143000" lvl="2" indent="-228600">
              <a:buFont typeface="Wingdings" pitchFamily="2" charset="2"/>
              <a:buChar char=""/>
            </a:pPr>
            <a:r>
              <a:rPr lang="en-GB" sz="2000" dirty="0">
                <a:solidFill>
                  <a:schemeClr val="lt1"/>
                </a:solidFill>
                <a:latin typeface="Poppins" pitchFamily="2" charset="77"/>
                <a:cs typeface="Poppins" pitchFamily="2" charset="77"/>
              </a:rPr>
              <a:t>detaillierte Analyse des Bedarfs und der Entwicklung des Teams</a:t>
            </a:r>
            <a:endParaRPr lang="en-IT" sz="2000" dirty="0">
              <a:solidFill>
                <a:schemeClr val="lt1"/>
              </a:solidFill>
              <a:latin typeface="Poppins" pitchFamily="2" charset="77"/>
              <a:cs typeface="Poppins" pitchFamily="2" charset="77"/>
            </a:endParaRPr>
          </a:p>
        </p:txBody>
      </p:sp>
      <p:pic>
        <p:nvPicPr>
          <p:cNvPr id="3" name="Graphic 2" descr="Artificial Intelligence with solid fill">
            <a:extLst>
              <a:ext uri="{FF2B5EF4-FFF2-40B4-BE49-F238E27FC236}">
                <a16:creationId xmlns:a16="http://schemas.microsoft.com/office/drawing/2014/main" id="{4340BC12-97DA-F400-B0F4-9AC811F89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63847" y="1798709"/>
            <a:ext cx="1761857" cy="1761857"/>
          </a:xfrm>
          <a:prstGeom prst="rect">
            <a:avLst/>
          </a:prstGeom>
        </p:spPr>
      </p:pic>
    </p:spTree>
    <p:extLst>
      <p:ext uri="{BB962C8B-B14F-4D97-AF65-F5344CB8AC3E}">
        <p14:creationId xmlns:p14="http://schemas.microsoft.com/office/powerpoint/2010/main" val="376204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07F4-4862-734C-EBC6-6F1464D439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F543A3-A594-A4BB-F787-111CE4B50618}"/>
              </a:ext>
            </a:extLst>
          </p:cNvPr>
          <p:cNvGrpSpPr/>
          <p:nvPr/>
        </p:nvGrpSpPr>
        <p:grpSpPr>
          <a:xfrm>
            <a:off x="-1603271" y="4709615"/>
            <a:ext cx="21494542" cy="6357176"/>
            <a:chOff x="0" y="0"/>
            <a:chExt cx="5661114" cy="1674318"/>
          </a:xfrm>
        </p:grpSpPr>
        <p:sp>
          <p:nvSpPr>
            <p:cNvPr id="3" name="Freeform 3">
              <a:extLst>
                <a:ext uri="{FF2B5EF4-FFF2-40B4-BE49-F238E27FC236}">
                  <a16:creationId xmlns:a16="http://schemas.microsoft.com/office/drawing/2014/main" id="{DAD7F793-35A2-A881-4809-7E62A36298B8}"/>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a:extLst>
                <a:ext uri="{FF2B5EF4-FFF2-40B4-BE49-F238E27FC236}">
                  <a16:creationId xmlns:a16="http://schemas.microsoft.com/office/drawing/2014/main" id="{8DA34E01-2200-3D3A-5E9F-7BF8650297D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a:extLst>
              <a:ext uri="{FF2B5EF4-FFF2-40B4-BE49-F238E27FC236}">
                <a16:creationId xmlns:a16="http://schemas.microsoft.com/office/drawing/2014/main" id="{F6D87768-1F29-C00F-8BE5-A16EC167AE3B}"/>
              </a:ext>
            </a:extLst>
          </p:cNvPr>
          <p:cNvSpPr/>
          <p:nvPr/>
        </p:nvSpPr>
        <p:spPr>
          <a:xfrm>
            <a:off x="15136712" y="3251804"/>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847F1746-0606-3860-9B78-0B749C9BAD0C}"/>
              </a:ext>
            </a:extLst>
          </p:cNvPr>
          <p:cNvSpPr/>
          <p:nvPr/>
        </p:nvSpPr>
        <p:spPr>
          <a:xfrm>
            <a:off x="15331946" y="3447038"/>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976BAB3D-02B1-A120-1043-3655CFB38F55}"/>
              </a:ext>
            </a:extLst>
          </p:cNvPr>
          <p:cNvSpPr/>
          <p:nvPr/>
        </p:nvSpPr>
        <p:spPr>
          <a:xfrm>
            <a:off x="15426393" y="3564470"/>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8" name="Freeform 8">
            <a:extLst>
              <a:ext uri="{FF2B5EF4-FFF2-40B4-BE49-F238E27FC236}">
                <a16:creationId xmlns:a16="http://schemas.microsoft.com/office/drawing/2014/main" id="{3D946427-94B6-85C6-BD55-8B76EC12E3CF}"/>
              </a:ext>
            </a:extLst>
          </p:cNvPr>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D8C3D29F-17E0-33D0-8FE0-C5C126452E54}"/>
              </a:ext>
            </a:extLst>
          </p:cNvPr>
          <p:cNvSpPr/>
          <p:nvPr/>
        </p:nvSpPr>
        <p:spPr>
          <a:xfrm rot="-201626" flipV="1">
            <a:off x="-470692" y="-1148846"/>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0" name="Group 10">
            <a:extLst>
              <a:ext uri="{FF2B5EF4-FFF2-40B4-BE49-F238E27FC236}">
                <a16:creationId xmlns:a16="http://schemas.microsoft.com/office/drawing/2014/main" id="{AB6613B5-A7A1-3A09-D247-74F45041D6F3}"/>
              </a:ext>
            </a:extLst>
          </p:cNvPr>
          <p:cNvGrpSpPr/>
          <p:nvPr/>
        </p:nvGrpSpPr>
        <p:grpSpPr>
          <a:xfrm>
            <a:off x="-1342907" y="10016500"/>
            <a:ext cx="20973813" cy="734301"/>
            <a:chOff x="0" y="0"/>
            <a:chExt cx="11607985" cy="406400"/>
          </a:xfrm>
        </p:grpSpPr>
        <p:sp>
          <p:nvSpPr>
            <p:cNvPr id="11" name="Freeform 11">
              <a:extLst>
                <a:ext uri="{FF2B5EF4-FFF2-40B4-BE49-F238E27FC236}">
                  <a16:creationId xmlns:a16="http://schemas.microsoft.com/office/drawing/2014/main" id="{4FFCD71B-D841-85D3-8AAA-510EE84094BB}"/>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a:extLst>
                <a:ext uri="{FF2B5EF4-FFF2-40B4-BE49-F238E27FC236}">
                  <a16:creationId xmlns:a16="http://schemas.microsoft.com/office/drawing/2014/main" id="{82437339-8F91-E93B-23FB-A1DC45B35C1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a:extLst>
              <a:ext uri="{FF2B5EF4-FFF2-40B4-BE49-F238E27FC236}">
                <a16:creationId xmlns:a16="http://schemas.microsoft.com/office/drawing/2014/main" id="{AA4878F8-89CA-98F2-AE40-8FC140113DA9}"/>
              </a:ext>
            </a:extLst>
          </p:cNvPr>
          <p:cNvGrpSpPr/>
          <p:nvPr/>
        </p:nvGrpSpPr>
        <p:grpSpPr>
          <a:xfrm>
            <a:off x="4131384" y="10016500"/>
            <a:ext cx="10025232" cy="734301"/>
            <a:chOff x="0" y="0"/>
            <a:chExt cx="5548478" cy="406400"/>
          </a:xfrm>
        </p:grpSpPr>
        <p:sp>
          <p:nvSpPr>
            <p:cNvPr id="14" name="Freeform 14">
              <a:extLst>
                <a:ext uri="{FF2B5EF4-FFF2-40B4-BE49-F238E27FC236}">
                  <a16:creationId xmlns:a16="http://schemas.microsoft.com/office/drawing/2014/main" id="{3D26137C-7648-9296-39CB-66B48EE6BA81}"/>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a:extLst>
                <a:ext uri="{FF2B5EF4-FFF2-40B4-BE49-F238E27FC236}">
                  <a16:creationId xmlns:a16="http://schemas.microsoft.com/office/drawing/2014/main" id="{45D708D6-DA67-2E07-A123-75B7D6DDEBBC}"/>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5D313A48-729B-8A53-1945-F9B8B7CC7476}"/>
              </a:ext>
            </a:extLst>
          </p:cNvPr>
          <p:cNvGrpSpPr/>
          <p:nvPr/>
        </p:nvGrpSpPr>
        <p:grpSpPr>
          <a:xfrm>
            <a:off x="3977759" y="3240737"/>
            <a:ext cx="3365670" cy="3705099"/>
            <a:chOff x="0" y="0"/>
            <a:chExt cx="4487560" cy="4940131"/>
          </a:xfrm>
        </p:grpSpPr>
        <p:sp>
          <p:nvSpPr>
            <p:cNvPr id="18" name="Freeform 18">
              <a:extLst>
                <a:ext uri="{FF2B5EF4-FFF2-40B4-BE49-F238E27FC236}">
                  <a16:creationId xmlns:a16="http://schemas.microsoft.com/office/drawing/2014/main" id="{9D5E3A8D-92AB-9447-89A7-F05FF5282EDD}"/>
                </a:ext>
              </a:extLst>
            </p:cNvPr>
            <p:cNvSpPr/>
            <p:nvPr/>
          </p:nvSpPr>
          <p:spPr>
            <a:xfrm>
              <a:off x="391219" y="0"/>
              <a:ext cx="3451708" cy="3451708"/>
            </a:xfrm>
            <a:custGeom>
              <a:avLst/>
              <a:gdLst/>
              <a:ahLst/>
              <a:cxnLst/>
              <a:rect l="l" t="t" r="r" b="b"/>
              <a:pathLst>
                <a:path w="3451708" h="3451708">
                  <a:moveTo>
                    <a:pt x="0" y="0"/>
                  </a:moveTo>
                  <a:lnTo>
                    <a:pt x="3451707" y="0"/>
                  </a:lnTo>
                  <a:lnTo>
                    <a:pt x="3451707"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9" name="Freeform 19">
              <a:extLst>
                <a:ext uri="{FF2B5EF4-FFF2-40B4-BE49-F238E27FC236}">
                  <a16:creationId xmlns:a16="http://schemas.microsoft.com/office/drawing/2014/main" id="{D3498473-9854-4133-DA6F-EAA48E532672}"/>
                </a:ext>
              </a:extLst>
            </p:cNvPr>
            <p:cNvSpPr/>
            <p:nvPr/>
          </p:nvSpPr>
          <p:spPr>
            <a:xfrm>
              <a:off x="651531"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0" name="Freeform 20">
              <a:extLst>
                <a:ext uri="{FF2B5EF4-FFF2-40B4-BE49-F238E27FC236}">
                  <a16:creationId xmlns:a16="http://schemas.microsoft.com/office/drawing/2014/main" id="{863E5B38-A86B-A521-AFD1-2292BC902A86}"/>
                </a:ext>
              </a:extLst>
            </p:cNvPr>
            <p:cNvSpPr/>
            <p:nvPr/>
          </p:nvSpPr>
          <p:spPr>
            <a:xfrm>
              <a:off x="803510" y="412291"/>
              <a:ext cx="2627126" cy="2627126"/>
            </a:xfrm>
            <a:custGeom>
              <a:avLst/>
              <a:gdLst/>
              <a:ahLst/>
              <a:cxnLst/>
              <a:rect l="l" t="t" r="r" b="b"/>
              <a:pathLst>
                <a:path w="2627126" h="2627126">
                  <a:moveTo>
                    <a:pt x="0" y="0"/>
                  </a:moveTo>
                  <a:lnTo>
                    <a:pt x="2627125" y="0"/>
                  </a:lnTo>
                  <a:lnTo>
                    <a:pt x="2627125"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2" name="TextBox 22">
              <a:extLst>
                <a:ext uri="{FF2B5EF4-FFF2-40B4-BE49-F238E27FC236}">
                  <a16:creationId xmlns:a16="http://schemas.microsoft.com/office/drawing/2014/main" id="{B25FAB32-838D-BCE2-164E-C0F189549E27}"/>
                </a:ext>
              </a:extLst>
            </p:cNvPr>
            <p:cNvSpPr txBox="1"/>
            <p:nvPr/>
          </p:nvSpPr>
          <p:spPr>
            <a:xfrm>
              <a:off x="0" y="3768870"/>
              <a:ext cx="4487560"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KOMMUNIKATION</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PROTOKOLLE</a:t>
              </a:r>
            </a:p>
          </p:txBody>
        </p:sp>
      </p:grpSp>
      <p:grpSp>
        <p:nvGrpSpPr>
          <p:cNvPr id="23" name="Group 23">
            <a:extLst>
              <a:ext uri="{FF2B5EF4-FFF2-40B4-BE49-F238E27FC236}">
                <a16:creationId xmlns:a16="http://schemas.microsoft.com/office/drawing/2014/main" id="{3209A819-C4CD-56A6-9B3A-4C43C6EBA1D3}"/>
              </a:ext>
            </a:extLst>
          </p:cNvPr>
          <p:cNvGrpSpPr/>
          <p:nvPr/>
        </p:nvGrpSpPr>
        <p:grpSpPr>
          <a:xfrm>
            <a:off x="7138777" y="3255251"/>
            <a:ext cx="3715643" cy="3705099"/>
            <a:chOff x="0" y="0"/>
            <a:chExt cx="4954190" cy="4940131"/>
          </a:xfrm>
        </p:grpSpPr>
        <p:sp>
          <p:nvSpPr>
            <p:cNvPr id="24" name="Freeform 24">
              <a:extLst>
                <a:ext uri="{FF2B5EF4-FFF2-40B4-BE49-F238E27FC236}">
                  <a16:creationId xmlns:a16="http://schemas.microsoft.com/office/drawing/2014/main" id="{567B76F1-2466-B857-459C-2D65B8E5B891}"/>
                </a:ext>
              </a:extLst>
            </p:cNvPr>
            <p:cNvSpPr/>
            <p:nvPr/>
          </p:nvSpPr>
          <p:spPr>
            <a:xfrm>
              <a:off x="751241"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B7839212-D7E9-4842-DAA2-F269EEF14BD0}"/>
                </a:ext>
              </a:extLst>
            </p:cNvPr>
            <p:cNvSpPr/>
            <p:nvPr/>
          </p:nvSpPr>
          <p:spPr>
            <a:xfrm>
              <a:off x="1011554"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AC4BD2CF-3928-6944-E155-16A51382A6D7}"/>
                </a:ext>
              </a:extLst>
            </p:cNvPr>
            <p:cNvSpPr/>
            <p:nvPr/>
          </p:nvSpPr>
          <p:spPr>
            <a:xfrm>
              <a:off x="1163532"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8" name="TextBox 28">
              <a:extLst>
                <a:ext uri="{FF2B5EF4-FFF2-40B4-BE49-F238E27FC236}">
                  <a16:creationId xmlns:a16="http://schemas.microsoft.com/office/drawing/2014/main" id="{E403084B-9022-5158-A67C-8B21E409478C}"/>
                </a:ext>
              </a:extLst>
            </p:cNvPr>
            <p:cNvSpPr txBox="1"/>
            <p:nvPr/>
          </p:nvSpPr>
          <p:spPr>
            <a:xfrm>
              <a:off x="0" y="3768870"/>
              <a:ext cx="4954190" cy="1171261"/>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STUMMSCHALTUNG </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FUNKTION</a:t>
              </a:r>
            </a:p>
          </p:txBody>
        </p:sp>
      </p:grpSp>
      <p:grpSp>
        <p:nvGrpSpPr>
          <p:cNvPr id="29" name="Group 29">
            <a:extLst>
              <a:ext uri="{FF2B5EF4-FFF2-40B4-BE49-F238E27FC236}">
                <a16:creationId xmlns:a16="http://schemas.microsoft.com/office/drawing/2014/main" id="{503AC702-CD29-3435-41FF-17559C2F4D43}"/>
              </a:ext>
            </a:extLst>
          </p:cNvPr>
          <p:cNvGrpSpPr/>
          <p:nvPr/>
        </p:nvGrpSpPr>
        <p:grpSpPr>
          <a:xfrm>
            <a:off x="10894597" y="3240737"/>
            <a:ext cx="3613790" cy="3724482"/>
            <a:chOff x="-194484" y="0"/>
            <a:chExt cx="4818387" cy="4965975"/>
          </a:xfrm>
        </p:grpSpPr>
        <p:sp>
          <p:nvSpPr>
            <p:cNvPr id="30" name="Freeform 30">
              <a:extLst>
                <a:ext uri="{FF2B5EF4-FFF2-40B4-BE49-F238E27FC236}">
                  <a16:creationId xmlns:a16="http://schemas.microsoft.com/office/drawing/2014/main" id="{DD39F700-109A-7E7F-2038-69EBEBE84546}"/>
                </a:ext>
              </a:extLst>
            </p:cNvPr>
            <p:cNvSpPr/>
            <p:nvPr/>
          </p:nvSpPr>
          <p:spPr>
            <a:xfrm>
              <a:off x="517926"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1" name="Freeform 31">
              <a:extLst>
                <a:ext uri="{FF2B5EF4-FFF2-40B4-BE49-F238E27FC236}">
                  <a16:creationId xmlns:a16="http://schemas.microsoft.com/office/drawing/2014/main" id="{C4493276-F5AD-3786-E3B4-EBAE4E40F52C}"/>
                </a:ext>
              </a:extLst>
            </p:cNvPr>
            <p:cNvSpPr/>
            <p:nvPr/>
          </p:nvSpPr>
          <p:spPr>
            <a:xfrm>
              <a:off x="778239"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2" name="Freeform 32">
              <a:extLst>
                <a:ext uri="{FF2B5EF4-FFF2-40B4-BE49-F238E27FC236}">
                  <a16:creationId xmlns:a16="http://schemas.microsoft.com/office/drawing/2014/main" id="{BAD76AB0-FA8C-8418-B6F0-553A5657E49D}"/>
                </a:ext>
              </a:extLst>
            </p:cNvPr>
            <p:cNvSpPr/>
            <p:nvPr/>
          </p:nvSpPr>
          <p:spPr>
            <a:xfrm>
              <a:off x="930217"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34" name="TextBox 34">
              <a:extLst>
                <a:ext uri="{FF2B5EF4-FFF2-40B4-BE49-F238E27FC236}">
                  <a16:creationId xmlns:a16="http://schemas.microsoft.com/office/drawing/2014/main" id="{9F0C52B4-C62F-7DDB-E4E6-6ECEE341118A}"/>
                </a:ext>
              </a:extLst>
            </p:cNvPr>
            <p:cNvSpPr txBox="1"/>
            <p:nvPr/>
          </p:nvSpPr>
          <p:spPr>
            <a:xfrm>
              <a:off x="-194484" y="3794714"/>
              <a:ext cx="4818387" cy="1171261"/>
            </a:xfrm>
            <a:prstGeom prst="rect">
              <a:avLst/>
            </a:prstGeom>
          </p:spPr>
          <p:txBody>
            <a:bodyPr wrap="square"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ABSTIMMUNGEN &amp; BREAKOUT-RÄUME</a:t>
              </a:r>
            </a:p>
          </p:txBody>
        </p:sp>
      </p:grpSp>
      <p:sp>
        <p:nvSpPr>
          <p:cNvPr id="35" name="Freeform 35">
            <a:extLst>
              <a:ext uri="{FF2B5EF4-FFF2-40B4-BE49-F238E27FC236}">
                <a16:creationId xmlns:a16="http://schemas.microsoft.com/office/drawing/2014/main" id="{4FD2E7C9-9AF3-E891-E143-674E60F6BEC2}"/>
              </a:ext>
            </a:extLst>
          </p:cNvPr>
          <p:cNvSpPr/>
          <p:nvPr/>
        </p:nvSpPr>
        <p:spPr>
          <a:xfrm>
            <a:off x="679370" y="32407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6" name="Freeform 36">
            <a:extLst>
              <a:ext uri="{FF2B5EF4-FFF2-40B4-BE49-F238E27FC236}">
                <a16:creationId xmlns:a16="http://schemas.microsoft.com/office/drawing/2014/main" id="{7F0EB9F2-9D74-DA3F-3A2F-A2D2B78D4E37}"/>
              </a:ext>
            </a:extLst>
          </p:cNvPr>
          <p:cNvSpPr/>
          <p:nvPr/>
        </p:nvSpPr>
        <p:spPr>
          <a:xfrm>
            <a:off x="868797" y="3447038"/>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B53AA586-AC58-958D-228D-9083574F1267}"/>
              </a:ext>
            </a:extLst>
          </p:cNvPr>
          <p:cNvSpPr/>
          <p:nvPr/>
        </p:nvSpPr>
        <p:spPr>
          <a:xfrm>
            <a:off x="988588" y="354995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dirty="0"/>
          </a:p>
        </p:txBody>
      </p:sp>
      <p:sp>
        <p:nvSpPr>
          <p:cNvPr id="39" name="TextBox 39">
            <a:extLst>
              <a:ext uri="{FF2B5EF4-FFF2-40B4-BE49-F238E27FC236}">
                <a16:creationId xmlns:a16="http://schemas.microsoft.com/office/drawing/2014/main" id="{6D61BEE7-B417-D680-52E2-F667C60CB3DA}"/>
              </a:ext>
            </a:extLst>
          </p:cNvPr>
          <p:cNvSpPr txBox="1"/>
          <p:nvPr/>
        </p:nvSpPr>
        <p:spPr>
          <a:xfrm>
            <a:off x="385956" y="6067390"/>
            <a:ext cx="3175609" cy="878446"/>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VERHALTENSWEISE</a:t>
            </a:r>
            <a:br>
              <a:rPr lang="en-US" sz="3000" b="1" spc="-89" dirty="0">
                <a:solidFill>
                  <a:srgbClr val="FFFFFF"/>
                </a:solidFill>
                <a:latin typeface="Poppins Bold"/>
                <a:ea typeface="Poppins Bold"/>
                <a:cs typeface="Poppins Bold"/>
                <a:sym typeface="Poppins Bold"/>
              </a:rPr>
            </a:br>
            <a:r>
              <a:rPr lang="en-US" sz="3000" b="1" spc="-89" dirty="0">
                <a:solidFill>
                  <a:srgbClr val="FFFFFF"/>
                </a:solidFill>
                <a:latin typeface="Poppins Bold"/>
                <a:ea typeface="Poppins Bold"/>
                <a:cs typeface="Poppins Bold"/>
                <a:sym typeface="Poppins Bold"/>
              </a:rPr>
              <a:t>NORMEN</a:t>
            </a:r>
          </a:p>
        </p:txBody>
      </p:sp>
      <p:sp>
        <p:nvSpPr>
          <p:cNvPr id="40" name="TextBox 40">
            <a:extLst>
              <a:ext uri="{FF2B5EF4-FFF2-40B4-BE49-F238E27FC236}">
                <a16:creationId xmlns:a16="http://schemas.microsoft.com/office/drawing/2014/main" id="{E462FD39-479D-AC93-A3CA-CA71B0F45473}"/>
              </a:ext>
            </a:extLst>
          </p:cNvPr>
          <p:cNvSpPr txBox="1"/>
          <p:nvPr/>
        </p:nvSpPr>
        <p:spPr>
          <a:xfrm>
            <a:off x="4708639" y="678358"/>
            <a:ext cx="10546263" cy="1836721"/>
          </a:xfrm>
          <a:prstGeom prst="rect">
            <a:avLst/>
          </a:prstGeom>
        </p:spPr>
        <p:txBody>
          <a:bodyPr wrap="square" lIns="0" tIns="0" rIns="0" bIns="0" rtlCol="0" anchor="t">
            <a:spAutoFit/>
          </a:bodyPr>
          <a:lstStyle/>
          <a:p>
            <a:pPr algn="ctr">
              <a:lnSpc>
                <a:spcPts val="7148"/>
              </a:lnSpc>
            </a:pPr>
            <a:r>
              <a:rPr lang="en-US" sz="6326" b="1" spc="-189" dirty="0">
                <a:solidFill>
                  <a:srgbClr val="000000"/>
                </a:solidFill>
                <a:latin typeface="Poppins Bold"/>
                <a:ea typeface="Poppins Bold"/>
                <a:cs typeface="Poppins Bold"/>
                <a:sym typeface="Poppins Bold"/>
              </a:rPr>
              <a:t>REGELN UND TIPPS FÜR ONLINE-MEETINGS</a:t>
            </a:r>
          </a:p>
        </p:txBody>
      </p:sp>
      <p:sp>
        <p:nvSpPr>
          <p:cNvPr id="41" name="TextBox 41">
            <a:extLst>
              <a:ext uri="{FF2B5EF4-FFF2-40B4-BE49-F238E27FC236}">
                <a16:creationId xmlns:a16="http://schemas.microsoft.com/office/drawing/2014/main" id="{B278EA75-B50B-A37C-5C14-0E82B793B3FD}"/>
              </a:ext>
            </a:extLst>
          </p:cNvPr>
          <p:cNvSpPr txBox="1"/>
          <p:nvPr/>
        </p:nvSpPr>
        <p:spPr>
          <a:xfrm>
            <a:off x="14574204" y="6078457"/>
            <a:ext cx="3713796" cy="442429"/>
          </a:xfrm>
          <a:prstGeom prst="rect">
            <a:avLst/>
          </a:prstGeom>
        </p:spPr>
        <p:txBody>
          <a:bodyPr lIns="0" tIns="0" rIns="0" bIns="0" rtlCol="0" anchor="t">
            <a:spAutoFit/>
          </a:bodyPr>
          <a:lstStyle/>
          <a:p>
            <a:pPr algn="ctr">
              <a:lnSpc>
                <a:spcPts val="3390"/>
              </a:lnSpc>
            </a:pPr>
            <a:r>
              <a:rPr lang="en-US" sz="3000" b="1" spc="-89" dirty="0">
                <a:solidFill>
                  <a:srgbClr val="FFFFFF"/>
                </a:solidFill>
                <a:latin typeface="Poppins Bold"/>
                <a:ea typeface="Poppins Bold"/>
                <a:cs typeface="Poppins Bold"/>
                <a:sym typeface="Poppins Bold"/>
              </a:rPr>
              <a:t>FOLLOW-ON</a:t>
            </a:r>
          </a:p>
        </p:txBody>
      </p:sp>
      <p:sp>
        <p:nvSpPr>
          <p:cNvPr id="42" name="Freeform 42">
            <a:extLst>
              <a:ext uri="{FF2B5EF4-FFF2-40B4-BE49-F238E27FC236}">
                <a16:creationId xmlns:a16="http://schemas.microsoft.com/office/drawing/2014/main" id="{6204EEED-3CF6-1DA1-E455-8C637715020A}"/>
              </a:ext>
            </a:extLst>
          </p:cNvPr>
          <p:cNvSpPr/>
          <p:nvPr/>
        </p:nvSpPr>
        <p:spPr>
          <a:xfrm>
            <a:off x="2376694" y="604686"/>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1"/>
            <a:stretch>
              <a:fillRect/>
            </a:stretch>
          </a:blipFill>
        </p:spPr>
        <p:txBody>
          <a:bodyPr/>
          <a:lstStyle/>
          <a:p>
            <a:endParaRPr lang="de-DE"/>
          </a:p>
        </p:txBody>
      </p:sp>
      <p:pic>
        <p:nvPicPr>
          <p:cNvPr id="44" name="Graphic 43" descr="Raised hand outline">
            <a:extLst>
              <a:ext uri="{FF2B5EF4-FFF2-40B4-BE49-F238E27FC236}">
                <a16:creationId xmlns:a16="http://schemas.microsoft.com/office/drawing/2014/main" id="{899FD70C-CBF9-4644-8DDB-995BC34AD8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4686300"/>
            <a:ext cx="914400" cy="914400"/>
          </a:xfrm>
          <a:prstGeom prst="rect">
            <a:avLst/>
          </a:prstGeom>
        </p:spPr>
      </p:pic>
      <p:pic>
        <p:nvPicPr>
          <p:cNvPr id="46" name="Graphic 45" descr="Raised hand with solid fill">
            <a:extLst>
              <a:ext uri="{FF2B5EF4-FFF2-40B4-BE49-F238E27FC236}">
                <a16:creationId xmlns:a16="http://schemas.microsoft.com/office/drawing/2014/main" id="{F4FBDBC1-453D-AD73-AAEB-ED66CBA437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51948" y="3893145"/>
            <a:ext cx="1168965" cy="1168965"/>
          </a:xfrm>
          <a:prstGeom prst="rect">
            <a:avLst/>
          </a:prstGeom>
        </p:spPr>
      </p:pic>
      <p:pic>
        <p:nvPicPr>
          <p:cNvPr id="48" name="Graphic 47" descr="Mental Health with solid fill">
            <a:extLst>
              <a:ext uri="{FF2B5EF4-FFF2-40B4-BE49-F238E27FC236}">
                <a16:creationId xmlns:a16="http://schemas.microsoft.com/office/drawing/2014/main" id="{3AB6FE67-29F0-D1B1-C7B2-B79EBFA3D2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9276" y="3810041"/>
            <a:ext cx="1362047" cy="1362047"/>
          </a:xfrm>
          <a:prstGeom prst="rect">
            <a:avLst/>
          </a:prstGeom>
        </p:spPr>
      </p:pic>
      <p:pic>
        <p:nvPicPr>
          <p:cNvPr id="50" name="Graphic 49" descr="Mute speaker with solid fill">
            <a:extLst>
              <a:ext uri="{FF2B5EF4-FFF2-40B4-BE49-F238E27FC236}">
                <a16:creationId xmlns:a16="http://schemas.microsoft.com/office/drawing/2014/main" id="{BEC50667-668F-257E-E1ED-0844286EE4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39703" y="3917281"/>
            <a:ext cx="1147569" cy="1147569"/>
          </a:xfrm>
          <a:prstGeom prst="rect">
            <a:avLst/>
          </a:prstGeom>
        </p:spPr>
      </p:pic>
      <p:pic>
        <p:nvPicPr>
          <p:cNvPr id="56" name="Graphic 55" descr="Bar chart with solid fill">
            <a:extLst>
              <a:ext uri="{FF2B5EF4-FFF2-40B4-BE49-F238E27FC236}">
                <a16:creationId xmlns:a16="http://schemas.microsoft.com/office/drawing/2014/main" id="{E3FA7715-3258-7C31-8DBF-18C4FCE912F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141614" y="3957770"/>
            <a:ext cx="1119757" cy="1119757"/>
          </a:xfrm>
          <a:prstGeom prst="rect">
            <a:avLst/>
          </a:prstGeom>
        </p:spPr>
      </p:pic>
      <p:pic>
        <p:nvPicPr>
          <p:cNvPr id="58" name="Graphic 57" descr="Clipboard Ticked with solid fill">
            <a:extLst>
              <a:ext uri="{FF2B5EF4-FFF2-40B4-BE49-F238E27FC236}">
                <a16:creationId xmlns:a16="http://schemas.microsoft.com/office/drawing/2014/main" id="{97E5A74E-BBD4-6E93-163D-F0EB2A450C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816014" y="3928678"/>
            <a:ext cx="1191102" cy="1191102"/>
          </a:xfrm>
          <a:prstGeom prst="rect">
            <a:avLst/>
          </a:prstGeom>
        </p:spPr>
      </p:pic>
    </p:spTree>
    <p:extLst>
      <p:ext uri="{BB962C8B-B14F-4D97-AF65-F5344CB8AC3E}">
        <p14:creationId xmlns:p14="http://schemas.microsoft.com/office/powerpoint/2010/main" val="1647386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43772-C8A0-525E-DC43-E83BBA9EB1C5}"/>
              </a:ext>
            </a:extLst>
          </p:cNvPr>
          <p:cNvPicPr>
            <a:picLocks noChangeAspect="1"/>
          </p:cNvPicPr>
          <p:nvPr/>
        </p:nvPicPr>
        <p:blipFill>
          <a:blip r:embed="rId3"/>
          <a:stretch>
            <a:fillRect/>
          </a:stretch>
        </p:blipFill>
        <p:spPr>
          <a:xfrm>
            <a:off x="1049890" y="1914785"/>
            <a:ext cx="1219200" cy="1219200"/>
          </a:xfrm>
          <a:prstGeom prst="rect">
            <a:avLst/>
          </a:prstGeom>
        </p:spPr>
      </p:pic>
      <p:sp>
        <p:nvSpPr>
          <p:cNvPr id="6" name="TextBox 5">
            <a:extLst>
              <a:ext uri="{FF2B5EF4-FFF2-40B4-BE49-F238E27FC236}">
                <a16:creationId xmlns:a16="http://schemas.microsoft.com/office/drawing/2014/main" id="{CC7307A3-6DBA-BA82-4FD0-22B829E7EAE1}"/>
              </a:ext>
            </a:extLst>
          </p:cNvPr>
          <p:cNvSpPr txBox="1"/>
          <p:nvPr/>
        </p:nvSpPr>
        <p:spPr>
          <a:xfrm>
            <a:off x="889888" y="3238648"/>
            <a:ext cx="1539204" cy="553998"/>
          </a:xfrm>
          <a:prstGeom prst="rect">
            <a:avLst/>
          </a:prstGeom>
          <a:noFill/>
        </p:spPr>
        <p:txBody>
          <a:bodyPr wrap="none" rtlCol="0">
            <a:spAutoFit/>
          </a:bodyPr>
          <a:lstStyle/>
          <a:p>
            <a:r>
              <a:rPr lang="en-IT" sz="3000" b="1" dirty="0">
                <a:latin typeface="Poppins" pitchFamily="2" charset="77"/>
                <a:cs typeface="Poppins" pitchFamily="2" charset="77"/>
              </a:rPr>
              <a:t>TRELLO</a:t>
            </a:r>
          </a:p>
        </p:txBody>
      </p:sp>
      <p:pic>
        <p:nvPicPr>
          <p:cNvPr id="8" name="Picture 7">
            <a:extLst>
              <a:ext uri="{FF2B5EF4-FFF2-40B4-BE49-F238E27FC236}">
                <a16:creationId xmlns:a16="http://schemas.microsoft.com/office/drawing/2014/main" id="{0B601B18-4CA7-F3CB-8FA8-02EFEA209387}"/>
              </a:ext>
            </a:extLst>
          </p:cNvPr>
          <p:cNvPicPr>
            <a:picLocks noChangeAspect="1"/>
          </p:cNvPicPr>
          <p:nvPr/>
        </p:nvPicPr>
        <p:blipFill>
          <a:blip r:embed="rId4"/>
          <a:stretch>
            <a:fillRect/>
          </a:stretch>
        </p:blipFill>
        <p:spPr>
          <a:xfrm>
            <a:off x="2877525" y="2005772"/>
            <a:ext cx="2684222" cy="1509875"/>
          </a:xfrm>
          <a:prstGeom prst="rect">
            <a:avLst/>
          </a:prstGeom>
        </p:spPr>
      </p:pic>
      <p:pic>
        <p:nvPicPr>
          <p:cNvPr id="9" name="Picture 8">
            <a:extLst>
              <a:ext uri="{FF2B5EF4-FFF2-40B4-BE49-F238E27FC236}">
                <a16:creationId xmlns:a16="http://schemas.microsoft.com/office/drawing/2014/main" id="{25F815B1-9A29-E6FC-306D-74F6A0300081}"/>
              </a:ext>
            </a:extLst>
          </p:cNvPr>
          <p:cNvPicPr>
            <a:picLocks noChangeAspect="1"/>
          </p:cNvPicPr>
          <p:nvPr/>
        </p:nvPicPr>
        <p:blipFill>
          <a:blip r:embed="rId5"/>
          <a:stretch>
            <a:fillRect/>
          </a:stretch>
        </p:blipFill>
        <p:spPr>
          <a:xfrm>
            <a:off x="5930313" y="1327393"/>
            <a:ext cx="4495800" cy="2465253"/>
          </a:xfrm>
          <a:prstGeom prst="rect">
            <a:avLst/>
          </a:prstGeom>
        </p:spPr>
      </p:pic>
      <p:pic>
        <p:nvPicPr>
          <p:cNvPr id="10" name="Picture 9">
            <a:extLst>
              <a:ext uri="{FF2B5EF4-FFF2-40B4-BE49-F238E27FC236}">
                <a16:creationId xmlns:a16="http://schemas.microsoft.com/office/drawing/2014/main" id="{7A0E4A5E-0F5B-416A-48F0-68FA4F627D1C}"/>
              </a:ext>
            </a:extLst>
          </p:cNvPr>
          <p:cNvPicPr>
            <a:picLocks noChangeAspect="1"/>
          </p:cNvPicPr>
          <p:nvPr/>
        </p:nvPicPr>
        <p:blipFill>
          <a:blip r:embed="rId6"/>
          <a:stretch>
            <a:fillRect/>
          </a:stretch>
        </p:blipFill>
        <p:spPr>
          <a:xfrm>
            <a:off x="10870022" y="1816243"/>
            <a:ext cx="1765300" cy="1765300"/>
          </a:xfrm>
          <a:prstGeom prst="rect">
            <a:avLst/>
          </a:prstGeom>
        </p:spPr>
      </p:pic>
      <p:pic>
        <p:nvPicPr>
          <p:cNvPr id="11" name="Picture 10">
            <a:extLst>
              <a:ext uri="{FF2B5EF4-FFF2-40B4-BE49-F238E27FC236}">
                <a16:creationId xmlns:a16="http://schemas.microsoft.com/office/drawing/2014/main" id="{D47168DF-D3D9-6AEB-3745-E7B26BCB988A}"/>
              </a:ext>
            </a:extLst>
          </p:cNvPr>
          <p:cNvPicPr>
            <a:picLocks noChangeAspect="1"/>
          </p:cNvPicPr>
          <p:nvPr/>
        </p:nvPicPr>
        <p:blipFill>
          <a:blip r:embed="rId7"/>
          <a:stretch>
            <a:fillRect/>
          </a:stretch>
        </p:blipFill>
        <p:spPr>
          <a:xfrm>
            <a:off x="13291654" y="2216431"/>
            <a:ext cx="4523494" cy="1153491"/>
          </a:xfrm>
          <a:prstGeom prst="rect">
            <a:avLst/>
          </a:prstGeom>
        </p:spPr>
      </p:pic>
      <p:pic>
        <p:nvPicPr>
          <p:cNvPr id="12" name="Picture 11">
            <a:extLst>
              <a:ext uri="{FF2B5EF4-FFF2-40B4-BE49-F238E27FC236}">
                <a16:creationId xmlns:a16="http://schemas.microsoft.com/office/drawing/2014/main" id="{239BAE7D-AC73-9F61-F493-3CB1F7E2FE8C}"/>
              </a:ext>
            </a:extLst>
          </p:cNvPr>
          <p:cNvPicPr>
            <a:picLocks noChangeAspect="1"/>
          </p:cNvPicPr>
          <p:nvPr/>
        </p:nvPicPr>
        <p:blipFill>
          <a:blip r:embed="rId8"/>
          <a:stretch>
            <a:fillRect/>
          </a:stretch>
        </p:blipFill>
        <p:spPr>
          <a:xfrm>
            <a:off x="311760" y="3854531"/>
            <a:ext cx="3756478" cy="2113019"/>
          </a:xfrm>
          <a:prstGeom prst="rect">
            <a:avLst/>
          </a:prstGeom>
        </p:spPr>
      </p:pic>
      <p:grpSp>
        <p:nvGrpSpPr>
          <p:cNvPr id="13" name="Group 2">
            <a:extLst>
              <a:ext uri="{FF2B5EF4-FFF2-40B4-BE49-F238E27FC236}">
                <a16:creationId xmlns:a16="http://schemas.microsoft.com/office/drawing/2014/main" id="{8EEE1C1B-186F-8B5C-DE55-E3F1C887858E}"/>
              </a:ext>
            </a:extLst>
          </p:cNvPr>
          <p:cNvGrpSpPr/>
          <p:nvPr/>
        </p:nvGrpSpPr>
        <p:grpSpPr>
          <a:xfrm>
            <a:off x="29386" y="-1859236"/>
            <a:ext cx="20505360" cy="3549444"/>
            <a:chOff x="0" y="0"/>
            <a:chExt cx="5661114" cy="3515228"/>
          </a:xfrm>
        </p:grpSpPr>
        <p:sp>
          <p:nvSpPr>
            <p:cNvPr id="14" name="Freeform 3">
              <a:extLst>
                <a:ext uri="{FF2B5EF4-FFF2-40B4-BE49-F238E27FC236}">
                  <a16:creationId xmlns:a16="http://schemas.microsoft.com/office/drawing/2014/main" id="{8C5102E9-347E-8388-C853-B7624F289283}"/>
                </a:ext>
              </a:extLst>
            </p:cNvPr>
            <p:cNvSpPr/>
            <p:nvPr/>
          </p:nvSpPr>
          <p:spPr>
            <a:xfrm>
              <a:off x="0" y="1840910"/>
              <a:ext cx="504083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15" name="TextBox 4">
              <a:extLst>
                <a:ext uri="{FF2B5EF4-FFF2-40B4-BE49-F238E27FC236}">
                  <a16:creationId xmlns:a16="http://schemas.microsoft.com/office/drawing/2014/main" id="{0982A453-9C4C-21B7-62F8-6EF615BC9EF5}"/>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D59B67BA-61F1-4B70-7584-BBAC95320715}"/>
              </a:ext>
            </a:extLst>
          </p:cNvPr>
          <p:cNvSpPr txBox="1"/>
          <p:nvPr/>
        </p:nvSpPr>
        <p:spPr>
          <a:xfrm>
            <a:off x="2877525" y="741310"/>
            <a:ext cx="12360161" cy="926216"/>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TECHNISCHE HILFSMITTEL: VORSCHLÄGE</a:t>
            </a:r>
          </a:p>
        </p:txBody>
      </p:sp>
      <p:pic>
        <p:nvPicPr>
          <p:cNvPr id="16" name="Picture 15">
            <a:extLst>
              <a:ext uri="{FF2B5EF4-FFF2-40B4-BE49-F238E27FC236}">
                <a16:creationId xmlns:a16="http://schemas.microsoft.com/office/drawing/2014/main" id="{9A869C95-8F53-71CB-6DCF-00C43DBCADAD}"/>
              </a:ext>
            </a:extLst>
          </p:cNvPr>
          <p:cNvPicPr>
            <a:picLocks noChangeAspect="1"/>
          </p:cNvPicPr>
          <p:nvPr/>
        </p:nvPicPr>
        <p:blipFill>
          <a:blip r:embed="rId9"/>
          <a:stretch>
            <a:fillRect/>
          </a:stretch>
        </p:blipFill>
        <p:spPr>
          <a:xfrm>
            <a:off x="4109609" y="3756838"/>
            <a:ext cx="3019537" cy="2013338"/>
          </a:xfrm>
          <a:prstGeom prst="rect">
            <a:avLst/>
          </a:prstGeom>
        </p:spPr>
      </p:pic>
      <p:pic>
        <p:nvPicPr>
          <p:cNvPr id="17" name="Picture 16">
            <a:extLst>
              <a:ext uri="{FF2B5EF4-FFF2-40B4-BE49-F238E27FC236}">
                <a16:creationId xmlns:a16="http://schemas.microsoft.com/office/drawing/2014/main" id="{859216D4-E042-0ED6-C02B-13FCC4232CC9}"/>
              </a:ext>
            </a:extLst>
          </p:cNvPr>
          <p:cNvPicPr>
            <a:picLocks noChangeAspect="1"/>
          </p:cNvPicPr>
          <p:nvPr/>
        </p:nvPicPr>
        <p:blipFill>
          <a:blip r:embed="rId10"/>
          <a:stretch>
            <a:fillRect/>
          </a:stretch>
        </p:blipFill>
        <p:spPr>
          <a:xfrm>
            <a:off x="6806870" y="3029980"/>
            <a:ext cx="2937685" cy="2204960"/>
          </a:xfrm>
          <a:prstGeom prst="rect">
            <a:avLst/>
          </a:prstGeom>
        </p:spPr>
      </p:pic>
      <p:pic>
        <p:nvPicPr>
          <p:cNvPr id="20" name="Picture 19">
            <a:extLst>
              <a:ext uri="{FF2B5EF4-FFF2-40B4-BE49-F238E27FC236}">
                <a16:creationId xmlns:a16="http://schemas.microsoft.com/office/drawing/2014/main" id="{C6928503-0C28-70B5-EC40-CBB946120A72}"/>
              </a:ext>
            </a:extLst>
          </p:cNvPr>
          <p:cNvPicPr>
            <a:picLocks noChangeAspect="1"/>
          </p:cNvPicPr>
          <p:nvPr/>
        </p:nvPicPr>
        <p:blipFill>
          <a:blip r:embed="rId11"/>
          <a:stretch>
            <a:fillRect/>
          </a:stretch>
        </p:blipFill>
        <p:spPr>
          <a:xfrm>
            <a:off x="226953" y="5857049"/>
            <a:ext cx="3131348" cy="1565674"/>
          </a:xfrm>
          <a:prstGeom prst="rect">
            <a:avLst/>
          </a:prstGeom>
        </p:spPr>
      </p:pic>
      <p:pic>
        <p:nvPicPr>
          <p:cNvPr id="21" name="Picture 20">
            <a:extLst>
              <a:ext uri="{FF2B5EF4-FFF2-40B4-BE49-F238E27FC236}">
                <a16:creationId xmlns:a16="http://schemas.microsoft.com/office/drawing/2014/main" id="{07448F60-FDB8-CF24-216B-307857302C87}"/>
              </a:ext>
            </a:extLst>
          </p:cNvPr>
          <p:cNvPicPr>
            <a:picLocks noChangeAspect="1"/>
          </p:cNvPicPr>
          <p:nvPr/>
        </p:nvPicPr>
        <p:blipFill>
          <a:blip r:embed="rId12"/>
          <a:srcRect t="31468" b="31136"/>
          <a:stretch/>
        </p:blipFill>
        <p:spPr>
          <a:xfrm>
            <a:off x="9880713" y="3769961"/>
            <a:ext cx="3673275" cy="1153491"/>
          </a:xfrm>
          <a:prstGeom prst="rect">
            <a:avLst/>
          </a:prstGeom>
        </p:spPr>
      </p:pic>
      <p:pic>
        <p:nvPicPr>
          <p:cNvPr id="22" name="Picture 21">
            <a:extLst>
              <a:ext uri="{FF2B5EF4-FFF2-40B4-BE49-F238E27FC236}">
                <a16:creationId xmlns:a16="http://schemas.microsoft.com/office/drawing/2014/main" id="{6FB67495-39F6-EF0E-57BC-38DECB964CDF}"/>
              </a:ext>
            </a:extLst>
          </p:cNvPr>
          <p:cNvPicPr>
            <a:picLocks noChangeAspect="1"/>
          </p:cNvPicPr>
          <p:nvPr/>
        </p:nvPicPr>
        <p:blipFill>
          <a:blip r:embed="rId13"/>
          <a:stretch>
            <a:fillRect/>
          </a:stretch>
        </p:blipFill>
        <p:spPr>
          <a:xfrm>
            <a:off x="3727230" y="5602367"/>
            <a:ext cx="3260156" cy="1833838"/>
          </a:xfrm>
          <a:prstGeom prst="rect">
            <a:avLst/>
          </a:prstGeom>
        </p:spPr>
      </p:pic>
      <p:pic>
        <p:nvPicPr>
          <p:cNvPr id="23" name="Picture 22">
            <a:extLst>
              <a:ext uri="{FF2B5EF4-FFF2-40B4-BE49-F238E27FC236}">
                <a16:creationId xmlns:a16="http://schemas.microsoft.com/office/drawing/2014/main" id="{B9C4659D-1F68-6694-0F91-8244E759DB6D}"/>
              </a:ext>
            </a:extLst>
          </p:cNvPr>
          <p:cNvPicPr>
            <a:picLocks noChangeAspect="1"/>
          </p:cNvPicPr>
          <p:nvPr/>
        </p:nvPicPr>
        <p:blipFill>
          <a:blip r:embed="rId14"/>
          <a:srcRect l="14283" t="19385" r="13827" b="23936"/>
          <a:stretch/>
        </p:blipFill>
        <p:spPr>
          <a:xfrm>
            <a:off x="7697323" y="5624071"/>
            <a:ext cx="3750652" cy="2001104"/>
          </a:xfrm>
          <a:prstGeom prst="rect">
            <a:avLst/>
          </a:prstGeom>
        </p:spPr>
      </p:pic>
      <p:pic>
        <p:nvPicPr>
          <p:cNvPr id="24" name="Picture 23">
            <a:extLst>
              <a:ext uri="{FF2B5EF4-FFF2-40B4-BE49-F238E27FC236}">
                <a16:creationId xmlns:a16="http://schemas.microsoft.com/office/drawing/2014/main" id="{8166C88E-B81B-A70B-23D3-D78186A27860}"/>
              </a:ext>
            </a:extLst>
          </p:cNvPr>
          <p:cNvPicPr>
            <a:picLocks noChangeAspect="1"/>
          </p:cNvPicPr>
          <p:nvPr/>
        </p:nvPicPr>
        <p:blipFill>
          <a:blip r:embed="rId15"/>
          <a:srcRect l="-2069" t="26480" r="-4787" b="27672"/>
          <a:stretch/>
        </p:blipFill>
        <p:spPr>
          <a:xfrm>
            <a:off x="12424495" y="5850409"/>
            <a:ext cx="3673275" cy="1490629"/>
          </a:xfrm>
          <a:prstGeom prst="rect">
            <a:avLst/>
          </a:prstGeom>
        </p:spPr>
      </p:pic>
      <p:pic>
        <p:nvPicPr>
          <p:cNvPr id="19" name="Picture 18">
            <a:extLst>
              <a:ext uri="{FF2B5EF4-FFF2-40B4-BE49-F238E27FC236}">
                <a16:creationId xmlns:a16="http://schemas.microsoft.com/office/drawing/2014/main" id="{52E7DD98-6066-9DE8-2AFD-BBCA31016AE9}"/>
              </a:ext>
            </a:extLst>
          </p:cNvPr>
          <p:cNvPicPr>
            <a:picLocks noChangeAspect="1"/>
          </p:cNvPicPr>
          <p:nvPr/>
        </p:nvPicPr>
        <p:blipFill>
          <a:blip r:embed="rId16"/>
          <a:stretch>
            <a:fillRect/>
          </a:stretch>
        </p:blipFill>
        <p:spPr>
          <a:xfrm>
            <a:off x="12527733" y="4636668"/>
            <a:ext cx="5217264" cy="1086307"/>
          </a:xfrm>
          <a:prstGeom prst="rect">
            <a:avLst/>
          </a:prstGeom>
        </p:spPr>
      </p:pic>
      <p:pic>
        <p:nvPicPr>
          <p:cNvPr id="25" name="Picture 24">
            <a:extLst>
              <a:ext uri="{FF2B5EF4-FFF2-40B4-BE49-F238E27FC236}">
                <a16:creationId xmlns:a16="http://schemas.microsoft.com/office/drawing/2014/main" id="{9453BE98-796C-08E2-119D-21D94143A364}"/>
              </a:ext>
            </a:extLst>
          </p:cNvPr>
          <p:cNvPicPr>
            <a:picLocks noChangeAspect="1"/>
          </p:cNvPicPr>
          <p:nvPr/>
        </p:nvPicPr>
        <p:blipFill>
          <a:blip r:embed="rId17"/>
          <a:stretch>
            <a:fillRect/>
          </a:stretch>
        </p:blipFill>
        <p:spPr>
          <a:xfrm>
            <a:off x="0" y="8308952"/>
            <a:ext cx="5473700" cy="1485900"/>
          </a:xfrm>
          <a:prstGeom prst="rect">
            <a:avLst/>
          </a:prstGeom>
        </p:spPr>
      </p:pic>
      <p:pic>
        <p:nvPicPr>
          <p:cNvPr id="26" name="Picture 25">
            <a:extLst>
              <a:ext uri="{FF2B5EF4-FFF2-40B4-BE49-F238E27FC236}">
                <a16:creationId xmlns:a16="http://schemas.microsoft.com/office/drawing/2014/main" id="{BA7EAE1A-323F-6BA7-D6DA-58FC7ABCD034}"/>
              </a:ext>
            </a:extLst>
          </p:cNvPr>
          <p:cNvPicPr>
            <a:picLocks noChangeAspect="1"/>
          </p:cNvPicPr>
          <p:nvPr/>
        </p:nvPicPr>
        <p:blipFill>
          <a:blip r:embed="rId18"/>
          <a:srcRect l="-1335" t="20200" r="-3476" b="23851"/>
          <a:stretch/>
        </p:blipFill>
        <p:spPr>
          <a:xfrm>
            <a:off x="5056002" y="7978616"/>
            <a:ext cx="5457579" cy="1620059"/>
          </a:xfrm>
          <a:prstGeom prst="rect">
            <a:avLst/>
          </a:prstGeom>
        </p:spPr>
      </p:pic>
      <p:pic>
        <p:nvPicPr>
          <p:cNvPr id="27" name="Picture 26">
            <a:extLst>
              <a:ext uri="{FF2B5EF4-FFF2-40B4-BE49-F238E27FC236}">
                <a16:creationId xmlns:a16="http://schemas.microsoft.com/office/drawing/2014/main" id="{90ABD973-26F0-116B-0FC9-DDDA66DAE140}"/>
              </a:ext>
            </a:extLst>
          </p:cNvPr>
          <p:cNvPicPr>
            <a:picLocks noChangeAspect="1"/>
          </p:cNvPicPr>
          <p:nvPr/>
        </p:nvPicPr>
        <p:blipFill>
          <a:blip r:embed="rId19"/>
          <a:srcRect t="24492" b="27390"/>
          <a:stretch/>
        </p:blipFill>
        <p:spPr>
          <a:xfrm>
            <a:off x="10516324" y="7418853"/>
            <a:ext cx="5164958" cy="1303432"/>
          </a:xfrm>
          <a:prstGeom prst="rect">
            <a:avLst/>
          </a:prstGeom>
        </p:spPr>
      </p:pic>
      <p:pic>
        <p:nvPicPr>
          <p:cNvPr id="28" name="Picture 27">
            <a:extLst>
              <a:ext uri="{FF2B5EF4-FFF2-40B4-BE49-F238E27FC236}">
                <a16:creationId xmlns:a16="http://schemas.microsoft.com/office/drawing/2014/main" id="{B454C9B2-864E-3C5D-E1CB-BA6B012FE1E3}"/>
              </a:ext>
            </a:extLst>
          </p:cNvPr>
          <p:cNvPicPr>
            <a:picLocks noChangeAspect="1"/>
          </p:cNvPicPr>
          <p:nvPr/>
        </p:nvPicPr>
        <p:blipFill>
          <a:blip r:embed="rId20"/>
          <a:srcRect l="2352" t="-171349" r="-2352" b="212874"/>
          <a:stretch/>
        </p:blipFill>
        <p:spPr>
          <a:xfrm>
            <a:off x="7637975" y="5697939"/>
            <a:ext cx="3810000" cy="1247608"/>
          </a:xfrm>
          <a:prstGeom prst="rect">
            <a:avLst/>
          </a:prstGeom>
        </p:spPr>
      </p:pic>
      <p:pic>
        <p:nvPicPr>
          <p:cNvPr id="30" name="Picture 29">
            <a:extLst>
              <a:ext uri="{FF2B5EF4-FFF2-40B4-BE49-F238E27FC236}">
                <a16:creationId xmlns:a16="http://schemas.microsoft.com/office/drawing/2014/main" id="{8A04C1E5-FDF2-FF9D-4F96-AA5839C02612}"/>
              </a:ext>
            </a:extLst>
          </p:cNvPr>
          <p:cNvPicPr>
            <a:picLocks noChangeAspect="1"/>
          </p:cNvPicPr>
          <p:nvPr/>
        </p:nvPicPr>
        <p:blipFill>
          <a:blip r:embed="rId20"/>
          <a:srcRect t="17525" b="16299"/>
          <a:stretch/>
        </p:blipFill>
        <p:spPr>
          <a:xfrm>
            <a:off x="13941022" y="8547721"/>
            <a:ext cx="3810000" cy="1411933"/>
          </a:xfrm>
          <a:prstGeom prst="rect">
            <a:avLst/>
          </a:prstGeom>
        </p:spPr>
      </p:pic>
      <p:pic>
        <p:nvPicPr>
          <p:cNvPr id="31" name="Picture 30">
            <a:extLst>
              <a:ext uri="{FF2B5EF4-FFF2-40B4-BE49-F238E27FC236}">
                <a16:creationId xmlns:a16="http://schemas.microsoft.com/office/drawing/2014/main" id="{C12F753E-CC5F-80AD-FF0E-07AA214231B5}"/>
              </a:ext>
            </a:extLst>
          </p:cNvPr>
          <p:cNvPicPr>
            <a:picLocks noChangeAspect="1"/>
          </p:cNvPicPr>
          <p:nvPr/>
        </p:nvPicPr>
        <p:blipFill>
          <a:blip r:embed="rId20"/>
          <a:srcRect t="17525" b="16299"/>
          <a:stretch/>
        </p:blipFill>
        <p:spPr>
          <a:xfrm>
            <a:off x="13648401" y="8521706"/>
            <a:ext cx="3810000" cy="1411933"/>
          </a:xfrm>
          <a:prstGeom prst="rect">
            <a:avLst/>
          </a:prstGeom>
        </p:spPr>
      </p:pic>
    </p:spTree>
    <p:extLst>
      <p:ext uri="{BB962C8B-B14F-4D97-AF65-F5344CB8AC3E}">
        <p14:creationId xmlns:p14="http://schemas.microsoft.com/office/powerpoint/2010/main" val="178002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44597-5D80-9071-2436-321B484DB569}"/>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1CAFD6A-AD2C-3313-88B8-D60DFF91A27E}"/>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3324D083-D726-39A2-E2C9-17D84AB4E31E}"/>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A2F73CA-899E-8C75-1C4E-7D9B50F85015}"/>
              </a:ext>
            </a:extLst>
          </p:cNvPr>
          <p:cNvGraphicFramePr>
            <a:graphicFrameLocks noGrp="1"/>
          </p:cNvGraphicFramePr>
          <p:nvPr>
            <p:extLst>
              <p:ext uri="{D42A27DB-BD31-4B8C-83A1-F6EECF244321}">
                <p14:modId xmlns:p14="http://schemas.microsoft.com/office/powerpoint/2010/main" val="1553699178"/>
              </p:ext>
            </p:extLst>
          </p:nvPr>
        </p:nvGraphicFramePr>
        <p:xfrm>
          <a:off x="39348" y="-2262"/>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lnT w="762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FF51B253-DD98-A751-A859-B44B96529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600" y="8839200"/>
            <a:ext cx="1447800" cy="1447800"/>
          </a:xfrm>
          <a:prstGeom prst="rect">
            <a:avLst/>
          </a:prstGeom>
        </p:spPr>
      </p:pic>
    </p:spTree>
    <p:extLst>
      <p:ext uri="{BB962C8B-B14F-4D97-AF65-F5344CB8AC3E}">
        <p14:creationId xmlns:p14="http://schemas.microsoft.com/office/powerpoint/2010/main" val="2170960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1667-36E5-EA84-F461-745157390734}"/>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583228D3-B24A-B2A4-9DE3-B55AB3E14A92}"/>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741E8EF6-91B8-7B83-A2D5-8B457ACB290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89A9DF30-00E5-D448-DD80-562CF2579B77}"/>
              </a:ext>
            </a:extLst>
          </p:cNvPr>
          <p:cNvGraphicFramePr>
            <a:graphicFrameLocks noGrp="1"/>
          </p:cNvGraphicFramePr>
          <p:nvPr>
            <p:extLst>
              <p:ext uri="{D42A27DB-BD31-4B8C-83A1-F6EECF244321}">
                <p14:modId xmlns:p14="http://schemas.microsoft.com/office/powerpoint/2010/main" val="3832953373"/>
              </p:ext>
            </p:extLst>
          </p:nvPr>
        </p:nvGraphicFramePr>
        <p:xfrm>
          <a:off x="-13252" y="-800100"/>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A5B3EFF-6C5C-A371-6B74-25B4D9FFF5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8572500"/>
            <a:ext cx="1447800" cy="1447800"/>
          </a:xfrm>
          <a:prstGeom prst="rect">
            <a:avLst/>
          </a:prstGeom>
        </p:spPr>
      </p:pic>
    </p:spTree>
    <p:extLst>
      <p:ext uri="{BB962C8B-B14F-4D97-AF65-F5344CB8AC3E}">
        <p14:creationId xmlns:p14="http://schemas.microsoft.com/office/powerpoint/2010/main" val="363641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E875-FABF-1C12-65BA-543D7752A7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B52327-C644-ECE3-05EF-620A26940144}"/>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32EB1357-1B50-B834-9955-FD939C1CEEEA}"/>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8954A88-21B9-1633-5EB8-5F7279738E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4D6014AF-FB9B-3288-85C8-8609B7A9A83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EF3C2140-38A7-3019-71F2-DFFBC2088D54}"/>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4C4919C3-D3F0-0ECF-CBDC-AA178D4410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1DC7109-28C2-8EAF-0786-5A1C7AE8FE4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1402DCD2-021B-B080-7554-852BD07DA33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DEE5ABD4-45CE-C926-B5B5-60E56A6ADE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1AC1C09B-25F1-AE12-E67A-EA5627BA2DD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950D933-2DC7-E385-5C47-59DBEB827D28}"/>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3EC382AD-F306-7454-BA04-0D8C8B8479D2}"/>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A36EA563-43E8-D726-B430-B2F6A38ADA26}"/>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8B2570C1-F1D7-C57A-9D90-0E5DF0418D61}"/>
              </a:ext>
            </a:extLst>
          </p:cNvPr>
          <p:cNvSpPr txBox="1"/>
          <p:nvPr/>
        </p:nvSpPr>
        <p:spPr>
          <a:xfrm>
            <a:off x="9577750" y="741691"/>
            <a:ext cx="6756843" cy="692497"/>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ZIEL DER LERNEINHEIT</a:t>
            </a:r>
          </a:p>
        </p:txBody>
      </p:sp>
      <p:sp>
        <p:nvSpPr>
          <p:cNvPr id="16" name="TextBox 16">
            <a:extLst>
              <a:ext uri="{FF2B5EF4-FFF2-40B4-BE49-F238E27FC236}">
                <a16:creationId xmlns:a16="http://schemas.microsoft.com/office/drawing/2014/main" id="{D92D2D50-070A-246B-EDE6-FF0D0D3F239C}"/>
              </a:ext>
            </a:extLst>
          </p:cNvPr>
          <p:cNvSpPr txBox="1"/>
          <p:nvPr/>
        </p:nvSpPr>
        <p:spPr>
          <a:xfrm>
            <a:off x="7462680" y="1804263"/>
            <a:ext cx="10428445" cy="2215991"/>
          </a:xfrm>
          <a:prstGeom prst="rect">
            <a:avLst/>
          </a:prstGeom>
        </p:spPr>
        <p:txBody>
          <a:bodyPr wrap="square" lIns="0" tIns="0" rIns="0" bIns="0" rtlCol="0" anchor="t">
            <a:spAutoFit/>
          </a:bodyPr>
          <a:lstStyle/>
          <a:p>
            <a:pPr lvl="0" algn="ctr"/>
            <a:r>
              <a:rPr lang="en-GB" sz="3600" kern="100" dirty="0">
                <a:effectLst/>
                <a:latin typeface="Poppins" pitchFamily="2" charset="77"/>
                <a:ea typeface="Aptos" panose="020B0004020202020204" pitchFamily="34" charset="0"/>
                <a:cs typeface="Poppins" pitchFamily="2" charset="77"/>
              </a:rPr>
              <a:t>Erörterung der Frage, wie unterschiedliche Ansätze für das Personalmanagement in Unternehmen die Bewältigung interner Herausforderungen und die Steigerung der Produktivität beeinflussen. </a:t>
            </a:r>
            <a:endParaRPr lang="en-IT" sz="3600" kern="100" dirty="0">
              <a:effectLst/>
              <a:latin typeface="Poppins" pitchFamily="2" charset="77"/>
              <a:ea typeface="Aptos" panose="020B0004020202020204" pitchFamily="34" charset="0"/>
              <a:cs typeface="Poppins" pitchFamily="2" charset="77"/>
            </a:endParaRPr>
          </a:p>
        </p:txBody>
      </p:sp>
      <p:sp>
        <p:nvSpPr>
          <p:cNvPr id="19" name="TextBox 15">
            <a:extLst>
              <a:ext uri="{FF2B5EF4-FFF2-40B4-BE49-F238E27FC236}">
                <a16:creationId xmlns:a16="http://schemas.microsoft.com/office/drawing/2014/main" id="{D2B424EF-AC3F-40B2-1744-BF1B186E95F8}"/>
              </a:ext>
            </a:extLst>
          </p:cNvPr>
          <p:cNvSpPr txBox="1"/>
          <p:nvPr/>
        </p:nvSpPr>
        <p:spPr>
          <a:xfrm>
            <a:off x="9126166" y="5178357"/>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9DFD0AE8-6FE2-FD61-7F8A-B7637F64F2B6}"/>
              </a:ext>
            </a:extLst>
          </p:cNvPr>
          <p:cNvSpPr txBox="1"/>
          <p:nvPr/>
        </p:nvSpPr>
        <p:spPr>
          <a:xfrm>
            <a:off x="7437280" y="6378238"/>
            <a:ext cx="10772173"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a:t>
            </a:r>
            <a:r>
              <a:rPr lang="en-GB" sz="3000" kern="100" dirty="0" err="1">
                <a:latin typeface="Poppins" pitchFamily="2" charset="77"/>
                <a:ea typeface="Aptos" panose="020B0004020202020204" pitchFamily="34" charset="0"/>
                <a:cs typeface="Poppins" pitchFamily="2" charset="77"/>
              </a:rPr>
              <a:t>i</a:t>
            </a:r>
            <a:r>
              <a:rPr lang="en-GB" sz="3000" kern="100" dirty="0">
                <a:latin typeface="Poppins" pitchFamily="2" charset="77"/>
                <a:ea typeface="Aptos" panose="020B0004020202020204" pitchFamily="34" charset="0"/>
                <a:cs typeface="Poppins" pitchFamily="2" charset="77"/>
              </a:rPr>
              <a:t>) Der ideale Fernarbeitsplatz</a:t>
            </a:r>
            <a:br>
              <a:rPr lang="en-GB" sz="3000" kern="100" dirty="0">
                <a:latin typeface="Poppins" pitchFamily="2" charset="77"/>
                <a:ea typeface="Aptos" panose="020B0004020202020204" pitchFamily="34" charset="0"/>
                <a:cs typeface="Poppins" pitchFamily="2" charset="77"/>
              </a:rPr>
            </a:br>
            <a:r>
              <a:rPr lang="en-GB" sz="3000" kern="100" dirty="0">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(ii) Wie man einen Arbeitstag strukturiert</a:t>
            </a:r>
            <a:br>
              <a:rPr lang="en-GB" sz="3000" kern="100" dirty="0">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latin typeface="Poppins" pitchFamily="2" charset="77"/>
                <a:cs typeface="Poppins" pitchFamily="2" charset="77"/>
              </a:rPr>
              <a:t>(iii) </a:t>
            </a:r>
            <a:r>
              <a:rPr lang="en-IT" sz="3000" kern="100" dirty="0">
                <a:latin typeface="Poppins" pitchFamily="2" charset="77"/>
                <a:cs typeface="Poppins" pitchFamily="2" charset="77"/>
              </a:rPr>
              <a:t>Pomodoro-Technik </a:t>
            </a:r>
            <a:br>
              <a:rPr lang="en-GB" sz="3000" kern="100" dirty="0">
                <a:effectLst/>
                <a:latin typeface="Poppins" pitchFamily="2" charset="77"/>
                <a:ea typeface="Aptos" panose="020B0004020202020204" pitchFamily="34" charset="0"/>
                <a:cs typeface="Poppins" pitchFamily="2" charset="77"/>
              </a:rPr>
            </a:br>
            <a:r>
              <a:rPr lang="en-GB" sz="3000" kern="100" dirty="0">
                <a:effectLst/>
                <a:latin typeface="Poppins" pitchFamily="2" charset="77"/>
                <a:ea typeface="Aptos" panose="020B0004020202020204" pitchFamily="34" charset="0"/>
                <a:cs typeface="Poppins" pitchFamily="2" charset="77"/>
              </a:rPr>
              <a:t> </a:t>
            </a:r>
          </a:p>
          <a:p>
            <a:pPr marL="1028700" lvl="1" indent="-571500">
              <a:buFont typeface="Arial" panose="020B0604020202020204" pitchFamily="34" charset="0"/>
              <a:buChar char="•"/>
            </a:pPr>
            <a:r>
              <a:rPr lang="en-GB" sz="3000" kern="100" dirty="0">
                <a:latin typeface="Poppins" pitchFamily="2" charset="77"/>
                <a:ea typeface="Aptos" panose="020B0004020202020204" pitchFamily="34" charset="0"/>
                <a:cs typeface="Poppins" pitchFamily="2" charset="77"/>
              </a:rPr>
              <a:t>(iv) Praktische Beispiele</a:t>
            </a:r>
            <a:br>
              <a:rPr lang="en-GB" sz="3000" kern="100" dirty="0">
                <a:effectLst/>
                <a:latin typeface="Poppins" pitchFamily="2" charset="77"/>
                <a:ea typeface="Aptos" panose="020B0004020202020204" pitchFamily="34" charset="0"/>
                <a:cs typeface="Poppins" pitchFamily="2" charset="77"/>
              </a:rPr>
            </a:br>
            <a:endParaRPr lang="en-GB" sz="3000" kern="100" dirty="0">
              <a:latin typeface="Poppins" pitchFamily="2" charset="77"/>
              <a:ea typeface="Aptos" panose="020B0004020202020204" pitchFamily="34" charset="0"/>
              <a:cs typeface="Poppins" pitchFamily="2" charset="77"/>
            </a:endParaRPr>
          </a:p>
        </p:txBody>
      </p:sp>
    </p:spTree>
    <p:extLst>
      <p:ext uri="{BB962C8B-B14F-4D97-AF65-F5344CB8AC3E}">
        <p14:creationId xmlns:p14="http://schemas.microsoft.com/office/powerpoint/2010/main" val="235437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8976"/>
          </a:schemeClr>
        </a:solidFill>
        <a:effectLst/>
      </p:bgPr>
    </p:bg>
    <p:spTree>
      <p:nvGrpSpPr>
        <p:cNvPr id="1" name=""/>
        <p:cNvGrpSpPr/>
        <p:nvPr/>
      </p:nvGrpSpPr>
      <p:grpSpPr>
        <a:xfrm>
          <a:off x="0" y="0"/>
          <a:ext cx="0" cy="0"/>
          <a:chOff x="0" y="0"/>
          <a:chExt cx="0" cy="0"/>
        </a:xfrm>
      </p:grpSpPr>
      <p:grpSp>
        <p:nvGrpSpPr>
          <p:cNvPr id="7" name="Group 12">
            <a:extLst>
              <a:ext uri="{FF2B5EF4-FFF2-40B4-BE49-F238E27FC236}">
                <a16:creationId xmlns:a16="http://schemas.microsoft.com/office/drawing/2014/main" id="{ADD0294B-6A30-8D4B-5441-EB3428F58907}"/>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6FE6A6B-16DD-BA3B-4B37-4C4900FFE006}"/>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4A2AAFA3-0677-BA2E-4547-9D5636CD0C5F}"/>
              </a:ext>
            </a:extLst>
          </p:cNvPr>
          <p:cNvGraphicFramePr>
            <a:graphicFrameLocks noGrp="1"/>
          </p:cNvGraphicFramePr>
          <p:nvPr>
            <p:extLst>
              <p:ext uri="{D42A27DB-BD31-4B8C-83A1-F6EECF244321}">
                <p14:modId xmlns:p14="http://schemas.microsoft.com/office/powerpoint/2010/main" val="2411456627"/>
              </p:ext>
            </p:extLst>
          </p:nvPr>
        </p:nvGraphicFramePr>
        <p:xfrm>
          <a:off x="0" y="190500"/>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30FFC5B6-EE9F-1C71-FDA7-1C55C2ACC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54200" y="8115300"/>
            <a:ext cx="1447800" cy="1447800"/>
          </a:xfrm>
          <a:prstGeom prst="rect">
            <a:avLst/>
          </a:prstGeom>
        </p:spPr>
      </p:pic>
    </p:spTree>
    <p:extLst>
      <p:ext uri="{BB962C8B-B14F-4D97-AF65-F5344CB8AC3E}">
        <p14:creationId xmlns:p14="http://schemas.microsoft.com/office/powerpoint/2010/main" val="271597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3914-6045-4BC0-565D-B36B78DA73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B80031-134A-F242-2583-A5F6D0E7B6ED}"/>
              </a:ext>
            </a:extLst>
          </p:cNvPr>
          <p:cNvSpPr/>
          <p:nvPr/>
        </p:nvSpPr>
        <p:spPr>
          <a:xfrm rot="-4773720">
            <a:off x="5570985" y="2932996"/>
            <a:ext cx="12676724" cy="4421008"/>
          </a:xfrm>
          <a:custGeom>
            <a:avLst/>
            <a:gdLst/>
            <a:ahLst/>
            <a:cxnLst/>
            <a:rect l="l" t="t" r="r" b="b"/>
            <a:pathLst>
              <a:path w="12676724" h="4421008">
                <a:moveTo>
                  <a:pt x="0" y="0"/>
                </a:moveTo>
                <a:lnTo>
                  <a:pt x="12676724" y="0"/>
                </a:lnTo>
                <a:lnTo>
                  <a:pt x="12676724" y="4421008"/>
                </a:lnTo>
                <a:lnTo>
                  <a:pt x="0" y="442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E1B2B60C-4184-1660-C139-8949D58D5210}"/>
              </a:ext>
            </a:extLst>
          </p:cNvPr>
          <p:cNvGrpSpPr>
            <a:grpSpLocks noChangeAspect="1"/>
          </p:cNvGrpSpPr>
          <p:nvPr/>
        </p:nvGrpSpPr>
        <p:grpSpPr>
          <a:xfrm>
            <a:off x="11115371" y="0"/>
            <a:ext cx="7172629" cy="10284335"/>
            <a:chOff x="0" y="0"/>
            <a:chExt cx="20508404" cy="29405580"/>
          </a:xfrm>
        </p:grpSpPr>
        <p:sp>
          <p:nvSpPr>
            <p:cNvPr id="4" name="Freeform 4">
              <a:extLst>
                <a:ext uri="{FF2B5EF4-FFF2-40B4-BE49-F238E27FC236}">
                  <a16:creationId xmlns:a16="http://schemas.microsoft.com/office/drawing/2014/main" id="{FA9974A4-4300-73FC-139E-B84A15314A98}"/>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5"/>
              <a:stretch>
                <a:fillRect l="-77032" r="-77032"/>
              </a:stretch>
            </a:blipFill>
          </p:spPr>
          <p:txBody>
            <a:bodyPr/>
            <a:lstStyle/>
            <a:p>
              <a:endParaRPr lang="de-DE"/>
            </a:p>
          </p:txBody>
        </p:sp>
      </p:grpSp>
      <p:sp>
        <p:nvSpPr>
          <p:cNvPr id="5" name="Freeform 5">
            <a:extLst>
              <a:ext uri="{FF2B5EF4-FFF2-40B4-BE49-F238E27FC236}">
                <a16:creationId xmlns:a16="http://schemas.microsoft.com/office/drawing/2014/main" id="{FAFCCBE0-8183-9FA2-B6BC-30A2889DC4F0}"/>
              </a:ext>
            </a:extLst>
          </p:cNvPr>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6" name="Group 6">
            <a:extLst>
              <a:ext uri="{FF2B5EF4-FFF2-40B4-BE49-F238E27FC236}">
                <a16:creationId xmlns:a16="http://schemas.microsoft.com/office/drawing/2014/main" id="{03C4062E-82EA-4227-3FD0-1D6FDC4FDBEA}"/>
              </a:ext>
            </a:extLst>
          </p:cNvPr>
          <p:cNvGrpSpPr/>
          <p:nvPr/>
        </p:nvGrpSpPr>
        <p:grpSpPr>
          <a:xfrm>
            <a:off x="11629486" y="1052712"/>
            <a:ext cx="857867" cy="857867"/>
            <a:chOff x="0" y="0"/>
            <a:chExt cx="812800" cy="812800"/>
          </a:xfrm>
        </p:grpSpPr>
        <p:sp>
          <p:nvSpPr>
            <p:cNvPr id="7" name="Freeform 7">
              <a:extLst>
                <a:ext uri="{FF2B5EF4-FFF2-40B4-BE49-F238E27FC236}">
                  <a16:creationId xmlns:a16="http://schemas.microsoft.com/office/drawing/2014/main" id="{BE02215B-F13C-7148-7877-3FA006B6DC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a:extLst>
                <a:ext uri="{FF2B5EF4-FFF2-40B4-BE49-F238E27FC236}">
                  <a16:creationId xmlns:a16="http://schemas.microsoft.com/office/drawing/2014/main" id="{B2999952-D753-F844-7E49-47E66450D7DA}"/>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C54DFFE7-A7F3-FAB0-A537-33FD0ADA0B2E}"/>
              </a:ext>
            </a:extLst>
          </p:cNvPr>
          <p:cNvGrpSpPr/>
          <p:nvPr/>
        </p:nvGrpSpPr>
        <p:grpSpPr>
          <a:xfrm>
            <a:off x="11115371" y="2332412"/>
            <a:ext cx="604566" cy="604566"/>
            <a:chOff x="0" y="0"/>
            <a:chExt cx="812800" cy="812800"/>
          </a:xfrm>
        </p:grpSpPr>
        <p:sp>
          <p:nvSpPr>
            <p:cNvPr id="10" name="Freeform 10">
              <a:extLst>
                <a:ext uri="{FF2B5EF4-FFF2-40B4-BE49-F238E27FC236}">
                  <a16:creationId xmlns:a16="http://schemas.microsoft.com/office/drawing/2014/main" id="{053A3A9B-9CAF-9F22-4EE8-8193F93654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1" name="TextBox 11">
              <a:extLst>
                <a:ext uri="{FF2B5EF4-FFF2-40B4-BE49-F238E27FC236}">
                  <a16:creationId xmlns:a16="http://schemas.microsoft.com/office/drawing/2014/main" id="{9957933F-ADBE-5226-B50E-23E11369820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F0D306B9-B9A5-150D-74A4-3FEA3501352E}"/>
              </a:ext>
            </a:extLst>
          </p:cNvPr>
          <p:cNvGrpSpPr/>
          <p:nvPr/>
        </p:nvGrpSpPr>
        <p:grpSpPr>
          <a:xfrm>
            <a:off x="11940462" y="788230"/>
            <a:ext cx="637633" cy="637633"/>
            <a:chOff x="0" y="0"/>
            <a:chExt cx="812800" cy="812800"/>
          </a:xfrm>
        </p:grpSpPr>
        <p:sp>
          <p:nvSpPr>
            <p:cNvPr id="13" name="Freeform 13">
              <a:extLst>
                <a:ext uri="{FF2B5EF4-FFF2-40B4-BE49-F238E27FC236}">
                  <a16:creationId xmlns:a16="http://schemas.microsoft.com/office/drawing/2014/main" id="{D5FC08D6-4914-6C88-C011-C377930ACE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4" name="TextBox 14">
              <a:extLst>
                <a:ext uri="{FF2B5EF4-FFF2-40B4-BE49-F238E27FC236}">
                  <a16:creationId xmlns:a16="http://schemas.microsoft.com/office/drawing/2014/main" id="{7B268165-6713-ECD8-9619-528CEB4EB330}"/>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TextBox 15">
            <a:extLst>
              <a:ext uri="{FF2B5EF4-FFF2-40B4-BE49-F238E27FC236}">
                <a16:creationId xmlns:a16="http://schemas.microsoft.com/office/drawing/2014/main" id="{EA673D05-DBC1-3285-4AF6-819AA833ACDB}"/>
              </a:ext>
            </a:extLst>
          </p:cNvPr>
          <p:cNvSpPr txBox="1"/>
          <p:nvPr/>
        </p:nvSpPr>
        <p:spPr>
          <a:xfrm>
            <a:off x="12504" y="1098184"/>
            <a:ext cx="11102867"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DER IDEALE FERNARBEITSPLATZ</a:t>
            </a:r>
          </a:p>
        </p:txBody>
      </p:sp>
      <p:grpSp>
        <p:nvGrpSpPr>
          <p:cNvPr id="17" name="Group 17">
            <a:extLst>
              <a:ext uri="{FF2B5EF4-FFF2-40B4-BE49-F238E27FC236}">
                <a16:creationId xmlns:a16="http://schemas.microsoft.com/office/drawing/2014/main" id="{35AB4BE5-19E5-1D74-70EB-9437BED9ED2B}"/>
              </a:ext>
            </a:extLst>
          </p:cNvPr>
          <p:cNvGrpSpPr/>
          <p:nvPr/>
        </p:nvGrpSpPr>
        <p:grpSpPr>
          <a:xfrm>
            <a:off x="1666646" y="3859852"/>
            <a:ext cx="6715827" cy="5550848"/>
            <a:chOff x="0" y="0"/>
            <a:chExt cx="8954436" cy="7197176"/>
          </a:xfrm>
        </p:grpSpPr>
        <p:grpSp>
          <p:nvGrpSpPr>
            <p:cNvPr id="18" name="Group 18">
              <a:extLst>
                <a:ext uri="{FF2B5EF4-FFF2-40B4-BE49-F238E27FC236}">
                  <a16:creationId xmlns:a16="http://schemas.microsoft.com/office/drawing/2014/main" id="{7CAD6B18-E6E9-CF75-96BC-C414C6C552A1}"/>
                </a:ext>
              </a:extLst>
            </p:cNvPr>
            <p:cNvGrpSpPr/>
            <p:nvPr/>
          </p:nvGrpSpPr>
          <p:grpSpPr>
            <a:xfrm>
              <a:off x="635543" y="212374"/>
              <a:ext cx="8318893" cy="889677"/>
              <a:chOff x="0" y="0"/>
              <a:chExt cx="3800029" cy="406400"/>
            </a:xfrm>
          </p:grpSpPr>
          <p:sp>
            <p:nvSpPr>
              <p:cNvPr id="19" name="Freeform 19">
                <a:extLst>
                  <a:ext uri="{FF2B5EF4-FFF2-40B4-BE49-F238E27FC236}">
                    <a16:creationId xmlns:a16="http://schemas.microsoft.com/office/drawing/2014/main" id="{8CF37305-92D0-CD24-51DB-DF625400C921}"/>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a:ln cap="sq">
                <a:noFill/>
                <a:prstDash val="solid"/>
                <a:miter/>
              </a:ln>
            </p:spPr>
            <p:txBody>
              <a:bodyPr/>
              <a:lstStyle/>
              <a:p>
                <a:endParaRPr lang="de-DE"/>
              </a:p>
            </p:txBody>
          </p:sp>
          <p:sp>
            <p:nvSpPr>
              <p:cNvPr id="20" name="TextBox 20">
                <a:extLst>
                  <a:ext uri="{FF2B5EF4-FFF2-40B4-BE49-F238E27FC236}">
                    <a16:creationId xmlns:a16="http://schemas.microsoft.com/office/drawing/2014/main" id="{FF12D3D8-1C79-829F-880D-2E5DF2F82E41}"/>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21" name="Freeform 21">
              <a:extLst>
                <a:ext uri="{FF2B5EF4-FFF2-40B4-BE49-F238E27FC236}">
                  <a16:creationId xmlns:a16="http://schemas.microsoft.com/office/drawing/2014/main" id="{F0B9BF53-1277-E160-307D-21D215F9BAC3}"/>
                </a:ext>
              </a:extLst>
            </p:cNvPr>
            <p:cNvSpPr/>
            <p:nvPr/>
          </p:nvSpPr>
          <p:spPr>
            <a:xfrm>
              <a:off x="0" y="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grpSp>
          <p:nvGrpSpPr>
            <p:cNvPr id="23" name="Group 23">
              <a:extLst>
                <a:ext uri="{FF2B5EF4-FFF2-40B4-BE49-F238E27FC236}">
                  <a16:creationId xmlns:a16="http://schemas.microsoft.com/office/drawing/2014/main" id="{260B6541-3434-0DB4-C4DA-FC426958C9B6}"/>
                </a:ext>
              </a:extLst>
            </p:cNvPr>
            <p:cNvGrpSpPr/>
            <p:nvPr/>
          </p:nvGrpSpPr>
          <p:grpSpPr>
            <a:xfrm>
              <a:off x="635543" y="3352173"/>
              <a:ext cx="8318893" cy="889677"/>
              <a:chOff x="0" y="0"/>
              <a:chExt cx="3800029" cy="406400"/>
            </a:xfrm>
          </p:grpSpPr>
          <p:sp>
            <p:nvSpPr>
              <p:cNvPr id="24" name="Freeform 24">
                <a:extLst>
                  <a:ext uri="{FF2B5EF4-FFF2-40B4-BE49-F238E27FC236}">
                    <a16:creationId xmlns:a16="http://schemas.microsoft.com/office/drawing/2014/main" id="{DA027AA0-6D6C-6DD9-AB45-650EE34466AD}"/>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5" name="TextBox 25">
                <a:extLst>
                  <a:ext uri="{FF2B5EF4-FFF2-40B4-BE49-F238E27FC236}">
                    <a16:creationId xmlns:a16="http://schemas.microsoft.com/office/drawing/2014/main" id="{DE6D9DAC-4E1C-FC39-A11A-C8BCDA43B64F}"/>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grpSp>
          <p:nvGrpSpPr>
            <p:cNvPr id="26" name="Group 26">
              <a:extLst>
                <a:ext uri="{FF2B5EF4-FFF2-40B4-BE49-F238E27FC236}">
                  <a16:creationId xmlns:a16="http://schemas.microsoft.com/office/drawing/2014/main" id="{0CFB1FF0-7EA5-CA46-8945-F2D527BCEE1D}"/>
                </a:ext>
              </a:extLst>
            </p:cNvPr>
            <p:cNvGrpSpPr/>
            <p:nvPr/>
          </p:nvGrpSpPr>
          <p:grpSpPr>
            <a:xfrm>
              <a:off x="635543" y="4787992"/>
              <a:ext cx="8318893" cy="889677"/>
              <a:chOff x="0" y="0"/>
              <a:chExt cx="3800029" cy="406400"/>
            </a:xfrm>
          </p:grpSpPr>
          <p:sp>
            <p:nvSpPr>
              <p:cNvPr id="27" name="Freeform 27">
                <a:extLst>
                  <a:ext uri="{FF2B5EF4-FFF2-40B4-BE49-F238E27FC236}">
                    <a16:creationId xmlns:a16="http://schemas.microsoft.com/office/drawing/2014/main" id="{C03420CE-DB05-5223-50F0-0D4020F08F8F}"/>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8" name="TextBox 28">
                <a:extLst>
                  <a:ext uri="{FF2B5EF4-FFF2-40B4-BE49-F238E27FC236}">
                    <a16:creationId xmlns:a16="http://schemas.microsoft.com/office/drawing/2014/main" id="{BC0212D1-3222-74A1-CA45-6EA6B4456816}"/>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31" name="TextBox 31">
              <a:extLst>
                <a:ext uri="{FF2B5EF4-FFF2-40B4-BE49-F238E27FC236}">
                  <a16:creationId xmlns:a16="http://schemas.microsoft.com/office/drawing/2014/main" id="{FF7C982B-54F8-51B8-43CB-F2624D099D88}"/>
                </a:ext>
              </a:extLst>
            </p:cNvPr>
            <p:cNvSpPr txBox="1"/>
            <p:nvPr/>
          </p:nvSpPr>
          <p:spPr>
            <a:xfrm>
              <a:off x="635543" y="6182388"/>
              <a:ext cx="8318893" cy="1014788"/>
            </a:xfrm>
            <a:prstGeom prst="rect">
              <a:avLst/>
            </a:prstGeom>
          </p:spPr>
          <p:txBody>
            <a:bodyPr lIns="50800" tIns="50800" rIns="50800" bIns="50800" rtlCol="0" anchor="ctr"/>
            <a:lstStyle/>
            <a:p>
              <a:pPr algn="ctr">
                <a:lnSpc>
                  <a:spcPts val="2659"/>
                </a:lnSpc>
              </a:pPr>
              <a:endParaRPr/>
            </a:p>
          </p:txBody>
        </p:sp>
        <p:sp>
          <p:nvSpPr>
            <p:cNvPr id="32" name="Freeform 32">
              <a:extLst>
                <a:ext uri="{FF2B5EF4-FFF2-40B4-BE49-F238E27FC236}">
                  <a16:creationId xmlns:a16="http://schemas.microsoft.com/office/drawing/2014/main" id="{17B88BF5-EE04-2E77-14C9-F20906D32D00}"/>
                </a:ext>
              </a:extLst>
            </p:cNvPr>
            <p:cNvSpPr/>
            <p:nvPr/>
          </p:nvSpPr>
          <p:spPr>
            <a:xfrm>
              <a:off x="0" y="4597287"/>
              <a:ext cx="1271087" cy="1271086"/>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4" name="Freeform 34">
              <a:extLst>
                <a:ext uri="{FF2B5EF4-FFF2-40B4-BE49-F238E27FC236}">
                  <a16:creationId xmlns:a16="http://schemas.microsoft.com/office/drawing/2014/main" id="{F60E57AA-338F-1AC4-53EF-C5157B974745}"/>
                </a:ext>
              </a:extLst>
            </p:cNvPr>
            <p:cNvSpPr/>
            <p:nvPr/>
          </p:nvSpPr>
          <p:spPr>
            <a:xfrm>
              <a:off x="0" y="3130780"/>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37" name="Freeform 37">
              <a:extLst>
                <a:ext uri="{FF2B5EF4-FFF2-40B4-BE49-F238E27FC236}">
                  <a16:creationId xmlns:a16="http://schemas.microsoft.com/office/drawing/2014/main" id="{638C4941-9336-4ACF-CF2C-DD20F0E26AE6}"/>
                </a:ext>
              </a:extLst>
            </p:cNvPr>
            <p:cNvSpPr/>
            <p:nvPr/>
          </p:nvSpPr>
          <p:spPr>
            <a:xfrm>
              <a:off x="166997" y="4785853"/>
              <a:ext cx="971084" cy="954089"/>
            </a:xfrm>
            <a:custGeom>
              <a:avLst/>
              <a:gdLst/>
              <a:ahLst/>
              <a:cxnLst/>
              <a:rect l="l" t="t" r="r" b="b"/>
              <a:pathLst>
                <a:path w="971084" h="954090">
                  <a:moveTo>
                    <a:pt x="0" y="0"/>
                  </a:moveTo>
                  <a:lnTo>
                    <a:pt x="971083" y="0"/>
                  </a:lnTo>
                  <a:lnTo>
                    <a:pt x="971083" y="954090"/>
                  </a:lnTo>
                  <a:lnTo>
                    <a:pt x="0" y="9540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nvGrpSpPr>
            <p:cNvPr id="38" name="Group 38">
              <a:extLst>
                <a:ext uri="{FF2B5EF4-FFF2-40B4-BE49-F238E27FC236}">
                  <a16:creationId xmlns:a16="http://schemas.microsoft.com/office/drawing/2014/main" id="{CBCE9F9A-CC8F-3971-5C0F-1A66137AA425}"/>
                </a:ext>
              </a:extLst>
            </p:cNvPr>
            <p:cNvGrpSpPr/>
            <p:nvPr/>
          </p:nvGrpSpPr>
          <p:grpSpPr>
            <a:xfrm>
              <a:off x="635543" y="1663875"/>
              <a:ext cx="8318893" cy="1014788"/>
              <a:chOff x="0" y="-57150"/>
              <a:chExt cx="3800029" cy="463550"/>
            </a:xfrm>
          </p:grpSpPr>
          <p:sp>
            <p:nvSpPr>
              <p:cNvPr id="39" name="Freeform 39">
                <a:extLst>
                  <a:ext uri="{FF2B5EF4-FFF2-40B4-BE49-F238E27FC236}">
                    <a16:creationId xmlns:a16="http://schemas.microsoft.com/office/drawing/2014/main" id="{10B1FEE9-EF75-39FD-1247-221E15AC6590}"/>
                  </a:ext>
                </a:extLst>
              </p:cNvPr>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0" name="TextBox 40">
                <a:extLst>
                  <a:ext uri="{FF2B5EF4-FFF2-40B4-BE49-F238E27FC236}">
                    <a16:creationId xmlns:a16="http://schemas.microsoft.com/office/drawing/2014/main" id="{47A608A6-2AAA-D7CB-A974-1DFF74CC0F6C}"/>
                  </a:ext>
                </a:extLst>
              </p:cNvPr>
              <p:cNvSpPr txBox="1"/>
              <p:nvPr/>
            </p:nvSpPr>
            <p:spPr>
              <a:xfrm>
                <a:off x="0" y="-57150"/>
                <a:ext cx="3800029" cy="463550"/>
              </a:xfrm>
              <a:prstGeom prst="rect">
                <a:avLst/>
              </a:prstGeom>
            </p:spPr>
            <p:txBody>
              <a:bodyPr lIns="50800" tIns="50800" rIns="50800" bIns="50800" rtlCol="0" anchor="ctr"/>
              <a:lstStyle/>
              <a:p>
                <a:pPr algn="ctr">
                  <a:lnSpc>
                    <a:spcPts val="2659"/>
                  </a:lnSpc>
                </a:pPr>
                <a:endParaRPr/>
              </a:p>
            </p:txBody>
          </p:sp>
        </p:grpSp>
        <p:sp>
          <p:nvSpPr>
            <p:cNvPr id="41" name="Freeform 41">
              <a:extLst>
                <a:ext uri="{FF2B5EF4-FFF2-40B4-BE49-F238E27FC236}">
                  <a16:creationId xmlns:a16="http://schemas.microsoft.com/office/drawing/2014/main" id="{99C71756-C7FE-C895-D27B-123DACAA3A64}"/>
                </a:ext>
              </a:extLst>
            </p:cNvPr>
            <p:cNvSpPr/>
            <p:nvPr/>
          </p:nvSpPr>
          <p:spPr>
            <a:xfrm>
              <a:off x="0" y="1567594"/>
              <a:ext cx="1271087" cy="1271087"/>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de-DE" dirty="0"/>
            </a:p>
          </p:txBody>
        </p:sp>
        <p:sp>
          <p:nvSpPr>
            <p:cNvPr id="43" name="TextBox 43">
              <a:extLst>
                <a:ext uri="{FF2B5EF4-FFF2-40B4-BE49-F238E27FC236}">
                  <a16:creationId xmlns:a16="http://schemas.microsoft.com/office/drawing/2014/main" id="{13075CA8-307F-AD5A-71A7-3FCC5457E92A}"/>
                </a:ext>
              </a:extLst>
            </p:cNvPr>
            <p:cNvSpPr txBox="1"/>
            <p:nvPr/>
          </p:nvSpPr>
          <p:spPr>
            <a:xfrm>
              <a:off x="1624111" y="281016"/>
              <a:ext cx="6880419" cy="654502"/>
            </a:xfrm>
            <a:prstGeom prst="rect">
              <a:avLst/>
            </a:prstGeom>
          </p:spPr>
          <p:txBody>
            <a:bodyPr lIns="0" tIns="0" rIns="0" bIns="0" rtlCol="0" anchor="t">
              <a:spAutoFit/>
            </a:bodyPr>
            <a:lstStyle/>
            <a:p>
              <a:pPr algn="l">
                <a:lnSpc>
                  <a:spcPts val="3964"/>
                </a:lnSpc>
                <a:spcBef>
                  <a:spcPct val="0"/>
                </a:spcBef>
              </a:pPr>
              <a:r>
                <a:rPr lang="en-US" sz="2831" b="1" dirty="0">
                  <a:solidFill>
                    <a:srgbClr val="FFFFFF"/>
                  </a:solidFill>
                  <a:latin typeface="Poppins Medium"/>
                  <a:ea typeface="Poppins Medium"/>
                  <a:cs typeface="Poppins Medium"/>
                  <a:sym typeface="Poppins Medium"/>
                </a:rPr>
                <a:t>ERGONOMIC</a:t>
              </a:r>
            </a:p>
          </p:txBody>
        </p:sp>
        <p:sp>
          <p:nvSpPr>
            <p:cNvPr id="44" name="TextBox 44">
              <a:extLst>
                <a:ext uri="{FF2B5EF4-FFF2-40B4-BE49-F238E27FC236}">
                  <a16:creationId xmlns:a16="http://schemas.microsoft.com/office/drawing/2014/main" id="{3681E013-F407-331D-7238-60CF985735FD}"/>
                </a:ext>
              </a:extLst>
            </p:cNvPr>
            <p:cNvSpPr txBox="1"/>
            <p:nvPr/>
          </p:nvSpPr>
          <p:spPr>
            <a:xfrm>
              <a:off x="1624111" y="4875565"/>
              <a:ext cx="6625253" cy="610230"/>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DIGITALE KOMMUNIKATION</a:t>
              </a:r>
            </a:p>
          </p:txBody>
        </p:sp>
        <p:sp>
          <p:nvSpPr>
            <p:cNvPr id="45" name="TextBox 45">
              <a:extLst>
                <a:ext uri="{FF2B5EF4-FFF2-40B4-BE49-F238E27FC236}">
                  <a16:creationId xmlns:a16="http://schemas.microsoft.com/office/drawing/2014/main" id="{70FD869B-46ED-6747-A948-8B864BE378D5}"/>
                </a:ext>
              </a:extLst>
            </p:cNvPr>
            <p:cNvSpPr txBox="1"/>
            <p:nvPr/>
          </p:nvSpPr>
          <p:spPr>
            <a:xfrm>
              <a:off x="1624111" y="3407647"/>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RUHIG UND UNGESTÖRT</a:t>
              </a:r>
            </a:p>
          </p:txBody>
        </p:sp>
        <p:sp>
          <p:nvSpPr>
            <p:cNvPr id="46" name="TextBox 46">
              <a:extLst>
                <a:ext uri="{FF2B5EF4-FFF2-40B4-BE49-F238E27FC236}">
                  <a16:creationId xmlns:a16="http://schemas.microsoft.com/office/drawing/2014/main" id="{A630345B-3A93-287E-80E6-1487F41348AA}"/>
                </a:ext>
              </a:extLst>
            </p:cNvPr>
            <p:cNvSpPr txBox="1"/>
            <p:nvPr/>
          </p:nvSpPr>
          <p:spPr>
            <a:xfrm>
              <a:off x="1512285" y="6372599"/>
              <a:ext cx="6550087" cy="651279"/>
            </a:xfrm>
            <a:prstGeom prst="rect">
              <a:avLst/>
            </a:prstGeom>
          </p:spPr>
          <p:txBody>
            <a:bodyPr wrap="square"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xx</a:t>
              </a:r>
            </a:p>
          </p:txBody>
        </p:sp>
        <p:sp>
          <p:nvSpPr>
            <p:cNvPr id="47" name="TextBox 47">
              <a:extLst>
                <a:ext uri="{FF2B5EF4-FFF2-40B4-BE49-F238E27FC236}">
                  <a16:creationId xmlns:a16="http://schemas.microsoft.com/office/drawing/2014/main" id="{F716E3F8-3BAD-3149-B505-7D063F1F3286}"/>
                </a:ext>
              </a:extLst>
            </p:cNvPr>
            <p:cNvSpPr txBox="1"/>
            <p:nvPr/>
          </p:nvSpPr>
          <p:spPr>
            <a:xfrm>
              <a:off x="1624111" y="1844460"/>
              <a:ext cx="7330325" cy="628807"/>
            </a:xfrm>
            <a:prstGeom prst="rect">
              <a:avLst/>
            </a:prstGeom>
          </p:spPr>
          <p:txBody>
            <a:bodyPr lIns="0" tIns="0" rIns="0" bIns="0" rtlCol="0" anchor="t">
              <a:spAutoFit/>
            </a:bodyPr>
            <a:lstStyle/>
            <a:p>
              <a:pPr algn="l">
                <a:lnSpc>
                  <a:spcPts val="3826"/>
                </a:lnSpc>
                <a:spcBef>
                  <a:spcPct val="0"/>
                </a:spcBef>
              </a:pPr>
              <a:r>
                <a:rPr lang="en-US" sz="2733" b="1" dirty="0">
                  <a:solidFill>
                    <a:srgbClr val="FFFFFF"/>
                  </a:solidFill>
                  <a:latin typeface="Poppins Medium"/>
                  <a:ea typeface="Poppins Medium"/>
                  <a:cs typeface="Poppins Medium"/>
                  <a:sym typeface="Poppins Medium"/>
                </a:rPr>
                <a:t>TECHNISCH AUSGESTATTET</a:t>
              </a:r>
            </a:p>
          </p:txBody>
        </p:sp>
      </p:grpSp>
      <p:grpSp>
        <p:nvGrpSpPr>
          <p:cNvPr id="48" name="Group 48">
            <a:extLst>
              <a:ext uri="{FF2B5EF4-FFF2-40B4-BE49-F238E27FC236}">
                <a16:creationId xmlns:a16="http://schemas.microsoft.com/office/drawing/2014/main" id="{71388A08-218F-2F0C-FB50-AF2ADFCF1254}"/>
              </a:ext>
            </a:extLst>
          </p:cNvPr>
          <p:cNvGrpSpPr>
            <a:grpSpLocks noChangeAspect="1"/>
          </p:cNvGrpSpPr>
          <p:nvPr/>
        </p:nvGrpSpPr>
        <p:grpSpPr>
          <a:xfrm>
            <a:off x="11115371" y="0"/>
            <a:ext cx="7172629" cy="10284335"/>
            <a:chOff x="0" y="0"/>
            <a:chExt cx="20508404" cy="29405580"/>
          </a:xfrm>
        </p:grpSpPr>
        <p:sp>
          <p:nvSpPr>
            <p:cNvPr id="49" name="Freeform 49">
              <a:extLst>
                <a:ext uri="{FF2B5EF4-FFF2-40B4-BE49-F238E27FC236}">
                  <a16:creationId xmlns:a16="http://schemas.microsoft.com/office/drawing/2014/main" id="{86EAEEB7-E0F0-A66D-EF30-5E81D3E9B2A7}"/>
                </a:ext>
              </a:extLst>
            </p:cNvPr>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13"/>
              <a:stretch>
                <a:fillRect l="-75775" r="-75775"/>
              </a:stretch>
            </a:blipFill>
          </p:spPr>
          <p:txBody>
            <a:bodyPr/>
            <a:lstStyle/>
            <a:p>
              <a:endParaRPr lang="de-DE"/>
            </a:p>
          </p:txBody>
        </p:sp>
      </p:grpSp>
      <p:pic>
        <p:nvPicPr>
          <p:cNvPr id="51" name="Graphic 50" descr="Work from home desk with solid fill">
            <a:extLst>
              <a:ext uri="{FF2B5EF4-FFF2-40B4-BE49-F238E27FC236}">
                <a16:creationId xmlns:a16="http://schemas.microsoft.com/office/drawing/2014/main" id="{36A55BAF-1727-656F-EDF7-6D0DC9BD58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3883" y="3962645"/>
            <a:ext cx="775604" cy="775604"/>
          </a:xfrm>
          <a:prstGeom prst="rect">
            <a:avLst/>
          </a:prstGeom>
        </p:spPr>
      </p:pic>
      <p:sp>
        <p:nvSpPr>
          <p:cNvPr id="52" name="Freeform 35">
            <a:extLst>
              <a:ext uri="{FF2B5EF4-FFF2-40B4-BE49-F238E27FC236}">
                <a16:creationId xmlns:a16="http://schemas.microsoft.com/office/drawing/2014/main" id="{11577D56-249B-AA74-26F6-3217D92C0FBD}"/>
              </a:ext>
            </a:extLst>
          </p:cNvPr>
          <p:cNvSpPr/>
          <p:nvPr/>
        </p:nvSpPr>
        <p:spPr>
          <a:xfrm>
            <a:off x="1847805" y="5260643"/>
            <a:ext cx="591399" cy="591399"/>
          </a:xfrm>
          <a:custGeom>
            <a:avLst/>
            <a:gdLst/>
            <a:ahLst/>
            <a:cxnLst/>
            <a:rect l="l" t="t" r="r" b="b"/>
            <a:pathLst>
              <a:path w="788532" h="788532">
                <a:moveTo>
                  <a:pt x="0" y="0"/>
                </a:moveTo>
                <a:lnTo>
                  <a:pt x="788532" y="0"/>
                </a:lnTo>
                <a:lnTo>
                  <a:pt x="788532" y="788532"/>
                </a:lnTo>
                <a:lnTo>
                  <a:pt x="0" y="7885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e-DE"/>
          </a:p>
        </p:txBody>
      </p:sp>
      <p:pic>
        <p:nvPicPr>
          <p:cNvPr id="54" name="Graphic 53" descr="Meditation with solid fill">
            <a:extLst>
              <a:ext uri="{FF2B5EF4-FFF2-40B4-BE49-F238E27FC236}">
                <a16:creationId xmlns:a16="http://schemas.microsoft.com/office/drawing/2014/main" id="{74805BB6-0AD8-81AD-E53E-3334A4A4B4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30384" y="6246110"/>
            <a:ext cx="914400" cy="914400"/>
          </a:xfrm>
          <a:prstGeom prst="rect">
            <a:avLst/>
          </a:prstGeom>
        </p:spPr>
      </p:pic>
      <p:sp>
        <p:nvSpPr>
          <p:cNvPr id="57" name="Freeform 30">
            <a:extLst>
              <a:ext uri="{FF2B5EF4-FFF2-40B4-BE49-F238E27FC236}">
                <a16:creationId xmlns:a16="http://schemas.microsoft.com/office/drawing/2014/main" id="{1C588664-51C4-DE1F-1BB6-730F5E7ADD19}"/>
              </a:ext>
            </a:extLst>
          </p:cNvPr>
          <p:cNvSpPr/>
          <p:nvPr/>
        </p:nvSpPr>
        <p:spPr>
          <a:xfrm>
            <a:off x="2141686" y="8628649"/>
            <a:ext cx="6239170" cy="667258"/>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dirty="0"/>
          </a:p>
        </p:txBody>
      </p:sp>
      <p:sp>
        <p:nvSpPr>
          <p:cNvPr id="58" name="Freeform 33">
            <a:extLst>
              <a:ext uri="{FF2B5EF4-FFF2-40B4-BE49-F238E27FC236}">
                <a16:creationId xmlns:a16="http://schemas.microsoft.com/office/drawing/2014/main" id="{20BE5872-0D96-1688-09A2-9705274FB313}"/>
              </a:ext>
            </a:extLst>
          </p:cNvPr>
          <p:cNvSpPr/>
          <p:nvPr/>
        </p:nvSpPr>
        <p:spPr>
          <a:xfrm>
            <a:off x="1665029" y="8469453"/>
            <a:ext cx="953315" cy="953315"/>
          </a:xfrm>
          <a:custGeom>
            <a:avLst/>
            <a:gdLst/>
            <a:ahLst/>
            <a:cxnLst/>
            <a:rect l="l" t="t" r="r" b="b"/>
            <a:pathLst>
              <a:path w="1271087" h="1271087">
                <a:moveTo>
                  <a:pt x="0" y="0"/>
                </a:moveTo>
                <a:lnTo>
                  <a:pt x="1271087" y="0"/>
                </a:lnTo>
                <a:lnTo>
                  <a:pt x="1271087" y="1271087"/>
                </a:lnTo>
                <a:lnTo>
                  <a:pt x="0" y="1271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60" name="Graphic 59" descr="Yoga with solid fill">
            <a:extLst>
              <a:ext uri="{FF2B5EF4-FFF2-40B4-BE49-F238E27FC236}">
                <a16:creationId xmlns:a16="http://schemas.microsoft.com/office/drawing/2014/main" id="{4C770A1A-1DE3-9674-9A0D-F823AE3B1CD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791894" y="8550613"/>
            <a:ext cx="762542" cy="762542"/>
          </a:xfrm>
          <a:prstGeom prst="rect">
            <a:avLst/>
          </a:prstGeom>
        </p:spPr>
      </p:pic>
      <p:sp>
        <p:nvSpPr>
          <p:cNvPr id="61" name="TextBox 44">
            <a:extLst>
              <a:ext uri="{FF2B5EF4-FFF2-40B4-BE49-F238E27FC236}">
                <a16:creationId xmlns:a16="http://schemas.microsoft.com/office/drawing/2014/main" id="{2744E94F-87AC-3823-FE02-5F2443FE5F5D}"/>
              </a:ext>
            </a:extLst>
          </p:cNvPr>
          <p:cNvSpPr txBox="1"/>
          <p:nvPr/>
        </p:nvSpPr>
        <p:spPr>
          <a:xfrm>
            <a:off x="2904228" y="8726957"/>
            <a:ext cx="4968940" cy="470642"/>
          </a:xfrm>
          <a:prstGeom prst="rect">
            <a:avLst/>
          </a:prstGeom>
        </p:spPr>
        <p:txBody>
          <a:bodyPr lIns="0" tIns="0" rIns="0" bIns="0" rtlCol="0" anchor="t">
            <a:spAutoFit/>
          </a:bodyPr>
          <a:lstStyle/>
          <a:p>
            <a:pPr algn="l">
              <a:lnSpc>
                <a:spcPts val="3826"/>
              </a:lnSpc>
              <a:spcBef>
                <a:spcPct val="0"/>
              </a:spcBef>
            </a:pPr>
            <a:r>
              <a:rPr lang="en-US" sz="2733" dirty="0">
                <a:solidFill>
                  <a:srgbClr val="FFFFFF"/>
                </a:solidFill>
                <a:latin typeface="Poppins"/>
                <a:ea typeface="Poppins"/>
                <a:cs typeface="Poppins"/>
                <a:sym typeface="Poppins"/>
              </a:rPr>
              <a:t>BALANCED</a:t>
            </a:r>
          </a:p>
        </p:txBody>
      </p:sp>
    </p:spTree>
    <p:extLst>
      <p:ext uri="{BB962C8B-B14F-4D97-AF65-F5344CB8AC3E}">
        <p14:creationId xmlns:p14="http://schemas.microsoft.com/office/powerpoint/2010/main" val="3398422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A462E76-0DEA-8442-9F04-8860F5CFD679}"/>
              </a:ext>
            </a:extLst>
          </p:cNvPr>
          <p:cNvSpPr/>
          <p:nvPr/>
        </p:nvSpPr>
        <p:spPr>
          <a:xfrm>
            <a:off x="11818252" y="511476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KLAR DEFINIERTE ANFANGS- UND ENDZEITEN</a:t>
            </a:r>
          </a:p>
          <a:p>
            <a:pPr algn="ctr"/>
            <a:endParaRPr lang="en-IT" sz="3000" dirty="0"/>
          </a:p>
        </p:txBody>
      </p:sp>
      <p:sp>
        <p:nvSpPr>
          <p:cNvPr id="12" name="TextBox 4">
            <a:extLst>
              <a:ext uri="{FF2B5EF4-FFF2-40B4-BE49-F238E27FC236}">
                <a16:creationId xmlns:a16="http://schemas.microsoft.com/office/drawing/2014/main" id="{572B337C-FBC7-8FAF-BF39-E14823250A62}"/>
              </a:ext>
            </a:extLst>
          </p:cNvPr>
          <p:cNvSpPr txBox="1"/>
          <p:nvPr/>
        </p:nvSpPr>
        <p:spPr>
          <a:xfrm>
            <a:off x="-32427" y="3871857"/>
            <a:ext cx="18288001" cy="6910443"/>
          </a:xfrm>
          <a:prstGeom prst="rect">
            <a:avLst/>
          </a:prstGeom>
        </p:spPr>
        <p:txBody>
          <a:bodyPr lIns="50800" tIns="50800" rIns="50800" bIns="50800" rtlCol="0" anchor="ctr"/>
          <a:lstStyle/>
          <a:p>
            <a:pPr algn="ctr">
              <a:lnSpc>
                <a:spcPts val="1855"/>
              </a:lnSpc>
            </a:pPr>
            <a:endParaRPr/>
          </a:p>
        </p:txBody>
      </p:sp>
      <p:sp>
        <p:nvSpPr>
          <p:cNvPr id="3" name="TextBox 4">
            <a:extLst>
              <a:ext uri="{FF2B5EF4-FFF2-40B4-BE49-F238E27FC236}">
                <a16:creationId xmlns:a16="http://schemas.microsoft.com/office/drawing/2014/main" id="{B7D77B75-D345-CCBE-695E-6E2F6637425A}"/>
              </a:ext>
            </a:extLst>
          </p:cNvPr>
          <p:cNvSpPr txBox="1"/>
          <p:nvPr/>
        </p:nvSpPr>
        <p:spPr>
          <a:xfrm>
            <a:off x="5572332" y="851847"/>
            <a:ext cx="7143336" cy="1471557"/>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WIE MAN EINEN ARBEITSTAG STRUKTURIERT</a:t>
            </a:r>
          </a:p>
        </p:txBody>
      </p:sp>
      <p:pic>
        <p:nvPicPr>
          <p:cNvPr id="5" name="Graphic 4" descr="Stopwatch with solid fill">
            <a:extLst>
              <a:ext uri="{FF2B5EF4-FFF2-40B4-BE49-F238E27FC236}">
                <a16:creationId xmlns:a16="http://schemas.microsoft.com/office/drawing/2014/main" id="{57B76A00-EBA3-6825-697A-F6FF34BFFB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7573" y="4842918"/>
            <a:ext cx="3048000" cy="3048000"/>
          </a:xfrm>
          <a:prstGeom prst="rect">
            <a:avLst/>
          </a:prstGeom>
        </p:spPr>
      </p:pic>
      <p:sp>
        <p:nvSpPr>
          <p:cNvPr id="9" name="TextBox 8">
            <a:extLst>
              <a:ext uri="{FF2B5EF4-FFF2-40B4-BE49-F238E27FC236}">
                <a16:creationId xmlns:a16="http://schemas.microsoft.com/office/drawing/2014/main" id="{31837AD6-2B9F-0B46-D33C-43E6951CDB20}"/>
              </a:ext>
            </a:extLst>
          </p:cNvPr>
          <p:cNvSpPr txBox="1"/>
          <p:nvPr/>
        </p:nvSpPr>
        <p:spPr>
          <a:xfrm>
            <a:off x="1752600" y="5344225"/>
            <a:ext cx="4909163" cy="471283"/>
          </a:xfrm>
          <a:prstGeom prst="rect">
            <a:avLst/>
          </a:prstGeom>
        </p:spPr>
        <p:txBody>
          <a:bodyPr lIns="0" tIns="0" rIns="0" bIns="0" rtlCol="0" anchor="t">
            <a:spAutoFit/>
          </a:bodyPr>
          <a:lstStyle/>
          <a:p>
            <a:pPr algn="ctr">
              <a:lnSpc>
                <a:spcPts val="3676"/>
              </a:lnSpc>
              <a:spcBef>
                <a:spcPct val="0"/>
              </a:spcBef>
            </a:pPr>
            <a:r>
              <a:rPr lang="en-US" sz="3000" b="1" dirty="0">
                <a:solidFill>
                  <a:srgbClr val="000000"/>
                </a:solidFill>
                <a:latin typeface="Poppins Bold"/>
                <a:cs typeface="Poppins Bold"/>
                <a:sym typeface="Poppins"/>
              </a:rPr>
              <a:t>SOZIALE KOMPONENTE</a:t>
            </a:r>
          </a:p>
        </p:txBody>
      </p:sp>
      <p:sp>
        <p:nvSpPr>
          <p:cNvPr id="14" name="TextBox 13">
            <a:extLst>
              <a:ext uri="{FF2B5EF4-FFF2-40B4-BE49-F238E27FC236}">
                <a16:creationId xmlns:a16="http://schemas.microsoft.com/office/drawing/2014/main" id="{A0634180-5FBE-1DA0-6617-69248CF187C9}"/>
              </a:ext>
            </a:extLst>
          </p:cNvPr>
          <p:cNvSpPr txBox="1"/>
          <p:nvPr/>
        </p:nvSpPr>
        <p:spPr>
          <a:xfrm>
            <a:off x="4724400" y="3250113"/>
            <a:ext cx="11017760" cy="1323439"/>
          </a:xfrm>
          <a:prstGeom prst="rect">
            <a:avLst/>
          </a:prstGeom>
          <a:noFill/>
        </p:spPr>
        <p:txBody>
          <a:bodyPr wrap="none" rtlCol="0">
            <a:spAutoFit/>
          </a:bodyPr>
          <a:lstStyle/>
          <a:p>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Eine strukturierte Routine im Home Office</a:t>
            </a:r>
          </a:p>
          <a:p>
            <a:r>
              <a:rPr lang="en-GB" sz="4000" b="1" dirty="0">
                <a:solidFill>
                  <a:schemeClr val="accent3">
                    <a:lumMod val="75000"/>
                  </a:schemeClr>
                </a:solidFill>
                <a:effectLst/>
                <a:latin typeface="Poppins" pitchFamily="2" charset="77"/>
                <a:ea typeface="Aptos" panose="020B0004020202020204" pitchFamily="34" charset="0"/>
                <a:cs typeface="Poppins" pitchFamily="2" charset="77"/>
              </a:rPr>
              <a:t> ist für die Produktivität unerlässlich</a:t>
            </a:r>
            <a:r>
              <a:rPr lang="en-IT" sz="4000" b="1" dirty="0">
                <a:solidFill>
                  <a:schemeClr val="accent3">
                    <a:lumMod val="75000"/>
                  </a:schemeClr>
                </a:solidFill>
                <a:effectLst/>
                <a:latin typeface="Poppins" pitchFamily="2" charset="77"/>
                <a:cs typeface="Poppins" pitchFamily="2" charset="77"/>
              </a:rPr>
              <a:t>. </a:t>
            </a:r>
            <a:endParaRPr lang="en-IT" sz="4000" b="1" dirty="0">
              <a:solidFill>
                <a:schemeClr val="accent3">
                  <a:lumMod val="75000"/>
                </a:schemeClr>
              </a:solidFill>
              <a:latin typeface="Poppins" pitchFamily="2" charset="77"/>
              <a:cs typeface="Poppins" pitchFamily="2" charset="77"/>
            </a:endParaRPr>
          </a:p>
        </p:txBody>
      </p:sp>
      <p:sp>
        <p:nvSpPr>
          <p:cNvPr id="16" name="Freeform 2">
            <a:extLst>
              <a:ext uri="{FF2B5EF4-FFF2-40B4-BE49-F238E27FC236}">
                <a16:creationId xmlns:a16="http://schemas.microsoft.com/office/drawing/2014/main" id="{6FFE8D6A-B792-959E-FF0B-59C1B3E3E1DA}"/>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7" name="Freeform 3">
            <a:extLst>
              <a:ext uri="{FF2B5EF4-FFF2-40B4-BE49-F238E27FC236}">
                <a16:creationId xmlns:a16="http://schemas.microsoft.com/office/drawing/2014/main" id="{5CEB045A-174F-9306-A256-E51A39C02419}"/>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8" name="Rounded Rectangle 17">
            <a:extLst>
              <a:ext uri="{FF2B5EF4-FFF2-40B4-BE49-F238E27FC236}">
                <a16:creationId xmlns:a16="http://schemas.microsoft.com/office/drawing/2014/main" id="{DB241914-2CE0-4590-5496-FE218026B6B9}"/>
              </a:ext>
            </a:extLst>
          </p:cNvPr>
          <p:cNvSpPr/>
          <p:nvPr/>
        </p:nvSpPr>
        <p:spPr>
          <a:xfrm>
            <a:off x="10388191" y="7930581"/>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r>
              <a:rPr lang="en-US" sz="3000" b="1" dirty="0">
                <a:solidFill>
                  <a:schemeClr val="bg1"/>
                </a:solidFill>
                <a:latin typeface="Poppins Bold"/>
                <a:ea typeface="Poppins Bold"/>
                <a:cs typeface="Poppins Bold"/>
                <a:sym typeface="Poppins Bold"/>
              </a:rPr>
              <a:t>ZEITBLÖCKE FÜR KONZENTRIERTE AKTIVITÄTEN</a:t>
            </a:r>
          </a:p>
          <a:p>
            <a:pPr algn="ctr"/>
            <a:endParaRPr lang="en-IT" sz="3000" dirty="0"/>
          </a:p>
        </p:txBody>
      </p:sp>
      <p:sp>
        <p:nvSpPr>
          <p:cNvPr id="19" name="Rounded Rectangle 18">
            <a:extLst>
              <a:ext uri="{FF2B5EF4-FFF2-40B4-BE49-F238E27FC236}">
                <a16:creationId xmlns:a16="http://schemas.microsoft.com/office/drawing/2014/main" id="{8B1BA6A0-527E-8D5F-4576-6B36E368DF10}"/>
              </a:ext>
            </a:extLst>
          </p:cNvPr>
          <p:cNvSpPr/>
          <p:nvPr/>
        </p:nvSpPr>
        <p:spPr>
          <a:xfrm>
            <a:off x="2847911" y="7968023"/>
            <a:ext cx="5029200" cy="1812085"/>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VIRTUELLE ÜBUNGSPAUSEN / ERGONOMISCHES TRAINING</a:t>
            </a:r>
          </a:p>
          <a:p>
            <a:pPr algn="ctr"/>
            <a:endParaRPr lang="en-IT" sz="3000" dirty="0"/>
          </a:p>
        </p:txBody>
      </p:sp>
      <p:sp>
        <p:nvSpPr>
          <p:cNvPr id="20" name="Rounded Rectangle 19">
            <a:extLst>
              <a:ext uri="{FF2B5EF4-FFF2-40B4-BE49-F238E27FC236}">
                <a16:creationId xmlns:a16="http://schemas.microsoft.com/office/drawing/2014/main" id="{22671F3B-8B91-21DC-B806-CF598940415E}"/>
              </a:ext>
            </a:extLst>
          </p:cNvPr>
          <p:cNvSpPr/>
          <p:nvPr/>
        </p:nvSpPr>
        <p:spPr>
          <a:xfrm>
            <a:off x="1770434" y="5078282"/>
            <a:ext cx="5029200" cy="1420262"/>
          </a:xfrm>
          <a:prstGeom prst="roundRect">
            <a:avLst>
              <a:gd name="adj" fmla="val 44886"/>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0000"/>
              </a:solidFill>
              <a:latin typeface="Poppins Bold"/>
              <a:ea typeface="Poppins Bold"/>
              <a:cs typeface="Poppins Bold"/>
              <a:sym typeface="Poppins Bold"/>
            </a:endParaRPr>
          </a:p>
          <a:p>
            <a:pPr algn="ctr">
              <a:lnSpc>
                <a:spcPts val="3676"/>
              </a:lnSpc>
              <a:spcBef>
                <a:spcPct val="0"/>
              </a:spcBef>
            </a:pPr>
            <a:r>
              <a:rPr lang="en-US" sz="3000" b="1" dirty="0">
                <a:solidFill>
                  <a:schemeClr val="bg1"/>
                </a:solidFill>
                <a:latin typeface="Poppins Bold"/>
                <a:cs typeface="Poppins Bold"/>
                <a:sym typeface="Poppins"/>
              </a:rPr>
              <a:t>SOZIALE KOMPONENTE</a:t>
            </a:r>
          </a:p>
          <a:p>
            <a:pPr algn="ctr"/>
            <a:endParaRPr lang="en-IT" sz="3000" dirty="0"/>
          </a:p>
        </p:txBody>
      </p:sp>
      <p:grpSp>
        <p:nvGrpSpPr>
          <p:cNvPr id="21" name="Group 10">
            <a:extLst>
              <a:ext uri="{FF2B5EF4-FFF2-40B4-BE49-F238E27FC236}">
                <a16:creationId xmlns:a16="http://schemas.microsoft.com/office/drawing/2014/main" id="{26F0E786-C331-3840-B7F7-B7858346E80D}"/>
              </a:ext>
            </a:extLst>
          </p:cNvPr>
          <p:cNvGrpSpPr/>
          <p:nvPr/>
        </p:nvGrpSpPr>
        <p:grpSpPr>
          <a:xfrm>
            <a:off x="-1158468" y="9919849"/>
            <a:ext cx="20973813" cy="734301"/>
            <a:chOff x="0" y="0"/>
            <a:chExt cx="11607985" cy="406400"/>
          </a:xfrm>
        </p:grpSpPr>
        <p:sp>
          <p:nvSpPr>
            <p:cNvPr id="22" name="Freeform 11">
              <a:extLst>
                <a:ext uri="{FF2B5EF4-FFF2-40B4-BE49-F238E27FC236}">
                  <a16:creationId xmlns:a16="http://schemas.microsoft.com/office/drawing/2014/main" id="{9C48B662-751A-0C0C-64E6-8D0626B4B52C}"/>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8D8BFD06-DB4D-E85A-698C-FCCB06B20971}"/>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24" name="Freeform 42">
            <a:extLst>
              <a:ext uri="{FF2B5EF4-FFF2-40B4-BE49-F238E27FC236}">
                <a16:creationId xmlns:a16="http://schemas.microsoft.com/office/drawing/2014/main" id="{5B508C69-2857-7004-B1C4-5E183629DEB7}"/>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7"/>
            <a:stretch>
              <a:fillRect/>
            </a:stretch>
          </a:blipFill>
        </p:spPr>
        <p:txBody>
          <a:bodyPr/>
          <a:lstStyle/>
          <a:p>
            <a:endParaRPr lang="de-DE"/>
          </a:p>
        </p:txBody>
      </p:sp>
    </p:spTree>
    <p:extLst>
      <p:ext uri="{BB962C8B-B14F-4D97-AF65-F5344CB8AC3E}">
        <p14:creationId xmlns:p14="http://schemas.microsoft.com/office/powerpoint/2010/main" val="316694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E71B6F9-91BE-974A-F6FA-823C3A1BC100}"/>
              </a:ext>
            </a:extLst>
          </p:cNvPr>
          <p:cNvSpPr/>
          <p:nvPr/>
        </p:nvSpPr>
        <p:spPr>
          <a:xfrm>
            <a:off x="10248483" y="3652590"/>
            <a:ext cx="3010180" cy="2829866"/>
          </a:xfrm>
          <a:prstGeom prst="ellipse">
            <a:avLst/>
          </a:prstGeom>
          <a:solidFill>
            <a:schemeClr val="bg2">
              <a:alpha val="50506"/>
            </a:schemeClr>
          </a:solidFill>
          <a:ln>
            <a:solidFill>
              <a:schemeClr val="accent1">
                <a:shade val="15000"/>
                <a:alpha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80" name="Group 2">
            <a:extLst>
              <a:ext uri="{FF2B5EF4-FFF2-40B4-BE49-F238E27FC236}">
                <a16:creationId xmlns:a16="http://schemas.microsoft.com/office/drawing/2014/main" id="{A00706C1-80D1-0267-1046-27BA64235AB0}"/>
              </a:ext>
            </a:extLst>
          </p:cNvPr>
          <p:cNvGrpSpPr/>
          <p:nvPr/>
        </p:nvGrpSpPr>
        <p:grpSpPr>
          <a:xfrm rot="5400000">
            <a:off x="-412656" y="412656"/>
            <a:ext cx="10287000" cy="9461688"/>
            <a:chOff x="0" y="0"/>
            <a:chExt cx="5661114" cy="1674318"/>
          </a:xfrm>
        </p:grpSpPr>
        <p:sp>
          <p:nvSpPr>
            <p:cNvPr id="81" name="Freeform 3">
              <a:extLst>
                <a:ext uri="{FF2B5EF4-FFF2-40B4-BE49-F238E27FC236}">
                  <a16:creationId xmlns:a16="http://schemas.microsoft.com/office/drawing/2014/main" id="{A7E6A62C-BFAF-30C1-6B7D-81DF82788D8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82" name="TextBox 4">
              <a:extLst>
                <a:ext uri="{FF2B5EF4-FFF2-40B4-BE49-F238E27FC236}">
                  <a16:creationId xmlns:a16="http://schemas.microsoft.com/office/drawing/2014/main" id="{F86C67B2-D0B5-5A84-502A-15319541AC6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8" name="Oval 7">
            <a:extLst>
              <a:ext uri="{FF2B5EF4-FFF2-40B4-BE49-F238E27FC236}">
                <a16:creationId xmlns:a16="http://schemas.microsoft.com/office/drawing/2014/main" id="{3A9E84D2-D856-15C6-9248-EF9C6B20694D}"/>
              </a:ext>
            </a:extLst>
          </p:cNvPr>
          <p:cNvSpPr/>
          <p:nvPr/>
        </p:nvSpPr>
        <p:spPr>
          <a:xfrm>
            <a:off x="9877819" y="3150388"/>
            <a:ext cx="3810000" cy="3771898"/>
          </a:xfrm>
          <a:prstGeom prst="ellipse">
            <a:avLst/>
          </a:prstGeom>
          <a:solidFill>
            <a:schemeClr val="bg1"/>
          </a:solidFill>
          <a:ln w="12700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p>
        </p:txBody>
      </p:sp>
      <p:sp>
        <p:nvSpPr>
          <p:cNvPr id="29" name="Right Brace 28">
            <a:extLst>
              <a:ext uri="{FF2B5EF4-FFF2-40B4-BE49-F238E27FC236}">
                <a16:creationId xmlns:a16="http://schemas.microsoft.com/office/drawing/2014/main" id="{D17B0CC9-A2EF-24A4-FC58-C4B6D6E22CC3}"/>
              </a:ext>
            </a:extLst>
          </p:cNvPr>
          <p:cNvSpPr/>
          <p:nvPr/>
        </p:nvSpPr>
        <p:spPr>
          <a:xfrm rot="4166059">
            <a:off x="12181851" y="7206719"/>
            <a:ext cx="416490" cy="637038"/>
          </a:xfrm>
          <a:prstGeom prst="rightBrace">
            <a:avLst>
              <a:gd name="adj1" fmla="val 39040"/>
              <a:gd name="adj2" fmla="val 44393"/>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30" name="Right Brace 29">
            <a:extLst>
              <a:ext uri="{FF2B5EF4-FFF2-40B4-BE49-F238E27FC236}">
                <a16:creationId xmlns:a16="http://schemas.microsoft.com/office/drawing/2014/main" id="{A93F3E29-DDE9-9FA8-E282-A6F3B590DBA5}"/>
              </a:ext>
            </a:extLst>
          </p:cNvPr>
          <p:cNvSpPr/>
          <p:nvPr/>
        </p:nvSpPr>
        <p:spPr>
          <a:xfrm rot="20336024">
            <a:off x="13642998" y="2866247"/>
            <a:ext cx="643915" cy="3105532"/>
          </a:xfrm>
          <a:prstGeom prst="rightBrace">
            <a:avLst>
              <a:gd name="adj1" fmla="val 8333"/>
              <a:gd name="adj2" fmla="val 55901"/>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1" name="Oval 40">
            <a:extLst>
              <a:ext uri="{FF2B5EF4-FFF2-40B4-BE49-F238E27FC236}">
                <a16:creationId xmlns:a16="http://schemas.microsoft.com/office/drawing/2014/main" id="{D7E84B47-D50F-6B2E-CE32-D35C0AEE60FA}"/>
              </a:ext>
            </a:extLst>
          </p:cNvPr>
          <p:cNvSpPr/>
          <p:nvPr/>
        </p:nvSpPr>
        <p:spPr>
          <a:xfrm>
            <a:off x="13258663"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2" name="Oval 41">
            <a:extLst>
              <a:ext uri="{FF2B5EF4-FFF2-40B4-BE49-F238E27FC236}">
                <a16:creationId xmlns:a16="http://schemas.microsoft.com/office/drawing/2014/main" id="{B78D3B20-54E4-F944-60F3-8E0F475CEFC2}"/>
              </a:ext>
            </a:extLst>
          </p:cNvPr>
          <p:cNvSpPr/>
          <p:nvPr/>
        </p:nvSpPr>
        <p:spPr>
          <a:xfrm>
            <a:off x="11692646" y="6482456"/>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4" name="Oval 43">
            <a:extLst>
              <a:ext uri="{FF2B5EF4-FFF2-40B4-BE49-F238E27FC236}">
                <a16:creationId xmlns:a16="http://schemas.microsoft.com/office/drawing/2014/main" id="{65E7579C-A356-70FA-491A-1A28AEB00E73}"/>
              </a:ext>
            </a:extLst>
          </p:cNvPr>
          <p:cNvSpPr/>
          <p:nvPr/>
        </p:nvSpPr>
        <p:spPr>
          <a:xfrm>
            <a:off x="10170465" y="5036337"/>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1" name="Straight Connector 50">
            <a:extLst>
              <a:ext uri="{FF2B5EF4-FFF2-40B4-BE49-F238E27FC236}">
                <a16:creationId xmlns:a16="http://schemas.microsoft.com/office/drawing/2014/main" id="{3E68E516-3536-23F0-67A7-AC73E250CDF2}"/>
              </a:ext>
            </a:extLst>
          </p:cNvPr>
          <p:cNvCxnSpPr>
            <a:cxnSpLocks/>
          </p:cNvCxnSpPr>
          <p:nvPr/>
        </p:nvCxnSpPr>
        <p:spPr>
          <a:xfrm>
            <a:off x="11725669" y="5036337"/>
            <a:ext cx="13180" cy="1343801"/>
          </a:xfrm>
          <a:prstGeom prst="line">
            <a:avLst/>
          </a:prstGeom>
          <a:ln w="25400">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Triangle 54">
            <a:extLst>
              <a:ext uri="{FF2B5EF4-FFF2-40B4-BE49-F238E27FC236}">
                <a16:creationId xmlns:a16="http://schemas.microsoft.com/office/drawing/2014/main" id="{9A24552F-E396-B5DE-F700-FDB27019150E}"/>
              </a:ext>
            </a:extLst>
          </p:cNvPr>
          <p:cNvSpPr/>
          <p:nvPr/>
        </p:nvSpPr>
        <p:spPr>
          <a:xfrm rot="20856328">
            <a:off x="11609922" y="5060128"/>
            <a:ext cx="542423" cy="1321446"/>
          </a:xfrm>
          <a:prstGeom prst="triangle">
            <a:avLst>
              <a:gd name="adj" fmla="val 48927"/>
            </a:avLst>
          </a:prstGeom>
          <a:solidFill>
            <a:schemeClr val="accent3">
              <a:alpha val="424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1" name="TextBox 4">
            <a:extLst>
              <a:ext uri="{FF2B5EF4-FFF2-40B4-BE49-F238E27FC236}">
                <a16:creationId xmlns:a16="http://schemas.microsoft.com/office/drawing/2014/main" id="{D7145430-E738-63C9-F28A-46A587F40CA8}"/>
              </a:ext>
            </a:extLst>
          </p:cNvPr>
          <p:cNvSpPr txBox="1"/>
          <p:nvPr/>
        </p:nvSpPr>
        <p:spPr>
          <a:xfrm>
            <a:off x="5410200" y="851847"/>
            <a:ext cx="769617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POMODORO-TECHNIK</a:t>
            </a:r>
          </a:p>
        </p:txBody>
      </p:sp>
      <p:cxnSp>
        <p:nvCxnSpPr>
          <p:cNvPr id="68" name="Straight Arrow Connector 67">
            <a:extLst>
              <a:ext uri="{FF2B5EF4-FFF2-40B4-BE49-F238E27FC236}">
                <a16:creationId xmlns:a16="http://schemas.microsoft.com/office/drawing/2014/main" id="{F11AFEBC-A1A6-9328-7397-1F2C9D71E7C0}"/>
              </a:ext>
            </a:extLst>
          </p:cNvPr>
          <p:cNvCxnSpPr/>
          <p:nvPr/>
        </p:nvCxnSpPr>
        <p:spPr>
          <a:xfrm flipV="1">
            <a:off x="11732227" y="4107498"/>
            <a:ext cx="13211" cy="928839"/>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1E1BD3A-E6C7-27D5-6B34-8191FEB8A25B}"/>
              </a:ext>
            </a:extLst>
          </p:cNvPr>
          <p:cNvCxnSpPr>
            <a:cxnSpLocks/>
            <a:stCxn id="55" idx="0"/>
          </p:cNvCxnSpPr>
          <p:nvPr/>
        </p:nvCxnSpPr>
        <p:spPr>
          <a:xfrm>
            <a:off x="11733630" y="5076777"/>
            <a:ext cx="597158" cy="1303361"/>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C53BC99-5C05-46A3-BFBB-F68990F536BB}"/>
              </a:ext>
            </a:extLst>
          </p:cNvPr>
          <p:cNvSpPr txBox="1"/>
          <p:nvPr/>
        </p:nvSpPr>
        <p:spPr>
          <a:xfrm>
            <a:off x="13964956" y="3292010"/>
            <a:ext cx="3106144" cy="1477328"/>
          </a:xfrm>
          <a:prstGeom prst="rect">
            <a:avLst/>
          </a:prstGeom>
          <a:noFill/>
        </p:spPr>
        <p:txBody>
          <a:bodyPr wrap="square" rtlCol="0">
            <a:spAutoFit/>
          </a:bodyPr>
          <a:lstStyle/>
          <a:p>
            <a:pPr algn="ctr"/>
            <a:r>
              <a:rPr lang="en-IT" sz="3000" b="1" dirty="0">
                <a:latin typeface="Poppins" pitchFamily="2" charset="77"/>
                <a:cs typeface="Poppins" pitchFamily="2" charset="77"/>
              </a:rPr>
              <a:t>25 Minuten ununterbrochenes Arbeiten</a:t>
            </a:r>
          </a:p>
        </p:txBody>
      </p:sp>
      <p:sp>
        <p:nvSpPr>
          <p:cNvPr id="74" name="TextBox 73">
            <a:extLst>
              <a:ext uri="{FF2B5EF4-FFF2-40B4-BE49-F238E27FC236}">
                <a16:creationId xmlns:a16="http://schemas.microsoft.com/office/drawing/2014/main" id="{0656B473-B7B3-25AF-F30C-63F88C815C6D}"/>
              </a:ext>
            </a:extLst>
          </p:cNvPr>
          <p:cNvSpPr txBox="1"/>
          <p:nvPr/>
        </p:nvSpPr>
        <p:spPr>
          <a:xfrm>
            <a:off x="11474424" y="7926242"/>
            <a:ext cx="3200400" cy="1015663"/>
          </a:xfrm>
          <a:prstGeom prst="rect">
            <a:avLst/>
          </a:prstGeom>
          <a:noFill/>
        </p:spPr>
        <p:txBody>
          <a:bodyPr wrap="square" rtlCol="0">
            <a:spAutoFit/>
          </a:bodyPr>
          <a:lstStyle/>
          <a:p>
            <a:pPr algn="ctr"/>
            <a:r>
              <a:rPr lang="en-IT" sz="3000" b="1" dirty="0">
                <a:solidFill>
                  <a:schemeClr val="accent3"/>
                </a:solidFill>
                <a:latin typeface="Poppins" pitchFamily="2" charset="77"/>
                <a:cs typeface="Poppins" pitchFamily="2" charset="77"/>
              </a:rPr>
              <a:t>5-Minuten-Pause</a:t>
            </a:r>
          </a:p>
        </p:txBody>
      </p:sp>
      <p:sp>
        <p:nvSpPr>
          <p:cNvPr id="78" name="Freeform 42">
            <a:extLst>
              <a:ext uri="{FF2B5EF4-FFF2-40B4-BE49-F238E27FC236}">
                <a16:creationId xmlns:a16="http://schemas.microsoft.com/office/drawing/2014/main" id="{3E66E402-C010-14C1-B8EE-D9908EE9516D}"/>
              </a:ext>
            </a:extLst>
          </p:cNvPr>
          <p:cNvSpPr/>
          <p:nvPr/>
        </p:nvSpPr>
        <p:spPr>
          <a:xfrm>
            <a:off x="2286000" y="644594"/>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3"/>
            <a:stretch>
              <a:fillRect/>
            </a:stretch>
          </a:blipFill>
        </p:spPr>
        <p:txBody>
          <a:bodyPr/>
          <a:lstStyle/>
          <a:p>
            <a:endParaRPr lang="de-DE"/>
          </a:p>
        </p:txBody>
      </p:sp>
      <p:sp>
        <p:nvSpPr>
          <p:cNvPr id="79" name="TextBox 78">
            <a:extLst>
              <a:ext uri="{FF2B5EF4-FFF2-40B4-BE49-F238E27FC236}">
                <a16:creationId xmlns:a16="http://schemas.microsoft.com/office/drawing/2014/main" id="{08E5A849-0655-9566-1E8C-4792C7D89068}"/>
              </a:ext>
            </a:extLst>
          </p:cNvPr>
          <p:cNvSpPr txBox="1"/>
          <p:nvPr/>
        </p:nvSpPr>
        <p:spPr>
          <a:xfrm>
            <a:off x="752514" y="3150388"/>
            <a:ext cx="8730275" cy="7478970"/>
          </a:xfrm>
          <a:prstGeom prst="rect">
            <a:avLst/>
          </a:prstGeom>
          <a:noFill/>
        </p:spPr>
        <p:txBody>
          <a:bodyPr wrap="none" rtlCol="0">
            <a:spAutoFit/>
          </a:bodyPr>
          <a:lstStyle/>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Zeitmanagement-Methode</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IT" sz="3000" dirty="0">
                <a:solidFill>
                  <a:schemeClr val="bg1"/>
                </a:solidFill>
                <a:latin typeface="Poppins" pitchFamily="2" charset="77"/>
                <a:cs typeface="Poppins" pitchFamily="2" charset="77"/>
              </a:rPr>
              <a:t>Schafft Klarheit durch klare Arbeitsintervalle</a:t>
            </a:r>
            <a:br>
              <a:rPr lang="en-IT" sz="3000" dirty="0">
                <a:solidFill>
                  <a:schemeClr val="bg1"/>
                </a:solidFill>
                <a:latin typeface="Poppins" pitchFamily="2" charset="77"/>
                <a:cs typeface="Poppins" pitchFamily="2" charset="77"/>
              </a:rPr>
            </a:br>
            <a:endParaRPr lang="en-IT" sz="3000" dirty="0">
              <a:solidFill>
                <a:schemeClr val="bg1"/>
              </a:solidFill>
              <a:latin typeface="Poppins" pitchFamily="2" charset="77"/>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Motiviert Mitarbeiter zur Einhaltung von </a:t>
            </a:r>
            <a:br>
              <a:rPr lang="en-GB" sz="3000" kern="100" dirty="0">
                <a:solidFill>
                  <a:schemeClr val="bg1"/>
                </a:solidFill>
                <a:effectLst/>
                <a:latin typeface="Poppins" pitchFamily="2" charset="77"/>
                <a:ea typeface="Aptos" panose="020B0004020202020204" pitchFamily="34" charset="0"/>
                <a:cs typeface="Poppins" pitchFamily="2" charset="77"/>
              </a:rPr>
            </a:br>
            <a:r>
              <a:rPr lang="en-GB" sz="3000" kern="100" dirty="0">
                <a:solidFill>
                  <a:schemeClr val="bg1"/>
                </a:solidFill>
                <a:effectLst/>
                <a:latin typeface="Poppins" pitchFamily="2" charset="77"/>
                <a:ea typeface="Aptos" panose="020B0004020202020204" pitchFamily="34" charset="0"/>
                <a:cs typeface="Poppins" pitchFamily="2" charset="77"/>
              </a:rPr>
              <a:t>Zeitvorgaben</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hält sie geistig frisch</a:t>
            </a:r>
            <a:br>
              <a:rPr lang="en-GB" sz="3000" kern="100" dirty="0">
                <a:solidFill>
                  <a:schemeClr val="bg1"/>
                </a:solidFill>
                <a:effectLst/>
                <a:latin typeface="Poppins" pitchFamily="2" charset="77"/>
                <a:ea typeface="Aptos" panose="020B0004020202020204" pitchFamily="34" charset="0"/>
                <a:cs typeface="Poppins" pitchFamily="2" charset="77"/>
              </a:rPr>
            </a:br>
            <a:endParaRPr lang="en-GB"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kern="100" dirty="0">
                <a:solidFill>
                  <a:schemeClr val="bg1"/>
                </a:solidFill>
                <a:effectLst/>
                <a:latin typeface="Poppins" pitchFamily="2" charset="77"/>
                <a:ea typeface="Aptos" panose="020B0004020202020204" pitchFamily="34" charset="0"/>
                <a:cs typeface="Poppins" pitchFamily="2" charset="77"/>
              </a:rPr>
              <a:t>Gewährleistet eine gleichbleibend hohe Produktivität</a:t>
            </a:r>
            <a:br>
              <a:rPr lang="en-GB" sz="3000" kern="100" dirty="0">
                <a:solidFill>
                  <a:schemeClr val="bg1"/>
                </a:solidFill>
                <a:effectLst/>
                <a:latin typeface="Poppins" pitchFamily="2" charset="77"/>
                <a:ea typeface="Aptos" panose="020B0004020202020204" pitchFamily="34" charset="0"/>
                <a:cs typeface="Poppins" pitchFamily="2" charset="77"/>
              </a:rPr>
            </a:br>
            <a:r>
              <a:rPr lang="en-IT" sz="3000" kern="100" dirty="0">
                <a:solidFill>
                  <a:schemeClr val="bg1"/>
                </a:solidFill>
                <a:latin typeface="Poppins" pitchFamily="2" charset="77"/>
                <a:ea typeface="Aptos" panose="020B0004020202020204" pitchFamily="34" charset="0"/>
                <a:cs typeface="Poppins" pitchFamily="2" charset="77"/>
              </a:rPr>
              <a:t>und </a:t>
            </a:r>
            <a:r>
              <a:rPr lang="en-GB" sz="3000" dirty="0">
                <a:solidFill>
                  <a:schemeClr val="bg1"/>
                </a:solidFill>
                <a:effectLst/>
                <a:latin typeface="Poppins" pitchFamily="2" charset="77"/>
                <a:ea typeface="Aptos" panose="020B0004020202020204" pitchFamily="34" charset="0"/>
                <a:cs typeface="Poppins" pitchFamily="2" charset="77"/>
              </a:rPr>
              <a:t>Mitarbeiterzufriedenheit </a:t>
            </a:r>
            <a:br>
              <a:rPr lang="en-GB" sz="3000" dirty="0">
                <a:solidFill>
                  <a:schemeClr val="bg1"/>
                </a:solidFill>
                <a:effectLst/>
                <a:latin typeface="Poppins" pitchFamily="2" charset="77"/>
                <a:ea typeface="Aptos" panose="020B0004020202020204" pitchFamily="34" charset="0"/>
                <a:cs typeface="Poppins" pitchFamily="2" charset="77"/>
              </a:rPr>
            </a:br>
            <a:endParaRPr lang="en-GB" sz="30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GB" sz="3000" dirty="0">
                <a:solidFill>
                  <a:schemeClr val="bg1"/>
                </a:solidFill>
                <a:effectLst/>
                <a:latin typeface="Poppins" pitchFamily="2" charset="77"/>
                <a:ea typeface="Aptos" panose="020B0004020202020204" pitchFamily="34" charset="0"/>
                <a:cs typeface="Poppins" pitchFamily="2" charset="77"/>
              </a:rPr>
              <a:t>Intervalle können flexibel angepasst werden </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an zeitkritische Aufgaben angepasst werden (Vorbereitung von Meetings,</a:t>
            </a:r>
            <a:br>
              <a:rPr lang="en-GB" sz="3000" dirty="0">
                <a:solidFill>
                  <a:schemeClr val="bg1"/>
                </a:solidFill>
                <a:effectLst/>
                <a:latin typeface="Poppins" pitchFamily="2" charset="77"/>
                <a:ea typeface="Aptos" panose="020B0004020202020204" pitchFamily="34" charset="0"/>
                <a:cs typeface="Poppins" pitchFamily="2" charset="77"/>
              </a:rPr>
            </a:br>
            <a:r>
              <a:rPr lang="en-GB" sz="3000" dirty="0">
                <a:solidFill>
                  <a:schemeClr val="bg1"/>
                </a:solidFill>
                <a:effectLst/>
                <a:latin typeface="Poppins" pitchFamily="2" charset="77"/>
                <a:ea typeface="Aptos" panose="020B0004020202020204" pitchFamily="34" charset="0"/>
                <a:cs typeface="Poppins" pitchFamily="2" charset="77"/>
              </a:rPr>
              <a:t>Reaktion auf Kunden usw.)</a:t>
            </a:r>
            <a:endParaRPr lang="en-IT" sz="3000" kern="100" dirty="0">
              <a:solidFill>
                <a:schemeClr val="bg1"/>
              </a:solidFill>
              <a:effectLst/>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endParaRPr lang="en-IT" sz="3000" dirty="0">
              <a:solidFill>
                <a:schemeClr val="bg1"/>
              </a:solidFill>
              <a:latin typeface="Poppins" pitchFamily="2" charset="77"/>
              <a:cs typeface="Poppins" pitchFamily="2" charset="77"/>
            </a:endParaRPr>
          </a:p>
        </p:txBody>
      </p:sp>
      <p:sp>
        <p:nvSpPr>
          <p:cNvPr id="83" name="Oval 82">
            <a:extLst>
              <a:ext uri="{FF2B5EF4-FFF2-40B4-BE49-F238E27FC236}">
                <a16:creationId xmlns:a16="http://schemas.microsoft.com/office/drawing/2014/main" id="{DE4BD9A7-EF07-6234-D287-A5DFD2F919F5}"/>
              </a:ext>
            </a:extLst>
          </p:cNvPr>
          <p:cNvSpPr/>
          <p:nvPr/>
        </p:nvSpPr>
        <p:spPr>
          <a:xfrm>
            <a:off x="11692646" y="3561138"/>
            <a:ext cx="114300" cy="9145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16453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1632-5845-6FA1-C12A-63C7E1A96A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A6B76F-3BE5-11FF-3F26-9A3A68156520}"/>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B3973321-665F-CB59-3889-8643E51675AA}"/>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542D8EB-04DA-F78A-6AE4-101033B7538F}"/>
              </a:ext>
            </a:extLst>
          </p:cNvPr>
          <p:cNvSpPr/>
          <p:nvPr/>
        </p:nvSpPr>
        <p:spPr>
          <a:xfrm>
            <a:off x="8203618" y="1543305"/>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D096FA56-413C-4291-9EA3-A9258B628592}"/>
              </a:ext>
            </a:extLst>
          </p:cNvPr>
          <p:cNvSpPr/>
          <p:nvPr/>
        </p:nvSpPr>
        <p:spPr>
          <a:xfrm>
            <a:off x="8247791" y="3437924"/>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a:extLst>
              <a:ext uri="{FF2B5EF4-FFF2-40B4-BE49-F238E27FC236}">
                <a16:creationId xmlns:a16="http://schemas.microsoft.com/office/drawing/2014/main" id="{AF947A9B-202B-9A52-28EA-0BA337562FEB}"/>
              </a:ext>
            </a:extLst>
          </p:cNvPr>
          <p:cNvSpPr/>
          <p:nvPr/>
        </p:nvSpPr>
        <p:spPr>
          <a:xfrm>
            <a:off x="8192245" y="512650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345730BB-2121-D8E3-501A-3B062A6C214B}"/>
              </a:ext>
            </a:extLst>
          </p:cNvPr>
          <p:cNvSpPr/>
          <p:nvPr/>
        </p:nvSpPr>
        <p:spPr>
          <a:xfrm>
            <a:off x="8247791" y="6614067"/>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DB51093-2F4F-48BD-C1CA-0C47CEFF2191}"/>
              </a:ext>
            </a:extLst>
          </p:cNvPr>
          <p:cNvSpPr/>
          <p:nvPr/>
        </p:nvSpPr>
        <p:spPr>
          <a:xfrm>
            <a:off x="8234325" y="8233163"/>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31230CA1-3EF6-A8A3-AEC7-9D2EC99392A1}"/>
              </a:ext>
            </a:extLst>
          </p:cNvPr>
          <p:cNvSpPr/>
          <p:nvPr/>
        </p:nvSpPr>
        <p:spPr>
          <a:xfrm>
            <a:off x="8298758" y="163844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0EA3476D-A014-4FD0-7857-3E3C270D5FB2}"/>
              </a:ext>
            </a:extLst>
          </p:cNvPr>
          <p:cNvSpPr/>
          <p:nvPr/>
        </p:nvSpPr>
        <p:spPr>
          <a:xfrm>
            <a:off x="8342931" y="3533064"/>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2794E03B-584E-2D22-5F71-0F5DFE900938}"/>
              </a:ext>
            </a:extLst>
          </p:cNvPr>
          <p:cNvSpPr/>
          <p:nvPr/>
        </p:nvSpPr>
        <p:spPr>
          <a:xfrm>
            <a:off x="8342931" y="519125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20961F31-7C30-AD68-1565-35CB4427685D}"/>
              </a:ext>
            </a:extLst>
          </p:cNvPr>
          <p:cNvSpPr/>
          <p:nvPr/>
        </p:nvSpPr>
        <p:spPr>
          <a:xfrm>
            <a:off x="8342931" y="6709207"/>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563CD0F4-74C5-8C4E-9F19-5EB8A01EB782}"/>
              </a:ext>
            </a:extLst>
          </p:cNvPr>
          <p:cNvSpPr/>
          <p:nvPr/>
        </p:nvSpPr>
        <p:spPr>
          <a:xfrm>
            <a:off x="8329465" y="832830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4" name="Freeform 14">
            <a:extLst>
              <a:ext uri="{FF2B5EF4-FFF2-40B4-BE49-F238E27FC236}">
                <a16:creationId xmlns:a16="http://schemas.microsoft.com/office/drawing/2014/main" id="{9E13687E-7863-2C84-3195-228AB5380EBC}"/>
              </a:ext>
            </a:extLst>
          </p:cNvPr>
          <p:cNvSpPr/>
          <p:nvPr/>
        </p:nvSpPr>
        <p:spPr>
          <a:xfrm>
            <a:off x="8354304" y="169399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 name="Freeform 15">
            <a:extLst>
              <a:ext uri="{FF2B5EF4-FFF2-40B4-BE49-F238E27FC236}">
                <a16:creationId xmlns:a16="http://schemas.microsoft.com/office/drawing/2014/main" id="{A3CEFFEA-218B-B79D-2A43-EEE0D0B7BF95}"/>
              </a:ext>
            </a:extLst>
          </p:cNvPr>
          <p:cNvSpPr/>
          <p:nvPr/>
        </p:nvSpPr>
        <p:spPr>
          <a:xfrm>
            <a:off x="8398477" y="3588610"/>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6" name="Freeform 16">
            <a:extLst>
              <a:ext uri="{FF2B5EF4-FFF2-40B4-BE49-F238E27FC236}">
                <a16:creationId xmlns:a16="http://schemas.microsoft.com/office/drawing/2014/main" id="{F6E71886-243B-A647-B163-18FC937988F4}"/>
              </a:ext>
            </a:extLst>
          </p:cNvPr>
          <p:cNvSpPr/>
          <p:nvPr/>
        </p:nvSpPr>
        <p:spPr>
          <a:xfrm>
            <a:off x="8398477" y="5246801"/>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7" name="Freeform 17">
            <a:extLst>
              <a:ext uri="{FF2B5EF4-FFF2-40B4-BE49-F238E27FC236}">
                <a16:creationId xmlns:a16="http://schemas.microsoft.com/office/drawing/2014/main" id="{FC038B31-5B69-D1E5-CA5D-EF25EEC3BF03}"/>
              </a:ext>
            </a:extLst>
          </p:cNvPr>
          <p:cNvSpPr/>
          <p:nvPr/>
        </p:nvSpPr>
        <p:spPr>
          <a:xfrm>
            <a:off x="8398477" y="6764753"/>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8" name="Freeform 18">
            <a:extLst>
              <a:ext uri="{FF2B5EF4-FFF2-40B4-BE49-F238E27FC236}">
                <a16:creationId xmlns:a16="http://schemas.microsoft.com/office/drawing/2014/main" id="{8422F930-984C-C251-A6CC-0BD3A6C377F4}"/>
              </a:ext>
            </a:extLst>
          </p:cNvPr>
          <p:cNvSpPr/>
          <p:nvPr/>
        </p:nvSpPr>
        <p:spPr>
          <a:xfrm>
            <a:off x="8385011" y="8383849"/>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grpSp>
        <p:nvGrpSpPr>
          <p:cNvPr id="19" name="Group 19">
            <a:extLst>
              <a:ext uri="{FF2B5EF4-FFF2-40B4-BE49-F238E27FC236}">
                <a16:creationId xmlns:a16="http://schemas.microsoft.com/office/drawing/2014/main" id="{7DDAA9D5-EF58-A11B-5B80-384EAE53A3F2}"/>
              </a:ext>
            </a:extLst>
          </p:cNvPr>
          <p:cNvGrpSpPr/>
          <p:nvPr/>
        </p:nvGrpSpPr>
        <p:grpSpPr>
          <a:xfrm>
            <a:off x="1711095" y="2633122"/>
            <a:ext cx="5466116" cy="5384124"/>
            <a:chOff x="0" y="0"/>
            <a:chExt cx="7288155" cy="7178832"/>
          </a:xfrm>
        </p:grpSpPr>
        <p:sp>
          <p:nvSpPr>
            <p:cNvPr id="20" name="Freeform 20">
              <a:extLst>
                <a:ext uri="{FF2B5EF4-FFF2-40B4-BE49-F238E27FC236}">
                  <a16:creationId xmlns:a16="http://schemas.microsoft.com/office/drawing/2014/main" id="{E3AF308B-00FF-C522-C893-90D13901B844}"/>
                </a:ext>
              </a:extLst>
            </p:cNvPr>
            <p:cNvSpPr/>
            <p:nvPr/>
          </p:nvSpPr>
          <p:spPr>
            <a:xfrm>
              <a:off x="0" y="0"/>
              <a:ext cx="7288155" cy="7178832"/>
            </a:xfrm>
            <a:custGeom>
              <a:avLst/>
              <a:gdLst/>
              <a:ahLst/>
              <a:cxnLst/>
              <a:rect l="l" t="t" r="r" b="b"/>
              <a:pathLst>
                <a:path w="7288155" h="7178832">
                  <a:moveTo>
                    <a:pt x="0" y="0"/>
                  </a:moveTo>
                  <a:lnTo>
                    <a:pt x="7288155" y="0"/>
                  </a:lnTo>
                  <a:lnTo>
                    <a:pt x="7288155" y="7178832"/>
                  </a:lnTo>
                  <a:lnTo>
                    <a:pt x="0" y="71788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sp>
          <p:nvSpPr>
            <p:cNvPr id="21" name="Freeform 21">
              <a:extLst>
                <a:ext uri="{FF2B5EF4-FFF2-40B4-BE49-F238E27FC236}">
                  <a16:creationId xmlns:a16="http://schemas.microsoft.com/office/drawing/2014/main" id="{D8715BA9-D2AE-BE61-C48B-95C6F277EAE8}"/>
                </a:ext>
              </a:extLst>
            </p:cNvPr>
            <p:cNvSpPr/>
            <p:nvPr/>
          </p:nvSpPr>
          <p:spPr>
            <a:xfrm>
              <a:off x="1980095" y="1742225"/>
              <a:ext cx="3327965" cy="3327965"/>
            </a:xfrm>
            <a:custGeom>
              <a:avLst/>
              <a:gdLst/>
              <a:ahLst/>
              <a:cxnLst/>
              <a:rect l="l" t="t" r="r" b="b"/>
              <a:pathLst>
                <a:path w="3327965" h="3327965">
                  <a:moveTo>
                    <a:pt x="0" y="0"/>
                  </a:moveTo>
                  <a:lnTo>
                    <a:pt x="3327965" y="0"/>
                  </a:lnTo>
                  <a:lnTo>
                    <a:pt x="3327965" y="3327965"/>
                  </a:lnTo>
                  <a:lnTo>
                    <a:pt x="0" y="332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22" name="Freeform 22">
              <a:extLst>
                <a:ext uri="{FF2B5EF4-FFF2-40B4-BE49-F238E27FC236}">
                  <a16:creationId xmlns:a16="http://schemas.microsoft.com/office/drawing/2014/main" id="{64070E4D-34DC-A5D6-8B68-0626ACFDBAB1}"/>
                </a:ext>
              </a:extLst>
            </p:cNvPr>
            <p:cNvSpPr/>
            <p:nvPr/>
          </p:nvSpPr>
          <p:spPr>
            <a:xfrm>
              <a:off x="2231075" y="1993205"/>
              <a:ext cx="2826005" cy="2826005"/>
            </a:xfrm>
            <a:custGeom>
              <a:avLst/>
              <a:gdLst/>
              <a:ahLst/>
              <a:cxnLst/>
              <a:rect l="l" t="t" r="r" b="b"/>
              <a:pathLst>
                <a:path w="2826005" h="2826005">
                  <a:moveTo>
                    <a:pt x="0" y="0"/>
                  </a:moveTo>
                  <a:lnTo>
                    <a:pt x="2826005" y="0"/>
                  </a:lnTo>
                  <a:lnTo>
                    <a:pt x="2826005" y="2826005"/>
                  </a:lnTo>
                  <a:lnTo>
                    <a:pt x="0" y="2826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
          <p:nvSpPr>
            <p:cNvPr id="23" name="Freeform 23">
              <a:extLst>
                <a:ext uri="{FF2B5EF4-FFF2-40B4-BE49-F238E27FC236}">
                  <a16:creationId xmlns:a16="http://schemas.microsoft.com/office/drawing/2014/main" id="{3B150B1D-FCDC-CAE6-9E26-2BDEDE82C153}"/>
                </a:ext>
              </a:extLst>
            </p:cNvPr>
            <p:cNvSpPr/>
            <p:nvPr/>
          </p:nvSpPr>
          <p:spPr>
            <a:xfrm>
              <a:off x="2377605" y="2139735"/>
              <a:ext cx="2532945" cy="2532945"/>
            </a:xfrm>
            <a:custGeom>
              <a:avLst/>
              <a:gdLst/>
              <a:ahLst/>
              <a:cxnLst/>
              <a:rect l="l" t="t" r="r" b="b"/>
              <a:pathLst>
                <a:path w="2532945" h="2532945">
                  <a:moveTo>
                    <a:pt x="0" y="0"/>
                  </a:moveTo>
                  <a:lnTo>
                    <a:pt x="2532945" y="0"/>
                  </a:lnTo>
                  <a:lnTo>
                    <a:pt x="2532945" y="2532945"/>
                  </a:lnTo>
                  <a:lnTo>
                    <a:pt x="0" y="2532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24" name="Freeform 24">
              <a:extLst>
                <a:ext uri="{FF2B5EF4-FFF2-40B4-BE49-F238E27FC236}">
                  <a16:creationId xmlns:a16="http://schemas.microsoft.com/office/drawing/2014/main" id="{BBE844B6-0077-B4F5-B2D0-719A520B3AE3}"/>
                </a:ext>
              </a:extLst>
            </p:cNvPr>
            <p:cNvSpPr/>
            <p:nvPr/>
          </p:nvSpPr>
          <p:spPr>
            <a:xfrm>
              <a:off x="1351985" y="883517"/>
              <a:ext cx="1256218" cy="1256218"/>
            </a:xfrm>
            <a:custGeom>
              <a:avLst/>
              <a:gdLst/>
              <a:ahLst/>
              <a:cxnLst/>
              <a:rect l="l" t="t" r="r" b="b"/>
              <a:pathLst>
                <a:path w="1256218" h="1256218">
                  <a:moveTo>
                    <a:pt x="0" y="0"/>
                  </a:moveTo>
                  <a:lnTo>
                    <a:pt x="1256219" y="0"/>
                  </a:lnTo>
                  <a:lnTo>
                    <a:pt x="1256219" y="1256218"/>
                  </a:lnTo>
                  <a:lnTo>
                    <a:pt x="0" y="12562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25" name="Freeform 25">
              <a:extLst>
                <a:ext uri="{FF2B5EF4-FFF2-40B4-BE49-F238E27FC236}">
                  <a16:creationId xmlns:a16="http://schemas.microsoft.com/office/drawing/2014/main" id="{C5B8F3A2-81E6-9233-3916-27B104D6BC1F}"/>
                </a:ext>
              </a:extLst>
            </p:cNvPr>
            <p:cNvSpPr/>
            <p:nvPr/>
          </p:nvSpPr>
          <p:spPr>
            <a:xfrm>
              <a:off x="4537619" y="883517"/>
              <a:ext cx="1223242" cy="1256218"/>
            </a:xfrm>
            <a:custGeom>
              <a:avLst/>
              <a:gdLst/>
              <a:ahLst/>
              <a:cxnLst/>
              <a:rect l="l" t="t" r="r" b="b"/>
              <a:pathLst>
                <a:path w="1223242" h="1256218">
                  <a:moveTo>
                    <a:pt x="0" y="0"/>
                  </a:moveTo>
                  <a:lnTo>
                    <a:pt x="1223242" y="0"/>
                  </a:lnTo>
                  <a:lnTo>
                    <a:pt x="1223242" y="1256218"/>
                  </a:lnTo>
                  <a:lnTo>
                    <a:pt x="0" y="12562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a:p>
          </p:txBody>
        </p:sp>
        <p:sp>
          <p:nvSpPr>
            <p:cNvPr id="26" name="Freeform 26">
              <a:extLst>
                <a:ext uri="{FF2B5EF4-FFF2-40B4-BE49-F238E27FC236}">
                  <a16:creationId xmlns:a16="http://schemas.microsoft.com/office/drawing/2014/main" id="{DC365FA9-88DA-8847-1ECB-C474019A45C0}"/>
                </a:ext>
              </a:extLst>
            </p:cNvPr>
            <p:cNvSpPr/>
            <p:nvPr/>
          </p:nvSpPr>
          <p:spPr>
            <a:xfrm>
              <a:off x="5225563" y="3841701"/>
              <a:ext cx="1480411" cy="1064045"/>
            </a:xfrm>
            <a:custGeom>
              <a:avLst/>
              <a:gdLst/>
              <a:ahLst/>
              <a:cxnLst/>
              <a:rect l="l" t="t" r="r" b="b"/>
              <a:pathLst>
                <a:path w="1480411" h="1064045">
                  <a:moveTo>
                    <a:pt x="0" y="0"/>
                  </a:moveTo>
                  <a:lnTo>
                    <a:pt x="1480411" y="0"/>
                  </a:lnTo>
                  <a:lnTo>
                    <a:pt x="1480411" y="1064046"/>
                  </a:lnTo>
                  <a:lnTo>
                    <a:pt x="0" y="106404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de-DE"/>
            </a:p>
          </p:txBody>
        </p:sp>
        <p:sp>
          <p:nvSpPr>
            <p:cNvPr id="27" name="Freeform 27">
              <a:extLst>
                <a:ext uri="{FF2B5EF4-FFF2-40B4-BE49-F238E27FC236}">
                  <a16:creationId xmlns:a16="http://schemas.microsoft.com/office/drawing/2014/main" id="{1208104A-0F84-953F-DB2C-F59EFC266BBF}"/>
                </a:ext>
              </a:extLst>
            </p:cNvPr>
            <p:cNvSpPr/>
            <p:nvPr/>
          </p:nvSpPr>
          <p:spPr>
            <a:xfrm>
              <a:off x="506703" y="3601773"/>
              <a:ext cx="1520744" cy="1543902"/>
            </a:xfrm>
            <a:custGeom>
              <a:avLst/>
              <a:gdLst/>
              <a:ahLst/>
              <a:cxnLst/>
              <a:rect l="l" t="t" r="r" b="b"/>
              <a:pathLst>
                <a:path w="1520744" h="1543902">
                  <a:moveTo>
                    <a:pt x="0" y="0"/>
                  </a:moveTo>
                  <a:lnTo>
                    <a:pt x="1520744" y="0"/>
                  </a:lnTo>
                  <a:lnTo>
                    <a:pt x="1520744" y="1543902"/>
                  </a:lnTo>
                  <a:lnTo>
                    <a:pt x="0" y="154390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de-DE"/>
            </a:p>
          </p:txBody>
        </p:sp>
        <p:sp>
          <p:nvSpPr>
            <p:cNvPr id="28" name="Freeform 28">
              <a:extLst>
                <a:ext uri="{FF2B5EF4-FFF2-40B4-BE49-F238E27FC236}">
                  <a16:creationId xmlns:a16="http://schemas.microsoft.com/office/drawing/2014/main" id="{487CBEE7-7470-A323-F160-55FE1AD13B82}"/>
                </a:ext>
              </a:extLst>
            </p:cNvPr>
            <p:cNvSpPr/>
            <p:nvPr/>
          </p:nvSpPr>
          <p:spPr>
            <a:xfrm>
              <a:off x="3069913" y="5151490"/>
              <a:ext cx="1370858" cy="1391734"/>
            </a:xfrm>
            <a:custGeom>
              <a:avLst/>
              <a:gdLst/>
              <a:ahLst/>
              <a:cxnLst/>
              <a:rect l="l" t="t" r="r" b="b"/>
              <a:pathLst>
                <a:path w="1370858" h="1391734">
                  <a:moveTo>
                    <a:pt x="0" y="0"/>
                  </a:moveTo>
                  <a:lnTo>
                    <a:pt x="1370858" y="0"/>
                  </a:lnTo>
                  <a:lnTo>
                    <a:pt x="1370858" y="1391734"/>
                  </a:lnTo>
                  <a:lnTo>
                    <a:pt x="0" y="139173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de-DE"/>
            </a:p>
          </p:txBody>
        </p:sp>
        <p:sp>
          <p:nvSpPr>
            <p:cNvPr id="29" name="Freeform 29">
              <a:extLst>
                <a:ext uri="{FF2B5EF4-FFF2-40B4-BE49-F238E27FC236}">
                  <a16:creationId xmlns:a16="http://schemas.microsoft.com/office/drawing/2014/main" id="{0441AB37-E698-C992-11A3-17D2BFCD5205}"/>
                </a:ext>
              </a:extLst>
            </p:cNvPr>
            <p:cNvSpPr/>
            <p:nvPr/>
          </p:nvSpPr>
          <p:spPr>
            <a:xfrm>
              <a:off x="2829811" y="2537930"/>
              <a:ext cx="1628532" cy="1628532"/>
            </a:xfrm>
            <a:custGeom>
              <a:avLst/>
              <a:gdLst/>
              <a:ahLst/>
              <a:cxnLst/>
              <a:rect l="l" t="t" r="r" b="b"/>
              <a:pathLst>
                <a:path w="1628532" h="1628532">
                  <a:moveTo>
                    <a:pt x="0" y="0"/>
                  </a:moveTo>
                  <a:lnTo>
                    <a:pt x="1628532" y="0"/>
                  </a:lnTo>
                  <a:lnTo>
                    <a:pt x="1628532" y="1628532"/>
                  </a:lnTo>
                  <a:lnTo>
                    <a:pt x="0" y="162853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de-DE"/>
            </a:p>
          </p:txBody>
        </p:sp>
      </p:grpSp>
      <p:grpSp>
        <p:nvGrpSpPr>
          <p:cNvPr id="30" name="Group 30">
            <a:extLst>
              <a:ext uri="{FF2B5EF4-FFF2-40B4-BE49-F238E27FC236}">
                <a16:creationId xmlns:a16="http://schemas.microsoft.com/office/drawing/2014/main" id="{031CC014-FCD5-CFE4-2CFB-BBEAD107B077}"/>
              </a:ext>
            </a:extLst>
          </p:cNvPr>
          <p:cNvGrpSpPr/>
          <p:nvPr/>
        </p:nvGrpSpPr>
        <p:grpSpPr>
          <a:xfrm>
            <a:off x="-1342907" y="10016500"/>
            <a:ext cx="20973813" cy="734301"/>
            <a:chOff x="0" y="0"/>
            <a:chExt cx="11607985" cy="406400"/>
          </a:xfrm>
        </p:grpSpPr>
        <p:sp>
          <p:nvSpPr>
            <p:cNvPr id="31" name="Freeform 31">
              <a:extLst>
                <a:ext uri="{FF2B5EF4-FFF2-40B4-BE49-F238E27FC236}">
                  <a16:creationId xmlns:a16="http://schemas.microsoft.com/office/drawing/2014/main" id="{9CABFEA0-6716-D627-3C9D-9F8313084288}"/>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a:extLst>
                <a:ext uri="{FF2B5EF4-FFF2-40B4-BE49-F238E27FC236}">
                  <a16:creationId xmlns:a16="http://schemas.microsoft.com/office/drawing/2014/main" id="{AF39FEF3-0C10-E657-FADE-A482E5ADCD3A}"/>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433394BF-8CEC-81C0-29C5-F47CA16A1128}"/>
              </a:ext>
            </a:extLst>
          </p:cNvPr>
          <p:cNvGrpSpPr/>
          <p:nvPr/>
        </p:nvGrpSpPr>
        <p:grpSpPr>
          <a:xfrm>
            <a:off x="2488624" y="10016500"/>
            <a:ext cx="13310752" cy="734301"/>
            <a:chOff x="0" y="0"/>
            <a:chExt cx="7366854" cy="406400"/>
          </a:xfrm>
        </p:grpSpPr>
        <p:sp>
          <p:nvSpPr>
            <p:cNvPr id="34" name="Freeform 34">
              <a:extLst>
                <a:ext uri="{FF2B5EF4-FFF2-40B4-BE49-F238E27FC236}">
                  <a16:creationId xmlns:a16="http://schemas.microsoft.com/office/drawing/2014/main" id="{39AFF624-D9CB-493D-1C97-229483D3B31B}"/>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35" name="TextBox 35">
              <a:extLst>
                <a:ext uri="{FF2B5EF4-FFF2-40B4-BE49-F238E27FC236}">
                  <a16:creationId xmlns:a16="http://schemas.microsoft.com/office/drawing/2014/main" id="{6AFAF349-A940-5DCD-FBBE-F884B7C391B2}"/>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D2211B2D-03AD-1BBA-BA59-F99197282006}"/>
              </a:ext>
            </a:extLst>
          </p:cNvPr>
          <p:cNvGrpSpPr/>
          <p:nvPr/>
        </p:nvGrpSpPr>
        <p:grpSpPr>
          <a:xfrm>
            <a:off x="4131384" y="10016500"/>
            <a:ext cx="10025232" cy="734301"/>
            <a:chOff x="0" y="0"/>
            <a:chExt cx="5548478" cy="406400"/>
          </a:xfrm>
        </p:grpSpPr>
        <p:sp>
          <p:nvSpPr>
            <p:cNvPr id="37" name="Freeform 37">
              <a:extLst>
                <a:ext uri="{FF2B5EF4-FFF2-40B4-BE49-F238E27FC236}">
                  <a16:creationId xmlns:a16="http://schemas.microsoft.com/office/drawing/2014/main" id="{842BA0EA-CD72-B43F-1C40-8268C31FDE47}"/>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38" name="TextBox 38">
              <a:extLst>
                <a:ext uri="{FF2B5EF4-FFF2-40B4-BE49-F238E27FC236}">
                  <a16:creationId xmlns:a16="http://schemas.microsoft.com/office/drawing/2014/main" id="{863F707F-D78D-6FEB-2E21-1CCEB2F64E6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39" name="TextBox 39">
            <a:extLst>
              <a:ext uri="{FF2B5EF4-FFF2-40B4-BE49-F238E27FC236}">
                <a16:creationId xmlns:a16="http://schemas.microsoft.com/office/drawing/2014/main" id="{00023285-7BE9-8CF9-9F56-F985A10ED90E}"/>
              </a:ext>
            </a:extLst>
          </p:cNvPr>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PRAKTISCHE BEISPIELE</a:t>
            </a:r>
          </a:p>
        </p:txBody>
      </p:sp>
      <p:sp>
        <p:nvSpPr>
          <p:cNvPr id="40" name="TextBox 40">
            <a:extLst>
              <a:ext uri="{FF2B5EF4-FFF2-40B4-BE49-F238E27FC236}">
                <a16:creationId xmlns:a16="http://schemas.microsoft.com/office/drawing/2014/main" id="{09DC40B4-7929-F772-5694-1CE16819C8A6}"/>
              </a:ext>
            </a:extLst>
          </p:cNvPr>
          <p:cNvSpPr txBox="1"/>
          <p:nvPr/>
        </p:nvSpPr>
        <p:spPr>
          <a:xfrm>
            <a:off x="9982200" y="1545359"/>
            <a:ext cx="7644352" cy="2144818"/>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Erstellung von Inhalten </a:t>
            </a:r>
            <a:r>
              <a:rPr lang="en-GB" sz="2000" kern="100" dirty="0">
                <a:effectLst/>
                <a:latin typeface="Poppins" pitchFamily="2" charset="77"/>
                <a:ea typeface="Aptos" panose="020B0004020202020204" pitchFamily="34" charset="0"/>
                <a:cs typeface="Poppins" pitchFamily="2" charset="77"/>
              </a:rPr>
              <a:t>(z. B. Logos und Pressemitteilungen): Die Pomodoro-Technik schafft eine Struktur, die sowohl die Konzentration als auch die Produktivität fördert. Die Herausforderung besteht darin, die Methode an die dynamische und unvorhersehbare Natur von Werbekampagnen anzupassen.</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2" name="TextBox 42">
            <a:extLst>
              <a:ext uri="{FF2B5EF4-FFF2-40B4-BE49-F238E27FC236}">
                <a16:creationId xmlns:a16="http://schemas.microsoft.com/office/drawing/2014/main" id="{AE89E50E-66E3-6757-DDEC-13E3C62E9A48}"/>
              </a:ext>
            </a:extLst>
          </p:cNvPr>
          <p:cNvSpPr txBox="1"/>
          <p:nvPr/>
        </p:nvSpPr>
        <p:spPr>
          <a:xfrm>
            <a:off x="9982200" y="3468481"/>
            <a:ext cx="7644352" cy="1538883"/>
          </a:xfrm>
          <a:prstGeom prst="rect">
            <a:avLst/>
          </a:prstGeom>
        </p:spPr>
        <p:txBody>
          <a:bodyPr lIns="0" tIns="0" rIns="0" bIns="0" rtlCol="0" anchor="t">
            <a:spAutoFit/>
          </a:bodyPr>
          <a:lstStyle/>
          <a:p>
            <a:r>
              <a:rPr lang="en-GB" sz="2000" b="1" kern="100" dirty="0">
                <a:effectLst/>
                <a:latin typeface="Poppins" pitchFamily="2" charset="77"/>
                <a:ea typeface="Aptos" panose="020B0004020202020204" pitchFamily="34" charset="0"/>
                <a:cs typeface="Poppins" pitchFamily="2" charset="77"/>
              </a:rPr>
              <a:t>Projekt- und Teamarbeit</a:t>
            </a:r>
            <a:r>
              <a:rPr lang="en-GB" sz="2000" kern="100" dirty="0">
                <a:effectLst/>
                <a:latin typeface="Poppins" pitchFamily="2" charset="77"/>
                <a:ea typeface="Aptos" panose="020B0004020202020204" pitchFamily="34" charset="0"/>
                <a:cs typeface="Poppins" pitchFamily="2" charset="77"/>
              </a:rPr>
              <a:t>: </a:t>
            </a:r>
            <a:br>
              <a:rPr lang="en-GB" sz="2000" kern="100" dirty="0">
                <a:effectLst/>
                <a:latin typeface="Poppins" pitchFamily="2" charset="77"/>
                <a:ea typeface="Aptos" panose="020B0004020202020204" pitchFamily="34" charset="0"/>
                <a:cs typeface="Poppins" pitchFamily="2" charset="77"/>
              </a:rPr>
            </a:br>
            <a:r>
              <a:rPr lang="en-GB" sz="2000" kern="100" dirty="0">
                <a:effectLst/>
                <a:latin typeface="Poppins" pitchFamily="2" charset="77"/>
                <a:ea typeface="Aptos" panose="020B0004020202020204" pitchFamily="34" charset="0"/>
                <a:cs typeface="Poppins" pitchFamily="2" charset="77"/>
              </a:rPr>
              <a:t>Die Arbeitsergebnisse sind wahrscheinlich konsistenter, da in den Pausen ein kontinuierliches Feedback und ein Wissensaustausch stattfinden; die kollektive Kreativität kann gesteigert werden;</a:t>
            </a:r>
            <a:endParaRPr lang="en-IT" sz="2000" kern="100" dirty="0">
              <a:effectLst/>
              <a:latin typeface="Poppins" pitchFamily="2" charset="77"/>
              <a:ea typeface="Aptos" panose="020B0004020202020204" pitchFamily="34" charset="0"/>
              <a:cs typeface="Poppins" pitchFamily="2" charset="77"/>
            </a:endParaRPr>
          </a:p>
          <a:p>
            <a:pPr marL="342900" lvl="0" indent="-342900">
              <a:buFont typeface="Aptos" panose="020B0004020202020204" pitchFamily="34" charset="0"/>
              <a:buChar char="-"/>
            </a:pPr>
            <a:endParaRPr lang="en-IT" sz="2000" kern="100" dirty="0">
              <a:effectLst/>
              <a:latin typeface="Poppins" pitchFamily="2" charset="77"/>
              <a:ea typeface="Aptos" panose="020B0004020202020204" pitchFamily="34" charset="0"/>
              <a:cs typeface="Poppins" pitchFamily="2" charset="77"/>
            </a:endParaRPr>
          </a:p>
        </p:txBody>
      </p:sp>
      <p:sp>
        <p:nvSpPr>
          <p:cNvPr id="43" name="TextBox 43">
            <a:extLst>
              <a:ext uri="{FF2B5EF4-FFF2-40B4-BE49-F238E27FC236}">
                <a16:creationId xmlns:a16="http://schemas.microsoft.com/office/drawing/2014/main" id="{73123FB6-DC96-9160-5650-47BC2412868D}"/>
              </a:ext>
            </a:extLst>
          </p:cNvPr>
          <p:cNvSpPr txBox="1"/>
          <p:nvPr/>
        </p:nvSpPr>
        <p:spPr>
          <a:xfrm>
            <a:off x="9592214" y="5126509"/>
            <a:ext cx="7644352" cy="1837041"/>
          </a:xfrm>
          <a:prstGeom prst="rect">
            <a:avLst/>
          </a:prstGeom>
        </p:spPr>
        <p:txBody>
          <a:bodyPr lIns="0" tIns="0" rIns="0" bIns="0" rtlCol="0" anchor="t">
            <a:spAutoFit/>
          </a:bodyPr>
          <a:lstStyle/>
          <a:p>
            <a:pPr lvl="1"/>
            <a:r>
              <a:rPr lang="en-GB" sz="2000" kern="100" dirty="0">
                <a:effectLst/>
                <a:latin typeface="Poppins" pitchFamily="2" charset="77"/>
                <a:ea typeface="Aptos" panose="020B0004020202020204" pitchFamily="34" charset="0"/>
                <a:cs typeface="Poppins" pitchFamily="2" charset="77"/>
              </a:rPr>
              <a:t>Eine effektive </a:t>
            </a:r>
            <a:r>
              <a:rPr lang="en-GB" sz="2000" b="1" kern="100" dirty="0">
                <a:effectLst/>
                <a:latin typeface="Poppins" pitchFamily="2" charset="77"/>
                <a:ea typeface="Aptos" panose="020B0004020202020204" pitchFamily="34" charset="0"/>
                <a:cs typeface="Poppins" pitchFamily="2" charset="77"/>
              </a:rPr>
              <a:t>Pausenstruktur </a:t>
            </a:r>
            <a:r>
              <a:rPr lang="en-GB" sz="2000" kern="100" dirty="0">
                <a:effectLst/>
                <a:latin typeface="Poppins" pitchFamily="2" charset="77"/>
                <a:ea typeface="Aptos" panose="020B0004020202020204" pitchFamily="34" charset="0"/>
                <a:cs typeface="Poppins" pitchFamily="2" charset="77"/>
              </a:rPr>
              <a:t>kann die Teamdynamik in KMU erheblich beeinflussen: </a:t>
            </a:r>
            <a:r>
              <a:rPr lang="en-IT" sz="2000" kern="100" dirty="0">
                <a:effectLst/>
                <a:latin typeface="Poppins" pitchFamily="2" charset="77"/>
                <a:ea typeface="Aptos" panose="020B0004020202020204" pitchFamily="34" charset="0"/>
                <a:cs typeface="Poppins" pitchFamily="2" charset="77"/>
              </a:rPr>
              <a:t>Optimieren Sie die Teaminteraktion und den sozialen Zusammenhalt durch bewusst geplante Pausen;</a:t>
            </a:r>
          </a:p>
          <a:p>
            <a:pPr lvl="1"/>
            <a:endParaRPr lang="en-IT" sz="2000" kern="100" dirty="0">
              <a:effectLst/>
              <a:latin typeface="Poppins" pitchFamily="2" charset="77"/>
              <a:ea typeface="Aptos" panose="020B0004020202020204" pitchFamily="34" charset="0"/>
              <a:cs typeface="Poppins" pitchFamily="2" charset="77"/>
            </a:endParaRPr>
          </a:p>
          <a:p>
            <a:pPr algn="l">
              <a:lnSpc>
                <a:spcPts val="2260"/>
              </a:lnSpc>
            </a:pPr>
            <a:endParaRPr lang="en-US" sz="2000" spc="-60" dirty="0">
              <a:solidFill>
                <a:srgbClr val="000000"/>
              </a:solidFill>
              <a:latin typeface="Poppins" pitchFamily="2" charset="77"/>
              <a:ea typeface="Poppins"/>
              <a:cs typeface="Poppins" pitchFamily="2" charset="77"/>
              <a:sym typeface="Poppins"/>
            </a:endParaRPr>
          </a:p>
        </p:txBody>
      </p:sp>
      <p:sp>
        <p:nvSpPr>
          <p:cNvPr id="44" name="TextBox 44">
            <a:extLst>
              <a:ext uri="{FF2B5EF4-FFF2-40B4-BE49-F238E27FC236}">
                <a16:creationId xmlns:a16="http://schemas.microsoft.com/office/drawing/2014/main" id="{6FAD66D8-1455-E631-88A9-F0AAA2E3D639}"/>
              </a:ext>
            </a:extLst>
          </p:cNvPr>
          <p:cNvSpPr txBox="1"/>
          <p:nvPr/>
        </p:nvSpPr>
        <p:spPr>
          <a:xfrm>
            <a:off x="9982200" y="6745614"/>
            <a:ext cx="7644352" cy="1231106"/>
          </a:xfrm>
          <a:prstGeom prst="rect">
            <a:avLst/>
          </a:prstGeom>
        </p:spPr>
        <p:txBody>
          <a:bodyPr lIns="0" tIns="0" rIns="0" bIns="0" rtlCol="0" anchor="t">
            <a:spAutoFit/>
          </a:bodyPr>
          <a:lstStyle/>
          <a:p>
            <a:pPr lvl="0"/>
            <a:r>
              <a:rPr lang="en-GB" sz="2000" b="1" kern="100" dirty="0">
                <a:effectLst/>
                <a:latin typeface="Poppins" pitchFamily="2" charset="77"/>
                <a:ea typeface="Aptos" panose="020B0004020202020204" pitchFamily="34" charset="0"/>
                <a:cs typeface="Poppins" pitchFamily="2" charset="77"/>
              </a:rPr>
              <a:t>Produktentwicklung</a:t>
            </a:r>
            <a:r>
              <a:rPr lang="en-GB" sz="2000" kern="100" dirty="0">
                <a:effectLst/>
                <a:latin typeface="Poppins" pitchFamily="2" charset="77"/>
                <a:ea typeface="Aptos" panose="020B0004020202020204" pitchFamily="34" charset="0"/>
                <a:cs typeface="Poppins" pitchFamily="2" charset="77"/>
              </a:rPr>
              <a:t>: Die Technik ermöglicht es, auch unter Zeitdruck strukturiert und zielorientiert zu arbeiten. </a:t>
            </a:r>
            <a:br>
              <a:rPr lang="en-GB" sz="2000" kern="100" dirty="0">
                <a:effectLst/>
                <a:latin typeface="Poppins" pitchFamily="2" charset="77"/>
                <a:ea typeface="Aptos" panose="020B0004020202020204" pitchFamily="34" charset="0"/>
                <a:cs typeface="Poppins" pitchFamily="2" charset="77"/>
              </a:rPr>
            </a:br>
            <a:endParaRPr lang="en-IT" sz="2000" kern="100" dirty="0">
              <a:effectLst/>
              <a:latin typeface="Poppins" pitchFamily="2" charset="77"/>
              <a:ea typeface="Aptos" panose="020B0004020202020204" pitchFamily="34" charset="0"/>
              <a:cs typeface="Poppins" pitchFamily="2" charset="77"/>
            </a:endParaRPr>
          </a:p>
        </p:txBody>
      </p:sp>
      <p:sp>
        <p:nvSpPr>
          <p:cNvPr id="45" name="TextBox 45">
            <a:extLst>
              <a:ext uri="{FF2B5EF4-FFF2-40B4-BE49-F238E27FC236}">
                <a16:creationId xmlns:a16="http://schemas.microsoft.com/office/drawing/2014/main" id="{DDB85424-C540-5868-F285-6C886D12DCBE}"/>
              </a:ext>
            </a:extLst>
          </p:cNvPr>
          <p:cNvSpPr txBox="1"/>
          <p:nvPr/>
        </p:nvSpPr>
        <p:spPr>
          <a:xfrm>
            <a:off x="9982200" y="8090495"/>
            <a:ext cx="7644352" cy="1538883"/>
          </a:xfrm>
          <a:prstGeom prst="rect">
            <a:avLst/>
          </a:prstGeom>
        </p:spPr>
        <p:txBody>
          <a:bodyPr lIns="0" tIns="0" rIns="0" bIns="0" rtlCol="0" anchor="t">
            <a:spAutoFit/>
          </a:bodyPr>
          <a:lstStyle/>
          <a:p>
            <a:pPr lvl="0"/>
            <a:r>
              <a:rPr lang="en-IT" sz="2000" b="1" kern="100" dirty="0">
                <a:effectLst/>
                <a:latin typeface="Poppins" pitchFamily="2" charset="77"/>
                <a:ea typeface="Aptos" panose="020B0004020202020204" pitchFamily="34" charset="0"/>
                <a:cs typeface="Poppins" pitchFamily="2" charset="77"/>
              </a:rPr>
              <a:t>Gemeinnützige Organisationen</a:t>
            </a:r>
            <a:r>
              <a:rPr lang="en-IT" sz="2000" kern="100" dirty="0">
                <a:effectLst/>
                <a:latin typeface="Poppins" pitchFamily="2" charset="77"/>
                <a:ea typeface="Aptos" panose="020B0004020202020204" pitchFamily="34" charset="0"/>
                <a:cs typeface="Poppins" pitchFamily="2" charset="77"/>
              </a:rPr>
              <a:t>:</a:t>
            </a:r>
            <a:br>
              <a:rPr lang="en-IT" sz="2000" kern="100" dirty="0">
                <a:effectLst/>
                <a:latin typeface="Poppins" pitchFamily="2" charset="77"/>
                <a:ea typeface="Aptos" panose="020B0004020202020204" pitchFamily="34" charset="0"/>
                <a:cs typeface="Poppins" pitchFamily="2" charset="77"/>
              </a:rPr>
            </a:br>
            <a:r>
              <a:rPr lang="en-IT" sz="2000" kern="100" dirty="0">
                <a:effectLst/>
                <a:latin typeface="Poppins" pitchFamily="2" charset="77"/>
                <a:ea typeface="Aptos" panose="020B0004020202020204" pitchFamily="34" charset="0"/>
                <a:cs typeface="Poppins" pitchFamily="2" charset="77"/>
              </a:rPr>
              <a:t>Herausforderung, da Freiwillige unterschiedliche Verfügbarkeiten und Zeitfenster haben</a:t>
            </a:r>
            <a:br>
              <a:rPr lang="en-IT" sz="2000" kern="100" dirty="0">
                <a:effectLst/>
                <a:latin typeface="Poppins" pitchFamily="2" charset="77"/>
                <a:ea typeface="Aptos" panose="020B0004020202020204" pitchFamily="34" charset="0"/>
                <a:cs typeface="Poppins" pitchFamily="2" charset="77"/>
              </a:rPr>
            </a:br>
            <a:r>
              <a:rPr lang="en-IT" sz="2000" dirty="0">
                <a:effectLst/>
                <a:latin typeface="Poppins" pitchFamily="2" charset="77"/>
                <a:ea typeface="Aptos" panose="020B0004020202020204" pitchFamily="34" charset="0"/>
                <a:cs typeface="Poppins" pitchFamily="2" charset="77"/>
              </a:rPr>
              <a:t>Schaffung flexibler, aber klarer Rahmenbedingungen, die sowohl den individuellen als auch den organisatorischen </a:t>
            </a:r>
            <a:r>
              <a:rPr lang="en-IT" sz="2000" dirty="0">
                <a:effectLst/>
                <a:latin typeface="Poppins" pitchFamily="2" charset="77"/>
                <a:cs typeface="Poppins" pitchFamily="2" charset="77"/>
              </a:rPr>
              <a:t>Bedürfnissen</a:t>
            </a:r>
            <a:r>
              <a:rPr lang="en-IT" sz="2000" dirty="0">
                <a:effectLst/>
                <a:latin typeface="Poppins" pitchFamily="2" charset="77"/>
                <a:ea typeface="Aptos" panose="020B0004020202020204" pitchFamily="34" charset="0"/>
                <a:cs typeface="Poppins" pitchFamily="2" charset="77"/>
              </a:rPr>
              <a:t> entsprechen </a:t>
            </a:r>
            <a:endParaRPr lang="en-US" sz="2000" spc="-60" dirty="0">
              <a:solidFill>
                <a:srgbClr val="000000"/>
              </a:solidFill>
              <a:latin typeface="Poppins" pitchFamily="2" charset="77"/>
              <a:ea typeface="Poppins"/>
              <a:cs typeface="Poppins" pitchFamily="2" charset="77"/>
              <a:sym typeface="Poppins"/>
            </a:endParaRPr>
          </a:p>
        </p:txBody>
      </p:sp>
    </p:spTree>
    <p:extLst>
      <p:ext uri="{BB962C8B-B14F-4D97-AF65-F5344CB8AC3E}">
        <p14:creationId xmlns:p14="http://schemas.microsoft.com/office/powerpoint/2010/main" val="284557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74657953-BF25-DC34-38A7-3A80017090E3}"/>
              </a:ext>
            </a:extLst>
          </p:cNvPr>
          <p:cNvSpPr txBox="1"/>
          <p:nvPr/>
        </p:nvSpPr>
        <p:spPr>
          <a:xfrm>
            <a:off x="3789876" y="657622"/>
            <a:ext cx="10708249" cy="1538883"/>
          </a:xfrm>
          <a:prstGeom prst="rect">
            <a:avLst/>
          </a:prstGeom>
        </p:spPr>
        <p:txBody>
          <a:bodyPr lIns="0" tIns="0" rIns="0" bIns="0" rtlCol="0" anchor="t">
            <a:spAutoFit/>
          </a:bodyPr>
          <a:lstStyle/>
          <a:p>
            <a:pPr lvl="1" algn="ctr"/>
            <a:r>
              <a:rPr lang="en-GB" sz="5000" b="1" kern="100" dirty="0">
                <a:effectLst/>
                <a:latin typeface="Poppins" pitchFamily="2" charset="77"/>
                <a:ea typeface="Aptos" panose="020B0004020202020204" pitchFamily="34" charset="0"/>
                <a:cs typeface="Poppins" pitchFamily="2" charset="77"/>
              </a:rPr>
              <a:t>Ein typischer Tag in der </a:t>
            </a:r>
          </a:p>
          <a:p>
            <a:pPr lvl="1" algn="ctr"/>
            <a:r>
              <a:rPr lang="en-GB" sz="5000" b="1" kern="100" dirty="0">
                <a:effectLst/>
                <a:latin typeface="Poppins" pitchFamily="2" charset="77"/>
                <a:ea typeface="Aptos" panose="020B0004020202020204" pitchFamily="34" charset="0"/>
                <a:cs typeface="Poppins" pitchFamily="2" charset="77"/>
              </a:rPr>
              <a:t>Vanilla Mind Büro</a:t>
            </a:r>
            <a:endParaRPr lang="en-IT" sz="5000" kern="100" dirty="0">
              <a:effectLst/>
              <a:latin typeface="Poppins" pitchFamily="2" charset="77"/>
              <a:ea typeface="Aptos" panose="020B0004020202020204" pitchFamily="34" charset="0"/>
              <a:cs typeface="Poppins" pitchFamily="2" charset="77"/>
            </a:endParaRPr>
          </a:p>
        </p:txBody>
      </p:sp>
      <p:pic>
        <p:nvPicPr>
          <p:cNvPr id="4" name="Picture 3" descr="A digital numbers on a white background&#10;&#10;Description automatically generated">
            <a:extLst>
              <a:ext uri="{FF2B5EF4-FFF2-40B4-BE49-F238E27FC236}">
                <a16:creationId xmlns:a16="http://schemas.microsoft.com/office/drawing/2014/main" id="{FB9FCFFF-1D40-2F86-A3B0-13476460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78" y="6013721"/>
            <a:ext cx="1909896" cy="1243130"/>
          </a:xfrm>
          <a:prstGeom prst="rect">
            <a:avLst/>
          </a:prstGeom>
        </p:spPr>
      </p:pic>
      <p:pic>
        <p:nvPicPr>
          <p:cNvPr id="8" name="Picture 7" descr="A digital numbers with dots&#10;&#10;Description automatically generated">
            <a:extLst>
              <a:ext uri="{FF2B5EF4-FFF2-40B4-BE49-F238E27FC236}">
                <a16:creationId xmlns:a16="http://schemas.microsoft.com/office/drawing/2014/main" id="{DD87F77E-DB36-9432-F5FB-952A0628F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56" y="3472333"/>
            <a:ext cx="2314577" cy="1039386"/>
          </a:xfrm>
          <a:prstGeom prst="rect">
            <a:avLst/>
          </a:prstGeom>
        </p:spPr>
      </p:pic>
      <p:pic>
        <p:nvPicPr>
          <p:cNvPr id="10" name="Picture 9" descr="A digital clock with numbers&#10;&#10;Description automatically generated">
            <a:extLst>
              <a:ext uri="{FF2B5EF4-FFF2-40B4-BE49-F238E27FC236}">
                <a16:creationId xmlns:a16="http://schemas.microsoft.com/office/drawing/2014/main" id="{B6BE1AE4-BC4F-9B7C-6D43-BACFE00E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875" y="2191387"/>
            <a:ext cx="2456826" cy="1158218"/>
          </a:xfrm>
          <a:prstGeom prst="rect">
            <a:avLst/>
          </a:prstGeom>
        </p:spPr>
      </p:pic>
      <p:pic>
        <p:nvPicPr>
          <p:cNvPr id="12" name="Picture 11" descr="A digital numbers and dots&#10;&#10;Description automatically generated">
            <a:extLst>
              <a:ext uri="{FF2B5EF4-FFF2-40B4-BE49-F238E27FC236}">
                <a16:creationId xmlns:a16="http://schemas.microsoft.com/office/drawing/2014/main" id="{077F802B-C418-130B-6872-91859BBE2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3800" y="5120730"/>
            <a:ext cx="2667000" cy="1054100"/>
          </a:xfrm>
          <a:prstGeom prst="rect">
            <a:avLst/>
          </a:prstGeom>
        </p:spPr>
      </p:pic>
      <p:pic>
        <p:nvPicPr>
          <p:cNvPr id="14" name="Picture 13" descr="A digital numbers on a white background&#10;&#10;Description automatically generated">
            <a:extLst>
              <a:ext uri="{FF2B5EF4-FFF2-40B4-BE49-F238E27FC236}">
                <a16:creationId xmlns:a16="http://schemas.microsoft.com/office/drawing/2014/main" id="{5068BFD8-88CA-22C1-5C24-881997D1B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3757" y="8014126"/>
            <a:ext cx="2641600" cy="1219200"/>
          </a:xfrm>
          <a:prstGeom prst="rect">
            <a:avLst/>
          </a:prstGeom>
        </p:spPr>
      </p:pic>
      <p:pic>
        <p:nvPicPr>
          <p:cNvPr id="16" name="Picture 15" descr="A digital numbers on a white background&#10;&#10;Description automatically generated">
            <a:extLst>
              <a:ext uri="{FF2B5EF4-FFF2-40B4-BE49-F238E27FC236}">
                <a16:creationId xmlns:a16="http://schemas.microsoft.com/office/drawing/2014/main" id="{4C69BC31-4079-DEA4-6675-1D210D3D4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6688" y="6851495"/>
            <a:ext cx="2578100" cy="1155700"/>
          </a:xfrm>
          <a:prstGeom prst="rect">
            <a:avLst/>
          </a:prstGeom>
        </p:spPr>
      </p:pic>
      <p:pic>
        <p:nvPicPr>
          <p:cNvPr id="18" name="Picture 17" descr="A digital clock with numbers&#10;&#10;Description automatically generated">
            <a:extLst>
              <a:ext uri="{FF2B5EF4-FFF2-40B4-BE49-F238E27FC236}">
                <a16:creationId xmlns:a16="http://schemas.microsoft.com/office/drawing/2014/main" id="{D29B756A-81A5-7377-5BD6-848031EF0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3757" y="2871546"/>
            <a:ext cx="2641600" cy="1005211"/>
          </a:xfrm>
          <a:prstGeom prst="rect">
            <a:avLst/>
          </a:prstGeom>
        </p:spPr>
      </p:pic>
      <p:pic>
        <p:nvPicPr>
          <p:cNvPr id="19" name="Picture 18">
            <a:extLst>
              <a:ext uri="{FF2B5EF4-FFF2-40B4-BE49-F238E27FC236}">
                <a16:creationId xmlns:a16="http://schemas.microsoft.com/office/drawing/2014/main" id="{85181A5A-04B4-C724-807C-299FDF1829CA}"/>
              </a:ext>
            </a:extLst>
          </p:cNvPr>
          <p:cNvPicPr>
            <a:picLocks noChangeAspect="1"/>
          </p:cNvPicPr>
          <p:nvPr/>
        </p:nvPicPr>
        <p:blipFill>
          <a:blip r:embed="rId9"/>
          <a:stretch>
            <a:fillRect/>
          </a:stretch>
        </p:blipFill>
        <p:spPr>
          <a:xfrm>
            <a:off x="3526126" y="4471228"/>
            <a:ext cx="3835400" cy="3662428"/>
          </a:xfrm>
          <a:prstGeom prst="rect">
            <a:avLst/>
          </a:prstGeom>
        </p:spPr>
      </p:pic>
      <p:pic>
        <p:nvPicPr>
          <p:cNvPr id="20" name="Picture 19">
            <a:extLst>
              <a:ext uri="{FF2B5EF4-FFF2-40B4-BE49-F238E27FC236}">
                <a16:creationId xmlns:a16="http://schemas.microsoft.com/office/drawing/2014/main" id="{438466EB-22E4-CFCD-0144-AF47D97C5B96}"/>
              </a:ext>
            </a:extLst>
          </p:cNvPr>
          <p:cNvPicPr>
            <a:picLocks noChangeAspect="1"/>
          </p:cNvPicPr>
          <p:nvPr/>
        </p:nvPicPr>
        <p:blipFill>
          <a:blip r:embed="rId9"/>
          <a:stretch>
            <a:fillRect/>
          </a:stretch>
        </p:blipFill>
        <p:spPr>
          <a:xfrm>
            <a:off x="11404110" y="4102549"/>
            <a:ext cx="3835400" cy="3662428"/>
          </a:xfrm>
          <a:prstGeom prst="rect">
            <a:avLst/>
          </a:prstGeom>
        </p:spPr>
      </p:pic>
      <p:sp>
        <p:nvSpPr>
          <p:cNvPr id="21" name="TextBox 20">
            <a:extLst>
              <a:ext uri="{FF2B5EF4-FFF2-40B4-BE49-F238E27FC236}">
                <a16:creationId xmlns:a16="http://schemas.microsoft.com/office/drawing/2014/main" id="{BDD901E0-3CF3-EF30-4AE0-DE997EDF3D20}"/>
              </a:ext>
            </a:extLst>
          </p:cNvPr>
          <p:cNvSpPr txBox="1"/>
          <p:nvPr/>
        </p:nvSpPr>
        <p:spPr>
          <a:xfrm>
            <a:off x="961056" y="5775194"/>
            <a:ext cx="1558440" cy="477054"/>
          </a:xfrm>
          <a:prstGeom prst="rect">
            <a:avLst/>
          </a:prstGeom>
          <a:noFill/>
        </p:spPr>
        <p:txBody>
          <a:bodyPr wrap="none" rtlCol="0">
            <a:spAutoFit/>
          </a:bodyPr>
          <a:lstStyle/>
          <a:p>
            <a:r>
              <a:rPr lang="en-IT" sz="2500" dirty="0">
                <a:latin typeface="Poppins" pitchFamily="2" charset="77"/>
                <a:cs typeface="Poppins" pitchFamily="2" charset="77"/>
              </a:rPr>
              <a:t>AUFWACHEN</a:t>
            </a:r>
          </a:p>
        </p:txBody>
      </p:sp>
      <p:sp>
        <p:nvSpPr>
          <p:cNvPr id="23" name="TextBox 22">
            <a:extLst>
              <a:ext uri="{FF2B5EF4-FFF2-40B4-BE49-F238E27FC236}">
                <a16:creationId xmlns:a16="http://schemas.microsoft.com/office/drawing/2014/main" id="{82E7098E-7BD5-B5DC-F284-0CF55C1F474C}"/>
              </a:ext>
            </a:extLst>
          </p:cNvPr>
          <p:cNvSpPr txBox="1"/>
          <p:nvPr/>
        </p:nvSpPr>
        <p:spPr>
          <a:xfrm>
            <a:off x="670658" y="4809763"/>
            <a:ext cx="2167581" cy="477054"/>
          </a:xfrm>
          <a:prstGeom prst="rect">
            <a:avLst/>
          </a:prstGeom>
          <a:noFill/>
        </p:spPr>
        <p:txBody>
          <a:bodyPr wrap="none" rtlCol="0">
            <a:spAutoFit/>
          </a:bodyPr>
          <a:lstStyle/>
          <a:p>
            <a:r>
              <a:rPr lang="en-US" sz="2500" dirty="0">
                <a:latin typeface="Poppins" pitchFamily="2" charset="77"/>
                <a:cs typeface="Poppins" pitchFamily="2" charset="77"/>
              </a:rPr>
              <a:t>ARBEITEN STARTEN</a:t>
            </a:r>
            <a:endParaRPr lang="en-IT" sz="2500" dirty="0">
              <a:latin typeface="Poppins" pitchFamily="2" charset="77"/>
              <a:cs typeface="Poppins" pitchFamily="2" charset="77"/>
            </a:endParaRPr>
          </a:p>
        </p:txBody>
      </p:sp>
      <p:sp>
        <p:nvSpPr>
          <p:cNvPr id="24" name="TextBox 23">
            <a:extLst>
              <a:ext uri="{FF2B5EF4-FFF2-40B4-BE49-F238E27FC236}">
                <a16:creationId xmlns:a16="http://schemas.microsoft.com/office/drawing/2014/main" id="{D01D0367-787B-6182-E293-202456F68C0F}"/>
              </a:ext>
            </a:extLst>
          </p:cNvPr>
          <p:cNvSpPr txBox="1"/>
          <p:nvPr/>
        </p:nvSpPr>
        <p:spPr>
          <a:xfrm>
            <a:off x="3394765" y="3130252"/>
            <a:ext cx="3399179" cy="861774"/>
          </a:xfrm>
          <a:prstGeom prst="rect">
            <a:avLst/>
          </a:prstGeom>
          <a:noFill/>
        </p:spPr>
        <p:txBody>
          <a:bodyPr wrap="square" rtlCol="0">
            <a:spAutoFit/>
          </a:bodyPr>
          <a:lstStyle/>
          <a:p>
            <a:pPr algn="ctr"/>
            <a:r>
              <a:rPr lang="en-US" sz="2500" dirty="0">
                <a:latin typeface="Poppins" pitchFamily="2" charset="77"/>
                <a:cs typeface="Poppins" pitchFamily="2" charset="77"/>
              </a:rPr>
              <a:t>HAFERMEHL;</a:t>
            </a:r>
          </a:p>
          <a:p>
            <a:pPr algn="ctr"/>
            <a:r>
              <a:rPr lang="en-US" sz="2500" dirty="0">
                <a:latin typeface="Poppins" pitchFamily="2" charset="77"/>
                <a:cs typeface="Poppins" pitchFamily="2" charset="77"/>
              </a:rPr>
              <a:t>ARBEITEN FORTSETZEN</a:t>
            </a:r>
            <a:endParaRPr lang="en-IT" sz="2500" dirty="0">
              <a:latin typeface="Poppins" pitchFamily="2" charset="77"/>
              <a:cs typeface="Poppins" pitchFamily="2" charset="77"/>
            </a:endParaRPr>
          </a:p>
        </p:txBody>
      </p:sp>
      <p:sp>
        <p:nvSpPr>
          <p:cNvPr id="25" name="TextBox 24">
            <a:extLst>
              <a:ext uri="{FF2B5EF4-FFF2-40B4-BE49-F238E27FC236}">
                <a16:creationId xmlns:a16="http://schemas.microsoft.com/office/drawing/2014/main" id="{7FD48DB3-810C-61DD-880D-FDE6C357E2EB}"/>
              </a:ext>
            </a:extLst>
          </p:cNvPr>
          <p:cNvSpPr txBox="1"/>
          <p:nvPr/>
        </p:nvSpPr>
        <p:spPr>
          <a:xfrm>
            <a:off x="15383877" y="6058016"/>
            <a:ext cx="1151277" cy="477054"/>
          </a:xfrm>
          <a:prstGeom prst="rect">
            <a:avLst/>
          </a:prstGeom>
          <a:noFill/>
        </p:spPr>
        <p:txBody>
          <a:bodyPr wrap="none" rtlCol="0">
            <a:spAutoFit/>
          </a:bodyPr>
          <a:lstStyle/>
          <a:p>
            <a:r>
              <a:rPr lang="en-US" sz="2500" dirty="0">
                <a:latin typeface="Poppins" pitchFamily="2" charset="77"/>
                <a:cs typeface="Poppins" pitchFamily="2" charset="77"/>
              </a:rPr>
              <a:t>UNTERBRECHUNG</a:t>
            </a:r>
            <a:endParaRPr lang="en-IT" sz="2500" dirty="0">
              <a:latin typeface="Poppins" pitchFamily="2" charset="77"/>
              <a:cs typeface="Poppins" pitchFamily="2" charset="77"/>
            </a:endParaRPr>
          </a:p>
        </p:txBody>
      </p:sp>
      <p:sp>
        <p:nvSpPr>
          <p:cNvPr id="26" name="TextBox 25">
            <a:extLst>
              <a:ext uri="{FF2B5EF4-FFF2-40B4-BE49-F238E27FC236}">
                <a16:creationId xmlns:a16="http://schemas.microsoft.com/office/drawing/2014/main" id="{B0F56AFA-5EC5-15D8-AC9E-BC13915026CD}"/>
              </a:ext>
            </a:extLst>
          </p:cNvPr>
          <p:cNvSpPr txBox="1"/>
          <p:nvPr/>
        </p:nvSpPr>
        <p:spPr>
          <a:xfrm>
            <a:off x="12043620" y="8983834"/>
            <a:ext cx="1681871" cy="477054"/>
          </a:xfrm>
          <a:prstGeom prst="rect">
            <a:avLst/>
          </a:prstGeom>
          <a:noFill/>
        </p:spPr>
        <p:txBody>
          <a:bodyPr wrap="none" rtlCol="0">
            <a:spAutoFit/>
          </a:bodyPr>
          <a:lstStyle/>
          <a:p>
            <a:r>
              <a:rPr lang="en-IT" sz="2500" dirty="0">
                <a:latin typeface="Poppins" pitchFamily="2" charset="77"/>
                <a:cs typeface="Poppins" pitchFamily="2" charset="77"/>
              </a:rPr>
              <a:t>KÖCHEN</a:t>
            </a:r>
          </a:p>
        </p:txBody>
      </p:sp>
      <p:sp>
        <p:nvSpPr>
          <p:cNvPr id="27" name="TextBox 26">
            <a:extLst>
              <a:ext uri="{FF2B5EF4-FFF2-40B4-BE49-F238E27FC236}">
                <a16:creationId xmlns:a16="http://schemas.microsoft.com/office/drawing/2014/main" id="{80FD1E41-70A0-C9C4-D7C1-63331D1A6D57}"/>
              </a:ext>
            </a:extLst>
          </p:cNvPr>
          <p:cNvSpPr txBox="1"/>
          <p:nvPr/>
        </p:nvSpPr>
        <p:spPr>
          <a:xfrm>
            <a:off x="8757598" y="6463433"/>
            <a:ext cx="2209259" cy="477054"/>
          </a:xfrm>
          <a:prstGeom prst="rect">
            <a:avLst/>
          </a:prstGeom>
          <a:noFill/>
        </p:spPr>
        <p:txBody>
          <a:bodyPr wrap="none" rtlCol="0">
            <a:spAutoFit/>
          </a:bodyPr>
          <a:lstStyle/>
          <a:p>
            <a:r>
              <a:rPr lang="en-US" sz="2500" dirty="0">
                <a:latin typeface="Poppins" pitchFamily="2" charset="77"/>
                <a:cs typeface="Poppins" pitchFamily="2" charset="77"/>
              </a:rPr>
              <a:t>ARBEITEN AGAIN</a:t>
            </a:r>
            <a:endParaRPr lang="en-IT" sz="2500" dirty="0">
              <a:latin typeface="Poppins" pitchFamily="2" charset="77"/>
              <a:cs typeface="Poppins" pitchFamily="2" charset="77"/>
            </a:endParaRPr>
          </a:p>
        </p:txBody>
      </p:sp>
      <p:sp>
        <p:nvSpPr>
          <p:cNvPr id="28" name="TextBox 27">
            <a:extLst>
              <a:ext uri="{FF2B5EF4-FFF2-40B4-BE49-F238E27FC236}">
                <a16:creationId xmlns:a16="http://schemas.microsoft.com/office/drawing/2014/main" id="{2BAD279B-7272-F1FC-3A0B-D3D5C907274E}"/>
              </a:ext>
            </a:extLst>
          </p:cNvPr>
          <p:cNvSpPr txBox="1"/>
          <p:nvPr/>
        </p:nvSpPr>
        <p:spPr>
          <a:xfrm>
            <a:off x="11949845" y="2416677"/>
            <a:ext cx="1869423" cy="477054"/>
          </a:xfrm>
          <a:prstGeom prst="rect">
            <a:avLst/>
          </a:prstGeom>
          <a:noFill/>
        </p:spPr>
        <p:txBody>
          <a:bodyPr wrap="none" rtlCol="0">
            <a:spAutoFit/>
          </a:bodyPr>
          <a:lstStyle/>
          <a:p>
            <a:r>
              <a:rPr lang="en-US" sz="2500" dirty="0">
                <a:latin typeface="Poppins" pitchFamily="2" charset="77"/>
                <a:cs typeface="Poppins" pitchFamily="2" charset="77"/>
              </a:rPr>
              <a:t>ZU BETTEN GEHEN</a:t>
            </a:r>
            <a:endParaRPr lang="en-IT" sz="2500" dirty="0">
              <a:latin typeface="Poppins" pitchFamily="2" charset="77"/>
              <a:cs typeface="Poppins" pitchFamily="2" charset="77"/>
            </a:endParaRPr>
          </a:p>
        </p:txBody>
      </p:sp>
      <p:grpSp>
        <p:nvGrpSpPr>
          <p:cNvPr id="41" name="Group 30">
            <a:extLst>
              <a:ext uri="{FF2B5EF4-FFF2-40B4-BE49-F238E27FC236}">
                <a16:creationId xmlns:a16="http://schemas.microsoft.com/office/drawing/2014/main" id="{9FFCC603-4B6D-129D-C712-04231C20CEB6}"/>
              </a:ext>
            </a:extLst>
          </p:cNvPr>
          <p:cNvGrpSpPr/>
          <p:nvPr/>
        </p:nvGrpSpPr>
        <p:grpSpPr>
          <a:xfrm>
            <a:off x="-1342907" y="10016500"/>
            <a:ext cx="20973813" cy="734301"/>
            <a:chOff x="0" y="0"/>
            <a:chExt cx="11607985" cy="406400"/>
          </a:xfrm>
        </p:grpSpPr>
        <p:sp>
          <p:nvSpPr>
            <p:cNvPr id="42" name="Freeform 31">
              <a:extLst>
                <a:ext uri="{FF2B5EF4-FFF2-40B4-BE49-F238E27FC236}">
                  <a16:creationId xmlns:a16="http://schemas.microsoft.com/office/drawing/2014/main" id="{114AD958-3D81-2ADC-FFF2-D69D3BBDF00A}"/>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3" name="TextBox 32">
              <a:extLst>
                <a:ext uri="{FF2B5EF4-FFF2-40B4-BE49-F238E27FC236}">
                  <a16:creationId xmlns:a16="http://schemas.microsoft.com/office/drawing/2014/main" id="{44F3DE1A-EF34-304D-C15B-B747EF25C824}"/>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44" name="Group 33">
            <a:extLst>
              <a:ext uri="{FF2B5EF4-FFF2-40B4-BE49-F238E27FC236}">
                <a16:creationId xmlns:a16="http://schemas.microsoft.com/office/drawing/2014/main" id="{54BF4EC4-A8C3-C6AD-F5B4-D3DD604A091E}"/>
              </a:ext>
            </a:extLst>
          </p:cNvPr>
          <p:cNvGrpSpPr/>
          <p:nvPr/>
        </p:nvGrpSpPr>
        <p:grpSpPr>
          <a:xfrm>
            <a:off x="2488624" y="10016500"/>
            <a:ext cx="13310752" cy="734301"/>
            <a:chOff x="0" y="0"/>
            <a:chExt cx="7366854" cy="406400"/>
          </a:xfrm>
        </p:grpSpPr>
        <p:sp>
          <p:nvSpPr>
            <p:cNvPr id="45" name="Freeform 34">
              <a:extLst>
                <a:ext uri="{FF2B5EF4-FFF2-40B4-BE49-F238E27FC236}">
                  <a16:creationId xmlns:a16="http://schemas.microsoft.com/office/drawing/2014/main" id="{3E6BF919-E340-2ED5-D327-EB88E98E9FA7}"/>
                </a:ext>
              </a:extLst>
            </p:cNvPr>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46" name="TextBox 35">
              <a:extLst>
                <a:ext uri="{FF2B5EF4-FFF2-40B4-BE49-F238E27FC236}">
                  <a16:creationId xmlns:a16="http://schemas.microsoft.com/office/drawing/2014/main" id="{ADAD804A-D55A-E35F-A56E-065E23B197A5}"/>
                </a:ext>
              </a:extLst>
            </p:cNvPr>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47" name="Group 36">
            <a:extLst>
              <a:ext uri="{FF2B5EF4-FFF2-40B4-BE49-F238E27FC236}">
                <a16:creationId xmlns:a16="http://schemas.microsoft.com/office/drawing/2014/main" id="{B2FFF79D-9863-9760-AFCA-5784DBE8DF71}"/>
              </a:ext>
            </a:extLst>
          </p:cNvPr>
          <p:cNvGrpSpPr/>
          <p:nvPr/>
        </p:nvGrpSpPr>
        <p:grpSpPr>
          <a:xfrm>
            <a:off x="4131384" y="10016500"/>
            <a:ext cx="10025232" cy="734301"/>
            <a:chOff x="0" y="0"/>
            <a:chExt cx="5548478" cy="406400"/>
          </a:xfrm>
        </p:grpSpPr>
        <p:sp>
          <p:nvSpPr>
            <p:cNvPr id="48" name="Freeform 37">
              <a:extLst>
                <a:ext uri="{FF2B5EF4-FFF2-40B4-BE49-F238E27FC236}">
                  <a16:creationId xmlns:a16="http://schemas.microsoft.com/office/drawing/2014/main" id="{498EA7C1-822E-1A1F-5231-3CD216F06CD9}"/>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49" name="TextBox 38">
              <a:extLst>
                <a:ext uri="{FF2B5EF4-FFF2-40B4-BE49-F238E27FC236}">
                  <a16:creationId xmlns:a16="http://schemas.microsoft.com/office/drawing/2014/main" id="{E6B85D57-2539-AD05-7577-90ABFFD7F1D3}"/>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50" name="Freeform 2">
            <a:extLst>
              <a:ext uri="{FF2B5EF4-FFF2-40B4-BE49-F238E27FC236}">
                <a16:creationId xmlns:a16="http://schemas.microsoft.com/office/drawing/2014/main" id="{5F77743E-D206-1DCE-36D5-FE1B0A97E723}"/>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51" name="Freeform 3">
            <a:extLst>
              <a:ext uri="{FF2B5EF4-FFF2-40B4-BE49-F238E27FC236}">
                <a16:creationId xmlns:a16="http://schemas.microsoft.com/office/drawing/2014/main" id="{49403695-BE4F-BD92-B223-42BEB157821E}"/>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Tree>
    <p:extLst>
      <p:ext uri="{BB962C8B-B14F-4D97-AF65-F5344CB8AC3E}">
        <p14:creationId xmlns:p14="http://schemas.microsoft.com/office/powerpoint/2010/main" val="2536045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C6ED-C6BD-051A-00B0-C5ADE3B585C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6CB382A0-6B89-70EB-64D0-F6A77B787D90}"/>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01B45044-CF2C-64A7-4F1F-999ABDA53024}"/>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627552B9-07BE-210E-6DA1-4B79C20D0081}"/>
              </a:ext>
            </a:extLst>
          </p:cNvPr>
          <p:cNvGraphicFramePr>
            <a:graphicFrameLocks noGrp="1"/>
          </p:cNvGraphicFramePr>
          <p:nvPr>
            <p:extLst>
              <p:ext uri="{D42A27DB-BD31-4B8C-83A1-F6EECF244321}">
                <p14:modId xmlns:p14="http://schemas.microsoft.com/office/powerpoint/2010/main" val="73084616"/>
              </p:ext>
            </p:extLst>
          </p:nvPr>
        </p:nvGraphicFramePr>
        <p:xfrm>
          <a:off x="-152400" y="-342900"/>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842EB22F-A8CB-F1B1-6F38-8131D3B7B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01800" y="8648700"/>
            <a:ext cx="1447800" cy="1447800"/>
          </a:xfrm>
          <a:prstGeom prst="rect">
            <a:avLst/>
          </a:prstGeom>
        </p:spPr>
      </p:pic>
    </p:spTree>
    <p:extLst>
      <p:ext uri="{BB962C8B-B14F-4D97-AF65-F5344CB8AC3E}">
        <p14:creationId xmlns:p14="http://schemas.microsoft.com/office/powerpoint/2010/main" val="1496612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2989-5E29-9ADB-27DF-51D9E68F5C1D}"/>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A97A03DA-D9E3-8911-13A6-786D0B50A5C3}"/>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6ABF6143-31B5-AF7C-7B63-FABD08BE473B}"/>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A9CCC6F7-2C30-7E0B-04DE-6D9EC33249F8}"/>
              </a:ext>
            </a:extLst>
          </p:cNvPr>
          <p:cNvGraphicFramePr>
            <a:graphicFrameLocks noGrp="1"/>
          </p:cNvGraphicFramePr>
          <p:nvPr>
            <p:extLst>
              <p:ext uri="{D42A27DB-BD31-4B8C-83A1-F6EECF244321}">
                <p14:modId xmlns:p14="http://schemas.microsoft.com/office/powerpoint/2010/main" val="3961024723"/>
              </p:ext>
            </p:extLst>
          </p:nvPr>
        </p:nvGraphicFramePr>
        <p:xfrm>
          <a:off x="-22647" y="-419100"/>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B w="76200" cap="flat" cmpd="sng" algn="ctr">
                      <a:solidFill>
                        <a:schemeClr val="tx1"/>
                      </a:solidFill>
                      <a:prstDash val="solid"/>
                      <a:round/>
                      <a:headEnd type="none" w="med" len="med"/>
                      <a:tailEnd type="none" w="med" len="med"/>
                    </a:lnB>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lnR w="76200" cap="flat" cmpd="sng" algn="ctr">
                      <a:solidFill>
                        <a:schemeClr val="tx1"/>
                      </a:solidFill>
                      <a:prstDash val="solid"/>
                      <a:round/>
                      <a:headEnd type="none" w="med" len="med"/>
                      <a:tailEnd type="none" w="med" len="med"/>
                    </a:lnR>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lnL w="762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CEED6E68-25A5-D143-E5C1-46B48DF17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600" y="8648700"/>
            <a:ext cx="1447800" cy="1447800"/>
          </a:xfrm>
          <a:prstGeom prst="rect">
            <a:avLst/>
          </a:prstGeom>
        </p:spPr>
      </p:pic>
    </p:spTree>
    <p:extLst>
      <p:ext uri="{BB962C8B-B14F-4D97-AF65-F5344CB8AC3E}">
        <p14:creationId xmlns:p14="http://schemas.microsoft.com/office/powerpoint/2010/main" val="2570041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7C6F-5EBE-9A10-9860-D20CBACE22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5C0ABA9-8595-EE43-5A15-F5D42D57F5F7}"/>
              </a:ext>
            </a:extLst>
          </p:cNvPr>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a:extLst>
              <a:ext uri="{FF2B5EF4-FFF2-40B4-BE49-F238E27FC236}">
                <a16:creationId xmlns:a16="http://schemas.microsoft.com/office/drawing/2014/main" id="{48497EBD-B11F-6720-97FA-E030B9317279}"/>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44A597FD-2841-D1B3-6518-AECF00D913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08E4EA1-74E6-478B-7D0E-C064FFA2F2D8}"/>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119787EB-CCD2-8B63-099F-60CF5289DF56}"/>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C249E212-1C26-89A5-6158-4EA80C4A73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1D4BB31C-986B-69E2-C941-4A0D61392C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D1361B8A-FD34-A8E6-ABF7-B5F0143EBC72}"/>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72855A80-2710-AF1D-FFA5-ED94CEE5A0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433803F-FF6E-141F-6E05-692FA6B50D43}"/>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8DF044B0-3CC7-8235-4A85-DE05C15948E2}"/>
              </a:ext>
            </a:extLst>
          </p:cNvPr>
          <p:cNvGrpSpPr>
            <a:grpSpLocks noChangeAspect="1"/>
          </p:cNvGrpSpPr>
          <p:nvPr/>
        </p:nvGrpSpPr>
        <p:grpSpPr>
          <a:xfrm>
            <a:off x="-3755300" y="0"/>
            <a:ext cx="8713725" cy="10289235"/>
            <a:chOff x="0" y="0"/>
            <a:chExt cx="21042033" cy="24846598"/>
          </a:xfrm>
        </p:grpSpPr>
        <p:sp>
          <p:nvSpPr>
            <p:cNvPr id="13" name="Freeform 13">
              <a:extLst>
                <a:ext uri="{FF2B5EF4-FFF2-40B4-BE49-F238E27FC236}">
                  <a16:creationId xmlns:a16="http://schemas.microsoft.com/office/drawing/2014/main" id="{64D4CEB5-A624-32DF-546B-04133D796D88}"/>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a:p>
          </p:txBody>
        </p:sp>
      </p:grpSp>
      <p:sp>
        <p:nvSpPr>
          <p:cNvPr id="14" name="Freeform 14">
            <a:extLst>
              <a:ext uri="{FF2B5EF4-FFF2-40B4-BE49-F238E27FC236}">
                <a16:creationId xmlns:a16="http://schemas.microsoft.com/office/drawing/2014/main" id="{49BEAE23-A7E6-E93F-E08A-14836A7CECBD}"/>
              </a:ext>
            </a:extLst>
          </p:cNvPr>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5" name="TextBox 15">
            <a:extLst>
              <a:ext uri="{FF2B5EF4-FFF2-40B4-BE49-F238E27FC236}">
                <a16:creationId xmlns:a16="http://schemas.microsoft.com/office/drawing/2014/main" id="{220DE2FC-A96C-C873-AEA5-2DD1080F7810}"/>
              </a:ext>
            </a:extLst>
          </p:cNvPr>
          <p:cNvSpPr txBox="1"/>
          <p:nvPr/>
        </p:nvSpPr>
        <p:spPr>
          <a:xfrm>
            <a:off x="6948083" y="41577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TOPIC</a:t>
            </a:r>
          </a:p>
        </p:txBody>
      </p:sp>
      <p:sp>
        <p:nvSpPr>
          <p:cNvPr id="16" name="TextBox 16">
            <a:extLst>
              <a:ext uri="{FF2B5EF4-FFF2-40B4-BE49-F238E27FC236}">
                <a16:creationId xmlns:a16="http://schemas.microsoft.com/office/drawing/2014/main" id="{40FE038B-3486-F006-C3AA-5ED09FB8E41B}"/>
              </a:ext>
            </a:extLst>
          </p:cNvPr>
          <p:cNvSpPr txBox="1"/>
          <p:nvPr/>
        </p:nvSpPr>
        <p:spPr>
          <a:xfrm>
            <a:off x="7549007" y="1319546"/>
            <a:ext cx="10772173" cy="3847207"/>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AUSWIRKUNGEN DER HYBRIDARBEIT AUF DIE ORGANISATIONSKULTUR IN KMU </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IT" sz="2500" i="1" kern="100" dirty="0">
                <a:effectLst/>
                <a:latin typeface="Poppins" pitchFamily="2" charset="77"/>
                <a:ea typeface="Aptos" panose="020B0004020202020204" pitchFamily="34" charset="0"/>
                <a:cs typeface="Poppins" pitchFamily="2" charset="77"/>
              </a:rPr>
              <a:t>Wie kann die Organisationskultur, die einst so eng mit gemeinsamen physischen Räumen verbunden war, auch heute noch als verbindendes Element in Unternehmen wirken?</a:t>
            </a:r>
            <a:br>
              <a:rPr lang="en-IT" sz="2500" i="1" kern="100" dirty="0">
                <a:effectLst/>
                <a:latin typeface="Poppins" pitchFamily="2" charset="77"/>
                <a:ea typeface="Aptos" panose="020B0004020202020204" pitchFamily="34" charset="0"/>
                <a:cs typeface="Poppins" pitchFamily="2" charset="77"/>
              </a:rPr>
            </a:br>
            <a:endParaRPr lang="en-IT" sz="2500" kern="100" dirty="0">
              <a:effectLst/>
              <a:latin typeface="Poppins" pitchFamily="2" charset="77"/>
              <a:ea typeface="Aptos" panose="020B0004020202020204" pitchFamily="34" charset="0"/>
              <a:cs typeface="Poppins" pitchFamily="2" charset="77"/>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Erfahren Sie, wie Cloud-Computing-Tools das Lernen</a:t>
            </a:r>
            <a:r>
              <a:rPr lang="en-GB" sz="3000" kern="100" dirty="0">
                <a:latin typeface="Aptos" panose="020B0004020202020204" pitchFamily="34" charset="0"/>
                <a:ea typeface="Aptos" panose="020B0004020202020204" pitchFamily="34" charset="0"/>
                <a:cs typeface="Times New Roman" panose="02020603050405020304" pitchFamily="18" charset="0"/>
              </a:rPr>
              <a:t>, die Motivation und die Selbstwirksamkeit </a:t>
            </a:r>
            <a:r>
              <a:rPr lang="en-GB" sz="3000" kern="100" dirty="0">
                <a:effectLst/>
                <a:latin typeface="Aptos" panose="020B0004020202020204" pitchFamily="34" charset="0"/>
                <a:ea typeface="Aptos" panose="020B0004020202020204" pitchFamily="34" charset="0"/>
                <a:cs typeface="Times New Roman" panose="02020603050405020304" pitchFamily="18" charset="0"/>
              </a:rPr>
              <a:t>verbessern können</a:t>
            </a:r>
          </a:p>
        </p:txBody>
      </p:sp>
      <p:sp>
        <p:nvSpPr>
          <p:cNvPr id="19" name="TextBox 15">
            <a:extLst>
              <a:ext uri="{FF2B5EF4-FFF2-40B4-BE49-F238E27FC236}">
                <a16:creationId xmlns:a16="http://schemas.microsoft.com/office/drawing/2014/main" id="{BED754A0-0AEA-935B-21CC-4B71E9DEA0B7}"/>
              </a:ext>
            </a:extLst>
          </p:cNvPr>
          <p:cNvSpPr txBox="1"/>
          <p:nvPr/>
        </p:nvSpPr>
        <p:spPr>
          <a:xfrm>
            <a:off x="9372600" y="5851677"/>
            <a:ext cx="6756843"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STRUKTUR</a:t>
            </a:r>
          </a:p>
        </p:txBody>
      </p:sp>
      <p:sp>
        <p:nvSpPr>
          <p:cNvPr id="21" name="TextBox 16">
            <a:extLst>
              <a:ext uri="{FF2B5EF4-FFF2-40B4-BE49-F238E27FC236}">
                <a16:creationId xmlns:a16="http://schemas.microsoft.com/office/drawing/2014/main" id="{E9698981-E5FD-F5B3-1B53-D50F39611944}"/>
              </a:ext>
            </a:extLst>
          </p:cNvPr>
          <p:cNvSpPr txBox="1"/>
          <p:nvPr/>
        </p:nvSpPr>
        <p:spPr>
          <a:xfrm>
            <a:off x="7472012" y="6134854"/>
            <a:ext cx="10772173" cy="4154984"/>
          </a:xfrm>
          <a:prstGeom prst="rect">
            <a:avLst/>
          </a:prstGeom>
        </p:spPr>
        <p:txBody>
          <a:bodyPr wrap="square" lIns="0" tIns="0" rIns="0" bIns="0" rtlCol="0" anchor="t">
            <a:spAutoFit/>
          </a:bodyPr>
          <a:lstStyle/>
          <a:p>
            <a:pPr marL="285750" indent="-285750">
              <a:buFont typeface="Arial" panose="020B0604020202020204" pitchFamily="34" charset="0"/>
              <a:buChar char="•"/>
            </a:pPr>
            <a:endParaRPr lang="en-IT" sz="3000" kern="100" dirty="0">
              <a:latin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IT" sz="3000" kern="100" dirty="0">
                <a:latin typeface="Aptos" panose="020B0004020202020204" pitchFamily="34" charset="0"/>
                <a:cs typeface="Times New Roman" panose="02020603050405020304" pitchFamily="18" charset="0"/>
              </a:rPr>
              <a:t> Grundlagen der Organisationskultur</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Umwandlung von hybriden Arbeitsmodellen</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r>
              <a:rPr lang="en-GB" sz="3000" kern="100" dirty="0">
                <a:effectLst/>
                <a:latin typeface="Aptos" panose="020B0004020202020204" pitchFamily="34" charset="0"/>
                <a:ea typeface="Aptos" panose="020B0004020202020204" pitchFamily="34" charset="0"/>
                <a:cs typeface="Times New Roman" panose="02020603050405020304" pitchFamily="18" charset="0"/>
              </a:rPr>
              <a:t> </a:t>
            </a:r>
          </a:p>
          <a:p>
            <a:pPr marL="1028700" lvl="1" indent="-571500">
              <a:buFont typeface="Arial" panose="020B0604020202020204" pitchFamily="34" charset="0"/>
              <a:buChar char="•"/>
            </a:pPr>
            <a:r>
              <a:rPr lang="en-GB" sz="3000" kern="100" dirty="0">
                <a:latin typeface="Aptos" panose="020B0004020202020204" pitchFamily="34" charset="0"/>
                <a:ea typeface="Aptos" panose="020B0004020202020204" pitchFamily="34" charset="0"/>
                <a:cs typeface="Times New Roman" panose="02020603050405020304" pitchFamily="18" charset="0"/>
              </a:rPr>
              <a:t>Praktische Beispiele</a:t>
            </a:r>
            <a:br>
              <a:rPr lang="en-GB" sz="3000" kern="100" dirty="0">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a:p>
            <a:pPr marL="1028700" lvl="1" indent="-571500">
              <a:buFont typeface="Arial" panose="020B0604020202020204" pitchFamily="34" charset="0"/>
              <a:buChar char="•"/>
            </a:pPr>
            <a:r>
              <a:rPr lang="en-GB" sz="3000" kern="100" dirty="0">
                <a:effectLst/>
                <a:latin typeface="Aptos" panose="020B0004020202020204" pitchFamily="34" charset="0"/>
                <a:ea typeface="Aptos" panose="020B0004020202020204" pitchFamily="34" charset="0"/>
                <a:cs typeface="Times New Roman" panose="02020603050405020304" pitchFamily="18" charset="0"/>
              </a:rPr>
              <a:t>Übertragung auf die Praxis des Personalmanagements in KMU</a:t>
            </a:r>
            <a:br>
              <a:rPr lang="en-GB" sz="3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0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8087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95D7C065-20C5-F383-A3A0-A40E78A28AD3}"/>
              </a:ext>
            </a:extLst>
          </p:cNvPr>
          <p:cNvSpPr/>
          <p:nvPr/>
        </p:nvSpPr>
        <p:spPr>
          <a:xfrm>
            <a:off x="1535227" y="8379540"/>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7" name="Freeform 19">
            <a:extLst>
              <a:ext uri="{FF2B5EF4-FFF2-40B4-BE49-F238E27FC236}">
                <a16:creationId xmlns:a16="http://schemas.microsoft.com/office/drawing/2014/main" id="{DEF2CE73-3A06-704C-B6DF-23E25379E8F4}"/>
              </a:ext>
            </a:extLst>
          </p:cNvPr>
          <p:cNvSpPr/>
          <p:nvPr/>
        </p:nvSpPr>
        <p:spPr>
          <a:xfrm>
            <a:off x="1543248" y="6521881"/>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dirty="0"/>
          </a:p>
        </p:txBody>
      </p:sp>
      <p:sp>
        <p:nvSpPr>
          <p:cNvPr id="15" name="Freeform 19">
            <a:extLst>
              <a:ext uri="{FF2B5EF4-FFF2-40B4-BE49-F238E27FC236}">
                <a16:creationId xmlns:a16="http://schemas.microsoft.com/office/drawing/2014/main" id="{7207ED60-EFFC-0966-B768-0066E909C562}"/>
              </a:ext>
            </a:extLst>
          </p:cNvPr>
          <p:cNvSpPr/>
          <p:nvPr/>
        </p:nvSpPr>
        <p:spPr>
          <a:xfrm>
            <a:off x="1476191" y="4530098"/>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19">
            <a:extLst>
              <a:ext uri="{FF2B5EF4-FFF2-40B4-BE49-F238E27FC236}">
                <a16:creationId xmlns:a16="http://schemas.microsoft.com/office/drawing/2014/main" id="{EAD2FCA1-0E3C-05A1-E801-238FD09CD3E8}"/>
              </a:ext>
            </a:extLst>
          </p:cNvPr>
          <p:cNvSpPr/>
          <p:nvPr/>
        </p:nvSpPr>
        <p:spPr>
          <a:xfrm>
            <a:off x="1420132" y="252760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DF899BB9-38CB-340D-1BEB-F82BC92E29B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C95C86CC-1D96-D143-CA75-F4EE7447F1B3}"/>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08F63133-A887-3E09-068B-05F58824E52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E86B1D43-74D4-ACDD-5DAE-F767AD8E4B70}"/>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Was bedeutet "Organisationskultur"?</a:t>
            </a:r>
          </a:p>
        </p:txBody>
      </p:sp>
      <p:pic>
        <p:nvPicPr>
          <p:cNvPr id="32" name="Picture 31">
            <a:extLst>
              <a:ext uri="{FF2B5EF4-FFF2-40B4-BE49-F238E27FC236}">
                <a16:creationId xmlns:a16="http://schemas.microsoft.com/office/drawing/2014/main" id="{833859EA-1836-EAE9-8F3A-5018F240F80E}"/>
              </a:ext>
            </a:extLst>
          </p:cNvPr>
          <p:cNvPicPr>
            <a:picLocks noChangeAspect="1"/>
          </p:cNvPicPr>
          <p:nvPr/>
        </p:nvPicPr>
        <p:blipFill>
          <a:blip r:embed="rId4"/>
          <a:stretch>
            <a:fillRect/>
          </a:stretch>
        </p:blipFill>
        <p:spPr>
          <a:xfrm>
            <a:off x="1776839" y="2910444"/>
            <a:ext cx="925271" cy="925271"/>
          </a:xfrm>
          <a:prstGeom prst="rect">
            <a:avLst/>
          </a:prstGeom>
        </p:spPr>
      </p:pic>
      <p:sp>
        <p:nvSpPr>
          <p:cNvPr id="33" name="TextBox 32">
            <a:extLst>
              <a:ext uri="{FF2B5EF4-FFF2-40B4-BE49-F238E27FC236}">
                <a16:creationId xmlns:a16="http://schemas.microsoft.com/office/drawing/2014/main" id="{D67AF56A-04BD-B444-761B-8CD5D48B0B7C}"/>
              </a:ext>
            </a:extLst>
          </p:cNvPr>
          <p:cNvSpPr txBox="1"/>
          <p:nvPr/>
        </p:nvSpPr>
        <p:spPr>
          <a:xfrm>
            <a:off x="3810000" y="3128020"/>
            <a:ext cx="12526186" cy="553998"/>
          </a:xfrm>
          <a:prstGeom prst="rect">
            <a:avLst/>
          </a:prstGeom>
          <a:noFill/>
        </p:spPr>
        <p:txBody>
          <a:bodyPr wrap="none" rtlCol="0">
            <a:spAutoFit/>
          </a:bodyPr>
          <a:lstStyle/>
          <a:p>
            <a:r>
              <a:rPr lang="en-IT" sz="3000" dirty="0">
                <a:latin typeface="Poppins" pitchFamily="2" charset="77"/>
                <a:cs typeface="Poppins" pitchFamily="2" charset="77"/>
              </a:rPr>
              <a:t>Die Hybridität wirkt sich nachhaltig auf den kulturellen Rahmen der KMU aus.</a:t>
            </a:r>
          </a:p>
        </p:txBody>
      </p:sp>
      <p:pic>
        <p:nvPicPr>
          <p:cNvPr id="34" name="Graphic 33" descr="Group of people with solid fill">
            <a:extLst>
              <a:ext uri="{FF2B5EF4-FFF2-40B4-BE49-F238E27FC236}">
                <a16:creationId xmlns:a16="http://schemas.microsoft.com/office/drawing/2014/main" id="{43F973DB-8D28-9F68-2C66-C5065296C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818" y="4762500"/>
            <a:ext cx="1071193" cy="1071193"/>
          </a:xfrm>
          <a:prstGeom prst="rect">
            <a:avLst/>
          </a:prstGeom>
        </p:spPr>
      </p:pic>
      <p:sp>
        <p:nvSpPr>
          <p:cNvPr id="35" name="TextBox 34">
            <a:extLst>
              <a:ext uri="{FF2B5EF4-FFF2-40B4-BE49-F238E27FC236}">
                <a16:creationId xmlns:a16="http://schemas.microsoft.com/office/drawing/2014/main" id="{8CD59775-5220-232B-87C4-B7E1997BDFBB}"/>
              </a:ext>
            </a:extLst>
          </p:cNvPr>
          <p:cNvSpPr txBox="1"/>
          <p:nvPr/>
        </p:nvSpPr>
        <p:spPr>
          <a:xfrm>
            <a:off x="3666067" y="4958879"/>
            <a:ext cx="13792558" cy="1015663"/>
          </a:xfrm>
          <a:prstGeom prst="rect">
            <a:avLst/>
          </a:prstGeom>
          <a:noFill/>
        </p:spPr>
        <p:txBody>
          <a:bodyPr wrap="none" rtlCol="0">
            <a:spAutoFit/>
          </a:bodyPr>
          <a:lstStyle/>
          <a:p>
            <a:r>
              <a:rPr lang="en-IT" sz="3000" dirty="0">
                <a:latin typeface="Poppins" pitchFamily="2" charset="77"/>
                <a:cs typeface="Poppins" pitchFamily="2" charset="77"/>
              </a:rPr>
              <a:t>Sie beeinflusst traditionelle gesellschaftliche Strukturen und normative </a:t>
            </a:r>
            <a:endParaRPr lang="de-DE" sz="3000" dirty="0">
              <a:latin typeface="Poppins" pitchFamily="2" charset="77"/>
              <a:cs typeface="Poppins" pitchFamily="2" charset="77"/>
            </a:endParaRPr>
          </a:p>
          <a:p>
            <a:r>
              <a:rPr lang="en-IT" sz="3000" dirty="0">
                <a:latin typeface="Poppins" pitchFamily="2" charset="77"/>
                <a:cs typeface="Poppins" pitchFamily="2" charset="77"/>
              </a:rPr>
              <a:t>Überzeugungen.</a:t>
            </a:r>
          </a:p>
        </p:txBody>
      </p:sp>
      <p:sp>
        <p:nvSpPr>
          <p:cNvPr id="37" name="TextBox 36">
            <a:extLst>
              <a:ext uri="{FF2B5EF4-FFF2-40B4-BE49-F238E27FC236}">
                <a16:creationId xmlns:a16="http://schemas.microsoft.com/office/drawing/2014/main" id="{6B490599-9D49-DB7D-38D2-90D04CF9634C}"/>
              </a:ext>
            </a:extLst>
          </p:cNvPr>
          <p:cNvSpPr txBox="1"/>
          <p:nvPr/>
        </p:nvSpPr>
        <p:spPr>
          <a:xfrm>
            <a:off x="3666067" y="7075178"/>
            <a:ext cx="13373100" cy="1015663"/>
          </a:xfrm>
          <a:prstGeom prst="rect">
            <a:avLst/>
          </a:prstGeom>
          <a:noFill/>
        </p:spPr>
        <p:txBody>
          <a:bodyPr wrap="square" rtlCol="0">
            <a:spAutoFit/>
          </a:bodyPr>
          <a:lstStyle/>
          <a:p>
            <a:r>
              <a:rPr lang="en-IT" sz="3000" dirty="0">
                <a:latin typeface="Poppins" pitchFamily="2" charset="77"/>
                <a:cs typeface="Poppins" pitchFamily="2" charset="77"/>
              </a:rPr>
              <a:t>Verschmelzung von physischer und digitaler Interaktion </a:t>
            </a:r>
            <a:endParaRPr lang="de-DE" sz="3000" dirty="0">
              <a:latin typeface="Poppins" pitchFamily="2" charset="77"/>
              <a:cs typeface="Poppins" pitchFamily="2" charset="77"/>
            </a:endParaRPr>
          </a:p>
          <a:p>
            <a:r>
              <a:rPr lang="en-IT" sz="3000" dirty="0">
                <a:latin typeface="Poppins" pitchFamily="2" charset="77"/>
                <a:cs typeface="Poppins" pitchFamily="2" charset="77"/>
              </a:rPr>
              <a:t>neue soziale Dynamik       </a:t>
            </a:r>
          </a:p>
        </p:txBody>
      </p:sp>
      <p:pic>
        <p:nvPicPr>
          <p:cNvPr id="39" name="Graphic 38" descr="Arrow Right with solid fill">
            <a:extLst>
              <a:ext uri="{FF2B5EF4-FFF2-40B4-BE49-F238E27FC236}">
                <a16:creationId xmlns:a16="http://schemas.microsoft.com/office/drawing/2014/main" id="{EB6551D8-24C0-62F0-3F71-E04CA9BBD2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21933" y="6988210"/>
            <a:ext cx="762000" cy="914400"/>
          </a:xfrm>
          <a:prstGeom prst="rect">
            <a:avLst/>
          </a:prstGeom>
        </p:spPr>
      </p:pic>
      <p:sp>
        <p:nvSpPr>
          <p:cNvPr id="41" name="TextBox 40">
            <a:extLst>
              <a:ext uri="{FF2B5EF4-FFF2-40B4-BE49-F238E27FC236}">
                <a16:creationId xmlns:a16="http://schemas.microsoft.com/office/drawing/2014/main" id="{2BF0F5C9-E5A9-365F-19FF-A3536A035F53}"/>
              </a:ext>
            </a:extLst>
          </p:cNvPr>
          <p:cNvSpPr txBox="1"/>
          <p:nvPr/>
        </p:nvSpPr>
        <p:spPr>
          <a:xfrm>
            <a:off x="3814011" y="8702004"/>
            <a:ext cx="13373100" cy="1015663"/>
          </a:xfrm>
          <a:prstGeom prst="rect">
            <a:avLst/>
          </a:prstGeom>
          <a:noFill/>
        </p:spPr>
        <p:txBody>
          <a:bodyPr wrap="square" rtlCol="0">
            <a:spAutoFit/>
          </a:bodyPr>
          <a:lstStyle/>
          <a:p>
            <a:r>
              <a:rPr lang="en-IT" sz="3000" dirty="0">
                <a:latin typeface="Poppins" pitchFamily="2" charset="77"/>
                <a:cs typeface="Poppins" pitchFamily="2" charset="77"/>
              </a:rPr>
              <a:t>Effektivität und Menschlichkeit in der Kommunikation zu gewährleisten: </a:t>
            </a:r>
            <a:br>
              <a:rPr lang="en-IT" sz="3000" dirty="0">
                <a:latin typeface="Poppins" pitchFamily="2" charset="77"/>
                <a:cs typeface="Poppins" pitchFamily="2" charset="77"/>
              </a:rPr>
            </a:br>
            <a:r>
              <a:rPr lang="en-IT" sz="3000" dirty="0">
                <a:latin typeface="Poppins" pitchFamily="2" charset="77"/>
                <a:cs typeface="Poppins" pitchFamily="2" charset="77"/>
              </a:rPr>
              <a:t>Aufrechterhaltung einer kohäsiven Kultur</a:t>
            </a:r>
          </a:p>
        </p:txBody>
      </p:sp>
      <p:pic>
        <p:nvPicPr>
          <p:cNvPr id="12" name="Graphic 11" descr="Connections with solid fill">
            <a:extLst>
              <a:ext uri="{FF2B5EF4-FFF2-40B4-BE49-F238E27FC236}">
                <a16:creationId xmlns:a16="http://schemas.microsoft.com/office/drawing/2014/main" id="{8F25EFB6-9265-D00A-5710-0E313BE799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25611" y="6894977"/>
            <a:ext cx="914400" cy="914400"/>
          </a:xfrm>
          <a:prstGeom prst="rect">
            <a:avLst/>
          </a:prstGeom>
        </p:spPr>
      </p:pic>
      <p:pic>
        <p:nvPicPr>
          <p:cNvPr id="14" name="Graphic 13" descr="Wave Gesture with solid fill">
            <a:extLst>
              <a:ext uri="{FF2B5EF4-FFF2-40B4-BE49-F238E27FC236}">
                <a16:creationId xmlns:a16="http://schemas.microsoft.com/office/drawing/2014/main" id="{55068A23-B0DB-DC63-D91D-CEB67F3DE2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3298" y="8752636"/>
            <a:ext cx="914400" cy="914400"/>
          </a:xfrm>
          <a:prstGeom prst="rect">
            <a:avLst/>
          </a:prstGeom>
        </p:spPr>
      </p:pic>
    </p:spTree>
    <p:extLst>
      <p:ext uri="{BB962C8B-B14F-4D97-AF65-F5344CB8AC3E}">
        <p14:creationId xmlns:p14="http://schemas.microsoft.com/office/powerpoint/2010/main" val="357992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93CC5-A4F7-3850-57C0-B0C398953D32}"/>
            </a:ext>
          </a:extLst>
        </p:cNvPr>
        <p:cNvGrpSpPr/>
        <p:nvPr/>
      </p:nvGrpSpPr>
      <p:grpSpPr>
        <a:xfrm>
          <a:off x="0" y="0"/>
          <a:ext cx="0" cy="0"/>
          <a:chOff x="0" y="0"/>
          <a:chExt cx="0" cy="0"/>
        </a:xfrm>
      </p:grpSpPr>
      <p:sp>
        <p:nvSpPr>
          <p:cNvPr id="13" name="Freeform 19">
            <a:extLst>
              <a:ext uri="{FF2B5EF4-FFF2-40B4-BE49-F238E27FC236}">
                <a16:creationId xmlns:a16="http://schemas.microsoft.com/office/drawing/2014/main" id="{405236ED-4B25-91E8-BD6F-9420222DADF0}"/>
              </a:ext>
            </a:extLst>
          </p:cNvPr>
          <p:cNvSpPr/>
          <p:nvPr/>
        </p:nvSpPr>
        <p:spPr>
          <a:xfrm>
            <a:off x="973218" y="7609464"/>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9">
            <a:extLst>
              <a:ext uri="{FF2B5EF4-FFF2-40B4-BE49-F238E27FC236}">
                <a16:creationId xmlns:a16="http://schemas.microsoft.com/office/drawing/2014/main" id="{FD0D3D7B-3F71-E407-4CDA-BF1BAEBCF645}"/>
              </a:ext>
            </a:extLst>
          </p:cNvPr>
          <p:cNvSpPr/>
          <p:nvPr/>
        </p:nvSpPr>
        <p:spPr>
          <a:xfrm>
            <a:off x="1042129" y="5037592"/>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1" name="Freeform 19">
            <a:extLst>
              <a:ext uri="{FF2B5EF4-FFF2-40B4-BE49-F238E27FC236}">
                <a16:creationId xmlns:a16="http://schemas.microsoft.com/office/drawing/2014/main" id="{E540531C-BC7E-2E0E-F048-6CF874B41E0C}"/>
              </a:ext>
            </a:extLst>
          </p:cNvPr>
          <p:cNvSpPr/>
          <p:nvPr/>
        </p:nvSpPr>
        <p:spPr>
          <a:xfrm>
            <a:off x="1010045" y="2602919"/>
            <a:ext cx="2198312" cy="219831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2">
            <a:extLst>
              <a:ext uri="{FF2B5EF4-FFF2-40B4-BE49-F238E27FC236}">
                <a16:creationId xmlns:a16="http://schemas.microsoft.com/office/drawing/2014/main" id="{E63BB11D-15B1-90B7-2D39-B7613CA6D19A}"/>
              </a:ext>
            </a:extLst>
          </p:cNvPr>
          <p:cNvGrpSpPr/>
          <p:nvPr/>
        </p:nvGrpSpPr>
        <p:grpSpPr>
          <a:xfrm>
            <a:off x="0" y="0"/>
            <a:ext cx="18288000" cy="2484421"/>
            <a:chOff x="0" y="0"/>
            <a:chExt cx="5661114" cy="1674318"/>
          </a:xfrm>
        </p:grpSpPr>
        <p:sp>
          <p:nvSpPr>
            <p:cNvPr id="4" name="Freeform 3">
              <a:extLst>
                <a:ext uri="{FF2B5EF4-FFF2-40B4-BE49-F238E27FC236}">
                  <a16:creationId xmlns:a16="http://schemas.microsoft.com/office/drawing/2014/main" id="{1C140875-4D48-7EA0-4096-E8EFC461879E}"/>
                </a:ext>
              </a:extLst>
            </p:cNvPr>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5" name="TextBox 4">
              <a:extLst>
                <a:ext uri="{FF2B5EF4-FFF2-40B4-BE49-F238E27FC236}">
                  <a16:creationId xmlns:a16="http://schemas.microsoft.com/office/drawing/2014/main" id="{B67AA8DD-4C2A-EBE3-1492-72BA1139C32B}"/>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2" name="TextBox 40">
            <a:extLst>
              <a:ext uri="{FF2B5EF4-FFF2-40B4-BE49-F238E27FC236}">
                <a16:creationId xmlns:a16="http://schemas.microsoft.com/office/drawing/2014/main" id="{FF04FD5E-49D2-75DD-552B-1F9E372824D4}"/>
              </a:ext>
            </a:extLst>
          </p:cNvPr>
          <p:cNvSpPr txBox="1"/>
          <p:nvPr/>
        </p:nvSpPr>
        <p:spPr>
          <a:xfrm>
            <a:off x="1257300" y="647700"/>
            <a:ext cx="15773400" cy="1836721"/>
          </a:xfrm>
          <a:prstGeom prst="rect">
            <a:avLst/>
          </a:prstGeom>
        </p:spPr>
        <p:txBody>
          <a:bodyPr wrap="square" lIns="0" tIns="0" rIns="0" bIns="0" rtlCol="0" anchor="t">
            <a:spAutoFit/>
          </a:bodyPr>
          <a:lstStyle/>
          <a:p>
            <a:pPr algn="ctr">
              <a:lnSpc>
                <a:spcPts val="7148"/>
              </a:lnSpc>
            </a:pPr>
            <a:r>
              <a:rPr lang="en-US" sz="6326" b="1" spc="-189" dirty="0">
                <a:solidFill>
                  <a:schemeClr val="bg1"/>
                </a:solidFill>
                <a:latin typeface="Poppins Bold"/>
                <a:ea typeface="Poppins Bold"/>
                <a:cs typeface="Poppins Bold"/>
                <a:sym typeface="Poppins Bold"/>
              </a:rPr>
              <a:t>Was bedeutet "Organisationskultur"?</a:t>
            </a:r>
          </a:p>
        </p:txBody>
      </p:sp>
      <p:sp>
        <p:nvSpPr>
          <p:cNvPr id="33" name="TextBox 32">
            <a:extLst>
              <a:ext uri="{FF2B5EF4-FFF2-40B4-BE49-F238E27FC236}">
                <a16:creationId xmlns:a16="http://schemas.microsoft.com/office/drawing/2014/main" id="{10AD7F97-4261-65DB-5AFF-1F673AB9323C}"/>
              </a:ext>
            </a:extLst>
          </p:cNvPr>
          <p:cNvSpPr txBox="1"/>
          <p:nvPr/>
        </p:nvSpPr>
        <p:spPr>
          <a:xfrm>
            <a:off x="3689684" y="3103213"/>
            <a:ext cx="13707533" cy="1015663"/>
          </a:xfrm>
          <a:prstGeom prst="rect">
            <a:avLst/>
          </a:prstGeom>
          <a:noFill/>
        </p:spPr>
        <p:txBody>
          <a:bodyPr wrap="square" rtlCol="0">
            <a:spAutoFit/>
          </a:bodyPr>
          <a:lstStyle/>
          <a:p>
            <a:r>
              <a:rPr lang="en-IT" sz="3000" dirty="0">
                <a:latin typeface="Poppins" pitchFamily="2" charset="77"/>
                <a:cs typeface="Poppins" pitchFamily="2" charset="77"/>
              </a:rPr>
              <a:t>Hybride Arbeitsmodelle beeinflussen nicht nur individuelle Rollen, </a:t>
            </a:r>
            <a:br>
              <a:rPr lang="en-IT" sz="3000" dirty="0">
                <a:latin typeface="Poppins" pitchFamily="2" charset="77"/>
                <a:cs typeface="Poppins" pitchFamily="2" charset="77"/>
              </a:rPr>
            </a:br>
            <a:r>
              <a:rPr lang="en-IT" sz="3000" dirty="0">
                <a:latin typeface="Poppins" pitchFamily="2" charset="77"/>
                <a:cs typeface="Poppins" pitchFamily="2" charset="77"/>
              </a:rPr>
              <a:t>sondern auch die kollektive: das Bild des "Wir"</a:t>
            </a:r>
          </a:p>
        </p:txBody>
      </p:sp>
      <p:pic>
        <p:nvPicPr>
          <p:cNvPr id="6" name="Graphic 5" descr="Reflection with solid fill">
            <a:extLst>
              <a:ext uri="{FF2B5EF4-FFF2-40B4-BE49-F238E27FC236}">
                <a16:creationId xmlns:a16="http://schemas.microsoft.com/office/drawing/2014/main" id="{58BA294C-7CBC-710F-1BA4-A7687983D7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563" y="2903052"/>
            <a:ext cx="1501813" cy="1501813"/>
          </a:xfrm>
          <a:prstGeom prst="rect">
            <a:avLst/>
          </a:prstGeom>
        </p:spPr>
      </p:pic>
      <p:pic>
        <p:nvPicPr>
          <p:cNvPr id="7" name="Graphic 6" descr="Office worker male with solid fill">
            <a:extLst>
              <a:ext uri="{FF2B5EF4-FFF2-40B4-BE49-F238E27FC236}">
                <a16:creationId xmlns:a16="http://schemas.microsoft.com/office/drawing/2014/main" id="{9811BA7D-1328-9D6A-9ABF-0603018C50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6404" y="5273951"/>
            <a:ext cx="1725594" cy="1725594"/>
          </a:xfrm>
          <a:prstGeom prst="rect">
            <a:avLst/>
          </a:prstGeom>
        </p:spPr>
      </p:pic>
      <p:sp>
        <p:nvSpPr>
          <p:cNvPr id="8" name="TextBox 7">
            <a:extLst>
              <a:ext uri="{FF2B5EF4-FFF2-40B4-BE49-F238E27FC236}">
                <a16:creationId xmlns:a16="http://schemas.microsoft.com/office/drawing/2014/main" id="{4CB57584-9B60-E45F-E807-7FE382B31660}"/>
              </a:ext>
            </a:extLst>
          </p:cNvPr>
          <p:cNvSpPr txBox="1"/>
          <p:nvPr/>
        </p:nvSpPr>
        <p:spPr>
          <a:xfrm>
            <a:off x="3657600" y="5628918"/>
            <a:ext cx="13707533" cy="1015663"/>
          </a:xfrm>
          <a:prstGeom prst="rect">
            <a:avLst/>
          </a:prstGeom>
          <a:noFill/>
        </p:spPr>
        <p:txBody>
          <a:bodyPr wrap="square" rtlCol="0">
            <a:spAutoFit/>
          </a:bodyPr>
          <a:lstStyle/>
          <a:p>
            <a:r>
              <a:rPr lang="en-IT" sz="3000" dirty="0">
                <a:latin typeface="Poppins" pitchFamily="2" charset="77"/>
                <a:cs typeface="Poppins" pitchFamily="2" charset="77"/>
              </a:rPr>
              <a:t>Wichtige Rolle der Führungskräfte als Vorbilder für die Vermittlung von Konsistenz,</a:t>
            </a:r>
          </a:p>
          <a:p>
            <a:r>
              <a:rPr lang="en-IT" sz="3000" dirty="0">
                <a:latin typeface="Poppins" pitchFamily="2" charset="77"/>
                <a:cs typeface="Poppins" pitchFamily="2" charset="77"/>
              </a:rPr>
              <a:t>unternehmensweite Kultur</a:t>
            </a:r>
          </a:p>
        </p:txBody>
      </p:sp>
      <p:pic>
        <p:nvPicPr>
          <p:cNvPr id="9" name="Graphic 8" descr="Classroom with solid fill">
            <a:extLst>
              <a:ext uri="{FF2B5EF4-FFF2-40B4-BE49-F238E27FC236}">
                <a16:creationId xmlns:a16="http://schemas.microsoft.com/office/drawing/2014/main" id="{F2942601-30DE-E207-D058-40BA73EC8E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5531" y="7881002"/>
            <a:ext cx="1562903" cy="1562903"/>
          </a:xfrm>
          <a:prstGeom prst="rect">
            <a:avLst/>
          </a:prstGeom>
        </p:spPr>
      </p:pic>
      <p:sp>
        <p:nvSpPr>
          <p:cNvPr id="10" name="TextBox 9">
            <a:extLst>
              <a:ext uri="{FF2B5EF4-FFF2-40B4-BE49-F238E27FC236}">
                <a16:creationId xmlns:a16="http://schemas.microsoft.com/office/drawing/2014/main" id="{328C1464-6D7E-0167-DC05-3D47D6CC9D80}"/>
              </a:ext>
            </a:extLst>
          </p:cNvPr>
          <p:cNvSpPr txBox="1"/>
          <p:nvPr/>
        </p:nvSpPr>
        <p:spPr>
          <a:xfrm>
            <a:off x="3962400" y="8154623"/>
            <a:ext cx="13707533" cy="1015663"/>
          </a:xfrm>
          <a:prstGeom prst="rect">
            <a:avLst/>
          </a:prstGeom>
          <a:noFill/>
        </p:spPr>
        <p:txBody>
          <a:bodyPr wrap="square" rtlCol="0">
            <a:spAutoFit/>
          </a:bodyPr>
          <a:lstStyle/>
          <a:p>
            <a:r>
              <a:rPr lang="en-IT" sz="3000" dirty="0">
                <a:latin typeface="Poppins" pitchFamily="2" charset="77"/>
                <a:cs typeface="Poppins" pitchFamily="2" charset="77"/>
              </a:rPr>
              <a:t>Unterricht: digitale Technologie; Einbeziehung von physischen und digitalen Realitäten </a:t>
            </a:r>
          </a:p>
        </p:txBody>
      </p:sp>
    </p:spTree>
    <p:extLst>
      <p:ext uri="{BB962C8B-B14F-4D97-AF65-F5344CB8AC3E}">
        <p14:creationId xmlns:p14="http://schemas.microsoft.com/office/powerpoint/2010/main" val="198531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1622-D6E3-3A0F-F42A-E0A709E5D240}"/>
            </a:ext>
          </a:extLst>
        </p:cNvPr>
        <p:cNvGrpSpPr/>
        <p:nvPr/>
      </p:nvGrpSpPr>
      <p:grpSpPr>
        <a:xfrm>
          <a:off x="0" y="0"/>
          <a:ext cx="0" cy="0"/>
          <a:chOff x="0" y="0"/>
          <a:chExt cx="0" cy="0"/>
        </a:xfrm>
      </p:grpSpPr>
      <p:grpSp>
        <p:nvGrpSpPr>
          <p:cNvPr id="7" name="Group 12">
            <a:extLst>
              <a:ext uri="{FF2B5EF4-FFF2-40B4-BE49-F238E27FC236}">
                <a16:creationId xmlns:a16="http://schemas.microsoft.com/office/drawing/2014/main" id="{28DF9368-5641-6A26-EE84-0729FFFEBB49}"/>
              </a:ext>
            </a:extLst>
          </p:cNvPr>
          <p:cNvGrpSpPr>
            <a:grpSpLocks noChangeAspect="1"/>
          </p:cNvGrpSpPr>
          <p:nvPr/>
        </p:nvGrpSpPr>
        <p:grpSpPr>
          <a:xfrm>
            <a:off x="13252" y="-2262"/>
            <a:ext cx="8713709" cy="10289262"/>
            <a:chOff x="-5722778" y="-7636369"/>
            <a:chExt cx="21041994" cy="24846663"/>
          </a:xfrm>
        </p:grpSpPr>
        <p:sp>
          <p:nvSpPr>
            <p:cNvPr id="8" name="Freeform 13">
              <a:extLst>
                <a:ext uri="{FF2B5EF4-FFF2-40B4-BE49-F238E27FC236}">
                  <a16:creationId xmlns:a16="http://schemas.microsoft.com/office/drawing/2014/main" id="{EEF15172-69C5-39D6-B7C6-67A1EB745D1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graphicFrame>
        <p:nvGraphicFramePr>
          <p:cNvPr id="2" name="Table 1">
            <a:extLst>
              <a:ext uri="{FF2B5EF4-FFF2-40B4-BE49-F238E27FC236}">
                <a16:creationId xmlns:a16="http://schemas.microsoft.com/office/drawing/2014/main" id="{F08565D4-6454-17A1-DBD5-6D37B5F70747}"/>
              </a:ext>
            </a:extLst>
          </p:cNvPr>
          <p:cNvGraphicFramePr>
            <a:graphicFrameLocks noGrp="1"/>
          </p:cNvGraphicFramePr>
          <p:nvPr>
            <p:extLst>
              <p:ext uri="{D42A27DB-BD31-4B8C-83A1-F6EECF244321}">
                <p14:modId xmlns:p14="http://schemas.microsoft.com/office/powerpoint/2010/main" val="1496652144"/>
              </p:ext>
            </p:extLst>
          </p:nvPr>
        </p:nvGraphicFramePr>
        <p:xfrm>
          <a:off x="13252" y="11596"/>
          <a:ext cx="18288000" cy="1027540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780325305"/>
                    </a:ext>
                  </a:extLst>
                </a:gridCol>
                <a:gridCol w="6096000">
                  <a:extLst>
                    <a:ext uri="{9D8B030D-6E8A-4147-A177-3AD203B41FA5}">
                      <a16:colId xmlns:a16="http://schemas.microsoft.com/office/drawing/2014/main" val="1997064772"/>
                    </a:ext>
                  </a:extLst>
                </a:gridCol>
                <a:gridCol w="6096000">
                  <a:extLst>
                    <a:ext uri="{9D8B030D-6E8A-4147-A177-3AD203B41FA5}">
                      <a16:colId xmlns:a16="http://schemas.microsoft.com/office/drawing/2014/main" val="1268172359"/>
                    </a:ext>
                  </a:extLst>
                </a:gridCol>
              </a:tblGrid>
              <a:tr h="5235974">
                <a:tc>
                  <a:txBody>
                    <a:bodyPr/>
                    <a:lstStyle/>
                    <a:p>
                      <a:pPr lvl="0" algn="ctr"/>
                      <a:endParaRPr lang="en-US" sz="4000" kern="1200" dirty="0">
                        <a:solidFill>
                          <a:srgbClr val="000000"/>
                        </a:solidFill>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500" b="1" kern="1200" dirty="0">
                          <a:solidFill>
                            <a:prstClr val="black"/>
                          </a:solidFill>
                          <a:latin typeface="Poppins" pitchFamily="2" charset="77"/>
                          <a:ea typeface="+mn-ea"/>
                          <a:cs typeface="Poppins" pitchFamily="2" charset="77"/>
                        </a:rPr>
                        <a:t>Lektion 1 </a:t>
                      </a:r>
                    </a:p>
                    <a:p>
                      <a:pPr lvl="0" algn="ctr"/>
                      <a:br>
                        <a:rPr lang="en-US" sz="3000" kern="1200" dirty="0">
                          <a:solidFill>
                            <a:srgbClr val="000000"/>
                          </a:solidFill>
                          <a:latin typeface="Poppins" pitchFamily="2" charset="77"/>
                          <a:ea typeface="Poppins"/>
                          <a:cs typeface="Poppins" pitchFamily="2" charset="77"/>
                          <a:sym typeface="Poppins"/>
                        </a:rPr>
                      </a:br>
                      <a:r>
                        <a:rPr lang="en-US" sz="3000" kern="1200" dirty="0">
                          <a:solidFill>
                            <a:srgbClr val="000000"/>
                          </a:solidFill>
                          <a:latin typeface="Poppins" pitchFamily="2" charset="77"/>
                          <a:ea typeface="Poppins"/>
                          <a:cs typeface="Poppins" pitchFamily="2" charset="77"/>
                          <a:sym typeface="Poppins"/>
                        </a:rPr>
                        <a:t>Definition von hybriden Arbeitsmodellen</a:t>
                      </a:r>
                      <a:br>
                        <a:rPr lang="en-US" sz="3000" kern="1200" dirty="0">
                          <a:solidFill>
                            <a:srgbClr val="000000"/>
                          </a:solidFill>
                          <a:latin typeface="Poppins" pitchFamily="2" charset="77"/>
                          <a:ea typeface="Poppins"/>
                          <a:cs typeface="Poppins" pitchFamily="2" charset="77"/>
                          <a:sym typeface="Poppins"/>
                        </a:rPr>
                      </a:br>
                      <a:endParaRPr lang="en-US" sz="3000" kern="1200" dirty="0">
                        <a:solidFill>
                          <a:srgbClr val="000000"/>
                        </a:solidFill>
                        <a:latin typeface="Poppins" pitchFamily="2" charset="77"/>
                        <a:ea typeface="Poppins"/>
                        <a:cs typeface="Poppins" pitchFamily="2" charset="77"/>
                        <a:sym typeface="Poppins"/>
                      </a:endParaRPr>
                    </a:p>
                    <a:p>
                      <a:pPr lvl="0" algn="ctr"/>
                      <a:endParaRPr lang="en-US" sz="3000" kern="1200" dirty="0">
                        <a:solidFill>
                          <a:srgbClr val="000000"/>
                        </a:solidFill>
                        <a:latin typeface="Poppins" pitchFamily="2" charset="77"/>
                        <a:ea typeface="Poppins"/>
                        <a:cs typeface="Poppins" pitchFamily="2" charset="77"/>
                        <a:sym typeface="Poppins"/>
                      </a:endParaRPr>
                    </a:p>
                    <a:p>
                      <a:pPr lvl="0" algn="ctr"/>
                      <a:r>
                        <a:rPr lang="en-US" sz="3000" kern="1200" dirty="0">
                          <a:solidFill>
                            <a:srgbClr val="000000"/>
                          </a:solidFill>
                          <a:latin typeface="Poppins" pitchFamily="2" charset="77"/>
                          <a:ea typeface="Poppins"/>
                          <a:cs typeface="Poppins" pitchFamily="2" charset="77"/>
                          <a:sym typeface="Poppins"/>
                        </a:rPr>
                        <a:t>Vor- und Nachteile</a:t>
                      </a:r>
                    </a:p>
                    <a:p>
                      <a:endParaRPr lang="en-IT" dirty="0">
                        <a:solidFill>
                          <a:schemeClr val="lt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20000"/>
                        <a:lumOff val="80000"/>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2 </a:t>
                      </a:r>
                    </a:p>
                    <a:p>
                      <a:pPr lvl="0"/>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  Konzeption von hybriden Arbeitsmodellen</a:t>
                      </a:r>
                    </a:p>
                    <a:p>
                      <a:pPr lvl="0" algn="ctr"/>
                      <a:endParaRPr lang="en-US" sz="3200" dirty="0">
                        <a:solidFill>
                          <a:srgbClr val="000000"/>
                        </a:solidFill>
                        <a:latin typeface="Poppins" pitchFamily="2" charset="77"/>
                        <a:ea typeface="Poppins"/>
                        <a:cs typeface="Poppins" pitchFamily="2" charset="77"/>
                        <a:sym typeface="Poppins"/>
                      </a:endParaRPr>
                    </a:p>
                    <a:p>
                      <a:pPr lvl="0" algn="ctr"/>
                      <a:r>
                        <a:rPr lang="en-US" sz="3200" dirty="0">
                          <a:solidFill>
                            <a:srgbClr val="000000"/>
                          </a:solidFill>
                          <a:latin typeface="Poppins" pitchFamily="2" charset="77"/>
                          <a:ea typeface="Poppins"/>
                          <a:cs typeface="Poppins" pitchFamily="2" charset="77"/>
                          <a:sym typeface="Poppins"/>
                        </a:rPr>
                        <a:t>Hybrides Arbeiten in KMU</a:t>
                      </a:r>
                      <a:br>
                        <a:rPr lang="en-US" sz="3200" dirty="0">
                          <a:solidFill>
                            <a:srgbClr val="000000"/>
                          </a:solidFill>
                          <a:latin typeface="Poppins" pitchFamily="2" charset="77"/>
                          <a:ea typeface="Poppins"/>
                          <a:cs typeface="Poppins" pitchFamily="2" charset="77"/>
                          <a:sym typeface="Poppins"/>
                        </a:rPr>
                      </a:br>
                      <a:endParaRPr lang="en-US" sz="3200" dirty="0">
                        <a:solidFill>
                          <a:srgbClr val="000000"/>
                        </a:solidFill>
                        <a:latin typeface="Poppins" pitchFamily="2" charset="77"/>
                        <a:ea typeface="Poppins"/>
                        <a:cs typeface="Poppins" pitchFamily="2" charset="77"/>
                        <a:sym typeface="Poppins"/>
                      </a:endParaRPr>
                    </a:p>
                    <a:p>
                      <a:endParaRPr lang="en-IT" dirty="0">
                        <a:solidFill>
                          <a:schemeClr val="lt1"/>
                        </a:solidFill>
                      </a:endParaRPr>
                    </a:p>
                  </a:txBody>
                  <a:tcPr>
                    <a:lnL w="76200" cap="flat" cmpd="sng" algn="ctr">
                      <a:solidFill>
                        <a:schemeClr val="tx1"/>
                      </a:solidFill>
                      <a:prstDash val="solid"/>
                      <a:round/>
                      <a:headEnd type="none" w="med" len="med"/>
                      <a:tailEnd type="none" w="med" len="med"/>
                    </a:lnL>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Kommunikation und Zusammenarbeit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lvl="0" algn="ctr"/>
                      <a:r>
                        <a:rPr lang="en-GB" sz="3200" dirty="0">
                          <a:solidFill>
                            <a:srgbClr val="000000"/>
                          </a:solidFill>
                          <a:latin typeface="Poppins" pitchFamily="2" charset="77"/>
                          <a:cs typeface="Poppins" pitchFamily="2" charset="77"/>
                        </a:rPr>
                        <a:t>die Rolle des Cloud Computing</a:t>
                      </a:r>
                      <a:endParaRPr lang="en-GB" sz="3200" dirty="0">
                        <a:solidFill>
                          <a:schemeClr val="lt1"/>
                        </a:solidFill>
                        <a:latin typeface="Poppins" pitchFamily="2" charset="77"/>
                        <a:cs typeface="Poppins" pitchFamily="2" charset="77"/>
                      </a:endParaRPr>
                    </a:p>
                  </a:txBody>
                  <a:tcPr>
                    <a:noFill/>
                  </a:tcPr>
                </a:tc>
                <a:extLst>
                  <a:ext uri="{0D108BD9-81ED-4DB2-BD59-A6C34878D82A}">
                    <a16:rowId xmlns:a16="http://schemas.microsoft.com/office/drawing/2014/main" val="1639656128"/>
                  </a:ext>
                </a:extLst>
              </a:tr>
              <a:tr h="50394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Überwindung von Herausforderungen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Förderung der Produktivität</a:t>
                      </a:r>
                    </a:p>
                    <a:p>
                      <a:endParaRPr lang="en-IT" dirty="0">
                        <a:solidFill>
                          <a:schemeClr val="dk1"/>
                        </a:solidFill>
                      </a:endParaRPr>
                    </a:p>
                  </a:txBody>
                  <a:tcPr>
                    <a:lnT w="76200" cap="flat" cmpd="sng" algn="ctr">
                      <a:solidFill>
                        <a:schemeClr val="tx1"/>
                      </a:solidFill>
                      <a:prstDash val="solid"/>
                      <a:round/>
                      <a:headEnd type="none" w="med" len="med"/>
                      <a:tailEnd type="none" w="med" len="med"/>
                    </a:lnT>
                    <a:solidFill>
                      <a:schemeClr val="bg1">
                        <a:alpha val="7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Lektion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Poppins" pitchFamily="2" charset="77"/>
                          <a:ea typeface="+mn-ea"/>
                          <a:cs typeface="Poppins"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Organisationskultur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Poppins"/>
                          <a:cs typeface="Poppins" pitchFamily="2" charset="77"/>
                          <a:sym typeface="Poppins"/>
                        </a:rPr>
                        <a:t>Unternehmensidentität</a:t>
                      </a:r>
                    </a:p>
                    <a:p>
                      <a:endParaRPr lang="en-IT" dirty="0">
                        <a:solidFill>
                          <a:schemeClr val="dk1"/>
                        </a:solidFill>
                      </a:endParaRPr>
                    </a:p>
                  </a:txBody>
                  <a:tcPr>
                    <a:solidFill>
                      <a:schemeClr val="bg1">
                        <a:alpha val="76000"/>
                      </a:schemeClr>
                    </a:solidFill>
                  </a:tcPr>
                </a:tc>
                <a:tc>
                  <a:txBody>
                    <a:bodyPr/>
                    <a:lstStyle/>
                    <a:p>
                      <a:pPr algn="ctr"/>
                      <a:endParaRPr lang="en-IT" sz="4000" dirty="0">
                        <a:solidFill>
                          <a:schemeClr val="dk1"/>
                        </a:solidFill>
                        <a:latin typeface="Poppins" pitchFamily="2" charset="77"/>
                        <a:cs typeface="Poppins" pitchFamily="2" charset="77"/>
                      </a:endParaRPr>
                    </a:p>
                    <a:p>
                      <a:pPr algn="ct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ZUSAMMEN</a:t>
                      </a:r>
                      <a:r>
                        <a:rPr kumimoji="0" lang="de-DE"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a:t>
                      </a:r>
                      <a:r>
                        <a:rPr kumimoji="0" lang="en-IT" sz="6500" b="1" i="0" u="sng" strike="noStrike" kern="1200" cap="none" spc="0" normalizeH="0" baseline="0" dirty="0">
                          <a:ln>
                            <a:noFill/>
                          </a:ln>
                          <a:solidFill>
                            <a:schemeClr val="tx2"/>
                          </a:solidFill>
                          <a:effectLst/>
                          <a:uLnTx/>
                          <a:uFillTx/>
                          <a:latin typeface="Poppins" pitchFamily="2" charset="77"/>
                          <a:ea typeface="+mn-ea"/>
                          <a:cs typeface="Poppins" pitchFamily="2" charset="77"/>
                        </a:rPr>
                        <a:t>FASSUNG</a:t>
                      </a:r>
                    </a:p>
                  </a:txBody>
                  <a:tcPr>
                    <a:noFill/>
                  </a:tcPr>
                </a:tc>
                <a:extLst>
                  <a:ext uri="{0D108BD9-81ED-4DB2-BD59-A6C34878D82A}">
                    <a16:rowId xmlns:a16="http://schemas.microsoft.com/office/drawing/2014/main" val="1216470356"/>
                  </a:ext>
                </a:extLst>
              </a:tr>
            </a:tbl>
          </a:graphicData>
        </a:graphic>
      </p:graphicFrame>
      <p:pic>
        <p:nvPicPr>
          <p:cNvPr id="4" name="Graphic 3" descr="Clipboard Ticked outline">
            <a:extLst>
              <a:ext uri="{FF2B5EF4-FFF2-40B4-BE49-F238E27FC236}">
                <a16:creationId xmlns:a16="http://schemas.microsoft.com/office/drawing/2014/main" id="{00B4B41C-94E7-2749-806C-890E36EB3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30400" y="8039100"/>
            <a:ext cx="1447800" cy="1447800"/>
          </a:xfrm>
          <a:prstGeom prst="rect">
            <a:avLst/>
          </a:prstGeom>
        </p:spPr>
      </p:pic>
    </p:spTree>
    <p:extLst>
      <p:ext uri="{BB962C8B-B14F-4D97-AF65-F5344CB8AC3E}">
        <p14:creationId xmlns:p14="http://schemas.microsoft.com/office/powerpoint/2010/main" val="67213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624D-49F3-1EDC-C473-284AE300EE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E2CCF7-C55B-A56C-800C-5C2071F609F6}"/>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a:extLst>
              <a:ext uri="{FF2B5EF4-FFF2-40B4-BE49-F238E27FC236}">
                <a16:creationId xmlns:a16="http://schemas.microsoft.com/office/drawing/2014/main" id="{FA045984-F8E2-07C2-3CAF-793647D90C97}"/>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8378EE1B-EE58-37E6-EA2A-DFE087A3AAC8}"/>
              </a:ext>
            </a:extLst>
          </p:cNvPr>
          <p:cNvGrpSpPr/>
          <p:nvPr/>
        </p:nvGrpSpPr>
        <p:grpSpPr>
          <a:xfrm>
            <a:off x="5040698" y="1694546"/>
            <a:ext cx="8206603" cy="8481801"/>
            <a:chOff x="0" y="0"/>
            <a:chExt cx="10942137" cy="11309068"/>
          </a:xfrm>
        </p:grpSpPr>
        <p:sp>
          <p:nvSpPr>
            <p:cNvPr id="6" name="Freeform 6">
              <a:extLst>
                <a:ext uri="{FF2B5EF4-FFF2-40B4-BE49-F238E27FC236}">
                  <a16:creationId xmlns:a16="http://schemas.microsoft.com/office/drawing/2014/main" id="{4AB71F71-53A2-3B21-47FC-F392843474F3}"/>
                </a:ext>
              </a:extLst>
            </p:cNvPr>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Freeform 7">
              <a:extLst>
                <a:ext uri="{FF2B5EF4-FFF2-40B4-BE49-F238E27FC236}">
                  <a16:creationId xmlns:a16="http://schemas.microsoft.com/office/drawing/2014/main" id="{518D5FD4-3B92-7CFF-9BF0-6F8A3DFB3587}"/>
                </a:ext>
              </a:extLst>
            </p:cNvPr>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8" name="Freeform 8">
              <a:extLst>
                <a:ext uri="{FF2B5EF4-FFF2-40B4-BE49-F238E27FC236}">
                  <a16:creationId xmlns:a16="http://schemas.microsoft.com/office/drawing/2014/main" id="{37D9E998-950E-CDF6-1AA0-C80849316B95}"/>
                </a:ext>
              </a:extLst>
            </p:cNvPr>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9">
              <a:extLst>
                <a:ext uri="{FF2B5EF4-FFF2-40B4-BE49-F238E27FC236}">
                  <a16:creationId xmlns:a16="http://schemas.microsoft.com/office/drawing/2014/main" id="{67BCE8DF-649C-0100-9E2F-C5E0C4FEB862}"/>
                </a:ext>
              </a:extLst>
            </p:cNvPr>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0" name="Freeform 10">
              <a:extLst>
                <a:ext uri="{FF2B5EF4-FFF2-40B4-BE49-F238E27FC236}">
                  <a16:creationId xmlns:a16="http://schemas.microsoft.com/office/drawing/2014/main" id="{C2285E72-5B3D-5325-FBE1-43DE0C5F610C}"/>
                </a:ext>
              </a:extLst>
            </p:cNvPr>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1" name="Freeform 11">
              <a:extLst>
                <a:ext uri="{FF2B5EF4-FFF2-40B4-BE49-F238E27FC236}">
                  <a16:creationId xmlns:a16="http://schemas.microsoft.com/office/drawing/2014/main" id="{026B5249-3028-A6F5-D16E-0429F7F1A254}"/>
                </a:ext>
              </a:extLst>
            </p:cNvPr>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2" name="Freeform 12">
              <a:extLst>
                <a:ext uri="{FF2B5EF4-FFF2-40B4-BE49-F238E27FC236}">
                  <a16:creationId xmlns:a16="http://schemas.microsoft.com/office/drawing/2014/main" id="{8B0A19B0-18B9-2EA5-39F4-A8F870C6E5B7}"/>
                </a:ext>
              </a:extLst>
            </p:cNvPr>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3" name="Freeform 13">
              <a:extLst>
                <a:ext uri="{FF2B5EF4-FFF2-40B4-BE49-F238E27FC236}">
                  <a16:creationId xmlns:a16="http://schemas.microsoft.com/office/drawing/2014/main" id="{44FF81C1-DDE2-6B80-829D-84E55D2149E3}"/>
                </a:ext>
              </a:extLst>
            </p:cNvPr>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DE"/>
            </a:p>
          </p:txBody>
        </p:sp>
      </p:grpSp>
      <p:sp>
        <p:nvSpPr>
          <p:cNvPr id="14" name="TextBox 14">
            <a:extLst>
              <a:ext uri="{FF2B5EF4-FFF2-40B4-BE49-F238E27FC236}">
                <a16:creationId xmlns:a16="http://schemas.microsoft.com/office/drawing/2014/main" id="{151BA13B-D3DA-04F2-5F05-5DCD67F6538D}"/>
              </a:ext>
            </a:extLst>
          </p:cNvPr>
          <p:cNvSpPr txBox="1"/>
          <p:nvPr/>
        </p:nvSpPr>
        <p:spPr>
          <a:xfrm>
            <a:off x="11812728" y="2842147"/>
            <a:ext cx="5446574" cy="1477969"/>
          </a:xfrm>
          <a:prstGeom prst="rect">
            <a:avLst/>
          </a:prstGeom>
        </p:spPr>
        <p:txBody>
          <a:bodyPr lIns="0" tIns="0" rIns="0" bIns="0" rtlCol="0" anchor="t">
            <a:spAutoFit/>
          </a:bodyPr>
          <a:lstStyle/>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Umstellung auf eine vertrauensbasierte Führung;</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das richtige Gleichgewicht zwischen Autonomie und strategischer Ausrichtung zu finden; </a:t>
            </a:r>
          </a:p>
          <a:p>
            <a:pPr marL="342900" indent="-342900">
              <a:lnSpc>
                <a:spcPts val="2276"/>
              </a:lnSpc>
              <a:buFont typeface="Arial" panose="020B0604020202020204" pitchFamily="34" charset="0"/>
              <a:buChar char="•"/>
            </a:pPr>
            <a:r>
              <a:rPr lang="en-US" sz="2000" dirty="0">
                <a:solidFill>
                  <a:srgbClr val="000000"/>
                </a:solidFill>
                <a:latin typeface="Poppins" pitchFamily="2" charset="77"/>
                <a:ea typeface="Poppins Bold"/>
                <a:cs typeface="Poppins" pitchFamily="2" charset="77"/>
                <a:sym typeface="Poppins Bold"/>
              </a:rPr>
              <a:t>Mitarbeiter aus der Ferne inspirieren und motivieren</a:t>
            </a:r>
          </a:p>
        </p:txBody>
      </p:sp>
      <p:sp>
        <p:nvSpPr>
          <p:cNvPr id="15" name="TextBox 15">
            <a:extLst>
              <a:ext uri="{FF2B5EF4-FFF2-40B4-BE49-F238E27FC236}">
                <a16:creationId xmlns:a16="http://schemas.microsoft.com/office/drawing/2014/main" id="{2380F85F-1495-2302-2BBF-78BA08D2F915}"/>
              </a:ext>
            </a:extLst>
          </p:cNvPr>
          <p:cNvSpPr txBox="1"/>
          <p:nvPr/>
        </p:nvSpPr>
        <p:spPr>
          <a:xfrm>
            <a:off x="0" y="7618290"/>
            <a:ext cx="7162800" cy="2215991"/>
          </a:xfrm>
          <a:prstGeom prst="rect">
            <a:avLst/>
          </a:prstGeom>
        </p:spPr>
        <p:txBody>
          <a:bodyPr wrap="square" lIns="0" tIns="0" rIns="0" bIns="0" rtlCol="0" anchor="t">
            <a:spAutoFit/>
          </a:bodyPr>
          <a:lstStyle/>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Physische Distanz darf sich nicht in geistiger Distanz niederschlagen;</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Sicherstellen, dass sich alle Beteiligten über die Ziele und Werte der Organisation einig sind;</a:t>
            </a:r>
          </a:p>
          <a:p>
            <a:pPr marL="742950" lvl="1" indent="-285750">
              <a:buFont typeface="Arial" panose="020B0604020202020204" pitchFamily="34" charset="0"/>
              <a:buChar char="•"/>
            </a:pPr>
            <a:r>
              <a:rPr lang="en-IT" sz="1800" kern="100" dirty="0">
                <a:effectLst/>
                <a:latin typeface="Poppins" pitchFamily="2" charset="77"/>
                <a:ea typeface="Aptos" panose="020B0004020202020204" pitchFamily="34" charset="0"/>
                <a:cs typeface="Poppins" pitchFamily="2" charset="77"/>
              </a:rPr>
              <a:t>Plattformen so gestalten, dass sie nicht nur den Informationsfluss, sondern auch den kulturellen Austausch und die Bildung einer gemeinsamen Identität ermöglichen.</a:t>
            </a:r>
          </a:p>
          <a:p>
            <a:pPr marL="742950" lvl="1" indent="-285750">
              <a:buFont typeface="Arial" panose="020B0604020202020204" pitchFamily="34" charset="0"/>
              <a:buChar char="•"/>
            </a:pPr>
            <a:endParaRPr lang="en-IT" sz="1800" kern="100" dirty="0">
              <a:effectLst/>
              <a:latin typeface="Poppins" pitchFamily="2" charset="77"/>
              <a:ea typeface="Aptos" panose="020B0004020202020204" pitchFamily="34" charset="0"/>
              <a:cs typeface="Poppins" pitchFamily="2" charset="77"/>
            </a:endParaRPr>
          </a:p>
          <a:p>
            <a:pPr marL="742950" lvl="1" indent="-285750">
              <a:buFont typeface="Courier New" panose="02070309020205020404" pitchFamily="49" charset="0"/>
              <a:buChar char="o"/>
            </a:pPr>
            <a:endParaRPr lang="en-IT" sz="1800" kern="100" dirty="0">
              <a:effectLst/>
              <a:latin typeface="Poppins" pitchFamily="2" charset="77"/>
              <a:ea typeface="Aptos" panose="020B0004020202020204" pitchFamily="34" charset="0"/>
              <a:cs typeface="Poppins" pitchFamily="2" charset="77"/>
            </a:endParaRPr>
          </a:p>
        </p:txBody>
      </p:sp>
      <p:sp>
        <p:nvSpPr>
          <p:cNvPr id="16" name="TextBox 16">
            <a:extLst>
              <a:ext uri="{FF2B5EF4-FFF2-40B4-BE49-F238E27FC236}">
                <a16:creationId xmlns:a16="http://schemas.microsoft.com/office/drawing/2014/main" id="{AACACC15-F9E1-9EB3-A9A6-99CFFD1286A1}"/>
              </a:ext>
            </a:extLst>
          </p:cNvPr>
          <p:cNvSpPr txBox="1"/>
          <p:nvPr/>
        </p:nvSpPr>
        <p:spPr>
          <a:xfrm>
            <a:off x="511157" y="2984550"/>
            <a:ext cx="6076398" cy="2058256"/>
          </a:xfrm>
          <a:prstGeom prst="rect">
            <a:avLst/>
          </a:prstGeom>
        </p:spPr>
        <p:txBody>
          <a:bodyPr wrap="square" lIns="0" tIns="0" rIns="0" bIns="0" rtlCol="0" anchor="t">
            <a:spAutoFit/>
          </a:bodyPr>
          <a:lstStyle/>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Kann nicht allein auf digitaler Technologie beruhen</a:t>
            </a:r>
          </a:p>
          <a:p>
            <a:pPr marL="285750" indent="-28575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Rituale und Traditionen beibehalten, wenn auch nur in digitaler Form</a:t>
            </a:r>
          </a:p>
          <a:p>
            <a:pPr marL="285750" indent="-285750" algn="just">
              <a:lnSpc>
                <a:spcPts val="2276"/>
              </a:lnSpc>
              <a:buFont typeface="Arial" panose="020B0604020202020204" pitchFamily="34" charset="0"/>
              <a:buChar char="•"/>
            </a:pPr>
            <a:r>
              <a:rPr lang="en-IT" sz="2000" kern="100" dirty="0">
                <a:effectLst/>
                <a:latin typeface="Poppins" pitchFamily="2" charset="77"/>
                <a:ea typeface="Aptos" panose="020B0004020202020204" pitchFamily="34" charset="0"/>
                <a:cs typeface="Poppins" pitchFamily="2" charset="77"/>
              </a:rPr>
              <a:t>Einrichtung von Kommunikationskanälen für die Vernetzung und den Austausch innerhalb der Organisation</a:t>
            </a:r>
          </a:p>
          <a:p>
            <a:pPr marL="285750" indent="-285750" algn="just">
              <a:lnSpc>
                <a:spcPts val="2276"/>
              </a:lnSpc>
              <a:buFont typeface="Arial" panose="020B0604020202020204" pitchFamily="34" charset="0"/>
              <a:buChar char="•"/>
            </a:pPr>
            <a:endParaRPr lang="en-US" sz="1751" dirty="0">
              <a:solidFill>
                <a:srgbClr val="000000"/>
              </a:solidFill>
              <a:latin typeface="Poppins"/>
              <a:ea typeface="Poppins"/>
              <a:cs typeface="Poppins"/>
              <a:sym typeface="Poppins"/>
            </a:endParaRPr>
          </a:p>
        </p:txBody>
      </p:sp>
      <p:sp>
        <p:nvSpPr>
          <p:cNvPr id="17" name="TextBox 17">
            <a:extLst>
              <a:ext uri="{FF2B5EF4-FFF2-40B4-BE49-F238E27FC236}">
                <a16:creationId xmlns:a16="http://schemas.microsoft.com/office/drawing/2014/main" id="{7ECE461B-ED38-B2AD-A1E5-CDC5C49807A0}"/>
              </a:ext>
            </a:extLst>
          </p:cNvPr>
          <p:cNvSpPr txBox="1"/>
          <p:nvPr/>
        </p:nvSpPr>
        <p:spPr>
          <a:xfrm>
            <a:off x="666750" y="5781909"/>
            <a:ext cx="5446573" cy="1183016"/>
          </a:xfrm>
          <a:prstGeom prst="rect">
            <a:avLst/>
          </a:prstGeom>
        </p:spPr>
        <p:txBody>
          <a:bodyPr wrap="square" lIns="0" tIns="0" rIns="0" bIns="0" rtlCol="0" anchor="t">
            <a:spAutoFit/>
          </a:bodyPr>
          <a:lstStyle/>
          <a:p>
            <a:pPr marL="342900" indent="-342900" algn="just">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Nutzen Sie sie zur kulturellen Vermittlung</a:t>
            </a:r>
          </a:p>
          <a:p>
            <a:pPr marL="342900" indent="-342900">
              <a:lnSpc>
                <a:spcPts val="2276"/>
              </a:lnSpc>
              <a:buFont typeface="Arial" panose="020B0604020202020204" pitchFamily="34" charset="0"/>
              <a:buChar char="•"/>
            </a:pPr>
            <a:r>
              <a:rPr lang="en-US" sz="2000" dirty="0">
                <a:solidFill>
                  <a:srgbClr val="000000"/>
                </a:solidFill>
                <a:latin typeface="Poppins"/>
                <a:ea typeface="Poppins"/>
                <a:cs typeface="Poppins"/>
                <a:sym typeface="Poppins"/>
              </a:rPr>
              <a:t>Prüfen, ob sie die Unternehmenskultur stärken oder zu einer Fragmentierung führen</a:t>
            </a:r>
          </a:p>
        </p:txBody>
      </p:sp>
      <p:sp>
        <p:nvSpPr>
          <p:cNvPr id="18" name="TextBox 18">
            <a:extLst>
              <a:ext uri="{FF2B5EF4-FFF2-40B4-BE49-F238E27FC236}">
                <a16:creationId xmlns:a16="http://schemas.microsoft.com/office/drawing/2014/main" id="{6C2E07AA-18C1-6ED8-580D-84C139240630}"/>
              </a:ext>
            </a:extLst>
          </p:cNvPr>
          <p:cNvSpPr txBox="1"/>
          <p:nvPr/>
        </p:nvSpPr>
        <p:spPr>
          <a:xfrm>
            <a:off x="11781865" y="2380066"/>
            <a:ext cx="5839385" cy="352019"/>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ANPASSUNG DER FÜHRUNGSSTILE</a:t>
            </a:r>
            <a:endParaRPr lang="en-US" sz="2400" b="1" spc="-72" dirty="0">
              <a:solidFill>
                <a:srgbClr val="000000"/>
              </a:solidFill>
              <a:latin typeface="Poppins Bold"/>
              <a:ea typeface="Poppins Bold"/>
              <a:cs typeface="Poppins Bold"/>
              <a:sym typeface="Poppins Bold"/>
            </a:endParaRPr>
          </a:p>
        </p:txBody>
      </p:sp>
      <p:sp>
        <p:nvSpPr>
          <p:cNvPr id="19" name="TextBox 19">
            <a:extLst>
              <a:ext uri="{FF2B5EF4-FFF2-40B4-BE49-F238E27FC236}">
                <a16:creationId xmlns:a16="http://schemas.microsoft.com/office/drawing/2014/main" id="{C22F1EA6-2280-2205-6F0C-487A4F54EE77}"/>
              </a:ext>
            </a:extLst>
          </p:cNvPr>
          <p:cNvSpPr txBox="1"/>
          <p:nvPr/>
        </p:nvSpPr>
        <p:spPr>
          <a:xfrm>
            <a:off x="751301" y="7051500"/>
            <a:ext cx="5446574" cy="326500"/>
          </a:xfrm>
          <a:prstGeom prst="rect">
            <a:avLst/>
          </a:prstGeom>
        </p:spPr>
        <p:txBody>
          <a:bodyPr lIns="0" tIns="0" rIns="0" bIns="0" rtlCol="0" anchor="t">
            <a:spAutoFit/>
          </a:bodyPr>
          <a:lstStyle/>
          <a:p>
            <a:pPr algn="r">
              <a:lnSpc>
                <a:spcPts val="2529"/>
              </a:lnSpc>
            </a:pPr>
            <a:r>
              <a:rPr lang="en-US" sz="2238" b="1" spc="-67" dirty="0">
                <a:solidFill>
                  <a:srgbClr val="0E8388"/>
                </a:solidFill>
                <a:latin typeface="Poppins Bold"/>
                <a:ea typeface="Poppins Bold"/>
                <a:cs typeface="Poppins Bold"/>
                <a:sym typeface="Poppins Bold"/>
              </a:rPr>
              <a:t>KLARE KOMMUNIKATION DER ZIELE</a:t>
            </a:r>
            <a:endParaRPr lang="en-US" sz="2238" b="1" spc="-67" dirty="0">
              <a:solidFill>
                <a:srgbClr val="000000"/>
              </a:solidFill>
              <a:latin typeface="Poppins Bold"/>
              <a:ea typeface="Poppins Bold"/>
              <a:cs typeface="Poppins Bold"/>
              <a:sym typeface="Poppins Bold"/>
            </a:endParaRPr>
          </a:p>
        </p:txBody>
      </p:sp>
      <p:sp>
        <p:nvSpPr>
          <p:cNvPr id="20" name="TextBox 20">
            <a:extLst>
              <a:ext uri="{FF2B5EF4-FFF2-40B4-BE49-F238E27FC236}">
                <a16:creationId xmlns:a16="http://schemas.microsoft.com/office/drawing/2014/main" id="{7E9B1263-9559-3D11-A19E-8506677B0973}"/>
              </a:ext>
            </a:extLst>
          </p:cNvPr>
          <p:cNvSpPr txBox="1"/>
          <p:nvPr/>
        </p:nvSpPr>
        <p:spPr>
          <a:xfrm>
            <a:off x="1078351" y="2486541"/>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ORGANISATORISCHE ANPASSUNG</a:t>
            </a:r>
            <a:endParaRPr lang="en-US" sz="2400" b="1" spc="-72" dirty="0">
              <a:solidFill>
                <a:srgbClr val="000000"/>
              </a:solidFill>
              <a:latin typeface="Poppins Bold"/>
              <a:ea typeface="Poppins Bold"/>
              <a:cs typeface="Poppins Bold"/>
              <a:sym typeface="Poppins Bold"/>
            </a:endParaRPr>
          </a:p>
        </p:txBody>
      </p:sp>
      <p:sp>
        <p:nvSpPr>
          <p:cNvPr id="21" name="TextBox 21">
            <a:extLst>
              <a:ext uri="{FF2B5EF4-FFF2-40B4-BE49-F238E27FC236}">
                <a16:creationId xmlns:a16="http://schemas.microsoft.com/office/drawing/2014/main" id="{D5F10F96-F8E0-811D-BC96-0D0A838971D5}"/>
              </a:ext>
            </a:extLst>
          </p:cNvPr>
          <p:cNvSpPr txBox="1"/>
          <p:nvPr/>
        </p:nvSpPr>
        <p:spPr>
          <a:xfrm>
            <a:off x="12715451" y="5137942"/>
            <a:ext cx="4317973" cy="1044517"/>
          </a:xfrm>
          <a:prstGeom prst="rect">
            <a:avLst/>
          </a:prstGeom>
        </p:spPr>
        <p:txBody>
          <a:bodyPr lIns="0" tIns="0" rIns="0" bIns="0" rtlCol="0" anchor="t">
            <a:spAutoFit/>
          </a:bodyPr>
          <a:lstStyle/>
          <a:p>
            <a:pPr algn="l">
              <a:lnSpc>
                <a:spcPts val="2711"/>
              </a:lnSpc>
            </a:pPr>
            <a:r>
              <a:rPr lang="en-US" sz="2400" b="1" spc="-72" dirty="0">
                <a:solidFill>
                  <a:srgbClr val="0E8388"/>
                </a:solidFill>
                <a:latin typeface="Poppins Bold"/>
                <a:ea typeface="Poppins Bold"/>
                <a:cs typeface="Poppins Bold"/>
                <a:sym typeface="Poppins Bold"/>
              </a:rPr>
              <a:t>FÖRDERUNG VON SELBSTMANAGEMENT UND EIGENINITIATIVE</a:t>
            </a:r>
            <a:endParaRPr lang="en-US" sz="2400" b="1" spc="-72" dirty="0">
              <a:solidFill>
                <a:srgbClr val="000000"/>
              </a:solidFill>
              <a:latin typeface="Poppins Bold"/>
              <a:ea typeface="Poppins Bold"/>
              <a:cs typeface="Poppins Bold"/>
              <a:sym typeface="Poppins Bold"/>
            </a:endParaRPr>
          </a:p>
        </p:txBody>
      </p:sp>
      <p:sp>
        <p:nvSpPr>
          <p:cNvPr id="22" name="TextBox 22">
            <a:extLst>
              <a:ext uri="{FF2B5EF4-FFF2-40B4-BE49-F238E27FC236}">
                <a16:creationId xmlns:a16="http://schemas.microsoft.com/office/drawing/2014/main" id="{68474C06-81DB-B446-942B-741CF9A6A883}"/>
              </a:ext>
            </a:extLst>
          </p:cNvPr>
          <p:cNvSpPr txBox="1"/>
          <p:nvPr/>
        </p:nvSpPr>
        <p:spPr>
          <a:xfrm>
            <a:off x="-679846" y="5339863"/>
            <a:ext cx="5446574" cy="352019"/>
          </a:xfrm>
          <a:prstGeom prst="rect">
            <a:avLst/>
          </a:prstGeom>
        </p:spPr>
        <p:txBody>
          <a:bodyPr lIns="0" tIns="0" rIns="0" bIns="0" rtlCol="0" anchor="t">
            <a:spAutoFit/>
          </a:bodyPr>
          <a:lstStyle/>
          <a:p>
            <a:pPr algn="r">
              <a:lnSpc>
                <a:spcPts val="2711"/>
              </a:lnSpc>
            </a:pPr>
            <a:r>
              <a:rPr lang="en-US" sz="2400" b="1" spc="-72" dirty="0">
                <a:solidFill>
                  <a:srgbClr val="0E8388"/>
                </a:solidFill>
                <a:latin typeface="Poppins Bold"/>
                <a:ea typeface="Poppins Bold"/>
                <a:cs typeface="Poppins Bold"/>
                <a:sym typeface="Poppins Bold"/>
              </a:rPr>
              <a:t>DIGITALE WERKZEUGE</a:t>
            </a:r>
            <a:endParaRPr lang="en-US" sz="2400" b="1" spc="-72" dirty="0">
              <a:solidFill>
                <a:srgbClr val="000000"/>
              </a:solidFill>
              <a:latin typeface="Poppins Bold"/>
              <a:ea typeface="Poppins Bold"/>
              <a:cs typeface="Poppins Bold"/>
              <a:sym typeface="Poppins Bold"/>
            </a:endParaRPr>
          </a:p>
        </p:txBody>
      </p:sp>
      <p:sp>
        <p:nvSpPr>
          <p:cNvPr id="23" name="TextBox 23">
            <a:extLst>
              <a:ext uri="{FF2B5EF4-FFF2-40B4-BE49-F238E27FC236}">
                <a16:creationId xmlns:a16="http://schemas.microsoft.com/office/drawing/2014/main" id="{1A5ACA15-E063-F277-5C66-F939722CF1D0}"/>
              </a:ext>
            </a:extLst>
          </p:cNvPr>
          <p:cNvSpPr txBox="1"/>
          <p:nvPr/>
        </p:nvSpPr>
        <p:spPr>
          <a:xfrm>
            <a:off x="12370870" y="6442853"/>
            <a:ext cx="5538987" cy="3448957"/>
          </a:xfrm>
          <a:prstGeom prst="rect">
            <a:avLst/>
          </a:prstGeom>
        </p:spPr>
        <p:txBody>
          <a:bodyPr wrap="square" lIns="0" tIns="0" rIns="0" bIns="0" rtlCol="0" anchor="t">
            <a:spAutoFit/>
          </a:bodyPr>
          <a:lstStyle/>
          <a:p>
            <a:pPr marL="342900" indent="-342900">
              <a:lnSpc>
                <a:spcPts val="2659"/>
              </a:lnSpc>
              <a:spcBef>
                <a:spcPct val="0"/>
              </a:spcBef>
              <a:buFont typeface="Arial" panose="020B0604020202020204" pitchFamily="34" charset="0"/>
              <a:buChar char="•"/>
            </a:pPr>
            <a:r>
              <a:rPr lang="en-US" kern="100" dirty="0">
                <a:latin typeface="Poppins" pitchFamily="2" charset="77"/>
                <a:cs typeface="Poppins" pitchFamily="2" charset="77"/>
                <a:sym typeface="Poppins"/>
              </a:rPr>
              <a:t>Ziel: Freiheit innerhalb eines definierten Rahmens, z.B</a:t>
            </a:r>
            <a:r>
              <a:rPr lang="en-IT" kern="100" dirty="0">
                <a:latin typeface="Poppins" pitchFamily="2" charset="77"/>
                <a:cs typeface="Poppins" pitchFamily="2" charset="77"/>
              </a:rPr>
              <a:t>. Zielvereinbarungen: Freiraum für individuelle Ansätze, aber dennoch klare Definition der zu erreichenden Ergebnisse</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Die Herausforderung: Ausreichend Anleitung geben, ohne die persönliche Autonomie der Mitarbeiter einzuschränken. </a:t>
            </a:r>
          </a:p>
          <a:p>
            <a:pPr marL="342900" indent="-342900">
              <a:lnSpc>
                <a:spcPts val="2659"/>
              </a:lnSpc>
              <a:spcBef>
                <a:spcPct val="0"/>
              </a:spcBef>
              <a:buFont typeface="Arial" panose="020B0604020202020204" pitchFamily="34" charset="0"/>
              <a:buChar char="•"/>
            </a:pPr>
            <a:r>
              <a:rPr lang="en-IT" kern="100" dirty="0">
                <a:latin typeface="Poppins" pitchFamily="2" charset="77"/>
                <a:cs typeface="Poppins" pitchFamily="2" charset="77"/>
              </a:rPr>
              <a:t>Ideal: eine Kultur, die Eigeninitiative belohnt, aber auch Unterstützung bei Herausforderungen bietet </a:t>
            </a:r>
          </a:p>
          <a:p>
            <a:pPr marL="342900" indent="-342900">
              <a:lnSpc>
                <a:spcPts val="2659"/>
              </a:lnSpc>
              <a:spcBef>
                <a:spcPct val="0"/>
              </a:spcBef>
              <a:buFont typeface="Arial" panose="020B0604020202020204" pitchFamily="34" charset="0"/>
              <a:buChar char="•"/>
            </a:pPr>
            <a:endParaRPr lang="en-US" sz="1899" dirty="0">
              <a:solidFill>
                <a:srgbClr val="000000"/>
              </a:solidFill>
              <a:latin typeface="Poppins" pitchFamily="2" charset="77"/>
              <a:ea typeface="Poppins"/>
              <a:cs typeface="Poppins" pitchFamily="2" charset="77"/>
              <a:sym typeface="Poppins"/>
            </a:endParaRPr>
          </a:p>
        </p:txBody>
      </p:sp>
      <p:sp>
        <p:nvSpPr>
          <p:cNvPr id="24" name="TextBox 40">
            <a:extLst>
              <a:ext uri="{FF2B5EF4-FFF2-40B4-BE49-F238E27FC236}">
                <a16:creationId xmlns:a16="http://schemas.microsoft.com/office/drawing/2014/main" id="{A0F87F9B-EB2E-7D62-45F8-4E86B80D55B4}"/>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Wie lässt sich die Kultur durch</a:t>
            </a:r>
            <a:br>
              <a:rPr lang="en-US" sz="6326" b="1" spc="-189" dirty="0">
                <a:latin typeface="Poppins Bold"/>
                <a:ea typeface="Poppins Bold"/>
                <a:cs typeface="Poppins Bold"/>
                <a:sym typeface="Poppins Bold"/>
              </a:rPr>
            </a:br>
            <a:r>
              <a:rPr lang="en-US" sz="6326" b="1" spc="-189" dirty="0">
                <a:latin typeface="Poppins Bold"/>
                <a:ea typeface="Poppins Bold"/>
                <a:cs typeface="Poppins Bold"/>
                <a:sym typeface="Poppins Bold"/>
              </a:rPr>
              <a:t>Fernarbeit?</a:t>
            </a:r>
          </a:p>
        </p:txBody>
      </p:sp>
    </p:spTree>
    <p:extLst>
      <p:ext uri="{BB962C8B-B14F-4D97-AF65-F5344CB8AC3E}">
        <p14:creationId xmlns:p14="http://schemas.microsoft.com/office/powerpoint/2010/main" val="1528875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33003DE0-3D27-C6E2-E884-7731D40F2879}"/>
              </a:ext>
            </a:extLst>
          </p:cNvPr>
          <p:cNvSpPr txBox="1"/>
          <p:nvPr/>
        </p:nvSpPr>
        <p:spPr>
          <a:xfrm>
            <a:off x="1281716" y="733765"/>
            <a:ext cx="15773400" cy="926216"/>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PRAKTISCHE BEISPIELE</a:t>
            </a:r>
          </a:p>
        </p:txBody>
      </p:sp>
      <p:pic>
        <p:nvPicPr>
          <p:cNvPr id="3" name="Graphic 2" descr="Target Audience with solid fill">
            <a:extLst>
              <a:ext uri="{FF2B5EF4-FFF2-40B4-BE49-F238E27FC236}">
                <a16:creationId xmlns:a16="http://schemas.microsoft.com/office/drawing/2014/main" id="{75F3AEA7-9809-8AA5-A7C5-6DA46EBEED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082" y="2314537"/>
            <a:ext cx="2057400" cy="2057400"/>
          </a:xfrm>
          <a:prstGeom prst="rect">
            <a:avLst/>
          </a:prstGeom>
        </p:spPr>
      </p:pic>
      <p:sp>
        <p:nvSpPr>
          <p:cNvPr id="4" name="TextBox 3">
            <a:extLst>
              <a:ext uri="{FF2B5EF4-FFF2-40B4-BE49-F238E27FC236}">
                <a16:creationId xmlns:a16="http://schemas.microsoft.com/office/drawing/2014/main" id="{D9590C13-45BB-D1C7-5E24-171A136E359E}"/>
              </a:ext>
            </a:extLst>
          </p:cNvPr>
          <p:cNvSpPr txBox="1"/>
          <p:nvPr/>
        </p:nvSpPr>
        <p:spPr>
          <a:xfrm>
            <a:off x="3810000" y="2560557"/>
            <a:ext cx="13707533" cy="1708160"/>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Förderung der Mitarbeiterbindung durch gezielte Maßnahmen:</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flexible Arbeitszeiten,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flexible Standorte, </a:t>
            </a:r>
          </a:p>
          <a:p>
            <a:pPr marL="342900" lvl="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Kombination von Vor-Ort- und Fernarbeit</a:t>
            </a:r>
          </a:p>
        </p:txBody>
      </p:sp>
      <p:pic>
        <p:nvPicPr>
          <p:cNvPr id="5" name="Graphic 4" descr="Teacher with solid fill">
            <a:extLst>
              <a:ext uri="{FF2B5EF4-FFF2-40B4-BE49-F238E27FC236}">
                <a16:creationId xmlns:a16="http://schemas.microsoft.com/office/drawing/2014/main" id="{DCEAFA95-2B2B-3B38-7105-A180FE608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933" y="4912375"/>
            <a:ext cx="1782233" cy="1782233"/>
          </a:xfrm>
          <a:prstGeom prst="rect">
            <a:avLst/>
          </a:prstGeom>
        </p:spPr>
      </p:pic>
      <p:sp>
        <p:nvSpPr>
          <p:cNvPr id="8" name="TextBox 7">
            <a:extLst>
              <a:ext uri="{FF2B5EF4-FFF2-40B4-BE49-F238E27FC236}">
                <a16:creationId xmlns:a16="http://schemas.microsoft.com/office/drawing/2014/main" id="{F8C5ABB2-9A55-FE32-CEE0-E23C7F5A4013}"/>
              </a:ext>
            </a:extLst>
          </p:cNvPr>
          <p:cNvSpPr txBox="1"/>
          <p:nvPr/>
        </p:nvSpPr>
        <p:spPr>
          <a:xfrm>
            <a:off x="3826933" y="4762500"/>
            <a:ext cx="13707533" cy="2092881"/>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Entwerfen Sie innovative Onboarding-Prozesse:</a:t>
            </a:r>
          </a:p>
          <a:p>
            <a:pPr marL="342900" lvl="0" indent="-342900">
              <a:buFont typeface="Arial" panose="020B0604020202020204" pitchFamily="34" charset="0"/>
              <a:buChar char="•"/>
            </a:pPr>
            <a:r>
              <a:rPr lang="en-IT" sz="2500" kern="100" dirty="0">
                <a:latin typeface="Poppins" pitchFamily="2" charset="77"/>
                <a:ea typeface="Aptos" panose="020B0004020202020204" pitchFamily="34" charset="0"/>
                <a:cs typeface="Poppins" pitchFamily="2" charset="77"/>
              </a:rPr>
              <a:t>Die Vermittlung der Unternehmenskultur ist entscheidend.</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Berücksichtigen Sie sowohl die physischen als auch die virtuellen Elemente des Onboarding.</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Patenschaftsprogramme und regelmäßiges Feedback sind der Schlüssel zur Förderung eines Zugehörigkeitsgefühls.</a:t>
            </a:r>
          </a:p>
        </p:txBody>
      </p:sp>
      <p:sp>
        <p:nvSpPr>
          <p:cNvPr id="10" name="TextBox 9">
            <a:extLst>
              <a:ext uri="{FF2B5EF4-FFF2-40B4-BE49-F238E27FC236}">
                <a16:creationId xmlns:a16="http://schemas.microsoft.com/office/drawing/2014/main" id="{EAE742BE-B441-EBF6-4AC9-084E40FD0460}"/>
              </a:ext>
            </a:extLst>
          </p:cNvPr>
          <p:cNvSpPr txBox="1"/>
          <p:nvPr/>
        </p:nvSpPr>
        <p:spPr>
          <a:xfrm>
            <a:off x="3809999" y="7516273"/>
            <a:ext cx="13707533" cy="1708160"/>
          </a:xfrm>
          <a:prstGeom prst="rect">
            <a:avLst/>
          </a:prstGeom>
          <a:noFill/>
        </p:spPr>
        <p:txBody>
          <a:bodyPr wrap="square" rtlCol="0">
            <a:spAutoFit/>
          </a:bodyPr>
          <a:lstStyle/>
          <a:p>
            <a:pPr lvl="0"/>
            <a:r>
              <a:rPr lang="en-IT" sz="3000" b="1" kern="100" dirty="0">
                <a:effectLst/>
                <a:latin typeface="Poppins" pitchFamily="2" charset="77"/>
                <a:ea typeface="Aptos" panose="020B0004020202020204" pitchFamily="34" charset="0"/>
                <a:cs typeface="Poppins" pitchFamily="2" charset="77"/>
              </a:rPr>
              <a:t>Anpassung der Büroinfrastruktur:</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Die physische Büroumgebung sollte so gestaltet sein, dass sie sowohl Einzel- als auch Teamarbeit unterstützt.</a:t>
            </a:r>
          </a:p>
          <a:p>
            <a:pPr marL="342900" indent="-342900">
              <a:buFont typeface="Arial" panose="020B0604020202020204" pitchFamily="34" charset="0"/>
              <a:buChar char="•"/>
            </a:pPr>
            <a:r>
              <a:rPr lang="en-IT" sz="2500" kern="100" dirty="0">
                <a:effectLst/>
                <a:latin typeface="Poppins" pitchFamily="2" charset="77"/>
                <a:ea typeface="Aptos" panose="020B0004020202020204" pitchFamily="34" charset="0"/>
                <a:cs typeface="Poppins" pitchFamily="2" charset="77"/>
              </a:rPr>
              <a:t>Sie sollte auch die Werte der Organisation widerspiegeln.</a:t>
            </a:r>
          </a:p>
        </p:txBody>
      </p:sp>
      <p:pic>
        <p:nvPicPr>
          <p:cNvPr id="12" name="Graphic 11" descr="City with solid fill">
            <a:extLst>
              <a:ext uri="{FF2B5EF4-FFF2-40B4-BE49-F238E27FC236}">
                <a16:creationId xmlns:a16="http://schemas.microsoft.com/office/drawing/2014/main" id="{5E1C55FE-FE8B-94F6-85BD-E54BD6C03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1716" y="7734300"/>
            <a:ext cx="1490133" cy="1490133"/>
          </a:xfrm>
          <a:prstGeom prst="rect">
            <a:avLst/>
          </a:prstGeom>
        </p:spPr>
      </p:pic>
      <p:sp>
        <p:nvSpPr>
          <p:cNvPr id="13" name="Freeform 2">
            <a:extLst>
              <a:ext uri="{FF2B5EF4-FFF2-40B4-BE49-F238E27FC236}">
                <a16:creationId xmlns:a16="http://schemas.microsoft.com/office/drawing/2014/main" id="{000946D3-CF15-DD4B-1B16-588DA4CB6764}"/>
              </a:ext>
            </a:extLst>
          </p:cNvPr>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4" name="Freeform 3">
            <a:extLst>
              <a:ext uri="{FF2B5EF4-FFF2-40B4-BE49-F238E27FC236}">
                <a16:creationId xmlns:a16="http://schemas.microsoft.com/office/drawing/2014/main" id="{4D433F13-6ECA-EC20-3063-EB20CC3DAFA4}"/>
              </a:ext>
            </a:extLst>
          </p:cNvPr>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21" name="Group 10">
            <a:extLst>
              <a:ext uri="{FF2B5EF4-FFF2-40B4-BE49-F238E27FC236}">
                <a16:creationId xmlns:a16="http://schemas.microsoft.com/office/drawing/2014/main" id="{EBCC8C21-748A-2D51-46A7-3A468009750C}"/>
              </a:ext>
            </a:extLst>
          </p:cNvPr>
          <p:cNvGrpSpPr/>
          <p:nvPr/>
        </p:nvGrpSpPr>
        <p:grpSpPr>
          <a:xfrm>
            <a:off x="-1342907" y="9663302"/>
            <a:ext cx="20973813" cy="734301"/>
            <a:chOff x="0" y="0"/>
            <a:chExt cx="11607985" cy="406400"/>
          </a:xfrm>
        </p:grpSpPr>
        <p:sp>
          <p:nvSpPr>
            <p:cNvPr id="22" name="Freeform 11">
              <a:extLst>
                <a:ext uri="{FF2B5EF4-FFF2-40B4-BE49-F238E27FC236}">
                  <a16:creationId xmlns:a16="http://schemas.microsoft.com/office/drawing/2014/main" id="{75426639-39C2-370B-74D1-D7378B869450}"/>
                </a:ext>
              </a:extLst>
            </p:cNvPr>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3" name="TextBox 12">
              <a:extLst>
                <a:ext uri="{FF2B5EF4-FFF2-40B4-BE49-F238E27FC236}">
                  <a16:creationId xmlns:a16="http://schemas.microsoft.com/office/drawing/2014/main" id="{3402B01C-D469-C6BC-E5DC-98323AA0216D}"/>
                </a:ext>
              </a:extLst>
            </p:cNvPr>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4" name="Group 13">
            <a:extLst>
              <a:ext uri="{FF2B5EF4-FFF2-40B4-BE49-F238E27FC236}">
                <a16:creationId xmlns:a16="http://schemas.microsoft.com/office/drawing/2014/main" id="{4D521608-C697-AFD0-957F-1A09319F6358}"/>
              </a:ext>
            </a:extLst>
          </p:cNvPr>
          <p:cNvGrpSpPr/>
          <p:nvPr/>
        </p:nvGrpSpPr>
        <p:grpSpPr>
          <a:xfrm>
            <a:off x="4131384" y="9663302"/>
            <a:ext cx="10025232" cy="734301"/>
            <a:chOff x="0" y="0"/>
            <a:chExt cx="5548478" cy="406400"/>
          </a:xfrm>
        </p:grpSpPr>
        <p:sp>
          <p:nvSpPr>
            <p:cNvPr id="25" name="Freeform 14">
              <a:extLst>
                <a:ext uri="{FF2B5EF4-FFF2-40B4-BE49-F238E27FC236}">
                  <a16:creationId xmlns:a16="http://schemas.microsoft.com/office/drawing/2014/main" id="{E39BAC22-FFAB-1B07-FD94-1F80A9974F7C}"/>
                </a:ext>
              </a:extLst>
            </p:cNvPr>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6" name="TextBox 15">
              <a:extLst>
                <a:ext uri="{FF2B5EF4-FFF2-40B4-BE49-F238E27FC236}">
                  <a16:creationId xmlns:a16="http://schemas.microsoft.com/office/drawing/2014/main" id="{E3C80C4F-2D9F-21F5-5BA9-21D5679A5EAB}"/>
                </a:ext>
              </a:extLst>
            </p:cNvPr>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238823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a16="http://schemas.microsoft.com/office/drawing/2014/main" id="{D3C3DEF2-B2DD-1E15-AFD9-E3B2BAD4C777}"/>
              </a:ext>
            </a:extLst>
          </p:cNvPr>
          <p:cNvGrpSpPr/>
          <p:nvPr/>
        </p:nvGrpSpPr>
        <p:grpSpPr>
          <a:xfrm>
            <a:off x="-228600" y="1642573"/>
            <a:ext cx="18516600" cy="8644427"/>
            <a:chOff x="0" y="0"/>
            <a:chExt cx="5731878" cy="2584234"/>
          </a:xfrm>
        </p:grpSpPr>
        <p:sp>
          <p:nvSpPr>
            <p:cNvPr id="35" name="Freeform 3">
              <a:extLst>
                <a:ext uri="{FF2B5EF4-FFF2-40B4-BE49-F238E27FC236}">
                  <a16:creationId xmlns:a16="http://schemas.microsoft.com/office/drawing/2014/main" id="{EE678ACD-1F55-30A0-26B7-47D293F5EE36}"/>
                </a:ext>
              </a:extLst>
            </p:cNvPr>
            <p:cNvSpPr/>
            <p:nvPr/>
          </p:nvSpPr>
          <p:spPr>
            <a:xfrm>
              <a:off x="70764" y="909916"/>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262AC5C-86B5-D96D-C705-E7DDAAACDDB9}"/>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AB5E4311-BB81-0CBA-1B8F-F249957495F9}"/>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SCHLUSSFOLGERUNG</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TIPPS FÜR DIE TEAMBILDUNG AUS DER FERNE</a:t>
            </a:r>
          </a:p>
        </p:txBody>
      </p:sp>
      <p:pic>
        <p:nvPicPr>
          <p:cNvPr id="6" name="Graphic 5" descr="Badge 1 with solid fill">
            <a:extLst>
              <a:ext uri="{FF2B5EF4-FFF2-40B4-BE49-F238E27FC236}">
                <a16:creationId xmlns:a16="http://schemas.microsoft.com/office/drawing/2014/main" id="{67DA904A-2915-6A2B-C846-0CEDC18700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8834E169-9167-DAC2-FE87-3CAD920D9263}"/>
              </a:ext>
            </a:extLst>
          </p:cNvPr>
          <p:cNvSpPr txBox="1"/>
          <p:nvPr/>
        </p:nvSpPr>
        <p:spPr>
          <a:xfrm>
            <a:off x="4398889" y="3862635"/>
            <a:ext cx="11963400" cy="707886"/>
          </a:xfrm>
          <a:prstGeom prst="rect">
            <a:avLst/>
          </a:prstGeom>
          <a:noFill/>
        </p:spPr>
        <p:txBody>
          <a:bodyPr wrap="square">
            <a:spAutoFit/>
          </a:bodyPr>
          <a:lstStyle/>
          <a:p>
            <a:r>
              <a:rPr lang="en-IT" sz="4000" b="1" dirty="0">
                <a:solidFill>
                  <a:schemeClr val="tx1"/>
                </a:solidFill>
                <a:latin typeface="Poppins" pitchFamily="2" charset="77"/>
                <a:cs typeface="Poppins" pitchFamily="2" charset="77"/>
              </a:rPr>
              <a:t> RITUALE AUCH VIRTUELL PFLEGEN</a:t>
            </a:r>
            <a:endParaRPr lang="en-IT" sz="4000" b="1"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88B35E84-84E4-FFEF-F467-001FB9554B46}"/>
              </a:ext>
            </a:extLst>
          </p:cNvPr>
          <p:cNvSpPr txBox="1"/>
          <p:nvPr/>
        </p:nvSpPr>
        <p:spPr>
          <a:xfrm>
            <a:off x="5510673" y="7505390"/>
            <a:ext cx="3243645" cy="1015663"/>
          </a:xfrm>
          <a:prstGeom prst="rect">
            <a:avLst/>
          </a:prstGeom>
          <a:noFill/>
        </p:spPr>
        <p:txBody>
          <a:bodyPr wrap="none" rtlCol="0">
            <a:spAutoFit/>
          </a:bodyPr>
          <a:lstStyle/>
          <a:p>
            <a:r>
              <a:rPr lang="en-IT" sz="3000" dirty="0">
                <a:solidFill>
                  <a:schemeClr val="bg1"/>
                </a:solidFill>
              </a:rPr>
              <a:t>BETRIEBSKÜCHE</a:t>
            </a:r>
            <a:br>
              <a:rPr lang="en-IT" sz="3000" dirty="0">
                <a:solidFill>
                  <a:schemeClr val="bg1"/>
                </a:solidFill>
              </a:rPr>
            </a:br>
            <a:r>
              <a:rPr lang="en-IT" sz="3000" dirty="0">
                <a:solidFill>
                  <a:schemeClr val="bg1"/>
                </a:solidFill>
              </a:rPr>
              <a:t>ZUM MITTAGESSEN</a:t>
            </a:r>
          </a:p>
        </p:txBody>
      </p:sp>
      <p:sp>
        <p:nvSpPr>
          <p:cNvPr id="3" name="Freeform 19">
            <a:extLst>
              <a:ext uri="{FF2B5EF4-FFF2-40B4-BE49-F238E27FC236}">
                <a16:creationId xmlns:a16="http://schemas.microsoft.com/office/drawing/2014/main" id="{07734C22-1CB1-98BF-B136-DFB88247385A}"/>
              </a:ext>
            </a:extLst>
          </p:cNvPr>
          <p:cNvSpPr/>
          <p:nvPr/>
        </p:nvSpPr>
        <p:spPr>
          <a:xfrm>
            <a:off x="6284133" y="547932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F4DD19E7-99CC-455A-349A-59E4C3D5DCE5}"/>
              </a:ext>
            </a:extLst>
          </p:cNvPr>
          <p:cNvSpPr/>
          <p:nvPr/>
        </p:nvSpPr>
        <p:spPr>
          <a:xfrm>
            <a:off x="1617082" y="548957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9" name="TextBox 18">
            <a:extLst>
              <a:ext uri="{FF2B5EF4-FFF2-40B4-BE49-F238E27FC236}">
                <a16:creationId xmlns:a16="http://schemas.microsoft.com/office/drawing/2014/main" id="{79DDB838-9D67-4780-46EC-E349E92E5B2E}"/>
              </a:ext>
            </a:extLst>
          </p:cNvPr>
          <p:cNvSpPr txBox="1"/>
          <p:nvPr/>
        </p:nvSpPr>
        <p:spPr>
          <a:xfrm>
            <a:off x="950332" y="7505391"/>
            <a:ext cx="3048000"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WÖCHENTLICHE TREFFEN</a:t>
            </a:r>
          </a:p>
        </p:txBody>
      </p:sp>
      <p:sp>
        <p:nvSpPr>
          <p:cNvPr id="22" name="TextBox 21">
            <a:extLst>
              <a:ext uri="{FF2B5EF4-FFF2-40B4-BE49-F238E27FC236}">
                <a16:creationId xmlns:a16="http://schemas.microsoft.com/office/drawing/2014/main" id="{BFCF2342-434E-93E9-CA49-5B13D504EB5F}"/>
              </a:ext>
            </a:extLst>
          </p:cNvPr>
          <p:cNvSpPr txBox="1"/>
          <p:nvPr/>
        </p:nvSpPr>
        <p:spPr>
          <a:xfrm>
            <a:off x="9753599" y="7505389"/>
            <a:ext cx="3248005" cy="1015663"/>
          </a:xfrm>
          <a:prstGeom prst="rect">
            <a:avLst/>
          </a:prstGeom>
          <a:noFill/>
        </p:spPr>
        <p:txBody>
          <a:bodyPr wrap="none" rtlCol="0">
            <a:spAutoFit/>
          </a:bodyPr>
          <a:lstStyle/>
          <a:p>
            <a:pPr algn="ctr"/>
            <a:r>
              <a:rPr lang="en-IT" sz="3000" dirty="0">
                <a:solidFill>
                  <a:schemeClr val="bg1"/>
                </a:solidFill>
              </a:rPr>
              <a:t>ERSTELLEN EINER GEMEINSAMEN </a:t>
            </a:r>
            <a:br>
              <a:rPr lang="en-IT" sz="3000" dirty="0">
                <a:solidFill>
                  <a:schemeClr val="bg1"/>
                </a:solidFill>
              </a:rPr>
            </a:br>
            <a:r>
              <a:rPr lang="en-IT" sz="3000" dirty="0">
                <a:solidFill>
                  <a:schemeClr val="bg1"/>
                </a:solidFill>
              </a:rPr>
              <a:t>WIEDERGABELISTE DES UNTERNEHMENS</a:t>
            </a:r>
          </a:p>
        </p:txBody>
      </p:sp>
      <p:sp>
        <p:nvSpPr>
          <p:cNvPr id="27" name="TextBox 26">
            <a:extLst>
              <a:ext uri="{FF2B5EF4-FFF2-40B4-BE49-F238E27FC236}">
                <a16:creationId xmlns:a16="http://schemas.microsoft.com/office/drawing/2014/main" id="{3E3EC394-42C8-D20F-D0DB-02D9AE380902}"/>
              </a:ext>
            </a:extLst>
          </p:cNvPr>
          <p:cNvSpPr txBox="1"/>
          <p:nvPr/>
        </p:nvSpPr>
        <p:spPr>
          <a:xfrm>
            <a:off x="14493228" y="7531126"/>
            <a:ext cx="2823722" cy="1015663"/>
          </a:xfrm>
          <a:prstGeom prst="rect">
            <a:avLst/>
          </a:prstGeom>
          <a:noFill/>
        </p:spPr>
        <p:txBody>
          <a:bodyPr wrap="none" rtlCol="0">
            <a:spAutoFit/>
          </a:bodyPr>
          <a:lstStyle/>
          <a:p>
            <a:pPr algn="ctr"/>
            <a:r>
              <a:rPr lang="en-IT" sz="3000" dirty="0">
                <a:solidFill>
                  <a:schemeClr val="bg1"/>
                </a:solidFill>
              </a:rPr>
              <a:t>ONLINE SPIELEN </a:t>
            </a:r>
          </a:p>
          <a:p>
            <a:pPr algn="ctr"/>
            <a:r>
              <a:rPr lang="en-IT" sz="3000" dirty="0">
                <a:solidFill>
                  <a:schemeClr val="bg1"/>
                </a:solidFill>
              </a:rPr>
              <a:t>TISCHFUSSBALL</a:t>
            </a:r>
          </a:p>
        </p:txBody>
      </p:sp>
      <p:sp>
        <p:nvSpPr>
          <p:cNvPr id="5" name="Freeform 19">
            <a:extLst>
              <a:ext uri="{FF2B5EF4-FFF2-40B4-BE49-F238E27FC236}">
                <a16:creationId xmlns:a16="http://schemas.microsoft.com/office/drawing/2014/main" id="{614CDCA7-FC65-E3E8-F311-DC864796D2BF}"/>
              </a:ext>
            </a:extLst>
          </p:cNvPr>
          <p:cNvSpPr/>
          <p:nvPr/>
        </p:nvSpPr>
        <p:spPr>
          <a:xfrm>
            <a:off x="10520351" y="5474647"/>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19">
            <a:extLst>
              <a:ext uri="{FF2B5EF4-FFF2-40B4-BE49-F238E27FC236}">
                <a16:creationId xmlns:a16="http://schemas.microsoft.com/office/drawing/2014/main" id="{AB3957C7-C28A-5075-DCBD-6E14CBB7B294}"/>
              </a:ext>
            </a:extLst>
          </p:cNvPr>
          <p:cNvSpPr/>
          <p:nvPr/>
        </p:nvSpPr>
        <p:spPr>
          <a:xfrm>
            <a:off x="15039372" y="545392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2" name="Graphic 11" descr="Table and chairs with solid fill">
            <a:extLst>
              <a:ext uri="{FF2B5EF4-FFF2-40B4-BE49-F238E27FC236}">
                <a16:creationId xmlns:a16="http://schemas.microsoft.com/office/drawing/2014/main" id="{AB196143-A374-3DB9-4BD7-01E949CF55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5295" y="5677105"/>
            <a:ext cx="914400" cy="1295400"/>
          </a:xfrm>
          <a:prstGeom prst="rect">
            <a:avLst/>
          </a:prstGeom>
        </p:spPr>
      </p:pic>
      <p:pic>
        <p:nvPicPr>
          <p:cNvPr id="21" name="Graphic 20" descr="Disk jockey female with solid fill">
            <a:extLst>
              <a:ext uri="{FF2B5EF4-FFF2-40B4-BE49-F238E27FC236}">
                <a16:creationId xmlns:a16="http://schemas.microsoft.com/office/drawing/2014/main" id="{9627F70A-4933-36EF-17D2-85B02ED103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0401" y="5867605"/>
            <a:ext cx="914400" cy="914400"/>
          </a:xfrm>
          <a:prstGeom prst="rect">
            <a:avLst/>
          </a:prstGeom>
        </p:spPr>
      </p:pic>
      <p:pic>
        <p:nvPicPr>
          <p:cNvPr id="17" name="Graphic 16" descr="Online meeting with solid fill">
            <a:extLst>
              <a:ext uri="{FF2B5EF4-FFF2-40B4-BE49-F238E27FC236}">
                <a16:creationId xmlns:a16="http://schemas.microsoft.com/office/drawing/2014/main" id="{B7287E75-DDF8-03AA-AC3E-458DF10BBE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7132" y="5862669"/>
            <a:ext cx="914400" cy="914400"/>
          </a:xfrm>
          <a:prstGeom prst="rect">
            <a:avLst/>
          </a:prstGeom>
        </p:spPr>
      </p:pic>
      <p:pic>
        <p:nvPicPr>
          <p:cNvPr id="24" name="Graphic 23" descr="Football Goal with solid fill">
            <a:extLst>
              <a:ext uri="{FF2B5EF4-FFF2-40B4-BE49-F238E27FC236}">
                <a16:creationId xmlns:a16="http://schemas.microsoft.com/office/drawing/2014/main" id="{735D0DCA-B2E6-9933-1536-5DF21BCFD5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39422" y="5862670"/>
            <a:ext cx="914400" cy="914400"/>
          </a:xfrm>
          <a:prstGeom prst="rect">
            <a:avLst/>
          </a:prstGeom>
        </p:spPr>
      </p:pic>
    </p:spTree>
    <p:extLst>
      <p:ext uri="{BB962C8B-B14F-4D97-AF65-F5344CB8AC3E}">
        <p14:creationId xmlns:p14="http://schemas.microsoft.com/office/powerpoint/2010/main" val="1543881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FD02-BDF5-BDA3-B4D9-C8BE619E2EDB}"/>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1C359C08-B731-262C-E762-586F778AB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0684604D-FBB7-AF6D-BDC4-AE7EEFA592CD}"/>
              </a:ext>
            </a:extLst>
          </p:cNvPr>
          <p:cNvGrpSpPr/>
          <p:nvPr/>
        </p:nvGrpSpPr>
        <p:grpSpPr>
          <a:xfrm>
            <a:off x="0" y="-12001500"/>
            <a:ext cx="18826020" cy="22288500"/>
            <a:chOff x="-166546" y="0"/>
            <a:chExt cx="5827660" cy="6663102"/>
          </a:xfrm>
        </p:grpSpPr>
        <p:sp>
          <p:nvSpPr>
            <p:cNvPr id="35" name="Freeform 3">
              <a:extLst>
                <a:ext uri="{FF2B5EF4-FFF2-40B4-BE49-F238E27FC236}">
                  <a16:creationId xmlns:a16="http://schemas.microsoft.com/office/drawing/2014/main" id="{6AA7ED7B-BFFB-360E-9DA8-6BF1F3CB5FDA}"/>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2D94901C-3CEE-6177-E7D9-98A581418EF4}"/>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6E4A5722-E8FB-57F4-6E93-55FEABD174AE}"/>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SCHLUSSFOLGERUNG</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TIPPS FÜR DIE TEAMBILDUNG AUS DER FERNE</a:t>
            </a:r>
          </a:p>
        </p:txBody>
      </p:sp>
      <p:sp>
        <p:nvSpPr>
          <p:cNvPr id="14" name="TextBox 13">
            <a:extLst>
              <a:ext uri="{FF2B5EF4-FFF2-40B4-BE49-F238E27FC236}">
                <a16:creationId xmlns:a16="http://schemas.microsoft.com/office/drawing/2014/main" id="{0763E64F-E284-426E-C32A-F96ADA39037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ALLTÄGLICHE EREIGNISSE FEIERN</a:t>
            </a:r>
          </a:p>
        </p:txBody>
      </p:sp>
      <p:sp>
        <p:nvSpPr>
          <p:cNvPr id="19" name="TextBox 18">
            <a:extLst>
              <a:ext uri="{FF2B5EF4-FFF2-40B4-BE49-F238E27FC236}">
                <a16:creationId xmlns:a16="http://schemas.microsoft.com/office/drawing/2014/main" id="{23B3CC77-B96A-6C75-BCF9-076C717FF6C5}"/>
              </a:ext>
            </a:extLst>
          </p:cNvPr>
          <p:cNvSpPr txBox="1"/>
          <p:nvPr/>
        </p:nvSpPr>
        <p:spPr>
          <a:xfrm>
            <a:off x="3197580" y="6927529"/>
            <a:ext cx="5150552"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BITTEN SIE IHRE KOLLEGEN, ÜBER DIE HÖHEPUNKTE DER VERGANGENEN WOCHE ZU BERICHTEN.</a:t>
            </a:r>
          </a:p>
        </p:txBody>
      </p:sp>
      <p:sp>
        <p:nvSpPr>
          <p:cNvPr id="11" name="TextBox 10">
            <a:extLst>
              <a:ext uri="{FF2B5EF4-FFF2-40B4-BE49-F238E27FC236}">
                <a16:creationId xmlns:a16="http://schemas.microsoft.com/office/drawing/2014/main" id="{EDF4E084-73CF-6781-BED2-A377A18CF5C5}"/>
              </a:ext>
            </a:extLst>
          </p:cNvPr>
          <p:cNvSpPr txBox="1"/>
          <p:nvPr/>
        </p:nvSpPr>
        <p:spPr>
          <a:xfrm>
            <a:off x="11368368" y="6964396"/>
            <a:ext cx="499392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MOTIVATIONSKARTEN GESTALTEN</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KARTEN</a:t>
            </a:r>
          </a:p>
        </p:txBody>
      </p:sp>
      <p:pic>
        <p:nvPicPr>
          <p:cNvPr id="5" name="Graphic 4" descr="Badge 3 with solid fill">
            <a:extLst>
              <a:ext uri="{FF2B5EF4-FFF2-40B4-BE49-F238E27FC236}">
                <a16:creationId xmlns:a16="http://schemas.microsoft.com/office/drawing/2014/main" id="{C4C235A7-9935-A34A-013B-66DA7F7814A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pic>
        <p:nvPicPr>
          <p:cNvPr id="8" name="Graphic 7" descr="Badge with solid fill">
            <a:extLst>
              <a:ext uri="{FF2B5EF4-FFF2-40B4-BE49-F238E27FC236}">
                <a16:creationId xmlns:a16="http://schemas.microsoft.com/office/drawing/2014/main" id="{74E53A69-DA5E-62A1-9385-143261278F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8645" y="3759378"/>
            <a:ext cx="914400" cy="914400"/>
          </a:xfrm>
          <a:prstGeom prst="rect">
            <a:avLst/>
          </a:prstGeom>
        </p:spPr>
      </p:pic>
      <p:sp>
        <p:nvSpPr>
          <p:cNvPr id="7" name="Freeform 19">
            <a:extLst>
              <a:ext uri="{FF2B5EF4-FFF2-40B4-BE49-F238E27FC236}">
                <a16:creationId xmlns:a16="http://schemas.microsoft.com/office/drawing/2014/main" id="{A82A9FC3-1C9C-FEA4-0D66-43024A1D557E}"/>
              </a:ext>
            </a:extLst>
          </p:cNvPr>
          <p:cNvSpPr/>
          <p:nvPr/>
        </p:nvSpPr>
        <p:spPr>
          <a:xfrm>
            <a:off x="4818272"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9" name="Freeform 19">
            <a:extLst>
              <a:ext uri="{FF2B5EF4-FFF2-40B4-BE49-F238E27FC236}">
                <a16:creationId xmlns:a16="http://schemas.microsoft.com/office/drawing/2014/main" id="{594365AB-9052-29CF-F874-C16344E40A8B}"/>
              </a:ext>
            </a:extLst>
          </p:cNvPr>
          <p:cNvSpPr/>
          <p:nvPr/>
        </p:nvSpPr>
        <p:spPr>
          <a:xfrm>
            <a:off x="12926283" y="5260675"/>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pic>
        <p:nvPicPr>
          <p:cNvPr id="18" name="Graphic 17" descr="Cheers with solid fill">
            <a:extLst>
              <a:ext uri="{FF2B5EF4-FFF2-40B4-BE49-F238E27FC236}">
                <a16:creationId xmlns:a16="http://schemas.microsoft.com/office/drawing/2014/main" id="{48680159-A7B0-6C8E-4126-7E1898F28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9572" y="5518150"/>
            <a:ext cx="1231900" cy="1231900"/>
          </a:xfrm>
          <a:prstGeom prst="rect">
            <a:avLst/>
          </a:prstGeom>
        </p:spPr>
      </p:pic>
      <p:pic>
        <p:nvPicPr>
          <p:cNvPr id="16" name="Graphic 15" descr="Comment Like with solid fill">
            <a:extLst>
              <a:ext uri="{FF2B5EF4-FFF2-40B4-BE49-F238E27FC236}">
                <a16:creationId xmlns:a16="http://schemas.microsoft.com/office/drawing/2014/main" id="{096F514F-EE3E-9AB5-2E90-CF096D462C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044869" y="5487068"/>
            <a:ext cx="1477328" cy="1477328"/>
          </a:xfrm>
          <a:prstGeom prst="rect">
            <a:avLst/>
          </a:prstGeom>
        </p:spPr>
      </p:pic>
    </p:spTree>
    <p:extLst>
      <p:ext uri="{BB962C8B-B14F-4D97-AF65-F5344CB8AC3E}">
        <p14:creationId xmlns:p14="http://schemas.microsoft.com/office/powerpoint/2010/main" val="3441758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4D70-10A0-DD26-270F-9865717164CD}"/>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9BF64562-F7F3-A205-BA33-0A505E0D6728}"/>
              </a:ext>
            </a:extLst>
          </p:cNvPr>
          <p:cNvGrpSpPr/>
          <p:nvPr/>
        </p:nvGrpSpPr>
        <p:grpSpPr>
          <a:xfrm>
            <a:off x="-155262" y="-7752152"/>
            <a:ext cx="18443262" cy="18039152"/>
            <a:chOff x="0" y="0"/>
            <a:chExt cx="5709176" cy="5392768"/>
          </a:xfrm>
        </p:grpSpPr>
        <p:sp>
          <p:nvSpPr>
            <p:cNvPr id="35" name="Freeform 3">
              <a:extLst>
                <a:ext uri="{FF2B5EF4-FFF2-40B4-BE49-F238E27FC236}">
                  <a16:creationId xmlns:a16="http://schemas.microsoft.com/office/drawing/2014/main" id="{EC01A3F0-CD4E-AB34-B4FB-C6EB8059A811}"/>
                </a:ext>
              </a:extLst>
            </p:cNvPr>
            <p:cNvSpPr/>
            <p:nvPr/>
          </p:nvSpPr>
          <p:spPr>
            <a:xfrm>
              <a:off x="48062" y="371845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C80C8C2B-DE0E-6576-9C53-77E485060D9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E1ACD9C1-089E-E11A-E2DB-C971FEB269A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SCHLUSSFOLGERUNG</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TIPPS FÜR DIE TEAMBILDUNG AUS DER FERNE</a:t>
            </a:r>
          </a:p>
        </p:txBody>
      </p:sp>
      <p:pic>
        <p:nvPicPr>
          <p:cNvPr id="6" name="Graphic 5" descr="Badge 1 with solid fill">
            <a:extLst>
              <a:ext uri="{FF2B5EF4-FFF2-40B4-BE49-F238E27FC236}">
                <a16:creationId xmlns:a16="http://schemas.microsoft.com/office/drawing/2014/main" id="{D1CD2260-E986-7314-CCDA-4599F020A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14" name="TextBox 13">
            <a:extLst>
              <a:ext uri="{FF2B5EF4-FFF2-40B4-BE49-F238E27FC236}">
                <a16:creationId xmlns:a16="http://schemas.microsoft.com/office/drawing/2014/main" id="{93349E85-D6B5-AF42-BEB5-58A990234E97}"/>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SCHÄTZEN DEN PERSÖNLICHEN KONTAKT</a:t>
            </a:r>
          </a:p>
        </p:txBody>
      </p:sp>
      <p:sp>
        <p:nvSpPr>
          <p:cNvPr id="15" name="TextBox 14">
            <a:extLst>
              <a:ext uri="{FF2B5EF4-FFF2-40B4-BE49-F238E27FC236}">
                <a16:creationId xmlns:a16="http://schemas.microsoft.com/office/drawing/2014/main" id="{A32C8F9E-BE16-B92F-081C-A115F43918A9}"/>
              </a:ext>
            </a:extLst>
          </p:cNvPr>
          <p:cNvSpPr txBox="1"/>
          <p:nvPr/>
        </p:nvSpPr>
        <p:spPr>
          <a:xfrm>
            <a:off x="12839980" y="6946866"/>
            <a:ext cx="4147290" cy="1015663"/>
          </a:xfrm>
          <a:prstGeom prst="rect">
            <a:avLst/>
          </a:prstGeom>
          <a:noFill/>
        </p:spPr>
        <p:txBody>
          <a:bodyPr wrap="none" rtlCol="0">
            <a:spAutoFit/>
          </a:bodyPr>
          <a:lstStyle/>
          <a:p>
            <a:pPr algn="ctr"/>
            <a:r>
              <a:rPr lang="en-IT" sz="3000" dirty="0">
                <a:solidFill>
                  <a:schemeClr val="bg1"/>
                </a:solidFill>
                <a:latin typeface="Poppins" pitchFamily="2" charset="77"/>
                <a:cs typeface="Poppins" pitchFamily="2" charset="77"/>
              </a:rPr>
              <a:t>ORGANISIEREN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STAND-UP-MEETINGS </a:t>
            </a:r>
          </a:p>
        </p:txBody>
      </p:sp>
      <p:sp>
        <p:nvSpPr>
          <p:cNvPr id="19" name="TextBox 18">
            <a:extLst>
              <a:ext uri="{FF2B5EF4-FFF2-40B4-BE49-F238E27FC236}">
                <a16:creationId xmlns:a16="http://schemas.microsoft.com/office/drawing/2014/main" id="{EF6BE544-0819-D041-29B3-C2B5C5AAD8B6}"/>
              </a:ext>
            </a:extLst>
          </p:cNvPr>
          <p:cNvSpPr txBox="1"/>
          <p:nvPr/>
        </p:nvSpPr>
        <p:spPr>
          <a:xfrm>
            <a:off x="880993" y="6927802"/>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CHATS BENUTZEN,</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NICHT NUR E-MAIL...</a:t>
            </a:r>
          </a:p>
        </p:txBody>
      </p:sp>
      <p:sp>
        <p:nvSpPr>
          <p:cNvPr id="11" name="TextBox 10">
            <a:extLst>
              <a:ext uri="{FF2B5EF4-FFF2-40B4-BE49-F238E27FC236}">
                <a16:creationId xmlns:a16="http://schemas.microsoft.com/office/drawing/2014/main" id="{FFE1205E-8641-B712-E778-B534ACD58BDB}"/>
              </a:ext>
            </a:extLst>
          </p:cNvPr>
          <p:cNvSpPr txBox="1"/>
          <p:nvPr/>
        </p:nvSpPr>
        <p:spPr>
          <a:xfrm>
            <a:off x="7467582" y="6978818"/>
            <a:ext cx="3008445"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...UND VIDEO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CHATS AUCH</a:t>
            </a:r>
          </a:p>
        </p:txBody>
      </p:sp>
      <p:pic>
        <p:nvPicPr>
          <p:cNvPr id="5" name="Graphic 4" descr="Badge 3 with solid fill">
            <a:extLst>
              <a:ext uri="{FF2B5EF4-FFF2-40B4-BE49-F238E27FC236}">
                <a16:creationId xmlns:a16="http://schemas.microsoft.com/office/drawing/2014/main" id="{4162BB42-69B2-E443-D05B-00E46140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8164" y="3774225"/>
            <a:ext cx="914400" cy="914400"/>
          </a:xfrm>
          <a:prstGeom prst="rect">
            <a:avLst/>
          </a:prstGeom>
        </p:spPr>
      </p:pic>
      <p:sp>
        <p:nvSpPr>
          <p:cNvPr id="2" name="Freeform 19">
            <a:extLst>
              <a:ext uri="{FF2B5EF4-FFF2-40B4-BE49-F238E27FC236}">
                <a16:creationId xmlns:a16="http://schemas.microsoft.com/office/drawing/2014/main" id="{5A0166EB-511C-1E6F-89F6-07BFE1C82C76}"/>
              </a:ext>
            </a:extLst>
          </p:cNvPr>
          <p:cNvSpPr/>
          <p:nvPr/>
        </p:nvSpPr>
        <p:spPr>
          <a:xfrm>
            <a:off x="1969663" y="5228013"/>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 name="Freeform 19">
            <a:extLst>
              <a:ext uri="{FF2B5EF4-FFF2-40B4-BE49-F238E27FC236}">
                <a16:creationId xmlns:a16="http://schemas.microsoft.com/office/drawing/2014/main" id="{B8C4C5CF-F0C2-ED13-8849-EFC20F544533}"/>
              </a:ext>
            </a:extLst>
          </p:cNvPr>
          <p:cNvSpPr/>
          <p:nvPr/>
        </p:nvSpPr>
        <p:spPr>
          <a:xfrm>
            <a:off x="8319533" y="522801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dirty="0"/>
          </a:p>
        </p:txBody>
      </p:sp>
      <p:sp>
        <p:nvSpPr>
          <p:cNvPr id="20" name="Freeform 19">
            <a:extLst>
              <a:ext uri="{FF2B5EF4-FFF2-40B4-BE49-F238E27FC236}">
                <a16:creationId xmlns:a16="http://schemas.microsoft.com/office/drawing/2014/main" id="{EB2818AA-D53F-EA0C-6A42-5016024FA26D}"/>
              </a:ext>
            </a:extLst>
          </p:cNvPr>
          <p:cNvSpPr/>
          <p:nvPr/>
        </p:nvSpPr>
        <p:spPr>
          <a:xfrm>
            <a:off x="14056375" y="5267209"/>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pic>
        <p:nvPicPr>
          <p:cNvPr id="8" name="Graphic 7" descr="Cycle with people with solid fill">
            <a:extLst>
              <a:ext uri="{FF2B5EF4-FFF2-40B4-BE49-F238E27FC236}">
                <a16:creationId xmlns:a16="http://schemas.microsoft.com/office/drawing/2014/main" id="{62948598-E146-59C0-4F87-AB1E64FC44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56425" y="5595198"/>
            <a:ext cx="914400" cy="914400"/>
          </a:xfrm>
          <a:prstGeom prst="rect">
            <a:avLst/>
          </a:prstGeom>
        </p:spPr>
      </p:pic>
      <p:pic>
        <p:nvPicPr>
          <p:cNvPr id="7" name="Graphic 6" descr="Chat bubble with solid fill">
            <a:extLst>
              <a:ext uri="{FF2B5EF4-FFF2-40B4-BE49-F238E27FC236}">
                <a16:creationId xmlns:a16="http://schemas.microsoft.com/office/drawing/2014/main" id="{5ED041BE-68D8-C243-2FCD-59CB4A974D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9713" y="5641810"/>
            <a:ext cx="914400" cy="914400"/>
          </a:xfrm>
          <a:prstGeom prst="rect">
            <a:avLst/>
          </a:prstGeom>
        </p:spPr>
      </p:pic>
      <p:pic>
        <p:nvPicPr>
          <p:cNvPr id="17" name="Graphic 16" descr="Online meeting with solid fill">
            <a:extLst>
              <a:ext uri="{FF2B5EF4-FFF2-40B4-BE49-F238E27FC236}">
                <a16:creationId xmlns:a16="http://schemas.microsoft.com/office/drawing/2014/main" id="{ACAE87A0-7908-B2BC-93D6-CE4CDC065D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5600957"/>
            <a:ext cx="914400" cy="914400"/>
          </a:xfrm>
          <a:prstGeom prst="rect">
            <a:avLst/>
          </a:prstGeom>
        </p:spPr>
      </p:pic>
    </p:spTree>
    <p:extLst>
      <p:ext uri="{BB962C8B-B14F-4D97-AF65-F5344CB8AC3E}">
        <p14:creationId xmlns:p14="http://schemas.microsoft.com/office/powerpoint/2010/main" val="241999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A1F9-4743-5140-1431-853C9C392F27}"/>
            </a:ext>
          </a:extLst>
        </p:cNvPr>
        <p:cNvGrpSpPr/>
        <p:nvPr/>
      </p:nvGrpSpPr>
      <p:grpSpPr>
        <a:xfrm>
          <a:off x="0" y="0"/>
          <a:ext cx="0" cy="0"/>
          <a:chOff x="0" y="0"/>
          <a:chExt cx="0" cy="0"/>
        </a:xfrm>
      </p:grpSpPr>
      <p:grpSp>
        <p:nvGrpSpPr>
          <p:cNvPr id="34" name="Group 2">
            <a:extLst>
              <a:ext uri="{FF2B5EF4-FFF2-40B4-BE49-F238E27FC236}">
                <a16:creationId xmlns:a16="http://schemas.microsoft.com/office/drawing/2014/main" id="{3E0EE3E9-CE32-D348-5983-CF74E8B19140}"/>
              </a:ext>
            </a:extLst>
          </p:cNvPr>
          <p:cNvGrpSpPr/>
          <p:nvPr/>
        </p:nvGrpSpPr>
        <p:grpSpPr>
          <a:xfrm>
            <a:off x="0" y="-13976461"/>
            <a:ext cx="18835472" cy="24284255"/>
            <a:chOff x="-169472" y="0"/>
            <a:chExt cx="5830586" cy="7259729"/>
          </a:xfrm>
        </p:grpSpPr>
        <p:sp>
          <p:nvSpPr>
            <p:cNvPr id="35" name="Freeform 3">
              <a:extLst>
                <a:ext uri="{FF2B5EF4-FFF2-40B4-BE49-F238E27FC236}">
                  <a16:creationId xmlns:a16="http://schemas.microsoft.com/office/drawing/2014/main" id="{461943AB-308F-C97B-E39F-F7982D6D48E2}"/>
                </a:ext>
              </a:extLst>
            </p:cNvPr>
            <p:cNvSpPr/>
            <p:nvPr/>
          </p:nvSpPr>
          <p:spPr>
            <a:xfrm>
              <a:off x="-169472" y="5585411"/>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F1BEA784-5AA4-5C73-0E48-3AE5548E6FB0}"/>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pic>
        <p:nvPicPr>
          <p:cNvPr id="6" name="Graphic 5" descr="Badge 1 with solid fill">
            <a:extLst>
              <a:ext uri="{FF2B5EF4-FFF2-40B4-BE49-F238E27FC236}">
                <a16:creationId xmlns:a16="http://schemas.microsoft.com/office/drawing/2014/main" id="{B6AFB90B-EF26-02CD-82BC-7110B90DD6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sp>
        <p:nvSpPr>
          <p:cNvPr id="4" name="TextBox 40">
            <a:extLst>
              <a:ext uri="{FF2B5EF4-FFF2-40B4-BE49-F238E27FC236}">
                <a16:creationId xmlns:a16="http://schemas.microsoft.com/office/drawing/2014/main" id="{3FC146B3-BE65-FE1B-9CD6-16F0BDEF4AE2}"/>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SCHLUSSFOLGERUNG</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TIPPS FÜR DIE TEAMBILDUNG AUS DER FERNE</a:t>
            </a:r>
          </a:p>
        </p:txBody>
      </p:sp>
      <p:sp>
        <p:nvSpPr>
          <p:cNvPr id="14" name="TextBox 13">
            <a:extLst>
              <a:ext uri="{FF2B5EF4-FFF2-40B4-BE49-F238E27FC236}">
                <a16:creationId xmlns:a16="http://schemas.microsoft.com/office/drawing/2014/main" id="{E545E464-9F79-3D30-EC6C-C07C27F73DBE}"/>
              </a:ext>
            </a:extLst>
          </p:cNvPr>
          <p:cNvSpPr txBox="1"/>
          <p:nvPr/>
        </p:nvSpPr>
        <p:spPr>
          <a:xfrm>
            <a:off x="4398889" y="3862635"/>
            <a:ext cx="11963400" cy="707886"/>
          </a:xfrm>
          <a:prstGeom prst="rect">
            <a:avLst/>
          </a:prstGeom>
          <a:noFill/>
        </p:spPr>
        <p:txBody>
          <a:bodyPr wrap="square">
            <a:spAutoFit/>
          </a:bodyPr>
          <a:lstStyle/>
          <a:p>
            <a:r>
              <a:rPr lang="en-IT" sz="4000" b="1" dirty="0">
                <a:latin typeface="Poppins" pitchFamily="2" charset="77"/>
                <a:cs typeface="Poppins" pitchFamily="2" charset="77"/>
              </a:rPr>
              <a:t>VON ZU HAUSE AUS DIGITALE PARTYS VERANSTALTEN</a:t>
            </a:r>
          </a:p>
        </p:txBody>
      </p:sp>
      <p:sp>
        <p:nvSpPr>
          <p:cNvPr id="19" name="TextBox 18">
            <a:extLst>
              <a:ext uri="{FF2B5EF4-FFF2-40B4-BE49-F238E27FC236}">
                <a16:creationId xmlns:a16="http://schemas.microsoft.com/office/drawing/2014/main" id="{7189565C-38F5-3176-3095-5A6F793CCAD3}"/>
              </a:ext>
            </a:extLst>
          </p:cNvPr>
          <p:cNvSpPr txBox="1"/>
          <p:nvPr/>
        </p:nvSpPr>
        <p:spPr>
          <a:xfrm>
            <a:off x="3197580" y="6927529"/>
            <a:ext cx="389184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 GEBURTSTAGE, JAHRESTAGE FEIERN...</a:t>
            </a:r>
          </a:p>
        </p:txBody>
      </p:sp>
      <p:sp>
        <p:nvSpPr>
          <p:cNvPr id="11" name="TextBox 10">
            <a:extLst>
              <a:ext uri="{FF2B5EF4-FFF2-40B4-BE49-F238E27FC236}">
                <a16:creationId xmlns:a16="http://schemas.microsoft.com/office/drawing/2014/main" id="{6A2A9B09-13F6-DF44-A634-F6F08BA03A0E}"/>
              </a:ext>
            </a:extLst>
          </p:cNvPr>
          <p:cNvSpPr txBox="1"/>
          <p:nvPr/>
        </p:nvSpPr>
        <p:spPr>
          <a:xfrm>
            <a:off x="10287000" y="6927802"/>
            <a:ext cx="4993921" cy="1938992"/>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ORGANISATION VON VERANSTALTUNGEN: VIRTUELLES KOCHEN,</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SPIELE, DIGITALE ESCAPE ROOMS...</a:t>
            </a:r>
          </a:p>
        </p:txBody>
      </p:sp>
      <p:sp>
        <p:nvSpPr>
          <p:cNvPr id="7" name="Freeform 19">
            <a:extLst>
              <a:ext uri="{FF2B5EF4-FFF2-40B4-BE49-F238E27FC236}">
                <a16:creationId xmlns:a16="http://schemas.microsoft.com/office/drawing/2014/main" id="{2F341BF5-81B1-7846-517D-8B8825D71F30}"/>
              </a:ext>
            </a:extLst>
          </p:cNvPr>
          <p:cNvSpPr/>
          <p:nvPr/>
        </p:nvSpPr>
        <p:spPr>
          <a:xfrm>
            <a:off x="12142378" y="5266936"/>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 name="Freeform 19">
            <a:extLst>
              <a:ext uri="{FF2B5EF4-FFF2-40B4-BE49-F238E27FC236}">
                <a16:creationId xmlns:a16="http://schemas.microsoft.com/office/drawing/2014/main" id="{29C4C877-9244-AC5E-FF4C-A2D4DEA22098}"/>
              </a:ext>
            </a:extLst>
          </p:cNvPr>
          <p:cNvSpPr/>
          <p:nvPr/>
        </p:nvSpPr>
        <p:spPr>
          <a:xfrm>
            <a:off x="4431122" y="525441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pic>
        <p:nvPicPr>
          <p:cNvPr id="10" name="Graphic 9" descr="Cake with solid fill">
            <a:extLst>
              <a:ext uri="{FF2B5EF4-FFF2-40B4-BE49-F238E27FC236}">
                <a16:creationId xmlns:a16="http://schemas.microsoft.com/office/drawing/2014/main" id="{A286E591-421B-84E0-0132-9B4D205FBA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1172" y="5563832"/>
            <a:ext cx="914400" cy="914400"/>
          </a:xfrm>
          <a:prstGeom prst="rect">
            <a:avLst/>
          </a:prstGeom>
        </p:spPr>
      </p:pic>
      <p:pic>
        <p:nvPicPr>
          <p:cNvPr id="5" name="Graphic 4" descr="Badge 3 with solid fill">
            <a:extLst>
              <a:ext uri="{FF2B5EF4-FFF2-40B4-BE49-F238E27FC236}">
                <a16:creationId xmlns:a16="http://schemas.microsoft.com/office/drawing/2014/main" id="{DF9D1454-6736-1658-B739-E6B54054769B}"/>
              </a:ext>
            </a:extLst>
          </p:cNvPr>
          <p:cNvPicPr>
            <a:picLocks noChangeAspect="1"/>
          </p:cNvPicPr>
          <p:nvPr/>
        </p:nvPicPr>
        <p:blipFill>
          <a:blip r:embed="rId2">
            <a:extLst>
              <a:ext uri="{96DAC541-7B7A-43D3-8B79-37D633B846F1}">
                <asvg:svgBlip xmlns:asvg="http://schemas.microsoft.com/office/drawing/2016/SVG/main" r:embed="rId8"/>
              </a:ext>
            </a:extLst>
          </a:blip>
          <a:stretch>
            <a:fillRect/>
          </a:stretch>
        </p:blipFill>
        <p:spPr>
          <a:xfrm>
            <a:off x="3352800" y="3759378"/>
            <a:ext cx="914400" cy="914400"/>
          </a:xfrm>
          <a:prstGeom prst="rect">
            <a:avLst/>
          </a:prstGeom>
        </p:spPr>
      </p:pic>
      <p:pic>
        <p:nvPicPr>
          <p:cNvPr id="18" name="Graphic 17" descr="Badge 4 with solid fill">
            <a:extLst>
              <a:ext uri="{FF2B5EF4-FFF2-40B4-BE49-F238E27FC236}">
                <a16:creationId xmlns:a16="http://schemas.microsoft.com/office/drawing/2014/main" id="{10B5BEEF-F487-A51F-8453-ABE4406F36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2800" y="3746856"/>
            <a:ext cx="914400" cy="914400"/>
          </a:xfrm>
          <a:prstGeom prst="rect">
            <a:avLst/>
          </a:prstGeom>
        </p:spPr>
      </p:pic>
      <p:pic>
        <p:nvPicPr>
          <p:cNvPr id="13" name="Graphic 12" descr="Whole pizza with solid fill">
            <a:extLst>
              <a:ext uri="{FF2B5EF4-FFF2-40B4-BE49-F238E27FC236}">
                <a16:creationId xmlns:a16="http://schemas.microsoft.com/office/drawing/2014/main" id="{E66D1AEE-EB02-6B2B-9539-4AD050F1BE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06596" y="5597921"/>
            <a:ext cx="914400" cy="914400"/>
          </a:xfrm>
          <a:prstGeom prst="rect">
            <a:avLst/>
          </a:prstGeom>
        </p:spPr>
      </p:pic>
    </p:spTree>
    <p:extLst>
      <p:ext uri="{BB962C8B-B14F-4D97-AF65-F5344CB8AC3E}">
        <p14:creationId xmlns:p14="http://schemas.microsoft.com/office/powerpoint/2010/main" val="3668999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6549-6A66-547B-BEA2-3DBCA3997F7C}"/>
            </a:ext>
          </a:extLst>
        </p:cNvPr>
        <p:cNvGrpSpPr/>
        <p:nvPr/>
      </p:nvGrpSpPr>
      <p:grpSpPr>
        <a:xfrm>
          <a:off x="0" y="0"/>
          <a:ext cx="0" cy="0"/>
          <a:chOff x="0" y="0"/>
          <a:chExt cx="0" cy="0"/>
        </a:xfrm>
      </p:grpSpPr>
      <p:pic>
        <p:nvPicPr>
          <p:cNvPr id="6" name="Graphic 5" descr="Badge 1 with solid fill">
            <a:extLst>
              <a:ext uri="{FF2B5EF4-FFF2-40B4-BE49-F238E27FC236}">
                <a16:creationId xmlns:a16="http://schemas.microsoft.com/office/drawing/2014/main" id="{33CF2AE9-1AAE-EB9C-0134-AC45B7E15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3759378"/>
            <a:ext cx="914400" cy="914400"/>
          </a:xfrm>
          <a:prstGeom prst="rect">
            <a:avLst/>
          </a:prstGeom>
        </p:spPr>
      </p:pic>
      <p:grpSp>
        <p:nvGrpSpPr>
          <p:cNvPr id="34" name="Group 2">
            <a:extLst>
              <a:ext uri="{FF2B5EF4-FFF2-40B4-BE49-F238E27FC236}">
                <a16:creationId xmlns:a16="http://schemas.microsoft.com/office/drawing/2014/main" id="{197451A3-FFBF-FB59-D2F0-5B1088222DBD}"/>
              </a:ext>
            </a:extLst>
          </p:cNvPr>
          <p:cNvGrpSpPr/>
          <p:nvPr/>
        </p:nvGrpSpPr>
        <p:grpSpPr>
          <a:xfrm>
            <a:off x="0" y="-12015537"/>
            <a:ext cx="18826020" cy="22288500"/>
            <a:chOff x="-166546" y="0"/>
            <a:chExt cx="5827660" cy="6663102"/>
          </a:xfrm>
        </p:grpSpPr>
        <p:sp>
          <p:nvSpPr>
            <p:cNvPr id="35" name="Freeform 3">
              <a:extLst>
                <a:ext uri="{FF2B5EF4-FFF2-40B4-BE49-F238E27FC236}">
                  <a16:creationId xmlns:a16="http://schemas.microsoft.com/office/drawing/2014/main" id="{426700E9-BC66-1E87-A489-EE0CE0D83311}"/>
                </a:ext>
              </a:extLst>
            </p:cNvPr>
            <p:cNvSpPr/>
            <p:nvPr/>
          </p:nvSpPr>
          <p:spPr>
            <a:xfrm>
              <a:off x="-166546" y="4988784"/>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dirty="0"/>
            </a:p>
          </p:txBody>
        </p:sp>
        <p:sp>
          <p:nvSpPr>
            <p:cNvPr id="36" name="TextBox 4">
              <a:extLst>
                <a:ext uri="{FF2B5EF4-FFF2-40B4-BE49-F238E27FC236}">
                  <a16:creationId xmlns:a16="http://schemas.microsoft.com/office/drawing/2014/main" id="{389BBDF1-3006-E76A-0D82-3FF878EF0817}"/>
                </a:ext>
              </a:extLst>
            </p:cNvPr>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4" name="TextBox 40">
            <a:extLst>
              <a:ext uri="{FF2B5EF4-FFF2-40B4-BE49-F238E27FC236}">
                <a16:creationId xmlns:a16="http://schemas.microsoft.com/office/drawing/2014/main" id="{7B3AD3F1-0A3A-BF8C-6704-F927293D642A}"/>
              </a:ext>
            </a:extLst>
          </p:cNvPr>
          <p:cNvSpPr txBox="1"/>
          <p:nvPr/>
        </p:nvSpPr>
        <p:spPr>
          <a:xfrm>
            <a:off x="1281716" y="733765"/>
            <a:ext cx="15773400" cy="1836721"/>
          </a:xfrm>
          <a:prstGeom prst="rect">
            <a:avLst/>
          </a:prstGeom>
        </p:spPr>
        <p:txBody>
          <a:bodyPr wrap="square" lIns="0" tIns="0" rIns="0" bIns="0" rtlCol="0" anchor="t">
            <a:spAutoFit/>
          </a:bodyPr>
          <a:lstStyle/>
          <a:p>
            <a:pPr algn="ctr">
              <a:lnSpc>
                <a:spcPts val="7148"/>
              </a:lnSpc>
            </a:pPr>
            <a:r>
              <a:rPr lang="en-US" sz="6326" b="1" spc="-189" dirty="0">
                <a:latin typeface="Poppins Bold"/>
                <a:ea typeface="Poppins Bold"/>
                <a:cs typeface="Poppins Bold"/>
                <a:sym typeface="Poppins Bold"/>
              </a:rPr>
              <a:t>SCHLUSSFOLGERUNG</a:t>
            </a:r>
            <a:br>
              <a:rPr lang="en-US" sz="6326" b="1" spc="-189" dirty="0">
                <a:latin typeface="Poppins Bold"/>
                <a:ea typeface="Poppins Bold"/>
                <a:cs typeface="Poppins Bold"/>
                <a:sym typeface="Poppins Bold"/>
              </a:rPr>
            </a:br>
            <a:r>
              <a:rPr lang="en-US" sz="5000" b="1" spc="-189" dirty="0">
                <a:solidFill>
                  <a:schemeClr val="tx1">
                    <a:lumMod val="50000"/>
                    <a:lumOff val="50000"/>
                  </a:schemeClr>
                </a:solidFill>
                <a:latin typeface="Poppins Bold"/>
                <a:ea typeface="Poppins Bold"/>
                <a:cs typeface="Poppins Bold"/>
                <a:sym typeface="Poppins Bold"/>
              </a:rPr>
              <a:t>5 TIPPS FÜR DIE TEAMBILDUNG AUS DER FERNE</a:t>
            </a:r>
          </a:p>
        </p:txBody>
      </p:sp>
      <p:sp>
        <p:nvSpPr>
          <p:cNvPr id="14" name="TextBox 13">
            <a:extLst>
              <a:ext uri="{FF2B5EF4-FFF2-40B4-BE49-F238E27FC236}">
                <a16:creationId xmlns:a16="http://schemas.microsoft.com/office/drawing/2014/main" id="{EAB83F15-4E81-6080-9518-85C8F18F9935}"/>
              </a:ext>
            </a:extLst>
          </p:cNvPr>
          <p:cNvSpPr txBox="1"/>
          <p:nvPr/>
        </p:nvSpPr>
        <p:spPr>
          <a:xfrm>
            <a:off x="4382848" y="3924553"/>
            <a:ext cx="11963400" cy="707886"/>
          </a:xfrm>
          <a:prstGeom prst="rect">
            <a:avLst/>
          </a:prstGeom>
          <a:noFill/>
        </p:spPr>
        <p:txBody>
          <a:bodyPr wrap="square">
            <a:spAutoFit/>
          </a:bodyPr>
          <a:lstStyle/>
          <a:p>
            <a:r>
              <a:rPr lang="en-IT" sz="4000" b="1" dirty="0">
                <a:latin typeface="Poppins" pitchFamily="2" charset="77"/>
                <a:cs typeface="Poppins" pitchFamily="2" charset="77"/>
              </a:rPr>
              <a:t>GRUSSKARTEN ODER GESCHENKE VERSENDEN</a:t>
            </a:r>
          </a:p>
        </p:txBody>
      </p:sp>
      <p:sp>
        <p:nvSpPr>
          <p:cNvPr id="19" name="TextBox 18">
            <a:extLst>
              <a:ext uri="{FF2B5EF4-FFF2-40B4-BE49-F238E27FC236}">
                <a16:creationId xmlns:a16="http://schemas.microsoft.com/office/drawing/2014/main" id="{05885AF0-4AD6-95B2-E26E-C09763901A35}"/>
              </a:ext>
            </a:extLst>
          </p:cNvPr>
          <p:cNvSpPr txBox="1"/>
          <p:nvPr/>
        </p:nvSpPr>
        <p:spPr>
          <a:xfrm>
            <a:off x="3197580" y="6927529"/>
            <a:ext cx="3891841" cy="1015663"/>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ZU EINZELNEN JAHRESTAGEN</a:t>
            </a:r>
          </a:p>
        </p:txBody>
      </p:sp>
      <p:pic>
        <p:nvPicPr>
          <p:cNvPr id="3" name="Graphic 2" descr="Badge with solid fill">
            <a:extLst>
              <a:ext uri="{FF2B5EF4-FFF2-40B4-BE49-F238E27FC236}">
                <a16:creationId xmlns:a16="http://schemas.microsoft.com/office/drawing/2014/main" id="{B970A81D-54CA-FCDC-F3C4-601E16286568}"/>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52800" y="3759378"/>
            <a:ext cx="914400" cy="914400"/>
          </a:xfrm>
          <a:prstGeom prst="rect">
            <a:avLst/>
          </a:prstGeom>
        </p:spPr>
      </p:pic>
      <p:sp>
        <p:nvSpPr>
          <p:cNvPr id="11" name="TextBox 10">
            <a:extLst>
              <a:ext uri="{FF2B5EF4-FFF2-40B4-BE49-F238E27FC236}">
                <a16:creationId xmlns:a16="http://schemas.microsoft.com/office/drawing/2014/main" id="{B164F51B-C7B8-6B29-318D-6E75C65B4BEF}"/>
              </a:ext>
            </a:extLst>
          </p:cNvPr>
          <p:cNvSpPr txBox="1"/>
          <p:nvPr/>
        </p:nvSpPr>
        <p:spPr>
          <a:xfrm>
            <a:off x="10287000" y="6927802"/>
            <a:ext cx="4993921" cy="1477328"/>
          </a:xfrm>
          <a:prstGeom prst="rect">
            <a:avLst/>
          </a:prstGeom>
          <a:noFill/>
        </p:spPr>
        <p:txBody>
          <a:bodyPr wrap="square">
            <a:spAutoFit/>
          </a:bodyPr>
          <a:lstStyle/>
          <a:p>
            <a:pPr algn="ctr"/>
            <a:r>
              <a:rPr lang="en-IT" sz="3000" dirty="0">
                <a:solidFill>
                  <a:schemeClr val="bg1"/>
                </a:solidFill>
                <a:latin typeface="Poppins" pitchFamily="2" charset="77"/>
                <a:cs typeface="Poppins" pitchFamily="2" charset="77"/>
              </a:rPr>
              <a:t>NICHT DIGITAL! </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EINE KARTE IM BRIEFKASTEN</a:t>
            </a:r>
            <a:br>
              <a:rPr lang="en-IT" sz="3000" dirty="0">
                <a:solidFill>
                  <a:schemeClr val="bg1"/>
                </a:solidFill>
                <a:latin typeface="Poppins" pitchFamily="2" charset="77"/>
                <a:cs typeface="Poppins" pitchFamily="2" charset="77"/>
              </a:rPr>
            </a:br>
            <a:r>
              <a:rPr lang="en-IT" sz="3000" dirty="0">
                <a:solidFill>
                  <a:schemeClr val="bg1"/>
                </a:solidFill>
                <a:latin typeface="Poppins" pitchFamily="2" charset="77"/>
                <a:cs typeface="Poppins" pitchFamily="2" charset="77"/>
              </a:rPr>
              <a:t>IST VIEL ANGENEHMER</a:t>
            </a:r>
          </a:p>
        </p:txBody>
      </p:sp>
      <p:pic>
        <p:nvPicPr>
          <p:cNvPr id="5" name="Graphic 4" descr="Badge 3 with solid fill">
            <a:extLst>
              <a:ext uri="{FF2B5EF4-FFF2-40B4-BE49-F238E27FC236}">
                <a16:creationId xmlns:a16="http://schemas.microsoft.com/office/drawing/2014/main" id="{EF3C6434-1C77-0473-F6D4-F178C33AE3C5}"/>
              </a:ext>
            </a:extLst>
          </p:cNvPr>
          <p:cNvPicPr>
            <a:picLocks noChangeAspect="1"/>
          </p:cNvPicPr>
          <p:nvPr/>
        </p:nvPicPr>
        <p:blipFill>
          <a:blip r:embed="rId2">
            <a:extLst>
              <a:ext uri="{96DAC541-7B7A-43D3-8B79-37D633B846F1}">
                <asvg:svgBlip xmlns:asvg="http://schemas.microsoft.com/office/drawing/2016/SVG/main" r:embed="rId5"/>
              </a:ext>
            </a:extLst>
          </a:blip>
          <a:stretch>
            <a:fillRect/>
          </a:stretch>
        </p:blipFill>
        <p:spPr>
          <a:xfrm>
            <a:off x="3352800" y="3759378"/>
            <a:ext cx="914400" cy="914400"/>
          </a:xfrm>
          <a:prstGeom prst="rect">
            <a:avLst/>
          </a:prstGeom>
        </p:spPr>
      </p:pic>
      <p:pic>
        <p:nvPicPr>
          <p:cNvPr id="7" name="Graphic 6" descr="Badge 5 with solid fill">
            <a:extLst>
              <a:ext uri="{FF2B5EF4-FFF2-40B4-BE49-F238E27FC236}">
                <a16:creationId xmlns:a16="http://schemas.microsoft.com/office/drawing/2014/main" id="{334CC197-58F4-52C4-08E1-1694047395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8645" y="3759378"/>
            <a:ext cx="914400" cy="914400"/>
          </a:xfrm>
          <a:prstGeom prst="rect">
            <a:avLst/>
          </a:prstGeom>
        </p:spPr>
      </p:pic>
      <p:sp>
        <p:nvSpPr>
          <p:cNvPr id="2" name="Freeform 19">
            <a:extLst>
              <a:ext uri="{FF2B5EF4-FFF2-40B4-BE49-F238E27FC236}">
                <a16:creationId xmlns:a16="http://schemas.microsoft.com/office/drawing/2014/main" id="{9C4C1448-2024-61C4-D491-20445C08897F}"/>
              </a:ext>
            </a:extLst>
          </p:cNvPr>
          <p:cNvSpPr/>
          <p:nvPr/>
        </p:nvSpPr>
        <p:spPr>
          <a:xfrm>
            <a:off x="4462839" y="5025742"/>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dirty="0"/>
          </a:p>
        </p:txBody>
      </p:sp>
      <p:sp>
        <p:nvSpPr>
          <p:cNvPr id="8" name="Freeform 19">
            <a:extLst>
              <a:ext uri="{FF2B5EF4-FFF2-40B4-BE49-F238E27FC236}">
                <a16:creationId xmlns:a16="http://schemas.microsoft.com/office/drawing/2014/main" id="{D51E4A9B-2E83-B82A-A10A-7B746F378BCA}"/>
              </a:ext>
            </a:extLst>
          </p:cNvPr>
          <p:cNvSpPr/>
          <p:nvPr/>
        </p:nvSpPr>
        <p:spPr>
          <a:xfrm>
            <a:off x="11926710" y="5019124"/>
            <a:ext cx="1714500" cy="166059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pic>
        <p:nvPicPr>
          <p:cNvPr id="9" name="Graphic 8" descr="Mailbox with solid fill">
            <a:extLst>
              <a:ext uri="{FF2B5EF4-FFF2-40B4-BE49-F238E27FC236}">
                <a16:creationId xmlns:a16="http://schemas.microsoft.com/office/drawing/2014/main" id="{6F481FDC-8262-2BDD-6C1C-860DB8C09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26760" y="5358875"/>
            <a:ext cx="914400" cy="914400"/>
          </a:xfrm>
          <a:prstGeom prst="rect">
            <a:avLst/>
          </a:prstGeom>
        </p:spPr>
      </p:pic>
      <p:pic>
        <p:nvPicPr>
          <p:cNvPr id="15" name="Graphic 14" descr="Open envelope with solid fill">
            <a:extLst>
              <a:ext uri="{FF2B5EF4-FFF2-40B4-BE49-F238E27FC236}">
                <a16:creationId xmlns:a16="http://schemas.microsoft.com/office/drawing/2014/main" id="{1819A3A4-BBDB-827C-0FF4-3730098C46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62889" y="5346084"/>
            <a:ext cx="914400" cy="914400"/>
          </a:xfrm>
          <a:prstGeom prst="rect">
            <a:avLst/>
          </a:prstGeom>
        </p:spPr>
      </p:pic>
    </p:spTree>
    <p:extLst>
      <p:ext uri="{BB962C8B-B14F-4D97-AF65-F5344CB8AC3E}">
        <p14:creationId xmlns:p14="http://schemas.microsoft.com/office/powerpoint/2010/main" val="3746977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659FA2">
                <a:alpha val="38824"/>
              </a:srgbClr>
            </a:solidFill>
          </p:spPr>
          <p:txBody>
            <a:bodyPr/>
            <a:lstStyle/>
            <a:p>
              <a:endParaRPr lang="de-DE"/>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de-DE"/>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84432" y="1183949"/>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Für Ihre Aufmerksamkeit</a:t>
              </a:r>
            </a:p>
          </p:txBody>
        </p:sp>
        <p:sp>
          <p:nvSpPr>
            <p:cNvPr id="20" name="TextBox 20"/>
            <p:cNvSpPr txBox="1"/>
            <p:nvPr/>
          </p:nvSpPr>
          <p:spPr>
            <a:xfrm>
              <a:off x="0" y="4270936"/>
              <a:ext cx="10050992" cy="1826141"/>
            </a:xfrm>
            <a:prstGeom prst="rect">
              <a:avLst/>
            </a:prstGeom>
          </p:spPr>
          <p:txBody>
            <a:bodyPr lIns="0" tIns="0" rIns="0" bIns="0" rtlCol="0" anchor="t">
              <a:spAutoFit/>
            </a:bodyPr>
            <a:lstStyle/>
            <a:p>
              <a:pPr algn="l">
                <a:lnSpc>
                  <a:spcPts val="11991"/>
                </a:lnSpc>
              </a:pPr>
              <a:r>
                <a:rPr lang="en-US" sz="6000" b="1" dirty="0" err="1">
                  <a:solidFill>
                    <a:srgbClr val="002C47"/>
                  </a:solidFill>
                  <a:latin typeface="Poppins Bold"/>
                  <a:ea typeface="Poppins Bold"/>
                  <a:cs typeface="Poppins Bold"/>
                  <a:sym typeface="Poppins Bold"/>
                </a:rPr>
                <a:t>Dankeschön</a:t>
              </a:r>
              <a:endParaRPr lang="en-US" sz="6000" b="1" dirty="0">
                <a:solidFill>
                  <a:srgbClr val="002C47"/>
                </a:solidFill>
                <a:latin typeface="Poppins Bold"/>
                <a:ea typeface="Poppins Bold"/>
                <a:cs typeface="Poppins Bold"/>
                <a:sym typeface="Poppins Bold"/>
              </a:endParaRP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7"/>
              <a:stretch>
                <a:fillRect/>
              </a:stretch>
            </a:blipFill>
          </p:spPr>
          <p:txBody>
            <a:bodyPr/>
            <a:lstStyle/>
            <a:p>
              <a:endParaRPr lang="de-DE"/>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8"/>
            <a:stretch>
              <a:fillRect/>
            </a:stretch>
          </a:blipFill>
        </p:spPr>
        <p:txBody>
          <a:bodyPr/>
          <a:lstStyle/>
          <a:p>
            <a:endParaRPr lang="de-DE"/>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9"/>
            <a:stretch>
              <a:fillRect l="-6400" t="-81578" r="-9409" b="-81888"/>
            </a:stretch>
          </a:blipFill>
        </p:spPr>
        <p:txBody>
          <a:bodyPr/>
          <a:lstStyle/>
          <a:p>
            <a:endParaRPr lang="de-DE"/>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10"/>
            <a:stretch>
              <a:fillRect/>
            </a:stretch>
          </a:blipFill>
        </p:spPr>
        <p:txBody>
          <a:bodyPr/>
          <a:lstStyle/>
          <a:p>
            <a:endParaRPr lang="de-DE"/>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1"/>
            <a:stretch>
              <a:fillRect t="-3009"/>
            </a:stretch>
          </a:blipFill>
        </p:spPr>
        <p:txBody>
          <a:bodyPr/>
          <a:lstStyle/>
          <a:p>
            <a:endParaRPr lang="de-DE"/>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2"/>
            <a:stretch>
              <a:fillRect/>
            </a:stretch>
          </a:blipFill>
        </p:spPr>
        <p:txBody>
          <a:bodyPr/>
          <a:lstStyle/>
          <a:p>
            <a:endParaRPr lang="de-DE"/>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3"/>
            <a:stretch>
              <a:fillRect/>
            </a:stretch>
          </a:blipFill>
        </p:spPr>
        <p:txBody>
          <a:bodyPr/>
          <a:lstStyle/>
          <a:p>
            <a:endParaRPr lang="de-DE"/>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4"/>
            <a:stretch>
              <a:fillRect/>
            </a:stretch>
          </a:blipFill>
        </p:spPr>
        <p:txBody>
          <a:bodyPr/>
          <a:lstStyle/>
          <a:p>
            <a:endParaRPr lang="de-DE"/>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5"/>
            <a:stretch>
              <a:fillRect/>
            </a:stretch>
          </a:blipFill>
        </p:spPr>
        <p:txBody>
          <a:bodyPr/>
          <a:lstStyle/>
          <a:p>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0BA1-CC1F-D2B0-2205-C27E646E0C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B8AB0F-6959-441A-AF64-034BCDD07907}"/>
              </a:ext>
            </a:extLst>
          </p:cNvPr>
          <p:cNvSpPr/>
          <p:nvPr/>
        </p:nvSpPr>
        <p:spPr>
          <a:xfrm rot="-6078727" flipV="1">
            <a:off x="-1562823" y="2382735"/>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dirty="0"/>
          </a:p>
        </p:txBody>
      </p:sp>
      <p:grpSp>
        <p:nvGrpSpPr>
          <p:cNvPr id="3" name="Group 3">
            <a:extLst>
              <a:ext uri="{FF2B5EF4-FFF2-40B4-BE49-F238E27FC236}">
                <a16:creationId xmlns:a16="http://schemas.microsoft.com/office/drawing/2014/main" id="{504C0F22-0133-F2DE-CFEA-71610A9DFD86}"/>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DBBD49C1-21AB-DC62-D389-71BFD933E7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1A4FEA66-C745-16DD-6931-2B282862A396}"/>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06FF828F-58C8-CFB9-D4A3-A87BB1A5C56C}"/>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F7AE4A17-0AAC-8D0E-2D87-7FC40DAC34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8" name="TextBox 8">
              <a:extLst>
                <a:ext uri="{FF2B5EF4-FFF2-40B4-BE49-F238E27FC236}">
                  <a16:creationId xmlns:a16="http://schemas.microsoft.com/office/drawing/2014/main" id="{5B0334E2-AA63-39AF-1484-0D4948DEA85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66CBF4EA-D86D-6432-6964-49BC8DF388E6}"/>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9F8AA2A4-4F08-C097-6066-4E55A1270D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71D2EDB4-D645-A80F-7A78-09890F34D5B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0A38FB4E-2930-F982-A11A-F0ED7BC2D164}"/>
              </a:ext>
            </a:extLst>
          </p:cNvPr>
          <p:cNvGrpSpPr>
            <a:grpSpLocks noChangeAspect="1"/>
          </p:cNvGrpSpPr>
          <p:nvPr/>
        </p:nvGrpSpPr>
        <p:grpSpPr>
          <a:xfrm>
            <a:off x="-2868943" y="0"/>
            <a:ext cx="8713709" cy="10289262"/>
            <a:chOff x="-5722778" y="-7636369"/>
            <a:chExt cx="21041994" cy="24846663"/>
          </a:xfrm>
        </p:grpSpPr>
        <p:sp>
          <p:nvSpPr>
            <p:cNvPr id="13" name="Freeform 13">
              <a:extLst>
                <a:ext uri="{FF2B5EF4-FFF2-40B4-BE49-F238E27FC236}">
                  <a16:creationId xmlns:a16="http://schemas.microsoft.com/office/drawing/2014/main" id="{66E0AD40-C9E6-1DC6-DC37-F642837E9E6C}"/>
                </a:ext>
              </a:extLst>
            </p:cNvPr>
            <p:cNvSpPr/>
            <p:nvPr/>
          </p:nvSpPr>
          <p:spPr>
            <a:xfrm>
              <a:off x="-5722778" y="-7636369"/>
              <a:ext cx="21041994" cy="24846663"/>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DB3C712E-7E9F-B021-E7E6-7F7D4526B5E1}"/>
              </a:ext>
            </a:extLst>
          </p:cNvPr>
          <p:cNvSpPr txBox="1"/>
          <p:nvPr/>
        </p:nvSpPr>
        <p:spPr>
          <a:xfrm>
            <a:off x="7444101" y="1631992"/>
            <a:ext cx="9815199" cy="7840544"/>
          </a:xfrm>
          <a:prstGeom prst="rect">
            <a:avLst/>
          </a:prstGeom>
        </p:spPr>
        <p:txBody>
          <a:bodyPr lIns="0" tIns="0" rIns="0" bIns="0" rtlCol="0" anchor="t">
            <a:spAutoFit/>
          </a:bodyPr>
          <a:lstStyle/>
          <a:p>
            <a:pPr marL="742950" lvl="1" indent="-285750">
              <a:buFont typeface="Courier New" panose="02070309020205020404" pitchFamily="49" charset="0"/>
              <a:buChar char="o"/>
            </a:pPr>
            <a:r>
              <a:rPr lang="en-GB"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Das Gleichgewicht </a:t>
            </a:r>
            <a:r>
              <a:rPr lang="en-GB"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zwischen räumlicher und zeitlicher Flexibilität ist ein wesentlicher Aspekt des hybriden Arbeitens</a:t>
            </a:r>
          </a:p>
          <a:p>
            <a:pPr marL="742950" lvl="1" indent="-285750">
              <a:buFont typeface="Courier New" panose="02070309020205020404" pitchFamily="49" charset="0"/>
              <a:buChar char="o"/>
            </a:pPr>
            <a:endParaRPr lang="en-GB"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Die technologische Entwicklung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spielt eine entscheidende Rolle</a:t>
            </a:r>
          </a:p>
          <a:p>
            <a:pPr marL="742950" lvl="1" indent="-285750">
              <a:buFont typeface="Courier New" panose="02070309020205020404" pitchFamily="49" charset="0"/>
              <a:buChar char="o"/>
            </a:pPr>
            <a:endPar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IT" sz="30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Vorteile</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Flexibilität, Autonomie </a:t>
            </a:r>
            <a: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Arbeitszufriedenheit</a:t>
            </a:r>
            <a:br>
              <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b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marL="742950" lvl="1" indent="-285750">
              <a:buFont typeface="Courier New" panose="02070309020205020404" pitchFamily="49" charset="0"/>
              <a:buChar char="o"/>
            </a:pP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Herausforderungen</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Erhaltung der Unternehmenskultur + soziale Isolation</a:t>
            </a:r>
          </a:p>
          <a:p>
            <a:pPr marL="742950" lvl="1" indent="-285750">
              <a:buFont typeface="Courier New" panose="02070309020205020404" pitchFamily="49" charset="0"/>
              <a:buChar char="o"/>
            </a:pPr>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sym typeface="Wingdings" pitchFamily="2" charset="2"/>
            </a:endParaRPr>
          </a:p>
          <a:p>
            <a:pPr lvl="6"/>
            <a:r>
              <a:rPr lang="en-GB"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Eine </a:t>
            </a:r>
            <a:r>
              <a:rPr lang="en-IT" sz="3000" b="1"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umfassende Arbeitspolitik </a:t>
            </a: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ist erforderlich:</a:t>
            </a:r>
            <a:b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br>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Integration von Arbeitsvorschriften, Organisationskultur, Arbeitszeiten, räumlicher Flexibilität und Gesundheitsschutz</a:t>
            </a:r>
          </a:p>
          <a:p>
            <a:pPr lvl="6"/>
            <a:r>
              <a:rPr lang="en-IT" sz="3000" kern="100" dirty="0">
                <a:solidFill>
                  <a:schemeClr val="tx2"/>
                </a:solidFill>
                <a:latin typeface="Aptos" panose="020B0004020202020204" pitchFamily="34" charset="0"/>
                <a:ea typeface="Aptos" panose="020B0004020202020204" pitchFamily="34" charset="0"/>
                <a:cs typeface="Times New Roman" panose="02020603050405020304" pitchFamily="18" charset="0"/>
                <a:sym typeface="Wingdings" pitchFamily="2" charset="2"/>
              </a:rPr>
              <a:t> </a:t>
            </a:r>
          </a:p>
          <a:p>
            <a:pPr lvl="1"/>
            <a:endParaRPr lang="en-IT" sz="3000"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604518" lvl="1" indent="-302259" algn="just">
              <a:lnSpc>
                <a:spcPts val="3639"/>
              </a:lnSpc>
              <a:buFont typeface="Arial"/>
              <a:buChar char="•"/>
            </a:pPr>
            <a:endParaRPr lang="en-US" sz="2799" dirty="0">
              <a:solidFill>
                <a:srgbClr val="000000"/>
              </a:solidFill>
              <a:latin typeface="Poppins"/>
              <a:ea typeface="Poppins"/>
              <a:cs typeface="Poppins"/>
              <a:sym typeface="Poppins"/>
            </a:endParaRPr>
          </a:p>
        </p:txBody>
      </p:sp>
      <p:sp>
        <p:nvSpPr>
          <p:cNvPr id="16" name="TextBox 16">
            <a:extLst>
              <a:ext uri="{FF2B5EF4-FFF2-40B4-BE49-F238E27FC236}">
                <a16:creationId xmlns:a16="http://schemas.microsoft.com/office/drawing/2014/main" id="{C1A63F33-2B78-047A-85AD-A6EA16095E69}"/>
              </a:ext>
            </a:extLst>
          </p:cNvPr>
          <p:cNvSpPr txBox="1"/>
          <p:nvPr/>
        </p:nvSpPr>
        <p:spPr>
          <a:xfrm>
            <a:off x="7702891" y="454687"/>
            <a:ext cx="9556409" cy="703975"/>
          </a:xfrm>
          <a:prstGeom prst="rect">
            <a:avLst/>
          </a:prstGeom>
        </p:spPr>
        <p:txBody>
          <a:bodyPr lIns="0" tIns="0" rIns="0" bIns="0" rtlCol="0" anchor="t">
            <a:spAutoFit/>
          </a:bodyPr>
          <a:lstStyle/>
          <a:p>
            <a:pPr marL="0" lvl="0" indent="0" algn="ctr">
              <a:lnSpc>
                <a:spcPts val="5423"/>
              </a:lnSpc>
              <a:spcBef>
                <a:spcPct val="0"/>
              </a:spcBef>
            </a:pPr>
            <a:r>
              <a:rPr lang="en-US" sz="4799" b="1" spc="-143" dirty="0">
                <a:solidFill>
                  <a:srgbClr val="002C47"/>
                </a:solidFill>
                <a:latin typeface="Poppins Bold"/>
                <a:ea typeface="Poppins Bold"/>
                <a:cs typeface="Poppins Bold"/>
                <a:sym typeface="Poppins Bold"/>
              </a:rPr>
              <a:t>Lektion 1: Die wichtigsten Erkenntnisse</a:t>
            </a:r>
          </a:p>
        </p:txBody>
      </p:sp>
      <p:pic>
        <p:nvPicPr>
          <p:cNvPr id="22" name="Graphic 21" descr="Exclamation mark with solid fill">
            <a:extLst>
              <a:ext uri="{FF2B5EF4-FFF2-40B4-BE49-F238E27FC236}">
                <a16:creationId xmlns:a16="http://schemas.microsoft.com/office/drawing/2014/main" id="{E9F12BF5-44E7-3E76-A6AD-FE6F95BDD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5730" y="6553200"/>
            <a:ext cx="914400" cy="914400"/>
          </a:xfrm>
          <a:prstGeom prst="rect">
            <a:avLst/>
          </a:prstGeom>
        </p:spPr>
      </p:pic>
      <p:pic>
        <p:nvPicPr>
          <p:cNvPr id="26" name="Graphic 25" descr="Arrow: Slight curve outline">
            <a:extLst>
              <a:ext uri="{FF2B5EF4-FFF2-40B4-BE49-F238E27FC236}">
                <a16:creationId xmlns:a16="http://schemas.microsoft.com/office/drawing/2014/main" id="{5A533FAB-966A-DE08-68C4-0B4A8771EC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4704" y="6553200"/>
            <a:ext cx="921026" cy="914400"/>
          </a:xfrm>
          <a:prstGeom prst="rect">
            <a:avLst/>
          </a:prstGeom>
        </p:spPr>
      </p:pic>
    </p:spTree>
    <p:extLst>
      <p:ext uri="{BB962C8B-B14F-4D97-AF65-F5344CB8AC3E}">
        <p14:creationId xmlns:p14="http://schemas.microsoft.com/office/powerpoint/2010/main" val="90393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D0FD-BA55-ACFA-DD6A-8178A2D62A3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37E3A349-5FA0-48CD-4CF4-C87F847C114D}"/>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96A5EE3A-235F-3779-000F-8D5FC53BAD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52D3E4FB-75B2-6B9E-60EB-F793458CE425}"/>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2DFF8B30-0835-A750-126B-1CA2F5A48A77}"/>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7E8CCC04-3C6A-D67C-3641-B235A08763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2C8DEC17-79B9-2407-C032-E440C1657BA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C9AFF42-FCFF-6EFD-8698-BFE805683D18}"/>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AF4721D1-CE74-F137-3F03-06D2560AAB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9AAED8B-B57B-2C44-D343-689FEC1D40B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70491333-8A70-CB53-8171-EDA6F33742B4}"/>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F1913809-AA8A-109D-E79F-B17DDC91A905}"/>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4FF5D4F2-D59F-FD87-406F-92CF245AE16B}"/>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06F43B8D-BDDA-851E-4A61-6D845DD96981}"/>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2726E083-9FA2-C442-1396-D9CBC756A2FD}"/>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ARBEITEN</a:t>
            </a:r>
          </a:p>
        </p:txBody>
      </p:sp>
      <p:pic>
        <p:nvPicPr>
          <p:cNvPr id="22" name="Graphic 21" descr="Magnifying glass with solid fill">
            <a:extLst>
              <a:ext uri="{FF2B5EF4-FFF2-40B4-BE49-F238E27FC236}">
                <a16:creationId xmlns:a16="http://schemas.microsoft.com/office/drawing/2014/main" id="{58AE0C17-CA36-07CE-820D-658926F9F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B15942F2-BA18-A39E-55B0-9FDC5DDE5352}"/>
              </a:ext>
            </a:extLst>
          </p:cNvPr>
          <p:cNvSpPr/>
          <p:nvPr/>
        </p:nvSpPr>
        <p:spPr>
          <a:xfrm>
            <a:off x="3657600" y="3596232"/>
            <a:ext cx="14249399" cy="6705600"/>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B3ED1624-67CC-1CF7-5FC6-AE5569797F5D}"/>
              </a:ext>
            </a:extLst>
          </p:cNvPr>
          <p:cNvSpPr txBox="1"/>
          <p:nvPr/>
        </p:nvSpPr>
        <p:spPr>
          <a:xfrm>
            <a:off x="4381510" y="4730391"/>
            <a:ext cx="12801578" cy="5324535"/>
          </a:xfrm>
          <a:prstGeom prst="rect">
            <a:avLst/>
          </a:prstGeom>
          <a:noFill/>
        </p:spPr>
        <p:txBody>
          <a:bodyPr wrap="square" rtlCol="0">
            <a:spAutoFit/>
          </a:bodyPr>
          <a:lstStyle/>
          <a:p>
            <a:pPr marL="457200" indent="-457200">
              <a:buFont typeface="Arial" panose="020B0604020202020204" pitchFamily="34" charset="0"/>
              <a:buChar char="•"/>
            </a:pPr>
            <a:r>
              <a:rPr lang="en-IT" sz="3500" dirty="0"/>
              <a:t>Symbiose von Vor-Ort-Arbeit und Fernarbeit</a:t>
            </a:r>
          </a:p>
          <a:p>
            <a:pPr marL="457200" indent="-457200">
              <a:buFont typeface="Arial" panose="020B0604020202020204" pitchFamily="34" charset="0"/>
              <a:buChar char="•"/>
            </a:pPr>
            <a:r>
              <a:rPr lang="en-IT" sz="3500" dirty="0"/>
              <a:t>Anpassungsfähigkeit an individuelle und organisatorische Anforderunge</a:t>
            </a:r>
            <a:r>
              <a:rPr lang="de-DE" sz="3500" dirty="0"/>
              <a:t>n</a:t>
            </a:r>
            <a:endParaRPr lang="en-IT" sz="3500" dirty="0"/>
          </a:p>
          <a:p>
            <a:pPr marL="457200" indent="-457200">
              <a:buFont typeface="Arial" panose="020B0604020202020204" pitchFamily="34" charset="0"/>
              <a:buChar char="•"/>
            </a:pPr>
            <a:r>
              <a:rPr lang="en-IT" sz="3500" dirty="0"/>
              <a:t>Unterschiedliche Ansätze: von festen Bürotagen bis zur bedarfsorientierten physischen Präsenz</a:t>
            </a:r>
          </a:p>
          <a:p>
            <a:pPr marL="457200" indent="-457200">
              <a:buFont typeface="Arial" panose="020B0604020202020204" pitchFamily="34" charset="0"/>
              <a:buChar char="•"/>
            </a:pPr>
            <a:r>
              <a:rPr lang="en-IT" sz="3500" dirty="0"/>
              <a:t>Herausforderung: Kombination traditioneller Verfahren mit neuen Formen der Flexibilität</a:t>
            </a:r>
          </a:p>
          <a:p>
            <a:pPr marL="457200" indent="-457200">
              <a:buFont typeface="Arial" panose="020B0604020202020204" pitchFamily="34" charset="0"/>
              <a:buChar char="•"/>
            </a:pPr>
            <a:r>
              <a:rPr lang="en-IT" sz="3500" dirty="0"/>
              <a:t>Entscheidende Rolle der digitalen Technologien</a:t>
            </a:r>
            <a:br>
              <a:rPr lang="en-IT" sz="3500" dirty="0"/>
            </a:br>
            <a:br>
              <a:rPr lang="en-IT" sz="3000" dirty="0"/>
            </a:br>
            <a:endParaRPr lang="en-IT" sz="3000" dirty="0"/>
          </a:p>
        </p:txBody>
      </p:sp>
      <p:grpSp>
        <p:nvGrpSpPr>
          <p:cNvPr id="26" name="Group 6">
            <a:extLst>
              <a:ext uri="{FF2B5EF4-FFF2-40B4-BE49-F238E27FC236}">
                <a16:creationId xmlns:a16="http://schemas.microsoft.com/office/drawing/2014/main" id="{8D96C163-C3AC-467C-EC54-C07386DE0E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40A8924-AA58-1879-0C11-1E0C9621AD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AB2B268B-DEF2-C24C-5E15-853B6F24C59F}"/>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5EB964CC-FDC7-338B-0CC8-DC380BFFA865}"/>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885D5D94-79E2-B550-FBBE-BB5FF79D10B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93DB89A5-2D89-7D77-AFBA-20919D25C5CD}"/>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Tree>
    <p:extLst>
      <p:ext uri="{BB962C8B-B14F-4D97-AF65-F5344CB8AC3E}">
        <p14:creationId xmlns:p14="http://schemas.microsoft.com/office/powerpoint/2010/main" val="3269495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8B0AC0C-CBD7-6E2F-C33C-0124A631556D}"/>
              </a:ext>
            </a:extLst>
          </p:cNvPr>
          <p:cNvSpPr txBox="1"/>
          <p:nvPr/>
        </p:nvSpPr>
        <p:spPr>
          <a:xfrm>
            <a:off x="5107342" y="423005"/>
            <a:ext cx="9362868" cy="740587"/>
          </a:xfrm>
          <a:prstGeom prst="rect">
            <a:avLst/>
          </a:prstGeom>
        </p:spPr>
        <p:txBody>
          <a:bodyPr wrap="square" lIns="0" tIns="0" rIns="0" bIns="0" rtlCol="0" anchor="t">
            <a:spAutoFit/>
          </a:bodyPr>
          <a:lstStyle/>
          <a:p>
            <a:pPr algn="ctr">
              <a:lnSpc>
                <a:spcPts val="5650"/>
              </a:lnSpc>
            </a:pPr>
            <a:r>
              <a:rPr lang="en-US" sz="5000" b="1" spc="-150" dirty="0">
                <a:solidFill>
                  <a:srgbClr val="002C47"/>
                </a:solidFill>
                <a:latin typeface="Poppins Bold"/>
                <a:ea typeface="Poppins Bold"/>
                <a:cs typeface="Poppins Bold"/>
                <a:sym typeface="Poppins Bold"/>
              </a:rPr>
              <a:t>PRAKTISCHER TEIL: CHECKLISTE</a:t>
            </a:r>
          </a:p>
        </p:txBody>
      </p:sp>
      <p:sp>
        <p:nvSpPr>
          <p:cNvPr id="3" name="Rounded Rectangle 2">
            <a:extLst>
              <a:ext uri="{FF2B5EF4-FFF2-40B4-BE49-F238E27FC236}">
                <a16:creationId xmlns:a16="http://schemas.microsoft.com/office/drawing/2014/main" id="{916BE086-FC01-3CD6-A63F-C8930668945D}"/>
              </a:ext>
            </a:extLst>
          </p:cNvPr>
          <p:cNvSpPr/>
          <p:nvPr/>
        </p:nvSpPr>
        <p:spPr>
          <a:xfrm>
            <a:off x="2543499" y="1575505"/>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7" name="Rounded Rectangle 6">
            <a:extLst>
              <a:ext uri="{FF2B5EF4-FFF2-40B4-BE49-F238E27FC236}">
                <a16:creationId xmlns:a16="http://schemas.microsoft.com/office/drawing/2014/main" id="{7114EF28-F486-8654-8DAE-BA1198AE8888}"/>
              </a:ext>
            </a:extLst>
          </p:cNvPr>
          <p:cNvSpPr/>
          <p:nvPr/>
        </p:nvSpPr>
        <p:spPr>
          <a:xfrm>
            <a:off x="5460095" y="1603497"/>
            <a:ext cx="11743590" cy="124295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8" name="Rounded Rectangle 7">
            <a:extLst>
              <a:ext uri="{FF2B5EF4-FFF2-40B4-BE49-F238E27FC236}">
                <a16:creationId xmlns:a16="http://schemas.microsoft.com/office/drawing/2014/main" id="{11E1070F-5F85-1F86-BCE2-22F296001DBC}"/>
              </a:ext>
            </a:extLst>
          </p:cNvPr>
          <p:cNvSpPr/>
          <p:nvPr/>
        </p:nvSpPr>
        <p:spPr>
          <a:xfrm>
            <a:off x="5476477" y="3406591"/>
            <a:ext cx="11637172" cy="12954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9" name="Rounded Rectangle 8">
            <a:extLst>
              <a:ext uri="{FF2B5EF4-FFF2-40B4-BE49-F238E27FC236}">
                <a16:creationId xmlns:a16="http://schemas.microsoft.com/office/drawing/2014/main" id="{37C5F6CA-E8DA-6306-E177-AE7E8FE248C5}"/>
              </a:ext>
            </a:extLst>
          </p:cNvPr>
          <p:cNvSpPr/>
          <p:nvPr/>
        </p:nvSpPr>
        <p:spPr>
          <a:xfrm>
            <a:off x="5449973" y="5347218"/>
            <a:ext cx="11479296"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10" name="Rounded Rectangle 9">
            <a:extLst>
              <a:ext uri="{FF2B5EF4-FFF2-40B4-BE49-F238E27FC236}">
                <a16:creationId xmlns:a16="http://schemas.microsoft.com/office/drawing/2014/main" id="{8428EACA-F79D-413F-EFB1-52A719B2FE6D}"/>
              </a:ext>
            </a:extLst>
          </p:cNvPr>
          <p:cNvSpPr/>
          <p:nvPr/>
        </p:nvSpPr>
        <p:spPr>
          <a:xfrm>
            <a:off x="5500051" y="7121245"/>
            <a:ext cx="1147929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12" name="Graphic 11" descr="Checkbox Ticked with solid fill">
            <a:extLst>
              <a:ext uri="{FF2B5EF4-FFF2-40B4-BE49-F238E27FC236}">
                <a16:creationId xmlns:a16="http://schemas.microsoft.com/office/drawing/2014/main" id="{2A768544-6490-17C7-D982-227B232A6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499" y="1557318"/>
            <a:ext cx="1295400" cy="1295400"/>
          </a:xfrm>
          <a:prstGeom prst="rect">
            <a:avLst/>
          </a:prstGeom>
        </p:spPr>
      </p:pic>
      <p:sp>
        <p:nvSpPr>
          <p:cNvPr id="16" name="TextBox 15">
            <a:extLst>
              <a:ext uri="{FF2B5EF4-FFF2-40B4-BE49-F238E27FC236}">
                <a16:creationId xmlns:a16="http://schemas.microsoft.com/office/drawing/2014/main" id="{EFF8CC53-77CE-9DE7-A677-2A47D762E1FC}"/>
              </a:ext>
            </a:extLst>
          </p:cNvPr>
          <p:cNvSpPr txBox="1"/>
          <p:nvPr/>
        </p:nvSpPr>
        <p:spPr>
          <a:xfrm>
            <a:off x="7066155" y="3740610"/>
            <a:ext cx="9751387" cy="630942"/>
          </a:xfrm>
          <a:prstGeom prst="rect">
            <a:avLst/>
          </a:prstGeom>
          <a:noFill/>
        </p:spPr>
        <p:txBody>
          <a:bodyPr wrap="none" rtlCol="0">
            <a:spAutoFit/>
          </a:bodyPr>
          <a:lstStyle/>
          <a:p>
            <a:r>
              <a:rPr lang="en-GB" sz="3500" dirty="0">
                <a:solidFill>
                  <a:srgbClr val="000000"/>
                </a:solidFill>
                <a:effectLst/>
                <a:latin typeface="Helvetica" pitchFamily="2" charset="0"/>
              </a:rPr>
              <a:t>Der Zugang zum Arbeitsplatz ist sicher und bequem.</a:t>
            </a:r>
          </a:p>
        </p:txBody>
      </p:sp>
      <p:sp>
        <p:nvSpPr>
          <p:cNvPr id="17" name="TextBox 16">
            <a:extLst>
              <a:ext uri="{FF2B5EF4-FFF2-40B4-BE49-F238E27FC236}">
                <a16:creationId xmlns:a16="http://schemas.microsoft.com/office/drawing/2014/main" id="{9A08F83D-BD28-F32E-9165-A6244E5330CA}"/>
              </a:ext>
            </a:extLst>
          </p:cNvPr>
          <p:cNvSpPr txBox="1"/>
          <p:nvPr/>
        </p:nvSpPr>
        <p:spPr>
          <a:xfrm>
            <a:off x="6965445" y="1981062"/>
            <a:ext cx="4419928" cy="630942"/>
          </a:xfrm>
          <a:prstGeom prst="rect">
            <a:avLst/>
          </a:prstGeom>
          <a:noFill/>
        </p:spPr>
        <p:txBody>
          <a:bodyPr wrap="none" rtlCol="0">
            <a:spAutoFit/>
          </a:bodyPr>
          <a:lstStyle/>
          <a:p>
            <a:r>
              <a:rPr lang="en-GB" sz="3500" dirty="0">
                <a:solidFill>
                  <a:srgbClr val="000000"/>
                </a:solidFill>
                <a:effectLst/>
                <a:latin typeface="Helvetica" pitchFamily="2" charset="0"/>
              </a:rPr>
              <a:t>Arbeitsumfeld</a:t>
            </a:r>
          </a:p>
        </p:txBody>
      </p:sp>
      <p:sp>
        <p:nvSpPr>
          <p:cNvPr id="18" name="TextBox 17">
            <a:extLst>
              <a:ext uri="{FF2B5EF4-FFF2-40B4-BE49-F238E27FC236}">
                <a16:creationId xmlns:a16="http://schemas.microsoft.com/office/drawing/2014/main" id="{723E4C71-86EB-4ECC-5C1F-5EB74294BD15}"/>
              </a:ext>
            </a:extLst>
          </p:cNvPr>
          <p:cNvSpPr txBox="1"/>
          <p:nvPr/>
        </p:nvSpPr>
        <p:spPr>
          <a:xfrm>
            <a:off x="7066155" y="5636468"/>
            <a:ext cx="9906000" cy="907941"/>
          </a:xfrm>
          <a:prstGeom prst="rect">
            <a:avLst/>
          </a:prstGeom>
          <a:noFill/>
        </p:spPr>
        <p:txBody>
          <a:bodyPr wrap="square" rtlCol="0">
            <a:spAutoFit/>
          </a:bodyPr>
          <a:lstStyle/>
          <a:p>
            <a:r>
              <a:rPr lang="en-GB" sz="3500" dirty="0">
                <a:solidFill>
                  <a:srgbClr val="000000"/>
                </a:solidFill>
                <a:latin typeface="Helvetica" pitchFamily="2" charset="0"/>
              </a:rPr>
              <a:t>Licht, Luft, Klima und Lärm im Arbeitsbereich</a:t>
            </a:r>
          </a:p>
          <a:p>
            <a:endParaRPr lang="en-IT" dirty="0"/>
          </a:p>
        </p:txBody>
      </p:sp>
      <p:sp>
        <p:nvSpPr>
          <p:cNvPr id="20" name="TextBox 19">
            <a:extLst>
              <a:ext uri="{FF2B5EF4-FFF2-40B4-BE49-F238E27FC236}">
                <a16:creationId xmlns:a16="http://schemas.microsoft.com/office/drawing/2014/main" id="{76FF394A-C02C-14E6-D05E-ABA59E75E246}"/>
              </a:ext>
            </a:extLst>
          </p:cNvPr>
          <p:cNvSpPr txBox="1"/>
          <p:nvPr/>
        </p:nvSpPr>
        <p:spPr>
          <a:xfrm>
            <a:off x="7089730" y="7382315"/>
            <a:ext cx="9144000" cy="630942"/>
          </a:xfrm>
          <a:prstGeom prst="rect">
            <a:avLst/>
          </a:prstGeom>
          <a:noFill/>
        </p:spPr>
        <p:txBody>
          <a:bodyPr wrap="square">
            <a:spAutoFit/>
          </a:bodyPr>
          <a:lstStyle/>
          <a:p>
            <a:r>
              <a:rPr lang="en-GB" sz="3500" dirty="0">
                <a:solidFill>
                  <a:srgbClr val="000000"/>
                </a:solidFill>
                <a:latin typeface="Helvetica" pitchFamily="2" charset="0"/>
              </a:rPr>
              <a:t>Technische Ausstattung</a:t>
            </a:r>
          </a:p>
        </p:txBody>
      </p:sp>
      <p:sp>
        <p:nvSpPr>
          <p:cNvPr id="30" name="Rounded Rectangle 29">
            <a:extLst>
              <a:ext uri="{FF2B5EF4-FFF2-40B4-BE49-F238E27FC236}">
                <a16:creationId xmlns:a16="http://schemas.microsoft.com/office/drawing/2014/main" id="{91066697-26CD-9B9F-914D-504CE92A7453}"/>
              </a:ext>
            </a:extLst>
          </p:cNvPr>
          <p:cNvSpPr/>
          <p:nvPr/>
        </p:nvSpPr>
        <p:spPr>
          <a:xfrm>
            <a:off x="2586025" y="3457234"/>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1" name="Graphic 30" descr="Checkbox Ticked with solid fill">
            <a:extLst>
              <a:ext uri="{FF2B5EF4-FFF2-40B4-BE49-F238E27FC236}">
                <a16:creationId xmlns:a16="http://schemas.microsoft.com/office/drawing/2014/main" id="{A7C9E725-9BD1-0D51-5D64-82876DAD6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6025" y="3419134"/>
            <a:ext cx="1295400" cy="1295400"/>
          </a:xfrm>
          <a:prstGeom prst="rect">
            <a:avLst/>
          </a:prstGeom>
        </p:spPr>
      </p:pic>
      <p:sp>
        <p:nvSpPr>
          <p:cNvPr id="32" name="Rounded Rectangle 31">
            <a:extLst>
              <a:ext uri="{FF2B5EF4-FFF2-40B4-BE49-F238E27FC236}">
                <a16:creationId xmlns:a16="http://schemas.microsoft.com/office/drawing/2014/main" id="{94F1AA2B-52B1-F160-4302-18EA57E9310F}"/>
              </a:ext>
            </a:extLst>
          </p:cNvPr>
          <p:cNvSpPr/>
          <p:nvPr/>
        </p:nvSpPr>
        <p:spPr>
          <a:xfrm>
            <a:off x="2599277" y="5280847"/>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3" name="Graphic 32" descr="Checkbox Ticked with solid fill">
            <a:extLst>
              <a:ext uri="{FF2B5EF4-FFF2-40B4-BE49-F238E27FC236}">
                <a16:creationId xmlns:a16="http://schemas.microsoft.com/office/drawing/2014/main" id="{77945B02-0209-823C-01A3-CDABFA3CCD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6280" y="5265745"/>
            <a:ext cx="1295400" cy="1295400"/>
          </a:xfrm>
          <a:prstGeom prst="rect">
            <a:avLst/>
          </a:prstGeom>
        </p:spPr>
      </p:pic>
      <p:sp>
        <p:nvSpPr>
          <p:cNvPr id="34" name="Rounded Rectangle 33">
            <a:extLst>
              <a:ext uri="{FF2B5EF4-FFF2-40B4-BE49-F238E27FC236}">
                <a16:creationId xmlns:a16="http://schemas.microsoft.com/office/drawing/2014/main" id="{1D6298F9-A2A1-5A59-B6AA-71C9B9066A9F}"/>
              </a:ext>
            </a:extLst>
          </p:cNvPr>
          <p:cNvSpPr/>
          <p:nvPr/>
        </p:nvSpPr>
        <p:spPr>
          <a:xfrm>
            <a:off x="2622468" y="7089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5" name="Graphic 34" descr="Checkbox Ticked with solid fill">
            <a:extLst>
              <a:ext uri="{FF2B5EF4-FFF2-40B4-BE49-F238E27FC236}">
                <a16:creationId xmlns:a16="http://schemas.microsoft.com/office/drawing/2014/main" id="{E08E98CB-1217-B684-C7AE-7F84DCEF2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7089358"/>
            <a:ext cx="1295400" cy="1295400"/>
          </a:xfrm>
          <a:prstGeom prst="rect">
            <a:avLst/>
          </a:prstGeom>
        </p:spPr>
      </p:pic>
      <p:sp>
        <p:nvSpPr>
          <p:cNvPr id="36" name="Rounded Rectangle 35">
            <a:extLst>
              <a:ext uri="{FF2B5EF4-FFF2-40B4-BE49-F238E27FC236}">
                <a16:creationId xmlns:a16="http://schemas.microsoft.com/office/drawing/2014/main" id="{66141C34-55C0-EB01-2EF1-A51934FD3769}"/>
              </a:ext>
            </a:extLst>
          </p:cNvPr>
          <p:cNvSpPr/>
          <p:nvPr/>
        </p:nvSpPr>
        <p:spPr>
          <a:xfrm>
            <a:off x="2599277" y="8871358"/>
            <a:ext cx="1295400" cy="1219200"/>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pic>
        <p:nvPicPr>
          <p:cNvPr id="37" name="Graphic 36" descr="Checkbox Ticked with solid fill">
            <a:extLst>
              <a:ext uri="{FF2B5EF4-FFF2-40B4-BE49-F238E27FC236}">
                <a16:creationId xmlns:a16="http://schemas.microsoft.com/office/drawing/2014/main" id="{05E948D8-E588-0F1B-9236-316D286FB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2468" y="8792187"/>
            <a:ext cx="1295400" cy="1295400"/>
          </a:xfrm>
          <a:prstGeom prst="rect">
            <a:avLst/>
          </a:prstGeom>
        </p:spPr>
      </p:pic>
      <p:sp>
        <p:nvSpPr>
          <p:cNvPr id="39" name="Rounded Rectangle 38">
            <a:extLst>
              <a:ext uri="{FF2B5EF4-FFF2-40B4-BE49-F238E27FC236}">
                <a16:creationId xmlns:a16="http://schemas.microsoft.com/office/drawing/2014/main" id="{BD34F46C-2EA4-888E-E47B-37856AAE8B13}"/>
              </a:ext>
            </a:extLst>
          </p:cNvPr>
          <p:cNvSpPr/>
          <p:nvPr/>
        </p:nvSpPr>
        <p:spPr>
          <a:xfrm>
            <a:off x="5449973" y="8830727"/>
            <a:ext cx="11598965" cy="1217627"/>
          </a:xfrm>
          <a:prstGeom prst="roundRect">
            <a:avLst/>
          </a:prstGeom>
          <a:noFill/>
          <a:ln w="508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T" dirty="0"/>
          </a:p>
        </p:txBody>
      </p:sp>
      <p:sp>
        <p:nvSpPr>
          <p:cNvPr id="40" name="TextBox 39">
            <a:extLst>
              <a:ext uri="{FF2B5EF4-FFF2-40B4-BE49-F238E27FC236}">
                <a16:creationId xmlns:a16="http://schemas.microsoft.com/office/drawing/2014/main" id="{BAB92D5F-BFAB-9AB6-A7BA-9CA349B6A65A}"/>
              </a:ext>
            </a:extLst>
          </p:cNvPr>
          <p:cNvSpPr txBox="1"/>
          <p:nvPr/>
        </p:nvSpPr>
        <p:spPr>
          <a:xfrm>
            <a:off x="7089730" y="9026975"/>
            <a:ext cx="9144000" cy="1169551"/>
          </a:xfrm>
          <a:prstGeom prst="rect">
            <a:avLst/>
          </a:prstGeom>
          <a:noFill/>
        </p:spPr>
        <p:txBody>
          <a:bodyPr wrap="square">
            <a:spAutoFit/>
          </a:bodyPr>
          <a:lstStyle/>
          <a:p>
            <a:r>
              <a:rPr lang="en-GB" sz="3500" dirty="0">
                <a:solidFill>
                  <a:srgbClr val="000000"/>
                </a:solidFill>
                <a:latin typeface="Helvetica" pitchFamily="2" charset="0"/>
              </a:rPr>
              <a:t>Arbeitstische und Stühle</a:t>
            </a:r>
          </a:p>
          <a:p>
            <a:endParaRPr lang="en-GB" sz="3500" dirty="0">
              <a:solidFill>
                <a:srgbClr val="000000"/>
              </a:solidFill>
              <a:latin typeface="Helvetica" pitchFamily="2" charset="0"/>
            </a:endParaRPr>
          </a:p>
        </p:txBody>
      </p:sp>
      <p:pic>
        <p:nvPicPr>
          <p:cNvPr id="44" name="Graphic 43" descr="Shield Tick with solid fill">
            <a:extLst>
              <a:ext uri="{FF2B5EF4-FFF2-40B4-BE49-F238E27FC236}">
                <a16:creationId xmlns:a16="http://schemas.microsoft.com/office/drawing/2014/main" id="{C79EC1E6-0232-3389-15B8-017B37844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8743" y="3590633"/>
            <a:ext cx="914400" cy="914400"/>
          </a:xfrm>
          <a:prstGeom prst="rect">
            <a:avLst/>
          </a:prstGeom>
        </p:spPr>
      </p:pic>
      <p:pic>
        <p:nvPicPr>
          <p:cNvPr id="48" name="Graphic 47" descr="Monitor with solid fill">
            <a:extLst>
              <a:ext uri="{FF2B5EF4-FFF2-40B4-BE49-F238E27FC236}">
                <a16:creationId xmlns:a16="http://schemas.microsoft.com/office/drawing/2014/main" id="{B49836F8-B18A-DEF9-6250-7D5BF02EB5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050" y="7279858"/>
            <a:ext cx="914400" cy="914400"/>
          </a:xfrm>
          <a:prstGeom prst="rect">
            <a:avLst/>
          </a:prstGeom>
        </p:spPr>
      </p:pic>
      <p:pic>
        <p:nvPicPr>
          <p:cNvPr id="52" name="Graphic 51" descr="Window with solid fill">
            <a:extLst>
              <a:ext uri="{FF2B5EF4-FFF2-40B4-BE49-F238E27FC236}">
                <a16:creationId xmlns:a16="http://schemas.microsoft.com/office/drawing/2014/main" id="{7BCC2EBF-8F9D-F7F5-DFC4-1818570BDF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2050" y="5498831"/>
            <a:ext cx="914400" cy="914400"/>
          </a:xfrm>
          <a:prstGeom prst="rect">
            <a:avLst/>
          </a:prstGeom>
        </p:spPr>
      </p:pic>
      <p:pic>
        <p:nvPicPr>
          <p:cNvPr id="54" name="Graphic 53" descr="Office Chair with solid fill">
            <a:extLst>
              <a:ext uri="{FF2B5EF4-FFF2-40B4-BE49-F238E27FC236}">
                <a16:creationId xmlns:a16="http://schemas.microsoft.com/office/drawing/2014/main" id="{17953538-9C48-0959-D084-24F54CB84C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10128" y="8943370"/>
            <a:ext cx="914400" cy="914400"/>
          </a:xfrm>
          <a:prstGeom prst="rect">
            <a:avLst/>
          </a:prstGeom>
        </p:spPr>
      </p:pic>
      <p:pic>
        <p:nvPicPr>
          <p:cNvPr id="56" name="Graphic 55" descr="Desk with solid fill">
            <a:extLst>
              <a:ext uri="{FF2B5EF4-FFF2-40B4-BE49-F238E27FC236}">
                <a16:creationId xmlns:a16="http://schemas.microsoft.com/office/drawing/2014/main" id="{9E00214A-422C-42BF-2009-BDCB275A8F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55570" y="1814280"/>
            <a:ext cx="914400" cy="914400"/>
          </a:xfrm>
          <a:prstGeom prst="rect">
            <a:avLst/>
          </a:prstGeom>
        </p:spPr>
      </p:pic>
      <p:sp>
        <p:nvSpPr>
          <p:cNvPr id="57" name="Freeform 3">
            <a:extLst>
              <a:ext uri="{FF2B5EF4-FFF2-40B4-BE49-F238E27FC236}">
                <a16:creationId xmlns:a16="http://schemas.microsoft.com/office/drawing/2014/main" id="{D563D694-A6A2-82EB-CBBC-3690F7647F88}"/>
              </a:ext>
            </a:extLst>
          </p:cNvPr>
          <p:cNvSpPr/>
          <p:nvPr/>
        </p:nvSpPr>
        <p:spPr>
          <a:xfrm rot="-201626" flipV="1">
            <a:off x="-319431" y="-940577"/>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
        <p:nvSpPr>
          <p:cNvPr id="58" name="Freeform 2">
            <a:extLst>
              <a:ext uri="{FF2B5EF4-FFF2-40B4-BE49-F238E27FC236}">
                <a16:creationId xmlns:a16="http://schemas.microsoft.com/office/drawing/2014/main" id="{CD8E264C-EB57-81C0-8C52-C2D390837BDB}"/>
              </a:ext>
            </a:extLst>
          </p:cNvPr>
          <p:cNvSpPr/>
          <p:nvPr/>
        </p:nvSpPr>
        <p:spPr>
          <a:xfrm rot="-10602057">
            <a:off x="13468653" y="-796904"/>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e-DE"/>
          </a:p>
        </p:txBody>
      </p:sp>
    </p:spTree>
    <p:extLst>
      <p:ext uri="{BB962C8B-B14F-4D97-AF65-F5344CB8AC3E}">
        <p14:creationId xmlns:p14="http://schemas.microsoft.com/office/powerpoint/2010/main" val="174128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6CDD-A490-9F2A-7251-13FC4328504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0510713-F4D6-8995-7D02-7E8F735D8A0C}"/>
              </a:ext>
            </a:extLst>
          </p:cNvPr>
          <p:cNvGrpSpPr/>
          <p:nvPr/>
        </p:nvGrpSpPr>
        <p:grpSpPr>
          <a:xfrm>
            <a:off x="5940775" y="946396"/>
            <a:ext cx="857867" cy="857867"/>
            <a:chOff x="0" y="0"/>
            <a:chExt cx="812800" cy="812800"/>
          </a:xfrm>
        </p:grpSpPr>
        <p:sp>
          <p:nvSpPr>
            <p:cNvPr id="4" name="Freeform 4">
              <a:extLst>
                <a:ext uri="{FF2B5EF4-FFF2-40B4-BE49-F238E27FC236}">
                  <a16:creationId xmlns:a16="http://schemas.microsoft.com/office/drawing/2014/main" id="{5ABA4E15-B490-02AD-88CE-437DACA1AE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a:extLst>
                <a:ext uri="{FF2B5EF4-FFF2-40B4-BE49-F238E27FC236}">
                  <a16:creationId xmlns:a16="http://schemas.microsoft.com/office/drawing/2014/main" id="{B8FA475F-C8B5-CCA6-85FD-B291D077295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a:extLst>
              <a:ext uri="{FF2B5EF4-FFF2-40B4-BE49-F238E27FC236}">
                <a16:creationId xmlns:a16="http://schemas.microsoft.com/office/drawing/2014/main" id="{8F9F5D07-67AE-5187-C8E3-E2AC5591A985}"/>
              </a:ext>
            </a:extLst>
          </p:cNvPr>
          <p:cNvGrpSpPr/>
          <p:nvPr/>
        </p:nvGrpSpPr>
        <p:grpSpPr>
          <a:xfrm>
            <a:off x="6592862" y="2226096"/>
            <a:ext cx="604566" cy="604566"/>
            <a:chOff x="0" y="0"/>
            <a:chExt cx="812800" cy="812800"/>
          </a:xfrm>
        </p:grpSpPr>
        <p:sp>
          <p:nvSpPr>
            <p:cNvPr id="7" name="Freeform 7">
              <a:extLst>
                <a:ext uri="{FF2B5EF4-FFF2-40B4-BE49-F238E27FC236}">
                  <a16:creationId xmlns:a16="http://schemas.microsoft.com/office/drawing/2014/main" id="{538534C6-40BB-8BCF-C645-CDA4D9AB15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a:extLst>
                <a:ext uri="{FF2B5EF4-FFF2-40B4-BE49-F238E27FC236}">
                  <a16:creationId xmlns:a16="http://schemas.microsoft.com/office/drawing/2014/main" id="{CB7F1555-2C7B-3E0F-9EB6-D8C352BDCA4B}"/>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a:extLst>
              <a:ext uri="{FF2B5EF4-FFF2-40B4-BE49-F238E27FC236}">
                <a16:creationId xmlns:a16="http://schemas.microsoft.com/office/drawing/2014/main" id="{9A3EADD5-C49E-E390-D414-0E0921143DF4}"/>
              </a:ext>
            </a:extLst>
          </p:cNvPr>
          <p:cNvGrpSpPr/>
          <p:nvPr/>
        </p:nvGrpSpPr>
        <p:grpSpPr>
          <a:xfrm>
            <a:off x="5825201" y="681913"/>
            <a:ext cx="637633" cy="637633"/>
            <a:chOff x="0" y="0"/>
            <a:chExt cx="812800" cy="812800"/>
          </a:xfrm>
        </p:grpSpPr>
        <p:sp>
          <p:nvSpPr>
            <p:cNvPr id="10" name="Freeform 10">
              <a:extLst>
                <a:ext uri="{FF2B5EF4-FFF2-40B4-BE49-F238E27FC236}">
                  <a16:creationId xmlns:a16="http://schemas.microsoft.com/office/drawing/2014/main" id="{29BC965F-2514-8BD9-DA94-745DFE2716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a:extLst>
                <a:ext uri="{FF2B5EF4-FFF2-40B4-BE49-F238E27FC236}">
                  <a16:creationId xmlns:a16="http://schemas.microsoft.com/office/drawing/2014/main" id="{334F963B-5B5A-9C14-939C-8FFCAC0E6F27}"/>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a:extLst>
              <a:ext uri="{FF2B5EF4-FFF2-40B4-BE49-F238E27FC236}">
                <a16:creationId xmlns:a16="http://schemas.microsoft.com/office/drawing/2014/main" id="{A20C7E32-5C0F-03BD-896E-479B20486275}"/>
              </a:ext>
            </a:extLst>
          </p:cNvPr>
          <p:cNvGrpSpPr>
            <a:grpSpLocks noChangeAspect="1"/>
          </p:cNvGrpSpPr>
          <p:nvPr/>
        </p:nvGrpSpPr>
        <p:grpSpPr>
          <a:xfrm>
            <a:off x="-112900" y="0"/>
            <a:ext cx="12268200" cy="10287000"/>
            <a:chOff x="0" y="0"/>
            <a:chExt cx="21042033" cy="24846598"/>
          </a:xfrm>
        </p:grpSpPr>
        <p:sp>
          <p:nvSpPr>
            <p:cNvPr id="13" name="Freeform 13">
              <a:extLst>
                <a:ext uri="{FF2B5EF4-FFF2-40B4-BE49-F238E27FC236}">
                  <a16:creationId xmlns:a16="http://schemas.microsoft.com/office/drawing/2014/main" id="{CA6C221B-D3CA-A85F-7E40-AA717E3D11EF}"/>
                </a:ext>
              </a:extLst>
            </p:cNvPr>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dirty="0"/>
            </a:p>
          </p:txBody>
        </p:sp>
      </p:grpSp>
      <p:sp>
        <p:nvSpPr>
          <p:cNvPr id="15" name="TextBox 15">
            <a:extLst>
              <a:ext uri="{FF2B5EF4-FFF2-40B4-BE49-F238E27FC236}">
                <a16:creationId xmlns:a16="http://schemas.microsoft.com/office/drawing/2014/main" id="{B9F727BD-550D-9441-C4E2-513F300421B2}"/>
              </a:ext>
            </a:extLst>
          </p:cNvPr>
          <p:cNvSpPr txBox="1"/>
          <p:nvPr/>
        </p:nvSpPr>
        <p:spPr>
          <a:xfrm>
            <a:off x="6854438" y="741691"/>
            <a:ext cx="6756843" cy="703975"/>
          </a:xfrm>
          <a:prstGeom prst="rect">
            <a:avLst/>
          </a:prstGeom>
        </p:spPr>
        <p:txBody>
          <a:bodyPr lIns="0" tIns="0" rIns="0" bIns="0" rtlCol="0" anchor="t">
            <a:spAutoFit/>
          </a:bodyPr>
          <a:lstStyle/>
          <a:p>
            <a:pPr marL="0" lvl="0" indent="0" algn="r">
              <a:lnSpc>
                <a:spcPts val="5423"/>
              </a:lnSpc>
              <a:spcBef>
                <a:spcPct val="0"/>
              </a:spcBef>
            </a:pPr>
            <a:r>
              <a:rPr lang="en-US" sz="4799" b="1" spc="-143" dirty="0">
                <a:solidFill>
                  <a:srgbClr val="002C47"/>
                </a:solidFill>
                <a:latin typeface="Poppins Bold"/>
                <a:ea typeface="Poppins Bold"/>
                <a:cs typeface="Poppins Bold"/>
                <a:sym typeface="Poppins Bold"/>
              </a:rPr>
              <a:t>DEFINITION</a:t>
            </a:r>
          </a:p>
        </p:txBody>
      </p:sp>
      <p:sp>
        <p:nvSpPr>
          <p:cNvPr id="17" name="Rounded Rectangle 16">
            <a:extLst>
              <a:ext uri="{FF2B5EF4-FFF2-40B4-BE49-F238E27FC236}">
                <a16:creationId xmlns:a16="http://schemas.microsoft.com/office/drawing/2014/main" id="{9E798435-777D-0BE2-6D5E-27267FE40C1D}"/>
              </a:ext>
            </a:extLst>
          </p:cNvPr>
          <p:cNvSpPr/>
          <p:nvPr/>
        </p:nvSpPr>
        <p:spPr>
          <a:xfrm>
            <a:off x="5181600" y="3238500"/>
            <a:ext cx="8458200" cy="1600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ounded Rectangle 17">
            <a:extLst>
              <a:ext uri="{FF2B5EF4-FFF2-40B4-BE49-F238E27FC236}">
                <a16:creationId xmlns:a16="http://schemas.microsoft.com/office/drawing/2014/main" id="{E36ACDAF-F169-26CE-AAC3-D794DD2E231F}"/>
              </a:ext>
            </a:extLst>
          </p:cNvPr>
          <p:cNvSpPr/>
          <p:nvPr/>
        </p:nvSpPr>
        <p:spPr>
          <a:xfrm>
            <a:off x="5334000" y="1575879"/>
            <a:ext cx="9829800" cy="1905000"/>
          </a:xfrm>
          <a:prstGeom prst="roundRect">
            <a:avLst>
              <a:gd name="adj" fmla="val 50000"/>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6500" dirty="0">
                <a:solidFill>
                  <a:schemeClr val="tx1"/>
                </a:solidFill>
              </a:rPr>
              <a:t>HYBRID ARBEITEN</a:t>
            </a:r>
          </a:p>
        </p:txBody>
      </p:sp>
      <p:pic>
        <p:nvPicPr>
          <p:cNvPr id="22" name="Graphic 21" descr="Magnifying glass with solid fill">
            <a:extLst>
              <a:ext uri="{FF2B5EF4-FFF2-40B4-BE49-F238E27FC236}">
                <a16:creationId xmlns:a16="http://schemas.microsoft.com/office/drawing/2014/main" id="{18105531-1A9A-D404-459C-5A7EEE14FB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508" y="2120181"/>
            <a:ext cx="914400" cy="914400"/>
          </a:xfrm>
          <a:prstGeom prst="rect">
            <a:avLst/>
          </a:prstGeom>
        </p:spPr>
      </p:pic>
      <p:sp>
        <p:nvSpPr>
          <p:cNvPr id="23" name="Rounded Rectangle 22">
            <a:extLst>
              <a:ext uri="{FF2B5EF4-FFF2-40B4-BE49-F238E27FC236}">
                <a16:creationId xmlns:a16="http://schemas.microsoft.com/office/drawing/2014/main" id="{4AFE3C16-2014-153C-16E8-0A09245E5BC7}"/>
              </a:ext>
            </a:extLst>
          </p:cNvPr>
          <p:cNvSpPr/>
          <p:nvPr/>
        </p:nvSpPr>
        <p:spPr>
          <a:xfrm>
            <a:off x="3657601" y="3596232"/>
            <a:ext cx="14020800" cy="6604651"/>
          </a:xfrm>
          <a:prstGeom prst="roundRect">
            <a:avLst>
              <a:gd name="adj" fmla="val 29414"/>
            </a:avLst>
          </a:prstGeom>
          <a:solidFill>
            <a:schemeClr val="bg1">
              <a:alpha val="824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ln w="0"/>
              <a:solidFill>
                <a:schemeClr val="tx1"/>
              </a:solidFill>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6E838EBA-3B7E-4F37-BE17-505926AF1AC8}"/>
              </a:ext>
            </a:extLst>
          </p:cNvPr>
          <p:cNvSpPr txBox="1"/>
          <p:nvPr/>
        </p:nvSpPr>
        <p:spPr>
          <a:xfrm>
            <a:off x="4648200" y="4098035"/>
            <a:ext cx="12801578" cy="7294305"/>
          </a:xfrm>
          <a:prstGeom prst="rect">
            <a:avLst/>
          </a:prstGeom>
          <a:noFill/>
        </p:spPr>
        <p:txBody>
          <a:bodyPr wrap="square" rtlCol="0">
            <a:spAutoFit/>
          </a:bodyPr>
          <a:lstStyle/>
          <a:p>
            <a:r>
              <a:rPr lang="en-IT" sz="6000" dirty="0"/>
              <a:t>Ziele des Managements beim hybriden Arbeiten: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ein Gleichgewicht zwischen individuellen Bedürfnissen </a:t>
            </a:r>
            <a:br>
              <a:rPr lang="en-IT" sz="3700" dirty="0"/>
            </a:br>
            <a:r>
              <a:rPr lang="en-IT" sz="3700" dirty="0"/>
              <a:t>		und einer fairen Behandlung für alle </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inklusiv sein</a:t>
            </a:r>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endParaRPr lang="en-IT" sz="3500" dirty="0"/>
          </a:p>
          <a:p>
            <a:pPr marL="457200" indent="-457200">
              <a:buFont typeface="Arial" panose="020B0604020202020204" pitchFamily="34" charset="0"/>
              <a:buChar char="•"/>
            </a:pPr>
            <a:r>
              <a:rPr lang="en-IT" sz="3700" dirty="0"/>
              <a:t>           Aufrechterhaltung der Unternehmenskultur und der organisatorischen Kohärenz unabhängig vom Arbeitsort des Einzelnen</a:t>
            </a:r>
            <a:br>
              <a:rPr lang="en-IT" sz="3700" dirty="0"/>
            </a:br>
            <a:br>
              <a:rPr lang="en-IT" sz="3700" dirty="0"/>
            </a:br>
            <a:endParaRPr lang="en-IT" sz="3700" dirty="0"/>
          </a:p>
        </p:txBody>
      </p:sp>
      <p:grpSp>
        <p:nvGrpSpPr>
          <p:cNvPr id="26" name="Group 6">
            <a:extLst>
              <a:ext uri="{FF2B5EF4-FFF2-40B4-BE49-F238E27FC236}">
                <a16:creationId xmlns:a16="http://schemas.microsoft.com/office/drawing/2014/main" id="{82382FEB-ACDA-6721-E70A-36CCD496481F}"/>
              </a:ext>
            </a:extLst>
          </p:cNvPr>
          <p:cNvGrpSpPr/>
          <p:nvPr/>
        </p:nvGrpSpPr>
        <p:grpSpPr>
          <a:xfrm>
            <a:off x="8674350" y="887451"/>
            <a:ext cx="604566" cy="604566"/>
            <a:chOff x="0" y="0"/>
            <a:chExt cx="812800" cy="812800"/>
          </a:xfrm>
        </p:grpSpPr>
        <p:sp>
          <p:nvSpPr>
            <p:cNvPr id="27" name="Freeform 7">
              <a:extLst>
                <a:ext uri="{FF2B5EF4-FFF2-40B4-BE49-F238E27FC236}">
                  <a16:creationId xmlns:a16="http://schemas.microsoft.com/office/drawing/2014/main" id="{FEA9CB39-0588-2628-03A5-F5DFB7F325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dirty="0"/>
            </a:p>
          </p:txBody>
        </p:sp>
        <p:sp>
          <p:nvSpPr>
            <p:cNvPr id="28" name="TextBox 8">
              <a:extLst>
                <a:ext uri="{FF2B5EF4-FFF2-40B4-BE49-F238E27FC236}">
                  <a16:creationId xmlns:a16="http://schemas.microsoft.com/office/drawing/2014/main" id="{FB8126E6-4D9D-5DA2-0BFB-5F8551E137EE}"/>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29" name="Group 9">
            <a:extLst>
              <a:ext uri="{FF2B5EF4-FFF2-40B4-BE49-F238E27FC236}">
                <a16:creationId xmlns:a16="http://schemas.microsoft.com/office/drawing/2014/main" id="{260B8B67-70B4-AC5B-3351-304DEB8C9596}"/>
              </a:ext>
            </a:extLst>
          </p:cNvPr>
          <p:cNvGrpSpPr/>
          <p:nvPr/>
        </p:nvGrpSpPr>
        <p:grpSpPr>
          <a:xfrm>
            <a:off x="8509115" y="496526"/>
            <a:ext cx="637633" cy="637633"/>
            <a:chOff x="0" y="0"/>
            <a:chExt cx="812800" cy="812800"/>
          </a:xfrm>
        </p:grpSpPr>
        <p:sp>
          <p:nvSpPr>
            <p:cNvPr id="30" name="Freeform 10">
              <a:extLst>
                <a:ext uri="{FF2B5EF4-FFF2-40B4-BE49-F238E27FC236}">
                  <a16:creationId xmlns:a16="http://schemas.microsoft.com/office/drawing/2014/main" id="{B84E08AD-9F04-596C-3154-997825369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31" name="TextBox 11">
              <a:extLst>
                <a:ext uri="{FF2B5EF4-FFF2-40B4-BE49-F238E27FC236}">
                  <a16:creationId xmlns:a16="http://schemas.microsoft.com/office/drawing/2014/main" id="{FFCAB34C-5716-490F-E6CB-B6045002DA22}"/>
                </a:ext>
              </a:extLst>
            </p:cNvPr>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pic>
        <p:nvPicPr>
          <p:cNvPr id="14" name="Graphic 13" descr="Scales of justice with solid fill">
            <a:extLst>
              <a:ext uri="{FF2B5EF4-FFF2-40B4-BE49-F238E27FC236}">
                <a16:creationId xmlns:a16="http://schemas.microsoft.com/office/drawing/2014/main" id="{483D088C-4194-3CDE-65E6-3DE1280A33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1777" y="5224399"/>
            <a:ext cx="1050621" cy="1050621"/>
          </a:xfrm>
          <a:prstGeom prst="rect">
            <a:avLst/>
          </a:prstGeom>
        </p:spPr>
      </p:pic>
      <p:pic>
        <p:nvPicPr>
          <p:cNvPr id="19" name="Graphic 18" descr="Judge female with solid fill">
            <a:extLst>
              <a:ext uri="{FF2B5EF4-FFF2-40B4-BE49-F238E27FC236}">
                <a16:creationId xmlns:a16="http://schemas.microsoft.com/office/drawing/2014/main" id="{C9A2ACF2-910A-CEE2-7F45-1B3A9F99C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8745" y="6954675"/>
            <a:ext cx="1162782" cy="1162782"/>
          </a:xfrm>
          <a:prstGeom prst="rect">
            <a:avLst/>
          </a:prstGeom>
        </p:spPr>
      </p:pic>
      <p:pic>
        <p:nvPicPr>
          <p:cNvPr id="32" name="Graphic 31" descr="Cycle with people with solid fill">
            <a:extLst>
              <a:ext uri="{FF2B5EF4-FFF2-40B4-BE49-F238E27FC236}">
                <a16:creationId xmlns:a16="http://schemas.microsoft.com/office/drawing/2014/main" id="{FF7C9D60-D41B-8269-E041-093B2E05E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5369" y="8557447"/>
            <a:ext cx="1643436" cy="1643436"/>
          </a:xfrm>
          <a:prstGeom prst="rect">
            <a:avLst/>
          </a:prstGeom>
        </p:spPr>
      </p:pic>
    </p:spTree>
    <p:extLst>
      <p:ext uri="{BB962C8B-B14F-4D97-AF65-F5344CB8AC3E}">
        <p14:creationId xmlns:p14="http://schemas.microsoft.com/office/powerpoint/2010/main" val="124422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4298</Words>
  <Application>Microsoft Office PowerPoint</Application>
  <PresentationFormat>Benutzerdefiniert</PresentationFormat>
  <Paragraphs>853</Paragraphs>
  <Slides>57</Slides>
  <Notes>46</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57</vt:i4>
      </vt:variant>
    </vt:vector>
  </HeadingPairs>
  <TitlesOfParts>
    <vt:vector size="70" baseType="lpstr">
      <vt:lpstr>Poppins Semi-Bold</vt:lpstr>
      <vt:lpstr>Arial Unicode MS</vt:lpstr>
      <vt:lpstr>Aptos</vt:lpstr>
      <vt:lpstr>Poppins</vt:lpstr>
      <vt:lpstr>Helvetica</vt:lpstr>
      <vt:lpstr>Courier New</vt:lpstr>
      <vt:lpstr>Poppins Medium</vt:lpstr>
      <vt:lpstr>Arial</vt:lpstr>
      <vt:lpstr>Poppins Bold</vt:lpstr>
      <vt:lpstr>Arimo</vt:lpstr>
      <vt:lpstr>Wingdings</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PPT TEMPLATE STAY OK_official template</dc:title>
  <dc:creator>Wolfgang</dc:creator>
  <cp:keywords>, docId:3E7BD9A8876E58EEEAFE5CEF4A4BAD2D</cp:keywords>
  <cp:lastModifiedBy>Wolfgang Schabereiter</cp:lastModifiedBy>
  <cp:revision>9</cp:revision>
  <dcterms:created xsi:type="dcterms:W3CDTF">2006-08-16T00:00:00Z</dcterms:created>
  <dcterms:modified xsi:type="dcterms:W3CDTF">2025-04-29T12:51:32Z</dcterms:modified>
  <dc:identifier>DAGTuHxlaHg</dc:identifier>
</cp:coreProperties>
</file>