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Lst>
  <p:sldSz cy="10287000" cx="18288000"/>
  <p:notesSz cx="6858000" cy="9144000"/>
  <p:embeddedFontLst>
    <p:embeddedFont>
      <p:font typeface="Arimo"/>
      <p:regular r:id="rId61"/>
      <p:bold r:id="rId62"/>
      <p:italic r:id="rId63"/>
      <p:boldItalic r:id="rId64"/>
    </p:embeddedFont>
    <p:embeddedFont>
      <p:font typeface="Poppins"/>
      <p:regular r:id="rId65"/>
      <p:bold r:id="rId66"/>
      <p:italic r:id="rId67"/>
      <p:boldItalic r:id="rId68"/>
    </p:embeddedFont>
    <p:embeddedFont>
      <p:font typeface="Poppins Medium"/>
      <p:regular r:id="rId69"/>
      <p:bold r:id="rId70"/>
      <p:italic r:id="rId71"/>
      <p:boldItalic r:id="rId72"/>
    </p:embeddedFont>
    <p:embeddedFont>
      <p:font typeface="Helvetica Neue"/>
      <p:regular r:id="rId73"/>
      <p:bold r:id="rId74"/>
      <p:italic r:id="rId75"/>
      <p:boldItalic r:id="rId76"/>
    </p:embeddedFont>
    <p:embeddedFont>
      <p:font typeface="Poppins SemiBold"/>
      <p:regular r:id="rId77"/>
      <p:bold r:id="rId78"/>
      <p:italic r:id="rId79"/>
      <p:boldItalic r:id="rId8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8CFBFF7-00DB-4776-B897-BBC53065665C}">
  <a:tblStyle styleId="{58CFBFF7-00DB-4776-B897-BBC53065665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8F6ED434-6776-40ED-9866-08A16E09D431}"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DA069DA3-6B04-493A-B27B-70DE25DFCC7C}" styleName="Table_2">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PoppinsSemiBold-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HelveticaNeue-regular.fntdata"/><Relationship Id="rId72" Type="http://schemas.openxmlformats.org/officeDocument/2006/relationships/font" Target="fonts/PoppinsMedium-boldItalic.fntdata"/><Relationship Id="rId31" Type="http://schemas.openxmlformats.org/officeDocument/2006/relationships/slide" Target="slides/slide25.xml"/><Relationship Id="rId75" Type="http://schemas.openxmlformats.org/officeDocument/2006/relationships/font" Target="fonts/HelveticaNeue-italic.fntdata"/><Relationship Id="rId30" Type="http://schemas.openxmlformats.org/officeDocument/2006/relationships/slide" Target="slides/slide24.xml"/><Relationship Id="rId74" Type="http://schemas.openxmlformats.org/officeDocument/2006/relationships/font" Target="fonts/HelveticaNeue-bold.fntdata"/><Relationship Id="rId33" Type="http://schemas.openxmlformats.org/officeDocument/2006/relationships/slide" Target="slides/slide27.xml"/><Relationship Id="rId77" Type="http://schemas.openxmlformats.org/officeDocument/2006/relationships/font" Target="fonts/PoppinsSemiBold-regular.fntdata"/><Relationship Id="rId32" Type="http://schemas.openxmlformats.org/officeDocument/2006/relationships/slide" Target="slides/slide26.xml"/><Relationship Id="rId76" Type="http://schemas.openxmlformats.org/officeDocument/2006/relationships/font" Target="fonts/HelveticaNeue-boldItalic.fntdata"/><Relationship Id="rId35" Type="http://schemas.openxmlformats.org/officeDocument/2006/relationships/slide" Target="slides/slide29.xml"/><Relationship Id="rId79" Type="http://schemas.openxmlformats.org/officeDocument/2006/relationships/font" Target="fonts/PoppinsSemiBold-italic.fntdata"/><Relationship Id="rId34" Type="http://schemas.openxmlformats.org/officeDocument/2006/relationships/slide" Target="slides/slide28.xml"/><Relationship Id="rId78" Type="http://schemas.openxmlformats.org/officeDocument/2006/relationships/font" Target="fonts/PoppinsSemiBold-bold.fntdata"/><Relationship Id="rId71" Type="http://schemas.openxmlformats.org/officeDocument/2006/relationships/font" Target="fonts/PoppinsMedium-italic.fntdata"/><Relationship Id="rId70" Type="http://schemas.openxmlformats.org/officeDocument/2006/relationships/font" Target="fonts/PoppinsMedium-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Arimo-bold.fntdata"/><Relationship Id="rId61" Type="http://schemas.openxmlformats.org/officeDocument/2006/relationships/font" Target="fonts/Arimo-regular.fntdata"/><Relationship Id="rId20" Type="http://schemas.openxmlformats.org/officeDocument/2006/relationships/slide" Target="slides/slide14.xml"/><Relationship Id="rId64" Type="http://schemas.openxmlformats.org/officeDocument/2006/relationships/font" Target="fonts/Arimo-boldItalic.fntdata"/><Relationship Id="rId63" Type="http://schemas.openxmlformats.org/officeDocument/2006/relationships/font" Target="fonts/Arimo-italic.fntdata"/><Relationship Id="rId22" Type="http://schemas.openxmlformats.org/officeDocument/2006/relationships/slide" Target="slides/slide16.xml"/><Relationship Id="rId66" Type="http://schemas.openxmlformats.org/officeDocument/2006/relationships/font" Target="fonts/Poppins-bold.fntdata"/><Relationship Id="rId21" Type="http://schemas.openxmlformats.org/officeDocument/2006/relationships/slide" Target="slides/slide15.xml"/><Relationship Id="rId65" Type="http://schemas.openxmlformats.org/officeDocument/2006/relationships/font" Target="fonts/Poppins-regular.fntdata"/><Relationship Id="rId24" Type="http://schemas.openxmlformats.org/officeDocument/2006/relationships/slide" Target="slides/slide18.xml"/><Relationship Id="rId68" Type="http://schemas.openxmlformats.org/officeDocument/2006/relationships/font" Target="fonts/Poppins-boldItalic.fntdata"/><Relationship Id="rId23" Type="http://schemas.openxmlformats.org/officeDocument/2006/relationships/slide" Target="slides/slide17.xml"/><Relationship Id="rId67" Type="http://schemas.openxmlformats.org/officeDocument/2006/relationships/font" Target="fonts/Poppins-italic.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PoppinsMedium-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1" name="Google Shape;38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228600" rtl="0" algn="l">
              <a:lnSpc>
                <a:spcPct val="100000"/>
              </a:lnSpc>
              <a:spcBef>
                <a:spcPts val="0"/>
              </a:spcBef>
              <a:spcAft>
                <a:spcPts val="0"/>
              </a:spcAft>
              <a:buSzPts val="1400"/>
              <a:buNone/>
            </a:pPr>
            <a:r>
              <a:rPr lang="en-GB" sz="1200">
                <a:latin typeface="Arial"/>
                <a:ea typeface="Arial"/>
                <a:cs typeface="Arial"/>
                <a:sym typeface="Arial"/>
              </a:rPr>
              <a:t>Tips for clear guidelines</a:t>
            </a:r>
            <a:endParaRPr sz="1200">
              <a:latin typeface="Arial"/>
              <a:ea typeface="Arial"/>
              <a:cs typeface="Arial"/>
              <a:sym typeface="Arial"/>
            </a:endParaRPr>
          </a:p>
          <a:p>
            <a:pPr indent="-285750" lvl="1" marL="742950" rtl="0" algn="l">
              <a:lnSpc>
                <a:spcPct val="100000"/>
              </a:lnSpc>
              <a:spcBef>
                <a:spcPts val="0"/>
              </a:spcBef>
              <a:spcAft>
                <a:spcPts val="0"/>
              </a:spcAft>
              <a:buClr>
                <a:schemeClr val="dk1"/>
              </a:buClr>
              <a:buSzPts val="1200"/>
              <a:buFont typeface="Courier New"/>
              <a:buChar char="o"/>
            </a:pPr>
            <a:r>
              <a:rPr lang="en-GB" sz="1200">
                <a:latin typeface="Arial"/>
                <a:ea typeface="Arial"/>
                <a:cs typeface="Arial"/>
                <a:sym typeface="Arial"/>
              </a:rPr>
              <a:t>Discuss with employees and other managers</a:t>
            </a:r>
            <a:endParaRPr sz="1200">
              <a:latin typeface="Arial"/>
              <a:ea typeface="Arial"/>
              <a:cs typeface="Arial"/>
              <a:sym typeface="Arial"/>
            </a:endParaRPr>
          </a:p>
          <a:p>
            <a:pPr indent="-228600" lvl="2" marL="1143000" rtl="0" algn="l">
              <a:lnSpc>
                <a:spcPct val="100000"/>
              </a:lnSpc>
              <a:spcBef>
                <a:spcPts val="0"/>
              </a:spcBef>
              <a:spcAft>
                <a:spcPts val="0"/>
              </a:spcAft>
              <a:buClr>
                <a:schemeClr val="dk1"/>
              </a:buClr>
              <a:buSzPts val="1200"/>
              <a:buFont typeface="Noto Sans Symbols"/>
              <a:buChar char="▪"/>
            </a:pPr>
            <a:r>
              <a:rPr lang="en-GB" sz="1200">
                <a:latin typeface="Arial"/>
                <a:ea typeface="Arial"/>
                <a:cs typeface="Arial"/>
                <a:sym typeface="Arial"/>
              </a:rPr>
              <a:t>Consider everyone’s expectations so that you won’t have to change the guidelines every month.</a:t>
            </a:r>
            <a:endParaRPr sz="1200">
              <a:latin typeface="Arial"/>
              <a:ea typeface="Arial"/>
              <a:cs typeface="Arial"/>
              <a:sym typeface="Arial"/>
            </a:endParaRPr>
          </a:p>
          <a:p>
            <a:pPr indent="-285750" lvl="1" marL="742950" rtl="0" algn="l">
              <a:lnSpc>
                <a:spcPct val="100000"/>
              </a:lnSpc>
              <a:spcBef>
                <a:spcPts val="0"/>
              </a:spcBef>
              <a:spcAft>
                <a:spcPts val="0"/>
              </a:spcAft>
              <a:buClr>
                <a:schemeClr val="dk1"/>
              </a:buClr>
              <a:buSzPts val="1200"/>
              <a:buFont typeface="Courier New"/>
              <a:buChar char="o"/>
            </a:pPr>
            <a:r>
              <a:rPr lang="en-GB" sz="1200">
                <a:latin typeface="Arial"/>
                <a:ea typeface="Arial"/>
                <a:cs typeface="Arial"/>
                <a:sym typeface="Arial"/>
              </a:rPr>
              <a:t>Be as specific as possible</a:t>
            </a:r>
            <a:endParaRPr sz="1200">
              <a:latin typeface="Arial"/>
              <a:ea typeface="Arial"/>
              <a:cs typeface="Arial"/>
              <a:sym typeface="Arial"/>
            </a:endParaRPr>
          </a:p>
          <a:p>
            <a:pPr indent="-228600" lvl="2" marL="1143000" rtl="0" algn="l">
              <a:lnSpc>
                <a:spcPct val="100000"/>
              </a:lnSpc>
              <a:spcBef>
                <a:spcPts val="0"/>
              </a:spcBef>
              <a:spcAft>
                <a:spcPts val="0"/>
              </a:spcAft>
              <a:buClr>
                <a:schemeClr val="dk1"/>
              </a:buClr>
              <a:buSzPts val="1200"/>
              <a:buFont typeface="Noto Sans Symbols"/>
              <a:buChar char="▪"/>
            </a:pPr>
            <a:r>
              <a:rPr lang="en-GB" sz="1200">
                <a:latin typeface="Arial"/>
                <a:ea typeface="Arial"/>
                <a:cs typeface="Arial"/>
                <a:sym typeface="Arial"/>
              </a:rPr>
              <a:t>The main goal is to avoid confusion 🡪 therefore provide simple and comprehensive guidelines</a:t>
            </a:r>
            <a:endParaRPr sz="1200">
              <a:latin typeface="Arial"/>
              <a:ea typeface="Arial"/>
              <a:cs typeface="Arial"/>
              <a:sym typeface="Arial"/>
            </a:endParaRPr>
          </a:p>
          <a:p>
            <a:pPr indent="-228600" lvl="2" marL="1143000" rtl="0" algn="l">
              <a:lnSpc>
                <a:spcPct val="100000"/>
              </a:lnSpc>
              <a:spcBef>
                <a:spcPts val="0"/>
              </a:spcBef>
              <a:spcAft>
                <a:spcPts val="0"/>
              </a:spcAft>
              <a:buClr>
                <a:schemeClr val="dk1"/>
              </a:buClr>
              <a:buSzPts val="1200"/>
              <a:buFont typeface="Noto Sans Symbols"/>
              <a:buChar char="▪"/>
            </a:pPr>
            <a:r>
              <a:rPr lang="en-GB" sz="1200">
                <a:latin typeface="Arial"/>
                <a:ea typeface="Arial"/>
                <a:cs typeface="Arial"/>
                <a:sym typeface="Arial"/>
              </a:rPr>
              <a:t>That is: be specific and cover as many questions as possible</a:t>
            </a:r>
            <a:endParaRPr sz="1200">
              <a:latin typeface="Arial"/>
              <a:ea typeface="Arial"/>
              <a:cs typeface="Arial"/>
              <a:sym typeface="Arial"/>
            </a:endParaRPr>
          </a:p>
          <a:p>
            <a:pPr indent="-285750" lvl="1" marL="742950" rtl="0" algn="l">
              <a:lnSpc>
                <a:spcPct val="100000"/>
              </a:lnSpc>
              <a:spcBef>
                <a:spcPts val="0"/>
              </a:spcBef>
              <a:spcAft>
                <a:spcPts val="0"/>
              </a:spcAft>
              <a:buClr>
                <a:schemeClr val="dk1"/>
              </a:buClr>
              <a:buSzPts val="1200"/>
              <a:buFont typeface="Courier New"/>
              <a:buChar char="o"/>
            </a:pPr>
            <a:r>
              <a:rPr lang="en-GB" sz="1200">
                <a:latin typeface="Arial"/>
                <a:ea typeface="Arial"/>
                <a:cs typeface="Arial"/>
                <a:sym typeface="Arial"/>
              </a:rPr>
              <a:t>Make it your own</a:t>
            </a:r>
            <a:endParaRPr sz="1200">
              <a:latin typeface="Arial"/>
              <a:ea typeface="Arial"/>
              <a:cs typeface="Arial"/>
              <a:sym typeface="Arial"/>
            </a:endParaRPr>
          </a:p>
          <a:p>
            <a:pPr indent="-228600" lvl="2" marL="1143000" rtl="0" algn="l">
              <a:lnSpc>
                <a:spcPct val="100000"/>
              </a:lnSpc>
              <a:spcBef>
                <a:spcPts val="0"/>
              </a:spcBef>
              <a:spcAft>
                <a:spcPts val="0"/>
              </a:spcAft>
              <a:buClr>
                <a:schemeClr val="dk1"/>
              </a:buClr>
              <a:buSzPts val="1200"/>
              <a:buFont typeface="Noto Sans Symbols"/>
              <a:buChar char="▪"/>
            </a:pPr>
            <a:r>
              <a:rPr lang="en-GB" sz="1200">
                <a:latin typeface="Arial"/>
                <a:ea typeface="Arial"/>
                <a:cs typeface="Arial"/>
                <a:sym typeface="Arial"/>
              </a:rPr>
              <a:t>There is no one-size-fits-all model. </a:t>
            </a:r>
            <a:endParaRPr sz="1200">
              <a:latin typeface="Arial"/>
              <a:ea typeface="Arial"/>
              <a:cs typeface="Arial"/>
              <a:sym typeface="Arial"/>
            </a:endParaRPr>
          </a:p>
          <a:p>
            <a:pPr indent="-228600" lvl="2" marL="1143000" rtl="0" algn="l">
              <a:lnSpc>
                <a:spcPct val="100000"/>
              </a:lnSpc>
              <a:spcBef>
                <a:spcPts val="0"/>
              </a:spcBef>
              <a:spcAft>
                <a:spcPts val="0"/>
              </a:spcAft>
              <a:buClr>
                <a:schemeClr val="dk1"/>
              </a:buClr>
              <a:buSzPts val="1200"/>
              <a:buFont typeface="Noto Sans Symbols"/>
              <a:buChar char="▪"/>
            </a:pPr>
            <a:r>
              <a:rPr lang="en-GB" sz="1200">
                <a:latin typeface="Arial"/>
                <a:ea typeface="Arial"/>
                <a:cs typeface="Arial"/>
                <a:sym typeface="Arial"/>
              </a:rPr>
              <a:t>Customise and tailor your strategy to the needs of the model.</a:t>
            </a:r>
            <a:endParaRPr sz="1200">
              <a:latin typeface="Arial"/>
              <a:ea typeface="Arial"/>
              <a:cs typeface="Arial"/>
              <a:sym typeface="Arial"/>
            </a:endParaRPr>
          </a:p>
          <a:p>
            <a:pPr indent="-285750" lvl="1" marL="742950" rtl="0" algn="l">
              <a:lnSpc>
                <a:spcPct val="100000"/>
              </a:lnSpc>
              <a:spcBef>
                <a:spcPts val="0"/>
              </a:spcBef>
              <a:spcAft>
                <a:spcPts val="0"/>
              </a:spcAft>
              <a:buClr>
                <a:schemeClr val="dk1"/>
              </a:buClr>
              <a:buSzPts val="1200"/>
              <a:buFont typeface="Courier New"/>
              <a:buChar char="o"/>
            </a:pPr>
            <a:r>
              <a:rPr lang="en-GB" sz="1200">
                <a:latin typeface="Arial"/>
                <a:ea typeface="Arial"/>
                <a:cs typeface="Arial"/>
                <a:sym typeface="Arial"/>
              </a:rPr>
              <a:t>Remain open to feedback</a:t>
            </a:r>
            <a:endParaRPr sz="1200">
              <a:latin typeface="Arial"/>
              <a:ea typeface="Arial"/>
              <a:cs typeface="Arial"/>
              <a:sym typeface="Arial"/>
            </a:endParaRPr>
          </a:p>
          <a:p>
            <a:pPr indent="-228600" lvl="2" marL="1143000" rtl="0" algn="l">
              <a:lnSpc>
                <a:spcPct val="100000"/>
              </a:lnSpc>
              <a:spcBef>
                <a:spcPts val="0"/>
              </a:spcBef>
              <a:spcAft>
                <a:spcPts val="0"/>
              </a:spcAft>
              <a:buClr>
                <a:schemeClr val="dk1"/>
              </a:buClr>
              <a:buSzPts val="1200"/>
              <a:buFont typeface="Noto Sans Symbols"/>
              <a:buChar char="▪"/>
            </a:pPr>
            <a:r>
              <a:rPr lang="en-GB" sz="1200">
                <a:latin typeface="Arial"/>
                <a:ea typeface="Arial"/>
                <a:cs typeface="Arial"/>
                <a:sym typeface="Arial"/>
              </a:rPr>
              <a:t>The hybrid strategy may not be well received by the employees. </a:t>
            </a:r>
            <a:endParaRPr sz="1200">
              <a:latin typeface="Arial"/>
              <a:ea typeface="Arial"/>
              <a:cs typeface="Arial"/>
              <a:sym typeface="Arial"/>
            </a:endParaRPr>
          </a:p>
          <a:p>
            <a:pPr indent="-228600" lvl="2" marL="1143000" rtl="0" algn="l">
              <a:lnSpc>
                <a:spcPct val="100000"/>
              </a:lnSpc>
              <a:spcBef>
                <a:spcPts val="0"/>
              </a:spcBef>
              <a:spcAft>
                <a:spcPts val="0"/>
              </a:spcAft>
              <a:buClr>
                <a:schemeClr val="dk1"/>
              </a:buClr>
              <a:buSzPts val="1200"/>
              <a:buFont typeface="Noto Sans Symbols"/>
              <a:buChar char="▪"/>
            </a:pPr>
            <a:r>
              <a:rPr lang="en-GB" sz="1200">
                <a:latin typeface="Arial"/>
                <a:ea typeface="Arial"/>
                <a:cs typeface="Arial"/>
                <a:sym typeface="Arial"/>
              </a:rPr>
              <a:t>Remain open to discussion</a:t>
            </a:r>
            <a:endParaRPr sz="1200">
              <a:latin typeface="Arial"/>
              <a:ea typeface="Arial"/>
              <a:cs typeface="Arial"/>
              <a:sym typeface="Arial"/>
            </a:endParaRPr>
          </a:p>
          <a:p>
            <a:pPr indent="-228600" lvl="2" marL="1143000" rtl="0" algn="l">
              <a:lnSpc>
                <a:spcPct val="100000"/>
              </a:lnSpc>
              <a:spcBef>
                <a:spcPts val="0"/>
              </a:spcBef>
              <a:spcAft>
                <a:spcPts val="0"/>
              </a:spcAft>
              <a:buClr>
                <a:schemeClr val="dk1"/>
              </a:buClr>
              <a:buSzPts val="1200"/>
              <a:buFont typeface="Noto Sans Symbols"/>
              <a:buChar char="▪"/>
            </a:pPr>
            <a:r>
              <a:rPr lang="en-GB" sz="1200">
                <a:latin typeface="Arial"/>
                <a:ea typeface="Arial"/>
                <a:cs typeface="Arial"/>
                <a:sym typeface="Arial"/>
              </a:rPr>
              <a:t>Uncover weakness and correct them ASAP.</a:t>
            </a:r>
            <a:endParaRPr sz="1200">
              <a:latin typeface="Arial"/>
              <a:ea typeface="Arial"/>
              <a:cs typeface="Arial"/>
              <a:sym typeface="Arial"/>
            </a:endParaRPr>
          </a:p>
          <a:p>
            <a:pPr indent="-285750" lvl="1" marL="742950" rtl="0" algn="l">
              <a:lnSpc>
                <a:spcPct val="100000"/>
              </a:lnSpc>
              <a:spcBef>
                <a:spcPts val="0"/>
              </a:spcBef>
              <a:spcAft>
                <a:spcPts val="0"/>
              </a:spcAft>
              <a:buClr>
                <a:schemeClr val="dk1"/>
              </a:buClr>
              <a:buSzPts val="1200"/>
              <a:buFont typeface="Courier New"/>
              <a:buChar char="o"/>
            </a:pPr>
            <a:r>
              <a:rPr lang="en-GB" sz="1200">
                <a:latin typeface="Arial"/>
                <a:ea typeface="Arial"/>
                <a:cs typeface="Arial"/>
                <a:sym typeface="Arial"/>
              </a:rPr>
              <a:t>Share your hybrid work policy unconditionally</a:t>
            </a:r>
            <a:endParaRPr sz="1200">
              <a:latin typeface="Arial"/>
              <a:ea typeface="Arial"/>
              <a:cs typeface="Arial"/>
              <a:sym typeface="Arial"/>
            </a:endParaRPr>
          </a:p>
          <a:p>
            <a:pPr indent="-228600" lvl="2" marL="1143000" rtl="0" algn="l">
              <a:lnSpc>
                <a:spcPct val="100000"/>
              </a:lnSpc>
              <a:spcBef>
                <a:spcPts val="0"/>
              </a:spcBef>
              <a:spcAft>
                <a:spcPts val="0"/>
              </a:spcAft>
              <a:buClr>
                <a:schemeClr val="dk1"/>
              </a:buClr>
              <a:buSzPts val="1200"/>
              <a:buFont typeface="Noto Sans Symbols"/>
              <a:buChar char="▪"/>
            </a:pPr>
            <a:r>
              <a:rPr lang="en-GB" sz="1200">
                <a:latin typeface="Arial"/>
                <a:ea typeface="Arial"/>
                <a:cs typeface="Arial"/>
                <a:sym typeface="Arial"/>
              </a:rPr>
              <a:t>Send it to everyone by e-mail</a:t>
            </a:r>
            <a:endParaRPr sz="1200">
              <a:latin typeface="Arial"/>
              <a:ea typeface="Arial"/>
              <a:cs typeface="Arial"/>
              <a:sym typeface="Arial"/>
            </a:endParaRPr>
          </a:p>
          <a:p>
            <a:pPr indent="-228600" lvl="2" marL="1143000" rtl="0" algn="l">
              <a:lnSpc>
                <a:spcPct val="100000"/>
              </a:lnSpc>
              <a:spcBef>
                <a:spcPts val="0"/>
              </a:spcBef>
              <a:spcAft>
                <a:spcPts val="0"/>
              </a:spcAft>
              <a:buClr>
                <a:schemeClr val="dk1"/>
              </a:buClr>
              <a:buSzPts val="1200"/>
              <a:buFont typeface="Noto Sans Symbols"/>
              <a:buChar char="▪"/>
            </a:pPr>
            <a:r>
              <a:rPr lang="en-GB" sz="1200">
                <a:latin typeface="Arial"/>
                <a:ea typeface="Arial"/>
                <a:cs typeface="Arial"/>
                <a:sym typeface="Arial"/>
              </a:rPr>
              <a:t>Talk about it in team meetings</a:t>
            </a:r>
            <a:endParaRPr sz="1200">
              <a:latin typeface="Arial"/>
              <a:ea typeface="Arial"/>
              <a:cs typeface="Arial"/>
              <a:sym typeface="Arial"/>
            </a:endParaRPr>
          </a:p>
          <a:p>
            <a:pPr indent="-228600" lvl="2" marL="1143000" rtl="0" algn="l">
              <a:lnSpc>
                <a:spcPct val="100000"/>
              </a:lnSpc>
              <a:spcBef>
                <a:spcPts val="0"/>
              </a:spcBef>
              <a:spcAft>
                <a:spcPts val="0"/>
              </a:spcAft>
              <a:buClr>
                <a:schemeClr val="dk1"/>
              </a:buClr>
              <a:buSzPts val="1200"/>
              <a:buFont typeface="Noto Sans Symbols"/>
              <a:buChar char="▪"/>
            </a:pPr>
            <a:r>
              <a:rPr lang="en-GB" sz="1200">
                <a:latin typeface="Arial"/>
                <a:ea typeface="Arial"/>
                <a:cs typeface="Arial"/>
                <a:sym typeface="Arial"/>
              </a:rPr>
              <a:t>Download it to your collaboration tool (Notion etc.)</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lang="en-GB" sz="1200">
                <a:latin typeface="Arial"/>
                <a:ea typeface="Arial"/>
                <a:cs typeface="Arial"/>
                <a:sym typeface="Arial"/>
              </a:rPr>
              <a:t>Hang the most important points on the walls of the common areas (corridors, open spaces…) </a:t>
            </a:r>
            <a:endParaRPr/>
          </a:p>
        </p:txBody>
      </p:sp>
      <p:sp>
        <p:nvSpPr>
          <p:cNvPr id="408" name="Google Shape;40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 name="Google Shape;45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7" name="Google Shape;45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0" name="Google Shape;49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400"/>
          </a:p>
        </p:txBody>
      </p:sp>
      <p:sp>
        <p:nvSpPr>
          <p:cNvPr id="491" name="Google Shape;49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6" name="Google Shape;52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7" name="Google Shape;52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4" name="Google Shape;53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5" name="Google Shape;53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solidFill>
                <a:srgbClr val="000000"/>
              </a:solidFill>
              <a:latin typeface="Helvetica Neue"/>
              <a:ea typeface="Helvetica Neue"/>
              <a:cs typeface="Helvetica Neue"/>
              <a:sym typeface="Helvetica Neue"/>
            </a:endParaRPr>
          </a:p>
        </p:txBody>
      </p:sp>
      <p:sp>
        <p:nvSpPr>
          <p:cNvPr id="110" name="Google Shape;11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09550" lvl="1" marL="742950" rtl="0" algn="l">
              <a:lnSpc>
                <a:spcPct val="100000"/>
              </a:lnSpc>
              <a:spcBef>
                <a:spcPts val="0"/>
              </a:spcBef>
              <a:spcAft>
                <a:spcPts val="0"/>
              </a:spcAft>
              <a:buClr>
                <a:schemeClr val="dk1"/>
              </a:buClr>
              <a:buSzPts val="1200"/>
              <a:buFont typeface="Play"/>
              <a:buNone/>
            </a:pPr>
            <a:r>
              <a:t/>
            </a:r>
            <a:endParaRPr/>
          </a:p>
        </p:txBody>
      </p:sp>
      <p:sp>
        <p:nvSpPr>
          <p:cNvPr id="556" name="Google Shape;55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4" name="Google Shape;56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09550" lvl="1" marL="742950" rtl="0" algn="l">
              <a:lnSpc>
                <a:spcPct val="100000"/>
              </a:lnSpc>
              <a:spcBef>
                <a:spcPts val="0"/>
              </a:spcBef>
              <a:spcAft>
                <a:spcPts val="0"/>
              </a:spcAft>
              <a:buClr>
                <a:schemeClr val="dk1"/>
              </a:buClr>
              <a:buSzPts val="1200"/>
              <a:buFont typeface="Play"/>
              <a:buNone/>
            </a:pPr>
            <a:r>
              <a:t/>
            </a:r>
            <a:endParaRPr/>
          </a:p>
        </p:txBody>
      </p:sp>
      <p:sp>
        <p:nvSpPr>
          <p:cNvPr id="565" name="Google Shape;56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7" name="Google Shape;58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8" name="Google Shape;588;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9" name="Google Shape;609;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0" name="Google Shape;610;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6" name="Google Shape;63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7" name="Google Shape;637;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7" name="Google Shape;65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8" name="Google Shape;658;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5" name="Google Shape;67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6" name="Google Shape;676;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3" name="Google Shape;68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4" name="Google Shape;684;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4" name="Google Shape;704;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5" name="Google Shape;705;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1" name="Google Shape;731;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2" name="Google Shape;732;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4" name="Google Shape;764;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5" name="Google Shape;765;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2" name="Google Shape;782;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3" name="Google Shape;783;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1" name="Google Shape;801;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2" name="Google Shape;802;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8" name="Google Shape;848;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9" name="Google Shape;849;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8" name="Google Shape;878;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9" name="Google Shape;879;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6" name="Google Shape;886;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7" name="Google Shape;887;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4" name="Google Shape;894;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5" name="Google Shape;895;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5" name="Google Shape;915;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6" name="Google Shape;916;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5" name="Google Shape;965;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6" name="Google Shape;966;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4" name="Google Shape;984;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5" name="Google Shape;985;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9" name="Google Shape;1009;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0" name="Google Shape;1010;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5" name="Shape 1055"/>
        <p:cNvGrpSpPr/>
        <p:nvPr/>
      </p:nvGrpSpPr>
      <p:grpSpPr>
        <a:xfrm>
          <a:off x="0" y="0"/>
          <a:ext cx="0" cy="0"/>
          <a:chOff x="0" y="0"/>
          <a:chExt cx="0" cy="0"/>
        </a:xfrm>
      </p:grpSpPr>
      <p:sp>
        <p:nvSpPr>
          <p:cNvPr id="1056" name="Google Shape;1056;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7" name="Google Shape;1057;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9" name="Google Shape;1089;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0" name="Google Shape;1090;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5" name="Shape 1095"/>
        <p:cNvGrpSpPr/>
        <p:nvPr/>
      </p:nvGrpSpPr>
      <p:grpSpPr>
        <a:xfrm>
          <a:off x="0" y="0"/>
          <a:ext cx="0" cy="0"/>
          <a:chOff x="0" y="0"/>
          <a:chExt cx="0" cy="0"/>
        </a:xfrm>
      </p:grpSpPr>
      <p:sp>
        <p:nvSpPr>
          <p:cNvPr id="1096" name="Google Shape;1096;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7" name="Google Shape;1097;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8" name="Google Shape;1098;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3" name="Shape 1103"/>
        <p:cNvGrpSpPr/>
        <p:nvPr/>
      </p:nvGrpSpPr>
      <p:grpSpPr>
        <a:xfrm>
          <a:off x="0" y="0"/>
          <a:ext cx="0" cy="0"/>
          <a:chOff x="0" y="0"/>
          <a:chExt cx="0" cy="0"/>
        </a:xfrm>
      </p:grpSpPr>
      <p:sp>
        <p:nvSpPr>
          <p:cNvPr id="1104" name="Google Shape;1104;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5" name="Google Shape;1105;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Let's imagine it was December 31, 2019, and we were looking into the near future of the</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following year. Who could have predicted the dramatic shift in our working world triggered</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by the global COVID-19 pandemic at that time? The pandemic has challenged us in many ways</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and forced us to rethink traditional work concepts. The resulting hybrid working models,</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where parts of a team work remotely and others from traditional office environments, may</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be an evolutionary step in the development of team dynamics or a direct response to the need</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created by global changes. This chapter is dedicated to analyzing </a:t>
            </a:r>
            <a:r>
              <a:rPr b="1" lang="en-GB">
                <a:solidFill>
                  <a:srgbClr val="000000"/>
                </a:solidFill>
                <a:latin typeface="Helvetica Neue"/>
                <a:ea typeface="Helvetica Neue"/>
                <a:cs typeface="Helvetica Neue"/>
                <a:sym typeface="Helvetica Neue"/>
              </a:rPr>
              <a:t>communication and</a:t>
            </a:r>
            <a:endParaRPr/>
          </a:p>
          <a:p>
            <a:pPr indent="0" lvl="0" marL="0" rtl="0" algn="l">
              <a:lnSpc>
                <a:spcPct val="100000"/>
              </a:lnSpc>
              <a:spcBef>
                <a:spcPts val="0"/>
              </a:spcBef>
              <a:spcAft>
                <a:spcPts val="0"/>
              </a:spcAft>
              <a:buSzPts val="1400"/>
              <a:buNone/>
            </a:pPr>
            <a:r>
              <a:rPr b="1" lang="en-GB">
                <a:solidFill>
                  <a:srgbClr val="000000"/>
                </a:solidFill>
                <a:latin typeface="Helvetica Neue"/>
                <a:ea typeface="Helvetica Neue"/>
                <a:cs typeface="Helvetica Neue"/>
                <a:sym typeface="Helvetica Neue"/>
              </a:rPr>
              <a:t>collaboration practices and tools for hybrid teams </a:t>
            </a:r>
            <a:r>
              <a:rPr lang="en-GB">
                <a:solidFill>
                  <a:srgbClr val="000000"/>
                </a:solidFill>
                <a:latin typeface="Helvetica Neue"/>
                <a:ea typeface="Helvetica Neue"/>
                <a:cs typeface="Helvetica Neue"/>
                <a:sym typeface="Helvetica Neue"/>
              </a:rPr>
              <a:t>in the specific context of human resource</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management.</a:t>
            </a:r>
            <a:br>
              <a:rPr lang="en-GB">
                <a:solidFill>
                  <a:srgbClr val="000000"/>
                </a:solidFill>
                <a:latin typeface="Helvetica Neue"/>
                <a:ea typeface="Helvetica Neue"/>
                <a:cs typeface="Helvetica Neue"/>
                <a:sym typeface="Helvetica Neue"/>
              </a:rPr>
            </a:br>
            <a:endParaRPr>
              <a:solidFill>
                <a:srgbClr val="000000"/>
              </a:solidFill>
              <a:latin typeface="Helvetica Neue"/>
              <a:ea typeface="Helvetica Neue"/>
              <a:cs typeface="Helvetica Neue"/>
              <a:sym typeface="Helvetica Neue"/>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The topic of this chapter is of great relevance in the current discussion about hybrid work</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systems. The focus is on the specific challenges that hybrid teams face and the solutions that</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have evolved in the wake of digitalization and the need for adaptability. The findings from this</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analysis are essential for the design of work environments in which hybrid teams can</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communicate and collaborate effectively, thereby increasing both individual and collective</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productivity.</a:t>
            </a:r>
            <a:br>
              <a:rPr lang="en-GB">
                <a:solidFill>
                  <a:srgbClr val="000000"/>
                </a:solidFill>
                <a:latin typeface="Helvetica Neue"/>
                <a:ea typeface="Helvetica Neue"/>
                <a:cs typeface="Helvetica Neue"/>
                <a:sym typeface="Helvetica Neue"/>
              </a:rPr>
            </a:br>
            <a:endParaRPr>
              <a:solidFill>
                <a:srgbClr val="000000"/>
              </a:solidFill>
              <a:latin typeface="Helvetica Neue"/>
              <a:ea typeface="Helvetica Neue"/>
              <a:cs typeface="Helvetica Neue"/>
              <a:sym typeface="Helvetica Neue"/>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The aim of this chapter is to identify and evaluate effective methods and tools for increasing</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effectiveness and engagement in hybrid teams. It shows which communication practices and</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collaboration tools are best suited in the HR management context to overcome the specific</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challenges of hybrid teamwork and improve work outcomes.</a:t>
            </a:r>
            <a:br>
              <a:rPr lang="en-GB">
                <a:solidFill>
                  <a:srgbClr val="000000"/>
                </a:solidFill>
                <a:latin typeface="Helvetica Neue"/>
                <a:ea typeface="Helvetica Neue"/>
                <a:cs typeface="Helvetica Neue"/>
                <a:sym typeface="Helvetica Neue"/>
              </a:rPr>
            </a:br>
            <a:endParaRPr>
              <a:solidFill>
                <a:srgbClr val="000000"/>
              </a:solidFill>
              <a:latin typeface="Helvetica Neue"/>
              <a:ea typeface="Helvetica Neue"/>
              <a:cs typeface="Helvetica Neue"/>
              <a:sym typeface="Helvetica Neue"/>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The state of research on hybrid teamwork is complex and is in a dynamic development</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process. The pandemic has acted as a catalyst for research and development in this area. This</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chapter draws on a variety of studies and analyses, including the work of Analysis Mason,</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which highlights the need to adapt collaboration solutions to hybrid work environments, and</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the research of Al-Samarraie and Saeed, which demonstrates how cloud computing tools can</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improve learning outcomes, motivation and self-efficacy through flexibility and accessibility.</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In terms of structure, this chapter is organized as follows: This introduction, which provides</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an overview of the topic and approach, is followed by an in-depth look at the importance of</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communication in hybrid work environments and its impact on teamwork. Chapter 3 is</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dedicated to the exploration and evaluation of technical tools that are essential for remote</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work and the associated collaboration and communication. Chapter 4 discusses rules for</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online meetings and how they can facilitate effective virtual gatherings. Chapter 5 presents</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practical examples of successful hybrid teamwork in order to combine theoretical approaches</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with real-life scenarios. The final conclusion in chapter 6 summarizes the insights gained and</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provides an outlook on future developments in the field of hybrid teams.</a:t>
            </a:r>
            <a:endParaRPr/>
          </a:p>
          <a:p>
            <a:pPr indent="0" lvl="0" marL="0" rtl="0" algn="l">
              <a:lnSpc>
                <a:spcPct val="100000"/>
              </a:lnSpc>
              <a:spcBef>
                <a:spcPts val="0"/>
              </a:spcBef>
              <a:spcAft>
                <a:spcPts val="0"/>
              </a:spcAft>
              <a:buSzPts val="1400"/>
              <a:buNone/>
            </a:pPr>
            <a:r>
              <a:t/>
            </a:r>
            <a:endParaRPr/>
          </a:p>
        </p:txBody>
      </p:sp>
      <p:sp>
        <p:nvSpPr>
          <p:cNvPr id="1106" name="Google Shape;1106;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4" name="Shape 1124"/>
        <p:cNvGrpSpPr/>
        <p:nvPr/>
      </p:nvGrpSpPr>
      <p:grpSpPr>
        <a:xfrm>
          <a:off x="0" y="0"/>
          <a:ext cx="0" cy="0"/>
          <a:chOff x="0" y="0"/>
          <a:chExt cx="0" cy="0"/>
        </a:xfrm>
      </p:grpSpPr>
      <p:sp>
        <p:nvSpPr>
          <p:cNvPr id="1125" name="Google Shape;1125;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6" name="Google Shape;1126;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6" name="Google Shape;1146;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1" name="Shape 1161"/>
        <p:cNvGrpSpPr/>
        <p:nvPr/>
      </p:nvGrpSpPr>
      <p:grpSpPr>
        <a:xfrm>
          <a:off x="0" y="0"/>
          <a:ext cx="0" cy="0"/>
          <a:chOff x="0" y="0"/>
          <a:chExt cx="0" cy="0"/>
        </a:xfrm>
      </p:grpSpPr>
      <p:sp>
        <p:nvSpPr>
          <p:cNvPr id="1162" name="Google Shape;1162;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3" name="Google Shape;1163;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4" name="Google Shape;1164;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8" name="Shape 1188"/>
        <p:cNvGrpSpPr/>
        <p:nvPr/>
      </p:nvGrpSpPr>
      <p:grpSpPr>
        <a:xfrm>
          <a:off x="0" y="0"/>
          <a:ext cx="0" cy="0"/>
          <a:chOff x="0" y="0"/>
          <a:chExt cx="0" cy="0"/>
        </a:xfrm>
      </p:grpSpPr>
      <p:sp>
        <p:nvSpPr>
          <p:cNvPr id="1189" name="Google Shape;1189;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0" name="Google Shape;1190;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7" name="Shape 1207"/>
        <p:cNvGrpSpPr/>
        <p:nvPr/>
      </p:nvGrpSpPr>
      <p:grpSpPr>
        <a:xfrm>
          <a:off x="0" y="0"/>
          <a:ext cx="0" cy="0"/>
          <a:chOff x="0" y="0"/>
          <a:chExt cx="0" cy="0"/>
        </a:xfrm>
      </p:grpSpPr>
      <p:sp>
        <p:nvSpPr>
          <p:cNvPr id="1208" name="Google Shape;1208;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9" name="Google Shape;1209;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9" name="Shape 1229"/>
        <p:cNvGrpSpPr/>
        <p:nvPr/>
      </p:nvGrpSpPr>
      <p:grpSpPr>
        <a:xfrm>
          <a:off x="0" y="0"/>
          <a:ext cx="0" cy="0"/>
          <a:chOff x="0" y="0"/>
          <a:chExt cx="0" cy="0"/>
        </a:xfrm>
      </p:grpSpPr>
      <p:sp>
        <p:nvSpPr>
          <p:cNvPr id="1230" name="Google Shape;1230;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1" name="Google Shape;1231;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7" name="Shape 1247"/>
        <p:cNvGrpSpPr/>
        <p:nvPr/>
      </p:nvGrpSpPr>
      <p:grpSpPr>
        <a:xfrm>
          <a:off x="0" y="0"/>
          <a:ext cx="0" cy="0"/>
          <a:chOff x="0" y="0"/>
          <a:chExt cx="0" cy="0"/>
        </a:xfrm>
      </p:grpSpPr>
      <p:sp>
        <p:nvSpPr>
          <p:cNvPr id="1248" name="Google Shape;1248;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9" name="Google Shape;1249;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7" name="Shape 1267"/>
        <p:cNvGrpSpPr/>
        <p:nvPr/>
      </p:nvGrpSpPr>
      <p:grpSpPr>
        <a:xfrm>
          <a:off x="0" y="0"/>
          <a:ext cx="0" cy="0"/>
          <a:chOff x="0" y="0"/>
          <a:chExt cx="0" cy="0"/>
        </a:xfrm>
      </p:grpSpPr>
      <p:sp>
        <p:nvSpPr>
          <p:cNvPr id="1268" name="Google Shape;1268;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9" name="Google Shape;1269;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5" name="Shape 1285"/>
        <p:cNvGrpSpPr/>
        <p:nvPr/>
      </p:nvGrpSpPr>
      <p:grpSpPr>
        <a:xfrm>
          <a:off x="0" y="0"/>
          <a:ext cx="0" cy="0"/>
          <a:chOff x="0" y="0"/>
          <a:chExt cx="0" cy="0"/>
        </a:xfrm>
      </p:grpSpPr>
      <p:sp>
        <p:nvSpPr>
          <p:cNvPr id="1286" name="Google Shape;1286;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7" name="Google Shape;1287;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4" name="Shape 1304"/>
        <p:cNvGrpSpPr/>
        <p:nvPr/>
      </p:nvGrpSpPr>
      <p:grpSpPr>
        <a:xfrm>
          <a:off x="0" y="0"/>
          <a:ext cx="0" cy="0"/>
          <a:chOff x="0" y="0"/>
          <a:chExt cx="0" cy="0"/>
        </a:xfrm>
      </p:grpSpPr>
      <p:sp>
        <p:nvSpPr>
          <p:cNvPr id="1305" name="Google Shape;1305;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6" name="Google Shape;1306;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GB">
                <a:solidFill>
                  <a:srgbClr val="000000"/>
                </a:solidFill>
                <a:latin typeface="Helvetica Neue"/>
                <a:ea typeface="Helvetica Neue"/>
                <a:cs typeface="Helvetica Neue"/>
                <a:sym typeface="Helvetica Neue"/>
              </a:rPr>
              <a:t>Working environment</a:t>
            </a:r>
            <a:endParaRPr/>
          </a:p>
          <a:p>
            <a:pPr indent="0" lvl="0" marL="0" rtl="0" algn="l">
              <a:lnSpc>
                <a:spcPct val="100000"/>
              </a:lnSpc>
              <a:spcBef>
                <a:spcPts val="0"/>
              </a:spcBef>
              <a:spcAft>
                <a:spcPts val="0"/>
              </a:spcAft>
              <a:buSzPts val="1400"/>
              <a:buNone/>
            </a:pPr>
            <a:r>
              <a:rPr lang="en-GB">
                <a:solidFill>
                  <a:srgbClr val="000000"/>
                </a:solidFill>
                <a:latin typeface="Arimo"/>
                <a:ea typeface="Arimo"/>
                <a:cs typeface="Arimo"/>
                <a:sym typeface="Arimo"/>
              </a:rPr>
              <a:t>☐ </a:t>
            </a:r>
            <a:r>
              <a:rPr lang="en-GB">
                <a:solidFill>
                  <a:srgbClr val="000000"/>
                </a:solidFill>
                <a:latin typeface="Helvetica Neue"/>
                <a:ea typeface="Helvetica Neue"/>
                <a:cs typeface="Helvetica Neue"/>
                <a:sym typeface="Helvetica Neue"/>
              </a:rPr>
              <a:t>The workstation is large enough.</a:t>
            </a:r>
            <a:endParaRPr/>
          </a:p>
          <a:p>
            <a:pPr indent="0" lvl="0" marL="0" rtl="0" algn="l">
              <a:lnSpc>
                <a:spcPct val="100000"/>
              </a:lnSpc>
              <a:spcBef>
                <a:spcPts val="0"/>
              </a:spcBef>
              <a:spcAft>
                <a:spcPts val="0"/>
              </a:spcAft>
              <a:buSzPts val="1400"/>
              <a:buNone/>
            </a:pPr>
            <a:r>
              <a:rPr lang="en-GB">
                <a:solidFill>
                  <a:srgbClr val="000000"/>
                </a:solidFill>
                <a:latin typeface="Arimo"/>
                <a:ea typeface="Arimo"/>
                <a:cs typeface="Arimo"/>
                <a:sym typeface="Arimo"/>
              </a:rPr>
              <a:t>☐ </a:t>
            </a:r>
            <a:r>
              <a:rPr lang="en-GB">
                <a:solidFill>
                  <a:srgbClr val="000000"/>
                </a:solidFill>
                <a:latin typeface="Helvetica Neue"/>
                <a:ea typeface="Helvetica Neue"/>
                <a:cs typeface="Helvetica Neue"/>
                <a:sym typeface="Helvetica Neue"/>
              </a:rPr>
              <a:t>The room should be over 8.0 m² in size and at least 2.5 m high.</a:t>
            </a:r>
            <a:endParaRPr/>
          </a:p>
          <a:p>
            <a:pPr indent="0" lvl="0" marL="0" rtl="0" algn="l">
              <a:lnSpc>
                <a:spcPct val="100000"/>
              </a:lnSpc>
              <a:spcBef>
                <a:spcPts val="0"/>
              </a:spcBef>
              <a:spcAft>
                <a:spcPts val="0"/>
              </a:spcAft>
              <a:buSzPts val="1400"/>
              <a:buNone/>
            </a:pPr>
            <a:r>
              <a:rPr lang="en-GB">
                <a:solidFill>
                  <a:srgbClr val="000000"/>
                </a:solidFill>
                <a:latin typeface="Arimo"/>
                <a:ea typeface="Arimo"/>
                <a:cs typeface="Arimo"/>
                <a:sym typeface="Arimo"/>
              </a:rPr>
              <a:t>☐ </a:t>
            </a:r>
            <a:r>
              <a:rPr lang="en-GB">
                <a:solidFill>
                  <a:srgbClr val="000000"/>
                </a:solidFill>
                <a:latin typeface="Helvetica Neue"/>
                <a:ea typeface="Helvetica Neue"/>
                <a:cs typeface="Helvetica Neue"/>
                <a:sym typeface="Helvetica Neue"/>
              </a:rPr>
              <a:t>The movement area on the side of the chair should be approximately 1.5 m by 1.0 m.</a:t>
            </a:r>
            <a:endParaRPr/>
          </a:p>
          <a:p>
            <a:pPr indent="0" lvl="0" marL="0" rtl="0" algn="l">
              <a:lnSpc>
                <a:spcPct val="100000"/>
              </a:lnSpc>
              <a:spcBef>
                <a:spcPts val="0"/>
              </a:spcBef>
              <a:spcAft>
                <a:spcPts val="0"/>
              </a:spcAft>
              <a:buSzPts val="1400"/>
              <a:buNone/>
            </a:pPr>
            <a:r>
              <a:rPr lang="en-GB">
                <a:solidFill>
                  <a:srgbClr val="000000"/>
                </a:solidFill>
                <a:latin typeface="Arimo"/>
                <a:ea typeface="Arimo"/>
                <a:cs typeface="Arimo"/>
                <a:sym typeface="Arimo"/>
              </a:rPr>
              <a:t>☐ </a:t>
            </a:r>
            <a:r>
              <a:rPr lang="en-GB">
                <a:solidFill>
                  <a:srgbClr val="000000"/>
                </a:solidFill>
                <a:latin typeface="Helvetica Neue"/>
                <a:ea typeface="Helvetica Neue"/>
                <a:cs typeface="Helvetica Neue"/>
                <a:sym typeface="Helvetica Neue"/>
              </a:rPr>
              <a:t>The furniture at the workstation is set up appropriately.</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 The desk and screen should be positioned at right angles to the windows wherever possible</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to avoid reflections and glare.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GB">
                <a:solidFill>
                  <a:srgbClr val="000000"/>
                </a:solidFill>
                <a:latin typeface="Helvetica Neue"/>
                <a:ea typeface="Helvetica Neue"/>
                <a:cs typeface="Helvetica Neue"/>
                <a:sym typeface="Helvetica Neue"/>
              </a:rPr>
              <a:t>Access to the workplace is safe and convenient.</a:t>
            </a:r>
            <a:endParaRPr/>
          </a:p>
          <a:p>
            <a:pPr indent="0" lvl="0" marL="0" rtl="0" algn="l">
              <a:lnSpc>
                <a:spcPct val="100000"/>
              </a:lnSpc>
              <a:spcBef>
                <a:spcPts val="0"/>
              </a:spcBef>
              <a:spcAft>
                <a:spcPts val="0"/>
              </a:spcAft>
              <a:buSzPts val="1400"/>
              <a:buNone/>
            </a:pPr>
            <a:r>
              <a:rPr lang="en-GB">
                <a:solidFill>
                  <a:srgbClr val="000000"/>
                </a:solidFill>
                <a:latin typeface="Arimo"/>
                <a:ea typeface="Arimo"/>
                <a:cs typeface="Arimo"/>
                <a:sym typeface="Arimo"/>
              </a:rPr>
              <a:t>☐ </a:t>
            </a:r>
            <a:r>
              <a:rPr lang="en-GB">
                <a:solidFill>
                  <a:srgbClr val="000000"/>
                </a:solidFill>
                <a:latin typeface="Helvetica Neue"/>
                <a:ea typeface="Helvetica Neue"/>
                <a:cs typeface="Helvetica Neue"/>
                <a:sym typeface="Helvetica Neue"/>
              </a:rPr>
              <a:t>The room should be accessible via normal corridors and stairs (no ladders).</a:t>
            </a:r>
            <a:endParaRPr/>
          </a:p>
          <a:p>
            <a:pPr indent="0" lvl="0" marL="0" rtl="0" algn="l">
              <a:lnSpc>
                <a:spcPct val="100000"/>
              </a:lnSpc>
              <a:spcBef>
                <a:spcPts val="0"/>
              </a:spcBef>
              <a:spcAft>
                <a:spcPts val="0"/>
              </a:spcAft>
              <a:buSzPts val="1400"/>
              <a:buNone/>
            </a:pPr>
            <a:r>
              <a:rPr lang="en-GB">
                <a:solidFill>
                  <a:srgbClr val="000000"/>
                </a:solidFill>
                <a:latin typeface="Arimo"/>
                <a:ea typeface="Arimo"/>
                <a:cs typeface="Arimo"/>
                <a:sym typeface="Arimo"/>
              </a:rPr>
              <a:t>☐ </a:t>
            </a:r>
            <a:r>
              <a:rPr lang="en-GB">
                <a:solidFill>
                  <a:srgbClr val="000000"/>
                </a:solidFill>
                <a:latin typeface="Helvetica Neue"/>
                <a:ea typeface="Helvetica Neue"/>
                <a:cs typeface="Helvetica Neue"/>
                <a:sym typeface="Helvetica Neue"/>
              </a:rPr>
              <a:t>The width of the access to the desk should be at least 0.6m.</a:t>
            </a:r>
            <a:endParaRPr/>
          </a:p>
          <a:p>
            <a:pPr indent="0" lvl="0" marL="0" rtl="0" algn="l">
              <a:lnSpc>
                <a:spcPct val="100000"/>
              </a:lnSpc>
              <a:spcBef>
                <a:spcPts val="0"/>
              </a:spcBef>
              <a:spcAft>
                <a:spcPts val="0"/>
              </a:spcAft>
              <a:buSzPts val="1400"/>
              <a:buNone/>
            </a:pPr>
            <a:r>
              <a:rPr lang="en-GB">
                <a:solidFill>
                  <a:srgbClr val="000000"/>
                </a:solidFill>
                <a:latin typeface="Arimo"/>
                <a:ea typeface="Arimo"/>
                <a:cs typeface="Arimo"/>
                <a:sym typeface="Arimo"/>
              </a:rPr>
              <a:t>☐ </a:t>
            </a:r>
            <a:r>
              <a:rPr lang="en-GB">
                <a:solidFill>
                  <a:srgbClr val="000000"/>
                </a:solidFill>
                <a:latin typeface="Helvetica Neue"/>
                <a:ea typeface="Helvetica Neue"/>
                <a:cs typeface="Helvetica Neue"/>
                <a:sym typeface="Helvetica Neue"/>
              </a:rPr>
              <a:t>Care should be taken to ensure that there are no obstacles on the floor of the study, such</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as cables that could be tripped over.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GB">
                <a:solidFill>
                  <a:srgbClr val="000000"/>
                </a:solidFill>
                <a:latin typeface="Helvetica Neue"/>
                <a:ea typeface="Helvetica Neue"/>
                <a:cs typeface="Helvetica Neue"/>
                <a:sym typeface="Helvetica Neue"/>
              </a:rPr>
              <a:t>The light, air, climate and noise in the workspace are pleasant and are not perceived as disturbing.</a:t>
            </a:r>
            <a:endParaRPr/>
          </a:p>
          <a:p>
            <a:pPr indent="0" lvl="0" marL="0" marR="0" rtl="0" algn="l">
              <a:lnSpc>
                <a:spcPct val="100000"/>
              </a:lnSpc>
              <a:spcBef>
                <a:spcPts val="0"/>
              </a:spcBef>
              <a:spcAft>
                <a:spcPts val="0"/>
              </a:spcAft>
              <a:buClr>
                <a:srgbClr val="000000"/>
              </a:buClr>
              <a:buSzPts val="1200"/>
              <a:buFont typeface="Arimo"/>
              <a:buNone/>
            </a:pPr>
            <a:r>
              <a:rPr lang="en-GB">
                <a:solidFill>
                  <a:srgbClr val="000000"/>
                </a:solidFill>
                <a:latin typeface="Arimo"/>
                <a:ea typeface="Arimo"/>
                <a:cs typeface="Arimo"/>
                <a:sym typeface="Arimo"/>
              </a:rPr>
              <a:t>☐ </a:t>
            </a:r>
            <a:r>
              <a:rPr lang="en-GB">
                <a:solidFill>
                  <a:srgbClr val="000000"/>
                </a:solidFill>
                <a:latin typeface="Helvetica Neue"/>
                <a:ea typeface="Helvetica Neue"/>
                <a:cs typeface="Helvetica Neue"/>
                <a:sym typeface="Helvetica Neue"/>
              </a:rPr>
              <a:t>Care should be taken to ensure that access to the window and radiators is unobstructed.</a:t>
            </a:r>
            <a:endParaRPr/>
          </a:p>
          <a:p>
            <a:pPr indent="0" lvl="0" marL="0" rtl="0" algn="l">
              <a:lnSpc>
                <a:spcPct val="100000"/>
              </a:lnSpc>
              <a:spcBef>
                <a:spcPts val="0"/>
              </a:spcBef>
              <a:spcAft>
                <a:spcPts val="0"/>
              </a:spcAft>
              <a:buSzPts val="1400"/>
              <a:buNone/>
            </a:pPr>
            <a:r>
              <a:rPr lang="en-GB">
                <a:solidFill>
                  <a:srgbClr val="000000"/>
                </a:solidFill>
                <a:latin typeface="Arimo"/>
                <a:ea typeface="Arimo"/>
                <a:cs typeface="Arimo"/>
                <a:sym typeface="Arimo"/>
              </a:rPr>
              <a:t>☐ </a:t>
            </a:r>
            <a:r>
              <a:rPr lang="en-GB">
                <a:solidFill>
                  <a:srgbClr val="000000"/>
                </a:solidFill>
                <a:latin typeface="Helvetica Neue"/>
                <a:ea typeface="Helvetica Neue"/>
                <a:cs typeface="Helvetica Neue"/>
                <a:sym typeface="Helvetica Neue"/>
              </a:rPr>
              <a:t>The workspace at home should also have at least one window with a view to the outside</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so that you can look out and sufficient daylight can enter the room.</a:t>
            </a:r>
            <a:endParaRPr/>
          </a:p>
          <a:p>
            <a:pPr indent="0" lvl="0" marL="0" rtl="0" algn="l">
              <a:lnSpc>
                <a:spcPct val="100000"/>
              </a:lnSpc>
              <a:spcBef>
                <a:spcPts val="0"/>
              </a:spcBef>
              <a:spcAft>
                <a:spcPts val="0"/>
              </a:spcAft>
              <a:buSzPts val="1400"/>
              <a:buNone/>
            </a:pPr>
            <a:r>
              <a:rPr lang="en-GB">
                <a:solidFill>
                  <a:srgbClr val="000000"/>
                </a:solidFill>
                <a:latin typeface="Arimo"/>
                <a:ea typeface="Arimo"/>
                <a:cs typeface="Arimo"/>
                <a:sym typeface="Arimo"/>
              </a:rPr>
              <a:t>☐ </a:t>
            </a:r>
            <a:r>
              <a:rPr lang="en-GB">
                <a:solidFill>
                  <a:srgbClr val="000000"/>
                </a:solidFill>
                <a:latin typeface="Helvetica Neue"/>
                <a:ea typeface="Helvetica Neue"/>
                <a:cs typeface="Helvetica Neue"/>
                <a:sym typeface="Helvetica Neue"/>
              </a:rPr>
              <a:t>The windows should be fitted with a device to prevent direct sunlight (e.g. curtains, blinds).</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Ideally, the artificial light should have a neutral color (without color cast, preferably warm</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white) and illuminate the workplace sufficiently.</a:t>
            </a:r>
            <a:endParaRPr/>
          </a:p>
          <a:p>
            <a:pPr indent="0" lvl="0" marL="0" rtl="0" algn="l">
              <a:lnSpc>
                <a:spcPct val="100000"/>
              </a:lnSpc>
              <a:spcBef>
                <a:spcPts val="0"/>
              </a:spcBef>
              <a:spcAft>
                <a:spcPts val="0"/>
              </a:spcAft>
              <a:buSzPts val="1400"/>
              <a:buNone/>
            </a:pPr>
            <a:r>
              <a:rPr lang="en-GB">
                <a:solidFill>
                  <a:srgbClr val="000000"/>
                </a:solidFill>
                <a:latin typeface="Arimo"/>
                <a:ea typeface="Arimo"/>
                <a:cs typeface="Arimo"/>
                <a:sym typeface="Arimo"/>
              </a:rPr>
              <a:t>☐ </a:t>
            </a:r>
            <a:r>
              <a:rPr lang="en-GB">
                <a:solidFill>
                  <a:srgbClr val="000000"/>
                </a:solidFill>
                <a:latin typeface="Helvetica Neue"/>
                <a:ea typeface="Helvetica Neue"/>
                <a:cs typeface="Helvetica Neue"/>
                <a:sym typeface="Helvetica Neue"/>
              </a:rPr>
              <a:t>In the cold season, it should be possible to regulate the room temperature (approx. 21°C as a</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guide).</a:t>
            </a:r>
            <a:endParaRPr/>
          </a:p>
          <a:p>
            <a:pPr indent="0" lvl="0" marL="0" rtl="0" algn="l">
              <a:lnSpc>
                <a:spcPct val="100000"/>
              </a:lnSpc>
              <a:spcBef>
                <a:spcPts val="0"/>
              </a:spcBef>
              <a:spcAft>
                <a:spcPts val="0"/>
              </a:spcAft>
              <a:buSzPts val="1400"/>
              <a:buNone/>
            </a:pPr>
            <a:r>
              <a:rPr lang="en-GB">
                <a:solidFill>
                  <a:srgbClr val="000000"/>
                </a:solidFill>
                <a:latin typeface="Arimo"/>
                <a:ea typeface="Arimo"/>
                <a:cs typeface="Arimo"/>
                <a:sym typeface="Arimo"/>
              </a:rPr>
              <a:t>☐ </a:t>
            </a:r>
            <a:r>
              <a:rPr lang="en-GB">
                <a:solidFill>
                  <a:srgbClr val="000000"/>
                </a:solidFill>
                <a:latin typeface="Helvetica Neue"/>
                <a:ea typeface="Helvetica Neue"/>
                <a:cs typeface="Helvetica Neue"/>
                <a:sym typeface="Helvetica Neue"/>
              </a:rPr>
              <a:t>The noise level in the room and noises entering the room from outside should be quiet</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enough not to disturb concentration</a:t>
            </a:r>
            <a:endParaRPr/>
          </a:p>
          <a:p>
            <a:pPr indent="0" lvl="0" marL="0" rtl="0" algn="l">
              <a:lnSpc>
                <a:spcPct val="100000"/>
              </a:lnSpc>
              <a:spcBef>
                <a:spcPts val="0"/>
              </a:spcBef>
              <a:spcAft>
                <a:spcPts val="0"/>
              </a:spcAft>
              <a:buSzPts val="1400"/>
              <a:buNone/>
            </a:pPr>
            <a:r>
              <a:t/>
            </a:r>
            <a:endParaRPr>
              <a:solidFill>
                <a:srgbClr val="000000"/>
              </a:solidFill>
              <a:latin typeface="Helvetica Neue"/>
              <a:ea typeface="Helvetica Neue"/>
              <a:cs typeface="Helvetica Neue"/>
              <a:sym typeface="Helvetica Neue"/>
            </a:endParaRPr>
          </a:p>
          <a:p>
            <a:pPr indent="0" lvl="0" marL="0" rtl="0" algn="l">
              <a:lnSpc>
                <a:spcPct val="100000"/>
              </a:lnSpc>
              <a:spcBef>
                <a:spcPts val="0"/>
              </a:spcBef>
              <a:spcAft>
                <a:spcPts val="0"/>
              </a:spcAft>
              <a:buSzPts val="1400"/>
              <a:buNone/>
            </a:pPr>
            <a:r>
              <a:t/>
            </a:r>
            <a:endParaRPr>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Helvetica Neue"/>
              <a:buNone/>
            </a:pPr>
            <a:r>
              <a:rPr b="1" lang="en-GB">
                <a:solidFill>
                  <a:srgbClr val="000000"/>
                </a:solidFill>
                <a:latin typeface="Helvetica Neue"/>
                <a:ea typeface="Helvetica Neue"/>
                <a:cs typeface="Helvetica Neue"/>
                <a:sym typeface="Helvetica Neue"/>
              </a:rPr>
              <a:t>Technical equipment</a:t>
            </a:r>
            <a:endParaRPr/>
          </a:p>
          <a:p>
            <a:pPr indent="0" lvl="0" marL="0" rtl="0" algn="l">
              <a:lnSpc>
                <a:spcPct val="100000"/>
              </a:lnSpc>
              <a:spcBef>
                <a:spcPts val="0"/>
              </a:spcBef>
              <a:spcAft>
                <a:spcPts val="0"/>
              </a:spcAft>
              <a:buSzPts val="1400"/>
              <a:buNone/>
            </a:pPr>
            <a:r>
              <a:rPr lang="en-GB">
                <a:solidFill>
                  <a:srgbClr val="000000"/>
                </a:solidFill>
                <a:latin typeface="Arimo"/>
                <a:ea typeface="Arimo"/>
                <a:cs typeface="Arimo"/>
                <a:sym typeface="Arimo"/>
              </a:rPr>
              <a:t>☐ </a:t>
            </a:r>
            <a:r>
              <a:rPr lang="en-GB">
                <a:solidFill>
                  <a:srgbClr val="000000"/>
                </a:solidFill>
                <a:latin typeface="Helvetica Neue"/>
                <a:ea typeface="Helvetica Neue"/>
                <a:cs typeface="Helvetica Neue"/>
                <a:sym typeface="Helvetica Neue"/>
              </a:rPr>
              <a:t>The computer is stable and set up for comfortable working.</a:t>
            </a:r>
            <a:endParaRPr/>
          </a:p>
          <a:p>
            <a:pPr indent="0" lvl="0" marL="0" rtl="0" algn="l">
              <a:lnSpc>
                <a:spcPct val="100000"/>
              </a:lnSpc>
              <a:spcBef>
                <a:spcPts val="0"/>
              </a:spcBef>
              <a:spcAft>
                <a:spcPts val="0"/>
              </a:spcAft>
              <a:buSzPts val="1400"/>
              <a:buNone/>
            </a:pPr>
            <a:r>
              <a:rPr lang="en-GB">
                <a:solidFill>
                  <a:srgbClr val="000000"/>
                </a:solidFill>
                <a:latin typeface="Arimo"/>
                <a:ea typeface="Arimo"/>
                <a:cs typeface="Arimo"/>
                <a:sym typeface="Arimo"/>
              </a:rPr>
              <a:t>☐ </a:t>
            </a:r>
            <a:r>
              <a:rPr lang="en-GB">
                <a:solidFill>
                  <a:srgbClr val="000000"/>
                </a:solidFill>
                <a:latin typeface="Helvetica Neue"/>
                <a:ea typeface="Helvetica Neue"/>
                <a:cs typeface="Helvetica Neue"/>
                <a:sym typeface="Helvetica Neue"/>
              </a:rPr>
              <a:t>The screen should stand securely on the tabletop and be large enough for the work task;</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    the character size in relation to the viewing distance is important here.</a:t>
            </a:r>
            <a:endParaRPr/>
          </a:p>
          <a:p>
            <a:pPr indent="0" lvl="0" marL="0" rtl="0" algn="l">
              <a:lnSpc>
                <a:spcPct val="100000"/>
              </a:lnSpc>
              <a:spcBef>
                <a:spcPts val="0"/>
              </a:spcBef>
              <a:spcAft>
                <a:spcPts val="0"/>
              </a:spcAft>
              <a:buSzPts val="1400"/>
              <a:buNone/>
            </a:pPr>
            <a:r>
              <a:rPr lang="en-GB">
                <a:solidFill>
                  <a:srgbClr val="000000"/>
                </a:solidFill>
                <a:latin typeface="Arimo"/>
                <a:ea typeface="Arimo"/>
                <a:cs typeface="Arimo"/>
                <a:sym typeface="Arimo"/>
              </a:rPr>
              <a:t>☐ In </a:t>
            </a:r>
            <a:r>
              <a:rPr lang="en-GB">
                <a:solidFill>
                  <a:srgbClr val="000000"/>
                </a:solidFill>
                <a:latin typeface="Helvetica Neue"/>
                <a:ea typeface="Helvetica Neue"/>
                <a:cs typeface="Helvetica Neue"/>
                <a:sym typeface="Helvetica Neue"/>
              </a:rPr>
              <a:t>addition, keyboards and computer mice that meet ergonomic requirements and are</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   separate from the screen should be used.</a:t>
            </a:r>
            <a:endParaRPr/>
          </a:p>
          <a:p>
            <a:pPr indent="0" lvl="0" marL="0" rtl="0" algn="l">
              <a:lnSpc>
                <a:spcPct val="100000"/>
              </a:lnSpc>
              <a:spcBef>
                <a:spcPts val="0"/>
              </a:spcBef>
              <a:spcAft>
                <a:spcPts val="0"/>
              </a:spcAft>
              <a:buSzPts val="1400"/>
              <a:buNone/>
            </a:pPr>
            <a:r>
              <a:rPr lang="en-GB">
                <a:solidFill>
                  <a:srgbClr val="000000"/>
                </a:solidFill>
                <a:latin typeface="Arimo"/>
                <a:ea typeface="Arimo"/>
                <a:cs typeface="Arimo"/>
                <a:sym typeface="Arimo"/>
              </a:rPr>
              <a:t>☐ </a:t>
            </a:r>
            <a:r>
              <a:rPr lang="en-GB">
                <a:solidFill>
                  <a:srgbClr val="000000"/>
                </a:solidFill>
                <a:latin typeface="Helvetica Neue"/>
                <a:ea typeface="Helvetica Neue"/>
                <a:cs typeface="Helvetica Neue"/>
                <a:sym typeface="Helvetica Neue"/>
              </a:rPr>
              <a:t>The screen should be free of or at least low in reflections and the screen height should be</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    adjustable so that the upper display line is approximately slightly below eye level.</a:t>
            </a:r>
            <a:endParaRPr/>
          </a:p>
          <a:p>
            <a:pPr indent="0" lvl="0" marL="0" rtl="0" algn="l">
              <a:lnSpc>
                <a:spcPct val="100000"/>
              </a:lnSpc>
              <a:spcBef>
                <a:spcPts val="0"/>
              </a:spcBef>
              <a:spcAft>
                <a:spcPts val="0"/>
              </a:spcAft>
              <a:buSzPts val="1400"/>
              <a:buNone/>
            </a:pPr>
            <a:r>
              <a:rPr lang="en-GB">
                <a:solidFill>
                  <a:srgbClr val="000000"/>
                </a:solidFill>
                <a:latin typeface="Arimo"/>
                <a:ea typeface="Arimo"/>
                <a:cs typeface="Arimo"/>
                <a:sym typeface="Arimo"/>
              </a:rPr>
              <a:t>☐ </a:t>
            </a:r>
            <a:r>
              <a:rPr lang="en-GB">
                <a:solidFill>
                  <a:srgbClr val="000000"/>
                </a:solidFill>
                <a:latin typeface="Helvetica Neue"/>
                <a:ea typeface="Helvetica Neue"/>
                <a:cs typeface="Helvetica Neue"/>
                <a:sym typeface="Helvetica Neue"/>
              </a:rPr>
              <a:t>There should be a hand rest area at least 10 cm deep in front of the keyboard.</a:t>
            </a:r>
            <a:endParaRPr/>
          </a:p>
          <a:p>
            <a:pPr indent="0" lvl="0" marL="0" rtl="0" algn="l">
              <a:lnSpc>
                <a:spcPct val="100000"/>
              </a:lnSpc>
              <a:spcBef>
                <a:spcPts val="0"/>
              </a:spcBef>
              <a:spcAft>
                <a:spcPts val="0"/>
              </a:spcAft>
              <a:buSzPts val="1400"/>
              <a:buNone/>
            </a:pPr>
            <a:r>
              <a:t/>
            </a:r>
            <a:endParaRPr>
              <a:solidFill>
                <a:srgbClr val="000000"/>
              </a:solidFill>
              <a:latin typeface="Helvetica Neue"/>
              <a:ea typeface="Helvetica Neue"/>
              <a:cs typeface="Helvetica Neue"/>
              <a:sym typeface="Helvetica Neue"/>
            </a:endParaRPr>
          </a:p>
          <a:p>
            <a:pPr indent="0" lvl="0" marL="0" rtl="0" algn="l">
              <a:lnSpc>
                <a:spcPct val="100000"/>
              </a:lnSpc>
              <a:spcBef>
                <a:spcPts val="0"/>
              </a:spcBef>
              <a:spcAft>
                <a:spcPts val="0"/>
              </a:spcAft>
              <a:buSzPts val="1400"/>
              <a:buNone/>
            </a:pPr>
            <a:r>
              <a:t/>
            </a:r>
            <a:endParaRPr>
              <a:solidFill>
                <a:srgbClr val="000000"/>
              </a:solidFill>
              <a:latin typeface="Helvetica Neue"/>
              <a:ea typeface="Helvetica Neue"/>
              <a:cs typeface="Helvetica Neue"/>
              <a:sym typeface="Helvetica Neue"/>
            </a:endParaRPr>
          </a:p>
          <a:p>
            <a:pPr indent="0" lvl="0" marL="0" rtl="0" algn="l">
              <a:lnSpc>
                <a:spcPct val="100000"/>
              </a:lnSpc>
              <a:spcBef>
                <a:spcPts val="0"/>
              </a:spcBef>
              <a:spcAft>
                <a:spcPts val="0"/>
              </a:spcAft>
              <a:buSzPts val="1400"/>
              <a:buNone/>
            </a:pPr>
            <a:r>
              <a:rPr b="1" lang="en-GB">
                <a:solidFill>
                  <a:srgbClr val="000000"/>
                </a:solidFill>
                <a:latin typeface="Helvetica Neue"/>
                <a:ea typeface="Helvetica Neue"/>
                <a:cs typeface="Helvetica Neue"/>
                <a:sym typeface="Helvetica Neue"/>
              </a:rPr>
              <a:t>Work tables and chairs</a:t>
            </a:r>
            <a:endParaRPr/>
          </a:p>
          <a:p>
            <a:pPr indent="0" lvl="0" marL="0" marR="0" rtl="0" algn="l">
              <a:lnSpc>
                <a:spcPct val="100000"/>
              </a:lnSpc>
              <a:spcBef>
                <a:spcPts val="0"/>
              </a:spcBef>
              <a:spcAft>
                <a:spcPts val="0"/>
              </a:spcAft>
              <a:buClr>
                <a:srgbClr val="000000"/>
              </a:buClr>
              <a:buSzPts val="1200"/>
              <a:buFont typeface="Arimo"/>
              <a:buNone/>
            </a:pPr>
            <a:r>
              <a:rPr lang="en-GB">
                <a:solidFill>
                  <a:srgbClr val="000000"/>
                </a:solidFill>
                <a:latin typeface="Arimo"/>
                <a:ea typeface="Arimo"/>
                <a:cs typeface="Arimo"/>
                <a:sym typeface="Arimo"/>
              </a:rPr>
              <a:t>☐ </a:t>
            </a:r>
            <a:r>
              <a:rPr lang="en-GB">
                <a:solidFill>
                  <a:srgbClr val="000000"/>
                </a:solidFill>
                <a:latin typeface="Helvetica Neue"/>
                <a:ea typeface="Helvetica Neue"/>
                <a:cs typeface="Helvetica Neue"/>
                <a:sym typeface="Helvetica Neue"/>
              </a:rPr>
              <a:t>Work table and work chair are adapted to the person or adjusted correctly so that a relaxed</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sitting position can be adopted</a:t>
            </a:r>
            <a:endParaRPr/>
          </a:p>
          <a:p>
            <a:pPr indent="0" lvl="0" marL="0" marR="0" rtl="0" algn="l">
              <a:lnSpc>
                <a:spcPct val="100000"/>
              </a:lnSpc>
              <a:spcBef>
                <a:spcPts val="0"/>
              </a:spcBef>
              <a:spcAft>
                <a:spcPts val="0"/>
              </a:spcAft>
              <a:buClr>
                <a:srgbClr val="000000"/>
              </a:buClr>
              <a:buSzPts val="1200"/>
              <a:buFont typeface="Arimo"/>
              <a:buNone/>
            </a:pPr>
            <a:r>
              <a:rPr lang="en-GB">
                <a:solidFill>
                  <a:srgbClr val="000000"/>
                </a:solidFill>
                <a:latin typeface="Arimo"/>
                <a:ea typeface="Arimo"/>
                <a:cs typeface="Arimo"/>
                <a:sym typeface="Arimo"/>
              </a:rPr>
              <a:t>☐ </a:t>
            </a:r>
            <a:r>
              <a:rPr lang="en-GB">
                <a:solidFill>
                  <a:srgbClr val="000000"/>
                </a:solidFill>
                <a:latin typeface="Helvetica Neue"/>
                <a:ea typeface="Helvetica Neue"/>
                <a:cs typeface="Helvetica Neue"/>
                <a:sym typeface="Helvetica Neue"/>
              </a:rPr>
              <a:t>The work table should be large enough (160 cm by 80 cm as a guideline for office work) and -</a:t>
            </a:r>
            <a:endParaRPr/>
          </a:p>
          <a:p>
            <a:pPr indent="0" lvl="0" marL="0" rtl="0" algn="l">
              <a:lnSpc>
                <a:spcPct val="100000"/>
              </a:lnSpc>
              <a:spcBef>
                <a:spcPts val="0"/>
              </a:spcBef>
              <a:spcAft>
                <a:spcPts val="0"/>
              </a:spcAft>
              <a:buSzPts val="1400"/>
              <a:buNone/>
            </a:pPr>
            <a:r>
              <a:rPr lang="en-GB">
                <a:solidFill>
                  <a:srgbClr val="000000"/>
                </a:solidFill>
                <a:latin typeface="Helvetica Neue"/>
                <a:ea typeface="Helvetica Neue"/>
                <a:cs typeface="Helvetica Neue"/>
                <a:sym typeface="Helvetica Neue"/>
              </a:rPr>
              <a:t>just like the work chair - stable.</a:t>
            </a:r>
            <a:endParaRPr/>
          </a:p>
          <a:p>
            <a:pPr indent="0" lvl="0" marL="0" rtl="0" algn="l">
              <a:lnSpc>
                <a:spcPct val="100000"/>
              </a:lnSpc>
              <a:spcBef>
                <a:spcPts val="0"/>
              </a:spcBef>
              <a:spcAft>
                <a:spcPts val="0"/>
              </a:spcAft>
              <a:buSzPts val="1400"/>
              <a:buNone/>
            </a:pPr>
            <a:r>
              <a:rPr lang="en-GB">
                <a:solidFill>
                  <a:srgbClr val="000000"/>
                </a:solidFill>
                <a:latin typeface="Arimo"/>
                <a:ea typeface="Arimo"/>
                <a:cs typeface="Arimo"/>
                <a:sym typeface="Arimo"/>
              </a:rPr>
              <a:t>☐ </a:t>
            </a:r>
            <a:r>
              <a:rPr lang="en-GB">
                <a:solidFill>
                  <a:srgbClr val="000000"/>
                </a:solidFill>
                <a:latin typeface="Helvetica Neue"/>
                <a:ea typeface="Helvetica Neue"/>
                <a:cs typeface="Helvetica Neue"/>
                <a:sym typeface="Helvetica Neue"/>
              </a:rPr>
              <a:t>The task chair should have five castors, be height-adjustable and offer good back support.</a:t>
            </a:r>
            <a:endParaRPr/>
          </a:p>
          <a:p>
            <a:pPr indent="0" lvl="0" marL="0" rtl="0" algn="l">
              <a:lnSpc>
                <a:spcPct val="100000"/>
              </a:lnSpc>
              <a:spcBef>
                <a:spcPts val="0"/>
              </a:spcBef>
              <a:spcAft>
                <a:spcPts val="0"/>
              </a:spcAft>
              <a:buSzPts val="1400"/>
              <a:buNone/>
            </a:pPr>
            <a:r>
              <a:rPr lang="en-GB">
                <a:solidFill>
                  <a:srgbClr val="000000"/>
                </a:solidFill>
                <a:latin typeface="Arimo"/>
                <a:ea typeface="Arimo"/>
                <a:cs typeface="Arimo"/>
                <a:sym typeface="Arimo"/>
              </a:rPr>
              <a:t>☐ </a:t>
            </a:r>
            <a:r>
              <a:rPr lang="en-GB">
                <a:solidFill>
                  <a:srgbClr val="000000"/>
                </a:solidFill>
                <a:latin typeface="Helvetica Neue"/>
                <a:ea typeface="Helvetica Neue"/>
                <a:cs typeface="Helvetica Neue"/>
                <a:sym typeface="Helvetica Neue"/>
              </a:rPr>
              <a:t>For higher table heights and seat heights, a footrest should be used by shorter people.</a:t>
            </a:r>
            <a:endParaRPr/>
          </a:p>
          <a:p>
            <a:pPr indent="0" lvl="0" marL="0" rtl="0" algn="l">
              <a:lnSpc>
                <a:spcPct val="100000"/>
              </a:lnSpc>
              <a:spcBef>
                <a:spcPts val="0"/>
              </a:spcBef>
              <a:spcAft>
                <a:spcPts val="0"/>
              </a:spcAft>
              <a:buSzPts val="1400"/>
              <a:buNone/>
            </a:pPr>
            <a:r>
              <a:t/>
            </a:r>
            <a:endParaRPr>
              <a:solidFill>
                <a:srgbClr val="000000"/>
              </a:solidFill>
              <a:latin typeface="Helvetica Neue"/>
              <a:ea typeface="Helvetica Neue"/>
              <a:cs typeface="Helvetica Neue"/>
              <a:sym typeface="Helvetica Neue"/>
            </a:endParaRPr>
          </a:p>
          <a:p>
            <a:pPr indent="0" lvl="0" marL="0" rtl="0" algn="l">
              <a:lnSpc>
                <a:spcPct val="100000"/>
              </a:lnSpc>
              <a:spcBef>
                <a:spcPts val="0"/>
              </a:spcBef>
              <a:spcAft>
                <a:spcPts val="0"/>
              </a:spcAft>
              <a:buSzPts val="1400"/>
              <a:buNone/>
            </a:pPr>
            <a:r>
              <a:t/>
            </a:r>
            <a:endParaRPr>
              <a:solidFill>
                <a:srgbClr val="000000"/>
              </a:solidFill>
              <a:latin typeface="Helvetica Neue"/>
              <a:ea typeface="Helvetica Neue"/>
              <a:cs typeface="Helvetica Neue"/>
              <a:sym typeface="Helvetica Neue"/>
            </a:endParaRPr>
          </a:p>
          <a:p>
            <a:pPr indent="0" lvl="0" marL="0" rtl="0" algn="l">
              <a:lnSpc>
                <a:spcPct val="100000"/>
              </a:lnSpc>
              <a:spcBef>
                <a:spcPts val="0"/>
              </a:spcBef>
              <a:spcAft>
                <a:spcPts val="0"/>
              </a:spcAft>
              <a:buSzPts val="1400"/>
              <a:buNone/>
            </a:pPr>
            <a:r>
              <a:t/>
            </a:r>
            <a:endParaRPr>
              <a:solidFill>
                <a:srgbClr val="000000"/>
              </a:solidFill>
              <a:latin typeface="Helvetica Neue"/>
              <a:ea typeface="Helvetica Neue"/>
              <a:cs typeface="Helvetica Neue"/>
              <a:sym typeface="Helvetica Neue"/>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87" name="Google Shape;18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2" name="Google Shape;22;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5.jpg"/><Relationship Id="rId5" Type="http://schemas.openxmlformats.org/officeDocument/2006/relationships/image" Target="../media/image21.png"/><Relationship Id="rId6" Type="http://schemas.openxmlformats.org/officeDocument/2006/relationships/image" Target="../media/image1.png"/><Relationship Id="rId7" Type="http://schemas.openxmlformats.org/officeDocument/2006/relationships/image" Target="../media/image2.png"/><Relationship Id="rId8"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31.png"/><Relationship Id="rId10" Type="http://schemas.openxmlformats.org/officeDocument/2006/relationships/image" Target="../media/image2.png"/><Relationship Id="rId9" Type="http://schemas.openxmlformats.org/officeDocument/2006/relationships/image" Target="../media/image34.png"/><Relationship Id="rId5" Type="http://schemas.openxmlformats.org/officeDocument/2006/relationships/image" Target="../media/image24.png"/><Relationship Id="rId6" Type="http://schemas.openxmlformats.org/officeDocument/2006/relationships/image" Target="../media/image11.png"/><Relationship Id="rId7" Type="http://schemas.openxmlformats.org/officeDocument/2006/relationships/image" Target="../media/image39.png"/><Relationship Id="rId8"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43.png"/><Relationship Id="rId5"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43.png"/><Relationship Id="rId5" Type="http://schemas.openxmlformats.org/officeDocument/2006/relationships/image" Target="../media/image38.png"/></Relationships>
</file>

<file path=ppt/slides/_rels/slide13.xml.rels><?xml version="1.0" encoding="UTF-8" standalone="yes"?><Relationships xmlns="http://schemas.openxmlformats.org/package/2006/relationships"><Relationship Id="rId11" Type="http://schemas.openxmlformats.org/officeDocument/2006/relationships/image" Target="../media/image66.png"/><Relationship Id="rId10" Type="http://schemas.openxmlformats.org/officeDocument/2006/relationships/image" Target="../media/image48.png"/><Relationship Id="rId13" Type="http://schemas.openxmlformats.org/officeDocument/2006/relationships/image" Target="../media/image52.png"/><Relationship Id="rId12" Type="http://schemas.openxmlformats.org/officeDocument/2006/relationships/image" Target="../media/image55.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22.png"/><Relationship Id="rId9" Type="http://schemas.openxmlformats.org/officeDocument/2006/relationships/image" Target="../media/image49.png"/><Relationship Id="rId14" Type="http://schemas.openxmlformats.org/officeDocument/2006/relationships/image" Target="../media/image45.png"/><Relationship Id="rId5" Type="http://schemas.openxmlformats.org/officeDocument/2006/relationships/image" Target="../media/image44.png"/><Relationship Id="rId6" Type="http://schemas.openxmlformats.org/officeDocument/2006/relationships/image" Target="../media/image41.png"/><Relationship Id="rId7" Type="http://schemas.openxmlformats.org/officeDocument/2006/relationships/image" Target="../media/image31.png"/><Relationship Id="rId8"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7.png"/><Relationship Id="rId4" Type="http://schemas.openxmlformats.org/officeDocument/2006/relationships/image" Target="../media/image57.png"/><Relationship Id="rId5" Type="http://schemas.openxmlformats.org/officeDocument/2006/relationships/image" Target="../media/image59.png"/></Relationships>
</file>

<file path=ppt/slides/_rels/slide15.xml.rels><?xml version="1.0" encoding="UTF-8" standalone="yes"?><Relationships xmlns="http://schemas.openxmlformats.org/package/2006/relationships"><Relationship Id="rId11" Type="http://schemas.openxmlformats.org/officeDocument/2006/relationships/image" Target="../media/image63.png"/><Relationship Id="rId10" Type="http://schemas.openxmlformats.org/officeDocument/2006/relationships/image" Target="../media/image56.png"/><Relationship Id="rId13" Type="http://schemas.openxmlformats.org/officeDocument/2006/relationships/image" Target="../media/image64.png"/><Relationship Id="rId12" Type="http://schemas.openxmlformats.org/officeDocument/2006/relationships/image" Target="../media/image71.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22.png"/><Relationship Id="rId9" Type="http://schemas.openxmlformats.org/officeDocument/2006/relationships/image" Target="../media/image54.png"/><Relationship Id="rId14" Type="http://schemas.openxmlformats.org/officeDocument/2006/relationships/image" Target="../media/image61.png"/><Relationship Id="rId5" Type="http://schemas.openxmlformats.org/officeDocument/2006/relationships/image" Target="../media/image31.png"/><Relationship Id="rId6" Type="http://schemas.openxmlformats.org/officeDocument/2006/relationships/image" Target="../media/image60.png"/><Relationship Id="rId7" Type="http://schemas.openxmlformats.org/officeDocument/2006/relationships/image" Target="../media/image76.png"/><Relationship Id="rId8" Type="http://schemas.openxmlformats.org/officeDocument/2006/relationships/image" Target="../media/image5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3.jpg"/><Relationship Id="rId5"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image" Target="../media/image72.png"/><Relationship Id="rId5" Type="http://schemas.openxmlformats.org/officeDocument/2006/relationships/image" Target="../media/image79.png"/><Relationship Id="rId6" Type="http://schemas.openxmlformats.org/officeDocument/2006/relationships/image" Target="../media/image78.png"/><Relationship Id="rId7" Type="http://schemas.openxmlformats.org/officeDocument/2006/relationships/image" Target="../media/image6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8.png"/><Relationship Id="rId4" Type="http://schemas.openxmlformats.org/officeDocument/2006/relationships/image" Target="../media/image74.png"/><Relationship Id="rId5"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7.png"/><Relationship Id="rId4" Type="http://schemas.openxmlformats.org/officeDocument/2006/relationships/image" Target="../media/image82.png"/><Relationship Id="rId5" Type="http://schemas.openxmlformats.org/officeDocument/2006/relationships/image" Target="../media/image20.png"/><Relationship Id="rId6" Type="http://schemas.openxmlformats.org/officeDocument/2006/relationships/image" Target="../media/image11.png"/></Relationships>
</file>

<file path=ppt/slides/_rels/slide24.xml.rels><?xml version="1.0" encoding="UTF-8" standalone="yes"?><Relationships xmlns="http://schemas.openxmlformats.org/package/2006/relationships"><Relationship Id="rId10"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70.png"/><Relationship Id="rId4" Type="http://schemas.openxmlformats.org/officeDocument/2006/relationships/image" Target="../media/image73.png"/><Relationship Id="rId9" Type="http://schemas.openxmlformats.org/officeDocument/2006/relationships/image" Target="../media/image103.png"/><Relationship Id="rId5" Type="http://schemas.openxmlformats.org/officeDocument/2006/relationships/image" Target="../media/image77.png"/><Relationship Id="rId6" Type="http://schemas.openxmlformats.org/officeDocument/2006/relationships/image" Target="../media/image86.png"/><Relationship Id="rId7" Type="http://schemas.openxmlformats.org/officeDocument/2006/relationships/image" Target="../media/image81.png"/><Relationship Id="rId8" Type="http://schemas.openxmlformats.org/officeDocument/2006/relationships/image" Target="../media/image8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3.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jp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1.png"/><Relationship Id="rId4" Type="http://schemas.openxmlformats.org/officeDocument/2006/relationships/image" Target="../media/image3.jpg"/><Relationship Id="rId5"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84.png"/><Relationship Id="rId4" Type="http://schemas.openxmlformats.org/officeDocument/2006/relationships/image" Target="../media/image85.png"/><Relationship Id="rId5" Type="http://schemas.openxmlformats.org/officeDocument/2006/relationships/image" Target="../media/image88.png"/><Relationship Id="rId6" Type="http://schemas.openxmlformats.org/officeDocument/2006/relationships/image" Target="../media/image89.png"/><Relationship Id="rId7" Type="http://schemas.openxmlformats.org/officeDocument/2006/relationships/image" Target="../media/image87.png"/><Relationship Id="rId8" Type="http://schemas.openxmlformats.org/officeDocument/2006/relationships/image" Target="../media/image2.png"/></Relationships>
</file>

<file path=ppt/slides/_rels/slide29.xml.rels><?xml version="1.0" encoding="UTF-8" standalone="yes"?><Relationships xmlns="http://schemas.openxmlformats.org/package/2006/relationships"><Relationship Id="rId10" Type="http://schemas.openxmlformats.org/officeDocument/2006/relationships/image" Target="../media/image92.png"/><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png"/><Relationship Id="rId4" Type="http://schemas.openxmlformats.org/officeDocument/2006/relationships/image" Target="../media/image26.png"/><Relationship Id="rId9" Type="http://schemas.openxmlformats.org/officeDocument/2006/relationships/image" Target="../media/image107.png"/><Relationship Id="rId5" Type="http://schemas.openxmlformats.org/officeDocument/2006/relationships/image" Target="../media/image31.png"/><Relationship Id="rId6" Type="http://schemas.openxmlformats.org/officeDocument/2006/relationships/image" Target="../media/image24.png"/><Relationship Id="rId7" Type="http://schemas.openxmlformats.org/officeDocument/2006/relationships/image" Target="../media/image39.png"/><Relationship Id="rId8"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17.png"/><Relationship Id="rId5"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90.png"/><Relationship Id="rId4" Type="http://schemas.openxmlformats.org/officeDocument/2006/relationships/image" Target="../media/image102.png"/><Relationship Id="rId5"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90.png"/><Relationship Id="rId4" Type="http://schemas.openxmlformats.org/officeDocument/2006/relationships/image" Target="../media/image102.png"/><Relationship Id="rId5" Type="http://schemas.openxmlformats.org/officeDocument/2006/relationships/image" Target="../media/image2.png"/><Relationship Id="rId6" Type="http://schemas.openxmlformats.org/officeDocument/2006/relationships/image" Target="../media/image100.png"/></Relationships>
</file>

<file path=ppt/slides/_rels/slide32.xml.rels><?xml version="1.0" encoding="UTF-8" standalone="yes"?><Relationships xmlns="http://schemas.openxmlformats.org/package/2006/relationships"><Relationship Id="rId11" Type="http://schemas.openxmlformats.org/officeDocument/2006/relationships/image" Target="../media/image99.png"/><Relationship Id="rId10" Type="http://schemas.openxmlformats.org/officeDocument/2006/relationships/image" Target="../media/image95.png"/><Relationship Id="rId13" Type="http://schemas.openxmlformats.org/officeDocument/2006/relationships/image" Target="../media/image97.png"/><Relationship Id="rId12" Type="http://schemas.openxmlformats.org/officeDocument/2006/relationships/image" Target="../media/image106.png"/><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2.png"/><Relationship Id="rId4" Type="http://schemas.openxmlformats.org/officeDocument/2006/relationships/image" Target="../media/image31.png"/><Relationship Id="rId9" Type="http://schemas.openxmlformats.org/officeDocument/2006/relationships/image" Target="../media/image94.png"/><Relationship Id="rId5" Type="http://schemas.openxmlformats.org/officeDocument/2006/relationships/image" Target="../media/image24.png"/><Relationship Id="rId6" Type="http://schemas.openxmlformats.org/officeDocument/2006/relationships/image" Target="../media/image11.png"/><Relationship Id="rId7" Type="http://schemas.openxmlformats.org/officeDocument/2006/relationships/image" Target="../media/image2.png"/><Relationship Id="rId8" Type="http://schemas.openxmlformats.org/officeDocument/2006/relationships/image" Target="../media/image93.png"/></Relationships>
</file>

<file path=ppt/slides/_rels/slide33.xml.rels><?xml version="1.0" encoding="UTF-8" standalone="yes"?><Relationships xmlns="http://schemas.openxmlformats.org/package/2006/relationships"><Relationship Id="rId20" Type="http://schemas.openxmlformats.org/officeDocument/2006/relationships/image" Target="../media/image126.png"/><Relationship Id="rId11" Type="http://schemas.openxmlformats.org/officeDocument/2006/relationships/image" Target="../media/image113.jpg"/><Relationship Id="rId10" Type="http://schemas.openxmlformats.org/officeDocument/2006/relationships/image" Target="../media/image109.jpg"/><Relationship Id="rId13" Type="http://schemas.openxmlformats.org/officeDocument/2006/relationships/image" Target="../media/image119.jpg"/><Relationship Id="rId12" Type="http://schemas.openxmlformats.org/officeDocument/2006/relationships/image" Target="../media/image110.jpg"/><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96.png"/><Relationship Id="rId4" Type="http://schemas.openxmlformats.org/officeDocument/2006/relationships/image" Target="../media/image114.png"/><Relationship Id="rId9" Type="http://schemas.openxmlformats.org/officeDocument/2006/relationships/image" Target="../media/image111.png"/><Relationship Id="rId15" Type="http://schemas.openxmlformats.org/officeDocument/2006/relationships/image" Target="../media/image130.png"/><Relationship Id="rId14" Type="http://schemas.openxmlformats.org/officeDocument/2006/relationships/image" Target="../media/image118.png"/><Relationship Id="rId17" Type="http://schemas.openxmlformats.org/officeDocument/2006/relationships/image" Target="../media/image115.png"/><Relationship Id="rId16" Type="http://schemas.openxmlformats.org/officeDocument/2006/relationships/image" Target="../media/image117.png"/><Relationship Id="rId5" Type="http://schemas.openxmlformats.org/officeDocument/2006/relationships/image" Target="../media/image104.png"/><Relationship Id="rId19" Type="http://schemas.openxmlformats.org/officeDocument/2006/relationships/image" Target="../media/image125.jpg"/><Relationship Id="rId6" Type="http://schemas.openxmlformats.org/officeDocument/2006/relationships/image" Target="../media/image105.png"/><Relationship Id="rId18" Type="http://schemas.openxmlformats.org/officeDocument/2006/relationships/image" Target="../media/image124.png"/><Relationship Id="rId7" Type="http://schemas.openxmlformats.org/officeDocument/2006/relationships/image" Target="../media/image108.png"/><Relationship Id="rId8" Type="http://schemas.openxmlformats.org/officeDocument/2006/relationships/image" Target="../media/image9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jp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jp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1.png"/><Relationship Id="rId4" Type="http://schemas.openxmlformats.org/officeDocument/2006/relationships/image" Target="../media/image3.jpg"/><Relationship Id="rId5" Type="http://schemas.openxmlformats.org/officeDocument/2006/relationships/image" Target="../media/image21.png"/></Relationships>
</file>

<file path=ppt/slides/_rels/slide37.xml.rels><?xml version="1.0" encoding="UTF-8" standalone="yes"?><Relationships xmlns="http://schemas.openxmlformats.org/package/2006/relationships"><Relationship Id="rId11" Type="http://schemas.openxmlformats.org/officeDocument/2006/relationships/image" Target="../media/image136.png"/><Relationship Id="rId10" Type="http://schemas.openxmlformats.org/officeDocument/2006/relationships/image" Target="../media/image129.png"/><Relationship Id="rId12" Type="http://schemas.openxmlformats.org/officeDocument/2006/relationships/image" Target="../media/image135.png"/><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1.png"/><Relationship Id="rId4" Type="http://schemas.openxmlformats.org/officeDocument/2006/relationships/image" Target="../media/image116.jpg"/><Relationship Id="rId9" Type="http://schemas.openxmlformats.org/officeDocument/2006/relationships/image" Target="../media/image67.png"/><Relationship Id="rId5" Type="http://schemas.openxmlformats.org/officeDocument/2006/relationships/image" Target="../media/image21.png"/><Relationship Id="rId6" Type="http://schemas.openxmlformats.org/officeDocument/2006/relationships/image" Target="../media/image31.png"/><Relationship Id="rId7" Type="http://schemas.openxmlformats.org/officeDocument/2006/relationships/image" Target="../media/image132.png"/><Relationship Id="rId8" Type="http://schemas.openxmlformats.org/officeDocument/2006/relationships/image" Target="../media/image13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28.png"/><Relationship Id="rId4" Type="http://schemas.openxmlformats.org/officeDocument/2006/relationships/image" Target="../media/image11.png"/><Relationship Id="rId5"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1" Type="http://schemas.openxmlformats.org/officeDocument/2006/relationships/image" Target="../media/image63.png"/><Relationship Id="rId10" Type="http://schemas.openxmlformats.org/officeDocument/2006/relationships/image" Target="../media/image56.png"/><Relationship Id="rId13" Type="http://schemas.openxmlformats.org/officeDocument/2006/relationships/image" Target="../media/image64.png"/><Relationship Id="rId12" Type="http://schemas.openxmlformats.org/officeDocument/2006/relationships/image" Target="../media/image71.png"/><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1.png"/><Relationship Id="rId4" Type="http://schemas.openxmlformats.org/officeDocument/2006/relationships/image" Target="../media/image22.png"/><Relationship Id="rId9" Type="http://schemas.openxmlformats.org/officeDocument/2006/relationships/image" Target="../media/image54.png"/><Relationship Id="rId14" Type="http://schemas.openxmlformats.org/officeDocument/2006/relationships/image" Target="../media/image61.png"/><Relationship Id="rId5" Type="http://schemas.openxmlformats.org/officeDocument/2006/relationships/image" Target="../media/image31.png"/><Relationship Id="rId6" Type="http://schemas.openxmlformats.org/officeDocument/2006/relationships/image" Target="../media/image60.png"/><Relationship Id="rId7" Type="http://schemas.openxmlformats.org/officeDocument/2006/relationships/image" Target="../media/image76.png"/><Relationship Id="rId8" Type="http://schemas.openxmlformats.org/officeDocument/2006/relationships/image" Target="../media/image52.png"/></Relationships>
</file>

<file path=ppt/slides/_rels/slide41.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138.png"/><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44.png"/><Relationship Id="rId4" Type="http://schemas.openxmlformats.org/officeDocument/2006/relationships/image" Target="../media/image140.png"/><Relationship Id="rId9" Type="http://schemas.openxmlformats.org/officeDocument/2006/relationships/image" Target="../media/image139.png"/><Relationship Id="rId5" Type="http://schemas.openxmlformats.org/officeDocument/2006/relationships/image" Target="../media/image149.png"/><Relationship Id="rId6" Type="http://schemas.openxmlformats.org/officeDocument/2006/relationships/image" Target="../media/image155.png"/><Relationship Id="rId7" Type="http://schemas.openxmlformats.org/officeDocument/2006/relationships/image" Target="../media/image154.png"/><Relationship Id="rId8" Type="http://schemas.openxmlformats.org/officeDocument/2006/relationships/image" Target="../media/image15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3.jpg"/><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3.jpg"/><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1.png"/><Relationship Id="rId4" Type="http://schemas.openxmlformats.org/officeDocument/2006/relationships/image" Target="../media/image3.jpg"/><Relationship Id="rId5"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31.png"/><Relationship Id="rId4" Type="http://schemas.openxmlformats.org/officeDocument/2006/relationships/image" Target="../media/image150.png"/><Relationship Id="rId5" Type="http://schemas.openxmlformats.org/officeDocument/2006/relationships/image" Target="../media/image137.png"/><Relationship Id="rId6" Type="http://schemas.openxmlformats.org/officeDocument/2006/relationships/image" Target="../media/image143.png"/><Relationship Id="rId7" Type="http://schemas.openxmlformats.org/officeDocument/2006/relationships/image" Target="../media/image14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31.png"/><Relationship Id="rId4" Type="http://schemas.openxmlformats.org/officeDocument/2006/relationships/image" Target="../media/image167.png"/><Relationship Id="rId5" Type="http://schemas.openxmlformats.org/officeDocument/2006/relationships/image" Target="../media/image153.png"/><Relationship Id="rId6" Type="http://schemas.openxmlformats.org/officeDocument/2006/relationships/image" Target="../media/image14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1.png"/><Relationship Id="rId4" Type="http://schemas.openxmlformats.org/officeDocument/2006/relationships/image" Target="../media/image72.png"/><Relationship Id="rId5" Type="http://schemas.openxmlformats.org/officeDocument/2006/relationships/image" Target="../media/image79.png"/><Relationship Id="rId6" Type="http://schemas.openxmlformats.org/officeDocument/2006/relationships/image" Target="../media/image78.png"/><Relationship Id="rId7" Type="http://schemas.openxmlformats.org/officeDocument/2006/relationships/image" Target="../media/image6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62.png"/><Relationship Id="rId4" Type="http://schemas.openxmlformats.org/officeDocument/2006/relationships/image" Target="../media/image151.png"/><Relationship Id="rId5" Type="http://schemas.openxmlformats.org/officeDocument/2006/relationships/image" Target="../media/image188.png"/><Relationship Id="rId6" Type="http://schemas.openxmlformats.org/officeDocument/2006/relationships/image" Target="../media/image1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59.png"/><Relationship Id="rId4" Type="http://schemas.openxmlformats.org/officeDocument/2006/relationships/image" Target="../media/image31.png"/><Relationship Id="rId5" Type="http://schemas.openxmlformats.org/officeDocument/2006/relationships/image" Target="../media/image160.png"/><Relationship Id="rId6" Type="http://schemas.openxmlformats.org/officeDocument/2006/relationships/image" Target="../media/image186.png"/><Relationship Id="rId7" Type="http://schemas.openxmlformats.org/officeDocument/2006/relationships/image" Target="../media/image161.png"/><Relationship Id="rId8" Type="http://schemas.openxmlformats.org/officeDocument/2006/relationships/image" Target="../media/image15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3.jpg"/><Relationship Id="rId5" Type="http://schemas.openxmlformats.org/officeDocument/2006/relationships/image" Target="../media/image26.png"/><Relationship Id="rId6" Type="http://schemas.openxmlformats.org/officeDocument/2006/relationships/image" Target="../media/image1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166.png"/><Relationship Id="rId4" Type="http://schemas.openxmlformats.org/officeDocument/2006/relationships/image" Target="../media/image177.png"/><Relationship Id="rId5" Type="http://schemas.openxmlformats.org/officeDocument/2006/relationships/image" Target="../media/image31.png"/><Relationship Id="rId6" Type="http://schemas.openxmlformats.org/officeDocument/2006/relationships/image" Target="../media/image158.png"/><Relationship Id="rId7" Type="http://schemas.openxmlformats.org/officeDocument/2006/relationships/image" Target="../media/image16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176.png"/><Relationship Id="rId4" Type="http://schemas.openxmlformats.org/officeDocument/2006/relationships/image" Target="../media/image173.png"/><Relationship Id="rId5" Type="http://schemas.openxmlformats.org/officeDocument/2006/relationships/image" Target="../media/image31.png"/><Relationship Id="rId6" Type="http://schemas.openxmlformats.org/officeDocument/2006/relationships/image" Target="../media/image28.png"/><Relationship Id="rId7" Type="http://schemas.openxmlformats.org/officeDocument/2006/relationships/image" Target="../media/image182.png"/><Relationship Id="rId8" Type="http://schemas.openxmlformats.org/officeDocument/2006/relationships/image" Target="../media/image16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166.png"/><Relationship Id="rId4" Type="http://schemas.openxmlformats.org/officeDocument/2006/relationships/image" Target="../media/image31.png"/><Relationship Id="rId5" Type="http://schemas.openxmlformats.org/officeDocument/2006/relationships/image" Target="../media/image178.png"/><Relationship Id="rId6" Type="http://schemas.openxmlformats.org/officeDocument/2006/relationships/image" Target="../media/image168.png"/><Relationship Id="rId7" Type="http://schemas.openxmlformats.org/officeDocument/2006/relationships/image" Target="../media/image18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166.png"/><Relationship Id="rId4" Type="http://schemas.openxmlformats.org/officeDocument/2006/relationships/image" Target="../media/image175.png"/><Relationship Id="rId5" Type="http://schemas.openxmlformats.org/officeDocument/2006/relationships/image" Target="../media/image31.png"/><Relationship Id="rId6" Type="http://schemas.openxmlformats.org/officeDocument/2006/relationships/image" Target="../media/image185.png"/><Relationship Id="rId7" Type="http://schemas.openxmlformats.org/officeDocument/2006/relationships/image" Target="../media/image183.png"/></Relationships>
</file>

<file path=ppt/slides/_rels/slide54.xml.rels><?xml version="1.0" encoding="UTF-8" standalone="yes"?><Relationships xmlns="http://schemas.openxmlformats.org/package/2006/relationships"><Relationship Id="rId11" Type="http://schemas.openxmlformats.org/officeDocument/2006/relationships/image" Target="../media/image181.png"/><Relationship Id="rId10" Type="http://schemas.openxmlformats.org/officeDocument/2006/relationships/image" Target="../media/image169.png"/><Relationship Id="rId13" Type="http://schemas.openxmlformats.org/officeDocument/2006/relationships/image" Target="../media/image172.png"/><Relationship Id="rId12" Type="http://schemas.openxmlformats.org/officeDocument/2006/relationships/image" Target="../media/image171.png"/><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11.png"/><Relationship Id="rId4" Type="http://schemas.openxmlformats.org/officeDocument/2006/relationships/image" Target="../media/image179.jpg"/><Relationship Id="rId9" Type="http://schemas.openxmlformats.org/officeDocument/2006/relationships/image" Target="../media/image184.png"/><Relationship Id="rId14" Type="http://schemas.openxmlformats.org/officeDocument/2006/relationships/image" Target="../media/image6.png"/><Relationship Id="rId5" Type="http://schemas.openxmlformats.org/officeDocument/2006/relationships/image" Target="../media/image21.png"/><Relationship Id="rId6" Type="http://schemas.openxmlformats.org/officeDocument/2006/relationships/image" Target="../media/image2.png"/><Relationship Id="rId7" Type="http://schemas.openxmlformats.org/officeDocument/2006/relationships/image" Target="../media/image170.png"/><Relationship Id="rId8" Type="http://schemas.openxmlformats.org/officeDocument/2006/relationships/image" Target="../media/image18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11.png"/><Relationship Id="rId5" Type="http://schemas.openxmlformats.org/officeDocument/2006/relationships/image" Target="../media/image23.png"/><Relationship Id="rId6" Type="http://schemas.openxmlformats.org/officeDocument/2006/relationships/image" Target="../media/image20.png"/><Relationship Id="rId7" Type="http://schemas.openxmlformats.org/officeDocument/2006/relationships/image" Target="../media/image19.png"/><Relationship Id="rId8"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7.png"/><Relationship Id="rId5" Type="http://schemas.openxmlformats.org/officeDocument/2006/relationships/image" Target="../media/image36.png"/><Relationship Id="rId6" Type="http://schemas.openxmlformats.org/officeDocument/2006/relationships/image" Target="../media/image27.png"/><Relationship Id="rId7"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3.jpg"/><Relationship Id="rId5"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p:nvPr/>
        </p:nvSpPr>
        <p:spPr>
          <a:xfrm rot="-4721612">
            <a:off x="3638115" y="1896865"/>
            <a:ext cx="14314219" cy="4992084"/>
          </a:xfrm>
          <a:custGeom>
            <a:rect b="b" l="l" r="r" t="t"/>
            <a:pathLst>
              <a:path extrusionOk="0" h="4992084" w="14314219">
                <a:moveTo>
                  <a:pt x="0" y="0"/>
                </a:moveTo>
                <a:lnTo>
                  <a:pt x="14314219" y="0"/>
                </a:lnTo>
                <a:lnTo>
                  <a:pt x="14314219" y="4992084"/>
                </a:lnTo>
                <a:lnTo>
                  <a:pt x="0" y="499208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 name="Google Shape;89;p13"/>
          <p:cNvSpPr/>
          <p:nvPr/>
        </p:nvSpPr>
        <p:spPr>
          <a:xfrm>
            <a:off x="9680911" y="5"/>
            <a:ext cx="8986399" cy="10289262"/>
          </a:xfrm>
          <a:custGeom>
            <a:rect b="b" l="l" r="r" t="t"/>
            <a:pathLst>
              <a:path extrusionOk="0" h="24846662" w="2170049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a:alphaModFix/>
            </a:blip>
            <a:stretch>
              <a:fillRect b="-8144" l="-40412" r="-60193" t="-526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 name="Google Shape;90;p13"/>
          <p:cNvSpPr/>
          <p:nvPr/>
        </p:nvSpPr>
        <p:spPr>
          <a:xfrm flipH="1" rot="-2967198">
            <a:off x="12833343" y="6024265"/>
            <a:ext cx="10909314" cy="3709167"/>
          </a:xfrm>
          <a:custGeom>
            <a:rect b="b" l="l" r="r" t="t"/>
            <a:pathLst>
              <a:path extrusionOk="0" h="3709167" w="10909314">
                <a:moveTo>
                  <a:pt x="10909314" y="0"/>
                </a:moveTo>
                <a:lnTo>
                  <a:pt x="0" y="0"/>
                </a:lnTo>
                <a:lnTo>
                  <a:pt x="0" y="3709167"/>
                </a:lnTo>
                <a:lnTo>
                  <a:pt x="10909314" y="3709167"/>
                </a:lnTo>
                <a:lnTo>
                  <a:pt x="10909314" y="0"/>
                </a:lnTo>
                <a:close/>
              </a:path>
            </a:pathLst>
          </a:custGeom>
          <a:blipFill rotWithShape="1">
            <a:blip r:embed="rId5">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91" name="Google Shape;91;p13"/>
          <p:cNvGrpSpPr/>
          <p:nvPr/>
        </p:nvGrpSpPr>
        <p:grpSpPr>
          <a:xfrm>
            <a:off x="10165433" y="946396"/>
            <a:ext cx="857867" cy="857867"/>
            <a:chOff x="0" y="0"/>
            <a:chExt cx="812800" cy="812800"/>
          </a:xfrm>
        </p:grpSpPr>
        <p:sp>
          <p:nvSpPr>
            <p:cNvPr id="92" name="Google Shape;92;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 name="Google Shape;93;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4" name="Google Shape;94;p13"/>
          <p:cNvGrpSpPr/>
          <p:nvPr/>
        </p:nvGrpSpPr>
        <p:grpSpPr>
          <a:xfrm>
            <a:off x="9651318" y="2226096"/>
            <a:ext cx="604566" cy="604566"/>
            <a:chOff x="0" y="0"/>
            <a:chExt cx="812800" cy="812800"/>
          </a:xfrm>
        </p:grpSpPr>
        <p:sp>
          <p:nvSpPr>
            <p:cNvPr id="95" name="Google Shape;95;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6" name="Google Shape;96;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7" name="Google Shape;97;p13"/>
          <p:cNvGrpSpPr/>
          <p:nvPr/>
        </p:nvGrpSpPr>
        <p:grpSpPr>
          <a:xfrm>
            <a:off x="10476408" y="681913"/>
            <a:ext cx="637633" cy="637633"/>
            <a:chOff x="0" y="0"/>
            <a:chExt cx="812800" cy="812800"/>
          </a:xfrm>
        </p:grpSpPr>
        <p:sp>
          <p:nvSpPr>
            <p:cNvPr id="98" name="Google Shape;98;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A45"/>
            </a:solidFill>
            <a:ln cap="sq" cmpd="sng" w="76200">
              <a:solidFill>
                <a:srgbClr val="F4EA4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9" name="Google Shape;99;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0" name="Google Shape;100;p13"/>
          <p:cNvSpPr/>
          <p:nvPr/>
        </p:nvSpPr>
        <p:spPr>
          <a:xfrm>
            <a:off x="742774" y="918445"/>
            <a:ext cx="3958535" cy="802202"/>
          </a:xfrm>
          <a:custGeom>
            <a:rect b="b" l="l" r="r" t="t"/>
            <a:pathLst>
              <a:path extrusionOk="0" h="802202" w="3958535">
                <a:moveTo>
                  <a:pt x="0" y="0"/>
                </a:moveTo>
                <a:lnTo>
                  <a:pt x="3958535" y="0"/>
                </a:lnTo>
                <a:lnTo>
                  <a:pt x="3958535" y="802202"/>
                </a:lnTo>
                <a:lnTo>
                  <a:pt x="0" y="802202"/>
                </a:lnTo>
                <a:lnTo>
                  <a:pt x="0" y="0"/>
                </a:lnTo>
                <a:close/>
              </a:path>
            </a:pathLst>
          </a:custGeom>
          <a:blipFill rotWithShape="1">
            <a:blip r:embed="rId6">
              <a:alphaModFix/>
            </a:blip>
            <a:stretch>
              <a:fillRect b="0" l="-11331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 name="Google Shape;101;p13"/>
          <p:cNvSpPr/>
          <p:nvPr/>
        </p:nvSpPr>
        <p:spPr>
          <a:xfrm>
            <a:off x="5795169" y="487295"/>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 name="Google Shape;102;p13"/>
          <p:cNvSpPr txBox="1"/>
          <p:nvPr/>
        </p:nvSpPr>
        <p:spPr>
          <a:xfrm>
            <a:off x="1034729" y="2490279"/>
            <a:ext cx="8319433" cy="1009892"/>
          </a:xfrm>
          <a:prstGeom prst="rect">
            <a:avLst/>
          </a:prstGeom>
          <a:noFill/>
          <a:ln>
            <a:noFill/>
          </a:ln>
        </p:spPr>
        <p:txBody>
          <a:bodyPr anchorCtr="0" anchor="t" bIns="0" lIns="0" spcFirstLastPara="1" rIns="0" wrap="square" tIns="0">
            <a:spAutoFit/>
          </a:bodyPr>
          <a:lstStyle/>
          <a:p>
            <a:pPr indent="0" lvl="0" marL="0" marR="0" rtl="0" algn="l">
              <a:lnSpc>
                <a:spcPct val="135333"/>
              </a:lnSpc>
              <a:spcBef>
                <a:spcPts val="0"/>
              </a:spcBef>
              <a:spcAft>
                <a:spcPts val="0"/>
              </a:spcAft>
              <a:buClr>
                <a:srgbClr val="000000"/>
              </a:buClr>
              <a:buSzPts val="6000"/>
              <a:buFont typeface="Arial"/>
              <a:buNone/>
            </a:pPr>
            <a:r>
              <a:rPr b="1" i="0" lang="en-GB" sz="6000" u="none" cap="none" strike="noStrike">
                <a:solidFill>
                  <a:srgbClr val="002C47"/>
                </a:solidFill>
                <a:latin typeface="Poppins"/>
                <a:ea typeface="Poppins"/>
                <a:cs typeface="Poppins"/>
                <a:sym typeface="Poppins"/>
              </a:rPr>
              <a:t>STAY OK</a:t>
            </a:r>
            <a:endParaRPr b="0" i="0" sz="1400" u="none" cap="none" strike="noStrike">
              <a:solidFill>
                <a:srgbClr val="000000"/>
              </a:solidFill>
              <a:latin typeface="Arial"/>
              <a:ea typeface="Arial"/>
              <a:cs typeface="Arial"/>
              <a:sym typeface="Arial"/>
            </a:endParaRPr>
          </a:p>
        </p:txBody>
      </p:sp>
      <p:sp>
        <p:nvSpPr>
          <p:cNvPr id="103" name="Google Shape;103;p13"/>
          <p:cNvSpPr txBox="1"/>
          <p:nvPr/>
        </p:nvSpPr>
        <p:spPr>
          <a:xfrm>
            <a:off x="1034729" y="3503272"/>
            <a:ext cx="6979200" cy="1514400"/>
          </a:xfrm>
          <a:prstGeom prst="rect">
            <a:avLst/>
          </a:prstGeom>
          <a:noFill/>
          <a:ln>
            <a:noFill/>
          </a:ln>
        </p:spPr>
        <p:txBody>
          <a:bodyPr anchorCtr="0" anchor="t" bIns="0" lIns="0" spcFirstLastPara="1" rIns="0" wrap="square" tIns="0">
            <a:spAutoFit/>
          </a:bodyPr>
          <a:lstStyle/>
          <a:p>
            <a:pPr indent="0" lvl="0" marL="0" marR="0" rtl="0" algn="l">
              <a:lnSpc>
                <a:spcPct val="113966"/>
              </a:lnSpc>
              <a:spcBef>
                <a:spcPts val="0"/>
              </a:spcBef>
              <a:spcAft>
                <a:spcPts val="0"/>
              </a:spcAft>
              <a:buClr>
                <a:srgbClr val="000000"/>
              </a:buClr>
              <a:buSzPts val="3000"/>
              <a:buFont typeface="Arial"/>
              <a:buNone/>
            </a:pPr>
            <a:r>
              <a:rPr b="1" i="0" lang="en-GB" sz="3000" u="none" cap="none" strike="noStrike">
                <a:solidFill>
                  <a:srgbClr val="45B042"/>
                </a:solidFill>
                <a:latin typeface="Poppins"/>
                <a:ea typeface="Poppins"/>
                <a:cs typeface="Poppins"/>
                <a:sym typeface="Poppins"/>
              </a:rPr>
              <a:t>Repensar el bienestar en los lugares de trabajo de las pymes de la UE</a:t>
            </a:r>
            <a:endParaRPr b="0" i="0" sz="1400" u="none" cap="none" strike="noStrike">
              <a:solidFill>
                <a:srgbClr val="000000"/>
              </a:solidFill>
              <a:latin typeface="Arial"/>
              <a:ea typeface="Arial"/>
              <a:cs typeface="Arial"/>
              <a:sym typeface="Arial"/>
            </a:endParaRPr>
          </a:p>
        </p:txBody>
      </p:sp>
      <p:sp>
        <p:nvSpPr>
          <p:cNvPr id="104" name="Google Shape;104;p13"/>
          <p:cNvSpPr txBox="1"/>
          <p:nvPr/>
        </p:nvSpPr>
        <p:spPr>
          <a:xfrm>
            <a:off x="1665039" y="9664698"/>
            <a:ext cx="8109271" cy="380842"/>
          </a:xfrm>
          <a:prstGeom prst="rect">
            <a:avLst/>
          </a:prstGeom>
          <a:noFill/>
          <a:ln>
            <a:noFill/>
          </a:ln>
        </p:spPr>
        <p:txBody>
          <a:bodyPr anchorCtr="0" anchor="t" bIns="0" lIns="0" spcFirstLastPara="1" rIns="0" wrap="square" tIns="0">
            <a:spAutoFit/>
          </a:bodyPr>
          <a:lstStyle/>
          <a:p>
            <a:pPr indent="0" lvl="0" marL="0" marR="0" rtl="0" algn="l">
              <a:lnSpc>
                <a:spcPct val="113997"/>
              </a:lnSpc>
              <a:spcBef>
                <a:spcPts val="0"/>
              </a:spcBef>
              <a:spcAft>
                <a:spcPts val="0"/>
              </a:spcAft>
              <a:buClr>
                <a:srgbClr val="000000"/>
              </a:buClr>
              <a:buSzPts val="2479"/>
              <a:buFont typeface="Arial"/>
              <a:buNone/>
            </a:pPr>
            <a:r>
              <a:rPr b="1" i="0" lang="en-GB" sz="2479" u="none" cap="none" strike="noStrike">
                <a:solidFill>
                  <a:srgbClr val="002C47"/>
                </a:solidFill>
                <a:latin typeface="Poppins SemiBold"/>
                <a:ea typeface="Poppins SemiBold"/>
                <a:cs typeface="Poppins SemiBold"/>
                <a:sym typeface="Poppins SemiBold"/>
              </a:rPr>
              <a:t>2023-1-IT01-KA220-VET-000154571 </a:t>
            </a:r>
            <a:endParaRPr b="0" i="0" sz="1400" u="none" cap="none" strike="noStrike">
              <a:solidFill>
                <a:srgbClr val="000000"/>
              </a:solidFill>
              <a:latin typeface="Arial"/>
              <a:ea typeface="Arial"/>
              <a:cs typeface="Arial"/>
              <a:sym typeface="Arial"/>
            </a:endParaRPr>
          </a:p>
        </p:txBody>
      </p:sp>
      <p:sp>
        <p:nvSpPr>
          <p:cNvPr id="105" name="Google Shape;105;p13"/>
          <p:cNvSpPr txBox="1"/>
          <p:nvPr/>
        </p:nvSpPr>
        <p:spPr>
          <a:xfrm>
            <a:off x="527950" y="5416675"/>
            <a:ext cx="7205100" cy="4269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1200"/>
              </a:spcBef>
              <a:spcAft>
                <a:spcPts val="0"/>
              </a:spcAft>
              <a:buClr>
                <a:schemeClr val="dk1"/>
              </a:buClr>
              <a:buSzPts val="1100"/>
              <a:buFont typeface="Arial"/>
              <a:buNone/>
            </a:pPr>
            <a:r>
              <a:rPr b="1" i="0" lang="en-GB" sz="3923" u="none" cap="none" strike="noStrike">
                <a:solidFill>
                  <a:srgbClr val="002C47"/>
                </a:solidFill>
                <a:latin typeface="Poppins"/>
                <a:ea typeface="Poppins"/>
                <a:cs typeface="Poppins"/>
                <a:sym typeface="Poppins"/>
              </a:rPr>
              <a:t>ESTRATEGIAS PARA</a:t>
            </a:r>
            <a:br>
              <a:rPr b="1" i="0" lang="en-GB" sz="3923" u="none" cap="none" strike="noStrike">
                <a:solidFill>
                  <a:srgbClr val="002C47"/>
                </a:solidFill>
                <a:latin typeface="Poppins"/>
                <a:ea typeface="Poppins"/>
                <a:cs typeface="Poppins"/>
                <a:sym typeface="Poppins"/>
              </a:rPr>
            </a:br>
            <a:r>
              <a:rPr b="1" i="0" lang="en-GB" sz="3923" u="none" cap="none" strike="noStrike">
                <a:solidFill>
                  <a:srgbClr val="002C47"/>
                </a:solidFill>
                <a:latin typeface="Poppins"/>
                <a:ea typeface="Poppins"/>
                <a:cs typeface="Poppins"/>
                <a:sym typeface="Poppins"/>
              </a:rPr>
              <a:t>EL TRABAJO HÍBRIDO</a:t>
            </a:r>
            <a:endParaRPr b="1" i="0" sz="3923" u="none" cap="none" strike="noStrike">
              <a:solidFill>
                <a:srgbClr val="002C47"/>
              </a:solidFill>
              <a:latin typeface="Poppins"/>
              <a:ea typeface="Poppins"/>
              <a:cs typeface="Poppins"/>
              <a:sym typeface="Poppins"/>
            </a:endParaRPr>
          </a:p>
          <a:p>
            <a:pPr indent="-234950" lvl="0" marL="457200" marR="0" rtl="0" algn="ctr">
              <a:lnSpc>
                <a:spcPct val="115000"/>
              </a:lnSpc>
              <a:spcBef>
                <a:spcPts val="1200"/>
              </a:spcBef>
              <a:spcAft>
                <a:spcPts val="0"/>
              </a:spcAft>
              <a:buClr>
                <a:schemeClr val="dk1"/>
              </a:buClr>
              <a:buSzPts val="100"/>
              <a:buFont typeface="Arial"/>
              <a:buChar char="●"/>
            </a:pPr>
            <a:r>
              <a:rPr b="1" i="0" lang="en-GB" sz="3923" u="none" cap="none" strike="noStrike">
                <a:solidFill>
                  <a:srgbClr val="002C47"/>
                </a:solidFill>
                <a:latin typeface="Poppins"/>
                <a:ea typeface="Poppins"/>
                <a:cs typeface="Poppins"/>
                <a:sym typeface="Poppins"/>
              </a:rPr>
              <a:t>-Módulo 2 –</a:t>
            </a:r>
            <a:endParaRPr b="1" i="0" sz="3923" u="none" cap="none" strike="noStrike">
              <a:solidFill>
                <a:srgbClr val="002C47"/>
              </a:solidFill>
              <a:latin typeface="Poppins"/>
              <a:ea typeface="Poppins"/>
              <a:cs typeface="Poppins"/>
              <a:sym typeface="Poppins"/>
            </a:endParaRPr>
          </a:p>
          <a:p>
            <a:pPr indent="-234950" lvl="0" marL="457200" marR="0" rtl="0" algn="ctr">
              <a:lnSpc>
                <a:spcPct val="115000"/>
              </a:lnSpc>
              <a:spcBef>
                <a:spcPts val="0"/>
              </a:spcBef>
              <a:spcAft>
                <a:spcPts val="0"/>
              </a:spcAft>
              <a:buClr>
                <a:schemeClr val="dk1"/>
              </a:buClr>
              <a:buSzPts val="100"/>
              <a:buFont typeface="Arial"/>
              <a:buChar char="●"/>
            </a:pPr>
            <a:br>
              <a:rPr b="1" i="1" lang="en-GB" sz="4000" u="none" cap="none" strike="noStrike">
                <a:solidFill>
                  <a:srgbClr val="002C47"/>
                </a:solidFill>
                <a:latin typeface="Poppins"/>
                <a:ea typeface="Poppins"/>
                <a:cs typeface="Poppins"/>
                <a:sym typeface="Poppins"/>
              </a:rPr>
            </a:br>
            <a:r>
              <a:rPr b="1" i="0" lang="en-GB" sz="4000" u="none" cap="none" strike="noStrike">
                <a:solidFill>
                  <a:srgbClr val="002C47"/>
                </a:solidFill>
                <a:latin typeface="Poppins"/>
                <a:ea typeface="Poppins"/>
                <a:cs typeface="Poppins"/>
                <a:sym typeface="Poppins"/>
              </a:rPr>
              <a:t>Brainplus  Ltd</a:t>
            </a:r>
            <a:br>
              <a:rPr b="1" i="1" lang="en-GB" sz="4000" u="none" cap="none" strike="noStrike">
                <a:solidFill>
                  <a:srgbClr val="002C47"/>
                </a:solidFill>
                <a:latin typeface="Poppins"/>
                <a:ea typeface="Poppins"/>
                <a:cs typeface="Poppins"/>
                <a:sym typeface="Poppins"/>
              </a:rPr>
            </a:br>
            <a:endParaRPr b="1" i="1" sz="4000" u="none" cap="none" strike="noStrike">
              <a:solidFill>
                <a:srgbClr val="002C47"/>
              </a:solidFill>
              <a:latin typeface="Poppins"/>
              <a:ea typeface="Poppins"/>
              <a:cs typeface="Poppins"/>
              <a:sym typeface="Poppins"/>
            </a:endParaRPr>
          </a:p>
        </p:txBody>
      </p:sp>
      <p:sp>
        <p:nvSpPr>
          <p:cNvPr id="106" name="Google Shape;106;p13"/>
          <p:cNvSpPr/>
          <p:nvPr/>
        </p:nvSpPr>
        <p:spPr>
          <a:xfrm>
            <a:off x="380798" y="9658944"/>
            <a:ext cx="1104950" cy="386595"/>
          </a:xfrm>
          <a:custGeom>
            <a:rect b="b" l="l" r="r" t="t"/>
            <a:pathLst>
              <a:path extrusionOk="0" h="386595" w="1104950">
                <a:moveTo>
                  <a:pt x="0" y="0"/>
                </a:moveTo>
                <a:lnTo>
                  <a:pt x="1104949" y="0"/>
                </a:lnTo>
                <a:lnTo>
                  <a:pt x="1104949" y="386596"/>
                </a:lnTo>
                <a:lnTo>
                  <a:pt x="0" y="386596"/>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grpSp>
        <p:nvGrpSpPr>
          <p:cNvPr id="262" name="Google Shape;262;p22"/>
          <p:cNvGrpSpPr/>
          <p:nvPr/>
        </p:nvGrpSpPr>
        <p:grpSpPr>
          <a:xfrm>
            <a:off x="-1863636" y="4599250"/>
            <a:ext cx="21494542" cy="6357176"/>
            <a:chOff x="0" y="0"/>
            <a:chExt cx="5661114" cy="1674318"/>
          </a:xfrm>
        </p:grpSpPr>
        <p:sp>
          <p:nvSpPr>
            <p:cNvPr id="263" name="Google Shape;263;p22"/>
            <p:cNvSpPr/>
            <p:nvPr/>
          </p:nvSpPr>
          <p:spPr>
            <a:xfrm>
              <a:off x="0" y="0"/>
              <a:ext cx="5661114" cy="1674318"/>
            </a:xfrm>
            <a:custGeom>
              <a:rect b="b" l="l" r="r" t="t"/>
              <a:pathLst>
                <a:path extrusionOk="0" h="1674318" w="5661114">
                  <a:moveTo>
                    <a:pt x="0" y="0"/>
                  </a:moveTo>
                  <a:lnTo>
                    <a:pt x="5661114" y="0"/>
                  </a:lnTo>
                  <a:lnTo>
                    <a:pt x="5661114" y="1674318"/>
                  </a:lnTo>
                  <a:lnTo>
                    <a:pt x="0" y="1674318"/>
                  </a:lnTo>
                  <a:close/>
                </a:path>
              </a:pathLst>
            </a:custGeom>
            <a:solidFill>
              <a:srgbClr val="659FA2">
                <a:alpha val="7843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4" name="Google Shape;264;p22"/>
            <p:cNvSpPr txBox="1"/>
            <p:nvPr/>
          </p:nvSpPr>
          <p:spPr>
            <a:xfrm>
              <a:off x="0" y="0"/>
              <a:ext cx="5661114" cy="1674318"/>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65" name="Google Shape;265;p22"/>
          <p:cNvSpPr/>
          <p:nvPr/>
        </p:nvSpPr>
        <p:spPr>
          <a:xfrm>
            <a:off x="14447403" y="3180438"/>
            <a:ext cx="2588781" cy="2588781"/>
          </a:xfrm>
          <a:custGeom>
            <a:rect b="b" l="l" r="r" t="t"/>
            <a:pathLst>
              <a:path extrusionOk="0" h="2588781" w="2588781">
                <a:moveTo>
                  <a:pt x="0" y="0"/>
                </a:moveTo>
                <a:lnTo>
                  <a:pt x="2588781" y="0"/>
                </a:lnTo>
                <a:lnTo>
                  <a:pt x="2588781" y="2588781"/>
                </a:lnTo>
                <a:lnTo>
                  <a:pt x="0" y="258878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6" name="Google Shape;266;p22"/>
          <p:cNvSpPr/>
          <p:nvPr/>
        </p:nvSpPr>
        <p:spPr>
          <a:xfrm>
            <a:off x="14642637" y="3375672"/>
            <a:ext cx="2198312" cy="2198312"/>
          </a:xfrm>
          <a:custGeom>
            <a:rect b="b" l="l" r="r" t="t"/>
            <a:pathLst>
              <a:path extrusionOk="0" h="2198312" w="2198312">
                <a:moveTo>
                  <a:pt x="0" y="0"/>
                </a:moveTo>
                <a:lnTo>
                  <a:pt x="2198312" y="0"/>
                </a:lnTo>
                <a:lnTo>
                  <a:pt x="2198312" y="2198313"/>
                </a:lnTo>
                <a:lnTo>
                  <a:pt x="0" y="219831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7" name="Google Shape;267;p22"/>
          <p:cNvSpPr/>
          <p:nvPr/>
        </p:nvSpPr>
        <p:spPr>
          <a:xfrm>
            <a:off x="14756621" y="3489656"/>
            <a:ext cx="1970344" cy="1970344"/>
          </a:xfrm>
          <a:custGeom>
            <a:rect b="b" l="l" r="r" t="t"/>
            <a:pathLst>
              <a:path extrusionOk="0" h="1970344" w="1970344">
                <a:moveTo>
                  <a:pt x="0" y="0"/>
                </a:moveTo>
                <a:lnTo>
                  <a:pt x="1970344" y="0"/>
                </a:lnTo>
                <a:lnTo>
                  <a:pt x="1970344" y="1970345"/>
                </a:lnTo>
                <a:lnTo>
                  <a:pt x="0" y="197034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8" name="Google Shape;268;p22"/>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9" name="Google Shape;269;p22"/>
          <p:cNvSpPr/>
          <p:nvPr/>
        </p:nvSpPr>
        <p:spPr>
          <a:xfrm flipH="1" rot="10598374">
            <a:off x="-470692" y="-1148846"/>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70" name="Google Shape;270;p22"/>
          <p:cNvGrpSpPr/>
          <p:nvPr/>
        </p:nvGrpSpPr>
        <p:grpSpPr>
          <a:xfrm>
            <a:off x="-1342907" y="9913239"/>
            <a:ext cx="20973813" cy="837562"/>
            <a:chOff x="0" y="-57150"/>
            <a:chExt cx="11607985" cy="463550"/>
          </a:xfrm>
        </p:grpSpPr>
        <p:sp>
          <p:nvSpPr>
            <p:cNvPr id="271" name="Google Shape;271;p22"/>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2" name="Google Shape;272;p22"/>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73" name="Google Shape;273;p22"/>
          <p:cNvGrpSpPr/>
          <p:nvPr/>
        </p:nvGrpSpPr>
        <p:grpSpPr>
          <a:xfrm>
            <a:off x="4131384" y="9913239"/>
            <a:ext cx="10025232" cy="837562"/>
            <a:chOff x="0" y="-57150"/>
            <a:chExt cx="5548478" cy="463550"/>
          </a:xfrm>
        </p:grpSpPr>
        <p:sp>
          <p:nvSpPr>
            <p:cNvPr id="274" name="Google Shape;274;p22"/>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5" name="Google Shape;275;p22"/>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76" name="Google Shape;276;p22"/>
          <p:cNvSpPr/>
          <p:nvPr/>
        </p:nvSpPr>
        <p:spPr>
          <a:xfrm>
            <a:off x="14950240" y="3755651"/>
            <a:ext cx="1566600" cy="1566600"/>
          </a:xfrm>
          <a:custGeom>
            <a:rect b="b" l="l" r="r" t="t"/>
            <a:pathLst>
              <a:path extrusionOk="0" h="1566600" w="1566600">
                <a:moveTo>
                  <a:pt x="0" y="0"/>
                </a:moveTo>
                <a:lnTo>
                  <a:pt x="1566600" y="0"/>
                </a:lnTo>
                <a:lnTo>
                  <a:pt x="1566600" y="1566600"/>
                </a:lnTo>
                <a:lnTo>
                  <a:pt x="0" y="156660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77" name="Google Shape;277;p22"/>
          <p:cNvGrpSpPr/>
          <p:nvPr/>
        </p:nvGrpSpPr>
        <p:grpSpPr>
          <a:xfrm>
            <a:off x="7200800" y="3180438"/>
            <a:ext cx="3365775" cy="5943578"/>
            <a:chOff x="0" y="0"/>
            <a:chExt cx="4487700" cy="7924770"/>
          </a:xfrm>
        </p:grpSpPr>
        <p:sp>
          <p:nvSpPr>
            <p:cNvPr id="278" name="Google Shape;278;p22"/>
            <p:cNvSpPr/>
            <p:nvPr/>
          </p:nvSpPr>
          <p:spPr>
            <a:xfrm>
              <a:off x="517926" y="0"/>
              <a:ext cx="3451708" cy="3451708"/>
            </a:xfrm>
            <a:custGeom>
              <a:rect b="b" l="l" r="r" t="t"/>
              <a:pathLst>
                <a:path extrusionOk="0" h="3451708" w="3451708">
                  <a:moveTo>
                    <a:pt x="0" y="0"/>
                  </a:moveTo>
                  <a:lnTo>
                    <a:pt x="3451708" y="0"/>
                  </a:lnTo>
                  <a:lnTo>
                    <a:pt x="3451708" y="3451708"/>
                  </a:lnTo>
                  <a:lnTo>
                    <a:pt x="0" y="345170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9" name="Google Shape;279;p22"/>
            <p:cNvSpPr/>
            <p:nvPr/>
          </p:nvSpPr>
          <p:spPr>
            <a:xfrm>
              <a:off x="778239"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0" name="Google Shape;280;p22"/>
            <p:cNvSpPr/>
            <p:nvPr/>
          </p:nvSpPr>
          <p:spPr>
            <a:xfrm>
              <a:off x="930217" y="412291"/>
              <a:ext cx="2627126" cy="2627126"/>
            </a:xfrm>
            <a:custGeom>
              <a:rect b="b" l="l" r="r" t="t"/>
              <a:pathLst>
                <a:path extrusionOk="0" h="2627126" w="2627126">
                  <a:moveTo>
                    <a:pt x="0" y="0"/>
                  </a:moveTo>
                  <a:lnTo>
                    <a:pt x="2627126" y="0"/>
                  </a:lnTo>
                  <a:lnTo>
                    <a:pt x="2627126" y="2627126"/>
                  </a:lnTo>
                  <a:lnTo>
                    <a:pt x="0" y="262712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1" name="Google Shape;281;p22"/>
            <p:cNvSpPr/>
            <p:nvPr/>
          </p:nvSpPr>
          <p:spPr>
            <a:xfrm>
              <a:off x="1478822" y="1046392"/>
              <a:ext cx="1529917" cy="1529917"/>
            </a:xfrm>
            <a:custGeom>
              <a:rect b="b" l="l" r="r" t="t"/>
              <a:pathLst>
                <a:path extrusionOk="0" h="1529917" w="1529917">
                  <a:moveTo>
                    <a:pt x="0" y="0"/>
                  </a:moveTo>
                  <a:lnTo>
                    <a:pt x="1529917" y="0"/>
                  </a:lnTo>
                  <a:lnTo>
                    <a:pt x="1529917" y="1529917"/>
                  </a:lnTo>
                  <a:lnTo>
                    <a:pt x="0" y="1529917"/>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2" name="Google Shape;282;p22"/>
            <p:cNvSpPr txBox="1"/>
            <p:nvPr/>
          </p:nvSpPr>
          <p:spPr>
            <a:xfrm>
              <a:off x="0" y="3768870"/>
              <a:ext cx="4487700" cy="4155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chemeClr val="dk1"/>
                </a:buClr>
                <a:buSzPts val="1100"/>
                <a:buFont typeface="Arial"/>
                <a:buNone/>
              </a:pPr>
              <a:r>
                <a:rPr b="1" i="0" lang="en-GB" sz="3000" u="none" cap="none" strike="noStrike">
                  <a:solidFill>
                    <a:srgbClr val="FFFFFF"/>
                  </a:solidFill>
                  <a:latin typeface="Poppins"/>
                  <a:ea typeface="Poppins"/>
                  <a:cs typeface="Poppins"/>
                  <a:sym typeface="Poppins"/>
                </a:rPr>
                <a:t>REVISA</a:t>
              </a:r>
              <a:endParaRPr b="1" i="0" sz="3000" u="none" cap="none" strike="noStrike">
                <a:solidFill>
                  <a:srgbClr val="FFFFFF"/>
                </a:solidFill>
                <a:latin typeface="Poppins"/>
                <a:ea typeface="Poppins"/>
                <a:cs typeface="Poppins"/>
                <a:sym typeface="Poppins"/>
              </a:endParaRPr>
            </a:p>
            <a:p>
              <a:pPr indent="0" lvl="0" marL="0" marR="0" rtl="0" algn="ctr">
                <a:lnSpc>
                  <a:spcPct val="115000"/>
                </a:lnSpc>
                <a:spcBef>
                  <a:spcPts val="0"/>
                </a:spcBef>
                <a:spcAft>
                  <a:spcPts val="0"/>
                </a:spcAft>
                <a:buClr>
                  <a:schemeClr val="dk1"/>
                </a:buClr>
                <a:buSzPts val="1100"/>
                <a:buFont typeface="Arial"/>
                <a:buNone/>
              </a:pPr>
              <a:r>
                <a:rPr b="1" i="0" lang="en-GB" sz="3000" u="none" cap="none" strike="noStrike">
                  <a:solidFill>
                    <a:srgbClr val="FFFFFF"/>
                  </a:solidFill>
                  <a:latin typeface="Poppins"/>
                  <a:ea typeface="Poppins"/>
                  <a:cs typeface="Poppins"/>
                  <a:sym typeface="Poppins"/>
                </a:rPr>
                <a:t>LAS INTERACCIONES</a:t>
              </a:r>
              <a:endParaRPr b="1" i="0" sz="3000" u="none" cap="none" strike="noStrike">
                <a:solidFill>
                  <a:srgbClr val="FFFFFF"/>
                </a:solidFill>
                <a:latin typeface="Poppins"/>
                <a:ea typeface="Poppins"/>
                <a:cs typeface="Poppins"/>
                <a:sym typeface="Poppins"/>
              </a:endParaRPr>
            </a:p>
            <a:p>
              <a:pPr indent="0" lvl="0" marL="0" marR="0" rtl="0" algn="ctr">
                <a:lnSpc>
                  <a:spcPct val="115000"/>
                </a:lnSpc>
                <a:spcBef>
                  <a:spcPts val="0"/>
                </a:spcBef>
                <a:spcAft>
                  <a:spcPts val="0"/>
                </a:spcAft>
                <a:buClr>
                  <a:schemeClr val="dk1"/>
                </a:buClr>
                <a:buSzPts val="1100"/>
                <a:buFont typeface="Arial"/>
                <a:buNone/>
              </a:pPr>
              <a:r>
                <a:rPr b="1" i="0" lang="en-GB" sz="3000" u="none" cap="none" strike="noStrike">
                  <a:solidFill>
                    <a:srgbClr val="FFFFFF"/>
                  </a:solidFill>
                  <a:latin typeface="Poppins"/>
                  <a:ea typeface="Poppins"/>
                  <a:cs typeface="Poppins"/>
                  <a:sym typeface="Poppins"/>
                </a:rPr>
                <a:t>PARA EVALUAR SU</a:t>
              </a:r>
              <a:endParaRPr b="1" i="0" sz="3000" u="none" cap="none" strike="noStrike">
                <a:solidFill>
                  <a:srgbClr val="FFFFFF"/>
                </a:solidFill>
                <a:latin typeface="Poppins"/>
                <a:ea typeface="Poppins"/>
                <a:cs typeface="Poppins"/>
                <a:sym typeface="Poppins"/>
              </a:endParaRPr>
            </a:p>
            <a:p>
              <a:pPr indent="0" lvl="0" marL="0" marR="0" rtl="0" algn="ctr">
                <a:lnSpc>
                  <a:spcPct val="113000"/>
                </a:lnSpc>
                <a:spcBef>
                  <a:spcPts val="0"/>
                </a:spcBef>
                <a:spcAft>
                  <a:spcPts val="0"/>
                </a:spcAft>
                <a:buClr>
                  <a:srgbClr val="000000"/>
                </a:buClr>
                <a:buSzPts val="3000"/>
                <a:buFont typeface="Arial"/>
                <a:buNone/>
              </a:pPr>
              <a:r>
                <a:rPr b="1" i="0" lang="en-GB" sz="3000" u="none" cap="none" strike="noStrike">
                  <a:solidFill>
                    <a:srgbClr val="FFFFFF"/>
                  </a:solidFill>
                  <a:latin typeface="Poppins"/>
                  <a:ea typeface="Poppins"/>
                  <a:cs typeface="Poppins"/>
                  <a:sym typeface="Poppins"/>
                </a:rPr>
                <a:t>EFECTIVIDAD</a:t>
              </a:r>
              <a:endParaRPr b="1" i="0" sz="3000" u="none" cap="none" strike="noStrike">
                <a:solidFill>
                  <a:srgbClr val="FFFFFF"/>
                </a:solidFill>
                <a:latin typeface="Poppins"/>
                <a:ea typeface="Poppins"/>
                <a:cs typeface="Poppins"/>
                <a:sym typeface="Poppins"/>
              </a:endParaRPr>
            </a:p>
          </p:txBody>
        </p:sp>
      </p:grpSp>
      <p:sp>
        <p:nvSpPr>
          <p:cNvPr id="283" name="Google Shape;283;p22"/>
          <p:cNvSpPr/>
          <p:nvPr/>
        </p:nvSpPr>
        <p:spPr>
          <a:xfrm>
            <a:off x="1762557" y="3220190"/>
            <a:ext cx="2588781" cy="2588781"/>
          </a:xfrm>
          <a:custGeom>
            <a:rect b="b" l="l" r="r" t="t"/>
            <a:pathLst>
              <a:path extrusionOk="0" h="2588781" w="2588781">
                <a:moveTo>
                  <a:pt x="0" y="0"/>
                </a:moveTo>
                <a:lnTo>
                  <a:pt x="2588781" y="0"/>
                </a:lnTo>
                <a:lnTo>
                  <a:pt x="2588781" y="2588781"/>
                </a:lnTo>
                <a:lnTo>
                  <a:pt x="0" y="258878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4" name="Google Shape;284;p22"/>
          <p:cNvSpPr/>
          <p:nvPr/>
        </p:nvSpPr>
        <p:spPr>
          <a:xfrm>
            <a:off x="1951984" y="3426491"/>
            <a:ext cx="2198312" cy="2198312"/>
          </a:xfrm>
          <a:custGeom>
            <a:rect b="b" l="l" r="r" t="t"/>
            <a:pathLst>
              <a:path extrusionOk="0" h="2198312" w="2198312">
                <a:moveTo>
                  <a:pt x="0" y="0"/>
                </a:moveTo>
                <a:lnTo>
                  <a:pt x="2198312" y="0"/>
                </a:lnTo>
                <a:lnTo>
                  <a:pt x="2198312" y="2198312"/>
                </a:lnTo>
                <a:lnTo>
                  <a:pt x="0" y="219831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5" name="Google Shape;285;p22"/>
          <p:cNvSpPr/>
          <p:nvPr/>
        </p:nvSpPr>
        <p:spPr>
          <a:xfrm>
            <a:off x="2071775" y="3529409"/>
            <a:ext cx="1970344" cy="1970344"/>
          </a:xfrm>
          <a:custGeom>
            <a:rect b="b" l="l" r="r" t="t"/>
            <a:pathLst>
              <a:path extrusionOk="0" h="1970344" w="1970344">
                <a:moveTo>
                  <a:pt x="0" y="0"/>
                </a:moveTo>
                <a:lnTo>
                  <a:pt x="1970345" y="0"/>
                </a:lnTo>
                <a:lnTo>
                  <a:pt x="1970345" y="1970344"/>
                </a:lnTo>
                <a:lnTo>
                  <a:pt x="0" y="197034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6" name="Google Shape;286;p22"/>
          <p:cNvSpPr/>
          <p:nvPr/>
        </p:nvSpPr>
        <p:spPr>
          <a:xfrm>
            <a:off x="2219819" y="3726399"/>
            <a:ext cx="1674257" cy="1674257"/>
          </a:xfrm>
          <a:custGeom>
            <a:rect b="b" l="l" r="r" t="t"/>
            <a:pathLst>
              <a:path extrusionOk="0" h="1674257" w="1674257">
                <a:moveTo>
                  <a:pt x="0" y="0"/>
                </a:moveTo>
                <a:lnTo>
                  <a:pt x="1674257" y="0"/>
                </a:lnTo>
                <a:lnTo>
                  <a:pt x="1674257" y="1674257"/>
                </a:lnTo>
                <a:lnTo>
                  <a:pt x="0" y="1674257"/>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7" name="Google Shape;287;p22"/>
          <p:cNvSpPr txBox="1"/>
          <p:nvPr/>
        </p:nvSpPr>
        <p:spPr>
          <a:xfrm>
            <a:off x="877942" y="6041800"/>
            <a:ext cx="4663500" cy="2055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chemeClr val="dk1"/>
              </a:buClr>
              <a:buSzPts val="1100"/>
              <a:buFont typeface="Arial"/>
              <a:buNone/>
            </a:pPr>
            <a:r>
              <a:rPr b="1" i="0" lang="en-GB" sz="3000" u="none" cap="none" strike="noStrike">
                <a:solidFill>
                  <a:schemeClr val="lt1"/>
                </a:solidFill>
                <a:latin typeface="Poppins"/>
                <a:ea typeface="Poppins"/>
                <a:cs typeface="Poppins"/>
                <a:sym typeface="Poppins"/>
              </a:rPr>
              <a:t>NO MIDAS LA CALIDAD</a:t>
            </a:r>
            <a:endParaRPr b="1" i="0" sz="3000" u="none" cap="none" strike="noStrike">
              <a:solidFill>
                <a:schemeClr val="lt1"/>
              </a:solidFill>
              <a:latin typeface="Poppins"/>
              <a:ea typeface="Poppins"/>
              <a:cs typeface="Poppins"/>
              <a:sym typeface="Poppins"/>
            </a:endParaRPr>
          </a:p>
          <a:p>
            <a:pPr indent="0" lvl="0" marL="0" marR="0" rtl="0" algn="ctr">
              <a:lnSpc>
                <a:spcPct val="115000"/>
              </a:lnSpc>
              <a:spcBef>
                <a:spcPts val="0"/>
              </a:spcBef>
              <a:spcAft>
                <a:spcPts val="0"/>
              </a:spcAft>
              <a:buClr>
                <a:schemeClr val="dk1"/>
              </a:buClr>
              <a:buSzPts val="1100"/>
              <a:buFont typeface="Arial"/>
              <a:buNone/>
            </a:pPr>
            <a:r>
              <a:rPr b="1" i="0" lang="en-GB" sz="3000" u="none" cap="none" strike="noStrike">
                <a:solidFill>
                  <a:schemeClr val="lt1"/>
                </a:solidFill>
                <a:latin typeface="Poppins"/>
                <a:ea typeface="Poppins"/>
                <a:cs typeface="Poppins"/>
                <a:sym typeface="Poppins"/>
              </a:rPr>
              <a:t>DE LA</a:t>
            </a:r>
            <a:endParaRPr b="1" i="0" sz="3000" u="none" cap="none" strike="noStrike">
              <a:solidFill>
                <a:schemeClr val="lt1"/>
              </a:solidFill>
              <a:latin typeface="Poppins"/>
              <a:ea typeface="Poppins"/>
              <a:cs typeface="Poppins"/>
              <a:sym typeface="Poppins"/>
            </a:endParaRPr>
          </a:p>
          <a:p>
            <a:pPr indent="0" lvl="0" marL="0" marR="0" rtl="0" algn="ctr">
              <a:lnSpc>
                <a:spcPct val="115000"/>
              </a:lnSpc>
              <a:spcBef>
                <a:spcPts val="0"/>
              </a:spcBef>
              <a:spcAft>
                <a:spcPts val="0"/>
              </a:spcAft>
              <a:buClr>
                <a:schemeClr val="dk1"/>
              </a:buClr>
              <a:buSzPts val="1100"/>
              <a:buFont typeface="Arial"/>
              <a:buNone/>
            </a:pPr>
            <a:r>
              <a:rPr b="1" i="0" lang="en-GB" sz="3000" u="none" cap="none" strike="noStrike">
                <a:solidFill>
                  <a:schemeClr val="lt1"/>
                </a:solidFill>
                <a:latin typeface="Poppins"/>
                <a:ea typeface="Poppins"/>
                <a:cs typeface="Poppins"/>
                <a:sym typeface="Poppins"/>
              </a:rPr>
              <a:t>COMUNICACIÓN</a:t>
            </a:r>
            <a:endParaRPr b="1" i="0" sz="3000" u="none" cap="none" strike="noStrike">
              <a:solidFill>
                <a:schemeClr val="lt1"/>
              </a:solidFill>
              <a:latin typeface="Poppins"/>
              <a:ea typeface="Poppins"/>
              <a:cs typeface="Poppins"/>
              <a:sym typeface="Poppins"/>
            </a:endParaRPr>
          </a:p>
          <a:p>
            <a:pPr indent="0" lvl="0" marL="0" marR="0" rtl="0" algn="ctr">
              <a:lnSpc>
                <a:spcPct val="113000"/>
              </a:lnSpc>
              <a:spcBef>
                <a:spcPts val="0"/>
              </a:spcBef>
              <a:spcAft>
                <a:spcPts val="0"/>
              </a:spcAft>
              <a:buClr>
                <a:srgbClr val="000000"/>
              </a:buClr>
              <a:buSzPts val="3000"/>
              <a:buFont typeface="Arial"/>
              <a:buNone/>
            </a:pPr>
            <a:r>
              <a:rPr b="1" i="0" lang="en-GB" sz="3000" u="none" cap="none" strike="noStrike">
                <a:solidFill>
                  <a:schemeClr val="lt1"/>
                </a:solidFill>
                <a:latin typeface="Poppins"/>
                <a:ea typeface="Poppins"/>
                <a:cs typeface="Poppins"/>
                <a:sym typeface="Poppins"/>
              </a:rPr>
              <a:t>SOLO POR EL VOLUMEN</a:t>
            </a:r>
            <a:endParaRPr b="1" i="0" sz="3000" u="none" cap="none" strike="noStrike">
              <a:solidFill>
                <a:schemeClr val="lt1"/>
              </a:solidFill>
              <a:latin typeface="Poppins"/>
              <a:ea typeface="Poppins"/>
              <a:cs typeface="Poppins"/>
              <a:sym typeface="Poppins"/>
            </a:endParaRPr>
          </a:p>
        </p:txBody>
      </p:sp>
      <p:sp>
        <p:nvSpPr>
          <p:cNvPr id="288" name="Google Shape;288;p22"/>
          <p:cNvSpPr txBox="1"/>
          <p:nvPr/>
        </p:nvSpPr>
        <p:spPr>
          <a:xfrm>
            <a:off x="4466406" y="950111"/>
            <a:ext cx="10865400" cy="973800"/>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Clr>
                <a:srgbClr val="000000"/>
              </a:buClr>
              <a:buSzPts val="6326"/>
              <a:buFont typeface="Arial"/>
              <a:buNone/>
            </a:pPr>
            <a:r>
              <a:rPr b="1" i="0" lang="en-GB" sz="6326" u="none" cap="none" strike="noStrike">
                <a:solidFill>
                  <a:srgbClr val="000000"/>
                </a:solidFill>
                <a:latin typeface="Poppins"/>
                <a:ea typeface="Poppins"/>
                <a:cs typeface="Poppins"/>
                <a:sym typeface="Poppins"/>
              </a:rPr>
              <a:t>Comunicación digital</a:t>
            </a:r>
            <a:endParaRPr b="0" i="0" sz="1400" u="none" cap="none" strike="noStrike">
              <a:solidFill>
                <a:srgbClr val="000000"/>
              </a:solidFill>
              <a:latin typeface="Arial"/>
              <a:ea typeface="Arial"/>
              <a:cs typeface="Arial"/>
              <a:sym typeface="Arial"/>
            </a:endParaRPr>
          </a:p>
        </p:txBody>
      </p:sp>
      <p:sp>
        <p:nvSpPr>
          <p:cNvPr id="289" name="Google Shape;289;p22"/>
          <p:cNvSpPr txBox="1"/>
          <p:nvPr/>
        </p:nvSpPr>
        <p:spPr>
          <a:xfrm>
            <a:off x="13884895" y="6007091"/>
            <a:ext cx="3713700" cy="3648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chemeClr val="dk1"/>
              </a:buClr>
              <a:buSzPts val="1100"/>
              <a:buFont typeface="Arial"/>
              <a:buNone/>
            </a:pPr>
            <a:r>
              <a:rPr b="1" i="0" lang="en-GB" sz="3000" u="none" cap="none" strike="noStrike">
                <a:solidFill>
                  <a:srgbClr val="FFFFFF"/>
                </a:solidFill>
                <a:latin typeface="Poppins"/>
                <a:ea typeface="Poppins"/>
                <a:cs typeface="Poppins"/>
                <a:sym typeface="Poppins"/>
              </a:rPr>
              <a:t>ASEGÚRATE DE QUE</a:t>
            </a:r>
            <a:endParaRPr b="1" i="0" sz="3000" u="none" cap="none" strike="noStrike">
              <a:solidFill>
                <a:srgbClr val="FFFFFF"/>
              </a:solidFill>
              <a:latin typeface="Poppins"/>
              <a:ea typeface="Poppins"/>
              <a:cs typeface="Poppins"/>
              <a:sym typeface="Poppins"/>
            </a:endParaRPr>
          </a:p>
          <a:p>
            <a:pPr indent="0" lvl="0" marL="0" marR="0" rtl="0" algn="ctr">
              <a:lnSpc>
                <a:spcPct val="115000"/>
              </a:lnSpc>
              <a:spcBef>
                <a:spcPts val="0"/>
              </a:spcBef>
              <a:spcAft>
                <a:spcPts val="0"/>
              </a:spcAft>
              <a:buClr>
                <a:schemeClr val="dk1"/>
              </a:buClr>
              <a:buSzPts val="1100"/>
              <a:buFont typeface="Arial"/>
              <a:buNone/>
            </a:pPr>
            <a:r>
              <a:rPr b="1" i="0" lang="en-GB" sz="3000" u="none" cap="none" strike="noStrike">
                <a:solidFill>
                  <a:srgbClr val="FFFFFF"/>
                </a:solidFill>
                <a:latin typeface="Poppins"/>
                <a:ea typeface="Poppins"/>
                <a:cs typeface="Poppins"/>
                <a:sym typeface="Poppins"/>
              </a:rPr>
              <a:t>EL INTERCAMBIO DIGITAL</a:t>
            </a:r>
            <a:endParaRPr b="1" i="0" sz="3000" u="none" cap="none" strike="noStrike">
              <a:solidFill>
                <a:srgbClr val="FFFFFF"/>
              </a:solidFill>
              <a:latin typeface="Poppins"/>
              <a:ea typeface="Poppins"/>
              <a:cs typeface="Poppins"/>
              <a:sym typeface="Poppins"/>
            </a:endParaRPr>
          </a:p>
          <a:p>
            <a:pPr indent="0" lvl="0" marL="0" marR="0" rtl="0" algn="ctr">
              <a:lnSpc>
                <a:spcPct val="115000"/>
              </a:lnSpc>
              <a:spcBef>
                <a:spcPts val="0"/>
              </a:spcBef>
              <a:spcAft>
                <a:spcPts val="0"/>
              </a:spcAft>
              <a:buClr>
                <a:schemeClr val="dk1"/>
              </a:buClr>
              <a:buSzPts val="1100"/>
              <a:buFont typeface="Arial"/>
              <a:buNone/>
            </a:pPr>
            <a:r>
              <a:rPr b="1" i="0" lang="en-GB" sz="3000" u="none" cap="none" strike="noStrike">
                <a:solidFill>
                  <a:srgbClr val="FFFFFF"/>
                </a:solidFill>
                <a:latin typeface="Poppins"/>
                <a:ea typeface="Poppins"/>
                <a:cs typeface="Poppins"/>
                <a:sym typeface="Poppins"/>
              </a:rPr>
              <a:t>NO DESCUIDE</a:t>
            </a:r>
            <a:endParaRPr b="1" i="0" sz="3000" u="none" cap="none" strike="noStrike">
              <a:solidFill>
                <a:srgbClr val="FFFFFF"/>
              </a:solidFill>
              <a:latin typeface="Poppins"/>
              <a:ea typeface="Poppins"/>
              <a:cs typeface="Poppins"/>
              <a:sym typeface="Poppins"/>
            </a:endParaRPr>
          </a:p>
          <a:p>
            <a:pPr indent="0" lvl="0" marL="0" marR="0" rtl="0" algn="ctr">
              <a:lnSpc>
                <a:spcPct val="115000"/>
              </a:lnSpc>
              <a:spcBef>
                <a:spcPts val="0"/>
              </a:spcBef>
              <a:spcAft>
                <a:spcPts val="0"/>
              </a:spcAft>
              <a:buClr>
                <a:schemeClr val="dk1"/>
              </a:buClr>
              <a:buSzPts val="1100"/>
              <a:buFont typeface="Arial"/>
              <a:buNone/>
            </a:pPr>
            <a:r>
              <a:rPr b="1" i="0" lang="en-GB" sz="3000" u="none" cap="none" strike="noStrike">
                <a:solidFill>
                  <a:srgbClr val="FFFFFF"/>
                </a:solidFill>
                <a:latin typeface="Poppins"/>
                <a:ea typeface="Poppins"/>
                <a:cs typeface="Poppins"/>
                <a:sym typeface="Poppins"/>
              </a:rPr>
              <a:t>LAS NECESIDADES SOCIALES</a:t>
            </a:r>
            <a:endParaRPr b="1" i="0" sz="3000" u="none" cap="none" strike="noStrike">
              <a:solidFill>
                <a:srgbClr val="FFFFFF"/>
              </a:solidFill>
              <a:latin typeface="Poppins"/>
              <a:ea typeface="Poppins"/>
              <a:cs typeface="Poppins"/>
              <a:sym typeface="Poppins"/>
            </a:endParaRPr>
          </a:p>
          <a:p>
            <a:pPr indent="0" lvl="0" marL="0" marR="0" rtl="0" algn="ctr">
              <a:lnSpc>
                <a:spcPct val="113000"/>
              </a:lnSpc>
              <a:spcBef>
                <a:spcPts val="0"/>
              </a:spcBef>
              <a:spcAft>
                <a:spcPts val="0"/>
              </a:spcAft>
              <a:buClr>
                <a:srgbClr val="000000"/>
              </a:buClr>
              <a:buSzPts val="3000"/>
              <a:buFont typeface="Arial"/>
              <a:buNone/>
            </a:pPr>
            <a:r>
              <a:rPr b="1" i="0" lang="en-GB" sz="3000" u="none" cap="none" strike="noStrike">
                <a:solidFill>
                  <a:srgbClr val="FFFFFF"/>
                </a:solidFill>
                <a:latin typeface="Poppins"/>
                <a:ea typeface="Poppins"/>
                <a:cs typeface="Poppins"/>
                <a:sym typeface="Poppins"/>
              </a:rPr>
              <a:t>DE TUS EMPLEADOS</a:t>
            </a:r>
            <a:endParaRPr b="1" i="0" sz="3000" u="none" cap="none" strike="noStrike">
              <a:solidFill>
                <a:srgbClr val="FFFFFF"/>
              </a:solidFill>
              <a:latin typeface="Poppins"/>
              <a:ea typeface="Poppins"/>
              <a:cs typeface="Poppins"/>
              <a:sym typeface="Poppins"/>
            </a:endParaRPr>
          </a:p>
        </p:txBody>
      </p:sp>
      <p:sp>
        <p:nvSpPr>
          <p:cNvPr id="290" name="Google Shape;290;p22"/>
          <p:cNvSpPr/>
          <p:nvPr/>
        </p:nvSpPr>
        <p:spPr>
          <a:xfrm>
            <a:off x="2376694" y="604686"/>
            <a:ext cx="2774170" cy="1664502"/>
          </a:xfrm>
          <a:custGeom>
            <a:rect b="b" l="l" r="r" t="t"/>
            <a:pathLst>
              <a:path extrusionOk="0" h="1664502" w="2774170">
                <a:moveTo>
                  <a:pt x="0" y="0"/>
                </a:moveTo>
                <a:lnTo>
                  <a:pt x="2774170" y="0"/>
                </a:lnTo>
                <a:lnTo>
                  <a:pt x="2774170" y="1664501"/>
                </a:lnTo>
                <a:lnTo>
                  <a:pt x="0" y="1664501"/>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graphicFrame>
        <p:nvGraphicFramePr>
          <p:cNvPr id="296" name="Google Shape;296;p23"/>
          <p:cNvGraphicFramePr/>
          <p:nvPr/>
        </p:nvGraphicFramePr>
        <p:xfrm>
          <a:off x="190500" y="2085332"/>
          <a:ext cx="3000000" cy="3000000"/>
        </p:xfrm>
        <a:graphic>
          <a:graphicData uri="http://schemas.openxmlformats.org/drawingml/2006/table">
            <a:tbl>
              <a:tblPr>
                <a:noFill/>
                <a:tableStyleId>{8F6ED434-6776-40ED-9866-08A16E09D431}</a:tableStyleId>
              </a:tblPr>
              <a:tblGrid>
                <a:gridCol w="8950150"/>
                <a:gridCol w="9337850"/>
              </a:tblGrid>
              <a:tr h="1150950">
                <a:tc>
                  <a:txBody>
                    <a:bodyPr/>
                    <a:lstStyle/>
                    <a:p>
                      <a:pPr indent="0" lvl="0" marL="0" marR="0" rtl="0" algn="l">
                        <a:lnSpc>
                          <a:spcPct val="100000"/>
                        </a:lnSpc>
                        <a:spcBef>
                          <a:spcPts val="0"/>
                        </a:spcBef>
                        <a:spcAft>
                          <a:spcPts val="0"/>
                        </a:spcAft>
                        <a:buClr>
                          <a:srgbClr val="000000"/>
                        </a:buClr>
                        <a:buSzPts val="3300"/>
                        <a:buFont typeface="Arial"/>
                        <a:buNone/>
                      </a:pPr>
                      <a:r>
                        <a:t/>
                      </a:r>
                      <a:endParaRPr b="1" sz="3300" u="none" cap="none" strike="noStrike">
                        <a:solidFill>
                          <a:schemeClr val="dk1"/>
                        </a:solidFill>
                        <a:latin typeface="Poppins"/>
                        <a:ea typeface="Poppins"/>
                        <a:cs typeface="Poppins"/>
                        <a:sym typeface="Poppins"/>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300"/>
                        <a:buFont typeface="Arial"/>
                        <a:buNone/>
                      </a:pPr>
                      <a:r>
                        <a:t/>
                      </a:r>
                      <a:endParaRPr b="1" sz="3300" u="none" cap="none" strike="noStrike">
                        <a:solidFill>
                          <a:schemeClr val="dk1"/>
                        </a:solidFill>
                        <a:latin typeface="Poppins"/>
                        <a:ea typeface="Poppins"/>
                        <a:cs typeface="Poppins"/>
                        <a:sym typeface="Poppins"/>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50950">
                <a:tc>
                  <a:txBody>
                    <a:bodyPr/>
                    <a:lstStyle/>
                    <a:p>
                      <a:pPr indent="0" lvl="0" marL="0" marR="0" rtl="0" algn="ctr">
                        <a:lnSpc>
                          <a:spcPct val="100000"/>
                        </a:lnSpc>
                        <a:spcBef>
                          <a:spcPts val="0"/>
                        </a:spcBef>
                        <a:spcAft>
                          <a:spcPts val="0"/>
                        </a:spcAft>
                        <a:buClr>
                          <a:srgbClr val="000000"/>
                        </a:buClr>
                        <a:buSzPts val="2700"/>
                        <a:buFont typeface="Arial"/>
                        <a:buNone/>
                      </a:pPr>
                      <a:r>
                        <a:rPr lang="en-GB" sz="2900" u="none" cap="none" strike="noStrike">
                          <a:latin typeface="Poppins"/>
                          <a:ea typeface="Poppins"/>
                          <a:cs typeface="Poppins"/>
                          <a:sym typeface="Poppins"/>
                        </a:rPr>
                        <a:t>Flexibilidad → motivación y satisfacción laboral</a:t>
                      </a:r>
                      <a:endParaRPr sz="2900" u="none" cap="none" strike="noStrike">
                        <a:latin typeface="Poppins"/>
                        <a:ea typeface="Poppins"/>
                        <a:cs typeface="Poppins"/>
                        <a:sym typeface="Poppins"/>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900"/>
                        <a:buFont typeface="Arial"/>
                        <a:buNone/>
                      </a:pPr>
                      <a:r>
                        <a:rPr lang="en-GB" sz="2900" u="none" cap="none" strike="noStrike">
                          <a:latin typeface="Poppins"/>
                          <a:ea typeface="Poppins"/>
                          <a:cs typeface="Poppins"/>
                          <a:sym typeface="Poppins"/>
                        </a:rPr>
                        <a:t>Flexibilidad → menor coordinación organizacional</a:t>
                      </a:r>
                      <a:endParaRPr sz="2900" u="none" cap="none" strike="noStrike">
                        <a:latin typeface="Poppins"/>
                        <a:ea typeface="Poppins"/>
                        <a:cs typeface="Poppins"/>
                        <a:sym typeface="Poppins"/>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50950">
                <a:tc>
                  <a:txBody>
                    <a:bodyPr/>
                    <a:lstStyle/>
                    <a:p>
                      <a:pPr indent="0" lvl="0" marL="0" marR="0" rtl="0" algn="ctr">
                        <a:lnSpc>
                          <a:spcPct val="115000"/>
                        </a:lnSpc>
                        <a:spcBef>
                          <a:spcPts val="0"/>
                        </a:spcBef>
                        <a:spcAft>
                          <a:spcPts val="0"/>
                        </a:spcAft>
                        <a:buClr>
                          <a:srgbClr val="000000"/>
                        </a:buClr>
                        <a:buSzPts val="2400"/>
                        <a:buFont typeface="Arial"/>
                        <a:buNone/>
                      </a:pPr>
                      <a:r>
                        <a:rPr lang="en-GB" sz="2600" u="none" cap="none" strike="noStrike">
                          <a:latin typeface="Poppins"/>
                          <a:ea typeface="Poppins"/>
                          <a:cs typeface="Poppins"/>
                          <a:sym typeface="Poppins"/>
                        </a:rPr>
                        <a:t>Personalización de los métodos de trabajo</a:t>
                      </a:r>
                      <a:endParaRPr sz="2600" u="none" cap="none" strike="noStrike">
                        <a:latin typeface="Poppins"/>
                        <a:ea typeface="Poppins"/>
                        <a:cs typeface="Poppins"/>
                        <a:sym typeface="Poppins"/>
                      </a:endParaRPr>
                    </a:p>
                    <a:p>
                      <a:pPr indent="-393700" lvl="0" marL="457200" marR="0" rtl="0" algn="ctr">
                        <a:lnSpc>
                          <a:spcPct val="115000"/>
                        </a:lnSpc>
                        <a:spcBef>
                          <a:spcPts val="0"/>
                        </a:spcBef>
                        <a:spcAft>
                          <a:spcPts val="0"/>
                        </a:spcAft>
                        <a:buClr>
                          <a:schemeClr val="dk1"/>
                        </a:buClr>
                        <a:buSzPts val="2600"/>
                        <a:buFont typeface="Noto Sans Symbols"/>
                        <a:buChar char="🡪"/>
                      </a:pPr>
                      <a:r>
                        <a:rPr lang="en-GB" sz="2600" u="none" cap="none" strike="noStrike">
                          <a:latin typeface="Poppins"/>
                          <a:ea typeface="Poppins"/>
                          <a:cs typeface="Poppins"/>
                          <a:sym typeface="Poppins"/>
                        </a:rPr>
                        <a:t>Adaptación del trabajo a las circunstancias individuales</a:t>
                      </a:r>
                      <a:endParaRPr sz="2600" u="none" cap="none" strike="noStrike">
                        <a:latin typeface="Poppins"/>
                        <a:ea typeface="Poppins"/>
                        <a:cs typeface="Poppins"/>
                        <a:sym typeface="Poppins"/>
                      </a:endParaRPr>
                    </a:p>
                    <a:p>
                      <a:pPr indent="-412750" lvl="0" marL="457200" marR="0" rtl="0" algn="ctr">
                        <a:lnSpc>
                          <a:spcPct val="100000"/>
                        </a:lnSpc>
                        <a:spcBef>
                          <a:spcPts val="0"/>
                        </a:spcBef>
                        <a:spcAft>
                          <a:spcPts val="0"/>
                        </a:spcAft>
                        <a:buClr>
                          <a:schemeClr val="dk1"/>
                        </a:buClr>
                        <a:buSzPts val="2600"/>
                        <a:buFont typeface="Noto Sans Symbols"/>
                        <a:buChar char="🡪"/>
                      </a:pPr>
                      <a:r>
                        <a:rPr lang="en-GB" sz="2600" u="none" cap="none" strike="noStrike">
                          <a:latin typeface="Poppins"/>
                          <a:ea typeface="Poppins"/>
                          <a:cs typeface="Poppins"/>
                          <a:sym typeface="Poppins"/>
                        </a:rPr>
                        <a:t>Mejora del equilibrio entre vida laboral y personal</a:t>
                      </a:r>
                      <a:br>
                        <a:rPr lang="en-GB" sz="2600" u="none" cap="none" strike="noStrike">
                          <a:latin typeface="Poppins"/>
                          <a:ea typeface="Poppins"/>
                          <a:cs typeface="Poppins"/>
                          <a:sym typeface="Poppins"/>
                        </a:rPr>
                      </a:br>
                      <a:endParaRPr sz="2600" u="none" cap="none" strike="noStrike">
                        <a:latin typeface="Poppins"/>
                        <a:ea typeface="Poppins"/>
                        <a:cs typeface="Poppins"/>
                        <a:sym typeface="Poppins"/>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900"/>
                        <a:buFont typeface="Arial"/>
                        <a:buNone/>
                      </a:pPr>
                      <a:r>
                        <a:rPr lang="en-GB" sz="2900" u="none" cap="none" strike="noStrike">
                          <a:latin typeface="Poppins"/>
                          <a:ea typeface="Poppins"/>
                          <a:cs typeface="Poppins"/>
                          <a:sym typeface="Poppins"/>
                        </a:rPr>
                        <a:t>personalización de los métodos de trabajo</a:t>
                      </a:r>
                      <a:endParaRPr sz="2900" u="none" cap="none" strike="noStrike">
                        <a:latin typeface="Poppins"/>
                        <a:ea typeface="Poppins"/>
                        <a:cs typeface="Poppins"/>
                        <a:sym typeface="Poppins"/>
                      </a:endParaRPr>
                    </a:p>
                    <a:p>
                      <a:pPr indent="-431800" lvl="0" marL="457200" marR="0" rtl="0" algn="ctr">
                        <a:lnSpc>
                          <a:spcPct val="100000"/>
                        </a:lnSpc>
                        <a:spcBef>
                          <a:spcPts val="0"/>
                        </a:spcBef>
                        <a:spcAft>
                          <a:spcPts val="0"/>
                        </a:spcAft>
                        <a:buClr>
                          <a:schemeClr val="dk1"/>
                        </a:buClr>
                        <a:buSzPts val="2900"/>
                        <a:buFont typeface="Noto Sans Symbols"/>
                        <a:buChar char="🡪"/>
                      </a:pPr>
                      <a:r>
                        <a:rPr lang="en-GB" sz="2900" u="none" cap="none" strike="noStrike">
                          <a:latin typeface="Poppins"/>
                          <a:ea typeface="Poppins"/>
                          <a:cs typeface="Poppins"/>
                          <a:sym typeface="Poppins"/>
                        </a:rPr>
                        <a:t>comprometiendo la cohesión dentro del equipo</a:t>
                      </a:r>
                      <a:endParaRPr sz="1000" u="none" cap="none" strike="noStrike"/>
                    </a:p>
                    <a:p>
                      <a:pPr indent="-431800" lvl="0" marL="457200" marR="0" rtl="0" algn="ctr">
                        <a:lnSpc>
                          <a:spcPct val="100000"/>
                        </a:lnSpc>
                        <a:spcBef>
                          <a:spcPts val="0"/>
                        </a:spcBef>
                        <a:spcAft>
                          <a:spcPts val="0"/>
                        </a:spcAft>
                        <a:buClr>
                          <a:schemeClr val="dk1"/>
                        </a:buClr>
                        <a:buSzPts val="2900"/>
                        <a:buFont typeface="Noto Sans Symbols"/>
                        <a:buChar char="🡪"/>
                      </a:pPr>
                      <a:r>
                        <a:rPr lang="en-GB" sz="2900" u="none" cap="none" strike="noStrike">
                          <a:latin typeface="Poppins"/>
                          <a:ea typeface="Poppins"/>
                          <a:cs typeface="Poppins"/>
                          <a:sym typeface="Poppins"/>
                        </a:rPr>
                        <a:t>comprometiendo el proceso de trabajo</a:t>
                      </a:r>
                      <a:endParaRPr sz="2900" u="none" cap="none" strike="noStrike">
                        <a:latin typeface="Poppins"/>
                        <a:ea typeface="Poppins"/>
                        <a:cs typeface="Poppins"/>
                        <a:sym typeface="Poppins"/>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33350">
                <a:tc>
                  <a:txBody>
                    <a:bodyPr/>
                    <a:lstStyle/>
                    <a:p>
                      <a:pPr indent="-412750" lvl="0" marL="457200" marR="0" rtl="0" algn="ctr">
                        <a:lnSpc>
                          <a:spcPct val="100000"/>
                        </a:lnSpc>
                        <a:spcBef>
                          <a:spcPts val="0"/>
                        </a:spcBef>
                        <a:spcAft>
                          <a:spcPts val="0"/>
                        </a:spcAft>
                        <a:buClr>
                          <a:srgbClr val="000000"/>
                        </a:buClr>
                        <a:buSzPts val="2900"/>
                        <a:buFont typeface="Poppins"/>
                        <a:buChar char="-"/>
                      </a:pPr>
                      <a:r>
                        <a:rPr lang="en-GB" sz="2900" u="none" cap="none" strike="noStrike">
                          <a:latin typeface="Poppins"/>
                          <a:ea typeface="Poppins"/>
                          <a:cs typeface="Poppins"/>
                          <a:sym typeface="Poppins"/>
                        </a:rPr>
                        <a:t>Más autonomía de los empleados</a:t>
                      </a:r>
                      <a:endParaRPr sz="2900" u="none" cap="none" strike="noStrike">
                        <a:latin typeface="Poppins"/>
                        <a:ea typeface="Poppins"/>
                        <a:cs typeface="Poppins"/>
                        <a:sym typeface="Poppins"/>
                      </a:endParaRPr>
                    </a:p>
                    <a:p>
                      <a:pPr indent="-431800" lvl="0" marL="457200" marR="0" rtl="0" algn="ctr">
                        <a:lnSpc>
                          <a:spcPct val="100000"/>
                        </a:lnSpc>
                        <a:spcBef>
                          <a:spcPts val="0"/>
                        </a:spcBef>
                        <a:spcAft>
                          <a:spcPts val="0"/>
                        </a:spcAft>
                        <a:buClr>
                          <a:schemeClr val="dk1"/>
                        </a:buClr>
                        <a:buSzPts val="2900"/>
                        <a:buFont typeface="Noto Sans Symbols"/>
                        <a:buChar char="🡪"/>
                      </a:pPr>
                      <a:r>
                        <a:rPr lang="en-GB" sz="2900" u="none" cap="none" strike="noStrike">
                          <a:latin typeface="Poppins"/>
                          <a:ea typeface="Poppins"/>
                          <a:cs typeface="Poppins"/>
                          <a:sym typeface="Poppins"/>
                        </a:rPr>
                        <a:t>mayor sentido de responsabilidad</a:t>
                      </a:r>
                      <a:endParaRPr sz="1000" u="none" cap="none" strike="noStrike"/>
                    </a:p>
                    <a:p>
                      <a:pPr indent="-431800" lvl="0" marL="457200" marR="0" rtl="0" algn="ctr">
                        <a:lnSpc>
                          <a:spcPct val="100000"/>
                        </a:lnSpc>
                        <a:spcBef>
                          <a:spcPts val="0"/>
                        </a:spcBef>
                        <a:spcAft>
                          <a:spcPts val="0"/>
                        </a:spcAft>
                        <a:buClr>
                          <a:schemeClr val="dk1"/>
                        </a:buClr>
                        <a:buSzPts val="2900"/>
                        <a:buFont typeface="Noto Sans Symbols"/>
                        <a:buChar char="🡪"/>
                      </a:pPr>
                      <a:r>
                        <a:rPr lang="en-GB" sz="2900" u="none" cap="none" strike="noStrike">
                          <a:latin typeface="Poppins"/>
                          <a:ea typeface="Poppins"/>
                          <a:cs typeface="Poppins"/>
                          <a:sym typeface="Poppins"/>
                        </a:rPr>
                        <a:t>incremento de la iniciativa personal</a:t>
                      </a:r>
                      <a:br>
                        <a:rPr lang="en-GB" sz="2900" u="none" cap="none" strike="noStrike">
                          <a:latin typeface="Poppins"/>
                          <a:ea typeface="Poppins"/>
                          <a:cs typeface="Poppins"/>
                          <a:sym typeface="Poppins"/>
                        </a:rPr>
                      </a:br>
                      <a:endParaRPr sz="2900" u="none" cap="none" strike="noStrike">
                        <a:latin typeface="Poppins"/>
                        <a:ea typeface="Poppins"/>
                        <a:cs typeface="Poppins"/>
                        <a:sym typeface="Poppins"/>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412750" lvl="0" marL="457200" marR="0" rtl="0" algn="ctr">
                        <a:lnSpc>
                          <a:spcPct val="100000"/>
                        </a:lnSpc>
                        <a:spcBef>
                          <a:spcPts val="0"/>
                        </a:spcBef>
                        <a:spcAft>
                          <a:spcPts val="0"/>
                        </a:spcAft>
                        <a:buClr>
                          <a:schemeClr val="dk1"/>
                        </a:buClr>
                        <a:buSzPts val="2900"/>
                        <a:buFont typeface="Poppins"/>
                        <a:buChar char="-"/>
                      </a:pPr>
                      <a:r>
                        <a:rPr lang="en-GB" sz="2900" u="none" cap="none" strike="noStrike">
                          <a:solidFill>
                            <a:schemeClr val="dk1"/>
                          </a:solidFill>
                          <a:latin typeface="Poppins"/>
                          <a:ea typeface="Poppins"/>
                          <a:cs typeface="Poppins"/>
                          <a:sym typeface="Poppins"/>
                        </a:rPr>
                        <a:t>Más autonomía </a:t>
                      </a:r>
                      <a:endParaRPr sz="1000" u="none" cap="none" strike="noStrike"/>
                    </a:p>
                    <a:p>
                      <a:pPr indent="0" lvl="0" marL="0" marR="0" rtl="0" algn="ctr">
                        <a:lnSpc>
                          <a:spcPct val="100000"/>
                        </a:lnSpc>
                        <a:spcBef>
                          <a:spcPts val="0"/>
                        </a:spcBef>
                        <a:spcAft>
                          <a:spcPts val="0"/>
                        </a:spcAft>
                        <a:buClr>
                          <a:srgbClr val="000000"/>
                        </a:buClr>
                        <a:buSzPts val="2900"/>
                        <a:buFont typeface="Arial"/>
                        <a:buNone/>
                      </a:pPr>
                      <a:r>
                        <a:rPr lang="en-GB" sz="2900" u="none" cap="none" strike="noStrike">
                          <a:latin typeface="Poppins"/>
                          <a:ea typeface="Poppins"/>
                          <a:cs typeface="Poppins"/>
                          <a:sym typeface="Poppins"/>
                        </a:rPr>
                        <a:t>🡪 potencialmente más estrés y exigencias si no existen directrices claras de comunicación</a:t>
                      </a:r>
                      <a:endParaRPr sz="2900" u="none" cap="none" strike="noStrike">
                        <a:latin typeface="Poppins"/>
                        <a:ea typeface="Poppins"/>
                        <a:cs typeface="Poppins"/>
                        <a:sym typeface="Poppins"/>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29400">
                <a:tc>
                  <a:txBody>
                    <a:bodyPr/>
                    <a:lstStyle/>
                    <a:p>
                      <a:pPr indent="0" lvl="0" marL="0" marR="0" rtl="0" algn="ctr">
                        <a:lnSpc>
                          <a:spcPct val="100000"/>
                        </a:lnSpc>
                        <a:spcBef>
                          <a:spcPts val="0"/>
                        </a:spcBef>
                        <a:spcAft>
                          <a:spcPts val="0"/>
                        </a:spcAft>
                        <a:buClr>
                          <a:srgbClr val="000000"/>
                        </a:buClr>
                        <a:buSzPts val="2700"/>
                        <a:buFont typeface="Arial"/>
                        <a:buNone/>
                      </a:pPr>
                      <a:r>
                        <a:rPr lang="en-GB" sz="2900" u="none" cap="none" strike="noStrike">
                          <a:solidFill>
                            <a:schemeClr val="dk1"/>
                          </a:solidFill>
                          <a:latin typeface="Poppins"/>
                          <a:ea typeface="Poppins"/>
                          <a:cs typeface="Poppins"/>
                          <a:sym typeface="Poppins"/>
                        </a:rPr>
                        <a:t>Más libertad</a:t>
                      </a:r>
                      <a:endParaRPr sz="29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2700"/>
                        <a:buFont typeface="Arial"/>
                        <a:buNone/>
                      </a:pPr>
                      <a:br>
                        <a:rPr lang="en-GB" sz="2900" u="none" cap="none" strike="noStrike">
                          <a:solidFill>
                            <a:schemeClr val="dk1"/>
                          </a:solidFill>
                          <a:latin typeface="Poppins"/>
                          <a:ea typeface="Poppins"/>
                          <a:cs typeface="Poppins"/>
                          <a:sym typeface="Poppins"/>
                        </a:rPr>
                      </a:br>
                      <a:r>
                        <a:rPr lang="en-GB" sz="2900" u="none" cap="none" strike="noStrike">
                          <a:solidFill>
                            <a:schemeClr val="dk1"/>
                          </a:solidFill>
                          <a:latin typeface="Poppins"/>
                          <a:ea typeface="Poppins"/>
                          <a:cs typeface="Poppins"/>
                          <a:sym typeface="Poppins"/>
                        </a:rPr>
                        <a:t>🡪 mayor lealtad hacia la empresa</a:t>
                      </a:r>
                      <a:endParaRPr sz="2900" u="none" cap="none" strike="noStrike">
                        <a:solidFill>
                          <a:schemeClr val="dk1"/>
                        </a:solidFill>
                        <a:latin typeface="Poppins"/>
                        <a:ea typeface="Poppins"/>
                        <a:cs typeface="Poppins"/>
                        <a:sym typeface="Poppins"/>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900"/>
                        <a:buFont typeface="Arial"/>
                        <a:buNone/>
                      </a:pPr>
                      <a:r>
                        <a:rPr lang="en-GB" sz="2900" u="none" cap="none" strike="noStrike">
                          <a:solidFill>
                            <a:schemeClr val="dk1"/>
                          </a:solidFill>
                          <a:latin typeface="Poppins"/>
                          <a:ea typeface="Poppins"/>
                          <a:cs typeface="Poppins"/>
                          <a:sym typeface="Poppins"/>
                        </a:rPr>
                        <a:t>No todos los empleados están igualmente dispuestos o capacitados para desarrollar autodisciplina.</a:t>
                      </a:r>
                      <a:endParaRPr sz="2900" u="none" cap="none" strike="noStrike">
                        <a:solidFill>
                          <a:schemeClr val="dk1"/>
                        </a:solidFill>
                        <a:latin typeface="Poppins"/>
                        <a:ea typeface="Poppins"/>
                        <a:cs typeface="Poppins"/>
                        <a:sym typeface="Poppins"/>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50950">
                <a:tc>
                  <a:txBody>
                    <a:bodyPr/>
                    <a:lstStyle/>
                    <a:p>
                      <a:pPr indent="0" lvl="0" marL="0" marR="0" rtl="0" algn="l">
                        <a:lnSpc>
                          <a:spcPct val="100000"/>
                        </a:lnSpc>
                        <a:spcBef>
                          <a:spcPts val="0"/>
                        </a:spcBef>
                        <a:spcAft>
                          <a:spcPts val="0"/>
                        </a:spcAft>
                        <a:buClr>
                          <a:srgbClr val="000000"/>
                        </a:buClr>
                        <a:buSzPts val="3300"/>
                        <a:buFont typeface="Arial"/>
                        <a:buNone/>
                      </a:pPr>
                      <a:r>
                        <a:t/>
                      </a:r>
                      <a:endParaRPr sz="33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300"/>
                        <a:buFont typeface="Arial"/>
                        <a:buNone/>
                      </a:pPr>
                      <a:r>
                        <a:t/>
                      </a:r>
                      <a:endParaRPr sz="33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50950">
                <a:tc>
                  <a:txBody>
                    <a:bodyPr/>
                    <a:lstStyle/>
                    <a:p>
                      <a:pPr indent="0" lvl="0" marL="0" marR="0" rtl="0" algn="l">
                        <a:lnSpc>
                          <a:spcPct val="100000"/>
                        </a:lnSpc>
                        <a:spcBef>
                          <a:spcPts val="0"/>
                        </a:spcBef>
                        <a:spcAft>
                          <a:spcPts val="0"/>
                        </a:spcAft>
                        <a:buClr>
                          <a:srgbClr val="000000"/>
                        </a:buClr>
                        <a:buSzPts val="3300"/>
                        <a:buFont typeface="Arial"/>
                        <a:buNone/>
                      </a:pPr>
                      <a:r>
                        <a:t/>
                      </a:r>
                      <a:endParaRPr sz="33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300"/>
                        <a:buFont typeface="Arial"/>
                        <a:buNone/>
                      </a:pPr>
                      <a:r>
                        <a:t/>
                      </a:r>
                      <a:endParaRPr sz="33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50950">
                <a:tc>
                  <a:txBody>
                    <a:bodyPr/>
                    <a:lstStyle/>
                    <a:p>
                      <a:pPr indent="0" lvl="0" marL="0" marR="0" rtl="0" algn="l">
                        <a:lnSpc>
                          <a:spcPct val="100000"/>
                        </a:lnSpc>
                        <a:spcBef>
                          <a:spcPts val="0"/>
                        </a:spcBef>
                        <a:spcAft>
                          <a:spcPts val="0"/>
                        </a:spcAft>
                        <a:buClr>
                          <a:srgbClr val="000000"/>
                        </a:buClr>
                        <a:buSzPts val="3300"/>
                        <a:buFont typeface="Arial"/>
                        <a:buNone/>
                      </a:pPr>
                      <a:r>
                        <a:t/>
                      </a:r>
                      <a:endParaRPr sz="33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300"/>
                        <a:buFont typeface="Arial"/>
                        <a:buNone/>
                      </a:pPr>
                      <a:r>
                        <a:t/>
                      </a:r>
                      <a:endParaRPr sz="33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97" name="Google Shape;297;p23"/>
          <p:cNvSpPr txBox="1"/>
          <p:nvPr/>
        </p:nvSpPr>
        <p:spPr>
          <a:xfrm>
            <a:off x="1828800" y="336010"/>
            <a:ext cx="15011400" cy="835200"/>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Clr>
                <a:srgbClr val="000000"/>
              </a:buClr>
              <a:buSzPts val="5426"/>
              <a:buFont typeface="Arial"/>
              <a:buNone/>
            </a:pPr>
            <a:r>
              <a:rPr b="1" i="0" lang="en-GB" sz="5426" u="none" cap="none" strike="noStrike">
                <a:solidFill>
                  <a:srgbClr val="000000"/>
                </a:solidFill>
                <a:latin typeface="Poppins"/>
                <a:ea typeface="Poppins"/>
                <a:cs typeface="Poppins"/>
                <a:sym typeface="Poppins"/>
              </a:rPr>
              <a:t>Ventajas y desventajas potenciales (1)</a:t>
            </a:r>
            <a:endParaRPr b="0" i="0" sz="5226" u="none" cap="none" strike="noStrike">
              <a:solidFill>
                <a:srgbClr val="000000"/>
              </a:solidFill>
              <a:latin typeface="Arial"/>
              <a:ea typeface="Arial"/>
              <a:cs typeface="Arial"/>
              <a:sym typeface="Arial"/>
            </a:endParaRPr>
          </a:p>
        </p:txBody>
      </p:sp>
      <p:sp>
        <p:nvSpPr>
          <p:cNvPr id="298" name="Google Shape;298;p23"/>
          <p:cNvSpPr/>
          <p:nvPr/>
        </p:nvSpPr>
        <p:spPr>
          <a:xfrm flipH="1" rot="10602053">
            <a:off x="-1343654" y="-971458"/>
            <a:ext cx="6571235" cy="2291719"/>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9" name="Google Shape;299;p23"/>
          <p:cNvSpPr/>
          <p:nvPr/>
        </p:nvSpPr>
        <p:spPr>
          <a:xfrm rot="-10602053">
            <a:off x="13304462" y="-978890"/>
            <a:ext cx="6235467" cy="2174619"/>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Badge Follow with solid fill" id="300" name="Google Shape;300;p23"/>
          <p:cNvPicPr preferRelativeResize="0"/>
          <p:nvPr/>
        </p:nvPicPr>
        <p:blipFill rotWithShape="1">
          <a:blip r:embed="rId4">
            <a:alphaModFix/>
          </a:blip>
          <a:srcRect b="0" l="0" r="0" t="0"/>
          <a:stretch/>
        </p:blipFill>
        <p:spPr>
          <a:xfrm>
            <a:off x="2895600" y="2231845"/>
            <a:ext cx="914400" cy="914400"/>
          </a:xfrm>
          <a:prstGeom prst="rect">
            <a:avLst/>
          </a:prstGeom>
          <a:noFill/>
          <a:ln>
            <a:noFill/>
          </a:ln>
        </p:spPr>
      </p:pic>
      <p:pic>
        <p:nvPicPr>
          <p:cNvPr descr="Badge Unfollow with solid fill" id="301" name="Google Shape;301;p23"/>
          <p:cNvPicPr preferRelativeResize="0"/>
          <p:nvPr/>
        </p:nvPicPr>
        <p:blipFill rotWithShape="1">
          <a:blip r:embed="rId5">
            <a:alphaModFix/>
          </a:blip>
          <a:srcRect b="0" l="0" r="0" t="0"/>
          <a:stretch/>
        </p:blipFill>
        <p:spPr>
          <a:xfrm>
            <a:off x="12698421" y="2249812"/>
            <a:ext cx="914400" cy="914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graphicFrame>
        <p:nvGraphicFramePr>
          <p:cNvPr id="307" name="Google Shape;307;p24"/>
          <p:cNvGraphicFramePr/>
          <p:nvPr/>
        </p:nvGraphicFramePr>
        <p:xfrm>
          <a:off x="334650" y="2247900"/>
          <a:ext cx="3000000" cy="3000000"/>
        </p:xfrm>
        <a:graphic>
          <a:graphicData uri="http://schemas.openxmlformats.org/drawingml/2006/table">
            <a:tbl>
              <a:tblPr>
                <a:noFill/>
                <a:tableStyleId>{8F6ED434-6776-40ED-9866-08A16E09D431}</a:tableStyleId>
              </a:tblPr>
              <a:tblGrid>
                <a:gridCol w="8976675"/>
                <a:gridCol w="8976675"/>
              </a:tblGrid>
              <a:tr h="1150950">
                <a:tc>
                  <a:txBody>
                    <a:bodyPr/>
                    <a:lstStyle/>
                    <a:p>
                      <a:pPr indent="0" lvl="0" marL="0" marR="0" rtl="0" algn="l">
                        <a:lnSpc>
                          <a:spcPct val="100000"/>
                        </a:lnSpc>
                        <a:spcBef>
                          <a:spcPts val="0"/>
                        </a:spcBef>
                        <a:spcAft>
                          <a:spcPts val="0"/>
                        </a:spcAft>
                        <a:buClr>
                          <a:srgbClr val="000000"/>
                        </a:buClr>
                        <a:buSzPts val="5000"/>
                        <a:buFont typeface="Arial"/>
                        <a:buNone/>
                      </a:pPr>
                      <a:r>
                        <a:t/>
                      </a:r>
                      <a:endParaRPr b="1" sz="5000" u="none" cap="none" strike="noStrike">
                        <a:solidFill>
                          <a:schemeClr val="dk1"/>
                        </a:solidFill>
                        <a:latin typeface="Poppins"/>
                        <a:ea typeface="Poppins"/>
                        <a:cs typeface="Poppins"/>
                        <a:sym typeface="Poppins"/>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5000"/>
                        <a:buFont typeface="Arial"/>
                        <a:buNone/>
                      </a:pPr>
                      <a:r>
                        <a:t/>
                      </a:r>
                      <a:endParaRPr b="1" sz="5000" u="none" cap="none" strike="noStrike">
                        <a:solidFill>
                          <a:schemeClr val="dk1"/>
                        </a:solidFill>
                        <a:latin typeface="Poppins"/>
                        <a:ea typeface="Poppins"/>
                        <a:cs typeface="Poppins"/>
                        <a:sym typeface="Poppins"/>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50950">
                <a:tc>
                  <a:txBody>
                    <a:bodyPr/>
                    <a:lstStyle/>
                    <a:p>
                      <a:pPr indent="0" lvl="0" marL="0" marR="0" rtl="0" algn="l">
                        <a:lnSpc>
                          <a:spcPct val="100000"/>
                        </a:lnSpc>
                        <a:spcBef>
                          <a:spcPts val="0"/>
                        </a:spcBef>
                        <a:spcAft>
                          <a:spcPts val="0"/>
                        </a:spcAft>
                        <a:buClr>
                          <a:srgbClr val="000000"/>
                        </a:buClr>
                        <a:buSzPts val="3400"/>
                        <a:buFont typeface="Arial"/>
                        <a:buNone/>
                      </a:pPr>
                      <a:r>
                        <a:rPr lang="en-GB" sz="3400" u="none" cap="none" strike="noStrike"/>
                        <a:t>Reducir los tiempos de desplazamiento:</a:t>
                      </a:r>
                      <a:endParaRPr sz="3400" u="none" cap="none" strike="noStrike"/>
                    </a:p>
                    <a:p>
                      <a:pPr indent="-234950" lvl="0" marL="457200" marR="0" rtl="0" algn="l">
                        <a:lnSpc>
                          <a:spcPct val="100000"/>
                        </a:lnSpc>
                        <a:spcBef>
                          <a:spcPts val="0"/>
                        </a:spcBef>
                        <a:spcAft>
                          <a:spcPts val="0"/>
                        </a:spcAft>
                        <a:buClr>
                          <a:schemeClr val="dk1"/>
                        </a:buClr>
                        <a:buSzPts val="3500"/>
                        <a:buFont typeface="Noto Sans Symbols"/>
                        <a:buNone/>
                      </a:pPr>
                      <a:r>
                        <a:t/>
                      </a:r>
                      <a:endParaRPr sz="3400" u="none" cap="none" strike="noStrike"/>
                    </a:p>
                    <a:p>
                      <a:pPr indent="-450850" lvl="0" marL="457200" marR="0" rtl="0" algn="l">
                        <a:lnSpc>
                          <a:spcPct val="100000"/>
                        </a:lnSpc>
                        <a:spcBef>
                          <a:spcPts val="0"/>
                        </a:spcBef>
                        <a:spcAft>
                          <a:spcPts val="0"/>
                        </a:spcAft>
                        <a:buClr>
                          <a:schemeClr val="dk1"/>
                        </a:buClr>
                        <a:buSzPts val="3400"/>
                        <a:buFont typeface="Noto Sans Symbols"/>
                        <a:buChar char="🡪"/>
                      </a:pPr>
                      <a:r>
                        <a:rPr lang="en-GB" sz="3400" u="none" cap="none" strike="noStrike"/>
                        <a:t>Mejor equilibrio entre trabajo y vida personal</a:t>
                      </a:r>
                      <a:endParaRPr sz="3400" u="none" cap="none" strike="noStrike"/>
                    </a:p>
                    <a:p>
                      <a:pPr indent="0" lvl="0" marL="457200" marR="0" rtl="0" algn="l">
                        <a:lnSpc>
                          <a:spcPct val="100000"/>
                        </a:lnSpc>
                        <a:spcBef>
                          <a:spcPts val="0"/>
                        </a:spcBef>
                        <a:spcAft>
                          <a:spcPts val="0"/>
                        </a:spcAft>
                        <a:buClr>
                          <a:srgbClr val="000000"/>
                        </a:buClr>
                        <a:buSzPts val="3400"/>
                        <a:buFont typeface="Arial"/>
                        <a:buNone/>
                      </a:pPr>
                      <a:r>
                        <a:t/>
                      </a:r>
                      <a:endParaRPr sz="3400" u="none" cap="none" strike="noStrike"/>
                    </a:p>
                    <a:p>
                      <a:pPr indent="-450850" lvl="0" marL="457200" marR="0" rtl="0" algn="l">
                        <a:lnSpc>
                          <a:spcPct val="100000"/>
                        </a:lnSpc>
                        <a:spcBef>
                          <a:spcPts val="0"/>
                        </a:spcBef>
                        <a:spcAft>
                          <a:spcPts val="0"/>
                        </a:spcAft>
                        <a:buClr>
                          <a:schemeClr val="dk1"/>
                        </a:buClr>
                        <a:buSzPts val="3400"/>
                        <a:buFont typeface="Noto Sans Symbols"/>
                        <a:buChar char="🡪"/>
                      </a:pPr>
                      <a:r>
                        <a:rPr lang="en-GB" sz="3400" u="none" cap="none" strike="noStrike"/>
                        <a:t>Flexibilidad, satisfacción de los empleados</a:t>
                      </a:r>
                      <a:endParaRPr sz="3400" u="none" cap="none" strike="noStrike"/>
                    </a:p>
                    <a:p>
                      <a:pPr indent="0" lvl="0" marL="457200" marR="0" rtl="0" algn="l">
                        <a:lnSpc>
                          <a:spcPct val="100000"/>
                        </a:lnSpc>
                        <a:spcBef>
                          <a:spcPts val="0"/>
                        </a:spcBef>
                        <a:spcAft>
                          <a:spcPts val="0"/>
                        </a:spcAft>
                        <a:buClr>
                          <a:srgbClr val="000000"/>
                        </a:buClr>
                        <a:buSzPts val="3400"/>
                        <a:buFont typeface="Arial"/>
                        <a:buNone/>
                      </a:pPr>
                      <a:r>
                        <a:t/>
                      </a:r>
                      <a:endParaRPr sz="3400" u="none" cap="none" strike="noStrike"/>
                    </a:p>
                    <a:p>
                      <a:pPr indent="-450850" lvl="0" marL="457200" marR="0" rtl="0" algn="l">
                        <a:lnSpc>
                          <a:spcPct val="100000"/>
                        </a:lnSpc>
                        <a:spcBef>
                          <a:spcPts val="0"/>
                        </a:spcBef>
                        <a:spcAft>
                          <a:spcPts val="0"/>
                        </a:spcAft>
                        <a:buClr>
                          <a:schemeClr val="dk1"/>
                        </a:buClr>
                        <a:buSzPts val="3400"/>
                        <a:buFont typeface="Noto Sans Symbols"/>
                        <a:buChar char="🡪"/>
                      </a:pPr>
                      <a:r>
                        <a:rPr lang="en-GB" sz="3400" u="none" cap="none" strike="noStrike"/>
                        <a:t>Menor huella de carbono</a:t>
                      </a:r>
                      <a:endParaRPr sz="3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p>
                      <a:pPr indent="-438150" lvl="0" marL="457200" marR="0" rtl="0" algn="l">
                        <a:lnSpc>
                          <a:spcPct val="100000"/>
                        </a:lnSpc>
                        <a:spcBef>
                          <a:spcPts val="0"/>
                        </a:spcBef>
                        <a:spcAft>
                          <a:spcPts val="0"/>
                        </a:spcAft>
                        <a:buClr>
                          <a:schemeClr val="dk1"/>
                        </a:buClr>
                        <a:buSzPts val="3300"/>
                        <a:buFont typeface="Noto Sans Symbols"/>
                        <a:buChar char="🡪"/>
                      </a:pPr>
                      <a:r>
                        <a:rPr lang="en-GB" sz="3300" u="none" cap="none" strike="noStrike">
                          <a:solidFill>
                            <a:schemeClr val="dk1"/>
                          </a:solidFill>
                        </a:rPr>
                        <a:t>Distancia física</a:t>
                      </a:r>
                      <a:endParaRPr sz="3300" u="none" cap="none" strike="noStrike">
                        <a:solidFill>
                          <a:schemeClr val="dk1"/>
                        </a:solidFill>
                      </a:endParaRPr>
                    </a:p>
                    <a:p>
                      <a:pPr indent="0" lvl="0" marL="457200" marR="0" rtl="0" algn="l">
                        <a:lnSpc>
                          <a:spcPct val="100000"/>
                        </a:lnSpc>
                        <a:spcBef>
                          <a:spcPts val="0"/>
                        </a:spcBef>
                        <a:spcAft>
                          <a:spcPts val="0"/>
                        </a:spcAft>
                        <a:buClr>
                          <a:srgbClr val="000000"/>
                        </a:buClr>
                        <a:buSzPts val="3300"/>
                        <a:buFont typeface="Arial"/>
                        <a:buNone/>
                      </a:pPr>
                      <a:r>
                        <a:t/>
                      </a:r>
                      <a:endParaRPr sz="3300" u="none" cap="none" strike="noStrike">
                        <a:solidFill>
                          <a:schemeClr val="dk1"/>
                        </a:solidFill>
                      </a:endParaRPr>
                    </a:p>
                    <a:p>
                      <a:pPr indent="-444500" lvl="0" marL="457200" marR="0" rtl="0" algn="l">
                        <a:lnSpc>
                          <a:spcPct val="100000"/>
                        </a:lnSpc>
                        <a:spcBef>
                          <a:spcPts val="0"/>
                        </a:spcBef>
                        <a:spcAft>
                          <a:spcPts val="0"/>
                        </a:spcAft>
                        <a:buClr>
                          <a:schemeClr val="dk1"/>
                        </a:buClr>
                        <a:buSzPts val="3300"/>
                        <a:buFont typeface="Noto Sans Symbols"/>
                        <a:buChar char="🡪"/>
                      </a:pPr>
                      <a:r>
                        <a:rPr lang="en-GB" sz="3300" u="none" cap="none" strike="noStrike"/>
                        <a:t>Pérdida de contactos sociales y oportunidades de networking</a:t>
                      </a:r>
                      <a:endParaRPr sz="3300" u="none" cap="none" strike="noStrike"/>
                    </a:p>
                    <a:p>
                      <a:pPr indent="0" lvl="0" marL="457200" marR="0" rtl="0" algn="l">
                        <a:lnSpc>
                          <a:spcPct val="100000"/>
                        </a:lnSpc>
                        <a:spcBef>
                          <a:spcPts val="0"/>
                        </a:spcBef>
                        <a:spcAft>
                          <a:spcPts val="0"/>
                        </a:spcAft>
                        <a:buClr>
                          <a:srgbClr val="000000"/>
                        </a:buClr>
                        <a:buSzPts val="3300"/>
                        <a:buFont typeface="Arial"/>
                        <a:buNone/>
                      </a:pPr>
                      <a:r>
                        <a:t/>
                      </a:r>
                      <a:endParaRPr sz="3300" u="none" cap="none" strike="noStrike"/>
                    </a:p>
                    <a:p>
                      <a:pPr indent="-444500" lvl="0" marL="457200" marR="0" rtl="0" algn="l">
                        <a:lnSpc>
                          <a:spcPct val="100000"/>
                        </a:lnSpc>
                        <a:spcBef>
                          <a:spcPts val="0"/>
                        </a:spcBef>
                        <a:spcAft>
                          <a:spcPts val="0"/>
                        </a:spcAft>
                        <a:buClr>
                          <a:schemeClr val="dk1"/>
                        </a:buClr>
                        <a:buSzPts val="3300"/>
                        <a:buFont typeface="Noto Sans Symbols"/>
                        <a:buChar char="🡪"/>
                      </a:pPr>
                      <a:r>
                        <a:rPr lang="en-GB" sz="3300" u="none" cap="none" strike="noStrike"/>
                        <a:t>Alto potencial de aislamiento social, soledad, pérdida del sentido de pertenencia</a:t>
                      </a:r>
                      <a:endParaRPr sz="3300" u="none" cap="none" strike="noStrike"/>
                    </a:p>
                    <a:p>
                      <a:pPr indent="0" lvl="0" marL="457200" marR="0" rtl="0" algn="l">
                        <a:lnSpc>
                          <a:spcPct val="100000"/>
                        </a:lnSpc>
                        <a:spcBef>
                          <a:spcPts val="0"/>
                        </a:spcBef>
                        <a:spcAft>
                          <a:spcPts val="0"/>
                        </a:spcAft>
                        <a:buClr>
                          <a:srgbClr val="000000"/>
                        </a:buClr>
                        <a:buSzPts val="3300"/>
                        <a:buFont typeface="Arial"/>
                        <a:buNone/>
                      </a:pPr>
                      <a:r>
                        <a:t/>
                      </a:r>
                      <a:endParaRPr sz="3300" u="none" cap="none" strike="noStrike"/>
                    </a:p>
                    <a:p>
                      <a:pPr indent="-444500" lvl="0" marL="457200" marR="0" rtl="0" algn="l">
                        <a:lnSpc>
                          <a:spcPct val="100000"/>
                        </a:lnSpc>
                        <a:spcBef>
                          <a:spcPts val="0"/>
                        </a:spcBef>
                        <a:spcAft>
                          <a:spcPts val="0"/>
                        </a:spcAft>
                        <a:buClr>
                          <a:schemeClr val="dk1"/>
                        </a:buClr>
                        <a:buSzPts val="3300"/>
                        <a:buFont typeface="Noto Sans Symbols"/>
                        <a:buChar char="🡪"/>
                      </a:pPr>
                      <a:r>
                        <a:rPr lang="en-GB" sz="3300" u="none" cap="none" strike="noStrike"/>
                        <a:t>Se necesitan contramedidas para promover la cohesión social y la identificación de los empleados con la empresa: reuniones virtuales de equipo y/o reuniones físicas regulares.</a:t>
                      </a:r>
                      <a:endParaRPr sz="1200" u="none" cap="none" strike="noStrike"/>
                    </a:p>
                    <a:p>
                      <a:pPr indent="-234950" lvl="0" marL="457200" marR="0" rtl="0" algn="l">
                        <a:lnSpc>
                          <a:spcPct val="100000"/>
                        </a:lnSpc>
                        <a:spcBef>
                          <a:spcPts val="0"/>
                        </a:spcBef>
                        <a:spcAft>
                          <a:spcPts val="0"/>
                        </a:spcAft>
                        <a:buClr>
                          <a:schemeClr val="dk1"/>
                        </a:buClr>
                        <a:buSzPts val="3500"/>
                        <a:buFont typeface="Noto Sans Symbols"/>
                        <a:buNone/>
                      </a:pPr>
                      <a:r>
                        <a:t/>
                      </a:r>
                      <a:endParaRPr sz="3500" u="none" cap="none" strike="noStrike"/>
                    </a:p>
                    <a:p>
                      <a:pPr indent="-234950" lvl="0" marL="457200" marR="0" rtl="0" algn="l">
                        <a:lnSpc>
                          <a:spcPct val="100000"/>
                        </a:lnSpc>
                        <a:spcBef>
                          <a:spcPts val="0"/>
                        </a:spcBef>
                        <a:spcAft>
                          <a:spcPts val="0"/>
                        </a:spcAft>
                        <a:buClr>
                          <a:schemeClr val="dk1"/>
                        </a:buClr>
                        <a:buSzPts val="3500"/>
                        <a:buFont typeface="Noto Sans Symbols"/>
                        <a:buNone/>
                      </a:pPr>
                      <a:r>
                        <a:t/>
                      </a:r>
                      <a:endParaRPr sz="3500" u="none" cap="none" strike="noStrike"/>
                    </a:p>
                    <a:p>
                      <a:pPr indent="-234950" lvl="0" marL="457200" marR="0" rtl="0" algn="l">
                        <a:lnSpc>
                          <a:spcPct val="100000"/>
                        </a:lnSpc>
                        <a:spcBef>
                          <a:spcPts val="0"/>
                        </a:spcBef>
                        <a:spcAft>
                          <a:spcPts val="0"/>
                        </a:spcAft>
                        <a:buClr>
                          <a:schemeClr val="dk1"/>
                        </a:buClr>
                        <a:buSzPts val="3500"/>
                        <a:buFont typeface="Noto Sans Symbols"/>
                        <a:buNone/>
                      </a:pPr>
                      <a:r>
                        <a:t/>
                      </a:r>
                      <a:endParaRPr sz="35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50950">
                <a:tc>
                  <a:txBody>
                    <a:bodyPr/>
                    <a:lstStyle/>
                    <a:p>
                      <a:pPr indent="0" lvl="0" marL="0" marR="0" rtl="0" algn="l">
                        <a:lnSpc>
                          <a:spcPct val="100000"/>
                        </a:lnSpc>
                        <a:spcBef>
                          <a:spcPts val="0"/>
                        </a:spcBef>
                        <a:spcAft>
                          <a:spcPts val="0"/>
                        </a:spcAft>
                        <a:buClr>
                          <a:srgbClr val="000000"/>
                        </a:buClr>
                        <a:buSzPts val="3500"/>
                        <a:buFont typeface="Arial"/>
                        <a:buNone/>
                      </a:pPr>
                      <a:r>
                        <a:t/>
                      </a:r>
                      <a:endParaRPr sz="3500" u="none" cap="none" strike="noStrike"/>
                    </a:p>
                    <a:p>
                      <a:pPr indent="0" lvl="0" marL="0" marR="0" rtl="0" algn="l">
                        <a:lnSpc>
                          <a:spcPct val="100000"/>
                        </a:lnSpc>
                        <a:spcBef>
                          <a:spcPts val="0"/>
                        </a:spcBef>
                        <a:spcAft>
                          <a:spcPts val="0"/>
                        </a:spcAft>
                        <a:buClr>
                          <a:srgbClr val="000000"/>
                        </a:buClr>
                        <a:buSzPts val="3500"/>
                        <a:buFont typeface="Arial"/>
                        <a:buNone/>
                      </a:pPr>
                      <a:r>
                        <a:t/>
                      </a:r>
                      <a:endParaRPr sz="35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3500"/>
                        <a:buFont typeface="Calibri"/>
                        <a:buNone/>
                      </a:pPr>
                      <a:r>
                        <a:t/>
                      </a:r>
                      <a:endParaRPr sz="35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50950">
                <a:tc>
                  <a:txBody>
                    <a:bodyPr/>
                    <a:lstStyle/>
                    <a:p>
                      <a:pPr indent="0" lvl="0" marL="0" marR="0" rtl="0" algn="l">
                        <a:lnSpc>
                          <a:spcPct val="100000"/>
                        </a:lnSpc>
                        <a:spcBef>
                          <a:spcPts val="0"/>
                        </a:spcBef>
                        <a:spcAft>
                          <a:spcPts val="0"/>
                        </a:spcAft>
                        <a:buClr>
                          <a:srgbClr val="000000"/>
                        </a:buClr>
                        <a:buSzPts val="3500"/>
                        <a:buFont typeface="Arial"/>
                        <a:buNone/>
                      </a:pPr>
                      <a:r>
                        <a:t/>
                      </a:r>
                      <a:endParaRPr sz="35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500"/>
                        <a:buFont typeface="Arial"/>
                        <a:buNone/>
                      </a:pPr>
                      <a:r>
                        <a:t/>
                      </a:r>
                      <a:endParaRPr sz="35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50950">
                <a:tc>
                  <a:txBody>
                    <a:bodyPr/>
                    <a:lstStyle/>
                    <a:p>
                      <a:pPr indent="0" lvl="0" marL="0" marR="0" rtl="0" algn="l">
                        <a:lnSpc>
                          <a:spcPct val="100000"/>
                        </a:lnSpc>
                        <a:spcBef>
                          <a:spcPts val="0"/>
                        </a:spcBef>
                        <a:spcAft>
                          <a:spcPts val="0"/>
                        </a:spcAft>
                        <a:buClr>
                          <a:srgbClr val="000000"/>
                        </a:buClr>
                        <a:buSzPts val="3500"/>
                        <a:buFont typeface="Arial"/>
                        <a:buNone/>
                      </a:pPr>
                      <a:r>
                        <a:t/>
                      </a:r>
                      <a:endParaRPr sz="3500" u="none" cap="none" strike="noStrike">
                        <a:solidFill>
                          <a:schemeClr val="dk1"/>
                        </a:solidFill>
                        <a:latin typeface="Calibri"/>
                        <a:ea typeface="Calibri"/>
                        <a:cs typeface="Calibri"/>
                        <a:sym typeface="Calibri"/>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500"/>
                        <a:buFont typeface="Arial"/>
                        <a:buNone/>
                      </a:pPr>
                      <a:r>
                        <a:t/>
                      </a:r>
                      <a:endParaRPr sz="3500" u="none" cap="none" strike="noStrike">
                        <a:solidFill>
                          <a:schemeClr val="dk1"/>
                        </a:solidFill>
                        <a:latin typeface="Calibri"/>
                        <a:ea typeface="Calibri"/>
                        <a:cs typeface="Calibri"/>
                        <a:sym typeface="Calibri"/>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50950">
                <a:tc>
                  <a:txBody>
                    <a:bodyPr/>
                    <a:lstStyle/>
                    <a:p>
                      <a:pPr indent="0" lvl="0" marL="0" marR="0" rtl="0" algn="l">
                        <a:lnSpc>
                          <a:spcPct val="100000"/>
                        </a:lnSpc>
                        <a:spcBef>
                          <a:spcPts val="0"/>
                        </a:spcBef>
                        <a:spcAft>
                          <a:spcPts val="0"/>
                        </a:spcAft>
                        <a:buClr>
                          <a:srgbClr val="000000"/>
                        </a:buClr>
                        <a:buSzPts val="3000"/>
                        <a:buFont typeface="Arial"/>
                        <a:buNone/>
                      </a:pPr>
                      <a:r>
                        <a:t/>
                      </a:r>
                      <a:endParaRPr sz="30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t/>
                      </a:r>
                      <a:endParaRPr sz="30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50950">
                <a:tc>
                  <a:txBody>
                    <a:bodyPr/>
                    <a:lstStyle/>
                    <a:p>
                      <a:pPr indent="0" lvl="0" marL="0" marR="0" rtl="0" algn="l">
                        <a:lnSpc>
                          <a:spcPct val="100000"/>
                        </a:lnSpc>
                        <a:spcBef>
                          <a:spcPts val="0"/>
                        </a:spcBef>
                        <a:spcAft>
                          <a:spcPts val="0"/>
                        </a:spcAft>
                        <a:buClr>
                          <a:srgbClr val="000000"/>
                        </a:buClr>
                        <a:buSzPts val="3000"/>
                        <a:buFont typeface="Arial"/>
                        <a:buNone/>
                      </a:pPr>
                      <a:r>
                        <a:t/>
                      </a:r>
                      <a:endParaRPr sz="30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t/>
                      </a:r>
                      <a:endParaRPr sz="30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509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308" name="Google Shape;308;p24"/>
          <p:cNvSpPr txBox="1"/>
          <p:nvPr/>
        </p:nvSpPr>
        <p:spPr>
          <a:xfrm>
            <a:off x="1828800" y="627776"/>
            <a:ext cx="14623500" cy="2008500"/>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Clr>
                <a:srgbClr val="000000"/>
              </a:buClr>
              <a:buSzPts val="6126"/>
              <a:buFont typeface="Arial"/>
              <a:buNone/>
            </a:pPr>
            <a:r>
              <a:rPr b="1" i="0" lang="en-GB" sz="6126" u="none" cap="none" strike="noStrike">
                <a:solidFill>
                  <a:srgbClr val="000000"/>
                </a:solidFill>
                <a:latin typeface="Poppins"/>
                <a:ea typeface="Poppins"/>
                <a:cs typeface="Poppins"/>
                <a:sym typeface="Poppins"/>
              </a:rPr>
              <a:t>Ventajas y desventajas potenciales (2)</a:t>
            </a:r>
            <a:endParaRPr b="0" i="0" sz="6726" u="none" cap="none" strike="noStrike">
              <a:solidFill>
                <a:srgbClr val="000000"/>
              </a:solidFill>
              <a:latin typeface="Arial"/>
              <a:ea typeface="Arial"/>
              <a:cs typeface="Arial"/>
              <a:sym typeface="Arial"/>
            </a:endParaRPr>
          </a:p>
        </p:txBody>
      </p:sp>
      <p:sp>
        <p:nvSpPr>
          <p:cNvPr id="309" name="Google Shape;309;p24"/>
          <p:cNvSpPr/>
          <p:nvPr/>
        </p:nvSpPr>
        <p:spPr>
          <a:xfrm flipH="1" rot="10602053">
            <a:off x="-1860754" y="-682308"/>
            <a:ext cx="6571235" cy="2291719"/>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0" name="Google Shape;310;p24"/>
          <p:cNvSpPr/>
          <p:nvPr/>
        </p:nvSpPr>
        <p:spPr>
          <a:xfrm rot="-10602057">
            <a:off x="13213075" y="-700849"/>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Badge Follow with solid fill" id="311" name="Google Shape;311;p24"/>
          <p:cNvPicPr preferRelativeResize="0"/>
          <p:nvPr/>
        </p:nvPicPr>
        <p:blipFill rotWithShape="1">
          <a:blip r:embed="rId4">
            <a:alphaModFix/>
          </a:blip>
          <a:srcRect b="0" l="0" r="0" t="0"/>
          <a:stretch/>
        </p:blipFill>
        <p:spPr>
          <a:xfrm>
            <a:off x="3810000" y="2231845"/>
            <a:ext cx="914400" cy="914400"/>
          </a:xfrm>
          <a:prstGeom prst="rect">
            <a:avLst/>
          </a:prstGeom>
          <a:noFill/>
          <a:ln>
            <a:noFill/>
          </a:ln>
        </p:spPr>
      </p:pic>
      <p:pic>
        <p:nvPicPr>
          <p:cNvPr descr="Badge Unfollow with solid fill" id="312" name="Google Shape;312;p24"/>
          <p:cNvPicPr preferRelativeResize="0"/>
          <p:nvPr/>
        </p:nvPicPr>
        <p:blipFill rotWithShape="1">
          <a:blip r:embed="rId5">
            <a:alphaModFix/>
          </a:blip>
          <a:srcRect b="0" l="0" r="0" t="0"/>
          <a:stretch/>
        </p:blipFill>
        <p:spPr>
          <a:xfrm>
            <a:off x="13308021" y="2249812"/>
            <a:ext cx="914400" cy="914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5"/>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9" name="Google Shape;319;p25"/>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0" name="Google Shape;320;p25"/>
          <p:cNvSpPr/>
          <p:nvPr/>
        </p:nvSpPr>
        <p:spPr>
          <a:xfrm>
            <a:off x="8728078" y="2777103"/>
            <a:ext cx="1261545" cy="1261545"/>
          </a:xfrm>
          <a:custGeom>
            <a:rect b="b" l="l" r="r" t="t"/>
            <a:pathLst>
              <a:path extrusionOk="0" h="1261545" w="1261545">
                <a:moveTo>
                  <a:pt x="0" y="0"/>
                </a:moveTo>
                <a:lnTo>
                  <a:pt x="1261546" y="0"/>
                </a:lnTo>
                <a:lnTo>
                  <a:pt x="1261546" y="1261545"/>
                </a:lnTo>
                <a:lnTo>
                  <a:pt x="0" y="126154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1" name="Google Shape;321;p25"/>
          <p:cNvSpPr/>
          <p:nvPr/>
        </p:nvSpPr>
        <p:spPr>
          <a:xfrm>
            <a:off x="8823218" y="2872243"/>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2" name="Google Shape;322;p25"/>
          <p:cNvSpPr/>
          <p:nvPr/>
        </p:nvSpPr>
        <p:spPr>
          <a:xfrm>
            <a:off x="8878764" y="2927789"/>
            <a:ext cx="960173" cy="960173"/>
          </a:xfrm>
          <a:custGeom>
            <a:rect b="b" l="l" r="r" t="t"/>
            <a:pathLst>
              <a:path extrusionOk="0" h="960173" w="960173">
                <a:moveTo>
                  <a:pt x="0" y="0"/>
                </a:moveTo>
                <a:lnTo>
                  <a:pt x="960174" y="0"/>
                </a:lnTo>
                <a:lnTo>
                  <a:pt x="960174" y="960173"/>
                </a:lnTo>
                <a:lnTo>
                  <a:pt x="0" y="96017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3" name="Google Shape;323;p25"/>
          <p:cNvSpPr/>
          <p:nvPr/>
        </p:nvSpPr>
        <p:spPr>
          <a:xfrm>
            <a:off x="8728078" y="4095384"/>
            <a:ext cx="1261545" cy="1261545"/>
          </a:xfrm>
          <a:custGeom>
            <a:rect b="b" l="l" r="r" t="t"/>
            <a:pathLst>
              <a:path extrusionOk="0" h="1261545" w="1261545">
                <a:moveTo>
                  <a:pt x="0" y="0"/>
                </a:moveTo>
                <a:lnTo>
                  <a:pt x="1261546" y="0"/>
                </a:lnTo>
                <a:lnTo>
                  <a:pt x="1261546" y="1261546"/>
                </a:lnTo>
                <a:lnTo>
                  <a:pt x="0" y="126154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4" name="Google Shape;324;p25"/>
          <p:cNvSpPr/>
          <p:nvPr/>
        </p:nvSpPr>
        <p:spPr>
          <a:xfrm>
            <a:off x="8823218" y="4190524"/>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5" name="Google Shape;325;p25"/>
          <p:cNvSpPr/>
          <p:nvPr/>
        </p:nvSpPr>
        <p:spPr>
          <a:xfrm>
            <a:off x="8878764" y="4246070"/>
            <a:ext cx="960173" cy="960173"/>
          </a:xfrm>
          <a:custGeom>
            <a:rect b="b" l="l" r="r" t="t"/>
            <a:pathLst>
              <a:path extrusionOk="0" h="960173" w="960173">
                <a:moveTo>
                  <a:pt x="0" y="0"/>
                </a:moveTo>
                <a:lnTo>
                  <a:pt x="960174" y="0"/>
                </a:lnTo>
                <a:lnTo>
                  <a:pt x="960174" y="960174"/>
                </a:lnTo>
                <a:lnTo>
                  <a:pt x="0" y="96017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6" name="Google Shape;326;p25"/>
          <p:cNvSpPr/>
          <p:nvPr/>
        </p:nvSpPr>
        <p:spPr>
          <a:xfrm>
            <a:off x="8728078" y="5413666"/>
            <a:ext cx="1261545" cy="1261545"/>
          </a:xfrm>
          <a:custGeom>
            <a:rect b="b" l="l" r="r" t="t"/>
            <a:pathLst>
              <a:path extrusionOk="0" h="1261545" w="1261545">
                <a:moveTo>
                  <a:pt x="0" y="0"/>
                </a:moveTo>
                <a:lnTo>
                  <a:pt x="1261546" y="0"/>
                </a:lnTo>
                <a:lnTo>
                  <a:pt x="1261546" y="1261545"/>
                </a:lnTo>
                <a:lnTo>
                  <a:pt x="0" y="126154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7" name="Google Shape;327;p25"/>
          <p:cNvSpPr/>
          <p:nvPr/>
        </p:nvSpPr>
        <p:spPr>
          <a:xfrm>
            <a:off x="8823218" y="5508806"/>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8" name="Google Shape;328;p25"/>
          <p:cNvSpPr/>
          <p:nvPr/>
        </p:nvSpPr>
        <p:spPr>
          <a:xfrm>
            <a:off x="8878764" y="5564352"/>
            <a:ext cx="960173" cy="960173"/>
          </a:xfrm>
          <a:custGeom>
            <a:rect b="b" l="l" r="r" t="t"/>
            <a:pathLst>
              <a:path extrusionOk="0" h="960173" w="960173">
                <a:moveTo>
                  <a:pt x="0" y="0"/>
                </a:moveTo>
                <a:lnTo>
                  <a:pt x="960174" y="0"/>
                </a:lnTo>
                <a:lnTo>
                  <a:pt x="960174" y="960173"/>
                </a:lnTo>
                <a:lnTo>
                  <a:pt x="0" y="96017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9" name="Google Shape;329;p25"/>
          <p:cNvSpPr/>
          <p:nvPr/>
        </p:nvSpPr>
        <p:spPr>
          <a:xfrm>
            <a:off x="8728078" y="6731948"/>
            <a:ext cx="1261545" cy="1261545"/>
          </a:xfrm>
          <a:custGeom>
            <a:rect b="b" l="l" r="r" t="t"/>
            <a:pathLst>
              <a:path extrusionOk="0" h="1261545" w="1261545">
                <a:moveTo>
                  <a:pt x="0" y="0"/>
                </a:moveTo>
                <a:lnTo>
                  <a:pt x="1261546" y="0"/>
                </a:lnTo>
                <a:lnTo>
                  <a:pt x="1261546" y="1261545"/>
                </a:lnTo>
                <a:lnTo>
                  <a:pt x="0" y="126154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0" name="Google Shape;330;p25"/>
          <p:cNvSpPr/>
          <p:nvPr/>
        </p:nvSpPr>
        <p:spPr>
          <a:xfrm>
            <a:off x="8823218" y="6827088"/>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1" name="Google Shape;331;p25"/>
          <p:cNvSpPr/>
          <p:nvPr/>
        </p:nvSpPr>
        <p:spPr>
          <a:xfrm>
            <a:off x="8878764" y="6882634"/>
            <a:ext cx="960173" cy="960173"/>
          </a:xfrm>
          <a:custGeom>
            <a:rect b="b" l="l" r="r" t="t"/>
            <a:pathLst>
              <a:path extrusionOk="0" h="960173" w="960173">
                <a:moveTo>
                  <a:pt x="0" y="0"/>
                </a:moveTo>
                <a:lnTo>
                  <a:pt x="960174" y="0"/>
                </a:lnTo>
                <a:lnTo>
                  <a:pt x="960174" y="960173"/>
                </a:lnTo>
                <a:lnTo>
                  <a:pt x="0" y="96017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2" name="Google Shape;332;p25"/>
          <p:cNvSpPr/>
          <p:nvPr/>
        </p:nvSpPr>
        <p:spPr>
          <a:xfrm>
            <a:off x="8728078" y="8050229"/>
            <a:ext cx="1261545" cy="1261545"/>
          </a:xfrm>
          <a:custGeom>
            <a:rect b="b" l="l" r="r" t="t"/>
            <a:pathLst>
              <a:path extrusionOk="0" h="1261545" w="1261545">
                <a:moveTo>
                  <a:pt x="0" y="0"/>
                </a:moveTo>
                <a:lnTo>
                  <a:pt x="1261546" y="0"/>
                </a:lnTo>
                <a:lnTo>
                  <a:pt x="1261546" y="1261546"/>
                </a:lnTo>
                <a:lnTo>
                  <a:pt x="0" y="126154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3" name="Google Shape;333;p25"/>
          <p:cNvSpPr/>
          <p:nvPr/>
        </p:nvSpPr>
        <p:spPr>
          <a:xfrm>
            <a:off x="8823218" y="8145369"/>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4" name="Google Shape;334;p25"/>
          <p:cNvSpPr/>
          <p:nvPr/>
        </p:nvSpPr>
        <p:spPr>
          <a:xfrm>
            <a:off x="8878764" y="8200915"/>
            <a:ext cx="960173" cy="960173"/>
          </a:xfrm>
          <a:custGeom>
            <a:rect b="b" l="l" r="r" t="t"/>
            <a:pathLst>
              <a:path extrusionOk="0" h="960173" w="960173">
                <a:moveTo>
                  <a:pt x="0" y="0"/>
                </a:moveTo>
                <a:lnTo>
                  <a:pt x="960174" y="0"/>
                </a:lnTo>
                <a:lnTo>
                  <a:pt x="960174" y="960174"/>
                </a:lnTo>
                <a:lnTo>
                  <a:pt x="0" y="96017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35" name="Google Shape;335;p25"/>
          <p:cNvGrpSpPr/>
          <p:nvPr/>
        </p:nvGrpSpPr>
        <p:grpSpPr>
          <a:xfrm>
            <a:off x="-1342907" y="9913239"/>
            <a:ext cx="20973813" cy="837562"/>
            <a:chOff x="0" y="-57150"/>
            <a:chExt cx="11607985" cy="463550"/>
          </a:xfrm>
        </p:grpSpPr>
        <p:sp>
          <p:nvSpPr>
            <p:cNvPr id="336" name="Google Shape;336;p25"/>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7" name="Google Shape;337;p25"/>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38" name="Google Shape;338;p25"/>
          <p:cNvGrpSpPr/>
          <p:nvPr/>
        </p:nvGrpSpPr>
        <p:grpSpPr>
          <a:xfrm>
            <a:off x="2488624" y="9913239"/>
            <a:ext cx="13310752" cy="837562"/>
            <a:chOff x="0" y="-57150"/>
            <a:chExt cx="7366854" cy="463550"/>
          </a:xfrm>
        </p:grpSpPr>
        <p:sp>
          <p:nvSpPr>
            <p:cNvPr id="339" name="Google Shape;339;p25"/>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0" name="Google Shape;340;p25"/>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41" name="Google Shape;341;p25"/>
          <p:cNvGrpSpPr/>
          <p:nvPr/>
        </p:nvGrpSpPr>
        <p:grpSpPr>
          <a:xfrm>
            <a:off x="4107553" y="9871259"/>
            <a:ext cx="10025232" cy="837562"/>
            <a:chOff x="0" y="-57150"/>
            <a:chExt cx="5548478" cy="463550"/>
          </a:xfrm>
        </p:grpSpPr>
        <p:sp>
          <p:nvSpPr>
            <p:cNvPr id="342" name="Google Shape;342;p25"/>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3" name="Google Shape;343;p25"/>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44" name="Google Shape;344;p25"/>
          <p:cNvGrpSpPr/>
          <p:nvPr/>
        </p:nvGrpSpPr>
        <p:grpSpPr>
          <a:xfrm>
            <a:off x="10256324" y="2101256"/>
            <a:ext cx="7426068" cy="7239959"/>
            <a:chOff x="0" y="0"/>
            <a:chExt cx="9901425" cy="9653279"/>
          </a:xfrm>
        </p:grpSpPr>
        <p:sp>
          <p:nvSpPr>
            <p:cNvPr id="345" name="Google Shape;345;p25"/>
            <p:cNvSpPr/>
            <p:nvPr/>
          </p:nvSpPr>
          <p:spPr>
            <a:xfrm>
              <a:off x="3009034" y="0"/>
              <a:ext cx="3689390" cy="3689390"/>
            </a:xfrm>
            <a:custGeom>
              <a:rect b="b" l="l" r="r" t="t"/>
              <a:pathLst>
                <a:path extrusionOk="0" h="3689390" w="3689390">
                  <a:moveTo>
                    <a:pt x="0" y="0"/>
                  </a:moveTo>
                  <a:lnTo>
                    <a:pt x="3689389" y="0"/>
                  </a:lnTo>
                  <a:lnTo>
                    <a:pt x="3689389" y="3689390"/>
                  </a:lnTo>
                  <a:lnTo>
                    <a:pt x="0" y="3689390"/>
                  </a:lnTo>
                  <a:lnTo>
                    <a:pt x="0" y="0"/>
                  </a:lnTo>
                  <a:close/>
                </a:path>
              </a:pathLst>
            </a:custGeom>
            <a:blipFill rotWithShape="1">
              <a:blip r:embed="rId4">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6" name="Google Shape;346;p25"/>
            <p:cNvSpPr/>
            <p:nvPr/>
          </p:nvSpPr>
          <p:spPr>
            <a:xfrm>
              <a:off x="6212035" y="2274499"/>
              <a:ext cx="3689390" cy="3689390"/>
            </a:xfrm>
            <a:custGeom>
              <a:rect b="b" l="l" r="r" t="t"/>
              <a:pathLst>
                <a:path extrusionOk="0" h="3689390" w="3689390">
                  <a:moveTo>
                    <a:pt x="0" y="0"/>
                  </a:moveTo>
                  <a:lnTo>
                    <a:pt x="3689390" y="0"/>
                  </a:lnTo>
                  <a:lnTo>
                    <a:pt x="3689390" y="3689390"/>
                  </a:lnTo>
                  <a:lnTo>
                    <a:pt x="0" y="3689390"/>
                  </a:lnTo>
                  <a:lnTo>
                    <a:pt x="0" y="0"/>
                  </a:lnTo>
                  <a:close/>
                </a:path>
              </a:pathLst>
            </a:custGeom>
            <a:blipFill rotWithShape="1">
              <a:blip r:embed="rId4">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7" name="Google Shape;347;p25"/>
            <p:cNvSpPr/>
            <p:nvPr/>
          </p:nvSpPr>
          <p:spPr>
            <a:xfrm>
              <a:off x="0" y="2274499"/>
              <a:ext cx="3689390" cy="3689390"/>
            </a:xfrm>
            <a:custGeom>
              <a:rect b="b" l="l" r="r" t="t"/>
              <a:pathLst>
                <a:path extrusionOk="0" h="3689390" w="3689390">
                  <a:moveTo>
                    <a:pt x="0" y="0"/>
                  </a:moveTo>
                  <a:lnTo>
                    <a:pt x="3689390" y="0"/>
                  </a:lnTo>
                  <a:lnTo>
                    <a:pt x="3689390" y="3689390"/>
                  </a:lnTo>
                  <a:lnTo>
                    <a:pt x="0" y="3689390"/>
                  </a:lnTo>
                  <a:lnTo>
                    <a:pt x="0" y="0"/>
                  </a:lnTo>
                  <a:close/>
                </a:path>
              </a:pathLst>
            </a:custGeom>
            <a:blipFill rotWithShape="1">
              <a:blip r:embed="rId4">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8" name="Google Shape;348;p25"/>
            <p:cNvSpPr/>
            <p:nvPr/>
          </p:nvSpPr>
          <p:spPr>
            <a:xfrm>
              <a:off x="1263011" y="5963889"/>
              <a:ext cx="3689390" cy="3689390"/>
            </a:xfrm>
            <a:custGeom>
              <a:rect b="b" l="l" r="r" t="t"/>
              <a:pathLst>
                <a:path extrusionOk="0" h="3689390" w="3689390">
                  <a:moveTo>
                    <a:pt x="0" y="0"/>
                  </a:moveTo>
                  <a:lnTo>
                    <a:pt x="3689390" y="0"/>
                  </a:lnTo>
                  <a:lnTo>
                    <a:pt x="3689390" y="3689390"/>
                  </a:lnTo>
                  <a:lnTo>
                    <a:pt x="0" y="3689390"/>
                  </a:lnTo>
                  <a:lnTo>
                    <a:pt x="0" y="0"/>
                  </a:lnTo>
                  <a:close/>
                </a:path>
              </a:pathLst>
            </a:custGeom>
            <a:blipFill rotWithShape="1">
              <a:blip r:embed="rId4">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9" name="Google Shape;349;p25"/>
            <p:cNvSpPr/>
            <p:nvPr/>
          </p:nvSpPr>
          <p:spPr>
            <a:xfrm>
              <a:off x="4952401" y="5963889"/>
              <a:ext cx="3689390" cy="3689390"/>
            </a:xfrm>
            <a:custGeom>
              <a:rect b="b" l="l" r="r" t="t"/>
              <a:pathLst>
                <a:path extrusionOk="0" h="3689390" w="3689390">
                  <a:moveTo>
                    <a:pt x="0" y="0"/>
                  </a:moveTo>
                  <a:lnTo>
                    <a:pt x="3689389" y="0"/>
                  </a:lnTo>
                  <a:lnTo>
                    <a:pt x="3689389" y="3689390"/>
                  </a:lnTo>
                  <a:lnTo>
                    <a:pt x="0" y="3689390"/>
                  </a:lnTo>
                  <a:lnTo>
                    <a:pt x="0" y="0"/>
                  </a:lnTo>
                  <a:close/>
                </a:path>
              </a:pathLst>
            </a:custGeom>
            <a:blipFill rotWithShape="1">
              <a:blip r:embed="rId4">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0" name="Google Shape;350;p25"/>
            <p:cNvSpPr/>
            <p:nvPr/>
          </p:nvSpPr>
          <p:spPr>
            <a:xfrm>
              <a:off x="3287271" y="278237"/>
              <a:ext cx="3132915" cy="3132915"/>
            </a:xfrm>
            <a:custGeom>
              <a:rect b="b" l="l" r="r" t="t"/>
              <a:pathLst>
                <a:path extrusionOk="0" h="3132915" w="3132915">
                  <a:moveTo>
                    <a:pt x="0" y="0"/>
                  </a:moveTo>
                  <a:lnTo>
                    <a:pt x="3132915" y="0"/>
                  </a:lnTo>
                  <a:lnTo>
                    <a:pt x="3132915" y="3132916"/>
                  </a:lnTo>
                  <a:lnTo>
                    <a:pt x="0" y="3132916"/>
                  </a:lnTo>
                  <a:lnTo>
                    <a:pt x="0" y="0"/>
                  </a:lnTo>
                  <a:close/>
                </a:path>
              </a:pathLst>
            </a:custGeom>
            <a:blipFill rotWithShape="1">
              <a:blip r:embed="rId7">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1" name="Google Shape;351;p25"/>
            <p:cNvSpPr/>
            <p:nvPr/>
          </p:nvSpPr>
          <p:spPr>
            <a:xfrm>
              <a:off x="6490272" y="2552736"/>
              <a:ext cx="3132915" cy="3132915"/>
            </a:xfrm>
            <a:custGeom>
              <a:rect b="b" l="l" r="r" t="t"/>
              <a:pathLst>
                <a:path extrusionOk="0" h="3132915" w="3132915">
                  <a:moveTo>
                    <a:pt x="0" y="0"/>
                  </a:moveTo>
                  <a:lnTo>
                    <a:pt x="3132915" y="0"/>
                  </a:lnTo>
                  <a:lnTo>
                    <a:pt x="3132915" y="3132916"/>
                  </a:lnTo>
                  <a:lnTo>
                    <a:pt x="0" y="3132916"/>
                  </a:lnTo>
                  <a:lnTo>
                    <a:pt x="0" y="0"/>
                  </a:lnTo>
                  <a:close/>
                </a:path>
              </a:pathLst>
            </a:custGeom>
            <a:blipFill rotWithShape="1">
              <a:blip r:embed="rId7">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2" name="Google Shape;352;p25"/>
            <p:cNvSpPr/>
            <p:nvPr/>
          </p:nvSpPr>
          <p:spPr>
            <a:xfrm>
              <a:off x="278237" y="2552736"/>
              <a:ext cx="3132915" cy="3132915"/>
            </a:xfrm>
            <a:custGeom>
              <a:rect b="b" l="l" r="r" t="t"/>
              <a:pathLst>
                <a:path extrusionOk="0" h="3132915" w="3132915">
                  <a:moveTo>
                    <a:pt x="0" y="0"/>
                  </a:moveTo>
                  <a:lnTo>
                    <a:pt x="3132916" y="0"/>
                  </a:lnTo>
                  <a:lnTo>
                    <a:pt x="3132916" y="3132916"/>
                  </a:lnTo>
                  <a:lnTo>
                    <a:pt x="0" y="3132916"/>
                  </a:lnTo>
                  <a:lnTo>
                    <a:pt x="0" y="0"/>
                  </a:lnTo>
                  <a:close/>
                </a:path>
              </a:pathLst>
            </a:custGeom>
            <a:blipFill rotWithShape="1">
              <a:blip r:embed="rId7">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3" name="Google Shape;353;p25"/>
            <p:cNvSpPr/>
            <p:nvPr/>
          </p:nvSpPr>
          <p:spPr>
            <a:xfrm>
              <a:off x="1541248" y="6242126"/>
              <a:ext cx="3132915" cy="3132915"/>
            </a:xfrm>
            <a:custGeom>
              <a:rect b="b" l="l" r="r" t="t"/>
              <a:pathLst>
                <a:path extrusionOk="0" h="3132915" w="3132915">
                  <a:moveTo>
                    <a:pt x="0" y="0"/>
                  </a:moveTo>
                  <a:lnTo>
                    <a:pt x="3132915" y="0"/>
                  </a:lnTo>
                  <a:lnTo>
                    <a:pt x="3132915" y="3132916"/>
                  </a:lnTo>
                  <a:lnTo>
                    <a:pt x="0" y="3132916"/>
                  </a:lnTo>
                  <a:lnTo>
                    <a:pt x="0" y="0"/>
                  </a:lnTo>
                  <a:close/>
                </a:path>
              </a:pathLst>
            </a:custGeom>
            <a:blipFill rotWithShape="1">
              <a:blip r:embed="rId7">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4" name="Google Shape;354;p25"/>
            <p:cNvSpPr/>
            <p:nvPr/>
          </p:nvSpPr>
          <p:spPr>
            <a:xfrm>
              <a:off x="5230638" y="6242126"/>
              <a:ext cx="3132915" cy="3132915"/>
            </a:xfrm>
            <a:custGeom>
              <a:rect b="b" l="l" r="r" t="t"/>
              <a:pathLst>
                <a:path extrusionOk="0" h="3132915" w="3132915">
                  <a:moveTo>
                    <a:pt x="0" y="0"/>
                  </a:moveTo>
                  <a:lnTo>
                    <a:pt x="3132915" y="0"/>
                  </a:lnTo>
                  <a:lnTo>
                    <a:pt x="3132915" y="3132916"/>
                  </a:lnTo>
                  <a:lnTo>
                    <a:pt x="0" y="3132916"/>
                  </a:lnTo>
                  <a:lnTo>
                    <a:pt x="0" y="0"/>
                  </a:lnTo>
                  <a:close/>
                </a:path>
              </a:pathLst>
            </a:custGeom>
            <a:blipFill rotWithShape="1">
              <a:blip r:embed="rId7">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5" name="Google Shape;355;p25"/>
            <p:cNvSpPr/>
            <p:nvPr/>
          </p:nvSpPr>
          <p:spPr>
            <a:xfrm>
              <a:off x="3449715" y="440681"/>
              <a:ext cx="2808028" cy="2808028"/>
            </a:xfrm>
            <a:custGeom>
              <a:rect b="b" l="l" r="r" t="t"/>
              <a:pathLst>
                <a:path extrusionOk="0" h="2808028" w="2808028">
                  <a:moveTo>
                    <a:pt x="0" y="0"/>
                  </a:moveTo>
                  <a:lnTo>
                    <a:pt x="2808027" y="0"/>
                  </a:lnTo>
                  <a:lnTo>
                    <a:pt x="2808027" y="2808028"/>
                  </a:lnTo>
                  <a:lnTo>
                    <a:pt x="0" y="2808028"/>
                  </a:lnTo>
                  <a:lnTo>
                    <a:pt x="0" y="0"/>
                  </a:lnTo>
                  <a:close/>
                </a:path>
              </a:pathLst>
            </a:custGeom>
            <a:blipFill rotWithShape="1">
              <a:blip r:embed="rId5">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6" name="Google Shape;356;p25"/>
            <p:cNvSpPr/>
            <p:nvPr/>
          </p:nvSpPr>
          <p:spPr>
            <a:xfrm>
              <a:off x="6652716" y="2715180"/>
              <a:ext cx="2808028" cy="2808028"/>
            </a:xfrm>
            <a:custGeom>
              <a:rect b="b" l="l" r="r" t="t"/>
              <a:pathLst>
                <a:path extrusionOk="0" h="2808028" w="2808028">
                  <a:moveTo>
                    <a:pt x="0" y="0"/>
                  </a:moveTo>
                  <a:lnTo>
                    <a:pt x="2808028" y="0"/>
                  </a:lnTo>
                  <a:lnTo>
                    <a:pt x="2808028" y="2808028"/>
                  </a:lnTo>
                  <a:lnTo>
                    <a:pt x="0" y="2808028"/>
                  </a:lnTo>
                  <a:lnTo>
                    <a:pt x="0" y="0"/>
                  </a:lnTo>
                  <a:close/>
                </a:path>
              </a:pathLst>
            </a:custGeom>
            <a:blipFill rotWithShape="1">
              <a:blip r:embed="rId5">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7" name="Google Shape;357;p25"/>
            <p:cNvSpPr/>
            <p:nvPr/>
          </p:nvSpPr>
          <p:spPr>
            <a:xfrm>
              <a:off x="440681" y="2715180"/>
              <a:ext cx="2808028" cy="2808028"/>
            </a:xfrm>
            <a:custGeom>
              <a:rect b="b" l="l" r="r" t="t"/>
              <a:pathLst>
                <a:path extrusionOk="0" h="2808028" w="2808028">
                  <a:moveTo>
                    <a:pt x="0" y="0"/>
                  </a:moveTo>
                  <a:lnTo>
                    <a:pt x="2808028" y="0"/>
                  </a:lnTo>
                  <a:lnTo>
                    <a:pt x="2808028" y="2808028"/>
                  </a:lnTo>
                  <a:lnTo>
                    <a:pt x="0" y="2808028"/>
                  </a:lnTo>
                  <a:lnTo>
                    <a:pt x="0" y="0"/>
                  </a:lnTo>
                  <a:close/>
                </a:path>
              </a:pathLst>
            </a:custGeom>
            <a:blipFill rotWithShape="1">
              <a:blip r:embed="rId5">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8" name="Google Shape;358;p25"/>
            <p:cNvSpPr/>
            <p:nvPr/>
          </p:nvSpPr>
          <p:spPr>
            <a:xfrm>
              <a:off x="1703692" y="6404570"/>
              <a:ext cx="2808028" cy="2808028"/>
            </a:xfrm>
            <a:custGeom>
              <a:rect b="b" l="l" r="r" t="t"/>
              <a:pathLst>
                <a:path extrusionOk="0" h="2808028" w="2808028">
                  <a:moveTo>
                    <a:pt x="0" y="0"/>
                  </a:moveTo>
                  <a:lnTo>
                    <a:pt x="2808028" y="0"/>
                  </a:lnTo>
                  <a:lnTo>
                    <a:pt x="2808028" y="2808028"/>
                  </a:lnTo>
                  <a:lnTo>
                    <a:pt x="0" y="2808028"/>
                  </a:lnTo>
                  <a:lnTo>
                    <a:pt x="0" y="0"/>
                  </a:lnTo>
                  <a:close/>
                </a:path>
              </a:pathLst>
            </a:custGeom>
            <a:blipFill rotWithShape="1">
              <a:blip r:embed="rId5">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9" name="Google Shape;359;p25"/>
            <p:cNvSpPr/>
            <p:nvPr/>
          </p:nvSpPr>
          <p:spPr>
            <a:xfrm>
              <a:off x="5393082" y="6404570"/>
              <a:ext cx="2808028" cy="2808028"/>
            </a:xfrm>
            <a:custGeom>
              <a:rect b="b" l="l" r="r" t="t"/>
              <a:pathLst>
                <a:path extrusionOk="0" h="2808028" w="2808028">
                  <a:moveTo>
                    <a:pt x="0" y="0"/>
                  </a:moveTo>
                  <a:lnTo>
                    <a:pt x="2808027" y="0"/>
                  </a:lnTo>
                  <a:lnTo>
                    <a:pt x="2808027" y="2808028"/>
                  </a:lnTo>
                  <a:lnTo>
                    <a:pt x="0" y="2808028"/>
                  </a:lnTo>
                  <a:lnTo>
                    <a:pt x="0" y="0"/>
                  </a:lnTo>
                  <a:close/>
                </a:path>
              </a:pathLst>
            </a:custGeom>
            <a:blipFill rotWithShape="1">
              <a:blip r:embed="rId5">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0" name="Google Shape;360;p25"/>
            <p:cNvSpPr/>
            <p:nvPr/>
          </p:nvSpPr>
          <p:spPr>
            <a:xfrm>
              <a:off x="3907950" y="831520"/>
              <a:ext cx="1906386" cy="1906386"/>
            </a:xfrm>
            <a:custGeom>
              <a:rect b="b" l="l" r="r" t="t"/>
              <a:pathLst>
                <a:path extrusionOk="0" h="1906386" w="1906386">
                  <a:moveTo>
                    <a:pt x="0" y="0"/>
                  </a:moveTo>
                  <a:lnTo>
                    <a:pt x="1906387" y="0"/>
                  </a:lnTo>
                  <a:lnTo>
                    <a:pt x="1906387" y="1906386"/>
                  </a:lnTo>
                  <a:lnTo>
                    <a:pt x="0" y="1906386"/>
                  </a:lnTo>
                  <a:lnTo>
                    <a:pt x="0" y="0"/>
                  </a:lnTo>
                  <a:close/>
                </a:path>
              </a:pathLst>
            </a:custGeom>
            <a:blipFill rotWithShape="1">
              <a:blip r:embed="rId8">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1" name="Google Shape;361;p25"/>
            <p:cNvSpPr/>
            <p:nvPr/>
          </p:nvSpPr>
          <p:spPr>
            <a:xfrm>
              <a:off x="1044994" y="3082437"/>
              <a:ext cx="1599403" cy="1901222"/>
            </a:xfrm>
            <a:custGeom>
              <a:rect b="b" l="l" r="r" t="t"/>
              <a:pathLst>
                <a:path extrusionOk="0" h="1901222" w="1599403">
                  <a:moveTo>
                    <a:pt x="0" y="0"/>
                  </a:moveTo>
                  <a:lnTo>
                    <a:pt x="1599402" y="0"/>
                  </a:lnTo>
                  <a:lnTo>
                    <a:pt x="1599402" y="1901221"/>
                  </a:lnTo>
                  <a:lnTo>
                    <a:pt x="0" y="1901221"/>
                  </a:lnTo>
                  <a:lnTo>
                    <a:pt x="0" y="0"/>
                  </a:lnTo>
                  <a:close/>
                </a:path>
              </a:pathLst>
            </a:custGeom>
            <a:blipFill rotWithShape="1">
              <a:blip r:embed="rId9">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2" name="Google Shape;362;p25"/>
            <p:cNvSpPr/>
            <p:nvPr/>
          </p:nvSpPr>
          <p:spPr>
            <a:xfrm>
              <a:off x="7241371" y="3205643"/>
              <a:ext cx="1827103" cy="1827103"/>
            </a:xfrm>
            <a:custGeom>
              <a:rect b="b" l="l" r="r" t="t"/>
              <a:pathLst>
                <a:path extrusionOk="0" h="1827103" w="1827103">
                  <a:moveTo>
                    <a:pt x="0" y="0"/>
                  </a:moveTo>
                  <a:lnTo>
                    <a:pt x="1827103" y="0"/>
                  </a:lnTo>
                  <a:lnTo>
                    <a:pt x="1827103" y="1827103"/>
                  </a:lnTo>
                  <a:lnTo>
                    <a:pt x="0" y="1827103"/>
                  </a:lnTo>
                  <a:lnTo>
                    <a:pt x="0" y="0"/>
                  </a:lnTo>
                  <a:close/>
                </a:path>
              </a:pathLst>
            </a:custGeom>
            <a:blipFill rotWithShape="1">
              <a:blip r:embed="rId10">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3" name="Google Shape;363;p25"/>
            <p:cNvSpPr/>
            <p:nvPr/>
          </p:nvSpPr>
          <p:spPr>
            <a:xfrm>
              <a:off x="2158271" y="6859150"/>
              <a:ext cx="1898869" cy="1898869"/>
            </a:xfrm>
            <a:custGeom>
              <a:rect b="b" l="l" r="r" t="t"/>
              <a:pathLst>
                <a:path extrusionOk="0" h="1898869" w="1898869">
                  <a:moveTo>
                    <a:pt x="0" y="0"/>
                  </a:moveTo>
                  <a:lnTo>
                    <a:pt x="1898869" y="0"/>
                  </a:lnTo>
                  <a:lnTo>
                    <a:pt x="1898869" y="1898868"/>
                  </a:lnTo>
                  <a:lnTo>
                    <a:pt x="0" y="1898868"/>
                  </a:lnTo>
                  <a:lnTo>
                    <a:pt x="0" y="0"/>
                  </a:lnTo>
                  <a:close/>
                </a:path>
              </a:pathLst>
            </a:custGeom>
            <a:blipFill rotWithShape="1">
              <a:blip r:embed="rId11">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4" name="Google Shape;364;p25"/>
            <p:cNvSpPr/>
            <p:nvPr/>
          </p:nvSpPr>
          <p:spPr>
            <a:xfrm>
              <a:off x="5807527" y="6936157"/>
              <a:ext cx="1979136" cy="1543726"/>
            </a:xfrm>
            <a:custGeom>
              <a:rect b="b" l="l" r="r" t="t"/>
              <a:pathLst>
                <a:path extrusionOk="0" h="1543726" w="1979136">
                  <a:moveTo>
                    <a:pt x="0" y="0"/>
                  </a:moveTo>
                  <a:lnTo>
                    <a:pt x="1979137" y="0"/>
                  </a:lnTo>
                  <a:lnTo>
                    <a:pt x="1979137" y="1543726"/>
                  </a:lnTo>
                  <a:lnTo>
                    <a:pt x="0" y="1543726"/>
                  </a:lnTo>
                  <a:lnTo>
                    <a:pt x="0" y="0"/>
                  </a:lnTo>
                  <a:close/>
                </a:path>
              </a:pathLst>
            </a:custGeom>
            <a:blipFill rotWithShape="1">
              <a:blip r:embed="rId12">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5" name="Google Shape;365;p25"/>
            <p:cNvSpPr/>
            <p:nvPr/>
          </p:nvSpPr>
          <p:spPr>
            <a:xfrm>
              <a:off x="3248709" y="3411153"/>
              <a:ext cx="3293480" cy="3293480"/>
            </a:xfrm>
            <a:custGeom>
              <a:rect b="b" l="l" r="r" t="t"/>
              <a:pathLst>
                <a:path extrusionOk="0" h="3293480" w="3293480">
                  <a:moveTo>
                    <a:pt x="0" y="0"/>
                  </a:moveTo>
                  <a:lnTo>
                    <a:pt x="3293480" y="0"/>
                  </a:lnTo>
                  <a:lnTo>
                    <a:pt x="3293480" y="3293479"/>
                  </a:lnTo>
                  <a:lnTo>
                    <a:pt x="0" y="3293479"/>
                  </a:lnTo>
                  <a:lnTo>
                    <a:pt x="0" y="0"/>
                  </a:lnTo>
                  <a:close/>
                </a:path>
              </a:pathLst>
            </a:custGeom>
            <a:blipFill rotWithShape="1">
              <a:blip r:embed="rId4">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6" name="Google Shape;366;p25"/>
            <p:cNvSpPr/>
            <p:nvPr/>
          </p:nvSpPr>
          <p:spPr>
            <a:xfrm>
              <a:off x="3497088" y="3659532"/>
              <a:ext cx="2796721" cy="2796721"/>
            </a:xfrm>
            <a:custGeom>
              <a:rect b="b" l="l" r="r" t="t"/>
              <a:pathLst>
                <a:path extrusionOk="0" h="2796721" w="2796721">
                  <a:moveTo>
                    <a:pt x="0" y="0"/>
                  </a:moveTo>
                  <a:lnTo>
                    <a:pt x="2796721" y="0"/>
                  </a:lnTo>
                  <a:lnTo>
                    <a:pt x="2796721" y="2796721"/>
                  </a:lnTo>
                  <a:lnTo>
                    <a:pt x="0" y="2796721"/>
                  </a:lnTo>
                  <a:lnTo>
                    <a:pt x="0" y="0"/>
                  </a:lnTo>
                  <a:close/>
                </a:path>
              </a:pathLst>
            </a:custGeom>
            <a:blipFill rotWithShape="1">
              <a:blip r:embed="rId13">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7" name="Google Shape;367;p25"/>
            <p:cNvSpPr/>
            <p:nvPr/>
          </p:nvSpPr>
          <p:spPr>
            <a:xfrm>
              <a:off x="3642100" y="3804544"/>
              <a:ext cx="2506697" cy="2506697"/>
            </a:xfrm>
            <a:custGeom>
              <a:rect b="b" l="l" r="r" t="t"/>
              <a:pathLst>
                <a:path extrusionOk="0" h="2506697" w="2506697">
                  <a:moveTo>
                    <a:pt x="0" y="0"/>
                  </a:moveTo>
                  <a:lnTo>
                    <a:pt x="2506697" y="0"/>
                  </a:lnTo>
                  <a:lnTo>
                    <a:pt x="2506697" y="2506697"/>
                  </a:lnTo>
                  <a:lnTo>
                    <a:pt x="0" y="2506697"/>
                  </a:lnTo>
                  <a:lnTo>
                    <a:pt x="0" y="0"/>
                  </a:lnTo>
                  <a:close/>
                </a:path>
              </a:pathLst>
            </a:custGeom>
            <a:blipFill rotWithShape="1">
              <a:blip r:embed="rId7">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8" name="Google Shape;368;p25"/>
            <p:cNvSpPr/>
            <p:nvPr/>
          </p:nvSpPr>
          <p:spPr>
            <a:xfrm>
              <a:off x="4133482" y="4205013"/>
              <a:ext cx="1440493" cy="1557290"/>
            </a:xfrm>
            <a:custGeom>
              <a:rect b="b" l="l" r="r" t="t"/>
              <a:pathLst>
                <a:path extrusionOk="0" h="1557290" w="1440493">
                  <a:moveTo>
                    <a:pt x="0" y="0"/>
                  </a:moveTo>
                  <a:lnTo>
                    <a:pt x="1440493" y="0"/>
                  </a:lnTo>
                  <a:lnTo>
                    <a:pt x="1440493" y="1557290"/>
                  </a:lnTo>
                  <a:lnTo>
                    <a:pt x="0" y="1557290"/>
                  </a:lnTo>
                  <a:lnTo>
                    <a:pt x="0" y="0"/>
                  </a:lnTo>
                  <a:close/>
                </a:path>
              </a:pathLst>
            </a:custGeom>
            <a:blipFill rotWithShape="1">
              <a:blip r:embed="rId14">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69" name="Google Shape;369;p25"/>
          <p:cNvSpPr txBox="1"/>
          <p:nvPr/>
        </p:nvSpPr>
        <p:spPr>
          <a:xfrm>
            <a:off x="4250400" y="699175"/>
            <a:ext cx="9787200" cy="7695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5000"/>
              <a:buFont typeface="Arial"/>
              <a:buNone/>
            </a:pPr>
            <a:r>
              <a:rPr b="1" i="0" lang="en-GB" sz="5000" u="none" cap="none" strike="noStrike">
                <a:solidFill>
                  <a:srgbClr val="002C47"/>
                </a:solidFill>
                <a:latin typeface="Poppins"/>
                <a:ea typeface="Poppins"/>
                <a:cs typeface="Poppins"/>
                <a:sym typeface="Poppins"/>
              </a:rPr>
              <a:t>POLÍTICA DE TRABAJO HÍBRIDO</a:t>
            </a:r>
            <a:endParaRPr b="1" i="0" sz="5000" u="none" cap="none" strike="noStrike">
              <a:solidFill>
                <a:srgbClr val="002C47"/>
              </a:solidFill>
              <a:latin typeface="Poppins"/>
              <a:ea typeface="Poppins"/>
              <a:cs typeface="Poppins"/>
              <a:sym typeface="Poppins"/>
            </a:endParaRPr>
          </a:p>
        </p:txBody>
      </p:sp>
      <p:sp>
        <p:nvSpPr>
          <p:cNvPr id="370" name="Google Shape;370;p25"/>
          <p:cNvSpPr txBox="1"/>
          <p:nvPr/>
        </p:nvSpPr>
        <p:spPr>
          <a:xfrm>
            <a:off x="6425761" y="1592919"/>
            <a:ext cx="4794916" cy="384083"/>
          </a:xfrm>
          <a:prstGeom prst="rect">
            <a:avLst/>
          </a:prstGeom>
          <a:noFill/>
          <a:ln>
            <a:noFill/>
          </a:ln>
        </p:spPr>
        <p:txBody>
          <a:bodyPr anchorCtr="0" anchor="t" bIns="0" lIns="0" spcFirstLastPara="1" rIns="0" wrap="square" tIns="0">
            <a:spAutoFit/>
          </a:bodyPr>
          <a:lstStyle/>
          <a:p>
            <a:pPr indent="0" lvl="0" marL="0" marR="0" rtl="0" algn="ctr">
              <a:lnSpc>
                <a:spcPct val="113017"/>
              </a:lnSpc>
              <a:spcBef>
                <a:spcPts val="0"/>
              </a:spcBef>
              <a:spcAft>
                <a:spcPts val="0"/>
              </a:spcAft>
              <a:buClr>
                <a:srgbClr val="000000"/>
              </a:buClr>
              <a:buSzPts val="2489"/>
              <a:buFont typeface="Arial"/>
              <a:buNone/>
            </a:pPr>
            <a:r>
              <a:rPr b="0" i="0" lang="en-GB" sz="2489" u="none" cap="none" strike="noStrike">
                <a:solidFill>
                  <a:srgbClr val="000000"/>
                </a:solidFill>
                <a:latin typeface="Poppins"/>
                <a:ea typeface="Poppins"/>
                <a:cs typeface="Poppins"/>
                <a:sym typeface="Poppins"/>
              </a:rPr>
              <a:t>----</a:t>
            </a:r>
            <a:endParaRPr b="0" i="0" sz="1400" u="none" cap="none" strike="noStrike">
              <a:solidFill>
                <a:srgbClr val="000000"/>
              </a:solidFill>
              <a:latin typeface="Arial"/>
              <a:ea typeface="Arial"/>
              <a:cs typeface="Arial"/>
              <a:sym typeface="Arial"/>
            </a:endParaRPr>
          </a:p>
        </p:txBody>
      </p:sp>
      <p:sp>
        <p:nvSpPr>
          <p:cNvPr id="371" name="Google Shape;371;p25"/>
          <p:cNvSpPr txBox="1"/>
          <p:nvPr/>
        </p:nvSpPr>
        <p:spPr>
          <a:xfrm>
            <a:off x="11161625" y="2449475"/>
            <a:ext cx="6474000" cy="3010200"/>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5999"/>
              <a:buFont typeface="Arial"/>
              <a:buNone/>
            </a:pPr>
            <a:r>
              <a:rPr b="1" i="0" lang="en-GB" sz="5999" u="none" cap="none" strike="noStrike">
                <a:solidFill>
                  <a:srgbClr val="002C47"/>
                </a:solidFill>
                <a:latin typeface="Poppins"/>
                <a:ea typeface="Poppins"/>
                <a:cs typeface="Poppins"/>
                <a:sym typeface="Poppins"/>
              </a:rPr>
              <a:t>No solo una lista de reglas.</a:t>
            </a:r>
            <a:endParaRPr b="1" i="0" sz="5999" u="none" cap="none" strike="noStrike">
              <a:solidFill>
                <a:srgbClr val="002C47"/>
              </a:solidFill>
              <a:latin typeface="Poppins"/>
              <a:ea typeface="Poppins"/>
              <a:cs typeface="Poppins"/>
              <a:sym typeface="Poppins"/>
            </a:endParaRPr>
          </a:p>
          <a:p>
            <a:pPr indent="0" lvl="0" marL="0" marR="0" rtl="0" algn="ctr">
              <a:lnSpc>
                <a:spcPct val="113002"/>
              </a:lnSpc>
              <a:spcBef>
                <a:spcPts val="0"/>
              </a:spcBef>
              <a:spcAft>
                <a:spcPts val="0"/>
              </a:spcAft>
              <a:buClr>
                <a:srgbClr val="000000"/>
              </a:buClr>
              <a:buSzPts val="5999"/>
              <a:buFont typeface="Arial"/>
              <a:buNone/>
            </a:pPr>
            <a:r>
              <a:t/>
            </a:r>
            <a:endParaRPr b="1" i="0" sz="5999" u="none" cap="none" strike="noStrike">
              <a:solidFill>
                <a:srgbClr val="002C47"/>
              </a:solidFill>
              <a:latin typeface="Poppins"/>
              <a:ea typeface="Poppins"/>
              <a:cs typeface="Poppins"/>
              <a:sym typeface="Poppins"/>
            </a:endParaRPr>
          </a:p>
        </p:txBody>
      </p:sp>
      <p:sp>
        <p:nvSpPr>
          <p:cNvPr id="372" name="Google Shape;372;p25"/>
          <p:cNvSpPr txBox="1"/>
          <p:nvPr/>
        </p:nvSpPr>
        <p:spPr>
          <a:xfrm>
            <a:off x="919701" y="2984395"/>
            <a:ext cx="7644300" cy="538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1200"/>
              </a:spcAft>
              <a:buClr>
                <a:srgbClr val="000000"/>
              </a:buClr>
              <a:buSzPts val="1100"/>
              <a:buFont typeface="Arial"/>
              <a:buNone/>
            </a:pPr>
            <a:r>
              <a:rPr b="0" i="0" lang="en-GB" sz="3500" u="none" cap="none" strike="noStrike">
                <a:solidFill>
                  <a:schemeClr val="dk1"/>
                </a:solidFill>
                <a:latin typeface="Arial"/>
                <a:ea typeface="Arial"/>
                <a:cs typeface="Arial"/>
                <a:sym typeface="Arial"/>
              </a:rPr>
              <a:t>Un enfoque holístico es esencial.</a:t>
            </a:r>
            <a:endParaRPr b="0" i="0" sz="3500" u="none" cap="none" strike="noStrike">
              <a:solidFill>
                <a:schemeClr val="dk1"/>
              </a:solidFill>
              <a:latin typeface="Arial"/>
              <a:ea typeface="Arial"/>
              <a:cs typeface="Arial"/>
              <a:sym typeface="Arial"/>
            </a:endParaRPr>
          </a:p>
        </p:txBody>
      </p:sp>
      <p:sp>
        <p:nvSpPr>
          <p:cNvPr id="373" name="Google Shape;373;p25"/>
          <p:cNvSpPr txBox="1"/>
          <p:nvPr/>
        </p:nvSpPr>
        <p:spPr>
          <a:xfrm>
            <a:off x="897441" y="5316069"/>
            <a:ext cx="7644300" cy="1927800"/>
          </a:xfrm>
          <a:prstGeom prst="rect">
            <a:avLst/>
          </a:prstGeom>
          <a:noFill/>
          <a:ln>
            <a:noFill/>
          </a:ln>
        </p:spPr>
        <p:txBody>
          <a:bodyPr anchorCtr="0" anchor="t" bIns="0" lIns="0" spcFirstLastPara="1" rIns="0" wrap="square" tIns="0">
            <a:spAutoFit/>
          </a:bodyPr>
          <a:lstStyle/>
          <a:p>
            <a:pPr indent="0" lvl="1" marL="45720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en-GB" sz="3500" u="none" cap="none" strike="noStrike">
                <a:solidFill>
                  <a:schemeClr val="dk1"/>
                </a:solidFill>
                <a:latin typeface="Arial"/>
                <a:ea typeface="Arial"/>
                <a:cs typeface="Arial"/>
                <a:sym typeface="Arial"/>
              </a:rPr>
              <a:t>Aborda los desafíos psicosociales.</a:t>
            </a:r>
            <a:endParaRPr b="0" i="0" sz="3500" u="none" cap="none" strike="noStrike">
              <a:solidFill>
                <a:schemeClr val="dk1"/>
              </a:solidFill>
              <a:latin typeface="Arial"/>
              <a:ea typeface="Arial"/>
              <a:cs typeface="Arial"/>
              <a:sym typeface="Arial"/>
            </a:endParaRPr>
          </a:p>
          <a:p>
            <a:pPr indent="0" lvl="0" marL="0" marR="0" rtl="0" algn="l">
              <a:lnSpc>
                <a:spcPct val="113000"/>
              </a:lnSpc>
              <a:spcBef>
                <a:spcPts val="1200"/>
              </a:spcBef>
              <a:spcAft>
                <a:spcPts val="0"/>
              </a:spcAft>
              <a:buClr>
                <a:srgbClr val="000000"/>
              </a:buClr>
              <a:buSzPts val="3500"/>
              <a:buFont typeface="Arial"/>
              <a:buNone/>
            </a:pPr>
            <a:r>
              <a:t/>
            </a:r>
            <a:endParaRPr b="0" i="0" sz="3500" u="none" cap="none" strike="noStrike">
              <a:solidFill>
                <a:schemeClr val="dk1"/>
              </a:solidFill>
              <a:latin typeface="Arial"/>
              <a:ea typeface="Arial"/>
              <a:cs typeface="Arial"/>
              <a:sym typeface="Arial"/>
            </a:endParaRPr>
          </a:p>
        </p:txBody>
      </p:sp>
      <p:sp>
        <p:nvSpPr>
          <p:cNvPr id="374" name="Google Shape;374;p25"/>
          <p:cNvSpPr txBox="1"/>
          <p:nvPr/>
        </p:nvSpPr>
        <p:spPr>
          <a:xfrm>
            <a:off x="913965" y="4510426"/>
            <a:ext cx="7644300" cy="1158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1200"/>
              </a:spcAft>
              <a:buClr>
                <a:srgbClr val="000000"/>
              </a:buClr>
              <a:buSzPts val="1100"/>
              <a:buFont typeface="Arial"/>
              <a:buNone/>
            </a:pPr>
            <a:r>
              <a:rPr b="0" i="0" lang="en-GB" sz="3500" u="none" cap="none" strike="noStrike">
                <a:solidFill>
                  <a:schemeClr val="dk1"/>
                </a:solidFill>
                <a:latin typeface="Arial"/>
                <a:ea typeface="Arial"/>
                <a:cs typeface="Arial"/>
                <a:sym typeface="Arial"/>
              </a:rPr>
              <a:t>Presta atención a la protección de datos.</a:t>
            </a:r>
            <a:endParaRPr b="0" i="0" sz="3500" u="none" cap="none" strike="noStrike">
              <a:solidFill>
                <a:schemeClr val="dk1"/>
              </a:solidFill>
              <a:latin typeface="Arial"/>
              <a:ea typeface="Arial"/>
              <a:cs typeface="Arial"/>
              <a:sym typeface="Arial"/>
            </a:endParaRPr>
          </a:p>
        </p:txBody>
      </p:sp>
      <p:sp>
        <p:nvSpPr>
          <p:cNvPr id="375" name="Google Shape;375;p25"/>
          <p:cNvSpPr txBox="1"/>
          <p:nvPr/>
        </p:nvSpPr>
        <p:spPr>
          <a:xfrm>
            <a:off x="868696" y="6747437"/>
            <a:ext cx="7644300" cy="1158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1200"/>
              </a:spcAft>
              <a:buClr>
                <a:srgbClr val="000000"/>
              </a:buClr>
              <a:buSzPts val="1100"/>
              <a:buFont typeface="Arial"/>
              <a:buNone/>
            </a:pPr>
            <a:r>
              <a:rPr b="0" i="0" lang="en-GB" sz="3500" u="none" cap="none" strike="noStrike">
                <a:solidFill>
                  <a:schemeClr val="dk1"/>
                </a:solidFill>
                <a:latin typeface="Arial"/>
                <a:ea typeface="Arial"/>
                <a:cs typeface="Arial"/>
                <a:sym typeface="Arial"/>
              </a:rPr>
              <a:t>Participa en iniciativas de socialización.</a:t>
            </a:r>
            <a:endParaRPr b="0" i="0" sz="3500" u="none" cap="none" strike="noStrike">
              <a:solidFill>
                <a:schemeClr val="dk1"/>
              </a:solidFill>
              <a:latin typeface="Arial"/>
              <a:ea typeface="Arial"/>
              <a:cs typeface="Arial"/>
              <a:sym typeface="Arial"/>
            </a:endParaRPr>
          </a:p>
        </p:txBody>
      </p:sp>
      <p:sp>
        <p:nvSpPr>
          <p:cNvPr id="376" name="Google Shape;376;p25"/>
          <p:cNvSpPr txBox="1"/>
          <p:nvPr/>
        </p:nvSpPr>
        <p:spPr>
          <a:xfrm>
            <a:off x="837059" y="8339799"/>
            <a:ext cx="7644300" cy="1931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Clr>
                <a:schemeClr val="dk1"/>
              </a:buClr>
              <a:buSzPts val="1100"/>
              <a:buFont typeface="Arial"/>
              <a:buNone/>
            </a:pPr>
            <a:r>
              <a:rPr b="0" i="0" lang="en-GB" sz="3500" u="none" cap="none" strike="noStrike">
                <a:solidFill>
                  <a:schemeClr val="dk1"/>
                </a:solidFill>
                <a:latin typeface="Arial"/>
                <a:ea typeface="Arial"/>
                <a:cs typeface="Arial"/>
                <a:sym typeface="Arial"/>
              </a:rPr>
              <a:t>Diseña los lugares de trabajo de forma sostenible.</a:t>
            </a:r>
            <a:endParaRPr b="0" i="0" sz="3500" u="none" cap="none" strike="noStrike">
              <a:solidFill>
                <a:schemeClr val="dk1"/>
              </a:solidFill>
              <a:latin typeface="Arial"/>
              <a:ea typeface="Arial"/>
              <a:cs typeface="Arial"/>
              <a:sym typeface="Arial"/>
            </a:endParaRPr>
          </a:p>
          <a:p>
            <a:pPr indent="0" lvl="0" marL="0" marR="0" rtl="0" algn="l">
              <a:lnSpc>
                <a:spcPct val="113000"/>
              </a:lnSpc>
              <a:spcBef>
                <a:spcPts val="1200"/>
              </a:spcBef>
              <a:spcAft>
                <a:spcPts val="0"/>
              </a:spcAft>
              <a:buClr>
                <a:srgbClr val="000000"/>
              </a:buClr>
              <a:buSzPts val="3500"/>
              <a:buFont typeface="Arial"/>
              <a:buNone/>
            </a:pPr>
            <a:r>
              <a:t/>
            </a:r>
            <a:endParaRPr b="0" i="0" sz="3500" u="none" cap="none" strike="noStrike">
              <a:solidFill>
                <a:schemeClr val="dk1"/>
              </a:solidFill>
              <a:latin typeface="Arial"/>
              <a:ea typeface="Arial"/>
              <a:cs typeface="Arial"/>
              <a:sym typeface="Arial"/>
            </a:endParaRPr>
          </a:p>
        </p:txBody>
      </p:sp>
      <p:sp>
        <p:nvSpPr>
          <p:cNvPr id="377" name="Google Shape;377;p25"/>
          <p:cNvSpPr txBox="1"/>
          <p:nvPr/>
        </p:nvSpPr>
        <p:spPr>
          <a:xfrm>
            <a:off x="10983875" y="4693200"/>
            <a:ext cx="6699900" cy="5870700"/>
          </a:xfrm>
          <a:prstGeom prst="rect">
            <a:avLst/>
          </a:prstGeom>
          <a:noFill/>
          <a:ln>
            <a:noFill/>
          </a:ln>
        </p:spPr>
        <p:txBody>
          <a:bodyPr anchorCtr="0" anchor="t" bIns="0" lIns="0" spcFirstLastPara="1" rIns="0" wrap="square" tIns="0">
            <a:spAutoFit/>
          </a:bodyPr>
          <a:lstStyle/>
          <a:p>
            <a:pPr indent="0" lvl="0" marL="0" marR="0" rtl="0" algn="ctr">
              <a:lnSpc>
                <a:spcPct val="56500"/>
              </a:lnSpc>
              <a:spcBef>
                <a:spcPts val="0"/>
              </a:spcBef>
              <a:spcAft>
                <a:spcPts val="0"/>
              </a:spcAft>
              <a:buClr>
                <a:srgbClr val="000000"/>
              </a:buClr>
              <a:buSzPts val="4000"/>
              <a:buFont typeface="Arial"/>
              <a:buNone/>
            </a:pPr>
            <a:r>
              <a:rPr b="0" i="0" lang="en-GB" sz="4000" u="none" cap="none" strike="noStrike">
                <a:solidFill>
                  <a:srgbClr val="000000"/>
                </a:solidFill>
                <a:latin typeface="Poppins"/>
                <a:ea typeface="Poppins"/>
                <a:cs typeface="Poppins"/>
                <a:sym typeface="Poppins"/>
              </a:rPr>
              <a:t>Desarrolla continuamente</a:t>
            </a:r>
            <a:br>
              <a:rPr b="0" i="0" lang="en-GB" sz="4000" u="none" cap="none" strike="noStrike">
                <a:solidFill>
                  <a:srgbClr val="000000"/>
                </a:solidFill>
                <a:latin typeface="Poppins"/>
                <a:ea typeface="Poppins"/>
                <a:cs typeface="Poppins"/>
                <a:sym typeface="Poppins"/>
              </a:rPr>
            </a:br>
            <a:r>
              <a:rPr b="0" i="0" lang="en-GB" sz="4000" u="none" cap="none" strike="noStrike">
                <a:solidFill>
                  <a:srgbClr val="000000"/>
                </a:solidFill>
                <a:latin typeface="Poppins"/>
                <a:ea typeface="Poppins"/>
                <a:cs typeface="Poppins"/>
                <a:sym typeface="Poppins"/>
              </a:rPr>
              <a:t> </a:t>
            </a:r>
            <a:endParaRPr b="0" i="0" sz="1400" u="none" cap="none" strike="noStrike">
              <a:solidFill>
                <a:srgbClr val="000000"/>
              </a:solidFill>
              <a:latin typeface="Arial"/>
              <a:ea typeface="Arial"/>
              <a:cs typeface="Arial"/>
              <a:sym typeface="Arial"/>
            </a:endParaRPr>
          </a:p>
          <a:p>
            <a:pPr indent="0" lvl="0" marL="0" marR="0" rtl="0" algn="l">
              <a:lnSpc>
                <a:spcPct val="56500"/>
              </a:lnSpc>
              <a:spcBef>
                <a:spcPts val="0"/>
              </a:spcBef>
              <a:spcAft>
                <a:spcPts val="0"/>
              </a:spcAft>
              <a:buClr>
                <a:srgbClr val="000000"/>
              </a:buClr>
              <a:buSzPts val="4000"/>
              <a:buFont typeface="Arial"/>
              <a:buNone/>
            </a:pPr>
            <a:r>
              <a:t/>
            </a:r>
            <a:endParaRPr b="0" i="0" sz="4000" u="none" cap="none" strike="noStrike">
              <a:solidFill>
                <a:srgbClr val="000000"/>
              </a:solidFill>
              <a:latin typeface="Poppins"/>
              <a:ea typeface="Poppins"/>
              <a:cs typeface="Poppins"/>
              <a:sym typeface="Poppins"/>
            </a:endParaRPr>
          </a:p>
          <a:p>
            <a:pPr indent="0" lvl="0" marL="0" marR="0" rtl="0" algn="ctr">
              <a:lnSpc>
                <a:spcPct val="115000"/>
              </a:lnSpc>
              <a:spcBef>
                <a:spcPts val="1200"/>
              </a:spcBef>
              <a:spcAft>
                <a:spcPts val="0"/>
              </a:spcAft>
              <a:buClr>
                <a:schemeClr val="dk1"/>
              </a:buClr>
              <a:buSzPts val="1100"/>
              <a:buFont typeface="Arial"/>
              <a:buNone/>
            </a:pPr>
            <a:r>
              <a:rPr b="0" i="0" lang="en-GB" sz="4000" u="none" cap="none" strike="noStrike">
                <a:solidFill>
                  <a:srgbClr val="000000"/>
                </a:solidFill>
                <a:latin typeface="Poppins"/>
                <a:ea typeface="Poppins"/>
                <a:cs typeface="Poppins"/>
                <a:sym typeface="Poppins"/>
              </a:rPr>
              <a:t>Busca la opinión y experiencia de los empleados.</a:t>
            </a:r>
            <a:endParaRPr b="0" i="0" sz="4000" u="none" cap="none" strike="noStrike">
              <a:solidFill>
                <a:srgbClr val="000000"/>
              </a:solidFill>
              <a:latin typeface="Poppins"/>
              <a:ea typeface="Poppins"/>
              <a:cs typeface="Poppins"/>
              <a:sym typeface="Poppins"/>
            </a:endParaRPr>
          </a:p>
          <a:p>
            <a:pPr indent="0" lvl="0" marL="0" marR="0" rtl="0" algn="l">
              <a:lnSpc>
                <a:spcPct val="56500"/>
              </a:lnSpc>
              <a:spcBef>
                <a:spcPts val="1200"/>
              </a:spcBef>
              <a:spcAft>
                <a:spcPts val="0"/>
              </a:spcAft>
              <a:buClr>
                <a:srgbClr val="000000"/>
              </a:buClr>
              <a:buSzPts val="4000"/>
              <a:buFont typeface="Arial"/>
              <a:buNone/>
            </a:pPr>
            <a:r>
              <a:t/>
            </a:r>
            <a:endParaRPr b="0" i="0" sz="4000" u="none" cap="none" strike="noStrike">
              <a:solidFill>
                <a:srgbClr val="000000"/>
              </a:solidFill>
              <a:latin typeface="Poppins"/>
              <a:ea typeface="Poppins"/>
              <a:cs typeface="Poppins"/>
              <a:sym typeface="Poppins"/>
            </a:endParaRPr>
          </a:p>
          <a:p>
            <a:pPr indent="0" lvl="0" marL="0" marR="0" rtl="0" algn="l">
              <a:lnSpc>
                <a:spcPct val="56500"/>
              </a:lnSpc>
              <a:spcBef>
                <a:spcPts val="0"/>
              </a:spcBef>
              <a:spcAft>
                <a:spcPts val="0"/>
              </a:spcAft>
              <a:buClr>
                <a:srgbClr val="000000"/>
              </a:buClr>
              <a:buSzPts val="4000"/>
              <a:buFont typeface="Arial"/>
              <a:buNone/>
            </a:pPr>
            <a:r>
              <a:t/>
            </a:r>
            <a:endParaRPr b="0" i="0" sz="4000" u="none" cap="none" strike="noStrike">
              <a:solidFill>
                <a:srgbClr val="000000"/>
              </a:solidFill>
              <a:latin typeface="Poppins"/>
              <a:ea typeface="Poppins"/>
              <a:cs typeface="Poppins"/>
              <a:sym typeface="Poppins"/>
            </a:endParaRPr>
          </a:p>
          <a:p>
            <a:pPr indent="0" lvl="0" marL="0" marR="0" rtl="0" algn="l">
              <a:lnSpc>
                <a:spcPct val="56500"/>
              </a:lnSpc>
              <a:spcBef>
                <a:spcPts val="0"/>
              </a:spcBef>
              <a:spcAft>
                <a:spcPts val="0"/>
              </a:spcAft>
              <a:buClr>
                <a:srgbClr val="000000"/>
              </a:buClr>
              <a:buSzPts val="4000"/>
              <a:buFont typeface="Arial"/>
              <a:buNone/>
            </a:pPr>
            <a:r>
              <a:t/>
            </a:r>
            <a:endParaRPr b="0" i="0" sz="4000" u="none" cap="none" strike="noStrike">
              <a:solidFill>
                <a:srgbClr val="000000"/>
              </a:solidFill>
              <a:latin typeface="Poppins"/>
              <a:ea typeface="Poppins"/>
              <a:cs typeface="Poppins"/>
              <a:sym typeface="Poppins"/>
            </a:endParaRPr>
          </a:p>
          <a:p>
            <a:pPr indent="0" lvl="0" marL="0" marR="0" rtl="0" algn="ctr">
              <a:lnSpc>
                <a:spcPct val="56500"/>
              </a:lnSpc>
              <a:spcBef>
                <a:spcPts val="0"/>
              </a:spcBef>
              <a:spcAft>
                <a:spcPts val="0"/>
              </a:spcAft>
              <a:buClr>
                <a:srgbClr val="000000"/>
              </a:buClr>
              <a:buSzPts val="4000"/>
              <a:buFont typeface="Arial"/>
              <a:buNone/>
            </a:pPr>
            <a:r>
              <a:rPr b="0" i="0" lang="en-GB" sz="4000" u="none" cap="none" strike="noStrike">
                <a:solidFill>
                  <a:srgbClr val="000000"/>
                </a:solidFill>
                <a:latin typeface="Poppins"/>
                <a:ea typeface="Poppins"/>
                <a:cs typeface="Poppins"/>
                <a:sym typeface="Poppins"/>
              </a:rPr>
              <a:t>Responde</a:t>
            </a:r>
            <a:endParaRPr b="0" i="0" sz="1400" u="none" cap="none" strike="noStrike">
              <a:solidFill>
                <a:srgbClr val="000000"/>
              </a:solidFill>
              <a:latin typeface="Arial"/>
              <a:ea typeface="Arial"/>
              <a:cs typeface="Arial"/>
              <a:sym typeface="Arial"/>
            </a:endParaRPr>
          </a:p>
          <a:p>
            <a:pPr indent="0" lvl="0" marL="0" marR="0" rtl="0" algn="l">
              <a:lnSpc>
                <a:spcPct val="113000"/>
              </a:lnSpc>
              <a:spcBef>
                <a:spcPts val="0"/>
              </a:spcBef>
              <a:spcAft>
                <a:spcPts val="0"/>
              </a:spcAft>
              <a:buClr>
                <a:srgbClr val="000000"/>
              </a:buClr>
              <a:buSzPts val="2000"/>
              <a:buFont typeface="Arial"/>
              <a:buNone/>
            </a:pPr>
            <a:r>
              <a:t/>
            </a:r>
            <a:endParaRPr b="0" i="0" sz="2000" u="none" cap="none" strike="noStrike">
              <a:solidFill>
                <a:srgbClr val="000000"/>
              </a:solidFill>
              <a:latin typeface="Poppins"/>
              <a:ea typeface="Poppins"/>
              <a:cs typeface="Poppins"/>
              <a:sym typeface="Poppins"/>
            </a:endParaRPr>
          </a:p>
          <a:p>
            <a:pPr indent="0" lvl="0" marL="0" marR="0" rtl="0" algn="l">
              <a:lnSpc>
                <a:spcPct val="113000"/>
              </a:lnSpc>
              <a:spcBef>
                <a:spcPts val="0"/>
              </a:spcBef>
              <a:spcAft>
                <a:spcPts val="0"/>
              </a:spcAft>
              <a:buClr>
                <a:srgbClr val="000000"/>
              </a:buClr>
              <a:buSzPts val="2000"/>
              <a:buFont typeface="Arial"/>
              <a:buNone/>
            </a:pPr>
            <a:r>
              <a:t/>
            </a:r>
            <a:endParaRPr b="0" i="0" sz="2000" u="none" cap="none" strike="noStrike">
              <a:solidFill>
                <a:srgbClr val="000000"/>
              </a:solidFill>
              <a:latin typeface="Poppins"/>
              <a:ea typeface="Poppins"/>
              <a:cs typeface="Poppins"/>
              <a:sym typeface="Poppins"/>
            </a:endParaRPr>
          </a:p>
          <a:p>
            <a:pPr indent="0" lvl="0" marL="0" marR="0" rtl="0" algn="l">
              <a:lnSpc>
                <a:spcPct val="113000"/>
              </a:lnSpc>
              <a:spcBef>
                <a:spcPts val="0"/>
              </a:spcBef>
              <a:spcAft>
                <a:spcPts val="0"/>
              </a:spcAft>
              <a:buClr>
                <a:srgbClr val="000000"/>
              </a:buClr>
              <a:buSzPts val="2000"/>
              <a:buFont typeface="Arial"/>
              <a:buNone/>
            </a:pPr>
            <a:r>
              <a:t/>
            </a:r>
            <a:endParaRPr b="0" i="0" sz="2000" u="none" cap="none" strike="noStrike">
              <a:solidFill>
                <a:srgbClr val="000000"/>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graphicFrame>
        <p:nvGraphicFramePr>
          <p:cNvPr id="383" name="Google Shape;383;p26"/>
          <p:cNvGraphicFramePr/>
          <p:nvPr/>
        </p:nvGraphicFramePr>
        <p:xfrm>
          <a:off x="152400" y="419100"/>
          <a:ext cx="3000000" cy="3000000"/>
        </p:xfrm>
        <a:graphic>
          <a:graphicData uri="http://schemas.openxmlformats.org/drawingml/2006/table">
            <a:tbl>
              <a:tblPr bandRow="1" firstRow="1">
                <a:noFill/>
                <a:tableStyleId>{DA069DA3-6B04-493A-B27B-70DE25DFCC7C}</a:tableStyleId>
              </a:tblPr>
              <a:tblGrid>
                <a:gridCol w="9144000"/>
                <a:gridCol w="9144000"/>
              </a:tblGrid>
              <a:tr h="833475">
                <a:tc>
                  <a:txBody>
                    <a:bodyPr/>
                    <a:lstStyle/>
                    <a:p>
                      <a:pPr indent="0" lvl="0" marL="0" marR="0" rtl="0" algn="ctr">
                        <a:lnSpc>
                          <a:spcPct val="100000"/>
                        </a:lnSpc>
                        <a:spcBef>
                          <a:spcPts val="0"/>
                        </a:spcBef>
                        <a:spcAft>
                          <a:spcPts val="0"/>
                        </a:spcAft>
                        <a:buClr>
                          <a:srgbClr val="002C47"/>
                        </a:buClr>
                        <a:buSzPts val="6600"/>
                        <a:buFont typeface="Poppins"/>
                        <a:buNone/>
                      </a:pPr>
                      <a:r>
                        <a:rPr b="1" lang="en-GB" sz="6600" u="none" cap="none" strike="noStrike">
                          <a:solidFill>
                            <a:srgbClr val="002C47"/>
                          </a:solidFill>
                          <a:latin typeface="Poppins"/>
                          <a:ea typeface="Poppins"/>
                          <a:cs typeface="Poppins"/>
                          <a:sym typeface="Poppins"/>
                        </a:rPr>
                        <a:t>DIRECTIVA</a:t>
                      </a:r>
                      <a:endParaRPr sz="1400" u="none" cap="none" strike="noStrike"/>
                    </a:p>
                    <a:p>
                      <a:pPr indent="0" lvl="0" marL="0" marR="0" rtl="0" algn="ctr">
                        <a:lnSpc>
                          <a:spcPct val="100000"/>
                        </a:lnSpc>
                        <a:spcBef>
                          <a:spcPts val="0"/>
                        </a:spcBef>
                        <a:spcAft>
                          <a:spcPts val="0"/>
                        </a:spcAft>
                        <a:buClr>
                          <a:srgbClr val="000000"/>
                        </a:buClr>
                        <a:buSzPts val="6500"/>
                        <a:buFont typeface="Arial"/>
                        <a:buNone/>
                      </a:pPr>
                      <a:r>
                        <a:t/>
                      </a:r>
                      <a:endParaRPr sz="65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6000"/>
                        <a:buFont typeface="Arial"/>
                        <a:buNone/>
                      </a:pPr>
                      <a:r>
                        <a:rPr b="1" lang="en-GB" sz="6000" u="none" cap="none" strike="noStrike">
                          <a:solidFill>
                            <a:srgbClr val="002C47"/>
                          </a:solidFill>
                          <a:latin typeface="Poppins"/>
                          <a:ea typeface="Poppins"/>
                          <a:cs typeface="Poppins"/>
                          <a:sym typeface="Poppins"/>
                        </a:rPr>
                        <a:t>DIRECTRIZ</a:t>
                      </a:r>
                      <a:endParaRPr sz="6500" u="none" cap="none" strike="noStrike"/>
                    </a:p>
                  </a:txBody>
                  <a:tcPr marT="45725" marB="45725" marR="91450" marL="91450"/>
                </a:tc>
              </a:tr>
              <a:tr h="1841775">
                <a:tc>
                  <a:txBody>
                    <a:bodyPr/>
                    <a:lstStyle/>
                    <a:p>
                      <a:pPr indent="0" lvl="0" marL="0" marR="0" rtl="0" algn="ctr">
                        <a:lnSpc>
                          <a:spcPct val="100000"/>
                        </a:lnSpc>
                        <a:spcBef>
                          <a:spcPts val="0"/>
                        </a:spcBef>
                        <a:spcAft>
                          <a:spcPts val="0"/>
                        </a:spcAft>
                        <a:buClr>
                          <a:srgbClr val="000000"/>
                        </a:buClr>
                        <a:buSzPts val="4000"/>
                        <a:buFont typeface="Arial"/>
                        <a:buNone/>
                      </a:pPr>
                      <a:r>
                        <a:rPr b="1" lang="en-GB" sz="4000" u="none" cap="none" strike="noStrike"/>
                        <a:t>Conjunto de recomendaciones</a:t>
                      </a:r>
                      <a:endParaRPr sz="1400" u="none" cap="none" strike="noStrike"/>
                    </a:p>
                    <a:p>
                      <a:pPr indent="0" lvl="0" marL="0" marR="0" rtl="0" algn="ctr">
                        <a:lnSpc>
                          <a:spcPct val="100000"/>
                        </a:lnSpc>
                        <a:spcBef>
                          <a:spcPts val="0"/>
                        </a:spcBef>
                        <a:spcAft>
                          <a:spcPts val="0"/>
                        </a:spcAft>
                        <a:buClr>
                          <a:srgbClr val="000000"/>
                        </a:buClr>
                        <a:buSzPts val="4000"/>
                        <a:buFont typeface="Arial"/>
                        <a:buNone/>
                      </a:pPr>
                      <a:r>
                        <a:t/>
                      </a:r>
                      <a:endParaRPr sz="4000" u="none" cap="none" strike="noStrike"/>
                    </a:p>
                    <a:p>
                      <a:pPr indent="0" lvl="0" marL="0" marR="0" rtl="0" algn="ctr">
                        <a:lnSpc>
                          <a:spcPct val="100000"/>
                        </a:lnSpc>
                        <a:spcBef>
                          <a:spcPts val="0"/>
                        </a:spcBef>
                        <a:spcAft>
                          <a:spcPts val="0"/>
                        </a:spcAft>
                        <a:buClr>
                          <a:srgbClr val="000000"/>
                        </a:buClr>
                        <a:buSzPts val="4000"/>
                        <a:buFont typeface="Arial"/>
                        <a:buNone/>
                      </a:pPr>
                      <a:r>
                        <a:rPr i="1" lang="en-GB" sz="4000" u="none" cap="none" strike="noStrike">
                          <a:solidFill>
                            <a:schemeClr val="dk1"/>
                          </a:solidFill>
                          <a:latin typeface="Calibri"/>
                          <a:ea typeface="Calibri"/>
                          <a:cs typeface="Calibri"/>
                          <a:sym typeface="Calibri"/>
                        </a:rPr>
                        <a:t>“</a:t>
                      </a:r>
                      <a:r>
                        <a:rPr i="1" lang="en-GB" sz="4000" u="none" cap="none" strike="noStrike"/>
                        <a:t>Si pudieras estar en el lugar una vez a la semana, sería genial.</a:t>
                      </a:r>
                      <a:r>
                        <a:rPr i="1" lang="en-GB" sz="4000" u="none" cap="none" strike="noStrike">
                          <a:solidFill>
                            <a:schemeClr val="dk1"/>
                          </a:solidFill>
                          <a:latin typeface="Calibri"/>
                          <a:ea typeface="Calibri"/>
                          <a:cs typeface="Calibri"/>
                          <a:sym typeface="Calibri"/>
                        </a:rPr>
                        <a:t>”</a:t>
                      </a:r>
                      <a:r>
                        <a:rPr i="1" lang="en-GB" sz="4000" u="none" cap="none" strike="noStrike"/>
                        <a:t> </a:t>
                      </a:r>
                      <a:endParaRPr i="1" sz="40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4000"/>
                        <a:buFont typeface="Arial"/>
                        <a:buNone/>
                      </a:pPr>
                      <a:r>
                        <a:rPr b="1" lang="en-GB" sz="4000" u="none" cap="none" strike="noStrike"/>
                        <a:t>Conjunto de reglas</a:t>
                      </a:r>
                      <a:endParaRPr sz="1400" u="none" cap="none" strike="noStrike"/>
                    </a:p>
                    <a:p>
                      <a:pPr indent="0" lvl="0" marL="0" marR="0" rtl="0" algn="ctr">
                        <a:lnSpc>
                          <a:spcPct val="100000"/>
                        </a:lnSpc>
                        <a:spcBef>
                          <a:spcPts val="0"/>
                        </a:spcBef>
                        <a:spcAft>
                          <a:spcPts val="0"/>
                        </a:spcAft>
                        <a:buClr>
                          <a:srgbClr val="000000"/>
                        </a:buClr>
                        <a:buSzPts val="4000"/>
                        <a:buFont typeface="Arial"/>
                        <a:buNone/>
                      </a:pPr>
                      <a:r>
                        <a:t/>
                      </a:r>
                      <a:endParaRPr sz="4000" u="none" cap="none" strike="noStrike"/>
                    </a:p>
                    <a:p>
                      <a:pPr indent="0" lvl="0" marL="0" marR="0" rtl="0" algn="ctr">
                        <a:lnSpc>
                          <a:spcPct val="100000"/>
                        </a:lnSpc>
                        <a:spcBef>
                          <a:spcPts val="0"/>
                        </a:spcBef>
                        <a:spcAft>
                          <a:spcPts val="0"/>
                        </a:spcAft>
                        <a:buClr>
                          <a:srgbClr val="000000"/>
                        </a:buClr>
                        <a:buSzPts val="4000"/>
                        <a:buFont typeface="Arial"/>
                        <a:buNone/>
                      </a:pPr>
                      <a:r>
                        <a:rPr i="1" lang="en-GB" sz="4000" u="none" cap="none" strike="noStrike">
                          <a:solidFill>
                            <a:schemeClr val="dk1"/>
                          </a:solidFill>
                          <a:latin typeface="Calibri"/>
                          <a:ea typeface="Calibri"/>
                          <a:cs typeface="Calibri"/>
                          <a:sym typeface="Calibri"/>
                        </a:rPr>
                        <a:t>“</a:t>
                      </a:r>
                      <a:r>
                        <a:rPr i="1" lang="en-GB" sz="4000" u="none" cap="none" strike="noStrike"/>
                        <a:t>Los miembros del equipo híbrido deben estar en la oficina al menos dos días a la semana</a:t>
                      </a:r>
                      <a:r>
                        <a:rPr i="1" lang="en-GB" sz="4000" u="none" cap="none" strike="noStrike">
                          <a:solidFill>
                            <a:schemeClr val="dk1"/>
                          </a:solidFill>
                          <a:latin typeface="Calibri"/>
                          <a:ea typeface="Calibri"/>
                          <a:cs typeface="Calibri"/>
                          <a:sym typeface="Calibri"/>
                        </a:rPr>
                        <a:t>.” </a:t>
                      </a:r>
                      <a:endParaRPr sz="1400" u="none" cap="none" strike="noStrike"/>
                    </a:p>
                  </a:txBody>
                  <a:tcPr marT="45725" marB="45725" marR="91450" marL="91450"/>
                </a:tc>
              </a:tr>
              <a:tr h="572575">
                <a:tc>
                  <a:txBody>
                    <a:bodyPr/>
                    <a:lstStyle/>
                    <a:p>
                      <a:pPr indent="0" lvl="0" marL="0" marR="0" rtl="0" algn="l">
                        <a:lnSpc>
                          <a:spcPct val="100000"/>
                        </a:lnSpc>
                        <a:spcBef>
                          <a:spcPts val="0"/>
                        </a:spcBef>
                        <a:spcAft>
                          <a:spcPts val="0"/>
                        </a:spcAft>
                        <a:buClr>
                          <a:srgbClr val="000000"/>
                        </a:buClr>
                        <a:buSzPts val="3000"/>
                        <a:buFont typeface="Arial"/>
                        <a:buNone/>
                      </a:pPr>
                      <a:r>
                        <a:t/>
                      </a:r>
                      <a:endParaRPr sz="30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3000"/>
                        <a:buFont typeface="Arial"/>
                        <a:buNone/>
                      </a:pPr>
                      <a:r>
                        <a:t/>
                      </a:r>
                      <a:endParaRPr sz="3000" u="none" cap="none" strike="noStrike"/>
                    </a:p>
                  </a:txBody>
                  <a:tcPr marT="45725" marB="45725" marR="91450" marL="91450"/>
                </a:tc>
              </a:tr>
            </a:tbl>
          </a:graphicData>
        </a:graphic>
      </p:graphicFrame>
      <p:sp>
        <p:nvSpPr>
          <p:cNvPr id="384" name="Google Shape;384;p26"/>
          <p:cNvSpPr/>
          <p:nvPr/>
        </p:nvSpPr>
        <p:spPr>
          <a:xfrm>
            <a:off x="7200900" y="0"/>
            <a:ext cx="3886200" cy="2057400"/>
          </a:xfrm>
          <a:prstGeom prst="mathNotEqual">
            <a:avLst>
              <a:gd fmla="val 23520" name="adj1"/>
              <a:gd fmla="val 6600000" name="adj2"/>
              <a:gd fmla="val 0" name="adj3"/>
            </a:avLst>
          </a:prstGeom>
          <a:solidFill>
            <a:srgbClr val="76923C">
              <a:alpha val="34117"/>
            </a:srgbClr>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85" name="Google Shape;385;p26"/>
          <p:cNvGrpSpPr/>
          <p:nvPr/>
        </p:nvGrpSpPr>
        <p:grpSpPr>
          <a:xfrm>
            <a:off x="-1342907" y="9913239"/>
            <a:ext cx="20973813" cy="837562"/>
            <a:chOff x="0" y="-57150"/>
            <a:chExt cx="11607985" cy="463550"/>
          </a:xfrm>
        </p:grpSpPr>
        <p:sp>
          <p:nvSpPr>
            <p:cNvPr id="386" name="Google Shape;386;p26"/>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7" name="Google Shape;387;p26"/>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88" name="Google Shape;388;p26"/>
          <p:cNvGrpSpPr/>
          <p:nvPr/>
        </p:nvGrpSpPr>
        <p:grpSpPr>
          <a:xfrm>
            <a:off x="-1342907" y="9913239"/>
            <a:ext cx="20973813" cy="837562"/>
            <a:chOff x="0" y="-57150"/>
            <a:chExt cx="11607985" cy="463550"/>
          </a:xfrm>
        </p:grpSpPr>
        <p:sp>
          <p:nvSpPr>
            <p:cNvPr id="389" name="Google Shape;389;p26"/>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0" name="Google Shape;390;p26"/>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91" name="Google Shape;391;p26"/>
          <p:cNvGrpSpPr/>
          <p:nvPr/>
        </p:nvGrpSpPr>
        <p:grpSpPr>
          <a:xfrm>
            <a:off x="2488624" y="9913239"/>
            <a:ext cx="13310752" cy="837562"/>
            <a:chOff x="0" y="-57150"/>
            <a:chExt cx="7366854" cy="463550"/>
          </a:xfrm>
        </p:grpSpPr>
        <p:sp>
          <p:nvSpPr>
            <p:cNvPr id="392" name="Google Shape;392;p26"/>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3" name="Google Shape;393;p26"/>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94" name="Google Shape;394;p26"/>
          <p:cNvGrpSpPr/>
          <p:nvPr/>
        </p:nvGrpSpPr>
        <p:grpSpPr>
          <a:xfrm>
            <a:off x="4131384" y="9913239"/>
            <a:ext cx="10025232" cy="837562"/>
            <a:chOff x="0" y="-57150"/>
            <a:chExt cx="5548478" cy="463550"/>
          </a:xfrm>
        </p:grpSpPr>
        <p:sp>
          <p:nvSpPr>
            <p:cNvPr id="395" name="Google Shape;395;p26"/>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6" name="Google Shape;396;p26"/>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97" name="Google Shape;397;p26"/>
          <p:cNvSpPr/>
          <p:nvPr/>
        </p:nvSpPr>
        <p:spPr>
          <a:xfrm>
            <a:off x="13166016" y="1371600"/>
            <a:ext cx="990600" cy="990600"/>
          </a:xfrm>
          <a:prstGeom prst="downArrow">
            <a:avLst>
              <a:gd fmla="val 50000" name="adj1"/>
              <a:gd fmla="val 50000" name="adj2"/>
            </a:avLst>
          </a:pr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8" name="Google Shape;398;p26"/>
          <p:cNvSpPr/>
          <p:nvPr/>
        </p:nvSpPr>
        <p:spPr>
          <a:xfrm>
            <a:off x="4131384" y="1371600"/>
            <a:ext cx="990600" cy="990600"/>
          </a:xfrm>
          <a:prstGeom prst="downArrow">
            <a:avLst>
              <a:gd fmla="val 50000" name="adj1"/>
              <a:gd fmla="val 50000" name="adj2"/>
            </a:avLst>
          </a:pr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9" name="Google Shape;399;p26"/>
          <p:cNvSpPr txBox="1"/>
          <p:nvPr/>
        </p:nvSpPr>
        <p:spPr>
          <a:xfrm>
            <a:off x="6986421" y="5609395"/>
            <a:ext cx="4315156"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GB" sz="4000" u="none" cap="none" strike="noStrike">
                <a:solidFill>
                  <a:schemeClr val="dk2"/>
                </a:solidFill>
                <a:latin typeface="Calibri"/>
                <a:ea typeface="Calibri"/>
                <a:cs typeface="Calibri"/>
                <a:sym typeface="Calibri"/>
              </a:rPr>
              <a:t>¿Ves la diferencia?</a:t>
            </a:r>
            <a:endParaRPr b="0" i="0" sz="1400" u="none" cap="none" strike="noStrike">
              <a:solidFill>
                <a:srgbClr val="000000"/>
              </a:solidFill>
              <a:latin typeface="Arial"/>
              <a:ea typeface="Arial"/>
              <a:cs typeface="Arial"/>
              <a:sym typeface="Arial"/>
            </a:endParaRPr>
          </a:p>
        </p:txBody>
      </p:sp>
      <p:sp>
        <p:nvSpPr>
          <p:cNvPr id="400" name="Google Shape;400;p26"/>
          <p:cNvSpPr txBox="1"/>
          <p:nvPr/>
        </p:nvSpPr>
        <p:spPr>
          <a:xfrm>
            <a:off x="2760125" y="6429650"/>
            <a:ext cx="13310400" cy="35403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1200"/>
              </a:spcBef>
              <a:spcAft>
                <a:spcPts val="1200"/>
              </a:spcAft>
              <a:buClr>
                <a:srgbClr val="000000"/>
              </a:buClr>
              <a:buSzPts val="1100"/>
              <a:buFont typeface="Arial"/>
              <a:buNone/>
            </a:pPr>
            <a:r>
              <a:rPr b="0" i="0" lang="en-GB" sz="4000" u="none" cap="none" strike="noStrike">
                <a:solidFill>
                  <a:schemeClr val="dk1"/>
                </a:solidFill>
                <a:latin typeface="Calibri"/>
                <a:ea typeface="Calibri"/>
                <a:cs typeface="Calibri"/>
                <a:sym typeface="Calibri"/>
              </a:rPr>
              <a:t>Elimina el estrés y la confusión estableciendo las directrices y directivas de forma clara.</a:t>
            </a:r>
            <a:br>
              <a:rPr b="0" i="0" lang="en-GB" sz="4000" u="none" cap="none" strike="noStrike">
                <a:solidFill>
                  <a:schemeClr val="dk1"/>
                </a:solidFill>
                <a:latin typeface="Calibri"/>
                <a:ea typeface="Calibri"/>
                <a:cs typeface="Calibri"/>
                <a:sym typeface="Calibri"/>
              </a:rPr>
            </a:br>
            <a:br>
              <a:rPr b="0" i="0" lang="en-GB" sz="4000" u="none" cap="none" strike="noStrike">
                <a:solidFill>
                  <a:schemeClr val="dk1"/>
                </a:solidFill>
                <a:latin typeface="Calibri"/>
                <a:ea typeface="Calibri"/>
                <a:cs typeface="Calibri"/>
                <a:sym typeface="Calibri"/>
              </a:rPr>
            </a:br>
            <a:r>
              <a:rPr b="0" i="0" lang="en-GB" sz="4000" u="none" cap="none" strike="noStrike">
                <a:solidFill>
                  <a:schemeClr val="dk1"/>
                </a:solidFill>
                <a:latin typeface="Calibri"/>
                <a:ea typeface="Calibri"/>
                <a:cs typeface="Calibri"/>
                <a:sym typeface="Calibri"/>
              </a:rPr>
              <a:t>¿Cuál es vuestro modelo? ¿Primero remoto? ¿Primero oficina? ¿A voluntad?</a:t>
            </a:r>
            <a:endParaRPr b="0" i="0" sz="4000" u="none" cap="none" strike="noStrike">
              <a:solidFill>
                <a:schemeClr val="dk1"/>
              </a:solidFill>
              <a:latin typeface="Calibri"/>
              <a:ea typeface="Calibri"/>
              <a:cs typeface="Calibri"/>
              <a:sym typeface="Calibri"/>
            </a:endParaRPr>
          </a:p>
        </p:txBody>
      </p:sp>
      <p:pic>
        <p:nvPicPr>
          <p:cNvPr descr="Arrow Right with solid fill" id="401" name="Google Shape;401;p26"/>
          <p:cNvPicPr preferRelativeResize="0"/>
          <p:nvPr/>
        </p:nvPicPr>
        <p:blipFill rotWithShape="1">
          <a:blip r:embed="rId3">
            <a:alphaModFix/>
          </a:blip>
          <a:srcRect b="0" l="0" r="0" t="0"/>
          <a:stretch/>
        </p:blipFill>
        <p:spPr>
          <a:xfrm>
            <a:off x="8686800" y="4686300"/>
            <a:ext cx="914400" cy="914400"/>
          </a:xfrm>
          <a:prstGeom prst="rect">
            <a:avLst/>
          </a:prstGeom>
          <a:noFill/>
          <a:ln>
            <a:noFill/>
          </a:ln>
        </p:spPr>
      </p:pic>
      <p:pic>
        <p:nvPicPr>
          <p:cNvPr descr="Marketing with solid fill" id="402" name="Google Shape;402;p26"/>
          <p:cNvPicPr preferRelativeResize="0"/>
          <p:nvPr/>
        </p:nvPicPr>
        <p:blipFill rotWithShape="1">
          <a:blip r:embed="rId4">
            <a:alphaModFix/>
          </a:blip>
          <a:srcRect b="0" l="0" r="0" t="0"/>
          <a:stretch/>
        </p:blipFill>
        <p:spPr>
          <a:xfrm>
            <a:off x="2073984" y="6318592"/>
            <a:ext cx="914400" cy="914400"/>
          </a:xfrm>
          <a:prstGeom prst="rect">
            <a:avLst/>
          </a:prstGeom>
          <a:noFill/>
          <a:ln>
            <a:noFill/>
          </a:ln>
        </p:spPr>
      </p:pic>
      <p:pic>
        <p:nvPicPr>
          <p:cNvPr descr="Question Mark with solid fill" id="403" name="Google Shape;403;p26"/>
          <p:cNvPicPr preferRelativeResize="0"/>
          <p:nvPr/>
        </p:nvPicPr>
        <p:blipFill rotWithShape="1">
          <a:blip r:embed="rId5">
            <a:alphaModFix/>
          </a:blip>
          <a:srcRect b="0" l="0" r="0" t="0"/>
          <a:stretch/>
        </p:blipFill>
        <p:spPr>
          <a:xfrm>
            <a:off x="1964635" y="8494277"/>
            <a:ext cx="914400" cy="837563"/>
          </a:xfrm>
          <a:prstGeom prst="rect">
            <a:avLst/>
          </a:prstGeom>
          <a:noFill/>
          <a:ln>
            <a:noFill/>
          </a:ln>
        </p:spPr>
      </p:pic>
      <p:sp>
        <p:nvSpPr>
          <p:cNvPr id="404" name="Google Shape;404;p2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27"/>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1" name="Google Shape;411;p27"/>
          <p:cNvSpPr/>
          <p:nvPr/>
        </p:nvSpPr>
        <p:spPr>
          <a:xfrm flipH="1" rot="10598374">
            <a:off x="-534438" y="-1192454"/>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2" name="Google Shape;412;p27"/>
          <p:cNvSpPr/>
          <p:nvPr/>
        </p:nvSpPr>
        <p:spPr>
          <a:xfrm>
            <a:off x="8379231" y="2721651"/>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3" name="Google Shape;413;p27"/>
          <p:cNvSpPr/>
          <p:nvPr/>
        </p:nvSpPr>
        <p:spPr>
          <a:xfrm>
            <a:off x="8379231" y="3983196"/>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4" name="Google Shape;414;p27"/>
          <p:cNvSpPr/>
          <p:nvPr/>
        </p:nvSpPr>
        <p:spPr>
          <a:xfrm>
            <a:off x="8379231" y="5341801"/>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5" name="Google Shape;415;p27"/>
          <p:cNvSpPr/>
          <p:nvPr/>
        </p:nvSpPr>
        <p:spPr>
          <a:xfrm>
            <a:off x="8379231" y="6700406"/>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6" name="Google Shape;416;p27"/>
          <p:cNvSpPr/>
          <p:nvPr/>
        </p:nvSpPr>
        <p:spPr>
          <a:xfrm>
            <a:off x="8379231" y="8057201"/>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7" name="Google Shape;417;p27"/>
          <p:cNvSpPr/>
          <p:nvPr/>
        </p:nvSpPr>
        <p:spPr>
          <a:xfrm>
            <a:off x="8474371" y="2816791"/>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8" name="Google Shape;418;p27"/>
          <p:cNvSpPr/>
          <p:nvPr/>
        </p:nvSpPr>
        <p:spPr>
          <a:xfrm>
            <a:off x="8474371" y="4078336"/>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9" name="Google Shape;419;p27"/>
          <p:cNvSpPr/>
          <p:nvPr/>
        </p:nvSpPr>
        <p:spPr>
          <a:xfrm>
            <a:off x="8474371" y="5436941"/>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0" name="Google Shape;420;p27"/>
          <p:cNvSpPr/>
          <p:nvPr/>
        </p:nvSpPr>
        <p:spPr>
          <a:xfrm>
            <a:off x="8474371" y="6795546"/>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1" name="Google Shape;421;p27"/>
          <p:cNvSpPr/>
          <p:nvPr/>
        </p:nvSpPr>
        <p:spPr>
          <a:xfrm>
            <a:off x="8474371" y="8152341"/>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2" name="Google Shape;422;p27"/>
          <p:cNvSpPr/>
          <p:nvPr/>
        </p:nvSpPr>
        <p:spPr>
          <a:xfrm>
            <a:off x="8529917" y="2872337"/>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3" name="Google Shape;423;p27"/>
          <p:cNvSpPr/>
          <p:nvPr/>
        </p:nvSpPr>
        <p:spPr>
          <a:xfrm>
            <a:off x="8529917" y="4133882"/>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4" name="Google Shape;424;p27"/>
          <p:cNvSpPr/>
          <p:nvPr/>
        </p:nvSpPr>
        <p:spPr>
          <a:xfrm>
            <a:off x="8529917" y="5492487"/>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5" name="Google Shape;425;p27"/>
          <p:cNvSpPr/>
          <p:nvPr/>
        </p:nvSpPr>
        <p:spPr>
          <a:xfrm>
            <a:off x="8529917" y="6851092"/>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6" name="Google Shape;426;p27"/>
          <p:cNvSpPr/>
          <p:nvPr/>
        </p:nvSpPr>
        <p:spPr>
          <a:xfrm>
            <a:off x="8529917" y="8207887"/>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27" name="Google Shape;427;p27"/>
          <p:cNvGrpSpPr/>
          <p:nvPr/>
        </p:nvGrpSpPr>
        <p:grpSpPr>
          <a:xfrm>
            <a:off x="1398326" y="4008344"/>
            <a:ext cx="5466116" cy="5384124"/>
            <a:chOff x="0" y="0"/>
            <a:chExt cx="7288155" cy="7178832"/>
          </a:xfrm>
        </p:grpSpPr>
        <p:sp>
          <p:nvSpPr>
            <p:cNvPr id="428" name="Google Shape;428;p27"/>
            <p:cNvSpPr/>
            <p:nvPr/>
          </p:nvSpPr>
          <p:spPr>
            <a:xfrm>
              <a:off x="0" y="0"/>
              <a:ext cx="7288155" cy="7178832"/>
            </a:xfrm>
            <a:custGeom>
              <a:rect b="b" l="l" r="r" t="t"/>
              <a:pathLst>
                <a:path extrusionOk="0" h="7178832" w="7288155">
                  <a:moveTo>
                    <a:pt x="0" y="0"/>
                  </a:moveTo>
                  <a:lnTo>
                    <a:pt x="7288155" y="0"/>
                  </a:lnTo>
                  <a:lnTo>
                    <a:pt x="7288155" y="7178832"/>
                  </a:lnTo>
                  <a:lnTo>
                    <a:pt x="0" y="7178832"/>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9" name="Google Shape;429;p27"/>
            <p:cNvSpPr/>
            <p:nvPr/>
          </p:nvSpPr>
          <p:spPr>
            <a:xfrm>
              <a:off x="1980095" y="1742225"/>
              <a:ext cx="3327965" cy="3327965"/>
            </a:xfrm>
            <a:custGeom>
              <a:rect b="b" l="l" r="r" t="t"/>
              <a:pathLst>
                <a:path extrusionOk="0" h="3327965" w="3327965">
                  <a:moveTo>
                    <a:pt x="0" y="0"/>
                  </a:moveTo>
                  <a:lnTo>
                    <a:pt x="3327965" y="0"/>
                  </a:lnTo>
                  <a:lnTo>
                    <a:pt x="3327965" y="3327965"/>
                  </a:lnTo>
                  <a:lnTo>
                    <a:pt x="0" y="332796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0" name="Google Shape;430;p27"/>
            <p:cNvSpPr/>
            <p:nvPr/>
          </p:nvSpPr>
          <p:spPr>
            <a:xfrm>
              <a:off x="2231075" y="1993205"/>
              <a:ext cx="2826005" cy="2826005"/>
            </a:xfrm>
            <a:custGeom>
              <a:rect b="b" l="l" r="r" t="t"/>
              <a:pathLst>
                <a:path extrusionOk="0" h="2826005" w="2826005">
                  <a:moveTo>
                    <a:pt x="0" y="0"/>
                  </a:moveTo>
                  <a:lnTo>
                    <a:pt x="2826005" y="0"/>
                  </a:lnTo>
                  <a:lnTo>
                    <a:pt x="2826005" y="2826005"/>
                  </a:lnTo>
                  <a:lnTo>
                    <a:pt x="0" y="2826005"/>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1" name="Google Shape;431;p27"/>
            <p:cNvSpPr/>
            <p:nvPr/>
          </p:nvSpPr>
          <p:spPr>
            <a:xfrm>
              <a:off x="2377605" y="2139735"/>
              <a:ext cx="2532945" cy="2532945"/>
            </a:xfrm>
            <a:custGeom>
              <a:rect b="b" l="l" r="r" t="t"/>
              <a:pathLst>
                <a:path extrusionOk="0" h="2532945" w="2532945">
                  <a:moveTo>
                    <a:pt x="0" y="0"/>
                  </a:moveTo>
                  <a:lnTo>
                    <a:pt x="2532945" y="0"/>
                  </a:lnTo>
                  <a:lnTo>
                    <a:pt x="2532945" y="2532945"/>
                  </a:lnTo>
                  <a:lnTo>
                    <a:pt x="0" y="253294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2" name="Google Shape;432;p27"/>
            <p:cNvSpPr/>
            <p:nvPr/>
          </p:nvSpPr>
          <p:spPr>
            <a:xfrm>
              <a:off x="1351985" y="883517"/>
              <a:ext cx="1256218" cy="1256218"/>
            </a:xfrm>
            <a:custGeom>
              <a:rect b="b" l="l" r="r" t="t"/>
              <a:pathLst>
                <a:path extrusionOk="0" h="1256218" w="1256218">
                  <a:moveTo>
                    <a:pt x="0" y="0"/>
                  </a:moveTo>
                  <a:lnTo>
                    <a:pt x="1256219" y="0"/>
                  </a:lnTo>
                  <a:lnTo>
                    <a:pt x="1256219" y="1256218"/>
                  </a:lnTo>
                  <a:lnTo>
                    <a:pt x="0" y="1256218"/>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3" name="Google Shape;433;p27"/>
            <p:cNvSpPr/>
            <p:nvPr/>
          </p:nvSpPr>
          <p:spPr>
            <a:xfrm>
              <a:off x="4537619" y="883517"/>
              <a:ext cx="1223242" cy="1256218"/>
            </a:xfrm>
            <a:custGeom>
              <a:rect b="b" l="l" r="r" t="t"/>
              <a:pathLst>
                <a:path extrusionOk="0" h="1256218" w="1223242">
                  <a:moveTo>
                    <a:pt x="0" y="0"/>
                  </a:moveTo>
                  <a:lnTo>
                    <a:pt x="1223242" y="0"/>
                  </a:lnTo>
                  <a:lnTo>
                    <a:pt x="1223242" y="1256218"/>
                  </a:lnTo>
                  <a:lnTo>
                    <a:pt x="0" y="1256218"/>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4" name="Google Shape;434;p27"/>
            <p:cNvSpPr/>
            <p:nvPr/>
          </p:nvSpPr>
          <p:spPr>
            <a:xfrm>
              <a:off x="5225563" y="3841701"/>
              <a:ext cx="1480411" cy="1064045"/>
            </a:xfrm>
            <a:custGeom>
              <a:rect b="b" l="l" r="r" t="t"/>
              <a:pathLst>
                <a:path extrusionOk="0" h="1064045" w="1480411">
                  <a:moveTo>
                    <a:pt x="0" y="0"/>
                  </a:moveTo>
                  <a:lnTo>
                    <a:pt x="1480411" y="0"/>
                  </a:lnTo>
                  <a:lnTo>
                    <a:pt x="1480411" y="1064046"/>
                  </a:lnTo>
                  <a:lnTo>
                    <a:pt x="0" y="1064046"/>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5" name="Google Shape;435;p27"/>
            <p:cNvSpPr/>
            <p:nvPr/>
          </p:nvSpPr>
          <p:spPr>
            <a:xfrm>
              <a:off x="506703" y="3601773"/>
              <a:ext cx="1520744" cy="1543902"/>
            </a:xfrm>
            <a:custGeom>
              <a:rect b="b" l="l" r="r" t="t"/>
              <a:pathLst>
                <a:path extrusionOk="0" h="1543902" w="1520744">
                  <a:moveTo>
                    <a:pt x="0" y="0"/>
                  </a:moveTo>
                  <a:lnTo>
                    <a:pt x="1520744" y="0"/>
                  </a:lnTo>
                  <a:lnTo>
                    <a:pt x="1520744" y="1543902"/>
                  </a:lnTo>
                  <a:lnTo>
                    <a:pt x="0" y="1543902"/>
                  </a:lnTo>
                  <a:lnTo>
                    <a:pt x="0" y="0"/>
                  </a:lnTo>
                  <a:close/>
                </a:path>
              </a:pathLst>
            </a:cu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6" name="Google Shape;436;p27"/>
            <p:cNvSpPr/>
            <p:nvPr/>
          </p:nvSpPr>
          <p:spPr>
            <a:xfrm>
              <a:off x="3069913" y="5151490"/>
              <a:ext cx="1370858" cy="1391734"/>
            </a:xfrm>
            <a:custGeom>
              <a:rect b="b" l="l" r="r" t="t"/>
              <a:pathLst>
                <a:path extrusionOk="0" h="1391734" w="1370858">
                  <a:moveTo>
                    <a:pt x="0" y="0"/>
                  </a:moveTo>
                  <a:lnTo>
                    <a:pt x="1370858" y="0"/>
                  </a:lnTo>
                  <a:lnTo>
                    <a:pt x="1370858" y="1391734"/>
                  </a:lnTo>
                  <a:lnTo>
                    <a:pt x="0" y="1391734"/>
                  </a:lnTo>
                  <a:lnTo>
                    <a:pt x="0" y="0"/>
                  </a:lnTo>
                  <a:close/>
                </a:path>
              </a:pathLst>
            </a:cu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7" name="Google Shape;437;p27"/>
            <p:cNvSpPr/>
            <p:nvPr/>
          </p:nvSpPr>
          <p:spPr>
            <a:xfrm>
              <a:off x="2829811" y="2537930"/>
              <a:ext cx="1628532" cy="1628532"/>
            </a:xfrm>
            <a:custGeom>
              <a:rect b="b" l="l" r="r" t="t"/>
              <a:pathLst>
                <a:path extrusionOk="0" h="1628532" w="1628532">
                  <a:moveTo>
                    <a:pt x="0" y="0"/>
                  </a:moveTo>
                  <a:lnTo>
                    <a:pt x="1628532" y="0"/>
                  </a:lnTo>
                  <a:lnTo>
                    <a:pt x="1628532" y="1628532"/>
                  </a:lnTo>
                  <a:lnTo>
                    <a:pt x="0" y="1628532"/>
                  </a:lnTo>
                  <a:lnTo>
                    <a:pt x="0" y="0"/>
                  </a:lnTo>
                  <a:close/>
                </a:path>
              </a:pathLst>
            </a:cu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38" name="Google Shape;438;p27"/>
          <p:cNvGrpSpPr/>
          <p:nvPr/>
        </p:nvGrpSpPr>
        <p:grpSpPr>
          <a:xfrm>
            <a:off x="-1342907" y="9913239"/>
            <a:ext cx="20973813" cy="837562"/>
            <a:chOff x="0" y="-57150"/>
            <a:chExt cx="11607985" cy="463550"/>
          </a:xfrm>
        </p:grpSpPr>
        <p:sp>
          <p:nvSpPr>
            <p:cNvPr id="439" name="Google Shape;439;p27"/>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0" name="Google Shape;440;p27"/>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41" name="Google Shape;441;p27"/>
          <p:cNvGrpSpPr/>
          <p:nvPr/>
        </p:nvGrpSpPr>
        <p:grpSpPr>
          <a:xfrm>
            <a:off x="2488624" y="9913239"/>
            <a:ext cx="13310752" cy="837562"/>
            <a:chOff x="0" y="-57150"/>
            <a:chExt cx="7366854" cy="463550"/>
          </a:xfrm>
        </p:grpSpPr>
        <p:sp>
          <p:nvSpPr>
            <p:cNvPr id="442" name="Google Shape;442;p27"/>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3" name="Google Shape;443;p27"/>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44" name="Google Shape;444;p27"/>
          <p:cNvGrpSpPr/>
          <p:nvPr/>
        </p:nvGrpSpPr>
        <p:grpSpPr>
          <a:xfrm>
            <a:off x="4131384" y="9913239"/>
            <a:ext cx="10025232" cy="837562"/>
            <a:chOff x="0" y="-57150"/>
            <a:chExt cx="5548478" cy="463550"/>
          </a:xfrm>
        </p:grpSpPr>
        <p:sp>
          <p:nvSpPr>
            <p:cNvPr id="445" name="Google Shape;445;p27"/>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6" name="Google Shape;446;p27"/>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47" name="Google Shape;447;p27"/>
          <p:cNvSpPr txBox="1"/>
          <p:nvPr/>
        </p:nvSpPr>
        <p:spPr>
          <a:xfrm>
            <a:off x="3700761" y="695274"/>
            <a:ext cx="10708200" cy="16392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GB" sz="5000" u="none" cap="none" strike="noStrike">
                <a:solidFill>
                  <a:srgbClr val="002C47"/>
                </a:solidFill>
                <a:latin typeface="Poppins"/>
                <a:ea typeface="Poppins"/>
                <a:cs typeface="Poppins"/>
                <a:sym typeface="Poppins"/>
              </a:rPr>
              <a:t>¿CÓMO ELABORAR DIRECTRICES CLARAS?</a:t>
            </a:r>
            <a:endParaRPr b="1" i="0" sz="5000" u="none" cap="none" strike="noStrike">
              <a:solidFill>
                <a:srgbClr val="002C47"/>
              </a:solidFill>
              <a:latin typeface="Poppins"/>
              <a:ea typeface="Poppins"/>
              <a:cs typeface="Poppins"/>
              <a:sym typeface="Poppins"/>
            </a:endParaRPr>
          </a:p>
        </p:txBody>
      </p:sp>
      <p:sp>
        <p:nvSpPr>
          <p:cNvPr id="448" name="Google Shape;448;p27"/>
          <p:cNvSpPr txBox="1"/>
          <p:nvPr/>
        </p:nvSpPr>
        <p:spPr>
          <a:xfrm>
            <a:off x="10134600" y="2779521"/>
            <a:ext cx="7644300" cy="1323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1200"/>
              </a:spcAft>
              <a:buClr>
                <a:srgbClr val="000000"/>
              </a:buClr>
              <a:buSzPts val="1100"/>
              <a:buFont typeface="Arial"/>
              <a:buNone/>
            </a:pPr>
            <a:r>
              <a:rPr b="0" i="0" lang="en-GB" sz="4000" u="none" cap="none" strike="noStrike">
                <a:solidFill>
                  <a:schemeClr val="dk1"/>
                </a:solidFill>
                <a:latin typeface="Arial"/>
                <a:ea typeface="Arial"/>
                <a:cs typeface="Arial"/>
                <a:sym typeface="Arial"/>
              </a:rPr>
              <a:t>Discute con los empleados y otros gerentes.</a:t>
            </a:r>
            <a:endParaRPr b="0" i="0" sz="4000" u="none" cap="none" strike="noStrike">
              <a:solidFill>
                <a:schemeClr val="dk1"/>
              </a:solidFill>
              <a:latin typeface="Arial"/>
              <a:ea typeface="Arial"/>
              <a:cs typeface="Arial"/>
              <a:sym typeface="Arial"/>
            </a:endParaRPr>
          </a:p>
        </p:txBody>
      </p:sp>
      <p:sp>
        <p:nvSpPr>
          <p:cNvPr id="449" name="Google Shape;449;p27"/>
          <p:cNvSpPr txBox="1"/>
          <p:nvPr/>
        </p:nvSpPr>
        <p:spPr>
          <a:xfrm>
            <a:off x="10801337" y="2099443"/>
            <a:ext cx="4794900" cy="383100"/>
          </a:xfrm>
          <a:prstGeom prst="rect">
            <a:avLst/>
          </a:prstGeom>
          <a:noFill/>
          <a:ln>
            <a:noFill/>
          </a:ln>
        </p:spPr>
        <p:txBody>
          <a:bodyPr anchorCtr="0" anchor="t" bIns="0" lIns="0" spcFirstLastPara="1" rIns="0" wrap="square" tIns="0">
            <a:spAutoFit/>
          </a:bodyPr>
          <a:lstStyle/>
          <a:p>
            <a:pPr indent="0" lvl="0" marL="0" marR="0" rtl="0" algn="ctr">
              <a:lnSpc>
                <a:spcPct val="113017"/>
              </a:lnSpc>
              <a:spcBef>
                <a:spcPts val="0"/>
              </a:spcBef>
              <a:spcAft>
                <a:spcPts val="0"/>
              </a:spcAft>
              <a:buClr>
                <a:srgbClr val="000000"/>
              </a:buClr>
              <a:buSzPts val="2489"/>
              <a:buFont typeface="Arial"/>
              <a:buNone/>
            </a:pPr>
            <a:r>
              <a:rPr b="1" i="0" lang="en-GB" sz="2489" u="none" cap="none" strike="noStrike">
                <a:solidFill>
                  <a:srgbClr val="000000"/>
                </a:solidFill>
                <a:latin typeface="Poppins"/>
                <a:ea typeface="Poppins"/>
                <a:cs typeface="Poppins"/>
                <a:sym typeface="Poppins"/>
              </a:rPr>
              <a:t>Algunos consejos</a:t>
            </a:r>
            <a:endParaRPr b="0" i="0" sz="1400" u="none" cap="none" strike="noStrike">
              <a:solidFill>
                <a:srgbClr val="000000"/>
              </a:solidFill>
              <a:latin typeface="Arial"/>
              <a:ea typeface="Arial"/>
              <a:cs typeface="Arial"/>
              <a:sym typeface="Arial"/>
            </a:endParaRPr>
          </a:p>
        </p:txBody>
      </p:sp>
      <p:sp>
        <p:nvSpPr>
          <p:cNvPr id="450" name="Google Shape;450;p27"/>
          <p:cNvSpPr txBox="1"/>
          <p:nvPr/>
        </p:nvSpPr>
        <p:spPr>
          <a:xfrm>
            <a:off x="10136794" y="4252494"/>
            <a:ext cx="7644300" cy="615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1200"/>
              </a:spcAft>
              <a:buClr>
                <a:srgbClr val="000000"/>
              </a:buClr>
              <a:buSzPts val="1100"/>
              <a:buFont typeface="Arial"/>
              <a:buNone/>
            </a:pPr>
            <a:r>
              <a:rPr b="0" i="0" lang="en-GB" sz="4000" u="none" cap="none" strike="noStrike">
                <a:solidFill>
                  <a:schemeClr val="dk1"/>
                </a:solidFill>
                <a:latin typeface="Arial"/>
                <a:ea typeface="Arial"/>
                <a:cs typeface="Arial"/>
                <a:sym typeface="Arial"/>
              </a:rPr>
              <a:t>Sé lo más específico posible.</a:t>
            </a:r>
            <a:endParaRPr b="0" i="0" sz="2000" u="none" cap="none" strike="noStrike">
              <a:solidFill>
                <a:srgbClr val="000000"/>
              </a:solidFill>
              <a:latin typeface="Poppins"/>
              <a:ea typeface="Poppins"/>
              <a:cs typeface="Poppins"/>
              <a:sym typeface="Poppins"/>
            </a:endParaRPr>
          </a:p>
        </p:txBody>
      </p:sp>
      <p:sp>
        <p:nvSpPr>
          <p:cNvPr id="451" name="Google Shape;451;p27"/>
          <p:cNvSpPr txBox="1"/>
          <p:nvPr/>
        </p:nvSpPr>
        <p:spPr>
          <a:xfrm>
            <a:off x="9735916" y="5577650"/>
            <a:ext cx="7644300" cy="923400"/>
          </a:xfrm>
          <a:prstGeom prst="rect">
            <a:avLst/>
          </a:prstGeom>
          <a:noFill/>
          <a:ln>
            <a:noFill/>
          </a:ln>
        </p:spPr>
        <p:txBody>
          <a:bodyPr anchorCtr="0" anchor="t" bIns="0" lIns="0" spcFirstLastPara="1" rIns="0" wrap="square" tIns="0">
            <a:spAutoFit/>
          </a:bodyPr>
          <a:lstStyle/>
          <a:p>
            <a:pPr indent="0" lvl="1" marL="457200" marR="0" rtl="0" algn="l">
              <a:lnSpc>
                <a:spcPct val="100000"/>
              </a:lnSpc>
              <a:spcBef>
                <a:spcPts val="0"/>
              </a:spcBef>
              <a:spcAft>
                <a:spcPts val="0"/>
              </a:spcAft>
              <a:buClr>
                <a:srgbClr val="000000"/>
              </a:buClr>
              <a:buSzPts val="4000"/>
              <a:buFont typeface="Arial"/>
              <a:buNone/>
            </a:pPr>
            <a:r>
              <a:rPr b="0" i="0" lang="en-GB" sz="4000" u="none" cap="none" strike="noStrike">
                <a:solidFill>
                  <a:schemeClr val="dk1"/>
                </a:solidFill>
                <a:latin typeface="Arial"/>
                <a:ea typeface="Arial"/>
                <a:cs typeface="Arial"/>
                <a:sym typeface="Arial"/>
              </a:rPr>
              <a:t>Hazlo tuyo</a:t>
            </a:r>
            <a:endParaRPr b="0" i="0" sz="4000" u="none" cap="none" strike="noStrike">
              <a:solidFill>
                <a:schemeClr val="dk1"/>
              </a:solidFill>
              <a:latin typeface="Arial"/>
              <a:ea typeface="Arial"/>
              <a:cs typeface="Arial"/>
              <a:sym typeface="Arial"/>
            </a:endParaRPr>
          </a:p>
          <a:p>
            <a:pPr indent="0" lvl="0" marL="0" marR="0" rtl="0" algn="l">
              <a:lnSpc>
                <a:spcPct val="113000"/>
              </a:lnSpc>
              <a:spcBef>
                <a:spcPts val="0"/>
              </a:spcBef>
              <a:spcAft>
                <a:spcPts val="0"/>
              </a:spcAft>
              <a:buClr>
                <a:srgbClr val="000000"/>
              </a:buClr>
              <a:buSzPts val="2000"/>
              <a:buFont typeface="Arial"/>
              <a:buNone/>
            </a:pPr>
            <a:r>
              <a:t/>
            </a:r>
            <a:endParaRPr b="0" i="0" sz="2000" u="none" cap="none" strike="noStrike">
              <a:solidFill>
                <a:srgbClr val="000000"/>
              </a:solidFill>
              <a:latin typeface="Poppins"/>
              <a:ea typeface="Poppins"/>
              <a:cs typeface="Poppins"/>
              <a:sym typeface="Poppins"/>
            </a:endParaRPr>
          </a:p>
        </p:txBody>
      </p:sp>
      <p:sp>
        <p:nvSpPr>
          <p:cNvPr id="452" name="Google Shape;452;p27"/>
          <p:cNvSpPr txBox="1"/>
          <p:nvPr/>
        </p:nvSpPr>
        <p:spPr>
          <a:xfrm>
            <a:off x="9804558" y="6847796"/>
            <a:ext cx="7644300" cy="1579200"/>
          </a:xfrm>
          <a:prstGeom prst="rect">
            <a:avLst/>
          </a:prstGeom>
          <a:noFill/>
          <a:ln>
            <a:noFill/>
          </a:ln>
        </p:spPr>
        <p:txBody>
          <a:bodyPr anchorCtr="0" anchor="t" bIns="0" lIns="0" spcFirstLastPara="1" rIns="0" wrap="square" tIns="0">
            <a:spAutoFit/>
          </a:bodyPr>
          <a:lstStyle/>
          <a:p>
            <a:pPr indent="0" lvl="1" marL="457200" marR="0" rtl="0" algn="l">
              <a:lnSpc>
                <a:spcPct val="100000"/>
              </a:lnSpc>
              <a:spcBef>
                <a:spcPts val="0"/>
              </a:spcBef>
              <a:spcAft>
                <a:spcPts val="0"/>
              </a:spcAft>
              <a:buClr>
                <a:srgbClr val="000000"/>
              </a:buClr>
              <a:buSzPts val="4000"/>
              <a:buFont typeface="Arial"/>
              <a:buNone/>
            </a:pPr>
            <a:r>
              <a:rPr b="0" i="0" lang="en-GB" sz="4000" u="none" cap="none" strike="noStrike">
                <a:solidFill>
                  <a:schemeClr val="dk1"/>
                </a:solidFill>
                <a:latin typeface="Arial"/>
                <a:ea typeface="Arial"/>
                <a:cs typeface="Arial"/>
                <a:sym typeface="Arial"/>
              </a:rPr>
              <a:t>Mantente abierto(a) a los comentarios.</a:t>
            </a:r>
            <a:endParaRPr b="0" i="0" sz="4000" u="none" cap="none" strike="noStrike">
              <a:solidFill>
                <a:schemeClr val="dk1"/>
              </a:solidFill>
              <a:latin typeface="Arial"/>
              <a:ea typeface="Arial"/>
              <a:cs typeface="Arial"/>
              <a:sym typeface="Arial"/>
            </a:endParaRPr>
          </a:p>
          <a:p>
            <a:pPr indent="0" lvl="0" marL="0" marR="0" rtl="0" algn="l">
              <a:lnSpc>
                <a:spcPct val="56500"/>
              </a:lnSpc>
              <a:spcBef>
                <a:spcPts val="0"/>
              </a:spcBef>
              <a:spcAft>
                <a:spcPts val="0"/>
              </a:spcAft>
              <a:buClr>
                <a:srgbClr val="000000"/>
              </a:buClr>
              <a:buSzPts val="4000"/>
              <a:buFont typeface="Arial"/>
              <a:buNone/>
            </a:pPr>
            <a:r>
              <a:t/>
            </a:r>
            <a:endParaRPr b="0" i="0" sz="4000" u="none" cap="none" strike="noStrike">
              <a:solidFill>
                <a:srgbClr val="000000"/>
              </a:solidFill>
              <a:latin typeface="Poppins"/>
              <a:ea typeface="Poppins"/>
              <a:cs typeface="Poppins"/>
              <a:sym typeface="Poppins"/>
            </a:endParaRPr>
          </a:p>
        </p:txBody>
      </p:sp>
      <p:sp>
        <p:nvSpPr>
          <p:cNvPr id="453" name="Google Shape;453;p27"/>
          <p:cNvSpPr txBox="1"/>
          <p:nvPr/>
        </p:nvSpPr>
        <p:spPr>
          <a:xfrm>
            <a:off x="10215375" y="8327801"/>
            <a:ext cx="7644300" cy="1878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Clr>
                <a:srgbClr val="000000"/>
              </a:buClr>
              <a:buSzPts val="1100"/>
              <a:buFont typeface="Arial"/>
              <a:buNone/>
            </a:pPr>
            <a:r>
              <a:rPr b="0" i="0" lang="en-GB" sz="4000" u="none" cap="none" strike="noStrike">
                <a:solidFill>
                  <a:schemeClr val="dk1"/>
                </a:solidFill>
                <a:latin typeface="Arial"/>
                <a:ea typeface="Arial"/>
                <a:cs typeface="Arial"/>
                <a:sym typeface="Arial"/>
              </a:rPr>
              <a:t>Comparte tu política de trabajo híbrido sin condiciones.</a:t>
            </a:r>
            <a:endParaRPr b="0" i="0" sz="4000" u="none" cap="none" strike="noStrike">
              <a:solidFill>
                <a:schemeClr val="dk1"/>
              </a:solidFill>
              <a:latin typeface="Arial"/>
              <a:ea typeface="Arial"/>
              <a:cs typeface="Arial"/>
              <a:sym typeface="Arial"/>
            </a:endParaRPr>
          </a:p>
          <a:p>
            <a:pPr indent="0" lvl="0" marL="0" marR="0" rtl="0" algn="l">
              <a:lnSpc>
                <a:spcPct val="113000"/>
              </a:lnSpc>
              <a:spcBef>
                <a:spcPts val="1200"/>
              </a:spcBef>
              <a:spcAft>
                <a:spcPts val="0"/>
              </a:spcAft>
              <a:buClr>
                <a:srgbClr val="000000"/>
              </a:buClr>
              <a:buSzPts val="2000"/>
              <a:buFont typeface="Arial"/>
              <a:buNone/>
            </a:pPr>
            <a:r>
              <a:t/>
            </a:r>
            <a:endParaRPr b="0" i="0" sz="2000" u="none" cap="none" strike="noStrike">
              <a:solidFill>
                <a:srgbClr val="000000"/>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grpSp>
        <p:nvGrpSpPr>
          <p:cNvPr id="459" name="Google Shape;459;p28"/>
          <p:cNvGrpSpPr/>
          <p:nvPr/>
        </p:nvGrpSpPr>
        <p:grpSpPr>
          <a:xfrm>
            <a:off x="-1342907" y="9913239"/>
            <a:ext cx="20973813" cy="837562"/>
            <a:chOff x="0" y="-57150"/>
            <a:chExt cx="11607985" cy="463550"/>
          </a:xfrm>
        </p:grpSpPr>
        <p:sp>
          <p:nvSpPr>
            <p:cNvPr id="460" name="Google Shape;460;p28"/>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1" name="Google Shape;461;p28"/>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62" name="Google Shape;462;p28"/>
          <p:cNvGrpSpPr/>
          <p:nvPr/>
        </p:nvGrpSpPr>
        <p:grpSpPr>
          <a:xfrm>
            <a:off x="2488624" y="9913239"/>
            <a:ext cx="13310752" cy="837562"/>
            <a:chOff x="0" y="-57150"/>
            <a:chExt cx="7366854" cy="463550"/>
          </a:xfrm>
        </p:grpSpPr>
        <p:sp>
          <p:nvSpPr>
            <p:cNvPr id="463" name="Google Shape;463;p28"/>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4" name="Google Shape;464;p28"/>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65" name="Google Shape;465;p28"/>
          <p:cNvGrpSpPr/>
          <p:nvPr/>
        </p:nvGrpSpPr>
        <p:grpSpPr>
          <a:xfrm>
            <a:off x="4131384" y="9913239"/>
            <a:ext cx="10025232" cy="837562"/>
            <a:chOff x="0" y="-57150"/>
            <a:chExt cx="5548478" cy="463550"/>
          </a:xfrm>
        </p:grpSpPr>
        <p:sp>
          <p:nvSpPr>
            <p:cNvPr id="466" name="Google Shape;466;p28"/>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7" name="Google Shape;467;p28"/>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68" name="Google Shape;468;p28"/>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9" name="Google Shape;469;p28"/>
          <p:cNvSpPr/>
          <p:nvPr/>
        </p:nvSpPr>
        <p:spPr>
          <a:xfrm flipH="1" rot="10598374">
            <a:off x="-534438" y="-1172577"/>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0" name="Google Shape;470;p28"/>
          <p:cNvSpPr txBox="1"/>
          <p:nvPr/>
        </p:nvSpPr>
        <p:spPr>
          <a:xfrm>
            <a:off x="3700761" y="695274"/>
            <a:ext cx="10708200" cy="769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GB" sz="5000" u="none" cap="none" strike="noStrike">
                <a:solidFill>
                  <a:srgbClr val="002C47"/>
                </a:solidFill>
                <a:latin typeface="Poppins"/>
                <a:ea typeface="Poppins"/>
                <a:cs typeface="Poppins"/>
                <a:sym typeface="Poppins"/>
              </a:rPr>
              <a:t>Las 5 preguntas clave</a:t>
            </a:r>
            <a:endParaRPr b="0" i="0" sz="1400" u="none" cap="none" strike="noStrike">
              <a:solidFill>
                <a:srgbClr val="000000"/>
              </a:solidFill>
              <a:latin typeface="Arial"/>
              <a:ea typeface="Arial"/>
              <a:cs typeface="Arial"/>
              <a:sym typeface="Arial"/>
            </a:endParaRPr>
          </a:p>
        </p:txBody>
      </p:sp>
      <p:grpSp>
        <p:nvGrpSpPr>
          <p:cNvPr id="471" name="Google Shape;471;p28"/>
          <p:cNvGrpSpPr/>
          <p:nvPr/>
        </p:nvGrpSpPr>
        <p:grpSpPr>
          <a:xfrm>
            <a:off x="-5313281" y="49377"/>
            <a:ext cx="21264897" cy="10934832"/>
            <a:chOff x="-9192271" y="-1403415"/>
            <a:chExt cx="21264897" cy="10934832"/>
          </a:xfrm>
        </p:grpSpPr>
        <p:sp>
          <p:nvSpPr>
            <p:cNvPr id="472" name="Google Shape;472;p28"/>
            <p:cNvSpPr/>
            <p:nvPr/>
          </p:nvSpPr>
          <p:spPr>
            <a:xfrm>
              <a:off x="-9192271" y="-1403415"/>
              <a:ext cx="10934832" cy="10934832"/>
            </a:xfrm>
            <a:prstGeom prst="blockArc">
              <a:avLst>
                <a:gd fmla="val 18900000" name="adj1"/>
                <a:gd fmla="val 2700000" name="adj2"/>
                <a:gd fmla="val 198" name="adj3"/>
              </a:avLst>
            </a:prstGeom>
            <a:noFill/>
            <a:ln cap="flat" cmpd="sng" w="25400">
              <a:solidFill>
                <a:srgbClr val="3B649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28"/>
            <p:cNvSpPr/>
            <p:nvPr/>
          </p:nvSpPr>
          <p:spPr>
            <a:xfrm>
              <a:off x="760076" y="507837"/>
              <a:ext cx="11312550" cy="1016325"/>
            </a:xfrm>
            <a:prstGeom prst="rect">
              <a:avLst/>
            </a:prstGeom>
            <a:solidFill>
              <a:srgbClr val="EAF1D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28"/>
            <p:cNvSpPr txBox="1"/>
            <p:nvPr/>
          </p:nvSpPr>
          <p:spPr>
            <a:xfrm>
              <a:off x="760076" y="507837"/>
              <a:ext cx="11312550" cy="1016325"/>
            </a:xfrm>
            <a:prstGeom prst="rect">
              <a:avLst/>
            </a:prstGeom>
            <a:noFill/>
            <a:ln>
              <a:noFill/>
            </a:ln>
          </p:spPr>
          <p:txBody>
            <a:bodyPr anchorCtr="0" anchor="ctr" bIns="134600" lIns="806700" spcFirstLastPara="1" rIns="134600" wrap="square" tIns="134600">
              <a:noAutofit/>
            </a:bodyPr>
            <a:lstStyle/>
            <a:p>
              <a:pPr indent="0" lvl="0" marL="0" marR="0" rtl="0" algn="l">
                <a:lnSpc>
                  <a:spcPct val="90000"/>
                </a:lnSpc>
                <a:spcBef>
                  <a:spcPts val="0"/>
                </a:spcBef>
                <a:spcAft>
                  <a:spcPts val="0"/>
                </a:spcAft>
                <a:buClr>
                  <a:schemeClr val="dk1"/>
                </a:buClr>
                <a:buSzPts val="5300"/>
                <a:buFont typeface="Poppins"/>
                <a:buNone/>
              </a:pPr>
              <a:r>
                <a:rPr b="0" i="0" lang="en-GB" sz="5300" u="none" cap="none" strike="noStrike">
                  <a:solidFill>
                    <a:schemeClr val="dk1"/>
                  </a:solidFill>
                  <a:latin typeface="Poppins"/>
                  <a:ea typeface="Poppins"/>
                  <a:cs typeface="Poppins"/>
                  <a:sym typeface="Poppins"/>
                </a:rPr>
                <a:t>¿Por qué?</a:t>
              </a:r>
              <a:endParaRPr b="0" i="0" sz="1400" u="none" cap="none" strike="noStrike">
                <a:solidFill>
                  <a:srgbClr val="000000"/>
                </a:solidFill>
                <a:latin typeface="Arial"/>
                <a:ea typeface="Arial"/>
                <a:cs typeface="Arial"/>
                <a:sym typeface="Arial"/>
              </a:endParaRPr>
            </a:p>
          </p:txBody>
        </p:sp>
        <p:sp>
          <p:nvSpPr>
            <p:cNvPr id="475" name="Google Shape;475;p28"/>
            <p:cNvSpPr/>
            <p:nvPr/>
          </p:nvSpPr>
          <p:spPr>
            <a:xfrm>
              <a:off x="124873" y="380796"/>
              <a:ext cx="1270406" cy="1270406"/>
            </a:xfrm>
            <a:prstGeom prst="ellipse">
              <a:avLst/>
            </a:prstGeom>
            <a:solidFill>
              <a:schemeClr val="l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28"/>
            <p:cNvSpPr/>
            <p:nvPr/>
          </p:nvSpPr>
          <p:spPr>
            <a:xfrm>
              <a:off x="1488345" y="2031837"/>
              <a:ext cx="10584281" cy="1016325"/>
            </a:xfrm>
            <a:prstGeom prst="rect">
              <a:avLst/>
            </a:prstGeom>
            <a:solidFill>
              <a:srgbClr val="EAF1DD"/>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28"/>
            <p:cNvSpPr txBox="1"/>
            <p:nvPr/>
          </p:nvSpPr>
          <p:spPr>
            <a:xfrm>
              <a:off x="1488345" y="2031837"/>
              <a:ext cx="10584281" cy="1016325"/>
            </a:xfrm>
            <a:prstGeom prst="rect">
              <a:avLst/>
            </a:prstGeom>
            <a:noFill/>
            <a:ln>
              <a:noFill/>
            </a:ln>
          </p:spPr>
          <p:txBody>
            <a:bodyPr anchorCtr="0" anchor="ctr" bIns="134600" lIns="806700" spcFirstLastPara="1" rIns="134600" wrap="square" tIns="134600">
              <a:noAutofit/>
            </a:bodyPr>
            <a:lstStyle/>
            <a:p>
              <a:pPr indent="0" lvl="0" marL="0" marR="0" rtl="0" algn="l">
                <a:lnSpc>
                  <a:spcPct val="90000"/>
                </a:lnSpc>
                <a:spcBef>
                  <a:spcPts val="0"/>
                </a:spcBef>
                <a:spcAft>
                  <a:spcPts val="0"/>
                </a:spcAft>
                <a:buClr>
                  <a:schemeClr val="dk1"/>
                </a:buClr>
                <a:buSzPts val="5300"/>
                <a:buFont typeface="Poppins"/>
                <a:buNone/>
              </a:pPr>
              <a:r>
                <a:rPr b="0" i="0" lang="en-GB" sz="5300" u="none" cap="none" strike="noStrike">
                  <a:solidFill>
                    <a:schemeClr val="dk1"/>
                  </a:solidFill>
                  <a:latin typeface="Poppins"/>
                  <a:ea typeface="Poppins"/>
                  <a:cs typeface="Poppins"/>
                  <a:sym typeface="Poppins"/>
                </a:rPr>
                <a:t>¿Quién?</a:t>
              </a:r>
              <a:endParaRPr b="0" i="0" sz="1400" u="none" cap="none" strike="noStrike">
                <a:solidFill>
                  <a:srgbClr val="000000"/>
                </a:solidFill>
                <a:latin typeface="Arial"/>
                <a:ea typeface="Arial"/>
                <a:cs typeface="Arial"/>
                <a:sym typeface="Arial"/>
              </a:endParaRPr>
            </a:p>
          </p:txBody>
        </p:sp>
        <p:sp>
          <p:nvSpPr>
            <p:cNvPr id="478" name="Google Shape;478;p28"/>
            <p:cNvSpPr/>
            <p:nvPr/>
          </p:nvSpPr>
          <p:spPr>
            <a:xfrm>
              <a:off x="853142" y="1904796"/>
              <a:ext cx="1270406" cy="1270406"/>
            </a:xfrm>
            <a:prstGeom prst="ellipse">
              <a:avLst/>
            </a:prstGeom>
            <a:solidFill>
              <a:schemeClr val="l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28"/>
            <p:cNvSpPr/>
            <p:nvPr/>
          </p:nvSpPr>
          <p:spPr>
            <a:xfrm>
              <a:off x="1711865" y="3555837"/>
              <a:ext cx="10360761" cy="1016325"/>
            </a:xfrm>
            <a:prstGeom prst="rect">
              <a:avLst/>
            </a:prstGeom>
            <a:solidFill>
              <a:srgbClr val="EAF1DD"/>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28"/>
            <p:cNvSpPr txBox="1"/>
            <p:nvPr/>
          </p:nvSpPr>
          <p:spPr>
            <a:xfrm>
              <a:off x="1711865" y="3555837"/>
              <a:ext cx="10360761" cy="1016325"/>
            </a:xfrm>
            <a:prstGeom prst="rect">
              <a:avLst/>
            </a:prstGeom>
            <a:noFill/>
            <a:ln>
              <a:noFill/>
            </a:ln>
          </p:spPr>
          <p:txBody>
            <a:bodyPr anchorCtr="0" anchor="ctr" bIns="134600" lIns="806700" spcFirstLastPara="1" rIns="134600" wrap="square" tIns="134600">
              <a:noAutofit/>
            </a:bodyPr>
            <a:lstStyle/>
            <a:p>
              <a:pPr indent="0" lvl="0" marL="0" marR="0" rtl="0" algn="l">
                <a:lnSpc>
                  <a:spcPct val="90000"/>
                </a:lnSpc>
                <a:spcBef>
                  <a:spcPts val="0"/>
                </a:spcBef>
                <a:spcAft>
                  <a:spcPts val="0"/>
                </a:spcAft>
                <a:buClr>
                  <a:schemeClr val="dk1"/>
                </a:buClr>
                <a:buSzPts val="5300"/>
                <a:buFont typeface="Poppins"/>
                <a:buNone/>
              </a:pPr>
              <a:r>
                <a:rPr b="0" i="0" lang="en-GB" sz="5300" u="none" cap="none" strike="noStrike">
                  <a:solidFill>
                    <a:schemeClr val="dk1"/>
                  </a:solidFill>
                  <a:latin typeface="Poppins"/>
                  <a:ea typeface="Poppins"/>
                  <a:cs typeface="Poppins"/>
                  <a:sym typeface="Poppins"/>
                </a:rPr>
                <a:t>¿Cuándo?</a:t>
              </a:r>
              <a:endParaRPr b="0" i="0" sz="1400" u="none" cap="none" strike="noStrike">
                <a:solidFill>
                  <a:srgbClr val="000000"/>
                </a:solidFill>
                <a:latin typeface="Arial"/>
                <a:ea typeface="Arial"/>
                <a:cs typeface="Arial"/>
                <a:sym typeface="Arial"/>
              </a:endParaRPr>
            </a:p>
          </p:txBody>
        </p:sp>
        <p:sp>
          <p:nvSpPr>
            <p:cNvPr id="481" name="Google Shape;481;p28"/>
            <p:cNvSpPr/>
            <p:nvPr/>
          </p:nvSpPr>
          <p:spPr>
            <a:xfrm>
              <a:off x="1076662" y="3428796"/>
              <a:ext cx="1270406" cy="1270406"/>
            </a:xfrm>
            <a:prstGeom prst="ellipse">
              <a:avLst/>
            </a:prstGeom>
            <a:solidFill>
              <a:schemeClr val="l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28"/>
            <p:cNvSpPr/>
            <p:nvPr/>
          </p:nvSpPr>
          <p:spPr>
            <a:xfrm>
              <a:off x="1488345" y="5079837"/>
              <a:ext cx="10584281" cy="1016325"/>
            </a:xfrm>
            <a:prstGeom prst="rect">
              <a:avLst/>
            </a:prstGeom>
            <a:solidFill>
              <a:srgbClr val="EAF1DD"/>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28"/>
            <p:cNvSpPr txBox="1"/>
            <p:nvPr/>
          </p:nvSpPr>
          <p:spPr>
            <a:xfrm>
              <a:off x="1488345" y="5079837"/>
              <a:ext cx="10584281" cy="1016325"/>
            </a:xfrm>
            <a:prstGeom prst="rect">
              <a:avLst/>
            </a:prstGeom>
            <a:noFill/>
            <a:ln>
              <a:noFill/>
            </a:ln>
          </p:spPr>
          <p:txBody>
            <a:bodyPr anchorCtr="0" anchor="ctr" bIns="134600" lIns="806700" spcFirstLastPara="1" rIns="134600" wrap="square" tIns="134600">
              <a:noAutofit/>
            </a:bodyPr>
            <a:lstStyle/>
            <a:p>
              <a:pPr indent="0" lvl="0" marL="0" marR="0" rtl="0" algn="l">
                <a:lnSpc>
                  <a:spcPct val="90000"/>
                </a:lnSpc>
                <a:spcBef>
                  <a:spcPts val="0"/>
                </a:spcBef>
                <a:spcAft>
                  <a:spcPts val="0"/>
                </a:spcAft>
                <a:buClr>
                  <a:schemeClr val="dk1"/>
                </a:buClr>
                <a:buSzPts val="5300"/>
                <a:buFont typeface="Poppins"/>
                <a:buNone/>
              </a:pPr>
              <a:r>
                <a:rPr b="0" i="0" lang="en-GB" sz="5300" u="none" cap="none" strike="noStrike">
                  <a:solidFill>
                    <a:schemeClr val="dk1"/>
                  </a:solidFill>
                  <a:latin typeface="Poppins"/>
                  <a:ea typeface="Poppins"/>
                  <a:cs typeface="Poppins"/>
                  <a:sym typeface="Poppins"/>
                </a:rPr>
                <a:t>¿Qué?</a:t>
              </a:r>
              <a:endParaRPr b="0" i="0" sz="1400" u="none" cap="none" strike="noStrike">
                <a:solidFill>
                  <a:srgbClr val="000000"/>
                </a:solidFill>
                <a:latin typeface="Arial"/>
                <a:ea typeface="Arial"/>
                <a:cs typeface="Arial"/>
                <a:sym typeface="Arial"/>
              </a:endParaRPr>
            </a:p>
          </p:txBody>
        </p:sp>
        <p:sp>
          <p:nvSpPr>
            <p:cNvPr id="484" name="Google Shape;484;p28"/>
            <p:cNvSpPr/>
            <p:nvPr/>
          </p:nvSpPr>
          <p:spPr>
            <a:xfrm>
              <a:off x="853142" y="4952796"/>
              <a:ext cx="1270406" cy="1270406"/>
            </a:xfrm>
            <a:prstGeom prst="ellipse">
              <a:avLst/>
            </a:prstGeom>
            <a:solidFill>
              <a:schemeClr val="l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28"/>
            <p:cNvSpPr/>
            <p:nvPr/>
          </p:nvSpPr>
          <p:spPr>
            <a:xfrm>
              <a:off x="760076" y="6603837"/>
              <a:ext cx="11312550" cy="1016325"/>
            </a:xfrm>
            <a:prstGeom prst="rect">
              <a:avLst/>
            </a:prstGeom>
            <a:solidFill>
              <a:srgbClr val="EAF1DD"/>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28"/>
            <p:cNvSpPr txBox="1"/>
            <p:nvPr/>
          </p:nvSpPr>
          <p:spPr>
            <a:xfrm>
              <a:off x="760076" y="6603837"/>
              <a:ext cx="11312550" cy="1016325"/>
            </a:xfrm>
            <a:prstGeom prst="rect">
              <a:avLst/>
            </a:prstGeom>
            <a:noFill/>
            <a:ln>
              <a:noFill/>
            </a:ln>
          </p:spPr>
          <p:txBody>
            <a:bodyPr anchorCtr="0" anchor="ctr" bIns="134600" lIns="806700" spcFirstLastPara="1" rIns="134600" wrap="square" tIns="134600">
              <a:noAutofit/>
            </a:bodyPr>
            <a:lstStyle/>
            <a:p>
              <a:pPr indent="0" lvl="0" marL="0" marR="0" rtl="0" algn="l">
                <a:lnSpc>
                  <a:spcPct val="90000"/>
                </a:lnSpc>
                <a:spcBef>
                  <a:spcPts val="0"/>
                </a:spcBef>
                <a:spcAft>
                  <a:spcPts val="0"/>
                </a:spcAft>
                <a:buClr>
                  <a:schemeClr val="dk1"/>
                </a:buClr>
                <a:buSzPts val="5300"/>
                <a:buFont typeface="Poppins"/>
                <a:buNone/>
              </a:pPr>
              <a:r>
                <a:rPr b="0" i="0" lang="en-GB" sz="5300" u="none" cap="none" strike="noStrike">
                  <a:solidFill>
                    <a:schemeClr val="dk1"/>
                  </a:solidFill>
                  <a:latin typeface="Poppins"/>
                  <a:ea typeface="Poppins"/>
                  <a:cs typeface="Poppins"/>
                  <a:sym typeface="Poppins"/>
                </a:rPr>
                <a:t>¿Dónde?</a:t>
              </a:r>
              <a:endParaRPr b="0" i="0" sz="1400" u="none" cap="none" strike="noStrike">
                <a:solidFill>
                  <a:srgbClr val="000000"/>
                </a:solidFill>
                <a:latin typeface="Arial"/>
                <a:ea typeface="Arial"/>
                <a:cs typeface="Arial"/>
                <a:sym typeface="Arial"/>
              </a:endParaRPr>
            </a:p>
          </p:txBody>
        </p:sp>
        <p:sp>
          <p:nvSpPr>
            <p:cNvPr id="487" name="Google Shape;487;p28"/>
            <p:cNvSpPr/>
            <p:nvPr/>
          </p:nvSpPr>
          <p:spPr>
            <a:xfrm>
              <a:off x="124873" y="6476796"/>
              <a:ext cx="1270406" cy="1270406"/>
            </a:xfrm>
            <a:prstGeom prst="ellipse">
              <a:avLst/>
            </a:prstGeom>
            <a:solidFill>
              <a:schemeClr val="l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grpSp>
        <p:nvGrpSpPr>
          <p:cNvPr id="493" name="Google Shape;493;p29"/>
          <p:cNvGrpSpPr/>
          <p:nvPr/>
        </p:nvGrpSpPr>
        <p:grpSpPr>
          <a:xfrm>
            <a:off x="1526752" y="1391418"/>
            <a:ext cx="857867" cy="857867"/>
            <a:chOff x="0" y="0"/>
            <a:chExt cx="812800" cy="812800"/>
          </a:xfrm>
        </p:grpSpPr>
        <p:sp>
          <p:nvSpPr>
            <p:cNvPr id="494" name="Google Shape;494;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5" name="Google Shape;495;p2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96" name="Google Shape;496;p29"/>
          <p:cNvGrpSpPr/>
          <p:nvPr/>
        </p:nvGrpSpPr>
        <p:grpSpPr>
          <a:xfrm>
            <a:off x="2362200" y="2543993"/>
            <a:ext cx="604566" cy="604566"/>
            <a:chOff x="0" y="0"/>
            <a:chExt cx="812800" cy="812800"/>
          </a:xfrm>
        </p:grpSpPr>
        <p:sp>
          <p:nvSpPr>
            <p:cNvPr id="497" name="Google Shape;497;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8" name="Google Shape;498;p2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99" name="Google Shape;499;p29"/>
          <p:cNvGrpSpPr/>
          <p:nvPr/>
        </p:nvGrpSpPr>
        <p:grpSpPr>
          <a:xfrm>
            <a:off x="2849204" y="2142775"/>
            <a:ext cx="637633" cy="637633"/>
            <a:chOff x="0" y="0"/>
            <a:chExt cx="812800" cy="812800"/>
          </a:xfrm>
        </p:grpSpPr>
        <p:sp>
          <p:nvSpPr>
            <p:cNvPr id="500" name="Google Shape;500;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1" name="Google Shape;501;p2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02" name="Google Shape;502;p29"/>
          <p:cNvSpPr txBox="1"/>
          <p:nvPr/>
        </p:nvSpPr>
        <p:spPr>
          <a:xfrm>
            <a:off x="4679130" y="222028"/>
            <a:ext cx="9234600" cy="3078600"/>
          </a:xfrm>
          <a:prstGeom prst="rect">
            <a:avLst/>
          </a:prstGeom>
          <a:noFill/>
          <a:ln>
            <a:noFill/>
          </a:ln>
        </p:spPr>
        <p:txBody>
          <a:bodyPr anchorCtr="0" anchor="t" bIns="0" lIns="0" spcFirstLastPara="1" rIns="0" wrap="square" tIns="0">
            <a:spAutoFit/>
          </a:bodyPr>
          <a:lstStyle/>
          <a:p>
            <a:pPr indent="0" lvl="1" marL="457200" marR="0" rtl="0" algn="ctr">
              <a:lnSpc>
                <a:spcPct val="100000"/>
              </a:lnSpc>
              <a:spcBef>
                <a:spcPts val="0"/>
              </a:spcBef>
              <a:spcAft>
                <a:spcPts val="0"/>
              </a:spcAft>
              <a:buClr>
                <a:srgbClr val="000000"/>
              </a:buClr>
              <a:buSzPts val="5000"/>
              <a:buFont typeface="Arial"/>
              <a:buNone/>
            </a:pPr>
            <a:r>
              <a:rPr b="1" i="0" lang="en-GB" sz="5000" u="none" cap="none" strike="noStrike">
                <a:solidFill>
                  <a:schemeClr val="dk1"/>
                </a:solidFill>
                <a:latin typeface="Arial"/>
                <a:ea typeface="Arial"/>
                <a:cs typeface="Arial"/>
                <a:sym typeface="Arial"/>
              </a:rPr>
              <a:t>Desarrollar e implementar reglas para el trabajo híbrido: el principio de “scrum”</a:t>
            </a:r>
            <a:endParaRPr b="0" i="0" sz="5000" u="none" cap="none" strike="noStrike">
              <a:solidFill>
                <a:schemeClr val="dk1"/>
              </a:solidFill>
              <a:latin typeface="Arial"/>
              <a:ea typeface="Arial"/>
              <a:cs typeface="Arial"/>
              <a:sym typeface="Arial"/>
            </a:endParaRPr>
          </a:p>
        </p:txBody>
      </p:sp>
      <p:grpSp>
        <p:nvGrpSpPr>
          <p:cNvPr id="503" name="Google Shape;503;p29"/>
          <p:cNvGrpSpPr/>
          <p:nvPr/>
        </p:nvGrpSpPr>
        <p:grpSpPr>
          <a:xfrm>
            <a:off x="2094510" y="3369824"/>
            <a:ext cx="14715839" cy="6377300"/>
            <a:chOff x="1180110" y="0"/>
            <a:chExt cx="14715839" cy="6377300"/>
          </a:xfrm>
        </p:grpSpPr>
        <p:sp>
          <p:nvSpPr>
            <p:cNvPr id="504" name="Google Shape;504;p29"/>
            <p:cNvSpPr/>
            <p:nvPr/>
          </p:nvSpPr>
          <p:spPr>
            <a:xfrm>
              <a:off x="3878067" y="194859"/>
              <a:ext cx="10222597" cy="6011241"/>
            </a:xfrm>
            <a:custGeom>
              <a:rect b="b" l="l" r="r" t="t"/>
              <a:pathLst>
                <a:path extrusionOk="0" h="120000" w="120000">
                  <a:moveTo>
                    <a:pt x="78722" y="6042"/>
                  </a:moveTo>
                  <a:lnTo>
                    <a:pt x="78722" y="6042"/>
                  </a:lnTo>
                  <a:cubicBezTo>
                    <a:pt x="103745" y="14358"/>
                    <a:pt x="119908" y="38122"/>
                    <a:pt x="118089" y="63923"/>
                  </a:cubicBezTo>
                  <a:cubicBezTo>
                    <a:pt x="116270" y="89723"/>
                    <a:pt x="96925" y="111090"/>
                    <a:pt x="70973" y="115963"/>
                  </a:cubicBezTo>
                  <a:cubicBezTo>
                    <a:pt x="45020" y="120837"/>
                    <a:pt x="18969" y="107995"/>
                    <a:pt x="7521" y="84686"/>
                  </a:cubicBezTo>
                  <a:cubicBezTo>
                    <a:pt x="-3927" y="61377"/>
                    <a:pt x="2100" y="33446"/>
                    <a:pt x="22200" y="16656"/>
                  </a:cubicBezTo>
                  <a:lnTo>
                    <a:pt x="20908" y="14917"/>
                  </a:lnTo>
                  <a:lnTo>
                    <a:pt x="27200" y="15850"/>
                  </a:lnTo>
                  <a:lnTo>
                    <a:pt x="26271" y="22136"/>
                  </a:lnTo>
                  <a:lnTo>
                    <a:pt x="24987" y="20407"/>
                  </a:lnTo>
                  <a:lnTo>
                    <a:pt x="24987" y="20407"/>
                  </a:lnTo>
                  <a:cubicBezTo>
                    <a:pt x="5662" y="35359"/>
                    <a:pt x="-383" y="60655"/>
                    <a:pt x="10296" y="81880"/>
                  </a:cubicBezTo>
                  <a:cubicBezTo>
                    <a:pt x="20976" y="103105"/>
                    <a:pt x="45667" y="114870"/>
                    <a:pt x="70301" y="110471"/>
                  </a:cubicBezTo>
                  <a:cubicBezTo>
                    <a:pt x="94935" y="106072"/>
                    <a:pt x="113256" y="86627"/>
                    <a:pt x="114825" y="63214"/>
                  </a:cubicBezTo>
                  <a:cubicBezTo>
                    <a:pt x="116394" y="39802"/>
                    <a:pt x="100812" y="18368"/>
                    <a:pt x="76958" y="11127"/>
                  </a:cubicBezTo>
                  <a:close/>
                </a:path>
              </a:pathLst>
            </a:custGeom>
            <a:solidFill>
              <a:srgbClr val="CACAC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29"/>
            <p:cNvSpPr/>
            <p:nvPr/>
          </p:nvSpPr>
          <p:spPr>
            <a:xfrm>
              <a:off x="6296165" y="0"/>
              <a:ext cx="4005017" cy="2057400"/>
            </a:xfrm>
            <a:prstGeom prst="roundRect">
              <a:avLst>
                <a:gd fmla="val 16667" name="adj"/>
              </a:avLst>
            </a:prstGeom>
            <a:solidFill>
              <a:schemeClr val="lt1"/>
            </a:solidFill>
            <a:ln cap="flat" cmpd="sng" w="38100">
              <a:solidFill>
                <a:schemeClr val="dk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29"/>
            <p:cNvSpPr txBox="1"/>
            <p:nvPr/>
          </p:nvSpPr>
          <p:spPr>
            <a:xfrm>
              <a:off x="6396599" y="100434"/>
              <a:ext cx="3804149" cy="1856532"/>
            </a:xfrm>
            <a:prstGeom prst="rect">
              <a:avLst/>
            </a:prstGeom>
            <a:noFill/>
            <a:ln>
              <a:noFill/>
            </a:ln>
          </p:spPr>
          <p:txBody>
            <a:bodyPr anchorCtr="0" anchor="ctr" bIns="133350" lIns="133350" spcFirstLastPara="1" rIns="133350" wrap="square" tIns="133350">
              <a:noAutofit/>
            </a:bodyPr>
            <a:lstStyle/>
            <a:p>
              <a:pPr indent="0" lvl="0" marL="0" marR="0" rtl="0" algn="ctr">
                <a:lnSpc>
                  <a:spcPct val="115000"/>
                </a:lnSpc>
                <a:spcBef>
                  <a:spcPts val="1200"/>
                </a:spcBef>
                <a:spcAft>
                  <a:spcPts val="1200"/>
                </a:spcAft>
                <a:buClr>
                  <a:schemeClr val="dk1"/>
                </a:buClr>
                <a:buSzPts val="1100"/>
                <a:buFont typeface="Arial"/>
                <a:buNone/>
              </a:pPr>
              <a:r>
                <a:rPr b="0" i="0" lang="en-GB" sz="3300" u="none" cap="none" strike="noStrike">
                  <a:solidFill>
                    <a:schemeClr val="dk1"/>
                  </a:solidFill>
                  <a:latin typeface="Calibri"/>
                  <a:ea typeface="Calibri"/>
                  <a:cs typeface="Calibri"/>
                  <a:sym typeface="Calibri"/>
                </a:rPr>
                <a:t>Desarrollar/revisar una primera versión de las normas.</a:t>
              </a:r>
              <a:endParaRPr b="0" i="0" sz="3300" u="none" cap="none" strike="noStrike">
                <a:solidFill>
                  <a:schemeClr val="dk1"/>
                </a:solidFill>
                <a:latin typeface="Calibri"/>
                <a:ea typeface="Calibri"/>
                <a:cs typeface="Calibri"/>
                <a:sym typeface="Calibri"/>
              </a:endParaRPr>
            </a:p>
          </p:txBody>
        </p:sp>
        <p:sp>
          <p:nvSpPr>
            <p:cNvPr id="507" name="Google Shape;507;p29"/>
            <p:cNvSpPr/>
            <p:nvPr/>
          </p:nvSpPr>
          <p:spPr>
            <a:xfrm>
              <a:off x="11781150" y="2060930"/>
              <a:ext cx="4114799" cy="2057399"/>
            </a:xfrm>
            <a:prstGeom prst="roundRect">
              <a:avLst>
                <a:gd fmla="val 16667" name="adj"/>
              </a:avLst>
            </a:prstGeom>
            <a:solidFill>
              <a:schemeClr val="lt1"/>
            </a:solidFill>
            <a:ln cap="flat" cmpd="sng" w="38100">
              <a:solidFill>
                <a:schemeClr val="dk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29"/>
            <p:cNvSpPr txBox="1"/>
            <p:nvPr/>
          </p:nvSpPr>
          <p:spPr>
            <a:xfrm>
              <a:off x="11881584" y="2161364"/>
              <a:ext cx="3913931" cy="1856531"/>
            </a:xfrm>
            <a:prstGeom prst="rect">
              <a:avLst/>
            </a:prstGeom>
            <a:noFill/>
            <a:ln>
              <a:noFill/>
            </a:ln>
          </p:spPr>
          <p:txBody>
            <a:bodyPr anchorCtr="0" anchor="ctr" bIns="114300" lIns="114300" spcFirstLastPara="1" rIns="114300" wrap="square" tIns="114300">
              <a:noAutofit/>
            </a:bodyPr>
            <a:lstStyle/>
            <a:p>
              <a:pPr indent="0" lvl="0" marL="0" marR="0" rtl="0" algn="ctr">
                <a:lnSpc>
                  <a:spcPct val="90000"/>
                </a:lnSpc>
                <a:spcBef>
                  <a:spcPts val="0"/>
                </a:spcBef>
                <a:spcAft>
                  <a:spcPts val="0"/>
                </a:spcAft>
                <a:buClr>
                  <a:schemeClr val="lt1"/>
                </a:buClr>
                <a:buSzPts val="3000"/>
                <a:buFont typeface="Calibri"/>
                <a:buNone/>
              </a:pPr>
              <a:r>
                <a:rPr b="0" i="0" lang="en-GB" sz="2800" u="none" cap="none" strike="noStrike">
                  <a:solidFill>
                    <a:schemeClr val="dk1"/>
                  </a:solidFill>
                  <a:latin typeface="Calibri"/>
                  <a:ea typeface="Calibri"/>
                  <a:cs typeface="Calibri"/>
                  <a:sym typeface="Calibri"/>
                </a:rPr>
                <a:t>Comunicar que se trata de una versión inicial con vacíos e imprecisiones que será mejorada</a:t>
              </a:r>
              <a:endParaRPr b="0" i="0" sz="2800" u="none" cap="none" strike="noStrike">
                <a:solidFill>
                  <a:schemeClr val="dk1"/>
                </a:solidFill>
                <a:latin typeface="Calibri"/>
                <a:ea typeface="Calibri"/>
                <a:cs typeface="Calibri"/>
                <a:sym typeface="Calibri"/>
              </a:endParaRPr>
            </a:p>
          </p:txBody>
        </p:sp>
        <p:sp>
          <p:nvSpPr>
            <p:cNvPr id="509" name="Google Shape;509;p29"/>
            <p:cNvSpPr/>
            <p:nvPr/>
          </p:nvSpPr>
          <p:spPr>
            <a:xfrm>
              <a:off x="6434311" y="4319901"/>
              <a:ext cx="4114799" cy="2057399"/>
            </a:xfrm>
            <a:prstGeom prst="roundRect">
              <a:avLst>
                <a:gd fmla="val 16667" name="adj"/>
              </a:avLst>
            </a:prstGeom>
            <a:solidFill>
              <a:schemeClr val="lt1"/>
            </a:solidFill>
            <a:ln cap="flat" cmpd="sng" w="38100">
              <a:solidFill>
                <a:schemeClr val="dk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29"/>
            <p:cNvSpPr txBox="1"/>
            <p:nvPr/>
          </p:nvSpPr>
          <p:spPr>
            <a:xfrm>
              <a:off x="6534745" y="4420335"/>
              <a:ext cx="3913931" cy="1856531"/>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Arial"/>
                <a:buNone/>
              </a:pPr>
              <a:r>
                <a:rPr b="0" i="0" lang="en-GB" sz="2600" u="none" cap="none" strike="noStrike">
                  <a:solidFill>
                    <a:schemeClr val="dk1"/>
                  </a:solidFill>
                  <a:latin typeface="Calibri"/>
                  <a:ea typeface="Calibri"/>
                  <a:cs typeface="Calibri"/>
                  <a:sym typeface="Calibri"/>
                </a:rPr>
                <a:t>Comunicar que se realizará una reevaluación después de 2 meses basada en la experiencia de aprendizaje.</a:t>
              </a:r>
              <a:endParaRPr b="0" i="0" sz="2600" u="none" cap="none" strike="noStrike">
                <a:solidFill>
                  <a:schemeClr val="dk1"/>
                </a:solidFill>
                <a:latin typeface="Calibri"/>
                <a:ea typeface="Calibri"/>
                <a:cs typeface="Calibri"/>
                <a:sym typeface="Calibri"/>
              </a:endParaRPr>
            </a:p>
          </p:txBody>
        </p:sp>
        <p:sp>
          <p:nvSpPr>
            <p:cNvPr id="511" name="Google Shape;511;p29"/>
            <p:cNvSpPr/>
            <p:nvPr/>
          </p:nvSpPr>
          <p:spPr>
            <a:xfrm>
              <a:off x="1180110" y="2060918"/>
              <a:ext cx="4114799" cy="2057399"/>
            </a:xfrm>
            <a:prstGeom prst="roundRect">
              <a:avLst>
                <a:gd fmla="val 16667" name="adj"/>
              </a:avLst>
            </a:prstGeom>
            <a:solidFill>
              <a:schemeClr val="lt1"/>
            </a:solidFill>
            <a:ln cap="flat" cmpd="sng" w="38100">
              <a:solidFill>
                <a:schemeClr val="dk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29"/>
            <p:cNvSpPr txBox="1"/>
            <p:nvPr/>
          </p:nvSpPr>
          <p:spPr>
            <a:xfrm>
              <a:off x="1280544" y="2161352"/>
              <a:ext cx="3913931" cy="1856531"/>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Arial"/>
                <a:buNone/>
              </a:pPr>
              <a:r>
                <a:rPr b="0" i="0" lang="en-GB" sz="2600" u="none" cap="none" strike="noStrike">
                  <a:solidFill>
                    <a:schemeClr val="dk1"/>
                  </a:solidFill>
                  <a:latin typeface="Calibri"/>
                  <a:ea typeface="Calibri"/>
                  <a:cs typeface="Calibri"/>
                  <a:sym typeface="Calibri"/>
                </a:rPr>
                <a:t>Incorporar continuamente las experiencias de aprendizaje en las reglas del juego</a:t>
              </a:r>
              <a:endParaRPr b="0" i="0" sz="2600" u="none" cap="none" strike="noStrike">
                <a:solidFill>
                  <a:schemeClr val="dk1"/>
                </a:solidFill>
                <a:latin typeface="Calibri"/>
                <a:ea typeface="Calibri"/>
                <a:cs typeface="Calibri"/>
                <a:sym typeface="Calibri"/>
              </a:endParaRPr>
            </a:p>
          </p:txBody>
        </p:sp>
      </p:grpSp>
      <p:grpSp>
        <p:nvGrpSpPr>
          <p:cNvPr id="513" name="Google Shape;513;p29"/>
          <p:cNvGrpSpPr/>
          <p:nvPr/>
        </p:nvGrpSpPr>
        <p:grpSpPr>
          <a:xfrm>
            <a:off x="-1342907" y="9913239"/>
            <a:ext cx="20973813" cy="837562"/>
            <a:chOff x="0" y="-57150"/>
            <a:chExt cx="11607985" cy="463550"/>
          </a:xfrm>
        </p:grpSpPr>
        <p:sp>
          <p:nvSpPr>
            <p:cNvPr id="514" name="Google Shape;514;p29"/>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5" name="Google Shape;515;p29"/>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16" name="Google Shape;516;p29"/>
          <p:cNvGrpSpPr/>
          <p:nvPr/>
        </p:nvGrpSpPr>
        <p:grpSpPr>
          <a:xfrm>
            <a:off x="2488624" y="9913239"/>
            <a:ext cx="13310752" cy="837562"/>
            <a:chOff x="0" y="-57150"/>
            <a:chExt cx="7366854" cy="463550"/>
          </a:xfrm>
        </p:grpSpPr>
        <p:sp>
          <p:nvSpPr>
            <p:cNvPr id="517" name="Google Shape;517;p29"/>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8" name="Google Shape;518;p29"/>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19" name="Google Shape;519;p29"/>
          <p:cNvGrpSpPr/>
          <p:nvPr/>
        </p:nvGrpSpPr>
        <p:grpSpPr>
          <a:xfrm>
            <a:off x="4131384" y="9913239"/>
            <a:ext cx="10025232" cy="837562"/>
            <a:chOff x="0" y="-57150"/>
            <a:chExt cx="5548478" cy="463550"/>
          </a:xfrm>
        </p:grpSpPr>
        <p:sp>
          <p:nvSpPr>
            <p:cNvPr id="520" name="Google Shape;520;p29"/>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1" name="Google Shape;521;p29"/>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22" name="Google Shape;522;p29"/>
          <p:cNvSpPr/>
          <p:nvPr/>
        </p:nvSpPr>
        <p:spPr>
          <a:xfrm flipH="1" rot="10598374">
            <a:off x="-439191" y="-1093021"/>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3" name="Google Shape;523;p29"/>
          <p:cNvSpPr/>
          <p:nvPr/>
        </p:nvSpPr>
        <p:spPr>
          <a:xfrm rot="-10602057">
            <a:off x="12679006" y="-1088228"/>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30"/>
          <p:cNvSpPr/>
          <p:nvPr/>
        </p:nvSpPr>
        <p:spPr>
          <a:xfrm>
            <a:off x="13252" y="-2262"/>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3">
              <a:alphaModFix/>
            </a:blip>
            <a:stretch>
              <a:fillRect b="0" l="-17353" r="-5970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aphicFrame>
        <p:nvGraphicFramePr>
          <p:cNvPr id="530" name="Google Shape;530;p30"/>
          <p:cNvGraphicFramePr/>
          <p:nvPr/>
        </p:nvGraphicFramePr>
        <p:xfrm>
          <a:off x="13252" y="11596"/>
          <a:ext cx="3000000" cy="3000000"/>
        </p:xfrm>
        <a:graphic>
          <a:graphicData uri="http://schemas.openxmlformats.org/drawingml/2006/table">
            <a:tbl>
              <a:tblPr bandRow="1" firstRow="1">
                <a:noFill/>
                <a:tableStyleId>{58CFBFF7-00DB-4776-B897-BBC53065665C}</a:tableStyleId>
              </a:tblPr>
              <a:tblGrid>
                <a:gridCol w="6096000"/>
                <a:gridCol w="6096000"/>
                <a:gridCol w="6096000"/>
              </a:tblGrid>
              <a:tr h="5235975">
                <a:tc>
                  <a:txBody>
                    <a:bodyPr/>
                    <a:lstStyle/>
                    <a:p>
                      <a:pPr indent="0" lvl="0" marL="0" marR="0" rtl="0" algn="ctr">
                        <a:lnSpc>
                          <a:spcPct val="100000"/>
                        </a:lnSpc>
                        <a:spcBef>
                          <a:spcPts val="0"/>
                        </a:spcBef>
                        <a:spcAft>
                          <a:spcPts val="0"/>
                        </a:spcAft>
                        <a:buClr>
                          <a:srgbClr val="000000"/>
                        </a:buClr>
                        <a:buSzPts val="4000"/>
                        <a:buFont typeface="Arial"/>
                        <a:buNone/>
                      </a:pPr>
                      <a:r>
                        <a:t/>
                      </a:r>
                      <a:endParaRPr sz="4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Poppins"/>
                        <a:buNone/>
                      </a:pPr>
                      <a:r>
                        <a:rPr lang="en-GB" sz="6500" u="none" cap="none" strike="noStrike">
                          <a:solidFill>
                            <a:srgbClr val="000000"/>
                          </a:solidFill>
                          <a:latin typeface="Poppins"/>
                          <a:ea typeface="Poppins"/>
                          <a:cs typeface="Poppins"/>
                          <a:sym typeface="Poppins"/>
                        </a:rPr>
                        <a:t>Lección 1</a:t>
                      </a:r>
                      <a:endParaRPr sz="1400" u="none" cap="none" strike="noStrike"/>
                    </a:p>
                    <a:p>
                      <a:pPr indent="0" lvl="0" marL="0" marR="0" rtl="0" algn="ctr">
                        <a:lnSpc>
                          <a:spcPct val="100000"/>
                        </a:lnSpc>
                        <a:spcBef>
                          <a:spcPts val="0"/>
                        </a:spcBef>
                        <a:spcAft>
                          <a:spcPts val="0"/>
                        </a:spcAft>
                        <a:buClr>
                          <a:srgbClr val="000000"/>
                        </a:buClr>
                        <a:buSzPts val="3000"/>
                        <a:buFont typeface="Arial"/>
                        <a:buNone/>
                      </a:pPr>
                      <a:br>
                        <a:rPr lang="en-GB" sz="3000" u="none" cap="none" strike="noStrike">
                          <a:solidFill>
                            <a:srgbClr val="000000"/>
                          </a:solidFill>
                          <a:latin typeface="Poppins"/>
                          <a:ea typeface="Poppins"/>
                          <a:cs typeface="Poppins"/>
                          <a:sym typeface="Poppins"/>
                        </a:rPr>
                      </a:br>
                      <a:r>
                        <a:rPr lang="en-GB" sz="3000" u="none" cap="none" strike="noStrike">
                          <a:solidFill>
                            <a:srgbClr val="000000"/>
                          </a:solidFill>
                          <a:latin typeface="Poppins"/>
                          <a:ea typeface="Poppins"/>
                          <a:cs typeface="Poppins"/>
                          <a:sym typeface="Poppins"/>
                        </a:rPr>
                        <a:t>Definición de los modelos de trabajo híbrido.</a:t>
                      </a:r>
                      <a:br>
                        <a:rPr lang="en-GB" sz="3000" u="none" cap="none" strike="noStrike">
                          <a:solidFill>
                            <a:srgbClr val="000000"/>
                          </a:solidFill>
                          <a:latin typeface="Poppins"/>
                          <a:ea typeface="Poppins"/>
                          <a:cs typeface="Poppins"/>
                          <a:sym typeface="Poppins"/>
                        </a:rPr>
                      </a:br>
                      <a:endParaRPr sz="3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000"/>
                        <a:buFont typeface="Arial"/>
                        <a:buNone/>
                      </a:pPr>
                      <a:r>
                        <a:t/>
                      </a:r>
                      <a:endParaRPr sz="3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rgbClr val="000000"/>
                          </a:solidFill>
                          <a:latin typeface="Poppins"/>
                          <a:ea typeface="Poppins"/>
                          <a:cs typeface="Poppins"/>
                          <a:sym typeface="Poppins"/>
                        </a:rPr>
                        <a:t>Ventajas y desventajas</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lt1"/>
                        </a:solidFill>
                      </a:endParaRPr>
                    </a:p>
                  </a:txBody>
                  <a:tcPr marT="45725" marB="45725" marR="91450" marL="91450">
                    <a:lnL cap="flat" cmpd="sng" w="9525">
                      <a:solidFill>
                        <a:schemeClr val="dk1"/>
                      </a:solidFill>
                      <a:prstDash val="solid"/>
                      <a:round/>
                      <a:headEnd len="sm" w="sm" type="none"/>
                      <a:tailEnd len="sm" w="sm" type="none"/>
                    </a:lnL>
                    <a:lnR cap="flat" cmpd="sng" w="7620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4000"/>
                        <a:buFont typeface="Calibri"/>
                        <a:buNone/>
                      </a:pPr>
                      <a:r>
                        <a:t/>
                      </a:r>
                      <a:endParaRPr b="1" i="0" sz="4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Poppins"/>
                        <a:buNone/>
                      </a:pPr>
                      <a:r>
                        <a:rPr lang="en-GB" sz="6500" u="none" cap="none" strike="noStrike">
                          <a:solidFill>
                            <a:srgbClr val="000000"/>
                          </a:solidFill>
                          <a:latin typeface="Poppins"/>
                          <a:ea typeface="Poppins"/>
                          <a:cs typeface="Poppins"/>
                          <a:sym typeface="Poppins"/>
                        </a:rPr>
                        <a:t>Lección </a:t>
                      </a:r>
                      <a:r>
                        <a:rPr b="1" i="0" lang="en-GB" sz="6500" u="none" cap="none" strike="noStrike">
                          <a:solidFill>
                            <a:srgbClr val="000000"/>
                          </a:solidFill>
                          <a:latin typeface="Poppins"/>
                          <a:ea typeface="Poppins"/>
                          <a:cs typeface="Poppins"/>
                          <a:sym typeface="Poppins"/>
                        </a:rPr>
                        <a:t>2 </a:t>
                      </a:r>
                      <a:endParaRPr sz="1400" u="none" cap="none" strike="noStrike"/>
                    </a:p>
                    <a:p>
                      <a:pPr indent="0" lvl="0" marL="0" marR="0" rtl="0" algn="l">
                        <a:lnSpc>
                          <a:spcPct val="100000"/>
                        </a:lnSpc>
                        <a:spcBef>
                          <a:spcPts val="0"/>
                        </a:spcBef>
                        <a:spcAft>
                          <a:spcPts val="0"/>
                        </a:spcAft>
                        <a:buClr>
                          <a:srgbClr val="000000"/>
                        </a:buClr>
                        <a:buSzPts val="3200"/>
                        <a:buFont typeface="Arial"/>
                        <a:buNone/>
                      </a:pPr>
                      <a:r>
                        <a:t/>
                      </a:r>
                      <a:endParaRPr sz="32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200"/>
                        <a:buFont typeface="Arial"/>
                        <a:buNone/>
                      </a:pPr>
                      <a:r>
                        <a:rPr lang="en-GB" sz="3200" u="none" cap="none" strike="noStrike">
                          <a:solidFill>
                            <a:srgbClr val="000000"/>
                          </a:solidFill>
                          <a:latin typeface="Poppins"/>
                          <a:ea typeface="Poppins"/>
                          <a:cs typeface="Poppins"/>
                          <a:sym typeface="Poppins"/>
                        </a:rPr>
                        <a:t>  Diseño de modelos de trabajo híbrido.</a:t>
                      </a:r>
                      <a:endParaRPr sz="32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200"/>
                        <a:buFont typeface="Arial"/>
                        <a:buNone/>
                      </a:pPr>
                      <a:r>
                        <a:t/>
                      </a:r>
                      <a:endParaRPr sz="3200" u="none" cap="none" strike="noStrike">
                        <a:solidFill>
                          <a:srgbClr val="000000"/>
                        </a:solidFill>
                        <a:latin typeface="Poppins"/>
                        <a:ea typeface="Poppins"/>
                        <a:cs typeface="Poppins"/>
                        <a:sym typeface="Poppins"/>
                      </a:endParaRPr>
                    </a:p>
                    <a:p>
                      <a:pPr indent="0" lvl="0" marL="0" marR="0" rtl="0" algn="ctr">
                        <a:lnSpc>
                          <a:spcPct val="115000"/>
                        </a:lnSpc>
                        <a:spcBef>
                          <a:spcPts val="1200"/>
                        </a:spcBef>
                        <a:spcAft>
                          <a:spcPts val="0"/>
                        </a:spcAft>
                        <a:buClr>
                          <a:srgbClr val="000000"/>
                        </a:buClr>
                        <a:buSzPts val="1100"/>
                        <a:buFont typeface="Arial"/>
                        <a:buNone/>
                      </a:pPr>
                      <a:r>
                        <a:rPr lang="en-GB" sz="3200" u="none" cap="none" strike="noStrike">
                          <a:solidFill>
                            <a:srgbClr val="000000"/>
                          </a:solidFill>
                          <a:latin typeface="Poppins"/>
                          <a:ea typeface="Poppins"/>
                          <a:cs typeface="Poppins"/>
                          <a:sym typeface="Poppins"/>
                        </a:rPr>
                        <a:t>Trabajo híbrido en las pymes.</a:t>
                      </a:r>
                      <a:br>
                        <a:rPr lang="en-GB" sz="3200" u="none" cap="none" strike="noStrike">
                          <a:solidFill>
                            <a:srgbClr val="000000"/>
                          </a:solidFill>
                          <a:latin typeface="Poppins"/>
                          <a:ea typeface="Poppins"/>
                          <a:cs typeface="Poppins"/>
                          <a:sym typeface="Poppins"/>
                        </a:rPr>
                      </a:br>
                      <a:endParaRPr sz="3200" u="none" cap="none" strike="noStrike">
                        <a:solidFill>
                          <a:srgbClr val="000000"/>
                        </a:solidFill>
                        <a:latin typeface="Poppins"/>
                        <a:ea typeface="Poppins"/>
                        <a:cs typeface="Poppins"/>
                        <a:sym typeface="Poppins"/>
                      </a:endParaRPr>
                    </a:p>
                    <a:p>
                      <a:pPr indent="0" lvl="0" marL="0" marR="0" rtl="0" algn="l">
                        <a:lnSpc>
                          <a:spcPct val="100000"/>
                        </a:lnSpc>
                        <a:spcBef>
                          <a:spcPts val="1200"/>
                        </a:spcBef>
                        <a:spcAft>
                          <a:spcPts val="0"/>
                        </a:spcAft>
                        <a:buClr>
                          <a:srgbClr val="000000"/>
                        </a:buClr>
                        <a:buSzPts val="1800"/>
                        <a:buFont typeface="Arial"/>
                        <a:buNone/>
                      </a:pPr>
                      <a:r>
                        <a:t/>
                      </a:r>
                      <a:endParaRPr sz="1800" u="none" cap="none" strike="noStrike">
                        <a:solidFill>
                          <a:schemeClr val="lt1"/>
                        </a:solidFill>
                      </a:endParaRPr>
                    </a:p>
                  </a:txBody>
                  <a:tcPr marT="45725" marB="45725" marR="91450" marL="91450">
                    <a:lnL cap="flat" cmpd="sng" w="76200">
                      <a:solidFill>
                        <a:schemeClr val="dk1"/>
                      </a:solidFill>
                      <a:prstDash val="solid"/>
                      <a:round/>
                      <a:headEnd len="sm" w="sm" type="none"/>
                      <a:tailEnd len="sm" w="sm" type="none"/>
                    </a:lnL>
                    <a:lnR cap="flat" cmpd="sng" w="76200">
                      <a:solidFill>
                        <a:schemeClr val="dk1"/>
                      </a:solidFill>
                      <a:prstDash val="solid"/>
                      <a:round/>
                      <a:headEnd len="sm" w="sm" type="none"/>
                      <a:tailEnd len="sm" w="sm" type="none"/>
                    </a:lnR>
                    <a:lnT cap="flat" cmpd="sng" w="38100">
                      <a:solidFill>
                        <a:schemeClr val="lt1"/>
                      </a:solidFill>
                      <a:prstDash val="solid"/>
                      <a:round/>
                      <a:headEnd len="sm" w="sm" type="none"/>
                      <a:tailEnd len="sm" w="sm" type="none"/>
                    </a:lnT>
                    <a:lnB cap="flat" cmpd="sng" w="76200">
                      <a:solidFill>
                        <a:schemeClr val="dk1"/>
                      </a:solidFill>
                      <a:prstDash val="solid"/>
                      <a:round/>
                      <a:headEnd len="sm" w="sm" type="none"/>
                      <a:tailEnd len="sm" w="sm" type="none"/>
                    </a:lnB>
                    <a:solidFill>
                      <a:srgbClr val="C5D8F1">
                        <a:alpha val="75290"/>
                      </a:srgbClr>
                    </a:solidFill>
                  </a:tcPr>
                </a:tc>
                <a:tc>
                  <a:txBody>
                    <a:bodyPr/>
                    <a:lstStyle/>
                    <a:p>
                      <a:pPr indent="0" lvl="0" marL="0" marR="0" rtl="0" algn="ctr">
                        <a:lnSpc>
                          <a:spcPct val="100000"/>
                        </a:lnSpc>
                        <a:spcBef>
                          <a:spcPts val="0"/>
                        </a:spcBef>
                        <a:spcAft>
                          <a:spcPts val="0"/>
                        </a:spcAft>
                        <a:buClr>
                          <a:schemeClr val="dk1"/>
                        </a:buClr>
                        <a:buSzPts val="4000"/>
                        <a:buFont typeface="Calibri"/>
                        <a:buNone/>
                      </a:pPr>
                      <a:r>
                        <a:t/>
                      </a:r>
                      <a:endParaRPr b="1" i="0" sz="4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Poppins"/>
                        <a:buNone/>
                      </a:pPr>
                      <a:r>
                        <a:rPr lang="en-GB" sz="6500" u="none" cap="none" strike="noStrike">
                          <a:solidFill>
                            <a:srgbClr val="000000"/>
                          </a:solidFill>
                          <a:latin typeface="Poppins"/>
                          <a:ea typeface="Poppins"/>
                          <a:cs typeface="Poppins"/>
                          <a:sym typeface="Poppins"/>
                        </a:rPr>
                        <a:t>Lección </a:t>
                      </a:r>
                      <a:r>
                        <a:rPr b="1" i="0" lang="en-GB" sz="6500" u="none" cap="none" strike="noStrike">
                          <a:solidFill>
                            <a:srgbClr val="000000"/>
                          </a:solidFill>
                          <a:latin typeface="Poppins"/>
                          <a:ea typeface="Poppins"/>
                          <a:cs typeface="Poppins"/>
                          <a:sym typeface="Poppins"/>
                        </a:rPr>
                        <a:t>3 </a:t>
                      </a:r>
                      <a:endParaRPr sz="1400" u="none" cap="none" strike="noStrike"/>
                    </a:p>
                    <a:p>
                      <a:pPr indent="0" lvl="0" marL="0" marR="0" rtl="0" algn="l">
                        <a:lnSpc>
                          <a:spcPct val="100000"/>
                        </a:lnSpc>
                        <a:spcBef>
                          <a:spcPts val="0"/>
                        </a:spcBef>
                        <a:spcAft>
                          <a:spcPts val="0"/>
                        </a:spcAft>
                        <a:buClr>
                          <a:schemeClr val="dk1"/>
                        </a:buClr>
                        <a:buSzPts val="3200"/>
                        <a:buFont typeface="Calibri"/>
                        <a:buNone/>
                      </a:pPr>
                      <a:r>
                        <a:t/>
                      </a:r>
                      <a:endParaRPr b="1" i="0" sz="3200" u="none" cap="none" strike="noStrike">
                        <a:solidFill>
                          <a:srgbClr val="000000"/>
                        </a:solidFill>
                        <a:latin typeface="Poppins"/>
                        <a:ea typeface="Poppins"/>
                        <a:cs typeface="Poppins"/>
                        <a:sym typeface="Poppins"/>
                      </a:endParaRPr>
                    </a:p>
                    <a:p>
                      <a:pPr indent="0" lvl="0" marL="0" marR="0" rtl="0" algn="ctr">
                        <a:lnSpc>
                          <a:spcPct val="115000"/>
                        </a:lnSpc>
                        <a:spcBef>
                          <a:spcPts val="1200"/>
                        </a:spcBef>
                        <a:spcAft>
                          <a:spcPts val="0"/>
                        </a:spcAft>
                        <a:buClr>
                          <a:srgbClr val="000000"/>
                        </a:buClr>
                        <a:buSzPts val="1100"/>
                        <a:buFont typeface="Arial"/>
                        <a:buNone/>
                      </a:pPr>
                      <a:r>
                        <a:rPr lang="en-GB" sz="3200" u="none" cap="none" strike="noStrike">
                          <a:solidFill>
                            <a:srgbClr val="000000"/>
                          </a:solidFill>
                          <a:latin typeface="Poppins"/>
                          <a:ea typeface="Poppins"/>
                          <a:cs typeface="Poppins"/>
                          <a:sym typeface="Poppins"/>
                        </a:rPr>
                        <a:t>Comunicación y colaboración.</a:t>
                      </a:r>
                      <a:endParaRPr sz="3200" u="none" cap="none" strike="noStrike">
                        <a:solidFill>
                          <a:srgbClr val="000000"/>
                        </a:solidFill>
                        <a:latin typeface="Poppins"/>
                        <a:ea typeface="Poppins"/>
                        <a:cs typeface="Poppins"/>
                        <a:sym typeface="Poppins"/>
                      </a:endParaRPr>
                    </a:p>
                    <a:p>
                      <a:pPr indent="0" lvl="0" marL="0" marR="0" rtl="0" algn="ctr">
                        <a:lnSpc>
                          <a:spcPct val="100000"/>
                        </a:lnSpc>
                        <a:spcBef>
                          <a:spcPts val="1200"/>
                        </a:spcBef>
                        <a:spcAft>
                          <a:spcPts val="0"/>
                        </a:spcAft>
                        <a:buClr>
                          <a:schemeClr val="dk1"/>
                        </a:buClr>
                        <a:buSzPts val="3200"/>
                        <a:buFont typeface="Calibri"/>
                        <a:buNone/>
                      </a:pPr>
                      <a:r>
                        <a:t/>
                      </a:r>
                      <a:endParaRPr b="1" i="0" sz="2200" u="none" cap="none" strike="noStrike">
                        <a:solidFill>
                          <a:srgbClr val="000000"/>
                        </a:solidFill>
                        <a:latin typeface="Poppins"/>
                        <a:ea typeface="Poppins"/>
                        <a:cs typeface="Poppins"/>
                        <a:sym typeface="Poppins"/>
                      </a:endParaRPr>
                    </a:p>
                    <a:p>
                      <a:pPr indent="0" lvl="0" marL="0" marR="0" rtl="0" algn="ctr">
                        <a:lnSpc>
                          <a:spcPct val="115000"/>
                        </a:lnSpc>
                        <a:spcBef>
                          <a:spcPts val="1200"/>
                        </a:spcBef>
                        <a:spcAft>
                          <a:spcPts val="0"/>
                        </a:spcAft>
                        <a:buClr>
                          <a:schemeClr val="dk1"/>
                        </a:buClr>
                        <a:buSzPts val="1100"/>
                        <a:buFont typeface="Arial"/>
                        <a:buNone/>
                      </a:pPr>
                      <a:r>
                        <a:rPr lang="en-GB" sz="3200" u="none" cap="none" strike="noStrike">
                          <a:solidFill>
                            <a:srgbClr val="000000"/>
                          </a:solidFill>
                          <a:latin typeface="Poppins"/>
                          <a:ea typeface="Poppins"/>
                          <a:cs typeface="Poppins"/>
                          <a:sym typeface="Poppins"/>
                        </a:rPr>
                        <a:t>El papel de la computación en la nube.</a:t>
                      </a:r>
                      <a:endParaRPr sz="3200" u="none" cap="none" strike="noStrike">
                        <a:solidFill>
                          <a:srgbClr val="000000"/>
                        </a:solidFill>
                        <a:latin typeface="Poppins"/>
                        <a:ea typeface="Poppins"/>
                        <a:cs typeface="Poppins"/>
                        <a:sym typeface="Poppins"/>
                      </a:endParaRPr>
                    </a:p>
                    <a:p>
                      <a:pPr indent="0" lvl="0" marL="0" marR="0" rtl="0" algn="ctr">
                        <a:lnSpc>
                          <a:spcPct val="100000"/>
                        </a:lnSpc>
                        <a:spcBef>
                          <a:spcPts val="1200"/>
                        </a:spcBef>
                        <a:spcAft>
                          <a:spcPts val="0"/>
                        </a:spcAft>
                        <a:buClr>
                          <a:srgbClr val="000000"/>
                        </a:buClr>
                        <a:buSzPts val="3200"/>
                        <a:buFont typeface="Arial"/>
                        <a:buNone/>
                      </a:pPr>
                      <a:r>
                        <a:t/>
                      </a:r>
                      <a:endParaRPr sz="3200" u="none" cap="none" strike="noStrike">
                        <a:solidFill>
                          <a:srgbClr val="000000"/>
                        </a:solidFill>
                        <a:latin typeface="Poppins"/>
                        <a:ea typeface="Poppins"/>
                        <a:cs typeface="Poppins"/>
                        <a:sym typeface="Poppins"/>
                      </a:endParaRPr>
                    </a:p>
                  </a:txBody>
                  <a:tcPr marT="45725" marB="45725" marR="91450" marL="91450">
                    <a:lnL cap="flat" cmpd="sng" w="76200">
                      <a:solidFill>
                        <a:schemeClr val="dk1"/>
                      </a:solidFill>
                      <a:prstDash val="solid"/>
                      <a:round/>
                      <a:headEnd len="sm" w="sm" type="none"/>
                      <a:tailEnd len="sm" w="sm" type="none"/>
                    </a:lnL>
                  </a:tcPr>
                </a:tc>
              </a:tr>
              <a:tr h="5039425">
                <a:tc>
                  <a:txBody>
                    <a:bodyPr/>
                    <a:lstStyle/>
                    <a:p>
                      <a:pPr indent="0" lvl="0" marL="0" marR="0" rtl="0" algn="ctr">
                        <a:lnSpc>
                          <a:spcPct val="100000"/>
                        </a:lnSpc>
                        <a:spcBef>
                          <a:spcPts val="0"/>
                        </a:spcBef>
                        <a:spcAft>
                          <a:spcPts val="0"/>
                        </a:spcAft>
                        <a:buClr>
                          <a:schemeClr val="dk1"/>
                        </a:buClr>
                        <a:buSzPts val="4000"/>
                        <a:buFont typeface="Calibri"/>
                        <a:buNone/>
                      </a:pPr>
                      <a:r>
                        <a:t/>
                      </a:r>
                      <a:endParaRPr b="1" i="0" sz="4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Poppins"/>
                        <a:buNone/>
                      </a:pPr>
                      <a:r>
                        <a:rPr b="1" lang="en-GB" sz="6500" u="none" cap="none" strike="noStrike">
                          <a:solidFill>
                            <a:srgbClr val="000000"/>
                          </a:solidFill>
                          <a:latin typeface="Poppins"/>
                          <a:ea typeface="Poppins"/>
                          <a:cs typeface="Poppins"/>
                          <a:sym typeface="Poppins"/>
                        </a:rPr>
                        <a:t>Lección </a:t>
                      </a:r>
                      <a:r>
                        <a:rPr b="1" i="0" lang="en-GB" sz="6500" u="none" cap="none" strike="noStrike">
                          <a:solidFill>
                            <a:srgbClr val="000000"/>
                          </a:solidFill>
                          <a:latin typeface="Poppins"/>
                          <a:ea typeface="Poppins"/>
                          <a:cs typeface="Poppins"/>
                          <a:sym typeface="Poppins"/>
                        </a:rPr>
                        <a:t>4</a:t>
                      </a:r>
                      <a:endParaRPr sz="1400" u="none" cap="none" strike="noStrike"/>
                    </a:p>
                    <a:p>
                      <a:pPr indent="0" lvl="0" marL="0" marR="0" rtl="0" algn="ctr">
                        <a:lnSpc>
                          <a:spcPct val="100000"/>
                        </a:lnSpc>
                        <a:spcBef>
                          <a:spcPts val="0"/>
                        </a:spcBef>
                        <a:spcAft>
                          <a:spcPts val="0"/>
                        </a:spcAft>
                        <a:buClr>
                          <a:srgbClr val="000000"/>
                        </a:buClr>
                        <a:buSzPts val="3200"/>
                        <a:buFont typeface="Poppins"/>
                        <a:buNone/>
                      </a:pPr>
                      <a:r>
                        <a:rPr b="1" i="0" lang="en-GB" sz="3200" u="none" cap="none" strike="noStrike">
                          <a:solidFill>
                            <a:srgbClr val="000000"/>
                          </a:solidFill>
                          <a:latin typeface="Poppins"/>
                          <a:ea typeface="Poppins"/>
                          <a:cs typeface="Poppins"/>
                          <a:sym typeface="Poppins"/>
                        </a:rPr>
                        <a:t> </a:t>
                      </a:r>
                      <a:endParaRPr sz="1400" u="none" cap="none" strike="noStrike"/>
                    </a:p>
                    <a:p>
                      <a:pPr indent="0" lvl="0" marL="0" marR="0" rtl="0" algn="ctr">
                        <a:lnSpc>
                          <a:spcPct val="115000"/>
                        </a:lnSpc>
                        <a:spcBef>
                          <a:spcPts val="1200"/>
                        </a:spcBef>
                        <a:spcAft>
                          <a:spcPts val="0"/>
                        </a:spcAft>
                        <a:buClr>
                          <a:schemeClr val="dk1"/>
                        </a:buClr>
                        <a:buSzPts val="1100"/>
                        <a:buFont typeface="Arial"/>
                        <a:buNone/>
                      </a:pPr>
                      <a:r>
                        <a:rPr b="1" lang="en-GB" sz="3000" u="none" cap="none" strike="noStrike">
                          <a:solidFill>
                            <a:srgbClr val="000000"/>
                          </a:solidFill>
                          <a:latin typeface="Poppins"/>
                          <a:ea typeface="Poppins"/>
                          <a:cs typeface="Poppins"/>
                          <a:sym typeface="Poppins"/>
                        </a:rPr>
                        <a:t>Superación de desafíos.</a:t>
                      </a:r>
                      <a:endParaRPr b="1" sz="3000" u="none" cap="none" strike="noStrike">
                        <a:solidFill>
                          <a:srgbClr val="000000"/>
                        </a:solidFill>
                        <a:latin typeface="Poppins"/>
                        <a:ea typeface="Poppins"/>
                        <a:cs typeface="Poppins"/>
                        <a:sym typeface="Poppins"/>
                      </a:endParaRPr>
                    </a:p>
                    <a:p>
                      <a:pPr indent="0" lvl="0" marL="0" marR="0" rtl="0" algn="ctr">
                        <a:lnSpc>
                          <a:spcPct val="100000"/>
                        </a:lnSpc>
                        <a:spcBef>
                          <a:spcPts val="1200"/>
                        </a:spcBef>
                        <a:spcAft>
                          <a:spcPts val="0"/>
                        </a:spcAft>
                        <a:buClr>
                          <a:schemeClr val="dk1"/>
                        </a:buClr>
                        <a:buSzPts val="3000"/>
                        <a:buFont typeface="Calibri"/>
                        <a:buNone/>
                      </a:pPr>
                      <a:r>
                        <a:t/>
                      </a:r>
                      <a:endParaRPr b="1" i="0" sz="3000" u="none" cap="none" strike="noStrike">
                        <a:solidFill>
                          <a:srgbClr val="000000"/>
                        </a:solidFill>
                        <a:latin typeface="Poppins"/>
                        <a:ea typeface="Poppins"/>
                        <a:cs typeface="Poppins"/>
                        <a:sym typeface="Poppins"/>
                      </a:endParaRPr>
                    </a:p>
                    <a:p>
                      <a:pPr indent="0" lvl="0" marL="0" marR="0" rtl="0" algn="l">
                        <a:lnSpc>
                          <a:spcPct val="115000"/>
                        </a:lnSpc>
                        <a:spcBef>
                          <a:spcPts val="1200"/>
                        </a:spcBef>
                        <a:spcAft>
                          <a:spcPts val="0"/>
                        </a:spcAft>
                        <a:buClr>
                          <a:schemeClr val="dk1"/>
                        </a:buClr>
                        <a:buSzPts val="1100"/>
                        <a:buFont typeface="Arial"/>
                        <a:buNone/>
                      </a:pPr>
                      <a:r>
                        <a:rPr b="1" lang="en-GB" sz="3000" u="none" cap="none" strike="noStrike">
                          <a:solidFill>
                            <a:srgbClr val="000000"/>
                          </a:solidFill>
                          <a:latin typeface="Poppins"/>
                          <a:ea typeface="Poppins"/>
                          <a:cs typeface="Poppins"/>
                          <a:sym typeface="Poppins"/>
                        </a:rPr>
                        <a:t>Fomento de la productividad.</a:t>
                      </a:r>
                      <a:endParaRPr b="1" sz="3000" u="none" cap="none" strike="noStrike">
                        <a:solidFill>
                          <a:srgbClr val="000000"/>
                        </a:solidFill>
                        <a:latin typeface="Poppins"/>
                        <a:ea typeface="Poppins"/>
                        <a:cs typeface="Poppins"/>
                        <a:sym typeface="Poppins"/>
                      </a:endParaRPr>
                    </a:p>
                    <a:p>
                      <a:pPr indent="0" lvl="0" marL="0" marR="0" rtl="0" algn="l">
                        <a:lnSpc>
                          <a:spcPct val="100000"/>
                        </a:lnSpc>
                        <a:spcBef>
                          <a:spcPts val="1200"/>
                        </a:spcBef>
                        <a:spcAft>
                          <a:spcPts val="0"/>
                        </a:spcAft>
                        <a:buClr>
                          <a:srgbClr val="000000"/>
                        </a:buClr>
                        <a:buSzPts val="1800"/>
                        <a:buFont typeface="Arial"/>
                        <a:buNone/>
                      </a:pPr>
                      <a:r>
                        <a:t/>
                      </a:r>
                      <a:endParaRPr sz="1800" u="none" cap="none" strike="noStrike">
                        <a:solidFill>
                          <a:schemeClr val="dk1"/>
                        </a:solidFill>
                      </a:endParaRPr>
                    </a:p>
                  </a:txBody>
                  <a:tcPr marT="45725" marB="45725" marR="91450" marL="91450">
                    <a:lnT cap="flat" cmpd="sng" w="9525">
                      <a:solidFill>
                        <a:schemeClr val="dk1"/>
                      </a:solidFill>
                      <a:prstDash val="solid"/>
                      <a:round/>
                      <a:headEnd len="sm" w="sm" type="none"/>
                      <a:tailEnd len="sm" w="sm" type="none"/>
                    </a:lnT>
                    <a:solidFill>
                      <a:schemeClr val="lt1">
                        <a:alpha val="75294"/>
                      </a:schemeClr>
                    </a:solidFill>
                  </a:tcPr>
                </a:tc>
                <a:tc>
                  <a:txBody>
                    <a:bodyPr/>
                    <a:lstStyle/>
                    <a:p>
                      <a:pPr indent="0" lvl="0" marL="0" marR="0" rtl="0" algn="ctr">
                        <a:lnSpc>
                          <a:spcPct val="100000"/>
                        </a:lnSpc>
                        <a:spcBef>
                          <a:spcPts val="0"/>
                        </a:spcBef>
                        <a:spcAft>
                          <a:spcPts val="0"/>
                        </a:spcAft>
                        <a:buClr>
                          <a:schemeClr val="dk1"/>
                        </a:buClr>
                        <a:buSzPts val="4000"/>
                        <a:buFont typeface="Calibri"/>
                        <a:buNone/>
                      </a:pPr>
                      <a:r>
                        <a:t/>
                      </a:r>
                      <a:endParaRPr b="1" i="0" sz="4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Poppins"/>
                        <a:buNone/>
                      </a:pPr>
                      <a:r>
                        <a:rPr b="1" lang="en-GB" sz="6500" u="none" cap="none" strike="noStrike">
                          <a:solidFill>
                            <a:srgbClr val="000000"/>
                          </a:solidFill>
                          <a:latin typeface="Poppins"/>
                          <a:ea typeface="Poppins"/>
                          <a:cs typeface="Poppins"/>
                          <a:sym typeface="Poppins"/>
                        </a:rPr>
                        <a:t>Lección </a:t>
                      </a:r>
                      <a:r>
                        <a:rPr b="1" i="0" lang="en-GB" sz="6500" u="none" cap="none" strike="noStrike">
                          <a:solidFill>
                            <a:srgbClr val="000000"/>
                          </a:solidFill>
                          <a:latin typeface="Poppins"/>
                          <a:ea typeface="Poppins"/>
                          <a:cs typeface="Poppins"/>
                          <a:sym typeface="Poppins"/>
                        </a:rPr>
                        <a:t>5</a:t>
                      </a:r>
                      <a:endParaRPr sz="1400" u="none" cap="none" strike="noStrike"/>
                    </a:p>
                    <a:p>
                      <a:pPr indent="0" lvl="0" marL="0" marR="0" rtl="0" algn="ctr">
                        <a:lnSpc>
                          <a:spcPct val="100000"/>
                        </a:lnSpc>
                        <a:spcBef>
                          <a:spcPts val="0"/>
                        </a:spcBef>
                        <a:spcAft>
                          <a:spcPts val="0"/>
                        </a:spcAft>
                        <a:buClr>
                          <a:srgbClr val="000000"/>
                        </a:buClr>
                        <a:buSzPts val="3200"/>
                        <a:buFont typeface="Poppins"/>
                        <a:buNone/>
                      </a:pPr>
                      <a:r>
                        <a:rPr b="1" i="0" lang="en-GB" sz="3200" u="none" cap="none" strike="noStrike">
                          <a:solidFill>
                            <a:srgbClr val="000000"/>
                          </a:solidFill>
                          <a:latin typeface="Poppins"/>
                          <a:ea typeface="Poppins"/>
                          <a:cs typeface="Poppins"/>
                          <a:sym typeface="Poppins"/>
                        </a:rPr>
                        <a:t> </a:t>
                      </a:r>
                      <a:endParaRPr sz="1400" u="none" cap="none" strike="noStrike"/>
                    </a:p>
                    <a:p>
                      <a:pPr indent="0" lvl="0" marL="0" marR="0" rtl="0" algn="ctr">
                        <a:lnSpc>
                          <a:spcPct val="115000"/>
                        </a:lnSpc>
                        <a:spcBef>
                          <a:spcPts val="1200"/>
                        </a:spcBef>
                        <a:spcAft>
                          <a:spcPts val="0"/>
                        </a:spcAft>
                        <a:buClr>
                          <a:schemeClr val="dk1"/>
                        </a:buClr>
                        <a:buSzPts val="1100"/>
                        <a:buFont typeface="Arial"/>
                        <a:buNone/>
                      </a:pPr>
                      <a:r>
                        <a:rPr b="1" lang="en-GB" sz="3000" u="none" cap="none" strike="noStrike">
                          <a:solidFill>
                            <a:srgbClr val="000000"/>
                          </a:solidFill>
                          <a:latin typeface="Poppins"/>
                          <a:ea typeface="Poppins"/>
                          <a:cs typeface="Poppins"/>
                          <a:sym typeface="Poppins"/>
                        </a:rPr>
                        <a:t>Cultura organizacional.</a:t>
                      </a:r>
                      <a:endParaRPr b="1" sz="3000" u="none" cap="none" strike="noStrike">
                        <a:solidFill>
                          <a:srgbClr val="000000"/>
                        </a:solidFill>
                        <a:latin typeface="Poppins"/>
                        <a:ea typeface="Poppins"/>
                        <a:cs typeface="Poppins"/>
                        <a:sym typeface="Poppins"/>
                      </a:endParaRPr>
                    </a:p>
                    <a:p>
                      <a:pPr indent="0" lvl="0" marL="0" marR="0" rtl="0" algn="ctr">
                        <a:lnSpc>
                          <a:spcPct val="100000"/>
                        </a:lnSpc>
                        <a:spcBef>
                          <a:spcPts val="1200"/>
                        </a:spcBef>
                        <a:spcAft>
                          <a:spcPts val="0"/>
                        </a:spcAft>
                        <a:buClr>
                          <a:schemeClr val="dk1"/>
                        </a:buClr>
                        <a:buSzPts val="3000"/>
                        <a:buFont typeface="Calibri"/>
                        <a:buNone/>
                      </a:pPr>
                      <a:r>
                        <a:t/>
                      </a:r>
                      <a:endParaRPr b="1" i="0" sz="3000" u="none" cap="none" strike="noStrike">
                        <a:solidFill>
                          <a:srgbClr val="000000"/>
                        </a:solidFill>
                        <a:latin typeface="Poppins"/>
                        <a:ea typeface="Poppins"/>
                        <a:cs typeface="Poppins"/>
                        <a:sym typeface="Poppins"/>
                      </a:endParaRPr>
                    </a:p>
                    <a:p>
                      <a:pPr indent="0" lvl="0" marL="0" marR="0" rtl="0" algn="ctr">
                        <a:lnSpc>
                          <a:spcPct val="115000"/>
                        </a:lnSpc>
                        <a:spcBef>
                          <a:spcPts val="1200"/>
                        </a:spcBef>
                        <a:spcAft>
                          <a:spcPts val="0"/>
                        </a:spcAft>
                        <a:buClr>
                          <a:srgbClr val="000000"/>
                        </a:buClr>
                        <a:buSzPts val="1100"/>
                        <a:buFont typeface="Arial"/>
                        <a:buNone/>
                      </a:pPr>
                      <a:r>
                        <a:rPr b="1" lang="en-GB" sz="3000" u="none" cap="none" strike="noStrike">
                          <a:solidFill>
                            <a:srgbClr val="000000"/>
                          </a:solidFill>
                          <a:latin typeface="Poppins"/>
                          <a:ea typeface="Poppins"/>
                          <a:cs typeface="Poppins"/>
                          <a:sym typeface="Poppins"/>
                        </a:rPr>
                        <a:t>Identidad corporativa.</a:t>
                      </a:r>
                      <a:endParaRPr b="1" sz="3000" u="none" cap="none" strike="noStrike">
                        <a:solidFill>
                          <a:srgbClr val="000000"/>
                        </a:solidFill>
                        <a:latin typeface="Poppins"/>
                        <a:ea typeface="Poppins"/>
                        <a:cs typeface="Poppins"/>
                        <a:sym typeface="Poppins"/>
                      </a:endParaRPr>
                    </a:p>
                  </a:txBody>
                  <a:tcPr marT="45725" marB="45725" marR="91450" marL="91450">
                    <a:lnT cap="flat" cmpd="sng" w="76200">
                      <a:solidFill>
                        <a:schemeClr val="dk1"/>
                      </a:solidFill>
                      <a:prstDash val="solid"/>
                      <a:round/>
                      <a:headEnd len="sm" w="sm" type="none"/>
                      <a:tailEnd len="sm" w="sm" type="none"/>
                    </a:lnT>
                    <a:solidFill>
                      <a:schemeClr val="lt1">
                        <a:alpha val="75294"/>
                      </a:schemeClr>
                    </a:solidFill>
                  </a:tcPr>
                </a:tc>
                <a:tc>
                  <a:txBody>
                    <a:bodyPr/>
                    <a:lstStyle/>
                    <a:p>
                      <a:pPr indent="0" lvl="0" marL="0" marR="0" rtl="0" algn="ctr">
                        <a:lnSpc>
                          <a:spcPct val="100000"/>
                        </a:lnSpc>
                        <a:spcBef>
                          <a:spcPts val="0"/>
                        </a:spcBef>
                        <a:spcAft>
                          <a:spcPts val="0"/>
                        </a:spcAft>
                        <a:buClr>
                          <a:srgbClr val="000000"/>
                        </a:buClr>
                        <a:buSzPts val="4000"/>
                        <a:buFont typeface="Arial"/>
                        <a:buNone/>
                      </a:pPr>
                      <a:r>
                        <a:t/>
                      </a:r>
                      <a:endParaRPr sz="40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Arial"/>
                        <a:buNone/>
                      </a:pPr>
                      <a:r>
                        <a:rPr b="1" lang="en-GB" sz="6500" u="sng" cap="none" strike="noStrike">
                          <a:solidFill>
                            <a:schemeClr val="dk2"/>
                          </a:solidFill>
                          <a:latin typeface="Poppins"/>
                          <a:ea typeface="Poppins"/>
                          <a:cs typeface="Poppins"/>
                          <a:sym typeface="Poppins"/>
                        </a:rPr>
                        <a:t>RESUMEN</a:t>
                      </a:r>
                      <a:endParaRPr sz="1400" u="none" cap="none" strike="noStrike"/>
                    </a:p>
                  </a:txBody>
                  <a:tcPr marT="45725" marB="45725" marR="91450" marL="91450"/>
                </a:tc>
              </a:tr>
            </a:tbl>
          </a:graphicData>
        </a:graphic>
      </p:graphicFrame>
      <p:pic>
        <p:nvPicPr>
          <p:cNvPr descr="Clipboard Ticked outline" id="531" name="Google Shape;531;p30"/>
          <p:cNvPicPr preferRelativeResize="0"/>
          <p:nvPr/>
        </p:nvPicPr>
        <p:blipFill rotWithShape="1">
          <a:blip r:embed="rId4">
            <a:alphaModFix/>
          </a:blip>
          <a:srcRect b="0" l="0" r="0" t="0"/>
          <a:stretch/>
        </p:blipFill>
        <p:spPr>
          <a:xfrm>
            <a:off x="14554200" y="8039100"/>
            <a:ext cx="1447800" cy="1447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31"/>
          <p:cNvSpPr/>
          <p:nvPr/>
        </p:nvSpPr>
        <p:spPr>
          <a:xfrm flipH="1" rot="4721273">
            <a:off x="-3305664" y="1987839"/>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538" name="Google Shape;538;p31"/>
          <p:cNvGrpSpPr/>
          <p:nvPr/>
        </p:nvGrpSpPr>
        <p:grpSpPr>
          <a:xfrm>
            <a:off x="5940775" y="946396"/>
            <a:ext cx="857867" cy="857867"/>
            <a:chOff x="0" y="0"/>
            <a:chExt cx="812800" cy="812800"/>
          </a:xfrm>
        </p:grpSpPr>
        <p:sp>
          <p:nvSpPr>
            <p:cNvPr id="539" name="Google Shape;539;p3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0" name="Google Shape;540;p3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41" name="Google Shape;541;p31"/>
          <p:cNvGrpSpPr/>
          <p:nvPr/>
        </p:nvGrpSpPr>
        <p:grpSpPr>
          <a:xfrm>
            <a:off x="6592862" y="2226096"/>
            <a:ext cx="604566" cy="604566"/>
            <a:chOff x="0" y="0"/>
            <a:chExt cx="812800" cy="812800"/>
          </a:xfrm>
        </p:grpSpPr>
        <p:sp>
          <p:nvSpPr>
            <p:cNvPr id="542" name="Google Shape;542;p3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3" name="Google Shape;543;p3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44" name="Google Shape;544;p31"/>
          <p:cNvGrpSpPr/>
          <p:nvPr/>
        </p:nvGrpSpPr>
        <p:grpSpPr>
          <a:xfrm>
            <a:off x="5825201" y="681913"/>
            <a:ext cx="637633" cy="637633"/>
            <a:chOff x="0" y="0"/>
            <a:chExt cx="812800" cy="812800"/>
          </a:xfrm>
        </p:grpSpPr>
        <p:sp>
          <p:nvSpPr>
            <p:cNvPr id="545" name="Google Shape;545;p3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6" name="Google Shape;546;p3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47" name="Google Shape;547;p31"/>
          <p:cNvSpPr/>
          <p:nvPr/>
        </p:nvSpPr>
        <p:spPr>
          <a:xfrm>
            <a:off x="-3755300"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3" r="-5970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8" name="Google Shape;548;p31"/>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9" name="Google Shape;549;p31"/>
          <p:cNvSpPr txBox="1"/>
          <p:nvPr/>
        </p:nvSpPr>
        <p:spPr>
          <a:xfrm>
            <a:off x="9486175" y="1019875"/>
            <a:ext cx="7785900" cy="1742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Clr>
                <a:schemeClr val="dk1"/>
              </a:buClr>
              <a:buSzPts val="1100"/>
              <a:buFont typeface="Arial"/>
              <a:buNone/>
            </a:pPr>
            <a:r>
              <a:rPr b="1" i="0" lang="en-GB" sz="4799" u="none" cap="none" strike="noStrike">
                <a:solidFill>
                  <a:srgbClr val="002C47"/>
                </a:solidFill>
                <a:latin typeface="Poppins"/>
                <a:ea typeface="Poppins"/>
                <a:cs typeface="Poppins"/>
                <a:sym typeface="Poppins"/>
              </a:rPr>
              <a:t>OBJETIVO DE LA LECCIÓN</a:t>
            </a:r>
            <a:endParaRPr b="1" i="0" sz="4799" u="none" cap="none" strike="noStrike">
              <a:solidFill>
                <a:srgbClr val="002C47"/>
              </a:solidFill>
              <a:latin typeface="Poppins"/>
              <a:ea typeface="Poppins"/>
              <a:cs typeface="Poppins"/>
              <a:sym typeface="Poppins"/>
            </a:endParaRPr>
          </a:p>
          <a:p>
            <a:pPr indent="0" lvl="0" marL="0" marR="0" rtl="0" algn="ctr">
              <a:lnSpc>
                <a:spcPct val="113002"/>
              </a:lnSpc>
              <a:spcBef>
                <a:spcPts val="1200"/>
              </a:spcBef>
              <a:spcAft>
                <a:spcPts val="0"/>
              </a:spcAft>
              <a:buClr>
                <a:srgbClr val="000000"/>
              </a:buClr>
              <a:buSzPts val="4799"/>
              <a:buFont typeface="Arial"/>
              <a:buNone/>
            </a:pPr>
            <a:r>
              <a:t/>
            </a:r>
            <a:endParaRPr b="1" i="0" sz="4799" u="none" cap="none" strike="noStrike">
              <a:solidFill>
                <a:srgbClr val="002C47"/>
              </a:solidFill>
              <a:latin typeface="Poppins"/>
              <a:ea typeface="Poppins"/>
              <a:cs typeface="Poppins"/>
              <a:sym typeface="Poppins"/>
            </a:endParaRPr>
          </a:p>
        </p:txBody>
      </p:sp>
      <p:sp>
        <p:nvSpPr>
          <p:cNvPr id="550" name="Google Shape;550;p31"/>
          <p:cNvSpPr txBox="1"/>
          <p:nvPr/>
        </p:nvSpPr>
        <p:spPr>
          <a:xfrm>
            <a:off x="7702890" y="1977279"/>
            <a:ext cx="10323300" cy="193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1200"/>
              </a:spcBef>
              <a:spcAft>
                <a:spcPts val="1200"/>
              </a:spcAft>
              <a:buClr>
                <a:srgbClr val="000000"/>
              </a:buClr>
              <a:buSzPts val="1100"/>
              <a:buFont typeface="Arial"/>
              <a:buNone/>
            </a:pPr>
            <a:r>
              <a:rPr b="0" i="0" lang="en-GB" sz="3800" u="none" cap="none" strike="noStrike">
                <a:solidFill>
                  <a:schemeClr val="dk1"/>
                </a:solidFill>
                <a:latin typeface="Arial"/>
                <a:ea typeface="Arial"/>
                <a:cs typeface="Arial"/>
                <a:sym typeface="Arial"/>
              </a:rPr>
              <a:t>Comprender el diseño del trabajo remoto en la gestión de recursos humanos, especialmente en el contexto de las pymes.</a:t>
            </a:r>
            <a:endParaRPr b="0" i="0" sz="3800" u="none" cap="none" strike="noStrike">
              <a:solidFill>
                <a:schemeClr val="dk1"/>
              </a:solidFill>
              <a:latin typeface="Arial"/>
              <a:ea typeface="Arial"/>
              <a:cs typeface="Arial"/>
              <a:sym typeface="Arial"/>
            </a:endParaRPr>
          </a:p>
        </p:txBody>
      </p:sp>
      <p:sp>
        <p:nvSpPr>
          <p:cNvPr id="551" name="Google Shape;551;p31"/>
          <p:cNvSpPr txBox="1"/>
          <p:nvPr/>
        </p:nvSpPr>
        <p:spPr>
          <a:xfrm>
            <a:off x="11120925" y="4791500"/>
            <a:ext cx="4094100" cy="738600"/>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799"/>
              <a:buFont typeface="Arial"/>
              <a:buNone/>
            </a:pPr>
            <a:r>
              <a:rPr b="1" i="0" lang="en-GB" sz="4799" u="none" cap="none" strike="noStrike">
                <a:solidFill>
                  <a:srgbClr val="002C47"/>
                </a:solidFill>
                <a:latin typeface="Poppins"/>
                <a:ea typeface="Poppins"/>
                <a:cs typeface="Poppins"/>
                <a:sym typeface="Poppins"/>
              </a:rPr>
              <a:t>ESTRUCTURA</a:t>
            </a:r>
            <a:endParaRPr b="0" i="0" sz="1400" u="none" cap="none" strike="noStrike">
              <a:solidFill>
                <a:srgbClr val="000000"/>
              </a:solidFill>
              <a:latin typeface="Arial"/>
              <a:ea typeface="Arial"/>
              <a:cs typeface="Arial"/>
              <a:sym typeface="Arial"/>
            </a:endParaRPr>
          </a:p>
        </p:txBody>
      </p:sp>
      <p:sp>
        <p:nvSpPr>
          <p:cNvPr id="552" name="Google Shape;552;p31"/>
          <p:cNvSpPr txBox="1"/>
          <p:nvPr/>
        </p:nvSpPr>
        <p:spPr>
          <a:xfrm>
            <a:off x="7702890" y="5961062"/>
            <a:ext cx="10323300" cy="3509400"/>
          </a:xfrm>
          <a:prstGeom prst="rect">
            <a:avLst/>
          </a:prstGeom>
          <a:noFill/>
          <a:ln>
            <a:noFill/>
          </a:ln>
        </p:spPr>
        <p:txBody>
          <a:bodyPr anchorCtr="0" anchor="t" bIns="0" lIns="0" spcFirstLastPara="1" rIns="0" wrap="square" tIns="0">
            <a:spAutoFit/>
          </a:bodyPr>
          <a:lstStyle/>
          <a:p>
            <a:pPr indent="0" lvl="1" marL="457200" marR="0" rtl="0" algn="ctr">
              <a:lnSpc>
                <a:spcPct val="100000"/>
              </a:lnSpc>
              <a:spcBef>
                <a:spcPts val="0"/>
              </a:spcBef>
              <a:spcAft>
                <a:spcPts val="0"/>
              </a:spcAft>
              <a:buClr>
                <a:srgbClr val="000000"/>
              </a:buClr>
              <a:buSzPts val="3800"/>
              <a:buFont typeface="Arial"/>
              <a:buNone/>
            </a:pPr>
            <a:r>
              <a:rPr b="0" i="0" lang="en-GB" sz="3800" u="none" cap="none" strike="noStrike">
                <a:solidFill>
                  <a:schemeClr val="dk1"/>
                </a:solidFill>
                <a:latin typeface="Arial"/>
                <a:ea typeface="Arial"/>
                <a:cs typeface="Arial"/>
                <a:sym typeface="Arial"/>
              </a:rPr>
              <a:t>(i) Planificación y diseño de espacios de trabajo remotos.</a:t>
            </a:r>
            <a:br>
              <a:rPr b="0" i="0" lang="en-GB" sz="3800" u="none" cap="none" strike="noStrike">
                <a:solidFill>
                  <a:schemeClr val="dk1"/>
                </a:solidFill>
                <a:latin typeface="Arial"/>
                <a:ea typeface="Arial"/>
                <a:cs typeface="Arial"/>
                <a:sym typeface="Arial"/>
              </a:rPr>
            </a:br>
            <a:br>
              <a:rPr b="0" i="0" lang="en-GB" sz="3800" u="none" cap="none" strike="noStrike">
                <a:solidFill>
                  <a:schemeClr val="dk1"/>
                </a:solidFill>
                <a:latin typeface="Arial"/>
                <a:ea typeface="Arial"/>
                <a:cs typeface="Arial"/>
                <a:sym typeface="Arial"/>
              </a:rPr>
            </a:br>
            <a:r>
              <a:rPr b="0" i="0" lang="en-GB" sz="3800" u="none" cap="none" strike="noStrike">
                <a:solidFill>
                  <a:schemeClr val="dk1"/>
                </a:solidFill>
                <a:latin typeface="Arial"/>
                <a:ea typeface="Arial"/>
                <a:cs typeface="Arial"/>
                <a:sym typeface="Arial"/>
              </a:rPr>
              <a:t>(ii) Monitoreo y gestión del trabajo remoto.</a:t>
            </a:r>
            <a:br>
              <a:rPr b="0" i="0" lang="en-GB" sz="3800" u="none" cap="none" strike="noStrike">
                <a:solidFill>
                  <a:schemeClr val="dk1"/>
                </a:solidFill>
                <a:latin typeface="Arial"/>
                <a:ea typeface="Arial"/>
                <a:cs typeface="Arial"/>
                <a:sym typeface="Arial"/>
              </a:rPr>
            </a:br>
            <a:br>
              <a:rPr b="0" i="0" lang="en-GB" sz="3800" u="none" cap="none" strike="noStrike">
                <a:solidFill>
                  <a:schemeClr val="dk1"/>
                </a:solidFill>
                <a:latin typeface="Arial"/>
                <a:ea typeface="Arial"/>
                <a:cs typeface="Arial"/>
                <a:sym typeface="Arial"/>
              </a:rPr>
            </a:br>
            <a:r>
              <a:rPr b="0" i="0" lang="en-GB" sz="3800" u="none" cap="none" strike="noStrike">
                <a:solidFill>
                  <a:schemeClr val="dk1"/>
                </a:solidFill>
                <a:latin typeface="Arial"/>
                <a:ea typeface="Arial"/>
                <a:cs typeface="Arial"/>
                <a:sym typeface="Arial"/>
              </a:rPr>
              <a:t>(iii)</a:t>
            </a:r>
            <a:r>
              <a:rPr b="0" i="0" lang="en-GB" sz="3000" u="none" cap="none" strike="noStrike">
                <a:solidFill>
                  <a:schemeClr val="dk1"/>
                </a:solidFill>
                <a:latin typeface="Arial"/>
                <a:ea typeface="Arial"/>
                <a:cs typeface="Arial"/>
                <a:sym typeface="Arial"/>
              </a:rPr>
              <a:t> </a:t>
            </a:r>
            <a:r>
              <a:rPr b="0" i="0" lang="en-GB" sz="3800" u="none" cap="none" strike="noStrike">
                <a:solidFill>
                  <a:schemeClr val="dk1"/>
                </a:solidFill>
                <a:latin typeface="Arial"/>
                <a:ea typeface="Arial"/>
                <a:cs typeface="Arial"/>
                <a:sym typeface="Arial"/>
              </a:rPr>
              <a:t>Ejemplos prácticos.</a:t>
            </a:r>
            <a:endParaRPr b="0" i="0" sz="38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4"/>
          <p:cNvSpPr/>
          <p:nvPr/>
        </p:nvSpPr>
        <p:spPr>
          <a:xfrm flipH="1" rot="4721273">
            <a:off x="-2740695" y="1544536"/>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3" name="Google Shape;113;p14"/>
          <p:cNvSpPr/>
          <p:nvPr/>
        </p:nvSpPr>
        <p:spPr>
          <a:xfrm>
            <a:off x="-3713020"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3" r="-5970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4" name="Google Shape;114;p14"/>
          <p:cNvSpPr txBox="1"/>
          <p:nvPr/>
        </p:nvSpPr>
        <p:spPr>
          <a:xfrm>
            <a:off x="7563775" y="1521075"/>
            <a:ext cx="10634100" cy="9376500"/>
          </a:xfrm>
          <a:prstGeom prst="rect">
            <a:avLst/>
          </a:prstGeom>
          <a:noFill/>
          <a:ln>
            <a:noFill/>
          </a:ln>
        </p:spPr>
        <p:txBody>
          <a:bodyPr anchorCtr="0" anchor="t" bIns="0" lIns="0" spcFirstLastPara="1" rIns="0" wrap="square" tIns="0">
            <a:spAutoFit/>
          </a:bodyPr>
          <a:lstStyle/>
          <a:p>
            <a:pPr indent="-457200" lvl="0" marL="457200" marR="0" rtl="0" algn="l">
              <a:lnSpc>
                <a:spcPct val="90975"/>
              </a:lnSpc>
              <a:spcBef>
                <a:spcPts val="0"/>
              </a:spcBef>
              <a:spcAft>
                <a:spcPts val="0"/>
              </a:spcAft>
              <a:buClr>
                <a:srgbClr val="000000"/>
              </a:buClr>
              <a:buSzPts val="3600"/>
              <a:buFont typeface="Poppins"/>
              <a:buChar char="-"/>
            </a:pPr>
            <a:r>
              <a:rPr b="1" i="0" lang="en-GB" sz="3600" u="none" cap="none" strike="noStrike">
                <a:solidFill>
                  <a:srgbClr val="000000"/>
                </a:solidFill>
                <a:latin typeface="Poppins"/>
                <a:ea typeface="Poppins"/>
                <a:cs typeface="Poppins"/>
                <a:sym typeface="Poppins"/>
              </a:rPr>
              <a:t>La pandemia de Covid-19 ha generado desafíos y oportunidades en el sector de servicios</a:t>
            </a:r>
            <a:endParaRPr b="1" i="0" sz="3600" u="none" cap="none" strike="noStrike">
              <a:solidFill>
                <a:srgbClr val="000000"/>
              </a:solidFill>
              <a:latin typeface="Poppins"/>
              <a:ea typeface="Poppins"/>
              <a:cs typeface="Poppins"/>
              <a:sym typeface="Poppins"/>
            </a:endParaRPr>
          </a:p>
          <a:p>
            <a:pPr indent="0" lvl="0" marL="0" marR="0" rtl="0" algn="l">
              <a:lnSpc>
                <a:spcPct val="90975"/>
              </a:lnSpc>
              <a:spcBef>
                <a:spcPts val="0"/>
              </a:spcBef>
              <a:spcAft>
                <a:spcPts val="0"/>
              </a:spcAft>
              <a:buClr>
                <a:srgbClr val="000000"/>
              </a:buClr>
              <a:buSzPts val="3600"/>
              <a:buFont typeface="Arial"/>
              <a:buNone/>
            </a:pPr>
            <a:r>
              <a:t/>
            </a:r>
            <a:endParaRPr b="1" i="0" sz="3600" u="none" cap="none" strike="noStrike">
              <a:solidFill>
                <a:srgbClr val="000000"/>
              </a:solidFill>
              <a:latin typeface="Poppins"/>
              <a:ea typeface="Poppins"/>
              <a:cs typeface="Poppins"/>
              <a:sym typeface="Poppins"/>
            </a:endParaRPr>
          </a:p>
          <a:p>
            <a:pPr indent="-457200" lvl="0" marL="457200" marR="0" rtl="0" algn="l">
              <a:lnSpc>
                <a:spcPct val="90975"/>
              </a:lnSpc>
              <a:spcBef>
                <a:spcPts val="0"/>
              </a:spcBef>
              <a:spcAft>
                <a:spcPts val="0"/>
              </a:spcAft>
              <a:buClr>
                <a:srgbClr val="000000"/>
              </a:buClr>
              <a:buSzPts val="3600"/>
              <a:buFont typeface="Poppins"/>
              <a:buChar char="-"/>
            </a:pPr>
            <a:r>
              <a:rPr b="1" i="0" lang="en-GB" sz="3600" u="none" cap="none" strike="noStrike">
                <a:solidFill>
                  <a:srgbClr val="000000"/>
                </a:solidFill>
                <a:latin typeface="Poppins"/>
                <a:ea typeface="Poppins"/>
                <a:cs typeface="Poppins"/>
                <a:sym typeface="Poppins"/>
              </a:rPr>
              <a:t>Estrategias ganadoras: solo en un espacio de trabajo moderno y agradable</a:t>
            </a:r>
            <a:endParaRPr b="1" i="0" sz="3600" u="none" cap="none" strike="noStrike">
              <a:solidFill>
                <a:srgbClr val="000000"/>
              </a:solidFill>
              <a:latin typeface="Poppins"/>
              <a:ea typeface="Poppins"/>
              <a:cs typeface="Poppins"/>
              <a:sym typeface="Poppins"/>
            </a:endParaRPr>
          </a:p>
          <a:p>
            <a:pPr indent="-48258" lvl="1" marL="604518" marR="0" rtl="0" algn="ctr">
              <a:lnSpc>
                <a:spcPct val="90975"/>
              </a:lnSpc>
              <a:spcBef>
                <a:spcPts val="0"/>
              </a:spcBef>
              <a:spcAft>
                <a:spcPts val="0"/>
              </a:spcAft>
              <a:buClr>
                <a:schemeClr val="dk1"/>
              </a:buClr>
              <a:buSzPts val="4000"/>
              <a:buFont typeface="Arial"/>
              <a:buNone/>
            </a:pPr>
            <a:r>
              <a:t/>
            </a:r>
            <a:endParaRPr b="1" i="0" sz="3600" u="none" cap="none" strike="noStrike">
              <a:solidFill>
                <a:srgbClr val="000000"/>
              </a:solidFill>
              <a:latin typeface="Poppins"/>
              <a:ea typeface="Poppins"/>
              <a:cs typeface="Poppins"/>
              <a:sym typeface="Poppins"/>
            </a:endParaRPr>
          </a:p>
          <a:p>
            <a:pPr indent="-457200" lvl="0" marL="457200" marR="0" rtl="0" algn="l">
              <a:lnSpc>
                <a:spcPct val="90975"/>
              </a:lnSpc>
              <a:spcBef>
                <a:spcPts val="0"/>
              </a:spcBef>
              <a:spcAft>
                <a:spcPts val="0"/>
              </a:spcAft>
              <a:buClr>
                <a:srgbClr val="000000"/>
              </a:buClr>
              <a:buSzPts val="3600"/>
              <a:buFont typeface="Poppins"/>
              <a:buChar char="-"/>
            </a:pPr>
            <a:r>
              <a:rPr b="1" lang="en-GB" sz="3600">
                <a:latin typeface="Poppins"/>
                <a:ea typeface="Poppins"/>
                <a:cs typeface="Poppins"/>
                <a:sym typeface="Poppins"/>
              </a:rPr>
              <a:t>El futuro del lugar de trabajo es híbrido</a:t>
            </a:r>
            <a:br>
              <a:rPr b="1" i="0" lang="en-GB" sz="3600" u="none" cap="none" strike="noStrike">
                <a:solidFill>
                  <a:srgbClr val="000000"/>
                </a:solidFill>
                <a:latin typeface="Poppins"/>
                <a:ea typeface="Poppins"/>
                <a:cs typeface="Poppins"/>
                <a:sym typeface="Poppins"/>
              </a:rPr>
            </a:br>
            <a:endParaRPr b="1" i="0" sz="3600" u="none" cap="none" strike="noStrike">
              <a:solidFill>
                <a:srgbClr val="000000"/>
              </a:solidFill>
              <a:latin typeface="Poppins"/>
              <a:ea typeface="Poppins"/>
              <a:cs typeface="Poppins"/>
              <a:sym typeface="Poppins"/>
            </a:endParaRPr>
          </a:p>
          <a:p>
            <a:pPr indent="-457200" lvl="0" marL="457200" marR="0" rtl="0" algn="l">
              <a:lnSpc>
                <a:spcPct val="115000"/>
              </a:lnSpc>
              <a:spcBef>
                <a:spcPts val="0"/>
              </a:spcBef>
              <a:spcAft>
                <a:spcPts val="0"/>
              </a:spcAft>
              <a:buClr>
                <a:srgbClr val="000000"/>
              </a:buClr>
              <a:buSzPts val="3600"/>
              <a:buFont typeface="Poppins"/>
              <a:buChar char="-"/>
            </a:pPr>
            <a:r>
              <a:rPr b="1" i="0" lang="en-GB" sz="3600" u="none" cap="none" strike="noStrike">
                <a:solidFill>
                  <a:srgbClr val="000000"/>
                </a:solidFill>
                <a:latin typeface="Poppins"/>
                <a:ea typeface="Poppins"/>
                <a:cs typeface="Poppins"/>
                <a:sym typeface="Poppins"/>
              </a:rPr>
              <a:t>Sin embargo, el trabajo híbrido debe planificarse bien en términos de:</a:t>
            </a:r>
            <a:endParaRPr b="1" i="0" sz="3600" u="none" cap="none" strike="noStrike">
              <a:solidFill>
                <a:srgbClr val="000000"/>
              </a:solidFill>
              <a:latin typeface="Poppins"/>
              <a:ea typeface="Poppins"/>
              <a:cs typeface="Poppins"/>
              <a:sym typeface="Poppins"/>
            </a:endParaRPr>
          </a:p>
          <a:p>
            <a:pPr indent="0" lvl="0" marL="457200" marR="0" rtl="0" algn="l">
              <a:lnSpc>
                <a:spcPct val="115000"/>
              </a:lnSpc>
              <a:spcBef>
                <a:spcPts val="1200"/>
              </a:spcBef>
              <a:spcAft>
                <a:spcPts val="0"/>
              </a:spcAft>
              <a:buClr>
                <a:srgbClr val="000000"/>
              </a:buClr>
              <a:buSzPts val="3600"/>
              <a:buFont typeface="Arial"/>
              <a:buNone/>
            </a:pPr>
            <a:r>
              <a:t/>
            </a:r>
            <a:endParaRPr b="1" i="0" sz="3600" u="none" cap="none" strike="noStrike">
              <a:solidFill>
                <a:srgbClr val="000000"/>
              </a:solidFill>
              <a:latin typeface="Poppins"/>
              <a:ea typeface="Poppins"/>
              <a:cs typeface="Poppins"/>
              <a:sym typeface="Poppins"/>
            </a:endParaRPr>
          </a:p>
          <a:p>
            <a:pPr indent="-273050" lvl="0" marL="457200" marR="0" rtl="0" algn="l">
              <a:lnSpc>
                <a:spcPct val="115000"/>
              </a:lnSpc>
              <a:spcBef>
                <a:spcPts val="1200"/>
              </a:spcBef>
              <a:spcAft>
                <a:spcPts val="0"/>
              </a:spcAft>
              <a:buClr>
                <a:srgbClr val="97B853"/>
              </a:buClr>
              <a:buSzPts val="700"/>
              <a:buFont typeface="Arial"/>
              <a:buChar char="●"/>
            </a:pPr>
            <a:r>
              <a:rPr b="1" i="0" lang="en-GB" sz="3600" u="none" cap="none" strike="noStrike">
                <a:solidFill>
                  <a:srgbClr val="97B853"/>
                </a:solidFill>
                <a:latin typeface="Poppins"/>
                <a:ea typeface="Poppins"/>
                <a:cs typeface="Poppins"/>
                <a:sym typeface="Poppins"/>
              </a:rPr>
              <a:t>Organización</a:t>
            </a:r>
            <a:endParaRPr b="1" i="0" sz="3600" u="none" cap="none" strike="noStrike">
              <a:solidFill>
                <a:srgbClr val="97B853"/>
              </a:solidFill>
              <a:latin typeface="Poppins"/>
              <a:ea typeface="Poppins"/>
              <a:cs typeface="Poppins"/>
              <a:sym typeface="Poppins"/>
            </a:endParaRPr>
          </a:p>
          <a:p>
            <a:pPr indent="-273050" lvl="0" marL="457200" marR="0" rtl="0" algn="l">
              <a:lnSpc>
                <a:spcPct val="115000"/>
              </a:lnSpc>
              <a:spcBef>
                <a:spcPts val="0"/>
              </a:spcBef>
              <a:spcAft>
                <a:spcPts val="0"/>
              </a:spcAft>
              <a:buClr>
                <a:srgbClr val="97B853"/>
              </a:buClr>
              <a:buSzPts val="700"/>
              <a:buFont typeface="Arial"/>
              <a:buChar char="●"/>
            </a:pPr>
            <a:r>
              <a:rPr b="1" i="0" lang="en-GB" sz="3600" u="none" cap="none" strike="noStrike">
                <a:solidFill>
                  <a:srgbClr val="97B853"/>
                </a:solidFill>
                <a:latin typeface="Poppins"/>
                <a:ea typeface="Poppins"/>
                <a:cs typeface="Poppins"/>
                <a:sym typeface="Poppins"/>
              </a:rPr>
              <a:t>Comunicación</a:t>
            </a:r>
            <a:endParaRPr b="1" i="0" sz="3600" u="none" cap="none" strike="noStrike">
              <a:solidFill>
                <a:srgbClr val="97B853"/>
              </a:solidFill>
              <a:latin typeface="Poppins"/>
              <a:ea typeface="Poppins"/>
              <a:cs typeface="Poppins"/>
              <a:sym typeface="Poppins"/>
            </a:endParaRPr>
          </a:p>
          <a:p>
            <a:pPr indent="-273050" lvl="0" marL="457200" marR="0" rtl="0" algn="l">
              <a:lnSpc>
                <a:spcPct val="115000"/>
              </a:lnSpc>
              <a:spcBef>
                <a:spcPts val="0"/>
              </a:spcBef>
              <a:spcAft>
                <a:spcPts val="0"/>
              </a:spcAft>
              <a:buClr>
                <a:srgbClr val="97B853"/>
              </a:buClr>
              <a:buSzPts val="700"/>
              <a:buFont typeface="Arial"/>
              <a:buChar char="●"/>
            </a:pPr>
            <a:r>
              <a:rPr b="1" i="0" lang="en-GB" sz="3600" u="none" cap="none" strike="noStrike">
                <a:solidFill>
                  <a:srgbClr val="97B853"/>
                </a:solidFill>
                <a:latin typeface="Poppins"/>
                <a:ea typeface="Poppins"/>
                <a:cs typeface="Poppins"/>
                <a:sym typeface="Poppins"/>
              </a:rPr>
              <a:t>Colaboración</a:t>
            </a:r>
            <a:endParaRPr b="1" i="0" sz="3600" u="none" cap="none" strike="noStrike">
              <a:solidFill>
                <a:srgbClr val="97B853"/>
              </a:solidFill>
              <a:latin typeface="Poppins"/>
              <a:ea typeface="Poppins"/>
              <a:cs typeface="Poppins"/>
              <a:sym typeface="Poppins"/>
            </a:endParaRPr>
          </a:p>
          <a:p>
            <a:pPr indent="-124522" lvl="1" marL="604518" marR="0" rtl="0" algn="just">
              <a:lnSpc>
                <a:spcPct val="130009"/>
              </a:lnSpc>
              <a:spcBef>
                <a:spcPts val="1200"/>
              </a:spcBef>
              <a:spcAft>
                <a:spcPts val="0"/>
              </a:spcAft>
              <a:buClr>
                <a:schemeClr val="dk1"/>
              </a:buClr>
              <a:buSzPts val="2799"/>
              <a:buFont typeface="Arial"/>
              <a:buNone/>
            </a:pPr>
            <a:r>
              <a:t/>
            </a:r>
            <a:endParaRPr b="1" i="0" sz="3600" u="none" cap="none" strike="noStrike">
              <a:solidFill>
                <a:srgbClr val="000000"/>
              </a:solidFill>
              <a:latin typeface="Poppins"/>
              <a:ea typeface="Poppins"/>
              <a:cs typeface="Poppins"/>
              <a:sym typeface="Poppins"/>
            </a:endParaRPr>
          </a:p>
        </p:txBody>
      </p:sp>
      <p:sp>
        <p:nvSpPr>
          <p:cNvPr id="115" name="Google Shape;115;p14"/>
          <p:cNvSpPr txBox="1"/>
          <p:nvPr/>
        </p:nvSpPr>
        <p:spPr>
          <a:xfrm>
            <a:off x="8038702" y="240573"/>
            <a:ext cx="96843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12979"/>
              </a:lnSpc>
              <a:spcBef>
                <a:spcPts val="0"/>
              </a:spcBef>
              <a:spcAft>
                <a:spcPts val="0"/>
              </a:spcAft>
              <a:buClr>
                <a:srgbClr val="000000"/>
              </a:buClr>
              <a:buSzPts val="4800"/>
              <a:buFont typeface="Arial"/>
              <a:buNone/>
            </a:pPr>
            <a:r>
              <a:rPr b="1" i="0" lang="en-GB" sz="4800" u="none" cap="none" strike="noStrike">
                <a:solidFill>
                  <a:srgbClr val="002C47"/>
                </a:solidFill>
                <a:latin typeface="Poppins"/>
                <a:ea typeface="Poppins"/>
                <a:cs typeface="Poppins"/>
                <a:sym typeface="Poppins"/>
              </a:rPr>
              <a:t>INTRODUCCIÓN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32"/>
          <p:cNvSpPr/>
          <p:nvPr/>
        </p:nvSpPr>
        <p:spPr>
          <a:xfrm flipH="1" rot="4721273">
            <a:off x="-3305664" y="1987839"/>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9" name="Google Shape;559;p32"/>
          <p:cNvSpPr/>
          <p:nvPr/>
        </p:nvSpPr>
        <p:spPr>
          <a:xfrm>
            <a:off x="-3755300"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3" r="-5970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0" name="Google Shape;560;p32"/>
          <p:cNvSpPr txBox="1"/>
          <p:nvPr/>
        </p:nvSpPr>
        <p:spPr>
          <a:xfrm>
            <a:off x="5286050" y="404750"/>
            <a:ext cx="12481500" cy="1588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1200"/>
              </a:spcBef>
              <a:spcAft>
                <a:spcPts val="1200"/>
              </a:spcAft>
              <a:buClr>
                <a:srgbClr val="000000"/>
              </a:buClr>
              <a:buSzPts val="1100"/>
              <a:buFont typeface="Arial"/>
              <a:buNone/>
            </a:pPr>
            <a:r>
              <a:rPr b="1" i="0" lang="en-GB" sz="4799" u="none" cap="none" strike="noStrike">
                <a:solidFill>
                  <a:srgbClr val="002C47"/>
                </a:solidFill>
                <a:latin typeface="Poppins"/>
                <a:ea typeface="Poppins"/>
                <a:cs typeface="Poppins"/>
                <a:sym typeface="Poppins"/>
              </a:rPr>
              <a:t>PLANIFICACIÓN Y DISEÑO</a:t>
            </a:r>
            <a:br>
              <a:rPr b="1" i="0" lang="en-GB" sz="4799" u="none" cap="none" strike="noStrike">
                <a:solidFill>
                  <a:srgbClr val="002C47"/>
                </a:solidFill>
                <a:latin typeface="Poppins"/>
                <a:ea typeface="Poppins"/>
                <a:cs typeface="Poppins"/>
                <a:sym typeface="Poppins"/>
              </a:rPr>
            </a:br>
            <a:r>
              <a:rPr b="1" i="0" lang="en-GB" sz="4799" u="none" cap="none" strike="noStrike">
                <a:solidFill>
                  <a:srgbClr val="002C47"/>
                </a:solidFill>
                <a:latin typeface="Poppins"/>
                <a:ea typeface="Poppins"/>
                <a:cs typeface="Poppins"/>
                <a:sym typeface="Poppins"/>
              </a:rPr>
              <a:t> DE ESTACIONES DE TRABAJO REMOTAS</a:t>
            </a:r>
            <a:endParaRPr b="1" i="0" sz="4799" u="none" cap="none" strike="noStrike">
              <a:solidFill>
                <a:srgbClr val="002C47"/>
              </a:solidFill>
              <a:latin typeface="Poppins"/>
              <a:ea typeface="Poppins"/>
              <a:cs typeface="Poppins"/>
              <a:sym typeface="Poppins"/>
            </a:endParaRPr>
          </a:p>
        </p:txBody>
      </p:sp>
      <p:sp>
        <p:nvSpPr>
          <p:cNvPr id="561" name="Google Shape;561;p32"/>
          <p:cNvSpPr txBox="1"/>
          <p:nvPr/>
        </p:nvSpPr>
        <p:spPr>
          <a:xfrm>
            <a:off x="6096000" y="2247900"/>
            <a:ext cx="11734800" cy="8031600"/>
          </a:xfrm>
          <a:prstGeom prst="rect">
            <a:avLst/>
          </a:prstGeom>
          <a:noFill/>
          <a:ln>
            <a:noFill/>
          </a:ln>
        </p:spPr>
        <p:txBody>
          <a:bodyPr anchorCtr="0" anchor="t" bIns="45700" lIns="91425" spcFirstLastPara="1" rIns="91425" wrap="square" tIns="45700">
            <a:spAutoFit/>
          </a:bodyPr>
          <a:lstStyle/>
          <a:p>
            <a:pPr indent="-482600" lvl="1" marL="914400" marR="0" rtl="0" algn="l">
              <a:lnSpc>
                <a:spcPct val="115000"/>
              </a:lnSpc>
              <a:spcBef>
                <a:spcPts val="1200"/>
              </a:spcBef>
              <a:spcAft>
                <a:spcPts val="0"/>
              </a:spcAft>
              <a:buClr>
                <a:schemeClr val="dk1"/>
              </a:buClr>
              <a:buSzPts val="4000"/>
              <a:buFont typeface="Arial"/>
              <a:buChar char="•"/>
            </a:pPr>
            <a:r>
              <a:rPr b="0" i="0" lang="en-GB" sz="4000" u="none" cap="none" strike="noStrike">
                <a:solidFill>
                  <a:schemeClr val="dk1"/>
                </a:solidFill>
                <a:latin typeface="Calibri"/>
                <a:ea typeface="Calibri"/>
                <a:cs typeface="Calibri"/>
                <a:sym typeface="Calibri"/>
              </a:rPr>
              <a:t>Es necesario un rediseño fundamental para tener en cuenta las necesidades funcionales y psicológicas de los empleados.</a:t>
            </a:r>
            <a:br>
              <a:rPr b="0" i="0" lang="en-GB" sz="4000" u="none" cap="none" strike="noStrike">
                <a:solidFill>
                  <a:schemeClr val="dk1"/>
                </a:solidFill>
                <a:latin typeface="Calibri"/>
                <a:ea typeface="Calibri"/>
                <a:cs typeface="Calibri"/>
                <a:sym typeface="Calibri"/>
              </a:rPr>
            </a:br>
            <a:endParaRPr b="0" i="0" sz="3000" u="none" cap="none" strike="noStrike">
              <a:solidFill>
                <a:schemeClr val="dk1"/>
              </a:solidFill>
              <a:latin typeface="Calibri"/>
              <a:ea typeface="Calibri"/>
              <a:cs typeface="Calibri"/>
              <a:sym typeface="Calibri"/>
            </a:endParaRPr>
          </a:p>
          <a:p>
            <a:pPr indent="-482600" lvl="1" marL="914400" marR="0" rtl="0" algn="l">
              <a:lnSpc>
                <a:spcPct val="115000"/>
              </a:lnSpc>
              <a:spcBef>
                <a:spcPts val="0"/>
              </a:spcBef>
              <a:spcAft>
                <a:spcPts val="0"/>
              </a:spcAft>
              <a:buClr>
                <a:schemeClr val="dk1"/>
              </a:buClr>
              <a:buSzPts val="4000"/>
              <a:buFont typeface="Arial"/>
              <a:buChar char="•"/>
            </a:pPr>
            <a:r>
              <a:rPr b="0" i="0" lang="en-GB" sz="4000" u="none" cap="none" strike="noStrike">
                <a:solidFill>
                  <a:schemeClr val="dk1"/>
                </a:solidFill>
                <a:latin typeface="Calibri"/>
                <a:ea typeface="Calibri"/>
                <a:cs typeface="Calibri"/>
                <a:sym typeface="Calibri"/>
              </a:rPr>
              <a:t>La oficina en casa debe estar bien equipada desde el punto de vista ergonómico y tecnológico. </a:t>
            </a:r>
            <a:br>
              <a:rPr b="0" i="0" lang="en-GB" sz="4000" u="none" cap="none" strike="noStrike">
                <a:solidFill>
                  <a:schemeClr val="dk1"/>
                </a:solidFill>
                <a:latin typeface="Calibri"/>
                <a:ea typeface="Calibri"/>
                <a:cs typeface="Calibri"/>
                <a:sym typeface="Calibri"/>
              </a:rPr>
            </a:br>
            <a:endParaRPr b="0" i="0" sz="3000" u="none" cap="none" strike="noStrike">
              <a:solidFill>
                <a:schemeClr val="dk1"/>
              </a:solidFill>
              <a:latin typeface="Calibri"/>
              <a:ea typeface="Calibri"/>
              <a:cs typeface="Calibri"/>
              <a:sym typeface="Calibri"/>
            </a:endParaRPr>
          </a:p>
          <a:p>
            <a:pPr indent="-482600" lvl="1" marL="914400" marR="0" rtl="0" algn="l">
              <a:lnSpc>
                <a:spcPct val="115000"/>
              </a:lnSpc>
              <a:spcBef>
                <a:spcPts val="0"/>
              </a:spcBef>
              <a:spcAft>
                <a:spcPts val="0"/>
              </a:spcAft>
              <a:buClr>
                <a:schemeClr val="dk1"/>
              </a:buClr>
              <a:buSzPts val="4000"/>
              <a:buFont typeface="Arial"/>
              <a:buChar char="•"/>
            </a:pPr>
            <a:r>
              <a:rPr b="0" i="0" lang="en-GB" sz="4000" u="none" cap="none" strike="noStrike">
                <a:solidFill>
                  <a:schemeClr val="dk1"/>
                </a:solidFill>
                <a:latin typeface="Calibri"/>
                <a:ea typeface="Calibri"/>
                <a:cs typeface="Calibri"/>
                <a:sym typeface="Calibri"/>
              </a:rPr>
              <a:t>En particular: mobiliario de oficina ergonómico y una infraestructura tecnológica confiable.</a:t>
            </a:r>
            <a:br>
              <a:rPr b="1" i="0" lang="en-GB" sz="4000" u="none" cap="none" strike="noStrike">
                <a:solidFill>
                  <a:schemeClr val="dk1"/>
                </a:solidFill>
                <a:latin typeface="Calibri"/>
                <a:ea typeface="Calibri"/>
                <a:cs typeface="Calibri"/>
                <a:sym typeface="Calibri"/>
              </a:rPr>
            </a:br>
            <a:endParaRPr b="1" i="0" sz="3000" u="none" cap="none" strike="noStrike">
              <a:solidFill>
                <a:schemeClr val="dk1"/>
              </a:solidFill>
              <a:latin typeface="Calibri"/>
              <a:ea typeface="Calibri"/>
              <a:cs typeface="Calibri"/>
              <a:sym typeface="Calibri"/>
            </a:endParaRPr>
          </a:p>
          <a:p>
            <a:pPr indent="-495300" lvl="1" marL="914400" marR="0" rtl="0" algn="l">
              <a:lnSpc>
                <a:spcPct val="115000"/>
              </a:lnSpc>
              <a:spcBef>
                <a:spcPts val="0"/>
              </a:spcBef>
              <a:spcAft>
                <a:spcPts val="0"/>
              </a:spcAft>
              <a:buClr>
                <a:schemeClr val="dk1"/>
              </a:buClr>
              <a:buSzPts val="4200"/>
              <a:buFont typeface="Arial"/>
              <a:buChar char="•"/>
            </a:pPr>
            <a:r>
              <a:rPr b="0" i="0" lang="en-GB" sz="4000" u="none" cap="none" strike="noStrike">
                <a:solidFill>
                  <a:schemeClr val="dk1"/>
                </a:solidFill>
                <a:latin typeface="Calibri"/>
                <a:ea typeface="Calibri"/>
                <a:cs typeface="Calibri"/>
                <a:sym typeface="Calibri"/>
              </a:rPr>
              <a:t>Protección de los datos de la empresa.</a:t>
            </a:r>
            <a:br>
              <a:rPr b="1" i="0" lang="en-GB" sz="4200" u="none" cap="none" strike="noStrike">
                <a:solidFill>
                  <a:schemeClr val="dk1"/>
                </a:solidFill>
                <a:latin typeface="Calibri"/>
                <a:ea typeface="Calibri"/>
                <a:cs typeface="Calibri"/>
                <a:sym typeface="Calibri"/>
              </a:rPr>
            </a:br>
            <a:endParaRPr b="1" i="0" sz="4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33"/>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8" name="Google Shape;568;p33"/>
          <p:cNvSpPr/>
          <p:nvPr/>
        </p:nvSpPr>
        <p:spPr>
          <a:xfrm flipH="1" rot="10598374">
            <a:off x="-469057" y="-1146828"/>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9" name="Google Shape;569;p33"/>
          <p:cNvSpPr txBox="1"/>
          <p:nvPr/>
        </p:nvSpPr>
        <p:spPr>
          <a:xfrm>
            <a:off x="5572332" y="851847"/>
            <a:ext cx="7143300" cy="769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GB" sz="5000" u="none" cap="none" strike="noStrike">
                <a:solidFill>
                  <a:srgbClr val="002C47"/>
                </a:solidFill>
                <a:latin typeface="Poppins"/>
                <a:ea typeface="Poppins"/>
                <a:cs typeface="Poppins"/>
                <a:sym typeface="Poppins"/>
              </a:rPr>
              <a:t>MONITOREO</a:t>
            </a:r>
            <a:endParaRPr b="0" i="0" sz="1400" u="none" cap="none" strike="noStrike">
              <a:solidFill>
                <a:srgbClr val="000000"/>
              </a:solidFill>
              <a:latin typeface="Arial"/>
              <a:ea typeface="Arial"/>
              <a:cs typeface="Arial"/>
              <a:sym typeface="Arial"/>
            </a:endParaRPr>
          </a:p>
        </p:txBody>
      </p:sp>
      <p:grpSp>
        <p:nvGrpSpPr>
          <p:cNvPr id="570" name="Google Shape;570;p33"/>
          <p:cNvGrpSpPr/>
          <p:nvPr/>
        </p:nvGrpSpPr>
        <p:grpSpPr>
          <a:xfrm>
            <a:off x="5040698" y="1694546"/>
            <a:ext cx="8206603" cy="8481801"/>
            <a:chOff x="0" y="0"/>
            <a:chExt cx="10942137" cy="11309068"/>
          </a:xfrm>
        </p:grpSpPr>
        <p:sp>
          <p:nvSpPr>
            <p:cNvPr id="571" name="Google Shape;571;p33"/>
            <p:cNvSpPr/>
            <p:nvPr/>
          </p:nvSpPr>
          <p:spPr>
            <a:xfrm rot="1812047">
              <a:off x="1656552" y="1332135"/>
              <a:ext cx="7629034" cy="8644798"/>
            </a:xfrm>
            <a:custGeom>
              <a:rect b="b" l="l" r="r" t="t"/>
              <a:pathLst>
                <a:path extrusionOk="0" h="8644798" w="7629034">
                  <a:moveTo>
                    <a:pt x="0" y="0"/>
                  </a:moveTo>
                  <a:lnTo>
                    <a:pt x="7629034" y="0"/>
                  </a:lnTo>
                  <a:lnTo>
                    <a:pt x="7629034" y="8644798"/>
                  </a:lnTo>
                  <a:lnTo>
                    <a:pt x="0" y="864479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2" name="Google Shape;572;p33"/>
            <p:cNvSpPr/>
            <p:nvPr/>
          </p:nvSpPr>
          <p:spPr>
            <a:xfrm>
              <a:off x="3241925" y="2125257"/>
              <a:ext cx="1096374" cy="1096374"/>
            </a:xfrm>
            <a:custGeom>
              <a:rect b="b" l="l" r="r" t="t"/>
              <a:pathLst>
                <a:path extrusionOk="0" h="1096374" w="1096374">
                  <a:moveTo>
                    <a:pt x="0" y="0"/>
                  </a:moveTo>
                  <a:lnTo>
                    <a:pt x="1096374" y="0"/>
                  </a:lnTo>
                  <a:lnTo>
                    <a:pt x="1096374" y="1096374"/>
                  </a:lnTo>
                  <a:lnTo>
                    <a:pt x="0" y="109637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3" name="Google Shape;573;p33"/>
            <p:cNvSpPr/>
            <p:nvPr/>
          </p:nvSpPr>
          <p:spPr>
            <a:xfrm>
              <a:off x="3118828" y="8122931"/>
              <a:ext cx="1096374" cy="1096374"/>
            </a:xfrm>
            <a:custGeom>
              <a:rect b="b" l="l" r="r" t="t"/>
              <a:pathLst>
                <a:path extrusionOk="0" h="1096374" w="1096374">
                  <a:moveTo>
                    <a:pt x="0" y="0"/>
                  </a:moveTo>
                  <a:lnTo>
                    <a:pt x="1096374" y="0"/>
                  </a:lnTo>
                  <a:lnTo>
                    <a:pt x="1096374" y="1096374"/>
                  </a:lnTo>
                  <a:lnTo>
                    <a:pt x="0" y="109637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4" name="Google Shape;574;p33"/>
            <p:cNvSpPr/>
            <p:nvPr/>
          </p:nvSpPr>
          <p:spPr>
            <a:xfrm>
              <a:off x="8335100" y="5093647"/>
              <a:ext cx="1096374" cy="1096374"/>
            </a:xfrm>
            <a:custGeom>
              <a:rect b="b" l="l" r="r" t="t"/>
              <a:pathLst>
                <a:path extrusionOk="0" h="1096374" w="1096374">
                  <a:moveTo>
                    <a:pt x="0" y="0"/>
                  </a:moveTo>
                  <a:lnTo>
                    <a:pt x="1096374" y="0"/>
                  </a:lnTo>
                  <a:lnTo>
                    <a:pt x="1096374" y="1096374"/>
                  </a:lnTo>
                  <a:lnTo>
                    <a:pt x="0" y="109637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5" name="Google Shape;575;p33"/>
            <p:cNvSpPr/>
            <p:nvPr/>
          </p:nvSpPr>
          <p:spPr>
            <a:xfrm>
              <a:off x="6618715" y="2125257"/>
              <a:ext cx="1096374" cy="1096374"/>
            </a:xfrm>
            <a:custGeom>
              <a:rect b="b" l="l" r="r" t="t"/>
              <a:pathLst>
                <a:path extrusionOk="0" h="1096374" w="1096374">
                  <a:moveTo>
                    <a:pt x="0" y="0"/>
                  </a:moveTo>
                  <a:lnTo>
                    <a:pt x="1096374" y="0"/>
                  </a:lnTo>
                  <a:lnTo>
                    <a:pt x="1096374" y="1096374"/>
                  </a:lnTo>
                  <a:lnTo>
                    <a:pt x="0" y="109637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6" name="Google Shape;576;p33"/>
            <p:cNvSpPr/>
            <p:nvPr/>
          </p:nvSpPr>
          <p:spPr>
            <a:xfrm>
              <a:off x="6593315" y="8084831"/>
              <a:ext cx="1096374" cy="1096374"/>
            </a:xfrm>
            <a:custGeom>
              <a:rect b="b" l="l" r="r" t="t"/>
              <a:pathLst>
                <a:path extrusionOk="0" h="1096374" w="1096374">
                  <a:moveTo>
                    <a:pt x="0" y="0"/>
                  </a:moveTo>
                  <a:lnTo>
                    <a:pt x="1096374" y="0"/>
                  </a:lnTo>
                  <a:lnTo>
                    <a:pt x="1096374" y="1096374"/>
                  </a:lnTo>
                  <a:lnTo>
                    <a:pt x="0" y="109637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7" name="Google Shape;577;p33"/>
            <p:cNvSpPr/>
            <p:nvPr/>
          </p:nvSpPr>
          <p:spPr>
            <a:xfrm>
              <a:off x="1504802" y="5119047"/>
              <a:ext cx="1096374" cy="1096374"/>
            </a:xfrm>
            <a:custGeom>
              <a:rect b="b" l="l" r="r" t="t"/>
              <a:pathLst>
                <a:path extrusionOk="0" h="1096374" w="1096374">
                  <a:moveTo>
                    <a:pt x="0" y="0"/>
                  </a:moveTo>
                  <a:lnTo>
                    <a:pt x="1096374" y="0"/>
                  </a:lnTo>
                  <a:lnTo>
                    <a:pt x="1096374" y="1096374"/>
                  </a:lnTo>
                  <a:lnTo>
                    <a:pt x="0" y="109637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8" name="Google Shape;578;p33"/>
            <p:cNvSpPr/>
            <p:nvPr/>
          </p:nvSpPr>
          <p:spPr>
            <a:xfrm>
              <a:off x="4572671" y="4868934"/>
              <a:ext cx="1689332" cy="1520399"/>
            </a:xfrm>
            <a:custGeom>
              <a:rect b="b" l="l" r="r" t="t"/>
              <a:pathLst>
                <a:path extrusionOk="0" h="1520399" w="1689332">
                  <a:moveTo>
                    <a:pt x="0" y="0"/>
                  </a:moveTo>
                  <a:lnTo>
                    <a:pt x="1689333" y="0"/>
                  </a:lnTo>
                  <a:lnTo>
                    <a:pt x="1689333" y="1520400"/>
                  </a:lnTo>
                  <a:lnTo>
                    <a:pt x="0" y="152040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79" name="Google Shape;579;p33"/>
          <p:cNvSpPr txBox="1"/>
          <p:nvPr/>
        </p:nvSpPr>
        <p:spPr>
          <a:xfrm>
            <a:off x="11827141" y="3114692"/>
            <a:ext cx="5839500" cy="121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1200"/>
              </a:spcAft>
              <a:buClr>
                <a:srgbClr val="000000"/>
              </a:buClr>
              <a:buSzPts val="1100"/>
              <a:buFont typeface="Arial"/>
              <a:buNone/>
            </a:pPr>
            <a:r>
              <a:rPr b="1" i="0" lang="en-GB" sz="2400" u="none" cap="none" strike="noStrike">
                <a:solidFill>
                  <a:srgbClr val="0E8388"/>
                </a:solidFill>
                <a:latin typeface="Poppins"/>
                <a:ea typeface="Poppins"/>
                <a:cs typeface="Poppins"/>
                <a:sym typeface="Poppins"/>
              </a:rPr>
              <a:t>EQUILIBRAR LA AUTONOMÍA DEL EMPLEADO</a:t>
            </a:r>
            <a:br>
              <a:rPr b="1" i="0" lang="en-GB" sz="2400" u="none" cap="none" strike="noStrike">
                <a:solidFill>
                  <a:srgbClr val="0E8388"/>
                </a:solidFill>
                <a:latin typeface="Poppins"/>
                <a:ea typeface="Poppins"/>
                <a:cs typeface="Poppins"/>
                <a:sym typeface="Poppins"/>
              </a:rPr>
            </a:br>
            <a:r>
              <a:rPr b="1" i="0" lang="en-GB" sz="2400" u="none" cap="none" strike="noStrike">
                <a:solidFill>
                  <a:srgbClr val="0E8388"/>
                </a:solidFill>
                <a:latin typeface="Poppins"/>
                <a:ea typeface="Poppins"/>
                <a:cs typeface="Poppins"/>
                <a:sym typeface="Poppins"/>
              </a:rPr>
              <a:t> Y LOS OBJETIVOS DE LA EMPRESA</a:t>
            </a:r>
            <a:endParaRPr b="1" i="0" sz="2400" u="none" cap="none" strike="noStrike">
              <a:solidFill>
                <a:srgbClr val="0E8388"/>
              </a:solidFill>
              <a:latin typeface="Poppins"/>
              <a:ea typeface="Poppins"/>
              <a:cs typeface="Poppins"/>
              <a:sym typeface="Poppins"/>
            </a:endParaRPr>
          </a:p>
        </p:txBody>
      </p:sp>
      <p:sp>
        <p:nvSpPr>
          <p:cNvPr id="580" name="Google Shape;580;p33"/>
          <p:cNvSpPr txBox="1"/>
          <p:nvPr/>
        </p:nvSpPr>
        <p:spPr>
          <a:xfrm>
            <a:off x="914400" y="7758170"/>
            <a:ext cx="5812500" cy="15330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1200"/>
              </a:spcBef>
              <a:spcAft>
                <a:spcPts val="1200"/>
              </a:spcAft>
              <a:buClr>
                <a:srgbClr val="000000"/>
              </a:buClr>
              <a:buSzPts val="1100"/>
              <a:buFont typeface="Arial"/>
              <a:buNone/>
            </a:pPr>
            <a:r>
              <a:rPr b="1" i="0" lang="en-GB" sz="2238" u="none" cap="none" strike="noStrike">
                <a:solidFill>
                  <a:srgbClr val="0E8388"/>
                </a:solidFill>
                <a:latin typeface="Poppins"/>
                <a:ea typeface="Poppins"/>
                <a:cs typeface="Poppins"/>
                <a:sym typeface="Poppins"/>
              </a:rPr>
              <a:t>… Y TENER CUIDADO CON SUS LIMITACIONES;</a:t>
            </a:r>
            <a:br>
              <a:rPr b="1" i="0" lang="en-GB" sz="2238" u="none" cap="none" strike="noStrike">
                <a:solidFill>
                  <a:srgbClr val="0E8388"/>
                </a:solidFill>
                <a:latin typeface="Poppins"/>
                <a:ea typeface="Poppins"/>
                <a:cs typeface="Poppins"/>
                <a:sym typeface="Poppins"/>
              </a:rPr>
            </a:br>
            <a:r>
              <a:rPr b="1" i="0" lang="en-GB" sz="2238" u="none" cap="none" strike="noStrike">
                <a:solidFill>
                  <a:srgbClr val="0E8388"/>
                </a:solidFill>
                <a:latin typeface="Poppins"/>
                <a:ea typeface="Poppins"/>
                <a:cs typeface="Poppins"/>
                <a:sym typeface="Poppins"/>
              </a:rPr>
              <a:t> ADAPTARLA A LAS NECESIDADES DE LA EMPRESA</a:t>
            </a:r>
            <a:endParaRPr b="1" i="0" sz="2238" u="none" cap="none" strike="noStrike">
              <a:solidFill>
                <a:srgbClr val="0E8388"/>
              </a:solidFill>
              <a:latin typeface="Poppins"/>
              <a:ea typeface="Poppins"/>
              <a:cs typeface="Poppins"/>
              <a:sym typeface="Poppins"/>
            </a:endParaRPr>
          </a:p>
        </p:txBody>
      </p:sp>
      <p:sp>
        <p:nvSpPr>
          <p:cNvPr id="581" name="Google Shape;581;p33"/>
          <p:cNvSpPr txBox="1"/>
          <p:nvPr/>
        </p:nvSpPr>
        <p:spPr>
          <a:xfrm>
            <a:off x="1297627" y="3363874"/>
            <a:ext cx="5446500" cy="3693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1200"/>
              </a:spcBef>
              <a:spcAft>
                <a:spcPts val="1200"/>
              </a:spcAft>
              <a:buClr>
                <a:srgbClr val="000000"/>
              </a:buClr>
              <a:buSzPts val="1100"/>
              <a:buFont typeface="Arial"/>
              <a:buNone/>
            </a:pPr>
            <a:r>
              <a:rPr b="1" i="0" lang="en-GB" sz="2400" u="none" cap="none" strike="noStrike">
                <a:solidFill>
                  <a:srgbClr val="0E8388"/>
                </a:solidFill>
                <a:latin typeface="Poppins"/>
                <a:ea typeface="Poppins"/>
                <a:cs typeface="Poppins"/>
                <a:sym typeface="Poppins"/>
              </a:rPr>
              <a:t>RESPETAR LA PRIVACIDAD</a:t>
            </a:r>
            <a:endParaRPr b="1" i="0" sz="2400" u="none" cap="none" strike="noStrike">
              <a:solidFill>
                <a:srgbClr val="0E8388"/>
              </a:solidFill>
              <a:latin typeface="Poppins"/>
              <a:ea typeface="Poppins"/>
              <a:cs typeface="Poppins"/>
              <a:sym typeface="Poppins"/>
            </a:endParaRPr>
          </a:p>
        </p:txBody>
      </p:sp>
      <p:sp>
        <p:nvSpPr>
          <p:cNvPr id="582" name="Google Shape;582;p33"/>
          <p:cNvSpPr txBox="1"/>
          <p:nvPr/>
        </p:nvSpPr>
        <p:spPr>
          <a:xfrm>
            <a:off x="12715668" y="5819828"/>
            <a:ext cx="4317900" cy="79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1200"/>
              </a:spcAft>
              <a:buClr>
                <a:srgbClr val="000000"/>
              </a:buClr>
              <a:buSzPts val="1100"/>
              <a:buFont typeface="Arial"/>
              <a:buNone/>
            </a:pPr>
            <a:r>
              <a:rPr b="1" i="0" lang="en-GB" sz="2400" u="none" cap="none" strike="noStrike">
                <a:solidFill>
                  <a:srgbClr val="0E8388"/>
                </a:solidFill>
                <a:latin typeface="Poppins"/>
                <a:ea typeface="Poppins"/>
                <a:cs typeface="Poppins"/>
                <a:sym typeface="Poppins"/>
              </a:rPr>
              <a:t>ESTABLECER UNA RELACIÓN DE CONFIANZA</a:t>
            </a:r>
            <a:endParaRPr b="1" i="0" sz="2400" u="none" cap="none" strike="noStrike">
              <a:solidFill>
                <a:srgbClr val="0E8388"/>
              </a:solidFill>
              <a:latin typeface="Poppins"/>
              <a:ea typeface="Poppins"/>
              <a:cs typeface="Poppins"/>
              <a:sym typeface="Poppins"/>
            </a:endParaRPr>
          </a:p>
        </p:txBody>
      </p:sp>
      <p:sp>
        <p:nvSpPr>
          <p:cNvPr id="583" name="Google Shape;583;p33"/>
          <p:cNvSpPr txBox="1"/>
          <p:nvPr/>
        </p:nvSpPr>
        <p:spPr>
          <a:xfrm>
            <a:off x="398876" y="4933066"/>
            <a:ext cx="5446500" cy="3693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1200"/>
              </a:spcBef>
              <a:spcAft>
                <a:spcPts val="1200"/>
              </a:spcAft>
              <a:buClr>
                <a:srgbClr val="000000"/>
              </a:buClr>
              <a:buSzPts val="1100"/>
              <a:buFont typeface="Arial"/>
              <a:buNone/>
            </a:pPr>
            <a:r>
              <a:rPr b="1" i="0" lang="en-GB" sz="2400" u="none" cap="none" strike="noStrike">
                <a:solidFill>
                  <a:srgbClr val="0E8388"/>
                </a:solidFill>
                <a:latin typeface="Poppins"/>
                <a:ea typeface="Poppins"/>
                <a:cs typeface="Poppins"/>
                <a:sym typeface="Poppins"/>
              </a:rPr>
              <a:t>UTILIZAR LA TECNOLOGÍA…</a:t>
            </a:r>
            <a:endParaRPr b="1" i="0" sz="2400" u="none" cap="none" strike="noStrike">
              <a:solidFill>
                <a:srgbClr val="0E8388"/>
              </a:solidFill>
              <a:latin typeface="Poppins"/>
              <a:ea typeface="Poppins"/>
              <a:cs typeface="Poppins"/>
              <a:sym typeface="Poppins"/>
            </a:endParaRPr>
          </a:p>
        </p:txBody>
      </p:sp>
      <p:sp>
        <p:nvSpPr>
          <p:cNvPr id="584" name="Google Shape;584;p33"/>
          <p:cNvSpPr txBox="1"/>
          <p:nvPr/>
        </p:nvSpPr>
        <p:spPr>
          <a:xfrm>
            <a:off x="11321840" y="8524964"/>
            <a:ext cx="4317900" cy="121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1200"/>
              </a:spcAft>
              <a:buClr>
                <a:srgbClr val="000000"/>
              </a:buClr>
              <a:buSzPts val="1100"/>
              <a:buFont typeface="Arial"/>
              <a:buNone/>
            </a:pPr>
            <a:r>
              <a:rPr b="1" i="0" lang="en-GB" sz="2400" u="none" cap="none" strike="noStrike">
                <a:solidFill>
                  <a:srgbClr val="0E8388"/>
                </a:solidFill>
                <a:latin typeface="Poppins"/>
                <a:ea typeface="Poppins"/>
                <a:cs typeface="Poppins"/>
                <a:sym typeface="Poppins"/>
              </a:rPr>
              <a:t>DISEÑAR PROCESOS DE RETROALIMENTACIÓN PARA MEJORAR EL DESEMPEÑO</a:t>
            </a:r>
            <a:endParaRPr b="1" i="0" sz="2400" u="none" cap="none" strike="noStrike">
              <a:solidFill>
                <a:srgbClr val="0E8388"/>
              </a:solidFill>
              <a:latin typeface="Poppins"/>
              <a:ea typeface="Poppins"/>
              <a:cs typeface="Poppins"/>
              <a:sym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34"/>
          <p:cNvSpPr txBox="1"/>
          <p:nvPr/>
        </p:nvSpPr>
        <p:spPr>
          <a:xfrm>
            <a:off x="4614620" y="442836"/>
            <a:ext cx="9363000" cy="1654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1200"/>
              </a:spcBef>
              <a:spcAft>
                <a:spcPts val="1200"/>
              </a:spcAft>
              <a:buClr>
                <a:srgbClr val="000000"/>
              </a:buClr>
              <a:buSzPts val="1100"/>
              <a:buFont typeface="Arial"/>
              <a:buNone/>
            </a:pPr>
            <a:r>
              <a:rPr b="1" i="0" lang="en-GB" sz="5000" u="none" cap="none" strike="noStrike">
                <a:solidFill>
                  <a:srgbClr val="002C47"/>
                </a:solidFill>
                <a:latin typeface="Poppins"/>
                <a:ea typeface="Poppins"/>
                <a:cs typeface="Poppins"/>
                <a:sym typeface="Poppins"/>
              </a:rPr>
              <a:t>PARTE PRÁCTICA: GUÍA PARA LA OFICINA EN CASA</a:t>
            </a:r>
            <a:endParaRPr b="1" i="0" sz="5000" u="none" cap="none" strike="noStrike">
              <a:solidFill>
                <a:srgbClr val="002C47"/>
              </a:solidFill>
              <a:latin typeface="Poppins"/>
              <a:ea typeface="Poppins"/>
              <a:cs typeface="Poppins"/>
              <a:sym typeface="Poppins"/>
            </a:endParaRPr>
          </a:p>
        </p:txBody>
      </p:sp>
      <p:pic>
        <p:nvPicPr>
          <p:cNvPr descr="A computer desk with a keyboard and mouse&#10;&#10;Description automatically generated" id="591" name="Google Shape;591;p34"/>
          <p:cNvPicPr preferRelativeResize="0"/>
          <p:nvPr/>
        </p:nvPicPr>
        <p:blipFill rotWithShape="1">
          <a:blip r:embed="rId3">
            <a:alphaModFix/>
          </a:blip>
          <a:srcRect b="0" l="0" r="0" t="0"/>
          <a:stretch/>
        </p:blipFill>
        <p:spPr>
          <a:xfrm>
            <a:off x="407409" y="2228850"/>
            <a:ext cx="6855469" cy="5657849"/>
          </a:xfrm>
          <a:prstGeom prst="rect">
            <a:avLst/>
          </a:prstGeom>
          <a:noFill/>
          <a:ln>
            <a:noFill/>
          </a:ln>
        </p:spPr>
      </p:pic>
      <p:pic>
        <p:nvPicPr>
          <p:cNvPr descr="Help with solid fill" id="592" name="Google Shape;592;p34"/>
          <p:cNvPicPr preferRelativeResize="0"/>
          <p:nvPr/>
        </p:nvPicPr>
        <p:blipFill rotWithShape="1">
          <a:blip r:embed="rId4">
            <a:alphaModFix/>
          </a:blip>
          <a:srcRect b="0" l="0" r="0" t="0"/>
          <a:stretch/>
        </p:blipFill>
        <p:spPr>
          <a:xfrm>
            <a:off x="7450160" y="2076451"/>
            <a:ext cx="1600200" cy="1600200"/>
          </a:xfrm>
          <a:prstGeom prst="rect">
            <a:avLst/>
          </a:prstGeom>
          <a:noFill/>
          <a:ln>
            <a:noFill/>
          </a:ln>
        </p:spPr>
      </p:pic>
      <p:sp>
        <p:nvSpPr>
          <p:cNvPr id="593" name="Google Shape;593;p34"/>
          <p:cNvSpPr/>
          <p:nvPr/>
        </p:nvSpPr>
        <p:spPr>
          <a:xfrm>
            <a:off x="9237642" y="2228851"/>
            <a:ext cx="8821758" cy="1295400"/>
          </a:xfrm>
          <a:prstGeom prst="roundRect">
            <a:avLst>
              <a:gd fmla="val 16667" name="adj"/>
            </a:avLst>
          </a:prstGeom>
          <a:solidFill>
            <a:schemeClr val="accent3">
              <a:alpha val="24313"/>
            </a:schemeClr>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100"/>
              <a:buFont typeface="Arial"/>
              <a:buNone/>
            </a:pPr>
            <a:r>
              <a:t/>
            </a:r>
            <a:endParaRPr b="0" i="0" sz="2900" u="none" cap="none" strike="noStrike">
              <a:solidFill>
                <a:schemeClr val="dk1"/>
              </a:solidFill>
              <a:latin typeface="Poppins"/>
              <a:ea typeface="Poppins"/>
              <a:cs typeface="Poppins"/>
              <a:sym typeface="Poppins"/>
            </a:endParaRPr>
          </a:p>
          <a:p>
            <a:pPr indent="0" lvl="0" marL="0" marR="0" rtl="0" algn="l">
              <a:lnSpc>
                <a:spcPct val="115000"/>
              </a:lnSpc>
              <a:spcBef>
                <a:spcPts val="1200"/>
              </a:spcBef>
              <a:spcAft>
                <a:spcPts val="0"/>
              </a:spcAft>
              <a:buClr>
                <a:srgbClr val="000000"/>
              </a:buClr>
              <a:buSzPts val="1100"/>
              <a:buFont typeface="Arial"/>
              <a:buNone/>
            </a:pPr>
            <a:r>
              <a:rPr b="0" i="0" lang="en-GB" sz="2900" u="none" cap="none" strike="noStrike">
                <a:solidFill>
                  <a:schemeClr val="dk1"/>
                </a:solidFill>
                <a:latin typeface="Poppins"/>
                <a:ea typeface="Poppins"/>
                <a:cs typeface="Poppins"/>
                <a:sym typeface="Poppins"/>
              </a:rPr>
              <a:t>Primera consideración al montar una oficina en casa: </a:t>
            </a:r>
            <a:r>
              <a:rPr b="1" i="0" lang="en-GB" sz="2900" u="none" cap="none" strike="noStrike">
                <a:solidFill>
                  <a:schemeClr val="dk1"/>
                </a:solidFill>
                <a:latin typeface="Poppins"/>
                <a:ea typeface="Poppins"/>
                <a:cs typeface="Poppins"/>
                <a:sym typeface="Poppins"/>
              </a:rPr>
              <a:t>¿Cuánto tiempo lo necesitarás?</a:t>
            </a:r>
            <a:endParaRPr b="1" i="0" sz="2900" u="none" cap="none" strike="noStrike">
              <a:solidFill>
                <a:schemeClr val="dk1"/>
              </a:solidFill>
              <a:latin typeface="Poppins"/>
              <a:ea typeface="Poppins"/>
              <a:cs typeface="Poppins"/>
              <a:sym typeface="Poppins"/>
            </a:endParaRPr>
          </a:p>
          <a:p>
            <a:pPr indent="0" lvl="0" marL="0" marR="0" rtl="0" algn="l">
              <a:lnSpc>
                <a:spcPct val="115000"/>
              </a:lnSpc>
              <a:spcBef>
                <a:spcPts val="1200"/>
              </a:spcBef>
              <a:spcAft>
                <a:spcPts val="1200"/>
              </a:spcAft>
              <a:buClr>
                <a:srgbClr val="000000"/>
              </a:buClr>
              <a:buSzPts val="1100"/>
              <a:buFont typeface="Arial"/>
              <a:buNone/>
            </a:pPr>
            <a:r>
              <a:t/>
            </a:r>
            <a:endParaRPr b="1" i="0" sz="3000" u="none" cap="none" strike="noStrike">
              <a:solidFill>
                <a:schemeClr val="dk1"/>
              </a:solidFill>
              <a:latin typeface="Poppins"/>
              <a:ea typeface="Poppins"/>
              <a:cs typeface="Poppins"/>
              <a:sym typeface="Poppins"/>
            </a:endParaRPr>
          </a:p>
        </p:txBody>
      </p:sp>
      <p:sp>
        <p:nvSpPr>
          <p:cNvPr id="594" name="Google Shape;594;p34"/>
          <p:cNvSpPr/>
          <p:nvPr/>
        </p:nvSpPr>
        <p:spPr>
          <a:xfrm flipH="1" rot="10598374">
            <a:off x="-182166" y="-723823"/>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5" name="Google Shape;595;p34"/>
          <p:cNvSpPr/>
          <p:nvPr/>
        </p:nvSpPr>
        <p:spPr>
          <a:xfrm rot="-10602057">
            <a:off x="11989810" y="-716852"/>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6" name="Google Shape;596;p34"/>
          <p:cNvSpPr/>
          <p:nvPr/>
        </p:nvSpPr>
        <p:spPr>
          <a:xfrm>
            <a:off x="7790007" y="4574486"/>
            <a:ext cx="4782993" cy="3312214"/>
          </a:xfrm>
          <a:prstGeom prst="roundRect">
            <a:avLst>
              <a:gd fmla="val 16667" name="adj"/>
            </a:avLst>
          </a:prstGeom>
          <a:solidFill>
            <a:schemeClr val="accent3">
              <a:alpha val="24313"/>
            </a:schemeClr>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1200"/>
              </a:spcBef>
              <a:spcAft>
                <a:spcPts val="1200"/>
              </a:spcAft>
              <a:buClr>
                <a:srgbClr val="000000"/>
              </a:buClr>
              <a:buSzPts val="1100"/>
              <a:buFont typeface="Arial"/>
              <a:buNone/>
            </a:pPr>
            <a:r>
              <a:rPr b="0" i="0" lang="en-GB" sz="3000" u="none" cap="none" strike="noStrike">
                <a:solidFill>
                  <a:schemeClr val="dk1"/>
                </a:solidFill>
                <a:latin typeface="Poppins"/>
                <a:ea typeface="Poppins"/>
                <a:cs typeface="Poppins"/>
                <a:sym typeface="Poppins"/>
              </a:rPr>
              <a:t>No tiene sentido gastar miles de euros en una oficina en casa que solo usarás ocasionalmente.</a:t>
            </a:r>
            <a:endParaRPr b="0" i="0" sz="3000" u="none" cap="none" strike="noStrike">
              <a:solidFill>
                <a:schemeClr val="dk1"/>
              </a:solidFill>
              <a:latin typeface="Poppins"/>
              <a:ea typeface="Poppins"/>
              <a:cs typeface="Poppins"/>
              <a:sym typeface="Poppins"/>
            </a:endParaRPr>
          </a:p>
        </p:txBody>
      </p:sp>
      <p:sp>
        <p:nvSpPr>
          <p:cNvPr id="597" name="Google Shape;597;p34"/>
          <p:cNvSpPr/>
          <p:nvPr/>
        </p:nvSpPr>
        <p:spPr>
          <a:xfrm>
            <a:off x="13276407" y="4596849"/>
            <a:ext cx="4782993" cy="3312214"/>
          </a:xfrm>
          <a:prstGeom prst="roundRect">
            <a:avLst>
              <a:gd fmla="val 16667" name="adj"/>
            </a:avLst>
          </a:prstGeom>
          <a:solidFill>
            <a:schemeClr val="accent3">
              <a:alpha val="24313"/>
            </a:schemeClr>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1200"/>
              </a:spcBef>
              <a:spcAft>
                <a:spcPts val="1200"/>
              </a:spcAft>
              <a:buClr>
                <a:srgbClr val="000000"/>
              </a:buClr>
              <a:buSzPts val="1100"/>
              <a:buFont typeface="Arial"/>
              <a:buNone/>
            </a:pPr>
            <a:r>
              <a:rPr b="0" i="0" lang="en-GB" sz="2700" u="none" cap="none" strike="noStrike">
                <a:solidFill>
                  <a:schemeClr val="dk1"/>
                </a:solidFill>
                <a:latin typeface="Poppins"/>
                <a:ea typeface="Poppins"/>
                <a:cs typeface="Poppins"/>
                <a:sym typeface="Poppins"/>
              </a:rPr>
              <a:t>Una solución provisional para un uso a largo plazo resultaría incómoda:</a:t>
            </a:r>
            <a:br>
              <a:rPr b="0" i="0" lang="en-GB" sz="2700" u="none" cap="none" strike="noStrike">
                <a:solidFill>
                  <a:schemeClr val="dk1"/>
                </a:solidFill>
                <a:latin typeface="Poppins"/>
                <a:ea typeface="Poppins"/>
                <a:cs typeface="Poppins"/>
                <a:sym typeface="Poppins"/>
              </a:rPr>
            </a:br>
            <a:r>
              <a:rPr b="0" i="0" lang="en-GB" sz="2700" u="none" cap="none" strike="noStrike">
                <a:solidFill>
                  <a:schemeClr val="dk1"/>
                </a:solidFill>
                <a:latin typeface="Poppins"/>
                <a:ea typeface="Poppins"/>
                <a:cs typeface="Poppins"/>
                <a:sym typeface="Poppins"/>
              </a:rPr>
              <a:t> por ejemplo, trabajar en la mesa de la cocina.</a:t>
            </a:r>
            <a:endParaRPr b="0" i="0" sz="2700" u="none" cap="none" strike="noStrike">
              <a:solidFill>
                <a:schemeClr val="dk1"/>
              </a:solidFill>
              <a:latin typeface="Poppins"/>
              <a:ea typeface="Poppins"/>
              <a:cs typeface="Poppins"/>
              <a:sym typeface="Poppins"/>
            </a:endParaRPr>
          </a:p>
        </p:txBody>
      </p:sp>
      <p:grpSp>
        <p:nvGrpSpPr>
          <p:cNvPr id="598" name="Google Shape;598;p34"/>
          <p:cNvGrpSpPr/>
          <p:nvPr/>
        </p:nvGrpSpPr>
        <p:grpSpPr>
          <a:xfrm>
            <a:off x="-1190852" y="9449438"/>
            <a:ext cx="20973813" cy="837562"/>
            <a:chOff x="0" y="-57150"/>
            <a:chExt cx="11607985" cy="463550"/>
          </a:xfrm>
        </p:grpSpPr>
        <p:sp>
          <p:nvSpPr>
            <p:cNvPr id="599" name="Google Shape;599;p34"/>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0" name="Google Shape;600;p34"/>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01" name="Google Shape;601;p34"/>
          <p:cNvGrpSpPr/>
          <p:nvPr/>
        </p:nvGrpSpPr>
        <p:grpSpPr>
          <a:xfrm>
            <a:off x="2640679" y="9449438"/>
            <a:ext cx="13310752" cy="837562"/>
            <a:chOff x="0" y="-57150"/>
            <a:chExt cx="7366854" cy="463550"/>
          </a:xfrm>
        </p:grpSpPr>
        <p:sp>
          <p:nvSpPr>
            <p:cNvPr id="602" name="Google Shape;602;p34"/>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3" name="Google Shape;603;p34"/>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04" name="Google Shape;604;p34"/>
          <p:cNvGrpSpPr/>
          <p:nvPr/>
        </p:nvGrpSpPr>
        <p:grpSpPr>
          <a:xfrm>
            <a:off x="4283439" y="9449438"/>
            <a:ext cx="10025232" cy="837562"/>
            <a:chOff x="0" y="-57150"/>
            <a:chExt cx="5548478" cy="463550"/>
          </a:xfrm>
        </p:grpSpPr>
        <p:sp>
          <p:nvSpPr>
            <p:cNvPr id="605" name="Google Shape;605;p34"/>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6" name="Google Shape;606;p34"/>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pic>
        <p:nvPicPr>
          <p:cNvPr descr="Work from home desk with solid fill" id="612" name="Google Shape;612;p35"/>
          <p:cNvPicPr preferRelativeResize="0"/>
          <p:nvPr/>
        </p:nvPicPr>
        <p:blipFill rotWithShape="1">
          <a:blip r:embed="rId3">
            <a:alphaModFix/>
          </a:blip>
          <a:srcRect b="0" l="0" r="0" t="0"/>
          <a:stretch/>
        </p:blipFill>
        <p:spPr>
          <a:xfrm>
            <a:off x="8077200" y="3220666"/>
            <a:ext cx="1295400" cy="1295400"/>
          </a:xfrm>
          <a:prstGeom prst="rect">
            <a:avLst/>
          </a:prstGeom>
          <a:noFill/>
          <a:ln>
            <a:noFill/>
          </a:ln>
        </p:spPr>
      </p:pic>
      <p:pic>
        <p:nvPicPr>
          <p:cNvPr descr="Door Open with solid fill" id="613" name="Google Shape;613;p35"/>
          <p:cNvPicPr preferRelativeResize="0"/>
          <p:nvPr/>
        </p:nvPicPr>
        <p:blipFill rotWithShape="1">
          <a:blip r:embed="rId4">
            <a:alphaModFix/>
          </a:blip>
          <a:srcRect b="0" l="0" r="0" t="0"/>
          <a:stretch/>
        </p:blipFill>
        <p:spPr>
          <a:xfrm>
            <a:off x="2514600" y="3411166"/>
            <a:ext cx="914400" cy="914400"/>
          </a:xfrm>
          <a:prstGeom prst="rect">
            <a:avLst/>
          </a:prstGeom>
          <a:noFill/>
          <a:ln>
            <a:noFill/>
          </a:ln>
        </p:spPr>
      </p:pic>
      <p:pic>
        <p:nvPicPr>
          <p:cNvPr descr="Window with solid fill" id="614" name="Google Shape;614;p35"/>
          <p:cNvPicPr preferRelativeResize="0"/>
          <p:nvPr/>
        </p:nvPicPr>
        <p:blipFill rotWithShape="1">
          <a:blip r:embed="rId5">
            <a:alphaModFix/>
          </a:blip>
          <a:srcRect b="0" l="0" r="0" t="0"/>
          <a:stretch/>
        </p:blipFill>
        <p:spPr>
          <a:xfrm>
            <a:off x="14478000" y="3411166"/>
            <a:ext cx="914400" cy="914400"/>
          </a:xfrm>
          <a:prstGeom prst="rect">
            <a:avLst/>
          </a:prstGeom>
          <a:noFill/>
          <a:ln>
            <a:noFill/>
          </a:ln>
        </p:spPr>
      </p:pic>
      <p:sp>
        <p:nvSpPr>
          <p:cNvPr id="615" name="Google Shape;615;p35"/>
          <p:cNvSpPr txBox="1"/>
          <p:nvPr/>
        </p:nvSpPr>
        <p:spPr>
          <a:xfrm>
            <a:off x="4691166" y="495300"/>
            <a:ext cx="9363000" cy="769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GB" sz="5000" u="none" cap="none" strike="noStrike">
                <a:solidFill>
                  <a:srgbClr val="002C47"/>
                </a:solidFill>
                <a:latin typeface="Poppins"/>
                <a:ea typeface="Poppins"/>
                <a:cs typeface="Poppins"/>
                <a:sym typeface="Poppins"/>
              </a:rPr>
              <a:t>TRES DIRECTRICES BÁSICAS</a:t>
            </a:r>
            <a:endParaRPr b="0" i="0" sz="1400" u="none" cap="none" strike="noStrike">
              <a:solidFill>
                <a:srgbClr val="000000"/>
              </a:solidFill>
              <a:latin typeface="Arial"/>
              <a:ea typeface="Arial"/>
              <a:cs typeface="Arial"/>
              <a:sym typeface="Arial"/>
            </a:endParaRPr>
          </a:p>
        </p:txBody>
      </p:sp>
      <p:sp>
        <p:nvSpPr>
          <p:cNvPr id="616" name="Google Shape;616;p35"/>
          <p:cNvSpPr txBox="1"/>
          <p:nvPr/>
        </p:nvSpPr>
        <p:spPr>
          <a:xfrm>
            <a:off x="4876800" y="1487689"/>
            <a:ext cx="9363000" cy="615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1200"/>
              </a:spcBef>
              <a:spcAft>
                <a:spcPts val="1200"/>
              </a:spcAft>
              <a:buClr>
                <a:srgbClr val="000000"/>
              </a:buClr>
              <a:buSzPts val="1100"/>
              <a:buFont typeface="Arial"/>
              <a:buNone/>
            </a:pPr>
            <a:r>
              <a:rPr b="1" i="1" lang="en-GB" sz="4000" u="none" cap="none" strike="noStrike">
                <a:solidFill>
                  <a:srgbClr val="002C47"/>
                </a:solidFill>
                <a:latin typeface="Poppins"/>
                <a:ea typeface="Poppins"/>
                <a:cs typeface="Poppins"/>
                <a:sym typeface="Poppins"/>
              </a:rPr>
              <a:t>Una oficina en casa debe ser:</a:t>
            </a:r>
            <a:endParaRPr b="1" i="1" sz="4000" u="none" cap="none" strike="noStrike">
              <a:solidFill>
                <a:srgbClr val="002C47"/>
              </a:solidFill>
              <a:latin typeface="Poppins"/>
              <a:ea typeface="Poppins"/>
              <a:cs typeface="Poppins"/>
              <a:sym typeface="Poppins"/>
            </a:endParaRPr>
          </a:p>
        </p:txBody>
      </p:sp>
      <p:sp>
        <p:nvSpPr>
          <p:cNvPr id="617" name="Google Shape;617;p35"/>
          <p:cNvSpPr txBox="1"/>
          <p:nvPr/>
        </p:nvSpPr>
        <p:spPr>
          <a:xfrm>
            <a:off x="1235825" y="4516075"/>
            <a:ext cx="3455400" cy="769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GB" sz="5000" u="none" cap="none" strike="noStrike">
                <a:solidFill>
                  <a:srgbClr val="002C47"/>
                </a:solidFill>
                <a:latin typeface="Poppins"/>
                <a:ea typeface="Poppins"/>
                <a:cs typeface="Poppins"/>
                <a:sym typeface="Poppins"/>
              </a:rPr>
              <a:t>SEPARADA</a:t>
            </a:r>
            <a:endParaRPr b="0" i="0" sz="1400" u="none" cap="none" strike="noStrike">
              <a:solidFill>
                <a:srgbClr val="000000"/>
              </a:solidFill>
              <a:latin typeface="Arial"/>
              <a:ea typeface="Arial"/>
              <a:cs typeface="Arial"/>
              <a:sym typeface="Arial"/>
            </a:endParaRPr>
          </a:p>
        </p:txBody>
      </p:sp>
      <p:sp>
        <p:nvSpPr>
          <p:cNvPr id="618" name="Google Shape;618;p35"/>
          <p:cNvSpPr txBox="1"/>
          <p:nvPr/>
        </p:nvSpPr>
        <p:spPr>
          <a:xfrm>
            <a:off x="6705600" y="4516065"/>
            <a:ext cx="4360800" cy="769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GB" sz="5000" u="none" cap="none" strike="noStrike">
                <a:solidFill>
                  <a:srgbClr val="002C47"/>
                </a:solidFill>
                <a:latin typeface="Poppins"/>
                <a:ea typeface="Poppins"/>
                <a:cs typeface="Poppins"/>
                <a:sym typeface="Poppins"/>
              </a:rPr>
              <a:t>FIJA</a:t>
            </a:r>
            <a:endParaRPr b="0" i="0" sz="1400" u="none" cap="none" strike="noStrike">
              <a:solidFill>
                <a:srgbClr val="000000"/>
              </a:solidFill>
              <a:latin typeface="Arial"/>
              <a:ea typeface="Arial"/>
              <a:cs typeface="Arial"/>
              <a:sym typeface="Arial"/>
            </a:endParaRPr>
          </a:p>
        </p:txBody>
      </p:sp>
      <p:sp>
        <p:nvSpPr>
          <p:cNvPr id="619" name="Google Shape;619;p35"/>
          <p:cNvSpPr txBox="1"/>
          <p:nvPr/>
        </p:nvSpPr>
        <p:spPr>
          <a:xfrm>
            <a:off x="12840108" y="4408416"/>
            <a:ext cx="4212077" cy="740587"/>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GB" sz="5000" u="none" cap="none" strike="noStrike">
                <a:solidFill>
                  <a:srgbClr val="002C47"/>
                </a:solidFill>
                <a:latin typeface="Poppins"/>
                <a:ea typeface="Poppins"/>
                <a:cs typeface="Poppins"/>
                <a:sym typeface="Poppins"/>
              </a:rPr>
              <a:t>COMPATIBLE</a:t>
            </a:r>
            <a:endParaRPr b="0" i="0" sz="1400" u="none" cap="none" strike="noStrike">
              <a:solidFill>
                <a:srgbClr val="000000"/>
              </a:solidFill>
              <a:latin typeface="Arial"/>
              <a:ea typeface="Arial"/>
              <a:cs typeface="Arial"/>
              <a:sym typeface="Arial"/>
            </a:endParaRPr>
          </a:p>
        </p:txBody>
      </p:sp>
      <p:sp>
        <p:nvSpPr>
          <p:cNvPr id="620" name="Google Shape;620;p35"/>
          <p:cNvSpPr txBox="1"/>
          <p:nvPr/>
        </p:nvSpPr>
        <p:spPr>
          <a:xfrm>
            <a:off x="9732" y="5829300"/>
            <a:ext cx="5324400" cy="1523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1200"/>
              </a:spcBef>
              <a:spcAft>
                <a:spcPts val="1200"/>
              </a:spcAft>
              <a:buClr>
                <a:srgbClr val="000000"/>
              </a:buClr>
              <a:buSzPts val="1100"/>
              <a:buFont typeface="Arial"/>
              <a:buNone/>
            </a:pPr>
            <a:r>
              <a:rPr b="1" i="0" lang="en-GB" sz="3000" u="none" cap="none" strike="noStrike">
                <a:solidFill>
                  <a:srgbClr val="002C47"/>
                </a:solidFill>
                <a:latin typeface="Poppins"/>
                <a:ea typeface="Poppins"/>
                <a:cs typeface="Poppins"/>
                <a:sym typeface="Poppins"/>
              </a:rPr>
              <a:t>Una oficina debe tener un espacio designado exclusivo.</a:t>
            </a:r>
            <a:endParaRPr b="1" i="0" sz="3000" u="none" cap="none" strike="noStrike">
              <a:solidFill>
                <a:srgbClr val="002C47"/>
              </a:solidFill>
              <a:latin typeface="Poppins"/>
              <a:ea typeface="Poppins"/>
              <a:cs typeface="Poppins"/>
              <a:sym typeface="Poppins"/>
            </a:endParaRPr>
          </a:p>
        </p:txBody>
      </p:sp>
      <p:sp>
        <p:nvSpPr>
          <p:cNvPr id="621" name="Google Shape;621;p35"/>
          <p:cNvSpPr txBox="1"/>
          <p:nvPr/>
        </p:nvSpPr>
        <p:spPr>
          <a:xfrm>
            <a:off x="6223879" y="5829299"/>
            <a:ext cx="5324400" cy="2055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1200"/>
              </a:spcBef>
              <a:spcAft>
                <a:spcPts val="1200"/>
              </a:spcAft>
              <a:buClr>
                <a:srgbClr val="000000"/>
              </a:buClr>
              <a:buSzPts val="1100"/>
              <a:buFont typeface="Arial"/>
              <a:buNone/>
            </a:pPr>
            <a:r>
              <a:rPr b="1" i="0" lang="en-GB" sz="3000" u="none" cap="none" strike="noStrike">
                <a:solidFill>
                  <a:srgbClr val="002C47"/>
                </a:solidFill>
                <a:latin typeface="Poppins"/>
                <a:ea typeface="Poppins"/>
                <a:cs typeface="Poppins"/>
                <a:sym typeface="Poppins"/>
              </a:rPr>
              <a:t>Moverse entre diferentes lugares puede afectar negativamente tu flujo de trabajo.</a:t>
            </a:r>
            <a:endParaRPr b="1" i="0" sz="3000" u="none" cap="none" strike="noStrike">
              <a:solidFill>
                <a:srgbClr val="002C47"/>
              </a:solidFill>
              <a:latin typeface="Poppins"/>
              <a:ea typeface="Poppins"/>
              <a:cs typeface="Poppins"/>
              <a:sym typeface="Poppins"/>
            </a:endParaRPr>
          </a:p>
        </p:txBody>
      </p:sp>
      <p:sp>
        <p:nvSpPr>
          <p:cNvPr id="622" name="Google Shape;622;p35"/>
          <p:cNvSpPr txBox="1"/>
          <p:nvPr/>
        </p:nvSpPr>
        <p:spPr>
          <a:xfrm>
            <a:off x="11932357" y="5829300"/>
            <a:ext cx="6126900" cy="2055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1200"/>
              </a:spcBef>
              <a:spcAft>
                <a:spcPts val="1200"/>
              </a:spcAft>
              <a:buClr>
                <a:srgbClr val="000000"/>
              </a:buClr>
              <a:buSzPts val="1100"/>
              <a:buFont typeface="Arial"/>
              <a:buNone/>
            </a:pPr>
            <a:r>
              <a:rPr b="1" i="0" lang="en-GB" sz="3000" u="none" cap="none" strike="noStrike">
                <a:solidFill>
                  <a:srgbClr val="002C47"/>
                </a:solidFill>
                <a:latin typeface="Poppins"/>
                <a:ea typeface="Poppins"/>
                <a:cs typeface="Poppins"/>
                <a:sym typeface="Poppins"/>
              </a:rPr>
              <a:t>Encuentra un lugar bien iluminado —preferiblemente cerca de una ventana, libre de desorden y sin distracciones.</a:t>
            </a:r>
            <a:endParaRPr b="1" i="0" sz="3000" u="none" cap="none" strike="noStrike">
              <a:solidFill>
                <a:srgbClr val="002C47"/>
              </a:solidFill>
              <a:latin typeface="Poppins"/>
              <a:ea typeface="Poppins"/>
              <a:cs typeface="Poppins"/>
              <a:sym typeface="Poppins"/>
            </a:endParaRPr>
          </a:p>
        </p:txBody>
      </p:sp>
      <p:grpSp>
        <p:nvGrpSpPr>
          <p:cNvPr id="623" name="Google Shape;623;p35"/>
          <p:cNvGrpSpPr/>
          <p:nvPr/>
        </p:nvGrpSpPr>
        <p:grpSpPr>
          <a:xfrm>
            <a:off x="-1114307" y="9379653"/>
            <a:ext cx="20973813" cy="837562"/>
            <a:chOff x="0" y="-57150"/>
            <a:chExt cx="11607985" cy="463550"/>
          </a:xfrm>
        </p:grpSpPr>
        <p:sp>
          <p:nvSpPr>
            <p:cNvPr id="624" name="Google Shape;624;p35"/>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5" name="Google Shape;625;p35"/>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26" name="Google Shape;626;p35"/>
          <p:cNvGrpSpPr/>
          <p:nvPr/>
        </p:nvGrpSpPr>
        <p:grpSpPr>
          <a:xfrm>
            <a:off x="2717224" y="9379653"/>
            <a:ext cx="13310752" cy="837562"/>
            <a:chOff x="0" y="-57150"/>
            <a:chExt cx="7366854" cy="463550"/>
          </a:xfrm>
        </p:grpSpPr>
        <p:sp>
          <p:nvSpPr>
            <p:cNvPr id="627" name="Google Shape;627;p35"/>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8" name="Google Shape;628;p35"/>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29" name="Google Shape;629;p35"/>
          <p:cNvGrpSpPr/>
          <p:nvPr/>
        </p:nvGrpSpPr>
        <p:grpSpPr>
          <a:xfrm>
            <a:off x="4359984" y="9379653"/>
            <a:ext cx="10025232" cy="837562"/>
            <a:chOff x="0" y="-57150"/>
            <a:chExt cx="5548478" cy="463550"/>
          </a:xfrm>
        </p:grpSpPr>
        <p:sp>
          <p:nvSpPr>
            <p:cNvPr id="630" name="Google Shape;630;p35"/>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31" name="Google Shape;631;p35"/>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32" name="Google Shape;632;p35"/>
          <p:cNvSpPr/>
          <p:nvPr/>
        </p:nvSpPr>
        <p:spPr>
          <a:xfrm flipH="1" rot="10598374">
            <a:off x="-167030" y="-729217"/>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33" name="Google Shape;633;p35"/>
          <p:cNvSpPr/>
          <p:nvPr/>
        </p:nvSpPr>
        <p:spPr>
          <a:xfrm rot="-10602057">
            <a:off x="11989811" y="-670619"/>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36"/>
          <p:cNvSpPr txBox="1"/>
          <p:nvPr/>
        </p:nvSpPr>
        <p:spPr>
          <a:xfrm>
            <a:off x="3276600" y="670574"/>
            <a:ext cx="13182600" cy="861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200"/>
              </a:spcBef>
              <a:spcAft>
                <a:spcPts val="1200"/>
              </a:spcAft>
              <a:buClr>
                <a:srgbClr val="000000"/>
              </a:buClr>
              <a:buSzPts val="1100"/>
              <a:buFont typeface="Arial"/>
              <a:buNone/>
            </a:pPr>
            <a:r>
              <a:rPr b="1" i="0" lang="en-GB" sz="5000" u="none" cap="none" strike="noStrike">
                <a:solidFill>
                  <a:srgbClr val="000000"/>
                </a:solidFill>
                <a:latin typeface="Poppins"/>
                <a:ea typeface="Poppins"/>
                <a:cs typeface="Poppins"/>
                <a:sym typeface="Poppins"/>
              </a:rPr>
              <a:t>Consejos y sugerencias para compras</a:t>
            </a:r>
            <a:endParaRPr b="1" i="0" sz="5000" u="none" cap="none" strike="noStrike">
              <a:solidFill>
                <a:srgbClr val="000000"/>
              </a:solidFill>
              <a:latin typeface="Poppins"/>
              <a:ea typeface="Poppins"/>
              <a:cs typeface="Poppins"/>
              <a:sym typeface="Poppins"/>
            </a:endParaRPr>
          </a:p>
        </p:txBody>
      </p:sp>
      <p:pic>
        <p:nvPicPr>
          <p:cNvPr descr="A broken chair against a wall&#10;&#10;Description automatically generated" id="640" name="Google Shape;640;p36"/>
          <p:cNvPicPr preferRelativeResize="0"/>
          <p:nvPr/>
        </p:nvPicPr>
        <p:blipFill rotWithShape="1">
          <a:blip r:embed="rId3">
            <a:alphaModFix/>
          </a:blip>
          <a:srcRect b="0" l="0" r="0" t="0"/>
          <a:stretch/>
        </p:blipFill>
        <p:spPr>
          <a:xfrm>
            <a:off x="609600" y="3079089"/>
            <a:ext cx="6193229" cy="4128819"/>
          </a:xfrm>
          <a:prstGeom prst="rect">
            <a:avLst/>
          </a:prstGeom>
          <a:noFill/>
          <a:ln>
            <a:noFill/>
          </a:ln>
        </p:spPr>
      </p:pic>
      <p:pic>
        <p:nvPicPr>
          <p:cNvPr descr="Piggy Bank with solid fill" id="641" name="Google Shape;641;p36"/>
          <p:cNvPicPr preferRelativeResize="0"/>
          <p:nvPr/>
        </p:nvPicPr>
        <p:blipFill rotWithShape="1">
          <a:blip r:embed="rId4">
            <a:alphaModFix/>
          </a:blip>
          <a:srcRect b="0" l="0" r="0" t="0"/>
          <a:stretch/>
        </p:blipFill>
        <p:spPr>
          <a:xfrm>
            <a:off x="7620000" y="1684506"/>
            <a:ext cx="914400" cy="914400"/>
          </a:xfrm>
          <a:prstGeom prst="rect">
            <a:avLst/>
          </a:prstGeom>
          <a:noFill/>
          <a:ln>
            <a:noFill/>
          </a:ln>
        </p:spPr>
      </p:pic>
      <p:sp>
        <p:nvSpPr>
          <p:cNvPr id="642" name="Google Shape;642;p36"/>
          <p:cNvSpPr txBox="1"/>
          <p:nvPr/>
        </p:nvSpPr>
        <p:spPr>
          <a:xfrm>
            <a:off x="8839200" y="1711575"/>
            <a:ext cx="9196800" cy="1316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200"/>
              </a:spcBef>
              <a:spcAft>
                <a:spcPts val="1200"/>
              </a:spcAft>
              <a:buClr>
                <a:srgbClr val="000000"/>
              </a:buClr>
              <a:buSzPts val="1100"/>
              <a:buFont typeface="Arial"/>
              <a:buNone/>
            </a:pPr>
            <a:r>
              <a:rPr b="1" i="0" lang="en-GB" sz="3700" u="none" cap="none" strike="noStrike">
                <a:solidFill>
                  <a:schemeClr val="dk1"/>
                </a:solidFill>
                <a:latin typeface="Calibri"/>
                <a:ea typeface="Calibri"/>
                <a:cs typeface="Calibri"/>
                <a:sym typeface="Calibri"/>
              </a:rPr>
              <a:t>No </a:t>
            </a:r>
            <a:r>
              <a:rPr b="0" i="0" lang="en-GB" sz="3700" u="none" cap="none" strike="noStrike">
                <a:solidFill>
                  <a:schemeClr val="dk1"/>
                </a:solidFill>
                <a:latin typeface="Calibri"/>
                <a:ea typeface="Calibri"/>
                <a:cs typeface="Calibri"/>
                <a:sym typeface="Calibri"/>
              </a:rPr>
              <a:t>deberías ahorrar dinero en una silla de escritorio.</a:t>
            </a:r>
            <a:endParaRPr b="0" i="0" sz="3700" u="none" cap="none" strike="noStrike">
              <a:solidFill>
                <a:schemeClr val="dk1"/>
              </a:solidFill>
              <a:latin typeface="Calibri"/>
              <a:ea typeface="Calibri"/>
              <a:cs typeface="Calibri"/>
              <a:sym typeface="Calibri"/>
            </a:endParaRPr>
          </a:p>
        </p:txBody>
      </p:sp>
      <p:pic>
        <p:nvPicPr>
          <p:cNvPr descr="Web cam with solid fill" id="643" name="Google Shape;643;p36"/>
          <p:cNvPicPr preferRelativeResize="0"/>
          <p:nvPr/>
        </p:nvPicPr>
        <p:blipFill rotWithShape="1">
          <a:blip r:embed="rId5">
            <a:alphaModFix/>
          </a:blip>
          <a:srcRect b="0" l="0" r="0" t="0"/>
          <a:stretch/>
        </p:blipFill>
        <p:spPr>
          <a:xfrm>
            <a:off x="7620000" y="3058605"/>
            <a:ext cx="914400" cy="914400"/>
          </a:xfrm>
          <a:prstGeom prst="rect">
            <a:avLst/>
          </a:prstGeom>
          <a:noFill/>
          <a:ln>
            <a:noFill/>
          </a:ln>
        </p:spPr>
      </p:pic>
      <p:sp>
        <p:nvSpPr>
          <p:cNvPr id="644" name="Google Shape;644;p36"/>
          <p:cNvSpPr txBox="1"/>
          <p:nvPr/>
        </p:nvSpPr>
        <p:spPr>
          <a:xfrm>
            <a:off x="8839199" y="3002538"/>
            <a:ext cx="9769800" cy="1316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200"/>
              </a:spcBef>
              <a:spcAft>
                <a:spcPts val="1200"/>
              </a:spcAft>
              <a:buClr>
                <a:srgbClr val="000000"/>
              </a:buClr>
              <a:buSzPts val="1100"/>
              <a:buFont typeface="Arial"/>
              <a:buNone/>
            </a:pPr>
            <a:r>
              <a:rPr b="0" i="0" lang="en-GB" sz="3700" u="none" cap="none" strike="noStrike">
                <a:solidFill>
                  <a:schemeClr val="dk1"/>
                </a:solidFill>
                <a:latin typeface="Calibri"/>
                <a:ea typeface="Calibri"/>
                <a:cs typeface="Calibri"/>
                <a:sym typeface="Calibri"/>
              </a:rPr>
              <a:t>¿Muchas videollamadas? Invierte en una buena cámara web.</a:t>
            </a:r>
            <a:endParaRPr b="0" i="0" sz="3700" u="none" cap="none" strike="noStrike">
              <a:solidFill>
                <a:schemeClr val="dk1"/>
              </a:solidFill>
              <a:latin typeface="Calibri"/>
              <a:ea typeface="Calibri"/>
              <a:cs typeface="Calibri"/>
              <a:sym typeface="Calibri"/>
            </a:endParaRPr>
          </a:p>
        </p:txBody>
      </p:sp>
      <p:pic>
        <p:nvPicPr>
          <p:cNvPr descr="Wireless router with solid fill" id="645" name="Google Shape;645;p36"/>
          <p:cNvPicPr preferRelativeResize="0"/>
          <p:nvPr/>
        </p:nvPicPr>
        <p:blipFill rotWithShape="1">
          <a:blip r:embed="rId6">
            <a:alphaModFix/>
          </a:blip>
          <a:srcRect b="0" l="0" r="0" t="0"/>
          <a:stretch/>
        </p:blipFill>
        <p:spPr>
          <a:xfrm>
            <a:off x="7642698" y="4608013"/>
            <a:ext cx="914400" cy="914400"/>
          </a:xfrm>
          <a:prstGeom prst="rect">
            <a:avLst/>
          </a:prstGeom>
          <a:noFill/>
          <a:ln>
            <a:noFill/>
          </a:ln>
        </p:spPr>
      </p:pic>
      <p:sp>
        <p:nvSpPr>
          <p:cNvPr id="646" name="Google Shape;646;p36"/>
          <p:cNvSpPr txBox="1"/>
          <p:nvPr/>
        </p:nvSpPr>
        <p:spPr>
          <a:xfrm>
            <a:off x="8839199" y="4481780"/>
            <a:ext cx="9769800" cy="1316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200"/>
              </a:spcBef>
              <a:spcAft>
                <a:spcPts val="1200"/>
              </a:spcAft>
              <a:buClr>
                <a:srgbClr val="000000"/>
              </a:buClr>
              <a:buSzPts val="1100"/>
              <a:buFont typeface="Arial"/>
              <a:buNone/>
            </a:pPr>
            <a:r>
              <a:rPr b="0" i="0" lang="en-GB" sz="3700" u="none" cap="none" strike="noStrike">
                <a:solidFill>
                  <a:schemeClr val="dk1"/>
                </a:solidFill>
                <a:latin typeface="Calibri"/>
                <a:ea typeface="Calibri"/>
                <a:cs typeface="Calibri"/>
                <a:sym typeface="Calibri"/>
              </a:rPr>
              <a:t>Una conexión a internet estable es esencial.</a:t>
            </a:r>
            <a:br>
              <a:rPr b="0" i="0" lang="en-GB" sz="3700" u="none" cap="none" strike="noStrike">
                <a:solidFill>
                  <a:schemeClr val="dk1"/>
                </a:solidFill>
                <a:latin typeface="Calibri"/>
                <a:ea typeface="Calibri"/>
                <a:cs typeface="Calibri"/>
                <a:sym typeface="Calibri"/>
              </a:rPr>
            </a:br>
            <a:r>
              <a:rPr b="0" i="0" lang="en-GB" sz="3700" u="none" cap="none" strike="noStrike">
                <a:solidFill>
                  <a:schemeClr val="dk1"/>
                </a:solidFill>
                <a:latin typeface="Calibri"/>
                <a:ea typeface="Calibri"/>
                <a:cs typeface="Calibri"/>
                <a:sym typeface="Calibri"/>
              </a:rPr>
              <a:t> Ethernet &gt; WLAN</a:t>
            </a:r>
            <a:endParaRPr b="0" i="0" sz="3700" u="none" cap="none" strike="noStrike">
              <a:solidFill>
                <a:schemeClr val="dk1"/>
              </a:solidFill>
              <a:latin typeface="Calibri"/>
              <a:ea typeface="Calibri"/>
              <a:cs typeface="Calibri"/>
              <a:sym typeface="Calibri"/>
            </a:endParaRPr>
          </a:p>
        </p:txBody>
      </p:sp>
      <p:pic>
        <p:nvPicPr>
          <p:cNvPr descr="Fan with solid fill" id="647" name="Google Shape;647;p36"/>
          <p:cNvPicPr preferRelativeResize="0"/>
          <p:nvPr/>
        </p:nvPicPr>
        <p:blipFill rotWithShape="1">
          <a:blip r:embed="rId7">
            <a:alphaModFix/>
          </a:blip>
          <a:srcRect b="0" l="0" r="0" t="0"/>
          <a:stretch/>
        </p:blipFill>
        <p:spPr>
          <a:xfrm>
            <a:off x="7620000" y="6162451"/>
            <a:ext cx="914400" cy="914400"/>
          </a:xfrm>
          <a:prstGeom prst="rect">
            <a:avLst/>
          </a:prstGeom>
          <a:noFill/>
          <a:ln>
            <a:noFill/>
          </a:ln>
        </p:spPr>
      </p:pic>
      <p:sp>
        <p:nvSpPr>
          <p:cNvPr id="648" name="Google Shape;648;p36"/>
          <p:cNvSpPr txBox="1"/>
          <p:nvPr/>
        </p:nvSpPr>
        <p:spPr>
          <a:xfrm>
            <a:off x="8915398" y="5958149"/>
            <a:ext cx="9769800" cy="1316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200"/>
              </a:spcBef>
              <a:spcAft>
                <a:spcPts val="1200"/>
              </a:spcAft>
              <a:buClr>
                <a:srgbClr val="000000"/>
              </a:buClr>
              <a:buSzPts val="1100"/>
              <a:buFont typeface="Arial"/>
              <a:buNone/>
            </a:pPr>
            <a:r>
              <a:rPr b="0" i="0" lang="en-GB" sz="3700" u="none" cap="none" strike="noStrike">
                <a:solidFill>
                  <a:schemeClr val="dk1"/>
                </a:solidFill>
                <a:latin typeface="Calibri"/>
                <a:ea typeface="Calibri"/>
                <a:cs typeface="Calibri"/>
                <a:sym typeface="Calibri"/>
              </a:rPr>
              <a:t>Humidificador o ventilador para asegurar una ventilación adecuada.</a:t>
            </a:r>
            <a:endParaRPr b="0" i="0" sz="3700" u="none" cap="none" strike="noStrike">
              <a:solidFill>
                <a:schemeClr val="dk1"/>
              </a:solidFill>
              <a:latin typeface="Calibri"/>
              <a:ea typeface="Calibri"/>
              <a:cs typeface="Calibri"/>
              <a:sym typeface="Calibri"/>
            </a:endParaRPr>
          </a:p>
        </p:txBody>
      </p:sp>
      <p:pic>
        <p:nvPicPr>
          <p:cNvPr descr="Television with solid fill" id="649" name="Google Shape;649;p36"/>
          <p:cNvPicPr preferRelativeResize="0"/>
          <p:nvPr/>
        </p:nvPicPr>
        <p:blipFill rotWithShape="1">
          <a:blip r:embed="rId8">
            <a:alphaModFix/>
          </a:blip>
          <a:srcRect b="0" l="0" r="0" t="0"/>
          <a:stretch/>
        </p:blipFill>
        <p:spPr>
          <a:xfrm>
            <a:off x="7620000" y="7521209"/>
            <a:ext cx="914400" cy="914400"/>
          </a:xfrm>
          <a:prstGeom prst="rect">
            <a:avLst/>
          </a:prstGeom>
          <a:noFill/>
          <a:ln>
            <a:noFill/>
          </a:ln>
        </p:spPr>
      </p:pic>
      <p:sp>
        <p:nvSpPr>
          <p:cNvPr id="650" name="Google Shape;650;p36"/>
          <p:cNvSpPr txBox="1"/>
          <p:nvPr/>
        </p:nvSpPr>
        <p:spPr>
          <a:xfrm>
            <a:off x="8895942" y="7375050"/>
            <a:ext cx="9769800" cy="1316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200"/>
              </a:spcBef>
              <a:spcAft>
                <a:spcPts val="1200"/>
              </a:spcAft>
              <a:buClr>
                <a:srgbClr val="000000"/>
              </a:buClr>
              <a:buSzPts val="1100"/>
              <a:buFont typeface="Arial"/>
              <a:buNone/>
            </a:pPr>
            <a:r>
              <a:rPr b="0" i="0" lang="en-GB" sz="3700" u="none" cap="none" strike="noStrike">
                <a:solidFill>
                  <a:schemeClr val="dk1"/>
                </a:solidFill>
                <a:latin typeface="Calibri"/>
                <a:ea typeface="Calibri"/>
                <a:cs typeface="Calibri"/>
                <a:sym typeface="Calibri"/>
              </a:rPr>
              <a:t>Escritorio y/o monitor ajustable en altura para prevenir dolores de espalda.</a:t>
            </a:r>
            <a:endParaRPr b="0" i="0" sz="3700" u="none" cap="none" strike="noStrike">
              <a:solidFill>
                <a:schemeClr val="dk1"/>
              </a:solidFill>
              <a:latin typeface="Calibri"/>
              <a:ea typeface="Calibri"/>
              <a:cs typeface="Calibri"/>
              <a:sym typeface="Calibri"/>
            </a:endParaRPr>
          </a:p>
        </p:txBody>
      </p:sp>
      <p:pic>
        <p:nvPicPr>
          <p:cNvPr descr="Streetlight with solid fill" id="651" name="Google Shape;651;p36"/>
          <p:cNvPicPr preferRelativeResize="0"/>
          <p:nvPr/>
        </p:nvPicPr>
        <p:blipFill rotWithShape="1">
          <a:blip r:embed="rId9">
            <a:alphaModFix/>
          </a:blip>
          <a:srcRect b="0" l="0" r="0" t="0"/>
          <a:stretch/>
        </p:blipFill>
        <p:spPr>
          <a:xfrm>
            <a:off x="7620000" y="8956167"/>
            <a:ext cx="914400" cy="914400"/>
          </a:xfrm>
          <a:prstGeom prst="rect">
            <a:avLst/>
          </a:prstGeom>
          <a:noFill/>
          <a:ln>
            <a:noFill/>
          </a:ln>
        </p:spPr>
      </p:pic>
      <p:sp>
        <p:nvSpPr>
          <p:cNvPr id="652" name="Google Shape;652;p36"/>
          <p:cNvSpPr txBox="1"/>
          <p:nvPr/>
        </p:nvSpPr>
        <p:spPr>
          <a:xfrm>
            <a:off x="8964036" y="8830824"/>
            <a:ext cx="9769800" cy="1316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200"/>
              </a:spcBef>
              <a:spcAft>
                <a:spcPts val="1200"/>
              </a:spcAft>
              <a:buClr>
                <a:srgbClr val="000000"/>
              </a:buClr>
              <a:buSzPts val="1100"/>
              <a:buFont typeface="Arial"/>
              <a:buNone/>
            </a:pPr>
            <a:r>
              <a:rPr b="0" i="0" lang="en-GB" sz="3700" u="none" cap="none" strike="noStrike">
                <a:solidFill>
                  <a:schemeClr val="dk1"/>
                </a:solidFill>
                <a:latin typeface="Calibri"/>
                <a:ea typeface="Calibri"/>
                <a:cs typeface="Calibri"/>
                <a:sym typeface="Calibri"/>
              </a:rPr>
              <a:t>Una lámpara de escritorio, especialmente si trabajas por la noche.</a:t>
            </a:r>
            <a:endParaRPr b="0" i="0" sz="3700" u="none" cap="none" strike="noStrike">
              <a:solidFill>
                <a:schemeClr val="dk1"/>
              </a:solidFill>
              <a:latin typeface="Calibri"/>
              <a:ea typeface="Calibri"/>
              <a:cs typeface="Calibri"/>
              <a:sym typeface="Calibri"/>
            </a:endParaRPr>
          </a:p>
        </p:txBody>
      </p:sp>
      <p:sp>
        <p:nvSpPr>
          <p:cNvPr id="653" name="Google Shape;653;p36"/>
          <p:cNvSpPr/>
          <p:nvPr/>
        </p:nvSpPr>
        <p:spPr>
          <a:xfrm flipH="1" rot="10602053">
            <a:off x="89762" y="-827531"/>
            <a:ext cx="6571235" cy="2291719"/>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54" name="Google Shape;654;p36"/>
          <p:cNvSpPr/>
          <p:nvPr/>
        </p:nvSpPr>
        <p:spPr>
          <a:xfrm rot="-10602053">
            <a:off x="12402725" y="-772485"/>
            <a:ext cx="6235467" cy="2174619"/>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graphicFrame>
        <p:nvGraphicFramePr>
          <p:cNvPr id="660" name="Google Shape;660;p37"/>
          <p:cNvGraphicFramePr/>
          <p:nvPr/>
        </p:nvGraphicFramePr>
        <p:xfrm>
          <a:off x="-3106" y="1422950"/>
          <a:ext cx="3000000" cy="3000000"/>
        </p:xfrm>
        <a:graphic>
          <a:graphicData uri="http://schemas.openxmlformats.org/drawingml/2006/table">
            <a:tbl>
              <a:tblPr bandRow="1" firstRow="1">
                <a:noFill/>
                <a:tableStyleId>{DA069DA3-6B04-493A-B27B-70DE25DFCC7C}</a:tableStyleId>
              </a:tblPr>
              <a:tblGrid>
                <a:gridCol w="9144000"/>
                <a:gridCol w="9144000"/>
              </a:tblGrid>
              <a:tr h="1138225">
                <a:tc>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highlight>
                          <a:srgbClr val="FFFF00"/>
                        </a:highlight>
                      </a:endParaRPr>
                    </a:p>
                    <a:p>
                      <a:pPr indent="0" lvl="0" marL="0" marR="0" rtl="0" algn="ctr">
                        <a:lnSpc>
                          <a:spcPct val="100000"/>
                        </a:lnSpc>
                        <a:spcBef>
                          <a:spcPts val="0"/>
                        </a:spcBef>
                        <a:spcAft>
                          <a:spcPts val="0"/>
                        </a:spcAft>
                        <a:buClr>
                          <a:srgbClr val="000000"/>
                        </a:buClr>
                        <a:buSzPts val="5000"/>
                        <a:buFont typeface="Arial"/>
                        <a:buNone/>
                      </a:pPr>
                      <a:r>
                        <a:rPr b="1" lang="en-GB" sz="5000" u="none" cap="none" strike="noStrike">
                          <a:highlight>
                            <a:srgbClr val="FFFF00"/>
                          </a:highlight>
                        </a:rPr>
                        <a:t> </a:t>
                      </a:r>
                      <a:endParaRPr sz="1400" u="none" cap="none" strike="noStrike"/>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highlight>
                          <a:srgbClr val="FFFF00"/>
                        </a:highlight>
                      </a:endParaRPr>
                    </a:p>
                  </a:txBody>
                  <a:tcPr marT="45725" marB="45725" marR="91450" marL="91450">
                    <a:solidFill>
                      <a:schemeClr val="lt2"/>
                    </a:solidFill>
                  </a:tcPr>
                </a:tc>
              </a:tr>
              <a:tr h="1138225">
                <a:tc>
                  <a:txBody>
                    <a:bodyPr/>
                    <a:lstStyle/>
                    <a:p>
                      <a:pPr indent="0" lvl="0" marL="457200" marR="0" rtl="0" algn="ctr">
                        <a:lnSpc>
                          <a:spcPct val="100000"/>
                        </a:lnSpc>
                        <a:spcBef>
                          <a:spcPts val="0"/>
                        </a:spcBef>
                        <a:spcAft>
                          <a:spcPts val="0"/>
                        </a:spcAft>
                        <a:buClr>
                          <a:srgbClr val="000000"/>
                        </a:buClr>
                        <a:buSzPts val="4500"/>
                        <a:buFont typeface="Arial"/>
                        <a:buNone/>
                      </a:pPr>
                      <a:r>
                        <a:rPr lang="en-GB" sz="4500" u="none" cap="none" strike="noStrike"/>
                        <a:t>Comodidad y eficiencia personal</a:t>
                      </a:r>
                      <a:endParaRPr sz="4500" u="none" cap="none" strike="noStrike">
                        <a:latin typeface="Arial"/>
                        <a:ea typeface="Arial"/>
                        <a:cs typeface="Arial"/>
                        <a:sym typeface="Arial"/>
                      </a:endParaRPr>
                    </a:p>
                  </a:txBody>
                  <a:tcPr marT="0" marB="0" marR="68575" marL="68575"/>
                </a:tc>
                <a:tc>
                  <a:txBody>
                    <a:bodyPr/>
                    <a:lstStyle/>
                    <a:p>
                      <a:pPr indent="0" lvl="0" marL="457200" marR="0" rtl="0" algn="ctr">
                        <a:lnSpc>
                          <a:spcPct val="100000"/>
                        </a:lnSpc>
                        <a:spcBef>
                          <a:spcPts val="0"/>
                        </a:spcBef>
                        <a:spcAft>
                          <a:spcPts val="0"/>
                        </a:spcAft>
                        <a:buClr>
                          <a:srgbClr val="000000"/>
                        </a:buClr>
                        <a:buSzPts val="4500"/>
                        <a:buFont typeface="Arial"/>
                        <a:buNone/>
                      </a:pPr>
                      <a:r>
                        <a:rPr lang="en-GB" sz="4500" u="none" cap="none" strike="noStrike"/>
                        <a:t>Falta de seguridad de los datos</a:t>
                      </a:r>
                      <a:endParaRPr sz="4500" u="none" cap="none" strike="noStrike">
                        <a:latin typeface="Arial"/>
                        <a:ea typeface="Arial"/>
                        <a:cs typeface="Arial"/>
                        <a:sym typeface="Arial"/>
                      </a:endParaRPr>
                    </a:p>
                  </a:txBody>
                  <a:tcPr marT="0" marB="0" marR="68575" marL="68575"/>
                </a:tc>
              </a:tr>
              <a:tr h="1291700">
                <a:tc>
                  <a:txBody>
                    <a:bodyPr/>
                    <a:lstStyle/>
                    <a:p>
                      <a:pPr indent="0" lvl="0" marL="457200" marR="0" rtl="0" algn="ctr">
                        <a:lnSpc>
                          <a:spcPct val="100000"/>
                        </a:lnSpc>
                        <a:spcBef>
                          <a:spcPts val="0"/>
                        </a:spcBef>
                        <a:spcAft>
                          <a:spcPts val="0"/>
                        </a:spcAft>
                        <a:buClr>
                          <a:srgbClr val="000000"/>
                        </a:buClr>
                        <a:buSzPts val="4500"/>
                        <a:buFont typeface="Arial"/>
                        <a:buNone/>
                      </a:pPr>
                      <a:r>
                        <a:rPr lang="en-GB" sz="4500" u="none" cap="none" strike="noStrike"/>
                        <a:t>Satisfacción del empleado</a:t>
                      </a:r>
                      <a:endParaRPr sz="4500" u="none" cap="none" strike="noStrike">
                        <a:solidFill>
                          <a:schemeClr val="dk1"/>
                        </a:solidFill>
                        <a:latin typeface="Arial"/>
                        <a:ea typeface="Arial"/>
                        <a:cs typeface="Arial"/>
                        <a:sym typeface="Arial"/>
                      </a:endParaRPr>
                    </a:p>
                  </a:txBody>
                  <a:tcPr marT="0" marB="0" marR="68575" marL="68575"/>
                </a:tc>
                <a:tc>
                  <a:txBody>
                    <a:bodyPr/>
                    <a:lstStyle/>
                    <a:p>
                      <a:pPr indent="0" lvl="0" marL="457200" marR="0" rtl="0" algn="ctr">
                        <a:lnSpc>
                          <a:spcPct val="100000"/>
                        </a:lnSpc>
                        <a:spcBef>
                          <a:spcPts val="0"/>
                        </a:spcBef>
                        <a:spcAft>
                          <a:spcPts val="0"/>
                        </a:spcAft>
                        <a:buClr>
                          <a:srgbClr val="000000"/>
                        </a:buClr>
                        <a:buSzPts val="4500"/>
                        <a:buFont typeface="Arial"/>
                        <a:buNone/>
                      </a:pPr>
                      <a:r>
                        <a:rPr lang="en-GB" sz="4500" u="none" cap="none" strike="noStrike"/>
                        <a:t>Brecha de seguridad en la red</a:t>
                      </a:r>
                      <a:endParaRPr sz="1400" u="none" cap="none" strike="noStrike"/>
                    </a:p>
                  </a:txBody>
                  <a:tcPr marT="0" marB="0" marR="68575" marL="68575"/>
                </a:tc>
              </a:tr>
              <a:tr h="1348150">
                <a:tc>
                  <a:txBody>
                    <a:bodyPr/>
                    <a:lstStyle/>
                    <a:p>
                      <a:pPr indent="0" lvl="0" marL="457200" marR="0" rtl="0" algn="ctr">
                        <a:lnSpc>
                          <a:spcPct val="100000"/>
                        </a:lnSpc>
                        <a:spcBef>
                          <a:spcPts val="0"/>
                        </a:spcBef>
                        <a:spcAft>
                          <a:spcPts val="0"/>
                        </a:spcAft>
                        <a:buClr>
                          <a:srgbClr val="000000"/>
                        </a:buClr>
                        <a:buSzPts val="4500"/>
                        <a:buFont typeface="Arial"/>
                        <a:buNone/>
                      </a:pPr>
                      <a:r>
                        <a:rPr lang="en-GB" sz="4500" u="none" cap="none" strike="noStrike"/>
                        <a:t>Fácil de usar</a:t>
                      </a:r>
                      <a:endParaRPr sz="1400" u="none" cap="none" strike="noStrike"/>
                    </a:p>
                    <a:p>
                      <a:pPr indent="0" lvl="0" marL="457200" marR="0" rtl="0" algn="ctr">
                        <a:lnSpc>
                          <a:spcPct val="100000"/>
                        </a:lnSpc>
                        <a:spcBef>
                          <a:spcPts val="0"/>
                        </a:spcBef>
                        <a:spcAft>
                          <a:spcPts val="0"/>
                        </a:spcAft>
                        <a:buClr>
                          <a:srgbClr val="000000"/>
                        </a:buClr>
                        <a:buSzPts val="4500"/>
                        <a:buFont typeface="Arial"/>
                        <a:buNone/>
                      </a:pPr>
                      <a:r>
                        <a:t/>
                      </a:r>
                      <a:endParaRPr sz="4500" u="none" cap="none" strike="noStrike">
                        <a:latin typeface="Arial"/>
                        <a:ea typeface="Arial"/>
                        <a:cs typeface="Arial"/>
                        <a:sym typeface="Arial"/>
                      </a:endParaRPr>
                    </a:p>
                  </a:txBody>
                  <a:tcPr marT="0" marB="0" marR="68575" marL="68575"/>
                </a:tc>
                <a:tc>
                  <a:txBody>
                    <a:bodyPr/>
                    <a:lstStyle/>
                    <a:p>
                      <a:pPr indent="0" lvl="0" marL="457200" marR="0" rtl="0" algn="ctr">
                        <a:lnSpc>
                          <a:spcPct val="100000"/>
                        </a:lnSpc>
                        <a:spcBef>
                          <a:spcPts val="0"/>
                        </a:spcBef>
                        <a:spcAft>
                          <a:spcPts val="0"/>
                        </a:spcAft>
                        <a:buClr>
                          <a:srgbClr val="000000"/>
                        </a:buClr>
                        <a:buSzPts val="4500"/>
                        <a:buFont typeface="Arial"/>
                        <a:buNone/>
                      </a:pPr>
                      <a:r>
                        <a:rPr lang="en-GB" sz="4500" u="none" cap="none" strike="noStrike"/>
                        <a:t>¿Cumplimiento del RGPD?</a:t>
                      </a:r>
                      <a:endParaRPr sz="4500" u="none" cap="none" strike="noStrike">
                        <a:latin typeface="Arial"/>
                        <a:ea typeface="Arial"/>
                        <a:cs typeface="Arial"/>
                        <a:sym typeface="Arial"/>
                      </a:endParaRPr>
                    </a:p>
                  </a:txBody>
                  <a:tcPr marT="0" marB="0" marR="68575" marL="68575"/>
                </a:tc>
              </a:tr>
              <a:tr h="1828800">
                <a:tc>
                  <a:txBody>
                    <a:bodyPr/>
                    <a:lstStyle/>
                    <a:p>
                      <a:pPr indent="0" lvl="0" marL="457200" marR="0" rtl="0" algn="ctr">
                        <a:lnSpc>
                          <a:spcPct val="100000"/>
                        </a:lnSpc>
                        <a:spcBef>
                          <a:spcPts val="0"/>
                        </a:spcBef>
                        <a:spcAft>
                          <a:spcPts val="0"/>
                        </a:spcAft>
                        <a:buClr>
                          <a:srgbClr val="000000"/>
                        </a:buClr>
                        <a:buSzPts val="4500"/>
                        <a:buFont typeface="Arial"/>
                        <a:buNone/>
                      </a:pPr>
                      <a:r>
                        <a:rPr lang="en-GB" sz="4500" u="none" cap="none" strike="noStrike"/>
                        <a:t>Flexible </a:t>
                      </a:r>
                      <a:endParaRPr sz="4500" u="none" cap="none" strike="noStrike">
                        <a:latin typeface="Arial"/>
                        <a:ea typeface="Arial"/>
                        <a:cs typeface="Arial"/>
                        <a:sym typeface="Arial"/>
                      </a:endParaRPr>
                    </a:p>
                  </a:txBody>
                  <a:tcPr marT="0" marB="0" marR="68575" marL="68575"/>
                </a:tc>
                <a:tc>
                  <a:txBody>
                    <a:bodyPr/>
                    <a:lstStyle/>
                    <a:p>
                      <a:pPr indent="0" lvl="0" marL="457200" marR="0" rtl="0" algn="ctr">
                        <a:lnSpc>
                          <a:spcPct val="100000"/>
                        </a:lnSpc>
                        <a:spcBef>
                          <a:spcPts val="0"/>
                        </a:spcBef>
                        <a:spcAft>
                          <a:spcPts val="0"/>
                        </a:spcAft>
                        <a:buClr>
                          <a:srgbClr val="000000"/>
                        </a:buClr>
                        <a:buSzPts val="4500"/>
                        <a:buFont typeface="Arial"/>
                        <a:buNone/>
                      </a:pPr>
                      <a:r>
                        <a:rPr lang="en-GB" sz="4500" u="none" cap="none" strike="noStrike"/>
                        <a:t>Software y hardware heterogéneos en la empresa</a:t>
                      </a:r>
                      <a:endParaRPr sz="1400" u="none" cap="none" strike="noStrike"/>
                    </a:p>
                  </a:txBody>
                  <a:tcPr marT="0" marB="0" marR="68575" marL="68575"/>
                </a:tc>
              </a:tr>
              <a:tr h="1138225">
                <a:tc>
                  <a:txBody>
                    <a:bodyPr/>
                    <a:lstStyle/>
                    <a:p>
                      <a:pPr indent="0" lvl="0" marL="457200" marR="0" rtl="0" algn="ctr">
                        <a:lnSpc>
                          <a:spcPct val="100000"/>
                        </a:lnSpc>
                        <a:spcBef>
                          <a:spcPts val="0"/>
                        </a:spcBef>
                        <a:spcAft>
                          <a:spcPts val="0"/>
                        </a:spcAft>
                        <a:buClr>
                          <a:srgbClr val="000000"/>
                        </a:buClr>
                        <a:buSzPts val="4500"/>
                        <a:buFont typeface="Arial"/>
                        <a:buNone/>
                      </a:pPr>
                      <a:r>
                        <a:rPr lang="en-GB" sz="4500" u="none" cap="none" strike="noStrike"/>
                        <a:t>Ahorro de costos para la empresa</a:t>
                      </a:r>
                      <a:endParaRPr sz="4500" u="none" cap="none" strike="noStrike">
                        <a:latin typeface="Arial"/>
                        <a:ea typeface="Arial"/>
                        <a:cs typeface="Arial"/>
                        <a:sym typeface="Arial"/>
                      </a:endParaRPr>
                    </a:p>
                  </a:txBody>
                  <a:tcPr marT="0" marB="0" marR="68575" marL="68575"/>
                </a:tc>
                <a:tc>
                  <a:txBody>
                    <a:bodyPr/>
                    <a:lstStyle/>
                    <a:p>
                      <a:pPr indent="0" lvl="0" marL="457200" marR="0" rtl="0" algn="ctr">
                        <a:lnSpc>
                          <a:spcPct val="100000"/>
                        </a:lnSpc>
                        <a:spcBef>
                          <a:spcPts val="0"/>
                        </a:spcBef>
                        <a:spcAft>
                          <a:spcPts val="0"/>
                        </a:spcAft>
                        <a:buClr>
                          <a:srgbClr val="000000"/>
                        </a:buClr>
                        <a:buSzPts val="4500"/>
                        <a:buFont typeface="Arial"/>
                        <a:buNone/>
                      </a:pPr>
                      <a:r>
                        <a:rPr lang="en-GB" sz="4500" u="none" cap="none" strike="noStrike"/>
                        <a:t>Registro difícil para TI</a:t>
                      </a:r>
                      <a:endParaRPr sz="4500" u="none" cap="none" strike="noStrike">
                        <a:latin typeface="Arial"/>
                        <a:ea typeface="Arial"/>
                        <a:cs typeface="Arial"/>
                        <a:sym typeface="Arial"/>
                      </a:endParaRPr>
                    </a:p>
                  </a:txBody>
                  <a:tcPr marT="0" marB="0" marR="68575" marL="68575"/>
                </a:tc>
              </a:tr>
            </a:tbl>
          </a:graphicData>
        </a:graphic>
      </p:graphicFrame>
      <p:pic>
        <p:nvPicPr>
          <p:cNvPr descr="Badge Follow with solid fill" id="661" name="Google Shape;661;p37"/>
          <p:cNvPicPr preferRelativeResize="0"/>
          <p:nvPr/>
        </p:nvPicPr>
        <p:blipFill rotWithShape="1">
          <a:blip r:embed="rId3">
            <a:alphaModFix/>
          </a:blip>
          <a:srcRect b="0" l="0" r="0" t="0"/>
          <a:stretch/>
        </p:blipFill>
        <p:spPr>
          <a:xfrm>
            <a:off x="4243802" y="1422950"/>
            <a:ext cx="914400" cy="914400"/>
          </a:xfrm>
          <a:prstGeom prst="rect">
            <a:avLst/>
          </a:prstGeom>
          <a:noFill/>
          <a:ln>
            <a:noFill/>
          </a:ln>
        </p:spPr>
      </p:pic>
      <p:pic>
        <p:nvPicPr>
          <p:cNvPr descr="Badge Unfollow with solid fill" id="662" name="Google Shape;662;p37"/>
          <p:cNvPicPr preferRelativeResize="0"/>
          <p:nvPr/>
        </p:nvPicPr>
        <p:blipFill rotWithShape="1">
          <a:blip r:embed="rId4">
            <a:alphaModFix/>
          </a:blip>
          <a:srcRect b="0" l="0" r="0" t="0"/>
          <a:stretch/>
        </p:blipFill>
        <p:spPr>
          <a:xfrm>
            <a:off x="13659472" y="1422952"/>
            <a:ext cx="914400" cy="914400"/>
          </a:xfrm>
          <a:prstGeom prst="rect">
            <a:avLst/>
          </a:prstGeom>
          <a:noFill/>
          <a:ln>
            <a:noFill/>
          </a:ln>
        </p:spPr>
      </p:pic>
      <p:sp>
        <p:nvSpPr>
          <p:cNvPr id="663" name="Google Shape;663;p37"/>
          <p:cNvSpPr txBox="1"/>
          <p:nvPr/>
        </p:nvSpPr>
        <p:spPr>
          <a:xfrm>
            <a:off x="4243802" y="682363"/>
            <a:ext cx="9820200" cy="1654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1200"/>
              </a:spcBef>
              <a:spcAft>
                <a:spcPts val="1200"/>
              </a:spcAft>
              <a:buClr>
                <a:srgbClr val="000000"/>
              </a:buClr>
              <a:buSzPts val="1100"/>
              <a:buFont typeface="Arial"/>
              <a:buNone/>
            </a:pPr>
            <a:r>
              <a:rPr b="1" i="0" lang="en-GB" sz="5000" u="none" cap="none" strike="noStrike">
                <a:solidFill>
                  <a:srgbClr val="002C47"/>
                </a:solidFill>
                <a:latin typeface="Poppins"/>
                <a:ea typeface="Poppins"/>
                <a:cs typeface="Poppins"/>
                <a:sym typeface="Poppins"/>
              </a:rPr>
              <a:t>BYOD: TRAE TU PROPIO DISPOSITIVO</a:t>
            </a:r>
            <a:endParaRPr b="1" i="0" sz="5000" u="none" cap="none" strike="noStrike">
              <a:solidFill>
                <a:srgbClr val="002C47"/>
              </a:solidFill>
              <a:latin typeface="Poppins"/>
              <a:ea typeface="Poppins"/>
              <a:cs typeface="Poppins"/>
              <a:sym typeface="Poppins"/>
            </a:endParaRPr>
          </a:p>
        </p:txBody>
      </p:sp>
      <p:grpSp>
        <p:nvGrpSpPr>
          <p:cNvPr id="664" name="Google Shape;664;p37"/>
          <p:cNvGrpSpPr/>
          <p:nvPr/>
        </p:nvGrpSpPr>
        <p:grpSpPr>
          <a:xfrm>
            <a:off x="-1342907" y="9501376"/>
            <a:ext cx="20973813" cy="837562"/>
            <a:chOff x="0" y="-57150"/>
            <a:chExt cx="11607985" cy="463550"/>
          </a:xfrm>
        </p:grpSpPr>
        <p:sp>
          <p:nvSpPr>
            <p:cNvPr id="665" name="Google Shape;665;p37"/>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6" name="Google Shape;666;p37"/>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67" name="Google Shape;667;p37"/>
          <p:cNvGrpSpPr/>
          <p:nvPr/>
        </p:nvGrpSpPr>
        <p:grpSpPr>
          <a:xfrm>
            <a:off x="2488624" y="9501376"/>
            <a:ext cx="13310752" cy="837562"/>
            <a:chOff x="0" y="-57150"/>
            <a:chExt cx="7366854" cy="463550"/>
          </a:xfrm>
        </p:grpSpPr>
        <p:sp>
          <p:nvSpPr>
            <p:cNvPr id="668" name="Google Shape;668;p37"/>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9" name="Google Shape;669;p37"/>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70" name="Google Shape;670;p37"/>
          <p:cNvGrpSpPr/>
          <p:nvPr/>
        </p:nvGrpSpPr>
        <p:grpSpPr>
          <a:xfrm>
            <a:off x="4131384" y="9501376"/>
            <a:ext cx="10025232" cy="837562"/>
            <a:chOff x="0" y="-57150"/>
            <a:chExt cx="5548478" cy="463550"/>
          </a:xfrm>
        </p:grpSpPr>
        <p:sp>
          <p:nvSpPr>
            <p:cNvPr id="671" name="Google Shape;671;p37"/>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2" name="Google Shape;672;p37"/>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38"/>
          <p:cNvSpPr/>
          <p:nvPr/>
        </p:nvSpPr>
        <p:spPr>
          <a:xfrm>
            <a:off x="13252" y="-2262"/>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3">
              <a:alphaModFix/>
            </a:blip>
            <a:stretch>
              <a:fillRect b="0" l="-17353" r="-5970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aphicFrame>
        <p:nvGraphicFramePr>
          <p:cNvPr id="679" name="Google Shape;679;p38"/>
          <p:cNvGraphicFramePr/>
          <p:nvPr/>
        </p:nvGraphicFramePr>
        <p:xfrm>
          <a:off x="13252" y="11596"/>
          <a:ext cx="3000000" cy="3000000"/>
        </p:xfrm>
        <a:graphic>
          <a:graphicData uri="http://schemas.openxmlformats.org/drawingml/2006/table">
            <a:tbl>
              <a:tblPr bandRow="1" firstRow="1">
                <a:noFill/>
                <a:tableStyleId>{58CFBFF7-00DB-4776-B897-BBC53065665C}</a:tableStyleId>
              </a:tblPr>
              <a:tblGrid>
                <a:gridCol w="6096000"/>
                <a:gridCol w="6096000"/>
                <a:gridCol w="6096000"/>
              </a:tblGrid>
              <a:tr h="5235975">
                <a:tc>
                  <a:txBody>
                    <a:bodyPr/>
                    <a:lstStyle/>
                    <a:p>
                      <a:pPr indent="0" lvl="0" marL="0" marR="0" rtl="0" algn="ctr">
                        <a:lnSpc>
                          <a:spcPct val="100000"/>
                        </a:lnSpc>
                        <a:spcBef>
                          <a:spcPts val="0"/>
                        </a:spcBef>
                        <a:spcAft>
                          <a:spcPts val="0"/>
                        </a:spcAft>
                        <a:buClr>
                          <a:srgbClr val="000000"/>
                        </a:buClr>
                        <a:buSzPts val="4000"/>
                        <a:buFont typeface="Arial"/>
                        <a:buNone/>
                      </a:pPr>
                      <a:r>
                        <a:t/>
                      </a:r>
                      <a:endParaRPr sz="4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Poppins"/>
                        <a:buNone/>
                      </a:pPr>
                      <a:r>
                        <a:rPr lang="en-GB" sz="6500" u="none" cap="none" strike="noStrike">
                          <a:solidFill>
                            <a:schemeClr val="dk1"/>
                          </a:solidFill>
                          <a:latin typeface="Poppins"/>
                          <a:ea typeface="Poppins"/>
                          <a:cs typeface="Poppins"/>
                          <a:sym typeface="Poppins"/>
                        </a:rPr>
                        <a:t>Lección 1</a:t>
                      </a:r>
                      <a:r>
                        <a:rPr b="1" lang="en-GB" sz="6500" u="none" cap="none" strike="noStrike">
                          <a:solidFill>
                            <a:srgbClr val="000000"/>
                          </a:solidFill>
                          <a:latin typeface="Poppins"/>
                          <a:ea typeface="Poppins"/>
                          <a:cs typeface="Poppins"/>
                          <a:sym typeface="Poppins"/>
                        </a:rPr>
                        <a:t> </a:t>
                      </a:r>
                      <a:endParaRPr sz="1400" u="none" cap="none" strike="noStrike"/>
                    </a:p>
                    <a:p>
                      <a:pPr indent="0" lvl="0" marL="0" marR="0" rtl="0" algn="ctr">
                        <a:lnSpc>
                          <a:spcPct val="100000"/>
                        </a:lnSpc>
                        <a:spcBef>
                          <a:spcPts val="0"/>
                        </a:spcBef>
                        <a:spcAft>
                          <a:spcPts val="0"/>
                        </a:spcAft>
                        <a:buClr>
                          <a:srgbClr val="000000"/>
                        </a:buClr>
                        <a:buSzPts val="3000"/>
                        <a:buFont typeface="Arial"/>
                        <a:buNone/>
                      </a:pPr>
                      <a:br>
                        <a:rPr lang="en-GB" sz="3000" u="none" cap="none" strike="noStrike">
                          <a:solidFill>
                            <a:srgbClr val="000000"/>
                          </a:solidFill>
                          <a:latin typeface="Poppins"/>
                          <a:ea typeface="Poppins"/>
                          <a:cs typeface="Poppins"/>
                          <a:sym typeface="Poppins"/>
                        </a:rPr>
                      </a:br>
                      <a:r>
                        <a:rPr lang="en-GB" sz="3000" u="none" cap="none" strike="noStrike">
                          <a:solidFill>
                            <a:schemeClr val="dk1"/>
                          </a:solidFill>
                          <a:latin typeface="Poppins"/>
                          <a:ea typeface="Poppins"/>
                          <a:cs typeface="Poppins"/>
                          <a:sym typeface="Poppins"/>
                        </a:rPr>
                        <a:t>Definición de los modelos de trabajo híbrido.</a:t>
                      </a:r>
                      <a:br>
                        <a:rPr lang="en-GB" sz="3000" u="none" cap="none" strike="noStrike">
                          <a:solidFill>
                            <a:srgbClr val="000000"/>
                          </a:solidFill>
                          <a:latin typeface="Poppins"/>
                          <a:ea typeface="Poppins"/>
                          <a:cs typeface="Poppins"/>
                          <a:sym typeface="Poppins"/>
                        </a:rPr>
                      </a:br>
                      <a:endParaRPr sz="3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000"/>
                        <a:buFont typeface="Arial"/>
                        <a:buNone/>
                      </a:pPr>
                      <a:r>
                        <a:t/>
                      </a:r>
                      <a:endParaRPr sz="3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chemeClr val="dk1"/>
                          </a:solidFill>
                          <a:latin typeface="Poppins"/>
                          <a:ea typeface="Poppins"/>
                          <a:cs typeface="Poppins"/>
                          <a:sym typeface="Poppins"/>
                        </a:rPr>
                        <a:t>Ventajas y desventajas</a:t>
                      </a:r>
                      <a:endParaRPr sz="3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lt1"/>
                        </a:solidFill>
                      </a:endParaRPr>
                    </a:p>
                  </a:txBody>
                  <a:tcPr marT="45725" marB="45725" marR="91450" marL="91450">
                    <a:lnR cap="flat" cmpd="sng" w="76200">
                      <a:solidFill>
                        <a:schemeClr val="dk1"/>
                      </a:solidFill>
                      <a:prstDash val="solid"/>
                      <a:round/>
                      <a:headEnd len="sm" w="sm" type="none"/>
                      <a:tailEnd len="sm" w="sm" type="none"/>
                    </a:lnR>
                    <a:solidFill>
                      <a:schemeClr val="lt1">
                        <a:alpha val="75294"/>
                      </a:schemeClr>
                    </a:solidFill>
                  </a:tcPr>
                </a:tc>
                <a:tc>
                  <a:txBody>
                    <a:bodyPr/>
                    <a:lstStyle/>
                    <a:p>
                      <a:pPr indent="0" lvl="0" marL="0" marR="0" rtl="0" algn="ctr">
                        <a:lnSpc>
                          <a:spcPct val="100000"/>
                        </a:lnSpc>
                        <a:spcBef>
                          <a:spcPts val="0"/>
                        </a:spcBef>
                        <a:spcAft>
                          <a:spcPts val="0"/>
                        </a:spcAft>
                        <a:buClr>
                          <a:schemeClr val="dk1"/>
                        </a:buClr>
                        <a:buSzPts val="4000"/>
                        <a:buFont typeface="Calibri"/>
                        <a:buNone/>
                      </a:pPr>
                      <a:r>
                        <a:t/>
                      </a:r>
                      <a:endParaRPr b="1" i="0" sz="4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Poppins"/>
                        <a:buNone/>
                      </a:pPr>
                      <a:r>
                        <a:rPr lang="en-GB" sz="6500" u="none" cap="none" strike="noStrike">
                          <a:solidFill>
                            <a:schemeClr val="dk1"/>
                          </a:solidFill>
                          <a:latin typeface="Poppins"/>
                          <a:ea typeface="Poppins"/>
                          <a:cs typeface="Poppins"/>
                          <a:sym typeface="Poppins"/>
                        </a:rPr>
                        <a:t>Lección </a:t>
                      </a:r>
                      <a:r>
                        <a:rPr b="1" i="0" lang="en-GB" sz="6500" u="none" cap="none" strike="noStrike">
                          <a:solidFill>
                            <a:srgbClr val="000000"/>
                          </a:solidFill>
                          <a:latin typeface="Poppins"/>
                          <a:ea typeface="Poppins"/>
                          <a:cs typeface="Poppins"/>
                          <a:sym typeface="Poppins"/>
                        </a:rPr>
                        <a:t>2 </a:t>
                      </a:r>
                      <a:endParaRPr sz="1400" u="none" cap="none" strike="noStrike"/>
                    </a:p>
                    <a:p>
                      <a:pPr indent="0" lvl="0" marL="0" marR="0" rtl="0" algn="l">
                        <a:lnSpc>
                          <a:spcPct val="100000"/>
                        </a:lnSpc>
                        <a:spcBef>
                          <a:spcPts val="0"/>
                        </a:spcBef>
                        <a:spcAft>
                          <a:spcPts val="0"/>
                        </a:spcAft>
                        <a:buClr>
                          <a:srgbClr val="000000"/>
                        </a:buClr>
                        <a:buSzPts val="3200"/>
                        <a:buFont typeface="Arial"/>
                        <a:buNone/>
                      </a:pPr>
                      <a:r>
                        <a:t/>
                      </a:r>
                      <a:endParaRPr sz="32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200"/>
                        <a:buFont typeface="Arial"/>
                        <a:buNone/>
                      </a:pPr>
                      <a:r>
                        <a:rPr lang="en-GB" sz="3200" u="none" cap="none" strike="noStrike">
                          <a:solidFill>
                            <a:srgbClr val="000000"/>
                          </a:solidFill>
                          <a:latin typeface="Poppins"/>
                          <a:ea typeface="Poppins"/>
                          <a:cs typeface="Poppins"/>
                          <a:sym typeface="Poppins"/>
                        </a:rPr>
                        <a:t>  </a:t>
                      </a:r>
                      <a:r>
                        <a:rPr lang="en-GB" sz="3200" u="none" cap="none" strike="noStrike">
                          <a:solidFill>
                            <a:schemeClr val="dk1"/>
                          </a:solidFill>
                          <a:latin typeface="Poppins"/>
                          <a:ea typeface="Poppins"/>
                          <a:cs typeface="Poppins"/>
                          <a:sym typeface="Poppins"/>
                        </a:rPr>
                        <a:t> Diseño de modelos de trabajo híbrido</a:t>
                      </a:r>
                      <a:endParaRPr sz="1400" u="none" cap="none" strike="noStrike"/>
                    </a:p>
                    <a:p>
                      <a:pPr indent="0" lvl="0" marL="0" marR="0" rtl="0" algn="ctr">
                        <a:lnSpc>
                          <a:spcPct val="100000"/>
                        </a:lnSpc>
                        <a:spcBef>
                          <a:spcPts val="0"/>
                        </a:spcBef>
                        <a:spcAft>
                          <a:spcPts val="0"/>
                        </a:spcAft>
                        <a:buClr>
                          <a:srgbClr val="000000"/>
                        </a:buClr>
                        <a:buSzPts val="3200"/>
                        <a:buFont typeface="Arial"/>
                        <a:buNone/>
                      </a:pPr>
                      <a:r>
                        <a:t/>
                      </a:r>
                      <a:endParaRPr sz="3200" u="none" cap="none" strike="noStrike">
                        <a:solidFill>
                          <a:srgbClr val="000000"/>
                        </a:solidFill>
                        <a:latin typeface="Poppins"/>
                        <a:ea typeface="Poppins"/>
                        <a:cs typeface="Poppins"/>
                        <a:sym typeface="Poppins"/>
                      </a:endParaRPr>
                    </a:p>
                    <a:p>
                      <a:pPr indent="0" lvl="0" marL="0" marR="0" rtl="0" algn="ctr">
                        <a:lnSpc>
                          <a:spcPct val="115000"/>
                        </a:lnSpc>
                        <a:spcBef>
                          <a:spcPts val="1200"/>
                        </a:spcBef>
                        <a:spcAft>
                          <a:spcPts val="0"/>
                        </a:spcAft>
                        <a:buClr>
                          <a:srgbClr val="000000"/>
                        </a:buClr>
                        <a:buSzPts val="1100"/>
                        <a:buFont typeface="Arial"/>
                        <a:buNone/>
                      </a:pPr>
                      <a:r>
                        <a:rPr lang="en-GB" sz="3200" u="none" cap="none" strike="noStrike">
                          <a:solidFill>
                            <a:srgbClr val="000000"/>
                          </a:solidFill>
                          <a:latin typeface="Poppins"/>
                          <a:ea typeface="Poppins"/>
                          <a:cs typeface="Poppins"/>
                          <a:sym typeface="Poppins"/>
                        </a:rPr>
                        <a:t>Trabajo híbrido en las pymes.</a:t>
                      </a:r>
                      <a:endParaRPr sz="3200" u="none" cap="none" strike="noStrike">
                        <a:solidFill>
                          <a:srgbClr val="000000"/>
                        </a:solidFill>
                        <a:latin typeface="Poppins"/>
                        <a:ea typeface="Poppins"/>
                        <a:cs typeface="Poppins"/>
                        <a:sym typeface="Poppins"/>
                      </a:endParaRPr>
                    </a:p>
                    <a:p>
                      <a:pPr indent="0" lvl="0" marL="0" marR="0" rtl="0" algn="l">
                        <a:lnSpc>
                          <a:spcPct val="100000"/>
                        </a:lnSpc>
                        <a:spcBef>
                          <a:spcPts val="1200"/>
                        </a:spcBef>
                        <a:spcAft>
                          <a:spcPts val="0"/>
                        </a:spcAft>
                        <a:buClr>
                          <a:srgbClr val="000000"/>
                        </a:buClr>
                        <a:buSzPts val="1800"/>
                        <a:buFont typeface="Arial"/>
                        <a:buNone/>
                      </a:pPr>
                      <a:r>
                        <a:t/>
                      </a:r>
                      <a:endParaRPr sz="1800" u="none" cap="none" strike="noStrike">
                        <a:solidFill>
                          <a:schemeClr val="lt1"/>
                        </a:solidFill>
                      </a:endParaRPr>
                    </a:p>
                  </a:txBody>
                  <a:tcPr marT="45725" marB="45725" marR="91450" marL="91450">
                    <a:lnL cap="flat" cmpd="sng" w="76200">
                      <a:solidFill>
                        <a:schemeClr val="dk1"/>
                      </a:solidFill>
                      <a:prstDash val="solid"/>
                      <a:round/>
                      <a:headEnd len="sm" w="sm" type="none"/>
                      <a:tailEnd len="sm" w="sm" type="none"/>
                    </a:lnL>
                    <a:lnR cap="flat" cmpd="sng" w="762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lnB cap="flat" cmpd="sng" w="76200">
                      <a:solidFill>
                        <a:schemeClr val="dk1"/>
                      </a:solidFill>
                      <a:prstDash val="solid"/>
                      <a:round/>
                      <a:headEnd len="sm" w="sm" type="none"/>
                      <a:tailEnd len="sm" w="sm" type="none"/>
                    </a:lnB>
                    <a:solidFill>
                      <a:srgbClr val="C5D8F1">
                        <a:alpha val="75294"/>
                      </a:srgbClr>
                    </a:solidFill>
                  </a:tcPr>
                </a:tc>
                <a:tc>
                  <a:txBody>
                    <a:bodyPr/>
                    <a:lstStyle/>
                    <a:p>
                      <a:pPr indent="0" lvl="0" marL="0" marR="0" rtl="0" algn="ctr">
                        <a:lnSpc>
                          <a:spcPct val="100000"/>
                        </a:lnSpc>
                        <a:spcBef>
                          <a:spcPts val="0"/>
                        </a:spcBef>
                        <a:spcAft>
                          <a:spcPts val="0"/>
                        </a:spcAft>
                        <a:buClr>
                          <a:schemeClr val="dk1"/>
                        </a:buClr>
                        <a:buSzPts val="4000"/>
                        <a:buFont typeface="Calibri"/>
                        <a:buNone/>
                      </a:pPr>
                      <a:r>
                        <a:t/>
                      </a:r>
                      <a:endParaRPr b="1" i="0" sz="4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Poppins"/>
                        <a:buNone/>
                      </a:pPr>
                      <a:r>
                        <a:rPr lang="en-GB" sz="6500" u="none" cap="none" strike="noStrike">
                          <a:solidFill>
                            <a:schemeClr val="dk1"/>
                          </a:solidFill>
                          <a:latin typeface="Poppins"/>
                          <a:ea typeface="Poppins"/>
                          <a:cs typeface="Poppins"/>
                          <a:sym typeface="Poppins"/>
                        </a:rPr>
                        <a:t>Lección </a:t>
                      </a:r>
                      <a:r>
                        <a:rPr b="1" i="0" lang="en-GB" sz="6500" u="none" cap="none" strike="noStrike">
                          <a:solidFill>
                            <a:srgbClr val="000000"/>
                          </a:solidFill>
                          <a:latin typeface="Poppins"/>
                          <a:ea typeface="Poppins"/>
                          <a:cs typeface="Poppins"/>
                          <a:sym typeface="Poppins"/>
                        </a:rPr>
                        <a:t>3 </a:t>
                      </a:r>
                      <a:endParaRPr sz="1400" u="none" cap="none" strike="noStrike"/>
                    </a:p>
                    <a:p>
                      <a:pPr indent="0" lvl="0" marL="0" marR="0" rtl="0" algn="l">
                        <a:lnSpc>
                          <a:spcPct val="100000"/>
                        </a:lnSpc>
                        <a:spcBef>
                          <a:spcPts val="0"/>
                        </a:spcBef>
                        <a:spcAft>
                          <a:spcPts val="0"/>
                        </a:spcAft>
                        <a:buClr>
                          <a:schemeClr val="dk1"/>
                        </a:buClr>
                        <a:buSzPts val="3200"/>
                        <a:buFont typeface="Calibri"/>
                        <a:buNone/>
                      </a:pPr>
                      <a:r>
                        <a:t/>
                      </a:r>
                      <a:endParaRPr b="1" i="0" sz="3200" u="none" cap="none" strike="noStrike">
                        <a:solidFill>
                          <a:srgbClr val="000000"/>
                        </a:solidFill>
                        <a:latin typeface="Poppins"/>
                        <a:ea typeface="Poppins"/>
                        <a:cs typeface="Poppins"/>
                        <a:sym typeface="Poppins"/>
                      </a:endParaRPr>
                    </a:p>
                    <a:p>
                      <a:pPr indent="0" lvl="0" marL="0" marR="0" rtl="0" algn="ctr">
                        <a:lnSpc>
                          <a:spcPct val="115000"/>
                        </a:lnSpc>
                        <a:spcBef>
                          <a:spcPts val="1200"/>
                        </a:spcBef>
                        <a:spcAft>
                          <a:spcPts val="0"/>
                        </a:spcAft>
                        <a:buClr>
                          <a:srgbClr val="000000"/>
                        </a:buClr>
                        <a:buSzPts val="1100"/>
                        <a:buFont typeface="Arial"/>
                        <a:buNone/>
                      </a:pPr>
                      <a:r>
                        <a:rPr lang="en-GB" sz="3200" u="none" cap="none" strike="noStrike">
                          <a:solidFill>
                            <a:srgbClr val="000000"/>
                          </a:solidFill>
                          <a:latin typeface="Poppins"/>
                          <a:ea typeface="Poppins"/>
                          <a:cs typeface="Poppins"/>
                          <a:sym typeface="Poppins"/>
                        </a:rPr>
                        <a:t>Comunicación y colaboración.</a:t>
                      </a:r>
                      <a:endParaRPr sz="3200" u="none" cap="none" strike="noStrike">
                        <a:solidFill>
                          <a:srgbClr val="000000"/>
                        </a:solidFill>
                        <a:latin typeface="Poppins"/>
                        <a:ea typeface="Poppins"/>
                        <a:cs typeface="Poppins"/>
                        <a:sym typeface="Poppins"/>
                      </a:endParaRPr>
                    </a:p>
                    <a:p>
                      <a:pPr indent="0" lvl="0" marL="0" marR="0" rtl="0" algn="ctr">
                        <a:lnSpc>
                          <a:spcPct val="100000"/>
                        </a:lnSpc>
                        <a:spcBef>
                          <a:spcPts val="1200"/>
                        </a:spcBef>
                        <a:spcAft>
                          <a:spcPts val="0"/>
                        </a:spcAft>
                        <a:buClr>
                          <a:schemeClr val="dk1"/>
                        </a:buClr>
                        <a:buSzPts val="3200"/>
                        <a:buFont typeface="Calibri"/>
                        <a:buNone/>
                      </a:pPr>
                      <a:r>
                        <a:t/>
                      </a:r>
                      <a:endParaRPr b="1" i="0" sz="3200" u="none" cap="none" strike="noStrike">
                        <a:solidFill>
                          <a:srgbClr val="000000"/>
                        </a:solidFill>
                        <a:latin typeface="Poppins"/>
                        <a:ea typeface="Poppins"/>
                        <a:cs typeface="Poppins"/>
                        <a:sym typeface="Poppins"/>
                      </a:endParaRPr>
                    </a:p>
                    <a:p>
                      <a:pPr indent="0" lvl="0" marL="0" marR="0" rtl="0" algn="ctr">
                        <a:lnSpc>
                          <a:spcPct val="115000"/>
                        </a:lnSpc>
                        <a:spcBef>
                          <a:spcPts val="1200"/>
                        </a:spcBef>
                        <a:spcAft>
                          <a:spcPts val="0"/>
                        </a:spcAft>
                        <a:buClr>
                          <a:srgbClr val="000000"/>
                        </a:buClr>
                        <a:buSzPts val="1100"/>
                        <a:buFont typeface="Arial"/>
                        <a:buNone/>
                      </a:pPr>
                      <a:r>
                        <a:rPr lang="en-GB" sz="3200" u="none" cap="none" strike="noStrike">
                          <a:solidFill>
                            <a:srgbClr val="000000"/>
                          </a:solidFill>
                          <a:latin typeface="Poppins"/>
                          <a:ea typeface="Poppins"/>
                          <a:cs typeface="Poppins"/>
                          <a:sym typeface="Poppins"/>
                        </a:rPr>
                        <a:t>El papel de la computación en la nube.</a:t>
                      </a:r>
                      <a:endParaRPr sz="3200" u="none" cap="none" strike="noStrike">
                        <a:solidFill>
                          <a:srgbClr val="000000"/>
                        </a:solidFill>
                        <a:latin typeface="Poppins"/>
                        <a:ea typeface="Poppins"/>
                        <a:cs typeface="Poppins"/>
                        <a:sym typeface="Poppins"/>
                      </a:endParaRPr>
                    </a:p>
                  </a:txBody>
                  <a:tcPr marT="45725" marB="45725" marR="91450" marL="91450">
                    <a:lnL cap="flat" cmpd="sng" w="76200">
                      <a:solidFill>
                        <a:schemeClr val="dk1"/>
                      </a:solidFill>
                      <a:prstDash val="solid"/>
                      <a:round/>
                      <a:headEnd len="sm" w="sm" type="none"/>
                      <a:tailEnd len="sm" w="sm" type="none"/>
                    </a:lnL>
                  </a:tcPr>
                </a:tc>
              </a:tr>
              <a:tr h="5039425">
                <a:tc>
                  <a:txBody>
                    <a:bodyPr/>
                    <a:lstStyle/>
                    <a:p>
                      <a:pPr indent="0" lvl="0" marL="0" marR="0" rtl="0" algn="ctr">
                        <a:lnSpc>
                          <a:spcPct val="100000"/>
                        </a:lnSpc>
                        <a:spcBef>
                          <a:spcPts val="0"/>
                        </a:spcBef>
                        <a:spcAft>
                          <a:spcPts val="0"/>
                        </a:spcAft>
                        <a:buClr>
                          <a:schemeClr val="dk1"/>
                        </a:buClr>
                        <a:buSzPts val="4000"/>
                        <a:buFont typeface="Calibri"/>
                        <a:buNone/>
                      </a:pPr>
                      <a:r>
                        <a:t/>
                      </a:r>
                      <a:endParaRPr b="1" i="0" sz="4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Poppins"/>
                        <a:buNone/>
                      </a:pPr>
                      <a:r>
                        <a:rPr b="1" lang="en-GB" sz="6500" u="none" cap="none" strike="noStrike">
                          <a:latin typeface="Poppins"/>
                          <a:ea typeface="Poppins"/>
                          <a:cs typeface="Poppins"/>
                          <a:sym typeface="Poppins"/>
                        </a:rPr>
                        <a:t>Lección </a:t>
                      </a:r>
                      <a:r>
                        <a:rPr b="1" i="0" lang="en-GB" sz="6500" u="none" cap="none" strike="noStrike">
                          <a:solidFill>
                            <a:srgbClr val="000000"/>
                          </a:solidFill>
                          <a:latin typeface="Poppins"/>
                          <a:ea typeface="Poppins"/>
                          <a:cs typeface="Poppins"/>
                          <a:sym typeface="Poppins"/>
                        </a:rPr>
                        <a:t>4</a:t>
                      </a:r>
                      <a:endParaRPr sz="1400" u="none" cap="none" strike="noStrike"/>
                    </a:p>
                    <a:p>
                      <a:pPr indent="0" lvl="0" marL="0" marR="0" rtl="0" algn="ctr">
                        <a:lnSpc>
                          <a:spcPct val="100000"/>
                        </a:lnSpc>
                        <a:spcBef>
                          <a:spcPts val="0"/>
                        </a:spcBef>
                        <a:spcAft>
                          <a:spcPts val="0"/>
                        </a:spcAft>
                        <a:buClr>
                          <a:srgbClr val="000000"/>
                        </a:buClr>
                        <a:buSzPts val="3200"/>
                        <a:buFont typeface="Poppins"/>
                        <a:buNone/>
                      </a:pPr>
                      <a:r>
                        <a:rPr b="1" i="0" lang="en-GB" sz="3200" u="none" cap="none" strike="noStrike">
                          <a:solidFill>
                            <a:srgbClr val="000000"/>
                          </a:solidFill>
                          <a:latin typeface="Poppins"/>
                          <a:ea typeface="Poppins"/>
                          <a:cs typeface="Poppins"/>
                          <a:sym typeface="Poppins"/>
                        </a:rPr>
                        <a:t> </a:t>
                      </a:r>
                      <a:endParaRPr sz="1400" u="none" cap="none" strike="noStrike"/>
                    </a:p>
                    <a:p>
                      <a:pPr indent="0" lvl="0" marL="0" marR="0" rtl="0" algn="ctr">
                        <a:lnSpc>
                          <a:spcPct val="115000"/>
                        </a:lnSpc>
                        <a:spcBef>
                          <a:spcPts val="1200"/>
                        </a:spcBef>
                        <a:spcAft>
                          <a:spcPts val="0"/>
                        </a:spcAft>
                        <a:buClr>
                          <a:schemeClr val="dk1"/>
                        </a:buClr>
                        <a:buSzPts val="1100"/>
                        <a:buFont typeface="Arial"/>
                        <a:buNone/>
                      </a:pPr>
                      <a:r>
                        <a:rPr b="1" lang="en-GB" sz="3000" u="none" cap="none" strike="noStrike">
                          <a:solidFill>
                            <a:srgbClr val="000000"/>
                          </a:solidFill>
                          <a:latin typeface="Poppins"/>
                          <a:ea typeface="Poppins"/>
                          <a:cs typeface="Poppins"/>
                          <a:sym typeface="Poppins"/>
                        </a:rPr>
                        <a:t>Superación de desafíos.</a:t>
                      </a:r>
                      <a:endParaRPr b="1" sz="3000" u="none" cap="none" strike="noStrike">
                        <a:solidFill>
                          <a:srgbClr val="000000"/>
                        </a:solidFill>
                        <a:latin typeface="Poppins"/>
                        <a:ea typeface="Poppins"/>
                        <a:cs typeface="Poppins"/>
                        <a:sym typeface="Poppins"/>
                      </a:endParaRPr>
                    </a:p>
                    <a:p>
                      <a:pPr indent="0" lvl="0" marL="0" marR="0" rtl="0" algn="ctr">
                        <a:lnSpc>
                          <a:spcPct val="100000"/>
                        </a:lnSpc>
                        <a:spcBef>
                          <a:spcPts val="1200"/>
                        </a:spcBef>
                        <a:spcAft>
                          <a:spcPts val="0"/>
                        </a:spcAft>
                        <a:buClr>
                          <a:schemeClr val="dk1"/>
                        </a:buClr>
                        <a:buSzPts val="3000"/>
                        <a:buFont typeface="Calibri"/>
                        <a:buNone/>
                      </a:pPr>
                      <a:r>
                        <a:t/>
                      </a:r>
                      <a:endParaRPr b="1" i="0" sz="3000" u="none" cap="none" strike="noStrike">
                        <a:solidFill>
                          <a:srgbClr val="000000"/>
                        </a:solidFill>
                        <a:latin typeface="Poppins"/>
                        <a:ea typeface="Poppins"/>
                        <a:cs typeface="Poppins"/>
                        <a:sym typeface="Poppins"/>
                      </a:endParaRPr>
                    </a:p>
                    <a:p>
                      <a:pPr indent="0" lvl="0" marL="0" marR="0" rtl="0" algn="l">
                        <a:lnSpc>
                          <a:spcPct val="115000"/>
                        </a:lnSpc>
                        <a:spcBef>
                          <a:spcPts val="1200"/>
                        </a:spcBef>
                        <a:spcAft>
                          <a:spcPts val="0"/>
                        </a:spcAft>
                        <a:buClr>
                          <a:schemeClr val="dk1"/>
                        </a:buClr>
                        <a:buSzPts val="1100"/>
                        <a:buFont typeface="Arial"/>
                        <a:buNone/>
                      </a:pPr>
                      <a:r>
                        <a:rPr b="1" lang="en-GB" sz="3000" u="none" cap="none" strike="noStrike">
                          <a:solidFill>
                            <a:srgbClr val="000000"/>
                          </a:solidFill>
                          <a:latin typeface="Poppins"/>
                          <a:ea typeface="Poppins"/>
                          <a:cs typeface="Poppins"/>
                          <a:sym typeface="Poppins"/>
                        </a:rPr>
                        <a:t>Fomento de la productividad.</a:t>
                      </a:r>
                      <a:endParaRPr b="1" sz="3000" u="none" cap="none" strike="noStrike">
                        <a:solidFill>
                          <a:srgbClr val="000000"/>
                        </a:solidFill>
                        <a:latin typeface="Poppins"/>
                        <a:ea typeface="Poppins"/>
                        <a:cs typeface="Poppins"/>
                        <a:sym typeface="Poppins"/>
                      </a:endParaRPr>
                    </a:p>
                    <a:p>
                      <a:pPr indent="0" lvl="0" marL="0" marR="0" rtl="0" algn="l">
                        <a:lnSpc>
                          <a:spcPct val="100000"/>
                        </a:lnSpc>
                        <a:spcBef>
                          <a:spcPts val="1200"/>
                        </a:spcBef>
                        <a:spcAft>
                          <a:spcPts val="0"/>
                        </a:spcAft>
                        <a:buClr>
                          <a:srgbClr val="000000"/>
                        </a:buClr>
                        <a:buSzPts val="1800"/>
                        <a:buFont typeface="Arial"/>
                        <a:buNone/>
                      </a:pPr>
                      <a:r>
                        <a:t/>
                      </a:r>
                      <a:endParaRPr sz="1800" u="none" cap="none" strike="noStrike">
                        <a:solidFill>
                          <a:schemeClr val="dk1"/>
                        </a:solidFill>
                      </a:endParaRPr>
                    </a:p>
                  </a:txBody>
                  <a:tcPr marT="45725" marB="45725" marR="91450" marL="91450">
                    <a:solidFill>
                      <a:schemeClr val="lt1">
                        <a:alpha val="75294"/>
                      </a:schemeClr>
                    </a:solidFill>
                  </a:tcPr>
                </a:tc>
                <a:tc>
                  <a:txBody>
                    <a:bodyPr/>
                    <a:lstStyle/>
                    <a:p>
                      <a:pPr indent="0" lvl="0" marL="0" marR="0" rtl="0" algn="ctr">
                        <a:lnSpc>
                          <a:spcPct val="100000"/>
                        </a:lnSpc>
                        <a:spcBef>
                          <a:spcPts val="0"/>
                        </a:spcBef>
                        <a:spcAft>
                          <a:spcPts val="0"/>
                        </a:spcAft>
                        <a:buClr>
                          <a:schemeClr val="dk1"/>
                        </a:buClr>
                        <a:buSzPts val="4000"/>
                        <a:buFont typeface="Calibri"/>
                        <a:buNone/>
                      </a:pPr>
                      <a:r>
                        <a:t/>
                      </a:r>
                      <a:endParaRPr b="1" i="0" sz="4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Poppins"/>
                        <a:buNone/>
                      </a:pPr>
                      <a:r>
                        <a:rPr b="1" lang="en-GB" sz="6500" u="none" cap="none" strike="noStrike">
                          <a:latin typeface="Poppins"/>
                          <a:ea typeface="Poppins"/>
                          <a:cs typeface="Poppins"/>
                          <a:sym typeface="Poppins"/>
                        </a:rPr>
                        <a:t>Lección </a:t>
                      </a:r>
                      <a:r>
                        <a:rPr b="1" i="0" lang="en-GB" sz="6500" u="none" cap="none" strike="noStrike">
                          <a:solidFill>
                            <a:srgbClr val="000000"/>
                          </a:solidFill>
                          <a:latin typeface="Poppins"/>
                          <a:ea typeface="Poppins"/>
                          <a:cs typeface="Poppins"/>
                          <a:sym typeface="Poppins"/>
                        </a:rPr>
                        <a:t>5</a:t>
                      </a:r>
                      <a:endParaRPr sz="1400" u="none" cap="none" strike="noStrike"/>
                    </a:p>
                    <a:p>
                      <a:pPr indent="0" lvl="0" marL="0" marR="0" rtl="0" algn="ctr">
                        <a:lnSpc>
                          <a:spcPct val="100000"/>
                        </a:lnSpc>
                        <a:spcBef>
                          <a:spcPts val="0"/>
                        </a:spcBef>
                        <a:spcAft>
                          <a:spcPts val="0"/>
                        </a:spcAft>
                        <a:buClr>
                          <a:srgbClr val="000000"/>
                        </a:buClr>
                        <a:buSzPts val="3200"/>
                        <a:buFont typeface="Poppins"/>
                        <a:buNone/>
                      </a:pPr>
                      <a:r>
                        <a:rPr b="1" i="0" lang="en-GB" sz="3200" u="none" cap="none" strike="noStrike">
                          <a:solidFill>
                            <a:srgbClr val="000000"/>
                          </a:solidFill>
                          <a:latin typeface="Poppins"/>
                          <a:ea typeface="Poppins"/>
                          <a:cs typeface="Poppins"/>
                          <a:sym typeface="Poppins"/>
                        </a:rPr>
                        <a:t> </a:t>
                      </a:r>
                      <a:endParaRPr sz="1400" u="none" cap="none" strike="noStrike"/>
                    </a:p>
                    <a:p>
                      <a:pPr indent="0" lvl="0" marL="0" marR="0" rtl="0" algn="ctr">
                        <a:lnSpc>
                          <a:spcPct val="115000"/>
                        </a:lnSpc>
                        <a:spcBef>
                          <a:spcPts val="1200"/>
                        </a:spcBef>
                        <a:spcAft>
                          <a:spcPts val="0"/>
                        </a:spcAft>
                        <a:buClr>
                          <a:schemeClr val="dk1"/>
                        </a:buClr>
                        <a:buSzPts val="1100"/>
                        <a:buFont typeface="Arial"/>
                        <a:buNone/>
                      </a:pPr>
                      <a:r>
                        <a:rPr b="1" lang="en-GB" sz="3000" u="none" cap="none" strike="noStrike">
                          <a:solidFill>
                            <a:srgbClr val="000000"/>
                          </a:solidFill>
                          <a:latin typeface="Poppins"/>
                          <a:ea typeface="Poppins"/>
                          <a:cs typeface="Poppins"/>
                          <a:sym typeface="Poppins"/>
                        </a:rPr>
                        <a:t>Cultura organizacional.</a:t>
                      </a:r>
                      <a:endParaRPr b="1" sz="3000" u="none" cap="none" strike="noStrike">
                        <a:solidFill>
                          <a:srgbClr val="000000"/>
                        </a:solidFill>
                        <a:latin typeface="Poppins"/>
                        <a:ea typeface="Poppins"/>
                        <a:cs typeface="Poppins"/>
                        <a:sym typeface="Poppins"/>
                      </a:endParaRPr>
                    </a:p>
                    <a:p>
                      <a:pPr indent="0" lvl="0" marL="0" marR="0" rtl="0" algn="ctr">
                        <a:lnSpc>
                          <a:spcPct val="100000"/>
                        </a:lnSpc>
                        <a:spcBef>
                          <a:spcPts val="1200"/>
                        </a:spcBef>
                        <a:spcAft>
                          <a:spcPts val="0"/>
                        </a:spcAft>
                        <a:buClr>
                          <a:schemeClr val="dk1"/>
                        </a:buClr>
                        <a:buSzPts val="3000"/>
                        <a:buFont typeface="Calibri"/>
                        <a:buNone/>
                      </a:pPr>
                      <a:r>
                        <a:t/>
                      </a:r>
                      <a:endParaRPr b="1" i="0" sz="3000" u="none" cap="none" strike="noStrike">
                        <a:solidFill>
                          <a:srgbClr val="000000"/>
                        </a:solidFill>
                        <a:latin typeface="Poppins"/>
                        <a:ea typeface="Poppins"/>
                        <a:cs typeface="Poppins"/>
                        <a:sym typeface="Poppins"/>
                      </a:endParaRPr>
                    </a:p>
                    <a:p>
                      <a:pPr indent="0" lvl="0" marL="0" marR="0" rtl="0" algn="ctr">
                        <a:lnSpc>
                          <a:spcPct val="115000"/>
                        </a:lnSpc>
                        <a:spcBef>
                          <a:spcPts val="1200"/>
                        </a:spcBef>
                        <a:spcAft>
                          <a:spcPts val="0"/>
                        </a:spcAft>
                        <a:buClr>
                          <a:schemeClr val="dk1"/>
                        </a:buClr>
                        <a:buSzPts val="1100"/>
                        <a:buFont typeface="Arial"/>
                        <a:buNone/>
                      </a:pPr>
                      <a:r>
                        <a:rPr b="1" lang="en-GB" sz="3000" u="none" cap="none" strike="noStrike">
                          <a:solidFill>
                            <a:srgbClr val="000000"/>
                          </a:solidFill>
                          <a:latin typeface="Poppins"/>
                          <a:ea typeface="Poppins"/>
                          <a:cs typeface="Poppins"/>
                          <a:sym typeface="Poppins"/>
                        </a:rPr>
                        <a:t>Identidad corporativa.</a:t>
                      </a:r>
                      <a:endParaRPr b="1" sz="3000" u="none" cap="none" strike="noStrike">
                        <a:solidFill>
                          <a:srgbClr val="000000"/>
                        </a:solidFill>
                        <a:latin typeface="Poppins"/>
                        <a:ea typeface="Poppins"/>
                        <a:cs typeface="Poppins"/>
                        <a:sym typeface="Poppins"/>
                      </a:endParaRPr>
                    </a:p>
                    <a:p>
                      <a:pPr indent="0" lvl="0" marL="0" marR="0" rtl="0" algn="l">
                        <a:lnSpc>
                          <a:spcPct val="100000"/>
                        </a:lnSpc>
                        <a:spcBef>
                          <a:spcPts val="1200"/>
                        </a:spcBef>
                        <a:spcAft>
                          <a:spcPts val="0"/>
                        </a:spcAft>
                        <a:buClr>
                          <a:srgbClr val="000000"/>
                        </a:buClr>
                        <a:buSzPts val="1800"/>
                        <a:buFont typeface="Arial"/>
                        <a:buNone/>
                      </a:pPr>
                      <a:r>
                        <a:t/>
                      </a:r>
                      <a:endParaRPr sz="1800" u="none" cap="none" strike="noStrike">
                        <a:solidFill>
                          <a:schemeClr val="dk1"/>
                        </a:solidFill>
                      </a:endParaRPr>
                    </a:p>
                  </a:txBody>
                  <a:tcPr marT="45725" marB="45725" marR="91450" marL="91450">
                    <a:lnT cap="flat" cmpd="sng" w="76200">
                      <a:solidFill>
                        <a:schemeClr val="dk1"/>
                      </a:solidFill>
                      <a:prstDash val="solid"/>
                      <a:round/>
                      <a:headEnd len="sm" w="sm" type="none"/>
                      <a:tailEnd len="sm" w="sm" type="none"/>
                    </a:lnT>
                    <a:solidFill>
                      <a:schemeClr val="lt1">
                        <a:alpha val="75294"/>
                      </a:schemeClr>
                    </a:solidFill>
                  </a:tcPr>
                </a:tc>
                <a:tc>
                  <a:txBody>
                    <a:bodyPr/>
                    <a:lstStyle/>
                    <a:p>
                      <a:pPr indent="0" lvl="0" marL="0" marR="0" rtl="0" algn="ctr">
                        <a:lnSpc>
                          <a:spcPct val="100000"/>
                        </a:lnSpc>
                        <a:spcBef>
                          <a:spcPts val="0"/>
                        </a:spcBef>
                        <a:spcAft>
                          <a:spcPts val="0"/>
                        </a:spcAft>
                        <a:buClr>
                          <a:srgbClr val="000000"/>
                        </a:buClr>
                        <a:buSzPts val="4000"/>
                        <a:buFont typeface="Arial"/>
                        <a:buNone/>
                      </a:pPr>
                      <a:r>
                        <a:t/>
                      </a:r>
                      <a:endParaRPr sz="40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Arial"/>
                        <a:buNone/>
                      </a:pPr>
                      <a:r>
                        <a:rPr b="1" lang="en-GB" sz="6500" u="sng" cap="none" strike="noStrike">
                          <a:solidFill>
                            <a:schemeClr val="dk2"/>
                          </a:solidFill>
                          <a:latin typeface="Poppins"/>
                          <a:ea typeface="Poppins"/>
                          <a:cs typeface="Poppins"/>
                          <a:sym typeface="Poppins"/>
                        </a:rPr>
                        <a:t>RESUMEN</a:t>
                      </a:r>
                      <a:endParaRPr sz="1400" u="none" cap="none" strike="noStrike"/>
                    </a:p>
                  </a:txBody>
                  <a:tcPr marT="45725" marB="45725" marR="91450" marL="91450"/>
                </a:tc>
              </a:tr>
            </a:tbl>
          </a:graphicData>
        </a:graphic>
      </p:graphicFrame>
      <p:pic>
        <p:nvPicPr>
          <p:cNvPr descr="Clipboard Ticked outline" id="680" name="Google Shape;680;p38"/>
          <p:cNvPicPr preferRelativeResize="0"/>
          <p:nvPr/>
        </p:nvPicPr>
        <p:blipFill rotWithShape="1">
          <a:blip r:embed="rId4">
            <a:alphaModFix/>
          </a:blip>
          <a:srcRect b="0" l="0" r="0" t="0"/>
          <a:stretch/>
        </p:blipFill>
        <p:spPr>
          <a:xfrm>
            <a:off x="14554200" y="7124700"/>
            <a:ext cx="1447800" cy="1447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39"/>
          <p:cNvSpPr/>
          <p:nvPr/>
        </p:nvSpPr>
        <p:spPr>
          <a:xfrm flipH="1" rot="4721273">
            <a:off x="-3305664" y="1987839"/>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687" name="Google Shape;687;p39"/>
          <p:cNvGrpSpPr/>
          <p:nvPr/>
        </p:nvGrpSpPr>
        <p:grpSpPr>
          <a:xfrm>
            <a:off x="5940775" y="946396"/>
            <a:ext cx="857867" cy="857867"/>
            <a:chOff x="0" y="0"/>
            <a:chExt cx="812800" cy="812800"/>
          </a:xfrm>
        </p:grpSpPr>
        <p:sp>
          <p:nvSpPr>
            <p:cNvPr id="688" name="Google Shape;688;p3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9" name="Google Shape;689;p3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90" name="Google Shape;690;p39"/>
          <p:cNvGrpSpPr/>
          <p:nvPr/>
        </p:nvGrpSpPr>
        <p:grpSpPr>
          <a:xfrm>
            <a:off x="6592862" y="2226096"/>
            <a:ext cx="604566" cy="604566"/>
            <a:chOff x="0" y="0"/>
            <a:chExt cx="812800" cy="812800"/>
          </a:xfrm>
        </p:grpSpPr>
        <p:sp>
          <p:nvSpPr>
            <p:cNvPr id="691" name="Google Shape;691;p3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2" name="Google Shape;692;p3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93" name="Google Shape;693;p39"/>
          <p:cNvGrpSpPr/>
          <p:nvPr/>
        </p:nvGrpSpPr>
        <p:grpSpPr>
          <a:xfrm>
            <a:off x="5825201" y="681913"/>
            <a:ext cx="637633" cy="637633"/>
            <a:chOff x="0" y="0"/>
            <a:chExt cx="812800" cy="812800"/>
          </a:xfrm>
        </p:grpSpPr>
        <p:sp>
          <p:nvSpPr>
            <p:cNvPr id="694" name="Google Shape;694;p3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5" name="Google Shape;695;p3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96" name="Google Shape;696;p39"/>
          <p:cNvSpPr/>
          <p:nvPr/>
        </p:nvSpPr>
        <p:spPr>
          <a:xfrm>
            <a:off x="-3755300"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3" r="-5970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7" name="Google Shape;697;p39"/>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8" name="Google Shape;698;p39"/>
          <p:cNvSpPr txBox="1"/>
          <p:nvPr/>
        </p:nvSpPr>
        <p:spPr>
          <a:xfrm>
            <a:off x="9556675" y="224025"/>
            <a:ext cx="7599900" cy="738600"/>
          </a:xfrm>
          <a:prstGeom prst="rect">
            <a:avLst/>
          </a:prstGeom>
          <a:noFill/>
          <a:ln>
            <a:noFill/>
          </a:ln>
        </p:spPr>
        <p:txBody>
          <a:bodyPr anchorCtr="0" anchor="t" bIns="0" lIns="0" spcFirstLastPara="1" rIns="0" wrap="square" tIns="0">
            <a:spAutoFit/>
          </a:bodyPr>
          <a:lstStyle/>
          <a:p>
            <a:pPr indent="0" lvl="0" marL="0" marR="0" rtl="0" algn="just">
              <a:lnSpc>
                <a:spcPct val="113002"/>
              </a:lnSpc>
              <a:spcBef>
                <a:spcPts val="0"/>
              </a:spcBef>
              <a:spcAft>
                <a:spcPts val="0"/>
              </a:spcAft>
              <a:buClr>
                <a:srgbClr val="000000"/>
              </a:buClr>
              <a:buSzPts val="4799"/>
              <a:buFont typeface="Arial"/>
              <a:buNone/>
            </a:pPr>
            <a:r>
              <a:rPr b="1" i="0" lang="en-GB" sz="4799" u="none" cap="none" strike="noStrike">
                <a:solidFill>
                  <a:srgbClr val="002C47"/>
                </a:solidFill>
                <a:latin typeface="Poppins"/>
                <a:ea typeface="Poppins"/>
                <a:cs typeface="Poppins"/>
                <a:sym typeface="Poppins"/>
              </a:rPr>
              <a:t>OBJETIVO DE LA LECCIÓN</a:t>
            </a:r>
            <a:endParaRPr b="0" i="0" sz="1400" u="none" cap="none" strike="noStrike">
              <a:solidFill>
                <a:srgbClr val="000000"/>
              </a:solidFill>
              <a:latin typeface="Arial"/>
              <a:ea typeface="Arial"/>
              <a:cs typeface="Arial"/>
              <a:sym typeface="Arial"/>
            </a:endParaRPr>
          </a:p>
        </p:txBody>
      </p:sp>
      <p:sp>
        <p:nvSpPr>
          <p:cNvPr id="699" name="Google Shape;699;p39"/>
          <p:cNvSpPr txBox="1"/>
          <p:nvPr/>
        </p:nvSpPr>
        <p:spPr>
          <a:xfrm>
            <a:off x="7549007" y="1014746"/>
            <a:ext cx="10772100" cy="4617600"/>
          </a:xfrm>
          <a:prstGeom prst="rect">
            <a:avLst/>
          </a:prstGeom>
          <a:noFill/>
          <a:ln>
            <a:noFill/>
          </a:ln>
        </p:spPr>
        <p:txBody>
          <a:bodyPr anchorCtr="0" anchor="t" bIns="0" lIns="0" spcFirstLastPara="1" rIns="0" wrap="square" tIns="0">
            <a:spAutoFit/>
          </a:bodyPr>
          <a:lstStyle/>
          <a:p>
            <a:pPr indent="-571500" lvl="1" marL="1028700" marR="0" rtl="0" algn="l">
              <a:lnSpc>
                <a:spcPct val="100000"/>
              </a:lnSpc>
              <a:spcBef>
                <a:spcPts val="0"/>
              </a:spcBef>
              <a:spcAft>
                <a:spcPts val="0"/>
              </a:spcAft>
              <a:buClr>
                <a:schemeClr val="dk1"/>
              </a:buClr>
              <a:buSzPts val="3000"/>
              <a:buFont typeface="Arial"/>
              <a:buChar char="•"/>
            </a:pPr>
            <a:r>
              <a:rPr b="0" i="0" lang="en-GB" sz="3000" u="none" cap="none" strike="noStrike">
                <a:solidFill>
                  <a:schemeClr val="dk1"/>
                </a:solidFill>
                <a:latin typeface="Arial"/>
                <a:ea typeface="Arial"/>
                <a:cs typeface="Arial"/>
                <a:sym typeface="Arial"/>
              </a:rPr>
              <a:t>Enfocarse en los desafíos específicos que enfrentan los equipos híbridos y en las soluciones que han surgido.</a:t>
            </a:r>
            <a:br>
              <a:rPr b="0" i="0" lang="en-GB" sz="3000" u="none" cap="none" strike="noStrike">
                <a:solidFill>
                  <a:schemeClr val="dk1"/>
                </a:solidFill>
                <a:latin typeface="Arial"/>
                <a:ea typeface="Arial"/>
                <a:cs typeface="Arial"/>
                <a:sym typeface="Arial"/>
              </a:rPr>
            </a:br>
            <a:r>
              <a:rPr b="0" i="0" lang="en-GB" sz="30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571500" lvl="1" marL="1028700" marR="0" rtl="0" algn="l">
              <a:lnSpc>
                <a:spcPct val="100000"/>
              </a:lnSpc>
              <a:spcBef>
                <a:spcPts val="0"/>
              </a:spcBef>
              <a:spcAft>
                <a:spcPts val="0"/>
              </a:spcAft>
              <a:buClr>
                <a:schemeClr val="dk1"/>
              </a:buClr>
              <a:buSzPts val="3000"/>
              <a:buFont typeface="Arial"/>
              <a:buChar char="•"/>
            </a:pPr>
            <a:r>
              <a:rPr b="0" i="0" lang="en-GB" sz="3000" u="none" cap="none" strike="noStrike">
                <a:solidFill>
                  <a:schemeClr val="dk1"/>
                </a:solidFill>
                <a:latin typeface="Arial"/>
                <a:ea typeface="Arial"/>
                <a:cs typeface="Arial"/>
                <a:sym typeface="Arial"/>
              </a:rPr>
              <a:t>Analizar y comprender las prácticas y herramientas de comunicación para equipos híbridos en el contexto de la gestión de recursos humanos.</a:t>
            </a:r>
            <a:br>
              <a:rPr b="0" i="0" lang="en-GB" sz="3000" u="none" cap="none" strike="noStrike">
                <a:solidFill>
                  <a:schemeClr val="dk1"/>
                </a:solidFill>
                <a:latin typeface="Arial"/>
                <a:ea typeface="Arial"/>
                <a:cs typeface="Arial"/>
                <a:sym typeface="Arial"/>
              </a:rPr>
            </a:br>
            <a:endParaRPr b="0" i="0" sz="3000" u="none" cap="none" strike="noStrike">
              <a:solidFill>
                <a:schemeClr val="dk1"/>
              </a:solidFill>
              <a:latin typeface="Arial"/>
              <a:ea typeface="Arial"/>
              <a:cs typeface="Arial"/>
              <a:sym typeface="Arial"/>
            </a:endParaRPr>
          </a:p>
          <a:p>
            <a:pPr indent="-419100" lvl="1" marL="914400" marR="0" rtl="0" algn="l">
              <a:lnSpc>
                <a:spcPct val="100000"/>
              </a:lnSpc>
              <a:spcBef>
                <a:spcPts val="0"/>
              </a:spcBef>
              <a:spcAft>
                <a:spcPts val="0"/>
              </a:spcAft>
              <a:buClr>
                <a:schemeClr val="dk1"/>
              </a:buClr>
              <a:buSzPts val="3000"/>
              <a:buFont typeface="Arial"/>
              <a:buChar char="•"/>
            </a:pPr>
            <a:r>
              <a:rPr b="0" i="0" lang="en-GB" sz="3000" u="none" cap="none" strike="noStrike">
                <a:solidFill>
                  <a:schemeClr val="dk1"/>
                </a:solidFill>
                <a:latin typeface="Arial"/>
                <a:ea typeface="Arial"/>
                <a:cs typeface="Arial"/>
                <a:sym typeface="Arial"/>
              </a:rPr>
              <a:t>Analizar y comprender las prácticas y herramientas de comunicación para equipos híbridos en el contexto de la gestión de recursos humanos.</a:t>
            </a:r>
            <a:endParaRPr b="0" i="0" sz="1400" u="none" cap="none" strike="noStrike">
              <a:solidFill>
                <a:srgbClr val="000000"/>
              </a:solidFill>
              <a:latin typeface="Arial"/>
              <a:ea typeface="Arial"/>
              <a:cs typeface="Arial"/>
              <a:sym typeface="Arial"/>
            </a:endParaRPr>
          </a:p>
        </p:txBody>
      </p:sp>
      <p:sp>
        <p:nvSpPr>
          <p:cNvPr id="700" name="Google Shape;700;p39"/>
          <p:cNvSpPr txBox="1"/>
          <p:nvPr/>
        </p:nvSpPr>
        <p:spPr>
          <a:xfrm>
            <a:off x="9479678" y="5674263"/>
            <a:ext cx="6756900" cy="738600"/>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4799"/>
              <a:buFont typeface="Arial"/>
              <a:buNone/>
            </a:pPr>
            <a:r>
              <a:rPr b="1" i="0" lang="en-GB" sz="4799" u="none" cap="none" strike="noStrike">
                <a:solidFill>
                  <a:srgbClr val="002C47"/>
                </a:solidFill>
                <a:latin typeface="Poppins"/>
                <a:ea typeface="Poppins"/>
                <a:cs typeface="Poppins"/>
                <a:sym typeface="Poppins"/>
              </a:rPr>
              <a:t>ESTRUCTURA</a:t>
            </a:r>
            <a:endParaRPr b="0" i="0" sz="1400" u="none" cap="none" strike="noStrike">
              <a:solidFill>
                <a:srgbClr val="000000"/>
              </a:solidFill>
              <a:latin typeface="Arial"/>
              <a:ea typeface="Arial"/>
              <a:cs typeface="Arial"/>
              <a:sym typeface="Arial"/>
            </a:endParaRPr>
          </a:p>
        </p:txBody>
      </p:sp>
      <p:sp>
        <p:nvSpPr>
          <p:cNvPr id="701" name="Google Shape;701;p39"/>
          <p:cNvSpPr txBox="1"/>
          <p:nvPr/>
        </p:nvSpPr>
        <p:spPr>
          <a:xfrm>
            <a:off x="7437280" y="6530638"/>
            <a:ext cx="10772100" cy="3232500"/>
          </a:xfrm>
          <a:prstGeom prst="rect">
            <a:avLst/>
          </a:prstGeom>
          <a:noFill/>
          <a:ln>
            <a:noFill/>
          </a:ln>
        </p:spPr>
        <p:txBody>
          <a:bodyPr anchorCtr="0" anchor="t" bIns="0" lIns="0" spcFirstLastPara="1" rIns="0" wrap="square" tIns="0">
            <a:spAutoFit/>
          </a:bodyPr>
          <a:lstStyle/>
          <a:p>
            <a:pPr indent="-571500" lvl="1" marL="1028700" marR="0" rtl="0" algn="l">
              <a:lnSpc>
                <a:spcPct val="100000"/>
              </a:lnSpc>
              <a:spcBef>
                <a:spcPts val="0"/>
              </a:spcBef>
              <a:spcAft>
                <a:spcPts val="0"/>
              </a:spcAft>
              <a:buClr>
                <a:schemeClr val="dk1"/>
              </a:buClr>
              <a:buSzPts val="3000"/>
              <a:buFont typeface="Arial"/>
              <a:buChar char="•"/>
            </a:pPr>
            <a:r>
              <a:rPr b="0" i="0" lang="en-GB" sz="3000" u="none" cap="none" strike="noStrike">
                <a:solidFill>
                  <a:schemeClr val="dk1"/>
                </a:solidFill>
                <a:latin typeface="Arial"/>
                <a:ea typeface="Arial"/>
                <a:cs typeface="Arial"/>
                <a:sym typeface="Arial"/>
              </a:rPr>
              <a:t>(i) Comunicación en el contexto del trabajo remoto</a:t>
            </a:r>
            <a:br>
              <a:rPr b="0" i="0" lang="en-GB" sz="3000" u="none" cap="none" strike="noStrike">
                <a:solidFill>
                  <a:schemeClr val="dk1"/>
                </a:solidFill>
                <a:latin typeface="Arial"/>
                <a:ea typeface="Arial"/>
                <a:cs typeface="Arial"/>
                <a:sym typeface="Arial"/>
              </a:rPr>
            </a:br>
            <a:r>
              <a:rPr b="0" i="0" lang="en-GB" sz="30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571500" lvl="1" marL="1028700" marR="0" rtl="0" algn="l">
              <a:lnSpc>
                <a:spcPct val="100000"/>
              </a:lnSpc>
              <a:spcBef>
                <a:spcPts val="0"/>
              </a:spcBef>
              <a:spcAft>
                <a:spcPts val="0"/>
              </a:spcAft>
              <a:buClr>
                <a:schemeClr val="dk1"/>
              </a:buClr>
              <a:buSzPts val="3000"/>
              <a:buFont typeface="Arial"/>
              <a:buChar char="•"/>
            </a:pPr>
            <a:r>
              <a:rPr b="0" i="0" lang="en-GB" sz="3000" u="none" cap="none" strike="noStrike">
                <a:solidFill>
                  <a:schemeClr val="dk1"/>
                </a:solidFill>
                <a:latin typeface="Arial"/>
                <a:ea typeface="Arial"/>
                <a:cs typeface="Arial"/>
                <a:sym typeface="Arial"/>
              </a:rPr>
              <a:t>(ii) Herramientas técnicas para el trabajo remoto</a:t>
            </a:r>
            <a:br>
              <a:rPr b="0" i="0" lang="en-GB" sz="3000" u="none" cap="none" strike="noStrike">
                <a:solidFill>
                  <a:schemeClr val="dk1"/>
                </a:solidFill>
                <a:latin typeface="Arial"/>
                <a:ea typeface="Arial"/>
                <a:cs typeface="Arial"/>
                <a:sym typeface="Arial"/>
              </a:rPr>
            </a:br>
            <a:endParaRPr b="0" i="0" sz="3000" u="none" cap="none" strike="noStrike">
              <a:solidFill>
                <a:schemeClr val="dk1"/>
              </a:solidFill>
              <a:latin typeface="Arial"/>
              <a:ea typeface="Arial"/>
              <a:cs typeface="Arial"/>
              <a:sym typeface="Arial"/>
            </a:endParaRPr>
          </a:p>
          <a:p>
            <a:pPr indent="-571500" lvl="1" marL="1028700" marR="0" rtl="0" algn="l">
              <a:lnSpc>
                <a:spcPct val="100000"/>
              </a:lnSpc>
              <a:spcBef>
                <a:spcPts val="0"/>
              </a:spcBef>
              <a:spcAft>
                <a:spcPts val="0"/>
              </a:spcAft>
              <a:buClr>
                <a:schemeClr val="dk1"/>
              </a:buClr>
              <a:buSzPts val="3000"/>
              <a:buFont typeface="Arial"/>
              <a:buChar char="•"/>
            </a:pPr>
            <a:r>
              <a:rPr b="0" i="0" lang="en-GB" sz="3000" u="none" cap="none" strike="noStrike">
                <a:solidFill>
                  <a:schemeClr val="dk1"/>
                </a:solidFill>
                <a:latin typeface="Arial"/>
                <a:ea typeface="Arial"/>
                <a:cs typeface="Arial"/>
                <a:sym typeface="Arial"/>
              </a:rPr>
              <a:t>(iii) Normas para las reuniones en línea</a:t>
            </a:r>
            <a:br>
              <a:rPr b="0" i="0" lang="en-GB" sz="3000" u="none" cap="none" strike="noStrike">
                <a:solidFill>
                  <a:schemeClr val="dk1"/>
                </a:solidFill>
                <a:latin typeface="Arial"/>
                <a:ea typeface="Arial"/>
                <a:cs typeface="Arial"/>
                <a:sym typeface="Arial"/>
              </a:rPr>
            </a:br>
            <a:r>
              <a:rPr b="0" i="0" lang="en-GB" sz="30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571500" lvl="1" marL="1028700" marR="0" rtl="0" algn="l">
              <a:lnSpc>
                <a:spcPct val="100000"/>
              </a:lnSpc>
              <a:spcBef>
                <a:spcPts val="0"/>
              </a:spcBef>
              <a:spcAft>
                <a:spcPts val="0"/>
              </a:spcAft>
              <a:buClr>
                <a:schemeClr val="dk1"/>
              </a:buClr>
              <a:buSzPts val="3000"/>
              <a:buFont typeface="Arial"/>
              <a:buChar char="•"/>
            </a:pPr>
            <a:r>
              <a:rPr b="0" i="0" lang="en-GB" sz="3000" u="none" cap="none" strike="noStrike">
                <a:solidFill>
                  <a:schemeClr val="dk1"/>
                </a:solidFill>
                <a:latin typeface="Arial"/>
                <a:ea typeface="Arial"/>
                <a:cs typeface="Arial"/>
                <a:sym typeface="Arial"/>
              </a:rPr>
              <a:t>(iv) Consejos prácticos</a:t>
            </a:r>
            <a:endParaRPr b="0" i="0" sz="3000" u="none" cap="none" strike="noStrik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grpSp>
        <p:nvGrpSpPr>
          <p:cNvPr id="707" name="Google Shape;707;p40"/>
          <p:cNvGrpSpPr/>
          <p:nvPr/>
        </p:nvGrpSpPr>
        <p:grpSpPr>
          <a:xfrm>
            <a:off x="-7925" y="4381500"/>
            <a:ext cx="18288229" cy="6247550"/>
            <a:chOff x="0" y="0"/>
            <a:chExt cx="5661114" cy="1674318"/>
          </a:xfrm>
        </p:grpSpPr>
        <p:sp>
          <p:nvSpPr>
            <p:cNvPr id="708" name="Google Shape;708;p40"/>
            <p:cNvSpPr/>
            <p:nvPr/>
          </p:nvSpPr>
          <p:spPr>
            <a:xfrm>
              <a:off x="0" y="0"/>
              <a:ext cx="5661114" cy="1674318"/>
            </a:xfrm>
            <a:custGeom>
              <a:rect b="b" l="l" r="r" t="t"/>
              <a:pathLst>
                <a:path extrusionOk="0" h="1674318" w="5661114">
                  <a:moveTo>
                    <a:pt x="0" y="0"/>
                  </a:moveTo>
                  <a:lnTo>
                    <a:pt x="5661114" y="0"/>
                  </a:lnTo>
                  <a:lnTo>
                    <a:pt x="5661114" y="1674318"/>
                  </a:lnTo>
                  <a:lnTo>
                    <a:pt x="0" y="1674318"/>
                  </a:lnTo>
                  <a:close/>
                </a:path>
              </a:pathLst>
            </a:custGeom>
            <a:solidFill>
              <a:srgbClr val="659FA2">
                <a:alpha val="7843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9" name="Google Shape;709;p40"/>
            <p:cNvSpPr txBox="1"/>
            <p:nvPr/>
          </p:nvSpPr>
          <p:spPr>
            <a:xfrm>
              <a:off x="0" y="0"/>
              <a:ext cx="5661114" cy="1674318"/>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10" name="Google Shape;710;p40"/>
          <p:cNvSpPr txBox="1"/>
          <p:nvPr/>
        </p:nvSpPr>
        <p:spPr>
          <a:xfrm>
            <a:off x="2688475" y="419100"/>
            <a:ext cx="13323900" cy="16392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GB" sz="5000" u="none" cap="none" strike="noStrike">
                <a:solidFill>
                  <a:srgbClr val="002C47"/>
                </a:solidFill>
                <a:latin typeface="Poppins"/>
                <a:ea typeface="Poppins"/>
                <a:cs typeface="Poppins"/>
                <a:sym typeface="Poppins"/>
              </a:rPr>
              <a:t>¿QUÉ SIGNIFICA LA COMUNICACIÓN CUANDO SE TRABAJA DE FORMA REMOTA</a:t>
            </a:r>
            <a:endParaRPr b="0" i="0" sz="1400" u="none" cap="none" strike="noStrike">
              <a:solidFill>
                <a:srgbClr val="000000"/>
              </a:solidFill>
              <a:latin typeface="Arial"/>
              <a:ea typeface="Arial"/>
              <a:cs typeface="Arial"/>
              <a:sym typeface="Arial"/>
            </a:endParaRPr>
          </a:p>
        </p:txBody>
      </p:sp>
      <p:pic>
        <p:nvPicPr>
          <p:cNvPr descr="Network diagram with solid fill" id="711" name="Google Shape;711;p40"/>
          <p:cNvPicPr preferRelativeResize="0"/>
          <p:nvPr/>
        </p:nvPicPr>
        <p:blipFill rotWithShape="1">
          <a:blip r:embed="rId3">
            <a:alphaModFix/>
          </a:blip>
          <a:srcRect b="0" l="0" r="0" t="0"/>
          <a:stretch/>
        </p:blipFill>
        <p:spPr>
          <a:xfrm>
            <a:off x="2040783" y="2632391"/>
            <a:ext cx="1295400" cy="1295400"/>
          </a:xfrm>
          <a:prstGeom prst="rect">
            <a:avLst/>
          </a:prstGeom>
          <a:noFill/>
          <a:ln>
            <a:noFill/>
          </a:ln>
        </p:spPr>
      </p:pic>
      <p:sp>
        <p:nvSpPr>
          <p:cNvPr id="712" name="Google Shape;712;p40"/>
          <p:cNvSpPr/>
          <p:nvPr/>
        </p:nvSpPr>
        <p:spPr>
          <a:xfrm>
            <a:off x="3886200" y="2324100"/>
            <a:ext cx="12911034" cy="1828800"/>
          </a:xfrm>
          <a:prstGeom prst="roundRect">
            <a:avLst>
              <a:gd fmla="val 50000" name="adj"/>
            </a:avLst>
          </a:prstGeom>
          <a:solidFill>
            <a:schemeClr val="lt1"/>
          </a:solidFill>
          <a:ln cap="flat" cmpd="sng" w="152400">
            <a:solidFill>
              <a:srgbClr val="D6E3B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chemeClr val="dk1"/>
                </a:solidFill>
                <a:latin typeface="Poppins"/>
                <a:ea typeface="Poppins"/>
                <a:cs typeface="Poppins"/>
                <a:sym typeface="Poppins"/>
              </a:rPr>
              <a:t>La </a:t>
            </a:r>
            <a:r>
              <a:rPr b="1" i="0" lang="en-GB" sz="3000" u="none" cap="none" strike="noStrike">
                <a:solidFill>
                  <a:schemeClr val="dk1"/>
                </a:solidFill>
                <a:latin typeface="Poppins"/>
                <a:ea typeface="Poppins"/>
                <a:cs typeface="Poppins"/>
                <a:sym typeface="Poppins"/>
              </a:rPr>
              <a:t>modularización </a:t>
            </a:r>
            <a:r>
              <a:rPr b="0" i="0" lang="en-GB" sz="3000" u="none" cap="none" strike="noStrike">
                <a:solidFill>
                  <a:schemeClr val="dk1"/>
                </a:solidFill>
                <a:latin typeface="Poppins"/>
                <a:ea typeface="Poppins"/>
                <a:cs typeface="Poppins"/>
                <a:sym typeface="Poppins"/>
              </a:rPr>
              <a:t>del trabajo es un componente clave de la colaboración en línea. 🡪 Estructurar el trabajo para apoyar una asignación clara de tareas y una coordinación fluida.</a:t>
            </a:r>
            <a:endParaRPr b="0" i="0" sz="3000" u="none" cap="none" strike="noStrike">
              <a:solidFill>
                <a:schemeClr val="dk1"/>
              </a:solidFill>
              <a:latin typeface="Poppins"/>
              <a:ea typeface="Poppins"/>
              <a:cs typeface="Poppins"/>
              <a:sym typeface="Poppins"/>
            </a:endParaRPr>
          </a:p>
        </p:txBody>
      </p:sp>
      <p:sp>
        <p:nvSpPr>
          <p:cNvPr id="713" name="Google Shape;713;p40"/>
          <p:cNvSpPr/>
          <p:nvPr/>
        </p:nvSpPr>
        <p:spPr>
          <a:xfrm>
            <a:off x="3739478" y="4696095"/>
            <a:ext cx="12911034" cy="1828800"/>
          </a:xfrm>
          <a:prstGeom prst="roundRect">
            <a:avLst>
              <a:gd fmla="val 50000" name="adj"/>
            </a:avLst>
          </a:prstGeom>
          <a:solidFill>
            <a:schemeClr val="lt1"/>
          </a:solidFill>
          <a:ln cap="flat" cmpd="sng" w="152400">
            <a:solidFill>
              <a:srgbClr val="D6E3B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chemeClr val="dk1"/>
                </a:solidFill>
                <a:latin typeface="Poppins"/>
                <a:ea typeface="Poppins"/>
                <a:cs typeface="Poppins"/>
                <a:sym typeface="Poppins"/>
              </a:rPr>
              <a:t>Desafío principal: no permitir que la distancia física cause malentendidos.</a:t>
            </a:r>
            <a:endParaRPr b="0" i="0" sz="1400" u="none" cap="none" strike="noStrike">
              <a:solidFill>
                <a:srgbClr val="000000"/>
              </a:solidFill>
              <a:latin typeface="Arial"/>
              <a:ea typeface="Arial"/>
              <a:cs typeface="Arial"/>
              <a:sym typeface="Arial"/>
            </a:endParaRPr>
          </a:p>
        </p:txBody>
      </p:sp>
      <p:pic>
        <p:nvPicPr>
          <p:cNvPr descr="Sad face outline with solid fill" id="714" name="Google Shape;714;p40"/>
          <p:cNvPicPr preferRelativeResize="0"/>
          <p:nvPr/>
        </p:nvPicPr>
        <p:blipFill rotWithShape="1">
          <a:blip r:embed="rId4">
            <a:alphaModFix/>
          </a:blip>
          <a:srcRect b="0" l="0" r="0" t="0"/>
          <a:stretch/>
        </p:blipFill>
        <p:spPr>
          <a:xfrm>
            <a:off x="5635356" y="7293199"/>
            <a:ext cx="914400" cy="914400"/>
          </a:xfrm>
          <a:prstGeom prst="rect">
            <a:avLst/>
          </a:prstGeom>
          <a:noFill/>
          <a:ln>
            <a:noFill/>
          </a:ln>
        </p:spPr>
      </p:pic>
      <p:pic>
        <p:nvPicPr>
          <p:cNvPr descr="Smiling face outline with solid fill" id="715" name="Google Shape;715;p40"/>
          <p:cNvPicPr preferRelativeResize="0"/>
          <p:nvPr/>
        </p:nvPicPr>
        <p:blipFill rotWithShape="1">
          <a:blip r:embed="rId5">
            <a:alphaModFix/>
          </a:blip>
          <a:srcRect b="0" l="0" r="0" t="0"/>
          <a:stretch/>
        </p:blipFill>
        <p:spPr>
          <a:xfrm>
            <a:off x="6549756" y="7293199"/>
            <a:ext cx="914400" cy="914400"/>
          </a:xfrm>
          <a:prstGeom prst="rect">
            <a:avLst/>
          </a:prstGeom>
          <a:noFill/>
          <a:ln>
            <a:noFill/>
          </a:ln>
        </p:spPr>
      </p:pic>
      <p:pic>
        <p:nvPicPr>
          <p:cNvPr descr="Social distancing with solid fill" id="716" name="Google Shape;716;p40"/>
          <p:cNvPicPr preferRelativeResize="0"/>
          <p:nvPr/>
        </p:nvPicPr>
        <p:blipFill rotWithShape="1">
          <a:blip r:embed="rId6">
            <a:alphaModFix/>
          </a:blip>
          <a:srcRect b="0" l="0" r="0" t="0"/>
          <a:stretch/>
        </p:blipFill>
        <p:spPr>
          <a:xfrm>
            <a:off x="13411199" y="7293199"/>
            <a:ext cx="914400" cy="914400"/>
          </a:xfrm>
          <a:prstGeom prst="rect">
            <a:avLst/>
          </a:prstGeom>
          <a:noFill/>
          <a:ln>
            <a:noFill/>
          </a:ln>
        </p:spPr>
      </p:pic>
      <p:sp>
        <p:nvSpPr>
          <p:cNvPr id="717" name="Google Shape;717;p40"/>
          <p:cNvSpPr/>
          <p:nvPr/>
        </p:nvSpPr>
        <p:spPr>
          <a:xfrm>
            <a:off x="4312597" y="8352060"/>
            <a:ext cx="4474317" cy="1247686"/>
          </a:xfrm>
          <a:prstGeom prst="roundRect">
            <a:avLst>
              <a:gd fmla="val 50000" name="adj"/>
            </a:avLst>
          </a:prstGeom>
          <a:solidFill>
            <a:schemeClr val="lt1"/>
          </a:solidFill>
          <a:ln cap="flat" cmpd="sng" w="152400">
            <a:solidFill>
              <a:srgbClr val="D6E3B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chemeClr val="dk1"/>
                </a:solidFill>
                <a:latin typeface="Poppins"/>
                <a:ea typeface="Poppins"/>
                <a:cs typeface="Poppins"/>
                <a:sym typeface="Poppins"/>
              </a:rPr>
              <a:t>Falta de señales no verbales</a:t>
            </a:r>
            <a:endParaRPr b="0" i="0" sz="1400" u="none" cap="none" strike="noStrike">
              <a:solidFill>
                <a:srgbClr val="000000"/>
              </a:solidFill>
              <a:latin typeface="Arial"/>
              <a:ea typeface="Arial"/>
              <a:cs typeface="Arial"/>
              <a:sym typeface="Arial"/>
            </a:endParaRPr>
          </a:p>
        </p:txBody>
      </p:sp>
      <p:sp>
        <p:nvSpPr>
          <p:cNvPr id="718" name="Google Shape;718;p40"/>
          <p:cNvSpPr/>
          <p:nvPr/>
        </p:nvSpPr>
        <p:spPr>
          <a:xfrm>
            <a:off x="11631240" y="8352060"/>
            <a:ext cx="4474317" cy="1247686"/>
          </a:xfrm>
          <a:prstGeom prst="roundRect">
            <a:avLst>
              <a:gd fmla="val 50000" name="adj"/>
            </a:avLst>
          </a:prstGeom>
          <a:solidFill>
            <a:schemeClr val="lt1"/>
          </a:solidFill>
          <a:ln cap="flat" cmpd="sng" w="152400">
            <a:solidFill>
              <a:srgbClr val="D6E3B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chemeClr val="dk1"/>
                </a:solidFill>
                <a:latin typeface="Poppins"/>
                <a:ea typeface="Poppins"/>
                <a:cs typeface="Poppins"/>
                <a:sym typeface="Poppins"/>
              </a:rPr>
              <a:t>No hay intercambio espontáneo</a:t>
            </a:r>
            <a:endParaRPr b="0" i="0" sz="3000" u="none" cap="none" strike="noStrike">
              <a:solidFill>
                <a:schemeClr val="dk1"/>
              </a:solidFill>
              <a:latin typeface="Poppins"/>
              <a:ea typeface="Poppins"/>
              <a:cs typeface="Poppins"/>
              <a:sym typeface="Poppins"/>
            </a:endParaRPr>
          </a:p>
        </p:txBody>
      </p:sp>
      <p:sp>
        <p:nvSpPr>
          <p:cNvPr id="719" name="Google Shape;719;p40"/>
          <p:cNvSpPr/>
          <p:nvPr/>
        </p:nvSpPr>
        <p:spPr>
          <a:xfrm rot="2726941">
            <a:off x="7773829" y="6688858"/>
            <a:ext cx="533400" cy="978408"/>
          </a:xfrm>
          <a:prstGeom prst="downArrow">
            <a:avLst>
              <a:gd fmla="val 50000" name="adj1"/>
              <a:gd fmla="val 50000" name="adj2"/>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20" name="Google Shape;720;p40"/>
          <p:cNvSpPr/>
          <p:nvPr/>
        </p:nvSpPr>
        <p:spPr>
          <a:xfrm rot="-2746056">
            <a:off x="12268507" y="6709954"/>
            <a:ext cx="533400" cy="978408"/>
          </a:xfrm>
          <a:prstGeom prst="downArrow">
            <a:avLst>
              <a:gd fmla="val 50000" name="adj1"/>
              <a:gd fmla="val 50000" name="adj2"/>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descr="Confused person with solid fill" id="721" name="Google Shape;721;p40"/>
          <p:cNvPicPr preferRelativeResize="0"/>
          <p:nvPr/>
        </p:nvPicPr>
        <p:blipFill rotWithShape="1">
          <a:blip r:embed="rId7">
            <a:alphaModFix/>
          </a:blip>
          <a:srcRect b="0" l="0" r="0" t="0"/>
          <a:stretch/>
        </p:blipFill>
        <p:spPr>
          <a:xfrm>
            <a:off x="2040783" y="5067300"/>
            <a:ext cx="1143000" cy="1143000"/>
          </a:xfrm>
          <a:prstGeom prst="rect">
            <a:avLst/>
          </a:prstGeom>
          <a:noFill/>
          <a:ln>
            <a:noFill/>
          </a:ln>
        </p:spPr>
      </p:pic>
      <p:sp>
        <p:nvSpPr>
          <p:cNvPr id="722" name="Google Shape;722;p40"/>
          <p:cNvSpPr/>
          <p:nvPr/>
        </p:nvSpPr>
        <p:spPr>
          <a:xfrm>
            <a:off x="-75959" y="204268"/>
            <a:ext cx="2774170" cy="1664502"/>
          </a:xfrm>
          <a:custGeom>
            <a:rect b="b" l="l" r="r" t="t"/>
            <a:pathLst>
              <a:path extrusionOk="0" h="1664502" w="2774170">
                <a:moveTo>
                  <a:pt x="0" y="0"/>
                </a:moveTo>
                <a:lnTo>
                  <a:pt x="2774170" y="0"/>
                </a:lnTo>
                <a:lnTo>
                  <a:pt x="2774170" y="1664501"/>
                </a:lnTo>
                <a:lnTo>
                  <a:pt x="0" y="1664501"/>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723" name="Google Shape;723;p40"/>
          <p:cNvGrpSpPr/>
          <p:nvPr/>
        </p:nvGrpSpPr>
        <p:grpSpPr>
          <a:xfrm>
            <a:off x="16925301" y="1957609"/>
            <a:ext cx="604566" cy="604566"/>
            <a:chOff x="0" y="0"/>
            <a:chExt cx="812800" cy="812800"/>
          </a:xfrm>
        </p:grpSpPr>
        <p:sp>
          <p:nvSpPr>
            <p:cNvPr id="724" name="Google Shape;724;p4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5" name="Google Shape;725;p4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26" name="Google Shape;726;p40"/>
          <p:cNvGrpSpPr/>
          <p:nvPr/>
        </p:nvGrpSpPr>
        <p:grpSpPr>
          <a:xfrm>
            <a:off x="16180678" y="442609"/>
            <a:ext cx="637633" cy="637633"/>
            <a:chOff x="0" y="0"/>
            <a:chExt cx="812800" cy="812800"/>
          </a:xfrm>
        </p:grpSpPr>
        <p:sp>
          <p:nvSpPr>
            <p:cNvPr id="727" name="Google Shape;727;p4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8" name="Google Shape;728;p4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41"/>
          <p:cNvSpPr txBox="1"/>
          <p:nvPr/>
        </p:nvSpPr>
        <p:spPr>
          <a:xfrm>
            <a:off x="2688483" y="419100"/>
            <a:ext cx="12911100" cy="16392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GB" sz="5000" u="none" cap="none" strike="noStrike">
                <a:solidFill>
                  <a:srgbClr val="002C47"/>
                </a:solidFill>
                <a:latin typeface="Poppins"/>
                <a:ea typeface="Poppins"/>
                <a:cs typeface="Poppins"/>
                <a:sym typeface="Poppins"/>
              </a:rPr>
              <a:t>¿QUÉ SIGNIFICA LA COMUNICACIÓN CUANDO SE TRABAJA REMOTAMENTE?</a:t>
            </a:r>
            <a:endParaRPr b="0" i="0" sz="1400" u="none" cap="none" strike="noStrike">
              <a:solidFill>
                <a:srgbClr val="000000"/>
              </a:solidFill>
              <a:latin typeface="Arial"/>
              <a:ea typeface="Arial"/>
              <a:cs typeface="Arial"/>
              <a:sym typeface="Arial"/>
            </a:endParaRPr>
          </a:p>
        </p:txBody>
      </p:sp>
      <p:grpSp>
        <p:nvGrpSpPr>
          <p:cNvPr id="735" name="Google Shape;735;p41"/>
          <p:cNvGrpSpPr/>
          <p:nvPr/>
        </p:nvGrpSpPr>
        <p:grpSpPr>
          <a:xfrm>
            <a:off x="-75959" y="4930975"/>
            <a:ext cx="18363959" cy="5546525"/>
            <a:chOff x="0" y="0"/>
            <a:chExt cx="5688523" cy="1727109"/>
          </a:xfrm>
        </p:grpSpPr>
        <p:sp>
          <p:nvSpPr>
            <p:cNvPr id="736" name="Google Shape;736;p41"/>
            <p:cNvSpPr/>
            <p:nvPr/>
          </p:nvSpPr>
          <p:spPr>
            <a:xfrm>
              <a:off x="27409" y="52791"/>
              <a:ext cx="5661114" cy="1674318"/>
            </a:xfrm>
            <a:custGeom>
              <a:rect b="b" l="l" r="r" t="t"/>
              <a:pathLst>
                <a:path extrusionOk="0" h="1674318" w="5661114">
                  <a:moveTo>
                    <a:pt x="0" y="0"/>
                  </a:moveTo>
                  <a:lnTo>
                    <a:pt x="5661114" y="0"/>
                  </a:lnTo>
                  <a:lnTo>
                    <a:pt x="5661114" y="1674318"/>
                  </a:lnTo>
                  <a:lnTo>
                    <a:pt x="0" y="1674318"/>
                  </a:lnTo>
                  <a:close/>
                </a:path>
              </a:pathLst>
            </a:custGeom>
            <a:solidFill>
              <a:srgbClr val="659FA2">
                <a:alpha val="7843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7" name="Google Shape;737;p41"/>
            <p:cNvSpPr txBox="1"/>
            <p:nvPr/>
          </p:nvSpPr>
          <p:spPr>
            <a:xfrm>
              <a:off x="0" y="0"/>
              <a:ext cx="5661114" cy="1674318"/>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38" name="Google Shape;738;p41"/>
          <p:cNvSpPr/>
          <p:nvPr/>
        </p:nvSpPr>
        <p:spPr>
          <a:xfrm>
            <a:off x="-75959" y="226155"/>
            <a:ext cx="2774170" cy="1664502"/>
          </a:xfrm>
          <a:custGeom>
            <a:rect b="b" l="l" r="r" t="t"/>
            <a:pathLst>
              <a:path extrusionOk="0" h="1664502" w="2774170">
                <a:moveTo>
                  <a:pt x="0" y="0"/>
                </a:moveTo>
                <a:lnTo>
                  <a:pt x="2774170" y="0"/>
                </a:lnTo>
                <a:lnTo>
                  <a:pt x="2774170" y="1664501"/>
                </a:lnTo>
                <a:lnTo>
                  <a:pt x="0" y="166450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Exclamation mark with solid fill" id="739" name="Google Shape;739;p41"/>
          <p:cNvPicPr preferRelativeResize="0"/>
          <p:nvPr/>
        </p:nvPicPr>
        <p:blipFill rotWithShape="1">
          <a:blip r:embed="rId4">
            <a:alphaModFix/>
          </a:blip>
          <a:srcRect b="0" l="0" r="0" t="0"/>
          <a:stretch/>
        </p:blipFill>
        <p:spPr>
          <a:xfrm>
            <a:off x="2565266" y="4489651"/>
            <a:ext cx="914400" cy="914400"/>
          </a:xfrm>
          <a:prstGeom prst="rect">
            <a:avLst/>
          </a:prstGeom>
          <a:noFill/>
          <a:ln>
            <a:noFill/>
          </a:ln>
        </p:spPr>
      </p:pic>
      <p:sp>
        <p:nvSpPr>
          <p:cNvPr id="740" name="Google Shape;740;p41"/>
          <p:cNvSpPr/>
          <p:nvPr/>
        </p:nvSpPr>
        <p:spPr>
          <a:xfrm>
            <a:off x="1943416" y="3853439"/>
            <a:ext cx="2198312" cy="2198312"/>
          </a:xfrm>
          <a:custGeom>
            <a:rect b="b" l="l" r="r" t="t"/>
            <a:pathLst>
              <a:path extrusionOk="0" h="2198312" w="2198312">
                <a:moveTo>
                  <a:pt x="0" y="0"/>
                </a:moveTo>
                <a:lnTo>
                  <a:pt x="2198312" y="0"/>
                </a:lnTo>
                <a:lnTo>
                  <a:pt x="2198312" y="2198313"/>
                </a:lnTo>
                <a:lnTo>
                  <a:pt x="0" y="219831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1" name="Google Shape;741;p41"/>
          <p:cNvSpPr/>
          <p:nvPr/>
        </p:nvSpPr>
        <p:spPr>
          <a:xfrm>
            <a:off x="2057400" y="3967423"/>
            <a:ext cx="1970344" cy="1970344"/>
          </a:xfrm>
          <a:custGeom>
            <a:rect b="b" l="l" r="r" t="t"/>
            <a:pathLst>
              <a:path extrusionOk="0" h="1970344" w="1970344">
                <a:moveTo>
                  <a:pt x="0" y="0"/>
                </a:moveTo>
                <a:lnTo>
                  <a:pt x="1970344" y="0"/>
                </a:lnTo>
                <a:lnTo>
                  <a:pt x="1970344" y="1970345"/>
                </a:lnTo>
                <a:lnTo>
                  <a:pt x="0" y="1970345"/>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2" name="Google Shape;742;p41"/>
          <p:cNvSpPr/>
          <p:nvPr/>
        </p:nvSpPr>
        <p:spPr>
          <a:xfrm>
            <a:off x="2251019" y="4233418"/>
            <a:ext cx="1566600" cy="1566600"/>
          </a:xfrm>
          <a:custGeom>
            <a:rect b="b" l="l" r="r" t="t"/>
            <a:pathLst>
              <a:path extrusionOk="0" h="1566600" w="1566600">
                <a:moveTo>
                  <a:pt x="0" y="0"/>
                </a:moveTo>
                <a:lnTo>
                  <a:pt x="1566600" y="0"/>
                </a:lnTo>
                <a:lnTo>
                  <a:pt x="1566600" y="1566600"/>
                </a:lnTo>
                <a:lnTo>
                  <a:pt x="0" y="156660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3" name="Google Shape;743;p41"/>
          <p:cNvSpPr txBox="1"/>
          <p:nvPr/>
        </p:nvSpPr>
        <p:spPr>
          <a:xfrm>
            <a:off x="172829" y="6703254"/>
            <a:ext cx="5699400" cy="2609100"/>
          </a:xfrm>
          <a:prstGeom prst="rect">
            <a:avLst/>
          </a:prstGeom>
          <a:noFill/>
          <a:ln>
            <a:noFill/>
          </a:ln>
        </p:spPr>
        <p:txBody>
          <a:bodyPr anchorCtr="0" anchor="t" bIns="0" lIns="0" spcFirstLastPara="1" rIns="0" wrap="square" tIns="0">
            <a:spAutoFit/>
          </a:bodyPr>
          <a:lstStyle/>
          <a:p>
            <a:pPr indent="0" lvl="0" marL="0" marR="0" rtl="0" algn="ctr">
              <a:lnSpc>
                <a:spcPct val="96857"/>
              </a:lnSpc>
              <a:spcBef>
                <a:spcPts val="0"/>
              </a:spcBef>
              <a:spcAft>
                <a:spcPts val="0"/>
              </a:spcAft>
              <a:buClr>
                <a:srgbClr val="000000"/>
              </a:buClr>
              <a:buSzPts val="3500"/>
              <a:buFont typeface="Arial"/>
              <a:buNone/>
            </a:pPr>
            <a:r>
              <a:rPr b="1" i="0" lang="en-GB" sz="3500" u="none" cap="none" strike="noStrike">
                <a:solidFill>
                  <a:srgbClr val="FFFFFF"/>
                </a:solidFill>
                <a:latin typeface="Poppins"/>
                <a:ea typeface="Poppins"/>
                <a:cs typeface="Poppins"/>
                <a:sym typeface="Poppins"/>
              </a:rPr>
              <a:t>Establecer estándares de comunicación que creen un sistema de confianza y un flujo claro de información.</a:t>
            </a:r>
            <a:endParaRPr b="1" i="0" sz="3500" u="none" cap="none" strike="noStrike">
              <a:solidFill>
                <a:srgbClr val="FFFFFF"/>
              </a:solidFill>
              <a:latin typeface="Poppins"/>
              <a:ea typeface="Poppins"/>
              <a:cs typeface="Poppins"/>
              <a:sym typeface="Poppins"/>
            </a:endParaRPr>
          </a:p>
        </p:txBody>
      </p:sp>
      <p:grpSp>
        <p:nvGrpSpPr>
          <p:cNvPr id="744" name="Google Shape;744;p41"/>
          <p:cNvGrpSpPr/>
          <p:nvPr/>
        </p:nvGrpSpPr>
        <p:grpSpPr>
          <a:xfrm>
            <a:off x="7304925" y="3717637"/>
            <a:ext cx="4045500" cy="6479314"/>
            <a:chOff x="-551518" y="0"/>
            <a:chExt cx="5394000" cy="8639084"/>
          </a:xfrm>
        </p:grpSpPr>
        <p:sp>
          <p:nvSpPr>
            <p:cNvPr id="745" name="Google Shape;745;p41"/>
            <p:cNvSpPr/>
            <p:nvPr/>
          </p:nvSpPr>
          <p:spPr>
            <a:xfrm>
              <a:off x="391219" y="0"/>
              <a:ext cx="3451708" cy="3451708"/>
            </a:xfrm>
            <a:custGeom>
              <a:rect b="b" l="l" r="r" t="t"/>
              <a:pathLst>
                <a:path extrusionOk="0" h="3451708" w="3451708">
                  <a:moveTo>
                    <a:pt x="0" y="0"/>
                  </a:moveTo>
                  <a:lnTo>
                    <a:pt x="3451707" y="0"/>
                  </a:lnTo>
                  <a:lnTo>
                    <a:pt x="3451707" y="3451708"/>
                  </a:lnTo>
                  <a:lnTo>
                    <a:pt x="0" y="3451708"/>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6" name="Google Shape;746;p41"/>
            <p:cNvSpPr/>
            <p:nvPr/>
          </p:nvSpPr>
          <p:spPr>
            <a:xfrm>
              <a:off x="651531"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7" name="Google Shape;747;p41"/>
            <p:cNvSpPr/>
            <p:nvPr/>
          </p:nvSpPr>
          <p:spPr>
            <a:xfrm>
              <a:off x="803510" y="412291"/>
              <a:ext cx="2627126" cy="2627126"/>
            </a:xfrm>
            <a:custGeom>
              <a:rect b="b" l="l" r="r" t="t"/>
              <a:pathLst>
                <a:path extrusionOk="0" h="2627126" w="2627126">
                  <a:moveTo>
                    <a:pt x="0" y="0"/>
                  </a:moveTo>
                  <a:lnTo>
                    <a:pt x="2627125" y="0"/>
                  </a:lnTo>
                  <a:lnTo>
                    <a:pt x="2627125" y="2627126"/>
                  </a:lnTo>
                  <a:lnTo>
                    <a:pt x="0" y="262712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8" name="Google Shape;748;p41"/>
            <p:cNvSpPr/>
            <p:nvPr/>
          </p:nvSpPr>
          <p:spPr>
            <a:xfrm>
              <a:off x="1422385" y="977109"/>
              <a:ext cx="1497489" cy="1497489"/>
            </a:xfrm>
            <a:custGeom>
              <a:rect b="b" l="l" r="r" t="t"/>
              <a:pathLst>
                <a:path extrusionOk="0" h="1497489" w="1497489">
                  <a:moveTo>
                    <a:pt x="0" y="0"/>
                  </a:moveTo>
                  <a:lnTo>
                    <a:pt x="1497489" y="0"/>
                  </a:lnTo>
                  <a:lnTo>
                    <a:pt x="1497489" y="1497489"/>
                  </a:lnTo>
                  <a:lnTo>
                    <a:pt x="0" y="1497489"/>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9" name="Google Shape;749;p41"/>
            <p:cNvSpPr txBox="1"/>
            <p:nvPr/>
          </p:nvSpPr>
          <p:spPr>
            <a:xfrm>
              <a:off x="-551518" y="3768884"/>
              <a:ext cx="5394000" cy="4870200"/>
            </a:xfrm>
            <a:prstGeom prst="rect">
              <a:avLst/>
            </a:prstGeom>
            <a:noFill/>
            <a:ln>
              <a:noFill/>
            </a:ln>
          </p:spPr>
          <p:txBody>
            <a:bodyPr anchorCtr="0" anchor="t" bIns="0" lIns="0" spcFirstLastPara="1" rIns="0" wrap="square" tIns="0">
              <a:spAutoFit/>
            </a:bodyPr>
            <a:lstStyle/>
            <a:p>
              <a:pPr indent="0" lvl="0" marL="0" marR="0" rtl="0" algn="ctr">
                <a:lnSpc>
                  <a:spcPct val="96857"/>
                </a:lnSpc>
                <a:spcBef>
                  <a:spcPts val="0"/>
                </a:spcBef>
                <a:spcAft>
                  <a:spcPts val="0"/>
                </a:spcAft>
                <a:buClr>
                  <a:srgbClr val="000000"/>
                </a:buClr>
                <a:buSzPts val="3500"/>
                <a:buFont typeface="Arial"/>
                <a:buNone/>
              </a:pPr>
              <a:r>
                <a:rPr b="1" i="0" lang="en-GB" sz="3500" u="none" cap="none" strike="noStrike">
                  <a:solidFill>
                    <a:srgbClr val="FFFFFF"/>
                  </a:solidFill>
                  <a:latin typeface="Poppins"/>
                  <a:ea typeface="Poppins"/>
                  <a:cs typeface="Poppins"/>
                  <a:sym typeface="Poppins"/>
                </a:rPr>
                <a:t>Crear un sistema abierto de colaboración, apoyado por tecnologías apropiadas.</a:t>
              </a:r>
              <a:endParaRPr b="1" i="0" sz="3500" u="none" cap="none" strike="noStrike">
                <a:solidFill>
                  <a:srgbClr val="FFFFFF"/>
                </a:solidFill>
                <a:latin typeface="Poppins"/>
                <a:ea typeface="Poppins"/>
                <a:cs typeface="Poppins"/>
                <a:sym typeface="Poppins"/>
              </a:endParaRPr>
            </a:p>
            <a:p>
              <a:pPr indent="0" lvl="0" marL="0" marR="0" rtl="0" algn="ctr">
                <a:lnSpc>
                  <a:spcPct val="96857"/>
                </a:lnSpc>
                <a:spcBef>
                  <a:spcPts val="0"/>
                </a:spcBef>
                <a:spcAft>
                  <a:spcPts val="0"/>
                </a:spcAft>
                <a:buClr>
                  <a:srgbClr val="000000"/>
                </a:buClr>
                <a:buSzPts val="3500"/>
                <a:buFont typeface="Arial"/>
                <a:buNone/>
              </a:pPr>
              <a:r>
                <a:t/>
              </a:r>
              <a:endParaRPr b="1" i="0" sz="3500" u="none" cap="none" strike="noStrike">
                <a:solidFill>
                  <a:srgbClr val="FFFFFF"/>
                </a:solidFill>
                <a:latin typeface="Poppins"/>
                <a:ea typeface="Poppins"/>
                <a:cs typeface="Poppins"/>
                <a:sym typeface="Poppins"/>
              </a:endParaRPr>
            </a:p>
          </p:txBody>
        </p:sp>
      </p:grpSp>
      <p:grpSp>
        <p:nvGrpSpPr>
          <p:cNvPr id="750" name="Google Shape;750;p41"/>
          <p:cNvGrpSpPr/>
          <p:nvPr/>
        </p:nvGrpSpPr>
        <p:grpSpPr>
          <a:xfrm>
            <a:off x="11928300" y="3853439"/>
            <a:ext cx="5933251" cy="6433562"/>
            <a:chOff x="-2417860" y="0"/>
            <a:chExt cx="7911000" cy="8578081"/>
          </a:xfrm>
        </p:grpSpPr>
        <p:sp>
          <p:nvSpPr>
            <p:cNvPr id="751" name="Google Shape;751;p41"/>
            <p:cNvSpPr/>
            <p:nvPr/>
          </p:nvSpPr>
          <p:spPr>
            <a:xfrm>
              <a:off x="751241" y="0"/>
              <a:ext cx="3451708" cy="3451708"/>
            </a:xfrm>
            <a:custGeom>
              <a:rect b="b" l="l" r="r" t="t"/>
              <a:pathLst>
                <a:path extrusionOk="0" h="3451708" w="3451708">
                  <a:moveTo>
                    <a:pt x="0" y="0"/>
                  </a:moveTo>
                  <a:lnTo>
                    <a:pt x="3451708" y="0"/>
                  </a:lnTo>
                  <a:lnTo>
                    <a:pt x="3451708" y="3451708"/>
                  </a:lnTo>
                  <a:lnTo>
                    <a:pt x="0" y="3451708"/>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2" name="Google Shape;752;p41"/>
            <p:cNvSpPr/>
            <p:nvPr/>
          </p:nvSpPr>
          <p:spPr>
            <a:xfrm>
              <a:off x="503554"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3" name="Google Shape;753;p41"/>
            <p:cNvSpPr/>
            <p:nvPr/>
          </p:nvSpPr>
          <p:spPr>
            <a:xfrm>
              <a:off x="655532" y="412291"/>
              <a:ext cx="2627126" cy="2627126"/>
            </a:xfrm>
            <a:custGeom>
              <a:rect b="b" l="l" r="r" t="t"/>
              <a:pathLst>
                <a:path extrusionOk="0" h="2627126" w="2627126">
                  <a:moveTo>
                    <a:pt x="0" y="0"/>
                  </a:moveTo>
                  <a:lnTo>
                    <a:pt x="2627126" y="0"/>
                  </a:lnTo>
                  <a:lnTo>
                    <a:pt x="2627126" y="2627126"/>
                  </a:lnTo>
                  <a:lnTo>
                    <a:pt x="0" y="262712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4" name="Google Shape;754;p41"/>
            <p:cNvSpPr/>
            <p:nvPr/>
          </p:nvSpPr>
          <p:spPr>
            <a:xfrm>
              <a:off x="1011104" y="1027563"/>
              <a:ext cx="1915982" cy="1336397"/>
            </a:xfrm>
            <a:custGeom>
              <a:rect b="b" l="l" r="r" t="t"/>
              <a:pathLst>
                <a:path extrusionOk="0" h="1336397" w="1915982">
                  <a:moveTo>
                    <a:pt x="0" y="0"/>
                  </a:moveTo>
                  <a:lnTo>
                    <a:pt x="1915982" y="0"/>
                  </a:lnTo>
                  <a:lnTo>
                    <a:pt x="1915982" y="1336397"/>
                  </a:lnTo>
                  <a:lnTo>
                    <a:pt x="0" y="1336397"/>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5" name="Google Shape;755;p41"/>
            <p:cNvSpPr txBox="1"/>
            <p:nvPr/>
          </p:nvSpPr>
          <p:spPr>
            <a:xfrm>
              <a:off x="-2417860" y="3707881"/>
              <a:ext cx="7911000" cy="4870200"/>
            </a:xfrm>
            <a:prstGeom prst="rect">
              <a:avLst/>
            </a:prstGeom>
            <a:noFill/>
            <a:ln>
              <a:noFill/>
            </a:ln>
          </p:spPr>
          <p:txBody>
            <a:bodyPr anchorCtr="0" anchor="t" bIns="0" lIns="0" spcFirstLastPara="1" rIns="0" wrap="square" tIns="0">
              <a:spAutoFit/>
            </a:bodyPr>
            <a:lstStyle/>
            <a:p>
              <a:pPr indent="0" lvl="0" marL="0" marR="0" rtl="0" algn="ctr">
                <a:lnSpc>
                  <a:spcPct val="96857"/>
                </a:lnSpc>
                <a:spcBef>
                  <a:spcPts val="0"/>
                </a:spcBef>
                <a:spcAft>
                  <a:spcPts val="0"/>
                </a:spcAft>
                <a:buClr>
                  <a:srgbClr val="000000"/>
                </a:buClr>
                <a:buSzPts val="3500"/>
                <a:buFont typeface="Arial"/>
                <a:buNone/>
              </a:pPr>
              <a:r>
                <a:rPr b="1" i="0" lang="en-GB" sz="3500" u="none" cap="none" strike="noStrike">
                  <a:solidFill>
                    <a:srgbClr val="FFFFFF"/>
                  </a:solidFill>
                  <a:latin typeface="Poppins"/>
                  <a:ea typeface="Poppins"/>
                  <a:cs typeface="Poppins"/>
                  <a:sym typeface="Poppins"/>
                </a:rPr>
                <a:t>Las reuniones virtuales pueden hacerse más eficientes utilizando estrategias, por ejemplo, el kit de herramientas de la Universidad John Hopkins.</a:t>
              </a:r>
              <a:endParaRPr b="1" i="0" sz="3500" u="none" cap="none" strike="noStrike">
                <a:solidFill>
                  <a:srgbClr val="FFFFFF"/>
                </a:solidFill>
                <a:latin typeface="Poppins"/>
                <a:ea typeface="Poppins"/>
                <a:cs typeface="Poppins"/>
                <a:sym typeface="Poppins"/>
              </a:endParaRPr>
            </a:p>
          </p:txBody>
        </p:sp>
      </p:grpSp>
      <p:grpSp>
        <p:nvGrpSpPr>
          <p:cNvPr id="756" name="Google Shape;756;p41"/>
          <p:cNvGrpSpPr/>
          <p:nvPr/>
        </p:nvGrpSpPr>
        <p:grpSpPr>
          <a:xfrm>
            <a:off x="16925301" y="1957609"/>
            <a:ext cx="604566" cy="604566"/>
            <a:chOff x="0" y="0"/>
            <a:chExt cx="812800" cy="812800"/>
          </a:xfrm>
        </p:grpSpPr>
        <p:sp>
          <p:nvSpPr>
            <p:cNvPr id="757" name="Google Shape;757;p4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8" name="Google Shape;758;p4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59" name="Google Shape;759;p41"/>
          <p:cNvGrpSpPr/>
          <p:nvPr/>
        </p:nvGrpSpPr>
        <p:grpSpPr>
          <a:xfrm>
            <a:off x="16180678" y="442609"/>
            <a:ext cx="637633" cy="637633"/>
            <a:chOff x="0" y="0"/>
            <a:chExt cx="812800" cy="812800"/>
          </a:xfrm>
        </p:grpSpPr>
        <p:sp>
          <p:nvSpPr>
            <p:cNvPr id="760" name="Google Shape;760;p4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61" name="Google Shape;761;p4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5"/>
          <p:cNvSpPr/>
          <p:nvPr/>
        </p:nvSpPr>
        <p:spPr>
          <a:xfrm>
            <a:off x="0" y="0"/>
            <a:ext cx="13934236"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3">
              <a:alphaModFix/>
            </a:blip>
            <a:stretch>
              <a:fillRect b="0" l="-17353" r="-5970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2" name="Google Shape;122;p15"/>
          <p:cNvSpPr txBox="1"/>
          <p:nvPr/>
        </p:nvSpPr>
        <p:spPr>
          <a:xfrm>
            <a:off x="4458900" y="212750"/>
            <a:ext cx="9779400" cy="861900"/>
          </a:xfrm>
          <a:prstGeom prst="rect">
            <a:avLst/>
          </a:prstGeom>
          <a:noFill/>
          <a:ln>
            <a:noFill/>
          </a:ln>
          <a:effectLst>
            <a:outerShdw blurRad="50800" sx="102244" rotWithShape="0" algn="ctr" dir="5400000" dist="50800" sy="102244">
              <a:srgbClr val="000000"/>
            </a:outerShdw>
          </a:effectLst>
        </p:spPr>
        <p:txBody>
          <a:bodyPr anchorCtr="0" anchor="t" bIns="45700" lIns="91425" spcFirstLastPara="1" rIns="91425" wrap="square" tIns="45700">
            <a:spAutoFit/>
          </a:bodyPr>
          <a:lstStyle/>
          <a:p>
            <a:pPr indent="0" lvl="0" marL="0" marR="0" rtl="0" algn="ctr">
              <a:lnSpc>
                <a:spcPct val="108460"/>
              </a:lnSpc>
              <a:spcBef>
                <a:spcPts val="0"/>
              </a:spcBef>
              <a:spcAft>
                <a:spcPts val="0"/>
              </a:spcAft>
              <a:buClr>
                <a:srgbClr val="000000"/>
              </a:buClr>
              <a:buSzPts val="5000"/>
              <a:buFont typeface="Arial"/>
              <a:buNone/>
            </a:pPr>
            <a:r>
              <a:rPr b="1" i="0" lang="en-GB" sz="5000" u="none" cap="none" strike="noStrike">
                <a:solidFill>
                  <a:schemeClr val="dk1"/>
                </a:solidFill>
                <a:highlight>
                  <a:schemeClr val="lt1"/>
                </a:highlight>
                <a:latin typeface="Poppins"/>
                <a:ea typeface="Poppins"/>
                <a:cs typeface="Poppins"/>
                <a:sym typeface="Poppins"/>
              </a:rPr>
              <a:t>RESULTADOS DE APRENDIZAJE</a:t>
            </a:r>
            <a:endParaRPr b="0" i="0" sz="1400" u="none" cap="none" strike="noStrike">
              <a:solidFill>
                <a:srgbClr val="000000"/>
              </a:solidFill>
              <a:highlight>
                <a:schemeClr val="lt1"/>
              </a:highlight>
              <a:latin typeface="Poppins"/>
              <a:ea typeface="Poppins"/>
              <a:cs typeface="Poppins"/>
              <a:sym typeface="Poppins"/>
            </a:endParaRPr>
          </a:p>
        </p:txBody>
      </p:sp>
      <p:sp>
        <p:nvSpPr>
          <p:cNvPr id="123" name="Google Shape;123;p15"/>
          <p:cNvSpPr/>
          <p:nvPr/>
        </p:nvSpPr>
        <p:spPr>
          <a:xfrm>
            <a:off x="359465" y="3067219"/>
            <a:ext cx="9660835" cy="6210653"/>
          </a:xfrm>
          <a:prstGeom prst="roundRect">
            <a:avLst>
              <a:gd fmla="val 16667" name="adj"/>
            </a:avLst>
          </a:prstGeom>
          <a:solidFill>
            <a:schemeClr val="lt1">
              <a:alpha val="90980"/>
            </a:schemeClr>
          </a:solidFill>
          <a:ln>
            <a:noFill/>
          </a:ln>
        </p:spPr>
        <p:txBody>
          <a:bodyPr anchorCtr="0" anchor="ctr" bIns="45700" lIns="91425" spcFirstLastPara="1" rIns="91425" wrap="square" tIns="45700">
            <a:noAutofit/>
          </a:bodyPr>
          <a:lstStyle/>
          <a:p>
            <a:pPr indent="-444500" lvl="0" marL="457200" marR="0" rtl="0" algn="l">
              <a:lnSpc>
                <a:spcPct val="115000"/>
              </a:lnSpc>
              <a:spcBef>
                <a:spcPts val="0"/>
              </a:spcBef>
              <a:spcAft>
                <a:spcPts val="0"/>
              </a:spcAft>
              <a:buClr>
                <a:schemeClr val="dk1"/>
              </a:buClr>
              <a:buSzPts val="3400"/>
              <a:buFont typeface="Arial"/>
              <a:buChar char="•"/>
            </a:pPr>
            <a:r>
              <a:rPr b="0" i="0" lang="en-GB" sz="3400" u="none" cap="none" strike="noStrike">
                <a:solidFill>
                  <a:schemeClr val="dk1"/>
                </a:solidFill>
                <a:latin typeface="Poppins"/>
                <a:ea typeface="Poppins"/>
                <a:cs typeface="Poppins"/>
                <a:sym typeface="Poppins"/>
              </a:rPr>
              <a:t>entender el término </a:t>
            </a:r>
            <a:r>
              <a:rPr b="1" i="0" lang="en-GB" sz="3400" u="none" cap="none" strike="noStrike">
                <a:solidFill>
                  <a:srgbClr val="97B853"/>
                </a:solidFill>
                <a:latin typeface="Poppins"/>
                <a:ea typeface="Poppins"/>
                <a:cs typeface="Poppins"/>
                <a:sym typeface="Poppins"/>
              </a:rPr>
              <a:t>“espacio de trabajo híbrido”</a:t>
            </a:r>
            <a:r>
              <a:rPr b="0" i="0" lang="en-GB" sz="3400" u="none" cap="none" strike="noStrike">
                <a:solidFill>
                  <a:schemeClr val="dk1"/>
                </a:solidFill>
                <a:latin typeface="Poppins"/>
                <a:ea typeface="Poppins"/>
                <a:cs typeface="Poppins"/>
                <a:sym typeface="Poppins"/>
              </a:rPr>
              <a:t>;</a:t>
            </a:r>
            <a:endParaRPr b="0" i="0" sz="3400" u="none" cap="none" strike="noStrike">
              <a:solidFill>
                <a:schemeClr val="dk1"/>
              </a:solidFill>
              <a:latin typeface="Poppins"/>
              <a:ea typeface="Poppins"/>
              <a:cs typeface="Poppins"/>
              <a:sym typeface="Poppins"/>
            </a:endParaRPr>
          </a:p>
          <a:p>
            <a:pPr indent="-444500" lvl="0" marL="457200" marR="0" rtl="0" algn="l">
              <a:lnSpc>
                <a:spcPct val="115000"/>
              </a:lnSpc>
              <a:spcBef>
                <a:spcPts val="0"/>
              </a:spcBef>
              <a:spcAft>
                <a:spcPts val="0"/>
              </a:spcAft>
              <a:buClr>
                <a:schemeClr val="dk1"/>
              </a:buClr>
              <a:buSzPts val="3400"/>
              <a:buFont typeface="Poppins"/>
              <a:buChar char="•"/>
            </a:pPr>
            <a:r>
              <a:rPr b="0" i="0" lang="en-GB" sz="3400" u="none" cap="none" strike="noStrike">
                <a:solidFill>
                  <a:schemeClr val="dk1"/>
                </a:solidFill>
                <a:latin typeface="Poppins"/>
                <a:ea typeface="Poppins"/>
                <a:cs typeface="Poppins"/>
                <a:sym typeface="Poppins"/>
              </a:rPr>
              <a:t>cómo debe gestionarse el espacio de trabajo híbrido desde una perspectiva organizativa y técnica;</a:t>
            </a:r>
            <a:endParaRPr b="0" i="0" sz="3400" u="none" cap="none" strike="noStrike">
              <a:solidFill>
                <a:schemeClr val="dk1"/>
              </a:solidFill>
              <a:latin typeface="Poppins"/>
              <a:ea typeface="Poppins"/>
              <a:cs typeface="Poppins"/>
              <a:sym typeface="Poppins"/>
            </a:endParaRPr>
          </a:p>
          <a:p>
            <a:pPr indent="-444500" lvl="0" marL="457200" marR="0" rtl="0" algn="l">
              <a:lnSpc>
                <a:spcPct val="115000"/>
              </a:lnSpc>
              <a:spcBef>
                <a:spcPts val="0"/>
              </a:spcBef>
              <a:spcAft>
                <a:spcPts val="0"/>
              </a:spcAft>
              <a:buClr>
                <a:schemeClr val="dk1"/>
              </a:buClr>
              <a:buSzPts val="3400"/>
              <a:buFont typeface="Poppins"/>
              <a:buChar char="•"/>
            </a:pPr>
            <a:r>
              <a:rPr b="0" i="0" lang="en-GB" sz="3400" u="none" cap="none" strike="noStrike">
                <a:solidFill>
                  <a:schemeClr val="dk1"/>
                </a:solidFill>
                <a:latin typeface="Poppins"/>
                <a:ea typeface="Poppins"/>
                <a:cs typeface="Poppins"/>
                <a:sym typeface="Poppins"/>
              </a:rPr>
              <a:t>cómo implementar los espacios de trabajo híbridos en la cultura de la oficina;</a:t>
            </a:r>
            <a:endParaRPr b="0" i="0" sz="3400" u="none" cap="none" strike="noStrike">
              <a:solidFill>
                <a:schemeClr val="dk1"/>
              </a:solidFill>
              <a:latin typeface="Poppins"/>
              <a:ea typeface="Poppins"/>
              <a:cs typeface="Poppins"/>
              <a:sym typeface="Poppins"/>
            </a:endParaRPr>
          </a:p>
          <a:p>
            <a:pPr indent="0" lvl="0" marL="457200" marR="0" rtl="0" algn="l">
              <a:lnSpc>
                <a:spcPct val="100000"/>
              </a:lnSpc>
              <a:spcBef>
                <a:spcPts val="0"/>
              </a:spcBef>
              <a:spcAft>
                <a:spcPts val="0"/>
              </a:spcAft>
              <a:buClr>
                <a:srgbClr val="000000"/>
              </a:buClr>
              <a:buSzPts val="4000"/>
              <a:buFont typeface="Arial"/>
              <a:buNone/>
            </a:pPr>
            <a:r>
              <a:t/>
            </a:r>
            <a:endParaRPr b="0" i="0" sz="4000" u="none" cap="none" strike="noStrike">
              <a:solidFill>
                <a:schemeClr val="dk1"/>
              </a:solidFill>
              <a:latin typeface="Calibri"/>
              <a:ea typeface="Calibri"/>
              <a:cs typeface="Calibri"/>
              <a:sym typeface="Calibri"/>
            </a:endParaRPr>
          </a:p>
        </p:txBody>
      </p:sp>
      <p:sp>
        <p:nvSpPr>
          <p:cNvPr id="124" name="Google Shape;124;p15"/>
          <p:cNvSpPr/>
          <p:nvPr/>
        </p:nvSpPr>
        <p:spPr>
          <a:xfrm>
            <a:off x="800100" y="1713939"/>
            <a:ext cx="9220200" cy="914400"/>
          </a:xfrm>
          <a:prstGeom prst="roundRect">
            <a:avLst>
              <a:gd fmla="val 50000" name="adj"/>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80766"/>
              </a:lnSpc>
              <a:spcBef>
                <a:spcPts val="0"/>
              </a:spcBef>
              <a:spcAft>
                <a:spcPts val="0"/>
              </a:spcAft>
              <a:buClr>
                <a:srgbClr val="000000"/>
              </a:buClr>
              <a:buSzPts val="3000"/>
              <a:buFont typeface="Arial"/>
              <a:buNone/>
            </a:pPr>
            <a:r>
              <a:rPr b="1" i="0" lang="en-GB" sz="3000" u="none" cap="none" strike="noStrike">
                <a:solidFill>
                  <a:srgbClr val="002C47"/>
                </a:solidFill>
                <a:latin typeface="Poppins"/>
                <a:ea typeface="Poppins"/>
                <a:cs typeface="Poppins"/>
                <a:sym typeface="Poppins"/>
              </a:rPr>
              <a:t> En esta serie de lecciones, aprenderás:</a:t>
            </a:r>
            <a:endParaRPr b="0" i="0" sz="1400" u="none" cap="none" strike="noStrike">
              <a:solidFill>
                <a:srgbClr val="000000"/>
              </a:solidFill>
              <a:latin typeface="Arial"/>
              <a:ea typeface="Arial"/>
              <a:cs typeface="Arial"/>
              <a:sym typeface="Arial"/>
            </a:endParaRPr>
          </a:p>
        </p:txBody>
      </p:sp>
      <p:pic>
        <p:nvPicPr>
          <p:cNvPr descr="Idea with solid fill" id="125" name="Google Shape;125;p15"/>
          <p:cNvPicPr preferRelativeResize="0"/>
          <p:nvPr/>
        </p:nvPicPr>
        <p:blipFill rotWithShape="1">
          <a:blip r:embed="rId4">
            <a:alphaModFix/>
          </a:blip>
          <a:srcRect b="0" l="0" r="0" t="0"/>
          <a:stretch/>
        </p:blipFill>
        <p:spPr>
          <a:xfrm>
            <a:off x="950875" y="1832724"/>
            <a:ext cx="765250" cy="698600"/>
          </a:xfrm>
          <a:prstGeom prst="rect">
            <a:avLst/>
          </a:prstGeom>
          <a:noFill/>
          <a:ln>
            <a:noFill/>
          </a:ln>
        </p:spPr>
      </p:pic>
      <p:sp>
        <p:nvSpPr>
          <p:cNvPr id="126" name="Google Shape;126;p15"/>
          <p:cNvSpPr/>
          <p:nvPr/>
        </p:nvSpPr>
        <p:spPr>
          <a:xfrm>
            <a:off x="10641075" y="1724825"/>
            <a:ext cx="7472700" cy="914400"/>
          </a:xfrm>
          <a:prstGeom prst="roundRect">
            <a:avLst>
              <a:gd fmla="val 50000" name="adj"/>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80766"/>
              </a:lnSpc>
              <a:spcBef>
                <a:spcPts val="0"/>
              </a:spcBef>
              <a:spcAft>
                <a:spcPts val="0"/>
              </a:spcAft>
              <a:buClr>
                <a:srgbClr val="000000"/>
              </a:buClr>
              <a:buSzPts val="3000"/>
              <a:buFont typeface="Arial"/>
              <a:buNone/>
            </a:pPr>
            <a:r>
              <a:rPr b="1" i="0" lang="en-GB" sz="3000" u="none" cap="none" strike="noStrike">
                <a:solidFill>
                  <a:srgbClr val="002C47"/>
                </a:solidFill>
                <a:latin typeface="Poppins"/>
                <a:ea typeface="Poppins"/>
                <a:cs typeface="Poppins"/>
                <a:sym typeface="Poppins"/>
              </a:rPr>
              <a:t>     Dominarás las habilidades para:</a:t>
            </a:r>
            <a:endParaRPr b="0" i="0" sz="1400" u="none" cap="none" strike="noStrike">
              <a:solidFill>
                <a:srgbClr val="000000"/>
              </a:solidFill>
              <a:latin typeface="Arial"/>
              <a:ea typeface="Arial"/>
              <a:cs typeface="Arial"/>
              <a:sym typeface="Arial"/>
            </a:endParaRPr>
          </a:p>
        </p:txBody>
      </p:sp>
      <p:sp>
        <p:nvSpPr>
          <p:cNvPr id="127" name="Google Shape;127;p15"/>
          <p:cNvSpPr/>
          <p:nvPr/>
        </p:nvSpPr>
        <p:spPr>
          <a:xfrm>
            <a:off x="11227904" y="3067219"/>
            <a:ext cx="6568108" cy="6210652"/>
          </a:xfrm>
          <a:prstGeom prst="roundRect">
            <a:avLst>
              <a:gd fmla="val 35533" name="adj"/>
            </a:avLst>
          </a:prstGeom>
          <a:solidFill>
            <a:schemeClr val="lt1">
              <a:alpha val="77647"/>
            </a:schemeClr>
          </a:solidFill>
          <a:ln>
            <a:noFill/>
          </a:ln>
        </p:spPr>
        <p:txBody>
          <a:bodyPr anchorCtr="0" anchor="ctr" bIns="45700" lIns="91425" spcFirstLastPara="1" rIns="91425" wrap="square" tIns="45700">
            <a:noAutofit/>
          </a:bodyPr>
          <a:lstStyle/>
          <a:p>
            <a:pPr indent="-419100" lvl="0" marL="457200" marR="0" rtl="0" algn="l">
              <a:lnSpc>
                <a:spcPct val="115000"/>
              </a:lnSpc>
              <a:spcBef>
                <a:spcPts val="0"/>
              </a:spcBef>
              <a:spcAft>
                <a:spcPts val="0"/>
              </a:spcAft>
              <a:buClr>
                <a:schemeClr val="dk1"/>
              </a:buClr>
              <a:buSzPts val="3000"/>
              <a:buFont typeface="Poppins"/>
              <a:buChar char="•"/>
            </a:pPr>
            <a:r>
              <a:rPr b="0" i="0" lang="en-GB" sz="3000" u="none" cap="none" strike="noStrike">
                <a:solidFill>
                  <a:schemeClr val="dk1"/>
                </a:solidFill>
                <a:latin typeface="Poppins"/>
                <a:ea typeface="Poppins"/>
                <a:cs typeface="Poppins"/>
                <a:sym typeface="Poppins"/>
              </a:rPr>
              <a:t>reflexionar sobre la eficiencia de tu trabajo en un espacio de trabajo híbrido;</a:t>
            </a:r>
            <a:endParaRPr b="0" i="0" sz="3000" u="none" cap="none" strike="noStrike">
              <a:solidFill>
                <a:schemeClr val="dk1"/>
              </a:solidFill>
              <a:latin typeface="Poppins"/>
              <a:ea typeface="Poppins"/>
              <a:cs typeface="Poppins"/>
              <a:sym typeface="Poppins"/>
            </a:endParaRPr>
          </a:p>
          <a:p>
            <a:pPr indent="-419100" lvl="0" marL="457200" marR="0" rtl="0" algn="l">
              <a:lnSpc>
                <a:spcPct val="115000"/>
              </a:lnSpc>
              <a:spcBef>
                <a:spcPts val="0"/>
              </a:spcBef>
              <a:spcAft>
                <a:spcPts val="0"/>
              </a:spcAft>
              <a:buClr>
                <a:schemeClr val="dk1"/>
              </a:buClr>
              <a:buSzPts val="3000"/>
              <a:buFont typeface="Poppins"/>
              <a:buChar char="•"/>
            </a:pPr>
            <a:r>
              <a:rPr b="0" i="0" lang="en-GB" sz="3000" u="none" cap="none" strike="noStrike">
                <a:solidFill>
                  <a:schemeClr val="dk1"/>
                </a:solidFill>
                <a:latin typeface="Poppins"/>
                <a:ea typeface="Poppins"/>
                <a:cs typeface="Poppins"/>
                <a:sym typeface="Poppins"/>
              </a:rPr>
              <a:t>comunicarte y colaborar eficazmente en un espacio de trabajo híbrido;</a:t>
            </a:r>
            <a:endParaRPr b="0" i="0" sz="3000" u="none" cap="none" strike="noStrike">
              <a:solidFill>
                <a:schemeClr val="dk1"/>
              </a:solidFill>
              <a:latin typeface="Poppins"/>
              <a:ea typeface="Poppins"/>
              <a:cs typeface="Poppins"/>
              <a:sym typeface="Poppins"/>
            </a:endParaRPr>
          </a:p>
          <a:p>
            <a:pPr indent="-419100" lvl="0" marL="457200" marR="0" rtl="0" algn="l">
              <a:lnSpc>
                <a:spcPct val="115000"/>
              </a:lnSpc>
              <a:spcBef>
                <a:spcPts val="0"/>
              </a:spcBef>
              <a:spcAft>
                <a:spcPts val="0"/>
              </a:spcAft>
              <a:buClr>
                <a:schemeClr val="dk1"/>
              </a:buClr>
              <a:buSzPts val="3000"/>
              <a:buFont typeface="Poppins"/>
              <a:buChar char="•"/>
            </a:pPr>
            <a:r>
              <a:rPr b="0" i="0" lang="en-GB" sz="3000" u="none" cap="none" strike="noStrike">
                <a:solidFill>
                  <a:schemeClr val="dk1"/>
                </a:solidFill>
                <a:latin typeface="Poppins"/>
                <a:ea typeface="Poppins"/>
                <a:cs typeface="Poppins"/>
                <a:sym typeface="Poppins"/>
              </a:rPr>
              <a:t>organizar un día de trabajo híbrido.</a:t>
            </a:r>
            <a:endParaRPr b="0" i="0" sz="3000" u="none" cap="none" strike="noStrike">
              <a:solidFill>
                <a:schemeClr val="dk1"/>
              </a:solidFill>
              <a:latin typeface="Poppins"/>
              <a:ea typeface="Poppins"/>
              <a:cs typeface="Poppins"/>
              <a:sym typeface="Poppins"/>
            </a:endParaRPr>
          </a:p>
          <a:p>
            <a:pPr indent="0" lvl="0" marL="457200" marR="0" rtl="0" algn="l">
              <a:lnSpc>
                <a:spcPct val="100000"/>
              </a:lnSpc>
              <a:spcBef>
                <a:spcPts val="0"/>
              </a:spcBef>
              <a:spcAft>
                <a:spcPts val="0"/>
              </a:spcAft>
              <a:buClr>
                <a:srgbClr val="000000"/>
              </a:buClr>
              <a:buSzPts val="4000"/>
              <a:buFont typeface="Arial"/>
              <a:buNone/>
            </a:pPr>
            <a:r>
              <a:t/>
            </a:r>
            <a:endParaRPr b="0" i="0" sz="4000" u="none" cap="none" strike="noStrike">
              <a:solidFill>
                <a:schemeClr val="dk1"/>
              </a:solidFill>
              <a:latin typeface="Calibri"/>
              <a:ea typeface="Calibri"/>
              <a:cs typeface="Calibri"/>
              <a:sym typeface="Calibri"/>
            </a:endParaRPr>
          </a:p>
        </p:txBody>
      </p:sp>
      <p:pic>
        <p:nvPicPr>
          <p:cNvPr descr="Lightbulb and gear with solid fill" id="128" name="Google Shape;128;p15"/>
          <p:cNvPicPr preferRelativeResize="0"/>
          <p:nvPr/>
        </p:nvPicPr>
        <p:blipFill rotWithShape="1">
          <a:blip r:embed="rId5">
            <a:alphaModFix/>
          </a:blip>
          <a:srcRect b="0" l="0" r="0" t="0"/>
          <a:stretch/>
        </p:blipFill>
        <p:spPr>
          <a:xfrm>
            <a:off x="10727250" y="1821850"/>
            <a:ext cx="698600" cy="6986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grpSp>
        <p:nvGrpSpPr>
          <p:cNvPr id="767" name="Google Shape;767;p42"/>
          <p:cNvGrpSpPr/>
          <p:nvPr/>
        </p:nvGrpSpPr>
        <p:grpSpPr>
          <a:xfrm>
            <a:off x="-152400" y="1081768"/>
            <a:ext cx="18440400" cy="9205233"/>
            <a:chOff x="0" y="0"/>
            <a:chExt cx="5696568" cy="2999322"/>
          </a:xfrm>
        </p:grpSpPr>
        <p:sp>
          <p:nvSpPr>
            <p:cNvPr id="768" name="Google Shape;768;p42"/>
            <p:cNvSpPr/>
            <p:nvPr/>
          </p:nvSpPr>
          <p:spPr>
            <a:xfrm>
              <a:off x="35454" y="1325004"/>
              <a:ext cx="5661114" cy="1674318"/>
            </a:xfrm>
            <a:custGeom>
              <a:rect b="b" l="l" r="r" t="t"/>
              <a:pathLst>
                <a:path extrusionOk="0" h="1674318" w="5661114">
                  <a:moveTo>
                    <a:pt x="0" y="0"/>
                  </a:moveTo>
                  <a:lnTo>
                    <a:pt x="5661114" y="0"/>
                  </a:lnTo>
                  <a:lnTo>
                    <a:pt x="5661114" y="1674318"/>
                  </a:lnTo>
                  <a:lnTo>
                    <a:pt x="0" y="1674318"/>
                  </a:lnTo>
                  <a:close/>
                </a:path>
              </a:pathLst>
            </a:custGeom>
            <a:solidFill>
              <a:srgbClr val="659FA2">
                <a:alpha val="7843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69" name="Google Shape;769;p42"/>
            <p:cNvSpPr txBox="1"/>
            <p:nvPr/>
          </p:nvSpPr>
          <p:spPr>
            <a:xfrm>
              <a:off x="0" y="0"/>
              <a:ext cx="5661114" cy="1674318"/>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70" name="Google Shape;770;p42"/>
          <p:cNvSpPr txBox="1"/>
          <p:nvPr/>
        </p:nvSpPr>
        <p:spPr>
          <a:xfrm>
            <a:off x="2718372" y="440105"/>
            <a:ext cx="12911034" cy="740587"/>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GB" sz="5000" u="none" cap="none" strike="noStrike">
                <a:solidFill>
                  <a:schemeClr val="lt1"/>
                </a:solidFill>
                <a:latin typeface="Poppins"/>
                <a:ea typeface="Poppins"/>
                <a:cs typeface="Poppins"/>
                <a:sym typeface="Poppins"/>
              </a:rPr>
              <a:t>TECHNICAL TOOLS FOR REMOTE WORKING</a:t>
            </a:r>
            <a:endParaRPr b="0" i="0" sz="1400" u="none" cap="none" strike="noStrike">
              <a:solidFill>
                <a:srgbClr val="000000"/>
              </a:solidFill>
              <a:latin typeface="Arial"/>
              <a:ea typeface="Arial"/>
              <a:cs typeface="Arial"/>
              <a:sym typeface="Arial"/>
            </a:endParaRPr>
          </a:p>
        </p:txBody>
      </p:sp>
      <p:pic>
        <p:nvPicPr>
          <p:cNvPr descr="Cloud Computing with solid fill" id="771" name="Google Shape;771;p42"/>
          <p:cNvPicPr preferRelativeResize="0"/>
          <p:nvPr/>
        </p:nvPicPr>
        <p:blipFill rotWithShape="1">
          <a:blip r:embed="rId3">
            <a:alphaModFix/>
          </a:blip>
          <a:srcRect b="0" l="0" r="0" t="0"/>
          <a:stretch/>
        </p:blipFill>
        <p:spPr>
          <a:xfrm>
            <a:off x="3886200" y="1232132"/>
            <a:ext cx="2515125" cy="2515125"/>
          </a:xfrm>
          <a:prstGeom prst="rect">
            <a:avLst/>
          </a:prstGeom>
          <a:noFill/>
          <a:ln>
            <a:noFill/>
          </a:ln>
        </p:spPr>
      </p:pic>
      <p:pic>
        <p:nvPicPr>
          <p:cNvPr id="772" name="Google Shape;772;p42"/>
          <p:cNvPicPr preferRelativeResize="0"/>
          <p:nvPr/>
        </p:nvPicPr>
        <p:blipFill rotWithShape="1">
          <a:blip r:embed="rId4">
            <a:alphaModFix/>
          </a:blip>
          <a:srcRect b="0" l="0" r="0" t="0"/>
          <a:stretch/>
        </p:blipFill>
        <p:spPr>
          <a:xfrm>
            <a:off x="12496800" y="1081768"/>
            <a:ext cx="2846959" cy="2846959"/>
          </a:xfrm>
          <a:prstGeom prst="rect">
            <a:avLst/>
          </a:prstGeom>
          <a:noFill/>
          <a:ln>
            <a:noFill/>
          </a:ln>
        </p:spPr>
      </p:pic>
      <p:sp>
        <p:nvSpPr>
          <p:cNvPr id="773" name="Google Shape;773;p42"/>
          <p:cNvSpPr/>
          <p:nvPr/>
        </p:nvSpPr>
        <p:spPr>
          <a:xfrm>
            <a:off x="2362200" y="4280470"/>
            <a:ext cx="4914900" cy="1929830"/>
          </a:xfrm>
          <a:prstGeom prst="roundRect">
            <a:avLst>
              <a:gd fmla="val 16667" name="adj"/>
            </a:avLst>
          </a:prstGeom>
          <a:solidFill>
            <a:schemeClr val="lt1"/>
          </a:solidFill>
          <a:ln cap="flat" cmpd="sng" w="152400">
            <a:solidFill>
              <a:schemeClr val="dk1">
                <a:alpha val="7529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00"/>
              <a:buFont typeface="Arial"/>
              <a:buNone/>
            </a:pPr>
            <a:r>
              <a:rPr b="0" i="0" lang="en-GB" sz="3500" u="none" cap="none" strike="noStrike">
                <a:solidFill>
                  <a:schemeClr val="dk1"/>
                </a:solidFill>
                <a:latin typeface="Poppins"/>
                <a:ea typeface="Poppins"/>
                <a:cs typeface="Poppins"/>
                <a:sym typeface="Poppins"/>
              </a:rPr>
              <a:t>HERRAMIENTAS DE COLABORACIÓN BASADAS EN LA NUBE</a:t>
            </a:r>
            <a:endParaRPr b="0" i="0" sz="1400" u="none" cap="none" strike="noStrike">
              <a:solidFill>
                <a:srgbClr val="000000"/>
              </a:solidFill>
              <a:latin typeface="Arial"/>
              <a:ea typeface="Arial"/>
              <a:cs typeface="Arial"/>
              <a:sym typeface="Arial"/>
            </a:endParaRPr>
          </a:p>
        </p:txBody>
      </p:sp>
      <p:sp>
        <p:nvSpPr>
          <p:cNvPr id="774" name="Google Shape;774;p42"/>
          <p:cNvSpPr/>
          <p:nvPr/>
        </p:nvSpPr>
        <p:spPr>
          <a:xfrm>
            <a:off x="10951869" y="4178584"/>
            <a:ext cx="5575852" cy="1929831"/>
          </a:xfrm>
          <a:prstGeom prst="roundRect">
            <a:avLst>
              <a:gd fmla="val 16667" name="adj"/>
            </a:avLst>
          </a:prstGeom>
          <a:solidFill>
            <a:schemeClr val="lt1"/>
          </a:solidFill>
          <a:ln cap="flat" cmpd="sng" w="152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00"/>
              <a:buFont typeface="Arial"/>
              <a:buNone/>
            </a:pPr>
            <a:r>
              <a:rPr b="0" i="0" lang="en-GB" sz="3500" u="none" cap="none" strike="noStrike">
                <a:solidFill>
                  <a:schemeClr val="dk1"/>
                </a:solidFill>
                <a:latin typeface="Poppins"/>
                <a:ea typeface="Poppins"/>
                <a:cs typeface="Poppins"/>
                <a:sym typeface="Poppins"/>
              </a:rPr>
              <a:t>MÉTODOS ÁGILES</a:t>
            </a:r>
            <a:endParaRPr b="0" i="0" sz="1400" u="none" cap="none" strike="noStrike">
              <a:solidFill>
                <a:srgbClr val="000000"/>
              </a:solidFill>
              <a:latin typeface="Arial"/>
              <a:ea typeface="Arial"/>
              <a:cs typeface="Arial"/>
              <a:sym typeface="Arial"/>
            </a:endParaRPr>
          </a:p>
        </p:txBody>
      </p:sp>
      <p:sp>
        <p:nvSpPr>
          <p:cNvPr id="775" name="Google Shape;775;p42"/>
          <p:cNvSpPr txBox="1"/>
          <p:nvPr/>
        </p:nvSpPr>
        <p:spPr>
          <a:xfrm>
            <a:off x="2488925" y="419100"/>
            <a:ext cx="13503900" cy="16392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GB" sz="5000" u="none" cap="none" strike="noStrike">
                <a:solidFill>
                  <a:srgbClr val="002C47"/>
                </a:solidFill>
                <a:latin typeface="Poppins"/>
                <a:ea typeface="Poppins"/>
                <a:cs typeface="Poppins"/>
                <a:sym typeface="Poppins"/>
              </a:rPr>
              <a:t>HERRAMIENTAS TÉCNICAS PARA EL TRABAJO REMOTO</a:t>
            </a:r>
            <a:endParaRPr b="0" i="0" sz="1400" u="none" cap="none" strike="noStrike">
              <a:solidFill>
                <a:srgbClr val="000000"/>
              </a:solidFill>
              <a:latin typeface="Arial"/>
              <a:ea typeface="Arial"/>
              <a:cs typeface="Arial"/>
              <a:sym typeface="Arial"/>
            </a:endParaRPr>
          </a:p>
        </p:txBody>
      </p:sp>
      <p:sp>
        <p:nvSpPr>
          <p:cNvPr id="776" name="Google Shape;776;p42"/>
          <p:cNvSpPr/>
          <p:nvPr/>
        </p:nvSpPr>
        <p:spPr>
          <a:xfrm>
            <a:off x="-75959" y="226155"/>
            <a:ext cx="2774170" cy="1664502"/>
          </a:xfrm>
          <a:custGeom>
            <a:rect b="b" l="l" r="r" t="t"/>
            <a:pathLst>
              <a:path extrusionOk="0" h="1664502" w="2774170">
                <a:moveTo>
                  <a:pt x="0" y="0"/>
                </a:moveTo>
                <a:lnTo>
                  <a:pt x="2774170" y="0"/>
                </a:lnTo>
                <a:lnTo>
                  <a:pt x="2774170" y="1664501"/>
                </a:lnTo>
                <a:lnTo>
                  <a:pt x="0" y="166450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7" name="Google Shape;777;p42"/>
          <p:cNvSpPr/>
          <p:nvPr/>
        </p:nvSpPr>
        <p:spPr>
          <a:xfrm>
            <a:off x="914047" y="6332745"/>
            <a:ext cx="7696553" cy="3688942"/>
          </a:xfrm>
          <a:prstGeom prst="roundRect">
            <a:avLst>
              <a:gd fmla="val 17158" name="adj"/>
            </a:avLst>
          </a:prstGeom>
          <a:solidFill>
            <a:schemeClr val="lt1">
              <a:alpha val="55294"/>
            </a:schemeClr>
          </a:solidFill>
          <a:ln>
            <a:noFill/>
          </a:ln>
        </p:spPr>
        <p:txBody>
          <a:bodyPr anchorCtr="0" anchor="ctr" bIns="45700" lIns="91425" spcFirstLastPara="1" rIns="91425" wrap="square" tIns="45700">
            <a:noAutofit/>
          </a:bodyPr>
          <a:lstStyle/>
          <a:p>
            <a:pPr indent="-260350" lvl="0" marL="285750" marR="0" rtl="0" algn="ctr">
              <a:lnSpc>
                <a:spcPct val="100000"/>
              </a:lnSpc>
              <a:spcBef>
                <a:spcPts val="0"/>
              </a:spcBef>
              <a:spcAft>
                <a:spcPts val="0"/>
              </a:spcAft>
              <a:buClr>
                <a:schemeClr val="lt1"/>
              </a:buClr>
              <a:buSzPts val="2600"/>
              <a:buFont typeface="Arial"/>
              <a:buChar char="•"/>
            </a:pPr>
            <a:r>
              <a:rPr b="0" i="0" lang="en-GB" sz="2600" u="none" cap="none" strike="noStrike">
                <a:solidFill>
                  <a:schemeClr val="lt1"/>
                </a:solidFill>
                <a:latin typeface="Poppins"/>
                <a:ea typeface="Poppins"/>
                <a:cs typeface="Poppins"/>
                <a:sym typeface="Poppins"/>
              </a:rPr>
              <a:t>Flexible, escalable, accesible </a:t>
            </a:r>
            <a:br>
              <a:rPr b="0" i="0" lang="en-GB" sz="2600" u="none" cap="none" strike="noStrike">
                <a:solidFill>
                  <a:schemeClr val="lt1"/>
                </a:solidFill>
                <a:latin typeface="Poppins"/>
                <a:ea typeface="Poppins"/>
                <a:cs typeface="Poppins"/>
                <a:sym typeface="Poppins"/>
              </a:rPr>
            </a:br>
            <a:endParaRPr b="0" i="0" sz="2600" u="none" cap="none" strike="noStrike">
              <a:solidFill>
                <a:schemeClr val="lt1"/>
              </a:solidFill>
              <a:latin typeface="Poppins"/>
              <a:ea typeface="Poppins"/>
              <a:cs typeface="Poppins"/>
              <a:sym typeface="Poppins"/>
            </a:endParaRPr>
          </a:p>
          <a:p>
            <a:pPr indent="-260350" lvl="0" marL="285750" marR="0" rtl="0" algn="ctr">
              <a:lnSpc>
                <a:spcPct val="100000"/>
              </a:lnSpc>
              <a:spcBef>
                <a:spcPts val="0"/>
              </a:spcBef>
              <a:spcAft>
                <a:spcPts val="0"/>
              </a:spcAft>
              <a:buClr>
                <a:schemeClr val="lt1"/>
              </a:buClr>
              <a:buSzPts val="2600"/>
              <a:buFont typeface="Arial"/>
              <a:buChar char="•"/>
            </a:pPr>
            <a:r>
              <a:rPr b="0" i="0" lang="en-GB" sz="2600" u="none" cap="none" strike="noStrike">
                <a:solidFill>
                  <a:schemeClr val="lt1"/>
                </a:solidFill>
                <a:latin typeface="Poppins"/>
                <a:ea typeface="Poppins"/>
                <a:cs typeface="Poppins"/>
                <a:sym typeface="Poppins"/>
              </a:rPr>
              <a:t>Crear condiciones de trabajo independientes del tiempo y el espacio </a:t>
            </a:r>
            <a:br>
              <a:rPr b="0" i="0" lang="en-GB" sz="2600" u="none" cap="none" strike="noStrike">
                <a:solidFill>
                  <a:schemeClr val="lt1"/>
                </a:solidFill>
                <a:latin typeface="Poppins"/>
                <a:ea typeface="Poppins"/>
                <a:cs typeface="Poppins"/>
                <a:sym typeface="Poppins"/>
              </a:rPr>
            </a:br>
            <a:endParaRPr b="0" i="0" sz="2600" u="none" cap="none" strike="noStrike">
              <a:solidFill>
                <a:schemeClr val="lt1"/>
              </a:solidFill>
              <a:latin typeface="Poppins"/>
              <a:ea typeface="Poppins"/>
              <a:cs typeface="Poppins"/>
              <a:sym typeface="Poppins"/>
            </a:endParaRPr>
          </a:p>
          <a:p>
            <a:pPr indent="-393700" lvl="0" marL="457200" marR="0" rtl="0" algn="l">
              <a:lnSpc>
                <a:spcPct val="115000"/>
              </a:lnSpc>
              <a:spcBef>
                <a:spcPts val="0"/>
              </a:spcBef>
              <a:spcAft>
                <a:spcPts val="0"/>
              </a:spcAft>
              <a:buClr>
                <a:schemeClr val="lt1"/>
              </a:buClr>
              <a:buSzPts val="2600"/>
              <a:buFont typeface="Arial"/>
              <a:buChar char="•"/>
            </a:pPr>
            <a:r>
              <a:rPr b="0" i="0" lang="en-GB" sz="2600" u="none" cap="none" strike="noStrike">
                <a:solidFill>
                  <a:schemeClr val="lt1"/>
                </a:solidFill>
                <a:latin typeface="Poppins"/>
                <a:ea typeface="Poppins"/>
                <a:cs typeface="Poppins"/>
                <a:sym typeface="Poppins"/>
              </a:rPr>
              <a:t>Desafíos: protección de datos, seguridad informática, dependencia de una conexión estable a Internet</a:t>
            </a:r>
            <a:endParaRPr b="0" i="0" sz="2600" u="none" cap="none" strike="noStrike">
              <a:solidFill>
                <a:schemeClr val="lt1"/>
              </a:solidFill>
              <a:latin typeface="Poppins"/>
              <a:ea typeface="Poppins"/>
              <a:cs typeface="Poppins"/>
              <a:sym typeface="Poppins"/>
            </a:endParaRPr>
          </a:p>
        </p:txBody>
      </p:sp>
      <p:sp>
        <p:nvSpPr>
          <p:cNvPr id="778" name="Google Shape;778;p42"/>
          <p:cNvSpPr/>
          <p:nvPr/>
        </p:nvSpPr>
        <p:spPr>
          <a:xfrm>
            <a:off x="10515600" y="6332745"/>
            <a:ext cx="6858353" cy="3688942"/>
          </a:xfrm>
          <a:prstGeom prst="roundRect">
            <a:avLst>
              <a:gd fmla="val 16667" name="adj"/>
            </a:avLst>
          </a:prstGeom>
          <a:solidFill>
            <a:schemeClr val="lt1">
              <a:alpha val="5529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9" name="Google Shape;779;p42"/>
          <p:cNvSpPr txBox="1"/>
          <p:nvPr/>
        </p:nvSpPr>
        <p:spPr>
          <a:xfrm>
            <a:off x="10058400" y="6470282"/>
            <a:ext cx="7275600" cy="3355500"/>
          </a:xfrm>
          <a:prstGeom prst="rect">
            <a:avLst/>
          </a:prstGeom>
          <a:noFill/>
          <a:ln>
            <a:noFill/>
          </a:ln>
        </p:spPr>
        <p:txBody>
          <a:bodyPr anchorCtr="0" anchor="t" bIns="45700" lIns="91425" spcFirstLastPara="1" rIns="91425" wrap="square" tIns="45700">
            <a:spAutoFit/>
          </a:bodyPr>
          <a:lstStyle/>
          <a:p>
            <a:pPr indent="-285750" lvl="1" marL="742950" marR="0" rtl="0" algn="ctr">
              <a:lnSpc>
                <a:spcPct val="100000"/>
              </a:lnSpc>
              <a:spcBef>
                <a:spcPts val="0"/>
              </a:spcBef>
              <a:spcAft>
                <a:spcPts val="0"/>
              </a:spcAft>
              <a:buClr>
                <a:schemeClr val="lt1"/>
              </a:buClr>
              <a:buSzPts val="3000"/>
              <a:buFont typeface="Courier New"/>
              <a:buChar char="○"/>
            </a:pPr>
            <a:r>
              <a:rPr b="0" i="0" lang="en-GB" sz="2600" u="none" cap="none" strike="noStrike">
                <a:solidFill>
                  <a:schemeClr val="lt1"/>
                </a:solidFill>
                <a:latin typeface="Poppins"/>
                <a:ea typeface="Poppins"/>
                <a:cs typeface="Poppins"/>
                <a:sym typeface="Poppins"/>
              </a:rPr>
              <a:t>Una estructura que optimiza la colaboración y el compromiso individual.</a:t>
            </a:r>
            <a:br>
              <a:rPr b="0" i="0" lang="en-GB" sz="2600" u="none" cap="none" strike="noStrike">
                <a:solidFill>
                  <a:schemeClr val="lt1"/>
                </a:solidFill>
                <a:latin typeface="Poppins"/>
                <a:ea typeface="Poppins"/>
                <a:cs typeface="Poppins"/>
                <a:sym typeface="Poppins"/>
              </a:rPr>
            </a:br>
            <a:endParaRPr b="0" i="0" sz="2600" u="none" cap="none" strike="noStrike">
              <a:solidFill>
                <a:schemeClr val="lt1"/>
              </a:solidFill>
              <a:latin typeface="Poppins"/>
              <a:ea typeface="Poppins"/>
              <a:cs typeface="Poppins"/>
              <a:sym typeface="Poppins"/>
            </a:endParaRPr>
          </a:p>
          <a:p>
            <a:pPr indent="-393700" lvl="1" marL="914400" marR="0" rtl="0" algn="ctr">
              <a:lnSpc>
                <a:spcPct val="100000"/>
              </a:lnSpc>
              <a:spcBef>
                <a:spcPts val="0"/>
              </a:spcBef>
              <a:spcAft>
                <a:spcPts val="0"/>
              </a:spcAft>
              <a:buClr>
                <a:schemeClr val="lt1"/>
              </a:buClr>
              <a:buSzPts val="2600"/>
              <a:buFont typeface="Poppins"/>
              <a:buChar char="○"/>
            </a:pPr>
            <a:r>
              <a:rPr b="0" i="0" lang="en-GB" sz="2600" u="none" cap="none" strike="noStrike">
                <a:solidFill>
                  <a:schemeClr val="lt1"/>
                </a:solidFill>
                <a:latin typeface="Poppins"/>
                <a:ea typeface="Poppins"/>
                <a:cs typeface="Poppins"/>
                <a:sym typeface="Poppins"/>
              </a:rPr>
              <a:t>Métodos: Scrum, reuniones diarias de pie (daily stand-ups), acuerdos de trabajo en equipo, reuniones recurrentes</a:t>
            </a:r>
            <a:endParaRPr b="0" i="0" sz="3000" u="none" cap="none" strike="noStrike">
              <a:solidFill>
                <a:schemeClr val="lt1"/>
              </a:solidFill>
              <a:latin typeface="Poppins"/>
              <a:ea typeface="Poppins"/>
              <a:cs typeface="Poppins"/>
              <a:sym typeface="Poppi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grpSp>
        <p:nvGrpSpPr>
          <p:cNvPr id="785" name="Google Shape;785;p43"/>
          <p:cNvGrpSpPr/>
          <p:nvPr/>
        </p:nvGrpSpPr>
        <p:grpSpPr>
          <a:xfrm>
            <a:off x="-46311" y="1154410"/>
            <a:ext cx="18440400" cy="9205233"/>
            <a:chOff x="0" y="0"/>
            <a:chExt cx="5696568" cy="2999322"/>
          </a:xfrm>
        </p:grpSpPr>
        <p:sp>
          <p:nvSpPr>
            <p:cNvPr id="786" name="Google Shape;786;p43"/>
            <p:cNvSpPr/>
            <p:nvPr/>
          </p:nvSpPr>
          <p:spPr>
            <a:xfrm>
              <a:off x="35454" y="1325004"/>
              <a:ext cx="5661114" cy="1674318"/>
            </a:xfrm>
            <a:custGeom>
              <a:rect b="b" l="l" r="r" t="t"/>
              <a:pathLst>
                <a:path extrusionOk="0" h="1674318" w="5661114">
                  <a:moveTo>
                    <a:pt x="0" y="0"/>
                  </a:moveTo>
                  <a:lnTo>
                    <a:pt x="5661114" y="0"/>
                  </a:lnTo>
                  <a:lnTo>
                    <a:pt x="5661114" y="1674318"/>
                  </a:lnTo>
                  <a:lnTo>
                    <a:pt x="0" y="1674318"/>
                  </a:lnTo>
                  <a:close/>
                </a:path>
              </a:pathLst>
            </a:custGeom>
            <a:solidFill>
              <a:srgbClr val="659FA2">
                <a:alpha val="7843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87" name="Google Shape;787;p43"/>
            <p:cNvSpPr txBox="1"/>
            <p:nvPr/>
          </p:nvSpPr>
          <p:spPr>
            <a:xfrm>
              <a:off x="0" y="0"/>
              <a:ext cx="5661114" cy="1674318"/>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88" name="Google Shape;788;p43"/>
          <p:cNvSpPr txBox="1"/>
          <p:nvPr/>
        </p:nvSpPr>
        <p:spPr>
          <a:xfrm>
            <a:off x="2718372" y="440105"/>
            <a:ext cx="12911034" cy="740587"/>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GB" sz="5000" u="none" cap="none" strike="noStrike">
                <a:solidFill>
                  <a:schemeClr val="lt1"/>
                </a:solidFill>
                <a:latin typeface="Poppins"/>
                <a:ea typeface="Poppins"/>
                <a:cs typeface="Poppins"/>
                <a:sym typeface="Poppins"/>
              </a:rPr>
              <a:t>TECHNICAL TOOLS FOR REMOTE WORKING</a:t>
            </a:r>
            <a:endParaRPr b="0" i="0" sz="1400" u="none" cap="none" strike="noStrike">
              <a:solidFill>
                <a:srgbClr val="000000"/>
              </a:solidFill>
              <a:latin typeface="Arial"/>
              <a:ea typeface="Arial"/>
              <a:cs typeface="Arial"/>
              <a:sym typeface="Arial"/>
            </a:endParaRPr>
          </a:p>
        </p:txBody>
      </p:sp>
      <p:pic>
        <p:nvPicPr>
          <p:cNvPr descr="Cloud Computing with solid fill" id="789" name="Google Shape;789;p43"/>
          <p:cNvPicPr preferRelativeResize="0"/>
          <p:nvPr/>
        </p:nvPicPr>
        <p:blipFill rotWithShape="1">
          <a:blip r:embed="rId3">
            <a:alphaModFix/>
          </a:blip>
          <a:srcRect b="0" l="0" r="0" t="0"/>
          <a:stretch/>
        </p:blipFill>
        <p:spPr>
          <a:xfrm>
            <a:off x="3886200" y="1232132"/>
            <a:ext cx="2515125" cy="2515125"/>
          </a:xfrm>
          <a:prstGeom prst="rect">
            <a:avLst/>
          </a:prstGeom>
          <a:noFill/>
          <a:ln>
            <a:noFill/>
          </a:ln>
        </p:spPr>
      </p:pic>
      <p:pic>
        <p:nvPicPr>
          <p:cNvPr id="790" name="Google Shape;790;p43"/>
          <p:cNvPicPr preferRelativeResize="0"/>
          <p:nvPr/>
        </p:nvPicPr>
        <p:blipFill rotWithShape="1">
          <a:blip r:embed="rId4">
            <a:alphaModFix/>
          </a:blip>
          <a:srcRect b="0" l="0" r="0" t="0"/>
          <a:stretch/>
        </p:blipFill>
        <p:spPr>
          <a:xfrm>
            <a:off x="3865123" y="1276424"/>
            <a:ext cx="2846959" cy="2846959"/>
          </a:xfrm>
          <a:prstGeom prst="rect">
            <a:avLst/>
          </a:prstGeom>
          <a:noFill/>
          <a:ln>
            <a:noFill/>
          </a:ln>
        </p:spPr>
      </p:pic>
      <p:sp>
        <p:nvSpPr>
          <p:cNvPr id="791" name="Google Shape;791;p43"/>
          <p:cNvSpPr/>
          <p:nvPr/>
        </p:nvSpPr>
        <p:spPr>
          <a:xfrm>
            <a:off x="2362200" y="4280470"/>
            <a:ext cx="4914900" cy="1929900"/>
          </a:xfrm>
          <a:prstGeom prst="roundRect">
            <a:avLst>
              <a:gd fmla="val 16667" name="adj"/>
            </a:avLst>
          </a:prstGeom>
          <a:solidFill>
            <a:schemeClr val="lt1"/>
          </a:solidFill>
          <a:ln cap="flat" cmpd="sng" w="152400">
            <a:solidFill>
              <a:schemeClr val="dk1">
                <a:alpha val="7529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00"/>
              <a:buFont typeface="Arial"/>
              <a:buNone/>
            </a:pPr>
            <a:r>
              <a:rPr b="0" i="0" lang="en-GB" sz="3500" u="none" cap="none" strike="noStrike">
                <a:solidFill>
                  <a:schemeClr val="dk1"/>
                </a:solidFill>
                <a:latin typeface="Poppins"/>
                <a:ea typeface="Poppins"/>
                <a:cs typeface="Poppins"/>
                <a:sym typeface="Poppins"/>
              </a:rPr>
              <a:t>MÉTODOS ÁGILES VIRTUALES</a:t>
            </a:r>
            <a:endParaRPr b="0" i="0" sz="1400" u="none" cap="none" strike="noStrike">
              <a:solidFill>
                <a:srgbClr val="000000"/>
              </a:solidFill>
              <a:latin typeface="Arial"/>
              <a:ea typeface="Arial"/>
              <a:cs typeface="Arial"/>
              <a:sym typeface="Arial"/>
            </a:endParaRPr>
          </a:p>
        </p:txBody>
      </p:sp>
      <p:sp>
        <p:nvSpPr>
          <p:cNvPr id="792" name="Google Shape;792;p43"/>
          <p:cNvSpPr/>
          <p:nvPr/>
        </p:nvSpPr>
        <p:spPr>
          <a:xfrm>
            <a:off x="10951869" y="4178584"/>
            <a:ext cx="5575852" cy="1929831"/>
          </a:xfrm>
          <a:prstGeom prst="roundRect">
            <a:avLst>
              <a:gd fmla="val 16667" name="adj"/>
            </a:avLst>
          </a:prstGeom>
          <a:solidFill>
            <a:schemeClr val="lt1"/>
          </a:solidFill>
          <a:ln cap="flat" cmpd="sng" w="152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00"/>
              <a:buFont typeface="Arial"/>
              <a:buNone/>
            </a:pPr>
            <a:r>
              <a:rPr b="0" i="0" lang="en-GB" sz="3500" u="none" cap="none" strike="noStrike">
                <a:solidFill>
                  <a:schemeClr val="dk1"/>
                </a:solidFill>
                <a:latin typeface="Poppins"/>
                <a:ea typeface="Poppins"/>
                <a:cs typeface="Poppins"/>
                <a:sym typeface="Poppins"/>
              </a:rPr>
              <a:t>INTELIGENCIA ARTIFICIAL </a:t>
            </a:r>
            <a:endParaRPr b="0" i="0" sz="1400" u="none" cap="none" strike="noStrike">
              <a:solidFill>
                <a:srgbClr val="000000"/>
              </a:solidFill>
              <a:latin typeface="Arial"/>
              <a:ea typeface="Arial"/>
              <a:cs typeface="Arial"/>
              <a:sym typeface="Arial"/>
            </a:endParaRPr>
          </a:p>
        </p:txBody>
      </p:sp>
      <p:sp>
        <p:nvSpPr>
          <p:cNvPr id="793" name="Google Shape;793;p43"/>
          <p:cNvSpPr txBox="1"/>
          <p:nvPr/>
        </p:nvSpPr>
        <p:spPr>
          <a:xfrm>
            <a:off x="2688483" y="419100"/>
            <a:ext cx="12911100" cy="16392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GB" sz="5000" u="none" cap="none" strike="noStrike">
                <a:solidFill>
                  <a:srgbClr val="002C47"/>
                </a:solidFill>
                <a:latin typeface="Poppins"/>
                <a:ea typeface="Poppins"/>
                <a:cs typeface="Poppins"/>
                <a:sym typeface="Poppins"/>
              </a:rPr>
              <a:t>HERRAMIENTAS TÉCNICAS PARA EL TRABAJO REMOTO</a:t>
            </a:r>
            <a:endParaRPr b="0" i="0" sz="1400" u="none" cap="none" strike="noStrike">
              <a:solidFill>
                <a:srgbClr val="000000"/>
              </a:solidFill>
              <a:latin typeface="Arial"/>
              <a:ea typeface="Arial"/>
              <a:cs typeface="Arial"/>
              <a:sym typeface="Arial"/>
            </a:endParaRPr>
          </a:p>
        </p:txBody>
      </p:sp>
      <p:sp>
        <p:nvSpPr>
          <p:cNvPr id="794" name="Google Shape;794;p43"/>
          <p:cNvSpPr/>
          <p:nvPr/>
        </p:nvSpPr>
        <p:spPr>
          <a:xfrm>
            <a:off x="-85687" y="322159"/>
            <a:ext cx="2774170" cy="1664502"/>
          </a:xfrm>
          <a:custGeom>
            <a:rect b="b" l="l" r="r" t="t"/>
            <a:pathLst>
              <a:path extrusionOk="0" h="1664502" w="2774170">
                <a:moveTo>
                  <a:pt x="0" y="0"/>
                </a:moveTo>
                <a:lnTo>
                  <a:pt x="2774170" y="0"/>
                </a:lnTo>
                <a:lnTo>
                  <a:pt x="2774170" y="1664501"/>
                </a:lnTo>
                <a:lnTo>
                  <a:pt x="0" y="166450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5" name="Google Shape;795;p43"/>
          <p:cNvSpPr/>
          <p:nvPr/>
        </p:nvSpPr>
        <p:spPr>
          <a:xfrm>
            <a:off x="324495" y="6402419"/>
            <a:ext cx="8343431" cy="3746289"/>
          </a:xfrm>
          <a:prstGeom prst="roundRect">
            <a:avLst>
              <a:gd fmla="val 17158" name="adj"/>
            </a:avLst>
          </a:prstGeom>
          <a:solidFill>
            <a:schemeClr val="lt1">
              <a:alpha val="55294"/>
            </a:schemeClr>
          </a:solidFill>
          <a:ln>
            <a:noFill/>
          </a:ln>
        </p:spPr>
        <p:txBody>
          <a:bodyPr anchorCtr="0" anchor="ctr" bIns="45700" lIns="91425" spcFirstLastPara="1" rIns="91425" wrap="square" tIns="45700">
            <a:noAutofit/>
          </a:bodyPr>
          <a:lstStyle/>
          <a:p>
            <a:pPr indent="-273050" lvl="1" marL="742950" marR="0" rtl="0" algn="l">
              <a:lnSpc>
                <a:spcPct val="100000"/>
              </a:lnSpc>
              <a:spcBef>
                <a:spcPts val="0"/>
              </a:spcBef>
              <a:spcAft>
                <a:spcPts val="0"/>
              </a:spcAft>
              <a:buClr>
                <a:schemeClr val="lt1"/>
              </a:buClr>
              <a:buSzPts val="2300"/>
              <a:buFont typeface="Courier New"/>
              <a:buChar char="o"/>
            </a:pPr>
            <a:r>
              <a:rPr b="0" i="0" lang="en-GB" sz="2300" u="none" cap="none" strike="noStrike">
                <a:solidFill>
                  <a:schemeClr val="lt1"/>
                </a:solidFill>
                <a:latin typeface="Poppins"/>
                <a:ea typeface="Poppins"/>
                <a:cs typeface="Poppins"/>
                <a:sym typeface="Poppins"/>
              </a:rPr>
              <a:t>Aumentar la eficiencia de la comunicación y reducir la complejidad dentro del entorno laboral.</a:t>
            </a:r>
            <a:endParaRPr b="0" i="0" sz="2300" u="none" cap="none" strike="noStrike">
              <a:solidFill>
                <a:schemeClr val="lt1"/>
              </a:solidFill>
              <a:latin typeface="Poppins"/>
              <a:ea typeface="Poppins"/>
              <a:cs typeface="Poppins"/>
              <a:sym typeface="Poppins"/>
            </a:endParaRPr>
          </a:p>
          <a:p>
            <a:pPr indent="-127000" lvl="1" marL="742950" marR="0" rtl="0" algn="l">
              <a:lnSpc>
                <a:spcPct val="100000"/>
              </a:lnSpc>
              <a:spcBef>
                <a:spcPts val="0"/>
              </a:spcBef>
              <a:spcAft>
                <a:spcPts val="0"/>
              </a:spcAft>
              <a:buClr>
                <a:schemeClr val="dk1"/>
              </a:buClr>
              <a:buSzPts val="2500"/>
              <a:buFont typeface="Courier New"/>
              <a:buNone/>
            </a:pPr>
            <a:r>
              <a:t/>
            </a:r>
            <a:endParaRPr b="0" i="0" sz="2300" u="none" cap="none" strike="noStrike">
              <a:solidFill>
                <a:schemeClr val="lt1"/>
              </a:solidFill>
              <a:latin typeface="Poppins"/>
              <a:ea typeface="Poppins"/>
              <a:cs typeface="Poppins"/>
              <a:sym typeface="Poppins"/>
            </a:endParaRPr>
          </a:p>
          <a:p>
            <a:pPr indent="-273050" lvl="1" marL="742950" marR="0" rtl="0" algn="l">
              <a:lnSpc>
                <a:spcPct val="100000"/>
              </a:lnSpc>
              <a:spcBef>
                <a:spcPts val="0"/>
              </a:spcBef>
              <a:spcAft>
                <a:spcPts val="0"/>
              </a:spcAft>
              <a:buClr>
                <a:schemeClr val="lt1"/>
              </a:buClr>
              <a:buSzPts val="2300"/>
              <a:buFont typeface="Courier New"/>
              <a:buChar char="o"/>
            </a:pPr>
            <a:r>
              <a:rPr b="0" i="0" lang="en-GB" sz="2300" u="none" cap="none" strike="noStrike">
                <a:solidFill>
                  <a:schemeClr val="lt1"/>
                </a:solidFill>
                <a:latin typeface="Poppins"/>
                <a:ea typeface="Poppins"/>
                <a:cs typeface="Poppins"/>
                <a:sym typeface="Poppins"/>
              </a:rPr>
              <a:t>Los roles técnicos, como el Scrum Master, son cruciales para gestionar estos procesos.</a:t>
            </a:r>
            <a:endParaRPr b="0" i="0" sz="1200" u="none" cap="none" strike="noStrike">
              <a:solidFill>
                <a:srgbClr val="000000"/>
              </a:solidFill>
              <a:latin typeface="Arial"/>
              <a:ea typeface="Arial"/>
              <a:cs typeface="Arial"/>
              <a:sym typeface="Arial"/>
            </a:endParaRPr>
          </a:p>
          <a:p>
            <a:pPr indent="-127000" lvl="1" marL="742950" marR="0" rtl="0" algn="l">
              <a:lnSpc>
                <a:spcPct val="100000"/>
              </a:lnSpc>
              <a:spcBef>
                <a:spcPts val="0"/>
              </a:spcBef>
              <a:spcAft>
                <a:spcPts val="0"/>
              </a:spcAft>
              <a:buClr>
                <a:schemeClr val="dk1"/>
              </a:buClr>
              <a:buSzPts val="2500"/>
              <a:buFont typeface="Courier New"/>
              <a:buNone/>
            </a:pPr>
            <a:r>
              <a:t/>
            </a:r>
            <a:endParaRPr b="0" i="0" sz="2300" u="none" cap="none" strike="noStrike">
              <a:solidFill>
                <a:schemeClr val="lt1"/>
              </a:solidFill>
              <a:latin typeface="Poppins"/>
              <a:ea typeface="Poppins"/>
              <a:cs typeface="Poppins"/>
              <a:sym typeface="Poppins"/>
            </a:endParaRPr>
          </a:p>
          <a:p>
            <a:pPr indent="-273050" lvl="1" marL="742950" marR="0" rtl="0" algn="l">
              <a:lnSpc>
                <a:spcPct val="100000"/>
              </a:lnSpc>
              <a:spcBef>
                <a:spcPts val="0"/>
              </a:spcBef>
              <a:spcAft>
                <a:spcPts val="0"/>
              </a:spcAft>
              <a:buClr>
                <a:schemeClr val="lt1"/>
              </a:buClr>
              <a:buSzPts val="2300"/>
              <a:buFont typeface="Courier New"/>
              <a:buChar char="o"/>
            </a:pPr>
            <a:r>
              <a:rPr b="0" i="0" lang="en-GB" sz="2300" u="none" cap="none" strike="noStrike">
                <a:solidFill>
                  <a:schemeClr val="lt1"/>
                </a:solidFill>
                <a:latin typeface="Poppins"/>
                <a:ea typeface="Poppins"/>
                <a:cs typeface="Poppins"/>
                <a:sym typeface="Poppins"/>
              </a:rPr>
              <a:t>Desafío: adaptación a las dinámicas cambiantes del equipo y a los requisitos del proyecto.</a:t>
            </a:r>
            <a:endParaRPr b="0" i="0" sz="2300" u="none" cap="none" strike="noStrike">
              <a:solidFill>
                <a:schemeClr val="lt1"/>
              </a:solidFill>
              <a:latin typeface="Poppins"/>
              <a:ea typeface="Poppins"/>
              <a:cs typeface="Poppins"/>
              <a:sym typeface="Poppins"/>
            </a:endParaRPr>
          </a:p>
        </p:txBody>
      </p:sp>
      <p:sp>
        <p:nvSpPr>
          <p:cNvPr id="796" name="Google Shape;796;p43"/>
          <p:cNvSpPr/>
          <p:nvPr/>
        </p:nvSpPr>
        <p:spPr>
          <a:xfrm>
            <a:off x="9829800" y="6332745"/>
            <a:ext cx="8343432" cy="3815964"/>
          </a:xfrm>
          <a:prstGeom prst="roundRect">
            <a:avLst>
              <a:gd fmla="val 16667" name="adj"/>
            </a:avLst>
          </a:prstGeom>
          <a:solidFill>
            <a:schemeClr val="lt1">
              <a:alpha val="5529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97" name="Google Shape;797;p43"/>
          <p:cNvSpPr txBox="1"/>
          <p:nvPr/>
        </p:nvSpPr>
        <p:spPr>
          <a:xfrm>
            <a:off x="9620076" y="6470281"/>
            <a:ext cx="8553300" cy="3540300"/>
          </a:xfrm>
          <a:prstGeom prst="rect">
            <a:avLst/>
          </a:prstGeom>
          <a:noFill/>
          <a:ln>
            <a:noFill/>
          </a:ln>
        </p:spPr>
        <p:txBody>
          <a:bodyPr anchorCtr="0" anchor="t" bIns="45700" lIns="91425" spcFirstLastPara="1" rIns="91425" wrap="square" tIns="45700">
            <a:spAutoFit/>
          </a:bodyPr>
          <a:lstStyle/>
          <a:p>
            <a:pPr indent="-285750" lvl="1" marL="742950" marR="0" rtl="0" algn="l">
              <a:lnSpc>
                <a:spcPct val="100000"/>
              </a:lnSpc>
              <a:spcBef>
                <a:spcPts val="0"/>
              </a:spcBef>
              <a:spcAft>
                <a:spcPts val="0"/>
              </a:spcAft>
              <a:buClr>
                <a:schemeClr val="lt1"/>
              </a:buClr>
              <a:buSzPts val="2800"/>
              <a:buFont typeface="Courier New"/>
              <a:buChar char="o"/>
            </a:pPr>
            <a:r>
              <a:rPr b="0" i="0" lang="en-GB" sz="2800" u="none" cap="none" strike="noStrike">
                <a:solidFill>
                  <a:schemeClr val="lt1"/>
                </a:solidFill>
                <a:latin typeface="Poppins"/>
                <a:ea typeface="Poppins"/>
                <a:cs typeface="Poppins"/>
                <a:sym typeface="Poppins"/>
              </a:rPr>
              <a:t>La IA tiene el potencial de complementar y reforzar las habilidades humanas.</a:t>
            </a:r>
            <a:br>
              <a:rPr b="0" i="0" lang="en-GB" sz="2800" u="none" cap="none" strike="noStrike">
                <a:solidFill>
                  <a:schemeClr val="lt1"/>
                </a:solidFill>
                <a:latin typeface="Poppins"/>
                <a:ea typeface="Poppins"/>
                <a:cs typeface="Poppins"/>
                <a:sym typeface="Poppins"/>
              </a:rPr>
            </a:br>
            <a:endParaRPr b="0" i="0" sz="2800" u="none" cap="none" strike="noStrike">
              <a:solidFill>
                <a:schemeClr val="lt1"/>
              </a:solidFill>
              <a:latin typeface="Poppins"/>
              <a:ea typeface="Poppins"/>
              <a:cs typeface="Poppins"/>
              <a:sym typeface="Poppins"/>
            </a:endParaRPr>
          </a:p>
          <a:p>
            <a:pPr indent="-285750" lvl="1" marL="742950" marR="0" rtl="0" algn="l">
              <a:lnSpc>
                <a:spcPct val="100000"/>
              </a:lnSpc>
              <a:spcBef>
                <a:spcPts val="0"/>
              </a:spcBef>
              <a:spcAft>
                <a:spcPts val="0"/>
              </a:spcAft>
              <a:buClr>
                <a:schemeClr val="lt1"/>
              </a:buClr>
              <a:buSzPts val="2800"/>
              <a:buFont typeface="Courier New"/>
              <a:buChar char="o"/>
            </a:pPr>
            <a:r>
              <a:rPr b="0" i="0" lang="en-GB" sz="2800" u="none" cap="none" strike="noStrike">
                <a:solidFill>
                  <a:schemeClr val="lt1"/>
                </a:solidFill>
                <a:latin typeface="Poppins"/>
                <a:ea typeface="Poppins"/>
                <a:cs typeface="Poppins"/>
                <a:sym typeface="Poppins"/>
              </a:rPr>
              <a:t>Requisitos:</a:t>
            </a:r>
            <a:endParaRPr b="0" i="0" sz="1400" u="none" cap="none" strike="noStrike">
              <a:solidFill>
                <a:srgbClr val="000000"/>
              </a:solidFill>
              <a:latin typeface="Arial"/>
              <a:ea typeface="Arial"/>
              <a:cs typeface="Arial"/>
              <a:sym typeface="Arial"/>
            </a:endParaRPr>
          </a:p>
          <a:p>
            <a:pPr indent="-228600" lvl="2" marL="1143000" marR="0" rtl="0" algn="l">
              <a:lnSpc>
                <a:spcPct val="100000"/>
              </a:lnSpc>
              <a:spcBef>
                <a:spcPts val="0"/>
              </a:spcBef>
              <a:spcAft>
                <a:spcPts val="0"/>
              </a:spcAft>
              <a:buClr>
                <a:schemeClr val="lt1"/>
              </a:buClr>
              <a:buSzPts val="2800"/>
              <a:buFont typeface="Noto Sans Symbols"/>
              <a:buChar char="▪"/>
            </a:pPr>
            <a:r>
              <a:rPr b="0" i="0" lang="en-GB" sz="2800" u="none" cap="none" strike="noStrike">
                <a:solidFill>
                  <a:schemeClr val="lt1"/>
                </a:solidFill>
                <a:latin typeface="Poppins"/>
                <a:ea typeface="Poppins"/>
                <a:cs typeface="Poppins"/>
                <a:sym typeface="Poppins"/>
              </a:rPr>
              <a:t>cerrar brechas técnicas; </a:t>
            </a:r>
            <a:endParaRPr b="0" i="0" sz="2800" u="none" cap="none" strike="noStrike">
              <a:solidFill>
                <a:schemeClr val="lt1"/>
              </a:solidFill>
              <a:latin typeface="Poppins"/>
              <a:ea typeface="Poppins"/>
              <a:cs typeface="Poppins"/>
              <a:sym typeface="Poppins"/>
            </a:endParaRPr>
          </a:p>
          <a:p>
            <a:pPr indent="-228600" lvl="2" marL="1143000" marR="0" rtl="0" algn="l">
              <a:lnSpc>
                <a:spcPct val="100000"/>
              </a:lnSpc>
              <a:spcBef>
                <a:spcPts val="0"/>
              </a:spcBef>
              <a:spcAft>
                <a:spcPts val="0"/>
              </a:spcAft>
              <a:buClr>
                <a:schemeClr val="lt1"/>
              </a:buClr>
              <a:buSzPts val="2800"/>
              <a:buFont typeface="Noto Sans Symbols"/>
              <a:buChar char="▪"/>
            </a:pPr>
            <a:r>
              <a:rPr b="0" i="0" lang="en-GB" sz="2800" u="none" cap="none" strike="noStrike">
                <a:solidFill>
                  <a:schemeClr val="lt1"/>
                </a:solidFill>
                <a:latin typeface="Poppins"/>
                <a:ea typeface="Poppins"/>
                <a:cs typeface="Poppins"/>
                <a:sym typeface="Poppins"/>
              </a:rPr>
              <a:t>una planificación estratégica sólida;</a:t>
            </a:r>
            <a:endParaRPr b="0" i="0" sz="2800" u="none" cap="none" strike="noStrike">
              <a:solidFill>
                <a:schemeClr val="lt1"/>
              </a:solidFill>
              <a:latin typeface="Poppins"/>
              <a:ea typeface="Poppins"/>
              <a:cs typeface="Poppins"/>
              <a:sym typeface="Poppins"/>
            </a:endParaRPr>
          </a:p>
          <a:p>
            <a:pPr indent="-228600" lvl="2" marL="1143000" marR="0" rtl="0" algn="l">
              <a:lnSpc>
                <a:spcPct val="100000"/>
              </a:lnSpc>
              <a:spcBef>
                <a:spcPts val="0"/>
              </a:spcBef>
              <a:spcAft>
                <a:spcPts val="0"/>
              </a:spcAft>
              <a:buClr>
                <a:schemeClr val="lt1"/>
              </a:buClr>
              <a:buSzPts val="2800"/>
              <a:buFont typeface="Noto Sans Symbols"/>
              <a:buChar char="▪"/>
            </a:pPr>
            <a:r>
              <a:rPr b="0" i="0" lang="en-GB" sz="2800" u="none" cap="none" strike="noStrike">
                <a:solidFill>
                  <a:schemeClr val="lt1"/>
                </a:solidFill>
                <a:latin typeface="Poppins"/>
                <a:ea typeface="Poppins"/>
                <a:cs typeface="Poppins"/>
                <a:sym typeface="Poppins"/>
              </a:rPr>
              <a:t>análisis detallado de las necesidades y el desarrollo del equipo</a:t>
            </a:r>
            <a:endParaRPr b="0" i="0" sz="2800" u="none" cap="none" strike="noStrike">
              <a:solidFill>
                <a:schemeClr val="lt1"/>
              </a:solidFill>
              <a:latin typeface="Poppins"/>
              <a:ea typeface="Poppins"/>
              <a:cs typeface="Poppins"/>
              <a:sym typeface="Poppins"/>
            </a:endParaRPr>
          </a:p>
        </p:txBody>
      </p:sp>
      <p:pic>
        <p:nvPicPr>
          <p:cNvPr descr="Artificial Intelligence with solid fill" id="798" name="Google Shape;798;p43"/>
          <p:cNvPicPr preferRelativeResize="0"/>
          <p:nvPr/>
        </p:nvPicPr>
        <p:blipFill rotWithShape="1">
          <a:blip r:embed="rId6">
            <a:alphaModFix/>
          </a:blip>
          <a:srcRect b="0" l="0" r="0" t="0"/>
          <a:stretch/>
        </p:blipFill>
        <p:spPr>
          <a:xfrm>
            <a:off x="13063847" y="1798709"/>
            <a:ext cx="1761857" cy="176185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grpSp>
        <p:nvGrpSpPr>
          <p:cNvPr id="804" name="Google Shape;804;p44"/>
          <p:cNvGrpSpPr/>
          <p:nvPr/>
        </p:nvGrpSpPr>
        <p:grpSpPr>
          <a:xfrm>
            <a:off x="-1603271" y="4709615"/>
            <a:ext cx="21494542" cy="6357176"/>
            <a:chOff x="0" y="0"/>
            <a:chExt cx="5661114" cy="1674318"/>
          </a:xfrm>
        </p:grpSpPr>
        <p:sp>
          <p:nvSpPr>
            <p:cNvPr id="805" name="Google Shape;805;p44"/>
            <p:cNvSpPr/>
            <p:nvPr/>
          </p:nvSpPr>
          <p:spPr>
            <a:xfrm>
              <a:off x="0" y="0"/>
              <a:ext cx="5661114" cy="1674318"/>
            </a:xfrm>
            <a:custGeom>
              <a:rect b="b" l="l" r="r" t="t"/>
              <a:pathLst>
                <a:path extrusionOk="0" h="1674318" w="5661114">
                  <a:moveTo>
                    <a:pt x="0" y="0"/>
                  </a:moveTo>
                  <a:lnTo>
                    <a:pt x="5661114" y="0"/>
                  </a:lnTo>
                  <a:lnTo>
                    <a:pt x="5661114" y="1674318"/>
                  </a:lnTo>
                  <a:lnTo>
                    <a:pt x="0" y="1674318"/>
                  </a:lnTo>
                  <a:close/>
                </a:path>
              </a:pathLst>
            </a:custGeom>
            <a:solidFill>
              <a:srgbClr val="659FA2">
                <a:alpha val="7843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6" name="Google Shape;806;p44"/>
            <p:cNvSpPr txBox="1"/>
            <p:nvPr/>
          </p:nvSpPr>
          <p:spPr>
            <a:xfrm>
              <a:off x="0" y="0"/>
              <a:ext cx="5661114" cy="1674318"/>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07" name="Google Shape;807;p44"/>
          <p:cNvSpPr/>
          <p:nvPr/>
        </p:nvSpPr>
        <p:spPr>
          <a:xfrm>
            <a:off x="15136712" y="3251804"/>
            <a:ext cx="2588781" cy="2588781"/>
          </a:xfrm>
          <a:custGeom>
            <a:rect b="b" l="l" r="r" t="t"/>
            <a:pathLst>
              <a:path extrusionOk="0" h="2588781" w="2588781">
                <a:moveTo>
                  <a:pt x="0" y="0"/>
                </a:moveTo>
                <a:lnTo>
                  <a:pt x="2588781" y="0"/>
                </a:lnTo>
                <a:lnTo>
                  <a:pt x="2588781" y="2588781"/>
                </a:lnTo>
                <a:lnTo>
                  <a:pt x="0" y="258878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8" name="Google Shape;808;p44"/>
          <p:cNvSpPr/>
          <p:nvPr/>
        </p:nvSpPr>
        <p:spPr>
          <a:xfrm>
            <a:off x="15331946" y="3447038"/>
            <a:ext cx="2198312" cy="2198312"/>
          </a:xfrm>
          <a:custGeom>
            <a:rect b="b" l="l" r="r" t="t"/>
            <a:pathLst>
              <a:path extrusionOk="0" h="2198312" w="2198312">
                <a:moveTo>
                  <a:pt x="0" y="0"/>
                </a:moveTo>
                <a:lnTo>
                  <a:pt x="2198312" y="0"/>
                </a:lnTo>
                <a:lnTo>
                  <a:pt x="2198312" y="2198313"/>
                </a:lnTo>
                <a:lnTo>
                  <a:pt x="0" y="219831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9" name="Google Shape;809;p44"/>
          <p:cNvSpPr/>
          <p:nvPr/>
        </p:nvSpPr>
        <p:spPr>
          <a:xfrm>
            <a:off x="15426393" y="3564470"/>
            <a:ext cx="1970344" cy="1970344"/>
          </a:xfrm>
          <a:custGeom>
            <a:rect b="b" l="l" r="r" t="t"/>
            <a:pathLst>
              <a:path extrusionOk="0" h="1970344" w="1970344">
                <a:moveTo>
                  <a:pt x="0" y="0"/>
                </a:moveTo>
                <a:lnTo>
                  <a:pt x="1970344" y="0"/>
                </a:lnTo>
                <a:lnTo>
                  <a:pt x="1970344" y="1970345"/>
                </a:lnTo>
                <a:lnTo>
                  <a:pt x="0" y="197034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10" name="Google Shape;810;p44"/>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11" name="Google Shape;811;p44"/>
          <p:cNvSpPr/>
          <p:nvPr/>
        </p:nvSpPr>
        <p:spPr>
          <a:xfrm flipH="1" rot="10598374">
            <a:off x="-470692" y="-1148846"/>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812" name="Google Shape;812;p44"/>
          <p:cNvGrpSpPr/>
          <p:nvPr/>
        </p:nvGrpSpPr>
        <p:grpSpPr>
          <a:xfrm>
            <a:off x="-1342907" y="9913239"/>
            <a:ext cx="20973813" cy="837562"/>
            <a:chOff x="0" y="-57150"/>
            <a:chExt cx="11607985" cy="463550"/>
          </a:xfrm>
        </p:grpSpPr>
        <p:sp>
          <p:nvSpPr>
            <p:cNvPr id="813" name="Google Shape;813;p44"/>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14" name="Google Shape;814;p44"/>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15" name="Google Shape;815;p44"/>
          <p:cNvGrpSpPr/>
          <p:nvPr/>
        </p:nvGrpSpPr>
        <p:grpSpPr>
          <a:xfrm>
            <a:off x="4131384" y="9913239"/>
            <a:ext cx="10025232" cy="837562"/>
            <a:chOff x="0" y="-57150"/>
            <a:chExt cx="5548478" cy="463550"/>
          </a:xfrm>
        </p:grpSpPr>
        <p:sp>
          <p:nvSpPr>
            <p:cNvPr id="816" name="Google Shape;816;p44"/>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17" name="Google Shape;817;p44"/>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18" name="Google Shape;818;p44"/>
          <p:cNvGrpSpPr/>
          <p:nvPr/>
        </p:nvGrpSpPr>
        <p:grpSpPr>
          <a:xfrm>
            <a:off x="3977759" y="3240737"/>
            <a:ext cx="3365775" cy="3810128"/>
            <a:chOff x="0" y="0"/>
            <a:chExt cx="4487700" cy="5080170"/>
          </a:xfrm>
        </p:grpSpPr>
        <p:sp>
          <p:nvSpPr>
            <p:cNvPr id="819" name="Google Shape;819;p44"/>
            <p:cNvSpPr/>
            <p:nvPr/>
          </p:nvSpPr>
          <p:spPr>
            <a:xfrm>
              <a:off x="391219" y="0"/>
              <a:ext cx="3451708" cy="3451708"/>
            </a:xfrm>
            <a:custGeom>
              <a:rect b="b" l="l" r="r" t="t"/>
              <a:pathLst>
                <a:path extrusionOk="0" h="3451708" w="3451708">
                  <a:moveTo>
                    <a:pt x="0" y="0"/>
                  </a:moveTo>
                  <a:lnTo>
                    <a:pt x="3451707" y="0"/>
                  </a:lnTo>
                  <a:lnTo>
                    <a:pt x="3451707" y="3451708"/>
                  </a:lnTo>
                  <a:lnTo>
                    <a:pt x="0" y="345170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0" name="Google Shape;820;p44"/>
            <p:cNvSpPr/>
            <p:nvPr/>
          </p:nvSpPr>
          <p:spPr>
            <a:xfrm>
              <a:off x="651531"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1" name="Google Shape;821;p44"/>
            <p:cNvSpPr/>
            <p:nvPr/>
          </p:nvSpPr>
          <p:spPr>
            <a:xfrm>
              <a:off x="803510" y="412291"/>
              <a:ext cx="2627126" cy="2627126"/>
            </a:xfrm>
            <a:custGeom>
              <a:rect b="b" l="l" r="r" t="t"/>
              <a:pathLst>
                <a:path extrusionOk="0" h="2627126" w="2627126">
                  <a:moveTo>
                    <a:pt x="0" y="0"/>
                  </a:moveTo>
                  <a:lnTo>
                    <a:pt x="2627125" y="0"/>
                  </a:lnTo>
                  <a:lnTo>
                    <a:pt x="2627125" y="2627126"/>
                  </a:lnTo>
                  <a:lnTo>
                    <a:pt x="0" y="262712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2" name="Google Shape;822;p44"/>
            <p:cNvSpPr txBox="1"/>
            <p:nvPr/>
          </p:nvSpPr>
          <p:spPr>
            <a:xfrm>
              <a:off x="0" y="3768870"/>
              <a:ext cx="4487700" cy="13113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3000"/>
                <a:buFont typeface="Arial"/>
                <a:buNone/>
              </a:pPr>
              <a:r>
                <a:rPr b="1" i="0" lang="en-GB" sz="3000" u="none" cap="none" strike="noStrike">
                  <a:solidFill>
                    <a:srgbClr val="FFFFFF"/>
                  </a:solidFill>
                  <a:latin typeface="Poppins"/>
                  <a:ea typeface="Poppins"/>
                  <a:cs typeface="Poppins"/>
                  <a:sym typeface="Poppins"/>
                </a:rPr>
                <a:t>PROTOCOLOS DE COMUNICACIÓN</a:t>
              </a:r>
              <a:endParaRPr b="0" i="0" sz="1400" u="none" cap="none" strike="noStrike">
                <a:solidFill>
                  <a:srgbClr val="000000"/>
                </a:solidFill>
                <a:latin typeface="Arial"/>
                <a:ea typeface="Arial"/>
                <a:cs typeface="Arial"/>
                <a:sym typeface="Arial"/>
              </a:endParaRPr>
            </a:p>
          </p:txBody>
        </p:sp>
      </p:grpSp>
      <p:grpSp>
        <p:nvGrpSpPr>
          <p:cNvPr id="823" name="Google Shape;823;p44"/>
          <p:cNvGrpSpPr/>
          <p:nvPr/>
        </p:nvGrpSpPr>
        <p:grpSpPr>
          <a:xfrm>
            <a:off x="7138777" y="3255251"/>
            <a:ext cx="3715651" cy="3810128"/>
            <a:chOff x="0" y="0"/>
            <a:chExt cx="4954200" cy="5080170"/>
          </a:xfrm>
        </p:grpSpPr>
        <p:sp>
          <p:nvSpPr>
            <p:cNvPr id="824" name="Google Shape;824;p44"/>
            <p:cNvSpPr/>
            <p:nvPr/>
          </p:nvSpPr>
          <p:spPr>
            <a:xfrm>
              <a:off x="751241" y="0"/>
              <a:ext cx="3451708" cy="3451708"/>
            </a:xfrm>
            <a:custGeom>
              <a:rect b="b" l="l" r="r" t="t"/>
              <a:pathLst>
                <a:path extrusionOk="0" h="3451708" w="3451708">
                  <a:moveTo>
                    <a:pt x="0" y="0"/>
                  </a:moveTo>
                  <a:lnTo>
                    <a:pt x="3451708" y="0"/>
                  </a:lnTo>
                  <a:lnTo>
                    <a:pt x="3451708" y="3451708"/>
                  </a:lnTo>
                  <a:lnTo>
                    <a:pt x="0" y="345170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5" name="Google Shape;825;p44"/>
            <p:cNvSpPr/>
            <p:nvPr/>
          </p:nvSpPr>
          <p:spPr>
            <a:xfrm>
              <a:off x="1011554"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6" name="Google Shape;826;p44"/>
            <p:cNvSpPr/>
            <p:nvPr/>
          </p:nvSpPr>
          <p:spPr>
            <a:xfrm>
              <a:off x="1163532" y="412291"/>
              <a:ext cx="2627126" cy="2627126"/>
            </a:xfrm>
            <a:custGeom>
              <a:rect b="b" l="l" r="r" t="t"/>
              <a:pathLst>
                <a:path extrusionOk="0" h="2627126" w="2627126">
                  <a:moveTo>
                    <a:pt x="0" y="0"/>
                  </a:moveTo>
                  <a:lnTo>
                    <a:pt x="2627126" y="0"/>
                  </a:lnTo>
                  <a:lnTo>
                    <a:pt x="2627126" y="2627126"/>
                  </a:lnTo>
                  <a:lnTo>
                    <a:pt x="0" y="262712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7" name="Google Shape;827;p44"/>
            <p:cNvSpPr txBox="1"/>
            <p:nvPr/>
          </p:nvSpPr>
          <p:spPr>
            <a:xfrm>
              <a:off x="0" y="3768870"/>
              <a:ext cx="4954200" cy="13113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3000"/>
                <a:buFont typeface="Arial"/>
                <a:buNone/>
              </a:pPr>
              <a:r>
                <a:rPr b="1" i="0" lang="en-GB" sz="3000" u="none" cap="none" strike="noStrike">
                  <a:solidFill>
                    <a:srgbClr val="FFFFFF"/>
                  </a:solidFill>
                  <a:latin typeface="Poppins"/>
                  <a:ea typeface="Poppins"/>
                  <a:cs typeface="Poppins"/>
                  <a:sym typeface="Poppins"/>
                </a:rPr>
                <a:t>FUNCIÓN DE SILENCIO</a:t>
              </a:r>
              <a:endParaRPr b="0" i="0" sz="1400" u="none" cap="none" strike="noStrike">
                <a:solidFill>
                  <a:srgbClr val="000000"/>
                </a:solidFill>
                <a:latin typeface="Arial"/>
                <a:ea typeface="Arial"/>
                <a:cs typeface="Arial"/>
                <a:sym typeface="Arial"/>
              </a:endParaRPr>
            </a:p>
          </p:txBody>
        </p:sp>
      </p:grpSp>
      <p:grpSp>
        <p:nvGrpSpPr>
          <p:cNvPr id="828" name="Google Shape;828;p44"/>
          <p:cNvGrpSpPr/>
          <p:nvPr/>
        </p:nvGrpSpPr>
        <p:grpSpPr>
          <a:xfrm>
            <a:off x="10894597" y="3240737"/>
            <a:ext cx="3613725" cy="3829511"/>
            <a:chOff x="-194484" y="0"/>
            <a:chExt cx="4818300" cy="5106014"/>
          </a:xfrm>
        </p:grpSpPr>
        <p:sp>
          <p:nvSpPr>
            <p:cNvPr id="829" name="Google Shape;829;p44"/>
            <p:cNvSpPr/>
            <p:nvPr/>
          </p:nvSpPr>
          <p:spPr>
            <a:xfrm>
              <a:off x="517926" y="0"/>
              <a:ext cx="3451708" cy="3451708"/>
            </a:xfrm>
            <a:custGeom>
              <a:rect b="b" l="l" r="r" t="t"/>
              <a:pathLst>
                <a:path extrusionOk="0" h="3451708" w="3451708">
                  <a:moveTo>
                    <a:pt x="0" y="0"/>
                  </a:moveTo>
                  <a:lnTo>
                    <a:pt x="3451708" y="0"/>
                  </a:lnTo>
                  <a:lnTo>
                    <a:pt x="3451708" y="3451708"/>
                  </a:lnTo>
                  <a:lnTo>
                    <a:pt x="0" y="345170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0" name="Google Shape;830;p44"/>
            <p:cNvSpPr/>
            <p:nvPr/>
          </p:nvSpPr>
          <p:spPr>
            <a:xfrm>
              <a:off x="778239"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1" name="Google Shape;831;p44"/>
            <p:cNvSpPr/>
            <p:nvPr/>
          </p:nvSpPr>
          <p:spPr>
            <a:xfrm>
              <a:off x="930217" y="412291"/>
              <a:ext cx="2627126" cy="2627126"/>
            </a:xfrm>
            <a:custGeom>
              <a:rect b="b" l="l" r="r" t="t"/>
              <a:pathLst>
                <a:path extrusionOk="0" h="2627126" w="2627126">
                  <a:moveTo>
                    <a:pt x="0" y="0"/>
                  </a:moveTo>
                  <a:lnTo>
                    <a:pt x="2627126" y="0"/>
                  </a:lnTo>
                  <a:lnTo>
                    <a:pt x="2627126" y="2627126"/>
                  </a:lnTo>
                  <a:lnTo>
                    <a:pt x="0" y="262712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2" name="Google Shape;832;p44"/>
            <p:cNvSpPr txBox="1"/>
            <p:nvPr/>
          </p:nvSpPr>
          <p:spPr>
            <a:xfrm>
              <a:off x="-194484" y="3794714"/>
              <a:ext cx="4818300" cy="13113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3000"/>
                <a:buFont typeface="Arial"/>
                <a:buNone/>
              </a:pPr>
              <a:r>
                <a:rPr b="1" i="0" lang="en-GB" sz="3000" u="none" cap="none" strike="noStrike">
                  <a:solidFill>
                    <a:srgbClr val="FFFFFF"/>
                  </a:solidFill>
                  <a:latin typeface="Poppins"/>
                  <a:ea typeface="Poppins"/>
                  <a:cs typeface="Poppins"/>
                  <a:sym typeface="Poppins"/>
                </a:rPr>
                <a:t>ENCUESTAS Y SALAS DE GRUPOS</a:t>
              </a:r>
              <a:endParaRPr b="0" i="0" sz="1400" u="none" cap="none" strike="noStrike">
                <a:solidFill>
                  <a:srgbClr val="000000"/>
                </a:solidFill>
                <a:latin typeface="Arial"/>
                <a:ea typeface="Arial"/>
                <a:cs typeface="Arial"/>
                <a:sym typeface="Arial"/>
              </a:endParaRPr>
            </a:p>
          </p:txBody>
        </p:sp>
      </p:grpSp>
      <p:sp>
        <p:nvSpPr>
          <p:cNvPr id="833" name="Google Shape;833;p44"/>
          <p:cNvSpPr/>
          <p:nvPr/>
        </p:nvSpPr>
        <p:spPr>
          <a:xfrm>
            <a:off x="679370" y="3240737"/>
            <a:ext cx="2588781" cy="2588781"/>
          </a:xfrm>
          <a:custGeom>
            <a:rect b="b" l="l" r="r" t="t"/>
            <a:pathLst>
              <a:path extrusionOk="0" h="2588781" w="2588781">
                <a:moveTo>
                  <a:pt x="0" y="0"/>
                </a:moveTo>
                <a:lnTo>
                  <a:pt x="2588781" y="0"/>
                </a:lnTo>
                <a:lnTo>
                  <a:pt x="2588781" y="2588781"/>
                </a:lnTo>
                <a:lnTo>
                  <a:pt x="0" y="258878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4" name="Google Shape;834;p44"/>
          <p:cNvSpPr/>
          <p:nvPr/>
        </p:nvSpPr>
        <p:spPr>
          <a:xfrm>
            <a:off x="868797" y="3447038"/>
            <a:ext cx="2198312" cy="2198312"/>
          </a:xfrm>
          <a:custGeom>
            <a:rect b="b" l="l" r="r" t="t"/>
            <a:pathLst>
              <a:path extrusionOk="0" h="2198312" w="2198312">
                <a:moveTo>
                  <a:pt x="0" y="0"/>
                </a:moveTo>
                <a:lnTo>
                  <a:pt x="2198312" y="0"/>
                </a:lnTo>
                <a:lnTo>
                  <a:pt x="2198312" y="2198312"/>
                </a:lnTo>
                <a:lnTo>
                  <a:pt x="0" y="219831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5" name="Google Shape;835;p44"/>
          <p:cNvSpPr/>
          <p:nvPr/>
        </p:nvSpPr>
        <p:spPr>
          <a:xfrm>
            <a:off x="988588" y="3549956"/>
            <a:ext cx="1970344" cy="1970344"/>
          </a:xfrm>
          <a:custGeom>
            <a:rect b="b" l="l" r="r" t="t"/>
            <a:pathLst>
              <a:path extrusionOk="0" h="1970344" w="1970344">
                <a:moveTo>
                  <a:pt x="0" y="0"/>
                </a:moveTo>
                <a:lnTo>
                  <a:pt x="1970345" y="0"/>
                </a:lnTo>
                <a:lnTo>
                  <a:pt x="1970345" y="1970344"/>
                </a:lnTo>
                <a:lnTo>
                  <a:pt x="0" y="197034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6" name="Google Shape;836;p44"/>
          <p:cNvSpPr txBox="1"/>
          <p:nvPr/>
        </p:nvSpPr>
        <p:spPr>
          <a:xfrm>
            <a:off x="385956" y="6067390"/>
            <a:ext cx="3175500" cy="9837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3000"/>
              <a:buFont typeface="Arial"/>
              <a:buNone/>
            </a:pPr>
            <a:r>
              <a:rPr b="1" i="0" lang="en-GB" sz="3000" u="none" cap="none" strike="noStrike">
                <a:solidFill>
                  <a:srgbClr val="FFFFFF"/>
                </a:solidFill>
                <a:latin typeface="Poppins"/>
                <a:ea typeface="Poppins"/>
                <a:cs typeface="Poppins"/>
                <a:sym typeface="Poppins"/>
              </a:rPr>
              <a:t>NORMAS DE CONDUCTA</a:t>
            </a:r>
            <a:endParaRPr b="0" i="0" sz="1400" u="none" cap="none" strike="noStrike">
              <a:solidFill>
                <a:srgbClr val="000000"/>
              </a:solidFill>
              <a:latin typeface="Arial"/>
              <a:ea typeface="Arial"/>
              <a:cs typeface="Arial"/>
              <a:sym typeface="Arial"/>
            </a:endParaRPr>
          </a:p>
        </p:txBody>
      </p:sp>
      <p:sp>
        <p:nvSpPr>
          <p:cNvPr id="837" name="Google Shape;837;p44"/>
          <p:cNvSpPr txBox="1"/>
          <p:nvPr/>
        </p:nvSpPr>
        <p:spPr>
          <a:xfrm>
            <a:off x="4708639" y="678358"/>
            <a:ext cx="10546200" cy="2073900"/>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Clr>
                <a:srgbClr val="000000"/>
              </a:buClr>
              <a:buSzPts val="6326"/>
              <a:buFont typeface="Arial"/>
              <a:buNone/>
            </a:pPr>
            <a:r>
              <a:rPr b="1" i="0" lang="en-GB" sz="6326" u="none" cap="none" strike="noStrike">
                <a:solidFill>
                  <a:srgbClr val="000000"/>
                </a:solidFill>
                <a:latin typeface="Poppins"/>
                <a:ea typeface="Poppins"/>
                <a:cs typeface="Poppins"/>
                <a:sym typeface="Poppins"/>
              </a:rPr>
              <a:t>REGLAS Y CONSEJOS PARA REUNIONES EN LÍNEA</a:t>
            </a:r>
            <a:endParaRPr b="0" i="0" sz="1400" u="none" cap="none" strike="noStrike">
              <a:solidFill>
                <a:srgbClr val="000000"/>
              </a:solidFill>
              <a:latin typeface="Arial"/>
              <a:ea typeface="Arial"/>
              <a:cs typeface="Arial"/>
              <a:sym typeface="Arial"/>
            </a:endParaRPr>
          </a:p>
        </p:txBody>
      </p:sp>
      <p:sp>
        <p:nvSpPr>
          <p:cNvPr id="838" name="Google Shape;838;p44"/>
          <p:cNvSpPr txBox="1"/>
          <p:nvPr/>
        </p:nvSpPr>
        <p:spPr>
          <a:xfrm>
            <a:off x="14574204" y="6078457"/>
            <a:ext cx="3713700" cy="4617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3000"/>
              <a:buFont typeface="Arial"/>
              <a:buNone/>
            </a:pPr>
            <a:r>
              <a:rPr b="1" i="0" lang="en-GB" sz="3000" u="none" cap="none" strike="noStrike">
                <a:solidFill>
                  <a:srgbClr val="FFFFFF"/>
                </a:solidFill>
                <a:latin typeface="Poppins"/>
                <a:ea typeface="Poppins"/>
                <a:cs typeface="Poppins"/>
                <a:sym typeface="Poppins"/>
              </a:rPr>
              <a:t>SEGUIMIENTO</a:t>
            </a:r>
            <a:endParaRPr b="0" i="0" sz="1400" u="none" cap="none" strike="noStrike">
              <a:solidFill>
                <a:srgbClr val="000000"/>
              </a:solidFill>
              <a:latin typeface="Arial"/>
              <a:ea typeface="Arial"/>
              <a:cs typeface="Arial"/>
              <a:sym typeface="Arial"/>
            </a:endParaRPr>
          </a:p>
        </p:txBody>
      </p:sp>
      <p:sp>
        <p:nvSpPr>
          <p:cNvPr id="839" name="Google Shape;839;p44"/>
          <p:cNvSpPr/>
          <p:nvPr/>
        </p:nvSpPr>
        <p:spPr>
          <a:xfrm>
            <a:off x="2376694" y="604686"/>
            <a:ext cx="2774170" cy="1664502"/>
          </a:xfrm>
          <a:custGeom>
            <a:rect b="b" l="l" r="r" t="t"/>
            <a:pathLst>
              <a:path extrusionOk="0" h="1664502" w="2774170">
                <a:moveTo>
                  <a:pt x="0" y="0"/>
                </a:moveTo>
                <a:lnTo>
                  <a:pt x="2774170" y="0"/>
                </a:lnTo>
                <a:lnTo>
                  <a:pt x="2774170" y="1664501"/>
                </a:lnTo>
                <a:lnTo>
                  <a:pt x="0" y="1664501"/>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Raised hand outline" id="840" name="Google Shape;840;p44"/>
          <p:cNvPicPr preferRelativeResize="0"/>
          <p:nvPr/>
        </p:nvPicPr>
        <p:blipFill rotWithShape="1">
          <a:blip r:embed="rId8">
            <a:alphaModFix/>
          </a:blip>
          <a:srcRect b="0" l="0" r="0" t="0"/>
          <a:stretch/>
        </p:blipFill>
        <p:spPr>
          <a:xfrm>
            <a:off x="8686800" y="4686300"/>
            <a:ext cx="914400" cy="914400"/>
          </a:xfrm>
          <a:prstGeom prst="rect">
            <a:avLst/>
          </a:prstGeom>
          <a:noFill/>
          <a:ln>
            <a:noFill/>
          </a:ln>
        </p:spPr>
      </p:pic>
      <p:pic>
        <p:nvPicPr>
          <p:cNvPr descr="Raised hand with solid fill" id="841" name="Google Shape;841;p44"/>
          <p:cNvPicPr preferRelativeResize="0"/>
          <p:nvPr/>
        </p:nvPicPr>
        <p:blipFill rotWithShape="1">
          <a:blip r:embed="rId9">
            <a:alphaModFix/>
          </a:blip>
          <a:srcRect b="0" l="0" r="0" t="0"/>
          <a:stretch/>
        </p:blipFill>
        <p:spPr>
          <a:xfrm>
            <a:off x="4951948" y="3893145"/>
            <a:ext cx="1168965" cy="1168965"/>
          </a:xfrm>
          <a:prstGeom prst="rect">
            <a:avLst/>
          </a:prstGeom>
          <a:noFill/>
          <a:ln>
            <a:noFill/>
          </a:ln>
        </p:spPr>
      </p:pic>
      <p:pic>
        <p:nvPicPr>
          <p:cNvPr descr="Mental Health with solid fill" id="842" name="Google Shape;842;p44"/>
          <p:cNvPicPr preferRelativeResize="0"/>
          <p:nvPr/>
        </p:nvPicPr>
        <p:blipFill rotWithShape="1">
          <a:blip r:embed="rId10">
            <a:alphaModFix/>
          </a:blip>
          <a:srcRect b="0" l="0" r="0" t="0"/>
          <a:stretch/>
        </p:blipFill>
        <p:spPr>
          <a:xfrm>
            <a:off x="1299276" y="3810041"/>
            <a:ext cx="1362047" cy="1362047"/>
          </a:xfrm>
          <a:prstGeom prst="rect">
            <a:avLst/>
          </a:prstGeom>
          <a:noFill/>
          <a:ln>
            <a:noFill/>
          </a:ln>
        </p:spPr>
      </p:pic>
      <p:pic>
        <p:nvPicPr>
          <p:cNvPr descr="Mute speaker with solid fill" id="843" name="Google Shape;843;p44"/>
          <p:cNvPicPr preferRelativeResize="0"/>
          <p:nvPr/>
        </p:nvPicPr>
        <p:blipFill rotWithShape="1">
          <a:blip r:embed="rId11">
            <a:alphaModFix/>
          </a:blip>
          <a:srcRect b="0" l="0" r="0" t="0"/>
          <a:stretch/>
        </p:blipFill>
        <p:spPr>
          <a:xfrm>
            <a:off x="8239703" y="3917281"/>
            <a:ext cx="1147569" cy="1147569"/>
          </a:xfrm>
          <a:prstGeom prst="rect">
            <a:avLst/>
          </a:prstGeom>
          <a:noFill/>
          <a:ln>
            <a:noFill/>
          </a:ln>
        </p:spPr>
      </p:pic>
      <p:pic>
        <p:nvPicPr>
          <p:cNvPr descr="Bar chart with solid fill" id="844" name="Google Shape;844;p44"/>
          <p:cNvPicPr preferRelativeResize="0"/>
          <p:nvPr/>
        </p:nvPicPr>
        <p:blipFill rotWithShape="1">
          <a:blip r:embed="rId12">
            <a:alphaModFix/>
          </a:blip>
          <a:srcRect b="0" l="0" r="0" t="0"/>
          <a:stretch/>
        </p:blipFill>
        <p:spPr>
          <a:xfrm>
            <a:off x="12141614" y="3957770"/>
            <a:ext cx="1119757" cy="1119757"/>
          </a:xfrm>
          <a:prstGeom prst="rect">
            <a:avLst/>
          </a:prstGeom>
          <a:noFill/>
          <a:ln>
            <a:noFill/>
          </a:ln>
        </p:spPr>
      </p:pic>
      <p:pic>
        <p:nvPicPr>
          <p:cNvPr descr="Clipboard Ticked with solid fill" id="845" name="Google Shape;845;p44"/>
          <p:cNvPicPr preferRelativeResize="0"/>
          <p:nvPr/>
        </p:nvPicPr>
        <p:blipFill rotWithShape="1">
          <a:blip r:embed="rId13">
            <a:alphaModFix/>
          </a:blip>
          <a:srcRect b="0" l="0" r="0" t="0"/>
          <a:stretch/>
        </p:blipFill>
        <p:spPr>
          <a:xfrm>
            <a:off x="15816014" y="3928678"/>
            <a:ext cx="1191102" cy="119110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pic>
        <p:nvPicPr>
          <p:cNvPr id="851" name="Google Shape;851;p45"/>
          <p:cNvPicPr preferRelativeResize="0"/>
          <p:nvPr/>
        </p:nvPicPr>
        <p:blipFill rotWithShape="1">
          <a:blip r:embed="rId3">
            <a:alphaModFix/>
          </a:blip>
          <a:srcRect b="0" l="0" r="0" t="0"/>
          <a:stretch/>
        </p:blipFill>
        <p:spPr>
          <a:xfrm>
            <a:off x="1049890" y="1914785"/>
            <a:ext cx="1219200" cy="1219200"/>
          </a:xfrm>
          <a:prstGeom prst="rect">
            <a:avLst/>
          </a:prstGeom>
          <a:noFill/>
          <a:ln>
            <a:noFill/>
          </a:ln>
        </p:spPr>
      </p:pic>
      <p:sp>
        <p:nvSpPr>
          <p:cNvPr id="852" name="Google Shape;852;p45"/>
          <p:cNvSpPr txBox="1"/>
          <p:nvPr/>
        </p:nvSpPr>
        <p:spPr>
          <a:xfrm>
            <a:off x="889888" y="3238648"/>
            <a:ext cx="1539204"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1" i="0" lang="en-GB" sz="3000" u="none" cap="none" strike="noStrike">
                <a:solidFill>
                  <a:schemeClr val="dk1"/>
                </a:solidFill>
                <a:latin typeface="Poppins"/>
                <a:ea typeface="Poppins"/>
                <a:cs typeface="Poppins"/>
                <a:sym typeface="Poppins"/>
              </a:rPr>
              <a:t>TRELLO</a:t>
            </a:r>
            <a:endParaRPr b="0" i="0" sz="1400" u="none" cap="none" strike="noStrike">
              <a:solidFill>
                <a:srgbClr val="000000"/>
              </a:solidFill>
              <a:latin typeface="Arial"/>
              <a:ea typeface="Arial"/>
              <a:cs typeface="Arial"/>
              <a:sym typeface="Arial"/>
            </a:endParaRPr>
          </a:p>
        </p:txBody>
      </p:sp>
      <p:pic>
        <p:nvPicPr>
          <p:cNvPr id="853" name="Google Shape;853;p45"/>
          <p:cNvPicPr preferRelativeResize="0"/>
          <p:nvPr/>
        </p:nvPicPr>
        <p:blipFill rotWithShape="1">
          <a:blip r:embed="rId4">
            <a:alphaModFix/>
          </a:blip>
          <a:srcRect b="0" l="0" r="0" t="0"/>
          <a:stretch/>
        </p:blipFill>
        <p:spPr>
          <a:xfrm>
            <a:off x="2877525" y="2005772"/>
            <a:ext cx="2684225" cy="1509875"/>
          </a:xfrm>
          <a:prstGeom prst="rect">
            <a:avLst/>
          </a:prstGeom>
          <a:noFill/>
          <a:ln>
            <a:noFill/>
          </a:ln>
        </p:spPr>
      </p:pic>
      <p:pic>
        <p:nvPicPr>
          <p:cNvPr id="854" name="Google Shape;854;p45"/>
          <p:cNvPicPr preferRelativeResize="0"/>
          <p:nvPr/>
        </p:nvPicPr>
        <p:blipFill rotWithShape="1">
          <a:blip r:embed="rId5">
            <a:alphaModFix/>
          </a:blip>
          <a:srcRect b="0" l="0" r="0" t="0"/>
          <a:stretch/>
        </p:blipFill>
        <p:spPr>
          <a:xfrm>
            <a:off x="5930313" y="1098793"/>
            <a:ext cx="4495803" cy="2465252"/>
          </a:xfrm>
          <a:prstGeom prst="rect">
            <a:avLst/>
          </a:prstGeom>
          <a:noFill/>
          <a:ln>
            <a:noFill/>
          </a:ln>
        </p:spPr>
      </p:pic>
      <p:pic>
        <p:nvPicPr>
          <p:cNvPr id="855" name="Google Shape;855;p45"/>
          <p:cNvPicPr preferRelativeResize="0"/>
          <p:nvPr/>
        </p:nvPicPr>
        <p:blipFill rotWithShape="1">
          <a:blip r:embed="rId6">
            <a:alphaModFix/>
          </a:blip>
          <a:srcRect b="0" l="0" r="0" t="0"/>
          <a:stretch/>
        </p:blipFill>
        <p:spPr>
          <a:xfrm>
            <a:off x="10870022" y="1816243"/>
            <a:ext cx="1765300" cy="1765300"/>
          </a:xfrm>
          <a:prstGeom prst="rect">
            <a:avLst/>
          </a:prstGeom>
          <a:noFill/>
          <a:ln>
            <a:noFill/>
          </a:ln>
        </p:spPr>
      </p:pic>
      <p:pic>
        <p:nvPicPr>
          <p:cNvPr id="856" name="Google Shape;856;p45"/>
          <p:cNvPicPr preferRelativeResize="0"/>
          <p:nvPr/>
        </p:nvPicPr>
        <p:blipFill rotWithShape="1">
          <a:blip r:embed="rId7">
            <a:alphaModFix/>
          </a:blip>
          <a:srcRect b="0" l="0" r="0" t="0"/>
          <a:stretch/>
        </p:blipFill>
        <p:spPr>
          <a:xfrm>
            <a:off x="13291654" y="2216431"/>
            <a:ext cx="4523494" cy="1153491"/>
          </a:xfrm>
          <a:prstGeom prst="rect">
            <a:avLst/>
          </a:prstGeom>
          <a:noFill/>
          <a:ln>
            <a:noFill/>
          </a:ln>
        </p:spPr>
      </p:pic>
      <p:pic>
        <p:nvPicPr>
          <p:cNvPr id="857" name="Google Shape;857;p45"/>
          <p:cNvPicPr preferRelativeResize="0"/>
          <p:nvPr/>
        </p:nvPicPr>
        <p:blipFill rotWithShape="1">
          <a:blip r:embed="rId8">
            <a:alphaModFix/>
          </a:blip>
          <a:srcRect b="0" l="0" r="0" t="0"/>
          <a:stretch/>
        </p:blipFill>
        <p:spPr>
          <a:xfrm>
            <a:off x="311760" y="3854531"/>
            <a:ext cx="3756477" cy="2113020"/>
          </a:xfrm>
          <a:prstGeom prst="rect">
            <a:avLst/>
          </a:prstGeom>
          <a:noFill/>
          <a:ln>
            <a:noFill/>
          </a:ln>
        </p:spPr>
      </p:pic>
      <p:grpSp>
        <p:nvGrpSpPr>
          <p:cNvPr id="858" name="Google Shape;858;p45"/>
          <p:cNvGrpSpPr/>
          <p:nvPr/>
        </p:nvGrpSpPr>
        <p:grpSpPr>
          <a:xfrm>
            <a:off x="29386" y="-1859236"/>
            <a:ext cx="20505360" cy="3549444"/>
            <a:chOff x="0" y="0"/>
            <a:chExt cx="5661114" cy="3515228"/>
          </a:xfrm>
        </p:grpSpPr>
        <p:sp>
          <p:nvSpPr>
            <p:cNvPr id="859" name="Google Shape;859;p45"/>
            <p:cNvSpPr/>
            <p:nvPr/>
          </p:nvSpPr>
          <p:spPr>
            <a:xfrm>
              <a:off x="0" y="1840910"/>
              <a:ext cx="5040834" cy="1674318"/>
            </a:xfrm>
            <a:custGeom>
              <a:rect b="b" l="l" r="r" t="t"/>
              <a:pathLst>
                <a:path extrusionOk="0" h="1674318" w="5661114">
                  <a:moveTo>
                    <a:pt x="0" y="0"/>
                  </a:moveTo>
                  <a:lnTo>
                    <a:pt x="5661114" y="0"/>
                  </a:lnTo>
                  <a:lnTo>
                    <a:pt x="5661114" y="1674318"/>
                  </a:lnTo>
                  <a:lnTo>
                    <a:pt x="0" y="1674318"/>
                  </a:lnTo>
                  <a:close/>
                </a:path>
              </a:pathLst>
            </a:custGeom>
            <a:solidFill>
              <a:srgbClr val="659FA2">
                <a:alpha val="7843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0" name="Google Shape;860;p45"/>
            <p:cNvSpPr txBox="1"/>
            <p:nvPr/>
          </p:nvSpPr>
          <p:spPr>
            <a:xfrm>
              <a:off x="0" y="0"/>
              <a:ext cx="5661114" cy="1674318"/>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61" name="Google Shape;861;p45"/>
          <p:cNvSpPr txBox="1"/>
          <p:nvPr/>
        </p:nvSpPr>
        <p:spPr>
          <a:xfrm>
            <a:off x="311750" y="284100"/>
            <a:ext cx="17761800" cy="973800"/>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Clr>
                <a:srgbClr val="000000"/>
              </a:buClr>
              <a:buSzPts val="6326"/>
              <a:buFont typeface="Arial"/>
              <a:buNone/>
            </a:pPr>
            <a:r>
              <a:rPr b="1" i="0" lang="en-GB" sz="6326" u="none" cap="none" strike="noStrike">
                <a:solidFill>
                  <a:schemeClr val="lt1"/>
                </a:solidFill>
                <a:latin typeface="Poppins"/>
                <a:ea typeface="Poppins"/>
                <a:cs typeface="Poppins"/>
                <a:sym typeface="Poppins"/>
              </a:rPr>
              <a:t>HERRAMIENTAS TÉCNICAS: SUGERENCIAS</a:t>
            </a:r>
            <a:endParaRPr b="0" i="0" sz="1400" u="none" cap="none" strike="noStrike">
              <a:solidFill>
                <a:srgbClr val="000000"/>
              </a:solidFill>
              <a:latin typeface="Arial"/>
              <a:ea typeface="Arial"/>
              <a:cs typeface="Arial"/>
              <a:sym typeface="Arial"/>
            </a:endParaRPr>
          </a:p>
        </p:txBody>
      </p:sp>
      <p:pic>
        <p:nvPicPr>
          <p:cNvPr id="862" name="Google Shape;862;p45"/>
          <p:cNvPicPr preferRelativeResize="0"/>
          <p:nvPr/>
        </p:nvPicPr>
        <p:blipFill rotWithShape="1">
          <a:blip r:embed="rId9">
            <a:alphaModFix/>
          </a:blip>
          <a:srcRect b="0" l="0" r="0" t="0"/>
          <a:stretch/>
        </p:blipFill>
        <p:spPr>
          <a:xfrm>
            <a:off x="4109609" y="3756838"/>
            <a:ext cx="3019537" cy="2013338"/>
          </a:xfrm>
          <a:prstGeom prst="rect">
            <a:avLst/>
          </a:prstGeom>
          <a:noFill/>
          <a:ln>
            <a:noFill/>
          </a:ln>
        </p:spPr>
      </p:pic>
      <p:pic>
        <p:nvPicPr>
          <p:cNvPr id="863" name="Google Shape;863;p45"/>
          <p:cNvPicPr preferRelativeResize="0"/>
          <p:nvPr/>
        </p:nvPicPr>
        <p:blipFill rotWithShape="1">
          <a:blip r:embed="rId10">
            <a:alphaModFix/>
          </a:blip>
          <a:srcRect b="0" l="0" r="0" t="0"/>
          <a:stretch/>
        </p:blipFill>
        <p:spPr>
          <a:xfrm>
            <a:off x="6806870" y="3029980"/>
            <a:ext cx="2937685" cy="2204960"/>
          </a:xfrm>
          <a:prstGeom prst="rect">
            <a:avLst/>
          </a:prstGeom>
          <a:noFill/>
          <a:ln>
            <a:noFill/>
          </a:ln>
        </p:spPr>
      </p:pic>
      <p:pic>
        <p:nvPicPr>
          <p:cNvPr id="864" name="Google Shape;864;p45"/>
          <p:cNvPicPr preferRelativeResize="0"/>
          <p:nvPr/>
        </p:nvPicPr>
        <p:blipFill rotWithShape="1">
          <a:blip r:embed="rId11">
            <a:alphaModFix/>
          </a:blip>
          <a:srcRect b="0" l="0" r="0" t="0"/>
          <a:stretch/>
        </p:blipFill>
        <p:spPr>
          <a:xfrm>
            <a:off x="226953" y="5857049"/>
            <a:ext cx="3131348" cy="1565674"/>
          </a:xfrm>
          <a:prstGeom prst="rect">
            <a:avLst/>
          </a:prstGeom>
          <a:noFill/>
          <a:ln>
            <a:noFill/>
          </a:ln>
        </p:spPr>
      </p:pic>
      <p:pic>
        <p:nvPicPr>
          <p:cNvPr id="865" name="Google Shape;865;p45"/>
          <p:cNvPicPr preferRelativeResize="0"/>
          <p:nvPr/>
        </p:nvPicPr>
        <p:blipFill rotWithShape="1">
          <a:blip r:embed="rId12">
            <a:alphaModFix/>
          </a:blip>
          <a:srcRect b="31134" l="0" r="0" t="31468"/>
          <a:stretch/>
        </p:blipFill>
        <p:spPr>
          <a:xfrm>
            <a:off x="9880713" y="3769961"/>
            <a:ext cx="3673275" cy="1153491"/>
          </a:xfrm>
          <a:prstGeom prst="rect">
            <a:avLst/>
          </a:prstGeom>
          <a:noFill/>
          <a:ln>
            <a:noFill/>
          </a:ln>
        </p:spPr>
      </p:pic>
      <p:pic>
        <p:nvPicPr>
          <p:cNvPr id="866" name="Google Shape;866;p45"/>
          <p:cNvPicPr preferRelativeResize="0"/>
          <p:nvPr/>
        </p:nvPicPr>
        <p:blipFill rotWithShape="1">
          <a:blip r:embed="rId13">
            <a:alphaModFix/>
          </a:blip>
          <a:srcRect b="0" l="0" r="0" t="0"/>
          <a:stretch/>
        </p:blipFill>
        <p:spPr>
          <a:xfrm>
            <a:off x="3727230" y="5602367"/>
            <a:ext cx="3260156" cy="1833838"/>
          </a:xfrm>
          <a:prstGeom prst="rect">
            <a:avLst/>
          </a:prstGeom>
          <a:noFill/>
          <a:ln>
            <a:noFill/>
          </a:ln>
        </p:spPr>
      </p:pic>
      <p:pic>
        <p:nvPicPr>
          <p:cNvPr id="867" name="Google Shape;867;p45"/>
          <p:cNvPicPr preferRelativeResize="0"/>
          <p:nvPr/>
        </p:nvPicPr>
        <p:blipFill rotWithShape="1">
          <a:blip r:embed="rId14">
            <a:alphaModFix/>
          </a:blip>
          <a:srcRect b="23934" l="14283" r="13827" t="19385"/>
          <a:stretch/>
        </p:blipFill>
        <p:spPr>
          <a:xfrm>
            <a:off x="7697323" y="5624071"/>
            <a:ext cx="3750652" cy="2001104"/>
          </a:xfrm>
          <a:prstGeom prst="rect">
            <a:avLst/>
          </a:prstGeom>
          <a:noFill/>
          <a:ln>
            <a:noFill/>
          </a:ln>
        </p:spPr>
      </p:pic>
      <p:pic>
        <p:nvPicPr>
          <p:cNvPr id="868" name="Google Shape;868;p45"/>
          <p:cNvPicPr preferRelativeResize="0"/>
          <p:nvPr/>
        </p:nvPicPr>
        <p:blipFill rotWithShape="1">
          <a:blip r:embed="rId15">
            <a:alphaModFix/>
          </a:blip>
          <a:srcRect b="27672" l="-2069" r="-4787" t="26479"/>
          <a:stretch/>
        </p:blipFill>
        <p:spPr>
          <a:xfrm>
            <a:off x="12424495" y="5850409"/>
            <a:ext cx="3673275" cy="1490629"/>
          </a:xfrm>
          <a:prstGeom prst="rect">
            <a:avLst/>
          </a:prstGeom>
          <a:noFill/>
          <a:ln>
            <a:noFill/>
          </a:ln>
        </p:spPr>
      </p:pic>
      <p:pic>
        <p:nvPicPr>
          <p:cNvPr id="869" name="Google Shape;869;p45"/>
          <p:cNvPicPr preferRelativeResize="0"/>
          <p:nvPr/>
        </p:nvPicPr>
        <p:blipFill rotWithShape="1">
          <a:blip r:embed="rId16">
            <a:alphaModFix/>
          </a:blip>
          <a:srcRect b="0" l="0" r="0" t="0"/>
          <a:stretch/>
        </p:blipFill>
        <p:spPr>
          <a:xfrm>
            <a:off x="12527733" y="4636668"/>
            <a:ext cx="5217264" cy="1086307"/>
          </a:xfrm>
          <a:prstGeom prst="rect">
            <a:avLst/>
          </a:prstGeom>
          <a:noFill/>
          <a:ln>
            <a:noFill/>
          </a:ln>
        </p:spPr>
      </p:pic>
      <p:pic>
        <p:nvPicPr>
          <p:cNvPr id="870" name="Google Shape;870;p45"/>
          <p:cNvPicPr preferRelativeResize="0"/>
          <p:nvPr/>
        </p:nvPicPr>
        <p:blipFill rotWithShape="1">
          <a:blip r:embed="rId17">
            <a:alphaModFix/>
          </a:blip>
          <a:srcRect b="0" l="0" r="0" t="0"/>
          <a:stretch/>
        </p:blipFill>
        <p:spPr>
          <a:xfrm>
            <a:off x="0" y="8308952"/>
            <a:ext cx="5473700" cy="1485900"/>
          </a:xfrm>
          <a:prstGeom prst="rect">
            <a:avLst/>
          </a:prstGeom>
          <a:noFill/>
          <a:ln>
            <a:noFill/>
          </a:ln>
        </p:spPr>
      </p:pic>
      <p:pic>
        <p:nvPicPr>
          <p:cNvPr id="871" name="Google Shape;871;p45"/>
          <p:cNvPicPr preferRelativeResize="0"/>
          <p:nvPr/>
        </p:nvPicPr>
        <p:blipFill rotWithShape="1">
          <a:blip r:embed="rId18">
            <a:alphaModFix/>
          </a:blip>
          <a:srcRect b="23851" l="-1334" r="-3474" t="20200"/>
          <a:stretch/>
        </p:blipFill>
        <p:spPr>
          <a:xfrm>
            <a:off x="5056002" y="7978616"/>
            <a:ext cx="5457579" cy="1620059"/>
          </a:xfrm>
          <a:prstGeom prst="rect">
            <a:avLst/>
          </a:prstGeom>
          <a:noFill/>
          <a:ln>
            <a:noFill/>
          </a:ln>
        </p:spPr>
      </p:pic>
      <p:pic>
        <p:nvPicPr>
          <p:cNvPr id="872" name="Google Shape;872;p45"/>
          <p:cNvPicPr preferRelativeResize="0"/>
          <p:nvPr/>
        </p:nvPicPr>
        <p:blipFill rotWithShape="1">
          <a:blip r:embed="rId19">
            <a:alphaModFix/>
          </a:blip>
          <a:srcRect b="27390" l="0" r="0" t="24491"/>
          <a:stretch/>
        </p:blipFill>
        <p:spPr>
          <a:xfrm>
            <a:off x="10516324" y="7418853"/>
            <a:ext cx="5164958" cy="1303432"/>
          </a:xfrm>
          <a:prstGeom prst="rect">
            <a:avLst/>
          </a:prstGeom>
          <a:noFill/>
          <a:ln>
            <a:noFill/>
          </a:ln>
        </p:spPr>
      </p:pic>
      <p:pic>
        <p:nvPicPr>
          <p:cNvPr id="873" name="Google Shape;873;p45"/>
          <p:cNvPicPr preferRelativeResize="0"/>
          <p:nvPr/>
        </p:nvPicPr>
        <p:blipFill rotWithShape="1">
          <a:blip r:embed="rId20">
            <a:alphaModFix/>
          </a:blip>
          <a:srcRect b="212873" l="2352" r="-2350" t="-171349"/>
          <a:stretch/>
        </p:blipFill>
        <p:spPr>
          <a:xfrm>
            <a:off x="7637975" y="5697939"/>
            <a:ext cx="3810000" cy="1247608"/>
          </a:xfrm>
          <a:prstGeom prst="rect">
            <a:avLst/>
          </a:prstGeom>
          <a:noFill/>
          <a:ln>
            <a:noFill/>
          </a:ln>
        </p:spPr>
      </p:pic>
      <p:pic>
        <p:nvPicPr>
          <p:cNvPr id="874" name="Google Shape;874;p45"/>
          <p:cNvPicPr preferRelativeResize="0"/>
          <p:nvPr/>
        </p:nvPicPr>
        <p:blipFill rotWithShape="1">
          <a:blip r:embed="rId20">
            <a:alphaModFix/>
          </a:blip>
          <a:srcRect b="16298" l="0" r="0" t="17525"/>
          <a:stretch/>
        </p:blipFill>
        <p:spPr>
          <a:xfrm>
            <a:off x="13941022" y="8547721"/>
            <a:ext cx="3810000" cy="1411933"/>
          </a:xfrm>
          <a:prstGeom prst="rect">
            <a:avLst/>
          </a:prstGeom>
          <a:noFill/>
          <a:ln>
            <a:noFill/>
          </a:ln>
        </p:spPr>
      </p:pic>
      <p:pic>
        <p:nvPicPr>
          <p:cNvPr id="875" name="Google Shape;875;p45"/>
          <p:cNvPicPr preferRelativeResize="0"/>
          <p:nvPr/>
        </p:nvPicPr>
        <p:blipFill rotWithShape="1">
          <a:blip r:embed="rId20">
            <a:alphaModFix/>
          </a:blip>
          <a:srcRect b="16298" l="0" r="0" t="17525"/>
          <a:stretch/>
        </p:blipFill>
        <p:spPr>
          <a:xfrm>
            <a:off x="13648401" y="8521706"/>
            <a:ext cx="3810000" cy="141193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46"/>
          <p:cNvSpPr/>
          <p:nvPr/>
        </p:nvSpPr>
        <p:spPr>
          <a:xfrm>
            <a:off x="13252" y="-2262"/>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3">
              <a:alphaModFix/>
            </a:blip>
            <a:stretch>
              <a:fillRect b="0" l="-17353" r="-5970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aphicFrame>
        <p:nvGraphicFramePr>
          <p:cNvPr id="882" name="Google Shape;882;p46"/>
          <p:cNvGraphicFramePr/>
          <p:nvPr/>
        </p:nvGraphicFramePr>
        <p:xfrm>
          <a:off x="13252" y="11596"/>
          <a:ext cx="3000000" cy="3000000"/>
        </p:xfrm>
        <a:graphic>
          <a:graphicData uri="http://schemas.openxmlformats.org/drawingml/2006/table">
            <a:tbl>
              <a:tblPr bandRow="1" firstRow="1">
                <a:noFill/>
                <a:tableStyleId>{58CFBFF7-00DB-4776-B897-BBC53065665C}</a:tableStyleId>
              </a:tblPr>
              <a:tblGrid>
                <a:gridCol w="6096000"/>
                <a:gridCol w="6096000"/>
                <a:gridCol w="6096000"/>
              </a:tblGrid>
              <a:tr h="5235975">
                <a:tc>
                  <a:txBody>
                    <a:bodyPr/>
                    <a:lstStyle/>
                    <a:p>
                      <a:pPr indent="0" lvl="0" marL="0" marR="0" rtl="0" algn="ctr">
                        <a:lnSpc>
                          <a:spcPct val="100000"/>
                        </a:lnSpc>
                        <a:spcBef>
                          <a:spcPts val="0"/>
                        </a:spcBef>
                        <a:spcAft>
                          <a:spcPts val="0"/>
                        </a:spcAft>
                        <a:buClr>
                          <a:srgbClr val="000000"/>
                        </a:buClr>
                        <a:buSzPts val="4000"/>
                        <a:buFont typeface="Arial"/>
                        <a:buNone/>
                      </a:pPr>
                      <a:r>
                        <a:t/>
                      </a:r>
                      <a:endParaRPr sz="4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Poppins"/>
                        <a:buNone/>
                      </a:pPr>
                      <a:r>
                        <a:rPr lang="en-GB" sz="6500" u="none" cap="none" strike="noStrike">
                          <a:solidFill>
                            <a:schemeClr val="dk1"/>
                          </a:solidFill>
                          <a:latin typeface="Poppins"/>
                          <a:ea typeface="Poppins"/>
                          <a:cs typeface="Poppins"/>
                          <a:sym typeface="Poppins"/>
                        </a:rPr>
                        <a:t>Lección </a:t>
                      </a:r>
                      <a:r>
                        <a:rPr b="1" lang="en-GB" sz="6500" u="none" cap="none" strike="noStrike">
                          <a:solidFill>
                            <a:srgbClr val="000000"/>
                          </a:solidFill>
                          <a:latin typeface="Poppins"/>
                          <a:ea typeface="Poppins"/>
                          <a:cs typeface="Poppins"/>
                          <a:sym typeface="Poppins"/>
                        </a:rPr>
                        <a:t>1 </a:t>
                      </a:r>
                      <a:endParaRPr sz="1400" u="none" cap="none" strike="noStrike"/>
                    </a:p>
                    <a:p>
                      <a:pPr indent="0" lvl="0" marL="0" marR="0" rtl="0" algn="ctr">
                        <a:lnSpc>
                          <a:spcPct val="100000"/>
                        </a:lnSpc>
                        <a:spcBef>
                          <a:spcPts val="0"/>
                        </a:spcBef>
                        <a:spcAft>
                          <a:spcPts val="0"/>
                        </a:spcAft>
                        <a:buClr>
                          <a:srgbClr val="000000"/>
                        </a:buClr>
                        <a:buSzPts val="3000"/>
                        <a:buFont typeface="Arial"/>
                        <a:buNone/>
                      </a:pPr>
                      <a:br>
                        <a:rPr lang="en-GB" sz="3000" u="none" cap="none" strike="noStrike">
                          <a:solidFill>
                            <a:srgbClr val="000000"/>
                          </a:solidFill>
                          <a:latin typeface="Poppins"/>
                          <a:ea typeface="Poppins"/>
                          <a:cs typeface="Poppins"/>
                          <a:sym typeface="Poppins"/>
                        </a:rPr>
                      </a:br>
                      <a:r>
                        <a:rPr lang="en-GB" sz="3000" u="none" cap="none" strike="noStrike">
                          <a:solidFill>
                            <a:schemeClr val="dk1"/>
                          </a:solidFill>
                          <a:latin typeface="Poppins"/>
                          <a:ea typeface="Poppins"/>
                          <a:cs typeface="Poppins"/>
                          <a:sym typeface="Poppins"/>
                        </a:rPr>
                        <a:t>Definición de los modelos de trabajo híbrido.</a:t>
                      </a:r>
                      <a:br>
                        <a:rPr lang="en-GB" sz="3000" u="none" cap="none" strike="noStrike">
                          <a:solidFill>
                            <a:srgbClr val="000000"/>
                          </a:solidFill>
                          <a:latin typeface="Poppins"/>
                          <a:ea typeface="Poppins"/>
                          <a:cs typeface="Poppins"/>
                          <a:sym typeface="Poppins"/>
                        </a:rPr>
                      </a:br>
                      <a:endParaRPr sz="3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000"/>
                        <a:buFont typeface="Arial"/>
                        <a:buNone/>
                      </a:pPr>
                      <a:r>
                        <a:t/>
                      </a:r>
                      <a:endParaRPr sz="3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chemeClr val="dk1"/>
                        </a:buClr>
                        <a:buSzPts val="3000"/>
                        <a:buFont typeface="Arial"/>
                        <a:buNone/>
                      </a:pPr>
                      <a:r>
                        <a:rPr lang="en-GB" sz="3000" u="none" cap="none" strike="noStrike">
                          <a:solidFill>
                            <a:schemeClr val="dk1"/>
                          </a:solidFill>
                          <a:latin typeface="Poppins"/>
                          <a:ea typeface="Poppins"/>
                          <a:cs typeface="Poppins"/>
                          <a:sym typeface="Poppins"/>
                        </a:rPr>
                        <a:t>Ventajas y desventajas</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lt1"/>
                        </a:solidFill>
                      </a:endParaRPr>
                    </a:p>
                  </a:txBody>
                  <a:tcPr marT="45725" marB="45725" marR="91450" marL="91450">
                    <a:solidFill>
                      <a:schemeClr val="lt1">
                        <a:alpha val="75294"/>
                      </a:schemeClr>
                    </a:solidFill>
                  </a:tcPr>
                </a:tc>
                <a:tc>
                  <a:txBody>
                    <a:bodyPr/>
                    <a:lstStyle/>
                    <a:p>
                      <a:pPr indent="0" lvl="0" marL="0" marR="0" rtl="0" algn="ctr">
                        <a:lnSpc>
                          <a:spcPct val="100000"/>
                        </a:lnSpc>
                        <a:spcBef>
                          <a:spcPts val="0"/>
                        </a:spcBef>
                        <a:spcAft>
                          <a:spcPts val="0"/>
                        </a:spcAft>
                        <a:buClr>
                          <a:schemeClr val="dk1"/>
                        </a:buClr>
                        <a:buSzPts val="4000"/>
                        <a:buFont typeface="Calibri"/>
                        <a:buNone/>
                      </a:pPr>
                      <a:r>
                        <a:t/>
                      </a:r>
                      <a:endParaRPr b="1" i="0" sz="4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Poppins"/>
                        <a:buNone/>
                      </a:pPr>
                      <a:r>
                        <a:rPr lang="en-GB" sz="6500" u="none" cap="none" strike="noStrike">
                          <a:solidFill>
                            <a:schemeClr val="dk1"/>
                          </a:solidFill>
                          <a:latin typeface="Poppins"/>
                          <a:ea typeface="Poppins"/>
                          <a:cs typeface="Poppins"/>
                          <a:sym typeface="Poppins"/>
                        </a:rPr>
                        <a:t>Lección </a:t>
                      </a:r>
                      <a:r>
                        <a:rPr b="1" i="0" lang="en-GB" sz="6500" u="none" cap="none" strike="noStrike">
                          <a:solidFill>
                            <a:srgbClr val="000000"/>
                          </a:solidFill>
                          <a:latin typeface="Poppins"/>
                          <a:ea typeface="Poppins"/>
                          <a:cs typeface="Poppins"/>
                          <a:sym typeface="Poppins"/>
                        </a:rPr>
                        <a:t>2 </a:t>
                      </a:r>
                      <a:endParaRPr sz="1400" u="none" cap="none" strike="noStrike"/>
                    </a:p>
                    <a:p>
                      <a:pPr indent="0" lvl="0" marL="0" marR="0" rtl="0" algn="l">
                        <a:lnSpc>
                          <a:spcPct val="100000"/>
                        </a:lnSpc>
                        <a:spcBef>
                          <a:spcPts val="0"/>
                        </a:spcBef>
                        <a:spcAft>
                          <a:spcPts val="0"/>
                        </a:spcAft>
                        <a:buClr>
                          <a:srgbClr val="000000"/>
                        </a:buClr>
                        <a:buSzPts val="3200"/>
                        <a:buFont typeface="Arial"/>
                        <a:buNone/>
                      </a:pPr>
                      <a:r>
                        <a:t/>
                      </a:r>
                      <a:endParaRPr sz="32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200"/>
                        <a:buFont typeface="Arial"/>
                        <a:buNone/>
                      </a:pPr>
                      <a:r>
                        <a:rPr lang="en-GB" sz="3200" u="none" cap="none" strike="noStrike">
                          <a:solidFill>
                            <a:srgbClr val="000000"/>
                          </a:solidFill>
                          <a:latin typeface="Poppins"/>
                          <a:ea typeface="Poppins"/>
                          <a:cs typeface="Poppins"/>
                          <a:sym typeface="Poppins"/>
                        </a:rPr>
                        <a:t> diseño de modelos de trabajo híbrido</a:t>
                      </a:r>
                      <a:endParaRPr sz="1400" u="none" cap="none" strike="noStrike"/>
                    </a:p>
                    <a:p>
                      <a:pPr indent="0" lvl="0" marL="0" marR="0" rtl="0" algn="ctr">
                        <a:lnSpc>
                          <a:spcPct val="100000"/>
                        </a:lnSpc>
                        <a:spcBef>
                          <a:spcPts val="0"/>
                        </a:spcBef>
                        <a:spcAft>
                          <a:spcPts val="0"/>
                        </a:spcAft>
                        <a:buClr>
                          <a:srgbClr val="000000"/>
                        </a:buClr>
                        <a:buSzPts val="3200"/>
                        <a:buFont typeface="Arial"/>
                        <a:buNone/>
                      </a:pPr>
                      <a:r>
                        <a:t/>
                      </a:r>
                      <a:endParaRPr sz="32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200"/>
                        <a:buFont typeface="Arial"/>
                        <a:buNone/>
                      </a:pPr>
                      <a:r>
                        <a:rPr lang="en-GB" sz="3200" u="none" cap="none" strike="noStrike">
                          <a:solidFill>
                            <a:srgbClr val="000000"/>
                          </a:solidFill>
                          <a:latin typeface="Poppins"/>
                          <a:ea typeface="Poppins"/>
                          <a:cs typeface="Poppins"/>
                          <a:sym typeface="Poppins"/>
                        </a:rPr>
                        <a:t>Trabajo híbrido en pymes</a:t>
                      </a:r>
                      <a:br>
                        <a:rPr lang="en-GB" sz="3200" u="none" cap="none" strike="noStrike">
                          <a:solidFill>
                            <a:srgbClr val="000000"/>
                          </a:solidFill>
                          <a:latin typeface="Poppins"/>
                          <a:ea typeface="Poppins"/>
                          <a:cs typeface="Poppins"/>
                          <a:sym typeface="Poppins"/>
                        </a:rPr>
                      </a:br>
                      <a:endParaRPr sz="32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lt1"/>
                        </a:solidFill>
                      </a:endParaRPr>
                    </a:p>
                  </a:txBody>
                  <a:tcPr marT="45725" marB="45725" marR="91450" marL="91450">
                    <a:lnR cap="flat" cmpd="sng" w="76200">
                      <a:solidFill>
                        <a:schemeClr val="dk1"/>
                      </a:solidFill>
                      <a:prstDash val="solid"/>
                      <a:round/>
                      <a:headEnd len="sm" w="sm" type="none"/>
                      <a:tailEnd len="sm" w="sm" type="none"/>
                    </a:lnR>
                    <a:solidFill>
                      <a:schemeClr val="lt1">
                        <a:alpha val="75294"/>
                      </a:schemeClr>
                    </a:solidFill>
                  </a:tcPr>
                </a:tc>
                <a:tc>
                  <a:txBody>
                    <a:bodyPr/>
                    <a:lstStyle/>
                    <a:p>
                      <a:pPr indent="0" lvl="0" marL="0" marR="0" rtl="0" algn="ctr">
                        <a:lnSpc>
                          <a:spcPct val="100000"/>
                        </a:lnSpc>
                        <a:spcBef>
                          <a:spcPts val="0"/>
                        </a:spcBef>
                        <a:spcAft>
                          <a:spcPts val="0"/>
                        </a:spcAft>
                        <a:buClr>
                          <a:schemeClr val="dk1"/>
                        </a:buClr>
                        <a:buSzPts val="4000"/>
                        <a:buFont typeface="Calibri"/>
                        <a:buNone/>
                      </a:pPr>
                      <a:r>
                        <a:t/>
                      </a:r>
                      <a:endParaRPr b="1" i="0" sz="4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Poppins"/>
                        <a:buNone/>
                      </a:pPr>
                      <a:r>
                        <a:rPr lang="en-GB" sz="6500" u="none" cap="none" strike="noStrike">
                          <a:solidFill>
                            <a:schemeClr val="dk1"/>
                          </a:solidFill>
                          <a:latin typeface="Poppins"/>
                          <a:ea typeface="Poppins"/>
                          <a:cs typeface="Poppins"/>
                          <a:sym typeface="Poppins"/>
                        </a:rPr>
                        <a:t>Lección </a:t>
                      </a:r>
                      <a:r>
                        <a:rPr b="1" i="0" lang="en-GB" sz="6500" u="none" cap="none" strike="noStrike">
                          <a:solidFill>
                            <a:srgbClr val="000000"/>
                          </a:solidFill>
                          <a:latin typeface="Poppins"/>
                          <a:ea typeface="Poppins"/>
                          <a:cs typeface="Poppins"/>
                          <a:sym typeface="Poppins"/>
                        </a:rPr>
                        <a:t>3 </a:t>
                      </a:r>
                      <a:endParaRPr sz="1400" u="none" cap="none" strike="noStrike"/>
                    </a:p>
                    <a:p>
                      <a:pPr indent="0" lvl="0" marL="0" marR="0" rtl="0" algn="l">
                        <a:lnSpc>
                          <a:spcPct val="100000"/>
                        </a:lnSpc>
                        <a:spcBef>
                          <a:spcPts val="0"/>
                        </a:spcBef>
                        <a:spcAft>
                          <a:spcPts val="0"/>
                        </a:spcAft>
                        <a:buClr>
                          <a:schemeClr val="dk1"/>
                        </a:buClr>
                        <a:buSzPts val="3200"/>
                        <a:buFont typeface="Calibri"/>
                        <a:buNone/>
                      </a:pPr>
                      <a:r>
                        <a:t/>
                      </a:r>
                      <a:endParaRPr b="1" i="0" sz="32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200"/>
                        <a:buFont typeface="Arial"/>
                        <a:buNone/>
                      </a:pPr>
                      <a:r>
                        <a:rPr lang="en-GB" sz="3200" u="none" cap="none" strike="noStrike">
                          <a:solidFill>
                            <a:srgbClr val="000000"/>
                          </a:solidFill>
                          <a:latin typeface="Poppins"/>
                          <a:ea typeface="Poppins"/>
                          <a:cs typeface="Poppins"/>
                          <a:sym typeface="Poppins"/>
                        </a:rPr>
                        <a:t>Comunicación y colaboración </a:t>
                      </a:r>
                      <a:endParaRPr sz="1400" u="none" cap="none" strike="noStrike"/>
                    </a:p>
                    <a:p>
                      <a:pPr indent="0" lvl="0" marL="0" marR="0" rtl="0" algn="ctr">
                        <a:lnSpc>
                          <a:spcPct val="100000"/>
                        </a:lnSpc>
                        <a:spcBef>
                          <a:spcPts val="0"/>
                        </a:spcBef>
                        <a:spcAft>
                          <a:spcPts val="0"/>
                        </a:spcAft>
                        <a:buClr>
                          <a:schemeClr val="dk1"/>
                        </a:buClr>
                        <a:buSzPts val="3200"/>
                        <a:buFont typeface="Calibri"/>
                        <a:buNone/>
                      </a:pPr>
                      <a:r>
                        <a:t/>
                      </a:r>
                      <a:endParaRPr b="1" i="0" sz="32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200"/>
                        <a:buFont typeface="Arial"/>
                        <a:buNone/>
                      </a:pPr>
                      <a:r>
                        <a:rPr lang="en-GB" sz="3200" u="none" cap="none" strike="noStrike">
                          <a:solidFill>
                            <a:srgbClr val="000000"/>
                          </a:solidFill>
                          <a:latin typeface="Poppins"/>
                          <a:ea typeface="Poppins"/>
                          <a:cs typeface="Poppins"/>
                          <a:sym typeface="Poppins"/>
                        </a:rPr>
                        <a:t>El papel de la computación en la nube</a:t>
                      </a:r>
                      <a:endParaRPr sz="3200" u="none" cap="none" strike="noStrike">
                        <a:solidFill>
                          <a:schemeClr val="lt1"/>
                        </a:solidFill>
                        <a:latin typeface="Poppins"/>
                        <a:ea typeface="Poppins"/>
                        <a:cs typeface="Poppins"/>
                        <a:sym typeface="Poppins"/>
                      </a:endParaRPr>
                    </a:p>
                  </a:txBody>
                  <a:tcPr marT="45725" marB="45725" marR="91450" marL="91450">
                    <a:lnL cap="flat" cmpd="sng" w="76200">
                      <a:solidFill>
                        <a:schemeClr val="dk1"/>
                      </a:solidFill>
                      <a:prstDash val="solid"/>
                      <a:round/>
                      <a:headEnd len="sm" w="sm" type="none"/>
                      <a:tailEnd len="sm" w="sm" type="none"/>
                    </a:lnL>
                    <a:lnR cap="flat" cmpd="sng" w="762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lnB cap="flat" cmpd="sng" w="76200">
                      <a:solidFill>
                        <a:schemeClr val="dk1"/>
                      </a:solidFill>
                      <a:prstDash val="solid"/>
                      <a:round/>
                      <a:headEnd len="sm" w="sm" type="none"/>
                      <a:tailEnd len="sm" w="sm" type="none"/>
                    </a:lnB>
                    <a:solidFill>
                      <a:srgbClr val="DAE5F1">
                        <a:alpha val="75294"/>
                      </a:srgbClr>
                    </a:solidFill>
                  </a:tcPr>
                </a:tc>
              </a:tr>
              <a:tr h="5039425">
                <a:tc>
                  <a:txBody>
                    <a:bodyPr/>
                    <a:lstStyle/>
                    <a:p>
                      <a:pPr indent="0" lvl="0" marL="0" marR="0" rtl="0" algn="ctr">
                        <a:lnSpc>
                          <a:spcPct val="100000"/>
                        </a:lnSpc>
                        <a:spcBef>
                          <a:spcPts val="0"/>
                        </a:spcBef>
                        <a:spcAft>
                          <a:spcPts val="0"/>
                        </a:spcAft>
                        <a:buClr>
                          <a:schemeClr val="dk1"/>
                        </a:buClr>
                        <a:buSzPts val="4000"/>
                        <a:buFont typeface="Calibri"/>
                        <a:buNone/>
                      </a:pPr>
                      <a:r>
                        <a:t/>
                      </a:r>
                      <a:endParaRPr b="1" i="0" sz="4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Poppins"/>
                        <a:buNone/>
                      </a:pPr>
                      <a:r>
                        <a:rPr b="1" lang="en-GB" sz="6500" u="none" cap="none" strike="noStrike">
                          <a:latin typeface="Poppins"/>
                          <a:ea typeface="Poppins"/>
                          <a:cs typeface="Poppins"/>
                          <a:sym typeface="Poppins"/>
                        </a:rPr>
                        <a:t>Lección </a:t>
                      </a:r>
                      <a:r>
                        <a:rPr b="1" i="0" lang="en-GB" sz="6500" u="none" cap="none" strike="noStrike">
                          <a:solidFill>
                            <a:srgbClr val="000000"/>
                          </a:solidFill>
                          <a:latin typeface="Poppins"/>
                          <a:ea typeface="Poppins"/>
                          <a:cs typeface="Poppins"/>
                          <a:sym typeface="Poppins"/>
                        </a:rPr>
                        <a:t>4</a:t>
                      </a:r>
                      <a:endParaRPr sz="1400" u="none" cap="none" strike="noStrike"/>
                    </a:p>
                    <a:p>
                      <a:pPr indent="0" lvl="0" marL="0" marR="0" rtl="0" algn="ctr">
                        <a:lnSpc>
                          <a:spcPct val="100000"/>
                        </a:lnSpc>
                        <a:spcBef>
                          <a:spcPts val="0"/>
                        </a:spcBef>
                        <a:spcAft>
                          <a:spcPts val="0"/>
                        </a:spcAft>
                        <a:buClr>
                          <a:srgbClr val="000000"/>
                        </a:buClr>
                        <a:buSzPts val="3200"/>
                        <a:buFont typeface="Poppins"/>
                        <a:buNone/>
                      </a:pPr>
                      <a:r>
                        <a:rPr b="1" i="0" lang="en-GB" sz="3200" u="none" cap="none" strike="noStrike">
                          <a:solidFill>
                            <a:srgbClr val="000000"/>
                          </a:solidFill>
                          <a:latin typeface="Poppins"/>
                          <a:ea typeface="Poppins"/>
                          <a:cs typeface="Poppins"/>
                          <a:sym typeface="Poppins"/>
                        </a:rPr>
                        <a:t> </a:t>
                      </a:r>
                      <a:endParaRPr sz="1400" u="none" cap="none" strike="noStrike"/>
                    </a:p>
                    <a:p>
                      <a:pPr indent="0" lvl="0" marL="0" marR="0" rtl="0" algn="ctr">
                        <a:lnSpc>
                          <a:spcPct val="100000"/>
                        </a:lnSpc>
                        <a:spcBef>
                          <a:spcPts val="0"/>
                        </a:spcBef>
                        <a:spcAft>
                          <a:spcPts val="0"/>
                        </a:spcAft>
                        <a:buClr>
                          <a:srgbClr val="000000"/>
                        </a:buClr>
                        <a:buSzPts val="3000"/>
                        <a:buFont typeface="Poppins"/>
                        <a:buNone/>
                      </a:pPr>
                      <a:r>
                        <a:rPr b="1" lang="en-GB" sz="3000" u="none" cap="none" strike="noStrike">
                          <a:solidFill>
                            <a:srgbClr val="000000"/>
                          </a:solidFill>
                          <a:latin typeface="Poppins"/>
                          <a:ea typeface="Poppins"/>
                          <a:cs typeface="Poppins"/>
                          <a:sym typeface="Poppins"/>
                        </a:rPr>
                        <a:t>Superar desafíos</a:t>
                      </a:r>
                      <a:endParaRPr sz="1400" u="none" cap="none" strike="noStrike"/>
                    </a:p>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000"/>
                        <a:buFont typeface="Poppins"/>
                        <a:buNone/>
                      </a:pPr>
                      <a:r>
                        <a:rPr b="1" lang="en-GB" sz="3000" u="none" cap="none" strike="noStrike">
                          <a:solidFill>
                            <a:srgbClr val="000000"/>
                          </a:solidFill>
                          <a:latin typeface="Poppins"/>
                          <a:ea typeface="Poppins"/>
                          <a:cs typeface="Poppins"/>
                          <a:sym typeface="Poppins"/>
                        </a:rPr>
                        <a:t>Promoviendo la productividad</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endParaRPr>
                    </a:p>
                  </a:txBody>
                  <a:tcPr marT="45725" marB="45725" marR="91450" marL="91450">
                    <a:solidFill>
                      <a:schemeClr val="lt1">
                        <a:alpha val="75294"/>
                      </a:schemeClr>
                    </a:solidFill>
                  </a:tcPr>
                </a:tc>
                <a:tc>
                  <a:txBody>
                    <a:bodyPr/>
                    <a:lstStyle/>
                    <a:p>
                      <a:pPr indent="0" lvl="0" marL="0" marR="0" rtl="0" algn="ctr">
                        <a:lnSpc>
                          <a:spcPct val="100000"/>
                        </a:lnSpc>
                        <a:spcBef>
                          <a:spcPts val="0"/>
                        </a:spcBef>
                        <a:spcAft>
                          <a:spcPts val="0"/>
                        </a:spcAft>
                        <a:buClr>
                          <a:schemeClr val="dk1"/>
                        </a:buClr>
                        <a:buSzPts val="4000"/>
                        <a:buFont typeface="Calibri"/>
                        <a:buNone/>
                      </a:pPr>
                      <a:r>
                        <a:t/>
                      </a:r>
                      <a:endParaRPr b="1" i="0" sz="4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Poppins"/>
                        <a:buNone/>
                      </a:pPr>
                      <a:r>
                        <a:rPr b="1" lang="en-GB" sz="6500" u="none" cap="none" strike="noStrike">
                          <a:latin typeface="Poppins"/>
                          <a:ea typeface="Poppins"/>
                          <a:cs typeface="Poppins"/>
                          <a:sym typeface="Poppins"/>
                        </a:rPr>
                        <a:t>Lección </a:t>
                      </a:r>
                      <a:r>
                        <a:rPr b="1" i="0" lang="en-GB" sz="6500" u="none" cap="none" strike="noStrike">
                          <a:solidFill>
                            <a:srgbClr val="000000"/>
                          </a:solidFill>
                          <a:latin typeface="Poppins"/>
                          <a:ea typeface="Poppins"/>
                          <a:cs typeface="Poppins"/>
                          <a:sym typeface="Poppins"/>
                        </a:rPr>
                        <a:t>5</a:t>
                      </a:r>
                      <a:endParaRPr sz="1400" u="none" cap="none" strike="noStrike"/>
                    </a:p>
                    <a:p>
                      <a:pPr indent="0" lvl="0" marL="0" marR="0" rtl="0" algn="ctr">
                        <a:lnSpc>
                          <a:spcPct val="100000"/>
                        </a:lnSpc>
                        <a:spcBef>
                          <a:spcPts val="0"/>
                        </a:spcBef>
                        <a:spcAft>
                          <a:spcPts val="0"/>
                        </a:spcAft>
                        <a:buClr>
                          <a:srgbClr val="000000"/>
                        </a:buClr>
                        <a:buSzPts val="3200"/>
                        <a:buFont typeface="Poppins"/>
                        <a:buNone/>
                      </a:pPr>
                      <a:r>
                        <a:rPr b="1" i="0" lang="en-GB" sz="3200" u="none" cap="none" strike="noStrike">
                          <a:solidFill>
                            <a:srgbClr val="000000"/>
                          </a:solidFill>
                          <a:latin typeface="Poppins"/>
                          <a:ea typeface="Poppins"/>
                          <a:cs typeface="Poppins"/>
                          <a:sym typeface="Poppins"/>
                        </a:rPr>
                        <a:t> </a:t>
                      </a:r>
                      <a:endParaRPr sz="1400" u="none" cap="none" strike="noStrike"/>
                    </a:p>
                    <a:p>
                      <a:pPr indent="0" lvl="0" marL="0" marR="0" rtl="0" algn="ctr">
                        <a:lnSpc>
                          <a:spcPct val="100000"/>
                        </a:lnSpc>
                        <a:spcBef>
                          <a:spcPts val="0"/>
                        </a:spcBef>
                        <a:spcAft>
                          <a:spcPts val="0"/>
                        </a:spcAft>
                        <a:buClr>
                          <a:srgbClr val="000000"/>
                        </a:buClr>
                        <a:buSzPts val="3000"/>
                        <a:buFont typeface="Poppins"/>
                        <a:buNone/>
                      </a:pPr>
                      <a:r>
                        <a:rPr b="1" lang="en-GB" sz="3000" u="none" cap="none" strike="noStrike">
                          <a:solidFill>
                            <a:srgbClr val="000000"/>
                          </a:solidFill>
                          <a:latin typeface="Poppins"/>
                          <a:ea typeface="Poppins"/>
                          <a:cs typeface="Poppins"/>
                          <a:sym typeface="Poppins"/>
                        </a:rPr>
                        <a:t>Cultura organizacional</a:t>
                      </a:r>
                      <a:endParaRPr sz="1400" u="none" cap="none" strike="noStrike"/>
                    </a:p>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000"/>
                        <a:buFont typeface="Poppins"/>
                        <a:buNone/>
                      </a:pPr>
                      <a:r>
                        <a:rPr b="1" lang="en-GB" sz="3000" u="none" cap="none" strike="noStrike">
                          <a:solidFill>
                            <a:srgbClr val="000000"/>
                          </a:solidFill>
                          <a:latin typeface="Poppins"/>
                          <a:ea typeface="Poppins"/>
                          <a:cs typeface="Poppins"/>
                          <a:sym typeface="Poppins"/>
                        </a:rPr>
                        <a:t>Identidad corporativa</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endParaRPr>
                    </a:p>
                  </a:txBody>
                  <a:tcPr marT="45725" marB="45725" marR="91450" marL="91450">
                    <a:solidFill>
                      <a:schemeClr val="lt1">
                        <a:alpha val="75294"/>
                      </a:schemeClr>
                    </a:solidFill>
                  </a:tcPr>
                </a:tc>
                <a:tc>
                  <a:txBody>
                    <a:bodyPr/>
                    <a:lstStyle/>
                    <a:p>
                      <a:pPr indent="0" lvl="0" marL="0" marR="0" rtl="0" algn="ctr">
                        <a:lnSpc>
                          <a:spcPct val="100000"/>
                        </a:lnSpc>
                        <a:spcBef>
                          <a:spcPts val="0"/>
                        </a:spcBef>
                        <a:spcAft>
                          <a:spcPts val="0"/>
                        </a:spcAft>
                        <a:buClr>
                          <a:srgbClr val="000000"/>
                        </a:buClr>
                        <a:buSzPts val="4000"/>
                        <a:buFont typeface="Arial"/>
                        <a:buNone/>
                      </a:pPr>
                      <a:r>
                        <a:t/>
                      </a:r>
                      <a:endParaRPr sz="40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Arial"/>
                        <a:buNone/>
                      </a:pPr>
                      <a:r>
                        <a:rPr b="1" lang="en-GB" sz="6500" u="sng" cap="none" strike="noStrike">
                          <a:solidFill>
                            <a:schemeClr val="dk2"/>
                          </a:solidFill>
                          <a:latin typeface="Poppins"/>
                          <a:ea typeface="Poppins"/>
                          <a:cs typeface="Poppins"/>
                          <a:sym typeface="Poppins"/>
                        </a:rPr>
                        <a:t>RESUMEN</a:t>
                      </a:r>
                      <a:endParaRPr sz="1400" u="none" cap="none" strike="noStrike"/>
                    </a:p>
                  </a:txBody>
                  <a:tcPr marT="45725" marB="45725" marR="91450" marL="91450">
                    <a:lnT cap="flat" cmpd="sng" w="76200">
                      <a:solidFill>
                        <a:schemeClr val="dk1"/>
                      </a:solidFill>
                      <a:prstDash val="solid"/>
                      <a:round/>
                      <a:headEnd len="sm" w="sm" type="none"/>
                      <a:tailEnd len="sm" w="sm" type="none"/>
                    </a:lnT>
                  </a:tcPr>
                </a:tc>
              </a:tr>
            </a:tbl>
          </a:graphicData>
        </a:graphic>
      </p:graphicFrame>
      <p:pic>
        <p:nvPicPr>
          <p:cNvPr descr="Clipboard Ticked outline" id="883" name="Google Shape;883;p46"/>
          <p:cNvPicPr preferRelativeResize="0"/>
          <p:nvPr/>
        </p:nvPicPr>
        <p:blipFill rotWithShape="1">
          <a:blip r:embed="rId4">
            <a:alphaModFix/>
          </a:blip>
          <a:srcRect b="0" l="0" r="0" t="0"/>
          <a:stretch/>
        </p:blipFill>
        <p:spPr>
          <a:xfrm>
            <a:off x="14554200" y="7124700"/>
            <a:ext cx="1447800" cy="14478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47"/>
          <p:cNvSpPr/>
          <p:nvPr/>
        </p:nvSpPr>
        <p:spPr>
          <a:xfrm>
            <a:off x="13252" y="-2262"/>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3">
              <a:alphaModFix/>
            </a:blip>
            <a:stretch>
              <a:fillRect b="0" l="-17353" r="-5970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aphicFrame>
        <p:nvGraphicFramePr>
          <p:cNvPr id="890" name="Google Shape;890;p47"/>
          <p:cNvGraphicFramePr/>
          <p:nvPr/>
        </p:nvGraphicFramePr>
        <p:xfrm>
          <a:off x="13252" y="11596"/>
          <a:ext cx="3000000" cy="3000000"/>
        </p:xfrm>
        <a:graphic>
          <a:graphicData uri="http://schemas.openxmlformats.org/drawingml/2006/table">
            <a:tbl>
              <a:tblPr bandRow="1" firstRow="1">
                <a:noFill/>
                <a:tableStyleId>{58CFBFF7-00DB-4776-B897-BBC53065665C}</a:tableStyleId>
              </a:tblPr>
              <a:tblGrid>
                <a:gridCol w="6096000"/>
                <a:gridCol w="6096000"/>
                <a:gridCol w="6096000"/>
              </a:tblGrid>
              <a:tr h="5235975">
                <a:tc>
                  <a:txBody>
                    <a:bodyPr/>
                    <a:lstStyle/>
                    <a:p>
                      <a:pPr indent="0" lvl="0" marL="0" marR="0" rtl="0" algn="ctr">
                        <a:lnSpc>
                          <a:spcPct val="100000"/>
                        </a:lnSpc>
                        <a:spcBef>
                          <a:spcPts val="0"/>
                        </a:spcBef>
                        <a:spcAft>
                          <a:spcPts val="0"/>
                        </a:spcAft>
                        <a:buClr>
                          <a:srgbClr val="000000"/>
                        </a:buClr>
                        <a:buSzPts val="4000"/>
                        <a:buFont typeface="Arial"/>
                        <a:buNone/>
                      </a:pPr>
                      <a:r>
                        <a:t/>
                      </a:r>
                      <a:endParaRPr sz="4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Poppins"/>
                        <a:buNone/>
                      </a:pPr>
                      <a:r>
                        <a:rPr lang="en-GB" sz="6500" u="none" cap="none" strike="noStrike">
                          <a:solidFill>
                            <a:schemeClr val="dk1"/>
                          </a:solidFill>
                          <a:latin typeface="Poppins"/>
                          <a:ea typeface="Poppins"/>
                          <a:cs typeface="Poppins"/>
                          <a:sym typeface="Poppins"/>
                        </a:rPr>
                        <a:t>Lección </a:t>
                      </a:r>
                      <a:r>
                        <a:rPr b="1" lang="en-GB" sz="6500" u="none" cap="none" strike="noStrike">
                          <a:solidFill>
                            <a:srgbClr val="000000"/>
                          </a:solidFill>
                          <a:latin typeface="Poppins"/>
                          <a:ea typeface="Poppins"/>
                          <a:cs typeface="Poppins"/>
                          <a:sym typeface="Poppins"/>
                        </a:rPr>
                        <a:t>1 </a:t>
                      </a:r>
                      <a:endParaRPr sz="1400" u="none" cap="none" strike="noStrike"/>
                    </a:p>
                    <a:p>
                      <a:pPr indent="0" lvl="0" marL="0" marR="0" rtl="0" algn="ctr">
                        <a:lnSpc>
                          <a:spcPct val="100000"/>
                        </a:lnSpc>
                        <a:spcBef>
                          <a:spcPts val="0"/>
                        </a:spcBef>
                        <a:spcAft>
                          <a:spcPts val="0"/>
                        </a:spcAft>
                        <a:buClr>
                          <a:srgbClr val="000000"/>
                        </a:buClr>
                        <a:buSzPts val="3000"/>
                        <a:buFont typeface="Arial"/>
                        <a:buNone/>
                      </a:pPr>
                      <a:br>
                        <a:rPr lang="en-GB" sz="3000" u="none" cap="none" strike="noStrike">
                          <a:solidFill>
                            <a:srgbClr val="000000"/>
                          </a:solidFill>
                          <a:latin typeface="Poppins"/>
                          <a:ea typeface="Poppins"/>
                          <a:cs typeface="Poppins"/>
                          <a:sym typeface="Poppins"/>
                        </a:rPr>
                      </a:br>
                      <a:r>
                        <a:rPr lang="en-GB" sz="3000" u="none" cap="none" strike="noStrike">
                          <a:solidFill>
                            <a:schemeClr val="dk1"/>
                          </a:solidFill>
                          <a:latin typeface="Poppins"/>
                          <a:ea typeface="Poppins"/>
                          <a:cs typeface="Poppins"/>
                          <a:sym typeface="Poppins"/>
                        </a:rPr>
                        <a:t>Definición de los modelos de trabajo híbrido.</a:t>
                      </a:r>
                      <a:br>
                        <a:rPr lang="en-GB" sz="3000" u="none" cap="none" strike="noStrike">
                          <a:solidFill>
                            <a:srgbClr val="000000"/>
                          </a:solidFill>
                          <a:latin typeface="Poppins"/>
                          <a:ea typeface="Poppins"/>
                          <a:cs typeface="Poppins"/>
                          <a:sym typeface="Poppins"/>
                        </a:rPr>
                      </a:br>
                      <a:endParaRPr sz="3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000"/>
                        <a:buFont typeface="Arial"/>
                        <a:buNone/>
                      </a:pPr>
                      <a:r>
                        <a:t/>
                      </a:r>
                      <a:endParaRPr sz="3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chemeClr val="dk1"/>
                        </a:buClr>
                        <a:buSzPts val="3000"/>
                        <a:buFont typeface="Arial"/>
                        <a:buNone/>
                      </a:pPr>
                      <a:r>
                        <a:rPr lang="en-GB" sz="3000" u="none" cap="none" strike="noStrike">
                          <a:solidFill>
                            <a:schemeClr val="dk1"/>
                          </a:solidFill>
                          <a:latin typeface="Poppins"/>
                          <a:ea typeface="Poppins"/>
                          <a:cs typeface="Poppins"/>
                          <a:sym typeface="Poppins"/>
                        </a:rPr>
                        <a:t>Ventajas y desventajas</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lt1"/>
                        </a:solidFill>
                      </a:endParaRPr>
                    </a:p>
                  </a:txBody>
                  <a:tcPr marT="45725" marB="45725" marR="91450" marL="91450">
                    <a:lnB cap="flat" cmpd="sng" w="76200">
                      <a:solidFill>
                        <a:schemeClr val="dk1"/>
                      </a:solidFill>
                      <a:prstDash val="solid"/>
                      <a:round/>
                      <a:headEnd len="sm" w="sm" type="none"/>
                      <a:tailEnd len="sm" w="sm" type="none"/>
                    </a:lnB>
                    <a:solidFill>
                      <a:schemeClr val="lt1">
                        <a:alpha val="75294"/>
                      </a:schemeClr>
                    </a:solidFill>
                  </a:tcPr>
                </a:tc>
                <a:tc>
                  <a:txBody>
                    <a:bodyPr/>
                    <a:lstStyle/>
                    <a:p>
                      <a:pPr indent="0" lvl="0" marL="0" marR="0" rtl="0" algn="ctr">
                        <a:lnSpc>
                          <a:spcPct val="100000"/>
                        </a:lnSpc>
                        <a:spcBef>
                          <a:spcPts val="0"/>
                        </a:spcBef>
                        <a:spcAft>
                          <a:spcPts val="0"/>
                        </a:spcAft>
                        <a:buClr>
                          <a:schemeClr val="dk1"/>
                        </a:buClr>
                        <a:buSzPts val="4000"/>
                        <a:buFont typeface="Calibri"/>
                        <a:buNone/>
                      </a:pPr>
                      <a:r>
                        <a:t/>
                      </a:r>
                      <a:endParaRPr b="1" i="0" sz="4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Poppins"/>
                        <a:buNone/>
                      </a:pPr>
                      <a:r>
                        <a:rPr lang="en-GB" sz="6500" u="none" cap="none" strike="noStrike">
                          <a:solidFill>
                            <a:schemeClr val="dk1"/>
                          </a:solidFill>
                          <a:latin typeface="Poppins"/>
                          <a:ea typeface="Poppins"/>
                          <a:cs typeface="Poppins"/>
                          <a:sym typeface="Poppins"/>
                        </a:rPr>
                        <a:t>Lección </a:t>
                      </a:r>
                      <a:r>
                        <a:rPr b="1" i="0" lang="en-GB" sz="6500" u="none" cap="none" strike="noStrike">
                          <a:solidFill>
                            <a:srgbClr val="000000"/>
                          </a:solidFill>
                          <a:latin typeface="Poppins"/>
                          <a:ea typeface="Poppins"/>
                          <a:cs typeface="Poppins"/>
                          <a:sym typeface="Poppins"/>
                        </a:rPr>
                        <a:t>2 </a:t>
                      </a:r>
                      <a:endParaRPr sz="1400" u="none" cap="none" strike="noStrike"/>
                    </a:p>
                    <a:p>
                      <a:pPr indent="0" lvl="0" marL="0" marR="0" rtl="0" algn="l">
                        <a:lnSpc>
                          <a:spcPct val="100000"/>
                        </a:lnSpc>
                        <a:spcBef>
                          <a:spcPts val="0"/>
                        </a:spcBef>
                        <a:spcAft>
                          <a:spcPts val="0"/>
                        </a:spcAft>
                        <a:buClr>
                          <a:srgbClr val="000000"/>
                        </a:buClr>
                        <a:buSzPts val="3200"/>
                        <a:buFont typeface="Arial"/>
                        <a:buNone/>
                      </a:pPr>
                      <a:r>
                        <a:t/>
                      </a:r>
                      <a:endParaRPr sz="32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200"/>
                        <a:buFont typeface="Arial"/>
                        <a:buNone/>
                      </a:pPr>
                      <a:r>
                        <a:rPr lang="en-GB" sz="3200" u="none" cap="none" strike="noStrike">
                          <a:solidFill>
                            <a:srgbClr val="000000"/>
                          </a:solidFill>
                          <a:latin typeface="Poppins"/>
                          <a:ea typeface="Poppins"/>
                          <a:cs typeface="Poppins"/>
                          <a:sym typeface="Poppins"/>
                        </a:rPr>
                        <a:t>  </a:t>
                      </a:r>
                      <a:r>
                        <a:rPr lang="en-GB" sz="3200" u="none" cap="none" strike="noStrike">
                          <a:solidFill>
                            <a:schemeClr val="dk1"/>
                          </a:solidFill>
                          <a:latin typeface="Poppins"/>
                          <a:ea typeface="Poppins"/>
                          <a:cs typeface="Poppins"/>
                          <a:sym typeface="Poppins"/>
                        </a:rPr>
                        <a:t> diseño de modelos de trabajo híbrido</a:t>
                      </a:r>
                      <a:endParaRPr sz="1400" u="none" cap="none" strike="noStrike"/>
                    </a:p>
                    <a:p>
                      <a:pPr indent="0" lvl="0" marL="0" marR="0" rtl="0" algn="ctr">
                        <a:lnSpc>
                          <a:spcPct val="100000"/>
                        </a:lnSpc>
                        <a:spcBef>
                          <a:spcPts val="0"/>
                        </a:spcBef>
                        <a:spcAft>
                          <a:spcPts val="0"/>
                        </a:spcAft>
                        <a:buClr>
                          <a:srgbClr val="000000"/>
                        </a:buClr>
                        <a:buSzPts val="3200"/>
                        <a:buFont typeface="Arial"/>
                        <a:buNone/>
                      </a:pPr>
                      <a:r>
                        <a:t/>
                      </a:r>
                      <a:endParaRPr sz="32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200"/>
                        <a:buFont typeface="Arial"/>
                        <a:buNone/>
                      </a:pPr>
                      <a:r>
                        <a:rPr lang="en-GB" sz="3200" u="none" cap="none" strike="noStrike">
                          <a:solidFill>
                            <a:schemeClr val="dk1"/>
                          </a:solidFill>
                          <a:latin typeface="Poppins"/>
                          <a:ea typeface="Poppins"/>
                          <a:cs typeface="Poppins"/>
                          <a:sym typeface="Poppins"/>
                        </a:rPr>
                        <a:t>Trabajo híbrido en pymes</a:t>
                      </a:r>
                      <a:br>
                        <a:rPr lang="en-GB" sz="3200" u="none" cap="none" strike="noStrike">
                          <a:solidFill>
                            <a:srgbClr val="000000"/>
                          </a:solidFill>
                          <a:latin typeface="Poppins"/>
                          <a:ea typeface="Poppins"/>
                          <a:cs typeface="Poppins"/>
                          <a:sym typeface="Poppins"/>
                        </a:rPr>
                      </a:br>
                      <a:endParaRPr sz="32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lt1"/>
                        </a:solidFill>
                      </a:endParaRPr>
                    </a:p>
                  </a:txBody>
                  <a:tcPr marT="45725" marB="45725" marR="91450" marL="91450">
                    <a:solidFill>
                      <a:schemeClr val="lt1">
                        <a:alpha val="75294"/>
                      </a:schemeClr>
                    </a:solidFill>
                  </a:tcPr>
                </a:tc>
                <a:tc>
                  <a:txBody>
                    <a:bodyPr/>
                    <a:lstStyle/>
                    <a:p>
                      <a:pPr indent="0" lvl="0" marL="0" marR="0" rtl="0" algn="ctr">
                        <a:lnSpc>
                          <a:spcPct val="100000"/>
                        </a:lnSpc>
                        <a:spcBef>
                          <a:spcPts val="0"/>
                        </a:spcBef>
                        <a:spcAft>
                          <a:spcPts val="0"/>
                        </a:spcAft>
                        <a:buClr>
                          <a:schemeClr val="dk1"/>
                        </a:buClr>
                        <a:buSzPts val="4000"/>
                        <a:buFont typeface="Calibri"/>
                        <a:buNone/>
                      </a:pPr>
                      <a:r>
                        <a:t/>
                      </a:r>
                      <a:endParaRPr b="1" i="0" sz="4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Poppins"/>
                        <a:buNone/>
                      </a:pPr>
                      <a:r>
                        <a:rPr lang="en-GB" sz="6500" u="none" cap="none" strike="noStrike">
                          <a:solidFill>
                            <a:schemeClr val="dk1"/>
                          </a:solidFill>
                          <a:latin typeface="Poppins"/>
                          <a:ea typeface="Poppins"/>
                          <a:cs typeface="Poppins"/>
                          <a:sym typeface="Poppins"/>
                        </a:rPr>
                        <a:t>Lección </a:t>
                      </a:r>
                      <a:r>
                        <a:rPr b="1" i="0" lang="en-GB" sz="6500" u="none" cap="none" strike="noStrike">
                          <a:solidFill>
                            <a:srgbClr val="000000"/>
                          </a:solidFill>
                          <a:latin typeface="Poppins"/>
                          <a:ea typeface="Poppins"/>
                          <a:cs typeface="Poppins"/>
                          <a:sym typeface="Poppins"/>
                        </a:rPr>
                        <a:t>3 </a:t>
                      </a:r>
                      <a:endParaRPr sz="1400" u="none" cap="none" strike="noStrike"/>
                    </a:p>
                    <a:p>
                      <a:pPr indent="0" lvl="0" marL="0" marR="0" rtl="0" algn="l">
                        <a:lnSpc>
                          <a:spcPct val="100000"/>
                        </a:lnSpc>
                        <a:spcBef>
                          <a:spcPts val="0"/>
                        </a:spcBef>
                        <a:spcAft>
                          <a:spcPts val="0"/>
                        </a:spcAft>
                        <a:buClr>
                          <a:schemeClr val="dk1"/>
                        </a:buClr>
                        <a:buSzPts val="3200"/>
                        <a:buFont typeface="Calibri"/>
                        <a:buNone/>
                      </a:pPr>
                      <a:r>
                        <a:t/>
                      </a:r>
                      <a:endParaRPr b="1" i="0" sz="32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chemeClr val="dk1"/>
                        </a:buClr>
                        <a:buSzPts val="3200"/>
                        <a:buFont typeface="Arial"/>
                        <a:buNone/>
                      </a:pPr>
                      <a:r>
                        <a:rPr lang="en-GB" sz="3200" u="none" cap="none" strike="noStrike">
                          <a:solidFill>
                            <a:schemeClr val="dk1"/>
                          </a:solidFill>
                          <a:latin typeface="Poppins"/>
                          <a:ea typeface="Poppins"/>
                          <a:cs typeface="Poppins"/>
                          <a:sym typeface="Poppins"/>
                        </a:rPr>
                        <a:t>Comunicación y colaboración </a:t>
                      </a:r>
                      <a:endParaRPr sz="1400" u="none" cap="none" strike="noStrike"/>
                    </a:p>
                    <a:p>
                      <a:pPr indent="0" lvl="0" marL="0" marR="0" rtl="0" algn="ctr">
                        <a:lnSpc>
                          <a:spcPct val="100000"/>
                        </a:lnSpc>
                        <a:spcBef>
                          <a:spcPts val="0"/>
                        </a:spcBef>
                        <a:spcAft>
                          <a:spcPts val="0"/>
                        </a:spcAft>
                        <a:buClr>
                          <a:schemeClr val="dk1"/>
                        </a:buClr>
                        <a:buSzPts val="3200"/>
                        <a:buFont typeface="Calibri"/>
                        <a:buNone/>
                      </a:pPr>
                      <a:r>
                        <a:t/>
                      </a:r>
                      <a:endParaRPr b="1" i="0" sz="32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chemeClr val="dk1"/>
                        </a:buClr>
                        <a:buSzPts val="3200"/>
                        <a:buFont typeface="Arial"/>
                        <a:buNone/>
                      </a:pPr>
                      <a:r>
                        <a:rPr lang="en-GB" sz="3200" u="none" cap="none" strike="noStrike">
                          <a:solidFill>
                            <a:schemeClr val="dk1"/>
                          </a:solidFill>
                          <a:latin typeface="Poppins"/>
                          <a:ea typeface="Poppins"/>
                          <a:cs typeface="Poppins"/>
                          <a:sym typeface="Poppins"/>
                        </a:rPr>
                        <a:t>El papel de la computación en la nube</a:t>
                      </a:r>
                      <a:endParaRPr sz="3200" u="none" cap="none" strike="noStrike">
                        <a:solidFill>
                          <a:schemeClr val="lt1"/>
                        </a:solidFill>
                        <a:latin typeface="Poppins"/>
                        <a:ea typeface="Poppins"/>
                        <a:cs typeface="Poppins"/>
                        <a:sym typeface="Poppins"/>
                      </a:endParaRPr>
                    </a:p>
                  </a:txBody>
                  <a:tcPr marT="45725" marB="45725" marR="91450" marL="91450"/>
                </a:tc>
              </a:tr>
              <a:tr h="5039425">
                <a:tc>
                  <a:txBody>
                    <a:bodyPr/>
                    <a:lstStyle/>
                    <a:p>
                      <a:pPr indent="0" lvl="0" marL="0" marR="0" rtl="0" algn="ctr">
                        <a:lnSpc>
                          <a:spcPct val="100000"/>
                        </a:lnSpc>
                        <a:spcBef>
                          <a:spcPts val="0"/>
                        </a:spcBef>
                        <a:spcAft>
                          <a:spcPts val="0"/>
                        </a:spcAft>
                        <a:buClr>
                          <a:schemeClr val="dk1"/>
                        </a:buClr>
                        <a:buSzPts val="4000"/>
                        <a:buFont typeface="Calibri"/>
                        <a:buNone/>
                      </a:pPr>
                      <a:r>
                        <a:t/>
                      </a:r>
                      <a:endParaRPr b="1" i="0" sz="4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Poppins"/>
                        <a:buNone/>
                      </a:pPr>
                      <a:r>
                        <a:rPr b="1" lang="en-GB" sz="6500" u="none" cap="none" strike="noStrike">
                          <a:latin typeface="Poppins"/>
                          <a:ea typeface="Poppins"/>
                          <a:cs typeface="Poppins"/>
                          <a:sym typeface="Poppins"/>
                        </a:rPr>
                        <a:t>Lección </a:t>
                      </a:r>
                      <a:r>
                        <a:rPr b="1" i="0" lang="en-GB" sz="6500" u="none" cap="none" strike="noStrike">
                          <a:solidFill>
                            <a:srgbClr val="000000"/>
                          </a:solidFill>
                          <a:latin typeface="Poppins"/>
                          <a:ea typeface="Poppins"/>
                          <a:cs typeface="Poppins"/>
                          <a:sym typeface="Poppins"/>
                        </a:rPr>
                        <a:t>4</a:t>
                      </a:r>
                      <a:endParaRPr sz="1400" u="none" cap="none" strike="noStrike"/>
                    </a:p>
                    <a:p>
                      <a:pPr indent="0" lvl="0" marL="0" marR="0" rtl="0" algn="ctr">
                        <a:lnSpc>
                          <a:spcPct val="100000"/>
                        </a:lnSpc>
                        <a:spcBef>
                          <a:spcPts val="0"/>
                        </a:spcBef>
                        <a:spcAft>
                          <a:spcPts val="0"/>
                        </a:spcAft>
                        <a:buClr>
                          <a:srgbClr val="000000"/>
                        </a:buClr>
                        <a:buSzPts val="3200"/>
                        <a:buFont typeface="Poppins"/>
                        <a:buNone/>
                      </a:pPr>
                      <a:r>
                        <a:rPr b="1" i="0" lang="en-GB" sz="3200" u="none" cap="none" strike="noStrike">
                          <a:solidFill>
                            <a:srgbClr val="000000"/>
                          </a:solidFill>
                          <a:latin typeface="Poppins"/>
                          <a:ea typeface="Poppins"/>
                          <a:cs typeface="Poppins"/>
                          <a:sym typeface="Poppins"/>
                        </a:rPr>
                        <a:t> </a:t>
                      </a:r>
                      <a:endParaRPr sz="1400" u="none" cap="none" strike="noStrike"/>
                    </a:p>
                    <a:p>
                      <a:pPr indent="0" lvl="0" marL="0" marR="0" rtl="0" algn="ctr">
                        <a:lnSpc>
                          <a:spcPct val="100000"/>
                        </a:lnSpc>
                        <a:spcBef>
                          <a:spcPts val="0"/>
                        </a:spcBef>
                        <a:spcAft>
                          <a:spcPts val="0"/>
                        </a:spcAft>
                        <a:buClr>
                          <a:schemeClr val="dk1"/>
                        </a:buClr>
                        <a:buSzPts val="3000"/>
                        <a:buFont typeface="Poppins"/>
                        <a:buNone/>
                      </a:pPr>
                      <a:r>
                        <a:rPr b="1" lang="en-GB" sz="3000" u="none" cap="none" strike="noStrike">
                          <a:latin typeface="Poppins"/>
                          <a:ea typeface="Poppins"/>
                          <a:cs typeface="Poppins"/>
                          <a:sym typeface="Poppins"/>
                        </a:rPr>
                        <a:t>Superar desafíos</a:t>
                      </a:r>
                      <a:endParaRPr sz="1400" u="none" cap="none" strike="noStrike"/>
                    </a:p>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chemeClr val="dk1"/>
                        </a:buClr>
                        <a:buSzPts val="3000"/>
                        <a:buFont typeface="Poppins"/>
                        <a:buNone/>
                      </a:pPr>
                      <a:r>
                        <a:rPr b="1" lang="en-GB" sz="3000" u="none" cap="none" strike="noStrike">
                          <a:latin typeface="Poppins"/>
                          <a:ea typeface="Poppins"/>
                          <a:cs typeface="Poppins"/>
                          <a:sym typeface="Poppins"/>
                        </a:rPr>
                        <a:t>Promoviendo la productividad</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endParaRPr>
                    </a:p>
                  </a:txBody>
                  <a:tcPr marT="45725" marB="45725" marR="91450" marL="91450">
                    <a:lnR cap="flat" cmpd="sng" w="762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lnB cap="flat" cmpd="sng" w="76200">
                      <a:solidFill>
                        <a:schemeClr val="dk1"/>
                      </a:solidFill>
                      <a:prstDash val="solid"/>
                      <a:round/>
                      <a:headEnd len="sm" w="sm" type="none"/>
                      <a:tailEnd len="sm" w="sm" type="none"/>
                    </a:lnB>
                    <a:solidFill>
                      <a:srgbClr val="DAE5F1">
                        <a:alpha val="75294"/>
                      </a:srgbClr>
                    </a:solidFill>
                  </a:tcPr>
                </a:tc>
                <a:tc>
                  <a:txBody>
                    <a:bodyPr/>
                    <a:lstStyle/>
                    <a:p>
                      <a:pPr indent="0" lvl="0" marL="0" marR="0" rtl="0" algn="ctr">
                        <a:lnSpc>
                          <a:spcPct val="100000"/>
                        </a:lnSpc>
                        <a:spcBef>
                          <a:spcPts val="0"/>
                        </a:spcBef>
                        <a:spcAft>
                          <a:spcPts val="0"/>
                        </a:spcAft>
                        <a:buClr>
                          <a:schemeClr val="dk1"/>
                        </a:buClr>
                        <a:buSzPts val="4000"/>
                        <a:buFont typeface="Calibri"/>
                        <a:buNone/>
                      </a:pPr>
                      <a:r>
                        <a:t/>
                      </a:r>
                      <a:endParaRPr b="1" i="0" sz="4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Poppins"/>
                        <a:buNone/>
                      </a:pPr>
                      <a:r>
                        <a:rPr b="1" lang="en-GB" sz="6500" u="none" cap="none" strike="noStrike">
                          <a:latin typeface="Poppins"/>
                          <a:ea typeface="Poppins"/>
                          <a:cs typeface="Poppins"/>
                          <a:sym typeface="Poppins"/>
                        </a:rPr>
                        <a:t>Lección </a:t>
                      </a:r>
                      <a:r>
                        <a:rPr b="1" i="0" lang="en-GB" sz="6500" u="none" cap="none" strike="noStrike">
                          <a:solidFill>
                            <a:srgbClr val="000000"/>
                          </a:solidFill>
                          <a:latin typeface="Poppins"/>
                          <a:ea typeface="Poppins"/>
                          <a:cs typeface="Poppins"/>
                          <a:sym typeface="Poppins"/>
                        </a:rPr>
                        <a:t>5</a:t>
                      </a:r>
                      <a:endParaRPr sz="1400" u="none" cap="none" strike="noStrike"/>
                    </a:p>
                    <a:p>
                      <a:pPr indent="0" lvl="0" marL="0" marR="0" rtl="0" algn="ctr">
                        <a:lnSpc>
                          <a:spcPct val="100000"/>
                        </a:lnSpc>
                        <a:spcBef>
                          <a:spcPts val="0"/>
                        </a:spcBef>
                        <a:spcAft>
                          <a:spcPts val="0"/>
                        </a:spcAft>
                        <a:buClr>
                          <a:srgbClr val="000000"/>
                        </a:buClr>
                        <a:buSzPts val="3200"/>
                        <a:buFont typeface="Poppins"/>
                        <a:buNone/>
                      </a:pPr>
                      <a:r>
                        <a:rPr b="1" i="0" lang="en-GB" sz="3200" u="none" cap="none" strike="noStrike">
                          <a:solidFill>
                            <a:srgbClr val="000000"/>
                          </a:solidFill>
                          <a:latin typeface="Poppins"/>
                          <a:ea typeface="Poppins"/>
                          <a:cs typeface="Poppins"/>
                          <a:sym typeface="Poppins"/>
                        </a:rPr>
                        <a:t> </a:t>
                      </a:r>
                      <a:endParaRPr sz="1400" u="none" cap="none" strike="noStrike"/>
                    </a:p>
                    <a:p>
                      <a:pPr indent="0" lvl="0" marL="0" marR="0" rtl="0" algn="ctr">
                        <a:lnSpc>
                          <a:spcPct val="100000"/>
                        </a:lnSpc>
                        <a:spcBef>
                          <a:spcPts val="0"/>
                        </a:spcBef>
                        <a:spcAft>
                          <a:spcPts val="0"/>
                        </a:spcAft>
                        <a:buClr>
                          <a:schemeClr val="dk1"/>
                        </a:buClr>
                        <a:buSzPts val="3000"/>
                        <a:buFont typeface="Poppins"/>
                        <a:buNone/>
                      </a:pPr>
                      <a:r>
                        <a:rPr b="1" lang="en-GB" sz="3000" u="none" cap="none" strike="noStrike">
                          <a:latin typeface="Poppins"/>
                          <a:ea typeface="Poppins"/>
                          <a:cs typeface="Poppins"/>
                          <a:sym typeface="Poppins"/>
                        </a:rPr>
                        <a:t>Cultura organizacional</a:t>
                      </a:r>
                      <a:endParaRPr sz="1400" u="none" cap="none" strike="noStrike"/>
                    </a:p>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chemeClr val="dk1"/>
                        </a:buClr>
                        <a:buSzPts val="3000"/>
                        <a:buFont typeface="Poppins"/>
                        <a:buNone/>
                      </a:pPr>
                      <a:r>
                        <a:rPr b="1" lang="en-GB" sz="3000" u="none" cap="none" strike="noStrike">
                          <a:latin typeface="Poppins"/>
                          <a:ea typeface="Poppins"/>
                          <a:cs typeface="Poppins"/>
                          <a:sym typeface="Poppins"/>
                        </a:rPr>
                        <a:t>Identidad corporativa</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endParaRPr>
                    </a:p>
                  </a:txBody>
                  <a:tcPr marT="45725" marB="45725" marR="91450" marL="91450">
                    <a:lnL cap="flat" cmpd="sng" w="76200">
                      <a:solidFill>
                        <a:schemeClr val="dk1"/>
                      </a:solidFill>
                      <a:prstDash val="solid"/>
                      <a:round/>
                      <a:headEnd len="sm" w="sm" type="none"/>
                      <a:tailEnd len="sm" w="sm" type="none"/>
                    </a:lnL>
                    <a:solidFill>
                      <a:schemeClr val="lt1">
                        <a:alpha val="75294"/>
                      </a:schemeClr>
                    </a:solidFill>
                  </a:tcPr>
                </a:tc>
                <a:tc>
                  <a:txBody>
                    <a:bodyPr/>
                    <a:lstStyle/>
                    <a:p>
                      <a:pPr indent="0" lvl="0" marL="0" marR="0" rtl="0" algn="ctr">
                        <a:lnSpc>
                          <a:spcPct val="100000"/>
                        </a:lnSpc>
                        <a:spcBef>
                          <a:spcPts val="0"/>
                        </a:spcBef>
                        <a:spcAft>
                          <a:spcPts val="0"/>
                        </a:spcAft>
                        <a:buClr>
                          <a:srgbClr val="000000"/>
                        </a:buClr>
                        <a:buSzPts val="4000"/>
                        <a:buFont typeface="Arial"/>
                        <a:buNone/>
                      </a:pPr>
                      <a:r>
                        <a:t/>
                      </a:r>
                      <a:endParaRPr sz="40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Arial"/>
                        <a:buNone/>
                      </a:pPr>
                      <a:r>
                        <a:rPr b="1" lang="en-GB" sz="6500" u="sng" cap="none" strike="noStrike">
                          <a:solidFill>
                            <a:schemeClr val="dk2"/>
                          </a:solidFill>
                          <a:latin typeface="Poppins"/>
                          <a:ea typeface="Poppins"/>
                          <a:cs typeface="Poppins"/>
                          <a:sym typeface="Poppins"/>
                        </a:rPr>
                        <a:t>RESUMEN</a:t>
                      </a:r>
                      <a:endParaRPr sz="1400" u="none" cap="none" strike="noStrike"/>
                    </a:p>
                  </a:txBody>
                  <a:tcPr marT="45725" marB="45725" marR="91450" marL="91450"/>
                </a:tc>
              </a:tr>
            </a:tbl>
          </a:graphicData>
        </a:graphic>
      </p:graphicFrame>
      <p:pic>
        <p:nvPicPr>
          <p:cNvPr descr="Clipboard Ticked outline" id="891" name="Google Shape;891;p47"/>
          <p:cNvPicPr preferRelativeResize="0"/>
          <p:nvPr/>
        </p:nvPicPr>
        <p:blipFill rotWithShape="1">
          <a:blip r:embed="rId4">
            <a:alphaModFix/>
          </a:blip>
          <a:srcRect b="0" l="0" r="0" t="0"/>
          <a:stretch/>
        </p:blipFill>
        <p:spPr>
          <a:xfrm>
            <a:off x="14554200" y="7124700"/>
            <a:ext cx="1447800" cy="14478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sp>
        <p:nvSpPr>
          <p:cNvPr id="897" name="Google Shape;897;p48"/>
          <p:cNvSpPr/>
          <p:nvPr/>
        </p:nvSpPr>
        <p:spPr>
          <a:xfrm flipH="1" rot="4721273">
            <a:off x="-3305664" y="1987839"/>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898" name="Google Shape;898;p48"/>
          <p:cNvGrpSpPr/>
          <p:nvPr/>
        </p:nvGrpSpPr>
        <p:grpSpPr>
          <a:xfrm>
            <a:off x="5940775" y="946396"/>
            <a:ext cx="857867" cy="857867"/>
            <a:chOff x="0" y="0"/>
            <a:chExt cx="812800" cy="812800"/>
          </a:xfrm>
        </p:grpSpPr>
        <p:sp>
          <p:nvSpPr>
            <p:cNvPr id="899" name="Google Shape;899;p4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0" name="Google Shape;900;p4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01" name="Google Shape;901;p48"/>
          <p:cNvGrpSpPr/>
          <p:nvPr/>
        </p:nvGrpSpPr>
        <p:grpSpPr>
          <a:xfrm>
            <a:off x="6592862" y="2226096"/>
            <a:ext cx="604566" cy="604566"/>
            <a:chOff x="0" y="0"/>
            <a:chExt cx="812800" cy="812800"/>
          </a:xfrm>
        </p:grpSpPr>
        <p:sp>
          <p:nvSpPr>
            <p:cNvPr id="902" name="Google Shape;902;p4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3" name="Google Shape;903;p4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04" name="Google Shape;904;p48"/>
          <p:cNvGrpSpPr/>
          <p:nvPr/>
        </p:nvGrpSpPr>
        <p:grpSpPr>
          <a:xfrm>
            <a:off x="5825201" y="681913"/>
            <a:ext cx="637633" cy="637633"/>
            <a:chOff x="0" y="0"/>
            <a:chExt cx="812800" cy="812800"/>
          </a:xfrm>
        </p:grpSpPr>
        <p:sp>
          <p:nvSpPr>
            <p:cNvPr id="905" name="Google Shape;905;p4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6" name="Google Shape;906;p4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07" name="Google Shape;907;p48"/>
          <p:cNvSpPr/>
          <p:nvPr/>
        </p:nvSpPr>
        <p:spPr>
          <a:xfrm>
            <a:off x="-3755300"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3" r="-5970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8" name="Google Shape;908;p48"/>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9" name="Google Shape;909;p48"/>
          <p:cNvSpPr txBox="1"/>
          <p:nvPr/>
        </p:nvSpPr>
        <p:spPr>
          <a:xfrm>
            <a:off x="9076350" y="741700"/>
            <a:ext cx="8020200" cy="738600"/>
          </a:xfrm>
          <a:prstGeom prst="rect">
            <a:avLst/>
          </a:prstGeom>
          <a:noFill/>
          <a:ln>
            <a:noFill/>
          </a:ln>
        </p:spPr>
        <p:txBody>
          <a:bodyPr anchorCtr="0" anchor="t" bIns="0" lIns="0" spcFirstLastPara="1" rIns="0" wrap="square" tIns="0">
            <a:spAutoFit/>
          </a:bodyPr>
          <a:lstStyle/>
          <a:p>
            <a:pPr indent="0" lvl="0" marL="0" marR="0" rtl="0" algn="l">
              <a:lnSpc>
                <a:spcPct val="113002"/>
              </a:lnSpc>
              <a:spcBef>
                <a:spcPts val="0"/>
              </a:spcBef>
              <a:spcAft>
                <a:spcPts val="0"/>
              </a:spcAft>
              <a:buClr>
                <a:srgbClr val="000000"/>
              </a:buClr>
              <a:buSzPts val="4799"/>
              <a:buFont typeface="Arial"/>
              <a:buNone/>
            </a:pPr>
            <a:r>
              <a:rPr b="1" i="0" lang="en-GB" sz="4799" u="none" cap="none" strike="noStrike">
                <a:solidFill>
                  <a:srgbClr val="002C47"/>
                </a:solidFill>
                <a:latin typeface="Poppins"/>
                <a:ea typeface="Poppins"/>
                <a:cs typeface="Poppins"/>
                <a:sym typeface="Poppins"/>
              </a:rPr>
              <a:t>OBJETIVO DE LA LECCIÓN</a:t>
            </a:r>
            <a:endParaRPr b="0" i="0" sz="1400" u="none" cap="none" strike="noStrike">
              <a:solidFill>
                <a:srgbClr val="000000"/>
              </a:solidFill>
              <a:latin typeface="Arial"/>
              <a:ea typeface="Arial"/>
              <a:cs typeface="Arial"/>
              <a:sym typeface="Arial"/>
            </a:endParaRPr>
          </a:p>
        </p:txBody>
      </p:sp>
      <p:sp>
        <p:nvSpPr>
          <p:cNvPr id="910" name="Google Shape;910;p48"/>
          <p:cNvSpPr txBox="1"/>
          <p:nvPr/>
        </p:nvSpPr>
        <p:spPr>
          <a:xfrm>
            <a:off x="7905934" y="1753832"/>
            <a:ext cx="10428300" cy="2770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dk1"/>
                </a:solidFill>
                <a:latin typeface="Poppins"/>
                <a:ea typeface="Poppins"/>
                <a:cs typeface="Poppins"/>
                <a:sym typeface="Poppins"/>
              </a:rPr>
              <a:t>Discusión sobre cómo diferentes enfoques de la gestión de recursos humanos en las empresas influyen en la forma en que superan los desafíos internos y aumentan la productividad.</a:t>
            </a:r>
            <a:endParaRPr b="0" i="0" sz="3600" u="none" cap="none" strike="noStrike">
              <a:solidFill>
                <a:schemeClr val="dk1"/>
              </a:solidFill>
              <a:latin typeface="Poppins"/>
              <a:ea typeface="Poppins"/>
              <a:cs typeface="Poppins"/>
              <a:sym typeface="Poppins"/>
            </a:endParaRPr>
          </a:p>
        </p:txBody>
      </p:sp>
      <p:sp>
        <p:nvSpPr>
          <p:cNvPr id="911" name="Google Shape;911;p48"/>
          <p:cNvSpPr txBox="1"/>
          <p:nvPr/>
        </p:nvSpPr>
        <p:spPr>
          <a:xfrm>
            <a:off x="9126166" y="5178357"/>
            <a:ext cx="6756900" cy="738600"/>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4799"/>
              <a:buFont typeface="Arial"/>
              <a:buNone/>
            </a:pPr>
            <a:r>
              <a:rPr b="1" i="0" lang="en-GB" sz="4799" u="none" cap="none" strike="noStrike">
                <a:solidFill>
                  <a:srgbClr val="002C47"/>
                </a:solidFill>
                <a:latin typeface="Poppins"/>
                <a:ea typeface="Poppins"/>
                <a:cs typeface="Poppins"/>
                <a:sym typeface="Poppins"/>
              </a:rPr>
              <a:t>ESTRUCTURA</a:t>
            </a:r>
            <a:endParaRPr b="0" i="0" sz="1400" u="none" cap="none" strike="noStrike">
              <a:solidFill>
                <a:srgbClr val="000000"/>
              </a:solidFill>
              <a:latin typeface="Arial"/>
              <a:ea typeface="Arial"/>
              <a:cs typeface="Arial"/>
              <a:sym typeface="Arial"/>
            </a:endParaRPr>
          </a:p>
        </p:txBody>
      </p:sp>
      <p:sp>
        <p:nvSpPr>
          <p:cNvPr id="912" name="Google Shape;912;p48"/>
          <p:cNvSpPr txBox="1"/>
          <p:nvPr/>
        </p:nvSpPr>
        <p:spPr>
          <a:xfrm>
            <a:off x="7437280" y="6378238"/>
            <a:ext cx="10772100" cy="3694200"/>
          </a:xfrm>
          <a:prstGeom prst="rect">
            <a:avLst/>
          </a:prstGeom>
          <a:noFill/>
          <a:ln>
            <a:noFill/>
          </a:ln>
        </p:spPr>
        <p:txBody>
          <a:bodyPr anchorCtr="0" anchor="t" bIns="0" lIns="0" spcFirstLastPara="1" rIns="0" wrap="square" tIns="0">
            <a:spAutoFit/>
          </a:bodyPr>
          <a:lstStyle/>
          <a:p>
            <a:pPr indent="-571500" lvl="1" marL="1028700" marR="0" rtl="0" algn="l">
              <a:lnSpc>
                <a:spcPct val="100000"/>
              </a:lnSpc>
              <a:spcBef>
                <a:spcPts val="0"/>
              </a:spcBef>
              <a:spcAft>
                <a:spcPts val="0"/>
              </a:spcAft>
              <a:buClr>
                <a:schemeClr val="dk1"/>
              </a:buClr>
              <a:buSzPts val="3000"/>
              <a:buFont typeface="Arial"/>
              <a:buChar char="•"/>
            </a:pPr>
            <a:r>
              <a:rPr b="0" i="0" lang="en-GB" sz="3000" u="none" cap="none" strike="noStrike">
                <a:solidFill>
                  <a:schemeClr val="dk1"/>
                </a:solidFill>
                <a:latin typeface="Poppins"/>
                <a:ea typeface="Poppins"/>
                <a:cs typeface="Poppins"/>
                <a:sym typeface="Poppins"/>
              </a:rPr>
              <a:t>(i) El espacio de trabajo remoto ideal</a:t>
            </a:r>
            <a:br>
              <a:rPr b="0" i="0" lang="en-GB" sz="3000" u="none" cap="none" strike="noStrike">
                <a:solidFill>
                  <a:schemeClr val="dk1"/>
                </a:solidFill>
                <a:latin typeface="Poppins"/>
                <a:ea typeface="Poppins"/>
                <a:cs typeface="Poppins"/>
                <a:sym typeface="Poppins"/>
              </a:rPr>
            </a:br>
            <a:r>
              <a:rPr b="0" i="0" lang="en-GB" sz="3000" u="none" cap="none" strike="noStrike">
                <a:solidFill>
                  <a:schemeClr val="dk1"/>
                </a:solidFill>
                <a:latin typeface="Poppins"/>
                <a:ea typeface="Poppins"/>
                <a:cs typeface="Poppins"/>
                <a:sym typeface="Poppins"/>
              </a:rPr>
              <a:t> </a:t>
            </a:r>
            <a:endParaRPr b="0" i="0" sz="1400" u="none" cap="none" strike="noStrike">
              <a:solidFill>
                <a:srgbClr val="000000"/>
              </a:solidFill>
              <a:latin typeface="Arial"/>
              <a:ea typeface="Arial"/>
              <a:cs typeface="Arial"/>
              <a:sym typeface="Arial"/>
            </a:endParaRPr>
          </a:p>
          <a:p>
            <a:pPr indent="-571500" lvl="1" marL="1028700" marR="0" rtl="0" algn="l">
              <a:lnSpc>
                <a:spcPct val="100000"/>
              </a:lnSpc>
              <a:spcBef>
                <a:spcPts val="0"/>
              </a:spcBef>
              <a:spcAft>
                <a:spcPts val="0"/>
              </a:spcAft>
              <a:buClr>
                <a:schemeClr val="dk1"/>
              </a:buClr>
              <a:buSzPts val="3000"/>
              <a:buFont typeface="Arial"/>
              <a:buChar char="•"/>
            </a:pPr>
            <a:r>
              <a:rPr b="0" i="0" lang="en-GB" sz="3000" u="none" cap="none" strike="noStrike">
                <a:solidFill>
                  <a:schemeClr val="dk1"/>
                </a:solidFill>
                <a:latin typeface="Poppins"/>
                <a:ea typeface="Poppins"/>
                <a:cs typeface="Poppins"/>
                <a:sym typeface="Poppins"/>
              </a:rPr>
              <a:t>(ii) Cómo estructurar una jornada laboral</a:t>
            </a:r>
            <a:br>
              <a:rPr b="0" i="0" lang="en-GB" sz="3000" u="none" cap="none" strike="noStrike">
                <a:solidFill>
                  <a:schemeClr val="dk1"/>
                </a:solidFill>
                <a:latin typeface="Poppins"/>
                <a:ea typeface="Poppins"/>
                <a:cs typeface="Poppins"/>
                <a:sym typeface="Poppins"/>
              </a:rPr>
            </a:br>
            <a:endParaRPr b="0" i="0" sz="3000" u="none" cap="none" strike="noStrike">
              <a:solidFill>
                <a:schemeClr val="dk1"/>
              </a:solidFill>
              <a:latin typeface="Poppins"/>
              <a:ea typeface="Poppins"/>
              <a:cs typeface="Poppins"/>
              <a:sym typeface="Poppins"/>
            </a:endParaRPr>
          </a:p>
          <a:p>
            <a:pPr indent="-571500" lvl="1" marL="1028700" marR="0" rtl="0" algn="l">
              <a:lnSpc>
                <a:spcPct val="100000"/>
              </a:lnSpc>
              <a:spcBef>
                <a:spcPts val="0"/>
              </a:spcBef>
              <a:spcAft>
                <a:spcPts val="0"/>
              </a:spcAft>
              <a:buClr>
                <a:schemeClr val="dk1"/>
              </a:buClr>
              <a:buSzPts val="3000"/>
              <a:buFont typeface="Arial"/>
              <a:buChar char="•"/>
            </a:pPr>
            <a:r>
              <a:rPr b="0" i="0" lang="en-GB" sz="3000" u="none" cap="none" strike="noStrike">
                <a:solidFill>
                  <a:schemeClr val="dk1"/>
                </a:solidFill>
                <a:latin typeface="Poppins"/>
                <a:ea typeface="Poppins"/>
                <a:cs typeface="Poppins"/>
                <a:sym typeface="Poppins"/>
              </a:rPr>
              <a:t>(iii) Técnica Pomodoro </a:t>
            </a:r>
            <a:br>
              <a:rPr b="0" i="0" lang="en-GB" sz="3000" u="none" cap="none" strike="noStrike">
                <a:solidFill>
                  <a:schemeClr val="dk1"/>
                </a:solidFill>
                <a:latin typeface="Poppins"/>
                <a:ea typeface="Poppins"/>
                <a:cs typeface="Poppins"/>
                <a:sym typeface="Poppins"/>
              </a:rPr>
            </a:br>
            <a:r>
              <a:rPr b="0" i="0" lang="en-GB" sz="3000" u="none" cap="none" strike="noStrike">
                <a:solidFill>
                  <a:schemeClr val="dk1"/>
                </a:solidFill>
                <a:latin typeface="Poppins"/>
                <a:ea typeface="Poppins"/>
                <a:cs typeface="Poppins"/>
                <a:sym typeface="Poppins"/>
              </a:rPr>
              <a:t> </a:t>
            </a:r>
            <a:endParaRPr b="0" i="0" sz="1400" u="none" cap="none" strike="noStrike">
              <a:solidFill>
                <a:srgbClr val="000000"/>
              </a:solidFill>
              <a:latin typeface="Arial"/>
              <a:ea typeface="Arial"/>
              <a:cs typeface="Arial"/>
              <a:sym typeface="Arial"/>
            </a:endParaRPr>
          </a:p>
          <a:p>
            <a:pPr indent="-571500" lvl="1" marL="1028700" marR="0" rtl="0" algn="l">
              <a:lnSpc>
                <a:spcPct val="100000"/>
              </a:lnSpc>
              <a:spcBef>
                <a:spcPts val="0"/>
              </a:spcBef>
              <a:spcAft>
                <a:spcPts val="0"/>
              </a:spcAft>
              <a:buClr>
                <a:schemeClr val="dk1"/>
              </a:buClr>
              <a:buSzPts val="3000"/>
              <a:buFont typeface="Arial"/>
              <a:buChar char="•"/>
            </a:pPr>
            <a:r>
              <a:rPr b="0" i="0" lang="en-GB" sz="3000" u="none" cap="none" strike="noStrike">
                <a:solidFill>
                  <a:schemeClr val="dk1"/>
                </a:solidFill>
                <a:latin typeface="Poppins"/>
                <a:ea typeface="Poppins"/>
                <a:cs typeface="Poppins"/>
                <a:sym typeface="Poppins"/>
              </a:rPr>
              <a:t>(iv) Ejemplos prácticos</a:t>
            </a:r>
            <a:br>
              <a:rPr b="0" i="0" lang="en-GB" sz="3000" u="none" cap="none" strike="noStrike">
                <a:solidFill>
                  <a:schemeClr val="dk1"/>
                </a:solidFill>
                <a:latin typeface="Poppins"/>
                <a:ea typeface="Poppins"/>
                <a:cs typeface="Poppins"/>
                <a:sym typeface="Poppins"/>
              </a:rPr>
            </a:br>
            <a:endParaRPr b="0" i="0" sz="3000" u="none" cap="none" strike="noStrike">
              <a:solidFill>
                <a:schemeClr val="dk1"/>
              </a:solidFill>
              <a:latin typeface="Poppins"/>
              <a:ea typeface="Poppins"/>
              <a:cs typeface="Poppins"/>
              <a:sym typeface="Poppi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 name="Shape 917"/>
        <p:cNvGrpSpPr/>
        <p:nvPr/>
      </p:nvGrpSpPr>
      <p:grpSpPr>
        <a:xfrm>
          <a:off x="0" y="0"/>
          <a:ext cx="0" cy="0"/>
          <a:chOff x="0" y="0"/>
          <a:chExt cx="0" cy="0"/>
        </a:xfrm>
      </p:grpSpPr>
      <p:sp>
        <p:nvSpPr>
          <p:cNvPr id="918" name="Google Shape;918;p49"/>
          <p:cNvSpPr/>
          <p:nvPr/>
        </p:nvSpPr>
        <p:spPr>
          <a:xfrm rot="-4773720">
            <a:off x="5570985" y="2932996"/>
            <a:ext cx="12676724" cy="4421008"/>
          </a:xfrm>
          <a:custGeom>
            <a:rect b="b" l="l" r="r" t="t"/>
            <a:pathLst>
              <a:path extrusionOk="0" h="4421008" w="12676724">
                <a:moveTo>
                  <a:pt x="0" y="0"/>
                </a:moveTo>
                <a:lnTo>
                  <a:pt x="12676724" y="0"/>
                </a:lnTo>
                <a:lnTo>
                  <a:pt x="12676724" y="4421008"/>
                </a:lnTo>
                <a:lnTo>
                  <a:pt x="0" y="442100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19" name="Google Shape;919;p49"/>
          <p:cNvSpPr/>
          <p:nvPr/>
        </p:nvSpPr>
        <p:spPr>
          <a:xfrm>
            <a:off x="11115371" y="0"/>
            <a:ext cx="7172607" cy="10284336"/>
          </a:xfrm>
          <a:custGeom>
            <a:rect b="b" l="l" r="r" t="t"/>
            <a:pathLst>
              <a:path extrusionOk="0" h="29405582" w="2050834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4">
              <a:alphaModFix/>
            </a:blip>
            <a:stretch>
              <a:fillRect b="0" l="-77017" r="-77015"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20" name="Google Shape;920;p49"/>
          <p:cNvSpPr/>
          <p:nvPr/>
        </p:nvSpPr>
        <p:spPr>
          <a:xfrm flipH="1" rot="-2967198">
            <a:off x="13287997" y="6433664"/>
            <a:ext cx="10665551" cy="3626287"/>
          </a:xfrm>
          <a:custGeom>
            <a:rect b="b" l="l" r="r" t="t"/>
            <a:pathLst>
              <a:path extrusionOk="0" h="3626287" w="10665551">
                <a:moveTo>
                  <a:pt x="10665551" y="0"/>
                </a:moveTo>
                <a:lnTo>
                  <a:pt x="0" y="0"/>
                </a:lnTo>
                <a:lnTo>
                  <a:pt x="0" y="3626288"/>
                </a:lnTo>
                <a:lnTo>
                  <a:pt x="10665551" y="3626288"/>
                </a:lnTo>
                <a:lnTo>
                  <a:pt x="10665551" y="0"/>
                </a:lnTo>
                <a:close/>
              </a:path>
            </a:pathLst>
          </a:custGeom>
          <a:blipFill rotWithShape="1">
            <a:blip r:embed="rId5">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921" name="Google Shape;921;p49"/>
          <p:cNvGrpSpPr/>
          <p:nvPr/>
        </p:nvGrpSpPr>
        <p:grpSpPr>
          <a:xfrm>
            <a:off x="11629486" y="1052712"/>
            <a:ext cx="857867" cy="857867"/>
            <a:chOff x="0" y="0"/>
            <a:chExt cx="812800" cy="812800"/>
          </a:xfrm>
        </p:grpSpPr>
        <p:sp>
          <p:nvSpPr>
            <p:cNvPr id="922" name="Google Shape;922;p4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23" name="Google Shape;923;p4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24" name="Google Shape;924;p49"/>
          <p:cNvGrpSpPr/>
          <p:nvPr/>
        </p:nvGrpSpPr>
        <p:grpSpPr>
          <a:xfrm>
            <a:off x="11115371" y="2332412"/>
            <a:ext cx="604566" cy="604566"/>
            <a:chOff x="0" y="0"/>
            <a:chExt cx="812800" cy="812800"/>
          </a:xfrm>
        </p:grpSpPr>
        <p:sp>
          <p:nvSpPr>
            <p:cNvPr id="925" name="Google Shape;925;p4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26" name="Google Shape;926;p4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27" name="Google Shape;927;p49"/>
          <p:cNvGrpSpPr/>
          <p:nvPr/>
        </p:nvGrpSpPr>
        <p:grpSpPr>
          <a:xfrm>
            <a:off x="11940462" y="788230"/>
            <a:ext cx="637633" cy="637633"/>
            <a:chOff x="0" y="0"/>
            <a:chExt cx="812800" cy="812800"/>
          </a:xfrm>
        </p:grpSpPr>
        <p:sp>
          <p:nvSpPr>
            <p:cNvPr id="928" name="Google Shape;928;p4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29" name="Google Shape;929;p4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30" name="Google Shape;930;p49"/>
          <p:cNvSpPr txBox="1"/>
          <p:nvPr/>
        </p:nvSpPr>
        <p:spPr>
          <a:xfrm>
            <a:off x="12504" y="1098184"/>
            <a:ext cx="11103000" cy="16392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GB" sz="5000" u="none" cap="none" strike="noStrike">
                <a:solidFill>
                  <a:srgbClr val="002C47"/>
                </a:solidFill>
                <a:latin typeface="Poppins"/>
                <a:ea typeface="Poppins"/>
                <a:cs typeface="Poppins"/>
                <a:sym typeface="Poppins"/>
              </a:rPr>
              <a:t>EL LUGAR DE TRABAJO REMOTO IDEAL</a:t>
            </a:r>
            <a:endParaRPr b="0" i="0" sz="1400" u="none" cap="none" strike="noStrike">
              <a:solidFill>
                <a:srgbClr val="000000"/>
              </a:solidFill>
              <a:latin typeface="Arial"/>
              <a:ea typeface="Arial"/>
              <a:cs typeface="Arial"/>
              <a:sym typeface="Arial"/>
            </a:endParaRPr>
          </a:p>
        </p:txBody>
      </p:sp>
      <p:grpSp>
        <p:nvGrpSpPr>
          <p:cNvPr id="931" name="Google Shape;931;p49"/>
          <p:cNvGrpSpPr/>
          <p:nvPr/>
        </p:nvGrpSpPr>
        <p:grpSpPr>
          <a:xfrm>
            <a:off x="1666646" y="3859852"/>
            <a:ext cx="6715827" cy="5550848"/>
            <a:chOff x="0" y="0"/>
            <a:chExt cx="8954436" cy="7197176"/>
          </a:xfrm>
        </p:grpSpPr>
        <p:grpSp>
          <p:nvGrpSpPr>
            <p:cNvPr id="932" name="Google Shape;932;p49"/>
            <p:cNvGrpSpPr/>
            <p:nvPr/>
          </p:nvGrpSpPr>
          <p:grpSpPr>
            <a:xfrm>
              <a:off x="635543" y="87263"/>
              <a:ext cx="8318893" cy="1014788"/>
              <a:chOff x="0" y="-57150"/>
              <a:chExt cx="3800029" cy="463550"/>
            </a:xfrm>
          </p:grpSpPr>
          <p:sp>
            <p:nvSpPr>
              <p:cNvPr id="933" name="Google Shape;933;p49"/>
              <p:cNvSpPr/>
              <p:nvPr/>
            </p:nvSpPr>
            <p:spPr>
              <a:xfrm>
                <a:off x="0" y="0"/>
                <a:ext cx="3800029" cy="406400"/>
              </a:xfrm>
              <a:custGeom>
                <a:rect b="b" l="l" r="r" t="t"/>
                <a:pathLst>
                  <a:path extrusionOk="0" h="406400" w="3800029">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4" name="Google Shape;934;p49"/>
              <p:cNvSpPr txBox="1"/>
              <p:nvPr/>
            </p:nvSpPr>
            <p:spPr>
              <a:xfrm>
                <a:off x="0" y="-57150"/>
                <a:ext cx="3800029"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35" name="Google Shape;935;p49"/>
            <p:cNvSpPr/>
            <p:nvPr/>
          </p:nvSpPr>
          <p:spPr>
            <a:xfrm>
              <a:off x="0" y="0"/>
              <a:ext cx="1271087" cy="1271087"/>
            </a:xfrm>
            <a:custGeom>
              <a:rect b="b" l="l" r="r" t="t"/>
              <a:pathLst>
                <a:path extrusionOk="0" h="1271087" w="1271087">
                  <a:moveTo>
                    <a:pt x="0" y="0"/>
                  </a:moveTo>
                  <a:lnTo>
                    <a:pt x="1271087" y="0"/>
                  </a:lnTo>
                  <a:lnTo>
                    <a:pt x="1271087" y="1271087"/>
                  </a:lnTo>
                  <a:lnTo>
                    <a:pt x="0" y="1271087"/>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936" name="Google Shape;936;p49"/>
            <p:cNvGrpSpPr/>
            <p:nvPr/>
          </p:nvGrpSpPr>
          <p:grpSpPr>
            <a:xfrm>
              <a:off x="635543" y="3227062"/>
              <a:ext cx="8318893" cy="1014788"/>
              <a:chOff x="0" y="-57150"/>
              <a:chExt cx="3800029" cy="463550"/>
            </a:xfrm>
          </p:grpSpPr>
          <p:sp>
            <p:nvSpPr>
              <p:cNvPr id="937" name="Google Shape;937;p49"/>
              <p:cNvSpPr/>
              <p:nvPr/>
            </p:nvSpPr>
            <p:spPr>
              <a:xfrm>
                <a:off x="0" y="0"/>
                <a:ext cx="3800029" cy="406400"/>
              </a:xfrm>
              <a:custGeom>
                <a:rect b="b" l="l" r="r" t="t"/>
                <a:pathLst>
                  <a:path extrusionOk="0" h="406400" w="3800029">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8" name="Google Shape;938;p49"/>
              <p:cNvSpPr txBox="1"/>
              <p:nvPr/>
            </p:nvSpPr>
            <p:spPr>
              <a:xfrm>
                <a:off x="0" y="-57150"/>
                <a:ext cx="3800029"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39" name="Google Shape;939;p49"/>
            <p:cNvGrpSpPr/>
            <p:nvPr/>
          </p:nvGrpSpPr>
          <p:grpSpPr>
            <a:xfrm>
              <a:off x="635543" y="4662881"/>
              <a:ext cx="8318893" cy="1014788"/>
              <a:chOff x="0" y="-57150"/>
              <a:chExt cx="3800029" cy="463550"/>
            </a:xfrm>
          </p:grpSpPr>
          <p:sp>
            <p:nvSpPr>
              <p:cNvPr id="940" name="Google Shape;940;p49"/>
              <p:cNvSpPr/>
              <p:nvPr/>
            </p:nvSpPr>
            <p:spPr>
              <a:xfrm>
                <a:off x="0" y="0"/>
                <a:ext cx="3800029" cy="406400"/>
              </a:xfrm>
              <a:custGeom>
                <a:rect b="b" l="l" r="r" t="t"/>
                <a:pathLst>
                  <a:path extrusionOk="0" h="406400" w="3800029">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1" name="Google Shape;941;p49"/>
              <p:cNvSpPr txBox="1"/>
              <p:nvPr/>
            </p:nvSpPr>
            <p:spPr>
              <a:xfrm>
                <a:off x="0" y="-57150"/>
                <a:ext cx="3800029"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42" name="Google Shape;942;p49"/>
            <p:cNvSpPr txBox="1"/>
            <p:nvPr/>
          </p:nvSpPr>
          <p:spPr>
            <a:xfrm>
              <a:off x="635543" y="6182388"/>
              <a:ext cx="8318893" cy="101478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3" name="Google Shape;943;p49"/>
            <p:cNvSpPr/>
            <p:nvPr/>
          </p:nvSpPr>
          <p:spPr>
            <a:xfrm>
              <a:off x="0" y="4597287"/>
              <a:ext cx="1271087" cy="1271086"/>
            </a:xfrm>
            <a:custGeom>
              <a:rect b="b" l="l" r="r" t="t"/>
              <a:pathLst>
                <a:path extrusionOk="0" h="1271087" w="1271087">
                  <a:moveTo>
                    <a:pt x="0" y="0"/>
                  </a:moveTo>
                  <a:lnTo>
                    <a:pt x="1271087" y="0"/>
                  </a:lnTo>
                  <a:lnTo>
                    <a:pt x="1271087" y="1271087"/>
                  </a:lnTo>
                  <a:lnTo>
                    <a:pt x="0" y="1271087"/>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4" name="Google Shape;944;p49"/>
            <p:cNvSpPr/>
            <p:nvPr/>
          </p:nvSpPr>
          <p:spPr>
            <a:xfrm>
              <a:off x="0" y="3130780"/>
              <a:ext cx="1271087" cy="1271087"/>
            </a:xfrm>
            <a:custGeom>
              <a:rect b="b" l="l" r="r" t="t"/>
              <a:pathLst>
                <a:path extrusionOk="0" h="1271087" w="1271087">
                  <a:moveTo>
                    <a:pt x="0" y="0"/>
                  </a:moveTo>
                  <a:lnTo>
                    <a:pt x="1271087" y="0"/>
                  </a:lnTo>
                  <a:lnTo>
                    <a:pt x="1271087" y="1271087"/>
                  </a:lnTo>
                  <a:lnTo>
                    <a:pt x="0" y="1271087"/>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5" name="Google Shape;945;p49"/>
            <p:cNvSpPr/>
            <p:nvPr/>
          </p:nvSpPr>
          <p:spPr>
            <a:xfrm>
              <a:off x="166997" y="4785853"/>
              <a:ext cx="971084" cy="954089"/>
            </a:xfrm>
            <a:custGeom>
              <a:rect b="b" l="l" r="r" t="t"/>
              <a:pathLst>
                <a:path extrusionOk="0" h="954090" w="971084">
                  <a:moveTo>
                    <a:pt x="0" y="0"/>
                  </a:moveTo>
                  <a:lnTo>
                    <a:pt x="971083" y="0"/>
                  </a:lnTo>
                  <a:lnTo>
                    <a:pt x="971083" y="954090"/>
                  </a:lnTo>
                  <a:lnTo>
                    <a:pt x="0" y="95409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946" name="Google Shape;946;p49"/>
            <p:cNvGrpSpPr/>
            <p:nvPr/>
          </p:nvGrpSpPr>
          <p:grpSpPr>
            <a:xfrm>
              <a:off x="635543" y="1663875"/>
              <a:ext cx="8318893" cy="1014788"/>
              <a:chOff x="0" y="-57150"/>
              <a:chExt cx="3800029" cy="463550"/>
            </a:xfrm>
          </p:grpSpPr>
          <p:sp>
            <p:nvSpPr>
              <p:cNvPr id="947" name="Google Shape;947;p49"/>
              <p:cNvSpPr/>
              <p:nvPr/>
            </p:nvSpPr>
            <p:spPr>
              <a:xfrm>
                <a:off x="0" y="0"/>
                <a:ext cx="3800029" cy="406400"/>
              </a:xfrm>
              <a:custGeom>
                <a:rect b="b" l="l" r="r" t="t"/>
                <a:pathLst>
                  <a:path extrusionOk="0" h="406400" w="3800029">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8" name="Google Shape;948;p49"/>
              <p:cNvSpPr txBox="1"/>
              <p:nvPr/>
            </p:nvSpPr>
            <p:spPr>
              <a:xfrm>
                <a:off x="0" y="-57150"/>
                <a:ext cx="3800029"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49" name="Google Shape;949;p49"/>
            <p:cNvSpPr/>
            <p:nvPr/>
          </p:nvSpPr>
          <p:spPr>
            <a:xfrm>
              <a:off x="0" y="1567594"/>
              <a:ext cx="1271087" cy="1271087"/>
            </a:xfrm>
            <a:custGeom>
              <a:rect b="b" l="l" r="r" t="t"/>
              <a:pathLst>
                <a:path extrusionOk="0" h="1271087" w="1271087">
                  <a:moveTo>
                    <a:pt x="0" y="0"/>
                  </a:moveTo>
                  <a:lnTo>
                    <a:pt x="1271087" y="0"/>
                  </a:lnTo>
                  <a:lnTo>
                    <a:pt x="1271087" y="1271087"/>
                  </a:lnTo>
                  <a:lnTo>
                    <a:pt x="0" y="1271087"/>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0" name="Google Shape;950;p49"/>
            <p:cNvSpPr txBox="1"/>
            <p:nvPr/>
          </p:nvSpPr>
          <p:spPr>
            <a:xfrm>
              <a:off x="1624111" y="281016"/>
              <a:ext cx="6880500" cy="564900"/>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Clr>
                  <a:srgbClr val="000000"/>
                </a:buClr>
                <a:buSzPts val="2831"/>
                <a:buFont typeface="Arial"/>
                <a:buNone/>
              </a:pPr>
              <a:r>
                <a:rPr b="1" i="0" lang="en-GB" sz="2831" u="none" cap="none" strike="noStrike">
                  <a:solidFill>
                    <a:srgbClr val="FFFFFF"/>
                  </a:solidFill>
                  <a:latin typeface="Poppins Medium"/>
                  <a:ea typeface="Poppins Medium"/>
                  <a:cs typeface="Poppins Medium"/>
                  <a:sym typeface="Poppins Medium"/>
                </a:rPr>
                <a:t>ERGONÓMICO</a:t>
              </a:r>
              <a:endParaRPr b="0" i="0" sz="1400" u="none" cap="none" strike="noStrike">
                <a:solidFill>
                  <a:srgbClr val="000000"/>
                </a:solidFill>
                <a:latin typeface="Arial"/>
                <a:ea typeface="Arial"/>
                <a:cs typeface="Arial"/>
                <a:sym typeface="Arial"/>
              </a:endParaRPr>
            </a:p>
          </p:txBody>
        </p:sp>
        <p:sp>
          <p:nvSpPr>
            <p:cNvPr id="951" name="Google Shape;951;p49"/>
            <p:cNvSpPr txBox="1"/>
            <p:nvPr/>
          </p:nvSpPr>
          <p:spPr>
            <a:xfrm>
              <a:off x="1624111" y="4875565"/>
              <a:ext cx="6625200" cy="545400"/>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2733"/>
                <a:buFont typeface="Arial"/>
                <a:buNone/>
              </a:pPr>
              <a:r>
                <a:rPr b="1" i="0" lang="en-GB" sz="2733" u="none" cap="none" strike="noStrike">
                  <a:solidFill>
                    <a:srgbClr val="FFFFFF"/>
                  </a:solidFill>
                  <a:latin typeface="Poppins"/>
                  <a:ea typeface="Poppins"/>
                  <a:cs typeface="Poppins"/>
                  <a:sym typeface="Poppins"/>
                </a:rPr>
                <a:t>COMUNICACIÓN DIGITAL</a:t>
              </a:r>
              <a:endParaRPr b="1" i="0" sz="1400" u="none" cap="none" strike="noStrike">
                <a:solidFill>
                  <a:srgbClr val="000000"/>
                </a:solidFill>
                <a:latin typeface="Arial"/>
                <a:ea typeface="Arial"/>
                <a:cs typeface="Arial"/>
                <a:sym typeface="Arial"/>
              </a:endParaRPr>
            </a:p>
          </p:txBody>
        </p:sp>
        <p:sp>
          <p:nvSpPr>
            <p:cNvPr id="952" name="Google Shape;952;p49"/>
            <p:cNvSpPr txBox="1"/>
            <p:nvPr/>
          </p:nvSpPr>
          <p:spPr>
            <a:xfrm>
              <a:off x="1522511" y="3506441"/>
              <a:ext cx="7330200" cy="465600"/>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chemeClr val="dk1"/>
                </a:buClr>
                <a:buSzPts val="2333"/>
                <a:buFont typeface="Arial"/>
                <a:buNone/>
              </a:pPr>
              <a:r>
                <a:rPr b="1" i="0" lang="en-GB" sz="2333" u="none" cap="none" strike="noStrike">
                  <a:solidFill>
                    <a:schemeClr val="lt1"/>
                  </a:solidFill>
                  <a:latin typeface="Poppins Medium"/>
                  <a:ea typeface="Poppins Medium"/>
                  <a:cs typeface="Poppins Medium"/>
                  <a:sym typeface="Poppins Medium"/>
                </a:rPr>
                <a:t>SILENCIOSO Y SIN INTERRUPCIONES</a:t>
              </a:r>
              <a:endParaRPr b="0" i="0" sz="1000" u="none" cap="none" strike="noStrike">
                <a:solidFill>
                  <a:srgbClr val="000000"/>
                </a:solidFill>
                <a:latin typeface="Arial"/>
                <a:ea typeface="Arial"/>
                <a:cs typeface="Arial"/>
                <a:sym typeface="Arial"/>
              </a:endParaRPr>
            </a:p>
          </p:txBody>
        </p:sp>
        <p:sp>
          <p:nvSpPr>
            <p:cNvPr id="953" name="Google Shape;953;p49"/>
            <p:cNvSpPr txBox="1"/>
            <p:nvPr/>
          </p:nvSpPr>
          <p:spPr>
            <a:xfrm>
              <a:off x="1512285" y="6372599"/>
              <a:ext cx="6550087" cy="651279"/>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2733"/>
                <a:buFont typeface="Arial"/>
                <a:buNone/>
              </a:pPr>
              <a:r>
                <a:rPr b="1" i="0" lang="en-GB" sz="2733" u="none" cap="none" strike="noStrike">
                  <a:solidFill>
                    <a:srgbClr val="FFFFFF"/>
                  </a:solidFill>
                  <a:latin typeface="Poppins Medium"/>
                  <a:ea typeface="Poppins Medium"/>
                  <a:cs typeface="Poppins Medium"/>
                  <a:sym typeface="Poppins Medium"/>
                </a:rPr>
                <a:t>xx</a:t>
              </a:r>
              <a:endParaRPr b="0" i="0" sz="1400" u="none" cap="none" strike="noStrike">
                <a:solidFill>
                  <a:srgbClr val="000000"/>
                </a:solidFill>
                <a:latin typeface="Arial"/>
                <a:ea typeface="Arial"/>
                <a:cs typeface="Arial"/>
                <a:sym typeface="Arial"/>
              </a:endParaRPr>
            </a:p>
          </p:txBody>
        </p:sp>
        <p:sp>
          <p:nvSpPr>
            <p:cNvPr id="954" name="Google Shape;954;p49"/>
            <p:cNvSpPr txBox="1"/>
            <p:nvPr/>
          </p:nvSpPr>
          <p:spPr>
            <a:xfrm>
              <a:off x="1624111" y="1844460"/>
              <a:ext cx="7330200" cy="545400"/>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2733"/>
                <a:buFont typeface="Arial"/>
                <a:buNone/>
              </a:pPr>
              <a:r>
                <a:rPr b="1" i="0" lang="en-GB" sz="2733" u="none" cap="none" strike="noStrike">
                  <a:solidFill>
                    <a:srgbClr val="FFFFFF"/>
                  </a:solidFill>
                  <a:latin typeface="Poppins Medium"/>
                  <a:ea typeface="Poppins Medium"/>
                  <a:cs typeface="Poppins Medium"/>
                  <a:sym typeface="Poppins Medium"/>
                </a:rPr>
                <a:t>TÉCNICAMENTE EQUIPADO</a:t>
              </a:r>
              <a:endParaRPr b="0" i="0" sz="1400" u="none" cap="none" strike="noStrike">
                <a:solidFill>
                  <a:srgbClr val="000000"/>
                </a:solidFill>
                <a:latin typeface="Arial"/>
                <a:ea typeface="Arial"/>
                <a:cs typeface="Arial"/>
                <a:sym typeface="Arial"/>
              </a:endParaRPr>
            </a:p>
          </p:txBody>
        </p:sp>
      </p:grpSp>
      <p:sp>
        <p:nvSpPr>
          <p:cNvPr id="955" name="Google Shape;955;p49"/>
          <p:cNvSpPr/>
          <p:nvPr/>
        </p:nvSpPr>
        <p:spPr>
          <a:xfrm>
            <a:off x="11115371" y="0"/>
            <a:ext cx="7172607" cy="10284336"/>
          </a:xfrm>
          <a:custGeom>
            <a:rect b="b" l="l" r="r" t="t"/>
            <a:pathLst>
              <a:path extrusionOk="0" h="29405582" w="2050834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8">
              <a:alphaModFix/>
            </a:blip>
            <a:stretch>
              <a:fillRect b="0" l="-75762" r="-75765"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Work from home desk with solid fill" id="956" name="Google Shape;956;p49"/>
          <p:cNvPicPr preferRelativeResize="0"/>
          <p:nvPr/>
        </p:nvPicPr>
        <p:blipFill rotWithShape="1">
          <a:blip r:embed="rId9">
            <a:alphaModFix/>
          </a:blip>
          <a:srcRect b="0" l="0" r="0" t="0"/>
          <a:stretch/>
        </p:blipFill>
        <p:spPr>
          <a:xfrm>
            <a:off x="1753883" y="3962645"/>
            <a:ext cx="775604" cy="775604"/>
          </a:xfrm>
          <a:prstGeom prst="rect">
            <a:avLst/>
          </a:prstGeom>
          <a:noFill/>
          <a:ln>
            <a:noFill/>
          </a:ln>
        </p:spPr>
      </p:pic>
      <p:sp>
        <p:nvSpPr>
          <p:cNvPr id="957" name="Google Shape;957;p49"/>
          <p:cNvSpPr/>
          <p:nvPr/>
        </p:nvSpPr>
        <p:spPr>
          <a:xfrm>
            <a:off x="1847805" y="5260643"/>
            <a:ext cx="591399" cy="591399"/>
          </a:xfrm>
          <a:custGeom>
            <a:rect b="b" l="l" r="r" t="t"/>
            <a:pathLst>
              <a:path extrusionOk="0" h="788532" w="788532">
                <a:moveTo>
                  <a:pt x="0" y="0"/>
                </a:moveTo>
                <a:lnTo>
                  <a:pt x="788532" y="0"/>
                </a:lnTo>
                <a:lnTo>
                  <a:pt x="788532" y="788532"/>
                </a:lnTo>
                <a:lnTo>
                  <a:pt x="0" y="788532"/>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Meditation with solid fill" id="958" name="Google Shape;958;p49"/>
          <p:cNvPicPr preferRelativeResize="0"/>
          <p:nvPr/>
        </p:nvPicPr>
        <p:blipFill rotWithShape="1">
          <a:blip r:embed="rId11">
            <a:alphaModFix/>
          </a:blip>
          <a:srcRect b="0" l="0" r="0" t="0"/>
          <a:stretch/>
        </p:blipFill>
        <p:spPr>
          <a:xfrm>
            <a:off x="1730384" y="6246110"/>
            <a:ext cx="914400" cy="914400"/>
          </a:xfrm>
          <a:prstGeom prst="rect">
            <a:avLst/>
          </a:prstGeom>
          <a:noFill/>
          <a:ln>
            <a:noFill/>
          </a:ln>
        </p:spPr>
      </p:pic>
      <p:sp>
        <p:nvSpPr>
          <p:cNvPr id="959" name="Google Shape;959;p49"/>
          <p:cNvSpPr/>
          <p:nvPr/>
        </p:nvSpPr>
        <p:spPr>
          <a:xfrm>
            <a:off x="2141686" y="8628649"/>
            <a:ext cx="6239170" cy="667258"/>
          </a:xfrm>
          <a:custGeom>
            <a:rect b="b" l="l" r="r" t="t"/>
            <a:pathLst>
              <a:path extrusionOk="0" h="406400" w="3800029">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60" name="Google Shape;960;p49"/>
          <p:cNvSpPr/>
          <p:nvPr/>
        </p:nvSpPr>
        <p:spPr>
          <a:xfrm>
            <a:off x="1665029" y="8469453"/>
            <a:ext cx="953315" cy="953315"/>
          </a:xfrm>
          <a:custGeom>
            <a:rect b="b" l="l" r="r" t="t"/>
            <a:pathLst>
              <a:path extrusionOk="0" h="1271087" w="1271087">
                <a:moveTo>
                  <a:pt x="0" y="0"/>
                </a:moveTo>
                <a:lnTo>
                  <a:pt x="1271087" y="0"/>
                </a:lnTo>
                <a:lnTo>
                  <a:pt x="1271087" y="1271087"/>
                </a:lnTo>
                <a:lnTo>
                  <a:pt x="0" y="1271087"/>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Yoga with solid fill" id="961" name="Google Shape;961;p49"/>
          <p:cNvPicPr preferRelativeResize="0"/>
          <p:nvPr/>
        </p:nvPicPr>
        <p:blipFill rotWithShape="1">
          <a:blip r:embed="rId12">
            <a:alphaModFix/>
          </a:blip>
          <a:srcRect b="0" l="0" r="0" t="0"/>
          <a:stretch/>
        </p:blipFill>
        <p:spPr>
          <a:xfrm>
            <a:off x="1791894" y="8550613"/>
            <a:ext cx="762542" cy="762542"/>
          </a:xfrm>
          <a:prstGeom prst="rect">
            <a:avLst/>
          </a:prstGeom>
          <a:noFill/>
          <a:ln>
            <a:noFill/>
          </a:ln>
        </p:spPr>
      </p:pic>
      <p:sp>
        <p:nvSpPr>
          <p:cNvPr id="962" name="Google Shape;962;p49"/>
          <p:cNvSpPr txBox="1"/>
          <p:nvPr/>
        </p:nvSpPr>
        <p:spPr>
          <a:xfrm>
            <a:off x="2904228" y="8726957"/>
            <a:ext cx="4968900" cy="420600"/>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2733"/>
              <a:buFont typeface="Arial"/>
              <a:buNone/>
            </a:pPr>
            <a:r>
              <a:rPr b="1" i="0" lang="en-GB" sz="2733" u="none" cap="none" strike="noStrike">
                <a:solidFill>
                  <a:srgbClr val="FFFFFF"/>
                </a:solidFill>
                <a:latin typeface="Poppins"/>
                <a:ea typeface="Poppins"/>
                <a:cs typeface="Poppins"/>
                <a:sym typeface="Poppins"/>
              </a:rPr>
              <a:t>EQUILIBRADO</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p50"/>
          <p:cNvSpPr/>
          <p:nvPr/>
        </p:nvSpPr>
        <p:spPr>
          <a:xfrm>
            <a:off x="11818252" y="5114761"/>
            <a:ext cx="5029200" cy="1420262"/>
          </a:xfrm>
          <a:prstGeom prst="roundRect">
            <a:avLst>
              <a:gd fmla="val 44886" name="adj"/>
            </a:avLst>
          </a:prstGeom>
          <a:solidFill>
            <a:srgbClr val="7F7F7F"/>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t/>
            </a:r>
            <a:endParaRPr b="1" i="0" sz="3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chemeClr val="lt1"/>
                </a:solidFill>
                <a:latin typeface="Poppins"/>
                <a:ea typeface="Poppins"/>
                <a:cs typeface="Poppins"/>
                <a:sym typeface="Poppins"/>
              </a:rPr>
              <a:t>HORARIOS DE INICIO Y FIN CLARAMENTE DEFINIDOS</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969" name="Google Shape;969;p50"/>
          <p:cNvSpPr txBox="1"/>
          <p:nvPr/>
        </p:nvSpPr>
        <p:spPr>
          <a:xfrm>
            <a:off x="5060175" y="851850"/>
            <a:ext cx="8582700" cy="16392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GB" sz="5000" u="none" cap="none" strike="noStrike">
                <a:solidFill>
                  <a:srgbClr val="002C47"/>
                </a:solidFill>
                <a:latin typeface="Poppins"/>
                <a:ea typeface="Poppins"/>
                <a:cs typeface="Poppins"/>
                <a:sym typeface="Poppins"/>
              </a:rPr>
              <a:t>CÓMO ESTRUCTURAR UNA JORNADA LABORAL</a:t>
            </a:r>
            <a:endParaRPr b="0" i="0" sz="1400" u="none" cap="none" strike="noStrike">
              <a:solidFill>
                <a:srgbClr val="000000"/>
              </a:solidFill>
              <a:latin typeface="Arial"/>
              <a:ea typeface="Arial"/>
              <a:cs typeface="Arial"/>
              <a:sym typeface="Arial"/>
            </a:endParaRPr>
          </a:p>
        </p:txBody>
      </p:sp>
      <p:pic>
        <p:nvPicPr>
          <p:cNvPr descr="Stopwatch with solid fill" id="970" name="Google Shape;970;p50"/>
          <p:cNvPicPr preferRelativeResize="0"/>
          <p:nvPr/>
        </p:nvPicPr>
        <p:blipFill rotWithShape="1">
          <a:blip r:embed="rId3">
            <a:alphaModFix/>
          </a:blip>
          <a:srcRect b="0" l="0" r="0" t="0"/>
          <a:stretch/>
        </p:blipFill>
        <p:spPr>
          <a:xfrm>
            <a:off x="7587573" y="4842918"/>
            <a:ext cx="3048000" cy="3048000"/>
          </a:xfrm>
          <a:prstGeom prst="rect">
            <a:avLst/>
          </a:prstGeom>
          <a:noFill/>
          <a:ln>
            <a:noFill/>
          </a:ln>
        </p:spPr>
      </p:pic>
      <p:sp>
        <p:nvSpPr>
          <p:cNvPr id="971" name="Google Shape;971;p50"/>
          <p:cNvSpPr txBox="1"/>
          <p:nvPr/>
        </p:nvSpPr>
        <p:spPr>
          <a:xfrm>
            <a:off x="1752600" y="5344225"/>
            <a:ext cx="4909163" cy="471283"/>
          </a:xfrm>
          <a:prstGeom prst="rect">
            <a:avLst/>
          </a:prstGeom>
          <a:noFill/>
          <a:ln>
            <a:noFill/>
          </a:ln>
        </p:spPr>
        <p:txBody>
          <a:bodyPr anchorCtr="0" anchor="t" bIns="0" lIns="0" spcFirstLastPara="1" rIns="0" wrap="square" tIns="0">
            <a:spAutoFit/>
          </a:bodyPr>
          <a:lstStyle/>
          <a:p>
            <a:pPr indent="0" lvl="0" marL="0" marR="0" rtl="0" algn="ctr">
              <a:lnSpc>
                <a:spcPct val="122533"/>
              </a:lnSpc>
              <a:spcBef>
                <a:spcPts val="0"/>
              </a:spcBef>
              <a:spcAft>
                <a:spcPts val="0"/>
              </a:spcAft>
              <a:buClr>
                <a:srgbClr val="000000"/>
              </a:buClr>
              <a:buSzPts val="3000"/>
              <a:buFont typeface="Arial"/>
              <a:buNone/>
            </a:pPr>
            <a:r>
              <a:rPr b="1" i="0" lang="en-GB" sz="3000" u="none" cap="none" strike="noStrike">
                <a:solidFill>
                  <a:srgbClr val="000000"/>
                </a:solidFill>
                <a:latin typeface="Poppins"/>
                <a:ea typeface="Poppins"/>
                <a:cs typeface="Poppins"/>
                <a:sym typeface="Poppins"/>
              </a:rPr>
              <a:t>SOCIAL COMPONENT</a:t>
            </a:r>
            <a:endParaRPr b="0" i="0" sz="1400" u="none" cap="none" strike="noStrike">
              <a:solidFill>
                <a:srgbClr val="000000"/>
              </a:solidFill>
              <a:latin typeface="Arial"/>
              <a:ea typeface="Arial"/>
              <a:cs typeface="Arial"/>
              <a:sym typeface="Arial"/>
            </a:endParaRPr>
          </a:p>
        </p:txBody>
      </p:sp>
      <p:sp>
        <p:nvSpPr>
          <p:cNvPr id="972" name="Google Shape;972;p50"/>
          <p:cNvSpPr txBox="1"/>
          <p:nvPr/>
        </p:nvSpPr>
        <p:spPr>
          <a:xfrm>
            <a:off x="80900" y="3125425"/>
            <a:ext cx="18624900" cy="63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500"/>
              <a:buFont typeface="Arial"/>
              <a:buNone/>
            </a:pPr>
            <a:r>
              <a:rPr b="1" i="0" lang="en-GB" sz="3500" u="none" cap="none" strike="noStrike">
                <a:solidFill>
                  <a:srgbClr val="76923C"/>
                </a:solidFill>
                <a:latin typeface="Poppins"/>
                <a:ea typeface="Poppins"/>
                <a:cs typeface="Poppins"/>
                <a:sym typeface="Poppins"/>
              </a:rPr>
              <a:t>Una rutina estructurada en la oficina en casa es esencial para la productividad</a:t>
            </a:r>
            <a:endParaRPr b="1" i="0" sz="3500" u="none" cap="none" strike="noStrike">
              <a:solidFill>
                <a:srgbClr val="76923C"/>
              </a:solidFill>
              <a:latin typeface="Poppins"/>
              <a:ea typeface="Poppins"/>
              <a:cs typeface="Poppins"/>
              <a:sym typeface="Poppins"/>
            </a:endParaRPr>
          </a:p>
        </p:txBody>
      </p:sp>
      <p:sp>
        <p:nvSpPr>
          <p:cNvPr id="973" name="Google Shape;973;p50"/>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74" name="Google Shape;974;p50"/>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75" name="Google Shape;975;p50"/>
          <p:cNvSpPr/>
          <p:nvPr/>
        </p:nvSpPr>
        <p:spPr>
          <a:xfrm>
            <a:off x="10388191" y="7930581"/>
            <a:ext cx="5029200" cy="1420262"/>
          </a:xfrm>
          <a:prstGeom prst="roundRect">
            <a:avLst>
              <a:gd fmla="val 44886" name="adj"/>
            </a:avLst>
          </a:prstGeom>
          <a:solidFill>
            <a:srgbClr val="7F7F7F"/>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t/>
            </a:r>
            <a:endParaRPr b="1" i="0" sz="3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Poppins"/>
                <a:ea typeface="Poppins"/>
                <a:cs typeface="Poppins"/>
                <a:sym typeface="Poppins"/>
              </a:rPr>
              <a:t>BLOQUES DE TIEMPO PARA ACTIVIDAD CONCENTRADA</a:t>
            </a:r>
            <a:endParaRPr b="0" i="0" sz="13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976" name="Google Shape;976;p50"/>
          <p:cNvSpPr/>
          <p:nvPr/>
        </p:nvSpPr>
        <p:spPr>
          <a:xfrm>
            <a:off x="2847911" y="7968024"/>
            <a:ext cx="5029200" cy="1420262"/>
          </a:xfrm>
          <a:prstGeom prst="roundRect">
            <a:avLst>
              <a:gd fmla="val 44886" name="adj"/>
            </a:avLst>
          </a:prstGeom>
          <a:solidFill>
            <a:srgbClr val="7F7F7F"/>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t/>
            </a:r>
            <a:endParaRPr b="1" i="0" sz="2200" u="none" cap="none" strike="noStrike">
              <a:solidFill>
                <a:srgbClr val="000000"/>
              </a:solidFill>
              <a:latin typeface="Poppins"/>
              <a:ea typeface="Poppins"/>
              <a:cs typeface="Poppins"/>
              <a:sym typeface="Poppins"/>
            </a:endParaRPr>
          </a:p>
          <a:p>
            <a:pPr indent="0" lvl="0" marL="0" marR="0" rtl="0" algn="ctr">
              <a:lnSpc>
                <a:spcPct val="122533"/>
              </a:lnSpc>
              <a:spcBef>
                <a:spcPts val="0"/>
              </a:spcBef>
              <a:spcAft>
                <a:spcPts val="0"/>
              </a:spcAft>
              <a:buClr>
                <a:srgbClr val="000000"/>
              </a:buClr>
              <a:buSzPts val="2200"/>
              <a:buFont typeface="Arial"/>
              <a:buNone/>
            </a:pPr>
            <a:r>
              <a:rPr b="1" i="0" lang="en-GB" sz="2200" u="none" cap="none" strike="noStrike">
                <a:solidFill>
                  <a:schemeClr val="lt1"/>
                </a:solidFill>
                <a:latin typeface="Poppins"/>
                <a:ea typeface="Poppins"/>
                <a:cs typeface="Poppins"/>
                <a:sym typeface="Poppins"/>
              </a:rPr>
              <a:t>PAUSAS ACTIVAS VIRTUALES / ENTRENAMIENTO ERGONÓMICO</a:t>
            </a:r>
            <a:endParaRPr b="0" i="0" sz="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Calibri"/>
              <a:ea typeface="Calibri"/>
              <a:cs typeface="Calibri"/>
              <a:sym typeface="Calibri"/>
            </a:endParaRPr>
          </a:p>
        </p:txBody>
      </p:sp>
      <p:sp>
        <p:nvSpPr>
          <p:cNvPr id="977" name="Google Shape;977;p50"/>
          <p:cNvSpPr/>
          <p:nvPr/>
        </p:nvSpPr>
        <p:spPr>
          <a:xfrm>
            <a:off x="1770434" y="5078282"/>
            <a:ext cx="5029200" cy="1420262"/>
          </a:xfrm>
          <a:prstGeom prst="roundRect">
            <a:avLst>
              <a:gd fmla="val 44886" name="adj"/>
            </a:avLst>
          </a:prstGeom>
          <a:solidFill>
            <a:srgbClr val="7F7F7F"/>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en-GB" sz="3000" u="none" cap="none" strike="noStrike">
                <a:solidFill>
                  <a:schemeClr val="lt1"/>
                </a:solidFill>
                <a:latin typeface="Poppins"/>
                <a:ea typeface="Poppins"/>
                <a:cs typeface="Poppins"/>
                <a:sym typeface="Poppins"/>
              </a:rPr>
              <a:t>COMPONENTE SOCIAL</a:t>
            </a:r>
            <a:endParaRPr b="0" i="0" sz="3000" u="none" cap="none" strike="noStrike">
              <a:solidFill>
                <a:schemeClr val="lt1"/>
              </a:solidFill>
              <a:latin typeface="Calibri"/>
              <a:ea typeface="Calibri"/>
              <a:cs typeface="Calibri"/>
              <a:sym typeface="Calibri"/>
            </a:endParaRPr>
          </a:p>
        </p:txBody>
      </p:sp>
      <p:grpSp>
        <p:nvGrpSpPr>
          <p:cNvPr id="978" name="Google Shape;978;p50"/>
          <p:cNvGrpSpPr/>
          <p:nvPr/>
        </p:nvGrpSpPr>
        <p:grpSpPr>
          <a:xfrm>
            <a:off x="-1158468" y="9816588"/>
            <a:ext cx="20973813" cy="837562"/>
            <a:chOff x="0" y="-57150"/>
            <a:chExt cx="11607985" cy="463550"/>
          </a:xfrm>
        </p:grpSpPr>
        <p:sp>
          <p:nvSpPr>
            <p:cNvPr id="979" name="Google Shape;979;p50"/>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80" name="Google Shape;980;p50"/>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81" name="Google Shape;981;p50"/>
          <p:cNvSpPr/>
          <p:nvPr/>
        </p:nvSpPr>
        <p:spPr>
          <a:xfrm>
            <a:off x="2286000" y="644594"/>
            <a:ext cx="2774170" cy="1664502"/>
          </a:xfrm>
          <a:custGeom>
            <a:rect b="b" l="l" r="r" t="t"/>
            <a:pathLst>
              <a:path extrusionOk="0" h="1664502" w="2774170">
                <a:moveTo>
                  <a:pt x="0" y="0"/>
                </a:moveTo>
                <a:lnTo>
                  <a:pt x="2774170" y="0"/>
                </a:lnTo>
                <a:lnTo>
                  <a:pt x="2774170" y="1664501"/>
                </a:lnTo>
                <a:lnTo>
                  <a:pt x="0" y="166450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sp>
        <p:nvSpPr>
          <p:cNvPr id="987" name="Google Shape;987;p51"/>
          <p:cNvSpPr/>
          <p:nvPr/>
        </p:nvSpPr>
        <p:spPr>
          <a:xfrm>
            <a:off x="10248483" y="3652590"/>
            <a:ext cx="3010180" cy="2829866"/>
          </a:xfrm>
          <a:prstGeom prst="ellipse">
            <a:avLst/>
          </a:prstGeom>
          <a:solidFill>
            <a:schemeClr val="lt2">
              <a:alpha val="49803"/>
            </a:schemeClr>
          </a:solidFill>
          <a:ln cap="flat" cmpd="sng" w="25400">
            <a:solidFill>
              <a:srgbClr val="21364F">
                <a:alpha val="74509"/>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988" name="Google Shape;988;p51"/>
          <p:cNvGrpSpPr/>
          <p:nvPr/>
        </p:nvGrpSpPr>
        <p:grpSpPr>
          <a:xfrm rot="5400000">
            <a:off x="-412586" y="412536"/>
            <a:ext cx="10286810" cy="9461738"/>
            <a:chOff x="0" y="0"/>
            <a:chExt cx="5661114" cy="1674318"/>
          </a:xfrm>
        </p:grpSpPr>
        <p:sp>
          <p:nvSpPr>
            <p:cNvPr id="989" name="Google Shape;989;p51"/>
            <p:cNvSpPr/>
            <p:nvPr/>
          </p:nvSpPr>
          <p:spPr>
            <a:xfrm>
              <a:off x="0" y="0"/>
              <a:ext cx="5661114" cy="1674318"/>
            </a:xfrm>
            <a:custGeom>
              <a:rect b="b" l="l" r="r" t="t"/>
              <a:pathLst>
                <a:path extrusionOk="0" h="1674318" w="5661114">
                  <a:moveTo>
                    <a:pt x="0" y="0"/>
                  </a:moveTo>
                  <a:lnTo>
                    <a:pt x="5661114" y="0"/>
                  </a:lnTo>
                  <a:lnTo>
                    <a:pt x="5661114" y="1674318"/>
                  </a:lnTo>
                  <a:lnTo>
                    <a:pt x="0" y="1674318"/>
                  </a:lnTo>
                  <a:close/>
                </a:path>
              </a:pathLst>
            </a:custGeom>
            <a:solidFill>
              <a:srgbClr val="659FA2">
                <a:alpha val="7843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90" name="Google Shape;990;p51"/>
            <p:cNvSpPr txBox="1"/>
            <p:nvPr/>
          </p:nvSpPr>
          <p:spPr>
            <a:xfrm>
              <a:off x="0" y="0"/>
              <a:ext cx="5661114" cy="1674318"/>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91" name="Google Shape;991;p51"/>
          <p:cNvSpPr/>
          <p:nvPr/>
        </p:nvSpPr>
        <p:spPr>
          <a:xfrm>
            <a:off x="9877819" y="3150388"/>
            <a:ext cx="3810000" cy="3771898"/>
          </a:xfrm>
          <a:prstGeom prst="ellipse">
            <a:avLst/>
          </a:prstGeom>
          <a:solidFill>
            <a:schemeClr val="lt1"/>
          </a:solidFill>
          <a:ln cap="flat" cmpd="sng" w="1270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2" name="Google Shape;992;p51"/>
          <p:cNvSpPr/>
          <p:nvPr/>
        </p:nvSpPr>
        <p:spPr>
          <a:xfrm rot="4166059">
            <a:off x="12181851" y="7206719"/>
            <a:ext cx="416490" cy="637038"/>
          </a:xfrm>
          <a:prstGeom prst="rightBrace">
            <a:avLst>
              <a:gd fmla="val 39040" name="adj1"/>
              <a:gd fmla="val 44393" name="adj2"/>
            </a:avLst>
          </a:prstGeom>
          <a:noFill/>
          <a:ln cap="flat" cmpd="sng" w="508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93" name="Google Shape;993;p51"/>
          <p:cNvSpPr/>
          <p:nvPr/>
        </p:nvSpPr>
        <p:spPr>
          <a:xfrm rot="-1263976">
            <a:off x="13642998" y="2866247"/>
            <a:ext cx="643915" cy="3105532"/>
          </a:xfrm>
          <a:prstGeom prst="rightBrace">
            <a:avLst>
              <a:gd fmla="val 8333" name="adj1"/>
              <a:gd fmla="val 55901" name="adj2"/>
            </a:avLst>
          </a:prstGeom>
          <a:noFill/>
          <a:ln cap="flat" cmpd="sng" w="508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94" name="Google Shape;994;p51"/>
          <p:cNvSpPr/>
          <p:nvPr/>
        </p:nvSpPr>
        <p:spPr>
          <a:xfrm>
            <a:off x="13258663" y="5036337"/>
            <a:ext cx="114300" cy="91452"/>
          </a:xfrm>
          <a:prstGeom prst="ellipse">
            <a:avLst/>
          </a:prstGeom>
          <a:solidFill>
            <a:schemeClr val="dk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5" name="Google Shape;995;p51"/>
          <p:cNvSpPr/>
          <p:nvPr/>
        </p:nvSpPr>
        <p:spPr>
          <a:xfrm>
            <a:off x="11692646" y="6482456"/>
            <a:ext cx="114300" cy="91452"/>
          </a:xfrm>
          <a:prstGeom prst="ellipse">
            <a:avLst/>
          </a:prstGeom>
          <a:solidFill>
            <a:schemeClr val="dk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6" name="Google Shape;996;p51"/>
          <p:cNvSpPr/>
          <p:nvPr/>
        </p:nvSpPr>
        <p:spPr>
          <a:xfrm>
            <a:off x="10170465" y="5036337"/>
            <a:ext cx="114300" cy="91452"/>
          </a:xfrm>
          <a:prstGeom prst="ellipse">
            <a:avLst/>
          </a:prstGeom>
          <a:solidFill>
            <a:schemeClr val="dk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997" name="Google Shape;997;p51"/>
          <p:cNvCxnSpPr/>
          <p:nvPr/>
        </p:nvCxnSpPr>
        <p:spPr>
          <a:xfrm>
            <a:off x="11725669" y="5036337"/>
            <a:ext cx="13180" cy="1343801"/>
          </a:xfrm>
          <a:prstGeom prst="straightConnector1">
            <a:avLst/>
          </a:prstGeom>
          <a:noFill/>
          <a:ln cap="flat" cmpd="sng" w="25400">
            <a:solidFill>
              <a:srgbClr val="D6E3BC"/>
            </a:solidFill>
            <a:prstDash val="dot"/>
            <a:round/>
            <a:headEnd len="sm" w="sm" type="none"/>
            <a:tailEnd len="sm" w="sm" type="none"/>
          </a:ln>
        </p:spPr>
      </p:cxnSp>
      <p:sp>
        <p:nvSpPr>
          <p:cNvPr id="998" name="Google Shape;998;p51"/>
          <p:cNvSpPr/>
          <p:nvPr/>
        </p:nvSpPr>
        <p:spPr>
          <a:xfrm rot="-743672">
            <a:off x="11609922" y="5060128"/>
            <a:ext cx="542423" cy="1321446"/>
          </a:xfrm>
          <a:prstGeom prst="triangle">
            <a:avLst>
              <a:gd fmla="val 48927" name="adj"/>
            </a:avLst>
          </a:prstGeom>
          <a:solidFill>
            <a:schemeClr val="accent3">
              <a:alpha val="4196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9" name="Google Shape;999;p51"/>
          <p:cNvSpPr txBox="1"/>
          <p:nvPr/>
        </p:nvSpPr>
        <p:spPr>
          <a:xfrm>
            <a:off x="6172200" y="851847"/>
            <a:ext cx="7696200" cy="769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GB" sz="5000" u="none" cap="none" strike="noStrike">
                <a:solidFill>
                  <a:srgbClr val="002C47"/>
                </a:solidFill>
                <a:latin typeface="Poppins"/>
                <a:ea typeface="Poppins"/>
                <a:cs typeface="Poppins"/>
                <a:sym typeface="Poppins"/>
              </a:rPr>
              <a:t>TÉCNICA POMODORO</a:t>
            </a:r>
            <a:endParaRPr b="0" i="0" sz="1400" u="none" cap="none" strike="noStrike">
              <a:solidFill>
                <a:srgbClr val="000000"/>
              </a:solidFill>
              <a:latin typeface="Arial"/>
              <a:ea typeface="Arial"/>
              <a:cs typeface="Arial"/>
              <a:sym typeface="Arial"/>
            </a:endParaRPr>
          </a:p>
        </p:txBody>
      </p:sp>
      <p:cxnSp>
        <p:nvCxnSpPr>
          <p:cNvPr id="1000" name="Google Shape;1000;p51"/>
          <p:cNvCxnSpPr/>
          <p:nvPr/>
        </p:nvCxnSpPr>
        <p:spPr>
          <a:xfrm flipH="1" rot="10800000">
            <a:off x="11732227" y="4107498"/>
            <a:ext cx="13211" cy="928839"/>
          </a:xfrm>
          <a:prstGeom prst="straightConnector1">
            <a:avLst/>
          </a:prstGeom>
          <a:noFill/>
          <a:ln cap="flat" cmpd="sng" w="88900">
            <a:solidFill>
              <a:schemeClr val="dk1"/>
            </a:solidFill>
            <a:prstDash val="solid"/>
            <a:round/>
            <a:headEnd len="sm" w="sm" type="none"/>
            <a:tailEnd len="med" w="med" type="triangle"/>
          </a:ln>
        </p:spPr>
      </p:cxnSp>
      <p:cxnSp>
        <p:nvCxnSpPr>
          <p:cNvPr id="1001" name="Google Shape;1001;p51"/>
          <p:cNvCxnSpPr>
            <a:stCxn id="998" idx="0"/>
          </p:cNvCxnSpPr>
          <p:nvPr/>
        </p:nvCxnSpPr>
        <p:spPr>
          <a:xfrm>
            <a:off x="11733630" y="5076777"/>
            <a:ext cx="597300" cy="1303500"/>
          </a:xfrm>
          <a:prstGeom prst="straightConnector1">
            <a:avLst/>
          </a:prstGeom>
          <a:noFill/>
          <a:ln cap="flat" cmpd="sng" w="88900">
            <a:solidFill>
              <a:schemeClr val="dk1"/>
            </a:solidFill>
            <a:prstDash val="solid"/>
            <a:round/>
            <a:headEnd len="sm" w="sm" type="none"/>
            <a:tailEnd len="med" w="med" type="triangle"/>
          </a:ln>
        </p:spPr>
      </p:cxnSp>
      <p:sp>
        <p:nvSpPr>
          <p:cNvPr id="1002" name="Google Shape;1002;p51"/>
          <p:cNvSpPr txBox="1"/>
          <p:nvPr/>
        </p:nvSpPr>
        <p:spPr>
          <a:xfrm>
            <a:off x="14345949" y="3292000"/>
            <a:ext cx="3419400" cy="1477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GB" sz="3000" u="none" cap="none" strike="noStrike">
                <a:solidFill>
                  <a:schemeClr val="dk1"/>
                </a:solidFill>
                <a:latin typeface="Poppins"/>
                <a:ea typeface="Poppins"/>
                <a:cs typeface="Poppins"/>
                <a:sym typeface="Poppins"/>
              </a:rPr>
              <a:t>25 minutos de trabajo ininterrumpido</a:t>
            </a:r>
            <a:endParaRPr b="0" i="0" sz="1400" u="none" cap="none" strike="noStrike">
              <a:solidFill>
                <a:srgbClr val="000000"/>
              </a:solidFill>
              <a:latin typeface="Arial"/>
              <a:ea typeface="Arial"/>
              <a:cs typeface="Arial"/>
              <a:sym typeface="Arial"/>
            </a:endParaRPr>
          </a:p>
        </p:txBody>
      </p:sp>
      <p:sp>
        <p:nvSpPr>
          <p:cNvPr id="1003" name="Google Shape;1003;p51"/>
          <p:cNvSpPr txBox="1"/>
          <p:nvPr/>
        </p:nvSpPr>
        <p:spPr>
          <a:xfrm>
            <a:off x="11474424" y="7926242"/>
            <a:ext cx="3200400"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GB" sz="3000" u="none" cap="none" strike="noStrike">
                <a:solidFill>
                  <a:schemeClr val="accent3"/>
                </a:solidFill>
                <a:latin typeface="Poppins"/>
                <a:ea typeface="Poppins"/>
                <a:cs typeface="Poppins"/>
                <a:sym typeface="Poppins"/>
              </a:rPr>
              <a:t>5-minute break</a:t>
            </a:r>
            <a:endParaRPr b="0" i="0" sz="1400" u="none" cap="none" strike="noStrike">
              <a:solidFill>
                <a:srgbClr val="000000"/>
              </a:solidFill>
              <a:latin typeface="Arial"/>
              <a:ea typeface="Arial"/>
              <a:cs typeface="Arial"/>
              <a:sym typeface="Arial"/>
            </a:endParaRPr>
          </a:p>
        </p:txBody>
      </p:sp>
      <p:sp>
        <p:nvSpPr>
          <p:cNvPr id="1004" name="Google Shape;1004;p51"/>
          <p:cNvSpPr/>
          <p:nvPr/>
        </p:nvSpPr>
        <p:spPr>
          <a:xfrm>
            <a:off x="0" y="34994"/>
            <a:ext cx="2774170" cy="1664502"/>
          </a:xfrm>
          <a:custGeom>
            <a:rect b="b" l="l" r="r" t="t"/>
            <a:pathLst>
              <a:path extrusionOk="0" h="1664502" w="2774170">
                <a:moveTo>
                  <a:pt x="0" y="0"/>
                </a:moveTo>
                <a:lnTo>
                  <a:pt x="2774170" y="0"/>
                </a:lnTo>
                <a:lnTo>
                  <a:pt x="2774170" y="1664501"/>
                </a:lnTo>
                <a:lnTo>
                  <a:pt x="0" y="166450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05" name="Google Shape;1005;p51"/>
          <p:cNvSpPr txBox="1"/>
          <p:nvPr/>
        </p:nvSpPr>
        <p:spPr>
          <a:xfrm>
            <a:off x="295314" y="2159788"/>
            <a:ext cx="8730300" cy="79425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3000"/>
              <a:buFont typeface="Arial"/>
              <a:buChar char="•"/>
            </a:pPr>
            <a:r>
              <a:rPr b="0" i="0" lang="en-GB" sz="3000" u="none" cap="none" strike="noStrike">
                <a:solidFill>
                  <a:schemeClr val="lt1"/>
                </a:solidFill>
                <a:latin typeface="Poppins"/>
                <a:ea typeface="Poppins"/>
                <a:cs typeface="Poppins"/>
                <a:sym typeface="Poppins"/>
              </a:rPr>
              <a:t>Método de gestión del tiempo</a:t>
            </a:r>
            <a:br>
              <a:rPr b="0" i="0" lang="en-GB" sz="3000" u="none" cap="none" strike="noStrike">
                <a:solidFill>
                  <a:schemeClr val="lt1"/>
                </a:solidFill>
                <a:latin typeface="Poppins"/>
                <a:ea typeface="Poppins"/>
                <a:cs typeface="Poppins"/>
                <a:sym typeface="Poppins"/>
              </a:rPr>
            </a:br>
            <a:endParaRPr b="0" i="0" sz="3000" u="none" cap="none" strike="noStrike">
              <a:solidFill>
                <a:schemeClr val="lt1"/>
              </a:solidFill>
              <a:latin typeface="Poppins"/>
              <a:ea typeface="Poppins"/>
              <a:cs typeface="Poppins"/>
              <a:sym typeface="Poppins"/>
            </a:endParaRPr>
          </a:p>
          <a:p>
            <a:pPr indent="-285750" lvl="0" marL="285750" marR="0" rtl="0" algn="l">
              <a:lnSpc>
                <a:spcPct val="100000"/>
              </a:lnSpc>
              <a:spcBef>
                <a:spcPts val="0"/>
              </a:spcBef>
              <a:spcAft>
                <a:spcPts val="0"/>
              </a:spcAft>
              <a:buClr>
                <a:schemeClr val="lt1"/>
              </a:buClr>
              <a:buSzPts val="3000"/>
              <a:buFont typeface="Arial"/>
              <a:buChar char="•"/>
            </a:pPr>
            <a:r>
              <a:rPr b="0" i="0" lang="en-GB" sz="3000" u="none" cap="none" strike="noStrike">
                <a:solidFill>
                  <a:schemeClr val="lt1"/>
                </a:solidFill>
                <a:latin typeface="Poppins"/>
                <a:ea typeface="Poppins"/>
                <a:cs typeface="Poppins"/>
                <a:sym typeface="Poppins"/>
              </a:rPr>
              <a:t>Genera claridad mediante intervalos de trabajo definidos</a:t>
            </a:r>
            <a:br>
              <a:rPr b="0" i="0" lang="en-GB" sz="3000" u="none" cap="none" strike="noStrike">
                <a:solidFill>
                  <a:schemeClr val="lt1"/>
                </a:solidFill>
                <a:latin typeface="Poppins"/>
                <a:ea typeface="Poppins"/>
                <a:cs typeface="Poppins"/>
                <a:sym typeface="Poppins"/>
              </a:rPr>
            </a:br>
            <a:endParaRPr b="0" i="0" sz="3000" u="none" cap="none" strike="noStrike">
              <a:solidFill>
                <a:schemeClr val="lt1"/>
              </a:solidFill>
              <a:latin typeface="Poppins"/>
              <a:ea typeface="Poppins"/>
              <a:cs typeface="Poppins"/>
              <a:sym typeface="Poppins"/>
            </a:endParaRPr>
          </a:p>
          <a:p>
            <a:pPr indent="-285750" lvl="0" marL="285750" marR="0" rtl="0" algn="l">
              <a:lnSpc>
                <a:spcPct val="100000"/>
              </a:lnSpc>
              <a:spcBef>
                <a:spcPts val="0"/>
              </a:spcBef>
              <a:spcAft>
                <a:spcPts val="0"/>
              </a:spcAft>
              <a:buClr>
                <a:schemeClr val="lt1"/>
              </a:buClr>
              <a:buSzPts val="3000"/>
              <a:buFont typeface="Arial"/>
              <a:buChar char="•"/>
            </a:pPr>
            <a:r>
              <a:rPr b="0" i="0" lang="en-GB" sz="3000" u="none" cap="none" strike="noStrike">
                <a:solidFill>
                  <a:schemeClr val="lt1"/>
                </a:solidFill>
                <a:latin typeface="Poppins"/>
                <a:ea typeface="Poppins"/>
                <a:cs typeface="Poppins"/>
                <a:sym typeface="Poppins"/>
              </a:rPr>
              <a:t>Motiva a los empleados a respetar los límites de tiempo</a:t>
            </a:r>
            <a:br>
              <a:rPr b="0" i="0" lang="en-GB" sz="3000" u="none" cap="none" strike="noStrike">
                <a:solidFill>
                  <a:schemeClr val="lt1"/>
                </a:solidFill>
                <a:latin typeface="Poppins"/>
                <a:ea typeface="Poppins"/>
                <a:cs typeface="Poppins"/>
                <a:sym typeface="Poppins"/>
              </a:rPr>
            </a:br>
            <a:endParaRPr b="0" i="0" sz="3000" u="none" cap="none" strike="noStrike">
              <a:solidFill>
                <a:schemeClr val="lt1"/>
              </a:solidFill>
              <a:latin typeface="Poppins"/>
              <a:ea typeface="Poppins"/>
              <a:cs typeface="Poppins"/>
              <a:sym typeface="Poppins"/>
            </a:endParaRPr>
          </a:p>
          <a:p>
            <a:pPr indent="-285750" lvl="0" marL="285750" marR="0" rtl="0" algn="l">
              <a:lnSpc>
                <a:spcPct val="100000"/>
              </a:lnSpc>
              <a:spcBef>
                <a:spcPts val="0"/>
              </a:spcBef>
              <a:spcAft>
                <a:spcPts val="0"/>
              </a:spcAft>
              <a:buClr>
                <a:schemeClr val="lt1"/>
              </a:buClr>
              <a:buSzPts val="3000"/>
              <a:buFont typeface="Arial"/>
              <a:buChar char="•"/>
            </a:pPr>
            <a:r>
              <a:rPr b="0" i="0" lang="en-GB" sz="3000" u="none" cap="none" strike="noStrike">
                <a:solidFill>
                  <a:schemeClr val="lt1"/>
                </a:solidFill>
                <a:latin typeface="Poppins"/>
                <a:ea typeface="Poppins"/>
                <a:cs typeface="Poppins"/>
                <a:sym typeface="Poppins"/>
              </a:rPr>
              <a:t>Los mantiene mentalmente frescos</a:t>
            </a:r>
            <a:br>
              <a:rPr b="0" i="0" lang="en-GB" sz="3000" u="none" cap="none" strike="noStrike">
                <a:solidFill>
                  <a:schemeClr val="lt1"/>
                </a:solidFill>
                <a:latin typeface="Poppins"/>
                <a:ea typeface="Poppins"/>
                <a:cs typeface="Poppins"/>
                <a:sym typeface="Poppins"/>
              </a:rPr>
            </a:br>
            <a:endParaRPr b="0" i="0" sz="3000" u="none" cap="none" strike="noStrike">
              <a:solidFill>
                <a:schemeClr val="lt1"/>
              </a:solidFill>
              <a:latin typeface="Poppins"/>
              <a:ea typeface="Poppins"/>
              <a:cs typeface="Poppins"/>
              <a:sym typeface="Poppins"/>
            </a:endParaRPr>
          </a:p>
          <a:p>
            <a:pPr indent="-285750" lvl="0" marL="285750" marR="0" rtl="0" algn="l">
              <a:lnSpc>
                <a:spcPct val="100000"/>
              </a:lnSpc>
              <a:spcBef>
                <a:spcPts val="0"/>
              </a:spcBef>
              <a:spcAft>
                <a:spcPts val="0"/>
              </a:spcAft>
              <a:buClr>
                <a:schemeClr val="lt1"/>
              </a:buClr>
              <a:buSzPts val="3000"/>
              <a:buFont typeface="Arial"/>
              <a:buChar char="•"/>
            </a:pPr>
            <a:r>
              <a:rPr b="0" i="0" lang="en-GB" sz="3000" u="none" cap="none" strike="noStrike">
                <a:solidFill>
                  <a:schemeClr val="lt1"/>
                </a:solidFill>
                <a:latin typeface="Poppins"/>
                <a:ea typeface="Poppins"/>
                <a:cs typeface="Poppins"/>
                <a:sym typeface="Poppins"/>
              </a:rPr>
              <a:t>Garantiza una productividad constantemente alta y la satisfacción de los empleados</a:t>
            </a:r>
            <a:br>
              <a:rPr b="0" i="0" lang="en-GB" sz="3000" u="none" cap="none" strike="noStrike">
                <a:solidFill>
                  <a:schemeClr val="lt1"/>
                </a:solidFill>
                <a:latin typeface="Poppins"/>
                <a:ea typeface="Poppins"/>
                <a:cs typeface="Poppins"/>
                <a:sym typeface="Poppins"/>
              </a:rPr>
            </a:br>
            <a:endParaRPr b="0" i="0" sz="3000" u="none" cap="none" strike="noStrike">
              <a:solidFill>
                <a:schemeClr val="lt1"/>
              </a:solidFill>
              <a:latin typeface="Poppins"/>
              <a:ea typeface="Poppins"/>
              <a:cs typeface="Poppins"/>
              <a:sym typeface="Poppins"/>
            </a:endParaRPr>
          </a:p>
          <a:p>
            <a:pPr indent="-285750" lvl="0" marL="285750" marR="0" rtl="0" algn="l">
              <a:lnSpc>
                <a:spcPct val="100000"/>
              </a:lnSpc>
              <a:spcBef>
                <a:spcPts val="0"/>
              </a:spcBef>
              <a:spcAft>
                <a:spcPts val="0"/>
              </a:spcAft>
              <a:buClr>
                <a:schemeClr val="lt1"/>
              </a:buClr>
              <a:buSzPts val="3000"/>
              <a:buFont typeface="Arial"/>
              <a:buChar char="•"/>
            </a:pPr>
            <a:r>
              <a:rPr b="0" i="0" lang="en-GB" sz="3000" u="none" cap="none" strike="noStrike">
                <a:solidFill>
                  <a:schemeClr val="lt1"/>
                </a:solidFill>
                <a:latin typeface="Poppins"/>
                <a:ea typeface="Poppins"/>
                <a:cs typeface="Poppins"/>
                <a:sym typeface="Poppins"/>
              </a:rPr>
              <a:t>Los intervalos pueden adaptarse de forma flexible a tareas urgentes (preparación de reuniones, respuesta a clientes, etc.)</a:t>
            </a:r>
            <a:endParaRPr b="0" i="0" sz="3000" u="none" cap="none" strike="noStrike">
              <a:solidFill>
                <a:schemeClr val="lt1"/>
              </a:solidFill>
              <a:latin typeface="Poppins"/>
              <a:ea typeface="Poppins"/>
              <a:cs typeface="Poppins"/>
              <a:sym typeface="Poppins"/>
            </a:endParaRPr>
          </a:p>
        </p:txBody>
      </p:sp>
      <p:sp>
        <p:nvSpPr>
          <p:cNvPr id="1006" name="Google Shape;1006;p51"/>
          <p:cNvSpPr/>
          <p:nvPr/>
        </p:nvSpPr>
        <p:spPr>
          <a:xfrm>
            <a:off x="11692646" y="3561138"/>
            <a:ext cx="114300" cy="91452"/>
          </a:xfrm>
          <a:prstGeom prst="ellipse">
            <a:avLst/>
          </a:prstGeom>
          <a:solidFill>
            <a:schemeClr val="dk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6"/>
          <p:cNvSpPr/>
          <p:nvPr/>
        </p:nvSpPr>
        <p:spPr>
          <a:xfrm>
            <a:off x="13252" y="-2262"/>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3">
              <a:alphaModFix/>
            </a:blip>
            <a:stretch>
              <a:fillRect b="0" l="-17353" r="-5970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aphicFrame>
        <p:nvGraphicFramePr>
          <p:cNvPr id="135" name="Google Shape;135;p16"/>
          <p:cNvGraphicFramePr/>
          <p:nvPr/>
        </p:nvGraphicFramePr>
        <p:xfrm>
          <a:off x="13252" y="11596"/>
          <a:ext cx="3000000" cy="3000000"/>
        </p:xfrm>
        <a:graphic>
          <a:graphicData uri="http://schemas.openxmlformats.org/drawingml/2006/table">
            <a:tbl>
              <a:tblPr bandRow="1" firstRow="1">
                <a:noFill/>
                <a:tableStyleId>{58CFBFF7-00DB-4776-B897-BBC53065665C}</a:tableStyleId>
              </a:tblPr>
              <a:tblGrid>
                <a:gridCol w="6074450"/>
                <a:gridCol w="6117550"/>
                <a:gridCol w="6096000"/>
              </a:tblGrid>
              <a:tr h="5235975">
                <a:tc>
                  <a:txBody>
                    <a:bodyPr/>
                    <a:lstStyle/>
                    <a:p>
                      <a:pPr indent="0" lvl="0" marL="0" marR="0" rtl="0" algn="ctr">
                        <a:lnSpc>
                          <a:spcPct val="100000"/>
                        </a:lnSpc>
                        <a:spcBef>
                          <a:spcPts val="0"/>
                        </a:spcBef>
                        <a:spcAft>
                          <a:spcPts val="0"/>
                        </a:spcAft>
                        <a:buClr>
                          <a:srgbClr val="000000"/>
                        </a:buClr>
                        <a:buSzPts val="4000"/>
                        <a:buFont typeface="Arial"/>
                        <a:buNone/>
                      </a:pPr>
                      <a:r>
                        <a:t/>
                      </a:r>
                      <a:endParaRPr sz="4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Poppins"/>
                        <a:buNone/>
                      </a:pPr>
                      <a:r>
                        <a:rPr lang="en-GB" sz="6500" u="none" cap="none" strike="noStrike">
                          <a:solidFill>
                            <a:srgbClr val="000000"/>
                          </a:solidFill>
                          <a:latin typeface="Poppins"/>
                          <a:ea typeface="Poppins"/>
                          <a:cs typeface="Poppins"/>
                          <a:sym typeface="Poppins"/>
                        </a:rPr>
                        <a:t>Lección </a:t>
                      </a:r>
                      <a:r>
                        <a:rPr b="1" lang="en-GB" sz="6500" u="none" cap="none" strike="noStrike">
                          <a:solidFill>
                            <a:srgbClr val="000000"/>
                          </a:solidFill>
                          <a:latin typeface="Poppins"/>
                          <a:ea typeface="Poppins"/>
                          <a:cs typeface="Poppins"/>
                          <a:sym typeface="Poppins"/>
                        </a:rPr>
                        <a:t>1 </a:t>
                      </a:r>
                      <a:endParaRPr sz="1400" u="none" cap="none" strike="noStrike"/>
                    </a:p>
                    <a:p>
                      <a:pPr indent="0" lvl="0" marL="0" marR="0" rtl="0" algn="ctr">
                        <a:lnSpc>
                          <a:spcPct val="100000"/>
                        </a:lnSpc>
                        <a:spcBef>
                          <a:spcPts val="0"/>
                        </a:spcBef>
                        <a:spcAft>
                          <a:spcPts val="0"/>
                        </a:spcAft>
                        <a:buClr>
                          <a:srgbClr val="000000"/>
                        </a:buClr>
                        <a:buSzPts val="3000"/>
                        <a:buFont typeface="Arial"/>
                        <a:buNone/>
                      </a:pPr>
                      <a:br>
                        <a:rPr lang="en-GB" sz="3000" u="none" cap="none" strike="noStrike">
                          <a:solidFill>
                            <a:srgbClr val="000000"/>
                          </a:solidFill>
                          <a:latin typeface="Poppins"/>
                          <a:ea typeface="Poppins"/>
                          <a:cs typeface="Poppins"/>
                          <a:sym typeface="Poppins"/>
                        </a:rPr>
                      </a:br>
                      <a:r>
                        <a:rPr lang="en-GB" sz="3000" u="none" cap="none" strike="noStrike">
                          <a:solidFill>
                            <a:srgbClr val="000000"/>
                          </a:solidFill>
                          <a:latin typeface="Poppins"/>
                          <a:ea typeface="Poppins"/>
                          <a:cs typeface="Poppins"/>
                          <a:sym typeface="Poppins"/>
                        </a:rPr>
                        <a:t>Definición de los modelos de trabajo híbrido</a:t>
                      </a:r>
                      <a:endParaRPr sz="3000" u="none" cap="none" strike="noStrike">
                        <a:solidFill>
                          <a:srgbClr val="000000"/>
                        </a:solidFill>
                        <a:latin typeface="Poppins"/>
                        <a:ea typeface="Poppins"/>
                        <a:cs typeface="Poppins"/>
                        <a:sym typeface="Poppins"/>
                      </a:endParaRPr>
                    </a:p>
                    <a:p>
                      <a:pPr indent="0" lvl="0" marL="0" marR="0" rtl="0" algn="ctr">
                        <a:lnSpc>
                          <a:spcPct val="115000"/>
                        </a:lnSpc>
                        <a:spcBef>
                          <a:spcPts val="1200"/>
                        </a:spcBef>
                        <a:spcAft>
                          <a:spcPts val="0"/>
                        </a:spcAft>
                        <a:buClr>
                          <a:schemeClr val="dk1"/>
                        </a:buClr>
                        <a:buSzPts val="1100"/>
                        <a:buFont typeface="Arial"/>
                        <a:buNone/>
                      </a:pPr>
                      <a:r>
                        <a:rPr lang="en-GB" sz="3000" u="none" cap="none" strike="noStrike">
                          <a:solidFill>
                            <a:srgbClr val="000000"/>
                          </a:solidFill>
                          <a:latin typeface="Poppins"/>
                          <a:ea typeface="Poppins"/>
                          <a:cs typeface="Poppins"/>
                          <a:sym typeface="Poppins"/>
                        </a:rPr>
                        <a:t>ventajas y desventajas</a:t>
                      </a:r>
                      <a:endParaRPr sz="3000" u="none" cap="none" strike="noStrike">
                        <a:solidFill>
                          <a:srgbClr val="000000"/>
                        </a:solidFill>
                        <a:latin typeface="Poppins"/>
                        <a:ea typeface="Poppins"/>
                        <a:cs typeface="Poppins"/>
                        <a:sym typeface="Poppins"/>
                      </a:endParaRPr>
                    </a:p>
                    <a:p>
                      <a:pPr indent="0" lvl="0" marL="0" marR="0" rtl="0" algn="ctr">
                        <a:lnSpc>
                          <a:spcPct val="100000"/>
                        </a:lnSpc>
                        <a:spcBef>
                          <a:spcPts val="1200"/>
                        </a:spcBef>
                        <a:spcAft>
                          <a:spcPts val="0"/>
                        </a:spcAft>
                        <a:buClr>
                          <a:srgbClr val="000000"/>
                        </a:buClr>
                        <a:buSzPts val="3000"/>
                        <a:buFont typeface="Arial"/>
                        <a:buNone/>
                      </a:pPr>
                      <a:r>
                        <a:t/>
                      </a:r>
                      <a:endParaRPr sz="3000" u="none" cap="none" strike="noStrike">
                        <a:solidFill>
                          <a:srgbClr val="000000"/>
                        </a:solidFill>
                        <a:latin typeface="Poppins"/>
                        <a:ea typeface="Poppins"/>
                        <a:cs typeface="Poppins"/>
                        <a:sym typeface="Poppins"/>
                      </a:endParaRPr>
                    </a:p>
                  </a:txBody>
                  <a:tcPr marT="45725" marB="45725" marR="91450" marL="91450">
                    <a:lnL cap="flat" cmpd="sng" w="76200">
                      <a:solidFill>
                        <a:schemeClr val="dk1"/>
                      </a:solidFill>
                      <a:prstDash val="solid"/>
                      <a:round/>
                      <a:headEnd len="sm" w="sm" type="none"/>
                      <a:tailEnd len="sm" w="sm" type="none"/>
                    </a:lnL>
                    <a:lnR cap="flat" cmpd="sng" w="762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lnB cap="flat" cmpd="sng" w="76200">
                      <a:solidFill>
                        <a:schemeClr val="dk1"/>
                      </a:solidFill>
                      <a:prstDash val="solid"/>
                      <a:round/>
                      <a:headEnd len="sm" w="sm" type="none"/>
                      <a:tailEnd len="sm" w="sm" type="none"/>
                    </a:lnB>
                    <a:solidFill>
                      <a:srgbClr val="C5D8F1">
                        <a:alpha val="75294"/>
                      </a:srgbClr>
                    </a:solidFill>
                  </a:tcPr>
                </a:tc>
                <a:tc>
                  <a:txBody>
                    <a:bodyPr/>
                    <a:lstStyle/>
                    <a:p>
                      <a:pPr indent="0" lvl="0" marL="0" marR="0" rtl="0" algn="ctr">
                        <a:lnSpc>
                          <a:spcPct val="100000"/>
                        </a:lnSpc>
                        <a:spcBef>
                          <a:spcPts val="0"/>
                        </a:spcBef>
                        <a:spcAft>
                          <a:spcPts val="0"/>
                        </a:spcAft>
                        <a:buClr>
                          <a:schemeClr val="dk1"/>
                        </a:buClr>
                        <a:buSzPts val="4000"/>
                        <a:buFont typeface="Calibri"/>
                        <a:buNone/>
                      </a:pPr>
                      <a:r>
                        <a:t/>
                      </a:r>
                      <a:endParaRPr b="1" i="0" sz="4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Poppins"/>
                        <a:buNone/>
                      </a:pPr>
                      <a:r>
                        <a:rPr lang="en-GB" sz="6500" u="none" cap="none" strike="noStrike">
                          <a:solidFill>
                            <a:srgbClr val="000000"/>
                          </a:solidFill>
                          <a:latin typeface="Poppins"/>
                          <a:ea typeface="Poppins"/>
                          <a:cs typeface="Poppins"/>
                          <a:sym typeface="Poppins"/>
                        </a:rPr>
                        <a:t>Lección </a:t>
                      </a:r>
                      <a:r>
                        <a:rPr b="1" i="0" lang="en-GB" sz="6500" u="none" cap="none" strike="noStrike">
                          <a:solidFill>
                            <a:srgbClr val="000000"/>
                          </a:solidFill>
                          <a:latin typeface="Poppins"/>
                          <a:ea typeface="Poppins"/>
                          <a:cs typeface="Poppins"/>
                          <a:sym typeface="Poppins"/>
                        </a:rPr>
                        <a:t>2 </a:t>
                      </a:r>
                      <a:endParaRPr sz="1400" u="none" cap="none" strike="noStrike"/>
                    </a:p>
                    <a:p>
                      <a:pPr indent="0" lvl="0" marL="0" marR="0" rtl="0" algn="l">
                        <a:lnSpc>
                          <a:spcPct val="100000"/>
                        </a:lnSpc>
                        <a:spcBef>
                          <a:spcPts val="0"/>
                        </a:spcBef>
                        <a:spcAft>
                          <a:spcPts val="0"/>
                        </a:spcAft>
                        <a:buClr>
                          <a:srgbClr val="000000"/>
                        </a:buClr>
                        <a:buSzPts val="3200"/>
                        <a:buFont typeface="Arial"/>
                        <a:buNone/>
                      </a:pPr>
                      <a:r>
                        <a:t/>
                      </a:r>
                      <a:endParaRPr sz="32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200"/>
                        <a:buFont typeface="Arial"/>
                        <a:buNone/>
                      </a:pPr>
                      <a:r>
                        <a:rPr lang="en-GB" sz="3200" u="none" cap="none" strike="noStrike">
                          <a:solidFill>
                            <a:srgbClr val="000000"/>
                          </a:solidFill>
                          <a:latin typeface="Poppins"/>
                          <a:ea typeface="Poppins"/>
                          <a:cs typeface="Poppins"/>
                          <a:sym typeface="Poppins"/>
                        </a:rPr>
                        <a:t> </a:t>
                      </a:r>
                      <a:r>
                        <a:rPr lang="en-GB" sz="3000" u="none" cap="none" strike="noStrike">
                          <a:solidFill>
                            <a:srgbClr val="000000"/>
                          </a:solidFill>
                          <a:latin typeface="Poppins"/>
                          <a:ea typeface="Poppins"/>
                          <a:cs typeface="Poppins"/>
                          <a:sym typeface="Poppins"/>
                        </a:rPr>
                        <a:t>Diseño de los modelos de trabajo híbrido</a:t>
                      </a:r>
                      <a:endParaRPr sz="3000" u="none" cap="none" strike="noStrike">
                        <a:solidFill>
                          <a:srgbClr val="000000"/>
                        </a:solidFill>
                        <a:latin typeface="Poppins"/>
                        <a:ea typeface="Poppins"/>
                        <a:cs typeface="Poppins"/>
                        <a:sym typeface="Poppins"/>
                      </a:endParaRPr>
                    </a:p>
                    <a:p>
                      <a:pPr indent="0" lvl="0" marL="0" marR="0" rtl="0" algn="ctr">
                        <a:lnSpc>
                          <a:spcPct val="115000"/>
                        </a:lnSpc>
                        <a:spcBef>
                          <a:spcPts val="1200"/>
                        </a:spcBef>
                        <a:spcAft>
                          <a:spcPts val="0"/>
                        </a:spcAft>
                        <a:buClr>
                          <a:schemeClr val="dk1"/>
                        </a:buClr>
                        <a:buSzPts val="1100"/>
                        <a:buFont typeface="Arial"/>
                        <a:buNone/>
                      </a:pPr>
                      <a:r>
                        <a:rPr lang="en-GB" sz="3000" u="none" cap="none" strike="noStrike">
                          <a:solidFill>
                            <a:srgbClr val="000000"/>
                          </a:solidFill>
                          <a:latin typeface="Poppins"/>
                          <a:ea typeface="Poppins"/>
                          <a:cs typeface="Poppins"/>
                          <a:sym typeface="Poppins"/>
                        </a:rPr>
                        <a:t>trabajo híbrido en las pymes</a:t>
                      </a:r>
                      <a:endParaRPr sz="3000" u="none" cap="none" strike="noStrike">
                        <a:solidFill>
                          <a:srgbClr val="000000"/>
                        </a:solidFill>
                        <a:latin typeface="Poppins"/>
                        <a:ea typeface="Poppins"/>
                        <a:cs typeface="Poppins"/>
                        <a:sym typeface="Poppins"/>
                      </a:endParaRPr>
                    </a:p>
                    <a:p>
                      <a:pPr indent="0" lvl="0" marL="0" marR="0" rtl="0" algn="ctr">
                        <a:lnSpc>
                          <a:spcPct val="100000"/>
                        </a:lnSpc>
                        <a:spcBef>
                          <a:spcPts val="1200"/>
                        </a:spcBef>
                        <a:spcAft>
                          <a:spcPts val="0"/>
                        </a:spcAft>
                        <a:buClr>
                          <a:srgbClr val="000000"/>
                        </a:buClr>
                        <a:buSzPts val="3200"/>
                        <a:buFont typeface="Arial"/>
                        <a:buNone/>
                      </a:pPr>
                      <a:br>
                        <a:rPr lang="en-GB" sz="3200" u="none" cap="none" strike="noStrike">
                          <a:solidFill>
                            <a:srgbClr val="000000"/>
                          </a:solidFill>
                          <a:latin typeface="Poppins"/>
                          <a:ea typeface="Poppins"/>
                          <a:cs typeface="Poppins"/>
                          <a:sym typeface="Poppins"/>
                        </a:rPr>
                      </a:br>
                      <a:endParaRPr sz="32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lt1"/>
                        </a:solidFill>
                      </a:endParaRPr>
                    </a:p>
                  </a:txBody>
                  <a:tcPr marT="45725" marB="45725" marR="91450" marL="91450">
                    <a:lnL cap="flat" cmpd="sng" w="76200">
                      <a:solidFill>
                        <a:schemeClr val="dk1"/>
                      </a:solidFill>
                      <a:prstDash val="solid"/>
                      <a:round/>
                      <a:headEnd len="sm" w="sm" type="none"/>
                      <a:tailEnd len="sm" w="sm" type="none"/>
                    </a:lnL>
                    <a:solidFill>
                      <a:schemeClr val="lt1">
                        <a:alpha val="75294"/>
                      </a:schemeClr>
                    </a:solidFill>
                  </a:tcPr>
                </a:tc>
                <a:tc>
                  <a:txBody>
                    <a:bodyPr/>
                    <a:lstStyle/>
                    <a:p>
                      <a:pPr indent="0" lvl="0" marL="0" marR="0" rtl="0" algn="ctr">
                        <a:lnSpc>
                          <a:spcPct val="100000"/>
                        </a:lnSpc>
                        <a:spcBef>
                          <a:spcPts val="0"/>
                        </a:spcBef>
                        <a:spcAft>
                          <a:spcPts val="0"/>
                        </a:spcAft>
                        <a:buClr>
                          <a:schemeClr val="dk1"/>
                        </a:buClr>
                        <a:buSzPts val="4000"/>
                        <a:buFont typeface="Calibri"/>
                        <a:buNone/>
                      </a:pPr>
                      <a:r>
                        <a:t/>
                      </a:r>
                      <a:endParaRPr b="1" i="0" sz="4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Poppins"/>
                        <a:buNone/>
                      </a:pPr>
                      <a:r>
                        <a:rPr lang="en-GB" sz="6500" u="none" cap="none" strike="noStrike">
                          <a:solidFill>
                            <a:srgbClr val="000000"/>
                          </a:solidFill>
                          <a:latin typeface="Poppins"/>
                          <a:ea typeface="Poppins"/>
                          <a:cs typeface="Poppins"/>
                          <a:sym typeface="Poppins"/>
                        </a:rPr>
                        <a:t>Lección </a:t>
                      </a:r>
                      <a:r>
                        <a:rPr b="1" i="0" lang="en-GB" sz="6500" u="none" cap="none" strike="noStrike">
                          <a:solidFill>
                            <a:srgbClr val="000000"/>
                          </a:solidFill>
                          <a:latin typeface="Poppins"/>
                          <a:ea typeface="Poppins"/>
                          <a:cs typeface="Poppins"/>
                          <a:sym typeface="Poppins"/>
                        </a:rPr>
                        <a:t>3 </a:t>
                      </a:r>
                      <a:endParaRPr sz="1400" u="none" cap="none" strike="noStrike"/>
                    </a:p>
                    <a:p>
                      <a:pPr indent="0" lvl="0" marL="0" marR="0" rtl="0" algn="l">
                        <a:lnSpc>
                          <a:spcPct val="100000"/>
                        </a:lnSpc>
                        <a:spcBef>
                          <a:spcPts val="0"/>
                        </a:spcBef>
                        <a:spcAft>
                          <a:spcPts val="0"/>
                        </a:spcAft>
                        <a:buClr>
                          <a:schemeClr val="dk1"/>
                        </a:buClr>
                        <a:buSzPts val="3200"/>
                        <a:buFont typeface="Calibri"/>
                        <a:buNone/>
                      </a:pPr>
                      <a:r>
                        <a:t/>
                      </a:r>
                      <a:endParaRPr b="1" i="0" sz="3200" u="none" cap="none" strike="noStrike">
                        <a:solidFill>
                          <a:srgbClr val="000000"/>
                        </a:solidFill>
                        <a:latin typeface="Poppins"/>
                        <a:ea typeface="Poppins"/>
                        <a:cs typeface="Poppins"/>
                        <a:sym typeface="Poppins"/>
                      </a:endParaRPr>
                    </a:p>
                    <a:p>
                      <a:pPr indent="0" lvl="0" marL="0" marR="0" rtl="0" algn="ctr">
                        <a:lnSpc>
                          <a:spcPct val="115000"/>
                        </a:lnSpc>
                        <a:spcBef>
                          <a:spcPts val="1200"/>
                        </a:spcBef>
                        <a:spcAft>
                          <a:spcPts val="0"/>
                        </a:spcAft>
                        <a:buClr>
                          <a:schemeClr val="dk1"/>
                        </a:buClr>
                        <a:buSzPts val="1100"/>
                        <a:buFont typeface="Arial"/>
                        <a:buNone/>
                      </a:pPr>
                      <a:r>
                        <a:rPr lang="en-GB" sz="3000" u="none" cap="none" strike="noStrike">
                          <a:solidFill>
                            <a:srgbClr val="000000"/>
                          </a:solidFill>
                          <a:latin typeface="Poppins"/>
                          <a:ea typeface="Poppins"/>
                          <a:cs typeface="Poppins"/>
                          <a:sym typeface="Poppins"/>
                        </a:rPr>
                        <a:t>comunicación y colaboración</a:t>
                      </a:r>
                      <a:endParaRPr sz="3000" u="none" cap="none" strike="noStrike">
                        <a:solidFill>
                          <a:srgbClr val="000000"/>
                        </a:solidFill>
                        <a:latin typeface="Poppins"/>
                        <a:ea typeface="Poppins"/>
                        <a:cs typeface="Poppins"/>
                        <a:sym typeface="Poppins"/>
                      </a:endParaRPr>
                    </a:p>
                    <a:p>
                      <a:pPr indent="0" lvl="0" marL="0" marR="0" rtl="0" algn="ctr">
                        <a:lnSpc>
                          <a:spcPct val="115000"/>
                        </a:lnSpc>
                        <a:spcBef>
                          <a:spcPts val="1200"/>
                        </a:spcBef>
                        <a:spcAft>
                          <a:spcPts val="0"/>
                        </a:spcAft>
                        <a:buClr>
                          <a:schemeClr val="dk1"/>
                        </a:buClr>
                        <a:buSzPts val="1100"/>
                        <a:buFont typeface="Arial"/>
                        <a:buNone/>
                      </a:pPr>
                      <a:r>
                        <a:rPr lang="en-GB" sz="3000" u="none" cap="none" strike="noStrike">
                          <a:solidFill>
                            <a:srgbClr val="000000"/>
                          </a:solidFill>
                          <a:latin typeface="Poppins"/>
                          <a:ea typeface="Poppins"/>
                          <a:cs typeface="Poppins"/>
                          <a:sym typeface="Poppins"/>
                        </a:rPr>
                        <a:t>el papel de la computación en la nube</a:t>
                      </a:r>
                      <a:endParaRPr sz="3000" u="none" cap="none" strike="noStrike">
                        <a:solidFill>
                          <a:srgbClr val="000000"/>
                        </a:solidFill>
                        <a:latin typeface="Poppins"/>
                        <a:ea typeface="Poppins"/>
                        <a:cs typeface="Poppins"/>
                        <a:sym typeface="Poppins"/>
                      </a:endParaRPr>
                    </a:p>
                    <a:p>
                      <a:pPr indent="0" lvl="0" marL="0" marR="0" rtl="0" algn="ctr">
                        <a:lnSpc>
                          <a:spcPct val="100000"/>
                        </a:lnSpc>
                        <a:spcBef>
                          <a:spcPts val="1200"/>
                        </a:spcBef>
                        <a:spcAft>
                          <a:spcPts val="0"/>
                        </a:spcAft>
                        <a:buClr>
                          <a:srgbClr val="000000"/>
                        </a:buClr>
                        <a:buSzPts val="3200"/>
                        <a:buFont typeface="Arial"/>
                        <a:buNone/>
                      </a:pPr>
                      <a:r>
                        <a:t/>
                      </a:r>
                      <a:endParaRPr sz="3200" u="none" cap="none" strike="noStrike">
                        <a:solidFill>
                          <a:srgbClr val="000000"/>
                        </a:solidFill>
                        <a:latin typeface="Poppins"/>
                        <a:ea typeface="Poppins"/>
                        <a:cs typeface="Poppins"/>
                        <a:sym typeface="Poppins"/>
                      </a:endParaRPr>
                    </a:p>
                  </a:txBody>
                  <a:tcPr marT="45725" marB="45725" marR="91450" marL="91450"/>
                </a:tc>
              </a:tr>
              <a:tr h="5039425">
                <a:tc>
                  <a:txBody>
                    <a:bodyPr/>
                    <a:lstStyle/>
                    <a:p>
                      <a:pPr indent="0" lvl="0" marL="0" marR="0" rtl="0" algn="ctr">
                        <a:lnSpc>
                          <a:spcPct val="100000"/>
                        </a:lnSpc>
                        <a:spcBef>
                          <a:spcPts val="0"/>
                        </a:spcBef>
                        <a:spcAft>
                          <a:spcPts val="0"/>
                        </a:spcAft>
                        <a:buClr>
                          <a:schemeClr val="dk1"/>
                        </a:buClr>
                        <a:buSzPts val="4000"/>
                        <a:buFont typeface="Calibri"/>
                        <a:buNone/>
                      </a:pPr>
                      <a:r>
                        <a:t/>
                      </a:r>
                      <a:endParaRPr b="1" i="0" sz="4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Poppins"/>
                        <a:buNone/>
                      </a:pPr>
                      <a:r>
                        <a:rPr b="1" lang="en-GB" sz="6500" u="none" cap="none" strike="noStrike">
                          <a:solidFill>
                            <a:srgbClr val="000000"/>
                          </a:solidFill>
                          <a:latin typeface="Poppins"/>
                          <a:ea typeface="Poppins"/>
                          <a:cs typeface="Poppins"/>
                          <a:sym typeface="Poppins"/>
                        </a:rPr>
                        <a:t>Lección </a:t>
                      </a:r>
                      <a:r>
                        <a:rPr b="1" i="0" lang="en-GB" sz="6500" u="none" cap="none" strike="noStrike">
                          <a:solidFill>
                            <a:srgbClr val="000000"/>
                          </a:solidFill>
                          <a:latin typeface="Poppins"/>
                          <a:ea typeface="Poppins"/>
                          <a:cs typeface="Poppins"/>
                          <a:sym typeface="Poppins"/>
                        </a:rPr>
                        <a:t>4</a:t>
                      </a:r>
                      <a:endParaRPr sz="1400" u="none" cap="none" strike="noStrike"/>
                    </a:p>
                    <a:p>
                      <a:pPr indent="0" lvl="0" marL="0" marR="0" rtl="0" algn="ctr">
                        <a:lnSpc>
                          <a:spcPct val="100000"/>
                        </a:lnSpc>
                        <a:spcBef>
                          <a:spcPts val="0"/>
                        </a:spcBef>
                        <a:spcAft>
                          <a:spcPts val="0"/>
                        </a:spcAft>
                        <a:buClr>
                          <a:srgbClr val="000000"/>
                        </a:buClr>
                        <a:buSzPts val="3200"/>
                        <a:buFont typeface="Poppins"/>
                        <a:buNone/>
                      </a:pPr>
                      <a:r>
                        <a:rPr b="1" i="0" lang="en-GB" sz="3200" u="none" cap="none" strike="noStrike">
                          <a:solidFill>
                            <a:srgbClr val="000000"/>
                          </a:solidFill>
                          <a:latin typeface="Poppins"/>
                          <a:ea typeface="Poppins"/>
                          <a:cs typeface="Poppins"/>
                          <a:sym typeface="Poppins"/>
                        </a:rPr>
                        <a:t> </a:t>
                      </a:r>
                      <a:endParaRPr sz="1400" u="none" cap="none" strike="noStrike"/>
                    </a:p>
                    <a:p>
                      <a:pPr indent="0" lvl="0" marL="0" marR="0" rtl="0" algn="ctr">
                        <a:lnSpc>
                          <a:spcPct val="115000"/>
                        </a:lnSpc>
                        <a:spcBef>
                          <a:spcPts val="1200"/>
                        </a:spcBef>
                        <a:spcAft>
                          <a:spcPts val="0"/>
                        </a:spcAft>
                        <a:buClr>
                          <a:schemeClr val="dk1"/>
                        </a:buClr>
                        <a:buSzPts val="1100"/>
                        <a:buFont typeface="Arial"/>
                        <a:buNone/>
                      </a:pPr>
                      <a:r>
                        <a:rPr b="1" lang="en-GB" sz="3000" u="none" cap="none" strike="noStrike">
                          <a:solidFill>
                            <a:srgbClr val="000000"/>
                          </a:solidFill>
                          <a:latin typeface="Poppins"/>
                          <a:ea typeface="Poppins"/>
                          <a:cs typeface="Poppins"/>
                          <a:sym typeface="Poppins"/>
                        </a:rPr>
                        <a:t>Superar desafíos</a:t>
                      </a:r>
                      <a:endParaRPr b="1" sz="3000" u="none" cap="none" strike="noStrike">
                        <a:solidFill>
                          <a:srgbClr val="000000"/>
                        </a:solidFill>
                        <a:latin typeface="Poppins"/>
                        <a:ea typeface="Poppins"/>
                        <a:cs typeface="Poppins"/>
                        <a:sym typeface="Poppins"/>
                      </a:endParaRPr>
                    </a:p>
                    <a:p>
                      <a:pPr indent="0" lvl="0" marL="0" marR="0" rtl="0" algn="ctr">
                        <a:lnSpc>
                          <a:spcPct val="115000"/>
                        </a:lnSpc>
                        <a:spcBef>
                          <a:spcPts val="1200"/>
                        </a:spcBef>
                        <a:spcAft>
                          <a:spcPts val="0"/>
                        </a:spcAft>
                        <a:buClr>
                          <a:schemeClr val="dk1"/>
                        </a:buClr>
                        <a:buSzPts val="1100"/>
                        <a:buFont typeface="Arial"/>
                        <a:buNone/>
                      </a:pPr>
                      <a:r>
                        <a:rPr b="1" lang="en-GB" sz="3000" u="none" cap="none" strike="noStrike">
                          <a:solidFill>
                            <a:srgbClr val="000000"/>
                          </a:solidFill>
                          <a:latin typeface="Poppins"/>
                          <a:ea typeface="Poppins"/>
                          <a:cs typeface="Poppins"/>
                          <a:sym typeface="Poppins"/>
                        </a:rPr>
                        <a:t>fomentar la productividad</a:t>
                      </a:r>
                      <a:endParaRPr b="1" sz="3000" u="none" cap="none" strike="noStrike">
                        <a:solidFill>
                          <a:srgbClr val="000000"/>
                        </a:solidFill>
                        <a:latin typeface="Poppins"/>
                        <a:ea typeface="Poppins"/>
                        <a:cs typeface="Poppins"/>
                        <a:sym typeface="Poppins"/>
                      </a:endParaRPr>
                    </a:p>
                    <a:p>
                      <a:pPr indent="0" lvl="0" marL="0" marR="0" rtl="0" algn="l">
                        <a:lnSpc>
                          <a:spcPct val="100000"/>
                        </a:lnSpc>
                        <a:spcBef>
                          <a:spcPts val="1200"/>
                        </a:spcBef>
                        <a:spcAft>
                          <a:spcPts val="0"/>
                        </a:spcAft>
                        <a:buClr>
                          <a:srgbClr val="000000"/>
                        </a:buClr>
                        <a:buSzPts val="3000"/>
                        <a:buFont typeface="Arial"/>
                        <a:buNone/>
                      </a:pPr>
                      <a:r>
                        <a:t/>
                      </a:r>
                      <a:endParaRPr b="1" sz="3000" u="none" cap="none" strike="noStrike">
                        <a:solidFill>
                          <a:srgbClr val="000000"/>
                        </a:solidFill>
                        <a:latin typeface="Poppins"/>
                        <a:ea typeface="Poppins"/>
                        <a:cs typeface="Poppins"/>
                        <a:sym typeface="Poppins"/>
                      </a:endParaRPr>
                    </a:p>
                  </a:txBody>
                  <a:tcPr marT="45725" marB="45725" marR="91450" marL="91450">
                    <a:lnT cap="flat" cmpd="sng" w="76200">
                      <a:solidFill>
                        <a:schemeClr val="dk1"/>
                      </a:solidFill>
                      <a:prstDash val="solid"/>
                      <a:round/>
                      <a:headEnd len="sm" w="sm" type="none"/>
                      <a:tailEnd len="sm" w="sm" type="none"/>
                    </a:lnT>
                    <a:solidFill>
                      <a:schemeClr val="lt1">
                        <a:alpha val="75294"/>
                      </a:schemeClr>
                    </a:solidFill>
                  </a:tcPr>
                </a:tc>
                <a:tc>
                  <a:txBody>
                    <a:bodyPr/>
                    <a:lstStyle/>
                    <a:p>
                      <a:pPr indent="0" lvl="0" marL="0" marR="0" rtl="0" algn="ctr">
                        <a:lnSpc>
                          <a:spcPct val="100000"/>
                        </a:lnSpc>
                        <a:spcBef>
                          <a:spcPts val="0"/>
                        </a:spcBef>
                        <a:spcAft>
                          <a:spcPts val="0"/>
                        </a:spcAft>
                        <a:buClr>
                          <a:schemeClr val="dk1"/>
                        </a:buClr>
                        <a:buSzPts val="4000"/>
                        <a:buFont typeface="Calibri"/>
                        <a:buNone/>
                      </a:pPr>
                      <a:r>
                        <a:t/>
                      </a:r>
                      <a:endParaRPr b="1" i="0" sz="4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Poppins"/>
                        <a:buNone/>
                      </a:pPr>
                      <a:r>
                        <a:rPr b="1" lang="en-GB" sz="6500" u="none" cap="none" strike="noStrike">
                          <a:solidFill>
                            <a:srgbClr val="000000"/>
                          </a:solidFill>
                          <a:latin typeface="Poppins"/>
                          <a:ea typeface="Poppins"/>
                          <a:cs typeface="Poppins"/>
                          <a:sym typeface="Poppins"/>
                        </a:rPr>
                        <a:t>Lección </a:t>
                      </a:r>
                      <a:r>
                        <a:rPr b="1" i="0" lang="en-GB" sz="6500" u="none" cap="none" strike="noStrike">
                          <a:solidFill>
                            <a:srgbClr val="000000"/>
                          </a:solidFill>
                          <a:latin typeface="Poppins"/>
                          <a:ea typeface="Poppins"/>
                          <a:cs typeface="Poppins"/>
                          <a:sym typeface="Poppins"/>
                        </a:rPr>
                        <a:t>5</a:t>
                      </a:r>
                      <a:endParaRPr sz="1400" u="none" cap="none" strike="noStrike"/>
                    </a:p>
                    <a:p>
                      <a:pPr indent="0" lvl="0" marL="0" marR="0" rtl="0" algn="ctr">
                        <a:lnSpc>
                          <a:spcPct val="100000"/>
                        </a:lnSpc>
                        <a:spcBef>
                          <a:spcPts val="0"/>
                        </a:spcBef>
                        <a:spcAft>
                          <a:spcPts val="0"/>
                        </a:spcAft>
                        <a:buClr>
                          <a:srgbClr val="000000"/>
                        </a:buClr>
                        <a:buSzPts val="3200"/>
                        <a:buFont typeface="Poppins"/>
                        <a:buNone/>
                      </a:pPr>
                      <a:r>
                        <a:rPr b="1" i="0" lang="en-GB" sz="3200" u="none" cap="none" strike="noStrike">
                          <a:solidFill>
                            <a:srgbClr val="000000"/>
                          </a:solidFill>
                          <a:latin typeface="Poppins"/>
                          <a:ea typeface="Poppins"/>
                          <a:cs typeface="Poppins"/>
                          <a:sym typeface="Poppins"/>
                        </a:rPr>
                        <a:t> </a:t>
                      </a:r>
                      <a:endParaRPr sz="1400" u="none" cap="none" strike="noStrike"/>
                    </a:p>
                    <a:p>
                      <a:pPr indent="0" lvl="0" marL="0" marR="0" rtl="0" algn="ctr">
                        <a:lnSpc>
                          <a:spcPct val="115000"/>
                        </a:lnSpc>
                        <a:spcBef>
                          <a:spcPts val="1200"/>
                        </a:spcBef>
                        <a:spcAft>
                          <a:spcPts val="0"/>
                        </a:spcAft>
                        <a:buClr>
                          <a:schemeClr val="dk1"/>
                        </a:buClr>
                        <a:buSzPts val="1100"/>
                        <a:buFont typeface="Arial"/>
                        <a:buNone/>
                      </a:pPr>
                      <a:r>
                        <a:rPr b="1" lang="en-GB" sz="3000" u="none" cap="none" strike="noStrike">
                          <a:latin typeface="Poppins"/>
                          <a:ea typeface="Poppins"/>
                          <a:cs typeface="Poppins"/>
                          <a:sym typeface="Poppins"/>
                        </a:rPr>
                        <a:t>Cultura organizacional</a:t>
                      </a:r>
                      <a:endParaRPr b="1" sz="3000" u="none" cap="none" strike="noStrike">
                        <a:latin typeface="Poppins"/>
                        <a:ea typeface="Poppins"/>
                        <a:cs typeface="Poppins"/>
                        <a:sym typeface="Poppins"/>
                      </a:endParaRPr>
                    </a:p>
                    <a:p>
                      <a:pPr indent="0" lvl="0" marL="0" marR="0" rtl="0" algn="ctr">
                        <a:lnSpc>
                          <a:spcPct val="115000"/>
                        </a:lnSpc>
                        <a:spcBef>
                          <a:spcPts val="1200"/>
                        </a:spcBef>
                        <a:spcAft>
                          <a:spcPts val="0"/>
                        </a:spcAft>
                        <a:buClr>
                          <a:schemeClr val="dk1"/>
                        </a:buClr>
                        <a:buSzPts val="1100"/>
                        <a:buFont typeface="Arial"/>
                        <a:buNone/>
                      </a:pPr>
                      <a:r>
                        <a:rPr b="1" lang="en-GB" sz="3000" u="none" cap="none" strike="noStrike">
                          <a:latin typeface="Poppins"/>
                          <a:ea typeface="Poppins"/>
                          <a:cs typeface="Poppins"/>
                          <a:sym typeface="Poppins"/>
                        </a:rPr>
                        <a:t>identidad corporativa</a:t>
                      </a:r>
                      <a:endParaRPr b="1" sz="3000" u="none" cap="none" strike="noStrike">
                        <a:latin typeface="Poppins"/>
                        <a:ea typeface="Poppins"/>
                        <a:cs typeface="Poppins"/>
                        <a:sym typeface="Poppins"/>
                      </a:endParaRPr>
                    </a:p>
                    <a:p>
                      <a:pPr indent="0" lvl="0" marL="0" marR="0" rtl="0" algn="ctr">
                        <a:lnSpc>
                          <a:spcPct val="100000"/>
                        </a:lnSpc>
                        <a:spcBef>
                          <a:spcPts val="1200"/>
                        </a:spcBef>
                        <a:spcAft>
                          <a:spcPts val="0"/>
                        </a:spcAft>
                        <a:buClr>
                          <a:srgbClr val="000000"/>
                        </a:buClr>
                        <a:buSzPts val="3000"/>
                        <a:buFont typeface="Arial"/>
                        <a:buNone/>
                      </a:pPr>
                      <a:r>
                        <a:t/>
                      </a:r>
                      <a:endParaRPr sz="3000" u="none" cap="none" strike="noStrike">
                        <a:latin typeface="Poppins"/>
                        <a:ea typeface="Poppins"/>
                        <a:cs typeface="Poppins"/>
                        <a:sym typeface="Poppins"/>
                      </a:endParaRPr>
                    </a:p>
                  </a:txBody>
                  <a:tcPr marT="45725" marB="45725" marR="91450" marL="91450">
                    <a:solidFill>
                      <a:schemeClr val="lt1">
                        <a:alpha val="75294"/>
                      </a:schemeClr>
                    </a:solidFill>
                  </a:tcPr>
                </a:tc>
                <a:tc>
                  <a:txBody>
                    <a:bodyPr/>
                    <a:lstStyle/>
                    <a:p>
                      <a:pPr indent="0" lvl="0" marL="0" marR="0" rtl="0" algn="ctr">
                        <a:lnSpc>
                          <a:spcPct val="100000"/>
                        </a:lnSpc>
                        <a:spcBef>
                          <a:spcPts val="0"/>
                        </a:spcBef>
                        <a:spcAft>
                          <a:spcPts val="0"/>
                        </a:spcAft>
                        <a:buClr>
                          <a:srgbClr val="000000"/>
                        </a:buClr>
                        <a:buSzPts val="4000"/>
                        <a:buFont typeface="Arial"/>
                        <a:buNone/>
                      </a:pPr>
                      <a:r>
                        <a:t/>
                      </a:r>
                      <a:endParaRPr sz="40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Arial"/>
                        <a:buNone/>
                      </a:pPr>
                      <a:r>
                        <a:rPr b="1" lang="en-GB" sz="6500" u="sng" cap="none" strike="noStrike">
                          <a:solidFill>
                            <a:schemeClr val="dk2"/>
                          </a:solidFill>
                          <a:latin typeface="Poppins"/>
                          <a:ea typeface="Poppins"/>
                          <a:cs typeface="Poppins"/>
                          <a:sym typeface="Poppins"/>
                        </a:rPr>
                        <a:t>RESUMEN</a:t>
                      </a:r>
                      <a:endParaRPr sz="1400" u="none" cap="none" strike="noStrike"/>
                    </a:p>
                  </a:txBody>
                  <a:tcPr marT="45725" marB="45725" marR="91450" marL="91450"/>
                </a:tc>
              </a:tr>
            </a:tbl>
          </a:graphicData>
        </a:graphic>
      </p:graphicFrame>
      <p:pic>
        <p:nvPicPr>
          <p:cNvPr descr="Clipboard Ticked outline" id="136" name="Google Shape;136;p16"/>
          <p:cNvPicPr preferRelativeResize="0"/>
          <p:nvPr/>
        </p:nvPicPr>
        <p:blipFill rotWithShape="1">
          <a:blip r:embed="rId4">
            <a:alphaModFix/>
          </a:blip>
          <a:srcRect b="0" l="0" r="0" t="0"/>
          <a:stretch/>
        </p:blipFill>
        <p:spPr>
          <a:xfrm>
            <a:off x="14554200" y="7770925"/>
            <a:ext cx="1447800" cy="14478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1" name="Shape 1011"/>
        <p:cNvGrpSpPr/>
        <p:nvPr/>
      </p:nvGrpSpPr>
      <p:grpSpPr>
        <a:xfrm>
          <a:off x="0" y="0"/>
          <a:ext cx="0" cy="0"/>
          <a:chOff x="0" y="0"/>
          <a:chExt cx="0" cy="0"/>
        </a:xfrm>
      </p:grpSpPr>
      <p:sp>
        <p:nvSpPr>
          <p:cNvPr id="1012" name="Google Shape;1012;p52"/>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3" name="Google Shape;1013;p52"/>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4" name="Google Shape;1014;p52"/>
          <p:cNvSpPr/>
          <p:nvPr/>
        </p:nvSpPr>
        <p:spPr>
          <a:xfrm>
            <a:off x="8203618" y="1543305"/>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5" name="Google Shape;1015;p52"/>
          <p:cNvSpPr/>
          <p:nvPr/>
        </p:nvSpPr>
        <p:spPr>
          <a:xfrm>
            <a:off x="8247791" y="3437924"/>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6" name="Google Shape;1016;p52"/>
          <p:cNvSpPr/>
          <p:nvPr/>
        </p:nvSpPr>
        <p:spPr>
          <a:xfrm>
            <a:off x="8192245" y="5126509"/>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7" name="Google Shape;1017;p52"/>
          <p:cNvSpPr/>
          <p:nvPr/>
        </p:nvSpPr>
        <p:spPr>
          <a:xfrm>
            <a:off x="8247791" y="6614067"/>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8" name="Google Shape;1018;p52"/>
          <p:cNvSpPr/>
          <p:nvPr/>
        </p:nvSpPr>
        <p:spPr>
          <a:xfrm>
            <a:off x="8234325" y="8233163"/>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9" name="Google Shape;1019;p52"/>
          <p:cNvSpPr/>
          <p:nvPr/>
        </p:nvSpPr>
        <p:spPr>
          <a:xfrm>
            <a:off x="8298758" y="1638445"/>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0" name="Google Shape;1020;p52"/>
          <p:cNvSpPr/>
          <p:nvPr/>
        </p:nvSpPr>
        <p:spPr>
          <a:xfrm>
            <a:off x="8342931" y="3533064"/>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1" name="Google Shape;1021;p52"/>
          <p:cNvSpPr/>
          <p:nvPr/>
        </p:nvSpPr>
        <p:spPr>
          <a:xfrm>
            <a:off x="8342931" y="5191255"/>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2" name="Google Shape;1022;p52"/>
          <p:cNvSpPr/>
          <p:nvPr/>
        </p:nvSpPr>
        <p:spPr>
          <a:xfrm>
            <a:off x="8342931" y="6709207"/>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3" name="Google Shape;1023;p52"/>
          <p:cNvSpPr/>
          <p:nvPr/>
        </p:nvSpPr>
        <p:spPr>
          <a:xfrm>
            <a:off x="8329465" y="8328303"/>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4" name="Google Shape;1024;p52"/>
          <p:cNvSpPr/>
          <p:nvPr/>
        </p:nvSpPr>
        <p:spPr>
          <a:xfrm>
            <a:off x="8354304" y="1693991"/>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5" name="Google Shape;1025;p52"/>
          <p:cNvSpPr/>
          <p:nvPr/>
        </p:nvSpPr>
        <p:spPr>
          <a:xfrm>
            <a:off x="8398477" y="3588610"/>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6" name="Google Shape;1026;p52"/>
          <p:cNvSpPr/>
          <p:nvPr/>
        </p:nvSpPr>
        <p:spPr>
          <a:xfrm>
            <a:off x="8398477" y="5246801"/>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7" name="Google Shape;1027;p52"/>
          <p:cNvSpPr/>
          <p:nvPr/>
        </p:nvSpPr>
        <p:spPr>
          <a:xfrm>
            <a:off x="8398477" y="6764753"/>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8" name="Google Shape;1028;p52"/>
          <p:cNvSpPr/>
          <p:nvPr/>
        </p:nvSpPr>
        <p:spPr>
          <a:xfrm>
            <a:off x="8385011" y="8383849"/>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029" name="Google Shape;1029;p52"/>
          <p:cNvGrpSpPr/>
          <p:nvPr/>
        </p:nvGrpSpPr>
        <p:grpSpPr>
          <a:xfrm>
            <a:off x="1711095" y="2633122"/>
            <a:ext cx="5466116" cy="5384124"/>
            <a:chOff x="0" y="0"/>
            <a:chExt cx="7288155" cy="7178832"/>
          </a:xfrm>
        </p:grpSpPr>
        <p:sp>
          <p:nvSpPr>
            <p:cNvPr id="1030" name="Google Shape;1030;p52"/>
            <p:cNvSpPr/>
            <p:nvPr/>
          </p:nvSpPr>
          <p:spPr>
            <a:xfrm>
              <a:off x="0" y="0"/>
              <a:ext cx="7288155" cy="7178832"/>
            </a:xfrm>
            <a:custGeom>
              <a:rect b="b" l="l" r="r" t="t"/>
              <a:pathLst>
                <a:path extrusionOk="0" h="7178832" w="7288155">
                  <a:moveTo>
                    <a:pt x="0" y="0"/>
                  </a:moveTo>
                  <a:lnTo>
                    <a:pt x="7288155" y="0"/>
                  </a:lnTo>
                  <a:lnTo>
                    <a:pt x="7288155" y="7178832"/>
                  </a:lnTo>
                  <a:lnTo>
                    <a:pt x="0" y="7178832"/>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31" name="Google Shape;1031;p52"/>
            <p:cNvSpPr/>
            <p:nvPr/>
          </p:nvSpPr>
          <p:spPr>
            <a:xfrm>
              <a:off x="1980095" y="1742225"/>
              <a:ext cx="3327965" cy="3327965"/>
            </a:xfrm>
            <a:custGeom>
              <a:rect b="b" l="l" r="r" t="t"/>
              <a:pathLst>
                <a:path extrusionOk="0" h="3327965" w="3327965">
                  <a:moveTo>
                    <a:pt x="0" y="0"/>
                  </a:moveTo>
                  <a:lnTo>
                    <a:pt x="3327965" y="0"/>
                  </a:lnTo>
                  <a:lnTo>
                    <a:pt x="3327965" y="3327965"/>
                  </a:lnTo>
                  <a:lnTo>
                    <a:pt x="0" y="332796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32" name="Google Shape;1032;p52"/>
            <p:cNvSpPr/>
            <p:nvPr/>
          </p:nvSpPr>
          <p:spPr>
            <a:xfrm>
              <a:off x="2231075" y="1993205"/>
              <a:ext cx="2826005" cy="2826005"/>
            </a:xfrm>
            <a:custGeom>
              <a:rect b="b" l="l" r="r" t="t"/>
              <a:pathLst>
                <a:path extrusionOk="0" h="2826005" w="2826005">
                  <a:moveTo>
                    <a:pt x="0" y="0"/>
                  </a:moveTo>
                  <a:lnTo>
                    <a:pt x="2826005" y="0"/>
                  </a:lnTo>
                  <a:lnTo>
                    <a:pt x="2826005" y="2826005"/>
                  </a:lnTo>
                  <a:lnTo>
                    <a:pt x="0" y="2826005"/>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33" name="Google Shape;1033;p52"/>
            <p:cNvSpPr/>
            <p:nvPr/>
          </p:nvSpPr>
          <p:spPr>
            <a:xfrm>
              <a:off x="2377605" y="2139735"/>
              <a:ext cx="2532945" cy="2532945"/>
            </a:xfrm>
            <a:custGeom>
              <a:rect b="b" l="l" r="r" t="t"/>
              <a:pathLst>
                <a:path extrusionOk="0" h="2532945" w="2532945">
                  <a:moveTo>
                    <a:pt x="0" y="0"/>
                  </a:moveTo>
                  <a:lnTo>
                    <a:pt x="2532945" y="0"/>
                  </a:lnTo>
                  <a:lnTo>
                    <a:pt x="2532945" y="2532945"/>
                  </a:lnTo>
                  <a:lnTo>
                    <a:pt x="0" y="253294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34" name="Google Shape;1034;p52"/>
            <p:cNvSpPr/>
            <p:nvPr/>
          </p:nvSpPr>
          <p:spPr>
            <a:xfrm>
              <a:off x="1351985" y="883517"/>
              <a:ext cx="1256218" cy="1256218"/>
            </a:xfrm>
            <a:custGeom>
              <a:rect b="b" l="l" r="r" t="t"/>
              <a:pathLst>
                <a:path extrusionOk="0" h="1256218" w="1256218">
                  <a:moveTo>
                    <a:pt x="0" y="0"/>
                  </a:moveTo>
                  <a:lnTo>
                    <a:pt x="1256219" y="0"/>
                  </a:lnTo>
                  <a:lnTo>
                    <a:pt x="1256219" y="1256218"/>
                  </a:lnTo>
                  <a:lnTo>
                    <a:pt x="0" y="1256218"/>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35" name="Google Shape;1035;p52"/>
            <p:cNvSpPr/>
            <p:nvPr/>
          </p:nvSpPr>
          <p:spPr>
            <a:xfrm>
              <a:off x="4537619" y="883517"/>
              <a:ext cx="1223242" cy="1256218"/>
            </a:xfrm>
            <a:custGeom>
              <a:rect b="b" l="l" r="r" t="t"/>
              <a:pathLst>
                <a:path extrusionOk="0" h="1256218" w="1223242">
                  <a:moveTo>
                    <a:pt x="0" y="0"/>
                  </a:moveTo>
                  <a:lnTo>
                    <a:pt x="1223242" y="0"/>
                  </a:lnTo>
                  <a:lnTo>
                    <a:pt x="1223242" y="1256218"/>
                  </a:lnTo>
                  <a:lnTo>
                    <a:pt x="0" y="1256218"/>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36" name="Google Shape;1036;p52"/>
            <p:cNvSpPr/>
            <p:nvPr/>
          </p:nvSpPr>
          <p:spPr>
            <a:xfrm>
              <a:off x="5225563" y="3841701"/>
              <a:ext cx="1480411" cy="1064045"/>
            </a:xfrm>
            <a:custGeom>
              <a:rect b="b" l="l" r="r" t="t"/>
              <a:pathLst>
                <a:path extrusionOk="0" h="1064045" w="1480411">
                  <a:moveTo>
                    <a:pt x="0" y="0"/>
                  </a:moveTo>
                  <a:lnTo>
                    <a:pt x="1480411" y="0"/>
                  </a:lnTo>
                  <a:lnTo>
                    <a:pt x="1480411" y="1064046"/>
                  </a:lnTo>
                  <a:lnTo>
                    <a:pt x="0" y="1064046"/>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37" name="Google Shape;1037;p52"/>
            <p:cNvSpPr/>
            <p:nvPr/>
          </p:nvSpPr>
          <p:spPr>
            <a:xfrm>
              <a:off x="506703" y="3601773"/>
              <a:ext cx="1520744" cy="1543902"/>
            </a:xfrm>
            <a:custGeom>
              <a:rect b="b" l="l" r="r" t="t"/>
              <a:pathLst>
                <a:path extrusionOk="0" h="1543902" w="1520744">
                  <a:moveTo>
                    <a:pt x="0" y="0"/>
                  </a:moveTo>
                  <a:lnTo>
                    <a:pt x="1520744" y="0"/>
                  </a:lnTo>
                  <a:lnTo>
                    <a:pt x="1520744" y="1543902"/>
                  </a:lnTo>
                  <a:lnTo>
                    <a:pt x="0" y="1543902"/>
                  </a:lnTo>
                  <a:lnTo>
                    <a:pt x="0" y="0"/>
                  </a:lnTo>
                  <a:close/>
                </a:path>
              </a:pathLst>
            </a:cu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38" name="Google Shape;1038;p52"/>
            <p:cNvSpPr/>
            <p:nvPr/>
          </p:nvSpPr>
          <p:spPr>
            <a:xfrm>
              <a:off x="3069913" y="5151490"/>
              <a:ext cx="1370858" cy="1391734"/>
            </a:xfrm>
            <a:custGeom>
              <a:rect b="b" l="l" r="r" t="t"/>
              <a:pathLst>
                <a:path extrusionOk="0" h="1391734" w="1370858">
                  <a:moveTo>
                    <a:pt x="0" y="0"/>
                  </a:moveTo>
                  <a:lnTo>
                    <a:pt x="1370858" y="0"/>
                  </a:lnTo>
                  <a:lnTo>
                    <a:pt x="1370858" y="1391734"/>
                  </a:lnTo>
                  <a:lnTo>
                    <a:pt x="0" y="1391734"/>
                  </a:lnTo>
                  <a:lnTo>
                    <a:pt x="0" y="0"/>
                  </a:lnTo>
                  <a:close/>
                </a:path>
              </a:pathLst>
            </a:cu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39" name="Google Shape;1039;p52"/>
            <p:cNvSpPr/>
            <p:nvPr/>
          </p:nvSpPr>
          <p:spPr>
            <a:xfrm>
              <a:off x="2829811" y="2537930"/>
              <a:ext cx="1628532" cy="1628532"/>
            </a:xfrm>
            <a:custGeom>
              <a:rect b="b" l="l" r="r" t="t"/>
              <a:pathLst>
                <a:path extrusionOk="0" h="1628532" w="1628532">
                  <a:moveTo>
                    <a:pt x="0" y="0"/>
                  </a:moveTo>
                  <a:lnTo>
                    <a:pt x="1628532" y="0"/>
                  </a:lnTo>
                  <a:lnTo>
                    <a:pt x="1628532" y="1628532"/>
                  </a:lnTo>
                  <a:lnTo>
                    <a:pt x="0" y="1628532"/>
                  </a:lnTo>
                  <a:lnTo>
                    <a:pt x="0" y="0"/>
                  </a:lnTo>
                  <a:close/>
                </a:path>
              </a:pathLst>
            </a:cu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040" name="Google Shape;1040;p52"/>
          <p:cNvGrpSpPr/>
          <p:nvPr/>
        </p:nvGrpSpPr>
        <p:grpSpPr>
          <a:xfrm>
            <a:off x="-1342907" y="9913239"/>
            <a:ext cx="20973813" cy="837562"/>
            <a:chOff x="0" y="-57150"/>
            <a:chExt cx="11607985" cy="463550"/>
          </a:xfrm>
        </p:grpSpPr>
        <p:sp>
          <p:nvSpPr>
            <p:cNvPr id="1041" name="Google Shape;1041;p52"/>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42" name="Google Shape;1042;p52"/>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043" name="Google Shape;1043;p52"/>
          <p:cNvGrpSpPr/>
          <p:nvPr/>
        </p:nvGrpSpPr>
        <p:grpSpPr>
          <a:xfrm>
            <a:off x="2488624" y="9913239"/>
            <a:ext cx="13310752" cy="837562"/>
            <a:chOff x="0" y="-57150"/>
            <a:chExt cx="7366854" cy="463550"/>
          </a:xfrm>
        </p:grpSpPr>
        <p:sp>
          <p:nvSpPr>
            <p:cNvPr id="1044" name="Google Shape;1044;p52"/>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45" name="Google Shape;1045;p52"/>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046" name="Google Shape;1046;p52"/>
          <p:cNvGrpSpPr/>
          <p:nvPr/>
        </p:nvGrpSpPr>
        <p:grpSpPr>
          <a:xfrm>
            <a:off x="4131384" y="9913239"/>
            <a:ext cx="10025232" cy="837562"/>
            <a:chOff x="0" y="-57150"/>
            <a:chExt cx="5548478" cy="463550"/>
          </a:xfrm>
        </p:grpSpPr>
        <p:sp>
          <p:nvSpPr>
            <p:cNvPr id="1047" name="Google Shape;1047;p52"/>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48" name="Google Shape;1048;p52"/>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49" name="Google Shape;1049;p52"/>
          <p:cNvSpPr txBox="1"/>
          <p:nvPr/>
        </p:nvSpPr>
        <p:spPr>
          <a:xfrm>
            <a:off x="3789876" y="657622"/>
            <a:ext cx="10708200" cy="769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GB" sz="5000" u="none" cap="none" strike="noStrike">
                <a:solidFill>
                  <a:srgbClr val="002C47"/>
                </a:solidFill>
                <a:latin typeface="Poppins"/>
                <a:ea typeface="Poppins"/>
                <a:cs typeface="Poppins"/>
                <a:sym typeface="Poppins"/>
              </a:rPr>
              <a:t>EJEMPLOS PRÁCTICOS</a:t>
            </a:r>
            <a:endParaRPr b="0" i="0" sz="1400" u="none" cap="none" strike="noStrike">
              <a:solidFill>
                <a:srgbClr val="000000"/>
              </a:solidFill>
              <a:latin typeface="Arial"/>
              <a:ea typeface="Arial"/>
              <a:cs typeface="Arial"/>
              <a:sym typeface="Arial"/>
            </a:endParaRPr>
          </a:p>
        </p:txBody>
      </p:sp>
      <p:sp>
        <p:nvSpPr>
          <p:cNvPr id="1050" name="Google Shape;1050;p52"/>
          <p:cNvSpPr txBox="1"/>
          <p:nvPr/>
        </p:nvSpPr>
        <p:spPr>
          <a:xfrm>
            <a:off x="9982200" y="1545359"/>
            <a:ext cx="7644300" cy="153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Poppins"/>
                <a:ea typeface="Poppins"/>
                <a:cs typeface="Poppins"/>
                <a:sym typeface="Poppins"/>
              </a:rPr>
              <a:t>Creación de contenido </a:t>
            </a:r>
            <a:r>
              <a:rPr b="0" i="0" lang="en-GB" sz="2000" u="none" cap="none" strike="noStrike">
                <a:solidFill>
                  <a:schemeClr val="dk1"/>
                </a:solidFill>
                <a:latin typeface="Poppins"/>
                <a:ea typeface="Poppins"/>
                <a:cs typeface="Poppins"/>
                <a:sym typeface="Poppins"/>
              </a:rPr>
              <a:t>(por ejemplo, logotipos y notas de prensa): la técnica Pomodoro crea una estructura que favorece tanto la concentración como la productividad. El desafío consiste en adaptar el método a la naturaleza dinámica e impredecible de las campañas publicitarias.</a:t>
            </a:r>
            <a:endParaRPr b="0" i="0" sz="2000" u="none" cap="none" strike="noStrike">
              <a:solidFill>
                <a:srgbClr val="000000"/>
              </a:solidFill>
              <a:latin typeface="Poppins"/>
              <a:ea typeface="Poppins"/>
              <a:cs typeface="Poppins"/>
              <a:sym typeface="Poppins"/>
            </a:endParaRPr>
          </a:p>
        </p:txBody>
      </p:sp>
      <p:sp>
        <p:nvSpPr>
          <p:cNvPr id="1051" name="Google Shape;1051;p52"/>
          <p:cNvSpPr txBox="1"/>
          <p:nvPr/>
        </p:nvSpPr>
        <p:spPr>
          <a:xfrm>
            <a:off x="9982200" y="3468481"/>
            <a:ext cx="7644300" cy="15393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Poppins"/>
                <a:ea typeface="Poppins"/>
                <a:cs typeface="Poppins"/>
                <a:sym typeface="Poppins"/>
              </a:rPr>
              <a:t>Trabajo en proyectos y en equipo:</a:t>
            </a:r>
            <a:r>
              <a:rPr b="0" i="0" lang="en-GB" sz="2000" u="none" cap="none" strike="noStrike">
                <a:solidFill>
                  <a:schemeClr val="dk1"/>
                </a:solidFill>
                <a:latin typeface="Poppins"/>
                <a:ea typeface="Poppins"/>
                <a:cs typeface="Poppins"/>
                <a:sym typeface="Poppins"/>
              </a:rPr>
              <a:t> los resultados del trabajo tienden a ser más consistentes, ya que durante las pausas se produce una retroalimentación continua y un intercambio de conocimientos; la creatividad colectiva puede incrementarse.</a:t>
            </a:r>
            <a:endParaRPr b="0" i="0" sz="2000" u="none" cap="none" strike="noStrike">
              <a:solidFill>
                <a:schemeClr val="dk1"/>
              </a:solidFill>
              <a:latin typeface="Poppins"/>
              <a:ea typeface="Poppins"/>
              <a:cs typeface="Poppins"/>
              <a:sym typeface="Poppins"/>
            </a:endParaRPr>
          </a:p>
        </p:txBody>
      </p:sp>
      <p:sp>
        <p:nvSpPr>
          <p:cNvPr id="1052" name="Google Shape;1052;p52"/>
          <p:cNvSpPr txBox="1"/>
          <p:nvPr/>
        </p:nvSpPr>
        <p:spPr>
          <a:xfrm>
            <a:off x="9592214" y="5126509"/>
            <a:ext cx="7644300" cy="1539300"/>
          </a:xfrm>
          <a:prstGeom prst="rect">
            <a:avLst/>
          </a:prstGeom>
          <a:noFill/>
          <a:ln>
            <a:noFill/>
          </a:ln>
        </p:spPr>
        <p:txBody>
          <a:bodyPr anchorCtr="0" anchor="t" bIns="0" lIns="0" spcFirstLastPara="1" rIns="0" wrap="square" tIns="0">
            <a:spAutoFit/>
          </a:bodyPr>
          <a:lstStyle/>
          <a:p>
            <a:pPr indent="0" lvl="1" marL="45720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Poppins"/>
                <a:ea typeface="Poppins"/>
                <a:cs typeface="Poppins"/>
                <a:sym typeface="Poppins"/>
              </a:rPr>
              <a:t>Una </a:t>
            </a:r>
            <a:r>
              <a:rPr b="1" i="0" lang="en-GB" sz="2000" u="none" cap="none" strike="noStrike">
                <a:solidFill>
                  <a:schemeClr val="dk1"/>
                </a:solidFill>
                <a:latin typeface="Poppins"/>
                <a:ea typeface="Poppins"/>
                <a:cs typeface="Poppins"/>
                <a:sym typeface="Poppins"/>
              </a:rPr>
              <a:t>estructura de pausas</a:t>
            </a:r>
            <a:r>
              <a:rPr b="0" i="0" lang="en-GB" sz="2000" u="none" cap="none" strike="noStrike">
                <a:solidFill>
                  <a:schemeClr val="dk1"/>
                </a:solidFill>
                <a:latin typeface="Poppins"/>
                <a:ea typeface="Poppins"/>
                <a:cs typeface="Poppins"/>
                <a:sym typeface="Poppins"/>
              </a:rPr>
              <a:t> efectiva puede tener un impacto significativo en la dinámica de los equipos en las pymes: optimizar la interacción del equipo y la cohesión social mediante pausas planificadas conscientemente.</a:t>
            </a:r>
            <a:endParaRPr b="0" i="0" sz="2000" u="none" cap="none" strike="noStrike">
              <a:solidFill>
                <a:srgbClr val="000000"/>
              </a:solidFill>
              <a:latin typeface="Poppins"/>
              <a:ea typeface="Poppins"/>
              <a:cs typeface="Poppins"/>
              <a:sym typeface="Poppins"/>
            </a:endParaRPr>
          </a:p>
        </p:txBody>
      </p:sp>
      <p:sp>
        <p:nvSpPr>
          <p:cNvPr id="1053" name="Google Shape;1053;p52"/>
          <p:cNvSpPr txBox="1"/>
          <p:nvPr/>
        </p:nvSpPr>
        <p:spPr>
          <a:xfrm>
            <a:off x="9982200" y="6745614"/>
            <a:ext cx="7644300" cy="92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Poppins"/>
                <a:ea typeface="Poppins"/>
                <a:cs typeface="Poppins"/>
                <a:sym typeface="Poppins"/>
              </a:rPr>
              <a:t>Desarrollo de productos: </a:t>
            </a:r>
            <a:r>
              <a:rPr b="0" i="0" lang="en-GB" sz="2000" u="none" cap="none" strike="noStrike">
                <a:solidFill>
                  <a:schemeClr val="dk1"/>
                </a:solidFill>
                <a:latin typeface="Poppins"/>
                <a:ea typeface="Poppins"/>
                <a:cs typeface="Poppins"/>
                <a:sym typeface="Poppins"/>
              </a:rPr>
              <a:t>la técnica permite trabajar de manera estructurada y orientada a objetivos incluso bajo presión de tiempo.</a:t>
            </a:r>
            <a:endParaRPr b="0" i="0" sz="2000" u="none" cap="none" strike="noStrike">
              <a:solidFill>
                <a:schemeClr val="dk1"/>
              </a:solidFill>
              <a:latin typeface="Poppins"/>
              <a:ea typeface="Poppins"/>
              <a:cs typeface="Poppins"/>
              <a:sym typeface="Poppins"/>
            </a:endParaRPr>
          </a:p>
        </p:txBody>
      </p:sp>
      <p:sp>
        <p:nvSpPr>
          <p:cNvPr id="1054" name="Google Shape;1054;p52"/>
          <p:cNvSpPr txBox="1"/>
          <p:nvPr/>
        </p:nvSpPr>
        <p:spPr>
          <a:xfrm>
            <a:off x="9982200" y="8090495"/>
            <a:ext cx="7644300" cy="153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GB" sz="2000" u="none" cap="none" strike="noStrike">
                <a:solidFill>
                  <a:schemeClr val="dk1"/>
                </a:solidFill>
                <a:latin typeface="Poppins"/>
                <a:ea typeface="Poppins"/>
                <a:cs typeface="Poppins"/>
                <a:sym typeface="Poppins"/>
              </a:rPr>
              <a:t>Organizaciones sin fines de lucro</a:t>
            </a:r>
            <a:r>
              <a:rPr b="0" i="0" lang="en-GB" sz="2000" u="none" cap="none" strike="noStrike">
                <a:solidFill>
                  <a:schemeClr val="dk1"/>
                </a:solidFill>
                <a:latin typeface="Poppins"/>
                <a:ea typeface="Poppins"/>
                <a:cs typeface="Poppins"/>
                <a:sym typeface="Poppins"/>
              </a:rPr>
              <a:t>: Desafío, porque los voluntarios tienen diferentes disponibilidades y horarios.</a:t>
            </a:r>
            <a:endParaRPr b="0" i="0" sz="20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Poppins"/>
                <a:ea typeface="Poppins"/>
                <a:cs typeface="Poppins"/>
                <a:sym typeface="Poppins"/>
              </a:rPr>
              <a:t>Crear condiciones marco flexibles pero claras que satisfagan tanto las necesidades individuales como las organizacionales.</a:t>
            </a:r>
            <a:endParaRPr b="0" i="0" sz="2000" u="none" cap="none" strike="noStrike">
              <a:solidFill>
                <a:schemeClr val="dk1"/>
              </a:solidFill>
              <a:latin typeface="Poppins"/>
              <a:ea typeface="Poppins"/>
              <a:cs typeface="Poppins"/>
              <a:sym typeface="Poppin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8" name="Shape 1058"/>
        <p:cNvGrpSpPr/>
        <p:nvPr/>
      </p:nvGrpSpPr>
      <p:grpSpPr>
        <a:xfrm>
          <a:off x="0" y="0"/>
          <a:ext cx="0" cy="0"/>
          <a:chOff x="0" y="0"/>
          <a:chExt cx="0" cy="0"/>
        </a:xfrm>
      </p:grpSpPr>
      <p:sp>
        <p:nvSpPr>
          <p:cNvPr id="1059" name="Google Shape;1059;p53"/>
          <p:cNvSpPr txBox="1"/>
          <p:nvPr/>
        </p:nvSpPr>
        <p:spPr>
          <a:xfrm>
            <a:off x="3789876" y="200422"/>
            <a:ext cx="10708200" cy="1539300"/>
          </a:xfrm>
          <a:prstGeom prst="rect">
            <a:avLst/>
          </a:prstGeom>
          <a:noFill/>
          <a:ln>
            <a:noFill/>
          </a:ln>
        </p:spPr>
        <p:txBody>
          <a:bodyPr anchorCtr="0" anchor="t" bIns="0" lIns="0" spcFirstLastPara="1" rIns="0" wrap="square" tIns="0">
            <a:spAutoFit/>
          </a:bodyPr>
          <a:lstStyle/>
          <a:p>
            <a:pPr indent="0" lvl="1" marL="457200" marR="0" rtl="0" algn="ctr">
              <a:lnSpc>
                <a:spcPct val="100000"/>
              </a:lnSpc>
              <a:spcBef>
                <a:spcPts val="0"/>
              </a:spcBef>
              <a:spcAft>
                <a:spcPts val="0"/>
              </a:spcAft>
              <a:buClr>
                <a:srgbClr val="000000"/>
              </a:buClr>
              <a:buSzPts val="5000"/>
              <a:buFont typeface="Arial"/>
              <a:buNone/>
            </a:pPr>
            <a:r>
              <a:rPr b="1" i="0" lang="en-GB" sz="5000" u="none" cap="none" strike="noStrike">
                <a:solidFill>
                  <a:schemeClr val="dk1"/>
                </a:solidFill>
                <a:latin typeface="Poppins"/>
                <a:ea typeface="Poppins"/>
                <a:cs typeface="Poppins"/>
                <a:sym typeface="Poppins"/>
              </a:rPr>
              <a:t>Un día típico en la oficina de Vanilla Mind</a:t>
            </a:r>
            <a:endParaRPr b="0" i="0" sz="5000" u="none" cap="none" strike="noStrike">
              <a:solidFill>
                <a:schemeClr val="dk1"/>
              </a:solidFill>
              <a:latin typeface="Poppins"/>
              <a:ea typeface="Poppins"/>
              <a:cs typeface="Poppins"/>
              <a:sym typeface="Poppins"/>
            </a:endParaRPr>
          </a:p>
        </p:txBody>
      </p:sp>
      <p:pic>
        <p:nvPicPr>
          <p:cNvPr descr="A digital numbers on a white background&#10;&#10;Description automatically generated" id="1060" name="Google Shape;1060;p53"/>
          <p:cNvPicPr preferRelativeResize="0"/>
          <p:nvPr/>
        </p:nvPicPr>
        <p:blipFill rotWithShape="1">
          <a:blip r:embed="rId3">
            <a:alphaModFix/>
          </a:blip>
          <a:srcRect b="0" l="0" r="0" t="0"/>
          <a:stretch/>
        </p:blipFill>
        <p:spPr>
          <a:xfrm>
            <a:off x="681978" y="6013721"/>
            <a:ext cx="1909896" cy="1243130"/>
          </a:xfrm>
          <a:prstGeom prst="rect">
            <a:avLst/>
          </a:prstGeom>
          <a:noFill/>
          <a:ln>
            <a:noFill/>
          </a:ln>
        </p:spPr>
      </p:pic>
      <p:pic>
        <p:nvPicPr>
          <p:cNvPr descr="A digital numbers with dots&#10;&#10;Description automatically generated" id="1061" name="Google Shape;1061;p53"/>
          <p:cNvPicPr preferRelativeResize="0"/>
          <p:nvPr/>
        </p:nvPicPr>
        <p:blipFill rotWithShape="1">
          <a:blip r:embed="rId4">
            <a:alphaModFix/>
          </a:blip>
          <a:srcRect b="0" l="0" r="0" t="0"/>
          <a:stretch/>
        </p:blipFill>
        <p:spPr>
          <a:xfrm>
            <a:off x="306456" y="3472333"/>
            <a:ext cx="2314577" cy="1039386"/>
          </a:xfrm>
          <a:prstGeom prst="rect">
            <a:avLst/>
          </a:prstGeom>
          <a:noFill/>
          <a:ln>
            <a:noFill/>
          </a:ln>
        </p:spPr>
      </p:pic>
      <p:pic>
        <p:nvPicPr>
          <p:cNvPr descr="A digital clock with numbers&#10;&#10;Description automatically generated" id="1062" name="Google Shape;1062;p53"/>
          <p:cNvPicPr preferRelativeResize="0"/>
          <p:nvPr/>
        </p:nvPicPr>
        <p:blipFill rotWithShape="1">
          <a:blip r:embed="rId5">
            <a:alphaModFix/>
          </a:blip>
          <a:srcRect b="0" l="0" r="0" t="0"/>
          <a:stretch/>
        </p:blipFill>
        <p:spPr>
          <a:xfrm>
            <a:off x="3789875" y="1810387"/>
            <a:ext cx="2456826" cy="1158218"/>
          </a:xfrm>
          <a:prstGeom prst="rect">
            <a:avLst/>
          </a:prstGeom>
          <a:noFill/>
          <a:ln>
            <a:noFill/>
          </a:ln>
        </p:spPr>
      </p:pic>
      <p:pic>
        <p:nvPicPr>
          <p:cNvPr descr="A digital numbers and dots&#10;&#10;Description automatically generated" id="1063" name="Google Shape;1063;p53"/>
          <p:cNvPicPr preferRelativeResize="0"/>
          <p:nvPr/>
        </p:nvPicPr>
        <p:blipFill rotWithShape="1">
          <a:blip r:embed="rId6">
            <a:alphaModFix/>
          </a:blip>
          <a:srcRect b="0" l="0" r="0" t="0"/>
          <a:stretch/>
        </p:blipFill>
        <p:spPr>
          <a:xfrm>
            <a:off x="15163800" y="5120730"/>
            <a:ext cx="2667000" cy="1054100"/>
          </a:xfrm>
          <a:prstGeom prst="rect">
            <a:avLst/>
          </a:prstGeom>
          <a:noFill/>
          <a:ln>
            <a:noFill/>
          </a:ln>
        </p:spPr>
      </p:pic>
      <p:pic>
        <p:nvPicPr>
          <p:cNvPr descr="A digital numbers on a white background&#10;&#10;Description automatically generated" id="1064" name="Google Shape;1064;p53"/>
          <p:cNvPicPr preferRelativeResize="0"/>
          <p:nvPr/>
        </p:nvPicPr>
        <p:blipFill rotWithShape="1">
          <a:blip r:embed="rId7">
            <a:alphaModFix/>
          </a:blip>
          <a:srcRect b="0" l="0" r="0" t="0"/>
          <a:stretch/>
        </p:blipFill>
        <p:spPr>
          <a:xfrm>
            <a:off x="11563757" y="8014126"/>
            <a:ext cx="2641600" cy="1219200"/>
          </a:xfrm>
          <a:prstGeom prst="rect">
            <a:avLst/>
          </a:prstGeom>
          <a:noFill/>
          <a:ln>
            <a:noFill/>
          </a:ln>
        </p:spPr>
      </p:pic>
      <p:pic>
        <p:nvPicPr>
          <p:cNvPr descr="A digital numbers on a white background&#10;&#10;Description automatically generated" id="1065" name="Google Shape;1065;p53"/>
          <p:cNvPicPr preferRelativeResize="0"/>
          <p:nvPr/>
        </p:nvPicPr>
        <p:blipFill rotWithShape="1">
          <a:blip r:embed="rId8">
            <a:alphaModFix/>
          </a:blip>
          <a:srcRect b="0" l="0" r="0" t="0"/>
          <a:stretch/>
        </p:blipFill>
        <p:spPr>
          <a:xfrm>
            <a:off x="8526688" y="6851495"/>
            <a:ext cx="2578100" cy="1155700"/>
          </a:xfrm>
          <a:prstGeom prst="rect">
            <a:avLst/>
          </a:prstGeom>
          <a:noFill/>
          <a:ln>
            <a:noFill/>
          </a:ln>
        </p:spPr>
      </p:pic>
      <p:pic>
        <p:nvPicPr>
          <p:cNvPr descr="A digital clock with numbers&#10;&#10;Description automatically generated" id="1066" name="Google Shape;1066;p53"/>
          <p:cNvPicPr preferRelativeResize="0"/>
          <p:nvPr/>
        </p:nvPicPr>
        <p:blipFill rotWithShape="1">
          <a:blip r:embed="rId9">
            <a:alphaModFix/>
          </a:blip>
          <a:srcRect b="0" l="0" r="0" t="0"/>
          <a:stretch/>
        </p:blipFill>
        <p:spPr>
          <a:xfrm>
            <a:off x="11563757" y="2871546"/>
            <a:ext cx="2641600" cy="1005211"/>
          </a:xfrm>
          <a:prstGeom prst="rect">
            <a:avLst/>
          </a:prstGeom>
          <a:noFill/>
          <a:ln>
            <a:noFill/>
          </a:ln>
        </p:spPr>
      </p:pic>
      <p:pic>
        <p:nvPicPr>
          <p:cNvPr id="1067" name="Google Shape;1067;p53"/>
          <p:cNvPicPr preferRelativeResize="0"/>
          <p:nvPr/>
        </p:nvPicPr>
        <p:blipFill rotWithShape="1">
          <a:blip r:embed="rId10">
            <a:alphaModFix/>
          </a:blip>
          <a:srcRect b="0" l="0" r="0" t="0"/>
          <a:stretch/>
        </p:blipFill>
        <p:spPr>
          <a:xfrm>
            <a:off x="3165146" y="4077660"/>
            <a:ext cx="3835400" cy="3662428"/>
          </a:xfrm>
          <a:prstGeom prst="rect">
            <a:avLst/>
          </a:prstGeom>
          <a:noFill/>
          <a:ln>
            <a:noFill/>
          </a:ln>
        </p:spPr>
      </p:pic>
      <p:pic>
        <p:nvPicPr>
          <p:cNvPr id="1068" name="Google Shape;1068;p53"/>
          <p:cNvPicPr preferRelativeResize="0"/>
          <p:nvPr/>
        </p:nvPicPr>
        <p:blipFill rotWithShape="1">
          <a:blip r:embed="rId10">
            <a:alphaModFix/>
          </a:blip>
          <a:srcRect b="0" l="0" r="0" t="0"/>
          <a:stretch/>
        </p:blipFill>
        <p:spPr>
          <a:xfrm>
            <a:off x="10966857" y="4077660"/>
            <a:ext cx="3835400" cy="3662428"/>
          </a:xfrm>
          <a:prstGeom prst="rect">
            <a:avLst/>
          </a:prstGeom>
          <a:noFill/>
          <a:ln>
            <a:noFill/>
          </a:ln>
        </p:spPr>
      </p:pic>
      <p:sp>
        <p:nvSpPr>
          <p:cNvPr id="1069" name="Google Shape;1069;p53"/>
          <p:cNvSpPr txBox="1"/>
          <p:nvPr/>
        </p:nvSpPr>
        <p:spPr>
          <a:xfrm>
            <a:off x="596075" y="6994400"/>
            <a:ext cx="2456700" cy="47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0" i="0" lang="en-GB" sz="2500" u="none" cap="none" strike="noStrike">
                <a:solidFill>
                  <a:schemeClr val="dk1"/>
                </a:solidFill>
                <a:latin typeface="Poppins"/>
                <a:ea typeface="Poppins"/>
                <a:cs typeface="Poppins"/>
                <a:sym typeface="Poppins"/>
              </a:rPr>
              <a:t>DESPERTARSE</a:t>
            </a:r>
            <a:endParaRPr b="0" i="0" sz="1400" u="none" cap="none" strike="noStrike">
              <a:solidFill>
                <a:srgbClr val="000000"/>
              </a:solidFill>
              <a:latin typeface="Arial"/>
              <a:ea typeface="Arial"/>
              <a:cs typeface="Arial"/>
              <a:sym typeface="Arial"/>
            </a:endParaRPr>
          </a:p>
        </p:txBody>
      </p:sp>
      <p:sp>
        <p:nvSpPr>
          <p:cNvPr id="1070" name="Google Shape;1070;p53"/>
          <p:cNvSpPr txBox="1"/>
          <p:nvPr/>
        </p:nvSpPr>
        <p:spPr>
          <a:xfrm>
            <a:off x="19700" y="4352575"/>
            <a:ext cx="3450300" cy="4770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200"/>
              </a:spcBef>
              <a:spcAft>
                <a:spcPts val="1200"/>
              </a:spcAft>
              <a:buClr>
                <a:srgbClr val="000000"/>
              </a:buClr>
              <a:buSzPts val="1100"/>
              <a:buFont typeface="Arial"/>
              <a:buNone/>
            </a:pPr>
            <a:r>
              <a:rPr b="0" i="0" lang="en-GB" sz="2500" u="none" cap="none" strike="noStrike">
                <a:solidFill>
                  <a:schemeClr val="dk1"/>
                </a:solidFill>
                <a:latin typeface="Poppins"/>
                <a:ea typeface="Poppins"/>
                <a:cs typeface="Poppins"/>
                <a:sym typeface="Poppins"/>
              </a:rPr>
              <a:t>INICIAR EL TRABAJO</a:t>
            </a:r>
            <a:endParaRPr b="0" i="0" sz="2500" u="none" cap="none" strike="noStrike">
              <a:solidFill>
                <a:schemeClr val="dk1"/>
              </a:solidFill>
              <a:latin typeface="Poppins"/>
              <a:ea typeface="Poppins"/>
              <a:cs typeface="Poppins"/>
              <a:sym typeface="Poppins"/>
            </a:endParaRPr>
          </a:p>
        </p:txBody>
      </p:sp>
      <p:sp>
        <p:nvSpPr>
          <p:cNvPr id="1071" name="Google Shape;1071;p53"/>
          <p:cNvSpPr txBox="1"/>
          <p:nvPr/>
        </p:nvSpPr>
        <p:spPr>
          <a:xfrm>
            <a:off x="3394765" y="2749252"/>
            <a:ext cx="3399300" cy="1246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500"/>
              <a:buFont typeface="Arial"/>
              <a:buNone/>
            </a:pPr>
            <a:r>
              <a:rPr b="0" i="0" lang="en-GB" sz="2500" u="none" cap="none" strike="noStrike">
                <a:solidFill>
                  <a:schemeClr val="dk1"/>
                </a:solidFill>
                <a:latin typeface="Poppins"/>
                <a:ea typeface="Poppins"/>
                <a:cs typeface="Poppins"/>
                <a:sym typeface="Poppins"/>
              </a:rPr>
              <a:t>AVENA;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500"/>
              <a:buFont typeface="Arial"/>
              <a:buNone/>
            </a:pPr>
            <a:r>
              <a:rPr b="0" i="0" lang="en-GB" sz="2500" u="none" cap="none" strike="noStrike">
                <a:solidFill>
                  <a:schemeClr val="dk1"/>
                </a:solidFill>
                <a:latin typeface="Poppins"/>
                <a:ea typeface="Poppins"/>
                <a:cs typeface="Poppins"/>
                <a:sym typeface="Poppins"/>
              </a:rPr>
              <a:t>CONTINUAR CON EL TRABAJO</a:t>
            </a:r>
            <a:endParaRPr b="0" i="0" sz="2500" u="none" cap="none" strike="noStrike">
              <a:solidFill>
                <a:schemeClr val="dk1"/>
              </a:solidFill>
              <a:latin typeface="Poppins"/>
              <a:ea typeface="Poppins"/>
              <a:cs typeface="Poppins"/>
              <a:sym typeface="Poppins"/>
            </a:endParaRPr>
          </a:p>
        </p:txBody>
      </p:sp>
      <p:sp>
        <p:nvSpPr>
          <p:cNvPr id="1072" name="Google Shape;1072;p53"/>
          <p:cNvSpPr txBox="1"/>
          <p:nvPr/>
        </p:nvSpPr>
        <p:spPr>
          <a:xfrm>
            <a:off x="15997849" y="6038600"/>
            <a:ext cx="1265700" cy="47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0" i="0" lang="en-GB" sz="2500" u="none" cap="none" strike="noStrike">
                <a:solidFill>
                  <a:schemeClr val="dk1"/>
                </a:solidFill>
                <a:latin typeface="Poppins"/>
                <a:ea typeface="Poppins"/>
                <a:cs typeface="Poppins"/>
                <a:sym typeface="Poppins"/>
              </a:rPr>
              <a:t>PAUSA</a:t>
            </a:r>
            <a:endParaRPr b="0" i="0" sz="2500" u="none" cap="none" strike="noStrike">
              <a:solidFill>
                <a:schemeClr val="dk1"/>
              </a:solidFill>
              <a:latin typeface="Poppins"/>
              <a:ea typeface="Poppins"/>
              <a:cs typeface="Poppins"/>
              <a:sym typeface="Poppins"/>
            </a:endParaRPr>
          </a:p>
        </p:txBody>
      </p:sp>
      <p:sp>
        <p:nvSpPr>
          <p:cNvPr id="1073" name="Google Shape;1073;p53"/>
          <p:cNvSpPr txBox="1"/>
          <p:nvPr/>
        </p:nvSpPr>
        <p:spPr>
          <a:xfrm>
            <a:off x="12043620" y="8983834"/>
            <a:ext cx="1681871" cy="4770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0" i="0" lang="en-GB" sz="2500" u="none" cap="none" strike="noStrike">
                <a:solidFill>
                  <a:schemeClr val="dk1"/>
                </a:solidFill>
                <a:latin typeface="Poppins"/>
                <a:ea typeface="Poppins"/>
                <a:cs typeface="Poppins"/>
                <a:sym typeface="Poppins"/>
              </a:rPr>
              <a:t>COCINAR</a:t>
            </a:r>
            <a:endParaRPr b="0" i="0" sz="1400" u="none" cap="none" strike="noStrike">
              <a:solidFill>
                <a:srgbClr val="000000"/>
              </a:solidFill>
              <a:latin typeface="Arial"/>
              <a:ea typeface="Arial"/>
              <a:cs typeface="Arial"/>
              <a:sym typeface="Arial"/>
            </a:endParaRPr>
          </a:p>
        </p:txBody>
      </p:sp>
      <p:sp>
        <p:nvSpPr>
          <p:cNvPr id="1074" name="Google Shape;1074;p53"/>
          <p:cNvSpPr txBox="1"/>
          <p:nvPr/>
        </p:nvSpPr>
        <p:spPr>
          <a:xfrm>
            <a:off x="8125900" y="7758825"/>
            <a:ext cx="3450300" cy="86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500"/>
              <a:buFont typeface="Arial"/>
              <a:buNone/>
            </a:pPr>
            <a:r>
              <a:rPr b="0" i="0" lang="en-GB" sz="2500" u="none" cap="none" strike="noStrike">
                <a:solidFill>
                  <a:schemeClr val="dk1"/>
                </a:solidFill>
                <a:latin typeface="Poppins"/>
                <a:ea typeface="Poppins"/>
                <a:cs typeface="Poppins"/>
                <a:sym typeface="Poppins"/>
              </a:rPr>
              <a:t>CONTINUAR CON EL TRABAJO</a:t>
            </a:r>
            <a:endParaRPr b="0" i="0" sz="2500" u="none" cap="none" strike="noStrike">
              <a:solidFill>
                <a:schemeClr val="dk1"/>
              </a:solidFill>
              <a:latin typeface="Poppins"/>
              <a:ea typeface="Poppins"/>
              <a:cs typeface="Poppins"/>
              <a:sym typeface="Poppins"/>
            </a:endParaRPr>
          </a:p>
        </p:txBody>
      </p:sp>
      <p:sp>
        <p:nvSpPr>
          <p:cNvPr id="1075" name="Google Shape;1075;p53"/>
          <p:cNvSpPr txBox="1"/>
          <p:nvPr/>
        </p:nvSpPr>
        <p:spPr>
          <a:xfrm>
            <a:off x="11568850" y="2416675"/>
            <a:ext cx="2578200" cy="47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0" i="0" lang="en-GB" sz="2500" u="none" cap="none" strike="noStrike">
                <a:solidFill>
                  <a:schemeClr val="dk1"/>
                </a:solidFill>
                <a:latin typeface="Poppins"/>
                <a:ea typeface="Poppins"/>
                <a:cs typeface="Poppins"/>
                <a:sym typeface="Poppins"/>
              </a:rPr>
              <a:t>IRSE A LA CAMA</a:t>
            </a:r>
            <a:endParaRPr b="0" i="0" sz="2500" u="none" cap="none" strike="noStrike">
              <a:solidFill>
                <a:schemeClr val="dk1"/>
              </a:solidFill>
              <a:latin typeface="Poppins"/>
              <a:ea typeface="Poppins"/>
              <a:cs typeface="Poppins"/>
              <a:sym typeface="Poppins"/>
            </a:endParaRPr>
          </a:p>
        </p:txBody>
      </p:sp>
      <p:grpSp>
        <p:nvGrpSpPr>
          <p:cNvPr id="1076" name="Google Shape;1076;p53"/>
          <p:cNvGrpSpPr/>
          <p:nvPr/>
        </p:nvGrpSpPr>
        <p:grpSpPr>
          <a:xfrm>
            <a:off x="-1342907" y="9913239"/>
            <a:ext cx="20973813" cy="837562"/>
            <a:chOff x="0" y="-57150"/>
            <a:chExt cx="11607985" cy="463550"/>
          </a:xfrm>
        </p:grpSpPr>
        <p:sp>
          <p:nvSpPr>
            <p:cNvPr id="1077" name="Google Shape;1077;p53"/>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78" name="Google Shape;1078;p53"/>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079" name="Google Shape;1079;p53"/>
          <p:cNvGrpSpPr/>
          <p:nvPr/>
        </p:nvGrpSpPr>
        <p:grpSpPr>
          <a:xfrm>
            <a:off x="2488624" y="9913239"/>
            <a:ext cx="13310752" cy="837562"/>
            <a:chOff x="0" y="-57150"/>
            <a:chExt cx="7366854" cy="463550"/>
          </a:xfrm>
        </p:grpSpPr>
        <p:sp>
          <p:nvSpPr>
            <p:cNvPr id="1080" name="Google Shape;1080;p53"/>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81" name="Google Shape;1081;p53"/>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082" name="Google Shape;1082;p53"/>
          <p:cNvGrpSpPr/>
          <p:nvPr/>
        </p:nvGrpSpPr>
        <p:grpSpPr>
          <a:xfrm>
            <a:off x="4131384" y="9913239"/>
            <a:ext cx="10025232" cy="837562"/>
            <a:chOff x="0" y="-57150"/>
            <a:chExt cx="5548478" cy="463550"/>
          </a:xfrm>
        </p:grpSpPr>
        <p:sp>
          <p:nvSpPr>
            <p:cNvPr id="1083" name="Google Shape;1083;p53"/>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84" name="Google Shape;1084;p53"/>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85" name="Google Shape;1085;p53"/>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86" name="Google Shape;1086;p53"/>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1" name="Shape 1091"/>
        <p:cNvGrpSpPr/>
        <p:nvPr/>
      </p:nvGrpSpPr>
      <p:grpSpPr>
        <a:xfrm>
          <a:off x="0" y="0"/>
          <a:ext cx="0" cy="0"/>
          <a:chOff x="0" y="0"/>
          <a:chExt cx="0" cy="0"/>
        </a:xfrm>
      </p:grpSpPr>
      <p:sp>
        <p:nvSpPr>
          <p:cNvPr id="1092" name="Google Shape;1092;p54"/>
          <p:cNvSpPr/>
          <p:nvPr/>
        </p:nvSpPr>
        <p:spPr>
          <a:xfrm>
            <a:off x="13252" y="-2262"/>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3">
              <a:alphaModFix/>
            </a:blip>
            <a:stretch>
              <a:fillRect b="0" l="-17353" r="-5970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aphicFrame>
        <p:nvGraphicFramePr>
          <p:cNvPr id="1093" name="Google Shape;1093;p54"/>
          <p:cNvGraphicFramePr/>
          <p:nvPr/>
        </p:nvGraphicFramePr>
        <p:xfrm>
          <a:off x="13252" y="11596"/>
          <a:ext cx="3000000" cy="3000000"/>
        </p:xfrm>
        <a:graphic>
          <a:graphicData uri="http://schemas.openxmlformats.org/drawingml/2006/table">
            <a:tbl>
              <a:tblPr bandRow="1" firstRow="1">
                <a:noFill/>
                <a:tableStyleId>{58CFBFF7-00DB-4776-B897-BBC53065665C}</a:tableStyleId>
              </a:tblPr>
              <a:tblGrid>
                <a:gridCol w="6096000"/>
                <a:gridCol w="6096000"/>
                <a:gridCol w="6096000"/>
              </a:tblGrid>
              <a:tr h="5235975">
                <a:tc>
                  <a:txBody>
                    <a:bodyPr/>
                    <a:lstStyle/>
                    <a:p>
                      <a:pPr indent="0" lvl="0" marL="0" marR="0" rtl="0" algn="ctr">
                        <a:lnSpc>
                          <a:spcPct val="100000"/>
                        </a:lnSpc>
                        <a:spcBef>
                          <a:spcPts val="0"/>
                        </a:spcBef>
                        <a:spcAft>
                          <a:spcPts val="0"/>
                        </a:spcAft>
                        <a:buClr>
                          <a:srgbClr val="000000"/>
                        </a:buClr>
                        <a:buSzPts val="4000"/>
                        <a:buFont typeface="Arial"/>
                        <a:buNone/>
                      </a:pPr>
                      <a:r>
                        <a:t/>
                      </a:r>
                      <a:endParaRPr sz="4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Poppins"/>
                        <a:buNone/>
                      </a:pPr>
                      <a:r>
                        <a:rPr lang="en-GB" sz="6500" u="none" cap="none" strike="noStrike">
                          <a:solidFill>
                            <a:schemeClr val="dk1"/>
                          </a:solidFill>
                          <a:latin typeface="Poppins"/>
                          <a:ea typeface="Poppins"/>
                          <a:cs typeface="Poppins"/>
                          <a:sym typeface="Poppins"/>
                        </a:rPr>
                        <a:t>Lección </a:t>
                      </a:r>
                      <a:r>
                        <a:rPr b="1" lang="en-GB" sz="6500" u="none" cap="none" strike="noStrike">
                          <a:solidFill>
                            <a:srgbClr val="000000"/>
                          </a:solidFill>
                          <a:latin typeface="Poppins"/>
                          <a:ea typeface="Poppins"/>
                          <a:cs typeface="Poppins"/>
                          <a:sym typeface="Poppins"/>
                        </a:rPr>
                        <a:t>1 </a:t>
                      </a:r>
                      <a:endParaRPr sz="1400" u="none" cap="none" strike="noStrike"/>
                    </a:p>
                    <a:p>
                      <a:pPr indent="0" lvl="0" marL="0" marR="0" rtl="0" algn="ctr">
                        <a:lnSpc>
                          <a:spcPct val="100000"/>
                        </a:lnSpc>
                        <a:spcBef>
                          <a:spcPts val="0"/>
                        </a:spcBef>
                        <a:spcAft>
                          <a:spcPts val="0"/>
                        </a:spcAft>
                        <a:buClr>
                          <a:srgbClr val="000000"/>
                        </a:buClr>
                        <a:buSzPts val="3000"/>
                        <a:buFont typeface="Arial"/>
                        <a:buNone/>
                      </a:pPr>
                      <a:br>
                        <a:rPr lang="en-GB" sz="3000" u="none" cap="none" strike="noStrike">
                          <a:solidFill>
                            <a:srgbClr val="000000"/>
                          </a:solidFill>
                          <a:latin typeface="Poppins"/>
                          <a:ea typeface="Poppins"/>
                          <a:cs typeface="Poppins"/>
                          <a:sym typeface="Poppins"/>
                        </a:rPr>
                      </a:br>
                      <a:r>
                        <a:rPr lang="en-GB" sz="3000" u="none" cap="none" strike="noStrike">
                          <a:solidFill>
                            <a:srgbClr val="000000"/>
                          </a:solidFill>
                          <a:latin typeface="Poppins"/>
                          <a:ea typeface="Poppins"/>
                          <a:cs typeface="Poppins"/>
                          <a:sym typeface="Poppins"/>
                        </a:rPr>
                        <a:t>Definición de modelos de trabajo híbrido</a:t>
                      </a:r>
                      <a:br>
                        <a:rPr lang="en-GB" sz="3000" u="none" cap="none" strike="noStrike">
                          <a:solidFill>
                            <a:srgbClr val="000000"/>
                          </a:solidFill>
                          <a:latin typeface="Poppins"/>
                          <a:ea typeface="Poppins"/>
                          <a:cs typeface="Poppins"/>
                          <a:sym typeface="Poppins"/>
                        </a:rPr>
                      </a:br>
                      <a:endParaRPr sz="3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000"/>
                        <a:buFont typeface="Arial"/>
                        <a:buNone/>
                      </a:pPr>
                      <a:r>
                        <a:t/>
                      </a:r>
                      <a:endParaRPr sz="3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rgbClr val="000000"/>
                          </a:solidFill>
                          <a:latin typeface="Poppins"/>
                          <a:ea typeface="Poppins"/>
                          <a:cs typeface="Poppins"/>
                          <a:sym typeface="Poppins"/>
                        </a:rPr>
                        <a:t>Ventajas y desventajas</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lt1"/>
                        </a:solidFill>
                      </a:endParaRPr>
                    </a:p>
                  </a:txBody>
                  <a:tcPr marT="45725" marB="45725" marR="91450" marL="91450">
                    <a:lnB cap="flat" cmpd="sng" w="76200">
                      <a:solidFill>
                        <a:schemeClr val="dk1"/>
                      </a:solidFill>
                      <a:prstDash val="solid"/>
                      <a:round/>
                      <a:headEnd len="sm" w="sm" type="none"/>
                      <a:tailEnd len="sm" w="sm" type="none"/>
                    </a:lnB>
                    <a:solidFill>
                      <a:schemeClr val="lt1">
                        <a:alpha val="75294"/>
                      </a:schemeClr>
                    </a:solidFill>
                  </a:tcPr>
                </a:tc>
                <a:tc>
                  <a:txBody>
                    <a:bodyPr/>
                    <a:lstStyle/>
                    <a:p>
                      <a:pPr indent="0" lvl="0" marL="0" marR="0" rtl="0" algn="ctr">
                        <a:lnSpc>
                          <a:spcPct val="100000"/>
                        </a:lnSpc>
                        <a:spcBef>
                          <a:spcPts val="0"/>
                        </a:spcBef>
                        <a:spcAft>
                          <a:spcPts val="0"/>
                        </a:spcAft>
                        <a:buClr>
                          <a:schemeClr val="dk1"/>
                        </a:buClr>
                        <a:buSzPts val="4000"/>
                        <a:buFont typeface="Calibri"/>
                        <a:buNone/>
                      </a:pPr>
                      <a:r>
                        <a:t/>
                      </a:r>
                      <a:endParaRPr b="1" i="0" sz="4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Poppins"/>
                        <a:buNone/>
                      </a:pPr>
                      <a:r>
                        <a:rPr lang="en-GB" sz="6500" u="none" cap="none" strike="noStrike">
                          <a:solidFill>
                            <a:schemeClr val="dk1"/>
                          </a:solidFill>
                          <a:latin typeface="Poppins"/>
                          <a:ea typeface="Poppins"/>
                          <a:cs typeface="Poppins"/>
                          <a:sym typeface="Poppins"/>
                        </a:rPr>
                        <a:t>Lección </a:t>
                      </a:r>
                      <a:r>
                        <a:rPr b="1" i="0" lang="en-GB" sz="6500" u="none" cap="none" strike="noStrike">
                          <a:solidFill>
                            <a:srgbClr val="000000"/>
                          </a:solidFill>
                          <a:latin typeface="Poppins"/>
                          <a:ea typeface="Poppins"/>
                          <a:cs typeface="Poppins"/>
                          <a:sym typeface="Poppins"/>
                        </a:rPr>
                        <a:t>2 </a:t>
                      </a:r>
                      <a:endParaRPr sz="1400" u="none" cap="none" strike="noStrike"/>
                    </a:p>
                    <a:p>
                      <a:pPr indent="0" lvl="0" marL="0" marR="0" rtl="0" algn="l">
                        <a:lnSpc>
                          <a:spcPct val="100000"/>
                        </a:lnSpc>
                        <a:spcBef>
                          <a:spcPts val="0"/>
                        </a:spcBef>
                        <a:spcAft>
                          <a:spcPts val="0"/>
                        </a:spcAft>
                        <a:buClr>
                          <a:srgbClr val="000000"/>
                        </a:buClr>
                        <a:buSzPts val="3200"/>
                        <a:buFont typeface="Arial"/>
                        <a:buNone/>
                      </a:pPr>
                      <a:r>
                        <a:t/>
                      </a:r>
                      <a:endParaRPr sz="32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200"/>
                        <a:buFont typeface="Arial"/>
                        <a:buNone/>
                      </a:pPr>
                      <a:r>
                        <a:rPr lang="en-GB" sz="3200" u="none" cap="none" strike="noStrike">
                          <a:solidFill>
                            <a:srgbClr val="000000"/>
                          </a:solidFill>
                          <a:latin typeface="Poppins"/>
                          <a:ea typeface="Poppins"/>
                          <a:cs typeface="Poppins"/>
                          <a:sym typeface="Poppins"/>
                        </a:rPr>
                        <a:t>  Diseño de modelos de trabajo híbrido.</a:t>
                      </a:r>
                      <a:endParaRPr sz="1400" u="none" cap="none" strike="noStrike"/>
                    </a:p>
                    <a:p>
                      <a:pPr indent="0" lvl="0" marL="0" marR="0" rtl="0" algn="ctr">
                        <a:lnSpc>
                          <a:spcPct val="100000"/>
                        </a:lnSpc>
                        <a:spcBef>
                          <a:spcPts val="0"/>
                        </a:spcBef>
                        <a:spcAft>
                          <a:spcPts val="0"/>
                        </a:spcAft>
                        <a:buClr>
                          <a:srgbClr val="000000"/>
                        </a:buClr>
                        <a:buSzPts val="3200"/>
                        <a:buFont typeface="Arial"/>
                        <a:buNone/>
                      </a:pPr>
                      <a:r>
                        <a:t/>
                      </a:r>
                      <a:endParaRPr sz="32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200"/>
                        <a:buFont typeface="Arial"/>
                        <a:buNone/>
                      </a:pPr>
                      <a:r>
                        <a:rPr lang="en-GB" sz="3200" u="none" cap="none" strike="noStrike">
                          <a:solidFill>
                            <a:srgbClr val="000000"/>
                          </a:solidFill>
                          <a:latin typeface="Poppins"/>
                          <a:ea typeface="Poppins"/>
                          <a:cs typeface="Poppins"/>
                          <a:sym typeface="Poppins"/>
                        </a:rPr>
                        <a:t>Trabajo híbrido en pymes</a:t>
                      </a:r>
                      <a:endParaRPr sz="32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lt1"/>
                        </a:solidFill>
                      </a:endParaRPr>
                    </a:p>
                  </a:txBody>
                  <a:tcPr marT="45725" marB="45725" marR="91450" marL="91450">
                    <a:solidFill>
                      <a:schemeClr val="lt1">
                        <a:alpha val="75294"/>
                      </a:schemeClr>
                    </a:solidFill>
                  </a:tcPr>
                </a:tc>
                <a:tc>
                  <a:txBody>
                    <a:bodyPr/>
                    <a:lstStyle/>
                    <a:p>
                      <a:pPr indent="0" lvl="0" marL="0" marR="0" rtl="0" algn="ctr">
                        <a:lnSpc>
                          <a:spcPct val="100000"/>
                        </a:lnSpc>
                        <a:spcBef>
                          <a:spcPts val="0"/>
                        </a:spcBef>
                        <a:spcAft>
                          <a:spcPts val="0"/>
                        </a:spcAft>
                        <a:buClr>
                          <a:schemeClr val="dk1"/>
                        </a:buClr>
                        <a:buSzPts val="4000"/>
                        <a:buFont typeface="Calibri"/>
                        <a:buNone/>
                      </a:pPr>
                      <a:r>
                        <a:t/>
                      </a:r>
                      <a:endParaRPr b="1" i="0" sz="4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Poppins"/>
                        <a:buNone/>
                      </a:pPr>
                      <a:r>
                        <a:rPr lang="en-GB" sz="6500" u="none" cap="none" strike="noStrike">
                          <a:solidFill>
                            <a:schemeClr val="dk1"/>
                          </a:solidFill>
                          <a:latin typeface="Poppins"/>
                          <a:ea typeface="Poppins"/>
                          <a:cs typeface="Poppins"/>
                          <a:sym typeface="Poppins"/>
                        </a:rPr>
                        <a:t>Lección </a:t>
                      </a:r>
                      <a:r>
                        <a:rPr b="1" i="0" lang="en-GB" sz="6500" u="none" cap="none" strike="noStrike">
                          <a:solidFill>
                            <a:srgbClr val="000000"/>
                          </a:solidFill>
                          <a:latin typeface="Poppins"/>
                          <a:ea typeface="Poppins"/>
                          <a:cs typeface="Poppins"/>
                          <a:sym typeface="Poppins"/>
                        </a:rPr>
                        <a:t>3 </a:t>
                      </a:r>
                      <a:endParaRPr sz="1400" u="none" cap="none" strike="noStrike"/>
                    </a:p>
                    <a:p>
                      <a:pPr indent="0" lvl="0" marL="0" marR="0" rtl="0" algn="l">
                        <a:lnSpc>
                          <a:spcPct val="100000"/>
                        </a:lnSpc>
                        <a:spcBef>
                          <a:spcPts val="0"/>
                        </a:spcBef>
                        <a:spcAft>
                          <a:spcPts val="0"/>
                        </a:spcAft>
                        <a:buClr>
                          <a:schemeClr val="dk1"/>
                        </a:buClr>
                        <a:buSzPts val="3200"/>
                        <a:buFont typeface="Calibri"/>
                        <a:buNone/>
                      </a:pPr>
                      <a:r>
                        <a:t/>
                      </a:r>
                      <a:endParaRPr b="1" i="0" sz="32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200"/>
                        <a:buFont typeface="Arial"/>
                        <a:buNone/>
                      </a:pPr>
                      <a:r>
                        <a:rPr lang="en-GB" sz="3200" u="none" cap="none" strike="noStrike">
                          <a:solidFill>
                            <a:srgbClr val="000000"/>
                          </a:solidFill>
                          <a:latin typeface="Poppins"/>
                          <a:ea typeface="Poppins"/>
                          <a:cs typeface="Poppins"/>
                          <a:sym typeface="Poppins"/>
                        </a:rPr>
                        <a:t>Comunicación y colaboración.</a:t>
                      </a:r>
                      <a:endParaRPr sz="1400" u="none" cap="none" strike="noStrike"/>
                    </a:p>
                    <a:p>
                      <a:pPr indent="0" lvl="0" marL="0" marR="0" rtl="0" algn="ctr">
                        <a:lnSpc>
                          <a:spcPct val="100000"/>
                        </a:lnSpc>
                        <a:spcBef>
                          <a:spcPts val="0"/>
                        </a:spcBef>
                        <a:spcAft>
                          <a:spcPts val="0"/>
                        </a:spcAft>
                        <a:buClr>
                          <a:schemeClr val="dk1"/>
                        </a:buClr>
                        <a:buSzPts val="3200"/>
                        <a:buFont typeface="Calibri"/>
                        <a:buNone/>
                      </a:pPr>
                      <a:r>
                        <a:t/>
                      </a:r>
                      <a:endParaRPr b="1" i="0" sz="32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200"/>
                        <a:buFont typeface="Arial"/>
                        <a:buNone/>
                      </a:pPr>
                      <a:r>
                        <a:rPr lang="en-GB" sz="3200" u="none" cap="none" strike="noStrike">
                          <a:solidFill>
                            <a:srgbClr val="000000"/>
                          </a:solidFill>
                          <a:latin typeface="Poppins"/>
                          <a:ea typeface="Poppins"/>
                          <a:cs typeface="Poppins"/>
                          <a:sym typeface="Poppins"/>
                        </a:rPr>
                        <a:t>El papel de la computación en la nube.</a:t>
                      </a:r>
                      <a:endParaRPr sz="3200" u="none" cap="none" strike="noStrike">
                        <a:solidFill>
                          <a:schemeClr val="lt1"/>
                        </a:solidFill>
                        <a:latin typeface="Poppins"/>
                        <a:ea typeface="Poppins"/>
                        <a:cs typeface="Poppins"/>
                        <a:sym typeface="Poppins"/>
                      </a:endParaRPr>
                    </a:p>
                  </a:txBody>
                  <a:tcPr marT="45725" marB="45725" marR="91450" marL="91450"/>
                </a:tc>
              </a:tr>
              <a:tr h="5039425">
                <a:tc>
                  <a:txBody>
                    <a:bodyPr/>
                    <a:lstStyle/>
                    <a:p>
                      <a:pPr indent="0" lvl="0" marL="0" marR="0" rtl="0" algn="ctr">
                        <a:lnSpc>
                          <a:spcPct val="100000"/>
                        </a:lnSpc>
                        <a:spcBef>
                          <a:spcPts val="0"/>
                        </a:spcBef>
                        <a:spcAft>
                          <a:spcPts val="0"/>
                        </a:spcAft>
                        <a:buClr>
                          <a:schemeClr val="dk1"/>
                        </a:buClr>
                        <a:buSzPts val="4000"/>
                        <a:buFont typeface="Calibri"/>
                        <a:buNone/>
                      </a:pPr>
                      <a:r>
                        <a:t/>
                      </a:r>
                      <a:endParaRPr b="1" i="0" sz="4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Poppins"/>
                        <a:buNone/>
                      </a:pPr>
                      <a:r>
                        <a:rPr b="1" lang="en-GB" sz="6500" u="none" cap="none" strike="noStrike">
                          <a:latin typeface="Poppins"/>
                          <a:ea typeface="Poppins"/>
                          <a:cs typeface="Poppins"/>
                          <a:sym typeface="Poppins"/>
                        </a:rPr>
                        <a:t>Lección </a:t>
                      </a:r>
                      <a:r>
                        <a:rPr b="1" i="0" lang="en-GB" sz="6500" u="none" cap="none" strike="noStrike">
                          <a:solidFill>
                            <a:srgbClr val="000000"/>
                          </a:solidFill>
                          <a:latin typeface="Poppins"/>
                          <a:ea typeface="Poppins"/>
                          <a:cs typeface="Poppins"/>
                          <a:sym typeface="Poppins"/>
                        </a:rPr>
                        <a:t>4</a:t>
                      </a:r>
                      <a:endParaRPr sz="1400" u="none" cap="none" strike="noStrike"/>
                    </a:p>
                    <a:p>
                      <a:pPr indent="0" lvl="0" marL="0" marR="0" rtl="0" algn="ctr">
                        <a:lnSpc>
                          <a:spcPct val="100000"/>
                        </a:lnSpc>
                        <a:spcBef>
                          <a:spcPts val="0"/>
                        </a:spcBef>
                        <a:spcAft>
                          <a:spcPts val="0"/>
                        </a:spcAft>
                        <a:buClr>
                          <a:srgbClr val="000000"/>
                        </a:buClr>
                        <a:buSzPts val="3200"/>
                        <a:buFont typeface="Poppins"/>
                        <a:buNone/>
                      </a:pPr>
                      <a:r>
                        <a:rPr b="1" i="0" lang="en-GB" sz="3200" u="none" cap="none" strike="noStrike">
                          <a:solidFill>
                            <a:srgbClr val="000000"/>
                          </a:solidFill>
                          <a:latin typeface="Poppins"/>
                          <a:ea typeface="Poppins"/>
                          <a:cs typeface="Poppins"/>
                          <a:sym typeface="Poppins"/>
                        </a:rPr>
                        <a:t> </a:t>
                      </a:r>
                      <a:endParaRPr sz="1400" u="none" cap="none" strike="noStrike"/>
                    </a:p>
                    <a:p>
                      <a:pPr indent="0" lvl="0" marL="0" marR="0" rtl="0" algn="ctr">
                        <a:lnSpc>
                          <a:spcPct val="100000"/>
                        </a:lnSpc>
                        <a:spcBef>
                          <a:spcPts val="0"/>
                        </a:spcBef>
                        <a:spcAft>
                          <a:spcPts val="0"/>
                        </a:spcAft>
                        <a:buClr>
                          <a:srgbClr val="000000"/>
                        </a:buClr>
                        <a:buSzPts val="3000"/>
                        <a:buFont typeface="Poppins"/>
                        <a:buNone/>
                      </a:pPr>
                      <a:r>
                        <a:rPr b="1" lang="en-GB" sz="3000" u="none" cap="none" strike="noStrike">
                          <a:solidFill>
                            <a:srgbClr val="000000"/>
                          </a:solidFill>
                          <a:latin typeface="Poppins"/>
                          <a:ea typeface="Poppins"/>
                          <a:cs typeface="Poppins"/>
                          <a:sym typeface="Poppins"/>
                        </a:rPr>
                        <a:t>Superar desafíos.</a:t>
                      </a:r>
                      <a:endParaRPr sz="1400" u="none" cap="none" strike="noStrike"/>
                    </a:p>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000"/>
                        <a:buFont typeface="Poppins"/>
                        <a:buNone/>
                      </a:pPr>
                      <a:r>
                        <a:rPr b="1" lang="en-GB" sz="3000" u="none" cap="none" strike="noStrike">
                          <a:solidFill>
                            <a:srgbClr val="000000"/>
                          </a:solidFill>
                          <a:latin typeface="Poppins"/>
                          <a:ea typeface="Poppins"/>
                          <a:cs typeface="Poppins"/>
                          <a:sym typeface="Poppins"/>
                        </a:rPr>
                        <a:t>Fomentar la productividad.</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endParaRPr>
                    </a:p>
                  </a:txBody>
                  <a:tcPr marT="45725" marB="45725" marR="91450" marL="91450">
                    <a:lnR cap="flat" cmpd="sng" w="762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lnB cap="flat" cmpd="sng" w="76200">
                      <a:solidFill>
                        <a:schemeClr val="dk1"/>
                      </a:solidFill>
                      <a:prstDash val="solid"/>
                      <a:round/>
                      <a:headEnd len="sm" w="sm" type="none"/>
                      <a:tailEnd len="sm" w="sm" type="none"/>
                    </a:lnB>
                    <a:solidFill>
                      <a:srgbClr val="DAE5F1">
                        <a:alpha val="75294"/>
                      </a:srgbClr>
                    </a:solidFill>
                  </a:tcPr>
                </a:tc>
                <a:tc>
                  <a:txBody>
                    <a:bodyPr/>
                    <a:lstStyle/>
                    <a:p>
                      <a:pPr indent="0" lvl="0" marL="0" marR="0" rtl="0" algn="ctr">
                        <a:lnSpc>
                          <a:spcPct val="100000"/>
                        </a:lnSpc>
                        <a:spcBef>
                          <a:spcPts val="0"/>
                        </a:spcBef>
                        <a:spcAft>
                          <a:spcPts val="0"/>
                        </a:spcAft>
                        <a:buClr>
                          <a:schemeClr val="dk1"/>
                        </a:buClr>
                        <a:buSzPts val="4000"/>
                        <a:buFont typeface="Calibri"/>
                        <a:buNone/>
                      </a:pPr>
                      <a:r>
                        <a:t/>
                      </a:r>
                      <a:endParaRPr b="1" i="0" sz="4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Poppins"/>
                        <a:buNone/>
                      </a:pPr>
                      <a:r>
                        <a:rPr b="1" lang="en-GB" sz="6500" u="none" cap="none" strike="noStrike">
                          <a:latin typeface="Poppins"/>
                          <a:ea typeface="Poppins"/>
                          <a:cs typeface="Poppins"/>
                          <a:sym typeface="Poppins"/>
                        </a:rPr>
                        <a:t>Lección </a:t>
                      </a:r>
                      <a:r>
                        <a:rPr b="1" i="0" lang="en-GB" sz="6500" u="none" cap="none" strike="noStrike">
                          <a:solidFill>
                            <a:srgbClr val="000000"/>
                          </a:solidFill>
                          <a:latin typeface="Poppins"/>
                          <a:ea typeface="Poppins"/>
                          <a:cs typeface="Poppins"/>
                          <a:sym typeface="Poppins"/>
                        </a:rPr>
                        <a:t>5</a:t>
                      </a:r>
                      <a:endParaRPr sz="1400" u="none" cap="none" strike="noStrike"/>
                    </a:p>
                    <a:p>
                      <a:pPr indent="0" lvl="0" marL="0" marR="0" rtl="0" algn="ctr">
                        <a:lnSpc>
                          <a:spcPct val="100000"/>
                        </a:lnSpc>
                        <a:spcBef>
                          <a:spcPts val="0"/>
                        </a:spcBef>
                        <a:spcAft>
                          <a:spcPts val="0"/>
                        </a:spcAft>
                        <a:buClr>
                          <a:srgbClr val="000000"/>
                        </a:buClr>
                        <a:buSzPts val="3200"/>
                        <a:buFont typeface="Poppins"/>
                        <a:buNone/>
                      </a:pPr>
                      <a:r>
                        <a:rPr b="1" i="0" lang="en-GB" sz="3200" u="none" cap="none" strike="noStrike">
                          <a:solidFill>
                            <a:srgbClr val="000000"/>
                          </a:solidFill>
                          <a:latin typeface="Poppins"/>
                          <a:ea typeface="Poppins"/>
                          <a:cs typeface="Poppins"/>
                          <a:sym typeface="Poppins"/>
                        </a:rPr>
                        <a:t> </a:t>
                      </a:r>
                      <a:endParaRPr sz="1400" u="none" cap="none" strike="noStrike"/>
                    </a:p>
                    <a:p>
                      <a:pPr indent="0" lvl="0" marL="0" marR="0" rtl="0" algn="ctr">
                        <a:lnSpc>
                          <a:spcPct val="100000"/>
                        </a:lnSpc>
                        <a:spcBef>
                          <a:spcPts val="0"/>
                        </a:spcBef>
                        <a:spcAft>
                          <a:spcPts val="0"/>
                        </a:spcAft>
                        <a:buClr>
                          <a:srgbClr val="000000"/>
                        </a:buClr>
                        <a:buSzPts val="3000"/>
                        <a:buFont typeface="Poppins"/>
                        <a:buNone/>
                      </a:pPr>
                      <a:r>
                        <a:rPr b="1" lang="en-GB" sz="3000" u="none" cap="none" strike="noStrike">
                          <a:solidFill>
                            <a:srgbClr val="000000"/>
                          </a:solidFill>
                          <a:latin typeface="Poppins"/>
                          <a:ea typeface="Poppins"/>
                          <a:cs typeface="Poppins"/>
                          <a:sym typeface="Poppins"/>
                        </a:rPr>
                        <a:t>Cultura organizacional.</a:t>
                      </a:r>
                      <a:endParaRPr sz="1400" u="none" cap="none" strike="noStrike"/>
                    </a:p>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000"/>
                        <a:buFont typeface="Poppins"/>
                        <a:buNone/>
                      </a:pPr>
                      <a:r>
                        <a:rPr b="1" lang="en-GB" sz="3000" u="none" cap="none" strike="noStrike">
                          <a:solidFill>
                            <a:srgbClr val="000000"/>
                          </a:solidFill>
                          <a:latin typeface="Poppins"/>
                          <a:ea typeface="Poppins"/>
                          <a:cs typeface="Poppins"/>
                          <a:sym typeface="Poppins"/>
                        </a:rPr>
                        <a:t>Identidad corporativa.</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endParaRPr>
                    </a:p>
                  </a:txBody>
                  <a:tcPr marT="45725" marB="45725" marR="91450" marL="91450">
                    <a:lnL cap="flat" cmpd="sng" w="76200">
                      <a:solidFill>
                        <a:schemeClr val="dk1"/>
                      </a:solidFill>
                      <a:prstDash val="solid"/>
                      <a:round/>
                      <a:headEnd len="sm" w="sm" type="none"/>
                      <a:tailEnd len="sm" w="sm" type="none"/>
                    </a:lnL>
                    <a:solidFill>
                      <a:schemeClr val="lt1">
                        <a:alpha val="75294"/>
                      </a:schemeClr>
                    </a:solidFill>
                  </a:tcPr>
                </a:tc>
                <a:tc>
                  <a:txBody>
                    <a:bodyPr/>
                    <a:lstStyle/>
                    <a:p>
                      <a:pPr indent="0" lvl="0" marL="0" marR="0" rtl="0" algn="ctr">
                        <a:lnSpc>
                          <a:spcPct val="100000"/>
                        </a:lnSpc>
                        <a:spcBef>
                          <a:spcPts val="0"/>
                        </a:spcBef>
                        <a:spcAft>
                          <a:spcPts val="0"/>
                        </a:spcAft>
                        <a:buClr>
                          <a:srgbClr val="000000"/>
                        </a:buClr>
                        <a:buSzPts val="4000"/>
                        <a:buFont typeface="Arial"/>
                        <a:buNone/>
                      </a:pPr>
                      <a:r>
                        <a:t/>
                      </a:r>
                      <a:endParaRPr sz="40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Arial"/>
                        <a:buNone/>
                      </a:pPr>
                      <a:r>
                        <a:rPr b="1" lang="en-GB" sz="6500" u="sng" cap="none" strike="noStrike">
                          <a:solidFill>
                            <a:schemeClr val="dk2"/>
                          </a:solidFill>
                          <a:latin typeface="Poppins"/>
                          <a:ea typeface="Poppins"/>
                          <a:cs typeface="Poppins"/>
                          <a:sym typeface="Poppins"/>
                        </a:rPr>
                        <a:t>RESUMEN</a:t>
                      </a:r>
                      <a:endParaRPr sz="1400" u="none" cap="none" strike="noStrike"/>
                    </a:p>
                  </a:txBody>
                  <a:tcPr marT="45725" marB="45725" marR="91450" marL="91450"/>
                </a:tc>
              </a:tr>
            </a:tbl>
          </a:graphicData>
        </a:graphic>
      </p:graphicFrame>
      <p:pic>
        <p:nvPicPr>
          <p:cNvPr descr="Clipboard Ticked outline" id="1094" name="Google Shape;1094;p54"/>
          <p:cNvPicPr preferRelativeResize="0"/>
          <p:nvPr/>
        </p:nvPicPr>
        <p:blipFill rotWithShape="1">
          <a:blip r:embed="rId4">
            <a:alphaModFix/>
          </a:blip>
          <a:srcRect b="0" l="0" r="0" t="0"/>
          <a:stretch/>
        </p:blipFill>
        <p:spPr>
          <a:xfrm>
            <a:off x="14554200" y="7124700"/>
            <a:ext cx="1447800" cy="14478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9" name="Shape 1099"/>
        <p:cNvGrpSpPr/>
        <p:nvPr/>
      </p:nvGrpSpPr>
      <p:grpSpPr>
        <a:xfrm>
          <a:off x="0" y="0"/>
          <a:ext cx="0" cy="0"/>
          <a:chOff x="0" y="0"/>
          <a:chExt cx="0" cy="0"/>
        </a:xfrm>
      </p:grpSpPr>
      <p:sp>
        <p:nvSpPr>
          <p:cNvPr id="1100" name="Google Shape;1100;p55"/>
          <p:cNvSpPr/>
          <p:nvPr/>
        </p:nvSpPr>
        <p:spPr>
          <a:xfrm>
            <a:off x="13252" y="-2262"/>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3">
              <a:alphaModFix/>
            </a:blip>
            <a:stretch>
              <a:fillRect b="0" l="-17353" r="-5970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aphicFrame>
        <p:nvGraphicFramePr>
          <p:cNvPr id="1101" name="Google Shape;1101;p55"/>
          <p:cNvGraphicFramePr/>
          <p:nvPr/>
        </p:nvGraphicFramePr>
        <p:xfrm>
          <a:off x="13252" y="11596"/>
          <a:ext cx="3000000" cy="3000000"/>
        </p:xfrm>
        <a:graphic>
          <a:graphicData uri="http://schemas.openxmlformats.org/drawingml/2006/table">
            <a:tbl>
              <a:tblPr bandRow="1" firstRow="1">
                <a:noFill/>
                <a:tableStyleId>{58CFBFF7-00DB-4776-B897-BBC53065665C}</a:tableStyleId>
              </a:tblPr>
              <a:tblGrid>
                <a:gridCol w="6096000"/>
                <a:gridCol w="6096000"/>
                <a:gridCol w="6096000"/>
              </a:tblGrid>
              <a:tr h="5235975">
                <a:tc>
                  <a:txBody>
                    <a:bodyPr/>
                    <a:lstStyle/>
                    <a:p>
                      <a:pPr indent="0" lvl="0" marL="0" marR="0" rtl="0" algn="ctr">
                        <a:lnSpc>
                          <a:spcPct val="100000"/>
                        </a:lnSpc>
                        <a:spcBef>
                          <a:spcPts val="0"/>
                        </a:spcBef>
                        <a:spcAft>
                          <a:spcPts val="0"/>
                        </a:spcAft>
                        <a:buClr>
                          <a:srgbClr val="000000"/>
                        </a:buClr>
                        <a:buSzPts val="4000"/>
                        <a:buFont typeface="Arial"/>
                        <a:buNone/>
                      </a:pPr>
                      <a:r>
                        <a:t/>
                      </a:r>
                      <a:endParaRPr sz="4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Poppins"/>
                        <a:buNone/>
                      </a:pPr>
                      <a:r>
                        <a:rPr lang="en-GB" sz="6500" u="none" cap="none" strike="noStrike">
                          <a:solidFill>
                            <a:schemeClr val="dk1"/>
                          </a:solidFill>
                          <a:latin typeface="Poppins"/>
                          <a:ea typeface="Poppins"/>
                          <a:cs typeface="Poppins"/>
                          <a:sym typeface="Poppins"/>
                        </a:rPr>
                        <a:t>Lección </a:t>
                      </a:r>
                      <a:r>
                        <a:rPr b="1" lang="en-GB" sz="6500" u="none" cap="none" strike="noStrike">
                          <a:solidFill>
                            <a:srgbClr val="000000"/>
                          </a:solidFill>
                          <a:latin typeface="Poppins"/>
                          <a:ea typeface="Poppins"/>
                          <a:cs typeface="Poppins"/>
                          <a:sym typeface="Poppins"/>
                        </a:rPr>
                        <a:t>1 </a:t>
                      </a:r>
                      <a:endParaRPr sz="1400" u="none" cap="none" strike="noStrike"/>
                    </a:p>
                    <a:p>
                      <a:pPr indent="0" lvl="0" marL="0" marR="0" rtl="0" algn="ctr">
                        <a:lnSpc>
                          <a:spcPct val="100000"/>
                        </a:lnSpc>
                        <a:spcBef>
                          <a:spcPts val="0"/>
                        </a:spcBef>
                        <a:spcAft>
                          <a:spcPts val="0"/>
                        </a:spcAft>
                        <a:buClr>
                          <a:srgbClr val="000000"/>
                        </a:buClr>
                        <a:buSzPts val="3000"/>
                        <a:buFont typeface="Arial"/>
                        <a:buNone/>
                      </a:pPr>
                      <a:br>
                        <a:rPr lang="en-GB" sz="3000" u="none" cap="none" strike="noStrike">
                          <a:solidFill>
                            <a:srgbClr val="000000"/>
                          </a:solidFill>
                          <a:latin typeface="Poppins"/>
                          <a:ea typeface="Poppins"/>
                          <a:cs typeface="Poppins"/>
                          <a:sym typeface="Poppins"/>
                        </a:rPr>
                      </a:br>
                      <a:r>
                        <a:rPr lang="en-GB" sz="3000" u="none" cap="none" strike="noStrike">
                          <a:solidFill>
                            <a:srgbClr val="000000"/>
                          </a:solidFill>
                          <a:latin typeface="Poppins"/>
                          <a:ea typeface="Poppins"/>
                          <a:cs typeface="Poppins"/>
                          <a:sym typeface="Poppins"/>
                        </a:rPr>
                        <a:t>Definición de modelos de trabajo híbrido</a:t>
                      </a:r>
                      <a:br>
                        <a:rPr lang="en-GB" sz="3000" u="none" cap="none" strike="noStrike">
                          <a:solidFill>
                            <a:srgbClr val="000000"/>
                          </a:solidFill>
                          <a:latin typeface="Poppins"/>
                          <a:ea typeface="Poppins"/>
                          <a:cs typeface="Poppins"/>
                          <a:sym typeface="Poppins"/>
                        </a:rPr>
                      </a:br>
                      <a:endParaRPr sz="3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000"/>
                        <a:buFont typeface="Arial"/>
                        <a:buNone/>
                      </a:pPr>
                      <a:r>
                        <a:t/>
                      </a:r>
                      <a:endParaRPr sz="3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000"/>
                        <a:buFont typeface="Arial"/>
                        <a:buNone/>
                      </a:pPr>
                      <a:r>
                        <a:rPr lang="en-GB" sz="3000" u="none" cap="none" strike="noStrike">
                          <a:solidFill>
                            <a:srgbClr val="000000"/>
                          </a:solidFill>
                          <a:latin typeface="Poppins"/>
                          <a:ea typeface="Poppins"/>
                          <a:cs typeface="Poppins"/>
                          <a:sym typeface="Poppins"/>
                        </a:rPr>
                        <a:t>Ventajas y desventajas.</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lt1"/>
                        </a:solidFill>
                      </a:endParaRPr>
                    </a:p>
                  </a:txBody>
                  <a:tcPr marT="45725" marB="45725" marR="91450" marL="91450">
                    <a:solidFill>
                      <a:schemeClr val="lt1">
                        <a:alpha val="75294"/>
                      </a:schemeClr>
                    </a:solidFill>
                  </a:tcPr>
                </a:tc>
                <a:tc>
                  <a:txBody>
                    <a:bodyPr/>
                    <a:lstStyle/>
                    <a:p>
                      <a:pPr indent="0" lvl="0" marL="0" marR="0" rtl="0" algn="ctr">
                        <a:lnSpc>
                          <a:spcPct val="100000"/>
                        </a:lnSpc>
                        <a:spcBef>
                          <a:spcPts val="0"/>
                        </a:spcBef>
                        <a:spcAft>
                          <a:spcPts val="0"/>
                        </a:spcAft>
                        <a:buClr>
                          <a:schemeClr val="dk1"/>
                        </a:buClr>
                        <a:buSzPts val="4000"/>
                        <a:buFont typeface="Calibri"/>
                        <a:buNone/>
                      </a:pPr>
                      <a:r>
                        <a:t/>
                      </a:r>
                      <a:endParaRPr b="1" i="0" sz="4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Poppins"/>
                        <a:buNone/>
                      </a:pPr>
                      <a:r>
                        <a:rPr lang="en-GB" sz="6500" u="none" cap="none" strike="noStrike">
                          <a:solidFill>
                            <a:schemeClr val="dk1"/>
                          </a:solidFill>
                          <a:latin typeface="Poppins"/>
                          <a:ea typeface="Poppins"/>
                          <a:cs typeface="Poppins"/>
                          <a:sym typeface="Poppins"/>
                        </a:rPr>
                        <a:t>Lección </a:t>
                      </a:r>
                      <a:r>
                        <a:rPr b="1" i="0" lang="en-GB" sz="6500" u="none" cap="none" strike="noStrike">
                          <a:solidFill>
                            <a:srgbClr val="000000"/>
                          </a:solidFill>
                          <a:latin typeface="Poppins"/>
                          <a:ea typeface="Poppins"/>
                          <a:cs typeface="Poppins"/>
                          <a:sym typeface="Poppins"/>
                        </a:rPr>
                        <a:t>2 </a:t>
                      </a:r>
                      <a:endParaRPr sz="1400" u="none" cap="none" strike="noStrike"/>
                    </a:p>
                    <a:p>
                      <a:pPr indent="0" lvl="0" marL="0" marR="0" rtl="0" algn="l">
                        <a:lnSpc>
                          <a:spcPct val="100000"/>
                        </a:lnSpc>
                        <a:spcBef>
                          <a:spcPts val="0"/>
                        </a:spcBef>
                        <a:spcAft>
                          <a:spcPts val="0"/>
                        </a:spcAft>
                        <a:buClr>
                          <a:srgbClr val="000000"/>
                        </a:buClr>
                        <a:buSzPts val="3200"/>
                        <a:buFont typeface="Arial"/>
                        <a:buNone/>
                      </a:pPr>
                      <a:r>
                        <a:t/>
                      </a:r>
                      <a:endParaRPr sz="32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200"/>
                        <a:buFont typeface="Arial"/>
                        <a:buNone/>
                      </a:pPr>
                      <a:r>
                        <a:rPr lang="en-GB" sz="3200" u="none" cap="none" strike="noStrike">
                          <a:solidFill>
                            <a:srgbClr val="000000"/>
                          </a:solidFill>
                          <a:latin typeface="Poppins"/>
                          <a:ea typeface="Poppins"/>
                          <a:cs typeface="Poppins"/>
                          <a:sym typeface="Poppins"/>
                        </a:rPr>
                        <a:t>  Diseño de modelos de trabajo híbrido.</a:t>
                      </a:r>
                      <a:endParaRPr sz="1400" u="none" cap="none" strike="noStrike"/>
                    </a:p>
                    <a:p>
                      <a:pPr indent="0" lvl="0" marL="0" marR="0" rtl="0" algn="ctr">
                        <a:lnSpc>
                          <a:spcPct val="100000"/>
                        </a:lnSpc>
                        <a:spcBef>
                          <a:spcPts val="0"/>
                        </a:spcBef>
                        <a:spcAft>
                          <a:spcPts val="0"/>
                        </a:spcAft>
                        <a:buClr>
                          <a:srgbClr val="000000"/>
                        </a:buClr>
                        <a:buSzPts val="3200"/>
                        <a:buFont typeface="Arial"/>
                        <a:buNone/>
                      </a:pPr>
                      <a:r>
                        <a:t/>
                      </a:r>
                      <a:endParaRPr sz="32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200"/>
                        <a:buFont typeface="Arial"/>
                        <a:buNone/>
                      </a:pPr>
                      <a:r>
                        <a:rPr lang="en-GB" sz="3200" u="none" cap="none" strike="noStrike">
                          <a:solidFill>
                            <a:srgbClr val="000000"/>
                          </a:solidFill>
                          <a:latin typeface="Poppins"/>
                          <a:ea typeface="Poppins"/>
                          <a:cs typeface="Poppins"/>
                          <a:sym typeface="Poppins"/>
                        </a:rPr>
                        <a:t>Trabajo híbrido en pymes.</a:t>
                      </a:r>
                      <a:br>
                        <a:rPr lang="en-GB" sz="3200" u="none" cap="none" strike="noStrike">
                          <a:solidFill>
                            <a:srgbClr val="000000"/>
                          </a:solidFill>
                          <a:latin typeface="Poppins"/>
                          <a:ea typeface="Poppins"/>
                          <a:cs typeface="Poppins"/>
                          <a:sym typeface="Poppins"/>
                        </a:rPr>
                      </a:br>
                      <a:endParaRPr sz="32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lt1"/>
                        </a:solidFill>
                      </a:endParaRPr>
                    </a:p>
                  </a:txBody>
                  <a:tcPr marT="45725" marB="45725" marR="91450" marL="91450">
                    <a:lnB cap="flat" cmpd="sng" w="76200">
                      <a:solidFill>
                        <a:schemeClr val="dk1"/>
                      </a:solidFill>
                      <a:prstDash val="solid"/>
                      <a:round/>
                      <a:headEnd len="sm" w="sm" type="none"/>
                      <a:tailEnd len="sm" w="sm" type="none"/>
                    </a:lnB>
                    <a:solidFill>
                      <a:schemeClr val="lt1">
                        <a:alpha val="75294"/>
                      </a:schemeClr>
                    </a:solidFill>
                  </a:tcPr>
                </a:tc>
                <a:tc>
                  <a:txBody>
                    <a:bodyPr/>
                    <a:lstStyle/>
                    <a:p>
                      <a:pPr indent="0" lvl="0" marL="0" marR="0" rtl="0" algn="ctr">
                        <a:lnSpc>
                          <a:spcPct val="100000"/>
                        </a:lnSpc>
                        <a:spcBef>
                          <a:spcPts val="0"/>
                        </a:spcBef>
                        <a:spcAft>
                          <a:spcPts val="0"/>
                        </a:spcAft>
                        <a:buClr>
                          <a:schemeClr val="dk1"/>
                        </a:buClr>
                        <a:buSzPts val="4000"/>
                        <a:buFont typeface="Calibri"/>
                        <a:buNone/>
                      </a:pPr>
                      <a:r>
                        <a:t/>
                      </a:r>
                      <a:endParaRPr b="1" i="0" sz="4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Poppins"/>
                        <a:buNone/>
                      </a:pPr>
                      <a:r>
                        <a:rPr lang="en-GB" sz="6500" u="none" cap="none" strike="noStrike">
                          <a:solidFill>
                            <a:schemeClr val="dk1"/>
                          </a:solidFill>
                          <a:latin typeface="Poppins"/>
                          <a:ea typeface="Poppins"/>
                          <a:cs typeface="Poppins"/>
                          <a:sym typeface="Poppins"/>
                        </a:rPr>
                        <a:t>Lección </a:t>
                      </a:r>
                      <a:r>
                        <a:rPr b="1" i="0" lang="en-GB" sz="6500" u="none" cap="none" strike="noStrike">
                          <a:solidFill>
                            <a:srgbClr val="000000"/>
                          </a:solidFill>
                          <a:latin typeface="Poppins"/>
                          <a:ea typeface="Poppins"/>
                          <a:cs typeface="Poppins"/>
                          <a:sym typeface="Poppins"/>
                        </a:rPr>
                        <a:t>3 </a:t>
                      </a:r>
                      <a:endParaRPr sz="1400" u="none" cap="none" strike="noStrike"/>
                    </a:p>
                    <a:p>
                      <a:pPr indent="0" lvl="0" marL="0" marR="0" rtl="0" algn="l">
                        <a:lnSpc>
                          <a:spcPct val="100000"/>
                        </a:lnSpc>
                        <a:spcBef>
                          <a:spcPts val="0"/>
                        </a:spcBef>
                        <a:spcAft>
                          <a:spcPts val="0"/>
                        </a:spcAft>
                        <a:buClr>
                          <a:schemeClr val="dk1"/>
                        </a:buClr>
                        <a:buSzPts val="3200"/>
                        <a:buFont typeface="Calibri"/>
                        <a:buNone/>
                      </a:pPr>
                      <a:r>
                        <a:t/>
                      </a:r>
                      <a:endParaRPr b="1" i="0" sz="32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200"/>
                        <a:buFont typeface="Arial"/>
                        <a:buNone/>
                      </a:pPr>
                      <a:r>
                        <a:rPr lang="en-GB" sz="3200" u="none" cap="none" strike="noStrike">
                          <a:solidFill>
                            <a:srgbClr val="000000"/>
                          </a:solidFill>
                          <a:latin typeface="Poppins"/>
                          <a:ea typeface="Poppins"/>
                          <a:cs typeface="Poppins"/>
                          <a:sym typeface="Poppins"/>
                        </a:rPr>
                        <a:t>Comunicación y colaboración.</a:t>
                      </a:r>
                      <a:endParaRPr sz="1400" u="none" cap="none" strike="noStrike"/>
                    </a:p>
                    <a:p>
                      <a:pPr indent="0" lvl="0" marL="0" marR="0" rtl="0" algn="ctr">
                        <a:lnSpc>
                          <a:spcPct val="100000"/>
                        </a:lnSpc>
                        <a:spcBef>
                          <a:spcPts val="0"/>
                        </a:spcBef>
                        <a:spcAft>
                          <a:spcPts val="0"/>
                        </a:spcAft>
                        <a:buClr>
                          <a:schemeClr val="dk1"/>
                        </a:buClr>
                        <a:buSzPts val="3200"/>
                        <a:buFont typeface="Calibri"/>
                        <a:buNone/>
                      </a:pPr>
                      <a:r>
                        <a:t/>
                      </a:r>
                      <a:endParaRPr b="1" i="0" sz="32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200"/>
                        <a:buFont typeface="Arial"/>
                        <a:buNone/>
                      </a:pPr>
                      <a:r>
                        <a:rPr lang="en-GB" sz="3200" u="none" cap="none" strike="noStrike">
                          <a:solidFill>
                            <a:srgbClr val="000000"/>
                          </a:solidFill>
                          <a:latin typeface="Poppins"/>
                          <a:ea typeface="Poppins"/>
                          <a:cs typeface="Poppins"/>
                          <a:sym typeface="Poppins"/>
                        </a:rPr>
                        <a:t>El papel de la computación en la nube.</a:t>
                      </a:r>
                      <a:endParaRPr sz="3200" u="none" cap="none" strike="noStrike">
                        <a:solidFill>
                          <a:schemeClr val="lt1"/>
                        </a:solidFill>
                        <a:latin typeface="Poppins"/>
                        <a:ea typeface="Poppins"/>
                        <a:cs typeface="Poppins"/>
                        <a:sym typeface="Poppins"/>
                      </a:endParaRPr>
                    </a:p>
                  </a:txBody>
                  <a:tcPr marT="45725" marB="45725" marR="91450" marL="91450"/>
                </a:tc>
              </a:tr>
              <a:tr h="5039425">
                <a:tc>
                  <a:txBody>
                    <a:bodyPr/>
                    <a:lstStyle/>
                    <a:p>
                      <a:pPr indent="0" lvl="0" marL="0" marR="0" rtl="0" algn="ctr">
                        <a:lnSpc>
                          <a:spcPct val="100000"/>
                        </a:lnSpc>
                        <a:spcBef>
                          <a:spcPts val="0"/>
                        </a:spcBef>
                        <a:spcAft>
                          <a:spcPts val="0"/>
                        </a:spcAft>
                        <a:buClr>
                          <a:schemeClr val="dk1"/>
                        </a:buClr>
                        <a:buSzPts val="4000"/>
                        <a:buFont typeface="Calibri"/>
                        <a:buNone/>
                      </a:pPr>
                      <a:r>
                        <a:t/>
                      </a:r>
                      <a:endParaRPr b="1" i="0" sz="4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Poppins"/>
                        <a:buNone/>
                      </a:pPr>
                      <a:r>
                        <a:rPr b="1" lang="en-GB" sz="6500" u="none" cap="none" strike="noStrike">
                          <a:latin typeface="Poppins"/>
                          <a:ea typeface="Poppins"/>
                          <a:cs typeface="Poppins"/>
                          <a:sym typeface="Poppins"/>
                        </a:rPr>
                        <a:t>Lección </a:t>
                      </a:r>
                      <a:r>
                        <a:rPr b="1" i="0" lang="en-GB" sz="6500" u="none" cap="none" strike="noStrike">
                          <a:solidFill>
                            <a:srgbClr val="000000"/>
                          </a:solidFill>
                          <a:latin typeface="Poppins"/>
                          <a:ea typeface="Poppins"/>
                          <a:cs typeface="Poppins"/>
                          <a:sym typeface="Poppins"/>
                        </a:rPr>
                        <a:t>4</a:t>
                      </a:r>
                      <a:endParaRPr sz="1400" u="none" cap="none" strike="noStrike"/>
                    </a:p>
                    <a:p>
                      <a:pPr indent="0" lvl="0" marL="0" marR="0" rtl="0" algn="ctr">
                        <a:lnSpc>
                          <a:spcPct val="100000"/>
                        </a:lnSpc>
                        <a:spcBef>
                          <a:spcPts val="0"/>
                        </a:spcBef>
                        <a:spcAft>
                          <a:spcPts val="0"/>
                        </a:spcAft>
                        <a:buClr>
                          <a:srgbClr val="000000"/>
                        </a:buClr>
                        <a:buSzPts val="3200"/>
                        <a:buFont typeface="Poppins"/>
                        <a:buNone/>
                      </a:pPr>
                      <a:r>
                        <a:rPr b="1" i="0" lang="en-GB" sz="3200" u="none" cap="none" strike="noStrike">
                          <a:solidFill>
                            <a:srgbClr val="000000"/>
                          </a:solidFill>
                          <a:latin typeface="Poppins"/>
                          <a:ea typeface="Poppins"/>
                          <a:cs typeface="Poppins"/>
                          <a:sym typeface="Poppins"/>
                        </a:rPr>
                        <a:t> </a:t>
                      </a:r>
                      <a:endParaRPr sz="1400" u="none" cap="none" strike="noStrike"/>
                    </a:p>
                    <a:p>
                      <a:pPr indent="0" lvl="0" marL="0" marR="0" rtl="0" algn="ctr">
                        <a:lnSpc>
                          <a:spcPct val="100000"/>
                        </a:lnSpc>
                        <a:spcBef>
                          <a:spcPts val="0"/>
                        </a:spcBef>
                        <a:spcAft>
                          <a:spcPts val="0"/>
                        </a:spcAft>
                        <a:buClr>
                          <a:srgbClr val="000000"/>
                        </a:buClr>
                        <a:buSzPts val="3000"/>
                        <a:buFont typeface="Poppins"/>
                        <a:buNone/>
                      </a:pPr>
                      <a:r>
                        <a:rPr b="1" lang="en-GB" sz="3000" u="none" cap="none" strike="noStrike">
                          <a:solidFill>
                            <a:srgbClr val="000000"/>
                          </a:solidFill>
                          <a:latin typeface="Poppins"/>
                          <a:ea typeface="Poppins"/>
                          <a:cs typeface="Poppins"/>
                          <a:sym typeface="Poppins"/>
                        </a:rPr>
                        <a:t>Superar desafíos.</a:t>
                      </a:r>
                      <a:endParaRPr sz="1400" u="none" cap="none" strike="noStrike"/>
                    </a:p>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000"/>
                        <a:buFont typeface="Poppins"/>
                        <a:buNone/>
                      </a:pPr>
                      <a:r>
                        <a:rPr b="1" lang="en-GB" sz="3000" u="none" cap="none" strike="noStrike">
                          <a:solidFill>
                            <a:srgbClr val="000000"/>
                          </a:solidFill>
                          <a:latin typeface="Poppins"/>
                          <a:ea typeface="Poppins"/>
                          <a:cs typeface="Poppins"/>
                          <a:sym typeface="Poppins"/>
                        </a:rPr>
                        <a:t>Fomentar la productividad.</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endParaRPr>
                    </a:p>
                  </a:txBody>
                  <a:tcPr marT="45725" marB="45725" marR="91450" marL="91450">
                    <a:lnR cap="flat" cmpd="sng" w="76200">
                      <a:solidFill>
                        <a:schemeClr val="dk1"/>
                      </a:solidFill>
                      <a:prstDash val="solid"/>
                      <a:round/>
                      <a:headEnd len="sm" w="sm" type="none"/>
                      <a:tailEnd len="sm" w="sm" type="none"/>
                    </a:lnR>
                    <a:solidFill>
                      <a:schemeClr val="lt1">
                        <a:alpha val="75294"/>
                      </a:schemeClr>
                    </a:solidFill>
                  </a:tcPr>
                </a:tc>
                <a:tc>
                  <a:txBody>
                    <a:bodyPr/>
                    <a:lstStyle/>
                    <a:p>
                      <a:pPr indent="0" lvl="0" marL="0" marR="0" rtl="0" algn="ctr">
                        <a:lnSpc>
                          <a:spcPct val="100000"/>
                        </a:lnSpc>
                        <a:spcBef>
                          <a:spcPts val="0"/>
                        </a:spcBef>
                        <a:spcAft>
                          <a:spcPts val="0"/>
                        </a:spcAft>
                        <a:buClr>
                          <a:schemeClr val="dk1"/>
                        </a:buClr>
                        <a:buSzPts val="4000"/>
                        <a:buFont typeface="Calibri"/>
                        <a:buNone/>
                      </a:pPr>
                      <a:r>
                        <a:t/>
                      </a:r>
                      <a:endParaRPr b="1" i="0" sz="4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Poppins"/>
                        <a:buNone/>
                      </a:pPr>
                      <a:r>
                        <a:rPr b="1" lang="en-GB" sz="6500" u="none" cap="none" strike="noStrike">
                          <a:latin typeface="Poppins"/>
                          <a:ea typeface="Poppins"/>
                          <a:cs typeface="Poppins"/>
                          <a:sym typeface="Poppins"/>
                        </a:rPr>
                        <a:t>Lección </a:t>
                      </a:r>
                      <a:r>
                        <a:rPr b="1" i="0" lang="en-GB" sz="6500" u="none" cap="none" strike="noStrike">
                          <a:solidFill>
                            <a:srgbClr val="000000"/>
                          </a:solidFill>
                          <a:latin typeface="Poppins"/>
                          <a:ea typeface="Poppins"/>
                          <a:cs typeface="Poppins"/>
                          <a:sym typeface="Poppins"/>
                        </a:rPr>
                        <a:t>5</a:t>
                      </a:r>
                      <a:endParaRPr sz="1400" u="none" cap="none" strike="noStrike"/>
                    </a:p>
                    <a:p>
                      <a:pPr indent="0" lvl="0" marL="0" marR="0" rtl="0" algn="ctr">
                        <a:lnSpc>
                          <a:spcPct val="100000"/>
                        </a:lnSpc>
                        <a:spcBef>
                          <a:spcPts val="0"/>
                        </a:spcBef>
                        <a:spcAft>
                          <a:spcPts val="0"/>
                        </a:spcAft>
                        <a:buClr>
                          <a:srgbClr val="000000"/>
                        </a:buClr>
                        <a:buSzPts val="3200"/>
                        <a:buFont typeface="Poppins"/>
                        <a:buNone/>
                      </a:pPr>
                      <a:r>
                        <a:rPr b="1" i="0" lang="en-GB" sz="3200" u="none" cap="none" strike="noStrike">
                          <a:solidFill>
                            <a:srgbClr val="000000"/>
                          </a:solidFill>
                          <a:latin typeface="Poppins"/>
                          <a:ea typeface="Poppins"/>
                          <a:cs typeface="Poppins"/>
                          <a:sym typeface="Poppins"/>
                        </a:rPr>
                        <a:t> </a:t>
                      </a:r>
                      <a:endParaRPr sz="1400" u="none" cap="none" strike="noStrike"/>
                    </a:p>
                    <a:p>
                      <a:pPr indent="0" lvl="0" marL="0" marR="0" rtl="0" algn="ctr">
                        <a:lnSpc>
                          <a:spcPct val="100000"/>
                        </a:lnSpc>
                        <a:spcBef>
                          <a:spcPts val="0"/>
                        </a:spcBef>
                        <a:spcAft>
                          <a:spcPts val="0"/>
                        </a:spcAft>
                        <a:buClr>
                          <a:srgbClr val="000000"/>
                        </a:buClr>
                        <a:buSzPts val="3000"/>
                        <a:buFont typeface="Poppins"/>
                        <a:buNone/>
                      </a:pPr>
                      <a:r>
                        <a:rPr b="1" lang="en-GB" sz="3000" u="none" cap="none" strike="noStrike">
                          <a:solidFill>
                            <a:srgbClr val="000000"/>
                          </a:solidFill>
                          <a:latin typeface="Poppins"/>
                          <a:ea typeface="Poppins"/>
                          <a:cs typeface="Poppins"/>
                          <a:sym typeface="Poppins"/>
                        </a:rPr>
                        <a:t>Cultura organizacional.</a:t>
                      </a:r>
                      <a:endParaRPr sz="1400" u="none" cap="none" strike="noStrike"/>
                    </a:p>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000"/>
                        <a:buFont typeface="Poppins"/>
                        <a:buNone/>
                      </a:pPr>
                      <a:r>
                        <a:rPr b="1" lang="en-GB" sz="3000" u="none" cap="none" strike="noStrike">
                          <a:solidFill>
                            <a:srgbClr val="000000"/>
                          </a:solidFill>
                          <a:latin typeface="Poppins"/>
                          <a:ea typeface="Poppins"/>
                          <a:cs typeface="Poppins"/>
                          <a:sym typeface="Poppins"/>
                        </a:rPr>
                        <a:t>Identidad corporativa</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endParaRPr>
                    </a:p>
                  </a:txBody>
                  <a:tcPr marT="45725" marB="45725" marR="91450" marL="91450">
                    <a:lnL cap="flat" cmpd="sng" w="76200">
                      <a:solidFill>
                        <a:schemeClr val="dk1"/>
                      </a:solidFill>
                      <a:prstDash val="solid"/>
                      <a:round/>
                      <a:headEnd len="sm" w="sm" type="none"/>
                      <a:tailEnd len="sm" w="sm" type="none"/>
                    </a:lnL>
                    <a:lnR cap="flat" cmpd="sng" w="762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AE5F1">
                        <a:alpha val="75294"/>
                      </a:srgbClr>
                    </a:solidFill>
                  </a:tcPr>
                </a:tc>
                <a:tc>
                  <a:txBody>
                    <a:bodyPr/>
                    <a:lstStyle/>
                    <a:p>
                      <a:pPr indent="0" lvl="0" marL="0" marR="0" rtl="0" algn="ctr">
                        <a:lnSpc>
                          <a:spcPct val="100000"/>
                        </a:lnSpc>
                        <a:spcBef>
                          <a:spcPts val="0"/>
                        </a:spcBef>
                        <a:spcAft>
                          <a:spcPts val="0"/>
                        </a:spcAft>
                        <a:buClr>
                          <a:srgbClr val="000000"/>
                        </a:buClr>
                        <a:buSzPts val="4000"/>
                        <a:buFont typeface="Arial"/>
                        <a:buNone/>
                      </a:pPr>
                      <a:r>
                        <a:t/>
                      </a:r>
                      <a:endParaRPr sz="40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500"/>
                        <a:buFont typeface="Arial"/>
                        <a:buNone/>
                      </a:pPr>
                      <a:r>
                        <a:rPr b="1" lang="en-GB" sz="6500" u="sng" cap="none" strike="noStrike">
                          <a:solidFill>
                            <a:schemeClr val="dk2"/>
                          </a:solidFill>
                          <a:latin typeface="Poppins"/>
                          <a:ea typeface="Poppins"/>
                          <a:cs typeface="Poppins"/>
                          <a:sym typeface="Poppins"/>
                        </a:rPr>
                        <a:t>RESUMEN</a:t>
                      </a:r>
                      <a:endParaRPr sz="1400" u="none" cap="none" strike="noStrike"/>
                    </a:p>
                  </a:txBody>
                  <a:tcPr marT="45725" marB="45725" marR="91450" marL="91450">
                    <a:lnL cap="flat" cmpd="sng" w="76200">
                      <a:solidFill>
                        <a:schemeClr val="dk1"/>
                      </a:solidFill>
                      <a:prstDash val="solid"/>
                      <a:round/>
                      <a:headEnd len="sm" w="sm" type="none"/>
                      <a:tailEnd len="sm" w="sm" type="none"/>
                    </a:lnL>
                  </a:tcPr>
                </a:tc>
              </a:tr>
            </a:tbl>
          </a:graphicData>
        </a:graphic>
      </p:graphicFrame>
      <p:pic>
        <p:nvPicPr>
          <p:cNvPr descr="Clipboard Ticked outline" id="1102" name="Google Shape;1102;p55"/>
          <p:cNvPicPr preferRelativeResize="0"/>
          <p:nvPr/>
        </p:nvPicPr>
        <p:blipFill rotWithShape="1">
          <a:blip r:embed="rId4">
            <a:alphaModFix/>
          </a:blip>
          <a:srcRect b="0" l="0" r="0" t="0"/>
          <a:stretch/>
        </p:blipFill>
        <p:spPr>
          <a:xfrm>
            <a:off x="14554200" y="7124700"/>
            <a:ext cx="1447800" cy="14478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7" name="Shape 1107"/>
        <p:cNvGrpSpPr/>
        <p:nvPr/>
      </p:nvGrpSpPr>
      <p:grpSpPr>
        <a:xfrm>
          <a:off x="0" y="0"/>
          <a:ext cx="0" cy="0"/>
          <a:chOff x="0" y="0"/>
          <a:chExt cx="0" cy="0"/>
        </a:xfrm>
      </p:grpSpPr>
      <p:sp>
        <p:nvSpPr>
          <p:cNvPr id="1108" name="Google Shape;1108;p56"/>
          <p:cNvSpPr/>
          <p:nvPr/>
        </p:nvSpPr>
        <p:spPr>
          <a:xfrm flipH="1" rot="4721273">
            <a:off x="-3305664" y="1987839"/>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109" name="Google Shape;1109;p56"/>
          <p:cNvGrpSpPr/>
          <p:nvPr/>
        </p:nvGrpSpPr>
        <p:grpSpPr>
          <a:xfrm>
            <a:off x="5940775" y="946396"/>
            <a:ext cx="857867" cy="857867"/>
            <a:chOff x="0" y="0"/>
            <a:chExt cx="812800" cy="812800"/>
          </a:xfrm>
        </p:grpSpPr>
        <p:sp>
          <p:nvSpPr>
            <p:cNvPr id="1110" name="Google Shape;1110;p5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11" name="Google Shape;1111;p5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12" name="Google Shape;1112;p56"/>
          <p:cNvGrpSpPr/>
          <p:nvPr/>
        </p:nvGrpSpPr>
        <p:grpSpPr>
          <a:xfrm>
            <a:off x="6592862" y="2226096"/>
            <a:ext cx="604566" cy="604566"/>
            <a:chOff x="0" y="0"/>
            <a:chExt cx="812800" cy="812800"/>
          </a:xfrm>
        </p:grpSpPr>
        <p:sp>
          <p:nvSpPr>
            <p:cNvPr id="1113" name="Google Shape;1113;p5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14" name="Google Shape;1114;p5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15" name="Google Shape;1115;p56"/>
          <p:cNvGrpSpPr/>
          <p:nvPr/>
        </p:nvGrpSpPr>
        <p:grpSpPr>
          <a:xfrm>
            <a:off x="5825201" y="681913"/>
            <a:ext cx="637633" cy="637633"/>
            <a:chOff x="0" y="0"/>
            <a:chExt cx="812800" cy="812800"/>
          </a:xfrm>
        </p:grpSpPr>
        <p:sp>
          <p:nvSpPr>
            <p:cNvPr id="1116" name="Google Shape;1116;p5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17" name="Google Shape;1117;p5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18" name="Google Shape;1118;p56"/>
          <p:cNvSpPr/>
          <p:nvPr/>
        </p:nvSpPr>
        <p:spPr>
          <a:xfrm>
            <a:off x="-3755300"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3" r="-5970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19" name="Google Shape;1119;p56"/>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20" name="Google Shape;1120;p56"/>
          <p:cNvSpPr txBox="1"/>
          <p:nvPr/>
        </p:nvSpPr>
        <p:spPr>
          <a:xfrm>
            <a:off x="6948083" y="415771"/>
            <a:ext cx="6756900" cy="738600"/>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799"/>
              <a:buFont typeface="Arial"/>
              <a:buNone/>
            </a:pPr>
            <a:r>
              <a:rPr b="1" i="0" lang="en-GB" sz="4799" u="none" cap="none" strike="noStrike">
                <a:solidFill>
                  <a:srgbClr val="002C47"/>
                </a:solidFill>
                <a:latin typeface="Poppins"/>
                <a:ea typeface="Poppins"/>
                <a:cs typeface="Poppins"/>
                <a:sym typeface="Poppins"/>
              </a:rPr>
              <a:t>Tema</a:t>
            </a:r>
            <a:endParaRPr b="0" i="0" sz="1400" u="none" cap="none" strike="noStrike">
              <a:solidFill>
                <a:srgbClr val="000000"/>
              </a:solidFill>
              <a:latin typeface="Arial"/>
              <a:ea typeface="Arial"/>
              <a:cs typeface="Arial"/>
              <a:sym typeface="Arial"/>
            </a:endParaRPr>
          </a:p>
        </p:txBody>
      </p:sp>
      <p:sp>
        <p:nvSpPr>
          <p:cNvPr id="1121" name="Google Shape;1121;p56"/>
          <p:cNvSpPr txBox="1"/>
          <p:nvPr/>
        </p:nvSpPr>
        <p:spPr>
          <a:xfrm>
            <a:off x="7549007" y="1243346"/>
            <a:ext cx="10772100" cy="4155900"/>
          </a:xfrm>
          <a:prstGeom prst="rect">
            <a:avLst/>
          </a:prstGeom>
          <a:noFill/>
          <a:ln>
            <a:noFill/>
          </a:ln>
        </p:spPr>
        <p:txBody>
          <a:bodyPr anchorCtr="0" anchor="t" bIns="0" lIns="0" spcFirstLastPara="1" rIns="0" wrap="square" tIns="0">
            <a:spAutoFit/>
          </a:bodyPr>
          <a:lstStyle/>
          <a:p>
            <a:pPr indent="-552450" lvl="1" marL="1028700" marR="0" rtl="0" algn="l">
              <a:lnSpc>
                <a:spcPct val="100000"/>
              </a:lnSpc>
              <a:spcBef>
                <a:spcPts val="0"/>
              </a:spcBef>
              <a:spcAft>
                <a:spcPts val="0"/>
              </a:spcAft>
              <a:buClr>
                <a:schemeClr val="dk1"/>
              </a:buClr>
              <a:buSzPts val="2700"/>
              <a:buFont typeface="Arial"/>
              <a:buChar char="•"/>
            </a:pPr>
            <a:r>
              <a:rPr b="0" i="0" lang="en-GB" sz="2700" u="none" cap="none" strike="noStrike">
                <a:solidFill>
                  <a:schemeClr val="dk1"/>
                </a:solidFill>
                <a:latin typeface="Arial"/>
                <a:ea typeface="Arial"/>
                <a:cs typeface="Arial"/>
                <a:sym typeface="Arial"/>
              </a:rPr>
              <a:t>Impacto del trabajo híbrido en la cultura organizacional de las pymes</a:t>
            </a:r>
            <a:br>
              <a:rPr b="0" i="0" lang="en-GB" sz="2700" u="none" cap="none" strike="noStrike">
                <a:solidFill>
                  <a:schemeClr val="dk1"/>
                </a:solidFill>
                <a:latin typeface="Arial"/>
                <a:ea typeface="Arial"/>
                <a:cs typeface="Arial"/>
                <a:sym typeface="Arial"/>
              </a:rPr>
            </a:br>
            <a:endParaRPr b="0" i="0" sz="2700" u="none" cap="none" strike="noStrike">
              <a:solidFill>
                <a:schemeClr val="dk1"/>
              </a:solidFill>
              <a:latin typeface="Arial"/>
              <a:ea typeface="Arial"/>
              <a:cs typeface="Arial"/>
              <a:sym typeface="Arial"/>
            </a:endParaRPr>
          </a:p>
          <a:p>
            <a:pPr indent="-584200" lvl="1" marL="1028700" marR="0" rtl="0" algn="l">
              <a:lnSpc>
                <a:spcPct val="100000"/>
              </a:lnSpc>
              <a:spcBef>
                <a:spcPts val="0"/>
              </a:spcBef>
              <a:spcAft>
                <a:spcPts val="0"/>
              </a:spcAft>
              <a:buClr>
                <a:schemeClr val="dk1"/>
              </a:buClr>
              <a:buSzPts val="2700"/>
              <a:buFont typeface="Arial"/>
              <a:buChar char="•"/>
            </a:pPr>
            <a:r>
              <a:rPr b="0" i="1" lang="en-GB" sz="2700" u="none" cap="none" strike="noStrike">
                <a:solidFill>
                  <a:schemeClr val="dk1"/>
                </a:solidFill>
                <a:latin typeface="Poppins"/>
                <a:ea typeface="Poppins"/>
                <a:cs typeface="Poppins"/>
                <a:sym typeface="Poppins"/>
              </a:rPr>
              <a:t>¿Cómo puede la cultura organizacional, que antes estaba tan estrechamente ligada a los espacios físicos compartidos, seguir actuando hoy como un elemento unificador dentro de las empresas?</a:t>
            </a:r>
            <a:endParaRPr b="0" i="1" sz="2700" u="none" cap="none" strike="noStrike">
              <a:solidFill>
                <a:schemeClr val="dk1"/>
              </a:solidFill>
              <a:latin typeface="Poppins"/>
              <a:ea typeface="Poppins"/>
              <a:cs typeface="Poppins"/>
              <a:sym typeface="Poppins"/>
            </a:endParaRPr>
          </a:p>
          <a:p>
            <a:pPr indent="0" lvl="0" marL="914400" marR="0" rtl="0" algn="l">
              <a:lnSpc>
                <a:spcPct val="100000"/>
              </a:lnSpc>
              <a:spcBef>
                <a:spcPts val="0"/>
              </a:spcBef>
              <a:spcAft>
                <a:spcPts val="0"/>
              </a:spcAft>
              <a:buClr>
                <a:srgbClr val="000000"/>
              </a:buClr>
              <a:buSzPts val="2700"/>
              <a:buFont typeface="Arial"/>
              <a:buNone/>
            </a:pPr>
            <a:r>
              <a:t/>
            </a:r>
            <a:endParaRPr b="0" i="1" sz="2700" u="none" cap="none" strike="noStrike">
              <a:solidFill>
                <a:schemeClr val="dk1"/>
              </a:solidFill>
              <a:latin typeface="Poppins"/>
              <a:ea typeface="Poppins"/>
              <a:cs typeface="Poppins"/>
              <a:sym typeface="Poppins"/>
            </a:endParaRPr>
          </a:p>
          <a:p>
            <a:pPr indent="-552450" lvl="1" marL="1028700" marR="0" rtl="0" algn="l">
              <a:lnSpc>
                <a:spcPct val="100000"/>
              </a:lnSpc>
              <a:spcBef>
                <a:spcPts val="0"/>
              </a:spcBef>
              <a:spcAft>
                <a:spcPts val="0"/>
              </a:spcAft>
              <a:buClr>
                <a:schemeClr val="dk1"/>
              </a:buClr>
              <a:buSzPts val="2700"/>
              <a:buFont typeface="Arial"/>
              <a:buChar char="•"/>
            </a:pPr>
            <a:r>
              <a:rPr b="0" i="0" lang="en-GB" sz="2700" u="none" cap="none" strike="noStrike">
                <a:solidFill>
                  <a:schemeClr val="dk1"/>
                </a:solidFill>
                <a:latin typeface="Arial"/>
                <a:ea typeface="Arial"/>
                <a:cs typeface="Arial"/>
                <a:sym typeface="Arial"/>
              </a:rPr>
              <a:t>Aprende cómo las herramientas de computación en la nube pueden mejorar el aprendizaje, la motivación y la autoeficacia.</a:t>
            </a:r>
            <a:endParaRPr b="0" i="0" sz="2700" u="none" cap="none" strike="noStrike">
              <a:solidFill>
                <a:srgbClr val="000000"/>
              </a:solidFill>
              <a:latin typeface="Arial"/>
              <a:ea typeface="Arial"/>
              <a:cs typeface="Arial"/>
              <a:sym typeface="Arial"/>
            </a:endParaRPr>
          </a:p>
        </p:txBody>
      </p:sp>
      <p:sp>
        <p:nvSpPr>
          <p:cNvPr id="1122" name="Google Shape;1122;p56"/>
          <p:cNvSpPr txBox="1"/>
          <p:nvPr/>
        </p:nvSpPr>
        <p:spPr>
          <a:xfrm>
            <a:off x="9479678" y="5674263"/>
            <a:ext cx="6756900" cy="738600"/>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4799"/>
              <a:buFont typeface="Arial"/>
              <a:buNone/>
            </a:pPr>
            <a:r>
              <a:rPr b="1" i="0" lang="en-GB" sz="4799" u="none" cap="none" strike="noStrike">
                <a:solidFill>
                  <a:srgbClr val="002C47"/>
                </a:solidFill>
                <a:latin typeface="Poppins"/>
                <a:ea typeface="Poppins"/>
                <a:cs typeface="Poppins"/>
                <a:sym typeface="Poppins"/>
              </a:rPr>
              <a:t>ESTRUCTURA</a:t>
            </a:r>
            <a:endParaRPr b="0" i="0" sz="1400" u="none" cap="none" strike="noStrike">
              <a:solidFill>
                <a:srgbClr val="000000"/>
              </a:solidFill>
              <a:latin typeface="Arial"/>
              <a:ea typeface="Arial"/>
              <a:cs typeface="Arial"/>
              <a:sym typeface="Arial"/>
            </a:endParaRPr>
          </a:p>
        </p:txBody>
      </p:sp>
      <p:sp>
        <p:nvSpPr>
          <p:cNvPr id="1123" name="Google Shape;1123;p56"/>
          <p:cNvSpPr txBox="1"/>
          <p:nvPr/>
        </p:nvSpPr>
        <p:spPr>
          <a:xfrm>
            <a:off x="7437280" y="6530638"/>
            <a:ext cx="10772100" cy="3324900"/>
          </a:xfrm>
          <a:prstGeom prst="rect">
            <a:avLst/>
          </a:prstGeom>
          <a:noFill/>
          <a:ln>
            <a:noFill/>
          </a:ln>
        </p:spPr>
        <p:txBody>
          <a:bodyPr anchorCtr="0" anchor="t" bIns="0" lIns="0" spcFirstLastPara="1" rIns="0" wrap="square" tIns="0">
            <a:spAutoFit/>
          </a:bodyPr>
          <a:lstStyle/>
          <a:p>
            <a:pPr indent="-552450" lvl="1" marL="1028700" marR="0" rtl="0" algn="l">
              <a:lnSpc>
                <a:spcPct val="100000"/>
              </a:lnSpc>
              <a:spcBef>
                <a:spcPts val="0"/>
              </a:spcBef>
              <a:spcAft>
                <a:spcPts val="0"/>
              </a:spcAft>
              <a:buClr>
                <a:schemeClr val="dk1"/>
              </a:buClr>
              <a:buSzPts val="2700"/>
              <a:buFont typeface="Arial"/>
              <a:buChar char="•"/>
            </a:pPr>
            <a:r>
              <a:rPr b="0" i="0" lang="en-GB" sz="2700" u="none" cap="none" strike="noStrike">
                <a:solidFill>
                  <a:schemeClr val="dk1"/>
                </a:solidFill>
                <a:latin typeface="Arial"/>
                <a:ea typeface="Arial"/>
                <a:cs typeface="Arial"/>
                <a:sym typeface="Arial"/>
              </a:rPr>
              <a:t>Fundamentos de la cultura organizacional</a:t>
            </a:r>
            <a:br>
              <a:rPr b="0" i="0" lang="en-GB" sz="2700" u="none" cap="none" strike="noStrike">
                <a:solidFill>
                  <a:schemeClr val="dk1"/>
                </a:solidFill>
                <a:latin typeface="Arial"/>
                <a:ea typeface="Arial"/>
                <a:cs typeface="Arial"/>
                <a:sym typeface="Arial"/>
              </a:rPr>
            </a:br>
            <a:endParaRPr b="0" i="0" sz="2700" u="none" cap="none" strike="noStrike">
              <a:solidFill>
                <a:schemeClr val="dk1"/>
              </a:solidFill>
              <a:latin typeface="Arial"/>
              <a:ea typeface="Arial"/>
              <a:cs typeface="Arial"/>
              <a:sym typeface="Arial"/>
            </a:endParaRPr>
          </a:p>
          <a:p>
            <a:pPr indent="-552450" lvl="1" marL="1028700" marR="0" rtl="0" algn="l">
              <a:lnSpc>
                <a:spcPct val="100000"/>
              </a:lnSpc>
              <a:spcBef>
                <a:spcPts val="0"/>
              </a:spcBef>
              <a:spcAft>
                <a:spcPts val="0"/>
              </a:spcAft>
              <a:buClr>
                <a:schemeClr val="dk1"/>
              </a:buClr>
              <a:buSzPts val="2700"/>
              <a:buFont typeface="Arial"/>
              <a:buChar char="•"/>
            </a:pPr>
            <a:r>
              <a:rPr b="0" i="0" lang="en-GB" sz="2700" u="none" cap="none" strike="noStrike">
                <a:solidFill>
                  <a:schemeClr val="dk1"/>
                </a:solidFill>
                <a:latin typeface="Arial"/>
                <a:ea typeface="Arial"/>
                <a:cs typeface="Arial"/>
                <a:sym typeface="Arial"/>
              </a:rPr>
              <a:t>Transformación de los modelos de trabajo híbrido</a:t>
            </a:r>
            <a:br>
              <a:rPr b="0" i="0" lang="en-GB" sz="2700" u="none" cap="none" strike="noStrike">
                <a:solidFill>
                  <a:schemeClr val="dk1"/>
                </a:solidFill>
                <a:latin typeface="Arial"/>
                <a:ea typeface="Arial"/>
                <a:cs typeface="Arial"/>
                <a:sym typeface="Arial"/>
              </a:rPr>
            </a:br>
            <a:r>
              <a:rPr b="0" i="0" lang="en-GB" sz="2700" u="none" cap="none" strike="noStrike">
                <a:solidFill>
                  <a:schemeClr val="dk1"/>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a:p>
            <a:pPr indent="-552450" lvl="1" marL="1028700" marR="0" rtl="0" algn="l">
              <a:lnSpc>
                <a:spcPct val="100000"/>
              </a:lnSpc>
              <a:spcBef>
                <a:spcPts val="0"/>
              </a:spcBef>
              <a:spcAft>
                <a:spcPts val="0"/>
              </a:spcAft>
              <a:buClr>
                <a:schemeClr val="dk1"/>
              </a:buClr>
              <a:buSzPts val="2700"/>
              <a:buFont typeface="Arial"/>
              <a:buChar char="•"/>
            </a:pPr>
            <a:r>
              <a:rPr b="0" i="0" lang="en-GB" sz="2700" u="none" cap="none" strike="noStrike">
                <a:solidFill>
                  <a:schemeClr val="dk1"/>
                </a:solidFill>
                <a:latin typeface="Arial"/>
                <a:ea typeface="Arial"/>
                <a:cs typeface="Arial"/>
                <a:sym typeface="Arial"/>
              </a:rPr>
              <a:t>Ejemplos prácticos</a:t>
            </a:r>
            <a:br>
              <a:rPr b="0" i="0" lang="en-GB" sz="2700" u="none" cap="none" strike="noStrike">
                <a:solidFill>
                  <a:schemeClr val="dk1"/>
                </a:solidFill>
                <a:latin typeface="Arial"/>
                <a:ea typeface="Arial"/>
                <a:cs typeface="Arial"/>
                <a:sym typeface="Arial"/>
              </a:rPr>
            </a:br>
            <a:endParaRPr b="0" i="0" sz="2700" u="none" cap="none" strike="noStrike">
              <a:solidFill>
                <a:schemeClr val="dk1"/>
              </a:solidFill>
              <a:latin typeface="Arial"/>
              <a:ea typeface="Arial"/>
              <a:cs typeface="Arial"/>
              <a:sym typeface="Arial"/>
            </a:endParaRPr>
          </a:p>
          <a:p>
            <a:pPr indent="-552450" lvl="1" marL="1028700" marR="0" rtl="0" algn="l">
              <a:lnSpc>
                <a:spcPct val="100000"/>
              </a:lnSpc>
              <a:spcBef>
                <a:spcPts val="0"/>
              </a:spcBef>
              <a:spcAft>
                <a:spcPts val="0"/>
              </a:spcAft>
              <a:buClr>
                <a:schemeClr val="dk1"/>
              </a:buClr>
              <a:buSzPts val="2700"/>
              <a:buFont typeface="Arial"/>
              <a:buChar char="•"/>
            </a:pPr>
            <a:r>
              <a:rPr b="0" i="0" lang="en-GB" sz="2700" u="none" cap="none" strike="noStrike">
                <a:solidFill>
                  <a:schemeClr val="dk1"/>
                </a:solidFill>
                <a:latin typeface="Arial"/>
                <a:ea typeface="Arial"/>
                <a:cs typeface="Arial"/>
                <a:sym typeface="Arial"/>
              </a:rPr>
              <a:t>Transferencia a la práctica de la gestión de recursos humanos en pymes.</a:t>
            </a:r>
            <a:endParaRPr b="0" i="0" sz="2700" u="none" cap="none" strike="noStrike">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7" name="Shape 1127"/>
        <p:cNvGrpSpPr/>
        <p:nvPr/>
      </p:nvGrpSpPr>
      <p:grpSpPr>
        <a:xfrm>
          <a:off x="0" y="0"/>
          <a:ext cx="0" cy="0"/>
          <a:chOff x="0" y="0"/>
          <a:chExt cx="0" cy="0"/>
        </a:xfrm>
      </p:grpSpPr>
      <p:sp>
        <p:nvSpPr>
          <p:cNvPr id="1128" name="Google Shape;1128;p57"/>
          <p:cNvSpPr/>
          <p:nvPr/>
        </p:nvSpPr>
        <p:spPr>
          <a:xfrm>
            <a:off x="1535227" y="8379540"/>
            <a:ext cx="1714500" cy="166059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29" name="Google Shape;1129;p57"/>
          <p:cNvSpPr/>
          <p:nvPr/>
        </p:nvSpPr>
        <p:spPr>
          <a:xfrm>
            <a:off x="1543248" y="6521881"/>
            <a:ext cx="1714500" cy="166059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30" name="Google Shape;1130;p57"/>
          <p:cNvSpPr/>
          <p:nvPr/>
        </p:nvSpPr>
        <p:spPr>
          <a:xfrm>
            <a:off x="1476191" y="4530098"/>
            <a:ext cx="1714500" cy="166059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31" name="Google Shape;1131;p57"/>
          <p:cNvSpPr/>
          <p:nvPr/>
        </p:nvSpPr>
        <p:spPr>
          <a:xfrm>
            <a:off x="1420132" y="2527603"/>
            <a:ext cx="1714500" cy="166059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132" name="Google Shape;1132;p57"/>
          <p:cNvGrpSpPr/>
          <p:nvPr/>
        </p:nvGrpSpPr>
        <p:grpSpPr>
          <a:xfrm>
            <a:off x="0" y="0"/>
            <a:ext cx="18288000" cy="2484421"/>
            <a:chOff x="0" y="0"/>
            <a:chExt cx="5661114" cy="1674318"/>
          </a:xfrm>
        </p:grpSpPr>
        <p:sp>
          <p:nvSpPr>
            <p:cNvPr id="1133" name="Google Shape;1133;p57"/>
            <p:cNvSpPr/>
            <p:nvPr/>
          </p:nvSpPr>
          <p:spPr>
            <a:xfrm>
              <a:off x="0" y="0"/>
              <a:ext cx="5661114" cy="1674318"/>
            </a:xfrm>
            <a:custGeom>
              <a:rect b="b" l="l" r="r" t="t"/>
              <a:pathLst>
                <a:path extrusionOk="0" h="1674318" w="5661114">
                  <a:moveTo>
                    <a:pt x="0" y="0"/>
                  </a:moveTo>
                  <a:lnTo>
                    <a:pt x="5661114" y="0"/>
                  </a:lnTo>
                  <a:lnTo>
                    <a:pt x="5661114" y="1674318"/>
                  </a:lnTo>
                  <a:lnTo>
                    <a:pt x="0" y="1674318"/>
                  </a:lnTo>
                  <a:close/>
                </a:path>
              </a:pathLst>
            </a:custGeom>
            <a:solidFill>
              <a:srgbClr val="659FA2">
                <a:alpha val="7843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34" name="Google Shape;1134;p57"/>
            <p:cNvSpPr txBox="1"/>
            <p:nvPr/>
          </p:nvSpPr>
          <p:spPr>
            <a:xfrm>
              <a:off x="0" y="0"/>
              <a:ext cx="5661114" cy="1674318"/>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35" name="Google Shape;1135;p57"/>
          <p:cNvSpPr txBox="1"/>
          <p:nvPr/>
        </p:nvSpPr>
        <p:spPr>
          <a:xfrm>
            <a:off x="1257300" y="237250"/>
            <a:ext cx="15773400" cy="2073900"/>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Clr>
                <a:srgbClr val="000000"/>
              </a:buClr>
              <a:buSzPts val="6326"/>
              <a:buFont typeface="Arial"/>
              <a:buNone/>
            </a:pPr>
            <a:r>
              <a:rPr b="1" i="0" lang="en-GB" sz="6326" u="none" cap="none" strike="noStrike">
                <a:solidFill>
                  <a:schemeClr val="lt1"/>
                </a:solidFill>
                <a:latin typeface="Poppins"/>
                <a:ea typeface="Poppins"/>
                <a:cs typeface="Poppins"/>
                <a:sym typeface="Poppins"/>
              </a:rPr>
              <a:t>¿Qué significa “cultura organizacional”?</a:t>
            </a:r>
            <a:endParaRPr b="0" i="0" sz="5926" u="none" cap="none" strike="noStrike">
              <a:solidFill>
                <a:srgbClr val="000000"/>
              </a:solidFill>
              <a:latin typeface="Arial"/>
              <a:ea typeface="Arial"/>
              <a:cs typeface="Arial"/>
              <a:sym typeface="Arial"/>
            </a:endParaRPr>
          </a:p>
        </p:txBody>
      </p:sp>
      <p:pic>
        <p:nvPicPr>
          <p:cNvPr id="1136" name="Google Shape;1136;p57"/>
          <p:cNvPicPr preferRelativeResize="0"/>
          <p:nvPr/>
        </p:nvPicPr>
        <p:blipFill rotWithShape="1">
          <a:blip r:embed="rId4">
            <a:alphaModFix/>
          </a:blip>
          <a:srcRect b="0" l="0" r="0" t="0"/>
          <a:stretch/>
        </p:blipFill>
        <p:spPr>
          <a:xfrm>
            <a:off x="1776839" y="2910444"/>
            <a:ext cx="925271" cy="925271"/>
          </a:xfrm>
          <a:prstGeom prst="rect">
            <a:avLst/>
          </a:prstGeom>
          <a:noFill/>
          <a:ln>
            <a:noFill/>
          </a:ln>
        </p:spPr>
      </p:pic>
      <p:sp>
        <p:nvSpPr>
          <p:cNvPr id="1137" name="Google Shape;1137;p57"/>
          <p:cNvSpPr txBox="1"/>
          <p:nvPr/>
        </p:nvSpPr>
        <p:spPr>
          <a:xfrm>
            <a:off x="3810000" y="3128020"/>
            <a:ext cx="125262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dk1"/>
                </a:solidFill>
                <a:latin typeface="Poppins"/>
                <a:ea typeface="Poppins"/>
                <a:cs typeface="Poppins"/>
                <a:sym typeface="Poppins"/>
              </a:rPr>
              <a:t>La hibridez tiene un impacto duradero en el marco cultural de las pymes.</a:t>
            </a:r>
            <a:endParaRPr b="0" i="0" sz="1400" u="none" cap="none" strike="noStrike">
              <a:solidFill>
                <a:srgbClr val="000000"/>
              </a:solidFill>
              <a:latin typeface="Arial"/>
              <a:ea typeface="Arial"/>
              <a:cs typeface="Arial"/>
              <a:sym typeface="Arial"/>
            </a:endParaRPr>
          </a:p>
        </p:txBody>
      </p:sp>
      <p:pic>
        <p:nvPicPr>
          <p:cNvPr descr="Group of people with solid fill" id="1138" name="Google Shape;1138;p57"/>
          <p:cNvPicPr preferRelativeResize="0"/>
          <p:nvPr/>
        </p:nvPicPr>
        <p:blipFill rotWithShape="1">
          <a:blip r:embed="rId5">
            <a:alphaModFix/>
          </a:blip>
          <a:srcRect b="0" l="0" r="0" t="0"/>
          <a:stretch/>
        </p:blipFill>
        <p:spPr>
          <a:xfrm>
            <a:off x="1768818" y="4762500"/>
            <a:ext cx="1071193" cy="1071193"/>
          </a:xfrm>
          <a:prstGeom prst="rect">
            <a:avLst/>
          </a:prstGeom>
          <a:noFill/>
          <a:ln>
            <a:noFill/>
          </a:ln>
        </p:spPr>
      </p:pic>
      <p:sp>
        <p:nvSpPr>
          <p:cNvPr id="1139" name="Google Shape;1139;p57"/>
          <p:cNvSpPr txBox="1"/>
          <p:nvPr/>
        </p:nvSpPr>
        <p:spPr>
          <a:xfrm>
            <a:off x="3666067" y="4958879"/>
            <a:ext cx="131802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dk1"/>
                </a:solidFill>
                <a:latin typeface="Poppins"/>
                <a:ea typeface="Poppins"/>
                <a:cs typeface="Poppins"/>
                <a:sym typeface="Poppins"/>
              </a:rPr>
              <a:t>Influye en las estructuras sociales tradicionales y en las convicciones normativas.</a:t>
            </a:r>
            <a:endParaRPr b="0" i="0" sz="1400" u="none" cap="none" strike="noStrike">
              <a:solidFill>
                <a:srgbClr val="000000"/>
              </a:solidFill>
              <a:latin typeface="Arial"/>
              <a:ea typeface="Arial"/>
              <a:cs typeface="Arial"/>
              <a:sym typeface="Arial"/>
            </a:endParaRPr>
          </a:p>
        </p:txBody>
      </p:sp>
      <p:sp>
        <p:nvSpPr>
          <p:cNvPr id="1140" name="Google Shape;1140;p57"/>
          <p:cNvSpPr txBox="1"/>
          <p:nvPr/>
        </p:nvSpPr>
        <p:spPr>
          <a:xfrm>
            <a:off x="3666067" y="7075178"/>
            <a:ext cx="133731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dk1"/>
                </a:solidFill>
                <a:latin typeface="Poppins"/>
                <a:ea typeface="Poppins"/>
                <a:cs typeface="Poppins"/>
                <a:sym typeface="Poppins"/>
              </a:rPr>
              <a:t>Fusión de la interacción física y digital → nueva dinámica social</a:t>
            </a:r>
            <a:endParaRPr b="0" i="0" sz="1400" u="none" cap="none" strike="noStrike">
              <a:solidFill>
                <a:srgbClr val="000000"/>
              </a:solidFill>
              <a:latin typeface="Arial"/>
              <a:ea typeface="Arial"/>
              <a:cs typeface="Arial"/>
              <a:sym typeface="Arial"/>
            </a:endParaRPr>
          </a:p>
        </p:txBody>
      </p:sp>
      <p:sp>
        <p:nvSpPr>
          <p:cNvPr id="1141" name="Google Shape;1141;p57"/>
          <p:cNvSpPr txBox="1"/>
          <p:nvPr/>
        </p:nvSpPr>
        <p:spPr>
          <a:xfrm>
            <a:off x="3814011" y="8702004"/>
            <a:ext cx="133731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GB" sz="3000" u="none" cap="none" strike="noStrike">
                <a:solidFill>
                  <a:schemeClr val="dk1"/>
                </a:solidFill>
                <a:latin typeface="Poppins"/>
                <a:ea typeface="Poppins"/>
                <a:cs typeface="Poppins"/>
                <a:sym typeface="Poppins"/>
              </a:rPr>
              <a:t>Garantizar tanto la eficacia como la humanidad en la comunicación:</a:t>
            </a:r>
            <a:endParaRPr b="0" i="0" sz="30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dk1"/>
                </a:solidFill>
                <a:latin typeface="Poppins"/>
                <a:ea typeface="Poppins"/>
                <a:cs typeface="Poppins"/>
                <a:sym typeface="Poppins"/>
              </a:rPr>
              <a:t>mantener una cultura cohesiva</a:t>
            </a:r>
            <a:endParaRPr b="0" i="0" sz="3000" u="none" cap="none" strike="noStrike">
              <a:solidFill>
                <a:schemeClr val="dk1"/>
              </a:solidFill>
              <a:latin typeface="Poppins"/>
              <a:ea typeface="Poppins"/>
              <a:cs typeface="Poppins"/>
              <a:sym typeface="Poppins"/>
            </a:endParaRPr>
          </a:p>
        </p:txBody>
      </p:sp>
      <p:pic>
        <p:nvPicPr>
          <p:cNvPr descr="Connections with solid fill" id="1142" name="Google Shape;1142;p57"/>
          <p:cNvPicPr preferRelativeResize="0"/>
          <p:nvPr/>
        </p:nvPicPr>
        <p:blipFill rotWithShape="1">
          <a:blip r:embed="rId6">
            <a:alphaModFix/>
          </a:blip>
          <a:srcRect b="0" l="0" r="0" t="0"/>
          <a:stretch/>
        </p:blipFill>
        <p:spPr>
          <a:xfrm>
            <a:off x="1925611" y="6894977"/>
            <a:ext cx="914400" cy="914400"/>
          </a:xfrm>
          <a:prstGeom prst="rect">
            <a:avLst/>
          </a:prstGeom>
          <a:noFill/>
          <a:ln>
            <a:noFill/>
          </a:ln>
        </p:spPr>
      </p:pic>
      <p:pic>
        <p:nvPicPr>
          <p:cNvPr descr="Wave Gesture with solid fill" id="1143" name="Google Shape;1143;p57"/>
          <p:cNvPicPr preferRelativeResize="0"/>
          <p:nvPr/>
        </p:nvPicPr>
        <p:blipFill rotWithShape="1">
          <a:blip r:embed="rId7">
            <a:alphaModFix/>
          </a:blip>
          <a:srcRect b="0" l="0" r="0" t="0"/>
          <a:stretch/>
        </p:blipFill>
        <p:spPr>
          <a:xfrm>
            <a:off x="1943298" y="8752636"/>
            <a:ext cx="914400" cy="9144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sp>
        <p:nvSpPr>
          <p:cNvPr id="1148" name="Google Shape;1148;p58"/>
          <p:cNvSpPr/>
          <p:nvPr/>
        </p:nvSpPr>
        <p:spPr>
          <a:xfrm>
            <a:off x="973218" y="7609464"/>
            <a:ext cx="2198312" cy="219831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49" name="Google Shape;1149;p58"/>
          <p:cNvSpPr/>
          <p:nvPr/>
        </p:nvSpPr>
        <p:spPr>
          <a:xfrm>
            <a:off x="1042129" y="5037592"/>
            <a:ext cx="2198312" cy="219831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50" name="Google Shape;1150;p58"/>
          <p:cNvSpPr/>
          <p:nvPr/>
        </p:nvSpPr>
        <p:spPr>
          <a:xfrm>
            <a:off x="1010045" y="2602919"/>
            <a:ext cx="2198312" cy="219831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151" name="Google Shape;1151;p58"/>
          <p:cNvGrpSpPr/>
          <p:nvPr/>
        </p:nvGrpSpPr>
        <p:grpSpPr>
          <a:xfrm>
            <a:off x="0" y="0"/>
            <a:ext cx="18288000" cy="2484421"/>
            <a:chOff x="0" y="0"/>
            <a:chExt cx="5661114" cy="1674318"/>
          </a:xfrm>
        </p:grpSpPr>
        <p:sp>
          <p:nvSpPr>
            <p:cNvPr id="1152" name="Google Shape;1152;p58"/>
            <p:cNvSpPr/>
            <p:nvPr/>
          </p:nvSpPr>
          <p:spPr>
            <a:xfrm>
              <a:off x="0" y="0"/>
              <a:ext cx="5661114" cy="1674318"/>
            </a:xfrm>
            <a:custGeom>
              <a:rect b="b" l="l" r="r" t="t"/>
              <a:pathLst>
                <a:path extrusionOk="0" h="1674318" w="5661114">
                  <a:moveTo>
                    <a:pt x="0" y="0"/>
                  </a:moveTo>
                  <a:lnTo>
                    <a:pt x="5661114" y="0"/>
                  </a:lnTo>
                  <a:lnTo>
                    <a:pt x="5661114" y="1674318"/>
                  </a:lnTo>
                  <a:lnTo>
                    <a:pt x="0" y="1674318"/>
                  </a:lnTo>
                  <a:close/>
                </a:path>
              </a:pathLst>
            </a:custGeom>
            <a:solidFill>
              <a:srgbClr val="659FA2">
                <a:alpha val="7843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53" name="Google Shape;1153;p58"/>
            <p:cNvSpPr txBox="1"/>
            <p:nvPr/>
          </p:nvSpPr>
          <p:spPr>
            <a:xfrm>
              <a:off x="0" y="0"/>
              <a:ext cx="5661114" cy="1674318"/>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54" name="Google Shape;1154;p58"/>
          <p:cNvSpPr txBox="1"/>
          <p:nvPr/>
        </p:nvSpPr>
        <p:spPr>
          <a:xfrm>
            <a:off x="1257300" y="411300"/>
            <a:ext cx="15773400" cy="2073900"/>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Clr>
                <a:srgbClr val="000000"/>
              </a:buClr>
              <a:buSzPts val="6326"/>
              <a:buFont typeface="Arial"/>
              <a:buNone/>
            </a:pPr>
            <a:r>
              <a:rPr b="1" i="0" lang="en-GB" sz="6326" u="none" cap="none" strike="noStrike">
                <a:solidFill>
                  <a:schemeClr val="lt1"/>
                </a:solidFill>
                <a:latin typeface="Poppins"/>
                <a:ea typeface="Poppins"/>
                <a:cs typeface="Poppins"/>
                <a:sym typeface="Poppins"/>
              </a:rPr>
              <a:t>¿Qué significa “cultura organizacional”?</a:t>
            </a:r>
            <a:endParaRPr b="0" i="0" sz="1400" u="none" cap="none" strike="noStrike">
              <a:solidFill>
                <a:srgbClr val="000000"/>
              </a:solidFill>
              <a:latin typeface="Arial"/>
              <a:ea typeface="Arial"/>
              <a:cs typeface="Arial"/>
              <a:sym typeface="Arial"/>
            </a:endParaRPr>
          </a:p>
        </p:txBody>
      </p:sp>
      <p:sp>
        <p:nvSpPr>
          <p:cNvPr id="1155" name="Google Shape;1155;p58"/>
          <p:cNvSpPr txBox="1"/>
          <p:nvPr/>
        </p:nvSpPr>
        <p:spPr>
          <a:xfrm>
            <a:off x="3689684" y="3103213"/>
            <a:ext cx="137076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GB" sz="3000" u="none" cap="none" strike="noStrike">
                <a:solidFill>
                  <a:schemeClr val="dk1"/>
                </a:solidFill>
                <a:latin typeface="Poppins"/>
                <a:ea typeface="Poppins"/>
                <a:cs typeface="Poppins"/>
                <a:sym typeface="Poppins"/>
              </a:rPr>
              <a:t>Los modelos de trabajo híbrido influyen no solo en los roles individuales,</a:t>
            </a:r>
            <a:endParaRPr b="0" i="0" sz="30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dk1"/>
                </a:solidFill>
                <a:latin typeface="Poppins"/>
                <a:ea typeface="Poppins"/>
                <a:cs typeface="Poppins"/>
                <a:sym typeface="Poppins"/>
              </a:rPr>
              <a:t>sino también en los colectivos: la imagen del “nosotros”.</a:t>
            </a:r>
            <a:endParaRPr b="0" i="0" sz="3000" u="none" cap="none" strike="noStrike">
              <a:solidFill>
                <a:schemeClr val="dk1"/>
              </a:solidFill>
              <a:latin typeface="Poppins"/>
              <a:ea typeface="Poppins"/>
              <a:cs typeface="Poppins"/>
              <a:sym typeface="Poppins"/>
            </a:endParaRPr>
          </a:p>
        </p:txBody>
      </p:sp>
      <p:pic>
        <p:nvPicPr>
          <p:cNvPr descr="Reflection with solid fill" id="1156" name="Google Shape;1156;p58"/>
          <p:cNvPicPr preferRelativeResize="0"/>
          <p:nvPr/>
        </p:nvPicPr>
        <p:blipFill rotWithShape="1">
          <a:blip r:embed="rId4">
            <a:alphaModFix/>
          </a:blip>
          <a:srcRect b="0" l="0" r="0" t="0"/>
          <a:stretch/>
        </p:blipFill>
        <p:spPr>
          <a:xfrm>
            <a:off x="1357563" y="2903052"/>
            <a:ext cx="1501813" cy="1501813"/>
          </a:xfrm>
          <a:prstGeom prst="rect">
            <a:avLst/>
          </a:prstGeom>
          <a:noFill/>
          <a:ln>
            <a:noFill/>
          </a:ln>
        </p:spPr>
      </p:pic>
      <p:pic>
        <p:nvPicPr>
          <p:cNvPr descr="Office worker male with solid fill" id="1157" name="Google Shape;1157;p58"/>
          <p:cNvPicPr preferRelativeResize="0"/>
          <p:nvPr/>
        </p:nvPicPr>
        <p:blipFill rotWithShape="1">
          <a:blip r:embed="rId5">
            <a:alphaModFix/>
          </a:blip>
          <a:srcRect b="0" l="0" r="0" t="0"/>
          <a:stretch/>
        </p:blipFill>
        <p:spPr>
          <a:xfrm>
            <a:off x="1246404" y="5273951"/>
            <a:ext cx="1725594" cy="1725594"/>
          </a:xfrm>
          <a:prstGeom prst="rect">
            <a:avLst/>
          </a:prstGeom>
          <a:noFill/>
          <a:ln>
            <a:noFill/>
          </a:ln>
        </p:spPr>
      </p:pic>
      <p:sp>
        <p:nvSpPr>
          <p:cNvPr id="1158" name="Google Shape;1158;p58"/>
          <p:cNvSpPr txBox="1"/>
          <p:nvPr/>
        </p:nvSpPr>
        <p:spPr>
          <a:xfrm>
            <a:off x="3657600" y="5628918"/>
            <a:ext cx="137076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dk1"/>
                </a:solidFill>
                <a:latin typeface="Poppins"/>
                <a:ea typeface="Poppins"/>
                <a:cs typeface="Poppins"/>
                <a:sym typeface="Poppins"/>
              </a:rPr>
              <a:t>Importante papel de los directivos como modelos a seguir para inculcar una cultura coherente en toda la organización.</a:t>
            </a:r>
            <a:endParaRPr b="0" i="0" sz="1400" u="none" cap="none" strike="noStrike">
              <a:solidFill>
                <a:srgbClr val="000000"/>
              </a:solidFill>
              <a:latin typeface="Arial"/>
              <a:ea typeface="Arial"/>
              <a:cs typeface="Arial"/>
              <a:sym typeface="Arial"/>
            </a:endParaRPr>
          </a:p>
        </p:txBody>
      </p:sp>
      <p:pic>
        <p:nvPicPr>
          <p:cNvPr descr="Classroom with solid fill" id="1159" name="Google Shape;1159;p58"/>
          <p:cNvPicPr preferRelativeResize="0"/>
          <p:nvPr/>
        </p:nvPicPr>
        <p:blipFill rotWithShape="1">
          <a:blip r:embed="rId6">
            <a:alphaModFix/>
          </a:blip>
          <a:srcRect b="0" l="0" r="0" t="0"/>
          <a:stretch/>
        </p:blipFill>
        <p:spPr>
          <a:xfrm>
            <a:off x="1345531" y="7881002"/>
            <a:ext cx="1562903" cy="1562903"/>
          </a:xfrm>
          <a:prstGeom prst="rect">
            <a:avLst/>
          </a:prstGeom>
          <a:noFill/>
          <a:ln>
            <a:noFill/>
          </a:ln>
        </p:spPr>
      </p:pic>
      <p:sp>
        <p:nvSpPr>
          <p:cNvPr id="1160" name="Google Shape;1160;p58"/>
          <p:cNvSpPr txBox="1"/>
          <p:nvPr/>
        </p:nvSpPr>
        <p:spPr>
          <a:xfrm>
            <a:off x="3962400" y="8154623"/>
            <a:ext cx="137076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dk1"/>
                </a:solidFill>
                <a:latin typeface="Poppins"/>
                <a:ea typeface="Poppins"/>
                <a:cs typeface="Poppins"/>
                <a:sym typeface="Poppins"/>
              </a:rPr>
              <a:t>Enseñanza: tecnología digital; incorporación de realidades tanto físicas como digitales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5" name="Shape 1165"/>
        <p:cNvGrpSpPr/>
        <p:nvPr/>
      </p:nvGrpSpPr>
      <p:grpSpPr>
        <a:xfrm>
          <a:off x="0" y="0"/>
          <a:ext cx="0" cy="0"/>
          <a:chOff x="0" y="0"/>
          <a:chExt cx="0" cy="0"/>
        </a:xfrm>
      </p:grpSpPr>
      <p:sp>
        <p:nvSpPr>
          <p:cNvPr id="1166" name="Google Shape;1166;p59"/>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67" name="Google Shape;1167;p59"/>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168" name="Google Shape;1168;p59"/>
          <p:cNvGrpSpPr/>
          <p:nvPr/>
        </p:nvGrpSpPr>
        <p:grpSpPr>
          <a:xfrm>
            <a:off x="4572123" y="1220371"/>
            <a:ext cx="8206603" cy="8481801"/>
            <a:chOff x="0" y="0"/>
            <a:chExt cx="10942137" cy="11309068"/>
          </a:xfrm>
        </p:grpSpPr>
        <p:sp>
          <p:nvSpPr>
            <p:cNvPr id="1169" name="Google Shape;1169;p59"/>
            <p:cNvSpPr/>
            <p:nvPr/>
          </p:nvSpPr>
          <p:spPr>
            <a:xfrm rot="1812047">
              <a:off x="1656552" y="1332135"/>
              <a:ext cx="7629034" cy="8644798"/>
            </a:xfrm>
            <a:custGeom>
              <a:rect b="b" l="l" r="r" t="t"/>
              <a:pathLst>
                <a:path extrusionOk="0" h="8644798" w="7629034">
                  <a:moveTo>
                    <a:pt x="0" y="0"/>
                  </a:moveTo>
                  <a:lnTo>
                    <a:pt x="7629034" y="0"/>
                  </a:lnTo>
                  <a:lnTo>
                    <a:pt x="7629034" y="8644798"/>
                  </a:lnTo>
                  <a:lnTo>
                    <a:pt x="0" y="864479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0" name="Google Shape;1170;p59"/>
            <p:cNvSpPr/>
            <p:nvPr/>
          </p:nvSpPr>
          <p:spPr>
            <a:xfrm>
              <a:off x="3241925" y="2125257"/>
              <a:ext cx="1096374" cy="1096374"/>
            </a:xfrm>
            <a:custGeom>
              <a:rect b="b" l="l" r="r" t="t"/>
              <a:pathLst>
                <a:path extrusionOk="0" h="1096374" w="1096374">
                  <a:moveTo>
                    <a:pt x="0" y="0"/>
                  </a:moveTo>
                  <a:lnTo>
                    <a:pt x="1096374" y="0"/>
                  </a:lnTo>
                  <a:lnTo>
                    <a:pt x="1096374" y="1096374"/>
                  </a:lnTo>
                  <a:lnTo>
                    <a:pt x="0" y="109637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1" name="Google Shape;1171;p59"/>
            <p:cNvSpPr/>
            <p:nvPr/>
          </p:nvSpPr>
          <p:spPr>
            <a:xfrm>
              <a:off x="3118828" y="8122931"/>
              <a:ext cx="1096374" cy="1096374"/>
            </a:xfrm>
            <a:custGeom>
              <a:rect b="b" l="l" r="r" t="t"/>
              <a:pathLst>
                <a:path extrusionOk="0" h="1096374" w="1096374">
                  <a:moveTo>
                    <a:pt x="0" y="0"/>
                  </a:moveTo>
                  <a:lnTo>
                    <a:pt x="1096374" y="0"/>
                  </a:lnTo>
                  <a:lnTo>
                    <a:pt x="1096374" y="1096374"/>
                  </a:lnTo>
                  <a:lnTo>
                    <a:pt x="0" y="109637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2" name="Google Shape;1172;p59"/>
            <p:cNvSpPr/>
            <p:nvPr/>
          </p:nvSpPr>
          <p:spPr>
            <a:xfrm>
              <a:off x="8335100" y="5093647"/>
              <a:ext cx="1096374" cy="1096374"/>
            </a:xfrm>
            <a:custGeom>
              <a:rect b="b" l="l" r="r" t="t"/>
              <a:pathLst>
                <a:path extrusionOk="0" h="1096374" w="1096374">
                  <a:moveTo>
                    <a:pt x="0" y="0"/>
                  </a:moveTo>
                  <a:lnTo>
                    <a:pt x="1096374" y="0"/>
                  </a:lnTo>
                  <a:lnTo>
                    <a:pt x="1096374" y="1096374"/>
                  </a:lnTo>
                  <a:lnTo>
                    <a:pt x="0" y="109637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3" name="Google Shape;1173;p59"/>
            <p:cNvSpPr/>
            <p:nvPr/>
          </p:nvSpPr>
          <p:spPr>
            <a:xfrm>
              <a:off x="6618715" y="2125257"/>
              <a:ext cx="1096374" cy="1096374"/>
            </a:xfrm>
            <a:custGeom>
              <a:rect b="b" l="l" r="r" t="t"/>
              <a:pathLst>
                <a:path extrusionOk="0" h="1096374" w="1096374">
                  <a:moveTo>
                    <a:pt x="0" y="0"/>
                  </a:moveTo>
                  <a:lnTo>
                    <a:pt x="1096374" y="0"/>
                  </a:lnTo>
                  <a:lnTo>
                    <a:pt x="1096374" y="1096374"/>
                  </a:lnTo>
                  <a:lnTo>
                    <a:pt x="0" y="109637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4" name="Google Shape;1174;p59"/>
            <p:cNvSpPr/>
            <p:nvPr/>
          </p:nvSpPr>
          <p:spPr>
            <a:xfrm>
              <a:off x="6593315" y="8084831"/>
              <a:ext cx="1096374" cy="1096374"/>
            </a:xfrm>
            <a:custGeom>
              <a:rect b="b" l="l" r="r" t="t"/>
              <a:pathLst>
                <a:path extrusionOk="0" h="1096374" w="1096374">
                  <a:moveTo>
                    <a:pt x="0" y="0"/>
                  </a:moveTo>
                  <a:lnTo>
                    <a:pt x="1096374" y="0"/>
                  </a:lnTo>
                  <a:lnTo>
                    <a:pt x="1096374" y="1096374"/>
                  </a:lnTo>
                  <a:lnTo>
                    <a:pt x="0" y="109637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5" name="Google Shape;1175;p59"/>
            <p:cNvSpPr/>
            <p:nvPr/>
          </p:nvSpPr>
          <p:spPr>
            <a:xfrm>
              <a:off x="1504802" y="5119047"/>
              <a:ext cx="1096374" cy="1096374"/>
            </a:xfrm>
            <a:custGeom>
              <a:rect b="b" l="l" r="r" t="t"/>
              <a:pathLst>
                <a:path extrusionOk="0" h="1096374" w="1096374">
                  <a:moveTo>
                    <a:pt x="0" y="0"/>
                  </a:moveTo>
                  <a:lnTo>
                    <a:pt x="1096374" y="0"/>
                  </a:lnTo>
                  <a:lnTo>
                    <a:pt x="1096374" y="1096374"/>
                  </a:lnTo>
                  <a:lnTo>
                    <a:pt x="0" y="109637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6" name="Google Shape;1176;p59"/>
            <p:cNvSpPr/>
            <p:nvPr/>
          </p:nvSpPr>
          <p:spPr>
            <a:xfrm>
              <a:off x="4572671" y="4868934"/>
              <a:ext cx="1689332" cy="1520399"/>
            </a:xfrm>
            <a:custGeom>
              <a:rect b="b" l="l" r="r" t="t"/>
              <a:pathLst>
                <a:path extrusionOk="0" h="1520399" w="1689332">
                  <a:moveTo>
                    <a:pt x="0" y="0"/>
                  </a:moveTo>
                  <a:lnTo>
                    <a:pt x="1689333" y="0"/>
                  </a:lnTo>
                  <a:lnTo>
                    <a:pt x="1689333" y="1520400"/>
                  </a:lnTo>
                  <a:lnTo>
                    <a:pt x="0" y="152040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77" name="Google Shape;1177;p59"/>
          <p:cNvSpPr txBox="1"/>
          <p:nvPr/>
        </p:nvSpPr>
        <p:spPr>
          <a:xfrm>
            <a:off x="11624825" y="3509250"/>
            <a:ext cx="5839500" cy="2059500"/>
          </a:xfrm>
          <a:prstGeom prst="rect">
            <a:avLst/>
          </a:prstGeom>
          <a:noFill/>
          <a:ln>
            <a:noFill/>
          </a:ln>
        </p:spPr>
        <p:txBody>
          <a:bodyPr anchorCtr="0" anchor="t" bIns="0" lIns="0" spcFirstLastPara="1" rIns="0" wrap="square" tIns="0">
            <a:spAutoFit/>
          </a:bodyPr>
          <a:lstStyle/>
          <a:p>
            <a:pPr indent="-355600" lvl="0" marL="457200" marR="0" rtl="0" algn="r">
              <a:lnSpc>
                <a:spcPct val="113800"/>
              </a:lnSpc>
              <a:spcBef>
                <a:spcPts val="0"/>
              </a:spcBef>
              <a:spcAft>
                <a:spcPts val="0"/>
              </a:spcAft>
              <a:buClr>
                <a:srgbClr val="000000"/>
              </a:buClr>
              <a:buSzPts val="2000"/>
              <a:buFont typeface="Poppins"/>
              <a:buChar char="-"/>
            </a:pPr>
            <a:r>
              <a:rPr b="0" i="0" lang="en-GB" sz="2000" u="none" cap="none" strike="noStrike">
                <a:solidFill>
                  <a:srgbClr val="000000"/>
                </a:solidFill>
                <a:latin typeface="Poppins"/>
                <a:ea typeface="Poppins"/>
                <a:cs typeface="Poppins"/>
                <a:sym typeface="Poppins"/>
              </a:rPr>
              <a:t>Transición hacia un liderazgo basado en la confianza; encontrar el equilibrio adecuado entre</a:t>
            </a:r>
            <a:endParaRPr b="0" i="0" sz="2000" u="none" cap="none" strike="noStrike">
              <a:solidFill>
                <a:srgbClr val="000000"/>
              </a:solidFill>
              <a:latin typeface="Poppins"/>
              <a:ea typeface="Poppins"/>
              <a:cs typeface="Poppins"/>
              <a:sym typeface="Poppins"/>
            </a:endParaRPr>
          </a:p>
          <a:p>
            <a:pPr indent="-355600" lvl="0" marL="914400" marR="0" rtl="0" algn="r">
              <a:lnSpc>
                <a:spcPct val="113800"/>
              </a:lnSpc>
              <a:spcBef>
                <a:spcPts val="0"/>
              </a:spcBef>
              <a:spcAft>
                <a:spcPts val="0"/>
              </a:spcAft>
              <a:buClr>
                <a:srgbClr val="000000"/>
              </a:buClr>
              <a:buSzPts val="2000"/>
              <a:buFont typeface="Poppins"/>
              <a:buChar char="-"/>
            </a:pPr>
            <a:r>
              <a:rPr b="0" i="0" lang="en-GB" sz="2000" u="none" cap="none" strike="noStrike">
                <a:solidFill>
                  <a:srgbClr val="000000"/>
                </a:solidFill>
                <a:latin typeface="Poppins"/>
                <a:ea typeface="Poppins"/>
                <a:cs typeface="Poppins"/>
                <a:sym typeface="Poppins"/>
              </a:rPr>
              <a:t> Autonomía y orientación estratégica;</a:t>
            </a:r>
            <a:endParaRPr b="0" i="0" sz="2000" u="none" cap="none" strike="noStrike">
              <a:solidFill>
                <a:srgbClr val="000000"/>
              </a:solidFill>
              <a:latin typeface="Poppins"/>
              <a:ea typeface="Poppins"/>
              <a:cs typeface="Poppins"/>
              <a:sym typeface="Poppins"/>
            </a:endParaRPr>
          </a:p>
          <a:p>
            <a:pPr indent="-355600" lvl="0" marL="914400" marR="0" rtl="0" algn="r">
              <a:lnSpc>
                <a:spcPct val="113800"/>
              </a:lnSpc>
              <a:spcBef>
                <a:spcPts val="0"/>
              </a:spcBef>
              <a:spcAft>
                <a:spcPts val="0"/>
              </a:spcAft>
              <a:buClr>
                <a:srgbClr val="000000"/>
              </a:buClr>
              <a:buSzPts val="2000"/>
              <a:buFont typeface="Poppins"/>
              <a:buChar char="-"/>
            </a:pPr>
            <a:r>
              <a:rPr b="0" i="0" lang="en-GB" sz="2000" u="none" cap="none" strike="noStrike">
                <a:solidFill>
                  <a:srgbClr val="000000"/>
                </a:solidFill>
                <a:latin typeface="Poppins"/>
                <a:ea typeface="Poppins"/>
                <a:cs typeface="Poppins"/>
                <a:sym typeface="Poppins"/>
              </a:rPr>
              <a:t>Inspirar y motivar a los empleados a distancia</a:t>
            </a:r>
            <a:endParaRPr b="0" i="0" sz="1400" u="none" cap="none" strike="noStrike">
              <a:solidFill>
                <a:srgbClr val="000000"/>
              </a:solidFill>
              <a:latin typeface="Arial"/>
              <a:ea typeface="Arial"/>
              <a:cs typeface="Arial"/>
              <a:sym typeface="Arial"/>
            </a:endParaRPr>
          </a:p>
        </p:txBody>
      </p:sp>
      <p:sp>
        <p:nvSpPr>
          <p:cNvPr id="1178" name="Google Shape;1178;p59"/>
          <p:cNvSpPr txBox="1"/>
          <p:nvPr/>
        </p:nvSpPr>
        <p:spPr>
          <a:xfrm>
            <a:off x="-935000" y="8464250"/>
            <a:ext cx="8708700" cy="1662300"/>
          </a:xfrm>
          <a:prstGeom prst="rect">
            <a:avLst/>
          </a:prstGeom>
          <a:noFill/>
          <a:ln>
            <a:noFill/>
          </a:ln>
        </p:spPr>
        <p:txBody>
          <a:bodyPr anchorCtr="0" anchor="t" bIns="0" lIns="0" spcFirstLastPara="1" rIns="0" wrap="square" tIns="0">
            <a:spAutoFit/>
          </a:bodyPr>
          <a:lstStyle/>
          <a:p>
            <a:pPr indent="-342900" lvl="0" marL="457200" marR="0" rtl="0" algn="ctr">
              <a:lnSpc>
                <a:spcPct val="100000"/>
              </a:lnSpc>
              <a:spcBef>
                <a:spcPts val="0"/>
              </a:spcBef>
              <a:spcAft>
                <a:spcPts val="0"/>
              </a:spcAft>
              <a:buClr>
                <a:schemeClr val="dk1"/>
              </a:buClr>
              <a:buSzPts val="1800"/>
              <a:buFont typeface="Poppins"/>
              <a:buChar char="-"/>
            </a:pPr>
            <a:r>
              <a:rPr b="0" i="0" lang="en-GB" sz="1800" u="none" cap="none" strike="noStrike">
                <a:solidFill>
                  <a:schemeClr val="dk1"/>
                </a:solidFill>
                <a:latin typeface="Poppins"/>
                <a:ea typeface="Poppins"/>
                <a:cs typeface="Poppins"/>
                <a:sym typeface="Poppins"/>
              </a:rPr>
              <a:t>La distancia física no debe traducirse en distancia mental.</a:t>
            </a:r>
            <a:endParaRPr b="0" i="0" sz="1800" u="none" cap="none" strike="noStrike">
              <a:solidFill>
                <a:schemeClr val="dk1"/>
              </a:solidFill>
              <a:latin typeface="Poppins"/>
              <a:ea typeface="Poppins"/>
              <a:cs typeface="Poppins"/>
              <a:sym typeface="Poppins"/>
            </a:endParaRPr>
          </a:p>
          <a:p>
            <a:pPr indent="-342900" lvl="0" marL="1371600" marR="0" rtl="0" algn="ctr">
              <a:lnSpc>
                <a:spcPct val="100000"/>
              </a:lnSpc>
              <a:spcBef>
                <a:spcPts val="0"/>
              </a:spcBef>
              <a:spcAft>
                <a:spcPts val="0"/>
              </a:spcAft>
              <a:buClr>
                <a:schemeClr val="dk1"/>
              </a:buClr>
              <a:buSzPts val="1800"/>
              <a:buFont typeface="Poppins"/>
              <a:buChar char="-"/>
            </a:pPr>
            <a:r>
              <a:rPr b="0" i="0" lang="en-GB" sz="1800" u="none" cap="none" strike="noStrike">
                <a:solidFill>
                  <a:schemeClr val="dk1"/>
                </a:solidFill>
                <a:latin typeface="Poppins"/>
                <a:ea typeface="Poppins"/>
                <a:cs typeface="Poppins"/>
                <a:sym typeface="Poppins"/>
              </a:rPr>
              <a:t>Asegurarse de que todos compartan una comprensión común de los objetivos y valores de la organización.</a:t>
            </a:r>
            <a:endParaRPr b="0" i="0" sz="1800" u="none" cap="none" strike="noStrike">
              <a:solidFill>
                <a:schemeClr val="dk1"/>
              </a:solidFill>
              <a:latin typeface="Poppins"/>
              <a:ea typeface="Poppins"/>
              <a:cs typeface="Poppins"/>
              <a:sym typeface="Poppins"/>
            </a:endParaRPr>
          </a:p>
          <a:p>
            <a:pPr indent="-342900" lvl="0" marL="1371600" marR="0" rtl="0" algn="ctr">
              <a:lnSpc>
                <a:spcPct val="100000"/>
              </a:lnSpc>
              <a:spcBef>
                <a:spcPts val="0"/>
              </a:spcBef>
              <a:spcAft>
                <a:spcPts val="0"/>
              </a:spcAft>
              <a:buClr>
                <a:schemeClr val="dk1"/>
              </a:buClr>
              <a:buSzPts val="1800"/>
              <a:buFont typeface="Poppins"/>
              <a:buChar char="-"/>
            </a:pPr>
            <a:r>
              <a:rPr b="0" i="0" lang="en-GB" sz="1800" u="none" cap="none" strike="noStrike">
                <a:solidFill>
                  <a:schemeClr val="dk1"/>
                </a:solidFill>
                <a:latin typeface="Poppins"/>
                <a:ea typeface="Poppins"/>
                <a:cs typeface="Poppins"/>
                <a:sym typeface="Poppins"/>
              </a:rPr>
              <a:t>Diseñar las plataformas de manera que no solo permitan el flujo de información, sino también el intercambio cultural y la formación de una identidad común.</a:t>
            </a:r>
            <a:endParaRPr b="0" i="0" sz="1800" u="none" cap="none" strike="noStrike">
              <a:solidFill>
                <a:schemeClr val="dk1"/>
              </a:solidFill>
              <a:latin typeface="Poppins"/>
              <a:ea typeface="Poppins"/>
              <a:cs typeface="Poppins"/>
              <a:sym typeface="Poppins"/>
            </a:endParaRPr>
          </a:p>
        </p:txBody>
      </p:sp>
      <p:sp>
        <p:nvSpPr>
          <p:cNvPr id="1179" name="Google Shape;1179;p59"/>
          <p:cNvSpPr txBox="1"/>
          <p:nvPr/>
        </p:nvSpPr>
        <p:spPr>
          <a:xfrm>
            <a:off x="98275" y="3117925"/>
            <a:ext cx="5839500" cy="2708700"/>
          </a:xfrm>
          <a:prstGeom prst="rect">
            <a:avLst/>
          </a:prstGeom>
          <a:noFill/>
          <a:ln>
            <a:noFill/>
          </a:ln>
        </p:spPr>
        <p:txBody>
          <a:bodyPr anchorCtr="0" anchor="t" bIns="0" lIns="0" spcFirstLastPara="1" rIns="0" wrap="square" tIns="0">
            <a:spAutoFit/>
          </a:bodyPr>
          <a:lstStyle/>
          <a:p>
            <a:pPr indent="-174561" lvl="0" marL="285750" marR="0" rtl="0" algn="l">
              <a:lnSpc>
                <a:spcPct val="129981"/>
              </a:lnSpc>
              <a:spcBef>
                <a:spcPts val="0"/>
              </a:spcBef>
              <a:spcAft>
                <a:spcPts val="0"/>
              </a:spcAft>
              <a:buClr>
                <a:schemeClr val="dk1"/>
              </a:buClr>
              <a:buSzPts val="1100"/>
              <a:buFont typeface="Arial"/>
              <a:buNone/>
            </a:pPr>
            <a:r>
              <a:rPr b="0" i="0" lang="en-GB" sz="2000" u="none" cap="none" strike="noStrike">
                <a:solidFill>
                  <a:srgbClr val="000000"/>
                </a:solidFill>
                <a:latin typeface="Poppins"/>
                <a:ea typeface="Poppins"/>
                <a:cs typeface="Poppins"/>
                <a:sym typeface="Poppins"/>
              </a:rPr>
              <a:t>No puede basarse únicamente en la tecnología digital.</a:t>
            </a:r>
            <a:endParaRPr b="0" i="0" sz="2000" u="none" cap="none" strike="noStrike">
              <a:solidFill>
                <a:srgbClr val="000000"/>
              </a:solidFill>
              <a:latin typeface="Poppins"/>
              <a:ea typeface="Poppins"/>
              <a:cs typeface="Poppins"/>
              <a:sym typeface="Poppins"/>
            </a:endParaRPr>
          </a:p>
          <a:p>
            <a:pPr indent="-174561" lvl="0" marL="285750" marR="0" rtl="0" algn="l">
              <a:lnSpc>
                <a:spcPct val="129981"/>
              </a:lnSpc>
              <a:spcBef>
                <a:spcPts val="0"/>
              </a:spcBef>
              <a:spcAft>
                <a:spcPts val="0"/>
              </a:spcAft>
              <a:buClr>
                <a:schemeClr val="dk1"/>
              </a:buClr>
              <a:buSzPts val="1100"/>
              <a:buFont typeface="Arial"/>
              <a:buNone/>
            </a:pPr>
            <a:r>
              <a:rPr b="0" i="0" lang="en-GB" sz="2000" u="none" cap="none" strike="noStrike">
                <a:solidFill>
                  <a:srgbClr val="000000"/>
                </a:solidFill>
                <a:latin typeface="Poppins"/>
                <a:ea typeface="Poppins"/>
                <a:cs typeface="Poppins"/>
                <a:sym typeface="Poppins"/>
              </a:rPr>
              <a:t>Mantener rituales y tradiciones, aunque sea solo en formato digital.</a:t>
            </a:r>
            <a:endParaRPr b="0" i="0" sz="2000" u="none" cap="none" strike="noStrike">
              <a:solidFill>
                <a:srgbClr val="000000"/>
              </a:solidFill>
              <a:latin typeface="Poppins"/>
              <a:ea typeface="Poppins"/>
              <a:cs typeface="Poppins"/>
              <a:sym typeface="Poppins"/>
            </a:endParaRPr>
          </a:p>
          <a:p>
            <a:pPr indent="-174561" lvl="0" marL="285750" marR="0" rtl="0" algn="l">
              <a:lnSpc>
                <a:spcPct val="129981"/>
              </a:lnSpc>
              <a:spcBef>
                <a:spcPts val="0"/>
              </a:spcBef>
              <a:spcAft>
                <a:spcPts val="0"/>
              </a:spcAft>
              <a:buClr>
                <a:schemeClr val="dk1"/>
              </a:buClr>
              <a:buSzPts val="1751"/>
              <a:buFont typeface="Arial"/>
              <a:buNone/>
            </a:pPr>
            <a:r>
              <a:rPr b="0" i="0" lang="en-GB" sz="2000" u="none" cap="none" strike="noStrike">
                <a:solidFill>
                  <a:srgbClr val="000000"/>
                </a:solidFill>
                <a:latin typeface="Poppins"/>
                <a:ea typeface="Poppins"/>
                <a:cs typeface="Poppins"/>
                <a:sym typeface="Poppins"/>
              </a:rPr>
              <a:t>Establecer canales de comunicación para el networking y el intercambio dentro de la organización.</a:t>
            </a:r>
            <a:endParaRPr b="0" i="0" sz="1900" u="none" cap="none" strike="noStrike">
              <a:solidFill>
                <a:srgbClr val="000000"/>
              </a:solidFill>
              <a:latin typeface="Poppins"/>
              <a:ea typeface="Poppins"/>
              <a:cs typeface="Poppins"/>
              <a:sym typeface="Poppins"/>
            </a:endParaRPr>
          </a:p>
        </p:txBody>
      </p:sp>
      <p:sp>
        <p:nvSpPr>
          <p:cNvPr id="1180" name="Google Shape;1180;p59"/>
          <p:cNvSpPr txBox="1"/>
          <p:nvPr/>
        </p:nvSpPr>
        <p:spPr>
          <a:xfrm>
            <a:off x="281425" y="6537075"/>
            <a:ext cx="6082800" cy="1358700"/>
          </a:xfrm>
          <a:prstGeom prst="rect">
            <a:avLst/>
          </a:prstGeom>
          <a:noFill/>
          <a:ln>
            <a:noFill/>
          </a:ln>
        </p:spPr>
        <p:txBody>
          <a:bodyPr anchorCtr="0" anchor="t" bIns="0" lIns="0" spcFirstLastPara="1" rIns="0" wrap="square" tIns="0">
            <a:spAutoFit/>
          </a:bodyPr>
          <a:lstStyle/>
          <a:p>
            <a:pPr indent="-355600" lvl="0" marL="457200" marR="0" rtl="0" algn="l">
              <a:lnSpc>
                <a:spcPct val="113800"/>
              </a:lnSpc>
              <a:spcBef>
                <a:spcPts val="0"/>
              </a:spcBef>
              <a:spcAft>
                <a:spcPts val="0"/>
              </a:spcAft>
              <a:buClr>
                <a:srgbClr val="000000"/>
              </a:buClr>
              <a:buSzPts val="2000"/>
              <a:buFont typeface="Poppins"/>
              <a:buChar char="-"/>
            </a:pPr>
            <a:r>
              <a:rPr b="0" i="0" lang="en-GB" sz="2000" u="none" cap="none" strike="noStrike">
                <a:solidFill>
                  <a:srgbClr val="000000"/>
                </a:solidFill>
                <a:latin typeface="Poppins"/>
                <a:ea typeface="Poppins"/>
                <a:cs typeface="Poppins"/>
                <a:sym typeface="Poppins"/>
              </a:rPr>
              <a:t>Utilizarlos para la mediación cultural</a:t>
            </a:r>
            <a:endParaRPr b="0" i="0" sz="2000" u="none" cap="none" strike="noStrike">
              <a:solidFill>
                <a:srgbClr val="000000"/>
              </a:solidFill>
              <a:latin typeface="Poppins"/>
              <a:ea typeface="Poppins"/>
              <a:cs typeface="Poppins"/>
              <a:sym typeface="Poppins"/>
            </a:endParaRPr>
          </a:p>
          <a:p>
            <a:pPr indent="-355600" lvl="0" marL="457200" marR="0" rtl="0" algn="l">
              <a:lnSpc>
                <a:spcPct val="113800"/>
              </a:lnSpc>
              <a:spcBef>
                <a:spcPts val="0"/>
              </a:spcBef>
              <a:spcAft>
                <a:spcPts val="0"/>
              </a:spcAft>
              <a:buClr>
                <a:srgbClr val="000000"/>
              </a:buClr>
              <a:buSzPts val="2000"/>
              <a:buFont typeface="Poppins"/>
              <a:buChar char="-"/>
            </a:pPr>
            <a:r>
              <a:rPr b="0" i="0" lang="en-GB" sz="2000" u="none" cap="none" strike="noStrike">
                <a:solidFill>
                  <a:srgbClr val="000000"/>
                </a:solidFill>
                <a:latin typeface="Poppins"/>
                <a:ea typeface="Poppins"/>
                <a:cs typeface="Poppins"/>
                <a:sym typeface="Poppins"/>
              </a:rPr>
              <a:t>Examinar si fortalecen la cultura corporativa o si conducen a la fragmentación</a:t>
            </a:r>
            <a:endParaRPr b="0" i="0" sz="2000" u="none" cap="none" strike="noStrike">
              <a:solidFill>
                <a:srgbClr val="000000"/>
              </a:solidFill>
              <a:latin typeface="Poppins"/>
              <a:ea typeface="Poppins"/>
              <a:cs typeface="Poppins"/>
              <a:sym typeface="Poppins"/>
            </a:endParaRPr>
          </a:p>
        </p:txBody>
      </p:sp>
      <p:sp>
        <p:nvSpPr>
          <p:cNvPr id="1181" name="Google Shape;1181;p59"/>
          <p:cNvSpPr txBox="1"/>
          <p:nvPr/>
        </p:nvSpPr>
        <p:spPr>
          <a:xfrm>
            <a:off x="11827150" y="2962309"/>
            <a:ext cx="5839500" cy="369300"/>
          </a:xfrm>
          <a:prstGeom prst="rect">
            <a:avLst/>
          </a:prstGeom>
          <a:noFill/>
          <a:ln>
            <a:noFill/>
          </a:ln>
        </p:spPr>
        <p:txBody>
          <a:bodyPr anchorCtr="0" anchor="t" bIns="0" lIns="0" spcFirstLastPara="1" rIns="0" wrap="square" tIns="0">
            <a:spAutoFit/>
          </a:bodyPr>
          <a:lstStyle/>
          <a:p>
            <a:pPr indent="0" lvl="0" marL="0" marR="0" rtl="0" algn="l">
              <a:lnSpc>
                <a:spcPct val="112958"/>
              </a:lnSpc>
              <a:spcBef>
                <a:spcPts val="0"/>
              </a:spcBef>
              <a:spcAft>
                <a:spcPts val="0"/>
              </a:spcAft>
              <a:buClr>
                <a:srgbClr val="000000"/>
              </a:buClr>
              <a:buSzPts val="2400"/>
              <a:buFont typeface="Arial"/>
              <a:buNone/>
            </a:pPr>
            <a:r>
              <a:rPr b="1" i="0" lang="en-GB" sz="2400" u="none" cap="none" strike="noStrike">
                <a:solidFill>
                  <a:srgbClr val="0E8388"/>
                </a:solidFill>
                <a:latin typeface="Poppins"/>
                <a:ea typeface="Poppins"/>
                <a:cs typeface="Poppins"/>
                <a:sym typeface="Poppins"/>
              </a:rPr>
              <a:t>Adaptación de los estilos de gestión</a:t>
            </a:r>
            <a:endParaRPr b="1" i="0" sz="2400" u="none" cap="none" strike="noStrike">
              <a:solidFill>
                <a:srgbClr val="000000"/>
              </a:solidFill>
              <a:latin typeface="Poppins"/>
              <a:ea typeface="Poppins"/>
              <a:cs typeface="Poppins"/>
              <a:sym typeface="Poppins"/>
            </a:endParaRPr>
          </a:p>
        </p:txBody>
      </p:sp>
      <p:sp>
        <p:nvSpPr>
          <p:cNvPr id="1182" name="Google Shape;1182;p59"/>
          <p:cNvSpPr txBox="1"/>
          <p:nvPr/>
        </p:nvSpPr>
        <p:spPr>
          <a:xfrm flipH="1">
            <a:off x="423425" y="8007213"/>
            <a:ext cx="5446500" cy="498000"/>
          </a:xfrm>
          <a:prstGeom prst="rect">
            <a:avLst/>
          </a:prstGeom>
          <a:noFill/>
          <a:ln>
            <a:noFill/>
          </a:ln>
        </p:spPr>
        <p:txBody>
          <a:bodyPr anchorCtr="0" anchor="t" bIns="0" lIns="0" spcFirstLastPara="1" rIns="0" wrap="square" tIns="0">
            <a:noAutofit/>
          </a:bodyPr>
          <a:lstStyle/>
          <a:p>
            <a:pPr indent="0" lvl="0" marL="0" marR="0" rtl="0" algn="r">
              <a:lnSpc>
                <a:spcPct val="113002"/>
              </a:lnSpc>
              <a:spcBef>
                <a:spcPts val="0"/>
              </a:spcBef>
              <a:spcAft>
                <a:spcPts val="0"/>
              </a:spcAft>
              <a:buClr>
                <a:srgbClr val="000000"/>
              </a:buClr>
              <a:buSzPts val="2238"/>
              <a:buFont typeface="Arial"/>
              <a:buNone/>
            </a:pPr>
            <a:r>
              <a:rPr b="1" i="0" lang="en-GB" sz="2238" u="none" cap="none" strike="noStrike">
                <a:solidFill>
                  <a:srgbClr val="0E8388"/>
                </a:solidFill>
                <a:latin typeface="Poppins"/>
                <a:ea typeface="Poppins"/>
                <a:cs typeface="Poppins"/>
                <a:sym typeface="Poppins"/>
              </a:rPr>
              <a:t>Comunicación clara de los objetivos</a:t>
            </a:r>
            <a:endParaRPr b="1" i="0" sz="2238" u="none" cap="none" strike="noStrike">
              <a:solidFill>
                <a:srgbClr val="000000"/>
              </a:solidFill>
              <a:latin typeface="Poppins"/>
              <a:ea typeface="Poppins"/>
              <a:cs typeface="Poppins"/>
              <a:sym typeface="Poppins"/>
            </a:endParaRPr>
          </a:p>
        </p:txBody>
      </p:sp>
      <p:sp>
        <p:nvSpPr>
          <p:cNvPr id="1183" name="Google Shape;1183;p59"/>
          <p:cNvSpPr txBox="1"/>
          <p:nvPr/>
        </p:nvSpPr>
        <p:spPr>
          <a:xfrm>
            <a:off x="345500" y="2645900"/>
            <a:ext cx="4377300" cy="369300"/>
          </a:xfrm>
          <a:prstGeom prst="rect">
            <a:avLst/>
          </a:prstGeom>
          <a:noFill/>
          <a:ln>
            <a:noFill/>
          </a:ln>
        </p:spPr>
        <p:txBody>
          <a:bodyPr anchorCtr="0" anchor="t" bIns="0" lIns="0" spcFirstLastPara="1" rIns="0" wrap="square" tIns="0">
            <a:spAutoFit/>
          </a:bodyPr>
          <a:lstStyle/>
          <a:p>
            <a:pPr indent="0" lvl="0" marL="0" marR="0" rtl="0" algn="r">
              <a:lnSpc>
                <a:spcPct val="112958"/>
              </a:lnSpc>
              <a:spcBef>
                <a:spcPts val="0"/>
              </a:spcBef>
              <a:spcAft>
                <a:spcPts val="0"/>
              </a:spcAft>
              <a:buClr>
                <a:srgbClr val="000000"/>
              </a:buClr>
              <a:buSzPts val="2400"/>
              <a:buFont typeface="Arial"/>
              <a:buNone/>
            </a:pPr>
            <a:r>
              <a:rPr b="1" i="0" lang="en-GB" sz="2400" u="none" cap="none" strike="noStrike">
                <a:solidFill>
                  <a:srgbClr val="0E8388"/>
                </a:solidFill>
                <a:latin typeface="Poppins"/>
                <a:ea typeface="Poppins"/>
                <a:cs typeface="Poppins"/>
                <a:sym typeface="Poppins"/>
              </a:rPr>
              <a:t>Adaptación organizacional</a:t>
            </a:r>
            <a:endParaRPr b="1" i="0" sz="2400" u="none" cap="none" strike="noStrike">
              <a:solidFill>
                <a:srgbClr val="000000"/>
              </a:solidFill>
              <a:latin typeface="Poppins"/>
              <a:ea typeface="Poppins"/>
              <a:cs typeface="Poppins"/>
              <a:sym typeface="Poppins"/>
            </a:endParaRPr>
          </a:p>
        </p:txBody>
      </p:sp>
      <p:sp>
        <p:nvSpPr>
          <p:cNvPr id="1184" name="Google Shape;1184;p59"/>
          <p:cNvSpPr txBox="1"/>
          <p:nvPr/>
        </p:nvSpPr>
        <p:spPr>
          <a:xfrm>
            <a:off x="12131950" y="5819825"/>
            <a:ext cx="5709000" cy="786600"/>
          </a:xfrm>
          <a:prstGeom prst="rect">
            <a:avLst/>
          </a:prstGeom>
          <a:noFill/>
          <a:ln>
            <a:noFill/>
          </a:ln>
        </p:spPr>
        <p:txBody>
          <a:bodyPr anchorCtr="0" anchor="t" bIns="0" lIns="0" spcFirstLastPara="1" rIns="0" wrap="square" tIns="0">
            <a:spAutoFit/>
          </a:bodyPr>
          <a:lstStyle/>
          <a:p>
            <a:pPr indent="0" lvl="0" marL="0" marR="0" rtl="0" algn="l">
              <a:lnSpc>
                <a:spcPct val="112958"/>
              </a:lnSpc>
              <a:spcBef>
                <a:spcPts val="0"/>
              </a:spcBef>
              <a:spcAft>
                <a:spcPts val="0"/>
              </a:spcAft>
              <a:buClr>
                <a:srgbClr val="000000"/>
              </a:buClr>
              <a:buSzPts val="2400"/>
              <a:buFont typeface="Arial"/>
              <a:buNone/>
            </a:pPr>
            <a:r>
              <a:rPr b="1" i="0" lang="en-GB" sz="2400" u="none" cap="none" strike="noStrike">
                <a:solidFill>
                  <a:srgbClr val="0E8388"/>
                </a:solidFill>
                <a:latin typeface="Poppins"/>
                <a:ea typeface="Poppins"/>
                <a:cs typeface="Poppins"/>
                <a:sym typeface="Poppins"/>
              </a:rPr>
              <a:t>Fomento de la autogestión y la iniciativa</a:t>
            </a:r>
            <a:endParaRPr b="1" i="0" sz="2400" u="none" cap="none" strike="noStrike">
              <a:solidFill>
                <a:srgbClr val="000000"/>
              </a:solidFill>
              <a:latin typeface="Poppins"/>
              <a:ea typeface="Poppins"/>
              <a:cs typeface="Poppins"/>
              <a:sym typeface="Poppins"/>
            </a:endParaRPr>
          </a:p>
        </p:txBody>
      </p:sp>
      <p:sp>
        <p:nvSpPr>
          <p:cNvPr id="1185" name="Google Shape;1185;p59"/>
          <p:cNvSpPr txBox="1"/>
          <p:nvPr/>
        </p:nvSpPr>
        <p:spPr>
          <a:xfrm flipH="1">
            <a:off x="423425" y="6102500"/>
            <a:ext cx="4377300" cy="369300"/>
          </a:xfrm>
          <a:prstGeom prst="rect">
            <a:avLst/>
          </a:prstGeom>
          <a:noFill/>
          <a:ln>
            <a:noFill/>
          </a:ln>
        </p:spPr>
        <p:txBody>
          <a:bodyPr anchorCtr="0" anchor="t" bIns="0" lIns="0" spcFirstLastPara="1" rIns="0" wrap="square" tIns="0">
            <a:spAutoFit/>
          </a:bodyPr>
          <a:lstStyle/>
          <a:p>
            <a:pPr indent="0" lvl="0" marL="0" marR="0" rtl="0" algn="l">
              <a:lnSpc>
                <a:spcPct val="112958"/>
              </a:lnSpc>
              <a:spcBef>
                <a:spcPts val="0"/>
              </a:spcBef>
              <a:spcAft>
                <a:spcPts val="0"/>
              </a:spcAft>
              <a:buClr>
                <a:srgbClr val="000000"/>
              </a:buClr>
              <a:buSzPts val="2400"/>
              <a:buFont typeface="Arial"/>
              <a:buNone/>
            </a:pPr>
            <a:r>
              <a:rPr b="1" i="0" lang="en-GB" sz="2400" u="none" cap="none" strike="noStrike">
                <a:solidFill>
                  <a:srgbClr val="0E8388"/>
                </a:solidFill>
                <a:latin typeface="Poppins"/>
                <a:ea typeface="Poppins"/>
                <a:cs typeface="Poppins"/>
                <a:sym typeface="Poppins"/>
              </a:rPr>
              <a:t>Herramientas digitales</a:t>
            </a:r>
            <a:endParaRPr b="1" i="0" sz="2400" u="none" cap="none" strike="noStrike">
              <a:solidFill>
                <a:srgbClr val="000000"/>
              </a:solidFill>
              <a:latin typeface="Poppins"/>
              <a:ea typeface="Poppins"/>
              <a:cs typeface="Poppins"/>
              <a:sym typeface="Poppins"/>
            </a:endParaRPr>
          </a:p>
        </p:txBody>
      </p:sp>
      <p:sp>
        <p:nvSpPr>
          <p:cNvPr id="1186" name="Google Shape;1186;p59"/>
          <p:cNvSpPr txBox="1"/>
          <p:nvPr/>
        </p:nvSpPr>
        <p:spPr>
          <a:xfrm>
            <a:off x="10975400" y="6606425"/>
            <a:ext cx="6913500" cy="3120600"/>
          </a:xfrm>
          <a:prstGeom prst="rect">
            <a:avLst/>
          </a:prstGeom>
          <a:noFill/>
          <a:ln>
            <a:noFill/>
          </a:ln>
        </p:spPr>
        <p:txBody>
          <a:bodyPr anchorCtr="0" anchor="t" bIns="0" lIns="0" spcFirstLastPara="1" rIns="0" wrap="square" tIns="0">
            <a:spAutoFit/>
          </a:bodyPr>
          <a:lstStyle/>
          <a:p>
            <a:pPr indent="-342900" lvl="0" marL="457200" marR="0" rtl="0" algn="r">
              <a:lnSpc>
                <a:spcPct val="147722"/>
              </a:lnSpc>
              <a:spcBef>
                <a:spcPts val="0"/>
              </a:spcBef>
              <a:spcAft>
                <a:spcPts val="0"/>
              </a:spcAft>
              <a:buClr>
                <a:schemeClr val="dk1"/>
              </a:buClr>
              <a:buSzPts val="1800"/>
              <a:buFont typeface="Poppins"/>
              <a:buChar char="-"/>
            </a:pPr>
            <a:r>
              <a:rPr b="0" i="0" lang="en-GB" sz="1800" u="none" cap="none" strike="noStrike">
                <a:solidFill>
                  <a:schemeClr val="dk1"/>
                </a:solidFill>
                <a:latin typeface="Poppins"/>
                <a:ea typeface="Poppins"/>
                <a:cs typeface="Poppins"/>
                <a:sym typeface="Poppins"/>
              </a:rPr>
              <a:t>Objetivo: Libertad dentro de un marco definido, por ejemplo, acuerdos basados en objetivos: permitir libertad para enfoques individuales pero definir claramente los resultados que se deben alcanzar.</a:t>
            </a:r>
            <a:endParaRPr b="0" i="0" sz="1800" u="none" cap="none" strike="noStrike">
              <a:solidFill>
                <a:schemeClr val="dk1"/>
              </a:solidFill>
              <a:latin typeface="Poppins"/>
              <a:ea typeface="Poppins"/>
              <a:cs typeface="Poppins"/>
              <a:sym typeface="Poppins"/>
            </a:endParaRPr>
          </a:p>
          <a:p>
            <a:pPr indent="-342900" lvl="0" marL="914400" marR="0" rtl="0" algn="r">
              <a:lnSpc>
                <a:spcPct val="147722"/>
              </a:lnSpc>
              <a:spcBef>
                <a:spcPts val="0"/>
              </a:spcBef>
              <a:spcAft>
                <a:spcPts val="0"/>
              </a:spcAft>
              <a:buClr>
                <a:schemeClr val="dk1"/>
              </a:buClr>
              <a:buSzPts val="1800"/>
              <a:buFont typeface="Poppins"/>
              <a:buChar char="-"/>
            </a:pPr>
            <a:r>
              <a:rPr b="0" i="0" lang="en-GB" sz="1800" u="none" cap="none" strike="noStrike">
                <a:solidFill>
                  <a:schemeClr val="dk1"/>
                </a:solidFill>
                <a:latin typeface="Poppins"/>
                <a:ea typeface="Poppins"/>
                <a:cs typeface="Poppins"/>
                <a:sym typeface="Poppins"/>
              </a:rPr>
              <a:t>Challenge: provide sufficient guidance without restricting personal autonomy of the employees. </a:t>
            </a:r>
            <a:endParaRPr b="0" i="0" sz="1400" u="none" cap="none" strike="noStrike">
              <a:solidFill>
                <a:srgbClr val="000000"/>
              </a:solidFill>
              <a:latin typeface="Arial"/>
              <a:ea typeface="Arial"/>
              <a:cs typeface="Arial"/>
              <a:sym typeface="Arial"/>
            </a:endParaRPr>
          </a:p>
          <a:p>
            <a:pPr indent="-222313" lvl="0" marL="342900" marR="0" rtl="0" algn="r">
              <a:lnSpc>
                <a:spcPct val="140021"/>
              </a:lnSpc>
              <a:spcBef>
                <a:spcPts val="0"/>
              </a:spcBef>
              <a:spcAft>
                <a:spcPts val="0"/>
              </a:spcAft>
              <a:buClr>
                <a:schemeClr val="dk1"/>
              </a:buClr>
              <a:buSzPts val="1899"/>
              <a:buFont typeface="Arial"/>
              <a:buNone/>
            </a:pPr>
            <a:r>
              <a:rPr b="0" i="0" lang="en-GB" sz="1800" u="none" cap="none" strike="noStrike">
                <a:solidFill>
                  <a:schemeClr val="dk1"/>
                </a:solidFill>
                <a:latin typeface="Poppins"/>
                <a:ea typeface="Poppins"/>
                <a:cs typeface="Poppins"/>
                <a:sym typeface="Poppins"/>
              </a:rPr>
              <a:t>Ideal: una cultura que premie la iniciativa pero que también ofrezca apoyo ante los desafíos.</a:t>
            </a:r>
            <a:endParaRPr b="0" i="0" sz="1899" u="none" cap="none" strike="noStrike">
              <a:solidFill>
                <a:srgbClr val="000000"/>
              </a:solidFill>
              <a:latin typeface="Poppins"/>
              <a:ea typeface="Poppins"/>
              <a:cs typeface="Poppins"/>
              <a:sym typeface="Poppins"/>
            </a:endParaRPr>
          </a:p>
        </p:txBody>
      </p:sp>
      <p:sp>
        <p:nvSpPr>
          <p:cNvPr id="1187" name="Google Shape;1187;p59"/>
          <p:cNvSpPr txBox="1"/>
          <p:nvPr/>
        </p:nvSpPr>
        <p:spPr>
          <a:xfrm>
            <a:off x="1281716" y="733765"/>
            <a:ext cx="15773400" cy="1713300"/>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Clr>
                <a:srgbClr val="000000"/>
              </a:buClr>
              <a:buSzPts val="5226"/>
              <a:buFont typeface="Arial"/>
              <a:buNone/>
            </a:pPr>
            <a:r>
              <a:rPr b="1" i="0" lang="en-GB" sz="5226" u="none" cap="none" strike="noStrike">
                <a:solidFill>
                  <a:schemeClr val="dk1"/>
                </a:solidFill>
                <a:latin typeface="Poppins"/>
                <a:ea typeface="Poppins"/>
                <a:cs typeface="Poppins"/>
                <a:sym typeface="Poppins"/>
              </a:rPr>
              <a:t>¿Cómo puede cambiar la cultura organizacional a través del trabajo remoto?</a:t>
            </a:r>
            <a:endParaRPr b="0" i="0" sz="300" u="none" cap="none" strike="noStrik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1" name="Shape 1191"/>
        <p:cNvGrpSpPr/>
        <p:nvPr/>
      </p:nvGrpSpPr>
      <p:grpSpPr>
        <a:xfrm>
          <a:off x="0" y="0"/>
          <a:ext cx="0" cy="0"/>
          <a:chOff x="0" y="0"/>
          <a:chExt cx="0" cy="0"/>
        </a:xfrm>
      </p:grpSpPr>
      <p:sp>
        <p:nvSpPr>
          <p:cNvPr id="1192" name="Google Shape;1192;p60"/>
          <p:cNvSpPr txBox="1"/>
          <p:nvPr/>
        </p:nvSpPr>
        <p:spPr>
          <a:xfrm>
            <a:off x="1281716" y="733765"/>
            <a:ext cx="15773400" cy="973800"/>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Clr>
                <a:srgbClr val="000000"/>
              </a:buClr>
              <a:buSzPts val="6326"/>
              <a:buFont typeface="Arial"/>
              <a:buNone/>
            </a:pPr>
            <a:r>
              <a:rPr b="1" i="0" lang="en-GB" sz="6326" u="none" cap="none" strike="noStrike">
                <a:solidFill>
                  <a:schemeClr val="dk1"/>
                </a:solidFill>
                <a:latin typeface="Poppins"/>
                <a:ea typeface="Poppins"/>
                <a:cs typeface="Poppins"/>
                <a:sym typeface="Poppins"/>
              </a:rPr>
              <a:t>Ejemplos prácticos</a:t>
            </a:r>
            <a:endParaRPr b="0" i="0" sz="1400" u="none" cap="none" strike="noStrike">
              <a:solidFill>
                <a:srgbClr val="000000"/>
              </a:solidFill>
              <a:latin typeface="Arial"/>
              <a:ea typeface="Arial"/>
              <a:cs typeface="Arial"/>
              <a:sym typeface="Arial"/>
            </a:endParaRPr>
          </a:p>
        </p:txBody>
      </p:sp>
      <p:pic>
        <p:nvPicPr>
          <p:cNvPr descr="Target Audience with solid fill" id="1193" name="Google Shape;1193;p60"/>
          <p:cNvPicPr preferRelativeResize="0"/>
          <p:nvPr/>
        </p:nvPicPr>
        <p:blipFill rotWithShape="1">
          <a:blip r:embed="rId3">
            <a:alphaModFix/>
          </a:blip>
          <a:srcRect b="0" l="0" r="0" t="0"/>
          <a:stretch/>
        </p:blipFill>
        <p:spPr>
          <a:xfrm>
            <a:off x="998082" y="2314537"/>
            <a:ext cx="2057400" cy="2057400"/>
          </a:xfrm>
          <a:prstGeom prst="rect">
            <a:avLst/>
          </a:prstGeom>
          <a:noFill/>
          <a:ln>
            <a:noFill/>
          </a:ln>
        </p:spPr>
      </p:pic>
      <p:sp>
        <p:nvSpPr>
          <p:cNvPr id="1194" name="Google Shape;1194;p60"/>
          <p:cNvSpPr txBox="1"/>
          <p:nvPr/>
        </p:nvSpPr>
        <p:spPr>
          <a:xfrm>
            <a:off x="3810000" y="2560557"/>
            <a:ext cx="13707600" cy="217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1" i="0" lang="en-GB" sz="3000" u="none" cap="none" strike="noStrike">
                <a:solidFill>
                  <a:schemeClr val="dk1"/>
                </a:solidFill>
                <a:latin typeface="Poppins"/>
                <a:ea typeface="Poppins"/>
                <a:cs typeface="Poppins"/>
                <a:sym typeface="Poppins"/>
              </a:rPr>
              <a:t>Promover la lealtad de los empleados mediante medidas específicas: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500"/>
              <a:buFont typeface="Arial"/>
              <a:buChar char="•"/>
            </a:pPr>
            <a:r>
              <a:rPr b="0" i="0" lang="en-GB" sz="2500" u="none" cap="none" strike="noStrike">
                <a:solidFill>
                  <a:schemeClr val="dk1"/>
                </a:solidFill>
                <a:latin typeface="Poppins"/>
                <a:ea typeface="Poppins"/>
                <a:cs typeface="Poppins"/>
                <a:sym typeface="Poppins"/>
              </a:rPr>
              <a:t>Horarios de trabajo flexibles</a:t>
            </a:r>
            <a:endParaRPr b="0" i="0" sz="2500" u="none" cap="none" strike="noStrike">
              <a:solidFill>
                <a:schemeClr val="dk1"/>
              </a:solidFill>
              <a:latin typeface="Poppins"/>
              <a:ea typeface="Poppins"/>
              <a:cs typeface="Poppins"/>
              <a:sym typeface="Poppins"/>
            </a:endParaRPr>
          </a:p>
          <a:p>
            <a:pPr indent="-342900" lvl="0" marL="342900" marR="0" rtl="0" algn="l">
              <a:lnSpc>
                <a:spcPct val="100000"/>
              </a:lnSpc>
              <a:spcBef>
                <a:spcPts val="0"/>
              </a:spcBef>
              <a:spcAft>
                <a:spcPts val="0"/>
              </a:spcAft>
              <a:buClr>
                <a:schemeClr val="dk1"/>
              </a:buClr>
              <a:buSzPts val="2500"/>
              <a:buFont typeface="Arial"/>
              <a:buChar char="•"/>
            </a:pPr>
            <a:r>
              <a:rPr b="0" i="0" lang="en-GB" sz="2500" u="none" cap="none" strike="noStrike">
                <a:solidFill>
                  <a:schemeClr val="dk1"/>
                </a:solidFill>
                <a:latin typeface="Poppins"/>
                <a:ea typeface="Poppins"/>
                <a:cs typeface="Poppins"/>
                <a:sym typeface="Poppins"/>
              </a:rPr>
              <a:t>Lugares de trabajo flexibles</a:t>
            </a:r>
            <a:endParaRPr b="0" i="0" sz="2500" u="none" cap="none" strike="noStrike">
              <a:solidFill>
                <a:schemeClr val="dk1"/>
              </a:solidFill>
              <a:latin typeface="Poppins"/>
              <a:ea typeface="Poppins"/>
              <a:cs typeface="Poppins"/>
              <a:sym typeface="Poppins"/>
            </a:endParaRPr>
          </a:p>
          <a:p>
            <a:pPr indent="-342900" lvl="0" marL="342900" marR="0" rtl="0" algn="l">
              <a:lnSpc>
                <a:spcPct val="100000"/>
              </a:lnSpc>
              <a:spcBef>
                <a:spcPts val="0"/>
              </a:spcBef>
              <a:spcAft>
                <a:spcPts val="0"/>
              </a:spcAft>
              <a:buClr>
                <a:schemeClr val="dk1"/>
              </a:buClr>
              <a:buSzPts val="2500"/>
              <a:buFont typeface="Arial"/>
              <a:buChar char="•"/>
            </a:pPr>
            <a:r>
              <a:rPr b="0" i="0" lang="en-GB" sz="2500" u="none" cap="none" strike="noStrike">
                <a:solidFill>
                  <a:schemeClr val="dk1"/>
                </a:solidFill>
                <a:latin typeface="Poppins"/>
                <a:ea typeface="Poppins"/>
                <a:cs typeface="Poppins"/>
                <a:sym typeface="Poppins"/>
              </a:rPr>
              <a:t>Combinar trabajo presencial y remoto</a:t>
            </a:r>
            <a:endParaRPr b="0" i="0" sz="1400" u="none" cap="none" strike="noStrike">
              <a:solidFill>
                <a:srgbClr val="000000"/>
              </a:solidFill>
              <a:latin typeface="Arial"/>
              <a:ea typeface="Arial"/>
              <a:cs typeface="Arial"/>
              <a:sym typeface="Arial"/>
            </a:endParaRPr>
          </a:p>
        </p:txBody>
      </p:sp>
      <p:pic>
        <p:nvPicPr>
          <p:cNvPr descr="Teacher with solid fill" id="1195" name="Google Shape;1195;p60"/>
          <p:cNvPicPr preferRelativeResize="0"/>
          <p:nvPr/>
        </p:nvPicPr>
        <p:blipFill rotWithShape="1">
          <a:blip r:embed="rId4">
            <a:alphaModFix/>
          </a:blip>
          <a:srcRect b="0" l="0" r="0" t="0"/>
          <a:stretch/>
        </p:blipFill>
        <p:spPr>
          <a:xfrm>
            <a:off x="1032933" y="4912375"/>
            <a:ext cx="1782233" cy="1782233"/>
          </a:xfrm>
          <a:prstGeom prst="rect">
            <a:avLst/>
          </a:prstGeom>
          <a:noFill/>
          <a:ln>
            <a:noFill/>
          </a:ln>
        </p:spPr>
      </p:pic>
      <p:sp>
        <p:nvSpPr>
          <p:cNvPr id="1196" name="Google Shape;1196;p60"/>
          <p:cNvSpPr txBox="1"/>
          <p:nvPr/>
        </p:nvSpPr>
        <p:spPr>
          <a:xfrm>
            <a:off x="3826933" y="4762500"/>
            <a:ext cx="13707600" cy="24780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500"/>
              <a:buFont typeface="Arial"/>
              <a:buChar char="•"/>
            </a:pPr>
            <a:r>
              <a:rPr b="1" i="0" lang="en-GB" sz="3000" u="none" cap="none" strike="noStrike">
                <a:solidFill>
                  <a:schemeClr val="dk1"/>
                </a:solidFill>
                <a:latin typeface="Poppins"/>
                <a:ea typeface="Poppins"/>
                <a:cs typeface="Poppins"/>
                <a:sym typeface="Poppins"/>
              </a:rPr>
              <a:t>Diseñar procesos innovadores de incorporación:</a:t>
            </a:r>
            <a:endParaRPr b="1" i="0" sz="3000" u="none" cap="none" strike="noStrike">
              <a:solidFill>
                <a:schemeClr val="dk1"/>
              </a:solidFill>
              <a:latin typeface="Poppins"/>
              <a:ea typeface="Poppins"/>
              <a:cs typeface="Poppins"/>
              <a:sym typeface="Poppins"/>
            </a:endParaRPr>
          </a:p>
          <a:p>
            <a:pPr indent="-342900" lvl="0" marL="342900" marR="0" rtl="0" algn="l">
              <a:lnSpc>
                <a:spcPct val="100000"/>
              </a:lnSpc>
              <a:spcBef>
                <a:spcPts val="0"/>
              </a:spcBef>
              <a:spcAft>
                <a:spcPts val="0"/>
              </a:spcAft>
              <a:buClr>
                <a:schemeClr val="dk1"/>
              </a:buClr>
              <a:buSzPts val="2500"/>
              <a:buFont typeface="Arial"/>
              <a:buChar char="•"/>
            </a:pPr>
            <a:r>
              <a:rPr b="0" i="0" lang="en-GB" sz="2500" u="none" cap="none" strike="noStrike">
                <a:solidFill>
                  <a:schemeClr val="dk1"/>
                </a:solidFill>
                <a:latin typeface="Poppins"/>
                <a:ea typeface="Poppins"/>
                <a:cs typeface="Poppins"/>
                <a:sym typeface="Poppins"/>
              </a:rPr>
              <a:t>Comunicar la cultura corporativa es fundamental.</a:t>
            </a:r>
            <a:endParaRPr b="0" i="0" sz="2500" u="none" cap="none" strike="noStrike">
              <a:solidFill>
                <a:schemeClr val="dk1"/>
              </a:solidFill>
              <a:latin typeface="Poppins"/>
              <a:ea typeface="Poppins"/>
              <a:cs typeface="Poppins"/>
              <a:sym typeface="Poppins"/>
            </a:endParaRPr>
          </a:p>
          <a:p>
            <a:pPr indent="-342900" lvl="0" marL="342900" marR="0" rtl="0" algn="l">
              <a:lnSpc>
                <a:spcPct val="100000"/>
              </a:lnSpc>
              <a:spcBef>
                <a:spcPts val="0"/>
              </a:spcBef>
              <a:spcAft>
                <a:spcPts val="0"/>
              </a:spcAft>
              <a:buClr>
                <a:schemeClr val="dk1"/>
              </a:buClr>
              <a:buSzPts val="2500"/>
              <a:buFont typeface="Arial"/>
              <a:buChar char="•"/>
            </a:pPr>
            <a:r>
              <a:rPr b="0" i="0" lang="en-GB" sz="2500" u="none" cap="none" strike="noStrike">
                <a:solidFill>
                  <a:schemeClr val="dk1"/>
                </a:solidFill>
                <a:latin typeface="Poppins"/>
                <a:ea typeface="Poppins"/>
                <a:cs typeface="Poppins"/>
                <a:sym typeface="Poppins"/>
              </a:rPr>
              <a:t>Tener en cuenta tanto los elementos físicos como los virtuales del proceso de incorporación.</a:t>
            </a:r>
            <a:endParaRPr b="0" i="0" sz="2500" u="none" cap="none" strike="noStrike">
              <a:solidFill>
                <a:schemeClr val="dk1"/>
              </a:solidFill>
              <a:latin typeface="Poppins"/>
              <a:ea typeface="Poppins"/>
              <a:cs typeface="Poppins"/>
              <a:sym typeface="Poppins"/>
            </a:endParaRPr>
          </a:p>
          <a:p>
            <a:pPr indent="-342900" lvl="0" marL="342900" marR="0" rtl="0" algn="l">
              <a:lnSpc>
                <a:spcPct val="100000"/>
              </a:lnSpc>
              <a:spcBef>
                <a:spcPts val="0"/>
              </a:spcBef>
              <a:spcAft>
                <a:spcPts val="0"/>
              </a:spcAft>
              <a:buClr>
                <a:schemeClr val="dk1"/>
              </a:buClr>
              <a:buSzPts val="2500"/>
              <a:buFont typeface="Arial"/>
              <a:buChar char="•"/>
            </a:pPr>
            <a:r>
              <a:rPr b="0" i="0" lang="en-GB" sz="2500" u="none" cap="none" strike="noStrike">
                <a:solidFill>
                  <a:schemeClr val="dk1"/>
                </a:solidFill>
                <a:latin typeface="Poppins"/>
                <a:ea typeface="Poppins"/>
                <a:cs typeface="Poppins"/>
                <a:sym typeface="Poppins"/>
              </a:rPr>
              <a:t>Los programas de patrocinio y la retroalimentación regular son clave para fomentar el sentido de pertenencia.</a:t>
            </a:r>
            <a:endParaRPr b="0" i="0" sz="1400" u="none" cap="none" strike="noStrike">
              <a:solidFill>
                <a:srgbClr val="000000"/>
              </a:solidFill>
              <a:latin typeface="Arial"/>
              <a:ea typeface="Arial"/>
              <a:cs typeface="Arial"/>
              <a:sym typeface="Arial"/>
            </a:endParaRPr>
          </a:p>
        </p:txBody>
      </p:sp>
      <p:sp>
        <p:nvSpPr>
          <p:cNvPr id="1197" name="Google Shape;1197;p60"/>
          <p:cNvSpPr txBox="1"/>
          <p:nvPr/>
        </p:nvSpPr>
        <p:spPr>
          <a:xfrm>
            <a:off x="3809999" y="7516273"/>
            <a:ext cx="13707600" cy="17085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500"/>
              <a:buFont typeface="Arial"/>
              <a:buChar char="•"/>
            </a:pPr>
            <a:r>
              <a:rPr b="1" i="0" lang="en-GB" sz="3000" u="none" cap="none" strike="noStrike">
                <a:solidFill>
                  <a:schemeClr val="dk1"/>
                </a:solidFill>
                <a:latin typeface="Poppins"/>
                <a:ea typeface="Poppins"/>
                <a:cs typeface="Poppins"/>
                <a:sym typeface="Poppins"/>
              </a:rPr>
              <a:t>Adaptar la infraestructura de la oficina:</a:t>
            </a:r>
            <a:endParaRPr b="1" i="0" sz="3000" u="none" cap="none" strike="noStrike">
              <a:solidFill>
                <a:schemeClr val="dk1"/>
              </a:solidFill>
              <a:latin typeface="Poppins"/>
              <a:ea typeface="Poppins"/>
              <a:cs typeface="Poppins"/>
              <a:sym typeface="Poppins"/>
            </a:endParaRPr>
          </a:p>
          <a:p>
            <a:pPr indent="-342900" lvl="0" marL="342900" marR="0" rtl="0" algn="l">
              <a:lnSpc>
                <a:spcPct val="100000"/>
              </a:lnSpc>
              <a:spcBef>
                <a:spcPts val="0"/>
              </a:spcBef>
              <a:spcAft>
                <a:spcPts val="0"/>
              </a:spcAft>
              <a:buClr>
                <a:schemeClr val="dk1"/>
              </a:buClr>
              <a:buSzPts val="2500"/>
              <a:buFont typeface="Arial"/>
              <a:buChar char="•"/>
            </a:pPr>
            <a:r>
              <a:rPr b="0" i="0" lang="en-GB" sz="2500" u="none" cap="none" strike="noStrike">
                <a:solidFill>
                  <a:schemeClr val="dk1"/>
                </a:solidFill>
                <a:latin typeface="Poppins"/>
                <a:ea typeface="Poppins"/>
                <a:cs typeface="Poppins"/>
                <a:sym typeface="Poppins"/>
              </a:rPr>
              <a:t>El entorno físico de la oficina debe diseñarse para apoyar tanto el trabajo individual como el trabajo en equipo.</a:t>
            </a:r>
            <a:endParaRPr b="0" i="0" sz="2500" u="none" cap="none" strike="noStrike">
              <a:solidFill>
                <a:schemeClr val="dk1"/>
              </a:solidFill>
              <a:latin typeface="Poppins"/>
              <a:ea typeface="Poppins"/>
              <a:cs typeface="Poppins"/>
              <a:sym typeface="Poppins"/>
            </a:endParaRPr>
          </a:p>
          <a:p>
            <a:pPr indent="-342900" lvl="0" marL="342900" marR="0" rtl="0" algn="l">
              <a:lnSpc>
                <a:spcPct val="100000"/>
              </a:lnSpc>
              <a:spcBef>
                <a:spcPts val="0"/>
              </a:spcBef>
              <a:spcAft>
                <a:spcPts val="0"/>
              </a:spcAft>
              <a:buClr>
                <a:schemeClr val="dk1"/>
              </a:buClr>
              <a:buSzPts val="2500"/>
              <a:buFont typeface="Arial"/>
              <a:buChar char="•"/>
            </a:pPr>
            <a:r>
              <a:rPr b="0" i="0" lang="en-GB" sz="2500" u="none" cap="none" strike="noStrike">
                <a:solidFill>
                  <a:schemeClr val="dk1"/>
                </a:solidFill>
                <a:latin typeface="Poppins"/>
                <a:ea typeface="Poppins"/>
                <a:cs typeface="Poppins"/>
                <a:sym typeface="Poppins"/>
              </a:rPr>
              <a:t>También debe reflejar los valores de la organización.</a:t>
            </a:r>
            <a:endParaRPr b="0" i="0" sz="1400" u="none" cap="none" strike="noStrike">
              <a:solidFill>
                <a:srgbClr val="000000"/>
              </a:solidFill>
              <a:latin typeface="Arial"/>
              <a:ea typeface="Arial"/>
              <a:cs typeface="Arial"/>
              <a:sym typeface="Arial"/>
            </a:endParaRPr>
          </a:p>
        </p:txBody>
      </p:sp>
      <p:pic>
        <p:nvPicPr>
          <p:cNvPr descr="City with solid fill" id="1198" name="Google Shape;1198;p60"/>
          <p:cNvPicPr preferRelativeResize="0"/>
          <p:nvPr/>
        </p:nvPicPr>
        <p:blipFill rotWithShape="1">
          <a:blip r:embed="rId5">
            <a:alphaModFix/>
          </a:blip>
          <a:srcRect b="0" l="0" r="0" t="0"/>
          <a:stretch/>
        </p:blipFill>
        <p:spPr>
          <a:xfrm>
            <a:off x="1281716" y="7734300"/>
            <a:ext cx="1490133" cy="1490133"/>
          </a:xfrm>
          <a:prstGeom prst="rect">
            <a:avLst/>
          </a:prstGeom>
          <a:noFill/>
          <a:ln>
            <a:noFill/>
          </a:ln>
        </p:spPr>
      </p:pic>
      <p:sp>
        <p:nvSpPr>
          <p:cNvPr id="1199" name="Google Shape;1199;p60"/>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0" name="Google Shape;1200;p60"/>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201" name="Google Shape;1201;p60"/>
          <p:cNvGrpSpPr/>
          <p:nvPr/>
        </p:nvGrpSpPr>
        <p:grpSpPr>
          <a:xfrm>
            <a:off x="-1342907" y="9560041"/>
            <a:ext cx="20973813" cy="837562"/>
            <a:chOff x="0" y="-57150"/>
            <a:chExt cx="11607985" cy="463550"/>
          </a:xfrm>
        </p:grpSpPr>
        <p:sp>
          <p:nvSpPr>
            <p:cNvPr id="1202" name="Google Shape;1202;p60"/>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3" name="Google Shape;1203;p60"/>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204" name="Google Shape;1204;p60"/>
          <p:cNvGrpSpPr/>
          <p:nvPr/>
        </p:nvGrpSpPr>
        <p:grpSpPr>
          <a:xfrm>
            <a:off x="4131384" y="9560041"/>
            <a:ext cx="10025232" cy="837562"/>
            <a:chOff x="0" y="-57150"/>
            <a:chExt cx="5548478" cy="463550"/>
          </a:xfrm>
        </p:grpSpPr>
        <p:sp>
          <p:nvSpPr>
            <p:cNvPr id="1205" name="Google Shape;1205;p60"/>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6" name="Google Shape;1206;p60"/>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0" name="Shape 1210"/>
        <p:cNvGrpSpPr/>
        <p:nvPr/>
      </p:nvGrpSpPr>
      <p:grpSpPr>
        <a:xfrm>
          <a:off x="0" y="0"/>
          <a:ext cx="0" cy="0"/>
          <a:chOff x="0" y="0"/>
          <a:chExt cx="0" cy="0"/>
        </a:xfrm>
      </p:grpSpPr>
      <p:grpSp>
        <p:nvGrpSpPr>
          <p:cNvPr id="1211" name="Google Shape;1211;p61"/>
          <p:cNvGrpSpPr/>
          <p:nvPr/>
        </p:nvGrpSpPr>
        <p:grpSpPr>
          <a:xfrm>
            <a:off x="-228600" y="1642573"/>
            <a:ext cx="18516600" cy="8644427"/>
            <a:chOff x="0" y="0"/>
            <a:chExt cx="5731878" cy="2584234"/>
          </a:xfrm>
        </p:grpSpPr>
        <p:sp>
          <p:nvSpPr>
            <p:cNvPr id="1212" name="Google Shape;1212;p61"/>
            <p:cNvSpPr/>
            <p:nvPr/>
          </p:nvSpPr>
          <p:spPr>
            <a:xfrm>
              <a:off x="70764" y="909916"/>
              <a:ext cx="5661114" cy="1674318"/>
            </a:xfrm>
            <a:custGeom>
              <a:rect b="b" l="l" r="r" t="t"/>
              <a:pathLst>
                <a:path extrusionOk="0" h="1674318" w="5661114">
                  <a:moveTo>
                    <a:pt x="0" y="0"/>
                  </a:moveTo>
                  <a:lnTo>
                    <a:pt x="5661114" y="0"/>
                  </a:lnTo>
                  <a:lnTo>
                    <a:pt x="5661114" y="1674318"/>
                  </a:lnTo>
                  <a:lnTo>
                    <a:pt x="0" y="1674318"/>
                  </a:lnTo>
                  <a:close/>
                </a:path>
              </a:pathLst>
            </a:custGeom>
            <a:solidFill>
              <a:srgbClr val="659FA2">
                <a:alpha val="7843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3" name="Google Shape;1213;p61"/>
            <p:cNvSpPr txBox="1"/>
            <p:nvPr/>
          </p:nvSpPr>
          <p:spPr>
            <a:xfrm>
              <a:off x="0" y="0"/>
              <a:ext cx="5661114" cy="1674318"/>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14" name="Google Shape;1214;p61"/>
          <p:cNvSpPr txBox="1"/>
          <p:nvPr/>
        </p:nvSpPr>
        <p:spPr>
          <a:xfrm>
            <a:off x="1281716" y="733765"/>
            <a:ext cx="15773400" cy="2739600"/>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Clr>
                <a:srgbClr val="000000"/>
              </a:buClr>
              <a:buSzPts val="6326"/>
              <a:buFont typeface="Arial"/>
              <a:buNone/>
            </a:pPr>
            <a:r>
              <a:rPr b="1" i="0" lang="en-GB" sz="6326" u="none" cap="none" strike="noStrike">
                <a:solidFill>
                  <a:schemeClr val="dk1"/>
                </a:solidFill>
                <a:latin typeface="Poppins"/>
                <a:ea typeface="Poppins"/>
                <a:cs typeface="Poppins"/>
                <a:sym typeface="Poppins"/>
              </a:rPr>
              <a:t>Conclusión</a:t>
            </a:r>
            <a:br>
              <a:rPr b="1" i="0" lang="en-GB" sz="6326" u="none" cap="none" strike="noStrike">
                <a:solidFill>
                  <a:schemeClr val="dk1"/>
                </a:solidFill>
                <a:latin typeface="Poppins"/>
                <a:ea typeface="Poppins"/>
                <a:cs typeface="Poppins"/>
                <a:sym typeface="Poppins"/>
              </a:rPr>
            </a:br>
            <a:r>
              <a:rPr b="1" i="0" lang="en-GB" sz="5000" u="none" cap="none" strike="noStrike">
                <a:solidFill>
                  <a:srgbClr val="7F7F7F"/>
                </a:solidFill>
                <a:latin typeface="Poppins"/>
                <a:ea typeface="Poppins"/>
                <a:cs typeface="Poppins"/>
                <a:sym typeface="Poppins"/>
              </a:rPr>
              <a:t>5 Consejos para fortalecer el trabajo en equipo remoto</a:t>
            </a:r>
            <a:endParaRPr b="0" i="0" sz="1400" u="none" cap="none" strike="noStrike">
              <a:solidFill>
                <a:srgbClr val="000000"/>
              </a:solidFill>
              <a:latin typeface="Arial"/>
              <a:ea typeface="Arial"/>
              <a:cs typeface="Arial"/>
              <a:sym typeface="Arial"/>
            </a:endParaRPr>
          </a:p>
        </p:txBody>
      </p:sp>
      <p:pic>
        <p:nvPicPr>
          <p:cNvPr descr="Badge 1 with solid fill" id="1215" name="Google Shape;1215;p61"/>
          <p:cNvPicPr preferRelativeResize="0"/>
          <p:nvPr/>
        </p:nvPicPr>
        <p:blipFill rotWithShape="1">
          <a:blip r:embed="rId3">
            <a:alphaModFix/>
          </a:blip>
          <a:srcRect b="0" l="0" r="0" t="0"/>
          <a:stretch/>
        </p:blipFill>
        <p:spPr>
          <a:xfrm>
            <a:off x="3352800" y="3759378"/>
            <a:ext cx="914400" cy="914400"/>
          </a:xfrm>
          <a:prstGeom prst="rect">
            <a:avLst/>
          </a:prstGeom>
          <a:noFill/>
          <a:ln>
            <a:noFill/>
          </a:ln>
        </p:spPr>
      </p:pic>
      <p:sp>
        <p:nvSpPr>
          <p:cNvPr id="1216" name="Google Shape;1216;p61"/>
          <p:cNvSpPr txBox="1"/>
          <p:nvPr/>
        </p:nvSpPr>
        <p:spPr>
          <a:xfrm>
            <a:off x="4398889" y="3862635"/>
            <a:ext cx="1196340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GB" sz="4000" u="none" cap="none" strike="noStrike">
                <a:solidFill>
                  <a:schemeClr val="dk1"/>
                </a:solidFill>
                <a:latin typeface="Poppins"/>
                <a:ea typeface="Poppins"/>
                <a:cs typeface="Poppins"/>
                <a:sym typeface="Poppins"/>
              </a:rPr>
              <a:t> Mantén los rituales también de forma virtual</a:t>
            </a:r>
            <a:endParaRPr b="1" i="0" sz="4000" u="none" cap="none" strike="noStrike">
              <a:solidFill>
                <a:schemeClr val="dk1"/>
              </a:solidFill>
              <a:latin typeface="Poppins"/>
              <a:ea typeface="Poppins"/>
              <a:cs typeface="Poppins"/>
              <a:sym typeface="Poppins"/>
            </a:endParaRPr>
          </a:p>
        </p:txBody>
      </p:sp>
      <p:sp>
        <p:nvSpPr>
          <p:cNvPr id="1217" name="Google Shape;1217;p61"/>
          <p:cNvSpPr txBox="1"/>
          <p:nvPr/>
        </p:nvSpPr>
        <p:spPr>
          <a:xfrm>
            <a:off x="5510675" y="7505405"/>
            <a:ext cx="3243600" cy="1477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chemeClr val="lt1"/>
                </a:solidFill>
                <a:latin typeface="Calibri"/>
                <a:ea typeface="Calibri"/>
                <a:cs typeface="Calibri"/>
                <a:sym typeface="Calibri"/>
              </a:rPr>
              <a:t>Cocina de la empresa a la hora del almuerzo</a:t>
            </a:r>
            <a:endParaRPr b="0" i="0" sz="1400" u="none" cap="none" strike="noStrike">
              <a:solidFill>
                <a:srgbClr val="000000"/>
              </a:solidFill>
              <a:latin typeface="Arial"/>
              <a:ea typeface="Arial"/>
              <a:cs typeface="Arial"/>
              <a:sym typeface="Arial"/>
            </a:endParaRPr>
          </a:p>
        </p:txBody>
      </p:sp>
      <p:sp>
        <p:nvSpPr>
          <p:cNvPr id="1218" name="Google Shape;1218;p61"/>
          <p:cNvSpPr/>
          <p:nvPr/>
        </p:nvSpPr>
        <p:spPr>
          <a:xfrm>
            <a:off x="6284133" y="5479329"/>
            <a:ext cx="1714500" cy="166059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9" name="Google Shape;1219;p61"/>
          <p:cNvSpPr/>
          <p:nvPr/>
        </p:nvSpPr>
        <p:spPr>
          <a:xfrm>
            <a:off x="1617082" y="5489573"/>
            <a:ext cx="1714500" cy="166059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20" name="Google Shape;1220;p61"/>
          <p:cNvSpPr txBox="1"/>
          <p:nvPr/>
        </p:nvSpPr>
        <p:spPr>
          <a:xfrm>
            <a:off x="950332" y="7505391"/>
            <a:ext cx="30480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chemeClr val="lt1"/>
                </a:solidFill>
                <a:latin typeface="Poppins"/>
                <a:ea typeface="Poppins"/>
                <a:cs typeface="Poppins"/>
                <a:sym typeface="Poppins"/>
              </a:rPr>
              <a:t>Reuniones semanales</a:t>
            </a:r>
            <a:endParaRPr b="0" i="0" sz="1400" u="none" cap="none" strike="noStrike">
              <a:solidFill>
                <a:srgbClr val="000000"/>
              </a:solidFill>
              <a:latin typeface="Arial"/>
              <a:ea typeface="Arial"/>
              <a:cs typeface="Arial"/>
              <a:sym typeface="Arial"/>
            </a:endParaRPr>
          </a:p>
        </p:txBody>
      </p:sp>
      <p:sp>
        <p:nvSpPr>
          <p:cNvPr id="1221" name="Google Shape;1221;p61"/>
          <p:cNvSpPr txBox="1"/>
          <p:nvPr/>
        </p:nvSpPr>
        <p:spPr>
          <a:xfrm>
            <a:off x="9753600" y="7505407"/>
            <a:ext cx="3248100" cy="193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chemeClr val="lt1"/>
                </a:solidFill>
                <a:latin typeface="Calibri"/>
                <a:ea typeface="Calibri"/>
                <a:cs typeface="Calibri"/>
                <a:sym typeface="Calibri"/>
              </a:rPr>
              <a:t>Crea una lista de reproducción compartida de la empresa</a:t>
            </a:r>
            <a:endParaRPr b="0" i="0" sz="1400" u="none" cap="none" strike="noStrike">
              <a:solidFill>
                <a:srgbClr val="000000"/>
              </a:solidFill>
              <a:latin typeface="Arial"/>
              <a:ea typeface="Arial"/>
              <a:cs typeface="Arial"/>
              <a:sym typeface="Arial"/>
            </a:endParaRPr>
          </a:p>
        </p:txBody>
      </p:sp>
      <p:sp>
        <p:nvSpPr>
          <p:cNvPr id="1222" name="Google Shape;1222;p61"/>
          <p:cNvSpPr txBox="1"/>
          <p:nvPr/>
        </p:nvSpPr>
        <p:spPr>
          <a:xfrm>
            <a:off x="14493225" y="7531125"/>
            <a:ext cx="28236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chemeClr val="lt1"/>
                </a:solidFill>
                <a:latin typeface="Calibri"/>
                <a:ea typeface="Calibri"/>
                <a:cs typeface="Calibri"/>
                <a:sym typeface="Calibri"/>
              </a:rPr>
              <a:t>Jugar al futbolín en línea</a:t>
            </a:r>
            <a:endParaRPr b="0" i="0" sz="1400" u="none" cap="none" strike="noStrike">
              <a:solidFill>
                <a:srgbClr val="000000"/>
              </a:solidFill>
              <a:latin typeface="Arial"/>
              <a:ea typeface="Arial"/>
              <a:cs typeface="Arial"/>
              <a:sym typeface="Arial"/>
            </a:endParaRPr>
          </a:p>
        </p:txBody>
      </p:sp>
      <p:sp>
        <p:nvSpPr>
          <p:cNvPr id="1223" name="Google Shape;1223;p61"/>
          <p:cNvSpPr/>
          <p:nvPr/>
        </p:nvSpPr>
        <p:spPr>
          <a:xfrm>
            <a:off x="10520351" y="5474647"/>
            <a:ext cx="1714500" cy="166059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24" name="Google Shape;1224;p61"/>
          <p:cNvSpPr/>
          <p:nvPr/>
        </p:nvSpPr>
        <p:spPr>
          <a:xfrm>
            <a:off x="15039372" y="5453923"/>
            <a:ext cx="1714500" cy="166059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Table and chairs with solid fill" id="1225" name="Google Shape;1225;p61"/>
          <p:cNvPicPr preferRelativeResize="0"/>
          <p:nvPr/>
        </p:nvPicPr>
        <p:blipFill rotWithShape="1">
          <a:blip r:embed="rId5">
            <a:alphaModFix/>
          </a:blip>
          <a:srcRect b="0" l="0" r="0" t="0"/>
          <a:stretch/>
        </p:blipFill>
        <p:spPr>
          <a:xfrm>
            <a:off x="6675295" y="5677105"/>
            <a:ext cx="914400" cy="1295400"/>
          </a:xfrm>
          <a:prstGeom prst="rect">
            <a:avLst/>
          </a:prstGeom>
          <a:noFill/>
          <a:ln>
            <a:noFill/>
          </a:ln>
        </p:spPr>
      </p:pic>
      <p:pic>
        <p:nvPicPr>
          <p:cNvPr descr="Disk jockey female with solid fill" id="1226" name="Google Shape;1226;p61"/>
          <p:cNvPicPr preferRelativeResize="0"/>
          <p:nvPr/>
        </p:nvPicPr>
        <p:blipFill rotWithShape="1">
          <a:blip r:embed="rId6">
            <a:alphaModFix/>
          </a:blip>
          <a:srcRect b="0" l="0" r="0" t="0"/>
          <a:stretch/>
        </p:blipFill>
        <p:spPr>
          <a:xfrm>
            <a:off x="10920401" y="5867605"/>
            <a:ext cx="914400" cy="914400"/>
          </a:xfrm>
          <a:prstGeom prst="rect">
            <a:avLst/>
          </a:prstGeom>
          <a:noFill/>
          <a:ln>
            <a:noFill/>
          </a:ln>
        </p:spPr>
      </p:pic>
      <p:pic>
        <p:nvPicPr>
          <p:cNvPr descr="Online meeting with solid fill" id="1227" name="Google Shape;1227;p61"/>
          <p:cNvPicPr preferRelativeResize="0"/>
          <p:nvPr/>
        </p:nvPicPr>
        <p:blipFill rotWithShape="1">
          <a:blip r:embed="rId7">
            <a:alphaModFix/>
          </a:blip>
          <a:srcRect b="0" l="0" r="0" t="0"/>
          <a:stretch/>
        </p:blipFill>
        <p:spPr>
          <a:xfrm>
            <a:off x="2017132" y="5862669"/>
            <a:ext cx="914400" cy="914400"/>
          </a:xfrm>
          <a:prstGeom prst="rect">
            <a:avLst/>
          </a:prstGeom>
          <a:noFill/>
          <a:ln>
            <a:noFill/>
          </a:ln>
        </p:spPr>
      </p:pic>
      <p:pic>
        <p:nvPicPr>
          <p:cNvPr descr="Football Goal with solid fill" id="1228" name="Google Shape;1228;p61"/>
          <p:cNvPicPr preferRelativeResize="0"/>
          <p:nvPr/>
        </p:nvPicPr>
        <p:blipFill rotWithShape="1">
          <a:blip r:embed="rId8">
            <a:alphaModFix/>
          </a:blip>
          <a:srcRect b="0" l="0" r="0" t="0"/>
          <a:stretch/>
        </p:blipFill>
        <p:spPr>
          <a:xfrm>
            <a:off x="15439422" y="5862670"/>
            <a:ext cx="914400" cy="914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7"/>
          <p:cNvSpPr/>
          <p:nvPr/>
        </p:nvSpPr>
        <p:spPr>
          <a:xfrm flipH="1" rot="4721273">
            <a:off x="-1562823" y="2382735"/>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43" name="Google Shape;143;p17"/>
          <p:cNvGrpSpPr/>
          <p:nvPr/>
        </p:nvGrpSpPr>
        <p:grpSpPr>
          <a:xfrm>
            <a:off x="5940775" y="946396"/>
            <a:ext cx="857867" cy="857867"/>
            <a:chOff x="0" y="0"/>
            <a:chExt cx="812800" cy="812800"/>
          </a:xfrm>
        </p:grpSpPr>
        <p:sp>
          <p:nvSpPr>
            <p:cNvPr id="144" name="Google Shape;144;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5" name="Google Shape;145;p1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6" name="Google Shape;146;p17"/>
          <p:cNvGrpSpPr/>
          <p:nvPr/>
        </p:nvGrpSpPr>
        <p:grpSpPr>
          <a:xfrm>
            <a:off x="6592862" y="2226096"/>
            <a:ext cx="604566" cy="604566"/>
            <a:chOff x="0" y="0"/>
            <a:chExt cx="812800" cy="812800"/>
          </a:xfrm>
        </p:grpSpPr>
        <p:sp>
          <p:nvSpPr>
            <p:cNvPr id="147" name="Google Shape;147;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8" name="Google Shape;148;p1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9" name="Google Shape;149;p17"/>
          <p:cNvGrpSpPr/>
          <p:nvPr/>
        </p:nvGrpSpPr>
        <p:grpSpPr>
          <a:xfrm>
            <a:off x="5825201" y="681913"/>
            <a:ext cx="637633" cy="637633"/>
            <a:chOff x="0" y="0"/>
            <a:chExt cx="812800" cy="812800"/>
          </a:xfrm>
        </p:grpSpPr>
        <p:sp>
          <p:nvSpPr>
            <p:cNvPr id="150" name="Google Shape;150;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1" name="Google Shape;151;p1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52" name="Google Shape;152;p17"/>
          <p:cNvSpPr/>
          <p:nvPr/>
        </p:nvSpPr>
        <p:spPr>
          <a:xfrm>
            <a:off x="-2868943"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3" r="-5970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3" name="Google Shape;153;p17"/>
          <p:cNvSpPr txBox="1"/>
          <p:nvPr/>
        </p:nvSpPr>
        <p:spPr>
          <a:xfrm>
            <a:off x="7797700" y="1632000"/>
            <a:ext cx="9461400" cy="9112200"/>
          </a:xfrm>
          <a:prstGeom prst="rect">
            <a:avLst/>
          </a:prstGeom>
          <a:noFill/>
          <a:ln>
            <a:noFill/>
          </a:ln>
        </p:spPr>
        <p:txBody>
          <a:bodyPr anchorCtr="0" anchor="t" bIns="0" lIns="0" spcFirstLastPara="1" rIns="0" wrap="square" tIns="0">
            <a:spAutoFit/>
          </a:bodyPr>
          <a:lstStyle/>
          <a:p>
            <a:pPr indent="-419100" lvl="0" marL="457200" marR="0" rtl="0" algn="l">
              <a:lnSpc>
                <a:spcPct val="115000"/>
              </a:lnSpc>
              <a:spcBef>
                <a:spcPts val="1200"/>
              </a:spcBef>
              <a:spcAft>
                <a:spcPts val="0"/>
              </a:spcAft>
              <a:buClr>
                <a:schemeClr val="dk2"/>
              </a:buClr>
              <a:buSzPts val="3000"/>
              <a:buFont typeface="Arial"/>
              <a:buChar char="-"/>
            </a:pPr>
            <a:r>
              <a:rPr b="1" i="0" lang="en-GB" sz="3000" u="none" cap="none" strike="noStrike">
                <a:solidFill>
                  <a:schemeClr val="dk2"/>
                </a:solidFill>
                <a:latin typeface="Arial"/>
                <a:ea typeface="Arial"/>
                <a:cs typeface="Arial"/>
                <a:sym typeface="Arial"/>
              </a:rPr>
              <a:t>El equilibrio entre la flexibilidad espacial y temporal es un aspecto clave del trabajo híbrido.</a:t>
            </a:r>
            <a:endParaRPr b="1" i="0" sz="3000" u="none" cap="none" strike="noStrike">
              <a:solidFill>
                <a:schemeClr val="dk2"/>
              </a:solidFill>
              <a:latin typeface="Arial"/>
              <a:ea typeface="Arial"/>
              <a:cs typeface="Arial"/>
              <a:sym typeface="Arial"/>
            </a:endParaRPr>
          </a:p>
          <a:p>
            <a:pPr indent="-419100" lvl="0" marL="457200" marR="0" rtl="0" algn="l">
              <a:lnSpc>
                <a:spcPct val="115000"/>
              </a:lnSpc>
              <a:spcBef>
                <a:spcPts val="0"/>
              </a:spcBef>
              <a:spcAft>
                <a:spcPts val="0"/>
              </a:spcAft>
              <a:buClr>
                <a:schemeClr val="dk2"/>
              </a:buClr>
              <a:buSzPts val="3000"/>
              <a:buFont typeface="Arial"/>
              <a:buChar char="-"/>
            </a:pPr>
            <a:r>
              <a:rPr b="1" i="0" lang="en-GB" sz="3000" u="none" cap="none" strike="noStrike">
                <a:solidFill>
                  <a:schemeClr val="dk2"/>
                </a:solidFill>
                <a:latin typeface="Arial"/>
                <a:ea typeface="Arial"/>
                <a:cs typeface="Arial"/>
                <a:sym typeface="Arial"/>
              </a:rPr>
              <a:t>El desarrollo tecnológico desempeña un papel decisivo.</a:t>
            </a:r>
            <a:endParaRPr b="1" i="0" sz="3000" u="none" cap="none" strike="noStrike">
              <a:solidFill>
                <a:schemeClr val="dk2"/>
              </a:solidFill>
              <a:latin typeface="Arial"/>
              <a:ea typeface="Arial"/>
              <a:cs typeface="Arial"/>
              <a:sym typeface="Arial"/>
            </a:endParaRPr>
          </a:p>
          <a:p>
            <a:pPr indent="-419100" lvl="0" marL="457200" marR="0" rtl="0" algn="l">
              <a:lnSpc>
                <a:spcPct val="115000"/>
              </a:lnSpc>
              <a:spcBef>
                <a:spcPts val="0"/>
              </a:spcBef>
              <a:spcAft>
                <a:spcPts val="0"/>
              </a:spcAft>
              <a:buClr>
                <a:schemeClr val="dk2"/>
              </a:buClr>
              <a:buSzPts val="3000"/>
              <a:buFont typeface="Arial"/>
              <a:buChar char="-"/>
            </a:pPr>
            <a:r>
              <a:rPr b="1" i="0" lang="en-GB" sz="3000" u="none" cap="none" strike="noStrike">
                <a:solidFill>
                  <a:schemeClr val="dk2"/>
                </a:solidFill>
                <a:latin typeface="Arial"/>
                <a:ea typeface="Arial"/>
                <a:cs typeface="Arial"/>
                <a:sym typeface="Arial"/>
              </a:rPr>
              <a:t>Ventajas: flexibilidad, autonomía → satisfacción laboral.</a:t>
            </a:r>
            <a:endParaRPr b="1" i="0" sz="3000" u="none" cap="none" strike="noStrike">
              <a:solidFill>
                <a:schemeClr val="dk2"/>
              </a:solidFill>
              <a:latin typeface="Arial"/>
              <a:ea typeface="Arial"/>
              <a:cs typeface="Arial"/>
              <a:sym typeface="Arial"/>
            </a:endParaRPr>
          </a:p>
          <a:p>
            <a:pPr indent="-419100" lvl="0" marL="457200" marR="0" rtl="0" algn="l">
              <a:lnSpc>
                <a:spcPct val="115000"/>
              </a:lnSpc>
              <a:spcBef>
                <a:spcPts val="0"/>
              </a:spcBef>
              <a:spcAft>
                <a:spcPts val="0"/>
              </a:spcAft>
              <a:buClr>
                <a:schemeClr val="dk2"/>
              </a:buClr>
              <a:buSzPts val="3000"/>
              <a:buFont typeface="Arial"/>
              <a:buChar char="-"/>
            </a:pPr>
            <a:r>
              <a:rPr b="1" i="0" lang="en-GB" sz="3000" u="none" cap="none" strike="noStrike">
                <a:solidFill>
                  <a:schemeClr val="dk2"/>
                </a:solidFill>
                <a:latin typeface="Arial"/>
                <a:ea typeface="Arial"/>
                <a:cs typeface="Arial"/>
                <a:sym typeface="Arial"/>
              </a:rPr>
              <a:t>Desafíos: mantener la cultura corporativa y evitar el aislamiento social.</a:t>
            </a:r>
            <a:endParaRPr b="1" i="0" sz="3000" u="none" cap="none" strike="noStrike">
              <a:solidFill>
                <a:schemeClr val="dk2"/>
              </a:solidFill>
              <a:latin typeface="Arial"/>
              <a:ea typeface="Arial"/>
              <a:cs typeface="Arial"/>
              <a:sym typeface="Arial"/>
            </a:endParaRPr>
          </a:p>
          <a:p>
            <a:pPr indent="-95250" lvl="1" marL="742950" marR="0" rtl="0" algn="l">
              <a:lnSpc>
                <a:spcPct val="100000"/>
              </a:lnSpc>
              <a:spcBef>
                <a:spcPts val="1200"/>
              </a:spcBef>
              <a:spcAft>
                <a:spcPts val="0"/>
              </a:spcAft>
              <a:buClr>
                <a:schemeClr val="dk1"/>
              </a:buClr>
              <a:buSzPts val="3000"/>
              <a:buFont typeface="Courier New"/>
              <a:buNone/>
            </a:pPr>
            <a:r>
              <a:t/>
            </a:r>
            <a:endParaRPr b="1" i="0" sz="3000" u="none" cap="none" strike="noStrike">
              <a:solidFill>
                <a:schemeClr val="dk2"/>
              </a:solidFill>
              <a:latin typeface="Arial"/>
              <a:ea typeface="Arial"/>
              <a:cs typeface="Arial"/>
              <a:sym typeface="Arial"/>
            </a:endParaRPr>
          </a:p>
          <a:p>
            <a:pPr indent="0" lvl="0" marL="0" marR="0" rtl="0" algn="ctr">
              <a:lnSpc>
                <a:spcPct val="115000"/>
              </a:lnSpc>
              <a:spcBef>
                <a:spcPts val="1200"/>
              </a:spcBef>
              <a:spcAft>
                <a:spcPts val="0"/>
              </a:spcAft>
              <a:buClr>
                <a:srgbClr val="000000"/>
              </a:buClr>
              <a:buSzPts val="1100"/>
              <a:buFont typeface="Arial"/>
              <a:buNone/>
            </a:pPr>
            <a:r>
              <a:rPr b="0" i="0" lang="en-GB" sz="3000" u="none" cap="none" strike="noStrike">
                <a:solidFill>
                  <a:schemeClr val="dk2"/>
                </a:solidFill>
                <a:latin typeface="Arial"/>
                <a:ea typeface="Arial"/>
                <a:cs typeface="Arial"/>
                <a:sym typeface="Arial"/>
              </a:rPr>
              <a:t>                      </a:t>
            </a:r>
            <a:r>
              <a:rPr b="0" i="0" lang="en-GB" sz="3000" u="none" cap="none" strike="noStrike">
                <a:solidFill>
                  <a:schemeClr val="dk2"/>
                </a:solidFill>
                <a:latin typeface="Poppins"/>
                <a:ea typeface="Poppins"/>
                <a:cs typeface="Poppins"/>
                <a:sym typeface="Poppins"/>
              </a:rPr>
              <a:t>Se necesita una política laboral integral que integre: regulaciones laborales, cultura organizacional,horarios de trabajo,</a:t>
            </a:r>
            <a:r>
              <a:rPr lang="en-GB" sz="3000">
                <a:solidFill>
                  <a:schemeClr val="dk2"/>
                </a:solidFill>
                <a:latin typeface="Poppins"/>
                <a:ea typeface="Poppins"/>
                <a:cs typeface="Poppins"/>
                <a:sym typeface="Poppins"/>
              </a:rPr>
              <a:t> </a:t>
            </a:r>
            <a:r>
              <a:rPr b="0" i="0" lang="en-GB" sz="3000" u="none" cap="none" strike="noStrike">
                <a:solidFill>
                  <a:schemeClr val="dk2"/>
                </a:solidFill>
                <a:latin typeface="Poppins"/>
                <a:ea typeface="Poppins"/>
                <a:cs typeface="Poppins"/>
                <a:sym typeface="Poppins"/>
              </a:rPr>
              <a:t>flexibilidad espacial y protección de la salud.</a:t>
            </a:r>
            <a:endParaRPr b="0" i="0" sz="3000" u="none" cap="none" strike="noStrike">
              <a:solidFill>
                <a:schemeClr val="dk2"/>
              </a:solidFill>
              <a:latin typeface="Poppins"/>
              <a:ea typeface="Poppins"/>
              <a:cs typeface="Poppins"/>
              <a:sym typeface="Poppins"/>
            </a:endParaRPr>
          </a:p>
          <a:p>
            <a:pPr indent="0" lvl="6" marL="2743200" marR="0" rtl="0" algn="l">
              <a:lnSpc>
                <a:spcPct val="100000"/>
              </a:lnSpc>
              <a:spcBef>
                <a:spcPts val="1200"/>
              </a:spcBef>
              <a:spcAft>
                <a:spcPts val="0"/>
              </a:spcAft>
              <a:buClr>
                <a:srgbClr val="000000"/>
              </a:buClr>
              <a:buSzPts val="3000"/>
              <a:buFont typeface="Arial"/>
              <a:buNone/>
            </a:pPr>
            <a:r>
              <a:t/>
            </a:r>
            <a:endParaRPr b="0" i="0" sz="3000" u="none" cap="none" strike="noStrike">
              <a:solidFill>
                <a:schemeClr val="dk2"/>
              </a:solidFill>
              <a:latin typeface="Arial"/>
              <a:ea typeface="Arial"/>
              <a:cs typeface="Arial"/>
              <a:sym typeface="Arial"/>
            </a:endParaRPr>
          </a:p>
          <a:p>
            <a:pPr indent="0" lvl="6" marL="2743200" marR="0" rtl="0" algn="l">
              <a:lnSpc>
                <a:spcPct val="100000"/>
              </a:lnSpc>
              <a:spcBef>
                <a:spcPts val="0"/>
              </a:spcBef>
              <a:spcAft>
                <a:spcPts val="0"/>
              </a:spcAft>
              <a:buClr>
                <a:srgbClr val="000000"/>
              </a:buClr>
              <a:buSzPts val="3000"/>
              <a:buFont typeface="Arial"/>
              <a:buNone/>
            </a:pPr>
            <a:r>
              <a:rPr b="0" i="0" lang="en-GB" sz="3000" u="none" cap="none" strike="noStrike">
                <a:solidFill>
                  <a:schemeClr val="dk2"/>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dk2"/>
              </a:solidFill>
              <a:latin typeface="Arial"/>
              <a:ea typeface="Arial"/>
              <a:cs typeface="Arial"/>
              <a:sym typeface="Arial"/>
            </a:endParaRPr>
          </a:p>
          <a:p>
            <a:pPr indent="-124522" lvl="1" marL="604518" marR="0" rtl="0" algn="just">
              <a:lnSpc>
                <a:spcPct val="130009"/>
              </a:lnSpc>
              <a:spcBef>
                <a:spcPts val="0"/>
              </a:spcBef>
              <a:spcAft>
                <a:spcPts val="0"/>
              </a:spcAft>
              <a:buClr>
                <a:schemeClr val="dk1"/>
              </a:buClr>
              <a:buSzPts val="2799"/>
              <a:buFont typeface="Arial"/>
              <a:buNone/>
            </a:pPr>
            <a:r>
              <a:t/>
            </a:r>
            <a:endParaRPr b="0" i="0" sz="2799" u="none" cap="none" strike="noStrike">
              <a:solidFill>
                <a:srgbClr val="000000"/>
              </a:solidFill>
              <a:latin typeface="Poppins"/>
              <a:ea typeface="Poppins"/>
              <a:cs typeface="Poppins"/>
              <a:sym typeface="Poppins"/>
            </a:endParaRPr>
          </a:p>
        </p:txBody>
      </p:sp>
      <p:sp>
        <p:nvSpPr>
          <p:cNvPr id="154" name="Google Shape;154;p17"/>
          <p:cNvSpPr txBox="1"/>
          <p:nvPr/>
        </p:nvSpPr>
        <p:spPr>
          <a:xfrm>
            <a:off x="7702891" y="454687"/>
            <a:ext cx="9556500" cy="738600"/>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4799"/>
              <a:buFont typeface="Arial"/>
              <a:buNone/>
            </a:pPr>
            <a:r>
              <a:rPr b="1" i="0" lang="en-GB" sz="4799" u="none" cap="none" strike="noStrike">
                <a:solidFill>
                  <a:srgbClr val="002C47"/>
                </a:solidFill>
                <a:latin typeface="Poppins"/>
                <a:ea typeface="Poppins"/>
                <a:cs typeface="Poppins"/>
                <a:sym typeface="Poppins"/>
              </a:rPr>
              <a:t>Lección 1: puntos clave</a:t>
            </a:r>
            <a:endParaRPr b="0" i="0" sz="1400" u="none" cap="none" strike="noStrike">
              <a:solidFill>
                <a:srgbClr val="000000"/>
              </a:solidFill>
              <a:latin typeface="Arial"/>
              <a:ea typeface="Arial"/>
              <a:cs typeface="Arial"/>
              <a:sym typeface="Arial"/>
            </a:endParaRPr>
          </a:p>
        </p:txBody>
      </p:sp>
      <p:pic>
        <p:nvPicPr>
          <p:cNvPr descr="Exclamation mark with solid fill" id="155" name="Google Shape;155;p17"/>
          <p:cNvPicPr preferRelativeResize="0"/>
          <p:nvPr/>
        </p:nvPicPr>
        <p:blipFill rotWithShape="1">
          <a:blip r:embed="rId5">
            <a:alphaModFix/>
          </a:blip>
          <a:srcRect b="0" l="0" r="0" t="0"/>
          <a:stretch/>
        </p:blipFill>
        <p:spPr>
          <a:xfrm>
            <a:off x="9725730" y="6380850"/>
            <a:ext cx="914400" cy="914400"/>
          </a:xfrm>
          <a:prstGeom prst="rect">
            <a:avLst/>
          </a:prstGeom>
          <a:noFill/>
          <a:ln>
            <a:noFill/>
          </a:ln>
        </p:spPr>
      </p:pic>
      <p:pic>
        <p:nvPicPr>
          <p:cNvPr descr="Arrow: Slight curve outline" id="156" name="Google Shape;156;p17"/>
          <p:cNvPicPr preferRelativeResize="0"/>
          <p:nvPr/>
        </p:nvPicPr>
        <p:blipFill rotWithShape="1">
          <a:blip r:embed="rId6">
            <a:alphaModFix/>
          </a:blip>
          <a:srcRect b="0" l="0" r="0" t="0"/>
          <a:stretch/>
        </p:blipFill>
        <p:spPr>
          <a:xfrm>
            <a:off x="8955529" y="6380850"/>
            <a:ext cx="921026" cy="9144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2" name="Shape 1232"/>
        <p:cNvGrpSpPr/>
        <p:nvPr/>
      </p:nvGrpSpPr>
      <p:grpSpPr>
        <a:xfrm>
          <a:off x="0" y="0"/>
          <a:ext cx="0" cy="0"/>
          <a:chOff x="0" y="0"/>
          <a:chExt cx="0" cy="0"/>
        </a:xfrm>
      </p:grpSpPr>
      <p:pic>
        <p:nvPicPr>
          <p:cNvPr descr="Badge 1 with solid fill" id="1233" name="Google Shape;1233;p62"/>
          <p:cNvPicPr preferRelativeResize="0"/>
          <p:nvPr/>
        </p:nvPicPr>
        <p:blipFill rotWithShape="1">
          <a:blip r:embed="rId3">
            <a:alphaModFix/>
          </a:blip>
          <a:srcRect b="0" l="0" r="0" t="0"/>
          <a:stretch/>
        </p:blipFill>
        <p:spPr>
          <a:xfrm>
            <a:off x="3352800" y="3759378"/>
            <a:ext cx="914400" cy="914400"/>
          </a:xfrm>
          <a:prstGeom prst="rect">
            <a:avLst/>
          </a:prstGeom>
          <a:noFill/>
          <a:ln>
            <a:noFill/>
          </a:ln>
        </p:spPr>
      </p:pic>
      <p:grpSp>
        <p:nvGrpSpPr>
          <p:cNvPr id="1234" name="Google Shape;1234;p62"/>
          <p:cNvGrpSpPr/>
          <p:nvPr/>
        </p:nvGrpSpPr>
        <p:grpSpPr>
          <a:xfrm>
            <a:off x="0" y="-12001500"/>
            <a:ext cx="18826020" cy="22288500"/>
            <a:chOff x="-166546" y="0"/>
            <a:chExt cx="5827660" cy="6663102"/>
          </a:xfrm>
        </p:grpSpPr>
        <p:sp>
          <p:nvSpPr>
            <p:cNvPr id="1235" name="Google Shape;1235;p62"/>
            <p:cNvSpPr/>
            <p:nvPr/>
          </p:nvSpPr>
          <p:spPr>
            <a:xfrm>
              <a:off x="-166546" y="4988784"/>
              <a:ext cx="5661114" cy="1674318"/>
            </a:xfrm>
            <a:custGeom>
              <a:rect b="b" l="l" r="r" t="t"/>
              <a:pathLst>
                <a:path extrusionOk="0" h="1674318" w="5661114">
                  <a:moveTo>
                    <a:pt x="0" y="0"/>
                  </a:moveTo>
                  <a:lnTo>
                    <a:pt x="5661114" y="0"/>
                  </a:lnTo>
                  <a:lnTo>
                    <a:pt x="5661114" y="1674318"/>
                  </a:lnTo>
                  <a:lnTo>
                    <a:pt x="0" y="1674318"/>
                  </a:lnTo>
                  <a:close/>
                </a:path>
              </a:pathLst>
            </a:custGeom>
            <a:solidFill>
              <a:srgbClr val="659FA2">
                <a:alpha val="7843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6" name="Google Shape;1236;p62"/>
            <p:cNvSpPr txBox="1"/>
            <p:nvPr/>
          </p:nvSpPr>
          <p:spPr>
            <a:xfrm>
              <a:off x="0" y="0"/>
              <a:ext cx="5661114" cy="1674318"/>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37" name="Google Shape;1237;p62"/>
          <p:cNvSpPr txBox="1"/>
          <p:nvPr/>
        </p:nvSpPr>
        <p:spPr>
          <a:xfrm>
            <a:off x="1281716" y="733765"/>
            <a:ext cx="15773400" cy="1869900"/>
          </a:xfrm>
          <a:prstGeom prst="rect">
            <a:avLst/>
          </a:prstGeom>
          <a:noFill/>
          <a:ln>
            <a:noFill/>
          </a:ln>
        </p:spPr>
        <p:txBody>
          <a:bodyPr anchorCtr="0" anchor="t" bIns="0" lIns="0" spcFirstLastPara="1" rIns="0" wrap="square" tIns="0">
            <a:spAutoFit/>
          </a:bodyPr>
          <a:lstStyle/>
          <a:p>
            <a:pPr indent="0" lvl="0" marL="0" marR="0" rtl="0" algn="ctr">
              <a:lnSpc>
                <a:spcPct val="112994"/>
              </a:lnSpc>
              <a:spcBef>
                <a:spcPts val="0"/>
              </a:spcBef>
              <a:spcAft>
                <a:spcPts val="0"/>
              </a:spcAft>
              <a:buClr>
                <a:srgbClr val="000000"/>
              </a:buClr>
              <a:buSzPts val="6326"/>
              <a:buFont typeface="Arial"/>
              <a:buNone/>
            </a:pPr>
            <a:r>
              <a:rPr b="1" i="0" lang="en-GB" sz="6326" u="none" cap="none" strike="noStrike">
                <a:solidFill>
                  <a:schemeClr val="dk1"/>
                </a:solidFill>
                <a:latin typeface="Poppins"/>
                <a:ea typeface="Poppins"/>
                <a:cs typeface="Poppins"/>
                <a:sym typeface="Poppins"/>
              </a:rPr>
              <a:t>Conclusión</a:t>
            </a:r>
            <a:br>
              <a:rPr b="1" i="0" lang="en-GB" sz="6326" u="none" cap="none" strike="noStrike">
                <a:solidFill>
                  <a:schemeClr val="dk1"/>
                </a:solidFill>
                <a:latin typeface="Poppins"/>
                <a:ea typeface="Poppins"/>
                <a:cs typeface="Poppins"/>
                <a:sym typeface="Poppins"/>
              </a:rPr>
            </a:br>
            <a:r>
              <a:rPr b="1" i="0" lang="en-GB" sz="5000" u="none" cap="none" strike="noStrike">
                <a:solidFill>
                  <a:srgbClr val="7F7F7F"/>
                </a:solidFill>
                <a:latin typeface="Poppins"/>
                <a:ea typeface="Poppins"/>
                <a:cs typeface="Poppins"/>
                <a:sym typeface="Poppins"/>
              </a:rPr>
              <a:t>5 Consejos para la creación de equipos remotos</a:t>
            </a:r>
            <a:endParaRPr b="0" i="0" sz="1400" u="none" cap="none" strike="noStrike">
              <a:solidFill>
                <a:srgbClr val="000000"/>
              </a:solidFill>
              <a:latin typeface="Arial"/>
              <a:ea typeface="Arial"/>
              <a:cs typeface="Arial"/>
              <a:sym typeface="Arial"/>
            </a:endParaRPr>
          </a:p>
        </p:txBody>
      </p:sp>
      <p:sp>
        <p:nvSpPr>
          <p:cNvPr id="1238" name="Google Shape;1238;p62"/>
          <p:cNvSpPr txBox="1"/>
          <p:nvPr/>
        </p:nvSpPr>
        <p:spPr>
          <a:xfrm>
            <a:off x="4398889" y="3862635"/>
            <a:ext cx="119634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GB" sz="4000" u="none" cap="none" strike="noStrike">
                <a:solidFill>
                  <a:schemeClr val="dk1"/>
                </a:solidFill>
                <a:latin typeface="Poppins"/>
                <a:ea typeface="Poppins"/>
                <a:cs typeface="Poppins"/>
                <a:sym typeface="Poppins"/>
              </a:rPr>
              <a:t>Celebra los eventos cotidianos</a:t>
            </a:r>
            <a:endParaRPr b="0" i="0" sz="1400" u="none" cap="none" strike="noStrike">
              <a:solidFill>
                <a:srgbClr val="000000"/>
              </a:solidFill>
              <a:latin typeface="Arial"/>
              <a:ea typeface="Arial"/>
              <a:cs typeface="Arial"/>
              <a:sym typeface="Arial"/>
            </a:endParaRPr>
          </a:p>
        </p:txBody>
      </p:sp>
      <p:sp>
        <p:nvSpPr>
          <p:cNvPr id="1239" name="Google Shape;1239;p62"/>
          <p:cNvSpPr txBox="1"/>
          <p:nvPr/>
        </p:nvSpPr>
        <p:spPr>
          <a:xfrm>
            <a:off x="3197580" y="6927529"/>
            <a:ext cx="5150700" cy="193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chemeClr val="lt1"/>
                </a:solidFill>
                <a:latin typeface="Poppins"/>
                <a:ea typeface="Poppins"/>
                <a:cs typeface="Poppins"/>
                <a:sym typeface="Poppins"/>
              </a:rPr>
              <a:t>Pide a los compañeros que compartan los momentos destacados de la semana pasada</a:t>
            </a:r>
            <a:endParaRPr b="0" i="0" sz="1400" u="none" cap="none" strike="noStrike">
              <a:solidFill>
                <a:srgbClr val="000000"/>
              </a:solidFill>
              <a:latin typeface="Arial"/>
              <a:ea typeface="Arial"/>
              <a:cs typeface="Arial"/>
              <a:sym typeface="Arial"/>
            </a:endParaRPr>
          </a:p>
        </p:txBody>
      </p:sp>
      <p:sp>
        <p:nvSpPr>
          <p:cNvPr id="1240" name="Google Shape;1240;p62"/>
          <p:cNvSpPr txBox="1"/>
          <p:nvPr/>
        </p:nvSpPr>
        <p:spPr>
          <a:xfrm>
            <a:off x="11368368" y="6964396"/>
            <a:ext cx="49938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chemeClr val="lt1"/>
                </a:solidFill>
                <a:latin typeface="Poppins"/>
                <a:ea typeface="Poppins"/>
                <a:cs typeface="Poppins"/>
                <a:sym typeface="Poppins"/>
              </a:rPr>
              <a:t>Diseña tarjetas motivacionales</a:t>
            </a:r>
            <a:endParaRPr b="0" i="0" sz="1400" u="none" cap="none" strike="noStrike">
              <a:solidFill>
                <a:srgbClr val="000000"/>
              </a:solidFill>
              <a:latin typeface="Arial"/>
              <a:ea typeface="Arial"/>
              <a:cs typeface="Arial"/>
              <a:sym typeface="Arial"/>
            </a:endParaRPr>
          </a:p>
        </p:txBody>
      </p:sp>
      <p:pic>
        <p:nvPicPr>
          <p:cNvPr descr="Badge 3 with solid fill" id="1241" name="Google Shape;1241;p62"/>
          <p:cNvPicPr preferRelativeResize="0"/>
          <p:nvPr/>
        </p:nvPicPr>
        <p:blipFill rotWithShape="1">
          <a:blip r:embed="rId3">
            <a:alphaModFix/>
          </a:blip>
          <a:srcRect b="0" l="0" r="0" t="0"/>
          <a:stretch/>
        </p:blipFill>
        <p:spPr>
          <a:xfrm>
            <a:off x="3352800" y="3759378"/>
            <a:ext cx="914400" cy="914400"/>
          </a:xfrm>
          <a:prstGeom prst="rect">
            <a:avLst/>
          </a:prstGeom>
          <a:noFill/>
          <a:ln>
            <a:noFill/>
          </a:ln>
        </p:spPr>
      </p:pic>
      <p:pic>
        <p:nvPicPr>
          <p:cNvPr descr="Badge with solid fill" id="1242" name="Google Shape;1242;p62"/>
          <p:cNvPicPr preferRelativeResize="0"/>
          <p:nvPr/>
        </p:nvPicPr>
        <p:blipFill rotWithShape="1">
          <a:blip r:embed="rId4">
            <a:alphaModFix/>
          </a:blip>
          <a:srcRect b="0" l="0" r="0" t="0"/>
          <a:stretch/>
        </p:blipFill>
        <p:spPr>
          <a:xfrm>
            <a:off x="3418645" y="3759378"/>
            <a:ext cx="914400" cy="914400"/>
          </a:xfrm>
          <a:prstGeom prst="rect">
            <a:avLst/>
          </a:prstGeom>
          <a:noFill/>
          <a:ln>
            <a:noFill/>
          </a:ln>
        </p:spPr>
      </p:pic>
      <p:sp>
        <p:nvSpPr>
          <p:cNvPr id="1243" name="Google Shape;1243;p62"/>
          <p:cNvSpPr/>
          <p:nvPr/>
        </p:nvSpPr>
        <p:spPr>
          <a:xfrm>
            <a:off x="4818272" y="5266936"/>
            <a:ext cx="1714500" cy="166059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4" name="Google Shape;1244;p62"/>
          <p:cNvSpPr/>
          <p:nvPr/>
        </p:nvSpPr>
        <p:spPr>
          <a:xfrm>
            <a:off x="12926283" y="5260675"/>
            <a:ext cx="1714500" cy="166059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Cheers with solid fill" id="1245" name="Google Shape;1245;p62"/>
          <p:cNvPicPr preferRelativeResize="0"/>
          <p:nvPr/>
        </p:nvPicPr>
        <p:blipFill rotWithShape="1">
          <a:blip r:embed="rId6">
            <a:alphaModFix/>
          </a:blip>
          <a:srcRect b="0" l="0" r="0" t="0"/>
          <a:stretch/>
        </p:blipFill>
        <p:spPr>
          <a:xfrm>
            <a:off x="5059572" y="5518150"/>
            <a:ext cx="1231900" cy="1231900"/>
          </a:xfrm>
          <a:prstGeom prst="rect">
            <a:avLst/>
          </a:prstGeom>
          <a:noFill/>
          <a:ln>
            <a:noFill/>
          </a:ln>
        </p:spPr>
      </p:pic>
      <p:pic>
        <p:nvPicPr>
          <p:cNvPr descr="Comment Like with solid fill" id="1246" name="Google Shape;1246;p62"/>
          <p:cNvPicPr preferRelativeResize="0"/>
          <p:nvPr/>
        </p:nvPicPr>
        <p:blipFill rotWithShape="1">
          <a:blip r:embed="rId7">
            <a:alphaModFix/>
          </a:blip>
          <a:srcRect b="0" l="0" r="0" t="0"/>
          <a:stretch/>
        </p:blipFill>
        <p:spPr>
          <a:xfrm>
            <a:off x="13044869" y="5487068"/>
            <a:ext cx="1477328" cy="1477328"/>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0" name="Shape 1250"/>
        <p:cNvGrpSpPr/>
        <p:nvPr/>
      </p:nvGrpSpPr>
      <p:grpSpPr>
        <a:xfrm>
          <a:off x="0" y="0"/>
          <a:ext cx="0" cy="0"/>
          <a:chOff x="0" y="0"/>
          <a:chExt cx="0" cy="0"/>
        </a:xfrm>
      </p:grpSpPr>
      <p:grpSp>
        <p:nvGrpSpPr>
          <p:cNvPr id="1251" name="Google Shape;1251;p63"/>
          <p:cNvGrpSpPr/>
          <p:nvPr/>
        </p:nvGrpSpPr>
        <p:grpSpPr>
          <a:xfrm>
            <a:off x="-155262" y="-7752152"/>
            <a:ext cx="18443262" cy="18039152"/>
            <a:chOff x="0" y="0"/>
            <a:chExt cx="5709176" cy="5392768"/>
          </a:xfrm>
        </p:grpSpPr>
        <p:sp>
          <p:nvSpPr>
            <p:cNvPr id="1252" name="Google Shape;1252;p63"/>
            <p:cNvSpPr/>
            <p:nvPr/>
          </p:nvSpPr>
          <p:spPr>
            <a:xfrm>
              <a:off x="48062" y="3718450"/>
              <a:ext cx="5661114" cy="1674318"/>
            </a:xfrm>
            <a:custGeom>
              <a:rect b="b" l="l" r="r" t="t"/>
              <a:pathLst>
                <a:path extrusionOk="0" h="1674318" w="5661114">
                  <a:moveTo>
                    <a:pt x="0" y="0"/>
                  </a:moveTo>
                  <a:lnTo>
                    <a:pt x="5661114" y="0"/>
                  </a:lnTo>
                  <a:lnTo>
                    <a:pt x="5661114" y="1674318"/>
                  </a:lnTo>
                  <a:lnTo>
                    <a:pt x="0" y="1674318"/>
                  </a:lnTo>
                  <a:close/>
                </a:path>
              </a:pathLst>
            </a:custGeom>
            <a:solidFill>
              <a:srgbClr val="659FA2">
                <a:alpha val="7843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53" name="Google Shape;1253;p63"/>
            <p:cNvSpPr txBox="1"/>
            <p:nvPr/>
          </p:nvSpPr>
          <p:spPr>
            <a:xfrm>
              <a:off x="0" y="0"/>
              <a:ext cx="5661114" cy="1674318"/>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54" name="Google Shape;1254;p63"/>
          <p:cNvSpPr txBox="1"/>
          <p:nvPr/>
        </p:nvSpPr>
        <p:spPr>
          <a:xfrm>
            <a:off x="1281716" y="733765"/>
            <a:ext cx="15773400" cy="2739600"/>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Clr>
                <a:srgbClr val="000000"/>
              </a:buClr>
              <a:buSzPts val="6326"/>
              <a:buFont typeface="Arial"/>
              <a:buNone/>
            </a:pPr>
            <a:r>
              <a:rPr b="1" i="0" lang="en-GB" sz="6326" u="none" cap="none" strike="noStrike">
                <a:solidFill>
                  <a:schemeClr val="dk1"/>
                </a:solidFill>
                <a:latin typeface="Poppins"/>
                <a:ea typeface="Poppins"/>
                <a:cs typeface="Poppins"/>
                <a:sym typeface="Poppins"/>
              </a:rPr>
              <a:t>Conclusión</a:t>
            </a:r>
            <a:br>
              <a:rPr b="1" i="0" lang="en-GB" sz="6326" u="none" cap="none" strike="noStrike">
                <a:solidFill>
                  <a:schemeClr val="dk1"/>
                </a:solidFill>
                <a:latin typeface="Poppins"/>
                <a:ea typeface="Poppins"/>
                <a:cs typeface="Poppins"/>
                <a:sym typeface="Poppins"/>
              </a:rPr>
            </a:br>
            <a:r>
              <a:rPr b="1" i="0" lang="en-GB" sz="5000" u="none" cap="none" strike="noStrike">
                <a:solidFill>
                  <a:srgbClr val="7F7F7F"/>
                </a:solidFill>
                <a:latin typeface="Poppins"/>
                <a:ea typeface="Poppins"/>
                <a:cs typeface="Poppins"/>
                <a:sym typeface="Poppins"/>
              </a:rPr>
              <a:t>5 Consejos para fortalecer el trabajo en equipo a distancia</a:t>
            </a:r>
            <a:endParaRPr b="0" i="0" sz="1400" u="none" cap="none" strike="noStrike">
              <a:solidFill>
                <a:srgbClr val="000000"/>
              </a:solidFill>
              <a:latin typeface="Arial"/>
              <a:ea typeface="Arial"/>
              <a:cs typeface="Arial"/>
              <a:sym typeface="Arial"/>
            </a:endParaRPr>
          </a:p>
        </p:txBody>
      </p:sp>
      <p:pic>
        <p:nvPicPr>
          <p:cNvPr descr="Badge 1 with solid fill" id="1255" name="Google Shape;1255;p63"/>
          <p:cNvPicPr preferRelativeResize="0"/>
          <p:nvPr/>
        </p:nvPicPr>
        <p:blipFill rotWithShape="1">
          <a:blip r:embed="rId3">
            <a:alphaModFix/>
          </a:blip>
          <a:srcRect b="0" l="0" r="0" t="0"/>
          <a:stretch/>
        </p:blipFill>
        <p:spPr>
          <a:xfrm>
            <a:off x="3352800" y="3759378"/>
            <a:ext cx="914400" cy="914400"/>
          </a:xfrm>
          <a:prstGeom prst="rect">
            <a:avLst/>
          </a:prstGeom>
          <a:noFill/>
          <a:ln>
            <a:noFill/>
          </a:ln>
        </p:spPr>
      </p:pic>
      <p:sp>
        <p:nvSpPr>
          <p:cNvPr id="1256" name="Google Shape;1256;p63"/>
          <p:cNvSpPr txBox="1"/>
          <p:nvPr/>
        </p:nvSpPr>
        <p:spPr>
          <a:xfrm>
            <a:off x="4398889" y="3862635"/>
            <a:ext cx="119634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GB" sz="4000" u="none" cap="none" strike="noStrike">
                <a:solidFill>
                  <a:schemeClr val="dk1"/>
                </a:solidFill>
                <a:latin typeface="Poppins"/>
                <a:ea typeface="Poppins"/>
                <a:cs typeface="Poppins"/>
                <a:sym typeface="Poppins"/>
              </a:rPr>
              <a:t>Valorar el contacto personal</a:t>
            </a:r>
            <a:endParaRPr b="0" i="0" sz="1400" u="none" cap="none" strike="noStrike">
              <a:solidFill>
                <a:srgbClr val="000000"/>
              </a:solidFill>
              <a:latin typeface="Arial"/>
              <a:ea typeface="Arial"/>
              <a:cs typeface="Arial"/>
              <a:sym typeface="Arial"/>
            </a:endParaRPr>
          </a:p>
        </p:txBody>
      </p:sp>
      <p:sp>
        <p:nvSpPr>
          <p:cNvPr id="1257" name="Google Shape;1257;p63"/>
          <p:cNvSpPr txBox="1"/>
          <p:nvPr/>
        </p:nvSpPr>
        <p:spPr>
          <a:xfrm>
            <a:off x="12839980" y="6946866"/>
            <a:ext cx="41472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chemeClr val="lt1"/>
                </a:solidFill>
                <a:latin typeface="Poppins"/>
                <a:ea typeface="Poppins"/>
                <a:cs typeface="Poppins"/>
                <a:sym typeface="Poppins"/>
              </a:rPr>
              <a:t>Organiza reuniones breves de pie</a:t>
            </a:r>
            <a:endParaRPr b="0" i="0" sz="1400" u="none" cap="none" strike="noStrike">
              <a:solidFill>
                <a:srgbClr val="000000"/>
              </a:solidFill>
              <a:latin typeface="Arial"/>
              <a:ea typeface="Arial"/>
              <a:cs typeface="Arial"/>
              <a:sym typeface="Arial"/>
            </a:endParaRPr>
          </a:p>
        </p:txBody>
      </p:sp>
      <p:sp>
        <p:nvSpPr>
          <p:cNvPr id="1258" name="Google Shape;1258;p63"/>
          <p:cNvSpPr txBox="1"/>
          <p:nvPr/>
        </p:nvSpPr>
        <p:spPr>
          <a:xfrm>
            <a:off x="880993" y="6927802"/>
            <a:ext cx="3891900" cy="15468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1100"/>
              <a:buFont typeface="Arial"/>
              <a:buNone/>
            </a:pPr>
            <a:r>
              <a:rPr b="0" i="0" lang="en-GB" sz="3000" u="none" cap="none" strike="noStrike">
                <a:solidFill>
                  <a:schemeClr val="lt1"/>
                </a:solidFill>
                <a:latin typeface="Poppins"/>
                <a:ea typeface="Poppins"/>
                <a:cs typeface="Poppins"/>
                <a:sym typeface="Poppins"/>
              </a:rPr>
              <a:t>Usa chats,</a:t>
            </a:r>
            <a:endParaRPr b="0" i="0" sz="3000" u="none" cap="none" strike="noStrike">
              <a:solidFill>
                <a:schemeClr val="lt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chemeClr val="lt1"/>
                </a:solidFill>
                <a:latin typeface="Poppins"/>
                <a:ea typeface="Poppins"/>
                <a:cs typeface="Poppins"/>
                <a:sym typeface="Poppins"/>
              </a:rPr>
              <a:t>no solo correos electrónicos…</a:t>
            </a:r>
            <a:endParaRPr b="0" i="0" sz="3000" u="none" cap="none" strike="noStrike">
              <a:solidFill>
                <a:schemeClr val="lt1"/>
              </a:solidFill>
              <a:latin typeface="Poppins"/>
              <a:ea typeface="Poppins"/>
              <a:cs typeface="Poppins"/>
              <a:sym typeface="Poppins"/>
            </a:endParaRPr>
          </a:p>
        </p:txBody>
      </p:sp>
      <p:sp>
        <p:nvSpPr>
          <p:cNvPr id="1259" name="Google Shape;1259;p63"/>
          <p:cNvSpPr txBox="1"/>
          <p:nvPr/>
        </p:nvSpPr>
        <p:spPr>
          <a:xfrm>
            <a:off x="7467574" y="6978825"/>
            <a:ext cx="32439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chemeClr val="lt1"/>
                </a:solidFill>
                <a:latin typeface="Poppins"/>
                <a:ea typeface="Poppins"/>
                <a:cs typeface="Poppins"/>
                <a:sym typeface="Poppins"/>
              </a:rPr>
              <a:t>…Y también videollamadas</a:t>
            </a:r>
            <a:endParaRPr b="0" i="0" sz="1400" u="none" cap="none" strike="noStrike">
              <a:solidFill>
                <a:srgbClr val="000000"/>
              </a:solidFill>
              <a:latin typeface="Arial"/>
              <a:ea typeface="Arial"/>
              <a:cs typeface="Arial"/>
              <a:sym typeface="Arial"/>
            </a:endParaRPr>
          </a:p>
        </p:txBody>
      </p:sp>
      <p:pic>
        <p:nvPicPr>
          <p:cNvPr descr="Badge 3 with solid fill" id="1260" name="Google Shape;1260;p63"/>
          <p:cNvPicPr preferRelativeResize="0"/>
          <p:nvPr/>
        </p:nvPicPr>
        <p:blipFill rotWithShape="1">
          <a:blip r:embed="rId4">
            <a:alphaModFix/>
          </a:blip>
          <a:srcRect b="0" l="0" r="0" t="0"/>
          <a:stretch/>
        </p:blipFill>
        <p:spPr>
          <a:xfrm>
            <a:off x="3318164" y="3774225"/>
            <a:ext cx="914400" cy="914400"/>
          </a:xfrm>
          <a:prstGeom prst="rect">
            <a:avLst/>
          </a:prstGeom>
          <a:noFill/>
          <a:ln>
            <a:noFill/>
          </a:ln>
        </p:spPr>
      </p:pic>
      <p:sp>
        <p:nvSpPr>
          <p:cNvPr id="1261" name="Google Shape;1261;p63"/>
          <p:cNvSpPr/>
          <p:nvPr/>
        </p:nvSpPr>
        <p:spPr>
          <a:xfrm>
            <a:off x="1969663" y="5228013"/>
            <a:ext cx="1714500" cy="166059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62" name="Google Shape;1262;p63"/>
          <p:cNvSpPr/>
          <p:nvPr/>
        </p:nvSpPr>
        <p:spPr>
          <a:xfrm>
            <a:off x="8319533" y="5228012"/>
            <a:ext cx="1714500" cy="166059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63" name="Google Shape;1263;p63"/>
          <p:cNvSpPr/>
          <p:nvPr/>
        </p:nvSpPr>
        <p:spPr>
          <a:xfrm>
            <a:off x="14056375" y="5267209"/>
            <a:ext cx="1714500" cy="166059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Cycle with people with solid fill" id="1264" name="Google Shape;1264;p63"/>
          <p:cNvPicPr preferRelativeResize="0"/>
          <p:nvPr/>
        </p:nvPicPr>
        <p:blipFill rotWithShape="1">
          <a:blip r:embed="rId6">
            <a:alphaModFix/>
          </a:blip>
          <a:srcRect b="0" l="0" r="0" t="0"/>
          <a:stretch/>
        </p:blipFill>
        <p:spPr>
          <a:xfrm>
            <a:off x="14456425" y="5595198"/>
            <a:ext cx="914400" cy="914400"/>
          </a:xfrm>
          <a:prstGeom prst="rect">
            <a:avLst/>
          </a:prstGeom>
          <a:noFill/>
          <a:ln>
            <a:noFill/>
          </a:ln>
        </p:spPr>
      </p:pic>
      <p:pic>
        <p:nvPicPr>
          <p:cNvPr descr="Chat bubble with solid fill" id="1265" name="Google Shape;1265;p63"/>
          <p:cNvPicPr preferRelativeResize="0"/>
          <p:nvPr/>
        </p:nvPicPr>
        <p:blipFill rotWithShape="1">
          <a:blip r:embed="rId7">
            <a:alphaModFix/>
          </a:blip>
          <a:srcRect b="0" l="0" r="0" t="0"/>
          <a:stretch/>
        </p:blipFill>
        <p:spPr>
          <a:xfrm>
            <a:off x="2369713" y="5641810"/>
            <a:ext cx="914400" cy="914400"/>
          </a:xfrm>
          <a:prstGeom prst="rect">
            <a:avLst/>
          </a:prstGeom>
          <a:noFill/>
          <a:ln>
            <a:noFill/>
          </a:ln>
        </p:spPr>
      </p:pic>
      <p:pic>
        <p:nvPicPr>
          <p:cNvPr descr="Online meeting with solid fill" id="1266" name="Google Shape;1266;p63"/>
          <p:cNvPicPr preferRelativeResize="0"/>
          <p:nvPr/>
        </p:nvPicPr>
        <p:blipFill rotWithShape="1">
          <a:blip r:embed="rId8">
            <a:alphaModFix/>
          </a:blip>
          <a:srcRect b="0" l="0" r="0" t="0"/>
          <a:stretch/>
        </p:blipFill>
        <p:spPr>
          <a:xfrm>
            <a:off x="8686800" y="5600957"/>
            <a:ext cx="914400" cy="9144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0" name="Shape 1270"/>
        <p:cNvGrpSpPr/>
        <p:nvPr/>
      </p:nvGrpSpPr>
      <p:grpSpPr>
        <a:xfrm>
          <a:off x="0" y="0"/>
          <a:ext cx="0" cy="0"/>
          <a:chOff x="0" y="0"/>
          <a:chExt cx="0" cy="0"/>
        </a:xfrm>
      </p:grpSpPr>
      <p:grpSp>
        <p:nvGrpSpPr>
          <p:cNvPr id="1271" name="Google Shape;1271;p64"/>
          <p:cNvGrpSpPr/>
          <p:nvPr/>
        </p:nvGrpSpPr>
        <p:grpSpPr>
          <a:xfrm>
            <a:off x="0" y="-13976461"/>
            <a:ext cx="18835472" cy="24284255"/>
            <a:chOff x="-169472" y="0"/>
            <a:chExt cx="5830586" cy="7259729"/>
          </a:xfrm>
        </p:grpSpPr>
        <p:sp>
          <p:nvSpPr>
            <p:cNvPr id="1272" name="Google Shape;1272;p64"/>
            <p:cNvSpPr/>
            <p:nvPr/>
          </p:nvSpPr>
          <p:spPr>
            <a:xfrm>
              <a:off x="-169472" y="5585411"/>
              <a:ext cx="5661114" cy="1674318"/>
            </a:xfrm>
            <a:custGeom>
              <a:rect b="b" l="l" r="r" t="t"/>
              <a:pathLst>
                <a:path extrusionOk="0" h="1674318" w="5661114">
                  <a:moveTo>
                    <a:pt x="0" y="0"/>
                  </a:moveTo>
                  <a:lnTo>
                    <a:pt x="5661114" y="0"/>
                  </a:lnTo>
                  <a:lnTo>
                    <a:pt x="5661114" y="1674318"/>
                  </a:lnTo>
                  <a:lnTo>
                    <a:pt x="0" y="1674318"/>
                  </a:lnTo>
                  <a:close/>
                </a:path>
              </a:pathLst>
            </a:custGeom>
            <a:solidFill>
              <a:srgbClr val="659FA2">
                <a:alpha val="7843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73" name="Google Shape;1273;p64"/>
            <p:cNvSpPr txBox="1"/>
            <p:nvPr/>
          </p:nvSpPr>
          <p:spPr>
            <a:xfrm>
              <a:off x="0" y="0"/>
              <a:ext cx="5661114" cy="1674318"/>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descr="Badge 1 with solid fill" id="1274" name="Google Shape;1274;p64"/>
          <p:cNvPicPr preferRelativeResize="0"/>
          <p:nvPr/>
        </p:nvPicPr>
        <p:blipFill rotWithShape="1">
          <a:blip r:embed="rId3">
            <a:alphaModFix/>
          </a:blip>
          <a:srcRect b="0" l="0" r="0" t="0"/>
          <a:stretch/>
        </p:blipFill>
        <p:spPr>
          <a:xfrm>
            <a:off x="3352800" y="3759378"/>
            <a:ext cx="914400" cy="914400"/>
          </a:xfrm>
          <a:prstGeom prst="rect">
            <a:avLst/>
          </a:prstGeom>
          <a:noFill/>
          <a:ln>
            <a:noFill/>
          </a:ln>
        </p:spPr>
      </p:pic>
      <p:sp>
        <p:nvSpPr>
          <p:cNvPr id="1275" name="Google Shape;1275;p64"/>
          <p:cNvSpPr txBox="1"/>
          <p:nvPr/>
        </p:nvSpPr>
        <p:spPr>
          <a:xfrm>
            <a:off x="1281716" y="733765"/>
            <a:ext cx="15773400" cy="1869900"/>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Clr>
                <a:srgbClr val="000000"/>
              </a:buClr>
              <a:buSzPts val="6326"/>
              <a:buFont typeface="Arial"/>
              <a:buNone/>
            </a:pPr>
            <a:r>
              <a:rPr b="1" i="0" lang="en-GB" sz="6326" u="none" cap="none" strike="noStrike">
                <a:solidFill>
                  <a:schemeClr val="dk1"/>
                </a:solidFill>
                <a:latin typeface="Poppins"/>
                <a:ea typeface="Poppins"/>
                <a:cs typeface="Poppins"/>
                <a:sym typeface="Poppins"/>
              </a:rPr>
              <a:t>Conclusión</a:t>
            </a:r>
            <a:br>
              <a:rPr b="1" i="0" lang="en-GB" sz="6326" u="none" cap="none" strike="noStrike">
                <a:solidFill>
                  <a:schemeClr val="dk1"/>
                </a:solidFill>
                <a:latin typeface="Poppins"/>
                <a:ea typeface="Poppins"/>
                <a:cs typeface="Poppins"/>
                <a:sym typeface="Poppins"/>
              </a:rPr>
            </a:br>
            <a:r>
              <a:rPr b="1" i="0" lang="en-GB" sz="5000" u="none" cap="none" strike="noStrike">
                <a:solidFill>
                  <a:srgbClr val="7F7F7F"/>
                </a:solidFill>
                <a:latin typeface="Poppins"/>
                <a:ea typeface="Poppins"/>
                <a:cs typeface="Poppins"/>
                <a:sym typeface="Poppins"/>
              </a:rPr>
              <a:t>5 consejos para la creación de equipos remotos</a:t>
            </a:r>
            <a:endParaRPr b="0" i="0" sz="1400" u="none" cap="none" strike="noStrike">
              <a:solidFill>
                <a:srgbClr val="000000"/>
              </a:solidFill>
              <a:latin typeface="Arial"/>
              <a:ea typeface="Arial"/>
              <a:cs typeface="Arial"/>
              <a:sym typeface="Arial"/>
            </a:endParaRPr>
          </a:p>
        </p:txBody>
      </p:sp>
      <p:sp>
        <p:nvSpPr>
          <p:cNvPr id="1276" name="Google Shape;1276;p64"/>
          <p:cNvSpPr txBox="1"/>
          <p:nvPr/>
        </p:nvSpPr>
        <p:spPr>
          <a:xfrm>
            <a:off x="4398889" y="3862635"/>
            <a:ext cx="119634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GB" sz="4000" u="none" cap="none" strike="noStrike">
                <a:solidFill>
                  <a:schemeClr val="dk1"/>
                </a:solidFill>
                <a:latin typeface="Poppins"/>
                <a:ea typeface="Poppins"/>
                <a:cs typeface="Poppins"/>
                <a:sym typeface="Poppins"/>
              </a:rPr>
              <a:t>Organizar fiestas digitales desde casa</a:t>
            </a:r>
            <a:endParaRPr b="0" i="0" sz="1400" u="none" cap="none" strike="noStrike">
              <a:solidFill>
                <a:srgbClr val="000000"/>
              </a:solidFill>
              <a:latin typeface="Arial"/>
              <a:ea typeface="Arial"/>
              <a:cs typeface="Arial"/>
              <a:sym typeface="Arial"/>
            </a:endParaRPr>
          </a:p>
        </p:txBody>
      </p:sp>
      <p:sp>
        <p:nvSpPr>
          <p:cNvPr id="1277" name="Google Shape;1277;p64"/>
          <p:cNvSpPr txBox="1"/>
          <p:nvPr/>
        </p:nvSpPr>
        <p:spPr>
          <a:xfrm>
            <a:off x="3197580" y="6927529"/>
            <a:ext cx="3891900" cy="1477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chemeClr val="lt1"/>
                </a:solidFill>
                <a:latin typeface="Poppins"/>
                <a:ea typeface="Poppins"/>
                <a:cs typeface="Poppins"/>
                <a:sym typeface="Poppins"/>
              </a:rPr>
              <a:t> Celebrar cumpleaños, aniversarios…</a:t>
            </a:r>
            <a:endParaRPr b="0" i="0" sz="1400" u="none" cap="none" strike="noStrike">
              <a:solidFill>
                <a:srgbClr val="000000"/>
              </a:solidFill>
              <a:latin typeface="Arial"/>
              <a:ea typeface="Arial"/>
              <a:cs typeface="Arial"/>
              <a:sym typeface="Arial"/>
            </a:endParaRPr>
          </a:p>
        </p:txBody>
      </p:sp>
      <p:sp>
        <p:nvSpPr>
          <p:cNvPr id="1278" name="Google Shape;1278;p64"/>
          <p:cNvSpPr txBox="1"/>
          <p:nvPr/>
        </p:nvSpPr>
        <p:spPr>
          <a:xfrm>
            <a:off x="10287000" y="6927802"/>
            <a:ext cx="4993800" cy="193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chemeClr val="lt1"/>
                </a:solidFill>
                <a:latin typeface="Poppins"/>
                <a:ea typeface="Poppins"/>
                <a:cs typeface="Poppins"/>
                <a:sym typeface="Poppins"/>
              </a:rPr>
              <a:t>Organizar eventos: cocina virtual, juegos, salas de escape digitales...</a:t>
            </a:r>
            <a:endParaRPr b="0" i="0" sz="1400" u="none" cap="none" strike="noStrike">
              <a:solidFill>
                <a:srgbClr val="000000"/>
              </a:solidFill>
              <a:latin typeface="Arial"/>
              <a:ea typeface="Arial"/>
              <a:cs typeface="Arial"/>
              <a:sym typeface="Arial"/>
            </a:endParaRPr>
          </a:p>
        </p:txBody>
      </p:sp>
      <p:sp>
        <p:nvSpPr>
          <p:cNvPr id="1279" name="Google Shape;1279;p64"/>
          <p:cNvSpPr/>
          <p:nvPr/>
        </p:nvSpPr>
        <p:spPr>
          <a:xfrm>
            <a:off x="12142378" y="5266936"/>
            <a:ext cx="1714500" cy="166059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80" name="Google Shape;1280;p64"/>
          <p:cNvSpPr/>
          <p:nvPr/>
        </p:nvSpPr>
        <p:spPr>
          <a:xfrm>
            <a:off x="4431122" y="5254414"/>
            <a:ext cx="1714500" cy="166059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Cake with solid fill" id="1281" name="Google Shape;1281;p64"/>
          <p:cNvPicPr preferRelativeResize="0"/>
          <p:nvPr/>
        </p:nvPicPr>
        <p:blipFill rotWithShape="1">
          <a:blip r:embed="rId5">
            <a:alphaModFix/>
          </a:blip>
          <a:srcRect b="0" l="0" r="0" t="0"/>
          <a:stretch/>
        </p:blipFill>
        <p:spPr>
          <a:xfrm>
            <a:off x="4831172" y="5563832"/>
            <a:ext cx="914400" cy="914400"/>
          </a:xfrm>
          <a:prstGeom prst="rect">
            <a:avLst/>
          </a:prstGeom>
          <a:noFill/>
          <a:ln>
            <a:noFill/>
          </a:ln>
        </p:spPr>
      </p:pic>
      <p:pic>
        <p:nvPicPr>
          <p:cNvPr descr="Badge 3 with solid fill" id="1282" name="Google Shape;1282;p64"/>
          <p:cNvPicPr preferRelativeResize="0"/>
          <p:nvPr/>
        </p:nvPicPr>
        <p:blipFill rotWithShape="1">
          <a:blip r:embed="rId3">
            <a:alphaModFix/>
          </a:blip>
          <a:srcRect b="0" l="0" r="0" t="0"/>
          <a:stretch/>
        </p:blipFill>
        <p:spPr>
          <a:xfrm>
            <a:off x="3352800" y="3759378"/>
            <a:ext cx="914400" cy="914400"/>
          </a:xfrm>
          <a:prstGeom prst="rect">
            <a:avLst/>
          </a:prstGeom>
          <a:noFill/>
          <a:ln>
            <a:noFill/>
          </a:ln>
        </p:spPr>
      </p:pic>
      <p:pic>
        <p:nvPicPr>
          <p:cNvPr descr="Badge 4 with solid fill" id="1283" name="Google Shape;1283;p64"/>
          <p:cNvPicPr preferRelativeResize="0"/>
          <p:nvPr/>
        </p:nvPicPr>
        <p:blipFill rotWithShape="1">
          <a:blip r:embed="rId6">
            <a:alphaModFix/>
          </a:blip>
          <a:srcRect b="0" l="0" r="0" t="0"/>
          <a:stretch/>
        </p:blipFill>
        <p:spPr>
          <a:xfrm>
            <a:off x="3352800" y="3746856"/>
            <a:ext cx="914400" cy="914400"/>
          </a:xfrm>
          <a:prstGeom prst="rect">
            <a:avLst/>
          </a:prstGeom>
          <a:noFill/>
          <a:ln>
            <a:noFill/>
          </a:ln>
        </p:spPr>
      </p:pic>
      <p:pic>
        <p:nvPicPr>
          <p:cNvPr descr="Whole pizza with solid fill" id="1284" name="Google Shape;1284;p64"/>
          <p:cNvPicPr preferRelativeResize="0"/>
          <p:nvPr/>
        </p:nvPicPr>
        <p:blipFill rotWithShape="1">
          <a:blip r:embed="rId7">
            <a:alphaModFix/>
          </a:blip>
          <a:srcRect b="0" l="0" r="0" t="0"/>
          <a:stretch/>
        </p:blipFill>
        <p:spPr>
          <a:xfrm>
            <a:off x="12606596" y="5597921"/>
            <a:ext cx="914400" cy="9144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8" name="Shape 1288"/>
        <p:cNvGrpSpPr/>
        <p:nvPr/>
      </p:nvGrpSpPr>
      <p:grpSpPr>
        <a:xfrm>
          <a:off x="0" y="0"/>
          <a:ext cx="0" cy="0"/>
          <a:chOff x="0" y="0"/>
          <a:chExt cx="0" cy="0"/>
        </a:xfrm>
      </p:grpSpPr>
      <p:pic>
        <p:nvPicPr>
          <p:cNvPr descr="Badge 1 with solid fill" id="1289" name="Google Shape;1289;p65"/>
          <p:cNvPicPr preferRelativeResize="0"/>
          <p:nvPr/>
        </p:nvPicPr>
        <p:blipFill rotWithShape="1">
          <a:blip r:embed="rId3">
            <a:alphaModFix/>
          </a:blip>
          <a:srcRect b="0" l="0" r="0" t="0"/>
          <a:stretch/>
        </p:blipFill>
        <p:spPr>
          <a:xfrm>
            <a:off x="3352800" y="3759378"/>
            <a:ext cx="914400" cy="914400"/>
          </a:xfrm>
          <a:prstGeom prst="rect">
            <a:avLst/>
          </a:prstGeom>
          <a:noFill/>
          <a:ln>
            <a:noFill/>
          </a:ln>
        </p:spPr>
      </p:pic>
      <p:grpSp>
        <p:nvGrpSpPr>
          <p:cNvPr id="1290" name="Google Shape;1290;p65"/>
          <p:cNvGrpSpPr/>
          <p:nvPr/>
        </p:nvGrpSpPr>
        <p:grpSpPr>
          <a:xfrm>
            <a:off x="0" y="-12015537"/>
            <a:ext cx="18826020" cy="22288500"/>
            <a:chOff x="-166546" y="0"/>
            <a:chExt cx="5827660" cy="6663102"/>
          </a:xfrm>
        </p:grpSpPr>
        <p:sp>
          <p:nvSpPr>
            <p:cNvPr id="1291" name="Google Shape;1291;p65"/>
            <p:cNvSpPr/>
            <p:nvPr/>
          </p:nvSpPr>
          <p:spPr>
            <a:xfrm>
              <a:off x="-166546" y="4988784"/>
              <a:ext cx="5661114" cy="1674318"/>
            </a:xfrm>
            <a:custGeom>
              <a:rect b="b" l="l" r="r" t="t"/>
              <a:pathLst>
                <a:path extrusionOk="0" h="1674318" w="5661114">
                  <a:moveTo>
                    <a:pt x="0" y="0"/>
                  </a:moveTo>
                  <a:lnTo>
                    <a:pt x="5661114" y="0"/>
                  </a:lnTo>
                  <a:lnTo>
                    <a:pt x="5661114" y="1674318"/>
                  </a:lnTo>
                  <a:lnTo>
                    <a:pt x="0" y="1674318"/>
                  </a:lnTo>
                  <a:close/>
                </a:path>
              </a:pathLst>
            </a:custGeom>
            <a:solidFill>
              <a:srgbClr val="659FA2">
                <a:alpha val="7843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2" name="Google Shape;1292;p65"/>
            <p:cNvSpPr txBox="1"/>
            <p:nvPr/>
          </p:nvSpPr>
          <p:spPr>
            <a:xfrm>
              <a:off x="0" y="0"/>
              <a:ext cx="5661114" cy="1674318"/>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93" name="Google Shape;1293;p65"/>
          <p:cNvSpPr txBox="1"/>
          <p:nvPr/>
        </p:nvSpPr>
        <p:spPr>
          <a:xfrm>
            <a:off x="1281716" y="733765"/>
            <a:ext cx="15773400" cy="1869900"/>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Clr>
                <a:srgbClr val="000000"/>
              </a:buClr>
              <a:buSzPts val="6326"/>
              <a:buFont typeface="Arial"/>
              <a:buNone/>
            </a:pPr>
            <a:r>
              <a:rPr b="1" i="0" lang="en-GB" sz="6326" u="none" cap="none" strike="noStrike">
                <a:solidFill>
                  <a:schemeClr val="dk1"/>
                </a:solidFill>
                <a:latin typeface="Poppins"/>
                <a:ea typeface="Poppins"/>
                <a:cs typeface="Poppins"/>
                <a:sym typeface="Poppins"/>
              </a:rPr>
              <a:t>Conclusión</a:t>
            </a:r>
            <a:br>
              <a:rPr b="1" i="0" lang="en-GB" sz="6326" u="none" cap="none" strike="noStrike">
                <a:solidFill>
                  <a:schemeClr val="dk1"/>
                </a:solidFill>
                <a:latin typeface="Poppins"/>
                <a:ea typeface="Poppins"/>
                <a:cs typeface="Poppins"/>
                <a:sym typeface="Poppins"/>
              </a:rPr>
            </a:br>
            <a:r>
              <a:rPr b="1" i="0" lang="en-GB" sz="5000" u="none" cap="none" strike="noStrike">
                <a:solidFill>
                  <a:srgbClr val="7F7F7F"/>
                </a:solidFill>
                <a:latin typeface="Poppins"/>
                <a:ea typeface="Poppins"/>
                <a:cs typeface="Poppins"/>
                <a:sym typeface="Poppins"/>
              </a:rPr>
              <a:t>5 consejos para fortalecer equipos remotos</a:t>
            </a:r>
            <a:endParaRPr b="0" i="0" sz="1400" u="none" cap="none" strike="noStrike">
              <a:solidFill>
                <a:srgbClr val="000000"/>
              </a:solidFill>
              <a:latin typeface="Arial"/>
              <a:ea typeface="Arial"/>
              <a:cs typeface="Arial"/>
              <a:sym typeface="Arial"/>
            </a:endParaRPr>
          </a:p>
        </p:txBody>
      </p:sp>
      <p:sp>
        <p:nvSpPr>
          <p:cNvPr id="1294" name="Google Shape;1294;p65"/>
          <p:cNvSpPr txBox="1"/>
          <p:nvPr/>
        </p:nvSpPr>
        <p:spPr>
          <a:xfrm>
            <a:off x="4382848" y="3924553"/>
            <a:ext cx="119634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GB" sz="4000" u="none" cap="none" strike="noStrike">
                <a:solidFill>
                  <a:schemeClr val="dk1"/>
                </a:solidFill>
                <a:latin typeface="Poppins"/>
                <a:ea typeface="Poppins"/>
                <a:cs typeface="Poppins"/>
                <a:sym typeface="Poppins"/>
              </a:rPr>
              <a:t>Enviar tarjetas de felicitación o regalos</a:t>
            </a:r>
            <a:endParaRPr b="0" i="0" sz="1400" u="none" cap="none" strike="noStrike">
              <a:solidFill>
                <a:srgbClr val="000000"/>
              </a:solidFill>
              <a:latin typeface="Arial"/>
              <a:ea typeface="Arial"/>
              <a:cs typeface="Arial"/>
              <a:sym typeface="Arial"/>
            </a:endParaRPr>
          </a:p>
        </p:txBody>
      </p:sp>
      <p:sp>
        <p:nvSpPr>
          <p:cNvPr id="1295" name="Google Shape;1295;p65"/>
          <p:cNvSpPr txBox="1"/>
          <p:nvPr/>
        </p:nvSpPr>
        <p:spPr>
          <a:xfrm>
            <a:off x="3197580" y="6927529"/>
            <a:ext cx="38919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chemeClr val="lt1"/>
                </a:solidFill>
                <a:latin typeface="Poppins"/>
                <a:ea typeface="Poppins"/>
                <a:cs typeface="Poppins"/>
                <a:sym typeface="Poppins"/>
              </a:rPr>
              <a:t>En aniversarios individuales</a:t>
            </a:r>
            <a:endParaRPr b="0" i="0" sz="1400" u="none" cap="none" strike="noStrike">
              <a:solidFill>
                <a:srgbClr val="000000"/>
              </a:solidFill>
              <a:latin typeface="Arial"/>
              <a:ea typeface="Arial"/>
              <a:cs typeface="Arial"/>
              <a:sym typeface="Arial"/>
            </a:endParaRPr>
          </a:p>
        </p:txBody>
      </p:sp>
      <p:pic>
        <p:nvPicPr>
          <p:cNvPr descr="Badge with solid fill" id="1296" name="Google Shape;1296;p65"/>
          <p:cNvPicPr preferRelativeResize="0"/>
          <p:nvPr/>
        </p:nvPicPr>
        <p:blipFill rotWithShape="1">
          <a:blip r:embed="rId3">
            <a:alphaModFix/>
          </a:blip>
          <a:srcRect b="0" l="0" r="0" t="0"/>
          <a:stretch/>
        </p:blipFill>
        <p:spPr>
          <a:xfrm>
            <a:off x="3352800" y="3759378"/>
            <a:ext cx="914400" cy="914400"/>
          </a:xfrm>
          <a:prstGeom prst="rect">
            <a:avLst/>
          </a:prstGeom>
          <a:noFill/>
          <a:ln>
            <a:noFill/>
          </a:ln>
        </p:spPr>
      </p:pic>
      <p:sp>
        <p:nvSpPr>
          <p:cNvPr id="1297" name="Google Shape;1297;p65"/>
          <p:cNvSpPr txBox="1"/>
          <p:nvPr/>
        </p:nvSpPr>
        <p:spPr>
          <a:xfrm>
            <a:off x="10287000" y="6927802"/>
            <a:ext cx="4993800" cy="21471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1100"/>
              <a:buFont typeface="Arial"/>
              <a:buNone/>
            </a:pPr>
            <a:r>
              <a:rPr b="0" i="0" lang="en-GB" sz="3000" u="none" cap="none" strike="noStrike">
                <a:solidFill>
                  <a:schemeClr val="lt1"/>
                </a:solidFill>
                <a:latin typeface="Poppins"/>
                <a:ea typeface="Poppins"/>
                <a:cs typeface="Poppins"/>
                <a:sym typeface="Poppins"/>
              </a:rPr>
              <a:t>NO DIGITALES!</a:t>
            </a:r>
            <a:endParaRPr b="0" i="0" sz="3000" u="none" cap="none" strike="noStrike">
              <a:solidFill>
                <a:schemeClr val="lt1"/>
              </a:solidFill>
              <a:latin typeface="Poppins"/>
              <a:ea typeface="Poppins"/>
              <a:cs typeface="Poppins"/>
              <a:sym typeface="Poppins"/>
            </a:endParaRPr>
          </a:p>
          <a:p>
            <a:pPr indent="0" lvl="0" marL="0" marR="0" rtl="0" algn="ctr">
              <a:lnSpc>
                <a:spcPct val="115000"/>
              </a:lnSpc>
              <a:spcBef>
                <a:spcPts val="0"/>
              </a:spcBef>
              <a:spcAft>
                <a:spcPts val="0"/>
              </a:spcAft>
              <a:buClr>
                <a:schemeClr val="dk1"/>
              </a:buClr>
              <a:buSzPts val="1100"/>
              <a:buFont typeface="Arial"/>
              <a:buNone/>
            </a:pPr>
            <a:r>
              <a:rPr b="0" i="0" lang="en-GB" sz="3000" u="none" cap="none" strike="noStrike">
                <a:solidFill>
                  <a:schemeClr val="lt1"/>
                </a:solidFill>
                <a:latin typeface="Poppins"/>
                <a:ea typeface="Poppins"/>
                <a:cs typeface="Poppins"/>
                <a:sym typeface="Poppins"/>
              </a:rPr>
              <a:t>UNA TARJETA EN EL BUZÓN</a:t>
            </a:r>
            <a:endParaRPr b="0" i="0" sz="3000" u="none" cap="none" strike="noStrike">
              <a:solidFill>
                <a:schemeClr val="lt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chemeClr val="lt1"/>
                </a:solidFill>
                <a:latin typeface="Poppins"/>
                <a:ea typeface="Poppins"/>
                <a:cs typeface="Poppins"/>
                <a:sym typeface="Poppins"/>
              </a:rPr>
              <a:t>ES MÁS AGRADABLE</a:t>
            </a:r>
            <a:endParaRPr b="0" i="0" sz="3000" u="none" cap="none" strike="noStrike">
              <a:solidFill>
                <a:schemeClr val="lt1"/>
              </a:solidFill>
              <a:latin typeface="Poppins"/>
              <a:ea typeface="Poppins"/>
              <a:cs typeface="Poppins"/>
              <a:sym typeface="Poppins"/>
            </a:endParaRPr>
          </a:p>
        </p:txBody>
      </p:sp>
      <p:pic>
        <p:nvPicPr>
          <p:cNvPr descr="Badge 3 with solid fill" id="1298" name="Google Shape;1298;p65"/>
          <p:cNvPicPr preferRelativeResize="0"/>
          <p:nvPr/>
        </p:nvPicPr>
        <p:blipFill rotWithShape="1">
          <a:blip r:embed="rId3">
            <a:alphaModFix/>
          </a:blip>
          <a:srcRect b="0" l="0" r="0" t="0"/>
          <a:stretch/>
        </p:blipFill>
        <p:spPr>
          <a:xfrm>
            <a:off x="3352800" y="3759378"/>
            <a:ext cx="914400" cy="914400"/>
          </a:xfrm>
          <a:prstGeom prst="rect">
            <a:avLst/>
          </a:prstGeom>
          <a:noFill/>
          <a:ln>
            <a:noFill/>
          </a:ln>
        </p:spPr>
      </p:pic>
      <p:pic>
        <p:nvPicPr>
          <p:cNvPr descr="Badge 5 with solid fill" id="1299" name="Google Shape;1299;p65"/>
          <p:cNvPicPr preferRelativeResize="0"/>
          <p:nvPr/>
        </p:nvPicPr>
        <p:blipFill rotWithShape="1">
          <a:blip r:embed="rId4">
            <a:alphaModFix/>
          </a:blip>
          <a:srcRect b="0" l="0" r="0" t="0"/>
          <a:stretch/>
        </p:blipFill>
        <p:spPr>
          <a:xfrm>
            <a:off x="3418645" y="3759378"/>
            <a:ext cx="914400" cy="914400"/>
          </a:xfrm>
          <a:prstGeom prst="rect">
            <a:avLst/>
          </a:prstGeom>
          <a:noFill/>
          <a:ln>
            <a:noFill/>
          </a:ln>
        </p:spPr>
      </p:pic>
      <p:sp>
        <p:nvSpPr>
          <p:cNvPr id="1300" name="Google Shape;1300;p65"/>
          <p:cNvSpPr/>
          <p:nvPr/>
        </p:nvSpPr>
        <p:spPr>
          <a:xfrm>
            <a:off x="4462839" y="5025742"/>
            <a:ext cx="1714500" cy="166059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01" name="Google Shape;1301;p65"/>
          <p:cNvSpPr/>
          <p:nvPr/>
        </p:nvSpPr>
        <p:spPr>
          <a:xfrm>
            <a:off x="11926710" y="5019124"/>
            <a:ext cx="1714500" cy="166059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Mailbox with solid fill" id="1302" name="Google Shape;1302;p65"/>
          <p:cNvPicPr preferRelativeResize="0"/>
          <p:nvPr/>
        </p:nvPicPr>
        <p:blipFill rotWithShape="1">
          <a:blip r:embed="rId6">
            <a:alphaModFix/>
          </a:blip>
          <a:srcRect b="0" l="0" r="0" t="0"/>
          <a:stretch/>
        </p:blipFill>
        <p:spPr>
          <a:xfrm>
            <a:off x="12326760" y="5358875"/>
            <a:ext cx="914400" cy="914400"/>
          </a:xfrm>
          <a:prstGeom prst="rect">
            <a:avLst/>
          </a:prstGeom>
          <a:noFill/>
          <a:ln>
            <a:noFill/>
          </a:ln>
        </p:spPr>
      </p:pic>
      <p:pic>
        <p:nvPicPr>
          <p:cNvPr descr="Open envelope with solid fill" id="1303" name="Google Shape;1303;p65"/>
          <p:cNvPicPr preferRelativeResize="0"/>
          <p:nvPr/>
        </p:nvPicPr>
        <p:blipFill rotWithShape="1">
          <a:blip r:embed="rId7">
            <a:alphaModFix/>
          </a:blip>
          <a:srcRect b="0" l="0" r="0" t="0"/>
          <a:stretch/>
        </p:blipFill>
        <p:spPr>
          <a:xfrm>
            <a:off x="4862889" y="5346084"/>
            <a:ext cx="914400" cy="9144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7" name="Shape 1307"/>
        <p:cNvGrpSpPr/>
        <p:nvPr/>
      </p:nvGrpSpPr>
      <p:grpSpPr>
        <a:xfrm>
          <a:off x="0" y="0"/>
          <a:ext cx="0" cy="0"/>
          <a:chOff x="0" y="0"/>
          <a:chExt cx="0" cy="0"/>
        </a:xfrm>
      </p:grpSpPr>
      <p:grpSp>
        <p:nvGrpSpPr>
          <p:cNvPr id="1308" name="Google Shape;1308;p66"/>
          <p:cNvGrpSpPr/>
          <p:nvPr/>
        </p:nvGrpSpPr>
        <p:grpSpPr>
          <a:xfrm>
            <a:off x="-538993" y="7878849"/>
            <a:ext cx="11334218" cy="2410387"/>
            <a:chOff x="0" y="0"/>
            <a:chExt cx="2912355" cy="619355"/>
          </a:xfrm>
        </p:grpSpPr>
        <p:sp>
          <p:nvSpPr>
            <p:cNvPr id="1309" name="Google Shape;1309;p66"/>
            <p:cNvSpPr/>
            <p:nvPr/>
          </p:nvSpPr>
          <p:spPr>
            <a:xfrm>
              <a:off x="0" y="0"/>
              <a:ext cx="2912355" cy="619355"/>
            </a:xfrm>
            <a:custGeom>
              <a:rect b="b" l="l" r="r" t="t"/>
              <a:pathLst>
                <a:path extrusionOk="0" h="619355" w="2912355">
                  <a:moveTo>
                    <a:pt x="0" y="0"/>
                  </a:moveTo>
                  <a:lnTo>
                    <a:pt x="2912355" y="0"/>
                  </a:lnTo>
                  <a:lnTo>
                    <a:pt x="2912355" y="619355"/>
                  </a:lnTo>
                  <a:lnTo>
                    <a:pt x="0" y="619355"/>
                  </a:lnTo>
                  <a:close/>
                </a:path>
              </a:pathLst>
            </a:custGeom>
            <a:solidFill>
              <a:srgbClr val="659FA2">
                <a:alpha val="3843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10" name="Google Shape;1310;p66"/>
            <p:cNvSpPr txBox="1"/>
            <p:nvPr/>
          </p:nvSpPr>
          <p:spPr>
            <a:xfrm>
              <a:off x="0" y="0"/>
              <a:ext cx="2912355" cy="619355"/>
            </a:xfrm>
            <a:prstGeom prst="rect">
              <a:avLst/>
            </a:prstGeom>
            <a:noFill/>
            <a:ln>
              <a:noFill/>
            </a:ln>
          </p:spPr>
          <p:txBody>
            <a:bodyPr anchorCtr="0" anchor="ctr" bIns="70825" lIns="70825" spcFirstLastPara="1" rIns="70825" wrap="square" tIns="70825">
              <a:noAutofit/>
            </a:bodyPr>
            <a:lstStyle/>
            <a:p>
              <a:pPr indent="0" lvl="0" marL="0" marR="0" rtl="0" algn="ctr">
                <a:lnSpc>
                  <a:spcPct val="73277"/>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11" name="Google Shape;1311;p66"/>
          <p:cNvSpPr/>
          <p:nvPr/>
        </p:nvSpPr>
        <p:spPr>
          <a:xfrm rot="-4721612">
            <a:off x="5837689" y="1742867"/>
            <a:ext cx="14314219" cy="4992084"/>
          </a:xfrm>
          <a:custGeom>
            <a:rect b="b" l="l" r="r" t="t"/>
            <a:pathLst>
              <a:path extrusionOk="0" h="4992084" w="14314219">
                <a:moveTo>
                  <a:pt x="0" y="0"/>
                </a:moveTo>
                <a:lnTo>
                  <a:pt x="14314220" y="0"/>
                </a:lnTo>
                <a:lnTo>
                  <a:pt x="14314220" y="4992083"/>
                </a:lnTo>
                <a:lnTo>
                  <a:pt x="0" y="499208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12" name="Google Shape;1312;p66"/>
          <p:cNvSpPr/>
          <p:nvPr/>
        </p:nvSpPr>
        <p:spPr>
          <a:xfrm>
            <a:off x="11841477" y="0"/>
            <a:ext cx="8986399" cy="10289262"/>
          </a:xfrm>
          <a:custGeom>
            <a:rect b="b" l="l" r="r" t="t"/>
            <a:pathLst>
              <a:path extrusionOk="0" h="24846662" w="2170049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a:alphaModFix/>
            </a:blip>
            <a:stretch>
              <a:fillRect b="0" l="-50123" r="-26984"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13" name="Google Shape;1313;p66"/>
          <p:cNvSpPr/>
          <p:nvPr/>
        </p:nvSpPr>
        <p:spPr>
          <a:xfrm flipH="1" rot="-2967198">
            <a:off x="12833343" y="6024265"/>
            <a:ext cx="10909314" cy="3709167"/>
          </a:xfrm>
          <a:custGeom>
            <a:rect b="b" l="l" r="r" t="t"/>
            <a:pathLst>
              <a:path extrusionOk="0" h="3709167" w="10909314">
                <a:moveTo>
                  <a:pt x="10909314" y="0"/>
                </a:moveTo>
                <a:lnTo>
                  <a:pt x="0" y="0"/>
                </a:lnTo>
                <a:lnTo>
                  <a:pt x="0" y="3709167"/>
                </a:lnTo>
                <a:lnTo>
                  <a:pt x="10909314" y="3709167"/>
                </a:lnTo>
                <a:lnTo>
                  <a:pt x="10909314" y="0"/>
                </a:lnTo>
                <a:close/>
              </a:path>
            </a:pathLst>
          </a:custGeom>
          <a:blipFill rotWithShape="1">
            <a:blip r:embed="rId5">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314" name="Google Shape;1314;p66"/>
          <p:cNvGrpSpPr/>
          <p:nvPr/>
        </p:nvGrpSpPr>
        <p:grpSpPr>
          <a:xfrm>
            <a:off x="10165433" y="946396"/>
            <a:ext cx="857867" cy="857867"/>
            <a:chOff x="0" y="0"/>
            <a:chExt cx="812800" cy="812800"/>
          </a:xfrm>
        </p:grpSpPr>
        <p:sp>
          <p:nvSpPr>
            <p:cNvPr id="1315" name="Google Shape;1315;p6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16" name="Google Shape;1316;p6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317" name="Google Shape;1317;p66"/>
          <p:cNvGrpSpPr/>
          <p:nvPr/>
        </p:nvGrpSpPr>
        <p:grpSpPr>
          <a:xfrm>
            <a:off x="9651318" y="2226096"/>
            <a:ext cx="604566" cy="604566"/>
            <a:chOff x="0" y="0"/>
            <a:chExt cx="812800" cy="812800"/>
          </a:xfrm>
        </p:grpSpPr>
        <p:sp>
          <p:nvSpPr>
            <p:cNvPr id="1318" name="Google Shape;1318;p6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19" name="Google Shape;1319;p6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320" name="Google Shape;1320;p66"/>
          <p:cNvGrpSpPr/>
          <p:nvPr/>
        </p:nvGrpSpPr>
        <p:grpSpPr>
          <a:xfrm>
            <a:off x="10476408" y="681913"/>
            <a:ext cx="637633" cy="637633"/>
            <a:chOff x="0" y="0"/>
            <a:chExt cx="812800" cy="812800"/>
          </a:xfrm>
        </p:grpSpPr>
        <p:sp>
          <p:nvSpPr>
            <p:cNvPr id="1321" name="Google Shape;1321;p6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22" name="Google Shape;1322;p6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323" name="Google Shape;1323;p66"/>
          <p:cNvGrpSpPr/>
          <p:nvPr/>
        </p:nvGrpSpPr>
        <p:grpSpPr>
          <a:xfrm>
            <a:off x="1811727" y="1028700"/>
            <a:ext cx="7620567" cy="5272883"/>
            <a:chOff x="0" y="0"/>
            <a:chExt cx="10160756" cy="7030510"/>
          </a:xfrm>
        </p:grpSpPr>
        <p:sp>
          <p:nvSpPr>
            <p:cNvPr id="1324" name="Google Shape;1324;p66"/>
            <p:cNvSpPr txBox="1"/>
            <p:nvPr/>
          </p:nvSpPr>
          <p:spPr>
            <a:xfrm>
              <a:off x="8456" y="6290410"/>
              <a:ext cx="10152300" cy="740100"/>
            </a:xfrm>
            <a:prstGeom prst="rect">
              <a:avLst/>
            </a:prstGeom>
            <a:noFill/>
            <a:ln>
              <a:noFill/>
            </a:ln>
          </p:spPr>
          <p:txBody>
            <a:bodyPr anchorCtr="0" anchor="t" bIns="0" lIns="0" spcFirstLastPara="1" rIns="0" wrap="square" tIns="0">
              <a:spAutoFit/>
            </a:bodyPr>
            <a:lstStyle/>
            <a:p>
              <a:pPr indent="0" lvl="0" marL="0" marR="0" rtl="0" algn="ctr">
                <a:lnSpc>
                  <a:spcPct val="114004"/>
                </a:lnSpc>
                <a:spcBef>
                  <a:spcPts val="0"/>
                </a:spcBef>
                <a:spcAft>
                  <a:spcPts val="0"/>
                </a:spcAft>
                <a:buClr>
                  <a:srgbClr val="000000"/>
                </a:buClr>
                <a:buSzPts val="3606"/>
                <a:buFont typeface="Arial"/>
                <a:buNone/>
              </a:pPr>
              <a:r>
                <a:rPr b="1" i="0" lang="en-GB" sz="3606" u="none" cap="none" strike="noStrike">
                  <a:solidFill>
                    <a:srgbClr val="000000"/>
                  </a:solidFill>
                  <a:latin typeface="Poppins SemiBold"/>
                  <a:ea typeface="Poppins SemiBold"/>
                  <a:cs typeface="Poppins SemiBold"/>
                  <a:sym typeface="Poppins SemiBold"/>
                </a:rPr>
                <a:t>por su atención</a:t>
              </a:r>
              <a:endParaRPr b="0" i="0" sz="1400" u="none" cap="none" strike="noStrike">
                <a:solidFill>
                  <a:srgbClr val="000000"/>
                </a:solidFill>
                <a:latin typeface="Arial"/>
                <a:ea typeface="Arial"/>
                <a:cs typeface="Arial"/>
                <a:sym typeface="Arial"/>
              </a:endParaRPr>
            </a:p>
          </p:txBody>
        </p:sp>
        <p:sp>
          <p:nvSpPr>
            <p:cNvPr id="1325" name="Google Shape;1325;p66"/>
            <p:cNvSpPr txBox="1"/>
            <p:nvPr/>
          </p:nvSpPr>
          <p:spPr>
            <a:xfrm>
              <a:off x="0" y="4270936"/>
              <a:ext cx="10050900" cy="2158500"/>
            </a:xfrm>
            <a:prstGeom prst="rect">
              <a:avLst/>
            </a:prstGeom>
            <a:noFill/>
            <a:ln>
              <a:noFill/>
            </a:ln>
          </p:spPr>
          <p:txBody>
            <a:bodyPr anchorCtr="0" anchor="t" bIns="0" lIns="0" spcFirstLastPara="1" rIns="0" wrap="square" tIns="0">
              <a:spAutoFit/>
            </a:bodyPr>
            <a:lstStyle/>
            <a:p>
              <a:pPr indent="0" lvl="0" marL="0" marR="0" rtl="0" algn="ctr">
                <a:lnSpc>
                  <a:spcPct val="114004"/>
                </a:lnSpc>
                <a:spcBef>
                  <a:spcPts val="0"/>
                </a:spcBef>
                <a:spcAft>
                  <a:spcPts val="0"/>
                </a:spcAft>
                <a:buClr>
                  <a:srgbClr val="000000"/>
                </a:buClr>
                <a:buSzPts val="10518"/>
                <a:buFont typeface="Arial"/>
                <a:buNone/>
              </a:pPr>
              <a:r>
                <a:rPr b="1" i="0" lang="en-GB" sz="10518" u="none" cap="none" strike="noStrike">
                  <a:solidFill>
                    <a:srgbClr val="002C47"/>
                  </a:solidFill>
                  <a:latin typeface="Poppins"/>
                  <a:ea typeface="Poppins"/>
                  <a:cs typeface="Poppins"/>
                  <a:sym typeface="Poppins"/>
                </a:rPr>
                <a:t>Gracias </a:t>
              </a:r>
              <a:endParaRPr b="0" i="0" sz="1400" u="none" cap="none" strike="noStrike">
                <a:solidFill>
                  <a:srgbClr val="000000"/>
                </a:solidFill>
                <a:latin typeface="Arial"/>
                <a:ea typeface="Arial"/>
                <a:cs typeface="Arial"/>
                <a:sym typeface="Arial"/>
              </a:endParaRPr>
            </a:p>
          </p:txBody>
        </p:sp>
        <p:sp>
          <p:nvSpPr>
            <p:cNvPr id="1326" name="Google Shape;1326;p66"/>
            <p:cNvSpPr/>
            <p:nvPr/>
          </p:nvSpPr>
          <p:spPr>
            <a:xfrm>
              <a:off x="2179133" y="0"/>
              <a:ext cx="6214739" cy="3728843"/>
            </a:xfrm>
            <a:custGeom>
              <a:rect b="b" l="l" r="r" t="t"/>
              <a:pathLst>
                <a:path extrusionOk="0" h="3728843" w="6214739">
                  <a:moveTo>
                    <a:pt x="0" y="0"/>
                  </a:moveTo>
                  <a:lnTo>
                    <a:pt x="6214739" y="0"/>
                  </a:lnTo>
                  <a:lnTo>
                    <a:pt x="6214739" y="3728843"/>
                  </a:lnTo>
                  <a:lnTo>
                    <a:pt x="0" y="372884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27" name="Google Shape;1327;p66"/>
          <p:cNvSpPr/>
          <p:nvPr/>
        </p:nvSpPr>
        <p:spPr>
          <a:xfrm>
            <a:off x="137054" y="8851767"/>
            <a:ext cx="3010070" cy="632115"/>
          </a:xfrm>
          <a:custGeom>
            <a:rect b="b" l="l" r="r" t="t"/>
            <a:pathLst>
              <a:path extrusionOk="0" h="632115" w="3010070">
                <a:moveTo>
                  <a:pt x="0" y="0"/>
                </a:moveTo>
                <a:lnTo>
                  <a:pt x="3010070" y="0"/>
                </a:lnTo>
                <a:lnTo>
                  <a:pt x="3010070" y="632115"/>
                </a:lnTo>
                <a:lnTo>
                  <a:pt x="0" y="632115"/>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28" name="Google Shape;1328;p66"/>
          <p:cNvSpPr/>
          <p:nvPr/>
        </p:nvSpPr>
        <p:spPr>
          <a:xfrm>
            <a:off x="4951359" y="8225438"/>
            <a:ext cx="1099603" cy="483342"/>
          </a:xfrm>
          <a:custGeom>
            <a:rect b="b" l="l" r="r" t="t"/>
            <a:pathLst>
              <a:path extrusionOk="0" h="483342" w="1099603">
                <a:moveTo>
                  <a:pt x="0" y="0"/>
                </a:moveTo>
                <a:lnTo>
                  <a:pt x="1099603" y="0"/>
                </a:lnTo>
                <a:lnTo>
                  <a:pt x="1099603" y="483342"/>
                </a:lnTo>
                <a:lnTo>
                  <a:pt x="0" y="483342"/>
                </a:lnTo>
                <a:lnTo>
                  <a:pt x="0" y="0"/>
                </a:lnTo>
                <a:close/>
              </a:path>
            </a:pathLst>
          </a:custGeom>
          <a:blipFill rotWithShape="1">
            <a:blip r:embed="rId8">
              <a:alphaModFix/>
            </a:blip>
            <a:stretch>
              <a:fillRect b="-81873" l="-6396" r="-9406" t="-8156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29" name="Google Shape;1329;p66"/>
          <p:cNvSpPr/>
          <p:nvPr/>
        </p:nvSpPr>
        <p:spPr>
          <a:xfrm>
            <a:off x="6024402" y="8225438"/>
            <a:ext cx="2294487" cy="532151"/>
          </a:xfrm>
          <a:custGeom>
            <a:rect b="b" l="l" r="r" t="t"/>
            <a:pathLst>
              <a:path extrusionOk="0" h="532151" w="2294487">
                <a:moveTo>
                  <a:pt x="0" y="0"/>
                </a:moveTo>
                <a:lnTo>
                  <a:pt x="2294487" y="0"/>
                </a:lnTo>
                <a:lnTo>
                  <a:pt x="2294487" y="532151"/>
                </a:lnTo>
                <a:lnTo>
                  <a:pt x="0" y="532151"/>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30" name="Google Shape;1330;p66"/>
          <p:cNvSpPr/>
          <p:nvPr/>
        </p:nvSpPr>
        <p:spPr>
          <a:xfrm>
            <a:off x="2331041" y="8206718"/>
            <a:ext cx="1587539" cy="520782"/>
          </a:xfrm>
          <a:custGeom>
            <a:rect b="b" l="l" r="r" t="t"/>
            <a:pathLst>
              <a:path extrusionOk="0" h="520782" w="1587539">
                <a:moveTo>
                  <a:pt x="0" y="0"/>
                </a:moveTo>
                <a:lnTo>
                  <a:pt x="1587539" y="0"/>
                </a:lnTo>
                <a:lnTo>
                  <a:pt x="1587539" y="520782"/>
                </a:lnTo>
                <a:lnTo>
                  <a:pt x="0" y="520782"/>
                </a:lnTo>
                <a:lnTo>
                  <a:pt x="0" y="0"/>
                </a:lnTo>
                <a:close/>
              </a:path>
            </a:pathLst>
          </a:custGeom>
          <a:blipFill rotWithShape="1">
            <a:blip r:embed="rId10">
              <a:alphaModFix/>
            </a:blip>
            <a:stretch>
              <a:fillRect b="0" l="0" r="0" t="-300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31" name="Google Shape;1331;p66"/>
          <p:cNvSpPr/>
          <p:nvPr/>
        </p:nvSpPr>
        <p:spPr>
          <a:xfrm>
            <a:off x="3958419" y="8217257"/>
            <a:ext cx="888362" cy="499703"/>
          </a:xfrm>
          <a:custGeom>
            <a:rect b="b" l="l" r="r" t="t"/>
            <a:pathLst>
              <a:path extrusionOk="0" h="499703" w="888362">
                <a:moveTo>
                  <a:pt x="0" y="0"/>
                </a:moveTo>
                <a:lnTo>
                  <a:pt x="888362" y="0"/>
                </a:lnTo>
                <a:lnTo>
                  <a:pt x="888362" y="499704"/>
                </a:lnTo>
                <a:lnTo>
                  <a:pt x="0" y="499704"/>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32" name="Google Shape;1332;p66"/>
          <p:cNvSpPr/>
          <p:nvPr/>
        </p:nvSpPr>
        <p:spPr>
          <a:xfrm>
            <a:off x="8345449" y="8298720"/>
            <a:ext cx="1834360" cy="336777"/>
          </a:xfrm>
          <a:custGeom>
            <a:rect b="b" l="l" r="r" t="t"/>
            <a:pathLst>
              <a:path extrusionOk="0" h="336777" w="1834360">
                <a:moveTo>
                  <a:pt x="0" y="0"/>
                </a:moveTo>
                <a:lnTo>
                  <a:pt x="1834359" y="0"/>
                </a:lnTo>
                <a:lnTo>
                  <a:pt x="1834359" y="336777"/>
                </a:lnTo>
                <a:lnTo>
                  <a:pt x="0" y="336777"/>
                </a:lnTo>
                <a:lnTo>
                  <a:pt x="0" y="0"/>
                </a:lnTo>
                <a:close/>
              </a:path>
            </a:pathLst>
          </a:cu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33" name="Google Shape;1333;p66"/>
          <p:cNvSpPr/>
          <p:nvPr/>
        </p:nvSpPr>
        <p:spPr>
          <a:xfrm>
            <a:off x="137054" y="8301577"/>
            <a:ext cx="2220547" cy="331063"/>
          </a:xfrm>
          <a:custGeom>
            <a:rect b="b" l="l" r="r" t="t"/>
            <a:pathLst>
              <a:path extrusionOk="0" h="331063" w="2220547">
                <a:moveTo>
                  <a:pt x="0" y="0"/>
                </a:moveTo>
                <a:lnTo>
                  <a:pt x="2220546" y="0"/>
                </a:lnTo>
                <a:lnTo>
                  <a:pt x="2220546" y="331064"/>
                </a:lnTo>
                <a:lnTo>
                  <a:pt x="0" y="331064"/>
                </a:lnTo>
                <a:lnTo>
                  <a:pt x="0" y="0"/>
                </a:lnTo>
                <a:close/>
              </a:path>
            </a:pathLst>
          </a:cu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34" name="Google Shape;1334;p66"/>
          <p:cNvSpPr txBox="1"/>
          <p:nvPr/>
        </p:nvSpPr>
        <p:spPr>
          <a:xfrm>
            <a:off x="3147124" y="8813667"/>
            <a:ext cx="6871980" cy="845277"/>
          </a:xfrm>
          <a:prstGeom prst="rect">
            <a:avLst/>
          </a:prstGeom>
          <a:noFill/>
          <a:ln>
            <a:noFill/>
          </a:ln>
        </p:spPr>
        <p:txBody>
          <a:bodyPr anchorCtr="0" anchor="t" bIns="0" lIns="0" spcFirstLastPara="1" rIns="0" wrap="square" tIns="0">
            <a:spAutoFit/>
          </a:bodyPr>
          <a:lstStyle/>
          <a:p>
            <a:pPr indent="0" lvl="0" marL="0" marR="0" rtl="0" algn="just">
              <a:lnSpc>
                <a:spcPct val="139983"/>
              </a:lnSpc>
              <a:spcBef>
                <a:spcPts val="0"/>
              </a:spcBef>
              <a:spcAft>
                <a:spcPts val="0"/>
              </a:spcAft>
              <a:buClr>
                <a:srgbClr val="000000"/>
              </a:buClr>
              <a:buSzPts val="1238"/>
              <a:buFont typeface="Arial"/>
              <a:buNone/>
            </a:pPr>
            <a:r>
              <a:rPr b="0" i="0" lang="en-GB" sz="1238" u="none" cap="none" strike="noStrike">
                <a:solidFill>
                  <a:srgbClr val="062D47"/>
                </a:solidFill>
                <a:latin typeface="Arimo"/>
                <a:ea typeface="Arimo"/>
                <a:cs typeface="Arimo"/>
                <a:sym typeface="Arimo"/>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
        <p:nvSpPr>
          <p:cNvPr id="1335" name="Google Shape;1335;p66"/>
          <p:cNvSpPr/>
          <p:nvPr/>
        </p:nvSpPr>
        <p:spPr>
          <a:xfrm>
            <a:off x="380798" y="9658944"/>
            <a:ext cx="1104950" cy="386595"/>
          </a:xfrm>
          <a:custGeom>
            <a:rect b="b" l="l" r="r" t="t"/>
            <a:pathLst>
              <a:path extrusionOk="0" h="386595" w="1104950">
                <a:moveTo>
                  <a:pt x="0" y="0"/>
                </a:moveTo>
                <a:lnTo>
                  <a:pt x="1104949" y="0"/>
                </a:lnTo>
                <a:lnTo>
                  <a:pt x="1104949" y="386596"/>
                </a:lnTo>
                <a:lnTo>
                  <a:pt x="0" y="386596"/>
                </a:lnTo>
                <a:lnTo>
                  <a:pt x="0" y="0"/>
                </a:lnTo>
                <a:close/>
              </a:path>
            </a:pathLst>
          </a:cu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grpSp>
        <p:nvGrpSpPr>
          <p:cNvPr id="162" name="Google Shape;162;p18"/>
          <p:cNvGrpSpPr/>
          <p:nvPr/>
        </p:nvGrpSpPr>
        <p:grpSpPr>
          <a:xfrm>
            <a:off x="5940775" y="946396"/>
            <a:ext cx="857867" cy="857867"/>
            <a:chOff x="0" y="0"/>
            <a:chExt cx="812800" cy="812800"/>
          </a:xfrm>
        </p:grpSpPr>
        <p:sp>
          <p:nvSpPr>
            <p:cNvPr id="163" name="Google Shape;163;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4" name="Google Shape;164;p1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65" name="Google Shape;165;p18"/>
          <p:cNvGrpSpPr/>
          <p:nvPr/>
        </p:nvGrpSpPr>
        <p:grpSpPr>
          <a:xfrm>
            <a:off x="6592862" y="2226096"/>
            <a:ext cx="604566" cy="604566"/>
            <a:chOff x="0" y="0"/>
            <a:chExt cx="812800" cy="812800"/>
          </a:xfrm>
        </p:grpSpPr>
        <p:sp>
          <p:nvSpPr>
            <p:cNvPr id="166" name="Google Shape;166;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7" name="Google Shape;167;p1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68" name="Google Shape;168;p18"/>
          <p:cNvGrpSpPr/>
          <p:nvPr/>
        </p:nvGrpSpPr>
        <p:grpSpPr>
          <a:xfrm>
            <a:off x="5825201" y="681913"/>
            <a:ext cx="637633" cy="637633"/>
            <a:chOff x="0" y="0"/>
            <a:chExt cx="812800" cy="812800"/>
          </a:xfrm>
        </p:grpSpPr>
        <p:sp>
          <p:nvSpPr>
            <p:cNvPr id="169" name="Google Shape;169;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0" name="Google Shape;170;p1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71" name="Google Shape;171;p18"/>
          <p:cNvSpPr/>
          <p:nvPr/>
        </p:nvSpPr>
        <p:spPr>
          <a:xfrm>
            <a:off x="-112900" y="0"/>
            <a:ext cx="12268178" cy="10287026"/>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3">
              <a:alphaModFix/>
            </a:blip>
            <a:stretch>
              <a:fillRect b="0" l="-17353" r="-5970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2" name="Google Shape;172;p18"/>
          <p:cNvSpPr txBox="1"/>
          <p:nvPr/>
        </p:nvSpPr>
        <p:spPr>
          <a:xfrm>
            <a:off x="6854438" y="741691"/>
            <a:ext cx="6756900" cy="738600"/>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4799"/>
              <a:buFont typeface="Arial"/>
              <a:buNone/>
            </a:pPr>
            <a:r>
              <a:rPr b="1" i="0" lang="en-GB" sz="4799" u="none" cap="none" strike="noStrike">
                <a:solidFill>
                  <a:srgbClr val="002C47"/>
                </a:solidFill>
                <a:latin typeface="Poppins"/>
                <a:ea typeface="Poppins"/>
                <a:cs typeface="Poppins"/>
                <a:sym typeface="Poppins"/>
              </a:rPr>
              <a:t>DEFINICIÓN</a:t>
            </a:r>
            <a:endParaRPr b="0" i="0" sz="1400" u="none" cap="none" strike="noStrike">
              <a:solidFill>
                <a:srgbClr val="000000"/>
              </a:solidFill>
              <a:latin typeface="Arial"/>
              <a:ea typeface="Arial"/>
              <a:cs typeface="Arial"/>
              <a:sym typeface="Arial"/>
            </a:endParaRPr>
          </a:p>
        </p:txBody>
      </p:sp>
      <p:sp>
        <p:nvSpPr>
          <p:cNvPr id="173" name="Google Shape;173;p18"/>
          <p:cNvSpPr/>
          <p:nvPr/>
        </p:nvSpPr>
        <p:spPr>
          <a:xfrm>
            <a:off x="5181600" y="3238500"/>
            <a:ext cx="8458200" cy="16002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4" name="Google Shape;174;p18"/>
          <p:cNvSpPr/>
          <p:nvPr/>
        </p:nvSpPr>
        <p:spPr>
          <a:xfrm>
            <a:off x="5334000" y="1575879"/>
            <a:ext cx="9829800" cy="1905000"/>
          </a:xfrm>
          <a:prstGeom prst="roundRect">
            <a:avLst>
              <a:gd fmla="val 50000" name="adj"/>
            </a:avLst>
          </a:prstGeom>
          <a:solidFill>
            <a:schemeClr val="lt1">
              <a:alpha val="80000"/>
            </a:schemeClr>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500"/>
              <a:buFont typeface="Arial"/>
              <a:buNone/>
            </a:pPr>
            <a:r>
              <a:rPr b="0" i="0" lang="en-GB" sz="6500" u="none" cap="none" strike="noStrike">
                <a:solidFill>
                  <a:schemeClr val="dk1"/>
                </a:solidFill>
                <a:latin typeface="Calibri"/>
                <a:ea typeface="Calibri"/>
                <a:cs typeface="Calibri"/>
                <a:sym typeface="Calibri"/>
              </a:rPr>
              <a:t>TRABAJO HÍBRIDO</a:t>
            </a:r>
            <a:endParaRPr b="0" i="0" sz="1400" u="none" cap="none" strike="noStrike">
              <a:solidFill>
                <a:srgbClr val="000000"/>
              </a:solidFill>
              <a:latin typeface="Arial"/>
              <a:ea typeface="Arial"/>
              <a:cs typeface="Arial"/>
              <a:sym typeface="Arial"/>
            </a:endParaRPr>
          </a:p>
        </p:txBody>
      </p:sp>
      <p:pic>
        <p:nvPicPr>
          <p:cNvPr descr="Magnifying glass with solid fill" id="175" name="Google Shape;175;p18"/>
          <p:cNvPicPr preferRelativeResize="0"/>
          <p:nvPr/>
        </p:nvPicPr>
        <p:blipFill rotWithShape="1">
          <a:blip r:embed="rId4">
            <a:alphaModFix/>
          </a:blip>
          <a:srcRect b="0" l="0" r="0" t="0"/>
          <a:stretch/>
        </p:blipFill>
        <p:spPr>
          <a:xfrm>
            <a:off x="5912508" y="2120181"/>
            <a:ext cx="914400" cy="914400"/>
          </a:xfrm>
          <a:prstGeom prst="rect">
            <a:avLst/>
          </a:prstGeom>
          <a:noFill/>
          <a:ln>
            <a:noFill/>
          </a:ln>
        </p:spPr>
      </p:pic>
      <p:sp>
        <p:nvSpPr>
          <p:cNvPr id="176" name="Google Shape;176;p18"/>
          <p:cNvSpPr/>
          <p:nvPr/>
        </p:nvSpPr>
        <p:spPr>
          <a:xfrm>
            <a:off x="3657600" y="3596232"/>
            <a:ext cx="14249399" cy="6705600"/>
          </a:xfrm>
          <a:prstGeom prst="roundRect">
            <a:avLst>
              <a:gd fmla="val 29414" name="adj"/>
            </a:avLst>
          </a:prstGeom>
          <a:solidFill>
            <a:schemeClr val="lt1">
              <a:alpha val="81960"/>
            </a:schemeClr>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7" name="Google Shape;177;p18"/>
          <p:cNvSpPr txBox="1"/>
          <p:nvPr/>
        </p:nvSpPr>
        <p:spPr>
          <a:xfrm>
            <a:off x="4648200" y="4098035"/>
            <a:ext cx="12801600" cy="7807800"/>
          </a:xfrm>
          <a:prstGeom prst="rect">
            <a:avLst/>
          </a:prstGeom>
          <a:noFill/>
          <a:ln>
            <a:noFill/>
          </a:ln>
        </p:spPr>
        <p:txBody>
          <a:bodyPr anchorCtr="0" anchor="t" bIns="45700" lIns="91425" spcFirstLastPara="1" rIns="91425" wrap="square" tIns="45700">
            <a:spAutoFit/>
          </a:bodyPr>
          <a:lstStyle/>
          <a:p>
            <a:pPr indent="-387350" lvl="0" marL="457200" marR="0" rtl="0" algn="l">
              <a:lnSpc>
                <a:spcPct val="115000"/>
              </a:lnSpc>
              <a:spcBef>
                <a:spcPts val="1200"/>
              </a:spcBef>
              <a:spcAft>
                <a:spcPts val="0"/>
              </a:spcAft>
              <a:buClr>
                <a:schemeClr val="dk1"/>
              </a:buClr>
              <a:buSzPts val="2500"/>
              <a:buFont typeface="Poppins"/>
              <a:buChar char="•"/>
            </a:pPr>
            <a:r>
              <a:rPr b="0" i="0" lang="en-GB" sz="2500" u="none" cap="none" strike="noStrike">
                <a:solidFill>
                  <a:schemeClr val="dk1"/>
                </a:solidFill>
                <a:latin typeface="Poppins"/>
                <a:ea typeface="Poppins"/>
                <a:cs typeface="Poppins"/>
                <a:sym typeface="Poppins"/>
              </a:rPr>
              <a:t>Simbiosis entre el trabajo presencial y el trabajo remoto.</a:t>
            </a:r>
            <a:endParaRPr b="0" i="0" sz="2500" u="none" cap="none" strike="noStrike">
              <a:solidFill>
                <a:schemeClr val="dk1"/>
              </a:solidFill>
              <a:latin typeface="Poppins"/>
              <a:ea typeface="Poppins"/>
              <a:cs typeface="Poppins"/>
              <a:sym typeface="Poppins"/>
            </a:endParaRPr>
          </a:p>
          <a:p>
            <a:pPr indent="0" lvl="0" marL="457200" marR="0" rtl="0" algn="l">
              <a:lnSpc>
                <a:spcPct val="115000"/>
              </a:lnSpc>
              <a:spcBef>
                <a:spcPts val="1200"/>
              </a:spcBef>
              <a:spcAft>
                <a:spcPts val="0"/>
              </a:spcAft>
              <a:buClr>
                <a:srgbClr val="000000"/>
              </a:buClr>
              <a:buSzPts val="2500"/>
              <a:buFont typeface="Arial"/>
              <a:buNone/>
            </a:pPr>
            <a:r>
              <a:t/>
            </a:r>
            <a:endParaRPr b="0" i="0" sz="2500" u="none" cap="none" strike="noStrike">
              <a:solidFill>
                <a:schemeClr val="dk1"/>
              </a:solidFill>
              <a:latin typeface="Poppins"/>
              <a:ea typeface="Poppins"/>
              <a:cs typeface="Poppins"/>
              <a:sym typeface="Poppins"/>
            </a:endParaRPr>
          </a:p>
          <a:p>
            <a:pPr indent="-387350" lvl="0" marL="457200" marR="0" rtl="0" algn="l">
              <a:lnSpc>
                <a:spcPct val="115000"/>
              </a:lnSpc>
              <a:spcBef>
                <a:spcPts val="1200"/>
              </a:spcBef>
              <a:spcAft>
                <a:spcPts val="0"/>
              </a:spcAft>
              <a:buClr>
                <a:schemeClr val="dk1"/>
              </a:buClr>
              <a:buSzPts val="2500"/>
              <a:buFont typeface="Poppins"/>
              <a:buChar char="•"/>
            </a:pPr>
            <a:r>
              <a:rPr b="0" i="0" lang="en-GB" sz="2500" u="none" cap="none" strike="noStrike">
                <a:solidFill>
                  <a:schemeClr val="dk1"/>
                </a:solidFill>
                <a:latin typeface="Poppins"/>
                <a:ea typeface="Poppins"/>
                <a:cs typeface="Poppins"/>
                <a:sym typeface="Poppins"/>
              </a:rPr>
              <a:t>Adaptabilidad a los requisitos individuales y organizacionales.</a:t>
            </a:r>
            <a:endParaRPr b="0" i="0" sz="2500" u="none" cap="none" strike="noStrike">
              <a:solidFill>
                <a:schemeClr val="dk1"/>
              </a:solidFill>
              <a:latin typeface="Poppins"/>
              <a:ea typeface="Poppins"/>
              <a:cs typeface="Poppins"/>
              <a:sym typeface="Poppins"/>
            </a:endParaRPr>
          </a:p>
          <a:p>
            <a:pPr indent="0" lvl="0" marL="457200" marR="0" rtl="0" algn="l">
              <a:lnSpc>
                <a:spcPct val="115000"/>
              </a:lnSpc>
              <a:spcBef>
                <a:spcPts val="1200"/>
              </a:spcBef>
              <a:spcAft>
                <a:spcPts val="0"/>
              </a:spcAft>
              <a:buClr>
                <a:srgbClr val="000000"/>
              </a:buClr>
              <a:buSzPts val="2500"/>
              <a:buFont typeface="Arial"/>
              <a:buNone/>
            </a:pPr>
            <a:r>
              <a:t/>
            </a:r>
            <a:endParaRPr b="0" i="0" sz="2500" u="none" cap="none" strike="noStrike">
              <a:solidFill>
                <a:schemeClr val="dk1"/>
              </a:solidFill>
              <a:latin typeface="Poppins"/>
              <a:ea typeface="Poppins"/>
              <a:cs typeface="Poppins"/>
              <a:sym typeface="Poppins"/>
            </a:endParaRPr>
          </a:p>
          <a:p>
            <a:pPr indent="-387350" lvl="0" marL="457200" marR="0" rtl="0" algn="l">
              <a:lnSpc>
                <a:spcPct val="115000"/>
              </a:lnSpc>
              <a:spcBef>
                <a:spcPts val="1200"/>
              </a:spcBef>
              <a:spcAft>
                <a:spcPts val="0"/>
              </a:spcAft>
              <a:buClr>
                <a:schemeClr val="dk1"/>
              </a:buClr>
              <a:buSzPts val="2500"/>
              <a:buFont typeface="Poppins"/>
              <a:buChar char="•"/>
            </a:pPr>
            <a:r>
              <a:rPr b="0" i="0" lang="en-GB" sz="2500" u="none" cap="none" strike="noStrike">
                <a:solidFill>
                  <a:schemeClr val="dk1"/>
                </a:solidFill>
                <a:latin typeface="Poppins"/>
                <a:ea typeface="Poppins"/>
                <a:cs typeface="Poppins"/>
                <a:sym typeface="Poppins"/>
              </a:rPr>
              <a:t>Diferentes enfoques: desde días fijos en la oficina hasta presencia física según demanda.</a:t>
            </a:r>
            <a:endParaRPr b="0" i="0" sz="2500" u="none" cap="none" strike="noStrike">
              <a:solidFill>
                <a:schemeClr val="dk1"/>
              </a:solidFill>
              <a:latin typeface="Poppins"/>
              <a:ea typeface="Poppins"/>
              <a:cs typeface="Poppins"/>
              <a:sym typeface="Poppins"/>
            </a:endParaRPr>
          </a:p>
          <a:p>
            <a:pPr indent="0" lvl="0" marL="457200" marR="0" rtl="0" algn="l">
              <a:lnSpc>
                <a:spcPct val="115000"/>
              </a:lnSpc>
              <a:spcBef>
                <a:spcPts val="1200"/>
              </a:spcBef>
              <a:spcAft>
                <a:spcPts val="0"/>
              </a:spcAft>
              <a:buClr>
                <a:srgbClr val="000000"/>
              </a:buClr>
              <a:buSzPts val="2500"/>
              <a:buFont typeface="Arial"/>
              <a:buNone/>
            </a:pPr>
            <a:r>
              <a:t/>
            </a:r>
            <a:endParaRPr b="0" i="0" sz="2500" u="none" cap="none" strike="noStrike">
              <a:solidFill>
                <a:schemeClr val="dk1"/>
              </a:solidFill>
              <a:latin typeface="Poppins"/>
              <a:ea typeface="Poppins"/>
              <a:cs typeface="Poppins"/>
              <a:sym typeface="Poppins"/>
            </a:endParaRPr>
          </a:p>
          <a:p>
            <a:pPr indent="-387350" lvl="0" marL="457200" marR="0" rtl="0" algn="l">
              <a:lnSpc>
                <a:spcPct val="115000"/>
              </a:lnSpc>
              <a:spcBef>
                <a:spcPts val="1200"/>
              </a:spcBef>
              <a:spcAft>
                <a:spcPts val="0"/>
              </a:spcAft>
              <a:buClr>
                <a:schemeClr val="dk1"/>
              </a:buClr>
              <a:buSzPts val="2500"/>
              <a:buFont typeface="Poppins"/>
              <a:buChar char="•"/>
            </a:pPr>
            <a:r>
              <a:rPr b="0" i="0" lang="en-GB" sz="2500" u="none" cap="none" strike="noStrike">
                <a:solidFill>
                  <a:schemeClr val="dk1"/>
                </a:solidFill>
                <a:latin typeface="Poppins"/>
                <a:ea typeface="Poppins"/>
                <a:cs typeface="Poppins"/>
                <a:sym typeface="Poppins"/>
              </a:rPr>
              <a:t>Desafío: combinar los procesos tradicionales con nuevas formas de flexibilidad.</a:t>
            </a:r>
            <a:endParaRPr b="0" i="0" sz="2500" u="none" cap="none" strike="noStrike">
              <a:solidFill>
                <a:schemeClr val="dk1"/>
              </a:solidFill>
              <a:latin typeface="Poppins"/>
              <a:ea typeface="Poppins"/>
              <a:cs typeface="Poppins"/>
              <a:sym typeface="Poppins"/>
            </a:endParaRPr>
          </a:p>
          <a:p>
            <a:pPr indent="0" lvl="0" marL="457200" marR="0" rtl="0" algn="l">
              <a:lnSpc>
                <a:spcPct val="115000"/>
              </a:lnSpc>
              <a:spcBef>
                <a:spcPts val="1200"/>
              </a:spcBef>
              <a:spcAft>
                <a:spcPts val="0"/>
              </a:spcAft>
              <a:buClr>
                <a:srgbClr val="000000"/>
              </a:buClr>
              <a:buSzPts val="2500"/>
              <a:buFont typeface="Arial"/>
              <a:buNone/>
            </a:pPr>
            <a:r>
              <a:t/>
            </a:r>
            <a:endParaRPr b="0" i="0" sz="2500" u="none" cap="none" strike="noStrike">
              <a:solidFill>
                <a:schemeClr val="dk1"/>
              </a:solidFill>
              <a:latin typeface="Poppins"/>
              <a:ea typeface="Poppins"/>
              <a:cs typeface="Poppins"/>
              <a:sym typeface="Poppins"/>
            </a:endParaRPr>
          </a:p>
          <a:p>
            <a:pPr indent="-387350" lvl="0" marL="457200" marR="0" rtl="0" algn="l">
              <a:lnSpc>
                <a:spcPct val="115000"/>
              </a:lnSpc>
              <a:spcBef>
                <a:spcPts val="1200"/>
              </a:spcBef>
              <a:spcAft>
                <a:spcPts val="0"/>
              </a:spcAft>
              <a:buClr>
                <a:schemeClr val="dk1"/>
              </a:buClr>
              <a:buSzPts val="2500"/>
              <a:buFont typeface="Poppins"/>
              <a:buChar char="•"/>
            </a:pPr>
            <a:r>
              <a:rPr b="0" i="0" lang="en-GB" sz="2500" u="none" cap="none" strike="noStrike">
                <a:solidFill>
                  <a:schemeClr val="dk1"/>
                </a:solidFill>
                <a:latin typeface="Poppins"/>
                <a:ea typeface="Poppins"/>
                <a:cs typeface="Poppins"/>
                <a:sym typeface="Poppins"/>
              </a:rPr>
              <a:t>Papel crucial de las tecnologías digitales.</a:t>
            </a:r>
            <a:endParaRPr b="0" i="0" sz="2500" u="none" cap="none" strike="noStrike">
              <a:solidFill>
                <a:schemeClr val="dk1"/>
              </a:solidFill>
              <a:latin typeface="Poppins"/>
              <a:ea typeface="Poppins"/>
              <a:cs typeface="Poppins"/>
              <a:sym typeface="Poppins"/>
            </a:endParaRPr>
          </a:p>
          <a:p>
            <a:pPr indent="0" lvl="0" marL="457200" marR="0" rtl="0" algn="l">
              <a:lnSpc>
                <a:spcPct val="100000"/>
              </a:lnSpc>
              <a:spcBef>
                <a:spcPts val="1200"/>
              </a:spcBef>
              <a:spcAft>
                <a:spcPts val="0"/>
              </a:spcAft>
              <a:buClr>
                <a:srgbClr val="000000"/>
              </a:buClr>
              <a:buSzPts val="3500"/>
              <a:buFont typeface="Arial"/>
              <a:buNone/>
            </a:pPr>
            <a:br>
              <a:rPr b="0" i="0" lang="en-GB" sz="3500" u="none" cap="none" strike="noStrike">
                <a:solidFill>
                  <a:schemeClr val="dk1"/>
                </a:solidFill>
                <a:latin typeface="Calibri"/>
                <a:ea typeface="Calibri"/>
                <a:cs typeface="Calibri"/>
                <a:sym typeface="Calibri"/>
              </a:rPr>
            </a:br>
            <a:br>
              <a:rPr b="0" i="0" lang="en-GB" sz="3000" u="none" cap="none" strike="noStrike">
                <a:solidFill>
                  <a:schemeClr val="dk1"/>
                </a:solidFill>
                <a:latin typeface="Calibri"/>
                <a:ea typeface="Calibri"/>
                <a:cs typeface="Calibri"/>
                <a:sym typeface="Calibri"/>
              </a:rPr>
            </a:br>
            <a:endParaRPr b="0" i="0" sz="3000" u="none" cap="none" strike="noStrike">
              <a:solidFill>
                <a:schemeClr val="dk1"/>
              </a:solidFill>
              <a:latin typeface="Calibri"/>
              <a:ea typeface="Calibri"/>
              <a:cs typeface="Calibri"/>
              <a:sym typeface="Calibri"/>
            </a:endParaRPr>
          </a:p>
        </p:txBody>
      </p:sp>
      <p:grpSp>
        <p:nvGrpSpPr>
          <p:cNvPr id="178" name="Google Shape;178;p18"/>
          <p:cNvGrpSpPr/>
          <p:nvPr/>
        </p:nvGrpSpPr>
        <p:grpSpPr>
          <a:xfrm>
            <a:off x="7577863" y="698451"/>
            <a:ext cx="604561" cy="604561"/>
            <a:chOff x="0" y="0"/>
            <a:chExt cx="812800" cy="812800"/>
          </a:xfrm>
        </p:grpSpPr>
        <p:sp>
          <p:nvSpPr>
            <p:cNvPr id="179" name="Google Shape;179;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0" name="Google Shape;180;p1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81" name="Google Shape;181;p18"/>
          <p:cNvGrpSpPr/>
          <p:nvPr/>
        </p:nvGrpSpPr>
        <p:grpSpPr>
          <a:xfrm>
            <a:off x="7453615" y="681914"/>
            <a:ext cx="637642" cy="637642"/>
            <a:chOff x="0" y="0"/>
            <a:chExt cx="812800" cy="812800"/>
          </a:xfrm>
        </p:grpSpPr>
        <p:sp>
          <p:nvSpPr>
            <p:cNvPr id="182" name="Google Shape;182;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3" name="Google Shape;183;p1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9"/>
          <p:cNvSpPr txBox="1"/>
          <p:nvPr/>
        </p:nvSpPr>
        <p:spPr>
          <a:xfrm>
            <a:off x="4071175" y="423000"/>
            <a:ext cx="12041100" cy="6618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4300"/>
              <a:buFont typeface="Arial"/>
              <a:buNone/>
            </a:pPr>
            <a:r>
              <a:rPr b="1" i="0" lang="en-GB" sz="4300" u="none" cap="none" strike="noStrike">
                <a:solidFill>
                  <a:srgbClr val="002C47"/>
                </a:solidFill>
                <a:latin typeface="Poppins"/>
                <a:ea typeface="Poppins"/>
                <a:cs typeface="Poppins"/>
                <a:sym typeface="Poppins"/>
              </a:rPr>
              <a:t>PARTE PRÁCTICA: LISTA DE VERIFICACIÓN</a:t>
            </a:r>
            <a:endParaRPr b="0" i="0" sz="700" u="none" cap="none" strike="noStrike">
              <a:solidFill>
                <a:srgbClr val="000000"/>
              </a:solidFill>
              <a:latin typeface="Arial"/>
              <a:ea typeface="Arial"/>
              <a:cs typeface="Arial"/>
              <a:sym typeface="Arial"/>
            </a:endParaRPr>
          </a:p>
        </p:txBody>
      </p:sp>
      <p:sp>
        <p:nvSpPr>
          <p:cNvPr id="190" name="Google Shape;190;p19"/>
          <p:cNvSpPr/>
          <p:nvPr/>
        </p:nvSpPr>
        <p:spPr>
          <a:xfrm>
            <a:off x="2543499" y="1575505"/>
            <a:ext cx="1295400" cy="1219200"/>
          </a:xfrm>
          <a:prstGeom prst="roundRect">
            <a:avLst>
              <a:gd fmla="val 16667" name="adj"/>
            </a:avLst>
          </a:prstGeom>
          <a:noFill/>
          <a:ln cap="flat" cmpd="sng" w="50800">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1" name="Google Shape;191;p19"/>
          <p:cNvSpPr/>
          <p:nvPr/>
        </p:nvSpPr>
        <p:spPr>
          <a:xfrm>
            <a:off x="5460095" y="1603497"/>
            <a:ext cx="11743590" cy="1242957"/>
          </a:xfrm>
          <a:prstGeom prst="roundRect">
            <a:avLst>
              <a:gd fmla="val 16667" name="adj"/>
            </a:avLst>
          </a:prstGeom>
          <a:noFill/>
          <a:ln cap="flat" cmpd="sng" w="50800">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2" name="Google Shape;192;p19"/>
          <p:cNvSpPr/>
          <p:nvPr/>
        </p:nvSpPr>
        <p:spPr>
          <a:xfrm>
            <a:off x="5476477" y="3406591"/>
            <a:ext cx="11637172" cy="1295400"/>
          </a:xfrm>
          <a:prstGeom prst="roundRect">
            <a:avLst>
              <a:gd fmla="val 16667" name="adj"/>
            </a:avLst>
          </a:prstGeom>
          <a:noFill/>
          <a:ln cap="flat" cmpd="sng" w="50800">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3" name="Google Shape;193;p19"/>
          <p:cNvSpPr/>
          <p:nvPr/>
        </p:nvSpPr>
        <p:spPr>
          <a:xfrm>
            <a:off x="5449973" y="5347218"/>
            <a:ext cx="11479296" cy="1217627"/>
          </a:xfrm>
          <a:prstGeom prst="roundRect">
            <a:avLst>
              <a:gd fmla="val 16667" name="adj"/>
            </a:avLst>
          </a:prstGeom>
          <a:noFill/>
          <a:ln cap="flat" cmpd="sng" w="50800">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4" name="Google Shape;194;p19"/>
          <p:cNvSpPr/>
          <p:nvPr/>
        </p:nvSpPr>
        <p:spPr>
          <a:xfrm>
            <a:off x="5500051" y="7121245"/>
            <a:ext cx="11479295" cy="1217627"/>
          </a:xfrm>
          <a:prstGeom prst="roundRect">
            <a:avLst>
              <a:gd fmla="val 16667" name="adj"/>
            </a:avLst>
          </a:prstGeom>
          <a:noFill/>
          <a:ln cap="flat" cmpd="sng" w="50800">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Checkbox Ticked with solid fill" id="195" name="Google Shape;195;p19"/>
          <p:cNvPicPr preferRelativeResize="0"/>
          <p:nvPr/>
        </p:nvPicPr>
        <p:blipFill rotWithShape="1">
          <a:blip r:embed="rId3">
            <a:alphaModFix/>
          </a:blip>
          <a:srcRect b="0" l="0" r="0" t="0"/>
          <a:stretch/>
        </p:blipFill>
        <p:spPr>
          <a:xfrm>
            <a:off x="2543499" y="1557318"/>
            <a:ext cx="1295400" cy="1295400"/>
          </a:xfrm>
          <a:prstGeom prst="rect">
            <a:avLst/>
          </a:prstGeom>
          <a:noFill/>
          <a:ln>
            <a:noFill/>
          </a:ln>
        </p:spPr>
      </p:pic>
      <p:sp>
        <p:nvSpPr>
          <p:cNvPr id="196" name="Google Shape;196;p19"/>
          <p:cNvSpPr txBox="1"/>
          <p:nvPr/>
        </p:nvSpPr>
        <p:spPr>
          <a:xfrm>
            <a:off x="6633150" y="3740600"/>
            <a:ext cx="104805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300"/>
              <a:buFont typeface="Arial"/>
              <a:buNone/>
            </a:pPr>
            <a:r>
              <a:rPr b="0" i="0" lang="en-GB" sz="3300" u="none" cap="none" strike="noStrike">
                <a:solidFill>
                  <a:srgbClr val="000000"/>
                </a:solidFill>
                <a:latin typeface="Helvetica Neue"/>
                <a:ea typeface="Helvetica Neue"/>
                <a:cs typeface="Helvetica Neue"/>
                <a:sym typeface="Helvetica Neue"/>
              </a:rPr>
              <a:t>El acceso al lugar de trabajo es seguro y conveniente.</a:t>
            </a:r>
            <a:endParaRPr b="0" i="0" sz="3300" u="none" cap="none" strike="noStrike">
              <a:solidFill>
                <a:srgbClr val="000000"/>
              </a:solidFill>
              <a:latin typeface="Arial"/>
              <a:ea typeface="Arial"/>
              <a:cs typeface="Arial"/>
              <a:sym typeface="Arial"/>
            </a:endParaRPr>
          </a:p>
        </p:txBody>
      </p:sp>
      <p:sp>
        <p:nvSpPr>
          <p:cNvPr id="197" name="Google Shape;197;p19"/>
          <p:cNvSpPr txBox="1"/>
          <p:nvPr/>
        </p:nvSpPr>
        <p:spPr>
          <a:xfrm>
            <a:off x="6965445" y="1981062"/>
            <a:ext cx="4419900" cy="63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500"/>
              <a:buFont typeface="Arial"/>
              <a:buNone/>
            </a:pPr>
            <a:r>
              <a:rPr b="0" i="0" lang="en-GB" sz="3500" u="none" cap="none" strike="noStrike">
                <a:solidFill>
                  <a:srgbClr val="000000"/>
                </a:solidFill>
                <a:latin typeface="Helvetica Neue"/>
                <a:ea typeface="Helvetica Neue"/>
                <a:cs typeface="Helvetica Neue"/>
                <a:sym typeface="Helvetica Neue"/>
              </a:rPr>
              <a:t>Entorno de trabajo</a:t>
            </a:r>
            <a:endParaRPr b="0" i="0" sz="1400" u="none" cap="none" strike="noStrike">
              <a:solidFill>
                <a:srgbClr val="000000"/>
              </a:solidFill>
              <a:latin typeface="Arial"/>
              <a:ea typeface="Arial"/>
              <a:cs typeface="Arial"/>
              <a:sym typeface="Arial"/>
            </a:endParaRPr>
          </a:p>
        </p:txBody>
      </p:sp>
      <p:sp>
        <p:nvSpPr>
          <p:cNvPr id="198" name="Google Shape;198;p19"/>
          <p:cNvSpPr txBox="1"/>
          <p:nvPr/>
        </p:nvSpPr>
        <p:spPr>
          <a:xfrm>
            <a:off x="7066155" y="5636468"/>
            <a:ext cx="9906000" cy="63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500"/>
              <a:buFont typeface="Arial"/>
              <a:buNone/>
            </a:pPr>
            <a:r>
              <a:rPr b="0" i="0" lang="en-GB" sz="3500" u="none" cap="none" strike="noStrike">
                <a:solidFill>
                  <a:srgbClr val="000000"/>
                </a:solidFill>
                <a:latin typeface="Helvetica Neue"/>
                <a:ea typeface="Helvetica Neue"/>
                <a:cs typeface="Helvetica Neue"/>
                <a:sym typeface="Helvetica Neue"/>
              </a:rPr>
              <a:t>Luz, aire, clima y ruido en el espacio de trabajo</a:t>
            </a:r>
            <a:endParaRPr b="0" i="0" sz="1800" u="none" cap="none" strike="noStrike">
              <a:solidFill>
                <a:schemeClr val="dk1"/>
              </a:solidFill>
              <a:latin typeface="Calibri"/>
              <a:ea typeface="Calibri"/>
              <a:cs typeface="Calibri"/>
              <a:sym typeface="Calibri"/>
            </a:endParaRPr>
          </a:p>
        </p:txBody>
      </p:sp>
      <p:sp>
        <p:nvSpPr>
          <p:cNvPr id="199" name="Google Shape;199;p19"/>
          <p:cNvSpPr txBox="1"/>
          <p:nvPr/>
        </p:nvSpPr>
        <p:spPr>
          <a:xfrm>
            <a:off x="7089730" y="7382315"/>
            <a:ext cx="9144000" cy="63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500"/>
              <a:buFont typeface="Arial"/>
              <a:buNone/>
            </a:pPr>
            <a:r>
              <a:rPr b="0" i="0" lang="en-GB" sz="3500" u="none" cap="none" strike="noStrike">
                <a:solidFill>
                  <a:srgbClr val="000000"/>
                </a:solidFill>
                <a:latin typeface="Helvetica Neue"/>
                <a:ea typeface="Helvetica Neue"/>
                <a:cs typeface="Helvetica Neue"/>
                <a:sym typeface="Helvetica Neue"/>
              </a:rPr>
              <a:t>Equipamiento técnico</a:t>
            </a:r>
            <a:endParaRPr b="0" i="0" sz="3500" u="none" cap="none" strike="noStrike">
              <a:solidFill>
                <a:srgbClr val="000000"/>
              </a:solidFill>
              <a:latin typeface="Arial"/>
              <a:ea typeface="Arial"/>
              <a:cs typeface="Arial"/>
              <a:sym typeface="Arial"/>
            </a:endParaRPr>
          </a:p>
        </p:txBody>
      </p:sp>
      <p:sp>
        <p:nvSpPr>
          <p:cNvPr id="200" name="Google Shape;200;p19"/>
          <p:cNvSpPr/>
          <p:nvPr/>
        </p:nvSpPr>
        <p:spPr>
          <a:xfrm>
            <a:off x="2586025" y="3457234"/>
            <a:ext cx="1295400" cy="1219200"/>
          </a:xfrm>
          <a:prstGeom prst="roundRect">
            <a:avLst>
              <a:gd fmla="val 16667" name="adj"/>
            </a:avLst>
          </a:prstGeom>
          <a:noFill/>
          <a:ln cap="flat" cmpd="sng" w="50800">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Checkbox Ticked with solid fill" id="201" name="Google Shape;201;p19"/>
          <p:cNvPicPr preferRelativeResize="0"/>
          <p:nvPr/>
        </p:nvPicPr>
        <p:blipFill rotWithShape="1">
          <a:blip r:embed="rId3">
            <a:alphaModFix/>
          </a:blip>
          <a:srcRect b="0" l="0" r="0" t="0"/>
          <a:stretch/>
        </p:blipFill>
        <p:spPr>
          <a:xfrm>
            <a:off x="2586025" y="3419134"/>
            <a:ext cx="1295400" cy="1295400"/>
          </a:xfrm>
          <a:prstGeom prst="rect">
            <a:avLst/>
          </a:prstGeom>
          <a:noFill/>
          <a:ln>
            <a:noFill/>
          </a:ln>
        </p:spPr>
      </p:pic>
      <p:sp>
        <p:nvSpPr>
          <p:cNvPr id="202" name="Google Shape;202;p19"/>
          <p:cNvSpPr/>
          <p:nvPr/>
        </p:nvSpPr>
        <p:spPr>
          <a:xfrm>
            <a:off x="2599277" y="5280847"/>
            <a:ext cx="1295400" cy="1219200"/>
          </a:xfrm>
          <a:prstGeom prst="roundRect">
            <a:avLst>
              <a:gd fmla="val 16667" name="adj"/>
            </a:avLst>
          </a:prstGeom>
          <a:noFill/>
          <a:ln cap="flat" cmpd="sng" w="50800">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Checkbox Ticked with solid fill" id="203" name="Google Shape;203;p19"/>
          <p:cNvPicPr preferRelativeResize="0"/>
          <p:nvPr/>
        </p:nvPicPr>
        <p:blipFill rotWithShape="1">
          <a:blip r:embed="rId3">
            <a:alphaModFix/>
          </a:blip>
          <a:srcRect b="0" l="0" r="0" t="0"/>
          <a:stretch/>
        </p:blipFill>
        <p:spPr>
          <a:xfrm>
            <a:off x="2576280" y="5265745"/>
            <a:ext cx="1295400" cy="1295400"/>
          </a:xfrm>
          <a:prstGeom prst="rect">
            <a:avLst/>
          </a:prstGeom>
          <a:noFill/>
          <a:ln>
            <a:noFill/>
          </a:ln>
        </p:spPr>
      </p:pic>
      <p:sp>
        <p:nvSpPr>
          <p:cNvPr id="204" name="Google Shape;204;p19"/>
          <p:cNvSpPr/>
          <p:nvPr/>
        </p:nvSpPr>
        <p:spPr>
          <a:xfrm>
            <a:off x="2622468" y="7089358"/>
            <a:ext cx="1295400" cy="1219200"/>
          </a:xfrm>
          <a:prstGeom prst="roundRect">
            <a:avLst>
              <a:gd fmla="val 16667" name="adj"/>
            </a:avLst>
          </a:prstGeom>
          <a:noFill/>
          <a:ln cap="flat" cmpd="sng" w="50800">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Checkbox Ticked with solid fill" id="205" name="Google Shape;205;p19"/>
          <p:cNvPicPr preferRelativeResize="0"/>
          <p:nvPr/>
        </p:nvPicPr>
        <p:blipFill rotWithShape="1">
          <a:blip r:embed="rId3">
            <a:alphaModFix/>
          </a:blip>
          <a:srcRect b="0" l="0" r="0" t="0"/>
          <a:stretch/>
        </p:blipFill>
        <p:spPr>
          <a:xfrm>
            <a:off x="2622468" y="7089358"/>
            <a:ext cx="1295400" cy="1295400"/>
          </a:xfrm>
          <a:prstGeom prst="rect">
            <a:avLst/>
          </a:prstGeom>
          <a:noFill/>
          <a:ln>
            <a:noFill/>
          </a:ln>
        </p:spPr>
      </p:pic>
      <p:sp>
        <p:nvSpPr>
          <p:cNvPr id="206" name="Google Shape;206;p19"/>
          <p:cNvSpPr/>
          <p:nvPr/>
        </p:nvSpPr>
        <p:spPr>
          <a:xfrm>
            <a:off x="2599277" y="8871358"/>
            <a:ext cx="1295400" cy="1219200"/>
          </a:xfrm>
          <a:prstGeom prst="roundRect">
            <a:avLst>
              <a:gd fmla="val 16667" name="adj"/>
            </a:avLst>
          </a:prstGeom>
          <a:noFill/>
          <a:ln cap="flat" cmpd="sng" w="50800">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Checkbox Ticked with solid fill" id="207" name="Google Shape;207;p19"/>
          <p:cNvPicPr preferRelativeResize="0"/>
          <p:nvPr/>
        </p:nvPicPr>
        <p:blipFill rotWithShape="1">
          <a:blip r:embed="rId3">
            <a:alphaModFix/>
          </a:blip>
          <a:srcRect b="0" l="0" r="0" t="0"/>
          <a:stretch/>
        </p:blipFill>
        <p:spPr>
          <a:xfrm>
            <a:off x="2622468" y="8792187"/>
            <a:ext cx="1295400" cy="1295400"/>
          </a:xfrm>
          <a:prstGeom prst="rect">
            <a:avLst/>
          </a:prstGeom>
          <a:noFill/>
          <a:ln>
            <a:noFill/>
          </a:ln>
        </p:spPr>
      </p:pic>
      <p:sp>
        <p:nvSpPr>
          <p:cNvPr id="208" name="Google Shape;208;p19"/>
          <p:cNvSpPr/>
          <p:nvPr/>
        </p:nvSpPr>
        <p:spPr>
          <a:xfrm>
            <a:off x="5449973" y="8830727"/>
            <a:ext cx="11598965" cy="1217627"/>
          </a:xfrm>
          <a:prstGeom prst="roundRect">
            <a:avLst>
              <a:gd fmla="val 16667" name="adj"/>
            </a:avLst>
          </a:prstGeom>
          <a:noFill/>
          <a:ln cap="flat" cmpd="sng" w="50800">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9" name="Google Shape;209;p19"/>
          <p:cNvSpPr txBox="1"/>
          <p:nvPr/>
        </p:nvSpPr>
        <p:spPr>
          <a:xfrm>
            <a:off x="7089730" y="9026975"/>
            <a:ext cx="9144000" cy="63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500"/>
              <a:buFont typeface="Arial"/>
              <a:buNone/>
            </a:pPr>
            <a:r>
              <a:rPr b="0" i="0" lang="en-GB" sz="3500" u="none" cap="none" strike="noStrike">
                <a:solidFill>
                  <a:srgbClr val="000000"/>
                </a:solidFill>
                <a:latin typeface="Helvetica Neue"/>
                <a:ea typeface="Helvetica Neue"/>
                <a:cs typeface="Helvetica Neue"/>
                <a:sym typeface="Helvetica Neue"/>
              </a:rPr>
              <a:t>Mesas y sillas de trabajo</a:t>
            </a:r>
            <a:endParaRPr b="0" i="0" sz="3500" u="none" cap="none" strike="noStrike">
              <a:solidFill>
                <a:srgbClr val="000000"/>
              </a:solidFill>
              <a:latin typeface="Helvetica Neue"/>
              <a:ea typeface="Helvetica Neue"/>
              <a:cs typeface="Helvetica Neue"/>
              <a:sym typeface="Helvetica Neue"/>
            </a:endParaRPr>
          </a:p>
        </p:txBody>
      </p:sp>
      <p:pic>
        <p:nvPicPr>
          <p:cNvPr descr="Shield Tick with solid fill" id="210" name="Google Shape;210;p19"/>
          <p:cNvPicPr preferRelativeResize="0"/>
          <p:nvPr/>
        </p:nvPicPr>
        <p:blipFill rotWithShape="1">
          <a:blip r:embed="rId4">
            <a:alphaModFix/>
          </a:blip>
          <a:srcRect b="0" l="0" r="0" t="0"/>
          <a:stretch/>
        </p:blipFill>
        <p:spPr>
          <a:xfrm>
            <a:off x="5718743" y="3590633"/>
            <a:ext cx="914400" cy="914400"/>
          </a:xfrm>
          <a:prstGeom prst="rect">
            <a:avLst/>
          </a:prstGeom>
          <a:noFill/>
          <a:ln>
            <a:noFill/>
          </a:ln>
        </p:spPr>
      </p:pic>
      <p:pic>
        <p:nvPicPr>
          <p:cNvPr descr="Monitor with solid fill" id="211" name="Google Shape;211;p19"/>
          <p:cNvPicPr preferRelativeResize="0"/>
          <p:nvPr/>
        </p:nvPicPr>
        <p:blipFill rotWithShape="1">
          <a:blip r:embed="rId5">
            <a:alphaModFix/>
          </a:blip>
          <a:srcRect b="0" l="0" r="0" t="0"/>
          <a:stretch/>
        </p:blipFill>
        <p:spPr>
          <a:xfrm>
            <a:off x="5782050" y="7279858"/>
            <a:ext cx="914400" cy="914400"/>
          </a:xfrm>
          <a:prstGeom prst="rect">
            <a:avLst/>
          </a:prstGeom>
          <a:noFill/>
          <a:ln>
            <a:noFill/>
          </a:ln>
        </p:spPr>
      </p:pic>
      <p:pic>
        <p:nvPicPr>
          <p:cNvPr descr="Window with solid fill" id="212" name="Google Shape;212;p19"/>
          <p:cNvPicPr preferRelativeResize="0"/>
          <p:nvPr/>
        </p:nvPicPr>
        <p:blipFill rotWithShape="1">
          <a:blip r:embed="rId6">
            <a:alphaModFix/>
          </a:blip>
          <a:srcRect b="0" l="0" r="0" t="0"/>
          <a:stretch/>
        </p:blipFill>
        <p:spPr>
          <a:xfrm>
            <a:off x="5782050" y="5498831"/>
            <a:ext cx="914400" cy="914400"/>
          </a:xfrm>
          <a:prstGeom prst="rect">
            <a:avLst/>
          </a:prstGeom>
          <a:noFill/>
          <a:ln>
            <a:noFill/>
          </a:ln>
        </p:spPr>
      </p:pic>
      <p:pic>
        <p:nvPicPr>
          <p:cNvPr descr="Office Chair with solid fill" id="213" name="Google Shape;213;p19"/>
          <p:cNvPicPr preferRelativeResize="0"/>
          <p:nvPr/>
        </p:nvPicPr>
        <p:blipFill rotWithShape="1">
          <a:blip r:embed="rId7">
            <a:alphaModFix/>
          </a:blip>
          <a:srcRect b="0" l="0" r="0" t="0"/>
          <a:stretch/>
        </p:blipFill>
        <p:spPr>
          <a:xfrm>
            <a:off x="5810128" y="8943370"/>
            <a:ext cx="914400" cy="914400"/>
          </a:xfrm>
          <a:prstGeom prst="rect">
            <a:avLst/>
          </a:prstGeom>
          <a:noFill/>
          <a:ln>
            <a:noFill/>
          </a:ln>
        </p:spPr>
      </p:pic>
      <p:pic>
        <p:nvPicPr>
          <p:cNvPr descr="Desk with solid fill" id="214" name="Google Shape;214;p19"/>
          <p:cNvPicPr preferRelativeResize="0"/>
          <p:nvPr/>
        </p:nvPicPr>
        <p:blipFill rotWithShape="1">
          <a:blip r:embed="rId8">
            <a:alphaModFix/>
          </a:blip>
          <a:srcRect b="0" l="0" r="0" t="0"/>
          <a:stretch/>
        </p:blipFill>
        <p:spPr>
          <a:xfrm>
            <a:off x="5755570" y="1814280"/>
            <a:ext cx="914400" cy="914400"/>
          </a:xfrm>
          <a:prstGeom prst="rect">
            <a:avLst/>
          </a:prstGeom>
          <a:noFill/>
          <a:ln>
            <a:noFill/>
          </a:ln>
        </p:spPr>
      </p:pic>
      <p:sp>
        <p:nvSpPr>
          <p:cNvPr id="215" name="Google Shape;215;p19"/>
          <p:cNvSpPr/>
          <p:nvPr/>
        </p:nvSpPr>
        <p:spPr>
          <a:xfrm flipH="1" rot="10598374">
            <a:off x="-319431" y="-940577"/>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6" name="Google Shape;216;p19"/>
          <p:cNvSpPr/>
          <p:nvPr/>
        </p:nvSpPr>
        <p:spPr>
          <a:xfrm rot="-10602057">
            <a:off x="13468653" y="-796904"/>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grpSp>
        <p:nvGrpSpPr>
          <p:cNvPr id="222" name="Google Shape;222;p20"/>
          <p:cNvGrpSpPr/>
          <p:nvPr/>
        </p:nvGrpSpPr>
        <p:grpSpPr>
          <a:xfrm>
            <a:off x="5940775" y="946396"/>
            <a:ext cx="857867" cy="857867"/>
            <a:chOff x="0" y="0"/>
            <a:chExt cx="812800" cy="812800"/>
          </a:xfrm>
        </p:grpSpPr>
        <p:sp>
          <p:nvSpPr>
            <p:cNvPr id="223" name="Google Shape;223;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4" name="Google Shape;224;p2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25" name="Google Shape;225;p20"/>
          <p:cNvGrpSpPr/>
          <p:nvPr/>
        </p:nvGrpSpPr>
        <p:grpSpPr>
          <a:xfrm>
            <a:off x="6592862" y="2226096"/>
            <a:ext cx="604566" cy="604566"/>
            <a:chOff x="0" y="0"/>
            <a:chExt cx="812800" cy="812800"/>
          </a:xfrm>
        </p:grpSpPr>
        <p:sp>
          <p:nvSpPr>
            <p:cNvPr id="226" name="Google Shape;226;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7" name="Google Shape;227;p2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28" name="Google Shape;228;p20"/>
          <p:cNvGrpSpPr/>
          <p:nvPr/>
        </p:nvGrpSpPr>
        <p:grpSpPr>
          <a:xfrm>
            <a:off x="5825201" y="681913"/>
            <a:ext cx="637633" cy="637633"/>
            <a:chOff x="0" y="0"/>
            <a:chExt cx="812800" cy="812800"/>
          </a:xfrm>
        </p:grpSpPr>
        <p:sp>
          <p:nvSpPr>
            <p:cNvPr id="229" name="Google Shape;229;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0" name="Google Shape;230;p2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31" name="Google Shape;231;p20"/>
          <p:cNvSpPr/>
          <p:nvPr/>
        </p:nvSpPr>
        <p:spPr>
          <a:xfrm>
            <a:off x="-112900" y="0"/>
            <a:ext cx="12268178" cy="10287026"/>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3">
              <a:alphaModFix/>
            </a:blip>
            <a:stretch>
              <a:fillRect b="0" l="-17353" r="-5970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2" name="Google Shape;232;p20"/>
          <p:cNvSpPr txBox="1"/>
          <p:nvPr/>
        </p:nvSpPr>
        <p:spPr>
          <a:xfrm>
            <a:off x="6854438" y="741691"/>
            <a:ext cx="6756900" cy="738600"/>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4799"/>
              <a:buFont typeface="Arial"/>
              <a:buNone/>
            </a:pPr>
            <a:r>
              <a:rPr b="1" i="0" lang="en-GB" sz="4799" u="none" cap="none" strike="noStrike">
                <a:solidFill>
                  <a:srgbClr val="002C47"/>
                </a:solidFill>
                <a:latin typeface="Poppins"/>
                <a:ea typeface="Poppins"/>
                <a:cs typeface="Poppins"/>
                <a:sym typeface="Poppins"/>
              </a:rPr>
              <a:t>    DEFINICIÓN</a:t>
            </a:r>
            <a:endParaRPr b="0" i="0" sz="1400" u="none" cap="none" strike="noStrike">
              <a:solidFill>
                <a:srgbClr val="000000"/>
              </a:solidFill>
              <a:latin typeface="Arial"/>
              <a:ea typeface="Arial"/>
              <a:cs typeface="Arial"/>
              <a:sym typeface="Arial"/>
            </a:endParaRPr>
          </a:p>
        </p:txBody>
      </p:sp>
      <p:sp>
        <p:nvSpPr>
          <p:cNvPr id="233" name="Google Shape;233;p20"/>
          <p:cNvSpPr/>
          <p:nvPr/>
        </p:nvSpPr>
        <p:spPr>
          <a:xfrm>
            <a:off x="5181600" y="3238500"/>
            <a:ext cx="8458200" cy="16002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4" name="Google Shape;234;p20"/>
          <p:cNvSpPr/>
          <p:nvPr/>
        </p:nvSpPr>
        <p:spPr>
          <a:xfrm>
            <a:off x="5334000" y="1575879"/>
            <a:ext cx="9829800" cy="1905000"/>
          </a:xfrm>
          <a:prstGeom prst="roundRect">
            <a:avLst>
              <a:gd fmla="val 50000" name="adj"/>
            </a:avLst>
          </a:prstGeom>
          <a:solidFill>
            <a:schemeClr val="lt1">
              <a:alpha val="80000"/>
            </a:schemeClr>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500"/>
              <a:buFont typeface="Arial"/>
              <a:buNone/>
            </a:pPr>
            <a:r>
              <a:rPr b="0" i="0" lang="en-GB" sz="6500" u="none" cap="none" strike="noStrike">
                <a:solidFill>
                  <a:schemeClr val="dk1"/>
                </a:solidFill>
                <a:latin typeface="Calibri"/>
                <a:ea typeface="Calibri"/>
                <a:cs typeface="Calibri"/>
                <a:sym typeface="Calibri"/>
              </a:rPr>
              <a:t>TRABAJO HÍBRIDO</a:t>
            </a:r>
            <a:endParaRPr b="0" i="0" sz="1400" u="none" cap="none" strike="noStrike">
              <a:solidFill>
                <a:srgbClr val="000000"/>
              </a:solidFill>
              <a:latin typeface="Arial"/>
              <a:ea typeface="Arial"/>
              <a:cs typeface="Arial"/>
              <a:sym typeface="Arial"/>
            </a:endParaRPr>
          </a:p>
        </p:txBody>
      </p:sp>
      <p:pic>
        <p:nvPicPr>
          <p:cNvPr descr="Magnifying glass with solid fill" id="235" name="Google Shape;235;p20"/>
          <p:cNvPicPr preferRelativeResize="0"/>
          <p:nvPr/>
        </p:nvPicPr>
        <p:blipFill rotWithShape="1">
          <a:blip r:embed="rId4">
            <a:alphaModFix/>
          </a:blip>
          <a:srcRect b="0" l="0" r="0" t="0"/>
          <a:stretch/>
        </p:blipFill>
        <p:spPr>
          <a:xfrm>
            <a:off x="5912508" y="2120181"/>
            <a:ext cx="914400" cy="914400"/>
          </a:xfrm>
          <a:prstGeom prst="rect">
            <a:avLst/>
          </a:prstGeom>
          <a:noFill/>
          <a:ln>
            <a:noFill/>
          </a:ln>
        </p:spPr>
      </p:pic>
      <p:sp>
        <p:nvSpPr>
          <p:cNvPr id="236" name="Google Shape;236;p20"/>
          <p:cNvSpPr/>
          <p:nvPr/>
        </p:nvSpPr>
        <p:spPr>
          <a:xfrm>
            <a:off x="3657601" y="3596232"/>
            <a:ext cx="14020800" cy="6604651"/>
          </a:xfrm>
          <a:prstGeom prst="roundRect">
            <a:avLst>
              <a:gd fmla="val 29414" name="adj"/>
            </a:avLst>
          </a:prstGeom>
          <a:solidFill>
            <a:schemeClr val="lt1">
              <a:alpha val="81960"/>
            </a:schemeClr>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7" name="Google Shape;237;p20"/>
          <p:cNvSpPr txBox="1"/>
          <p:nvPr/>
        </p:nvSpPr>
        <p:spPr>
          <a:xfrm>
            <a:off x="4648200" y="4098035"/>
            <a:ext cx="12801600" cy="604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500"/>
              <a:buFont typeface="Arial"/>
              <a:buNone/>
            </a:pPr>
            <a:r>
              <a:rPr b="0" i="0" lang="en-GB" sz="5500" u="none" cap="none" strike="noStrike">
                <a:solidFill>
                  <a:schemeClr val="dk1"/>
                </a:solidFill>
                <a:latin typeface="Calibri"/>
                <a:ea typeface="Calibri"/>
                <a:cs typeface="Calibri"/>
                <a:sym typeface="Calibri"/>
              </a:rPr>
              <a:t> Objetivos de gestión en el trabajo híbrido: </a:t>
            </a:r>
            <a:endParaRPr b="0" i="0" sz="900" u="none" cap="none" strike="noStrike">
              <a:solidFill>
                <a:srgbClr val="000000"/>
              </a:solidFill>
              <a:latin typeface="Calibri"/>
              <a:ea typeface="Calibri"/>
              <a:cs typeface="Calibri"/>
              <a:sym typeface="Calibri"/>
            </a:endParaRPr>
          </a:p>
          <a:p>
            <a:pPr indent="-234950" lvl="0" marL="457200" marR="0" rtl="0" algn="l">
              <a:lnSpc>
                <a:spcPct val="100000"/>
              </a:lnSpc>
              <a:spcBef>
                <a:spcPts val="0"/>
              </a:spcBef>
              <a:spcAft>
                <a:spcPts val="0"/>
              </a:spcAft>
              <a:buClr>
                <a:schemeClr val="dk1"/>
              </a:buClr>
              <a:buSzPts val="3500"/>
              <a:buFont typeface="Arial"/>
              <a:buNone/>
            </a:pPr>
            <a:r>
              <a:t/>
            </a:r>
            <a:endParaRPr b="0" i="0" sz="3000" u="none" cap="none" strike="noStrike">
              <a:solidFill>
                <a:schemeClr val="dk1"/>
              </a:solidFill>
              <a:latin typeface="Calibri"/>
              <a:ea typeface="Calibri"/>
              <a:cs typeface="Calibri"/>
              <a:sym typeface="Calibri"/>
            </a:endParaRPr>
          </a:p>
          <a:p>
            <a:pPr indent="0" lvl="0" marL="45720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Calibri"/>
                <a:ea typeface="Calibri"/>
                <a:cs typeface="Calibri"/>
                <a:sym typeface="Calibri"/>
              </a:rPr>
              <a:t>         </a:t>
            </a:r>
            <a:r>
              <a:rPr b="0" i="0" lang="en-GB" sz="3000" u="none" cap="none" strike="noStrike">
                <a:solidFill>
                  <a:schemeClr val="dk1"/>
                </a:solidFill>
                <a:latin typeface="Calibri"/>
                <a:ea typeface="Calibri"/>
                <a:cs typeface="Calibri"/>
                <a:sym typeface="Calibri"/>
              </a:rPr>
              <a:t>  Lograr un equilibrio entre las necesidades individuales</a:t>
            </a:r>
            <a:endParaRPr b="0" i="0" sz="3000" u="none" cap="none" strike="noStrike">
              <a:solidFill>
                <a:schemeClr val="dk1"/>
              </a:solidFill>
              <a:latin typeface="Calibri"/>
              <a:ea typeface="Calibri"/>
              <a:cs typeface="Calibri"/>
              <a:sym typeface="Calibri"/>
            </a:endParaRPr>
          </a:p>
          <a:p>
            <a:pPr indent="0" lvl="0" marL="457200" marR="0" rtl="0" algn="ctr">
              <a:lnSpc>
                <a:spcPct val="100000"/>
              </a:lnSpc>
              <a:spcBef>
                <a:spcPts val="0"/>
              </a:spcBef>
              <a:spcAft>
                <a:spcPts val="0"/>
              </a:spcAft>
              <a:buClr>
                <a:srgbClr val="000000"/>
              </a:buClr>
              <a:buSzPts val="3000"/>
              <a:buFont typeface="Arial"/>
              <a:buNone/>
            </a:pPr>
            <a:r>
              <a:rPr b="0" i="0" lang="en-GB" sz="3000" u="none" cap="none" strike="noStrike">
                <a:solidFill>
                  <a:schemeClr val="dk1"/>
                </a:solidFill>
                <a:latin typeface="Calibri"/>
                <a:ea typeface="Calibri"/>
                <a:cs typeface="Calibri"/>
                <a:sym typeface="Calibri"/>
              </a:rPr>
              <a:t>y un trato justo para todos</a:t>
            </a:r>
            <a:endParaRPr b="0" i="0" sz="3000" u="none" cap="none" strike="noStrike">
              <a:solidFill>
                <a:schemeClr val="dk1"/>
              </a:solidFill>
              <a:latin typeface="Calibri"/>
              <a:ea typeface="Calibri"/>
              <a:cs typeface="Calibri"/>
              <a:sym typeface="Calibri"/>
            </a:endParaRPr>
          </a:p>
          <a:p>
            <a:pPr indent="0" lvl="0" marL="45720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chemeClr val="dk1"/>
                </a:solidFill>
                <a:latin typeface="Calibri"/>
                <a:ea typeface="Calibri"/>
                <a:cs typeface="Calibri"/>
                <a:sym typeface="Calibri"/>
              </a:rPr>
              <a:t>      </a:t>
            </a:r>
            <a:endParaRPr b="0" i="0" sz="3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chemeClr val="dk1"/>
                </a:solidFill>
                <a:latin typeface="Calibri"/>
                <a:ea typeface="Calibri"/>
                <a:cs typeface="Calibri"/>
                <a:sym typeface="Calibri"/>
              </a:rPr>
              <a:t>    Ser inclusivo</a:t>
            </a:r>
            <a:endParaRPr b="0" i="0" sz="3000" u="none" cap="none" strike="noStrike">
              <a:solidFill>
                <a:schemeClr val="dk1"/>
              </a:solidFill>
              <a:latin typeface="Calibri"/>
              <a:ea typeface="Calibri"/>
              <a:cs typeface="Calibri"/>
              <a:sym typeface="Calibri"/>
            </a:endParaRPr>
          </a:p>
          <a:p>
            <a:pPr indent="-234950" lvl="0" marL="457200" marR="0" rtl="0" algn="l">
              <a:lnSpc>
                <a:spcPct val="100000"/>
              </a:lnSpc>
              <a:spcBef>
                <a:spcPts val="0"/>
              </a:spcBef>
              <a:spcAft>
                <a:spcPts val="0"/>
              </a:spcAft>
              <a:buClr>
                <a:schemeClr val="dk1"/>
              </a:buClr>
              <a:buSzPts val="3500"/>
              <a:buFont typeface="Arial"/>
              <a:buNone/>
            </a:pPr>
            <a:r>
              <a:t/>
            </a:r>
            <a:endParaRPr b="0" i="0" sz="3000" u="none" cap="none" strike="noStrike">
              <a:solidFill>
                <a:schemeClr val="dk1"/>
              </a:solidFill>
              <a:latin typeface="Calibri"/>
              <a:ea typeface="Calibri"/>
              <a:cs typeface="Calibri"/>
              <a:sym typeface="Calibri"/>
            </a:endParaRPr>
          </a:p>
          <a:p>
            <a:pPr indent="-234950" lvl="0" marL="457200" marR="0" rtl="0" algn="ctr">
              <a:lnSpc>
                <a:spcPct val="100000"/>
              </a:lnSpc>
              <a:spcBef>
                <a:spcPts val="0"/>
              </a:spcBef>
              <a:spcAft>
                <a:spcPts val="0"/>
              </a:spcAft>
              <a:buClr>
                <a:schemeClr val="dk1"/>
              </a:buClr>
              <a:buSzPts val="3500"/>
              <a:buFont typeface="Arial"/>
              <a:buNone/>
            </a:pPr>
            <a:r>
              <a:t/>
            </a:r>
            <a:endParaRPr b="0" i="0" sz="3000" u="none" cap="none" strike="noStrike">
              <a:solidFill>
                <a:schemeClr val="dk1"/>
              </a:solidFill>
              <a:latin typeface="Calibri"/>
              <a:ea typeface="Calibri"/>
              <a:cs typeface="Calibri"/>
              <a:sym typeface="Calibri"/>
            </a:endParaRPr>
          </a:p>
          <a:p>
            <a:pPr indent="0" lvl="0" marL="457200" marR="0" rtl="0" algn="ctr">
              <a:lnSpc>
                <a:spcPct val="100000"/>
              </a:lnSpc>
              <a:spcBef>
                <a:spcPts val="0"/>
              </a:spcBef>
              <a:spcAft>
                <a:spcPts val="0"/>
              </a:spcAft>
              <a:buClr>
                <a:srgbClr val="000000"/>
              </a:buClr>
              <a:buSzPts val="3000"/>
              <a:buFont typeface="Arial"/>
              <a:buNone/>
            </a:pPr>
            <a:r>
              <a:rPr b="0" i="0" lang="en-GB" sz="3000" u="none" cap="none" strike="noStrike">
                <a:solidFill>
                  <a:schemeClr val="dk1"/>
                </a:solidFill>
                <a:latin typeface="Calibri"/>
                <a:ea typeface="Calibri"/>
                <a:cs typeface="Calibri"/>
                <a:sym typeface="Calibri"/>
              </a:rPr>
              <a:t>                 Mantener la cultura corporativa y la coherencia organizacional, independientemente del lugar de trabajo del individuo.</a:t>
            </a:r>
            <a:br>
              <a:rPr b="0" i="0" lang="en-GB" sz="3000" u="none" cap="none" strike="noStrike">
                <a:solidFill>
                  <a:schemeClr val="dk1"/>
                </a:solidFill>
                <a:latin typeface="Calibri"/>
                <a:ea typeface="Calibri"/>
                <a:cs typeface="Calibri"/>
                <a:sym typeface="Calibri"/>
              </a:rPr>
            </a:br>
            <a:endParaRPr b="0" i="0" sz="3000" u="none" cap="none" strike="noStrike">
              <a:solidFill>
                <a:schemeClr val="dk1"/>
              </a:solidFill>
              <a:latin typeface="Calibri"/>
              <a:ea typeface="Calibri"/>
              <a:cs typeface="Calibri"/>
              <a:sym typeface="Calibri"/>
            </a:endParaRPr>
          </a:p>
        </p:txBody>
      </p:sp>
      <p:grpSp>
        <p:nvGrpSpPr>
          <p:cNvPr id="238" name="Google Shape;238;p20"/>
          <p:cNvGrpSpPr/>
          <p:nvPr/>
        </p:nvGrpSpPr>
        <p:grpSpPr>
          <a:xfrm>
            <a:off x="7877350" y="808726"/>
            <a:ext cx="604561" cy="604561"/>
            <a:chOff x="0" y="0"/>
            <a:chExt cx="812800" cy="812800"/>
          </a:xfrm>
        </p:grpSpPr>
        <p:sp>
          <p:nvSpPr>
            <p:cNvPr id="239" name="Google Shape;239;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0" name="Google Shape;240;p2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41" name="Google Shape;241;p20"/>
          <p:cNvGrpSpPr/>
          <p:nvPr/>
        </p:nvGrpSpPr>
        <p:grpSpPr>
          <a:xfrm>
            <a:off x="7625940" y="496526"/>
            <a:ext cx="637642" cy="637642"/>
            <a:chOff x="0" y="0"/>
            <a:chExt cx="812800" cy="812800"/>
          </a:xfrm>
        </p:grpSpPr>
        <p:sp>
          <p:nvSpPr>
            <p:cNvPr id="242" name="Google Shape;242;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3" name="Google Shape;243;p2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descr="Scales of justice with solid fill" id="244" name="Google Shape;244;p20"/>
          <p:cNvPicPr preferRelativeResize="0"/>
          <p:nvPr/>
        </p:nvPicPr>
        <p:blipFill rotWithShape="1">
          <a:blip r:embed="rId5">
            <a:alphaModFix/>
          </a:blip>
          <a:srcRect b="0" l="0" r="0" t="0"/>
          <a:stretch/>
        </p:blipFill>
        <p:spPr>
          <a:xfrm>
            <a:off x="4457552" y="5202849"/>
            <a:ext cx="1050621" cy="1050621"/>
          </a:xfrm>
          <a:prstGeom prst="rect">
            <a:avLst/>
          </a:prstGeom>
          <a:noFill/>
          <a:ln>
            <a:noFill/>
          </a:ln>
        </p:spPr>
      </p:pic>
      <p:pic>
        <p:nvPicPr>
          <p:cNvPr descr="Judge female with solid fill" id="245" name="Google Shape;245;p20"/>
          <p:cNvPicPr preferRelativeResize="0"/>
          <p:nvPr/>
        </p:nvPicPr>
        <p:blipFill rotWithShape="1">
          <a:blip r:embed="rId6">
            <a:alphaModFix/>
          </a:blip>
          <a:srcRect b="0" l="0" r="0" t="0"/>
          <a:stretch/>
        </p:blipFill>
        <p:spPr>
          <a:xfrm>
            <a:off x="4571995" y="6892138"/>
            <a:ext cx="1162782" cy="1162782"/>
          </a:xfrm>
          <a:prstGeom prst="rect">
            <a:avLst/>
          </a:prstGeom>
          <a:noFill/>
          <a:ln>
            <a:noFill/>
          </a:ln>
        </p:spPr>
      </p:pic>
      <p:pic>
        <p:nvPicPr>
          <p:cNvPr descr="Cycle with people with solid fill" id="246" name="Google Shape;246;p20"/>
          <p:cNvPicPr preferRelativeResize="0"/>
          <p:nvPr/>
        </p:nvPicPr>
        <p:blipFill rotWithShape="1">
          <a:blip r:embed="rId7">
            <a:alphaModFix/>
          </a:blip>
          <a:srcRect b="0" l="0" r="0" t="0"/>
          <a:stretch/>
        </p:blipFill>
        <p:spPr>
          <a:xfrm>
            <a:off x="4331669" y="8363622"/>
            <a:ext cx="1643436" cy="164343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1"/>
          <p:cNvSpPr/>
          <p:nvPr/>
        </p:nvSpPr>
        <p:spPr>
          <a:xfrm flipH="1" rot="4721273">
            <a:off x="-2772266" y="1826244"/>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3" name="Google Shape;253;p21"/>
          <p:cNvSpPr/>
          <p:nvPr/>
        </p:nvSpPr>
        <p:spPr>
          <a:xfrm>
            <a:off x="-112900" y="0"/>
            <a:ext cx="5065900" cy="10287000"/>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3" r="-5970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4" name="Google Shape;254;p21"/>
          <p:cNvSpPr txBox="1"/>
          <p:nvPr/>
        </p:nvSpPr>
        <p:spPr>
          <a:xfrm>
            <a:off x="3582800" y="495300"/>
            <a:ext cx="15011400" cy="1910100"/>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Clr>
                <a:srgbClr val="000000"/>
              </a:buClr>
              <a:buSzPts val="5826"/>
              <a:buFont typeface="Arial"/>
              <a:buNone/>
            </a:pPr>
            <a:r>
              <a:rPr b="1" i="0" lang="en-GB" sz="5826" u="none" cap="none" strike="noStrike">
                <a:solidFill>
                  <a:srgbClr val="000000"/>
                </a:solidFill>
                <a:latin typeface="Poppins"/>
                <a:ea typeface="Poppins"/>
                <a:cs typeface="Poppins"/>
                <a:sym typeface="Poppins"/>
              </a:rPr>
              <a:t>Resumen de los modelos de trabajo híbrido</a:t>
            </a:r>
            <a:endParaRPr b="0" i="0" sz="5726" u="none" cap="none" strike="noStrike">
              <a:solidFill>
                <a:srgbClr val="000000"/>
              </a:solidFill>
              <a:latin typeface="Arial"/>
              <a:ea typeface="Arial"/>
              <a:cs typeface="Arial"/>
              <a:sym typeface="Arial"/>
            </a:endParaRPr>
          </a:p>
        </p:txBody>
      </p:sp>
      <p:sp>
        <p:nvSpPr>
          <p:cNvPr id="255" name="Google Shape;255;p21"/>
          <p:cNvSpPr txBox="1"/>
          <p:nvPr/>
        </p:nvSpPr>
        <p:spPr>
          <a:xfrm>
            <a:off x="6631025" y="2636475"/>
            <a:ext cx="11123700" cy="8756400"/>
          </a:xfrm>
          <a:prstGeom prst="rect">
            <a:avLst/>
          </a:prstGeom>
          <a:noFill/>
          <a:ln>
            <a:noFill/>
          </a:ln>
        </p:spPr>
        <p:txBody>
          <a:bodyPr anchorCtr="0" anchor="t" bIns="0" lIns="0" spcFirstLastPara="1" rIns="0" wrap="square" tIns="0">
            <a:spAutoFit/>
          </a:bodyPr>
          <a:lstStyle/>
          <a:p>
            <a:pPr indent="-393636" lvl="0" marL="457200" marR="0" rtl="0" algn="l">
              <a:lnSpc>
                <a:spcPct val="115000"/>
              </a:lnSpc>
              <a:spcBef>
                <a:spcPts val="1200"/>
              </a:spcBef>
              <a:spcAft>
                <a:spcPts val="0"/>
              </a:spcAft>
              <a:buClr>
                <a:srgbClr val="000000"/>
              </a:buClr>
              <a:buSzPts val="2599"/>
              <a:buFont typeface="Poppins"/>
              <a:buChar char="-"/>
            </a:pPr>
            <a:r>
              <a:rPr b="0" i="0" lang="en-GB" sz="2599" u="none" cap="none" strike="noStrike">
                <a:solidFill>
                  <a:srgbClr val="000000"/>
                </a:solidFill>
                <a:latin typeface="Poppins"/>
                <a:ea typeface="Poppins"/>
                <a:cs typeface="Poppins"/>
                <a:sym typeface="Poppins"/>
              </a:rPr>
              <a:t>Enfoque en la eficiencia y la satisfacción de los empleados.</a:t>
            </a:r>
            <a:endParaRPr b="0" i="0" sz="2599" u="none" cap="none" strike="noStrike">
              <a:solidFill>
                <a:srgbClr val="000000"/>
              </a:solidFill>
              <a:latin typeface="Poppins"/>
              <a:ea typeface="Poppins"/>
              <a:cs typeface="Poppins"/>
              <a:sym typeface="Poppins"/>
            </a:endParaRPr>
          </a:p>
          <a:p>
            <a:pPr indent="-393636" lvl="0" marL="457200" marR="0" rtl="0" algn="l">
              <a:lnSpc>
                <a:spcPct val="115000"/>
              </a:lnSpc>
              <a:spcBef>
                <a:spcPts val="0"/>
              </a:spcBef>
              <a:spcAft>
                <a:spcPts val="0"/>
              </a:spcAft>
              <a:buClr>
                <a:srgbClr val="000000"/>
              </a:buClr>
              <a:buSzPts val="2599"/>
              <a:buFont typeface="Poppins"/>
              <a:buChar char="-"/>
            </a:pPr>
            <a:r>
              <a:rPr b="0" i="0" lang="en-GB" sz="2599" u="none" cap="none" strike="noStrike">
                <a:solidFill>
                  <a:srgbClr val="000000"/>
                </a:solidFill>
                <a:latin typeface="Poppins"/>
                <a:ea typeface="Poppins"/>
                <a:cs typeface="Poppins"/>
                <a:sym typeface="Poppins"/>
              </a:rPr>
              <a:t>Crear una situación beneficiosa tanto para empleados como para empleadores.</a:t>
            </a:r>
            <a:endParaRPr b="0" i="0" sz="2599" u="none" cap="none" strike="noStrike">
              <a:solidFill>
                <a:srgbClr val="000000"/>
              </a:solidFill>
              <a:latin typeface="Poppins"/>
              <a:ea typeface="Poppins"/>
              <a:cs typeface="Poppins"/>
              <a:sym typeface="Poppins"/>
            </a:endParaRPr>
          </a:p>
          <a:p>
            <a:pPr indent="0" lvl="0" marL="0" marR="0" rtl="0" algn="l">
              <a:lnSpc>
                <a:spcPct val="115000"/>
              </a:lnSpc>
              <a:spcBef>
                <a:spcPts val="1200"/>
              </a:spcBef>
              <a:spcAft>
                <a:spcPts val="0"/>
              </a:spcAft>
              <a:buClr>
                <a:schemeClr val="dk1"/>
              </a:buClr>
              <a:buSzPts val="1100"/>
              <a:buFont typeface="Arial"/>
              <a:buNone/>
            </a:pPr>
            <a:r>
              <a:rPr b="1" i="0" lang="en-GB" sz="2599" u="none" cap="none" strike="noStrike">
                <a:solidFill>
                  <a:srgbClr val="659FA2"/>
                </a:solidFill>
                <a:latin typeface="Poppins"/>
                <a:ea typeface="Poppins"/>
                <a:cs typeface="Poppins"/>
                <a:sym typeface="Poppins"/>
              </a:rPr>
              <a:t>Flexibilidad y equilibrio entre vida laboral y personal:</a:t>
            </a:r>
            <a:endParaRPr b="1" i="0" sz="2599" u="none" cap="none" strike="noStrike">
              <a:solidFill>
                <a:srgbClr val="659FA2"/>
              </a:solidFill>
              <a:latin typeface="Poppins"/>
              <a:ea typeface="Poppins"/>
              <a:cs typeface="Poppins"/>
              <a:sym typeface="Poppins"/>
            </a:endParaRPr>
          </a:p>
          <a:p>
            <a:pPr indent="-298450" lvl="0" marL="457200" marR="0" rtl="0" algn="just">
              <a:lnSpc>
                <a:spcPct val="115000"/>
              </a:lnSpc>
              <a:spcBef>
                <a:spcPts val="1200"/>
              </a:spcBef>
              <a:spcAft>
                <a:spcPts val="0"/>
              </a:spcAft>
              <a:buClr>
                <a:schemeClr val="dk1"/>
              </a:buClr>
              <a:buSzPts val="1100"/>
              <a:buFont typeface="Arial"/>
              <a:buChar char="●"/>
            </a:pPr>
            <a:r>
              <a:rPr b="0" i="0" lang="en-GB" sz="2599" u="none" cap="none" strike="noStrike">
                <a:solidFill>
                  <a:srgbClr val="000000"/>
                </a:solidFill>
                <a:latin typeface="Poppins"/>
                <a:ea typeface="Poppins"/>
                <a:cs typeface="Poppins"/>
                <a:sym typeface="Poppins"/>
              </a:rPr>
              <a:t>La presencia variable en la oficina facilita la conciliación de compromisos personales con los requerimientos profesionales.</a:t>
            </a:r>
            <a:endParaRPr b="0" i="0" sz="2599" u="none" cap="none" strike="noStrike">
              <a:solidFill>
                <a:srgbClr val="000000"/>
              </a:solidFill>
              <a:latin typeface="Poppins"/>
              <a:ea typeface="Poppins"/>
              <a:cs typeface="Poppins"/>
              <a:sym typeface="Poppins"/>
            </a:endParaRPr>
          </a:p>
          <a:p>
            <a:pPr indent="-298450" lvl="0" marL="457200" marR="0" rtl="0" algn="just">
              <a:lnSpc>
                <a:spcPct val="115000"/>
              </a:lnSpc>
              <a:spcBef>
                <a:spcPts val="0"/>
              </a:spcBef>
              <a:spcAft>
                <a:spcPts val="0"/>
              </a:spcAft>
              <a:buClr>
                <a:schemeClr val="dk1"/>
              </a:buClr>
              <a:buSzPts val="1100"/>
              <a:buFont typeface="Arial"/>
              <a:buChar char="●"/>
            </a:pPr>
            <a:r>
              <a:rPr b="0" i="0" lang="en-GB" sz="2599" u="none" cap="none" strike="noStrike">
                <a:solidFill>
                  <a:srgbClr val="000000"/>
                </a:solidFill>
                <a:latin typeface="Poppins"/>
                <a:ea typeface="Poppins"/>
                <a:cs typeface="Poppins"/>
                <a:sym typeface="Poppins"/>
              </a:rPr>
              <a:t>La jornada laboral varía según el campo de actividad → se requiere una planificación cuidadosa.</a:t>
            </a:r>
            <a:endParaRPr b="0" i="0" sz="2599" u="none" cap="none" strike="noStrike">
              <a:solidFill>
                <a:srgbClr val="000000"/>
              </a:solidFill>
              <a:latin typeface="Poppins"/>
              <a:ea typeface="Poppins"/>
              <a:cs typeface="Poppins"/>
              <a:sym typeface="Poppins"/>
            </a:endParaRPr>
          </a:p>
          <a:p>
            <a:pPr indent="-298450" lvl="0" marL="457200" marR="0" rtl="0" algn="just">
              <a:lnSpc>
                <a:spcPct val="115000"/>
              </a:lnSpc>
              <a:spcBef>
                <a:spcPts val="0"/>
              </a:spcBef>
              <a:spcAft>
                <a:spcPts val="0"/>
              </a:spcAft>
              <a:buClr>
                <a:schemeClr val="dk1"/>
              </a:buClr>
              <a:buSzPts val="1100"/>
              <a:buFont typeface="Arial"/>
              <a:buChar char="●"/>
            </a:pPr>
            <a:r>
              <a:rPr b="0" i="0" lang="en-GB" sz="2599" u="none" cap="none" strike="noStrike">
                <a:solidFill>
                  <a:srgbClr val="000000"/>
                </a:solidFill>
                <a:latin typeface="Poppins"/>
                <a:ea typeface="Poppins"/>
                <a:cs typeface="Poppins"/>
                <a:sym typeface="Poppins"/>
              </a:rPr>
              <a:t>Equilibrio entre trabajo y tiempo libre + aumento de la productividad → solo si se tienen en cuenta las circunstancias personales del empleado.</a:t>
            </a:r>
            <a:endParaRPr b="0" i="0" sz="2599" u="none" cap="none" strike="noStrike">
              <a:solidFill>
                <a:srgbClr val="000000"/>
              </a:solidFill>
              <a:latin typeface="Poppins"/>
              <a:ea typeface="Poppins"/>
              <a:cs typeface="Poppins"/>
              <a:sym typeface="Poppins"/>
            </a:endParaRPr>
          </a:p>
          <a:p>
            <a:pPr indent="0" lvl="0" marL="0" marR="0" rtl="0" algn="just">
              <a:lnSpc>
                <a:spcPct val="135160"/>
              </a:lnSpc>
              <a:spcBef>
                <a:spcPts val="1200"/>
              </a:spcBef>
              <a:spcAft>
                <a:spcPts val="0"/>
              </a:spcAft>
              <a:buClr>
                <a:srgbClr val="000000"/>
              </a:buClr>
              <a:buSzPts val="2599"/>
              <a:buFont typeface="Arial"/>
              <a:buNone/>
            </a:pPr>
            <a:r>
              <a:t/>
            </a:r>
            <a:endParaRPr b="0" i="0" sz="2599" u="none" cap="none" strike="noStrike">
              <a:solidFill>
                <a:srgbClr val="000000"/>
              </a:solidFill>
              <a:latin typeface="Poppins"/>
              <a:ea typeface="Poppins"/>
              <a:cs typeface="Poppins"/>
              <a:sym typeface="Poppins"/>
            </a:endParaRPr>
          </a:p>
          <a:p>
            <a:pPr indent="0" lvl="0" marL="0" marR="0" rtl="0" algn="just">
              <a:lnSpc>
                <a:spcPct val="135160"/>
              </a:lnSpc>
              <a:spcBef>
                <a:spcPts val="0"/>
              </a:spcBef>
              <a:spcAft>
                <a:spcPts val="0"/>
              </a:spcAft>
              <a:buClr>
                <a:srgbClr val="000000"/>
              </a:buClr>
              <a:buSzPts val="2500"/>
              <a:buFont typeface="Arial"/>
              <a:buNone/>
            </a:pPr>
            <a:r>
              <a:t/>
            </a:r>
            <a:endParaRPr b="0" i="0" sz="2500" u="none" cap="none" strike="noStrike">
              <a:solidFill>
                <a:schemeClr val="dk1"/>
              </a:solidFill>
              <a:latin typeface="Poppins"/>
              <a:ea typeface="Poppins"/>
              <a:cs typeface="Poppins"/>
              <a:sym typeface="Poppins"/>
            </a:endParaRPr>
          </a:p>
          <a:p>
            <a:pPr indent="0" lvl="0" marL="0" marR="0" rtl="0" algn="just">
              <a:lnSpc>
                <a:spcPct val="135160"/>
              </a:lnSpc>
              <a:spcBef>
                <a:spcPts val="0"/>
              </a:spcBef>
              <a:spcAft>
                <a:spcPts val="0"/>
              </a:spcAft>
              <a:buClr>
                <a:srgbClr val="000000"/>
              </a:buClr>
              <a:buSzPts val="2500"/>
              <a:buFont typeface="Arial"/>
              <a:buNone/>
            </a:pPr>
            <a:r>
              <a:t/>
            </a:r>
            <a:endParaRPr b="0" i="0" sz="25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2600"/>
              <a:buFont typeface="Arial"/>
              <a:buNone/>
            </a:pPr>
            <a:r>
              <a:rPr b="1" i="0" lang="en-GB" sz="2600" u="none" cap="none" strike="noStrike">
                <a:solidFill>
                  <a:schemeClr val="dk1"/>
                </a:solidFill>
                <a:latin typeface="Poppins"/>
                <a:ea typeface="Poppins"/>
                <a:cs typeface="Poppins"/>
                <a:sym typeface="Poppins"/>
              </a:rPr>
              <a:t>      El diseño y la gestión conscientes son un factor crítico de éxito.</a:t>
            </a:r>
            <a:endParaRPr b="0" i="0" sz="900" u="none" cap="none" strike="noStrike">
              <a:solidFill>
                <a:schemeClr val="dk1"/>
              </a:solidFill>
              <a:latin typeface="Poppins"/>
              <a:ea typeface="Poppins"/>
              <a:cs typeface="Poppins"/>
              <a:sym typeface="Poppins"/>
            </a:endParaRPr>
          </a:p>
          <a:p>
            <a:pPr indent="-412750" lvl="0" marL="571500" marR="0" rtl="0" algn="just">
              <a:lnSpc>
                <a:spcPct val="135160"/>
              </a:lnSpc>
              <a:spcBef>
                <a:spcPts val="0"/>
              </a:spcBef>
              <a:spcAft>
                <a:spcPts val="0"/>
              </a:spcAft>
              <a:buClr>
                <a:schemeClr val="dk1"/>
              </a:buClr>
              <a:buSzPts val="2500"/>
              <a:buFont typeface="Calibri"/>
              <a:buNone/>
            </a:pPr>
            <a:r>
              <a:t/>
            </a:r>
            <a:endParaRPr b="0" i="0" sz="1600" u="none" cap="none" strike="noStrike">
              <a:solidFill>
                <a:schemeClr val="dk1"/>
              </a:solidFill>
              <a:latin typeface="Poppins"/>
              <a:ea typeface="Poppins"/>
              <a:cs typeface="Poppins"/>
              <a:sym typeface="Poppins"/>
            </a:endParaRPr>
          </a:p>
          <a:p>
            <a:pPr indent="-406462" lvl="0" marL="571500" marR="0" rtl="0" algn="just">
              <a:lnSpc>
                <a:spcPct val="130011"/>
              </a:lnSpc>
              <a:spcBef>
                <a:spcPts val="0"/>
              </a:spcBef>
              <a:spcAft>
                <a:spcPts val="0"/>
              </a:spcAft>
              <a:buClr>
                <a:schemeClr val="dk1"/>
              </a:buClr>
              <a:buSzPts val="2599"/>
              <a:buFont typeface="Calibri"/>
              <a:buNone/>
            </a:pPr>
            <a:r>
              <a:t/>
            </a:r>
            <a:endParaRPr b="0" i="0" sz="2599" u="none" cap="none" strike="noStrike">
              <a:solidFill>
                <a:srgbClr val="000000"/>
              </a:solidFill>
              <a:latin typeface="Poppins"/>
              <a:ea typeface="Poppins"/>
              <a:cs typeface="Poppins"/>
              <a:sym typeface="Poppins"/>
            </a:endParaRPr>
          </a:p>
          <a:p>
            <a:pPr indent="0" lvl="0" marL="0" marR="0" rtl="0" algn="just">
              <a:lnSpc>
                <a:spcPct val="130011"/>
              </a:lnSpc>
              <a:spcBef>
                <a:spcPts val="0"/>
              </a:spcBef>
              <a:spcAft>
                <a:spcPts val="0"/>
              </a:spcAft>
              <a:buClr>
                <a:srgbClr val="000000"/>
              </a:buClr>
              <a:buSzPts val="2599"/>
              <a:buFont typeface="Arial"/>
              <a:buNone/>
            </a:pPr>
            <a:r>
              <a:t/>
            </a:r>
            <a:endParaRPr b="0" i="0" sz="2599" u="none" cap="none" strike="noStrike">
              <a:solidFill>
                <a:srgbClr val="000000"/>
              </a:solidFill>
              <a:latin typeface="Poppins"/>
              <a:ea typeface="Poppins"/>
              <a:cs typeface="Poppins"/>
              <a:sym typeface="Poppins"/>
            </a:endParaRPr>
          </a:p>
        </p:txBody>
      </p:sp>
      <p:pic>
        <p:nvPicPr>
          <p:cNvPr descr="Arrow Down with solid fill" id="256" name="Google Shape;256;p21"/>
          <p:cNvPicPr preferRelativeResize="0"/>
          <p:nvPr/>
        </p:nvPicPr>
        <p:blipFill rotWithShape="1">
          <a:blip r:embed="rId5">
            <a:alphaModFix/>
          </a:blip>
          <a:srcRect b="0" l="0" r="0" t="0"/>
          <a:stretch/>
        </p:blipFill>
        <p:spPr>
          <a:xfrm>
            <a:off x="11500633" y="8299450"/>
            <a:ext cx="1524000" cy="114484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