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8288000" cy="10287000"/>
  <p:notesSz cx="6858000" cy="9144000"/>
  <p:embeddedFontLst>
    <p:embeddedFont>
      <p:font typeface="Aptos" panose="020B0604020202020204" charset="0"/>
      <p:regular r:id="rId60"/>
      <p:bold r:id="rId61"/>
      <p:italic r:id="rId62"/>
      <p:boldItalic r:id="rId63"/>
    </p:embeddedFont>
    <p:embeddedFont>
      <p:font typeface="Aptos Bold" panose="020B0604020202020204" charset="0"/>
      <p:regular r:id="rId64"/>
      <p:bold r:id="rId65"/>
    </p:embeddedFont>
    <p:embeddedFont>
      <p:font typeface="Arimo" panose="020B0604020202020204" charset="0"/>
      <p:regular r:id="rId66"/>
    </p:embeddedFont>
    <p:embeddedFont>
      <p:font typeface="Calibri (MS)" panose="020B0604020202020204" charset="0"/>
      <p:regular r:id="rId67"/>
    </p:embeddedFont>
    <p:embeddedFont>
      <p:font typeface="Calibri (MS) Bold" panose="020B0604020202020204" charset="0"/>
      <p:regular r:id="rId68"/>
    </p:embeddedFont>
    <p:embeddedFont>
      <p:font typeface="Calibri (MS) Italics" panose="020B0604020202020204" charset="0"/>
      <p:regular r:id="rId69"/>
    </p:embeddedFont>
    <p:embeddedFont>
      <p:font typeface="Helvetica" panose="020B0604020202020204" pitchFamily="34" charset="0"/>
      <p:regular r:id="rId70"/>
      <p:bold r:id="rId71"/>
      <p:italic r:id="rId72"/>
      <p:boldItalic r:id="rId73"/>
    </p:embeddedFont>
    <p:embeddedFont>
      <p:font typeface="Poppins" panose="020B0604020202020204" charset="0"/>
      <p:regular r:id="rId74"/>
      <p:bold r:id="rId75"/>
      <p:italic r:id="rId76"/>
      <p:boldItalic r:id="rId77"/>
    </p:embeddedFont>
    <p:embeddedFont>
      <p:font typeface="Poppins Bold" panose="020B0604020202020204" charset="0"/>
      <p:regular r:id="rId78"/>
      <p:bold r:id="rId79"/>
    </p:embeddedFont>
    <p:embeddedFont>
      <p:font typeface="Poppins Bold Italics" panose="020B0604020202020204" charset="0"/>
      <p:regular r:id="rId80"/>
    </p:embeddedFont>
    <p:embeddedFont>
      <p:font typeface="Poppins Italics" panose="020B0604020202020204" charset="0"/>
      <p:regular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83F86B-FF8E-747F-9B38-A68F206978C3}" v="2" dt="2025-07-17T09:57:13.914"/>
    <p1510:client id="{914CD3FF-26C9-62E1-10F7-E8C0CA627096}" v="3" dt="2025-07-17T09:56:54.2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80" Type="http://schemas.openxmlformats.org/officeDocument/2006/relationships/font" Target="fonts/font21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font" Target="fonts/font22.fntdata"/><Relationship Id="rId86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7.fntdata"/><Relationship Id="rId87" Type="http://schemas.microsoft.com/office/2015/10/relationships/revisionInfo" Target="revisionInfo.xml"/><Relationship Id="rId61" Type="http://schemas.openxmlformats.org/officeDocument/2006/relationships/font" Target="fonts/font2.fntdata"/><Relationship Id="rId8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cco Dolce" userId="S::rocco.dolce@exeolab.it::fcec99f2-97bf-48d0-bae0-7e1958c012f2" providerId="AD" clId="Web-{914CD3FF-26C9-62E1-10F7-E8C0CA627096}"/>
    <pc:docChg chg="modSld">
      <pc:chgData name="Rocco Dolce" userId="S::rocco.dolce@exeolab.it::fcec99f2-97bf-48d0-bae0-7e1958c012f2" providerId="AD" clId="Web-{914CD3FF-26C9-62E1-10F7-E8C0CA627096}" dt="2025-07-17T09:56:54.258" v="2" actId="20577"/>
      <pc:docMkLst>
        <pc:docMk/>
      </pc:docMkLst>
      <pc:sldChg chg="modSp">
        <pc:chgData name="Rocco Dolce" userId="S::rocco.dolce@exeolab.it::fcec99f2-97bf-48d0-bae0-7e1958c012f2" providerId="AD" clId="Web-{914CD3FF-26C9-62E1-10F7-E8C0CA627096}" dt="2025-07-17T09:56:54.258" v="2" actId="20577"/>
        <pc:sldMkLst>
          <pc:docMk/>
          <pc:sldMk cId="0" sldId="273"/>
        </pc:sldMkLst>
        <pc:spChg chg="mod">
          <ac:chgData name="Rocco Dolce" userId="S::rocco.dolce@exeolab.it::fcec99f2-97bf-48d0-bae0-7e1958c012f2" providerId="AD" clId="Web-{914CD3FF-26C9-62E1-10F7-E8C0CA627096}" dt="2025-07-17T09:56:54.258" v="2" actId="20577"/>
          <ac:spMkLst>
            <pc:docMk/>
            <pc:sldMk cId="0" sldId="273"/>
            <ac:spMk id="14" creationId="{00000000-0000-0000-0000-000000000000}"/>
          </ac:spMkLst>
        </pc:spChg>
        <pc:spChg chg="mod">
          <ac:chgData name="Rocco Dolce" userId="S::rocco.dolce@exeolab.it::fcec99f2-97bf-48d0-bae0-7e1958c012f2" providerId="AD" clId="Web-{914CD3FF-26C9-62E1-10F7-E8C0CA627096}" dt="2025-07-17T09:55:30.130" v="0" actId="20577"/>
          <ac:spMkLst>
            <pc:docMk/>
            <pc:sldMk cId="0" sldId="273"/>
            <ac:spMk id="32" creationId="{00000000-0000-0000-0000-000000000000}"/>
          </ac:spMkLst>
        </pc:spChg>
      </pc:sldChg>
    </pc:docChg>
  </pc:docChgLst>
  <pc:docChgLst>
    <pc:chgData name="Rocco Dolce" userId="S::rocco.dolce@exeolab.it::fcec99f2-97bf-48d0-bae0-7e1958c012f2" providerId="AD" clId="Web-{6283F86B-FF8E-747F-9B38-A68F206978C3}"/>
    <pc:docChg chg="modSld">
      <pc:chgData name="Rocco Dolce" userId="S::rocco.dolce@exeolab.it::fcec99f2-97bf-48d0-bae0-7e1958c012f2" providerId="AD" clId="Web-{6283F86B-FF8E-747F-9B38-A68F206978C3}" dt="2025-07-17T09:57:13.914" v="1" actId="20577"/>
      <pc:docMkLst>
        <pc:docMk/>
      </pc:docMkLst>
      <pc:sldChg chg="modSp">
        <pc:chgData name="Rocco Dolce" userId="S::rocco.dolce@exeolab.it::fcec99f2-97bf-48d0-bae0-7e1958c012f2" providerId="AD" clId="Web-{6283F86B-FF8E-747F-9B38-A68F206978C3}" dt="2025-07-17T09:57:13.914" v="1" actId="20577"/>
        <pc:sldMkLst>
          <pc:docMk/>
          <pc:sldMk cId="0" sldId="273"/>
        </pc:sldMkLst>
        <pc:spChg chg="mod">
          <ac:chgData name="Rocco Dolce" userId="S::rocco.dolce@exeolab.it::fcec99f2-97bf-48d0-bae0-7e1958c012f2" providerId="AD" clId="Web-{6283F86B-FF8E-747F-9B38-A68F206978C3}" dt="2025-07-17T09:57:13.914" v="1" actId="20577"/>
          <ac:spMkLst>
            <pc:docMk/>
            <pc:sldMk cId="0" sldId="273"/>
            <ac:spMk id="2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17.07.2025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Tips for clear guidelines</a:t>
            </a:r>
          </a:p>
          <a:p>
            <a:r>
              <a:rPr lang="en-US"/>
              <a:t>Discuss with employees and other managers</a:t>
            </a:r>
          </a:p>
          <a:p>
            <a:r>
              <a:rPr lang="en-US"/>
              <a:t>Consider everyone’s expectations so that you won’t have to change the guidelines every month.</a:t>
            </a:r>
          </a:p>
          <a:p>
            <a:r>
              <a:rPr lang="en-US"/>
              <a:t>Be as specific as possible</a:t>
            </a:r>
          </a:p>
          <a:p>
            <a:r>
              <a:rPr lang="en-US"/>
              <a:t>The main goal is to avoid confusion  therefore provide simple and comprehensive guidelines</a:t>
            </a:r>
          </a:p>
          <a:p>
            <a:r>
              <a:rPr lang="en-US"/>
              <a:t>That is: be specific and cover as many questions as possible</a:t>
            </a:r>
          </a:p>
          <a:p>
            <a:r>
              <a:rPr lang="en-US"/>
              <a:t>Make it your own</a:t>
            </a:r>
          </a:p>
          <a:p>
            <a:r>
              <a:rPr lang="en-US"/>
              <a:t>There is no one-size-fits-all model. </a:t>
            </a:r>
          </a:p>
          <a:p>
            <a:r>
              <a:rPr lang="en-US"/>
              <a:t>Customise and tailor your strategy to the needs of the model.</a:t>
            </a:r>
          </a:p>
          <a:p>
            <a:r>
              <a:rPr lang="en-US"/>
              <a:t>Remain open to feedback</a:t>
            </a:r>
          </a:p>
          <a:p>
            <a:r>
              <a:rPr lang="en-US"/>
              <a:t>The hybrid strategy may not be well received by the employees. </a:t>
            </a:r>
          </a:p>
          <a:p>
            <a:r>
              <a:rPr lang="en-US"/>
              <a:t>Remain open to discussion</a:t>
            </a:r>
          </a:p>
          <a:p>
            <a:r>
              <a:rPr lang="en-US"/>
              <a:t>Uncover weakness and correct them ASAP.</a:t>
            </a:r>
          </a:p>
          <a:p>
            <a:r>
              <a:rPr lang="en-US"/>
              <a:t>Share your hybrid work policy unconditionally</a:t>
            </a:r>
          </a:p>
          <a:p>
            <a:r>
              <a:rPr lang="en-US"/>
              <a:t>Send it to everyone by e-mail</a:t>
            </a:r>
          </a:p>
          <a:p>
            <a:r>
              <a:rPr lang="en-US"/>
              <a:t>Talk about it in team meetings</a:t>
            </a:r>
          </a:p>
          <a:p>
            <a:r>
              <a:rPr lang="en-US"/>
              <a:t>Download it to your collaboration tool (Notion etc.)</a:t>
            </a:r>
          </a:p>
          <a:p>
            <a:r>
              <a:rPr lang="en-US"/>
              <a:t>Hang the most important points on the walls of the common areas (corridors, open spaces…) </a:t>
            </a:r>
          </a:p>
          <a:p>
            <a:r>
              <a:rPr lang="en-US"/>
              <a:t>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Let's imagine it was December 31, 2019, and we were looking into the near future of the</a:t>
            </a:r>
          </a:p>
          <a:p>
            <a:r>
              <a:rPr lang="en-US"/>
              <a:t>following year. Who could have predicted the dramatic shift in our working world triggered</a:t>
            </a:r>
          </a:p>
          <a:p>
            <a:r>
              <a:rPr lang="en-US"/>
              <a:t>by the global COVID-19 pandemic at that time? The pandemic has challenged us in many ways</a:t>
            </a:r>
          </a:p>
          <a:p>
            <a:r>
              <a:rPr lang="en-US"/>
              <a:t>and forced us to rethink traditional work concepts. The resulting hybrid working models,</a:t>
            </a:r>
          </a:p>
          <a:p>
            <a:r>
              <a:rPr lang="en-US"/>
              <a:t>where parts of a team work remotely and others from traditional office environments, may</a:t>
            </a:r>
          </a:p>
          <a:p>
            <a:r>
              <a:rPr lang="en-US"/>
              <a:t>be an evolutionary step in the development of team dynamics or a direct response to the need</a:t>
            </a:r>
          </a:p>
          <a:p>
            <a:r>
              <a:rPr lang="en-US"/>
              <a:t>created by global changes. This chapter is dedicated to analyzing communication and</a:t>
            </a:r>
          </a:p>
          <a:p>
            <a:r>
              <a:rPr lang="en-US"/>
              <a:t>collaboration practices and tools for hybrid teams in the specific context of human resource</a:t>
            </a:r>
          </a:p>
          <a:p>
            <a:r>
              <a:rPr lang="en-US"/>
              <a:t>management.</a:t>
            </a:r>
          </a:p>
          <a:p>
            <a:endParaRPr lang="en-US"/>
          </a:p>
          <a:p>
            <a:r>
              <a:rPr lang="en-US"/>
              <a:t>The topic of this chapter is of great relevance in the current discussion about hybrid work</a:t>
            </a:r>
          </a:p>
          <a:p>
            <a:r>
              <a:rPr lang="en-US"/>
              <a:t>systems. The focus is on the specific challenges that hybrid teams face and the solutions that</a:t>
            </a:r>
          </a:p>
          <a:p>
            <a:r>
              <a:rPr lang="en-US"/>
              <a:t>have evolved in the wake of digitalization and the need for adaptability. The findings from this</a:t>
            </a:r>
          </a:p>
          <a:p>
            <a:r>
              <a:rPr lang="en-US"/>
              <a:t>analysis are essential for the design of work environments in which hybrid teams can</a:t>
            </a:r>
          </a:p>
          <a:p>
            <a:r>
              <a:rPr lang="en-US"/>
              <a:t>communicate and collaborate effectively, thereby increasing both individual and collective</a:t>
            </a:r>
          </a:p>
          <a:p>
            <a:r>
              <a:rPr lang="en-US"/>
              <a:t>productivity.</a:t>
            </a:r>
          </a:p>
          <a:p>
            <a:endParaRPr lang="en-US"/>
          </a:p>
          <a:p>
            <a:r>
              <a:rPr lang="en-US"/>
              <a:t>The aim of this chapter is to identify and evaluate effective methods and tools for increasing</a:t>
            </a:r>
          </a:p>
          <a:p>
            <a:r>
              <a:rPr lang="en-US"/>
              <a:t>effectiveness and engagement in hybrid teams. It shows which communication practices and</a:t>
            </a:r>
          </a:p>
          <a:p>
            <a:r>
              <a:rPr lang="en-US"/>
              <a:t>collaboration tools are best suited in the HR management context to overcome the specific</a:t>
            </a:r>
          </a:p>
          <a:p>
            <a:r>
              <a:rPr lang="en-US"/>
              <a:t>challenges of hybrid teamwork and improve work outcomes.</a:t>
            </a:r>
          </a:p>
          <a:p>
            <a:endParaRPr lang="en-US"/>
          </a:p>
          <a:p>
            <a:r>
              <a:rPr lang="en-US"/>
              <a:t>The state of research on hybrid teamwork is complex and is in a dynamic development</a:t>
            </a:r>
          </a:p>
          <a:p>
            <a:r>
              <a:rPr lang="en-US"/>
              <a:t>process. The pandemic has acted as a catalyst for research and development in this area. This</a:t>
            </a:r>
          </a:p>
          <a:p>
            <a:r>
              <a:rPr lang="en-US"/>
              <a:t>chapter draws on a variety of studies and analyses, including the work of Analysis Mason,</a:t>
            </a:r>
          </a:p>
          <a:p>
            <a:r>
              <a:rPr lang="en-US"/>
              <a:t>which highlights the need to adapt collaboration solutions to hybrid work environments, and</a:t>
            </a:r>
          </a:p>
          <a:p>
            <a:r>
              <a:rPr lang="en-US"/>
              <a:t>the research of Al-Samarraie and Saeed, which demonstrates how cloud computing tools can</a:t>
            </a:r>
          </a:p>
          <a:p>
            <a:r>
              <a:rPr lang="en-US"/>
              <a:t>improve learning outcomes, motivation and self-efficacy through flexibility and accessibility.</a:t>
            </a:r>
          </a:p>
          <a:p>
            <a:r>
              <a:rPr lang="en-US"/>
              <a:t>In terms of structure, this chapter is organized as follows: This introduction, which provides</a:t>
            </a:r>
          </a:p>
          <a:p>
            <a:r>
              <a:rPr lang="en-US"/>
              <a:t>an overview of the topic and approach, is followed by an in-depth look at the importance of</a:t>
            </a:r>
          </a:p>
          <a:p>
            <a:r>
              <a:rPr lang="en-US"/>
              <a:t>communication in hybrid work environments and its impact on teamwork. Chapter 3 is</a:t>
            </a:r>
          </a:p>
          <a:p>
            <a:r>
              <a:rPr lang="en-US"/>
              <a:t>dedicated to the exploration and evaluation of technical tools that are essential for remote</a:t>
            </a:r>
          </a:p>
          <a:p>
            <a:r>
              <a:rPr lang="en-US"/>
              <a:t>work and the associated collaboration and communication. Chapter 4 discusses rules for</a:t>
            </a:r>
          </a:p>
          <a:p>
            <a:r>
              <a:rPr lang="en-US"/>
              <a:t>online meetings and how they can facilitate effective virtual gatherings. Chapter 5 presents</a:t>
            </a:r>
          </a:p>
          <a:p>
            <a:r>
              <a:rPr lang="en-US"/>
              <a:t>practical examples of successful hybrid teamwork in order to combine theoretical approaches</a:t>
            </a:r>
          </a:p>
          <a:p>
            <a:r>
              <a:rPr lang="en-US"/>
              <a:t>with real-life scenarios. The final conclusion in chapter 6 summarizes the insights gained and</a:t>
            </a:r>
          </a:p>
          <a:p>
            <a:r>
              <a:rPr lang="en-US"/>
              <a:t>provides an outlook on future developments in the field of hybrid teams.</a:t>
            </a:r>
          </a:p>
          <a:p>
            <a:endParaRPr lang="en-US"/>
          </a:p>
          <a:p>
            <a:r>
              <a:rPr lang="en-US"/>
              <a:t>47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Working environment</a:t>
            </a:r>
          </a:p>
          <a:p>
            <a:r>
              <a:rPr lang="en-US"/>
              <a:t>☐ The workstation is large enough.</a:t>
            </a:r>
          </a:p>
          <a:p>
            <a:r>
              <a:rPr lang="en-US"/>
              <a:t>☐ The room should be over 8.0 m² in size and at least 2.5 m high.</a:t>
            </a:r>
          </a:p>
          <a:p>
            <a:r>
              <a:rPr lang="en-US"/>
              <a:t>☐ The movement area on the side of the chair should be approximately 1.5 m by 1.0 m.</a:t>
            </a:r>
          </a:p>
          <a:p>
            <a:r>
              <a:rPr lang="en-US"/>
              <a:t>☐ The furniture at the workstation is set up appropriately.</a:t>
            </a:r>
          </a:p>
          <a:p>
            <a:r>
              <a:rPr lang="en-US"/>
              <a:t>☐ The desk and screen should be positioned at right angles to the windows wherever possible</a:t>
            </a:r>
          </a:p>
          <a:p>
            <a:r>
              <a:rPr lang="en-US"/>
              <a:t>to avoid reflections and glare.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Access to the workplace is safe and convenient.</a:t>
            </a:r>
          </a:p>
          <a:p>
            <a:r>
              <a:rPr lang="en-US"/>
              <a:t>☐ The room should be accessible via normal corridors and stairs (no ladders).</a:t>
            </a:r>
          </a:p>
          <a:p>
            <a:r>
              <a:rPr lang="en-US"/>
              <a:t>☐ The width of the access to the desk should be at least 0.6m.</a:t>
            </a:r>
          </a:p>
          <a:p>
            <a:r>
              <a:rPr lang="en-US"/>
              <a:t>☐ Care should be taken to ensure that there are no obstacles on the floor of the study, such</a:t>
            </a:r>
          </a:p>
          <a:p>
            <a:r>
              <a:rPr lang="en-US"/>
              <a:t>as cables that could be tripped over.</a:t>
            </a:r>
          </a:p>
          <a:p>
            <a:endParaRPr lang="en-US"/>
          </a:p>
          <a:p>
            <a:r>
              <a:rPr lang="en-US"/>
              <a:t>The light, air, climate and noise in the workspace are pleasant and are not perceived as disturbing.</a:t>
            </a:r>
          </a:p>
          <a:p>
            <a:r>
              <a:rPr lang="en-US"/>
              <a:t>☐ Care should be taken to ensure that access to the window and radiators is unobstructed.</a:t>
            </a:r>
          </a:p>
          <a:p>
            <a:r>
              <a:rPr lang="en-US"/>
              <a:t>☐ The workspace at home should also have at least one window with a view to the outside</a:t>
            </a:r>
          </a:p>
          <a:p>
            <a:r>
              <a:rPr lang="en-US"/>
              <a:t>so that you can look out and sufficient daylight can enter the room.</a:t>
            </a:r>
          </a:p>
          <a:p>
            <a:r>
              <a:rPr lang="en-US"/>
              <a:t>☐ The windows should be fitted with a device to prevent direct sunlight (e.g. curtains, blinds).</a:t>
            </a:r>
          </a:p>
          <a:p>
            <a:r>
              <a:rPr lang="en-US"/>
              <a:t>Ideally, the artificial light should have a neutral color (without color cast, preferably warm</a:t>
            </a:r>
          </a:p>
          <a:p>
            <a:r>
              <a:rPr lang="en-US"/>
              <a:t>white) and illuminate the workplace sufficiently.</a:t>
            </a:r>
          </a:p>
          <a:p>
            <a:r>
              <a:rPr lang="en-US"/>
              <a:t>☐ In the cold season, it should be possible to regulate the room temperature (approx. 21°C as a</a:t>
            </a:r>
          </a:p>
          <a:p>
            <a:r>
              <a:rPr lang="en-US"/>
              <a:t>guide).</a:t>
            </a:r>
          </a:p>
          <a:p>
            <a:r>
              <a:rPr lang="en-US"/>
              <a:t>☐ The noise level in the room and noises entering the room from outside should be quiet</a:t>
            </a:r>
          </a:p>
          <a:p>
            <a:r>
              <a:rPr lang="en-US"/>
              <a:t>enough not to disturb concentration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Technical equipment</a:t>
            </a:r>
          </a:p>
          <a:p>
            <a:r>
              <a:rPr lang="en-US"/>
              <a:t>☐ The computer is stable and set up for comfortable working.</a:t>
            </a:r>
          </a:p>
          <a:p>
            <a:r>
              <a:rPr lang="en-US"/>
              <a:t>☐ The screen should stand securely on the tabletop and be large enough for the work task;</a:t>
            </a:r>
          </a:p>
          <a:p>
            <a:r>
              <a:rPr lang="en-US"/>
              <a:t>    the character size in relation to the viewing distance is important here.</a:t>
            </a:r>
          </a:p>
          <a:p>
            <a:r>
              <a:rPr lang="en-US"/>
              <a:t>☐ In addition, keyboards and computer mice that meet ergonomic requirements and are</a:t>
            </a:r>
          </a:p>
          <a:p>
            <a:r>
              <a:rPr lang="en-US"/>
              <a:t>   separate from the screen should be used.</a:t>
            </a:r>
          </a:p>
          <a:p>
            <a:r>
              <a:rPr lang="en-US"/>
              <a:t>☐ The screen should be free of or at least low in reflections and the screen height should be</a:t>
            </a:r>
          </a:p>
          <a:p>
            <a:r>
              <a:rPr lang="en-US"/>
              <a:t>    adjustable so that the upper display line is approximately slightly below eye level.</a:t>
            </a:r>
          </a:p>
          <a:p>
            <a:r>
              <a:rPr lang="en-US"/>
              <a:t>☐ There should be a hand rest area at least 10 cm deep in front of the keyboard.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Work tables and chairs</a:t>
            </a:r>
          </a:p>
          <a:p>
            <a:r>
              <a:rPr lang="en-US"/>
              <a:t>☐ Work table and work chair are adapted to the person or adjusted correctly so that a relaxed</a:t>
            </a:r>
          </a:p>
          <a:p>
            <a:r>
              <a:rPr lang="en-US"/>
              <a:t>sitting position can be adopted</a:t>
            </a:r>
          </a:p>
          <a:p>
            <a:r>
              <a:rPr lang="en-US"/>
              <a:t>☐ The work table should be large enough (160 cm by 80 cm as a guideline for office work) and -</a:t>
            </a:r>
          </a:p>
          <a:p>
            <a:r>
              <a:rPr lang="en-US"/>
              <a:t>just like the work chair - stable.</a:t>
            </a:r>
          </a:p>
          <a:p>
            <a:r>
              <a:rPr lang="en-US"/>
              <a:t>☐ The task chair should have five castors, be height-adjustable and offer good back support.</a:t>
            </a:r>
          </a:p>
          <a:p>
            <a:r>
              <a:rPr lang="en-US"/>
              <a:t>☐ For higher table heights and seat heights, a footrest should be used by shorter people.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9.svg"/><Relationship Id="rId5" Type="http://schemas.openxmlformats.org/officeDocument/2006/relationships/image" Target="../media/image17.jpeg"/><Relationship Id="rId10" Type="http://schemas.openxmlformats.org/officeDocument/2006/relationships/image" Target="../media/image18.png"/><Relationship Id="rId4" Type="http://schemas.openxmlformats.org/officeDocument/2006/relationships/image" Target="../media/image2.sv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15.png"/><Relationship Id="rId18" Type="http://schemas.openxmlformats.org/officeDocument/2006/relationships/image" Target="../media/image61.svg"/><Relationship Id="rId3" Type="http://schemas.openxmlformats.org/officeDocument/2006/relationships/image" Target="../media/image52.png"/><Relationship Id="rId21" Type="http://schemas.openxmlformats.org/officeDocument/2006/relationships/image" Target="../media/image64.png"/><Relationship Id="rId7" Type="http://schemas.openxmlformats.org/officeDocument/2006/relationships/image" Target="../media/image56.png"/><Relationship Id="rId12" Type="http://schemas.openxmlformats.org/officeDocument/2006/relationships/image" Target="../media/image2.sv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sv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1.png"/><Relationship Id="rId5" Type="http://schemas.openxmlformats.org/officeDocument/2006/relationships/image" Target="../media/image54.png"/><Relationship Id="rId15" Type="http://schemas.openxmlformats.org/officeDocument/2006/relationships/image" Target="../media/image18.png"/><Relationship Id="rId23" Type="http://schemas.openxmlformats.org/officeDocument/2006/relationships/image" Target="../media/image13.png"/><Relationship Id="rId10" Type="http://schemas.openxmlformats.org/officeDocument/2006/relationships/image" Target="../media/image59.svg"/><Relationship Id="rId19" Type="http://schemas.openxmlformats.org/officeDocument/2006/relationships/image" Target="../media/image62.png"/><Relationship Id="rId4" Type="http://schemas.openxmlformats.org/officeDocument/2006/relationships/image" Target="../media/image53.svg"/><Relationship Id="rId9" Type="http://schemas.openxmlformats.org/officeDocument/2006/relationships/image" Target="../media/image58.png"/><Relationship Id="rId14" Type="http://schemas.openxmlformats.org/officeDocument/2006/relationships/image" Target="../media/image16.svg"/><Relationship Id="rId22" Type="http://schemas.openxmlformats.org/officeDocument/2006/relationships/image" Target="../media/image6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4.png"/><Relationship Id="rId18" Type="http://schemas.openxmlformats.org/officeDocument/2006/relationships/image" Target="../media/image57.svg"/><Relationship Id="rId26" Type="http://schemas.openxmlformats.org/officeDocument/2006/relationships/image" Target="../media/image83.svg"/><Relationship Id="rId3" Type="http://schemas.openxmlformats.org/officeDocument/2006/relationships/image" Target="../media/image1.png"/><Relationship Id="rId21" Type="http://schemas.openxmlformats.org/officeDocument/2006/relationships/image" Target="../media/image78.png"/><Relationship Id="rId7" Type="http://schemas.openxmlformats.org/officeDocument/2006/relationships/image" Target="../media/image70.png"/><Relationship Id="rId12" Type="http://schemas.openxmlformats.org/officeDocument/2006/relationships/image" Target="../media/image16.svg"/><Relationship Id="rId17" Type="http://schemas.openxmlformats.org/officeDocument/2006/relationships/image" Target="../media/image56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9.svg"/><Relationship Id="rId20" Type="http://schemas.openxmlformats.org/officeDocument/2006/relationships/image" Target="../media/image77.sv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15.png"/><Relationship Id="rId24" Type="http://schemas.openxmlformats.org/officeDocument/2006/relationships/image" Target="../media/image81.svg"/><Relationship Id="rId32" Type="http://schemas.openxmlformats.org/officeDocument/2006/relationships/image" Target="../media/image89.svg"/><Relationship Id="rId5" Type="http://schemas.openxmlformats.org/officeDocument/2006/relationships/image" Target="../media/image54.png"/><Relationship Id="rId15" Type="http://schemas.openxmlformats.org/officeDocument/2006/relationships/image" Target="../media/image18.png"/><Relationship Id="rId23" Type="http://schemas.openxmlformats.org/officeDocument/2006/relationships/image" Target="../media/image80.png"/><Relationship Id="rId28" Type="http://schemas.openxmlformats.org/officeDocument/2006/relationships/image" Target="../media/image85.svg"/><Relationship Id="rId10" Type="http://schemas.openxmlformats.org/officeDocument/2006/relationships/image" Target="../media/image73.svg"/><Relationship Id="rId19" Type="http://schemas.openxmlformats.org/officeDocument/2006/relationships/image" Target="../media/image76.png"/><Relationship Id="rId31" Type="http://schemas.openxmlformats.org/officeDocument/2006/relationships/image" Target="../media/image88.png"/><Relationship Id="rId4" Type="http://schemas.openxmlformats.org/officeDocument/2006/relationships/image" Target="../media/image2.svg"/><Relationship Id="rId9" Type="http://schemas.openxmlformats.org/officeDocument/2006/relationships/image" Target="../media/image72.png"/><Relationship Id="rId14" Type="http://schemas.openxmlformats.org/officeDocument/2006/relationships/image" Target="../media/image75.svg"/><Relationship Id="rId22" Type="http://schemas.openxmlformats.org/officeDocument/2006/relationships/image" Target="../media/image79.svg"/><Relationship Id="rId27" Type="http://schemas.openxmlformats.org/officeDocument/2006/relationships/image" Target="../media/image84.png"/><Relationship Id="rId30" Type="http://schemas.openxmlformats.org/officeDocument/2006/relationships/image" Target="../media/image8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9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9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92.png"/><Relationship Id="rId5" Type="http://schemas.openxmlformats.org/officeDocument/2006/relationships/image" Target="../media/image74.png"/><Relationship Id="rId10" Type="http://schemas.openxmlformats.org/officeDocument/2006/relationships/image" Target="../media/image91.svg"/><Relationship Id="rId4" Type="http://schemas.openxmlformats.org/officeDocument/2006/relationships/image" Target="../media/image16.svg"/><Relationship Id="rId9" Type="http://schemas.openxmlformats.org/officeDocument/2006/relationships/image" Target="../media/image90.png"/><Relationship Id="rId14" Type="http://schemas.openxmlformats.org/officeDocument/2006/relationships/image" Target="../media/image9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86.png"/><Relationship Id="rId18" Type="http://schemas.openxmlformats.org/officeDocument/2006/relationships/image" Target="../media/image103.svg"/><Relationship Id="rId26" Type="http://schemas.openxmlformats.org/officeDocument/2006/relationships/image" Target="../media/image111.svg"/><Relationship Id="rId3" Type="http://schemas.openxmlformats.org/officeDocument/2006/relationships/image" Target="../media/image1.png"/><Relationship Id="rId21" Type="http://schemas.openxmlformats.org/officeDocument/2006/relationships/image" Target="../media/image106.png"/><Relationship Id="rId7" Type="http://schemas.openxmlformats.org/officeDocument/2006/relationships/image" Target="../media/image56.png"/><Relationship Id="rId12" Type="http://schemas.openxmlformats.org/officeDocument/2006/relationships/image" Target="../media/image99.sv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01.svg"/><Relationship Id="rId20" Type="http://schemas.openxmlformats.org/officeDocument/2006/relationships/image" Target="../media/image105.sv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98.png"/><Relationship Id="rId24" Type="http://schemas.openxmlformats.org/officeDocument/2006/relationships/image" Target="../media/image109.svg"/><Relationship Id="rId32" Type="http://schemas.openxmlformats.org/officeDocument/2006/relationships/image" Target="../media/image19.svg"/><Relationship Id="rId5" Type="http://schemas.openxmlformats.org/officeDocument/2006/relationships/image" Target="../media/image54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28" Type="http://schemas.openxmlformats.org/officeDocument/2006/relationships/image" Target="../media/image16.svg"/><Relationship Id="rId10" Type="http://schemas.openxmlformats.org/officeDocument/2006/relationships/image" Target="../media/image97.svg"/><Relationship Id="rId19" Type="http://schemas.openxmlformats.org/officeDocument/2006/relationships/image" Target="../media/image104.png"/><Relationship Id="rId31" Type="http://schemas.openxmlformats.org/officeDocument/2006/relationships/image" Target="../media/image18.png"/><Relationship Id="rId4" Type="http://schemas.openxmlformats.org/officeDocument/2006/relationships/image" Target="../media/image2.svg"/><Relationship Id="rId9" Type="http://schemas.openxmlformats.org/officeDocument/2006/relationships/image" Target="../media/image96.png"/><Relationship Id="rId14" Type="http://schemas.openxmlformats.org/officeDocument/2006/relationships/image" Target="../media/image87.svg"/><Relationship Id="rId22" Type="http://schemas.openxmlformats.org/officeDocument/2006/relationships/image" Target="../media/image107.svg"/><Relationship Id="rId27" Type="http://schemas.openxmlformats.org/officeDocument/2006/relationships/image" Target="../media/image15.png"/><Relationship Id="rId30" Type="http://schemas.openxmlformats.org/officeDocument/2006/relationships/image" Target="../media/image7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2.svg"/><Relationship Id="rId4" Type="http://schemas.openxmlformats.org/officeDocument/2006/relationships/image" Target="../media/image16.sv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openxmlformats.org/officeDocument/2006/relationships/image" Target="../media/image75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74.png"/><Relationship Id="rId5" Type="http://schemas.openxmlformats.org/officeDocument/2006/relationships/image" Target="../media/image26.png"/><Relationship Id="rId15" Type="http://schemas.openxmlformats.org/officeDocument/2006/relationships/image" Target="../media/image1.png"/><Relationship Id="rId10" Type="http://schemas.openxmlformats.org/officeDocument/2006/relationships/image" Target="../media/image16.svg"/><Relationship Id="rId4" Type="http://schemas.openxmlformats.org/officeDocument/2006/relationships/image" Target="../media/image7.svg"/><Relationship Id="rId9" Type="http://schemas.openxmlformats.org/officeDocument/2006/relationships/image" Target="../media/image15.png"/><Relationship Id="rId1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jpeg"/><Relationship Id="rId4" Type="http://schemas.openxmlformats.org/officeDocument/2006/relationships/image" Target="../media/image2.svg"/><Relationship Id="rId9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4.png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7.jpe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29.svg"/><Relationship Id="rId4" Type="http://schemas.openxmlformats.org/officeDocument/2006/relationships/image" Target="../media/image2.svg"/><Relationship Id="rId9" Type="http://schemas.openxmlformats.org/officeDocument/2006/relationships/image" Target="../media/image28.png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jpeg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14.png"/><Relationship Id="rId12" Type="http://schemas.openxmlformats.org/officeDocument/2006/relationships/image" Target="../media/image119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svg"/><Relationship Id="rId4" Type="http://schemas.openxmlformats.org/officeDocument/2006/relationships/image" Target="../media/image2.svg"/><Relationship Id="rId9" Type="http://schemas.openxmlformats.org/officeDocument/2006/relationships/image" Target="../media/image116.png"/><Relationship Id="rId14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svg"/><Relationship Id="rId3" Type="http://schemas.openxmlformats.org/officeDocument/2006/relationships/image" Target="../media/image120.png"/><Relationship Id="rId7" Type="http://schemas.openxmlformats.org/officeDocument/2006/relationships/image" Target="../media/image2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5.svg"/><Relationship Id="rId5" Type="http://schemas.openxmlformats.org/officeDocument/2006/relationships/image" Target="../media/image122.svg"/><Relationship Id="rId10" Type="http://schemas.openxmlformats.org/officeDocument/2006/relationships/image" Target="../media/image74.png"/><Relationship Id="rId4" Type="http://schemas.openxmlformats.org/officeDocument/2006/relationships/image" Target="../media/image121.png"/><Relationship Id="rId9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18.png"/><Relationship Id="rId3" Type="http://schemas.openxmlformats.org/officeDocument/2006/relationships/image" Target="../media/image123.png"/><Relationship Id="rId7" Type="http://schemas.openxmlformats.org/officeDocument/2006/relationships/image" Target="../media/image38.png"/><Relationship Id="rId12" Type="http://schemas.openxmlformats.org/officeDocument/2006/relationships/image" Target="../media/image75.sv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svg"/><Relationship Id="rId11" Type="http://schemas.openxmlformats.org/officeDocument/2006/relationships/image" Target="../media/image74.png"/><Relationship Id="rId5" Type="http://schemas.openxmlformats.org/officeDocument/2006/relationships/image" Target="../media/image125.png"/><Relationship Id="rId15" Type="http://schemas.openxmlformats.org/officeDocument/2006/relationships/image" Target="../media/image1.png"/><Relationship Id="rId10" Type="http://schemas.openxmlformats.org/officeDocument/2006/relationships/image" Target="../media/image16.svg"/><Relationship Id="rId4" Type="http://schemas.openxmlformats.org/officeDocument/2006/relationships/image" Target="../media/image124.svg"/><Relationship Id="rId9" Type="http://schemas.openxmlformats.org/officeDocument/2006/relationships/image" Target="../media/image15.png"/><Relationship Id="rId14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svg"/><Relationship Id="rId18" Type="http://schemas.openxmlformats.org/officeDocument/2006/relationships/image" Target="../media/image15.png"/><Relationship Id="rId3" Type="http://schemas.openxmlformats.org/officeDocument/2006/relationships/image" Target="../media/image127.png"/><Relationship Id="rId7" Type="http://schemas.openxmlformats.org/officeDocument/2006/relationships/image" Target="../media/image131.svg"/><Relationship Id="rId12" Type="http://schemas.openxmlformats.org/officeDocument/2006/relationships/image" Target="../media/image136.png"/><Relationship Id="rId17" Type="http://schemas.openxmlformats.org/officeDocument/2006/relationships/image" Target="../media/image2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svg"/><Relationship Id="rId5" Type="http://schemas.openxmlformats.org/officeDocument/2006/relationships/image" Target="../media/image129.svg"/><Relationship Id="rId15" Type="http://schemas.openxmlformats.org/officeDocument/2006/relationships/image" Target="../media/image139.svg"/><Relationship Id="rId10" Type="http://schemas.openxmlformats.org/officeDocument/2006/relationships/image" Target="../media/image134.png"/><Relationship Id="rId19" Type="http://schemas.openxmlformats.org/officeDocument/2006/relationships/image" Target="../media/image16.svg"/><Relationship Id="rId4" Type="http://schemas.openxmlformats.org/officeDocument/2006/relationships/image" Target="../media/image128.png"/><Relationship Id="rId9" Type="http://schemas.openxmlformats.org/officeDocument/2006/relationships/image" Target="../media/image133.svg"/><Relationship Id="rId14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66.png"/><Relationship Id="rId7" Type="http://schemas.openxmlformats.org/officeDocument/2006/relationships/image" Target="../media/image15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18.png"/><Relationship Id="rId5" Type="http://schemas.openxmlformats.org/officeDocument/2006/relationships/image" Target="../media/image68.png"/><Relationship Id="rId10" Type="http://schemas.openxmlformats.org/officeDocument/2006/relationships/image" Target="../media/image75.svg"/><Relationship Id="rId4" Type="http://schemas.openxmlformats.org/officeDocument/2006/relationships/image" Target="../media/image67.sv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jpe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7.jpe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29.svg"/><Relationship Id="rId4" Type="http://schemas.openxmlformats.org/officeDocument/2006/relationships/image" Target="../media/image2.svg"/><Relationship Id="rId9" Type="http://schemas.openxmlformats.org/officeDocument/2006/relationships/image" Target="../media/image28.png"/><Relationship Id="rId1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13" Type="http://schemas.openxmlformats.org/officeDocument/2006/relationships/image" Target="../media/image150.png"/><Relationship Id="rId18" Type="http://schemas.openxmlformats.org/officeDocument/2006/relationships/image" Target="../media/image28.png"/><Relationship Id="rId3" Type="http://schemas.openxmlformats.org/officeDocument/2006/relationships/image" Target="../media/image140.png"/><Relationship Id="rId21" Type="http://schemas.openxmlformats.org/officeDocument/2006/relationships/image" Target="../media/image16.svg"/><Relationship Id="rId7" Type="http://schemas.openxmlformats.org/officeDocument/2006/relationships/image" Target="../media/image144.png"/><Relationship Id="rId12" Type="http://schemas.openxmlformats.org/officeDocument/2006/relationships/image" Target="../media/image149.svg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6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sv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3.png"/><Relationship Id="rId10" Type="http://schemas.openxmlformats.org/officeDocument/2006/relationships/image" Target="../media/image147.svg"/><Relationship Id="rId19" Type="http://schemas.openxmlformats.org/officeDocument/2006/relationships/image" Target="../media/image29.svg"/><Relationship Id="rId4" Type="http://schemas.openxmlformats.org/officeDocument/2006/relationships/image" Target="../media/image141.svg"/><Relationship Id="rId9" Type="http://schemas.openxmlformats.org/officeDocument/2006/relationships/image" Target="../media/image146.png"/><Relationship Id="rId14" Type="http://schemas.openxmlformats.org/officeDocument/2006/relationships/image" Target="../media/image15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18" Type="http://schemas.openxmlformats.org/officeDocument/2006/relationships/image" Target="../media/image158.png"/><Relationship Id="rId3" Type="http://schemas.openxmlformats.org/officeDocument/2006/relationships/image" Target="../media/image152.png"/><Relationship Id="rId21" Type="http://schemas.openxmlformats.org/officeDocument/2006/relationships/image" Target="../media/image27.svg"/><Relationship Id="rId7" Type="http://schemas.openxmlformats.org/officeDocument/2006/relationships/image" Target="../media/image155.svg"/><Relationship Id="rId12" Type="http://schemas.openxmlformats.org/officeDocument/2006/relationships/image" Target="../media/image60.png"/><Relationship Id="rId17" Type="http://schemas.openxmlformats.org/officeDocument/2006/relationships/image" Target="../media/image157.svg"/><Relationship Id="rId25" Type="http://schemas.openxmlformats.org/officeDocument/2006/relationships/image" Target="../media/image16.sv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56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openxmlformats.org/officeDocument/2006/relationships/image" Target="../media/image59.svg"/><Relationship Id="rId24" Type="http://schemas.openxmlformats.org/officeDocument/2006/relationships/image" Target="../media/image15.png"/><Relationship Id="rId5" Type="http://schemas.openxmlformats.org/officeDocument/2006/relationships/image" Target="../media/image13.png"/><Relationship Id="rId15" Type="http://schemas.openxmlformats.org/officeDocument/2006/relationships/image" Target="../media/image55.svg"/><Relationship Id="rId23" Type="http://schemas.openxmlformats.org/officeDocument/2006/relationships/image" Target="../media/image29.svg"/><Relationship Id="rId10" Type="http://schemas.openxmlformats.org/officeDocument/2006/relationships/image" Target="../media/image58.png"/><Relationship Id="rId19" Type="http://schemas.openxmlformats.org/officeDocument/2006/relationships/image" Target="../media/image159.svg"/><Relationship Id="rId4" Type="http://schemas.openxmlformats.org/officeDocument/2006/relationships/image" Target="../media/image153.svg"/><Relationship Id="rId9" Type="http://schemas.openxmlformats.org/officeDocument/2006/relationships/image" Target="../media/image57.svg"/><Relationship Id="rId14" Type="http://schemas.openxmlformats.org/officeDocument/2006/relationships/image" Target="../media/image54.png"/><Relationship Id="rId2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svg"/><Relationship Id="rId5" Type="http://schemas.openxmlformats.org/officeDocument/2006/relationships/image" Target="../media/image162.png"/><Relationship Id="rId10" Type="http://schemas.openxmlformats.org/officeDocument/2006/relationships/image" Target="../media/image16.svg"/><Relationship Id="rId4" Type="http://schemas.openxmlformats.org/officeDocument/2006/relationships/image" Target="../media/image161.svg"/><Relationship Id="rId9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svg"/><Relationship Id="rId11" Type="http://schemas.openxmlformats.org/officeDocument/2006/relationships/image" Target="../media/image15.png"/><Relationship Id="rId5" Type="http://schemas.openxmlformats.org/officeDocument/2006/relationships/image" Target="../media/image162.png"/><Relationship Id="rId10" Type="http://schemas.openxmlformats.org/officeDocument/2006/relationships/image" Target="../media/image166.svg"/><Relationship Id="rId4" Type="http://schemas.openxmlformats.org/officeDocument/2006/relationships/image" Target="../media/image161.svg"/><Relationship Id="rId9" Type="http://schemas.openxmlformats.org/officeDocument/2006/relationships/image" Target="../media/image1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15.png"/><Relationship Id="rId18" Type="http://schemas.openxmlformats.org/officeDocument/2006/relationships/image" Target="../media/image167.png"/><Relationship Id="rId26" Type="http://schemas.openxmlformats.org/officeDocument/2006/relationships/image" Target="../media/image175.png"/><Relationship Id="rId3" Type="http://schemas.openxmlformats.org/officeDocument/2006/relationships/image" Target="../media/image52.png"/><Relationship Id="rId21" Type="http://schemas.openxmlformats.org/officeDocument/2006/relationships/image" Target="../media/image170.svg"/><Relationship Id="rId7" Type="http://schemas.openxmlformats.org/officeDocument/2006/relationships/image" Target="../media/image56.png"/><Relationship Id="rId12" Type="http://schemas.openxmlformats.org/officeDocument/2006/relationships/image" Target="../media/image2.svg"/><Relationship Id="rId17" Type="http://schemas.openxmlformats.org/officeDocument/2006/relationships/image" Target="../media/image13.png"/><Relationship Id="rId25" Type="http://schemas.openxmlformats.org/officeDocument/2006/relationships/image" Target="../media/image174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9.svg"/><Relationship Id="rId20" Type="http://schemas.openxmlformats.org/officeDocument/2006/relationships/image" Target="../media/image169.png"/><Relationship Id="rId29" Type="http://schemas.openxmlformats.org/officeDocument/2006/relationships/image" Target="../media/image17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1.png"/><Relationship Id="rId24" Type="http://schemas.openxmlformats.org/officeDocument/2006/relationships/image" Target="../media/image173.png"/><Relationship Id="rId5" Type="http://schemas.openxmlformats.org/officeDocument/2006/relationships/image" Target="../media/image54.png"/><Relationship Id="rId15" Type="http://schemas.openxmlformats.org/officeDocument/2006/relationships/image" Target="../media/image18.png"/><Relationship Id="rId23" Type="http://schemas.openxmlformats.org/officeDocument/2006/relationships/image" Target="../media/image172.svg"/><Relationship Id="rId28" Type="http://schemas.openxmlformats.org/officeDocument/2006/relationships/image" Target="../media/image177.png"/><Relationship Id="rId10" Type="http://schemas.openxmlformats.org/officeDocument/2006/relationships/image" Target="../media/image59.svg"/><Relationship Id="rId19" Type="http://schemas.openxmlformats.org/officeDocument/2006/relationships/image" Target="../media/image168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Relationship Id="rId14" Type="http://schemas.openxmlformats.org/officeDocument/2006/relationships/image" Target="../media/image16.svg"/><Relationship Id="rId22" Type="http://schemas.openxmlformats.org/officeDocument/2006/relationships/image" Target="../media/image171.png"/><Relationship Id="rId27" Type="http://schemas.openxmlformats.org/officeDocument/2006/relationships/image" Target="../media/image17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jpeg"/><Relationship Id="rId18" Type="http://schemas.openxmlformats.org/officeDocument/2006/relationships/image" Target="../media/image194.png"/><Relationship Id="rId26" Type="http://schemas.openxmlformats.org/officeDocument/2006/relationships/image" Target="../media/image19.svg"/><Relationship Id="rId3" Type="http://schemas.openxmlformats.org/officeDocument/2006/relationships/image" Target="../media/image179.png"/><Relationship Id="rId21" Type="http://schemas.openxmlformats.org/officeDocument/2006/relationships/image" Target="../media/image197.jpeg"/><Relationship Id="rId7" Type="http://schemas.openxmlformats.org/officeDocument/2006/relationships/image" Target="../media/image183.png"/><Relationship Id="rId12" Type="http://schemas.openxmlformats.org/officeDocument/2006/relationships/image" Target="../media/image188.jpeg"/><Relationship Id="rId17" Type="http://schemas.openxmlformats.org/officeDocument/2006/relationships/image" Target="../media/image193.png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92.png"/><Relationship Id="rId20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24" Type="http://schemas.openxmlformats.org/officeDocument/2006/relationships/image" Target="../media/image16.svg"/><Relationship Id="rId5" Type="http://schemas.openxmlformats.org/officeDocument/2006/relationships/image" Target="../media/image181.png"/><Relationship Id="rId15" Type="http://schemas.openxmlformats.org/officeDocument/2006/relationships/image" Target="../media/image191.jpeg"/><Relationship Id="rId23" Type="http://schemas.openxmlformats.org/officeDocument/2006/relationships/image" Target="../media/image15.png"/><Relationship Id="rId10" Type="http://schemas.openxmlformats.org/officeDocument/2006/relationships/image" Target="../media/image186.svg"/><Relationship Id="rId19" Type="http://schemas.openxmlformats.org/officeDocument/2006/relationships/image" Target="../media/image195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190.jpeg"/><Relationship Id="rId22" Type="http://schemas.openxmlformats.org/officeDocument/2006/relationships/image" Target="../media/image1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7.jpe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29.svg"/><Relationship Id="rId4" Type="http://schemas.openxmlformats.org/officeDocument/2006/relationships/image" Target="../media/image2.svg"/><Relationship Id="rId9" Type="http://schemas.openxmlformats.org/officeDocument/2006/relationships/image" Target="../media/image28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19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9.svg"/><Relationship Id="rId18" Type="http://schemas.openxmlformats.org/officeDocument/2006/relationships/image" Target="../media/image202.svg"/><Relationship Id="rId26" Type="http://schemas.openxmlformats.org/officeDocument/2006/relationships/image" Target="../media/image208.png"/><Relationship Id="rId3" Type="http://schemas.openxmlformats.org/officeDocument/2006/relationships/image" Target="../media/image1.png"/><Relationship Id="rId21" Type="http://schemas.openxmlformats.org/officeDocument/2006/relationships/image" Target="../media/image205.jpeg"/><Relationship Id="rId7" Type="http://schemas.openxmlformats.org/officeDocument/2006/relationships/image" Target="../media/image5.svg"/><Relationship Id="rId12" Type="http://schemas.openxmlformats.org/officeDocument/2006/relationships/image" Target="../media/image28.png"/><Relationship Id="rId17" Type="http://schemas.openxmlformats.org/officeDocument/2006/relationships/image" Target="../media/image57.svg"/><Relationship Id="rId25" Type="http://schemas.openxmlformats.org/officeDocument/2006/relationships/image" Target="../media/image207.sv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56.png"/><Relationship Id="rId20" Type="http://schemas.openxmlformats.org/officeDocument/2006/relationships/image" Target="../media/image204.svg"/><Relationship Id="rId29" Type="http://schemas.openxmlformats.org/officeDocument/2006/relationships/image" Target="../media/image2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7.svg"/><Relationship Id="rId24" Type="http://schemas.openxmlformats.org/officeDocument/2006/relationships/image" Target="../media/image206.png"/><Relationship Id="rId5" Type="http://schemas.openxmlformats.org/officeDocument/2006/relationships/image" Target="../media/image199.jpeg"/><Relationship Id="rId15" Type="http://schemas.openxmlformats.org/officeDocument/2006/relationships/image" Target="../media/image201.svg"/><Relationship Id="rId23" Type="http://schemas.openxmlformats.org/officeDocument/2006/relationships/image" Target="../media/image124.svg"/><Relationship Id="rId28" Type="http://schemas.openxmlformats.org/officeDocument/2006/relationships/image" Target="../media/image210.png"/><Relationship Id="rId10" Type="http://schemas.openxmlformats.org/officeDocument/2006/relationships/image" Target="../media/image26.png"/><Relationship Id="rId19" Type="http://schemas.openxmlformats.org/officeDocument/2006/relationships/image" Target="../media/image203.png"/><Relationship Id="rId31" Type="http://schemas.openxmlformats.org/officeDocument/2006/relationships/image" Target="../media/image16.sv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200.png"/><Relationship Id="rId22" Type="http://schemas.openxmlformats.org/officeDocument/2006/relationships/image" Target="../media/image123.png"/><Relationship Id="rId27" Type="http://schemas.openxmlformats.org/officeDocument/2006/relationships/image" Target="../media/image209.svg"/><Relationship Id="rId30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13.svg"/><Relationship Id="rId9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215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86.png"/><Relationship Id="rId18" Type="http://schemas.openxmlformats.org/officeDocument/2006/relationships/image" Target="../media/image103.svg"/><Relationship Id="rId26" Type="http://schemas.openxmlformats.org/officeDocument/2006/relationships/image" Target="../media/image111.svg"/><Relationship Id="rId3" Type="http://schemas.openxmlformats.org/officeDocument/2006/relationships/image" Target="../media/image1.png"/><Relationship Id="rId21" Type="http://schemas.openxmlformats.org/officeDocument/2006/relationships/image" Target="../media/image106.png"/><Relationship Id="rId7" Type="http://schemas.openxmlformats.org/officeDocument/2006/relationships/image" Target="../media/image56.png"/><Relationship Id="rId12" Type="http://schemas.openxmlformats.org/officeDocument/2006/relationships/image" Target="../media/image99.svg"/><Relationship Id="rId17" Type="http://schemas.openxmlformats.org/officeDocument/2006/relationships/image" Target="../media/image102.png"/><Relationship Id="rId25" Type="http://schemas.openxmlformats.org/officeDocument/2006/relationships/image" Target="../media/image110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01.svg"/><Relationship Id="rId20" Type="http://schemas.openxmlformats.org/officeDocument/2006/relationships/image" Target="../media/image105.sv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98.png"/><Relationship Id="rId24" Type="http://schemas.openxmlformats.org/officeDocument/2006/relationships/image" Target="../media/image109.svg"/><Relationship Id="rId32" Type="http://schemas.openxmlformats.org/officeDocument/2006/relationships/image" Target="../media/image19.svg"/><Relationship Id="rId5" Type="http://schemas.openxmlformats.org/officeDocument/2006/relationships/image" Target="../media/image54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28" Type="http://schemas.openxmlformats.org/officeDocument/2006/relationships/image" Target="../media/image16.svg"/><Relationship Id="rId10" Type="http://schemas.openxmlformats.org/officeDocument/2006/relationships/image" Target="../media/image97.svg"/><Relationship Id="rId19" Type="http://schemas.openxmlformats.org/officeDocument/2006/relationships/image" Target="../media/image104.png"/><Relationship Id="rId31" Type="http://schemas.openxmlformats.org/officeDocument/2006/relationships/image" Target="../media/image18.png"/><Relationship Id="rId4" Type="http://schemas.openxmlformats.org/officeDocument/2006/relationships/image" Target="../media/image2.svg"/><Relationship Id="rId9" Type="http://schemas.openxmlformats.org/officeDocument/2006/relationships/image" Target="../media/image96.png"/><Relationship Id="rId14" Type="http://schemas.openxmlformats.org/officeDocument/2006/relationships/image" Target="../media/image87.svg"/><Relationship Id="rId22" Type="http://schemas.openxmlformats.org/officeDocument/2006/relationships/image" Target="../media/image107.svg"/><Relationship Id="rId27" Type="http://schemas.openxmlformats.org/officeDocument/2006/relationships/image" Target="../media/image15.png"/><Relationship Id="rId30" Type="http://schemas.openxmlformats.org/officeDocument/2006/relationships/image" Target="../media/image75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75.sv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12" Type="http://schemas.openxmlformats.org/officeDocument/2006/relationships/image" Target="../media/image74.png"/><Relationship Id="rId17" Type="http://schemas.openxmlformats.org/officeDocument/2006/relationships/image" Target="../media/image2.svg"/><Relationship Id="rId2" Type="http://schemas.openxmlformats.org/officeDocument/2006/relationships/image" Target="../media/image216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11" Type="http://schemas.openxmlformats.org/officeDocument/2006/relationships/image" Target="../media/image16.svg"/><Relationship Id="rId5" Type="http://schemas.openxmlformats.org/officeDocument/2006/relationships/image" Target="../media/image219.png"/><Relationship Id="rId15" Type="http://schemas.openxmlformats.org/officeDocument/2006/relationships/image" Target="../media/image19.svg"/><Relationship Id="rId10" Type="http://schemas.openxmlformats.org/officeDocument/2006/relationships/image" Target="../media/image15.png"/><Relationship Id="rId4" Type="http://schemas.openxmlformats.org/officeDocument/2006/relationships/image" Target="../media/image218.png"/><Relationship Id="rId9" Type="http://schemas.openxmlformats.org/officeDocument/2006/relationships/image" Target="../media/image223.png"/><Relationship Id="rId1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7.jpe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29.svg"/><Relationship Id="rId4" Type="http://schemas.openxmlformats.org/officeDocument/2006/relationships/image" Target="../media/image2.svg"/><Relationship Id="rId9" Type="http://schemas.openxmlformats.org/officeDocument/2006/relationships/image" Target="../media/image28.png"/><Relationship Id="rId1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svg"/><Relationship Id="rId13" Type="http://schemas.openxmlformats.org/officeDocument/2006/relationships/image" Target="../media/image231.png"/><Relationship Id="rId3" Type="http://schemas.openxmlformats.org/officeDocument/2006/relationships/image" Target="../media/image57.svg"/><Relationship Id="rId7" Type="http://schemas.openxmlformats.org/officeDocument/2006/relationships/image" Target="../media/image227.png"/><Relationship Id="rId12" Type="http://schemas.openxmlformats.org/officeDocument/2006/relationships/image" Target="../media/image230.svg"/><Relationship Id="rId2" Type="http://schemas.openxmlformats.org/officeDocument/2006/relationships/image" Target="../media/image56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11" Type="http://schemas.openxmlformats.org/officeDocument/2006/relationships/image" Target="../media/image229.png"/><Relationship Id="rId5" Type="http://schemas.openxmlformats.org/officeDocument/2006/relationships/image" Target="../media/image225.svg"/><Relationship Id="rId15" Type="http://schemas.openxmlformats.org/officeDocument/2006/relationships/image" Target="../media/image15.png"/><Relationship Id="rId10" Type="http://schemas.openxmlformats.org/officeDocument/2006/relationships/image" Target="../media/image91.svg"/><Relationship Id="rId4" Type="http://schemas.openxmlformats.org/officeDocument/2006/relationships/image" Target="../media/image224.png"/><Relationship Id="rId9" Type="http://schemas.openxmlformats.org/officeDocument/2006/relationships/image" Target="../media/image90.png"/><Relationship Id="rId14" Type="http://schemas.openxmlformats.org/officeDocument/2006/relationships/image" Target="../media/image232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13" Type="http://schemas.openxmlformats.org/officeDocument/2006/relationships/image" Target="../media/image16.svg"/><Relationship Id="rId3" Type="http://schemas.openxmlformats.org/officeDocument/2006/relationships/image" Target="../media/image57.svg"/><Relationship Id="rId7" Type="http://schemas.openxmlformats.org/officeDocument/2006/relationships/image" Target="../media/image234.svg"/><Relationship Id="rId12" Type="http://schemas.openxmlformats.org/officeDocument/2006/relationships/image" Target="../media/image1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png"/><Relationship Id="rId11" Type="http://schemas.openxmlformats.org/officeDocument/2006/relationships/image" Target="../media/image238.svg"/><Relationship Id="rId5" Type="http://schemas.openxmlformats.org/officeDocument/2006/relationships/image" Target="../media/image225.svg"/><Relationship Id="rId10" Type="http://schemas.openxmlformats.org/officeDocument/2006/relationships/image" Target="../media/image237.png"/><Relationship Id="rId4" Type="http://schemas.openxmlformats.org/officeDocument/2006/relationships/image" Target="../media/image224.png"/><Relationship Id="rId9" Type="http://schemas.openxmlformats.org/officeDocument/2006/relationships/image" Target="../media/image23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19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14.png"/><Relationship Id="rId12" Type="http://schemas.openxmlformats.org/officeDocument/2006/relationships/image" Target="../media/image119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svg"/><Relationship Id="rId4" Type="http://schemas.openxmlformats.org/officeDocument/2006/relationships/image" Target="../media/image2.svg"/><Relationship Id="rId9" Type="http://schemas.openxmlformats.org/officeDocument/2006/relationships/image" Target="../media/image116.png"/><Relationship Id="rId14" Type="http://schemas.openxmlformats.org/officeDocument/2006/relationships/image" Target="../media/image16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9.svg"/><Relationship Id="rId3" Type="http://schemas.openxmlformats.org/officeDocument/2006/relationships/image" Target="../media/image240.svg"/><Relationship Id="rId7" Type="http://schemas.openxmlformats.org/officeDocument/2006/relationships/image" Target="../media/image244.svg"/><Relationship Id="rId12" Type="http://schemas.openxmlformats.org/officeDocument/2006/relationships/image" Target="../media/image18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11" Type="http://schemas.openxmlformats.org/officeDocument/2006/relationships/image" Target="../media/image16.svg"/><Relationship Id="rId5" Type="http://schemas.openxmlformats.org/officeDocument/2006/relationships/image" Target="../media/image242.svg"/><Relationship Id="rId10" Type="http://schemas.openxmlformats.org/officeDocument/2006/relationships/image" Target="../media/image15.png"/><Relationship Id="rId4" Type="http://schemas.openxmlformats.org/officeDocument/2006/relationships/image" Target="../media/image241.png"/><Relationship Id="rId9" Type="http://schemas.openxmlformats.org/officeDocument/2006/relationships/image" Target="../media/image2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254.svg"/><Relationship Id="rId3" Type="http://schemas.openxmlformats.org/officeDocument/2006/relationships/image" Target="../media/image246.svg"/><Relationship Id="rId7" Type="http://schemas.openxmlformats.org/officeDocument/2006/relationships/image" Target="../media/image57.svg"/><Relationship Id="rId12" Type="http://schemas.openxmlformats.org/officeDocument/2006/relationships/image" Target="../media/image253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252.svg"/><Relationship Id="rId5" Type="http://schemas.openxmlformats.org/officeDocument/2006/relationships/image" Target="../media/image248.svg"/><Relationship Id="rId15" Type="http://schemas.openxmlformats.org/officeDocument/2006/relationships/image" Target="../media/image256.svg"/><Relationship Id="rId10" Type="http://schemas.openxmlformats.org/officeDocument/2006/relationships/image" Target="../media/image251.png"/><Relationship Id="rId4" Type="http://schemas.openxmlformats.org/officeDocument/2006/relationships/image" Target="../media/image247.png"/><Relationship Id="rId9" Type="http://schemas.openxmlformats.org/officeDocument/2006/relationships/image" Target="../media/image250.svg"/><Relationship Id="rId14" Type="http://schemas.openxmlformats.org/officeDocument/2006/relationships/image" Target="../media/image25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266.png"/><Relationship Id="rId3" Type="http://schemas.openxmlformats.org/officeDocument/2006/relationships/image" Target="../media/image258.svg"/><Relationship Id="rId7" Type="http://schemas.openxmlformats.org/officeDocument/2006/relationships/image" Target="../media/image56.png"/><Relationship Id="rId12" Type="http://schemas.openxmlformats.org/officeDocument/2006/relationships/image" Target="../media/image265.sv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svg"/><Relationship Id="rId11" Type="http://schemas.openxmlformats.org/officeDocument/2006/relationships/image" Target="../media/image264.png"/><Relationship Id="rId5" Type="http://schemas.openxmlformats.org/officeDocument/2006/relationships/image" Target="../media/image260.svg"/><Relationship Id="rId10" Type="http://schemas.openxmlformats.org/officeDocument/2006/relationships/image" Target="../media/image263.svg"/><Relationship Id="rId4" Type="http://schemas.openxmlformats.org/officeDocument/2006/relationships/image" Target="../media/image259.png"/><Relationship Id="rId9" Type="http://schemas.openxmlformats.org/officeDocument/2006/relationships/image" Target="../media/image262.png"/><Relationship Id="rId14" Type="http://schemas.openxmlformats.org/officeDocument/2006/relationships/image" Target="../media/image267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54.svg"/><Relationship Id="rId3" Type="http://schemas.openxmlformats.org/officeDocument/2006/relationships/image" Target="../media/image269.svg"/><Relationship Id="rId7" Type="http://schemas.openxmlformats.org/officeDocument/2006/relationships/image" Target="../media/image57.svg"/><Relationship Id="rId12" Type="http://schemas.openxmlformats.org/officeDocument/2006/relationships/image" Target="../media/image253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273.svg"/><Relationship Id="rId5" Type="http://schemas.openxmlformats.org/officeDocument/2006/relationships/image" Target="../media/image271.svg"/><Relationship Id="rId15" Type="http://schemas.openxmlformats.org/officeDocument/2006/relationships/image" Target="../media/image275.svg"/><Relationship Id="rId10" Type="http://schemas.openxmlformats.org/officeDocument/2006/relationships/image" Target="../media/image272.png"/><Relationship Id="rId4" Type="http://schemas.openxmlformats.org/officeDocument/2006/relationships/image" Target="../media/image270.png"/><Relationship Id="rId9" Type="http://schemas.openxmlformats.org/officeDocument/2006/relationships/image" Target="../media/image49.svg"/><Relationship Id="rId14" Type="http://schemas.openxmlformats.org/officeDocument/2006/relationships/image" Target="../media/image27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13" Type="http://schemas.openxmlformats.org/officeDocument/2006/relationships/image" Target="../media/image282.png"/><Relationship Id="rId3" Type="http://schemas.openxmlformats.org/officeDocument/2006/relationships/image" Target="../media/image277.svg"/><Relationship Id="rId7" Type="http://schemas.openxmlformats.org/officeDocument/2006/relationships/image" Target="../media/image57.svg"/><Relationship Id="rId12" Type="http://schemas.openxmlformats.org/officeDocument/2006/relationships/image" Target="../media/image281.sv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280.png"/><Relationship Id="rId5" Type="http://schemas.openxmlformats.org/officeDocument/2006/relationships/image" Target="../media/image258.svg"/><Relationship Id="rId10" Type="http://schemas.openxmlformats.org/officeDocument/2006/relationships/image" Target="../media/image261.svg"/><Relationship Id="rId4" Type="http://schemas.openxmlformats.org/officeDocument/2006/relationships/image" Target="../media/image257.png"/><Relationship Id="rId9" Type="http://schemas.openxmlformats.org/officeDocument/2006/relationships/image" Target="../media/image279.svg"/><Relationship Id="rId14" Type="http://schemas.openxmlformats.org/officeDocument/2006/relationships/image" Target="../media/image283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288.svg"/><Relationship Id="rId3" Type="http://schemas.openxmlformats.org/officeDocument/2006/relationships/image" Target="../media/image258.svg"/><Relationship Id="rId7" Type="http://schemas.openxmlformats.org/officeDocument/2006/relationships/image" Target="../media/image261.svg"/><Relationship Id="rId12" Type="http://schemas.openxmlformats.org/officeDocument/2006/relationships/image" Target="../media/image287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4.svg"/><Relationship Id="rId11" Type="http://schemas.openxmlformats.org/officeDocument/2006/relationships/image" Target="../media/image286.svg"/><Relationship Id="rId5" Type="http://schemas.openxmlformats.org/officeDocument/2006/relationships/image" Target="../media/image260.svg"/><Relationship Id="rId15" Type="http://schemas.openxmlformats.org/officeDocument/2006/relationships/image" Target="../media/image290.svg"/><Relationship Id="rId10" Type="http://schemas.openxmlformats.org/officeDocument/2006/relationships/image" Target="../media/image285.png"/><Relationship Id="rId4" Type="http://schemas.openxmlformats.org/officeDocument/2006/relationships/image" Target="../media/image259.png"/><Relationship Id="rId9" Type="http://schemas.openxmlformats.org/officeDocument/2006/relationships/image" Target="../media/image57.svg"/><Relationship Id="rId14" Type="http://schemas.openxmlformats.org/officeDocument/2006/relationships/image" Target="../media/image28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8.png"/><Relationship Id="rId18" Type="http://schemas.openxmlformats.org/officeDocument/2006/relationships/image" Target="../media/image296.png"/><Relationship Id="rId3" Type="http://schemas.openxmlformats.org/officeDocument/2006/relationships/image" Target="../media/image292.svg"/><Relationship Id="rId21" Type="http://schemas.openxmlformats.org/officeDocument/2006/relationships/image" Target="../media/image299.png"/><Relationship Id="rId7" Type="http://schemas.openxmlformats.org/officeDocument/2006/relationships/image" Target="../media/image4.png"/><Relationship Id="rId12" Type="http://schemas.openxmlformats.org/officeDocument/2006/relationships/image" Target="../media/image27.svg"/><Relationship Id="rId17" Type="http://schemas.openxmlformats.org/officeDocument/2006/relationships/image" Target="../media/image295.png"/><Relationship Id="rId2" Type="http://schemas.openxmlformats.org/officeDocument/2006/relationships/image" Target="../media/image291.png"/><Relationship Id="rId16" Type="http://schemas.openxmlformats.org/officeDocument/2006/relationships/image" Target="../media/image294.png"/><Relationship Id="rId20" Type="http://schemas.openxmlformats.org/officeDocument/2006/relationships/image" Target="../media/image2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3.jpeg"/><Relationship Id="rId11" Type="http://schemas.openxmlformats.org/officeDocument/2006/relationships/image" Target="../media/image26.png"/><Relationship Id="rId5" Type="http://schemas.openxmlformats.org/officeDocument/2006/relationships/image" Target="../media/image2.svg"/><Relationship Id="rId15" Type="http://schemas.openxmlformats.org/officeDocument/2006/relationships/image" Target="../media/image13.png"/><Relationship Id="rId23" Type="http://schemas.openxmlformats.org/officeDocument/2006/relationships/image" Target="../media/image14.png"/><Relationship Id="rId10" Type="http://schemas.openxmlformats.org/officeDocument/2006/relationships/image" Target="../media/image7.svg"/><Relationship Id="rId19" Type="http://schemas.openxmlformats.org/officeDocument/2006/relationships/image" Target="../media/image29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29.svg"/><Relationship Id="rId22" Type="http://schemas.openxmlformats.org/officeDocument/2006/relationships/image" Target="../media/image3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7.jpeg"/><Relationship Id="rId5" Type="http://schemas.openxmlformats.org/officeDocument/2006/relationships/image" Target="../media/image6.png"/><Relationship Id="rId15" Type="http://schemas.openxmlformats.org/officeDocument/2006/relationships/image" Target="../media/image19.svg"/><Relationship Id="rId10" Type="http://schemas.openxmlformats.org/officeDocument/2006/relationships/image" Target="../media/image29.svg"/><Relationship Id="rId4" Type="http://schemas.openxmlformats.org/officeDocument/2006/relationships/image" Target="../media/image2.svg"/><Relationship Id="rId9" Type="http://schemas.openxmlformats.org/officeDocument/2006/relationships/image" Target="../media/image28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1.svg"/><Relationship Id="rId5" Type="http://schemas.openxmlformats.org/officeDocument/2006/relationships/image" Target="../media/image26.png"/><Relationship Id="rId15" Type="http://schemas.openxmlformats.org/officeDocument/2006/relationships/image" Target="../media/image19.svg"/><Relationship Id="rId10" Type="http://schemas.openxmlformats.org/officeDocument/2006/relationships/image" Target="../media/image30.png"/><Relationship Id="rId4" Type="http://schemas.openxmlformats.org/officeDocument/2006/relationships/image" Target="../media/image7.svg"/><Relationship Id="rId9" Type="http://schemas.openxmlformats.org/officeDocument/2006/relationships/image" Target="../media/image17.jpe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18" Type="http://schemas.openxmlformats.org/officeDocument/2006/relationships/image" Target="../media/image16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1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45.svg"/><Relationship Id="rId1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1.svg"/><Relationship Id="rId5" Type="http://schemas.openxmlformats.org/officeDocument/2006/relationships/image" Target="../media/image26.png"/><Relationship Id="rId15" Type="http://schemas.openxmlformats.org/officeDocument/2006/relationships/image" Target="../media/image47.svg"/><Relationship Id="rId10" Type="http://schemas.openxmlformats.org/officeDocument/2006/relationships/image" Target="../media/image30.png"/><Relationship Id="rId19" Type="http://schemas.openxmlformats.org/officeDocument/2006/relationships/image" Target="../media/image16.svg"/><Relationship Id="rId4" Type="http://schemas.openxmlformats.org/officeDocument/2006/relationships/image" Target="../media/image7.svg"/><Relationship Id="rId9" Type="http://schemas.openxmlformats.org/officeDocument/2006/relationships/image" Target="../media/image17.jpe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21612">
            <a:off x="3638115" y="1896865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0"/>
                </a:moveTo>
                <a:lnTo>
                  <a:pt x="14314219" y="0"/>
                </a:lnTo>
                <a:lnTo>
                  <a:pt x="14314219" y="4992084"/>
                </a:lnTo>
                <a:lnTo>
                  <a:pt x="0" y="4992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79" b="-7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680911" y="5"/>
            <a:ext cx="8986399" cy="10289262"/>
            <a:chOff x="0" y="0"/>
            <a:chExt cx="11981865" cy="137190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981815" cy="13719048"/>
            </a:xfrm>
            <a:custGeom>
              <a:avLst/>
              <a:gdLst/>
              <a:ahLst/>
              <a:cxnLst/>
              <a:rect l="l" t="t" r="r" b="b"/>
              <a:pathLst>
                <a:path w="11981815" h="13719048">
                  <a:moveTo>
                    <a:pt x="5032121" y="0"/>
                  </a:moveTo>
                  <a:cubicBezTo>
                    <a:pt x="5032121" y="0"/>
                    <a:pt x="5537454" y="2508885"/>
                    <a:pt x="2720213" y="6692773"/>
                  </a:cubicBezTo>
                  <a:cubicBezTo>
                    <a:pt x="0" y="10732643"/>
                    <a:pt x="382016" y="13719048"/>
                    <a:pt x="382016" y="13719048"/>
                  </a:cubicBezTo>
                  <a:lnTo>
                    <a:pt x="11981815" y="13719048"/>
                  </a:lnTo>
                  <a:lnTo>
                    <a:pt x="11981815" y="0"/>
                  </a:lnTo>
                  <a:close/>
                </a:path>
              </a:pathLst>
            </a:custGeom>
            <a:blipFill>
              <a:blip r:embed="rId4"/>
              <a:stretch>
                <a:fillRect l="-40021" r="-36891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967198" flipH="1">
            <a:off x="12833343" y="6024265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10909314" y="0"/>
                </a:moveTo>
                <a:lnTo>
                  <a:pt x="0" y="0"/>
                </a:lnTo>
                <a:lnTo>
                  <a:pt x="0" y="3709167"/>
                </a:lnTo>
                <a:lnTo>
                  <a:pt x="10909314" y="3709167"/>
                </a:lnTo>
                <a:lnTo>
                  <a:pt x="10909314" y="0"/>
                </a:lnTo>
                <a:close/>
              </a:path>
            </a:pathLst>
          </a:custGeom>
          <a:blipFill>
            <a:blip r:embed="rId5">
              <a:alphaModFix amt="7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74" b="-17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165433" y="946396"/>
            <a:ext cx="857867" cy="857867"/>
          </a:xfrm>
          <a:custGeom>
            <a:avLst/>
            <a:gdLst/>
            <a:ahLst/>
            <a:cxnLst/>
            <a:rect l="l" t="t" r="r" b="b"/>
            <a:pathLst>
              <a:path w="857867" h="857867">
                <a:moveTo>
                  <a:pt x="0" y="0"/>
                </a:moveTo>
                <a:lnTo>
                  <a:pt x="857867" y="0"/>
                </a:lnTo>
                <a:lnTo>
                  <a:pt x="857867" y="857867"/>
                </a:lnTo>
                <a:lnTo>
                  <a:pt x="0" y="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51318" y="2226096"/>
            <a:ext cx="604566" cy="604566"/>
          </a:xfrm>
          <a:custGeom>
            <a:avLst/>
            <a:gdLst/>
            <a:ahLst/>
            <a:cxnLst/>
            <a:rect l="l" t="t" r="r" b="b"/>
            <a:pathLst>
              <a:path w="604566" h="604566">
                <a:moveTo>
                  <a:pt x="0" y="0"/>
                </a:moveTo>
                <a:lnTo>
                  <a:pt x="604566" y="0"/>
                </a:lnTo>
                <a:lnTo>
                  <a:pt x="604566" y="604566"/>
                </a:lnTo>
                <a:lnTo>
                  <a:pt x="0" y="604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46519" y="652024"/>
            <a:ext cx="697411" cy="697411"/>
          </a:xfrm>
          <a:custGeom>
            <a:avLst/>
            <a:gdLst/>
            <a:ahLst/>
            <a:cxnLst/>
            <a:rect l="l" t="t" r="r" b="b"/>
            <a:pathLst>
              <a:path w="697411" h="697411">
                <a:moveTo>
                  <a:pt x="0" y="0"/>
                </a:moveTo>
                <a:lnTo>
                  <a:pt x="697411" y="0"/>
                </a:lnTo>
                <a:lnTo>
                  <a:pt x="697411" y="697411"/>
                </a:lnTo>
                <a:lnTo>
                  <a:pt x="0" y="6974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35368" y="545295"/>
            <a:ext cx="8718794" cy="802202"/>
            <a:chOff x="0" y="0"/>
            <a:chExt cx="11625059" cy="10696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624940" cy="1069594"/>
            </a:xfrm>
            <a:custGeom>
              <a:avLst/>
              <a:gdLst/>
              <a:ahLst/>
              <a:cxnLst/>
              <a:rect l="l" t="t" r="r" b="b"/>
              <a:pathLst>
                <a:path w="11624940" h="1069594">
                  <a:moveTo>
                    <a:pt x="0" y="0"/>
                  </a:moveTo>
                  <a:lnTo>
                    <a:pt x="11624940" y="0"/>
                  </a:lnTo>
                  <a:lnTo>
                    <a:pt x="11624940" y="1069594"/>
                  </a:lnTo>
                  <a:lnTo>
                    <a:pt x="0" y="10695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t="-2378" b="-2379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6579992" y="1737640"/>
            <a:ext cx="2774170" cy="1664502"/>
            <a:chOff x="0" y="0"/>
            <a:chExt cx="3698893" cy="22193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98875" cy="2219325"/>
            </a:xfrm>
            <a:custGeom>
              <a:avLst/>
              <a:gdLst/>
              <a:ahLst/>
              <a:cxnLst/>
              <a:rect l="l" t="t" r="r" b="b"/>
              <a:pathLst>
                <a:path w="3698875" h="2219325">
                  <a:moveTo>
                    <a:pt x="0" y="0"/>
                  </a:moveTo>
                  <a:lnTo>
                    <a:pt x="3698875" y="0"/>
                  </a:lnTo>
                  <a:lnTo>
                    <a:pt x="3698875" y="2219325"/>
                  </a:lnTo>
                  <a:lnTo>
                    <a:pt x="0" y="2219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t="-353" b="-354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665039" y="9655173"/>
            <a:ext cx="8109271" cy="380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26"/>
              </a:lnSpc>
            </a:pPr>
            <a:r>
              <a:rPr lang="en-US" sz="2478" b="1" spc="105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2023-1-IT01-KA220-VET-000154571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5368" y="4898405"/>
            <a:ext cx="8319433" cy="3849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92"/>
              </a:lnSpc>
            </a:pPr>
            <a:r>
              <a:rPr lang="en-US" sz="6923" b="1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STRATEGIE PER IL LAVORO IBRIDO</a:t>
            </a:r>
          </a:p>
          <a:p>
            <a:pPr marL="0" lvl="0" indent="0" algn="ctr">
              <a:lnSpc>
                <a:spcPts val="7891"/>
              </a:lnSpc>
            </a:pPr>
            <a:r>
              <a:rPr lang="en-US" sz="3999" b="1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- Modulo 2 –</a:t>
            </a:r>
          </a:p>
          <a:p>
            <a:pPr marL="0" lvl="0" indent="0" algn="ctr">
              <a:lnSpc>
                <a:spcPts val="7891"/>
              </a:lnSpc>
            </a:pPr>
            <a:r>
              <a:rPr lang="en-US" sz="3999" b="1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Brainplus Ltd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80798" y="9658944"/>
            <a:ext cx="1104950" cy="386595"/>
            <a:chOff x="0" y="0"/>
            <a:chExt cx="1473267" cy="5154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73327" cy="515493"/>
            </a:xfrm>
            <a:custGeom>
              <a:avLst/>
              <a:gdLst/>
              <a:ahLst/>
              <a:cxnLst/>
              <a:rect l="l" t="t" r="r" b="b"/>
              <a:pathLst>
                <a:path w="1473327" h="515493">
                  <a:moveTo>
                    <a:pt x="0" y="0"/>
                  </a:moveTo>
                  <a:lnTo>
                    <a:pt x="1473327" y="0"/>
                  </a:lnTo>
                  <a:lnTo>
                    <a:pt x="1473327" y="515493"/>
                  </a:lnTo>
                  <a:lnTo>
                    <a:pt x="0" y="515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t="-282" r="4" b="-276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4994765" y="252532"/>
            <a:ext cx="4477887" cy="1552336"/>
            <a:chOff x="0" y="0"/>
            <a:chExt cx="1179361" cy="4088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79361" cy="408846"/>
            </a:xfrm>
            <a:custGeom>
              <a:avLst/>
              <a:gdLst/>
              <a:ahLst/>
              <a:cxnLst/>
              <a:rect l="l" t="t" r="r" b="b"/>
              <a:pathLst>
                <a:path w="1179361" h="408846">
                  <a:moveTo>
                    <a:pt x="0" y="0"/>
                  </a:moveTo>
                  <a:lnTo>
                    <a:pt x="1179361" y="0"/>
                  </a:lnTo>
                  <a:lnTo>
                    <a:pt x="1179361" y="408846"/>
                  </a:lnTo>
                  <a:lnTo>
                    <a:pt x="0" y="408846"/>
                  </a:lnTo>
                  <a:close/>
                </a:path>
              </a:pathLst>
            </a:custGeom>
            <a:solidFill>
              <a:srgbClr val="E5F7E9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1179361" cy="418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6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35368" y="2337879"/>
            <a:ext cx="8319433" cy="1064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19"/>
              </a:lnSpc>
            </a:pPr>
            <a:r>
              <a:rPr lang="en-US" sz="6000" b="1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STAY OK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35368" y="3503146"/>
            <a:ext cx="6979151" cy="88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19"/>
              </a:lnSpc>
            </a:pPr>
            <a:r>
              <a:rPr lang="en-US" sz="3000" b="1">
                <a:solidFill>
                  <a:srgbClr val="45B042"/>
                </a:solidFill>
                <a:latin typeface="Poppins Bold"/>
                <a:ea typeface="Poppins Bold"/>
                <a:cs typeface="Poppins Bold"/>
                <a:sym typeface="Poppins Bold"/>
              </a:rPr>
              <a:t>Ripensare il benessere nei luoghi di lavoro nelle PMI dell'UE</a:t>
            </a:r>
          </a:p>
        </p:txBody>
      </p:sp>
      <p:sp>
        <p:nvSpPr>
          <p:cNvPr id="22" name="Freeform 22"/>
          <p:cNvSpPr/>
          <p:nvPr/>
        </p:nvSpPr>
        <p:spPr>
          <a:xfrm>
            <a:off x="-1342907" y="100455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078727" flipV="1">
            <a:off x="-2772266" y="1826244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4992084"/>
                </a:moveTo>
                <a:lnTo>
                  <a:pt x="14314219" y="4992084"/>
                </a:lnTo>
                <a:lnTo>
                  <a:pt x="14314219" y="0"/>
                </a:lnTo>
                <a:lnTo>
                  <a:pt x="0" y="0"/>
                </a:lnTo>
                <a:lnTo>
                  <a:pt x="0" y="49920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" b="-7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2900" y="0"/>
            <a:ext cx="5065900" cy="10287000"/>
            <a:chOff x="0" y="0"/>
            <a:chExt cx="6754533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54623" cy="13716000"/>
            </a:xfrm>
            <a:custGeom>
              <a:avLst/>
              <a:gdLst/>
              <a:ahLst/>
              <a:cxnLst/>
              <a:rect l="l" t="t" r="r" b="b"/>
              <a:pathLst>
                <a:path w="6754623" h="13716000">
                  <a:moveTo>
                    <a:pt x="0" y="0"/>
                  </a:moveTo>
                  <a:lnTo>
                    <a:pt x="0" y="13716000"/>
                  </a:lnTo>
                  <a:lnTo>
                    <a:pt x="6743954" y="13716000"/>
                  </a:lnTo>
                  <a:cubicBezTo>
                    <a:pt x="6743954" y="13716000"/>
                    <a:pt x="6754114" y="13579983"/>
                    <a:pt x="6754623" y="13326745"/>
                  </a:cubicBezTo>
                  <a:lnTo>
                    <a:pt x="6754623" y="13284581"/>
                  </a:lnTo>
                  <a:cubicBezTo>
                    <a:pt x="6752590" y="12319254"/>
                    <a:pt x="6610223" y="9821672"/>
                    <a:pt x="5384546" y="6691376"/>
                  </a:cubicBezTo>
                  <a:cubicBezTo>
                    <a:pt x="3746627" y="2508250"/>
                    <a:pt x="4040378" y="0"/>
                    <a:pt x="4040378" y="0"/>
                  </a:cubicBezTo>
                  <a:close/>
                </a:path>
              </a:pathLst>
            </a:custGeom>
            <a:blipFill>
              <a:blip r:embed="rId5"/>
              <a:stretch>
                <a:fillRect l="-102296" r="-102295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5755399" y="245231"/>
            <a:ext cx="11938689" cy="783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84"/>
              </a:lnSpc>
            </a:pPr>
            <a:r>
              <a:rPr lang="en-US" sz="5031" b="1" spc="-15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Panoramica dei modelli di lavoro ibridi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51887" y="1530477"/>
            <a:ext cx="10542201" cy="7833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9213" lvl="1" indent="-144607" algn="just">
              <a:lnSpc>
                <a:spcPts val="3116"/>
              </a:lnSpc>
              <a:buFont typeface="Arial"/>
              <a:buChar char="•"/>
            </a:pPr>
            <a:r>
              <a:rPr lang="en-US" sz="23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Concentrarsi sull'efficienza e sulla soddisfazione dei dipendenti</a:t>
            </a:r>
          </a:p>
          <a:p>
            <a:pPr marL="0" lvl="0" indent="0" algn="just">
              <a:lnSpc>
                <a:spcPts val="3116"/>
              </a:lnSpc>
            </a:pPr>
            <a:endParaRPr lang="en-US" sz="239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9213" lvl="1" indent="-144607" algn="just">
              <a:lnSpc>
                <a:spcPts val="3116"/>
              </a:lnSpc>
              <a:buFont typeface="Arial"/>
              <a:buChar char="•"/>
            </a:pPr>
            <a:r>
              <a:rPr lang="en-US" sz="23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Creare una situazione vantaggiosa per dipendenti e datori di lavoro </a:t>
            </a:r>
          </a:p>
          <a:p>
            <a:pPr marL="0" lvl="0" indent="0" algn="just">
              <a:lnSpc>
                <a:spcPts val="3116"/>
              </a:lnSpc>
            </a:pPr>
            <a:endParaRPr lang="en-US" sz="239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9213" lvl="1" indent="-144607" algn="just">
              <a:lnSpc>
                <a:spcPts val="3116"/>
              </a:lnSpc>
              <a:buFont typeface="Arial"/>
              <a:buChar char="•"/>
            </a:pPr>
            <a:r>
              <a:rPr lang="en-US" sz="23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Flessibilità ed equilibrio tra lavoro e vita privata:</a:t>
            </a:r>
          </a:p>
          <a:p>
            <a:pPr marL="497825" lvl="1" indent="-248913" algn="just">
              <a:lnSpc>
                <a:spcPts val="3115"/>
              </a:lnSpc>
              <a:buAutoNum type="arabicPeriod"/>
            </a:pPr>
            <a:r>
              <a:rPr lang="en-US" sz="230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 presenza variabile in ufficio facilita la conciliazione degli impegni personali con le esigenze professionali; </a:t>
            </a:r>
          </a:p>
          <a:p>
            <a:pPr marL="497825" lvl="1" indent="-248913" algn="just">
              <a:lnSpc>
                <a:spcPts val="3115"/>
              </a:lnSpc>
              <a:buAutoNum type="arabicPeriod"/>
            </a:pPr>
            <a:r>
              <a:rPr lang="en-US" sz="230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 giornata lavorativa varia a seconda del campo di attività ed è necessaria un'attenta pianificazione;</a:t>
            </a:r>
          </a:p>
          <a:p>
            <a:pPr marL="497825" lvl="1" indent="-248913" algn="just">
              <a:lnSpc>
                <a:spcPts val="3116"/>
              </a:lnSpc>
              <a:buAutoNum type="arabicPeriod"/>
            </a:pPr>
            <a:r>
              <a:rPr lang="en-US" sz="230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Equilibrio tra lavoro e tempo libero + aumento della produttività, solo se si tiene conto delle circostanze di vita individuali del dipendente.</a:t>
            </a:r>
          </a:p>
          <a:p>
            <a:pPr marL="0" lvl="0" indent="0" algn="just">
              <a:lnSpc>
                <a:spcPts val="3116"/>
              </a:lnSpc>
            </a:pPr>
            <a:endParaRPr lang="en-US" sz="230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>
              <a:lnSpc>
                <a:spcPts val="3116"/>
              </a:lnSpc>
            </a:pPr>
            <a:endParaRPr lang="en-US" sz="230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just">
              <a:lnSpc>
                <a:spcPts val="3116"/>
              </a:lnSpc>
            </a:pPr>
            <a:endParaRPr lang="en-US" sz="230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89476" lvl="0" indent="-389476" algn="ctr">
              <a:lnSpc>
                <a:spcPts val="3873"/>
              </a:lnSpc>
            </a:pPr>
            <a:endParaRPr lang="en-US" sz="230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89476" lvl="0" indent="-389476" algn="ctr">
              <a:lnSpc>
                <a:spcPts val="3873"/>
              </a:lnSpc>
            </a:pPr>
            <a:endParaRPr lang="en-US" sz="2305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89476" lvl="1" indent="-194738" algn="ctr">
              <a:lnSpc>
                <a:spcPts val="3873"/>
              </a:lnSpc>
            </a:pPr>
            <a:r>
              <a:rPr lang="en-US" sz="322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La progettazione e la gestione consapevoli sono un fattore critico di successo </a:t>
            </a:r>
          </a:p>
        </p:txBody>
      </p:sp>
      <p:sp>
        <p:nvSpPr>
          <p:cNvPr id="7" name="Freeform 7" descr="Freccia giù con riempimento pieno"/>
          <p:cNvSpPr/>
          <p:nvPr/>
        </p:nvSpPr>
        <p:spPr>
          <a:xfrm>
            <a:off x="11426821" y="6568316"/>
            <a:ext cx="1507064" cy="1132120"/>
          </a:xfrm>
          <a:custGeom>
            <a:avLst/>
            <a:gdLst/>
            <a:ahLst/>
            <a:cxnLst/>
            <a:rect l="l" t="t" r="r" b="b"/>
            <a:pathLst>
              <a:path w="1507064" h="1132120">
                <a:moveTo>
                  <a:pt x="0" y="0"/>
                </a:moveTo>
                <a:lnTo>
                  <a:pt x="1507064" y="0"/>
                </a:lnTo>
                <a:lnTo>
                  <a:pt x="1507064" y="1132120"/>
                </a:lnTo>
                <a:lnTo>
                  <a:pt x="0" y="11321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6559" b="-1655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31384" y="9913239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63636" y="4599250"/>
            <a:ext cx="21494542" cy="6357176"/>
          </a:xfrm>
          <a:custGeom>
            <a:avLst/>
            <a:gdLst/>
            <a:ahLst/>
            <a:cxnLst/>
            <a:rect l="l" t="t" r="r" b="b"/>
            <a:pathLst>
              <a:path w="21494542" h="6357176">
                <a:moveTo>
                  <a:pt x="0" y="0"/>
                </a:moveTo>
                <a:lnTo>
                  <a:pt x="21494542" y="0"/>
                </a:lnTo>
                <a:lnTo>
                  <a:pt x="21494542" y="6357176"/>
                </a:lnTo>
                <a:lnTo>
                  <a:pt x="0" y="6357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38184" y="3269137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1" y="0"/>
                </a:lnTo>
                <a:lnTo>
                  <a:pt x="2588781" y="2588781"/>
                </a:lnTo>
                <a:lnTo>
                  <a:pt x="0" y="25887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45226" y="3426491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59210" y="3524527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602057">
            <a:off x="12387093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48" b="-48"/>
            </a:stretch>
          </a:blipFill>
        </p:spPr>
      </p:sp>
      <p:sp>
        <p:nvSpPr>
          <p:cNvPr id="7" name="Freeform 7"/>
          <p:cNvSpPr/>
          <p:nvPr/>
        </p:nvSpPr>
        <p:spPr>
          <a:xfrm rot="-201626" flipV="1">
            <a:off x="-470692" y="-1148846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2" b="-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31384" y="9913239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761082" y="3742347"/>
            <a:ext cx="1566600" cy="1566600"/>
          </a:xfrm>
          <a:custGeom>
            <a:avLst/>
            <a:gdLst/>
            <a:ahLst/>
            <a:cxnLst/>
            <a:rect l="l" t="t" r="r" b="b"/>
            <a:pathLst>
              <a:path w="1566600" h="1566600">
                <a:moveTo>
                  <a:pt x="0" y="0"/>
                </a:moveTo>
                <a:lnTo>
                  <a:pt x="1566600" y="0"/>
                </a:lnTo>
                <a:lnTo>
                  <a:pt x="1566600" y="1566600"/>
                </a:lnTo>
                <a:lnTo>
                  <a:pt x="0" y="1566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89244" y="3180438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2" y="0"/>
                </a:lnTo>
                <a:lnTo>
                  <a:pt x="2588782" y="2588781"/>
                </a:lnTo>
                <a:lnTo>
                  <a:pt x="0" y="25887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84479" y="3375672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3" y="0"/>
                </a:lnTo>
                <a:lnTo>
                  <a:pt x="2198313" y="2198313"/>
                </a:lnTo>
                <a:lnTo>
                  <a:pt x="0" y="2198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98463" y="3489656"/>
            <a:ext cx="1970345" cy="1970345"/>
          </a:xfrm>
          <a:custGeom>
            <a:avLst/>
            <a:gdLst/>
            <a:ahLst/>
            <a:cxnLst/>
            <a:rect l="l" t="t" r="r" b="b"/>
            <a:pathLst>
              <a:path w="1970345" h="1970345">
                <a:moveTo>
                  <a:pt x="0" y="0"/>
                </a:moveTo>
                <a:lnTo>
                  <a:pt x="1970344" y="0"/>
                </a:lnTo>
                <a:lnTo>
                  <a:pt x="1970344" y="1970345"/>
                </a:lnTo>
                <a:lnTo>
                  <a:pt x="0" y="19703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09916" y="3965232"/>
            <a:ext cx="1147438" cy="1147438"/>
          </a:xfrm>
          <a:custGeom>
            <a:avLst/>
            <a:gdLst/>
            <a:ahLst/>
            <a:cxnLst/>
            <a:rect l="l" t="t" r="r" b="b"/>
            <a:pathLst>
              <a:path w="1147438" h="1147438">
                <a:moveTo>
                  <a:pt x="0" y="0"/>
                </a:moveTo>
                <a:lnTo>
                  <a:pt x="1147438" y="0"/>
                </a:lnTo>
                <a:lnTo>
                  <a:pt x="1147438" y="1147438"/>
                </a:lnTo>
                <a:lnTo>
                  <a:pt x="0" y="114743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461165" y="6041800"/>
            <a:ext cx="3365670" cy="1312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0"/>
              </a:lnSpc>
            </a:pPr>
            <a:r>
              <a:rPr lang="en-US" sz="3000" b="1" spc="-8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VERIFICARE L'EFFICACIA DELLE INTERAZIONI</a:t>
            </a:r>
          </a:p>
        </p:txBody>
      </p:sp>
      <p:sp>
        <p:nvSpPr>
          <p:cNvPr id="16" name="Freeform 16"/>
          <p:cNvSpPr/>
          <p:nvPr/>
        </p:nvSpPr>
        <p:spPr>
          <a:xfrm>
            <a:off x="1762557" y="3220190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1" y="0"/>
                </a:lnTo>
                <a:lnTo>
                  <a:pt x="2588781" y="2588781"/>
                </a:lnTo>
                <a:lnTo>
                  <a:pt x="0" y="25887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951984" y="3426491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071775" y="3529409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219819" y="3726399"/>
            <a:ext cx="1674257" cy="1674257"/>
          </a:xfrm>
          <a:custGeom>
            <a:avLst/>
            <a:gdLst/>
            <a:ahLst/>
            <a:cxnLst/>
            <a:rect l="l" t="t" r="r" b="b"/>
            <a:pathLst>
              <a:path w="1674257" h="1674257">
                <a:moveTo>
                  <a:pt x="0" y="0"/>
                </a:moveTo>
                <a:lnTo>
                  <a:pt x="1674257" y="0"/>
                </a:lnTo>
                <a:lnTo>
                  <a:pt x="1674257" y="1674257"/>
                </a:lnTo>
                <a:lnTo>
                  <a:pt x="0" y="167425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77942" y="6041800"/>
            <a:ext cx="4663645" cy="1741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0"/>
              </a:lnSpc>
            </a:pPr>
            <a:r>
              <a:rPr lang="en-US" sz="3000" b="1" spc="-8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NON MISURARE LA QUALITÀ DELLA COMUNICAZIONE SOLO IN BASE AL VOLUME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466406" y="940586"/>
            <a:ext cx="10865539" cy="970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48"/>
              </a:lnSpc>
            </a:pPr>
            <a:r>
              <a:rPr lang="en-US" sz="6326" b="1" spc="-18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Comunicazione digitale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650562" y="6007091"/>
            <a:ext cx="3713796" cy="302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0"/>
              </a:lnSpc>
            </a:pPr>
            <a:r>
              <a:rPr lang="en-US" sz="3000" b="1" spc="-8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ASSICURARSI CHE LO SCAMBIO DIGITALE NON TRASCURI LE ESIGENZE SOCIALI DEI VOSTRI DIPENDENTI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376694" y="604686"/>
            <a:ext cx="2774170" cy="1664502"/>
            <a:chOff x="0" y="0"/>
            <a:chExt cx="3698893" cy="22193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698875" cy="2219325"/>
            </a:xfrm>
            <a:custGeom>
              <a:avLst/>
              <a:gdLst/>
              <a:ahLst/>
              <a:cxnLst/>
              <a:rect l="l" t="t" r="r" b="b"/>
              <a:pathLst>
                <a:path w="3698875" h="2219325">
                  <a:moveTo>
                    <a:pt x="0" y="0"/>
                  </a:moveTo>
                  <a:lnTo>
                    <a:pt x="3698875" y="0"/>
                  </a:lnTo>
                  <a:lnTo>
                    <a:pt x="3698875" y="2219325"/>
                  </a:lnTo>
                  <a:lnTo>
                    <a:pt x="0" y="2219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353" b="-354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02562" y="1302070"/>
          <a:ext cx="18288000" cy="13122336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4290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055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48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900" u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Flessibilità      motivazione e soddisfazione lavorativa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48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900" u="none" strike="noStrik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Flessibilità     minore coordinamento organizzativo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884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00" u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personalizzazione dei metodi di lavoro:</a:t>
                      </a:r>
                      <a:endParaRPr lang="en-US" sz="1100"/>
                    </a:p>
                    <a:p>
                      <a:pPr marL="301627" lvl="1" indent="-150814" algn="l">
                        <a:lnSpc>
                          <a:spcPts val="3000"/>
                        </a:lnSpc>
                        <a:spcBef>
                          <a:spcPct val="0"/>
                        </a:spcBef>
                        <a:buFont typeface="Arial"/>
                        <a:buChar char="•"/>
                      </a:pPr>
                      <a:r>
                        <a:rPr lang="en-US" sz="2500" u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adattare il lavoro alle circostanze individuali</a:t>
                      </a:r>
                    </a:p>
                    <a:p>
                      <a:pPr marL="301627" lvl="1" indent="-150814" algn="l">
                        <a:lnSpc>
                          <a:spcPts val="3000"/>
                        </a:lnSpc>
                        <a:spcBef>
                          <a:spcPct val="0"/>
                        </a:spcBef>
                        <a:buFont typeface="Arial"/>
                        <a:buChar char="•"/>
                      </a:pPr>
                      <a:r>
                        <a:rPr lang="en-US" sz="2500" u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miglioramento dell'equilibrio tra lavoro e vita privata</a:t>
                      </a:r>
                    </a:p>
                    <a:p>
                      <a:pPr marL="301627" lvl="1" indent="-150814" algn="l">
                        <a:lnSpc>
                          <a:spcPts val="3000"/>
                        </a:lnSpc>
                        <a:spcBef>
                          <a:spcPct val="0"/>
                        </a:spcBef>
                      </a:pPr>
                      <a:endParaRPr lang="en-US" sz="2500" u="none" strike="noStrike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99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499" u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personalizzazione dei metodi di lavoro:</a:t>
                      </a:r>
                      <a:endParaRPr lang="en-US" sz="1100"/>
                    </a:p>
                    <a:p>
                      <a:pPr marL="301625" lvl="1" indent="-150812" algn="l">
                        <a:lnSpc>
                          <a:spcPts val="2999"/>
                        </a:lnSpc>
                        <a:spcBef>
                          <a:spcPct val="0"/>
                        </a:spcBef>
                        <a:buFont typeface="Arial"/>
                        <a:buChar char="•"/>
                      </a:pPr>
                      <a:r>
                        <a:rPr lang="en-US" sz="2499" u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compromettere la coesione all'interno del team</a:t>
                      </a:r>
                    </a:p>
                    <a:p>
                      <a:pPr marL="301625" lvl="1" indent="-150812" algn="l">
                        <a:lnSpc>
                          <a:spcPts val="2999"/>
                        </a:lnSpc>
                        <a:spcBef>
                          <a:spcPct val="0"/>
                        </a:spcBef>
                        <a:buFont typeface="Arial"/>
                        <a:buChar char="•"/>
                      </a:pPr>
                      <a:r>
                        <a:rPr lang="en-US" sz="2499" u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compromettere il processo di lavoro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4333">
                <a:tc>
                  <a:txBody>
                    <a:bodyPr/>
                    <a:lstStyle/>
                    <a:p>
                      <a:pPr algn="l">
                        <a:lnSpc>
                          <a:spcPts val="3000"/>
                        </a:lnSpc>
                        <a:defRPr/>
                      </a:pPr>
                      <a:endParaRPr lang="en-US" sz="1100"/>
                    </a:p>
                    <a:p>
                      <a:pPr marL="0" lvl="0" indent="0" algn="l">
                        <a:lnSpc>
                          <a:spcPts val="3000"/>
                        </a:lnSpc>
                        <a:spcBef>
                          <a:spcPct val="0"/>
                        </a:spcBef>
                      </a:pPr>
                      <a:r>
                        <a:rPr lang="en-US" sz="2500" u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maggiore autonomia dei dipendenti:</a:t>
                      </a:r>
                    </a:p>
                    <a:p>
                      <a:pPr marL="301627" lvl="1" indent="-150814" algn="l">
                        <a:lnSpc>
                          <a:spcPts val="3000"/>
                        </a:lnSpc>
                        <a:spcBef>
                          <a:spcPct val="0"/>
                        </a:spcBef>
                        <a:buFont typeface="Arial"/>
                        <a:buChar char="•"/>
                      </a:pPr>
                      <a:r>
                        <a:rPr lang="en-US" sz="2500" u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maggiore senso di responsabilità</a:t>
                      </a:r>
                    </a:p>
                    <a:p>
                      <a:pPr marL="301627" lvl="1" indent="-150814" algn="l">
                        <a:lnSpc>
                          <a:spcPts val="3000"/>
                        </a:lnSpc>
                        <a:spcBef>
                          <a:spcPct val="0"/>
                        </a:spcBef>
                        <a:buFont typeface="Arial"/>
                        <a:buChar char="•"/>
                      </a:pPr>
                      <a:r>
                        <a:rPr lang="en-US" sz="2500" u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maggiore iniziativa personale</a:t>
                      </a:r>
                    </a:p>
                    <a:p>
                      <a:pPr marL="301627" lvl="1" indent="-150814" algn="l">
                        <a:lnSpc>
                          <a:spcPts val="3000"/>
                        </a:lnSpc>
                        <a:spcBef>
                          <a:spcPct val="0"/>
                        </a:spcBef>
                      </a:pPr>
                      <a:endParaRPr lang="en-US" sz="2500" u="none" strike="noStrike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0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500" u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più autonomia:</a:t>
                      </a:r>
                      <a:endParaRPr lang="en-US" sz="1100"/>
                    </a:p>
                    <a:p>
                      <a:pPr marL="539754" lvl="1" indent="-269877" algn="l">
                        <a:lnSpc>
                          <a:spcPts val="3000"/>
                        </a:lnSpc>
                        <a:buFont typeface="Arial"/>
                        <a:buChar char="•"/>
                      </a:pPr>
                      <a:r>
                        <a:rPr lang="en-US" sz="2500" u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potenzialmente più stress e richieste, se non ci sono linee guida di comunicazione chiare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1773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700" u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Più libertà      maggiore fedeltà all'azienda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2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700" u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Non tutti i dipendenti sono ugualmente disposti o capaci a sviluppare autodisciplina.</a:t>
                      </a: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0847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0847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50847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2036654" y="279901"/>
            <a:ext cx="13372721" cy="86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67"/>
              </a:lnSpc>
            </a:pPr>
            <a:r>
              <a:rPr lang="en-US" sz="5635" b="1" spc="-168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Potenziali vantaggi e svantaggi (1)</a:t>
            </a:r>
          </a:p>
        </p:txBody>
      </p:sp>
      <p:sp>
        <p:nvSpPr>
          <p:cNvPr id="4" name="Freeform 4"/>
          <p:cNvSpPr/>
          <p:nvPr/>
        </p:nvSpPr>
        <p:spPr>
          <a:xfrm rot="-201626" flipV="1">
            <a:off x="-1840594" y="-633594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" b="-2"/>
            </a:stretch>
          </a:blipFill>
        </p:spPr>
      </p:sp>
      <p:sp>
        <p:nvSpPr>
          <p:cNvPr id="5" name="Freeform 5"/>
          <p:cNvSpPr/>
          <p:nvPr/>
        </p:nvSpPr>
        <p:spPr>
          <a:xfrm rot="-10602057">
            <a:off x="13213075" y="-700849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8" b="-48"/>
            </a:stretch>
          </a:blipFill>
        </p:spPr>
      </p:sp>
      <p:sp>
        <p:nvSpPr>
          <p:cNvPr id="6" name="Freeform 6" descr="Distintivo Segui con riempimento pieno"/>
          <p:cNvSpPr/>
          <p:nvPr/>
        </p:nvSpPr>
        <p:spPr>
          <a:xfrm>
            <a:off x="4340562" y="1393645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 descr="Badge Non seguire con riempimento pieno"/>
          <p:cNvSpPr/>
          <p:nvPr/>
        </p:nvSpPr>
        <p:spPr>
          <a:xfrm>
            <a:off x="13621236" y="1393645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2203063" y="3101204"/>
            <a:ext cx="39561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AutoShape 9"/>
          <p:cNvSpPr/>
          <p:nvPr/>
        </p:nvSpPr>
        <p:spPr>
          <a:xfrm>
            <a:off x="11356692" y="3120254"/>
            <a:ext cx="39561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0" name="AutoShape 10"/>
          <p:cNvSpPr/>
          <p:nvPr/>
        </p:nvSpPr>
        <p:spPr>
          <a:xfrm>
            <a:off x="2203063" y="9728438"/>
            <a:ext cx="39561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0" y="1488750"/>
          <a:ext cx="18288000" cy="1675718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882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2630"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  <a:p>
                      <a:pPr marL="0" lvl="0" indent="0" algn="l">
                        <a:lnSpc>
                          <a:spcPts val="4200"/>
                        </a:lnSpc>
                        <a:spcBef>
                          <a:spcPct val="0"/>
                        </a:spcBef>
                      </a:pPr>
                      <a:r>
                        <a:rPr lang="en-US" sz="3500" u="none" strike="noStrike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Distanza fisica:</a:t>
                      </a:r>
                    </a:p>
                    <a:p>
                      <a:pPr marL="0" lvl="0" indent="0" algn="l">
                        <a:lnSpc>
                          <a:spcPts val="4200"/>
                        </a:lnSpc>
                        <a:spcBef>
                          <a:spcPct val="0"/>
                        </a:spcBef>
                      </a:pPr>
                      <a:endParaRPr lang="en-US" sz="3500" u="none" strike="noStrike">
                        <a:solidFill>
                          <a:srgbClr val="000000"/>
                        </a:solidFill>
                        <a:latin typeface="Calibri (MS)"/>
                        <a:ea typeface="Calibri (MS)"/>
                        <a:cs typeface="Calibri (MS)"/>
                        <a:sym typeface="Calibri (MS)"/>
                      </a:endParaRPr>
                    </a:p>
                    <a:p>
                      <a:pPr marL="422275" lvl="1" indent="-211138" algn="l">
                        <a:lnSpc>
                          <a:spcPts val="4200"/>
                        </a:lnSpc>
                        <a:spcBef>
                          <a:spcPct val="0"/>
                        </a:spcBef>
                        <a:buFont typeface="Arial"/>
                        <a:buChar char="•"/>
                      </a:pPr>
                      <a:r>
                        <a:rPr lang="en-US" sz="3500" u="none" strike="noStrike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perdita di contatti sociali e opportunità di networking;</a:t>
                      </a:r>
                    </a:p>
                    <a:p>
                      <a:pPr marL="422275" lvl="1" indent="-211138" algn="l">
                        <a:lnSpc>
                          <a:spcPts val="4200"/>
                        </a:lnSpc>
                        <a:spcBef>
                          <a:spcPct val="0"/>
                        </a:spcBef>
                      </a:pPr>
                      <a:endParaRPr lang="en-US" sz="3500" u="none" strike="noStrike">
                        <a:solidFill>
                          <a:srgbClr val="000000"/>
                        </a:solidFill>
                        <a:latin typeface="Calibri (MS)"/>
                        <a:ea typeface="Calibri (MS)"/>
                        <a:cs typeface="Calibri (MS)"/>
                        <a:sym typeface="Calibri (MS)"/>
                      </a:endParaRPr>
                    </a:p>
                    <a:p>
                      <a:pPr marL="422275" lvl="1" indent="-211138" algn="l">
                        <a:lnSpc>
                          <a:spcPts val="4200"/>
                        </a:lnSpc>
                        <a:spcBef>
                          <a:spcPct val="0"/>
                        </a:spcBef>
                        <a:buFont typeface="Arial"/>
                        <a:buChar char="•"/>
                      </a:pPr>
                      <a:r>
                        <a:rPr lang="en-US" sz="3500" u="none" strike="noStrike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alto potenziale di isolamento sociale, solitudine, perdita del senso di appartenenza;</a:t>
                      </a:r>
                    </a:p>
                    <a:p>
                      <a:pPr marL="422275" lvl="1" indent="-211138" algn="l">
                        <a:lnSpc>
                          <a:spcPts val="4200"/>
                        </a:lnSpc>
                        <a:spcBef>
                          <a:spcPct val="0"/>
                        </a:spcBef>
                      </a:pPr>
                      <a:endParaRPr lang="en-US" sz="3500" u="none" strike="noStrike">
                        <a:solidFill>
                          <a:srgbClr val="000000"/>
                        </a:solidFill>
                        <a:latin typeface="Calibri (MS)"/>
                        <a:ea typeface="Calibri (MS)"/>
                        <a:cs typeface="Calibri (MS)"/>
                        <a:sym typeface="Calibri (MS)"/>
                      </a:endParaRPr>
                    </a:p>
                    <a:p>
                      <a:pPr marL="422275" lvl="1" indent="-211138" algn="l">
                        <a:lnSpc>
                          <a:spcPts val="4200"/>
                        </a:lnSpc>
                        <a:spcBef>
                          <a:spcPct val="0"/>
                        </a:spcBef>
                        <a:buFont typeface="Arial"/>
                        <a:buChar char="•"/>
                      </a:pPr>
                      <a:r>
                        <a:rPr lang="en-US" sz="3500" u="none" strike="noStrike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Sono necessarie contromisure per promuovere il legame sociale e l'identificazione dei dipendenti con l'azienda: riunioni di squadra virtuali e/o riunioni fisiche regolari.</a:t>
                      </a:r>
                    </a:p>
                    <a:p>
                      <a:pPr marL="422275" lvl="1" indent="-211138" algn="l">
                        <a:lnSpc>
                          <a:spcPts val="4200"/>
                        </a:lnSpc>
                        <a:spcBef>
                          <a:spcPct val="0"/>
                        </a:spcBef>
                      </a:pPr>
                      <a:endParaRPr lang="en-US" sz="3500" u="none" strike="noStrike">
                        <a:solidFill>
                          <a:srgbClr val="000000"/>
                        </a:solidFill>
                        <a:latin typeface="Calibri (MS)"/>
                        <a:ea typeface="Calibri (MS)"/>
                        <a:cs typeface="Calibri (MS)"/>
                        <a:sym typeface="Calibri (MS)"/>
                      </a:endParaRPr>
                    </a:p>
                    <a:p>
                      <a:pPr marL="422275" lvl="1" indent="-211138" algn="l">
                        <a:lnSpc>
                          <a:spcPts val="4200"/>
                        </a:lnSpc>
                        <a:spcBef>
                          <a:spcPct val="0"/>
                        </a:spcBef>
                      </a:pPr>
                      <a:endParaRPr lang="en-US" sz="3500" u="none" strike="noStrike">
                        <a:solidFill>
                          <a:srgbClr val="000000"/>
                        </a:solidFill>
                        <a:latin typeface="Calibri (MS)"/>
                        <a:ea typeface="Calibri (MS)"/>
                        <a:cs typeface="Calibri (MS)"/>
                        <a:sym typeface="Calibri (MS)"/>
                      </a:endParaRPr>
                    </a:p>
                    <a:p>
                      <a:pPr marL="422275" lvl="1" indent="-211138" algn="l">
                        <a:lnSpc>
                          <a:spcPts val="4200"/>
                        </a:lnSpc>
                        <a:spcBef>
                          <a:spcPct val="0"/>
                        </a:spcBef>
                      </a:pPr>
                      <a:endParaRPr lang="en-US" sz="3500" u="none" strike="noStrike">
                        <a:solidFill>
                          <a:srgbClr val="000000"/>
                        </a:solidFill>
                        <a:latin typeface="Calibri (MS)"/>
                        <a:ea typeface="Calibri (MS)"/>
                        <a:cs typeface="Calibri (MS)"/>
                        <a:sym typeface="Calibri (MS)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2278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278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2278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2278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42278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42278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638300" y="368329"/>
            <a:ext cx="15011400" cy="82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18"/>
              </a:lnSpc>
            </a:pPr>
            <a:r>
              <a:rPr lang="en-US" sz="5326" b="1" spc="-15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Potenziali vantaggi e svantaggi (2)</a:t>
            </a:r>
          </a:p>
        </p:txBody>
      </p:sp>
      <p:sp>
        <p:nvSpPr>
          <p:cNvPr id="4" name="Freeform 4"/>
          <p:cNvSpPr/>
          <p:nvPr/>
        </p:nvSpPr>
        <p:spPr>
          <a:xfrm rot="-201626" flipV="1">
            <a:off x="-1840594" y="-633594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" b="-2"/>
            </a:stretch>
          </a:blipFill>
        </p:spPr>
      </p:sp>
      <p:sp>
        <p:nvSpPr>
          <p:cNvPr id="5" name="Freeform 5"/>
          <p:cNvSpPr/>
          <p:nvPr/>
        </p:nvSpPr>
        <p:spPr>
          <a:xfrm rot="-10602057">
            <a:off x="13213075" y="-700849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8" b="-48"/>
            </a:stretch>
          </a:blipFill>
        </p:spPr>
      </p:sp>
      <p:sp>
        <p:nvSpPr>
          <p:cNvPr id="6" name="Freeform 6" descr="Distintivo Segui con riempimento pieno"/>
          <p:cNvSpPr/>
          <p:nvPr/>
        </p:nvSpPr>
        <p:spPr>
          <a:xfrm>
            <a:off x="4340562" y="148875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 descr="Badge Non seguire con riempimento pieno"/>
          <p:cNvSpPr/>
          <p:nvPr/>
        </p:nvSpPr>
        <p:spPr>
          <a:xfrm>
            <a:off x="13863286" y="148875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2986814"/>
            <a:ext cx="8908569" cy="494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Riduzione dei tempi di percorrenza:</a:t>
            </a: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55651" lvl="1" indent="-377825" algn="l">
              <a:lnSpc>
                <a:spcPts val="49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migliore equilibrio tra lavoro e vita privata;</a:t>
            </a:r>
          </a:p>
          <a:p>
            <a:pPr algn="l">
              <a:lnSpc>
                <a:spcPts val="4900"/>
              </a:lnSpc>
              <a:spcBef>
                <a:spcPct val="0"/>
              </a:spcBef>
            </a:pPr>
            <a:endParaRPr lang="en-US" sz="350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55651" lvl="1" indent="-377825" algn="l">
              <a:lnSpc>
                <a:spcPts val="49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flessibilità, soddisfazione dei dipendenti;</a:t>
            </a:r>
          </a:p>
          <a:p>
            <a:pPr algn="l">
              <a:lnSpc>
                <a:spcPts val="4900"/>
              </a:lnSpc>
              <a:spcBef>
                <a:spcPct val="0"/>
              </a:spcBef>
            </a:pPr>
            <a:endParaRPr lang="en-US" sz="350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55651" lvl="1" indent="-377825" algn="l">
              <a:lnSpc>
                <a:spcPts val="4900"/>
              </a:lnSpc>
              <a:spcBef>
                <a:spcPct val="0"/>
              </a:spcBef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minore impronta di carbonio.</a:t>
            </a:r>
          </a:p>
          <a:p>
            <a:pPr algn="l">
              <a:lnSpc>
                <a:spcPts val="4900"/>
              </a:lnSpc>
              <a:spcBef>
                <a:spcPct val="0"/>
              </a:spcBef>
            </a:pPr>
            <a:endParaRPr lang="en-US" sz="350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02057">
            <a:off x="12407590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8" b="-48"/>
            </a:stretch>
          </a:blipFill>
        </p:spPr>
      </p:sp>
      <p:sp>
        <p:nvSpPr>
          <p:cNvPr id="3" name="Freeform 3"/>
          <p:cNvSpPr/>
          <p:nvPr/>
        </p:nvSpPr>
        <p:spPr>
          <a:xfrm rot="-201626" flipV="1">
            <a:off x="-440482" y="-1192452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" b="-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28078" y="2777103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5" y="0"/>
                </a:lnTo>
                <a:lnTo>
                  <a:pt x="1261545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23218" y="2872243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78764" y="2927789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3" y="0"/>
                </a:lnTo>
                <a:lnTo>
                  <a:pt x="960173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28078" y="4095384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5" y="0"/>
                </a:lnTo>
                <a:lnTo>
                  <a:pt x="1261545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823218" y="4190524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878764" y="4246070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3" y="0"/>
                </a:lnTo>
                <a:lnTo>
                  <a:pt x="960173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823218" y="5508806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22208" y="5413253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5" y="0"/>
                </a:lnTo>
                <a:lnTo>
                  <a:pt x="1261545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878764" y="5564352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3" y="0"/>
                </a:lnTo>
                <a:lnTo>
                  <a:pt x="960173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728078" y="6960548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5" y="0"/>
                </a:lnTo>
                <a:lnTo>
                  <a:pt x="1261545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823218" y="7055688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878764" y="7111234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3" y="0"/>
                </a:lnTo>
                <a:lnTo>
                  <a:pt x="960173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722208" y="8507429"/>
            <a:ext cx="1261545" cy="1261545"/>
            <a:chOff x="0" y="0"/>
            <a:chExt cx="1682060" cy="16820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82060" cy="1682060"/>
            </a:xfrm>
            <a:custGeom>
              <a:avLst/>
              <a:gdLst/>
              <a:ahLst/>
              <a:cxnLst/>
              <a:rect l="l" t="t" r="r" b="b"/>
              <a:pathLst>
                <a:path w="1682060" h="1682060">
                  <a:moveTo>
                    <a:pt x="0" y="0"/>
                  </a:moveTo>
                  <a:lnTo>
                    <a:pt x="1682060" y="0"/>
                  </a:lnTo>
                  <a:lnTo>
                    <a:pt x="1682060" y="1682060"/>
                  </a:lnTo>
                  <a:lnTo>
                    <a:pt x="0" y="168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26853" y="126853"/>
              <a:ext cx="1428353" cy="1428353"/>
            </a:xfrm>
            <a:custGeom>
              <a:avLst/>
              <a:gdLst/>
              <a:ahLst/>
              <a:cxnLst/>
              <a:rect l="l" t="t" r="r" b="b"/>
              <a:pathLst>
                <a:path w="1428353" h="1428353">
                  <a:moveTo>
                    <a:pt x="0" y="0"/>
                  </a:moveTo>
                  <a:lnTo>
                    <a:pt x="1428354" y="0"/>
                  </a:lnTo>
                  <a:lnTo>
                    <a:pt x="1428354" y="1428354"/>
                  </a:lnTo>
                  <a:lnTo>
                    <a:pt x="0" y="1428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00915" y="203752"/>
              <a:ext cx="1280231" cy="1280231"/>
            </a:xfrm>
            <a:custGeom>
              <a:avLst/>
              <a:gdLst/>
              <a:ahLst/>
              <a:cxnLst/>
              <a:rect l="l" t="t" r="r" b="b"/>
              <a:pathLst>
                <a:path w="1280231" h="1280231">
                  <a:moveTo>
                    <a:pt x="0" y="0"/>
                  </a:moveTo>
                  <a:lnTo>
                    <a:pt x="1280230" y="0"/>
                  </a:lnTo>
                  <a:lnTo>
                    <a:pt x="1280230" y="1280231"/>
                  </a:lnTo>
                  <a:lnTo>
                    <a:pt x="0" y="1280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488624" y="9913239"/>
            <a:ext cx="13310752" cy="837562"/>
          </a:xfrm>
          <a:custGeom>
            <a:avLst/>
            <a:gdLst/>
            <a:ahLst/>
            <a:cxnLst/>
            <a:rect l="l" t="t" r="r" b="b"/>
            <a:pathLst>
              <a:path w="13310752" h="837562">
                <a:moveTo>
                  <a:pt x="0" y="0"/>
                </a:moveTo>
                <a:lnTo>
                  <a:pt x="13310752" y="0"/>
                </a:lnTo>
                <a:lnTo>
                  <a:pt x="1331075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107553" y="9871259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513099" y="2101256"/>
            <a:ext cx="2767042" cy="2767042"/>
          </a:xfrm>
          <a:custGeom>
            <a:avLst/>
            <a:gdLst/>
            <a:ahLst/>
            <a:cxnLst/>
            <a:rect l="l" t="t" r="r" b="b"/>
            <a:pathLst>
              <a:path w="2767042" h="2767042">
                <a:moveTo>
                  <a:pt x="0" y="0"/>
                </a:moveTo>
                <a:lnTo>
                  <a:pt x="2767042" y="0"/>
                </a:lnTo>
                <a:lnTo>
                  <a:pt x="2767042" y="2767042"/>
                </a:lnTo>
                <a:lnTo>
                  <a:pt x="0" y="2767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915350" y="3807130"/>
            <a:ext cx="2767042" cy="2767042"/>
          </a:xfrm>
          <a:custGeom>
            <a:avLst/>
            <a:gdLst/>
            <a:ahLst/>
            <a:cxnLst/>
            <a:rect l="l" t="t" r="r" b="b"/>
            <a:pathLst>
              <a:path w="2767042" h="2767042">
                <a:moveTo>
                  <a:pt x="0" y="0"/>
                </a:moveTo>
                <a:lnTo>
                  <a:pt x="2767042" y="0"/>
                </a:lnTo>
                <a:lnTo>
                  <a:pt x="2767042" y="2767043"/>
                </a:lnTo>
                <a:lnTo>
                  <a:pt x="0" y="2767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256324" y="3807130"/>
            <a:ext cx="2767042" cy="2767042"/>
          </a:xfrm>
          <a:custGeom>
            <a:avLst/>
            <a:gdLst/>
            <a:ahLst/>
            <a:cxnLst/>
            <a:rect l="l" t="t" r="r" b="b"/>
            <a:pathLst>
              <a:path w="2767042" h="2767042">
                <a:moveTo>
                  <a:pt x="0" y="0"/>
                </a:moveTo>
                <a:lnTo>
                  <a:pt x="2767042" y="0"/>
                </a:lnTo>
                <a:lnTo>
                  <a:pt x="2767042" y="2767043"/>
                </a:lnTo>
                <a:lnTo>
                  <a:pt x="0" y="2767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03582" y="6574173"/>
            <a:ext cx="2767042" cy="2767042"/>
          </a:xfrm>
          <a:custGeom>
            <a:avLst/>
            <a:gdLst/>
            <a:ahLst/>
            <a:cxnLst/>
            <a:rect l="l" t="t" r="r" b="b"/>
            <a:pathLst>
              <a:path w="2767042" h="2767042">
                <a:moveTo>
                  <a:pt x="0" y="0"/>
                </a:moveTo>
                <a:lnTo>
                  <a:pt x="2767042" y="0"/>
                </a:lnTo>
                <a:lnTo>
                  <a:pt x="2767042" y="2767042"/>
                </a:lnTo>
                <a:lnTo>
                  <a:pt x="0" y="2767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970624" y="6574173"/>
            <a:ext cx="2767042" cy="2767042"/>
          </a:xfrm>
          <a:custGeom>
            <a:avLst/>
            <a:gdLst/>
            <a:ahLst/>
            <a:cxnLst/>
            <a:rect l="l" t="t" r="r" b="b"/>
            <a:pathLst>
              <a:path w="2767042" h="2767042">
                <a:moveTo>
                  <a:pt x="0" y="0"/>
                </a:moveTo>
                <a:lnTo>
                  <a:pt x="2767043" y="0"/>
                </a:lnTo>
                <a:lnTo>
                  <a:pt x="2767043" y="2767042"/>
                </a:lnTo>
                <a:lnTo>
                  <a:pt x="0" y="2767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721777" y="2309934"/>
            <a:ext cx="2349686" cy="2349686"/>
          </a:xfrm>
          <a:custGeom>
            <a:avLst/>
            <a:gdLst/>
            <a:ahLst/>
            <a:cxnLst/>
            <a:rect l="l" t="t" r="r" b="b"/>
            <a:pathLst>
              <a:path w="2349686" h="2349686">
                <a:moveTo>
                  <a:pt x="0" y="0"/>
                </a:moveTo>
                <a:lnTo>
                  <a:pt x="2349686" y="0"/>
                </a:lnTo>
                <a:lnTo>
                  <a:pt x="2349686" y="2349686"/>
                </a:lnTo>
                <a:lnTo>
                  <a:pt x="0" y="23496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9999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124028" y="4015808"/>
            <a:ext cx="2349686" cy="2349686"/>
          </a:xfrm>
          <a:custGeom>
            <a:avLst/>
            <a:gdLst/>
            <a:ahLst/>
            <a:cxnLst/>
            <a:rect l="l" t="t" r="r" b="b"/>
            <a:pathLst>
              <a:path w="2349686" h="2349686">
                <a:moveTo>
                  <a:pt x="0" y="0"/>
                </a:moveTo>
                <a:lnTo>
                  <a:pt x="2349686" y="0"/>
                </a:lnTo>
                <a:lnTo>
                  <a:pt x="2349686" y="2349686"/>
                </a:lnTo>
                <a:lnTo>
                  <a:pt x="0" y="23496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9999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465002" y="4015808"/>
            <a:ext cx="2349686" cy="2349686"/>
          </a:xfrm>
          <a:custGeom>
            <a:avLst/>
            <a:gdLst/>
            <a:ahLst/>
            <a:cxnLst/>
            <a:rect l="l" t="t" r="r" b="b"/>
            <a:pathLst>
              <a:path w="2349686" h="2349686">
                <a:moveTo>
                  <a:pt x="0" y="0"/>
                </a:moveTo>
                <a:lnTo>
                  <a:pt x="2349686" y="0"/>
                </a:lnTo>
                <a:lnTo>
                  <a:pt x="2349686" y="2349686"/>
                </a:lnTo>
                <a:lnTo>
                  <a:pt x="0" y="23496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9999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412260" y="6782850"/>
            <a:ext cx="2349686" cy="2349686"/>
          </a:xfrm>
          <a:custGeom>
            <a:avLst/>
            <a:gdLst/>
            <a:ahLst/>
            <a:cxnLst/>
            <a:rect l="l" t="t" r="r" b="b"/>
            <a:pathLst>
              <a:path w="2349686" h="2349686">
                <a:moveTo>
                  <a:pt x="0" y="0"/>
                </a:moveTo>
                <a:lnTo>
                  <a:pt x="2349686" y="0"/>
                </a:lnTo>
                <a:lnTo>
                  <a:pt x="2349686" y="2349687"/>
                </a:lnTo>
                <a:lnTo>
                  <a:pt x="0" y="23496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9999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179302" y="6782850"/>
            <a:ext cx="2349686" cy="2349686"/>
          </a:xfrm>
          <a:custGeom>
            <a:avLst/>
            <a:gdLst/>
            <a:ahLst/>
            <a:cxnLst/>
            <a:rect l="l" t="t" r="r" b="b"/>
            <a:pathLst>
              <a:path w="2349686" h="2349686">
                <a:moveTo>
                  <a:pt x="0" y="0"/>
                </a:moveTo>
                <a:lnTo>
                  <a:pt x="2349686" y="0"/>
                </a:lnTo>
                <a:lnTo>
                  <a:pt x="2349686" y="2349687"/>
                </a:lnTo>
                <a:lnTo>
                  <a:pt x="0" y="23496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9999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843610" y="2431767"/>
            <a:ext cx="2106021" cy="2106021"/>
          </a:xfrm>
          <a:custGeom>
            <a:avLst/>
            <a:gdLst/>
            <a:ahLst/>
            <a:cxnLst/>
            <a:rect l="l" t="t" r="r" b="b"/>
            <a:pathLst>
              <a:path w="2106021" h="2106021">
                <a:moveTo>
                  <a:pt x="0" y="0"/>
                </a:moveTo>
                <a:lnTo>
                  <a:pt x="2106021" y="0"/>
                </a:lnTo>
                <a:lnTo>
                  <a:pt x="2106021" y="2106021"/>
                </a:lnTo>
                <a:lnTo>
                  <a:pt x="0" y="21060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5245860" y="4137641"/>
            <a:ext cx="2106021" cy="2106021"/>
          </a:xfrm>
          <a:custGeom>
            <a:avLst/>
            <a:gdLst/>
            <a:ahLst/>
            <a:cxnLst/>
            <a:rect l="l" t="t" r="r" b="b"/>
            <a:pathLst>
              <a:path w="2106021" h="2106021">
                <a:moveTo>
                  <a:pt x="0" y="0"/>
                </a:moveTo>
                <a:lnTo>
                  <a:pt x="2106021" y="0"/>
                </a:lnTo>
                <a:lnTo>
                  <a:pt x="2106021" y="2106021"/>
                </a:lnTo>
                <a:lnTo>
                  <a:pt x="0" y="21060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0586835" y="4137641"/>
            <a:ext cx="2106021" cy="2106021"/>
          </a:xfrm>
          <a:custGeom>
            <a:avLst/>
            <a:gdLst/>
            <a:ahLst/>
            <a:cxnLst/>
            <a:rect l="l" t="t" r="r" b="b"/>
            <a:pathLst>
              <a:path w="2106021" h="2106021">
                <a:moveTo>
                  <a:pt x="0" y="0"/>
                </a:moveTo>
                <a:lnTo>
                  <a:pt x="2106021" y="0"/>
                </a:lnTo>
                <a:lnTo>
                  <a:pt x="2106021" y="2106021"/>
                </a:lnTo>
                <a:lnTo>
                  <a:pt x="0" y="21060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1534093" y="6904683"/>
            <a:ext cx="2106021" cy="2106021"/>
          </a:xfrm>
          <a:custGeom>
            <a:avLst/>
            <a:gdLst/>
            <a:ahLst/>
            <a:cxnLst/>
            <a:rect l="l" t="t" r="r" b="b"/>
            <a:pathLst>
              <a:path w="2106021" h="2106021">
                <a:moveTo>
                  <a:pt x="0" y="0"/>
                </a:moveTo>
                <a:lnTo>
                  <a:pt x="2106021" y="0"/>
                </a:lnTo>
                <a:lnTo>
                  <a:pt x="2106021" y="2106021"/>
                </a:lnTo>
                <a:lnTo>
                  <a:pt x="0" y="21060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4301135" y="6904683"/>
            <a:ext cx="2106021" cy="2106021"/>
          </a:xfrm>
          <a:custGeom>
            <a:avLst/>
            <a:gdLst/>
            <a:ahLst/>
            <a:cxnLst/>
            <a:rect l="l" t="t" r="r" b="b"/>
            <a:pathLst>
              <a:path w="2106021" h="2106021">
                <a:moveTo>
                  <a:pt x="0" y="0"/>
                </a:moveTo>
                <a:lnTo>
                  <a:pt x="2106021" y="0"/>
                </a:lnTo>
                <a:lnTo>
                  <a:pt x="2106021" y="2106021"/>
                </a:lnTo>
                <a:lnTo>
                  <a:pt x="0" y="21060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3187286" y="2724896"/>
            <a:ext cx="1429789" cy="1429789"/>
          </a:xfrm>
          <a:custGeom>
            <a:avLst/>
            <a:gdLst/>
            <a:ahLst/>
            <a:cxnLst/>
            <a:rect l="l" t="t" r="r" b="b"/>
            <a:pathLst>
              <a:path w="1429789" h="1429789">
                <a:moveTo>
                  <a:pt x="0" y="0"/>
                </a:moveTo>
                <a:lnTo>
                  <a:pt x="1429790" y="0"/>
                </a:lnTo>
                <a:lnTo>
                  <a:pt x="1429790" y="1429789"/>
                </a:lnTo>
                <a:lnTo>
                  <a:pt x="0" y="14297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9999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1040069" y="4413084"/>
            <a:ext cx="1199552" cy="1425916"/>
          </a:xfrm>
          <a:custGeom>
            <a:avLst/>
            <a:gdLst/>
            <a:ahLst/>
            <a:cxnLst/>
            <a:rect l="l" t="t" r="r" b="b"/>
            <a:pathLst>
              <a:path w="1199552" h="1425916">
                <a:moveTo>
                  <a:pt x="0" y="0"/>
                </a:moveTo>
                <a:lnTo>
                  <a:pt x="1199553" y="0"/>
                </a:lnTo>
                <a:lnTo>
                  <a:pt x="1199553" y="1425916"/>
                </a:lnTo>
                <a:lnTo>
                  <a:pt x="0" y="142591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9999"/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t="-74" b="-74"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5687352" y="4505488"/>
            <a:ext cx="1370327" cy="1370327"/>
          </a:xfrm>
          <a:custGeom>
            <a:avLst/>
            <a:gdLst/>
            <a:ahLst/>
            <a:cxnLst/>
            <a:rect l="l" t="t" r="r" b="b"/>
            <a:pathLst>
              <a:path w="1370327" h="1370327">
                <a:moveTo>
                  <a:pt x="0" y="0"/>
                </a:moveTo>
                <a:lnTo>
                  <a:pt x="1370327" y="0"/>
                </a:lnTo>
                <a:lnTo>
                  <a:pt x="1370327" y="1370327"/>
                </a:lnTo>
                <a:lnTo>
                  <a:pt x="0" y="137032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alphaModFix amt="9999"/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1875027" y="7245618"/>
            <a:ext cx="1424152" cy="1424152"/>
          </a:xfrm>
          <a:custGeom>
            <a:avLst/>
            <a:gdLst/>
            <a:ahLst/>
            <a:cxnLst/>
            <a:rect l="l" t="t" r="r" b="b"/>
            <a:pathLst>
              <a:path w="1424152" h="1424152">
                <a:moveTo>
                  <a:pt x="0" y="0"/>
                </a:moveTo>
                <a:lnTo>
                  <a:pt x="1424152" y="0"/>
                </a:lnTo>
                <a:lnTo>
                  <a:pt x="1424152" y="1424152"/>
                </a:lnTo>
                <a:lnTo>
                  <a:pt x="0" y="142415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9999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611969" y="7303374"/>
            <a:ext cx="1484352" cy="1157794"/>
          </a:xfrm>
          <a:custGeom>
            <a:avLst/>
            <a:gdLst/>
            <a:ahLst/>
            <a:cxnLst/>
            <a:rect l="l" t="t" r="r" b="b"/>
            <a:pathLst>
              <a:path w="1484352" h="1157794">
                <a:moveTo>
                  <a:pt x="0" y="0"/>
                </a:moveTo>
                <a:lnTo>
                  <a:pt x="1484352" y="0"/>
                </a:lnTo>
                <a:lnTo>
                  <a:pt x="1484352" y="1157794"/>
                </a:lnTo>
                <a:lnTo>
                  <a:pt x="0" y="115779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alphaModFix amt="9999"/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t="-542" b="-542"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2692856" y="4659621"/>
            <a:ext cx="2470110" cy="2470110"/>
          </a:xfrm>
          <a:custGeom>
            <a:avLst/>
            <a:gdLst/>
            <a:ahLst/>
            <a:cxnLst/>
            <a:rect l="l" t="t" r="r" b="b"/>
            <a:pathLst>
              <a:path w="2470110" h="2470110">
                <a:moveTo>
                  <a:pt x="0" y="0"/>
                </a:moveTo>
                <a:lnTo>
                  <a:pt x="2470109" y="0"/>
                </a:lnTo>
                <a:lnTo>
                  <a:pt x="2470109" y="2470110"/>
                </a:lnTo>
                <a:lnTo>
                  <a:pt x="0" y="24701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2879140" y="4845905"/>
            <a:ext cx="2097541" cy="2097541"/>
          </a:xfrm>
          <a:custGeom>
            <a:avLst/>
            <a:gdLst/>
            <a:ahLst/>
            <a:cxnLst/>
            <a:rect l="l" t="t" r="r" b="b"/>
            <a:pathLst>
              <a:path w="2097541" h="2097541">
                <a:moveTo>
                  <a:pt x="0" y="0"/>
                </a:moveTo>
                <a:lnTo>
                  <a:pt x="2097540" y="0"/>
                </a:lnTo>
                <a:lnTo>
                  <a:pt x="2097540" y="2097541"/>
                </a:lnTo>
                <a:lnTo>
                  <a:pt x="0" y="209754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alphaModFix amt="9999"/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2987899" y="4954664"/>
            <a:ext cx="1880023" cy="1880023"/>
          </a:xfrm>
          <a:custGeom>
            <a:avLst/>
            <a:gdLst/>
            <a:ahLst/>
            <a:cxnLst/>
            <a:rect l="l" t="t" r="r" b="b"/>
            <a:pathLst>
              <a:path w="1880023" h="1880023">
                <a:moveTo>
                  <a:pt x="0" y="0"/>
                </a:moveTo>
                <a:lnTo>
                  <a:pt x="1880022" y="0"/>
                </a:lnTo>
                <a:lnTo>
                  <a:pt x="1880022" y="1880023"/>
                </a:lnTo>
                <a:lnTo>
                  <a:pt x="0" y="18800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9999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3356435" y="5255016"/>
            <a:ext cx="1080370" cy="1167967"/>
          </a:xfrm>
          <a:custGeom>
            <a:avLst/>
            <a:gdLst/>
            <a:ahLst/>
            <a:cxnLst/>
            <a:rect l="l" t="t" r="r" b="b"/>
            <a:pathLst>
              <a:path w="1080370" h="1167967">
                <a:moveTo>
                  <a:pt x="0" y="0"/>
                </a:moveTo>
                <a:lnTo>
                  <a:pt x="1080370" y="0"/>
                </a:lnTo>
                <a:lnTo>
                  <a:pt x="1080370" y="1167967"/>
                </a:lnTo>
                <a:lnTo>
                  <a:pt x="0" y="1167967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alphaModFix amt="9999"/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-98" r="-98"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4004726" y="357844"/>
            <a:ext cx="10708249" cy="76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50"/>
              </a:lnSpc>
            </a:pPr>
            <a:r>
              <a:rPr lang="en-US" sz="5000" b="1" spc="-150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POLITICA DI LAVORO IBRIDA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425761" y="1583394"/>
            <a:ext cx="4794916" cy="384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12"/>
              </a:lnSpc>
            </a:pPr>
            <a:r>
              <a:rPr lang="en-US" sz="2489" spc="-7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----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1403097" y="1516772"/>
            <a:ext cx="5673632" cy="1747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09"/>
              </a:lnSpc>
            </a:pPr>
            <a:r>
              <a:rPr lang="en-US" sz="5849" b="1" spc="-174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Non solo un elenco di regole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21776" y="2918264"/>
            <a:ext cx="7644352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Un approccio olistico è essenziale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64626" y="5296075"/>
            <a:ext cx="7644352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endParaRPr/>
          </a:p>
          <a:p>
            <a:pPr marL="0" lvl="0" indent="0"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Affrontare le sfide psicosociali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21776" y="4203387"/>
            <a:ext cx="7644352" cy="92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60"/>
              </a:lnSpc>
            </a:pPr>
            <a:endParaRPr/>
          </a:p>
          <a:p>
            <a:pPr marL="0" lvl="0" indent="0" algn="l">
              <a:lnSpc>
                <a:spcPts val="2260"/>
              </a:lnSpc>
            </a:pPr>
            <a:r>
              <a:rPr lang="en-US" sz="35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Prestare attenzione alla protezione dei dati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15906" y="6564648"/>
            <a:ext cx="7644352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endParaRPr/>
          </a:p>
          <a:p>
            <a:pPr marL="0" lvl="0" indent="0"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Partecipare ad iniziative di socializzazione	 		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58756" y="8692649"/>
            <a:ext cx="7644352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Progettare i luoghi di lavoro in modo sostenibile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877915" y="4087987"/>
            <a:ext cx="6473966" cy="469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59"/>
              </a:lnSpc>
            </a:pPr>
            <a:r>
              <a:rPr lang="en-US" sz="3999" spc="-5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Sviluppare</a:t>
            </a:r>
          </a:p>
          <a:p>
            <a:pPr marL="0" lvl="0" indent="0" algn="ctr">
              <a:lnSpc>
                <a:spcPts val="2259"/>
              </a:lnSpc>
            </a:pPr>
            <a:endParaRPr lang="en-US" sz="3999" spc="-5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2259"/>
              </a:lnSpc>
            </a:pPr>
            <a:r>
              <a:rPr lang="en-US" sz="3999" spc="-5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continuamente</a:t>
            </a:r>
          </a:p>
          <a:p>
            <a:pPr marL="0" lvl="0" indent="0" algn="ctr">
              <a:lnSpc>
                <a:spcPts val="2259"/>
              </a:lnSpc>
            </a:pPr>
            <a:endParaRPr lang="en-US" sz="3999" spc="-5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2259"/>
              </a:lnSpc>
            </a:pPr>
            <a:endParaRPr lang="en-US" sz="3999" spc="-5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2259"/>
              </a:lnSpc>
            </a:pPr>
            <a:endParaRPr lang="en-US" sz="3999" spc="-5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2259"/>
              </a:lnSpc>
            </a:pPr>
            <a:r>
              <a:rPr lang="en-US" sz="3999" spc="-5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Richiedi il feedback dei</a:t>
            </a:r>
          </a:p>
          <a:p>
            <a:pPr marL="0" lvl="0" indent="0" algn="ctr">
              <a:lnSpc>
                <a:spcPts val="2259"/>
              </a:lnSpc>
            </a:pPr>
            <a:endParaRPr lang="en-US" sz="3999" spc="-5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2259"/>
              </a:lnSpc>
            </a:pPr>
            <a:r>
              <a:rPr lang="en-US" sz="3999" spc="-5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dipendenti</a:t>
            </a:r>
          </a:p>
          <a:p>
            <a:pPr marL="0" lvl="0" indent="0" algn="ctr">
              <a:lnSpc>
                <a:spcPts val="2259"/>
              </a:lnSpc>
            </a:pPr>
            <a:endParaRPr lang="en-US" sz="3999" spc="-5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2259"/>
              </a:lnSpc>
            </a:pPr>
            <a:r>
              <a:rPr lang="en-US" sz="3999" spc="-5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 l'esperienza</a:t>
            </a:r>
          </a:p>
          <a:p>
            <a:pPr marL="0" lvl="0" indent="0" algn="ctr">
              <a:lnSpc>
                <a:spcPts val="2259"/>
              </a:lnSpc>
            </a:pPr>
            <a:endParaRPr lang="en-US" sz="3999" spc="-5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2259"/>
              </a:lnSpc>
            </a:pPr>
            <a:endParaRPr lang="en-US" sz="3999" spc="-5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2259"/>
              </a:lnSpc>
            </a:pPr>
            <a:endParaRPr lang="en-US" sz="3999" spc="-5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2259"/>
              </a:lnSpc>
            </a:pPr>
            <a:endParaRPr lang="en-US" sz="3999" spc="-5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2259"/>
              </a:lnSpc>
            </a:pPr>
            <a:r>
              <a:rPr lang="en-US" sz="3999" spc="-5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Rispondi ad esso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0" y="-124162"/>
          <a:ext cx="18288000" cy="6998123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085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92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6600" b="1" u="none" strike="noStrike" spc="-150">
                          <a:solidFill>
                            <a:srgbClr val="002C47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DIRETTIVA</a:t>
                      </a:r>
                      <a:endParaRPr lang="en-US" sz="1100"/>
                    </a:p>
                    <a:p>
                      <a:pPr marL="0" lvl="0" indent="0" algn="ctr">
                        <a:lnSpc>
                          <a:spcPts val="7920"/>
                        </a:lnSpc>
                        <a:spcBef>
                          <a:spcPct val="0"/>
                        </a:spcBef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91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752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Insieme di raccomandazioni</a:t>
                      </a:r>
                      <a:endParaRPr lang="en-US" sz="1100"/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i="1" u="none" strike="noStrike">
                          <a:solidFill>
                            <a:srgbClr val="000000"/>
                          </a:solidFill>
                          <a:latin typeface="Calibri (MS) Italics"/>
                          <a:ea typeface="Calibri (MS) Italics"/>
                          <a:cs typeface="Calibri (MS) Italics"/>
                          <a:sym typeface="Calibri (MS) Italics"/>
                        </a:rPr>
                        <a:t>"Sarebbe fantastico se potessi essere presente sul posto una volta alla settimana." 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I</a:t>
                      </a: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nsieme di regole</a:t>
                      </a:r>
                      <a:endParaRPr lang="en-US" sz="1100"/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i="1" u="none" strike="noStrike">
                          <a:solidFill>
                            <a:srgbClr val="000000"/>
                          </a:solidFill>
                          <a:latin typeface="Calibri (MS) Italics"/>
                          <a:ea typeface="Calibri (MS) Italics"/>
                          <a:cs typeface="Calibri (MS) Italics"/>
                          <a:sym typeface="Calibri (MS) Italics"/>
                        </a:rPr>
                        <a:t>“I membri di un team ibrido devono essere in ufficio almeno due giorni alla settimana.” 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751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7188200" y="329565"/>
            <a:ext cx="3911600" cy="2082800"/>
            <a:chOff x="0" y="0"/>
            <a:chExt cx="5215467" cy="2777067"/>
          </a:xfrm>
        </p:grpSpPr>
        <p:sp>
          <p:nvSpPr>
            <p:cNvPr id="4" name="Freeform 4"/>
            <p:cNvSpPr/>
            <p:nvPr/>
          </p:nvSpPr>
          <p:spPr>
            <a:xfrm>
              <a:off x="703707" y="16891"/>
              <a:ext cx="3807968" cy="2743200"/>
            </a:xfrm>
            <a:custGeom>
              <a:avLst/>
              <a:gdLst/>
              <a:ahLst/>
              <a:cxnLst/>
              <a:rect l="l" t="t" r="r" b="b"/>
              <a:pathLst>
                <a:path w="3807968" h="2743200">
                  <a:moveTo>
                    <a:pt x="0" y="726440"/>
                  </a:moveTo>
                  <a:lnTo>
                    <a:pt x="1794891" y="726440"/>
                  </a:lnTo>
                  <a:lnTo>
                    <a:pt x="2060829" y="0"/>
                  </a:lnTo>
                  <a:lnTo>
                    <a:pt x="2670683" y="220726"/>
                  </a:lnTo>
                  <a:lnTo>
                    <a:pt x="2485517" y="726440"/>
                  </a:lnTo>
                  <a:lnTo>
                    <a:pt x="3807968" y="726440"/>
                  </a:lnTo>
                  <a:lnTo>
                    <a:pt x="3807968" y="1371600"/>
                  </a:lnTo>
                  <a:lnTo>
                    <a:pt x="2249297" y="1371600"/>
                  </a:lnTo>
                  <a:lnTo>
                    <a:pt x="3807968" y="1371600"/>
                  </a:lnTo>
                  <a:lnTo>
                    <a:pt x="3807968" y="2016760"/>
                  </a:lnTo>
                  <a:lnTo>
                    <a:pt x="2013077" y="2016760"/>
                  </a:lnTo>
                  <a:lnTo>
                    <a:pt x="1747139" y="2743200"/>
                  </a:lnTo>
                  <a:lnTo>
                    <a:pt x="1137412" y="2522474"/>
                  </a:lnTo>
                  <a:lnTo>
                    <a:pt x="1322578" y="2016760"/>
                  </a:lnTo>
                  <a:lnTo>
                    <a:pt x="0" y="2016760"/>
                  </a:lnTo>
                  <a:lnTo>
                    <a:pt x="0" y="1371600"/>
                  </a:lnTo>
                  <a:lnTo>
                    <a:pt x="1558798" y="1371600"/>
                  </a:lnTo>
                  <a:lnTo>
                    <a:pt x="0" y="1371600"/>
                  </a:lnTo>
                  <a:close/>
                </a:path>
              </a:pathLst>
            </a:custGeom>
            <a:solidFill>
              <a:srgbClr val="77933C">
                <a:alpha val="11765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86816" y="-2286"/>
              <a:ext cx="3841750" cy="2781554"/>
            </a:xfrm>
            <a:custGeom>
              <a:avLst/>
              <a:gdLst/>
              <a:ahLst/>
              <a:cxnLst/>
              <a:rect l="l" t="t" r="r" b="b"/>
              <a:pathLst>
                <a:path w="3841750" h="2781554">
                  <a:moveTo>
                    <a:pt x="16891" y="728726"/>
                  </a:moveTo>
                  <a:lnTo>
                    <a:pt x="1811782" y="728726"/>
                  </a:lnTo>
                  <a:lnTo>
                    <a:pt x="1811782" y="745617"/>
                  </a:lnTo>
                  <a:lnTo>
                    <a:pt x="1795907" y="739775"/>
                  </a:lnTo>
                  <a:lnTo>
                    <a:pt x="2061845" y="13335"/>
                  </a:lnTo>
                  <a:cubicBezTo>
                    <a:pt x="2065020" y="4572"/>
                    <a:pt x="2074799" y="0"/>
                    <a:pt x="2083562" y="3175"/>
                  </a:cubicBezTo>
                  <a:lnTo>
                    <a:pt x="2693289" y="223901"/>
                  </a:lnTo>
                  <a:cubicBezTo>
                    <a:pt x="2697480" y="225425"/>
                    <a:pt x="2700909" y="228600"/>
                    <a:pt x="2702814" y="232664"/>
                  </a:cubicBezTo>
                  <a:cubicBezTo>
                    <a:pt x="2704719" y="236728"/>
                    <a:pt x="2704973" y="241427"/>
                    <a:pt x="2703322" y="245618"/>
                  </a:cubicBezTo>
                  <a:lnTo>
                    <a:pt x="2518283" y="751459"/>
                  </a:lnTo>
                  <a:lnTo>
                    <a:pt x="2502408" y="745617"/>
                  </a:lnTo>
                  <a:lnTo>
                    <a:pt x="2502408" y="728726"/>
                  </a:lnTo>
                  <a:lnTo>
                    <a:pt x="3824859" y="728726"/>
                  </a:lnTo>
                  <a:cubicBezTo>
                    <a:pt x="3834257" y="728726"/>
                    <a:pt x="3841750" y="736346"/>
                    <a:pt x="3841750" y="745617"/>
                  </a:cubicBezTo>
                  <a:lnTo>
                    <a:pt x="3841750" y="1390777"/>
                  </a:lnTo>
                  <a:cubicBezTo>
                    <a:pt x="3841750" y="1400175"/>
                    <a:pt x="3834130" y="1407668"/>
                    <a:pt x="3824859" y="1407668"/>
                  </a:cubicBezTo>
                  <a:lnTo>
                    <a:pt x="2266188" y="1407668"/>
                  </a:lnTo>
                  <a:lnTo>
                    <a:pt x="2266188" y="1390777"/>
                  </a:lnTo>
                  <a:lnTo>
                    <a:pt x="2266188" y="1373886"/>
                  </a:lnTo>
                  <a:lnTo>
                    <a:pt x="2266188" y="1390777"/>
                  </a:lnTo>
                  <a:lnTo>
                    <a:pt x="2266188" y="1373886"/>
                  </a:lnTo>
                  <a:lnTo>
                    <a:pt x="3824859" y="1373886"/>
                  </a:lnTo>
                  <a:cubicBezTo>
                    <a:pt x="3834257" y="1373886"/>
                    <a:pt x="3841750" y="1381506"/>
                    <a:pt x="3841750" y="1390777"/>
                  </a:cubicBezTo>
                  <a:lnTo>
                    <a:pt x="3841750" y="2035937"/>
                  </a:lnTo>
                  <a:cubicBezTo>
                    <a:pt x="3841750" y="2045335"/>
                    <a:pt x="3834130" y="2052828"/>
                    <a:pt x="3824859" y="2052828"/>
                  </a:cubicBezTo>
                  <a:lnTo>
                    <a:pt x="2029968" y="2052828"/>
                  </a:lnTo>
                  <a:lnTo>
                    <a:pt x="2029968" y="2035937"/>
                  </a:lnTo>
                  <a:lnTo>
                    <a:pt x="2045843" y="2041779"/>
                  </a:lnTo>
                  <a:lnTo>
                    <a:pt x="1779905" y="2768219"/>
                  </a:lnTo>
                  <a:cubicBezTo>
                    <a:pt x="1776730" y="2776982"/>
                    <a:pt x="1766951" y="2781554"/>
                    <a:pt x="1758188" y="2778379"/>
                  </a:cubicBezTo>
                  <a:lnTo>
                    <a:pt x="1148461" y="2557653"/>
                  </a:lnTo>
                  <a:cubicBezTo>
                    <a:pt x="1144270" y="2556129"/>
                    <a:pt x="1140841" y="2552954"/>
                    <a:pt x="1138936" y="2548890"/>
                  </a:cubicBezTo>
                  <a:cubicBezTo>
                    <a:pt x="1137031" y="2544826"/>
                    <a:pt x="1136777" y="2540127"/>
                    <a:pt x="1138428" y="2535936"/>
                  </a:cubicBezTo>
                  <a:lnTo>
                    <a:pt x="1323594" y="2030222"/>
                  </a:lnTo>
                  <a:lnTo>
                    <a:pt x="1339469" y="2036064"/>
                  </a:lnTo>
                  <a:lnTo>
                    <a:pt x="1339469" y="2052955"/>
                  </a:lnTo>
                  <a:lnTo>
                    <a:pt x="16891" y="2052955"/>
                  </a:lnTo>
                  <a:cubicBezTo>
                    <a:pt x="7493" y="2052955"/>
                    <a:pt x="0" y="2045335"/>
                    <a:pt x="0" y="2036064"/>
                  </a:cubicBezTo>
                  <a:lnTo>
                    <a:pt x="0" y="1390904"/>
                  </a:lnTo>
                  <a:cubicBezTo>
                    <a:pt x="0" y="1381506"/>
                    <a:pt x="7620" y="1374013"/>
                    <a:pt x="16891" y="1374013"/>
                  </a:cubicBezTo>
                  <a:lnTo>
                    <a:pt x="1575689" y="1374013"/>
                  </a:lnTo>
                  <a:lnTo>
                    <a:pt x="1575689" y="1390904"/>
                  </a:lnTo>
                  <a:lnTo>
                    <a:pt x="1575689" y="1373886"/>
                  </a:lnTo>
                  <a:lnTo>
                    <a:pt x="1575689" y="1390777"/>
                  </a:lnTo>
                  <a:lnTo>
                    <a:pt x="1575689" y="1407668"/>
                  </a:lnTo>
                  <a:lnTo>
                    <a:pt x="16891" y="1407668"/>
                  </a:lnTo>
                  <a:cubicBezTo>
                    <a:pt x="7493" y="1407668"/>
                    <a:pt x="0" y="1400048"/>
                    <a:pt x="0" y="1390777"/>
                  </a:cubicBezTo>
                  <a:lnTo>
                    <a:pt x="0" y="745617"/>
                  </a:lnTo>
                  <a:cubicBezTo>
                    <a:pt x="0" y="736219"/>
                    <a:pt x="7620" y="728726"/>
                    <a:pt x="16891" y="728726"/>
                  </a:cubicBezTo>
                  <a:moveTo>
                    <a:pt x="16891" y="762635"/>
                  </a:moveTo>
                  <a:lnTo>
                    <a:pt x="16891" y="745617"/>
                  </a:lnTo>
                  <a:lnTo>
                    <a:pt x="33782" y="745617"/>
                  </a:lnTo>
                  <a:lnTo>
                    <a:pt x="33782" y="1390777"/>
                  </a:lnTo>
                  <a:lnTo>
                    <a:pt x="16891" y="1390777"/>
                  </a:lnTo>
                  <a:lnTo>
                    <a:pt x="16891" y="1373886"/>
                  </a:lnTo>
                  <a:lnTo>
                    <a:pt x="1575689" y="1373886"/>
                  </a:lnTo>
                  <a:cubicBezTo>
                    <a:pt x="1585087" y="1373886"/>
                    <a:pt x="1592580" y="1381506"/>
                    <a:pt x="1592580" y="1390777"/>
                  </a:cubicBezTo>
                  <a:cubicBezTo>
                    <a:pt x="1592580" y="1400048"/>
                    <a:pt x="1584960" y="1407668"/>
                    <a:pt x="1575689" y="1407668"/>
                  </a:cubicBezTo>
                  <a:lnTo>
                    <a:pt x="16891" y="1407668"/>
                  </a:lnTo>
                  <a:lnTo>
                    <a:pt x="16891" y="1390777"/>
                  </a:lnTo>
                  <a:lnTo>
                    <a:pt x="33782" y="1390777"/>
                  </a:lnTo>
                  <a:lnTo>
                    <a:pt x="33782" y="2035937"/>
                  </a:lnTo>
                  <a:lnTo>
                    <a:pt x="16891" y="2035937"/>
                  </a:lnTo>
                  <a:lnTo>
                    <a:pt x="16891" y="2019046"/>
                  </a:lnTo>
                  <a:lnTo>
                    <a:pt x="1339469" y="2019046"/>
                  </a:lnTo>
                  <a:cubicBezTo>
                    <a:pt x="1345057" y="2019046"/>
                    <a:pt x="1350137" y="2021713"/>
                    <a:pt x="1353312" y="2026285"/>
                  </a:cubicBezTo>
                  <a:cubicBezTo>
                    <a:pt x="1356487" y="2030857"/>
                    <a:pt x="1357249" y="2036572"/>
                    <a:pt x="1355344" y="2041779"/>
                  </a:cubicBezTo>
                  <a:lnTo>
                    <a:pt x="1170178" y="2547493"/>
                  </a:lnTo>
                  <a:lnTo>
                    <a:pt x="1154303" y="2541651"/>
                  </a:lnTo>
                  <a:lnTo>
                    <a:pt x="1160018" y="2525776"/>
                  </a:lnTo>
                  <a:lnTo>
                    <a:pt x="1769745" y="2746502"/>
                  </a:lnTo>
                  <a:lnTo>
                    <a:pt x="1764030" y="2762377"/>
                  </a:lnTo>
                  <a:lnTo>
                    <a:pt x="1748155" y="2756535"/>
                  </a:lnTo>
                  <a:lnTo>
                    <a:pt x="2014093" y="2030095"/>
                  </a:lnTo>
                  <a:cubicBezTo>
                    <a:pt x="2016506" y="2023364"/>
                    <a:pt x="2022856" y="2019046"/>
                    <a:pt x="2029968" y="2019046"/>
                  </a:cubicBezTo>
                  <a:lnTo>
                    <a:pt x="3824859" y="2019046"/>
                  </a:lnTo>
                  <a:lnTo>
                    <a:pt x="3824859" y="2035937"/>
                  </a:lnTo>
                  <a:lnTo>
                    <a:pt x="3807968" y="2035937"/>
                  </a:lnTo>
                  <a:lnTo>
                    <a:pt x="3807968" y="1390777"/>
                  </a:lnTo>
                  <a:lnTo>
                    <a:pt x="3824859" y="1390777"/>
                  </a:lnTo>
                  <a:lnTo>
                    <a:pt x="3824859" y="1407668"/>
                  </a:lnTo>
                  <a:lnTo>
                    <a:pt x="2266188" y="1407668"/>
                  </a:lnTo>
                  <a:cubicBezTo>
                    <a:pt x="2256790" y="1407668"/>
                    <a:pt x="2249297" y="1400048"/>
                    <a:pt x="2249297" y="1390777"/>
                  </a:cubicBezTo>
                  <a:cubicBezTo>
                    <a:pt x="2249297" y="1381506"/>
                    <a:pt x="2256917" y="1373886"/>
                    <a:pt x="2266188" y="1373886"/>
                  </a:cubicBezTo>
                  <a:lnTo>
                    <a:pt x="3824859" y="1373886"/>
                  </a:lnTo>
                  <a:lnTo>
                    <a:pt x="3824859" y="1390777"/>
                  </a:lnTo>
                  <a:lnTo>
                    <a:pt x="3807968" y="1390777"/>
                  </a:lnTo>
                  <a:lnTo>
                    <a:pt x="3807968" y="745617"/>
                  </a:lnTo>
                  <a:lnTo>
                    <a:pt x="3824859" y="745617"/>
                  </a:lnTo>
                  <a:lnTo>
                    <a:pt x="3824859" y="762508"/>
                  </a:lnTo>
                  <a:lnTo>
                    <a:pt x="2502408" y="762508"/>
                  </a:lnTo>
                  <a:cubicBezTo>
                    <a:pt x="2496820" y="762508"/>
                    <a:pt x="2491740" y="759841"/>
                    <a:pt x="2488565" y="755269"/>
                  </a:cubicBezTo>
                  <a:cubicBezTo>
                    <a:pt x="2485390" y="750697"/>
                    <a:pt x="2484628" y="744982"/>
                    <a:pt x="2486533" y="739775"/>
                  </a:cubicBezTo>
                  <a:lnTo>
                    <a:pt x="2671699" y="234061"/>
                  </a:lnTo>
                  <a:lnTo>
                    <a:pt x="2687574" y="239903"/>
                  </a:lnTo>
                  <a:lnTo>
                    <a:pt x="2681859" y="255778"/>
                  </a:lnTo>
                  <a:lnTo>
                    <a:pt x="2072005" y="35179"/>
                  </a:lnTo>
                  <a:lnTo>
                    <a:pt x="2077720" y="19304"/>
                  </a:lnTo>
                  <a:lnTo>
                    <a:pt x="2093595" y="25146"/>
                  </a:lnTo>
                  <a:lnTo>
                    <a:pt x="1827784" y="751459"/>
                  </a:lnTo>
                  <a:cubicBezTo>
                    <a:pt x="1825371" y="758190"/>
                    <a:pt x="1819021" y="762508"/>
                    <a:pt x="1811909" y="762508"/>
                  </a:cubicBezTo>
                  <a:lnTo>
                    <a:pt x="16891" y="762508"/>
                  </a:lnTo>
                  <a:close/>
                </a:path>
              </a:pathLst>
            </a:custGeom>
            <a:solidFill>
              <a:srgbClr val="1C334E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88624" y="9913239"/>
            <a:ext cx="13310752" cy="837562"/>
          </a:xfrm>
          <a:custGeom>
            <a:avLst/>
            <a:gdLst/>
            <a:ahLst/>
            <a:cxnLst/>
            <a:rect l="l" t="t" r="r" b="b"/>
            <a:pathLst>
              <a:path w="13310752" h="837562">
                <a:moveTo>
                  <a:pt x="0" y="0"/>
                </a:moveTo>
                <a:lnTo>
                  <a:pt x="13310752" y="0"/>
                </a:lnTo>
                <a:lnTo>
                  <a:pt x="1331075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31384" y="9913239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093284" y="1333500"/>
            <a:ext cx="1066800" cy="1066800"/>
            <a:chOff x="0" y="0"/>
            <a:chExt cx="1422400" cy="1422400"/>
          </a:xfrm>
        </p:grpSpPr>
        <p:sp>
          <p:nvSpPr>
            <p:cNvPr id="11" name="Freeform 11"/>
            <p:cNvSpPr/>
            <p:nvPr/>
          </p:nvSpPr>
          <p:spPr>
            <a:xfrm>
              <a:off x="-3937" y="0"/>
              <a:ext cx="1430401" cy="1427353"/>
            </a:xfrm>
            <a:custGeom>
              <a:avLst/>
              <a:gdLst/>
              <a:ahLst/>
              <a:cxnLst/>
              <a:rect l="l" t="t" r="r" b="b"/>
              <a:pathLst>
                <a:path w="1430401" h="1427353">
                  <a:moveTo>
                    <a:pt x="54737" y="660400"/>
                  </a:moveTo>
                  <a:lnTo>
                    <a:pt x="384937" y="660400"/>
                  </a:lnTo>
                  <a:lnTo>
                    <a:pt x="384937" y="711200"/>
                  </a:lnTo>
                  <a:lnTo>
                    <a:pt x="334137" y="711200"/>
                  </a:lnTo>
                  <a:lnTo>
                    <a:pt x="334137" y="50800"/>
                  </a:lnTo>
                  <a:cubicBezTo>
                    <a:pt x="334137" y="22733"/>
                    <a:pt x="356870" y="0"/>
                    <a:pt x="384937" y="0"/>
                  </a:cubicBezTo>
                  <a:lnTo>
                    <a:pt x="1045337" y="0"/>
                  </a:lnTo>
                  <a:cubicBezTo>
                    <a:pt x="1073404" y="0"/>
                    <a:pt x="1096137" y="22733"/>
                    <a:pt x="1096137" y="50800"/>
                  </a:cubicBezTo>
                  <a:lnTo>
                    <a:pt x="1096137" y="711200"/>
                  </a:lnTo>
                  <a:lnTo>
                    <a:pt x="1045337" y="711200"/>
                  </a:lnTo>
                  <a:lnTo>
                    <a:pt x="1045337" y="660400"/>
                  </a:lnTo>
                  <a:lnTo>
                    <a:pt x="1375537" y="660400"/>
                  </a:lnTo>
                  <a:cubicBezTo>
                    <a:pt x="1396111" y="660400"/>
                    <a:pt x="1414653" y="672719"/>
                    <a:pt x="1422527" y="691769"/>
                  </a:cubicBezTo>
                  <a:cubicBezTo>
                    <a:pt x="1430401" y="710819"/>
                    <a:pt x="1426083" y="732663"/>
                    <a:pt x="1411478" y="747141"/>
                  </a:cubicBezTo>
                  <a:lnTo>
                    <a:pt x="751078" y="1407541"/>
                  </a:lnTo>
                  <a:cubicBezTo>
                    <a:pt x="731266" y="1427353"/>
                    <a:pt x="699135" y="1427353"/>
                    <a:pt x="679196" y="1407541"/>
                  </a:cubicBezTo>
                  <a:lnTo>
                    <a:pt x="18796" y="747141"/>
                  </a:lnTo>
                  <a:cubicBezTo>
                    <a:pt x="4318" y="732536"/>
                    <a:pt x="0" y="710692"/>
                    <a:pt x="7747" y="691769"/>
                  </a:cubicBezTo>
                  <a:cubicBezTo>
                    <a:pt x="15494" y="672846"/>
                    <a:pt x="34163" y="660400"/>
                    <a:pt x="54737" y="660400"/>
                  </a:cubicBezTo>
                  <a:moveTo>
                    <a:pt x="54737" y="762000"/>
                  </a:moveTo>
                  <a:lnTo>
                    <a:pt x="54737" y="711200"/>
                  </a:lnTo>
                  <a:lnTo>
                    <a:pt x="90678" y="675259"/>
                  </a:lnTo>
                  <a:lnTo>
                    <a:pt x="751078" y="1335659"/>
                  </a:lnTo>
                  <a:lnTo>
                    <a:pt x="715137" y="1371600"/>
                  </a:lnTo>
                  <a:lnTo>
                    <a:pt x="679196" y="1335659"/>
                  </a:lnTo>
                  <a:lnTo>
                    <a:pt x="1339596" y="675259"/>
                  </a:lnTo>
                  <a:lnTo>
                    <a:pt x="1375537" y="711200"/>
                  </a:lnTo>
                  <a:lnTo>
                    <a:pt x="1375537" y="762000"/>
                  </a:lnTo>
                  <a:lnTo>
                    <a:pt x="1045337" y="762000"/>
                  </a:lnTo>
                  <a:cubicBezTo>
                    <a:pt x="1017270" y="762000"/>
                    <a:pt x="994537" y="739267"/>
                    <a:pt x="994537" y="711200"/>
                  </a:cubicBezTo>
                  <a:lnTo>
                    <a:pt x="994537" y="50800"/>
                  </a:lnTo>
                  <a:lnTo>
                    <a:pt x="1045337" y="50800"/>
                  </a:lnTo>
                  <a:lnTo>
                    <a:pt x="1045337" y="101600"/>
                  </a:lnTo>
                  <a:lnTo>
                    <a:pt x="384937" y="101600"/>
                  </a:lnTo>
                  <a:lnTo>
                    <a:pt x="384937" y="50800"/>
                  </a:lnTo>
                  <a:lnTo>
                    <a:pt x="435737" y="50800"/>
                  </a:lnTo>
                  <a:lnTo>
                    <a:pt x="435737" y="711200"/>
                  </a:lnTo>
                  <a:cubicBezTo>
                    <a:pt x="435737" y="739267"/>
                    <a:pt x="413004" y="762000"/>
                    <a:pt x="384937" y="762000"/>
                  </a:cubicBezTo>
                  <a:lnTo>
                    <a:pt x="54737" y="762000"/>
                  </a:lnTo>
                  <a:close/>
                </a:path>
              </a:pathLst>
            </a:custGeom>
            <a:solidFill>
              <a:srgbClr val="9BBB59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7285105" y="6137781"/>
            <a:ext cx="4132276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59"/>
              </a:lnSpc>
            </a:pPr>
            <a:r>
              <a:rPr lang="en-US" sz="3799">
                <a:solidFill>
                  <a:srgbClr val="1F497D"/>
                </a:solidFill>
                <a:latin typeface="Calibri (MS)"/>
                <a:ea typeface="Calibri (MS)"/>
                <a:cs typeface="Calibri (MS)"/>
                <a:sym typeface="Calibri (MS)"/>
              </a:rPr>
              <a:t>Vedete la differenza?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26684" y="7211062"/>
            <a:ext cx="10351944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Elimina lo stress e la confusione enunciando chiaramente linee guida e direttive. </a:t>
            </a:r>
          </a:p>
          <a:p>
            <a:pPr marL="0" lvl="0" indent="0" algn="ctr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Qual è il tuo modello?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Prima il lavoro da remoto? Prima l'ufficio? A piacimento?</a:t>
            </a:r>
          </a:p>
        </p:txBody>
      </p:sp>
      <p:sp>
        <p:nvSpPr>
          <p:cNvPr id="14" name="Freeform 14" descr="Freccia a destra con riempimento pieno"/>
          <p:cNvSpPr/>
          <p:nvPr/>
        </p:nvSpPr>
        <p:spPr>
          <a:xfrm>
            <a:off x="8686800" y="514350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 descr="Marketing con riempimento solido"/>
          <p:cNvSpPr/>
          <p:nvPr/>
        </p:nvSpPr>
        <p:spPr>
          <a:xfrm>
            <a:off x="3825465" y="712204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 descr="Punto interrogativo con riempimento pieno"/>
          <p:cNvSpPr/>
          <p:nvPr/>
        </p:nvSpPr>
        <p:spPr>
          <a:xfrm>
            <a:off x="3712284" y="8420737"/>
            <a:ext cx="914400" cy="837563"/>
          </a:xfrm>
          <a:custGeom>
            <a:avLst/>
            <a:gdLst/>
            <a:ahLst/>
            <a:cxnLst/>
            <a:rect l="l" t="t" r="r" b="b"/>
            <a:pathLst>
              <a:path w="914400" h="837563">
                <a:moveTo>
                  <a:pt x="0" y="0"/>
                </a:moveTo>
                <a:lnTo>
                  <a:pt x="914400" y="0"/>
                </a:lnTo>
                <a:lnTo>
                  <a:pt x="914400" y="837563"/>
                </a:lnTo>
                <a:lnTo>
                  <a:pt x="0" y="8375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4586" b="-458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905786" y="148590"/>
            <a:ext cx="5066109" cy="118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 b="1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LINEE GUIDA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4156616" y="1333500"/>
            <a:ext cx="1066800" cy="1066800"/>
            <a:chOff x="0" y="0"/>
            <a:chExt cx="1422400" cy="1422400"/>
          </a:xfrm>
        </p:grpSpPr>
        <p:sp>
          <p:nvSpPr>
            <p:cNvPr id="19" name="Freeform 19"/>
            <p:cNvSpPr/>
            <p:nvPr/>
          </p:nvSpPr>
          <p:spPr>
            <a:xfrm>
              <a:off x="-3937" y="0"/>
              <a:ext cx="1430401" cy="1427353"/>
            </a:xfrm>
            <a:custGeom>
              <a:avLst/>
              <a:gdLst/>
              <a:ahLst/>
              <a:cxnLst/>
              <a:rect l="l" t="t" r="r" b="b"/>
              <a:pathLst>
                <a:path w="1430401" h="1427353">
                  <a:moveTo>
                    <a:pt x="54737" y="660400"/>
                  </a:moveTo>
                  <a:lnTo>
                    <a:pt x="384937" y="660400"/>
                  </a:lnTo>
                  <a:lnTo>
                    <a:pt x="384937" y="711200"/>
                  </a:lnTo>
                  <a:lnTo>
                    <a:pt x="334137" y="711200"/>
                  </a:lnTo>
                  <a:lnTo>
                    <a:pt x="334137" y="50800"/>
                  </a:lnTo>
                  <a:cubicBezTo>
                    <a:pt x="334137" y="22733"/>
                    <a:pt x="356870" y="0"/>
                    <a:pt x="384937" y="0"/>
                  </a:cubicBezTo>
                  <a:lnTo>
                    <a:pt x="1045337" y="0"/>
                  </a:lnTo>
                  <a:cubicBezTo>
                    <a:pt x="1073404" y="0"/>
                    <a:pt x="1096137" y="22733"/>
                    <a:pt x="1096137" y="50800"/>
                  </a:cubicBezTo>
                  <a:lnTo>
                    <a:pt x="1096137" y="711200"/>
                  </a:lnTo>
                  <a:lnTo>
                    <a:pt x="1045337" y="711200"/>
                  </a:lnTo>
                  <a:lnTo>
                    <a:pt x="1045337" y="660400"/>
                  </a:lnTo>
                  <a:lnTo>
                    <a:pt x="1375537" y="660400"/>
                  </a:lnTo>
                  <a:cubicBezTo>
                    <a:pt x="1396111" y="660400"/>
                    <a:pt x="1414653" y="672719"/>
                    <a:pt x="1422527" y="691769"/>
                  </a:cubicBezTo>
                  <a:cubicBezTo>
                    <a:pt x="1430401" y="710819"/>
                    <a:pt x="1426083" y="732663"/>
                    <a:pt x="1411478" y="747141"/>
                  </a:cubicBezTo>
                  <a:lnTo>
                    <a:pt x="751078" y="1407541"/>
                  </a:lnTo>
                  <a:cubicBezTo>
                    <a:pt x="731266" y="1427353"/>
                    <a:pt x="699135" y="1427353"/>
                    <a:pt x="679196" y="1407541"/>
                  </a:cubicBezTo>
                  <a:lnTo>
                    <a:pt x="18796" y="747141"/>
                  </a:lnTo>
                  <a:cubicBezTo>
                    <a:pt x="4318" y="732536"/>
                    <a:pt x="0" y="710692"/>
                    <a:pt x="7747" y="691769"/>
                  </a:cubicBezTo>
                  <a:cubicBezTo>
                    <a:pt x="15494" y="672846"/>
                    <a:pt x="34163" y="660400"/>
                    <a:pt x="54737" y="660400"/>
                  </a:cubicBezTo>
                  <a:moveTo>
                    <a:pt x="54737" y="762000"/>
                  </a:moveTo>
                  <a:lnTo>
                    <a:pt x="54737" y="711200"/>
                  </a:lnTo>
                  <a:lnTo>
                    <a:pt x="90678" y="675259"/>
                  </a:lnTo>
                  <a:lnTo>
                    <a:pt x="751078" y="1335659"/>
                  </a:lnTo>
                  <a:lnTo>
                    <a:pt x="715137" y="1371600"/>
                  </a:lnTo>
                  <a:lnTo>
                    <a:pt x="679196" y="1335659"/>
                  </a:lnTo>
                  <a:lnTo>
                    <a:pt x="1339596" y="675259"/>
                  </a:lnTo>
                  <a:lnTo>
                    <a:pt x="1375537" y="711200"/>
                  </a:lnTo>
                  <a:lnTo>
                    <a:pt x="1375537" y="762000"/>
                  </a:lnTo>
                  <a:lnTo>
                    <a:pt x="1045337" y="762000"/>
                  </a:lnTo>
                  <a:cubicBezTo>
                    <a:pt x="1017270" y="762000"/>
                    <a:pt x="994537" y="739267"/>
                    <a:pt x="994537" y="711200"/>
                  </a:cubicBezTo>
                  <a:lnTo>
                    <a:pt x="994537" y="50800"/>
                  </a:lnTo>
                  <a:lnTo>
                    <a:pt x="1045337" y="50800"/>
                  </a:lnTo>
                  <a:lnTo>
                    <a:pt x="1045337" y="101600"/>
                  </a:lnTo>
                  <a:lnTo>
                    <a:pt x="384937" y="101600"/>
                  </a:lnTo>
                  <a:lnTo>
                    <a:pt x="384937" y="50800"/>
                  </a:lnTo>
                  <a:lnTo>
                    <a:pt x="435737" y="50800"/>
                  </a:lnTo>
                  <a:lnTo>
                    <a:pt x="435737" y="711200"/>
                  </a:lnTo>
                  <a:cubicBezTo>
                    <a:pt x="435737" y="739267"/>
                    <a:pt x="413004" y="762000"/>
                    <a:pt x="384937" y="762000"/>
                  </a:cubicBezTo>
                  <a:lnTo>
                    <a:pt x="54737" y="762000"/>
                  </a:lnTo>
                  <a:close/>
                </a:path>
              </a:pathLst>
            </a:custGeom>
            <a:solidFill>
              <a:srgbClr val="9BBB59"/>
            </a:solid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02057">
            <a:off x="12407590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8" b="-48"/>
            </a:stretch>
          </a:blipFill>
        </p:spPr>
      </p:sp>
      <p:sp>
        <p:nvSpPr>
          <p:cNvPr id="3" name="Freeform 3"/>
          <p:cNvSpPr/>
          <p:nvPr/>
        </p:nvSpPr>
        <p:spPr>
          <a:xfrm rot="-201626" flipV="1">
            <a:off x="-534438" y="-1192454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" b="-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79231" y="2721651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5" y="0"/>
                </a:lnTo>
                <a:lnTo>
                  <a:pt x="1261545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379231" y="3983196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5" y="0"/>
                </a:lnTo>
                <a:lnTo>
                  <a:pt x="1261545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79231" y="5341801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5" y="0"/>
                </a:lnTo>
                <a:lnTo>
                  <a:pt x="1261545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379231" y="6700406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5" y="0"/>
                </a:lnTo>
                <a:lnTo>
                  <a:pt x="1261545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79231" y="8057201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5" y="0"/>
                </a:lnTo>
                <a:lnTo>
                  <a:pt x="1261545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74371" y="2816791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474371" y="4078336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474371" y="5436941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74371" y="6795546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474371" y="8152341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29917" y="2872337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3" y="0"/>
                </a:lnTo>
                <a:lnTo>
                  <a:pt x="960173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529917" y="4133882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3" y="0"/>
                </a:lnTo>
                <a:lnTo>
                  <a:pt x="960173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29917" y="5492487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3" y="0"/>
                </a:lnTo>
                <a:lnTo>
                  <a:pt x="960173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529917" y="6851092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3" y="0"/>
                </a:lnTo>
                <a:lnTo>
                  <a:pt x="960173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529917" y="8207887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3" y="0"/>
                </a:lnTo>
                <a:lnTo>
                  <a:pt x="960173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915621" y="3185626"/>
            <a:ext cx="5466116" cy="5384124"/>
            <a:chOff x="0" y="0"/>
            <a:chExt cx="7288155" cy="717883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288155" cy="7178832"/>
            </a:xfrm>
            <a:custGeom>
              <a:avLst/>
              <a:gdLst/>
              <a:ahLst/>
              <a:cxnLst/>
              <a:rect l="l" t="t" r="r" b="b"/>
              <a:pathLst>
                <a:path w="7288155" h="7178832">
                  <a:moveTo>
                    <a:pt x="0" y="0"/>
                  </a:moveTo>
                  <a:lnTo>
                    <a:pt x="7288155" y="0"/>
                  </a:lnTo>
                  <a:lnTo>
                    <a:pt x="7288155" y="7178832"/>
                  </a:lnTo>
                  <a:lnTo>
                    <a:pt x="0" y="7178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-207" r="-207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868830" y="2041436"/>
              <a:ext cx="3327965" cy="3327965"/>
            </a:xfrm>
            <a:custGeom>
              <a:avLst/>
              <a:gdLst/>
              <a:ahLst/>
              <a:cxnLst/>
              <a:rect l="l" t="t" r="r" b="b"/>
              <a:pathLst>
                <a:path w="3327965" h="3327965">
                  <a:moveTo>
                    <a:pt x="0" y="0"/>
                  </a:moveTo>
                  <a:lnTo>
                    <a:pt x="3327965" y="0"/>
                  </a:lnTo>
                  <a:lnTo>
                    <a:pt x="3327965" y="3327965"/>
                  </a:lnTo>
                  <a:lnTo>
                    <a:pt x="0" y="3327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2119810" y="2292416"/>
              <a:ext cx="2826005" cy="2826005"/>
            </a:xfrm>
            <a:custGeom>
              <a:avLst/>
              <a:gdLst/>
              <a:ahLst/>
              <a:cxnLst/>
              <a:rect l="l" t="t" r="r" b="b"/>
              <a:pathLst>
                <a:path w="2826005" h="2826005">
                  <a:moveTo>
                    <a:pt x="0" y="0"/>
                  </a:moveTo>
                  <a:lnTo>
                    <a:pt x="2826005" y="0"/>
                  </a:lnTo>
                  <a:lnTo>
                    <a:pt x="2826005" y="2826005"/>
                  </a:lnTo>
                  <a:lnTo>
                    <a:pt x="0" y="2826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266340" y="2438946"/>
              <a:ext cx="2532945" cy="2532945"/>
            </a:xfrm>
            <a:custGeom>
              <a:avLst/>
              <a:gdLst/>
              <a:ahLst/>
              <a:cxnLst/>
              <a:rect l="l" t="t" r="r" b="b"/>
              <a:pathLst>
                <a:path w="2532945" h="2532945">
                  <a:moveTo>
                    <a:pt x="0" y="0"/>
                  </a:moveTo>
                  <a:lnTo>
                    <a:pt x="2532945" y="0"/>
                  </a:lnTo>
                  <a:lnTo>
                    <a:pt x="2532945" y="2532945"/>
                  </a:lnTo>
                  <a:lnTo>
                    <a:pt x="0" y="2532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240720" y="1182728"/>
              <a:ext cx="1256218" cy="1256218"/>
            </a:xfrm>
            <a:custGeom>
              <a:avLst/>
              <a:gdLst/>
              <a:ahLst/>
              <a:cxnLst/>
              <a:rect l="l" t="t" r="r" b="b"/>
              <a:pathLst>
                <a:path w="1256218" h="1256218">
                  <a:moveTo>
                    <a:pt x="0" y="0"/>
                  </a:moveTo>
                  <a:lnTo>
                    <a:pt x="1256218" y="0"/>
                  </a:lnTo>
                  <a:lnTo>
                    <a:pt x="1256218" y="1256218"/>
                  </a:lnTo>
                  <a:lnTo>
                    <a:pt x="0" y="1256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4426354" y="1182728"/>
              <a:ext cx="1223242" cy="1256218"/>
            </a:xfrm>
            <a:custGeom>
              <a:avLst/>
              <a:gdLst/>
              <a:ahLst/>
              <a:cxnLst/>
              <a:rect l="l" t="t" r="r" b="b"/>
              <a:pathLst>
                <a:path w="1223242" h="1256218">
                  <a:moveTo>
                    <a:pt x="0" y="0"/>
                  </a:moveTo>
                  <a:lnTo>
                    <a:pt x="1223242" y="0"/>
                  </a:lnTo>
                  <a:lnTo>
                    <a:pt x="1223242" y="1256218"/>
                  </a:lnTo>
                  <a:lnTo>
                    <a:pt x="0" y="1256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310" r="-310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5114298" y="4140912"/>
              <a:ext cx="1480411" cy="1064045"/>
            </a:xfrm>
            <a:custGeom>
              <a:avLst/>
              <a:gdLst/>
              <a:ahLst/>
              <a:cxnLst/>
              <a:rect l="l" t="t" r="r" b="b"/>
              <a:pathLst>
                <a:path w="1480411" h="1064045">
                  <a:moveTo>
                    <a:pt x="0" y="0"/>
                  </a:moveTo>
                  <a:lnTo>
                    <a:pt x="1480411" y="0"/>
                  </a:lnTo>
                  <a:lnTo>
                    <a:pt x="1480411" y="1064045"/>
                  </a:lnTo>
                  <a:lnTo>
                    <a:pt x="0" y="1064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-55" r="-55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395438" y="3900984"/>
              <a:ext cx="1520744" cy="1543902"/>
            </a:xfrm>
            <a:custGeom>
              <a:avLst/>
              <a:gdLst/>
              <a:ahLst/>
              <a:cxnLst/>
              <a:rect l="l" t="t" r="r" b="b"/>
              <a:pathLst>
                <a:path w="1520744" h="1543902">
                  <a:moveTo>
                    <a:pt x="0" y="0"/>
                  </a:moveTo>
                  <a:lnTo>
                    <a:pt x="1520744" y="0"/>
                  </a:lnTo>
                  <a:lnTo>
                    <a:pt x="1520744" y="1543902"/>
                  </a:lnTo>
                  <a:lnTo>
                    <a:pt x="0" y="1543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t="-70" b="-70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2958648" y="5450701"/>
              <a:ext cx="1370858" cy="1391734"/>
            </a:xfrm>
            <a:custGeom>
              <a:avLst/>
              <a:gdLst/>
              <a:ahLst/>
              <a:cxnLst/>
              <a:rect l="l" t="t" r="r" b="b"/>
              <a:pathLst>
                <a:path w="1370858" h="1391734">
                  <a:moveTo>
                    <a:pt x="0" y="0"/>
                  </a:moveTo>
                  <a:lnTo>
                    <a:pt x="1370858" y="0"/>
                  </a:lnTo>
                  <a:lnTo>
                    <a:pt x="1370858" y="1391734"/>
                  </a:lnTo>
                  <a:lnTo>
                    <a:pt x="0" y="1391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l="-299" r="-299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2718546" y="2837141"/>
              <a:ext cx="1628532" cy="1628532"/>
            </a:xfrm>
            <a:custGeom>
              <a:avLst/>
              <a:gdLst/>
              <a:ahLst/>
              <a:cxnLst/>
              <a:rect l="l" t="t" r="r" b="b"/>
              <a:pathLst>
                <a:path w="1628532" h="1628532">
                  <a:moveTo>
                    <a:pt x="0" y="0"/>
                  </a:moveTo>
                  <a:lnTo>
                    <a:pt x="1628532" y="0"/>
                  </a:lnTo>
                  <a:lnTo>
                    <a:pt x="1628532" y="1628532"/>
                  </a:lnTo>
                  <a:lnTo>
                    <a:pt x="0" y="1628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0" name="Freeform 30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488624" y="9913239"/>
            <a:ext cx="13310752" cy="837562"/>
          </a:xfrm>
          <a:custGeom>
            <a:avLst/>
            <a:gdLst/>
            <a:ahLst/>
            <a:cxnLst/>
            <a:rect l="l" t="t" r="r" b="b"/>
            <a:pathLst>
              <a:path w="13310752" h="837562">
                <a:moveTo>
                  <a:pt x="0" y="0"/>
                </a:moveTo>
                <a:lnTo>
                  <a:pt x="13310752" y="0"/>
                </a:lnTo>
                <a:lnTo>
                  <a:pt x="1331075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4131384" y="9913239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3700761" y="685749"/>
            <a:ext cx="10708249" cy="76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50"/>
              </a:lnSpc>
            </a:pPr>
            <a:r>
              <a:rPr lang="en-US" sz="5000" b="1" spc="-150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COME IDEARE LINEE GUIDA CHIARE?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755794" y="2955876"/>
            <a:ext cx="7644352" cy="932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59"/>
              </a:lnSpc>
            </a:pPr>
            <a:r>
              <a:rPr lang="en-US" sz="3999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Discutere con i dipendenti e altri</a:t>
            </a:r>
          </a:p>
          <a:p>
            <a:pPr marL="0" lvl="0" indent="0" algn="l">
              <a:lnSpc>
                <a:spcPts val="2259"/>
              </a:lnSpc>
            </a:pPr>
            <a:endParaRPr lang="en-US" sz="3999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0" lvl="0" indent="0" algn="l">
              <a:lnSpc>
                <a:spcPts val="2259"/>
              </a:lnSpc>
            </a:pPr>
            <a:r>
              <a:rPr lang="en-US" sz="3999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dirigenti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381737" y="1556518"/>
            <a:ext cx="4794916" cy="384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12"/>
              </a:lnSpc>
            </a:pPr>
            <a:r>
              <a:rPr lang="en-US" sz="2489" b="1" spc="-7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Alcuni suggerimenti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804558" y="4323456"/>
            <a:ext cx="7644352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Sii il più specifico possibile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735916" y="5587175"/>
            <a:ext cx="7644352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Rendilo tuo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804558" y="6933521"/>
            <a:ext cx="7644352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Rimani aperto al feedback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834375" y="8108726"/>
            <a:ext cx="7644352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Condividi incondizionatamente la tua politica di lavoro ibrido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88624" y="9913239"/>
            <a:ext cx="13310752" cy="837562"/>
          </a:xfrm>
          <a:custGeom>
            <a:avLst/>
            <a:gdLst/>
            <a:ahLst/>
            <a:cxnLst/>
            <a:rect l="l" t="t" r="r" b="b"/>
            <a:pathLst>
              <a:path w="13310752" h="837562">
                <a:moveTo>
                  <a:pt x="0" y="0"/>
                </a:moveTo>
                <a:lnTo>
                  <a:pt x="13310752" y="0"/>
                </a:lnTo>
                <a:lnTo>
                  <a:pt x="1331075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31384" y="9913239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602057">
            <a:off x="12407590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48" b="-48"/>
            </a:stretch>
          </a:blipFill>
        </p:spPr>
      </p:sp>
      <p:sp>
        <p:nvSpPr>
          <p:cNvPr id="6" name="Freeform 6"/>
          <p:cNvSpPr/>
          <p:nvPr/>
        </p:nvSpPr>
        <p:spPr>
          <a:xfrm rot="-201626" flipV="1">
            <a:off x="-534438" y="-1172577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" b="-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00761" y="685749"/>
            <a:ext cx="10708249" cy="80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88"/>
              </a:lnSpc>
            </a:pPr>
            <a:r>
              <a:rPr lang="en-US" sz="5299" b="1" spc="-158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Le 5 W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5325981" y="36677"/>
            <a:ext cx="10960232" cy="10960232"/>
            <a:chOff x="0" y="0"/>
            <a:chExt cx="14613643" cy="14613643"/>
          </a:xfrm>
        </p:grpSpPr>
        <p:sp>
          <p:nvSpPr>
            <p:cNvPr id="9" name="Freeform 9"/>
            <p:cNvSpPr/>
            <p:nvPr/>
          </p:nvSpPr>
          <p:spPr>
            <a:xfrm>
              <a:off x="12422505" y="2134997"/>
              <a:ext cx="2904490" cy="10345039"/>
            </a:xfrm>
            <a:custGeom>
              <a:avLst/>
              <a:gdLst/>
              <a:ahLst/>
              <a:cxnLst/>
              <a:rect l="l" t="t" r="r" b="b"/>
              <a:pathLst>
                <a:path w="2904490" h="10345039">
                  <a:moveTo>
                    <a:pt x="51054" y="5080"/>
                  </a:moveTo>
                  <a:cubicBezTo>
                    <a:pt x="2904490" y="2858516"/>
                    <a:pt x="2904490" y="7484999"/>
                    <a:pt x="51054" y="10338435"/>
                  </a:cubicBezTo>
                  <a:cubicBezTo>
                    <a:pt x="44450" y="10345039"/>
                    <a:pt x="33782" y="10345039"/>
                    <a:pt x="27051" y="10338435"/>
                  </a:cubicBezTo>
                  <a:lnTo>
                    <a:pt x="6604" y="10317989"/>
                  </a:lnTo>
                  <a:cubicBezTo>
                    <a:pt x="3429" y="10314814"/>
                    <a:pt x="1651" y="10310495"/>
                    <a:pt x="1651" y="10306051"/>
                  </a:cubicBezTo>
                  <a:cubicBezTo>
                    <a:pt x="1651" y="10301605"/>
                    <a:pt x="3429" y="10297288"/>
                    <a:pt x="6604" y="10294113"/>
                  </a:cubicBezTo>
                  <a:cubicBezTo>
                    <a:pt x="2835655" y="7465060"/>
                    <a:pt x="2835655" y="2878456"/>
                    <a:pt x="6604" y="49403"/>
                  </a:cubicBezTo>
                  <a:cubicBezTo>
                    <a:pt x="0" y="42800"/>
                    <a:pt x="0" y="32131"/>
                    <a:pt x="6604" y="25400"/>
                  </a:cubicBezTo>
                  <a:lnTo>
                    <a:pt x="27051" y="4953"/>
                  </a:lnTo>
                  <a:cubicBezTo>
                    <a:pt x="30226" y="1778"/>
                    <a:pt x="34544" y="0"/>
                    <a:pt x="38989" y="0"/>
                  </a:cubicBezTo>
                  <a:cubicBezTo>
                    <a:pt x="43434" y="0"/>
                    <a:pt x="47752" y="1778"/>
                    <a:pt x="50927" y="4953"/>
                  </a:cubicBezTo>
                  <a:moveTo>
                    <a:pt x="26923" y="28956"/>
                  </a:moveTo>
                  <a:lnTo>
                    <a:pt x="38862" y="17019"/>
                  </a:lnTo>
                  <a:lnTo>
                    <a:pt x="50800" y="28956"/>
                  </a:lnTo>
                  <a:lnTo>
                    <a:pt x="30353" y="49403"/>
                  </a:lnTo>
                  <a:lnTo>
                    <a:pt x="18415" y="37466"/>
                  </a:lnTo>
                  <a:lnTo>
                    <a:pt x="30353" y="25528"/>
                  </a:lnTo>
                  <a:cubicBezTo>
                    <a:pt x="2872613" y="2867788"/>
                    <a:pt x="2872613" y="7475856"/>
                    <a:pt x="30353" y="10318116"/>
                  </a:cubicBezTo>
                  <a:lnTo>
                    <a:pt x="18415" y="10306178"/>
                  </a:lnTo>
                  <a:lnTo>
                    <a:pt x="30353" y="10294240"/>
                  </a:lnTo>
                  <a:lnTo>
                    <a:pt x="50800" y="10314686"/>
                  </a:lnTo>
                  <a:lnTo>
                    <a:pt x="38862" y="10326625"/>
                  </a:lnTo>
                  <a:lnTo>
                    <a:pt x="26923" y="10314686"/>
                  </a:lnTo>
                  <a:cubicBezTo>
                    <a:pt x="2867152" y="7474458"/>
                    <a:pt x="2867152" y="2869439"/>
                    <a:pt x="26923" y="29210"/>
                  </a:cubicBezTo>
                  <a:close/>
                </a:path>
              </a:pathLst>
            </a:custGeom>
            <a:solidFill>
              <a:srgbClr val="3D669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626366" y="1947929"/>
            <a:ext cx="11337950" cy="1041725"/>
            <a:chOff x="0" y="0"/>
            <a:chExt cx="15117267" cy="1388967"/>
          </a:xfrm>
        </p:grpSpPr>
        <p:sp>
          <p:nvSpPr>
            <p:cNvPr id="11" name="Freeform 11"/>
            <p:cNvSpPr/>
            <p:nvPr/>
          </p:nvSpPr>
          <p:spPr>
            <a:xfrm>
              <a:off x="16891" y="16891"/>
              <a:ext cx="15083409" cy="1355090"/>
            </a:xfrm>
            <a:custGeom>
              <a:avLst/>
              <a:gdLst/>
              <a:ahLst/>
              <a:cxnLst/>
              <a:rect l="l" t="t" r="r" b="b"/>
              <a:pathLst>
                <a:path w="15083409" h="1355090">
                  <a:moveTo>
                    <a:pt x="0" y="0"/>
                  </a:moveTo>
                  <a:lnTo>
                    <a:pt x="15083409" y="0"/>
                  </a:lnTo>
                  <a:lnTo>
                    <a:pt x="15083409" y="1355090"/>
                  </a:lnTo>
                  <a:lnTo>
                    <a:pt x="0" y="1355090"/>
                  </a:lnTo>
                  <a:close/>
                </a:path>
              </a:pathLst>
            </a:custGeom>
            <a:solidFill>
              <a:srgbClr val="EBF1D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5117190" cy="1388872"/>
            </a:xfrm>
            <a:custGeom>
              <a:avLst/>
              <a:gdLst/>
              <a:ahLst/>
              <a:cxnLst/>
              <a:rect l="l" t="t" r="r" b="b"/>
              <a:pathLst>
                <a:path w="15117190" h="1388872">
                  <a:moveTo>
                    <a:pt x="16891" y="0"/>
                  </a:moveTo>
                  <a:lnTo>
                    <a:pt x="15100300" y="0"/>
                  </a:lnTo>
                  <a:cubicBezTo>
                    <a:pt x="15109698" y="0"/>
                    <a:pt x="15117190" y="7620"/>
                    <a:pt x="15117190" y="16891"/>
                  </a:cubicBezTo>
                  <a:lnTo>
                    <a:pt x="15117190" y="1371981"/>
                  </a:lnTo>
                  <a:cubicBezTo>
                    <a:pt x="15117190" y="1381379"/>
                    <a:pt x="15109571" y="1388872"/>
                    <a:pt x="15100300" y="1388872"/>
                  </a:cubicBezTo>
                  <a:lnTo>
                    <a:pt x="16891" y="1388872"/>
                  </a:lnTo>
                  <a:cubicBezTo>
                    <a:pt x="7493" y="1388872"/>
                    <a:pt x="0" y="1381252"/>
                    <a:pt x="0" y="137198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1981"/>
                  </a:lnTo>
                  <a:lnTo>
                    <a:pt x="16891" y="1371981"/>
                  </a:lnTo>
                  <a:lnTo>
                    <a:pt x="16891" y="1355090"/>
                  </a:lnTo>
                  <a:lnTo>
                    <a:pt x="15100300" y="1355090"/>
                  </a:lnTo>
                  <a:lnTo>
                    <a:pt x="15100300" y="1371981"/>
                  </a:lnTo>
                  <a:lnTo>
                    <a:pt x="15083410" y="1371981"/>
                  </a:lnTo>
                  <a:lnTo>
                    <a:pt x="15083410" y="16891"/>
                  </a:lnTo>
                  <a:lnTo>
                    <a:pt x="15100300" y="16891"/>
                  </a:lnTo>
                  <a:lnTo>
                    <a:pt x="1510030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5286969" y="1947928"/>
            <a:ext cx="11337950" cy="1317574"/>
            <a:chOff x="0" y="0"/>
            <a:chExt cx="15117267" cy="17567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117266" cy="1756766"/>
            </a:xfrm>
            <a:custGeom>
              <a:avLst/>
              <a:gdLst/>
              <a:ahLst/>
              <a:cxnLst/>
              <a:rect l="l" t="t" r="r" b="b"/>
              <a:pathLst>
                <a:path w="15117266" h="1756766">
                  <a:moveTo>
                    <a:pt x="0" y="0"/>
                  </a:moveTo>
                  <a:lnTo>
                    <a:pt x="15117266" y="0"/>
                  </a:lnTo>
                  <a:lnTo>
                    <a:pt x="15117266" y="1756766"/>
                  </a:lnTo>
                  <a:lnTo>
                    <a:pt x="0" y="17567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15117267" cy="17472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5724"/>
                </a:lnSpc>
              </a:pPr>
              <a:r>
                <a:rPr lang="en-US" sz="53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Perché?	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991163" y="1820888"/>
            <a:ext cx="1295806" cy="1295806"/>
            <a:chOff x="0" y="0"/>
            <a:chExt cx="1727741" cy="1727741"/>
          </a:xfrm>
        </p:grpSpPr>
        <p:sp>
          <p:nvSpPr>
            <p:cNvPr id="17" name="Freeform 17"/>
            <p:cNvSpPr/>
            <p:nvPr/>
          </p:nvSpPr>
          <p:spPr>
            <a:xfrm>
              <a:off x="16891" y="16891"/>
              <a:ext cx="1693926" cy="1693926"/>
            </a:xfrm>
            <a:custGeom>
              <a:avLst/>
              <a:gdLst/>
              <a:ahLst/>
              <a:cxnLst/>
              <a:rect l="l" t="t" r="r" b="b"/>
              <a:pathLst>
                <a:path w="1693926" h="1693926">
                  <a:moveTo>
                    <a:pt x="0" y="846963"/>
                  </a:moveTo>
                  <a:cubicBezTo>
                    <a:pt x="0" y="379222"/>
                    <a:pt x="379222" y="0"/>
                    <a:pt x="846963" y="0"/>
                  </a:cubicBezTo>
                  <a:cubicBezTo>
                    <a:pt x="1314704" y="0"/>
                    <a:pt x="1693926" y="379222"/>
                    <a:pt x="1693926" y="846963"/>
                  </a:cubicBezTo>
                  <a:cubicBezTo>
                    <a:pt x="1693926" y="1314704"/>
                    <a:pt x="1314704" y="1693926"/>
                    <a:pt x="846963" y="1693926"/>
                  </a:cubicBezTo>
                  <a:cubicBezTo>
                    <a:pt x="379222" y="1693926"/>
                    <a:pt x="0" y="1314704"/>
                    <a:pt x="0" y="8469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727708" cy="1727708"/>
            </a:xfrm>
            <a:custGeom>
              <a:avLst/>
              <a:gdLst/>
              <a:ahLst/>
              <a:cxnLst/>
              <a:rect l="l" t="t" r="r" b="b"/>
              <a:pathLst>
                <a:path w="1727708" h="1727708">
                  <a:moveTo>
                    <a:pt x="0" y="863854"/>
                  </a:moveTo>
                  <a:cubicBezTo>
                    <a:pt x="0" y="386715"/>
                    <a:pt x="386715" y="0"/>
                    <a:pt x="863854" y="0"/>
                  </a:cubicBezTo>
                  <a:lnTo>
                    <a:pt x="863854" y="16891"/>
                  </a:lnTo>
                  <a:lnTo>
                    <a:pt x="863854" y="0"/>
                  </a:lnTo>
                  <a:cubicBezTo>
                    <a:pt x="1340993" y="0"/>
                    <a:pt x="1727708" y="386715"/>
                    <a:pt x="1727708" y="863854"/>
                  </a:cubicBezTo>
                  <a:lnTo>
                    <a:pt x="1710817" y="863854"/>
                  </a:lnTo>
                  <a:lnTo>
                    <a:pt x="1727708" y="863854"/>
                  </a:lnTo>
                  <a:cubicBezTo>
                    <a:pt x="1727708" y="1340993"/>
                    <a:pt x="1340993" y="1727708"/>
                    <a:pt x="863854" y="1727708"/>
                  </a:cubicBezTo>
                  <a:lnTo>
                    <a:pt x="863854" y="1710817"/>
                  </a:lnTo>
                  <a:lnTo>
                    <a:pt x="863854" y="1727708"/>
                  </a:lnTo>
                  <a:cubicBezTo>
                    <a:pt x="386715" y="1727708"/>
                    <a:pt x="0" y="1340993"/>
                    <a:pt x="0" y="863854"/>
                  </a:cubicBezTo>
                  <a:lnTo>
                    <a:pt x="16891" y="863854"/>
                  </a:lnTo>
                  <a:lnTo>
                    <a:pt x="31242" y="872871"/>
                  </a:lnTo>
                  <a:cubicBezTo>
                    <a:pt x="27178" y="879221"/>
                    <a:pt x="19431" y="882142"/>
                    <a:pt x="12192" y="880110"/>
                  </a:cubicBezTo>
                  <a:cubicBezTo>
                    <a:pt x="4953" y="878078"/>
                    <a:pt x="0" y="871347"/>
                    <a:pt x="0" y="863854"/>
                  </a:cubicBezTo>
                  <a:moveTo>
                    <a:pt x="33909" y="863854"/>
                  </a:moveTo>
                  <a:lnTo>
                    <a:pt x="16891" y="863854"/>
                  </a:lnTo>
                  <a:lnTo>
                    <a:pt x="2667" y="854837"/>
                  </a:lnTo>
                  <a:cubicBezTo>
                    <a:pt x="6731" y="848487"/>
                    <a:pt x="14478" y="845566"/>
                    <a:pt x="21717" y="847598"/>
                  </a:cubicBezTo>
                  <a:cubicBezTo>
                    <a:pt x="28956" y="849630"/>
                    <a:pt x="33909" y="856361"/>
                    <a:pt x="33909" y="863854"/>
                  </a:cubicBezTo>
                  <a:cubicBezTo>
                    <a:pt x="33909" y="1322197"/>
                    <a:pt x="405511" y="1693799"/>
                    <a:pt x="863854" y="1693799"/>
                  </a:cubicBezTo>
                  <a:cubicBezTo>
                    <a:pt x="1322197" y="1693799"/>
                    <a:pt x="1693799" y="1322197"/>
                    <a:pt x="1693799" y="863854"/>
                  </a:cubicBezTo>
                  <a:cubicBezTo>
                    <a:pt x="1693799" y="405511"/>
                    <a:pt x="1322324" y="33909"/>
                    <a:pt x="863854" y="33909"/>
                  </a:cubicBezTo>
                  <a:lnTo>
                    <a:pt x="863854" y="16891"/>
                  </a:lnTo>
                  <a:lnTo>
                    <a:pt x="863854" y="33909"/>
                  </a:lnTo>
                  <a:cubicBezTo>
                    <a:pt x="405511" y="33909"/>
                    <a:pt x="33909" y="405511"/>
                    <a:pt x="33909" y="863854"/>
                  </a:cubicBezTo>
                  <a:close/>
                </a:path>
              </a:pathLst>
            </a:custGeom>
            <a:solidFill>
              <a:srgbClr val="4F81B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5354635" y="3471929"/>
            <a:ext cx="10609681" cy="1041725"/>
            <a:chOff x="0" y="0"/>
            <a:chExt cx="14146241" cy="1388967"/>
          </a:xfrm>
        </p:grpSpPr>
        <p:sp>
          <p:nvSpPr>
            <p:cNvPr id="20" name="Freeform 20"/>
            <p:cNvSpPr/>
            <p:nvPr/>
          </p:nvSpPr>
          <p:spPr>
            <a:xfrm>
              <a:off x="16891" y="16891"/>
              <a:ext cx="14112367" cy="1355090"/>
            </a:xfrm>
            <a:custGeom>
              <a:avLst/>
              <a:gdLst/>
              <a:ahLst/>
              <a:cxnLst/>
              <a:rect l="l" t="t" r="r" b="b"/>
              <a:pathLst>
                <a:path w="14112367" h="1355090">
                  <a:moveTo>
                    <a:pt x="0" y="0"/>
                  </a:moveTo>
                  <a:lnTo>
                    <a:pt x="14112367" y="0"/>
                  </a:lnTo>
                  <a:lnTo>
                    <a:pt x="14112367" y="1355090"/>
                  </a:lnTo>
                  <a:lnTo>
                    <a:pt x="0" y="1355090"/>
                  </a:lnTo>
                  <a:close/>
                </a:path>
              </a:pathLst>
            </a:custGeom>
            <a:solidFill>
              <a:srgbClr val="EBF1D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14146149" cy="1388872"/>
            </a:xfrm>
            <a:custGeom>
              <a:avLst/>
              <a:gdLst/>
              <a:ahLst/>
              <a:cxnLst/>
              <a:rect l="l" t="t" r="r" b="b"/>
              <a:pathLst>
                <a:path w="14146149" h="1388872">
                  <a:moveTo>
                    <a:pt x="16891" y="0"/>
                  </a:moveTo>
                  <a:lnTo>
                    <a:pt x="14129258" y="0"/>
                  </a:lnTo>
                  <a:cubicBezTo>
                    <a:pt x="14138656" y="0"/>
                    <a:pt x="14146149" y="7620"/>
                    <a:pt x="14146149" y="16891"/>
                  </a:cubicBezTo>
                  <a:lnTo>
                    <a:pt x="14146149" y="1371981"/>
                  </a:lnTo>
                  <a:cubicBezTo>
                    <a:pt x="14146149" y="1381379"/>
                    <a:pt x="14138529" y="1388872"/>
                    <a:pt x="14129258" y="1388872"/>
                  </a:cubicBezTo>
                  <a:lnTo>
                    <a:pt x="16891" y="1388872"/>
                  </a:lnTo>
                  <a:cubicBezTo>
                    <a:pt x="7493" y="1388872"/>
                    <a:pt x="0" y="1381252"/>
                    <a:pt x="0" y="137198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1981"/>
                  </a:lnTo>
                  <a:lnTo>
                    <a:pt x="16891" y="1371981"/>
                  </a:lnTo>
                  <a:lnTo>
                    <a:pt x="16891" y="1355090"/>
                  </a:lnTo>
                  <a:lnTo>
                    <a:pt x="14129258" y="1355090"/>
                  </a:lnTo>
                  <a:lnTo>
                    <a:pt x="14129258" y="1371981"/>
                  </a:lnTo>
                  <a:lnTo>
                    <a:pt x="14112368" y="1371981"/>
                  </a:lnTo>
                  <a:lnTo>
                    <a:pt x="14112368" y="16891"/>
                  </a:lnTo>
                  <a:lnTo>
                    <a:pt x="14129258" y="16891"/>
                  </a:lnTo>
                  <a:lnTo>
                    <a:pt x="14129258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6103918" y="3471928"/>
            <a:ext cx="10609681" cy="1317574"/>
            <a:chOff x="0" y="0"/>
            <a:chExt cx="14146241" cy="175676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146242" cy="1756766"/>
            </a:xfrm>
            <a:custGeom>
              <a:avLst/>
              <a:gdLst/>
              <a:ahLst/>
              <a:cxnLst/>
              <a:rect l="l" t="t" r="r" b="b"/>
              <a:pathLst>
                <a:path w="14146242" h="1756766">
                  <a:moveTo>
                    <a:pt x="0" y="0"/>
                  </a:moveTo>
                  <a:lnTo>
                    <a:pt x="14146242" y="0"/>
                  </a:lnTo>
                  <a:lnTo>
                    <a:pt x="14146242" y="1756766"/>
                  </a:lnTo>
                  <a:lnTo>
                    <a:pt x="0" y="17567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9525"/>
              <a:ext cx="14146241" cy="17472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5724"/>
                </a:lnSpc>
              </a:pPr>
              <a:r>
                <a:rPr lang="en-US" sz="53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Chi?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719432" y="3344888"/>
            <a:ext cx="1295806" cy="1295806"/>
            <a:chOff x="0" y="0"/>
            <a:chExt cx="1727741" cy="1727741"/>
          </a:xfrm>
        </p:grpSpPr>
        <p:sp>
          <p:nvSpPr>
            <p:cNvPr id="26" name="Freeform 26"/>
            <p:cNvSpPr/>
            <p:nvPr/>
          </p:nvSpPr>
          <p:spPr>
            <a:xfrm>
              <a:off x="16891" y="16891"/>
              <a:ext cx="1693926" cy="1693926"/>
            </a:xfrm>
            <a:custGeom>
              <a:avLst/>
              <a:gdLst/>
              <a:ahLst/>
              <a:cxnLst/>
              <a:rect l="l" t="t" r="r" b="b"/>
              <a:pathLst>
                <a:path w="1693926" h="1693926">
                  <a:moveTo>
                    <a:pt x="0" y="846963"/>
                  </a:moveTo>
                  <a:cubicBezTo>
                    <a:pt x="0" y="379222"/>
                    <a:pt x="379222" y="0"/>
                    <a:pt x="846963" y="0"/>
                  </a:cubicBezTo>
                  <a:cubicBezTo>
                    <a:pt x="1314704" y="0"/>
                    <a:pt x="1693926" y="379222"/>
                    <a:pt x="1693926" y="846963"/>
                  </a:cubicBezTo>
                  <a:cubicBezTo>
                    <a:pt x="1693926" y="1314704"/>
                    <a:pt x="1314704" y="1693926"/>
                    <a:pt x="846963" y="1693926"/>
                  </a:cubicBezTo>
                  <a:cubicBezTo>
                    <a:pt x="379222" y="1693926"/>
                    <a:pt x="0" y="1314704"/>
                    <a:pt x="0" y="8469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1727708" cy="1727708"/>
            </a:xfrm>
            <a:custGeom>
              <a:avLst/>
              <a:gdLst/>
              <a:ahLst/>
              <a:cxnLst/>
              <a:rect l="l" t="t" r="r" b="b"/>
              <a:pathLst>
                <a:path w="1727708" h="1727708">
                  <a:moveTo>
                    <a:pt x="0" y="863854"/>
                  </a:moveTo>
                  <a:cubicBezTo>
                    <a:pt x="0" y="386715"/>
                    <a:pt x="386715" y="0"/>
                    <a:pt x="863854" y="0"/>
                  </a:cubicBezTo>
                  <a:lnTo>
                    <a:pt x="863854" y="16891"/>
                  </a:lnTo>
                  <a:lnTo>
                    <a:pt x="863854" y="0"/>
                  </a:lnTo>
                  <a:cubicBezTo>
                    <a:pt x="1340993" y="0"/>
                    <a:pt x="1727708" y="386715"/>
                    <a:pt x="1727708" y="863854"/>
                  </a:cubicBezTo>
                  <a:lnTo>
                    <a:pt x="1710817" y="863854"/>
                  </a:lnTo>
                  <a:lnTo>
                    <a:pt x="1727708" y="863854"/>
                  </a:lnTo>
                  <a:cubicBezTo>
                    <a:pt x="1727708" y="1340993"/>
                    <a:pt x="1340993" y="1727708"/>
                    <a:pt x="863854" y="1727708"/>
                  </a:cubicBezTo>
                  <a:lnTo>
                    <a:pt x="863854" y="1710817"/>
                  </a:lnTo>
                  <a:lnTo>
                    <a:pt x="863854" y="1727708"/>
                  </a:lnTo>
                  <a:cubicBezTo>
                    <a:pt x="386715" y="1727708"/>
                    <a:pt x="0" y="1340993"/>
                    <a:pt x="0" y="863854"/>
                  </a:cubicBezTo>
                  <a:lnTo>
                    <a:pt x="16891" y="863854"/>
                  </a:lnTo>
                  <a:lnTo>
                    <a:pt x="31242" y="872871"/>
                  </a:lnTo>
                  <a:cubicBezTo>
                    <a:pt x="27178" y="879221"/>
                    <a:pt x="19431" y="882142"/>
                    <a:pt x="12192" y="880110"/>
                  </a:cubicBezTo>
                  <a:cubicBezTo>
                    <a:pt x="4953" y="878078"/>
                    <a:pt x="0" y="871347"/>
                    <a:pt x="0" y="863854"/>
                  </a:cubicBezTo>
                  <a:moveTo>
                    <a:pt x="33909" y="863854"/>
                  </a:moveTo>
                  <a:lnTo>
                    <a:pt x="16891" y="863854"/>
                  </a:lnTo>
                  <a:lnTo>
                    <a:pt x="2667" y="854837"/>
                  </a:lnTo>
                  <a:cubicBezTo>
                    <a:pt x="6731" y="848487"/>
                    <a:pt x="14478" y="845566"/>
                    <a:pt x="21717" y="847598"/>
                  </a:cubicBezTo>
                  <a:cubicBezTo>
                    <a:pt x="28956" y="849630"/>
                    <a:pt x="33909" y="856361"/>
                    <a:pt x="33909" y="863854"/>
                  </a:cubicBezTo>
                  <a:cubicBezTo>
                    <a:pt x="33909" y="1322197"/>
                    <a:pt x="405511" y="1693799"/>
                    <a:pt x="863854" y="1693799"/>
                  </a:cubicBezTo>
                  <a:cubicBezTo>
                    <a:pt x="1322197" y="1693799"/>
                    <a:pt x="1693799" y="1322197"/>
                    <a:pt x="1693799" y="863854"/>
                  </a:cubicBezTo>
                  <a:cubicBezTo>
                    <a:pt x="1693799" y="405511"/>
                    <a:pt x="1322324" y="33909"/>
                    <a:pt x="863854" y="33909"/>
                  </a:cubicBezTo>
                  <a:lnTo>
                    <a:pt x="863854" y="16891"/>
                  </a:lnTo>
                  <a:lnTo>
                    <a:pt x="863854" y="33909"/>
                  </a:lnTo>
                  <a:cubicBezTo>
                    <a:pt x="405511" y="33909"/>
                    <a:pt x="33909" y="405511"/>
                    <a:pt x="33909" y="863854"/>
                  </a:cubicBezTo>
                  <a:close/>
                </a:path>
              </a:pathLst>
            </a:custGeom>
            <a:solidFill>
              <a:srgbClr val="4F81BD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5578155" y="4995929"/>
            <a:ext cx="10386161" cy="1041725"/>
            <a:chOff x="0" y="0"/>
            <a:chExt cx="13848215" cy="1388967"/>
          </a:xfrm>
        </p:grpSpPr>
        <p:sp>
          <p:nvSpPr>
            <p:cNvPr id="29" name="Freeform 29"/>
            <p:cNvSpPr/>
            <p:nvPr/>
          </p:nvSpPr>
          <p:spPr>
            <a:xfrm>
              <a:off x="16891" y="16891"/>
              <a:ext cx="13814424" cy="1355090"/>
            </a:xfrm>
            <a:custGeom>
              <a:avLst/>
              <a:gdLst/>
              <a:ahLst/>
              <a:cxnLst/>
              <a:rect l="l" t="t" r="r" b="b"/>
              <a:pathLst>
                <a:path w="13814424" h="1355090">
                  <a:moveTo>
                    <a:pt x="0" y="0"/>
                  </a:moveTo>
                  <a:lnTo>
                    <a:pt x="13814424" y="0"/>
                  </a:lnTo>
                  <a:lnTo>
                    <a:pt x="13814424" y="1355090"/>
                  </a:lnTo>
                  <a:lnTo>
                    <a:pt x="0" y="1355090"/>
                  </a:lnTo>
                  <a:close/>
                </a:path>
              </a:pathLst>
            </a:custGeom>
            <a:solidFill>
              <a:srgbClr val="EBF1DE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13848206" cy="1388872"/>
            </a:xfrm>
            <a:custGeom>
              <a:avLst/>
              <a:gdLst/>
              <a:ahLst/>
              <a:cxnLst/>
              <a:rect l="l" t="t" r="r" b="b"/>
              <a:pathLst>
                <a:path w="13848206" h="1388872">
                  <a:moveTo>
                    <a:pt x="16891" y="0"/>
                  </a:moveTo>
                  <a:lnTo>
                    <a:pt x="13831315" y="0"/>
                  </a:lnTo>
                  <a:cubicBezTo>
                    <a:pt x="13840713" y="0"/>
                    <a:pt x="13848206" y="7620"/>
                    <a:pt x="13848206" y="16891"/>
                  </a:cubicBezTo>
                  <a:lnTo>
                    <a:pt x="13848206" y="1371981"/>
                  </a:lnTo>
                  <a:cubicBezTo>
                    <a:pt x="13848206" y="1381379"/>
                    <a:pt x="13840586" y="1388872"/>
                    <a:pt x="13831315" y="1388872"/>
                  </a:cubicBezTo>
                  <a:lnTo>
                    <a:pt x="16891" y="1388872"/>
                  </a:lnTo>
                  <a:cubicBezTo>
                    <a:pt x="7493" y="1388872"/>
                    <a:pt x="0" y="1381252"/>
                    <a:pt x="0" y="137198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1981"/>
                  </a:lnTo>
                  <a:lnTo>
                    <a:pt x="16891" y="1371981"/>
                  </a:lnTo>
                  <a:lnTo>
                    <a:pt x="16891" y="1355090"/>
                  </a:lnTo>
                  <a:lnTo>
                    <a:pt x="13831315" y="1355090"/>
                  </a:lnTo>
                  <a:lnTo>
                    <a:pt x="13831315" y="1371981"/>
                  </a:lnTo>
                  <a:lnTo>
                    <a:pt x="13814425" y="1371981"/>
                  </a:lnTo>
                  <a:lnTo>
                    <a:pt x="13814425" y="16891"/>
                  </a:lnTo>
                  <a:lnTo>
                    <a:pt x="13831315" y="16891"/>
                  </a:lnTo>
                  <a:lnTo>
                    <a:pt x="13831315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6327438" y="4995929"/>
            <a:ext cx="10386161" cy="1317574"/>
            <a:chOff x="0" y="0"/>
            <a:chExt cx="13848215" cy="175676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848215" cy="1756766"/>
            </a:xfrm>
            <a:custGeom>
              <a:avLst/>
              <a:gdLst/>
              <a:ahLst/>
              <a:cxnLst/>
              <a:rect l="l" t="t" r="r" b="b"/>
              <a:pathLst>
                <a:path w="13848215" h="1756766">
                  <a:moveTo>
                    <a:pt x="0" y="0"/>
                  </a:moveTo>
                  <a:lnTo>
                    <a:pt x="13848215" y="0"/>
                  </a:lnTo>
                  <a:lnTo>
                    <a:pt x="13848215" y="1756766"/>
                  </a:lnTo>
                  <a:lnTo>
                    <a:pt x="0" y="17567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9525"/>
              <a:ext cx="13848215" cy="17472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5724"/>
                </a:lnSpc>
              </a:pPr>
              <a:r>
                <a:rPr lang="en-US" sz="53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Quando?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942952" y="4868888"/>
            <a:ext cx="1295806" cy="1295806"/>
            <a:chOff x="0" y="0"/>
            <a:chExt cx="1727741" cy="1727741"/>
          </a:xfrm>
        </p:grpSpPr>
        <p:sp>
          <p:nvSpPr>
            <p:cNvPr id="35" name="Freeform 35"/>
            <p:cNvSpPr/>
            <p:nvPr/>
          </p:nvSpPr>
          <p:spPr>
            <a:xfrm>
              <a:off x="16891" y="16891"/>
              <a:ext cx="1693926" cy="1693926"/>
            </a:xfrm>
            <a:custGeom>
              <a:avLst/>
              <a:gdLst/>
              <a:ahLst/>
              <a:cxnLst/>
              <a:rect l="l" t="t" r="r" b="b"/>
              <a:pathLst>
                <a:path w="1693926" h="1693926">
                  <a:moveTo>
                    <a:pt x="0" y="846963"/>
                  </a:moveTo>
                  <a:cubicBezTo>
                    <a:pt x="0" y="379222"/>
                    <a:pt x="379222" y="0"/>
                    <a:pt x="846963" y="0"/>
                  </a:cubicBezTo>
                  <a:cubicBezTo>
                    <a:pt x="1314704" y="0"/>
                    <a:pt x="1693926" y="379222"/>
                    <a:pt x="1693926" y="846963"/>
                  </a:cubicBezTo>
                  <a:cubicBezTo>
                    <a:pt x="1693926" y="1314704"/>
                    <a:pt x="1314704" y="1693926"/>
                    <a:pt x="846963" y="1693926"/>
                  </a:cubicBezTo>
                  <a:cubicBezTo>
                    <a:pt x="379222" y="1693926"/>
                    <a:pt x="0" y="1314704"/>
                    <a:pt x="0" y="8469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0"/>
              <a:ext cx="1727708" cy="1727708"/>
            </a:xfrm>
            <a:custGeom>
              <a:avLst/>
              <a:gdLst/>
              <a:ahLst/>
              <a:cxnLst/>
              <a:rect l="l" t="t" r="r" b="b"/>
              <a:pathLst>
                <a:path w="1727708" h="1727708">
                  <a:moveTo>
                    <a:pt x="0" y="863854"/>
                  </a:moveTo>
                  <a:cubicBezTo>
                    <a:pt x="0" y="386715"/>
                    <a:pt x="386715" y="0"/>
                    <a:pt x="863854" y="0"/>
                  </a:cubicBezTo>
                  <a:lnTo>
                    <a:pt x="863854" y="16891"/>
                  </a:lnTo>
                  <a:lnTo>
                    <a:pt x="863854" y="0"/>
                  </a:lnTo>
                  <a:cubicBezTo>
                    <a:pt x="1340993" y="0"/>
                    <a:pt x="1727708" y="386715"/>
                    <a:pt x="1727708" y="863854"/>
                  </a:cubicBezTo>
                  <a:lnTo>
                    <a:pt x="1710817" y="863854"/>
                  </a:lnTo>
                  <a:lnTo>
                    <a:pt x="1727708" y="863854"/>
                  </a:lnTo>
                  <a:cubicBezTo>
                    <a:pt x="1727708" y="1340993"/>
                    <a:pt x="1340993" y="1727708"/>
                    <a:pt x="863854" y="1727708"/>
                  </a:cubicBezTo>
                  <a:lnTo>
                    <a:pt x="863854" y="1710817"/>
                  </a:lnTo>
                  <a:lnTo>
                    <a:pt x="863854" y="1727708"/>
                  </a:lnTo>
                  <a:cubicBezTo>
                    <a:pt x="386715" y="1727708"/>
                    <a:pt x="0" y="1340993"/>
                    <a:pt x="0" y="863854"/>
                  </a:cubicBezTo>
                  <a:lnTo>
                    <a:pt x="16891" y="863854"/>
                  </a:lnTo>
                  <a:lnTo>
                    <a:pt x="31242" y="872871"/>
                  </a:lnTo>
                  <a:cubicBezTo>
                    <a:pt x="27178" y="879221"/>
                    <a:pt x="19431" y="882142"/>
                    <a:pt x="12192" y="880110"/>
                  </a:cubicBezTo>
                  <a:cubicBezTo>
                    <a:pt x="4953" y="878078"/>
                    <a:pt x="0" y="871347"/>
                    <a:pt x="0" y="863854"/>
                  </a:cubicBezTo>
                  <a:moveTo>
                    <a:pt x="33909" y="863854"/>
                  </a:moveTo>
                  <a:lnTo>
                    <a:pt x="16891" y="863854"/>
                  </a:lnTo>
                  <a:lnTo>
                    <a:pt x="2667" y="854837"/>
                  </a:lnTo>
                  <a:cubicBezTo>
                    <a:pt x="6731" y="848487"/>
                    <a:pt x="14478" y="845566"/>
                    <a:pt x="21717" y="847598"/>
                  </a:cubicBezTo>
                  <a:cubicBezTo>
                    <a:pt x="28956" y="849630"/>
                    <a:pt x="33909" y="856361"/>
                    <a:pt x="33909" y="863854"/>
                  </a:cubicBezTo>
                  <a:cubicBezTo>
                    <a:pt x="33909" y="1322197"/>
                    <a:pt x="405511" y="1693799"/>
                    <a:pt x="863854" y="1693799"/>
                  </a:cubicBezTo>
                  <a:cubicBezTo>
                    <a:pt x="1322197" y="1693799"/>
                    <a:pt x="1693799" y="1322197"/>
                    <a:pt x="1693799" y="863854"/>
                  </a:cubicBezTo>
                  <a:cubicBezTo>
                    <a:pt x="1693799" y="405511"/>
                    <a:pt x="1322324" y="33909"/>
                    <a:pt x="863854" y="33909"/>
                  </a:cubicBezTo>
                  <a:lnTo>
                    <a:pt x="863854" y="16891"/>
                  </a:lnTo>
                  <a:lnTo>
                    <a:pt x="863854" y="33909"/>
                  </a:lnTo>
                  <a:cubicBezTo>
                    <a:pt x="405511" y="33909"/>
                    <a:pt x="33909" y="405511"/>
                    <a:pt x="33909" y="863854"/>
                  </a:cubicBezTo>
                  <a:close/>
                </a:path>
              </a:pathLst>
            </a:custGeom>
            <a:solidFill>
              <a:srgbClr val="4F81BD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5354635" y="6519929"/>
            <a:ext cx="10609681" cy="1041725"/>
            <a:chOff x="0" y="0"/>
            <a:chExt cx="14146241" cy="1388967"/>
          </a:xfrm>
        </p:grpSpPr>
        <p:sp>
          <p:nvSpPr>
            <p:cNvPr id="38" name="Freeform 38"/>
            <p:cNvSpPr/>
            <p:nvPr/>
          </p:nvSpPr>
          <p:spPr>
            <a:xfrm>
              <a:off x="16891" y="16891"/>
              <a:ext cx="14112367" cy="1355090"/>
            </a:xfrm>
            <a:custGeom>
              <a:avLst/>
              <a:gdLst/>
              <a:ahLst/>
              <a:cxnLst/>
              <a:rect l="l" t="t" r="r" b="b"/>
              <a:pathLst>
                <a:path w="14112367" h="1355090">
                  <a:moveTo>
                    <a:pt x="0" y="0"/>
                  </a:moveTo>
                  <a:lnTo>
                    <a:pt x="14112367" y="0"/>
                  </a:lnTo>
                  <a:lnTo>
                    <a:pt x="14112367" y="1355090"/>
                  </a:lnTo>
                  <a:lnTo>
                    <a:pt x="0" y="1355090"/>
                  </a:lnTo>
                  <a:close/>
                </a:path>
              </a:pathLst>
            </a:custGeom>
            <a:solidFill>
              <a:srgbClr val="EBF1DE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0" y="0"/>
              <a:ext cx="14146149" cy="1388872"/>
            </a:xfrm>
            <a:custGeom>
              <a:avLst/>
              <a:gdLst/>
              <a:ahLst/>
              <a:cxnLst/>
              <a:rect l="l" t="t" r="r" b="b"/>
              <a:pathLst>
                <a:path w="14146149" h="1388872">
                  <a:moveTo>
                    <a:pt x="16891" y="0"/>
                  </a:moveTo>
                  <a:lnTo>
                    <a:pt x="14129258" y="0"/>
                  </a:lnTo>
                  <a:cubicBezTo>
                    <a:pt x="14138656" y="0"/>
                    <a:pt x="14146149" y="7620"/>
                    <a:pt x="14146149" y="16891"/>
                  </a:cubicBezTo>
                  <a:lnTo>
                    <a:pt x="14146149" y="1371981"/>
                  </a:lnTo>
                  <a:cubicBezTo>
                    <a:pt x="14146149" y="1381379"/>
                    <a:pt x="14138529" y="1388872"/>
                    <a:pt x="14129258" y="1388872"/>
                  </a:cubicBezTo>
                  <a:lnTo>
                    <a:pt x="16891" y="1388872"/>
                  </a:lnTo>
                  <a:cubicBezTo>
                    <a:pt x="7493" y="1388872"/>
                    <a:pt x="0" y="1381252"/>
                    <a:pt x="0" y="137198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1981"/>
                  </a:lnTo>
                  <a:lnTo>
                    <a:pt x="16891" y="1371981"/>
                  </a:lnTo>
                  <a:lnTo>
                    <a:pt x="16891" y="1355090"/>
                  </a:lnTo>
                  <a:lnTo>
                    <a:pt x="14129258" y="1355090"/>
                  </a:lnTo>
                  <a:lnTo>
                    <a:pt x="14129258" y="1371981"/>
                  </a:lnTo>
                  <a:lnTo>
                    <a:pt x="14112368" y="1371981"/>
                  </a:lnTo>
                  <a:lnTo>
                    <a:pt x="14112368" y="16891"/>
                  </a:lnTo>
                  <a:lnTo>
                    <a:pt x="14129258" y="16891"/>
                  </a:lnTo>
                  <a:lnTo>
                    <a:pt x="14129258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6015238" y="6517119"/>
            <a:ext cx="10609681" cy="1317574"/>
            <a:chOff x="0" y="0"/>
            <a:chExt cx="14146241" cy="175676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4146242" cy="1756766"/>
            </a:xfrm>
            <a:custGeom>
              <a:avLst/>
              <a:gdLst/>
              <a:ahLst/>
              <a:cxnLst/>
              <a:rect l="l" t="t" r="r" b="b"/>
              <a:pathLst>
                <a:path w="14146242" h="1756766">
                  <a:moveTo>
                    <a:pt x="0" y="0"/>
                  </a:moveTo>
                  <a:lnTo>
                    <a:pt x="14146242" y="0"/>
                  </a:lnTo>
                  <a:lnTo>
                    <a:pt x="14146242" y="1756766"/>
                  </a:lnTo>
                  <a:lnTo>
                    <a:pt x="0" y="17567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9525"/>
              <a:ext cx="14146241" cy="17472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5724"/>
                </a:lnSpc>
              </a:pPr>
              <a:r>
                <a:rPr lang="en-US" sz="53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Che cosa?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4719432" y="6392888"/>
            <a:ext cx="1295806" cy="1295806"/>
            <a:chOff x="0" y="0"/>
            <a:chExt cx="1727741" cy="1727741"/>
          </a:xfrm>
        </p:grpSpPr>
        <p:sp>
          <p:nvSpPr>
            <p:cNvPr id="44" name="Freeform 44"/>
            <p:cNvSpPr/>
            <p:nvPr/>
          </p:nvSpPr>
          <p:spPr>
            <a:xfrm>
              <a:off x="16891" y="16891"/>
              <a:ext cx="1693926" cy="1693926"/>
            </a:xfrm>
            <a:custGeom>
              <a:avLst/>
              <a:gdLst/>
              <a:ahLst/>
              <a:cxnLst/>
              <a:rect l="l" t="t" r="r" b="b"/>
              <a:pathLst>
                <a:path w="1693926" h="1693926">
                  <a:moveTo>
                    <a:pt x="0" y="846963"/>
                  </a:moveTo>
                  <a:cubicBezTo>
                    <a:pt x="0" y="379222"/>
                    <a:pt x="379222" y="0"/>
                    <a:pt x="846963" y="0"/>
                  </a:cubicBezTo>
                  <a:cubicBezTo>
                    <a:pt x="1314704" y="0"/>
                    <a:pt x="1693926" y="379222"/>
                    <a:pt x="1693926" y="846963"/>
                  </a:cubicBezTo>
                  <a:cubicBezTo>
                    <a:pt x="1693926" y="1314704"/>
                    <a:pt x="1314704" y="1693926"/>
                    <a:pt x="846963" y="1693926"/>
                  </a:cubicBezTo>
                  <a:cubicBezTo>
                    <a:pt x="379222" y="1693926"/>
                    <a:pt x="0" y="1314704"/>
                    <a:pt x="0" y="8469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5" name="Freeform 45"/>
            <p:cNvSpPr/>
            <p:nvPr/>
          </p:nvSpPr>
          <p:spPr>
            <a:xfrm>
              <a:off x="0" y="0"/>
              <a:ext cx="1727708" cy="1727708"/>
            </a:xfrm>
            <a:custGeom>
              <a:avLst/>
              <a:gdLst/>
              <a:ahLst/>
              <a:cxnLst/>
              <a:rect l="l" t="t" r="r" b="b"/>
              <a:pathLst>
                <a:path w="1727708" h="1727708">
                  <a:moveTo>
                    <a:pt x="0" y="863854"/>
                  </a:moveTo>
                  <a:cubicBezTo>
                    <a:pt x="0" y="386715"/>
                    <a:pt x="386715" y="0"/>
                    <a:pt x="863854" y="0"/>
                  </a:cubicBezTo>
                  <a:lnTo>
                    <a:pt x="863854" y="16891"/>
                  </a:lnTo>
                  <a:lnTo>
                    <a:pt x="863854" y="0"/>
                  </a:lnTo>
                  <a:cubicBezTo>
                    <a:pt x="1340993" y="0"/>
                    <a:pt x="1727708" y="386715"/>
                    <a:pt x="1727708" y="863854"/>
                  </a:cubicBezTo>
                  <a:lnTo>
                    <a:pt x="1710817" y="863854"/>
                  </a:lnTo>
                  <a:lnTo>
                    <a:pt x="1727708" y="863854"/>
                  </a:lnTo>
                  <a:cubicBezTo>
                    <a:pt x="1727708" y="1340993"/>
                    <a:pt x="1340993" y="1727708"/>
                    <a:pt x="863854" y="1727708"/>
                  </a:cubicBezTo>
                  <a:lnTo>
                    <a:pt x="863854" y="1710817"/>
                  </a:lnTo>
                  <a:lnTo>
                    <a:pt x="863854" y="1727708"/>
                  </a:lnTo>
                  <a:cubicBezTo>
                    <a:pt x="386715" y="1727708"/>
                    <a:pt x="0" y="1340993"/>
                    <a:pt x="0" y="863854"/>
                  </a:cubicBezTo>
                  <a:lnTo>
                    <a:pt x="16891" y="863854"/>
                  </a:lnTo>
                  <a:lnTo>
                    <a:pt x="31242" y="872871"/>
                  </a:lnTo>
                  <a:cubicBezTo>
                    <a:pt x="27178" y="879221"/>
                    <a:pt x="19431" y="882142"/>
                    <a:pt x="12192" y="880110"/>
                  </a:cubicBezTo>
                  <a:cubicBezTo>
                    <a:pt x="4953" y="878078"/>
                    <a:pt x="0" y="871347"/>
                    <a:pt x="0" y="863854"/>
                  </a:cubicBezTo>
                  <a:moveTo>
                    <a:pt x="33909" y="863854"/>
                  </a:moveTo>
                  <a:lnTo>
                    <a:pt x="16891" y="863854"/>
                  </a:lnTo>
                  <a:lnTo>
                    <a:pt x="2667" y="854837"/>
                  </a:lnTo>
                  <a:cubicBezTo>
                    <a:pt x="6731" y="848487"/>
                    <a:pt x="14478" y="845566"/>
                    <a:pt x="21717" y="847598"/>
                  </a:cubicBezTo>
                  <a:cubicBezTo>
                    <a:pt x="28956" y="849630"/>
                    <a:pt x="33909" y="856361"/>
                    <a:pt x="33909" y="863854"/>
                  </a:cubicBezTo>
                  <a:cubicBezTo>
                    <a:pt x="33909" y="1322197"/>
                    <a:pt x="405511" y="1693799"/>
                    <a:pt x="863854" y="1693799"/>
                  </a:cubicBezTo>
                  <a:cubicBezTo>
                    <a:pt x="1322197" y="1693799"/>
                    <a:pt x="1693799" y="1322197"/>
                    <a:pt x="1693799" y="863854"/>
                  </a:cubicBezTo>
                  <a:cubicBezTo>
                    <a:pt x="1693799" y="405511"/>
                    <a:pt x="1322324" y="33909"/>
                    <a:pt x="863854" y="33909"/>
                  </a:cubicBezTo>
                  <a:lnTo>
                    <a:pt x="863854" y="16891"/>
                  </a:lnTo>
                  <a:lnTo>
                    <a:pt x="863854" y="33909"/>
                  </a:lnTo>
                  <a:cubicBezTo>
                    <a:pt x="405511" y="33909"/>
                    <a:pt x="33909" y="405511"/>
                    <a:pt x="33909" y="863854"/>
                  </a:cubicBezTo>
                  <a:close/>
                </a:path>
              </a:pathLst>
            </a:custGeom>
            <a:solidFill>
              <a:srgbClr val="4F81BD"/>
            </a:solidFill>
          </p:spPr>
        </p:sp>
      </p:grpSp>
      <p:grpSp>
        <p:nvGrpSpPr>
          <p:cNvPr id="46" name="Group 46"/>
          <p:cNvGrpSpPr/>
          <p:nvPr/>
        </p:nvGrpSpPr>
        <p:grpSpPr>
          <a:xfrm>
            <a:off x="4626366" y="8043929"/>
            <a:ext cx="11337950" cy="1041725"/>
            <a:chOff x="0" y="0"/>
            <a:chExt cx="15117267" cy="1388967"/>
          </a:xfrm>
        </p:grpSpPr>
        <p:sp>
          <p:nvSpPr>
            <p:cNvPr id="47" name="Freeform 47"/>
            <p:cNvSpPr/>
            <p:nvPr/>
          </p:nvSpPr>
          <p:spPr>
            <a:xfrm>
              <a:off x="16891" y="16891"/>
              <a:ext cx="15083409" cy="1355090"/>
            </a:xfrm>
            <a:custGeom>
              <a:avLst/>
              <a:gdLst/>
              <a:ahLst/>
              <a:cxnLst/>
              <a:rect l="l" t="t" r="r" b="b"/>
              <a:pathLst>
                <a:path w="15083409" h="1355090">
                  <a:moveTo>
                    <a:pt x="0" y="0"/>
                  </a:moveTo>
                  <a:lnTo>
                    <a:pt x="15083409" y="0"/>
                  </a:lnTo>
                  <a:lnTo>
                    <a:pt x="15083409" y="1355090"/>
                  </a:lnTo>
                  <a:lnTo>
                    <a:pt x="0" y="1355090"/>
                  </a:lnTo>
                  <a:close/>
                </a:path>
              </a:pathLst>
            </a:custGeom>
            <a:solidFill>
              <a:srgbClr val="EBF1DE"/>
            </a:solidFill>
          </p:spPr>
        </p:sp>
        <p:sp>
          <p:nvSpPr>
            <p:cNvPr id="48" name="Freeform 48"/>
            <p:cNvSpPr/>
            <p:nvPr/>
          </p:nvSpPr>
          <p:spPr>
            <a:xfrm>
              <a:off x="0" y="0"/>
              <a:ext cx="15117190" cy="1388872"/>
            </a:xfrm>
            <a:custGeom>
              <a:avLst/>
              <a:gdLst/>
              <a:ahLst/>
              <a:cxnLst/>
              <a:rect l="l" t="t" r="r" b="b"/>
              <a:pathLst>
                <a:path w="15117190" h="1388872">
                  <a:moveTo>
                    <a:pt x="16891" y="0"/>
                  </a:moveTo>
                  <a:lnTo>
                    <a:pt x="15100300" y="0"/>
                  </a:lnTo>
                  <a:cubicBezTo>
                    <a:pt x="15109698" y="0"/>
                    <a:pt x="15117190" y="7620"/>
                    <a:pt x="15117190" y="16891"/>
                  </a:cubicBezTo>
                  <a:lnTo>
                    <a:pt x="15117190" y="1371981"/>
                  </a:lnTo>
                  <a:cubicBezTo>
                    <a:pt x="15117190" y="1381379"/>
                    <a:pt x="15109571" y="1388872"/>
                    <a:pt x="15100300" y="1388872"/>
                  </a:cubicBezTo>
                  <a:lnTo>
                    <a:pt x="16891" y="1388872"/>
                  </a:lnTo>
                  <a:cubicBezTo>
                    <a:pt x="7493" y="1388872"/>
                    <a:pt x="0" y="1381252"/>
                    <a:pt x="0" y="137198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1981"/>
                  </a:lnTo>
                  <a:lnTo>
                    <a:pt x="16891" y="1371981"/>
                  </a:lnTo>
                  <a:lnTo>
                    <a:pt x="16891" y="1355090"/>
                  </a:lnTo>
                  <a:lnTo>
                    <a:pt x="15100300" y="1355090"/>
                  </a:lnTo>
                  <a:lnTo>
                    <a:pt x="15100300" y="1371981"/>
                  </a:lnTo>
                  <a:lnTo>
                    <a:pt x="15083410" y="1371981"/>
                  </a:lnTo>
                  <a:lnTo>
                    <a:pt x="15083410" y="16891"/>
                  </a:lnTo>
                  <a:lnTo>
                    <a:pt x="15100300" y="16891"/>
                  </a:lnTo>
                  <a:lnTo>
                    <a:pt x="1510030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5286969" y="8043929"/>
            <a:ext cx="11337950" cy="1317574"/>
            <a:chOff x="0" y="0"/>
            <a:chExt cx="15117267" cy="1756766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5117266" cy="1756766"/>
            </a:xfrm>
            <a:custGeom>
              <a:avLst/>
              <a:gdLst/>
              <a:ahLst/>
              <a:cxnLst/>
              <a:rect l="l" t="t" r="r" b="b"/>
              <a:pathLst>
                <a:path w="15117266" h="1756766">
                  <a:moveTo>
                    <a:pt x="0" y="0"/>
                  </a:moveTo>
                  <a:lnTo>
                    <a:pt x="15117266" y="0"/>
                  </a:lnTo>
                  <a:lnTo>
                    <a:pt x="15117266" y="1756766"/>
                  </a:lnTo>
                  <a:lnTo>
                    <a:pt x="0" y="17567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9525"/>
              <a:ext cx="15117267" cy="17472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l">
                <a:lnSpc>
                  <a:spcPts val="5724"/>
                </a:lnSpc>
              </a:pPr>
              <a:r>
                <a:rPr lang="en-US" sz="53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Dove?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3991163" y="7916888"/>
            <a:ext cx="1295806" cy="1295806"/>
            <a:chOff x="0" y="0"/>
            <a:chExt cx="1727741" cy="1727741"/>
          </a:xfrm>
        </p:grpSpPr>
        <p:sp>
          <p:nvSpPr>
            <p:cNvPr id="53" name="Freeform 53"/>
            <p:cNvSpPr/>
            <p:nvPr/>
          </p:nvSpPr>
          <p:spPr>
            <a:xfrm>
              <a:off x="16891" y="16891"/>
              <a:ext cx="1693926" cy="1693926"/>
            </a:xfrm>
            <a:custGeom>
              <a:avLst/>
              <a:gdLst/>
              <a:ahLst/>
              <a:cxnLst/>
              <a:rect l="l" t="t" r="r" b="b"/>
              <a:pathLst>
                <a:path w="1693926" h="1693926">
                  <a:moveTo>
                    <a:pt x="0" y="846963"/>
                  </a:moveTo>
                  <a:cubicBezTo>
                    <a:pt x="0" y="379222"/>
                    <a:pt x="379222" y="0"/>
                    <a:pt x="846963" y="0"/>
                  </a:cubicBezTo>
                  <a:cubicBezTo>
                    <a:pt x="1314704" y="0"/>
                    <a:pt x="1693926" y="379222"/>
                    <a:pt x="1693926" y="846963"/>
                  </a:cubicBezTo>
                  <a:cubicBezTo>
                    <a:pt x="1693926" y="1314704"/>
                    <a:pt x="1314704" y="1693926"/>
                    <a:pt x="846963" y="1693926"/>
                  </a:cubicBezTo>
                  <a:cubicBezTo>
                    <a:pt x="379222" y="1693926"/>
                    <a:pt x="0" y="1314704"/>
                    <a:pt x="0" y="84696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4" name="Freeform 54"/>
            <p:cNvSpPr/>
            <p:nvPr/>
          </p:nvSpPr>
          <p:spPr>
            <a:xfrm>
              <a:off x="0" y="0"/>
              <a:ext cx="1727708" cy="1727708"/>
            </a:xfrm>
            <a:custGeom>
              <a:avLst/>
              <a:gdLst/>
              <a:ahLst/>
              <a:cxnLst/>
              <a:rect l="l" t="t" r="r" b="b"/>
              <a:pathLst>
                <a:path w="1727708" h="1727708">
                  <a:moveTo>
                    <a:pt x="0" y="863854"/>
                  </a:moveTo>
                  <a:cubicBezTo>
                    <a:pt x="0" y="386715"/>
                    <a:pt x="386715" y="0"/>
                    <a:pt x="863854" y="0"/>
                  </a:cubicBezTo>
                  <a:lnTo>
                    <a:pt x="863854" y="16891"/>
                  </a:lnTo>
                  <a:lnTo>
                    <a:pt x="863854" y="0"/>
                  </a:lnTo>
                  <a:cubicBezTo>
                    <a:pt x="1340993" y="0"/>
                    <a:pt x="1727708" y="386715"/>
                    <a:pt x="1727708" y="863854"/>
                  </a:cubicBezTo>
                  <a:lnTo>
                    <a:pt x="1710817" y="863854"/>
                  </a:lnTo>
                  <a:lnTo>
                    <a:pt x="1727708" y="863854"/>
                  </a:lnTo>
                  <a:cubicBezTo>
                    <a:pt x="1727708" y="1340993"/>
                    <a:pt x="1340993" y="1727708"/>
                    <a:pt x="863854" y="1727708"/>
                  </a:cubicBezTo>
                  <a:lnTo>
                    <a:pt x="863854" y="1710817"/>
                  </a:lnTo>
                  <a:lnTo>
                    <a:pt x="863854" y="1727708"/>
                  </a:lnTo>
                  <a:cubicBezTo>
                    <a:pt x="386715" y="1727708"/>
                    <a:pt x="0" y="1340993"/>
                    <a:pt x="0" y="863854"/>
                  </a:cubicBezTo>
                  <a:lnTo>
                    <a:pt x="16891" y="863854"/>
                  </a:lnTo>
                  <a:lnTo>
                    <a:pt x="31242" y="872871"/>
                  </a:lnTo>
                  <a:cubicBezTo>
                    <a:pt x="27178" y="879221"/>
                    <a:pt x="19431" y="882142"/>
                    <a:pt x="12192" y="880110"/>
                  </a:cubicBezTo>
                  <a:cubicBezTo>
                    <a:pt x="4953" y="878078"/>
                    <a:pt x="0" y="871347"/>
                    <a:pt x="0" y="863854"/>
                  </a:cubicBezTo>
                  <a:moveTo>
                    <a:pt x="33909" y="863854"/>
                  </a:moveTo>
                  <a:lnTo>
                    <a:pt x="16891" y="863854"/>
                  </a:lnTo>
                  <a:lnTo>
                    <a:pt x="2667" y="854837"/>
                  </a:lnTo>
                  <a:cubicBezTo>
                    <a:pt x="6731" y="848487"/>
                    <a:pt x="14478" y="845566"/>
                    <a:pt x="21717" y="847598"/>
                  </a:cubicBezTo>
                  <a:cubicBezTo>
                    <a:pt x="28956" y="849630"/>
                    <a:pt x="33909" y="856361"/>
                    <a:pt x="33909" y="863854"/>
                  </a:cubicBezTo>
                  <a:cubicBezTo>
                    <a:pt x="33909" y="1322197"/>
                    <a:pt x="405511" y="1693799"/>
                    <a:pt x="863854" y="1693799"/>
                  </a:cubicBezTo>
                  <a:cubicBezTo>
                    <a:pt x="1322197" y="1693799"/>
                    <a:pt x="1693799" y="1322197"/>
                    <a:pt x="1693799" y="863854"/>
                  </a:cubicBezTo>
                  <a:cubicBezTo>
                    <a:pt x="1693799" y="405511"/>
                    <a:pt x="1322324" y="33909"/>
                    <a:pt x="863854" y="33909"/>
                  </a:cubicBezTo>
                  <a:lnTo>
                    <a:pt x="863854" y="16891"/>
                  </a:lnTo>
                  <a:lnTo>
                    <a:pt x="863854" y="33909"/>
                  </a:lnTo>
                  <a:cubicBezTo>
                    <a:pt x="405511" y="33909"/>
                    <a:pt x="33909" y="405511"/>
                    <a:pt x="33909" y="863854"/>
                  </a:cubicBezTo>
                  <a:close/>
                </a:path>
              </a:pathLst>
            </a:custGeom>
            <a:solidFill>
              <a:srgbClr val="4F81BD"/>
            </a:solid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6752" y="1391418"/>
            <a:ext cx="857867" cy="857867"/>
          </a:xfrm>
          <a:custGeom>
            <a:avLst/>
            <a:gdLst/>
            <a:ahLst/>
            <a:cxnLst/>
            <a:rect l="l" t="t" r="r" b="b"/>
            <a:pathLst>
              <a:path w="857867" h="857867">
                <a:moveTo>
                  <a:pt x="0" y="0"/>
                </a:moveTo>
                <a:lnTo>
                  <a:pt x="857867" y="0"/>
                </a:lnTo>
                <a:lnTo>
                  <a:pt x="857867" y="857867"/>
                </a:lnTo>
                <a:lnTo>
                  <a:pt x="0" y="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62200" y="2543993"/>
            <a:ext cx="604566" cy="604566"/>
          </a:xfrm>
          <a:custGeom>
            <a:avLst/>
            <a:gdLst/>
            <a:ahLst/>
            <a:cxnLst/>
            <a:rect l="l" t="t" r="r" b="b"/>
            <a:pathLst>
              <a:path w="604566" h="604566">
                <a:moveTo>
                  <a:pt x="0" y="0"/>
                </a:moveTo>
                <a:lnTo>
                  <a:pt x="604566" y="0"/>
                </a:lnTo>
                <a:lnTo>
                  <a:pt x="604566" y="604566"/>
                </a:lnTo>
                <a:lnTo>
                  <a:pt x="0" y="604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19315" y="2112886"/>
            <a:ext cx="697411" cy="697411"/>
          </a:xfrm>
          <a:custGeom>
            <a:avLst/>
            <a:gdLst/>
            <a:ahLst/>
            <a:cxnLst/>
            <a:rect l="l" t="t" r="r" b="b"/>
            <a:pathLst>
              <a:path w="697411" h="697411">
                <a:moveTo>
                  <a:pt x="0" y="0"/>
                </a:moveTo>
                <a:lnTo>
                  <a:pt x="697411" y="0"/>
                </a:lnTo>
                <a:lnTo>
                  <a:pt x="697411" y="697411"/>
                </a:lnTo>
                <a:lnTo>
                  <a:pt x="0" y="697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93001" y="248468"/>
            <a:ext cx="10226220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5000" b="1">
                <a:solidFill>
                  <a:srgbClr val="002C47"/>
                </a:solidFill>
                <a:latin typeface="Aptos Bold"/>
                <a:ea typeface="Aptos Bold"/>
                <a:cs typeface="Aptos Bold"/>
                <a:sym typeface="Aptos Bold"/>
              </a:rPr>
              <a:t>Sviluppo e implementazione di regole per il lavoro ibrido: il principio “Scrum”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767030" y="2873562"/>
            <a:ext cx="14753941" cy="6415401"/>
            <a:chOff x="0" y="0"/>
            <a:chExt cx="19671920" cy="8553868"/>
          </a:xfrm>
        </p:grpSpPr>
        <p:grpSp>
          <p:nvGrpSpPr>
            <p:cNvPr id="7" name="Group 7"/>
            <p:cNvGrpSpPr/>
            <p:nvPr/>
          </p:nvGrpSpPr>
          <p:grpSpPr>
            <a:xfrm>
              <a:off x="3176525" y="688691"/>
              <a:ext cx="14065885" cy="7667371"/>
              <a:chOff x="-446151" y="403479"/>
              <a:chExt cx="14065885" cy="76673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46151" y="403479"/>
                <a:ext cx="14065885" cy="7667371"/>
              </a:xfrm>
              <a:custGeom>
                <a:avLst/>
                <a:gdLst/>
                <a:ahLst/>
                <a:cxnLst/>
                <a:rect l="l" t="t" r="r" b="b"/>
                <a:pathLst>
                  <a:path w="14065885" h="7667371">
                    <a:moveTo>
                      <a:pt x="9387840" y="0"/>
                    </a:moveTo>
                    <a:cubicBezTo>
                      <a:pt x="12229973" y="555371"/>
                      <a:pt x="14065886" y="2142617"/>
                      <a:pt x="13859256" y="3866007"/>
                    </a:cubicBezTo>
                    <a:cubicBezTo>
                      <a:pt x="13652627" y="5589397"/>
                      <a:pt x="11455273" y="7016369"/>
                      <a:pt x="8507476" y="7341870"/>
                    </a:cubicBezTo>
                    <a:cubicBezTo>
                      <a:pt x="5559679" y="7667371"/>
                      <a:pt x="2600706" y="6809740"/>
                      <a:pt x="1300353" y="5252847"/>
                    </a:cubicBezTo>
                    <a:cubicBezTo>
                      <a:pt x="0" y="3695954"/>
                      <a:pt x="684657" y="1830451"/>
                      <a:pt x="2967736" y="709041"/>
                    </a:cubicBezTo>
                    <a:lnTo>
                      <a:pt x="2820924" y="592836"/>
                    </a:lnTo>
                    <a:lnTo>
                      <a:pt x="3535680" y="655193"/>
                    </a:lnTo>
                    <a:lnTo>
                      <a:pt x="3430143" y="1075055"/>
                    </a:lnTo>
                    <a:lnTo>
                      <a:pt x="3284220" y="959612"/>
                    </a:lnTo>
                    <a:cubicBezTo>
                      <a:pt x="1089279" y="1958213"/>
                      <a:pt x="402717" y="3647694"/>
                      <a:pt x="1615694" y="5065395"/>
                    </a:cubicBezTo>
                    <a:cubicBezTo>
                      <a:pt x="2828671" y="6483096"/>
                      <a:pt x="5633212" y="7268845"/>
                      <a:pt x="8431276" y="6975094"/>
                    </a:cubicBezTo>
                    <a:cubicBezTo>
                      <a:pt x="11229339" y="6681343"/>
                      <a:pt x="13310362" y="5382514"/>
                      <a:pt x="13488543" y="3818763"/>
                    </a:cubicBezTo>
                    <a:cubicBezTo>
                      <a:pt x="13666724" y="2255012"/>
                      <a:pt x="11896852" y="823341"/>
                      <a:pt x="9187434" y="339725"/>
                    </a:cubicBezTo>
                    <a:close/>
                  </a:path>
                </a:pathLst>
              </a:custGeom>
              <a:solidFill>
                <a:srgbClr val="CBCBCB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6821407" y="0"/>
              <a:ext cx="5390769" cy="2794000"/>
              <a:chOff x="0" y="0"/>
              <a:chExt cx="5390769" cy="2794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25400" y="25400"/>
                <a:ext cx="5339969" cy="2743200"/>
              </a:xfrm>
              <a:custGeom>
                <a:avLst/>
                <a:gdLst/>
                <a:ahLst/>
                <a:cxnLst/>
                <a:rect l="l" t="t" r="r" b="b"/>
                <a:pathLst>
                  <a:path w="5339969" h="2743200">
                    <a:moveTo>
                      <a:pt x="0" y="457200"/>
                    </a:moveTo>
                    <a:cubicBezTo>
                      <a:pt x="0" y="204724"/>
                      <a:pt x="206502" y="0"/>
                      <a:pt x="461264" y="0"/>
                    </a:cubicBezTo>
                    <a:lnTo>
                      <a:pt x="4878705" y="0"/>
                    </a:lnTo>
                    <a:cubicBezTo>
                      <a:pt x="5133467" y="0"/>
                      <a:pt x="5339969" y="204724"/>
                      <a:pt x="5339969" y="457200"/>
                    </a:cubicBezTo>
                    <a:lnTo>
                      <a:pt x="5339969" y="2286000"/>
                    </a:lnTo>
                    <a:cubicBezTo>
                      <a:pt x="5339969" y="2538476"/>
                      <a:pt x="5133467" y="2743200"/>
                      <a:pt x="4878705" y="2743200"/>
                    </a:cubicBezTo>
                    <a:lnTo>
                      <a:pt x="461264" y="2743200"/>
                    </a:lnTo>
                    <a:cubicBezTo>
                      <a:pt x="206502" y="2743200"/>
                      <a:pt x="0" y="2538476"/>
                      <a:pt x="0" y="22860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0"/>
                <a:ext cx="5390769" cy="2794000"/>
              </a:xfrm>
              <a:custGeom>
                <a:avLst/>
                <a:gdLst/>
                <a:ahLst/>
                <a:cxnLst/>
                <a:rect l="l" t="t" r="r" b="b"/>
                <a:pathLst>
                  <a:path w="5390769" h="2794000">
                    <a:moveTo>
                      <a:pt x="0" y="482600"/>
                    </a:moveTo>
                    <a:cubicBezTo>
                      <a:pt x="0" y="215900"/>
                      <a:pt x="218059" y="0"/>
                      <a:pt x="486664" y="0"/>
                    </a:cubicBezTo>
                    <a:lnTo>
                      <a:pt x="4904105" y="0"/>
                    </a:lnTo>
                    <a:lnTo>
                      <a:pt x="4904105" y="25400"/>
                    </a:lnTo>
                    <a:lnTo>
                      <a:pt x="4904105" y="0"/>
                    </a:lnTo>
                    <a:cubicBezTo>
                      <a:pt x="5172710" y="0"/>
                      <a:pt x="5390769" y="215900"/>
                      <a:pt x="5390769" y="482600"/>
                    </a:cubicBezTo>
                    <a:lnTo>
                      <a:pt x="5390769" y="2311400"/>
                    </a:lnTo>
                    <a:lnTo>
                      <a:pt x="5365369" y="2311400"/>
                    </a:lnTo>
                    <a:lnTo>
                      <a:pt x="5390769" y="2311400"/>
                    </a:lnTo>
                    <a:cubicBezTo>
                      <a:pt x="5390769" y="2578100"/>
                      <a:pt x="5172710" y="2794000"/>
                      <a:pt x="4904105" y="2794000"/>
                    </a:cubicBezTo>
                    <a:lnTo>
                      <a:pt x="4904105" y="2768600"/>
                    </a:lnTo>
                    <a:lnTo>
                      <a:pt x="4904105" y="2794000"/>
                    </a:lnTo>
                    <a:lnTo>
                      <a:pt x="486664" y="2794000"/>
                    </a:lnTo>
                    <a:lnTo>
                      <a:pt x="486664" y="2768600"/>
                    </a:lnTo>
                    <a:lnTo>
                      <a:pt x="486664" y="2794000"/>
                    </a:lnTo>
                    <a:cubicBezTo>
                      <a:pt x="218059" y="2794000"/>
                      <a:pt x="0" y="2578100"/>
                      <a:pt x="0" y="2311400"/>
                    </a:cubicBezTo>
                    <a:lnTo>
                      <a:pt x="0" y="482600"/>
                    </a:lnTo>
                    <a:lnTo>
                      <a:pt x="25400" y="482600"/>
                    </a:lnTo>
                    <a:lnTo>
                      <a:pt x="0" y="482600"/>
                    </a:lnTo>
                    <a:moveTo>
                      <a:pt x="50800" y="482600"/>
                    </a:moveTo>
                    <a:lnTo>
                      <a:pt x="50800" y="2311400"/>
                    </a:lnTo>
                    <a:lnTo>
                      <a:pt x="25400" y="2311400"/>
                    </a:lnTo>
                    <a:lnTo>
                      <a:pt x="50800" y="2311400"/>
                    </a:lnTo>
                    <a:cubicBezTo>
                      <a:pt x="50800" y="2549652"/>
                      <a:pt x="245745" y="2743200"/>
                      <a:pt x="486664" y="2743200"/>
                    </a:cubicBezTo>
                    <a:lnTo>
                      <a:pt x="4904105" y="2743200"/>
                    </a:lnTo>
                    <a:cubicBezTo>
                      <a:pt x="5145024" y="2743200"/>
                      <a:pt x="5339969" y="2549652"/>
                      <a:pt x="5339969" y="2311400"/>
                    </a:cubicBezTo>
                    <a:lnTo>
                      <a:pt x="5339969" y="482600"/>
                    </a:lnTo>
                    <a:lnTo>
                      <a:pt x="5365369" y="482600"/>
                    </a:lnTo>
                    <a:lnTo>
                      <a:pt x="5339969" y="482600"/>
                    </a:lnTo>
                    <a:cubicBezTo>
                      <a:pt x="5339969" y="244348"/>
                      <a:pt x="5145024" y="50800"/>
                      <a:pt x="4904105" y="50800"/>
                    </a:cubicBezTo>
                    <a:lnTo>
                      <a:pt x="486664" y="50800"/>
                    </a:lnTo>
                    <a:lnTo>
                      <a:pt x="486664" y="25400"/>
                    </a:lnTo>
                    <a:lnTo>
                      <a:pt x="486664" y="50800"/>
                    </a:lnTo>
                    <a:cubicBezTo>
                      <a:pt x="245745" y="50800"/>
                      <a:pt x="50800" y="244348"/>
                      <a:pt x="50800" y="4826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6955319" y="105337"/>
              <a:ext cx="5122999" cy="2554751"/>
              <a:chOff x="0" y="-28575"/>
              <a:chExt cx="5122999" cy="255475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122999" cy="2526176"/>
              </a:xfrm>
              <a:custGeom>
                <a:avLst/>
                <a:gdLst/>
                <a:ahLst/>
                <a:cxnLst/>
                <a:rect l="l" t="t" r="r" b="b"/>
                <a:pathLst>
                  <a:path w="5122999" h="2526176">
                    <a:moveTo>
                      <a:pt x="0" y="0"/>
                    </a:moveTo>
                    <a:lnTo>
                      <a:pt x="5122999" y="0"/>
                    </a:lnTo>
                    <a:lnTo>
                      <a:pt x="5122999" y="2526176"/>
                    </a:lnTo>
                    <a:lnTo>
                      <a:pt x="0" y="252617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5122999" cy="2554751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lvl="0" indent="0" algn="ctr">
                  <a:lnSpc>
                    <a:spcPts val="3564"/>
                  </a:lnSpc>
                </a:pPr>
                <a:r>
                  <a:rPr lang="en-US" sz="3300" err="1">
                    <a:latin typeface="Calibri (MS)"/>
                    <a:ea typeface="Calibri (MS)"/>
                    <a:cs typeface="Calibri (MS)"/>
                    <a:sym typeface="Calibri (MS)"/>
                  </a:rPr>
                  <a:t>Sviluppare</a:t>
                </a:r>
                <a:r>
                  <a:rPr lang="en-US" sz="3300">
                    <a:latin typeface="Calibri (MS)"/>
                    <a:ea typeface="Calibri (MS)"/>
                    <a:cs typeface="Calibri (MS)"/>
                    <a:sym typeface="Calibri (MS)"/>
                  </a:rPr>
                  <a:t>/</a:t>
                </a:r>
                <a:r>
                  <a:rPr lang="en-US" sz="3300" err="1">
                    <a:latin typeface="Calibri (MS)"/>
                    <a:ea typeface="Calibri (MS)"/>
                    <a:cs typeface="Calibri (MS)"/>
                    <a:sym typeface="Calibri (MS)"/>
                  </a:rPr>
                  <a:t>revisionare</a:t>
                </a:r>
                <a:r>
                  <a:rPr lang="en-US" sz="3300">
                    <a:latin typeface="Calibri (MS)"/>
                    <a:ea typeface="Calibri (MS)"/>
                    <a:cs typeface="Calibri (MS)"/>
                    <a:sym typeface="Calibri (MS)"/>
                  </a:rPr>
                  <a:t> </a:t>
                </a:r>
                <a:r>
                  <a:rPr lang="en-US" sz="3300" err="1">
                    <a:latin typeface="Calibri (MS)"/>
                    <a:ea typeface="Calibri (MS)"/>
                    <a:cs typeface="Calibri (MS)"/>
                    <a:sym typeface="Calibri (MS)"/>
                  </a:rPr>
                  <a:t>una</a:t>
                </a:r>
                <a:r>
                  <a:rPr lang="en-US" sz="3300">
                    <a:latin typeface="Calibri (MS)"/>
                    <a:ea typeface="Calibri (MS)"/>
                    <a:cs typeface="Calibri (MS)"/>
                    <a:sym typeface="Calibri (MS)"/>
                  </a:rPr>
                  <a:t> prima </a:t>
                </a:r>
                <a:r>
                  <a:rPr lang="en-US" sz="3300" err="1">
                    <a:latin typeface="Calibri (MS)"/>
                    <a:ea typeface="Calibri (MS)"/>
                    <a:cs typeface="Calibri (MS)"/>
                    <a:sym typeface="Calibri (MS)"/>
                  </a:rPr>
                  <a:t>versione</a:t>
                </a:r>
                <a:r>
                  <a:rPr lang="en-US" sz="3300">
                    <a:latin typeface="Calibri (MS)"/>
                    <a:ea typeface="Calibri (MS)"/>
                    <a:cs typeface="Calibri (MS)"/>
                    <a:sym typeface="Calibri (MS)"/>
                  </a:rPr>
                  <a:t> </a:t>
                </a:r>
                <a:r>
                  <a:rPr lang="en-US" sz="3300" err="1">
                    <a:latin typeface="Calibri (MS)"/>
                    <a:ea typeface="Calibri (MS)"/>
                    <a:cs typeface="Calibri (MS)"/>
                    <a:sym typeface="Calibri (MS)"/>
                  </a:rPr>
                  <a:t>delle</a:t>
                </a:r>
                <a:r>
                  <a:rPr lang="en-US" sz="3300">
                    <a:latin typeface="Calibri (MS)"/>
                    <a:ea typeface="Calibri (MS)"/>
                    <a:cs typeface="Calibri (MS)"/>
                    <a:sym typeface="Calibri (MS)"/>
                  </a:rPr>
                  <a:t> </a:t>
                </a:r>
                <a:r>
                  <a:rPr lang="en-US" sz="3300" err="1">
                    <a:latin typeface="Calibri (MS)"/>
                    <a:ea typeface="Calibri (MS)"/>
                    <a:cs typeface="Calibri (MS)"/>
                    <a:sym typeface="Calibri (MS)"/>
                  </a:rPr>
                  <a:t>regole</a:t>
                </a:r>
                <a:endParaRPr lang="en-US" sz="3300">
                  <a:latin typeface="Calibri (MS)"/>
                  <a:ea typeface="Calibri (MS)"/>
                  <a:cs typeface="Calibri (MS)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4134720" y="2747907"/>
              <a:ext cx="5537200" cy="2794000"/>
              <a:chOff x="0" y="0"/>
              <a:chExt cx="5537200" cy="2794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25400" y="25400"/>
                <a:ext cx="5486400" cy="2743200"/>
              </a:xfrm>
              <a:custGeom>
                <a:avLst/>
                <a:gdLst/>
                <a:ahLst/>
                <a:cxnLst/>
                <a:rect l="l" t="t" r="r" b="b"/>
                <a:pathLst>
                  <a:path w="5486400" h="2743200">
                    <a:moveTo>
                      <a:pt x="0" y="457200"/>
                    </a:moveTo>
                    <a:cubicBezTo>
                      <a:pt x="0" y="204724"/>
                      <a:pt x="206629" y="0"/>
                      <a:pt x="461391" y="0"/>
                    </a:cubicBezTo>
                    <a:lnTo>
                      <a:pt x="5025009" y="0"/>
                    </a:lnTo>
                    <a:cubicBezTo>
                      <a:pt x="5279771" y="0"/>
                      <a:pt x="5486400" y="204724"/>
                      <a:pt x="5486400" y="457200"/>
                    </a:cubicBezTo>
                    <a:lnTo>
                      <a:pt x="5486400" y="2286000"/>
                    </a:lnTo>
                    <a:cubicBezTo>
                      <a:pt x="5486400" y="2538476"/>
                      <a:pt x="5279771" y="2743200"/>
                      <a:pt x="5025009" y="2743200"/>
                    </a:cubicBezTo>
                    <a:lnTo>
                      <a:pt x="461391" y="2743200"/>
                    </a:lnTo>
                    <a:cubicBezTo>
                      <a:pt x="206629" y="2743200"/>
                      <a:pt x="0" y="2538476"/>
                      <a:pt x="0" y="22860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5537200" cy="2794000"/>
              </a:xfrm>
              <a:custGeom>
                <a:avLst/>
                <a:gdLst/>
                <a:ahLst/>
                <a:cxnLst/>
                <a:rect l="l" t="t" r="r" b="b"/>
                <a:pathLst>
                  <a:path w="5537200" h="2794000">
                    <a:moveTo>
                      <a:pt x="0" y="482600"/>
                    </a:moveTo>
                    <a:cubicBezTo>
                      <a:pt x="0" y="215900"/>
                      <a:pt x="218186" y="0"/>
                      <a:pt x="486791" y="0"/>
                    </a:cubicBezTo>
                    <a:lnTo>
                      <a:pt x="5050409" y="0"/>
                    </a:lnTo>
                    <a:lnTo>
                      <a:pt x="5050409" y="25400"/>
                    </a:lnTo>
                    <a:lnTo>
                      <a:pt x="5050409" y="0"/>
                    </a:lnTo>
                    <a:cubicBezTo>
                      <a:pt x="5319014" y="0"/>
                      <a:pt x="5537200" y="215900"/>
                      <a:pt x="5537200" y="482600"/>
                    </a:cubicBezTo>
                    <a:lnTo>
                      <a:pt x="5511800" y="482600"/>
                    </a:lnTo>
                    <a:lnTo>
                      <a:pt x="5537200" y="482600"/>
                    </a:lnTo>
                    <a:lnTo>
                      <a:pt x="5537200" y="2311400"/>
                    </a:lnTo>
                    <a:lnTo>
                      <a:pt x="5511800" y="2311400"/>
                    </a:lnTo>
                    <a:lnTo>
                      <a:pt x="5537200" y="2311400"/>
                    </a:lnTo>
                    <a:cubicBezTo>
                      <a:pt x="5537200" y="2578100"/>
                      <a:pt x="5319014" y="2794000"/>
                      <a:pt x="5050409" y="2794000"/>
                    </a:cubicBezTo>
                    <a:lnTo>
                      <a:pt x="5050409" y="2768600"/>
                    </a:lnTo>
                    <a:lnTo>
                      <a:pt x="5050409" y="2794000"/>
                    </a:lnTo>
                    <a:lnTo>
                      <a:pt x="486791" y="2794000"/>
                    </a:lnTo>
                    <a:lnTo>
                      <a:pt x="486791" y="2768600"/>
                    </a:lnTo>
                    <a:lnTo>
                      <a:pt x="486791" y="2794000"/>
                    </a:lnTo>
                    <a:cubicBezTo>
                      <a:pt x="218186" y="2794000"/>
                      <a:pt x="0" y="2578100"/>
                      <a:pt x="0" y="2311400"/>
                    </a:cubicBezTo>
                    <a:lnTo>
                      <a:pt x="0" y="482600"/>
                    </a:lnTo>
                    <a:lnTo>
                      <a:pt x="25400" y="482600"/>
                    </a:lnTo>
                    <a:lnTo>
                      <a:pt x="0" y="482600"/>
                    </a:lnTo>
                    <a:moveTo>
                      <a:pt x="50800" y="482600"/>
                    </a:moveTo>
                    <a:lnTo>
                      <a:pt x="50800" y="2311400"/>
                    </a:lnTo>
                    <a:lnTo>
                      <a:pt x="25400" y="2311400"/>
                    </a:lnTo>
                    <a:lnTo>
                      <a:pt x="50800" y="2311400"/>
                    </a:lnTo>
                    <a:cubicBezTo>
                      <a:pt x="50800" y="2549652"/>
                      <a:pt x="245745" y="2743200"/>
                      <a:pt x="486791" y="2743200"/>
                    </a:cubicBezTo>
                    <a:lnTo>
                      <a:pt x="5050409" y="2743200"/>
                    </a:lnTo>
                    <a:cubicBezTo>
                      <a:pt x="5291455" y="2743200"/>
                      <a:pt x="5486400" y="2549652"/>
                      <a:pt x="5486400" y="2311400"/>
                    </a:cubicBezTo>
                    <a:lnTo>
                      <a:pt x="5486400" y="482600"/>
                    </a:lnTo>
                    <a:cubicBezTo>
                      <a:pt x="5486400" y="244348"/>
                      <a:pt x="5291455" y="50800"/>
                      <a:pt x="5050409" y="50800"/>
                    </a:cubicBezTo>
                    <a:lnTo>
                      <a:pt x="486791" y="50800"/>
                    </a:lnTo>
                    <a:lnTo>
                      <a:pt x="486791" y="25400"/>
                    </a:lnTo>
                    <a:lnTo>
                      <a:pt x="486791" y="50800"/>
                    </a:lnTo>
                    <a:cubicBezTo>
                      <a:pt x="245745" y="50800"/>
                      <a:pt x="50800" y="244348"/>
                      <a:pt x="50800" y="4826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14268632" y="2853244"/>
              <a:ext cx="5269375" cy="2554750"/>
              <a:chOff x="0" y="-28575"/>
              <a:chExt cx="5269375" cy="255475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5269374" cy="2526175"/>
              </a:xfrm>
              <a:custGeom>
                <a:avLst/>
                <a:gdLst/>
                <a:ahLst/>
                <a:cxnLst/>
                <a:rect l="l" t="t" r="r" b="b"/>
                <a:pathLst>
                  <a:path w="5269374" h="2526175">
                    <a:moveTo>
                      <a:pt x="0" y="0"/>
                    </a:moveTo>
                    <a:lnTo>
                      <a:pt x="5269374" y="0"/>
                    </a:lnTo>
                    <a:lnTo>
                      <a:pt x="5269374" y="2526175"/>
                    </a:lnTo>
                    <a:lnTo>
                      <a:pt x="0" y="252617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5269375" cy="255475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lvl="0" indent="0" algn="ctr">
                  <a:lnSpc>
                    <a:spcPts val="3240"/>
                  </a:lnSpc>
                </a:pPr>
                <a:r>
                  <a:rPr lang="en-US" sz="3000">
                    <a:solidFill>
                      <a:srgbClr val="FFFFFF"/>
                    </a:solidFill>
                    <a:latin typeface="Calibri (MS)"/>
                    <a:ea typeface="Calibri (MS)"/>
                    <a:cs typeface="Calibri (MS)"/>
                    <a:sym typeface="Calibri (MS)"/>
                  </a:rPr>
                  <a:t>Comunicare che questa è una versione iniziale con lacune e imprecisioni che saranno migliorate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7005601" y="5759868"/>
              <a:ext cx="5537200" cy="2794000"/>
              <a:chOff x="0" y="0"/>
              <a:chExt cx="5537200" cy="2794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25400" y="25400"/>
                <a:ext cx="5486400" cy="2743200"/>
              </a:xfrm>
              <a:custGeom>
                <a:avLst/>
                <a:gdLst/>
                <a:ahLst/>
                <a:cxnLst/>
                <a:rect l="l" t="t" r="r" b="b"/>
                <a:pathLst>
                  <a:path w="5486400" h="2743200">
                    <a:moveTo>
                      <a:pt x="0" y="457200"/>
                    </a:moveTo>
                    <a:cubicBezTo>
                      <a:pt x="0" y="204724"/>
                      <a:pt x="206629" y="0"/>
                      <a:pt x="461391" y="0"/>
                    </a:cubicBezTo>
                    <a:lnTo>
                      <a:pt x="5025009" y="0"/>
                    </a:lnTo>
                    <a:cubicBezTo>
                      <a:pt x="5279771" y="0"/>
                      <a:pt x="5486400" y="204724"/>
                      <a:pt x="5486400" y="457200"/>
                    </a:cubicBezTo>
                    <a:lnTo>
                      <a:pt x="5486400" y="2286000"/>
                    </a:lnTo>
                    <a:cubicBezTo>
                      <a:pt x="5486400" y="2538476"/>
                      <a:pt x="5279771" y="2743200"/>
                      <a:pt x="5025009" y="2743200"/>
                    </a:cubicBezTo>
                    <a:lnTo>
                      <a:pt x="461391" y="2743200"/>
                    </a:lnTo>
                    <a:cubicBezTo>
                      <a:pt x="206629" y="2743200"/>
                      <a:pt x="0" y="2538476"/>
                      <a:pt x="0" y="22860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0" y="0"/>
                <a:ext cx="5537200" cy="2794000"/>
              </a:xfrm>
              <a:custGeom>
                <a:avLst/>
                <a:gdLst/>
                <a:ahLst/>
                <a:cxnLst/>
                <a:rect l="l" t="t" r="r" b="b"/>
                <a:pathLst>
                  <a:path w="5537200" h="2794000">
                    <a:moveTo>
                      <a:pt x="0" y="482600"/>
                    </a:moveTo>
                    <a:cubicBezTo>
                      <a:pt x="0" y="215900"/>
                      <a:pt x="218186" y="0"/>
                      <a:pt x="486791" y="0"/>
                    </a:cubicBezTo>
                    <a:lnTo>
                      <a:pt x="5050409" y="0"/>
                    </a:lnTo>
                    <a:lnTo>
                      <a:pt x="5050409" y="25400"/>
                    </a:lnTo>
                    <a:lnTo>
                      <a:pt x="5050409" y="0"/>
                    </a:lnTo>
                    <a:cubicBezTo>
                      <a:pt x="5319014" y="0"/>
                      <a:pt x="5537200" y="215900"/>
                      <a:pt x="5537200" y="482600"/>
                    </a:cubicBezTo>
                    <a:lnTo>
                      <a:pt x="5511800" y="482600"/>
                    </a:lnTo>
                    <a:lnTo>
                      <a:pt x="5537200" y="482600"/>
                    </a:lnTo>
                    <a:lnTo>
                      <a:pt x="5537200" y="2311400"/>
                    </a:lnTo>
                    <a:lnTo>
                      <a:pt x="5511800" y="2311400"/>
                    </a:lnTo>
                    <a:lnTo>
                      <a:pt x="5537200" y="2311400"/>
                    </a:lnTo>
                    <a:cubicBezTo>
                      <a:pt x="5537200" y="2578100"/>
                      <a:pt x="5319014" y="2794000"/>
                      <a:pt x="5050409" y="2794000"/>
                    </a:cubicBezTo>
                    <a:lnTo>
                      <a:pt x="5050409" y="2768600"/>
                    </a:lnTo>
                    <a:lnTo>
                      <a:pt x="5050409" y="2794000"/>
                    </a:lnTo>
                    <a:lnTo>
                      <a:pt x="486791" y="2794000"/>
                    </a:lnTo>
                    <a:lnTo>
                      <a:pt x="486791" y="2768600"/>
                    </a:lnTo>
                    <a:lnTo>
                      <a:pt x="486791" y="2794000"/>
                    </a:lnTo>
                    <a:cubicBezTo>
                      <a:pt x="218186" y="2794000"/>
                      <a:pt x="0" y="2578100"/>
                      <a:pt x="0" y="2311400"/>
                    </a:cubicBezTo>
                    <a:lnTo>
                      <a:pt x="0" y="482600"/>
                    </a:lnTo>
                    <a:lnTo>
                      <a:pt x="25400" y="482600"/>
                    </a:lnTo>
                    <a:lnTo>
                      <a:pt x="0" y="482600"/>
                    </a:lnTo>
                    <a:moveTo>
                      <a:pt x="50800" y="482600"/>
                    </a:moveTo>
                    <a:lnTo>
                      <a:pt x="50800" y="2311400"/>
                    </a:lnTo>
                    <a:lnTo>
                      <a:pt x="25400" y="2311400"/>
                    </a:lnTo>
                    <a:lnTo>
                      <a:pt x="50800" y="2311400"/>
                    </a:lnTo>
                    <a:cubicBezTo>
                      <a:pt x="50800" y="2549652"/>
                      <a:pt x="245745" y="2743200"/>
                      <a:pt x="486791" y="2743200"/>
                    </a:cubicBezTo>
                    <a:lnTo>
                      <a:pt x="5050409" y="2743200"/>
                    </a:lnTo>
                    <a:cubicBezTo>
                      <a:pt x="5291455" y="2743200"/>
                      <a:pt x="5486400" y="2549652"/>
                      <a:pt x="5486400" y="2311400"/>
                    </a:cubicBezTo>
                    <a:lnTo>
                      <a:pt x="5486400" y="482600"/>
                    </a:lnTo>
                    <a:cubicBezTo>
                      <a:pt x="5486400" y="244348"/>
                      <a:pt x="5291455" y="50800"/>
                      <a:pt x="5050409" y="50800"/>
                    </a:cubicBezTo>
                    <a:lnTo>
                      <a:pt x="486791" y="50800"/>
                    </a:lnTo>
                    <a:lnTo>
                      <a:pt x="486791" y="25400"/>
                    </a:lnTo>
                    <a:lnTo>
                      <a:pt x="486791" y="50800"/>
                    </a:lnTo>
                    <a:cubicBezTo>
                      <a:pt x="245745" y="50800"/>
                      <a:pt x="50800" y="244348"/>
                      <a:pt x="50800" y="4826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7139513" y="5865205"/>
              <a:ext cx="5269375" cy="2601812"/>
              <a:chOff x="0" y="-28575"/>
              <a:chExt cx="5269375" cy="260181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269374" cy="2573237"/>
              </a:xfrm>
              <a:custGeom>
                <a:avLst/>
                <a:gdLst/>
                <a:ahLst/>
                <a:cxnLst/>
                <a:rect l="l" t="t" r="r" b="b"/>
                <a:pathLst>
                  <a:path w="5269374" h="2573237">
                    <a:moveTo>
                      <a:pt x="0" y="0"/>
                    </a:moveTo>
                    <a:lnTo>
                      <a:pt x="5269374" y="0"/>
                    </a:lnTo>
                    <a:lnTo>
                      <a:pt x="5269374" y="2573237"/>
                    </a:lnTo>
                    <a:lnTo>
                      <a:pt x="0" y="2573237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5269375" cy="2601812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lvl="0" indent="0" algn="ctr">
                  <a:lnSpc>
                    <a:spcPts val="2808"/>
                  </a:lnSpc>
                </a:pPr>
                <a:r>
                  <a:rPr lang="en-US" sz="2600" err="1">
                    <a:latin typeface="Calibri (MS)"/>
                    <a:ea typeface="Calibri (MS)"/>
                    <a:cs typeface="Calibri (MS)"/>
                    <a:sym typeface="Calibri (MS)"/>
                  </a:rPr>
                  <a:t>Comunicare</a:t>
                </a:r>
                <a:r>
                  <a:rPr lang="en-US" sz="2600">
                    <a:latin typeface="Calibri (MS)"/>
                    <a:ea typeface="Calibri (MS)"/>
                    <a:cs typeface="Calibri (MS)"/>
                    <a:sym typeface="Calibri (MS)"/>
                  </a:rPr>
                  <a:t> </a:t>
                </a:r>
                <a:r>
                  <a:rPr lang="en-US" sz="2600" err="1">
                    <a:latin typeface="Calibri (MS)"/>
                    <a:ea typeface="Calibri (MS)"/>
                    <a:cs typeface="Calibri (MS)"/>
                    <a:sym typeface="Calibri (MS)"/>
                  </a:rPr>
                  <a:t>che</a:t>
                </a:r>
                <a:r>
                  <a:rPr lang="en-US" sz="2600">
                    <a:latin typeface="Calibri (MS)"/>
                    <a:ea typeface="Calibri (MS)"/>
                    <a:cs typeface="Calibri (MS)"/>
                    <a:sym typeface="Calibri (MS)"/>
                  </a:rPr>
                  <a:t> </a:t>
                </a:r>
                <a:r>
                  <a:rPr lang="en-US" sz="2600" err="1">
                    <a:latin typeface="Calibri (MS)"/>
                    <a:ea typeface="Calibri (MS)"/>
                    <a:cs typeface="Calibri (MS)"/>
                    <a:sym typeface="Calibri (MS)"/>
                  </a:rPr>
                  <a:t>verrà</a:t>
                </a:r>
                <a:r>
                  <a:rPr lang="en-US" sz="2600">
                    <a:latin typeface="Calibri (MS)"/>
                    <a:ea typeface="Calibri (MS)"/>
                    <a:cs typeface="Calibri (MS)"/>
                    <a:sym typeface="Calibri (MS)"/>
                  </a:rPr>
                  <a:t> </a:t>
                </a:r>
                <a:r>
                  <a:rPr lang="en-US" sz="2600" err="1">
                    <a:latin typeface="Calibri (MS)"/>
                    <a:ea typeface="Calibri (MS)"/>
                    <a:cs typeface="Calibri (MS)"/>
                    <a:sym typeface="Calibri (MS)"/>
                  </a:rPr>
                  <a:t>effettuata</a:t>
                </a:r>
                <a:r>
                  <a:rPr lang="en-US" sz="2600">
                    <a:latin typeface="Calibri (MS)"/>
                    <a:ea typeface="Calibri (MS)"/>
                    <a:cs typeface="Calibri (MS)"/>
                    <a:sym typeface="Calibri (MS)"/>
                  </a:rPr>
                  <a:t> </a:t>
                </a:r>
                <a:r>
                  <a:rPr lang="en-US" sz="2600" err="1">
                    <a:latin typeface="Calibri (MS)"/>
                    <a:ea typeface="Calibri (MS)"/>
                    <a:cs typeface="Calibri (MS)"/>
                    <a:sym typeface="Calibri (MS)"/>
                  </a:rPr>
                  <a:t>una</a:t>
                </a:r>
                <a:r>
                  <a:rPr lang="en-US" sz="2600">
                    <a:latin typeface="Calibri (MS)"/>
                    <a:ea typeface="Calibri (MS)"/>
                    <a:cs typeface="Calibri (MS)"/>
                    <a:sym typeface="Calibri (MS)"/>
                  </a:rPr>
                  <a:t> </a:t>
                </a:r>
                <a:r>
                  <a:rPr lang="en-US" sz="2600" err="1">
                    <a:latin typeface="Calibri (MS)"/>
                    <a:ea typeface="Calibri (MS)"/>
                    <a:cs typeface="Calibri (MS)"/>
                    <a:sym typeface="Calibri (MS)"/>
                  </a:rPr>
                  <a:t>rivalutazione</a:t>
                </a:r>
                <a:r>
                  <a:rPr lang="en-US" sz="2600">
                    <a:latin typeface="Calibri (MS)"/>
                    <a:ea typeface="Calibri (MS)"/>
                    <a:cs typeface="Calibri (MS)"/>
                    <a:sym typeface="Calibri (MS)"/>
                  </a:rPr>
                  <a:t> dopo 2 </a:t>
                </a:r>
                <a:r>
                  <a:rPr lang="en-US" sz="2600" err="1">
                    <a:latin typeface="Calibri (MS)"/>
                    <a:ea typeface="Calibri (MS)"/>
                    <a:cs typeface="Calibri (MS)"/>
                    <a:sym typeface="Calibri (MS)"/>
                  </a:rPr>
                  <a:t>mesi</a:t>
                </a:r>
                <a:r>
                  <a:rPr lang="en-US" sz="2600">
                    <a:latin typeface="Calibri (MS)"/>
                    <a:ea typeface="Calibri (MS)"/>
                    <a:cs typeface="Calibri (MS)"/>
                    <a:sym typeface="Calibri (MS)"/>
                  </a:rPr>
                  <a:t> in base </a:t>
                </a:r>
                <a:r>
                  <a:rPr lang="en-US" sz="2600" err="1">
                    <a:latin typeface="Calibri (MS)"/>
                    <a:ea typeface="Calibri (MS)"/>
                    <a:cs typeface="Calibri (MS)"/>
                    <a:sym typeface="Calibri (MS)"/>
                  </a:rPr>
                  <a:t>all'esperienza</a:t>
                </a:r>
                <a:r>
                  <a:rPr lang="en-US" sz="2600">
                    <a:latin typeface="Calibri (MS)"/>
                    <a:ea typeface="Calibri (MS)"/>
                    <a:cs typeface="Calibri (MS)"/>
                    <a:sym typeface="Calibri (MS)"/>
                  </a:rPr>
                  <a:t> di </a:t>
                </a:r>
                <a:r>
                  <a:rPr lang="en-US" sz="2600" err="1">
                    <a:latin typeface="Calibri (MS)"/>
                    <a:ea typeface="Calibri (MS)"/>
                    <a:cs typeface="Calibri (MS)"/>
                    <a:sym typeface="Calibri (MS)"/>
                  </a:rPr>
                  <a:t>apprendimento</a:t>
                </a:r>
                <a:endParaRPr lang="en-US" sz="2600" err="1">
                  <a:latin typeface="Calibri (MS)"/>
                  <a:ea typeface="Calibri (MS)"/>
                  <a:cs typeface="Calibri (MS)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2747891"/>
              <a:ext cx="5537200" cy="2794000"/>
              <a:chOff x="0" y="0"/>
              <a:chExt cx="5537200" cy="2794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25400" y="25400"/>
                <a:ext cx="5486400" cy="2743200"/>
              </a:xfrm>
              <a:custGeom>
                <a:avLst/>
                <a:gdLst/>
                <a:ahLst/>
                <a:cxnLst/>
                <a:rect l="l" t="t" r="r" b="b"/>
                <a:pathLst>
                  <a:path w="5486400" h="2743200">
                    <a:moveTo>
                      <a:pt x="0" y="457200"/>
                    </a:moveTo>
                    <a:cubicBezTo>
                      <a:pt x="0" y="204724"/>
                      <a:pt x="206629" y="0"/>
                      <a:pt x="461391" y="0"/>
                    </a:cubicBezTo>
                    <a:lnTo>
                      <a:pt x="5025009" y="0"/>
                    </a:lnTo>
                    <a:cubicBezTo>
                      <a:pt x="5279771" y="0"/>
                      <a:pt x="5486400" y="204724"/>
                      <a:pt x="5486400" y="457200"/>
                    </a:cubicBezTo>
                    <a:lnTo>
                      <a:pt x="5486400" y="2286000"/>
                    </a:lnTo>
                    <a:cubicBezTo>
                      <a:pt x="5486400" y="2538476"/>
                      <a:pt x="5279771" y="2743200"/>
                      <a:pt x="5025009" y="2743200"/>
                    </a:cubicBezTo>
                    <a:lnTo>
                      <a:pt x="461391" y="2743200"/>
                    </a:lnTo>
                    <a:cubicBezTo>
                      <a:pt x="206629" y="2743200"/>
                      <a:pt x="0" y="2538476"/>
                      <a:pt x="0" y="22860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0"/>
                <a:ext cx="5537200" cy="2794000"/>
              </a:xfrm>
              <a:custGeom>
                <a:avLst/>
                <a:gdLst/>
                <a:ahLst/>
                <a:cxnLst/>
                <a:rect l="l" t="t" r="r" b="b"/>
                <a:pathLst>
                  <a:path w="5537200" h="2794000">
                    <a:moveTo>
                      <a:pt x="0" y="482600"/>
                    </a:moveTo>
                    <a:cubicBezTo>
                      <a:pt x="0" y="215900"/>
                      <a:pt x="218186" y="0"/>
                      <a:pt x="486791" y="0"/>
                    </a:cubicBezTo>
                    <a:lnTo>
                      <a:pt x="5050409" y="0"/>
                    </a:lnTo>
                    <a:lnTo>
                      <a:pt x="5050409" y="25400"/>
                    </a:lnTo>
                    <a:lnTo>
                      <a:pt x="5050409" y="0"/>
                    </a:lnTo>
                    <a:cubicBezTo>
                      <a:pt x="5319014" y="0"/>
                      <a:pt x="5537200" y="215900"/>
                      <a:pt x="5537200" y="482600"/>
                    </a:cubicBezTo>
                    <a:lnTo>
                      <a:pt x="5511800" y="482600"/>
                    </a:lnTo>
                    <a:lnTo>
                      <a:pt x="5537200" y="482600"/>
                    </a:lnTo>
                    <a:lnTo>
                      <a:pt x="5537200" y="2311400"/>
                    </a:lnTo>
                    <a:lnTo>
                      <a:pt x="5511800" y="2311400"/>
                    </a:lnTo>
                    <a:lnTo>
                      <a:pt x="5537200" y="2311400"/>
                    </a:lnTo>
                    <a:cubicBezTo>
                      <a:pt x="5537200" y="2578100"/>
                      <a:pt x="5319014" y="2794000"/>
                      <a:pt x="5050409" y="2794000"/>
                    </a:cubicBezTo>
                    <a:lnTo>
                      <a:pt x="5050409" y="2768600"/>
                    </a:lnTo>
                    <a:lnTo>
                      <a:pt x="5050409" y="2794000"/>
                    </a:lnTo>
                    <a:lnTo>
                      <a:pt x="486791" y="2794000"/>
                    </a:lnTo>
                    <a:lnTo>
                      <a:pt x="486791" y="2768600"/>
                    </a:lnTo>
                    <a:lnTo>
                      <a:pt x="486791" y="2794000"/>
                    </a:lnTo>
                    <a:cubicBezTo>
                      <a:pt x="218186" y="2794000"/>
                      <a:pt x="0" y="2578100"/>
                      <a:pt x="0" y="2311400"/>
                    </a:cubicBezTo>
                    <a:lnTo>
                      <a:pt x="0" y="482600"/>
                    </a:lnTo>
                    <a:lnTo>
                      <a:pt x="25400" y="482600"/>
                    </a:lnTo>
                    <a:lnTo>
                      <a:pt x="0" y="482600"/>
                    </a:lnTo>
                    <a:moveTo>
                      <a:pt x="50800" y="482600"/>
                    </a:moveTo>
                    <a:lnTo>
                      <a:pt x="50800" y="2311400"/>
                    </a:lnTo>
                    <a:lnTo>
                      <a:pt x="25400" y="2311400"/>
                    </a:lnTo>
                    <a:lnTo>
                      <a:pt x="50800" y="2311400"/>
                    </a:lnTo>
                    <a:cubicBezTo>
                      <a:pt x="50800" y="2549652"/>
                      <a:pt x="245745" y="2743200"/>
                      <a:pt x="486791" y="2743200"/>
                    </a:cubicBezTo>
                    <a:lnTo>
                      <a:pt x="5050409" y="2743200"/>
                    </a:lnTo>
                    <a:cubicBezTo>
                      <a:pt x="5291455" y="2743200"/>
                      <a:pt x="5486400" y="2549652"/>
                      <a:pt x="5486400" y="2311400"/>
                    </a:cubicBezTo>
                    <a:lnTo>
                      <a:pt x="5486400" y="482600"/>
                    </a:lnTo>
                    <a:cubicBezTo>
                      <a:pt x="5486400" y="244348"/>
                      <a:pt x="5291455" y="50800"/>
                      <a:pt x="5050409" y="50800"/>
                    </a:cubicBezTo>
                    <a:lnTo>
                      <a:pt x="486791" y="50800"/>
                    </a:lnTo>
                    <a:lnTo>
                      <a:pt x="486791" y="25400"/>
                    </a:lnTo>
                    <a:lnTo>
                      <a:pt x="486791" y="50800"/>
                    </a:lnTo>
                    <a:cubicBezTo>
                      <a:pt x="245745" y="50800"/>
                      <a:pt x="50800" y="244348"/>
                      <a:pt x="50800" y="4826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133912" y="2853228"/>
              <a:ext cx="5269375" cy="2554750"/>
              <a:chOff x="0" y="-28575"/>
              <a:chExt cx="5269375" cy="255475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5269374" cy="2526175"/>
              </a:xfrm>
              <a:custGeom>
                <a:avLst/>
                <a:gdLst/>
                <a:ahLst/>
                <a:cxnLst/>
                <a:rect l="l" t="t" r="r" b="b"/>
                <a:pathLst>
                  <a:path w="5269374" h="2526175">
                    <a:moveTo>
                      <a:pt x="0" y="0"/>
                    </a:moveTo>
                    <a:lnTo>
                      <a:pt x="5269374" y="0"/>
                    </a:lnTo>
                    <a:lnTo>
                      <a:pt x="5269374" y="2526175"/>
                    </a:lnTo>
                    <a:lnTo>
                      <a:pt x="0" y="252617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5269375" cy="255475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marL="0" lvl="0" indent="0" algn="ctr">
                  <a:lnSpc>
                    <a:spcPts val="2808"/>
                  </a:lnSpc>
                </a:pPr>
                <a:r>
                  <a:rPr lang="en-US" sz="2600" err="1">
                    <a:latin typeface="Calibri (MS)"/>
                    <a:ea typeface="Calibri (MS)"/>
                    <a:cs typeface="Calibri (MS)"/>
                    <a:sym typeface="Calibri (MS)"/>
                  </a:rPr>
                  <a:t>Incorporare</a:t>
                </a:r>
                <a:r>
                  <a:rPr lang="en-US" sz="2600">
                    <a:latin typeface="Calibri (MS)"/>
                    <a:ea typeface="Calibri (MS)"/>
                    <a:cs typeface="Calibri (MS)"/>
                    <a:sym typeface="Calibri (MS)"/>
                  </a:rPr>
                  <a:t> </a:t>
                </a:r>
                <a:r>
                  <a:rPr lang="en-US" sz="2600" err="1">
                    <a:latin typeface="Calibri (MS)"/>
                    <a:ea typeface="Calibri (MS)"/>
                    <a:cs typeface="Calibri (MS)"/>
                    <a:sym typeface="Calibri (MS)"/>
                  </a:rPr>
                  <a:t>continuamente</a:t>
                </a:r>
                <a:r>
                  <a:rPr lang="en-US" sz="2600">
                    <a:latin typeface="Calibri (MS)"/>
                    <a:ea typeface="Calibri (MS)"/>
                    <a:cs typeface="Calibri (MS)"/>
                    <a:sym typeface="Calibri (MS)"/>
                  </a:rPr>
                  <a:t> le </a:t>
                </a:r>
                <a:r>
                  <a:rPr lang="en-US" sz="2600" err="1">
                    <a:latin typeface="Calibri (MS)"/>
                    <a:ea typeface="Calibri (MS)"/>
                    <a:cs typeface="Calibri (MS)"/>
                    <a:sym typeface="Calibri (MS)"/>
                  </a:rPr>
                  <a:t>esperienze</a:t>
                </a:r>
                <a:r>
                  <a:rPr lang="en-US" sz="2600">
                    <a:latin typeface="Calibri (MS)"/>
                    <a:ea typeface="Calibri (MS)"/>
                    <a:cs typeface="Calibri (MS)"/>
                    <a:sym typeface="Calibri (MS)"/>
                  </a:rPr>
                  <a:t> di </a:t>
                </a:r>
                <a:r>
                  <a:rPr lang="en-US" sz="2600" err="1">
                    <a:latin typeface="Calibri (MS)"/>
                    <a:ea typeface="Calibri (MS)"/>
                    <a:cs typeface="Calibri (MS)"/>
                    <a:sym typeface="Calibri (MS)"/>
                  </a:rPr>
                  <a:t>apprendimento</a:t>
                </a:r>
                <a:r>
                  <a:rPr lang="en-US" sz="2600">
                    <a:latin typeface="Calibri (MS)"/>
                    <a:ea typeface="Calibri (MS)"/>
                    <a:cs typeface="Calibri (MS)"/>
                    <a:sym typeface="Calibri (MS)"/>
                  </a:rPr>
                  <a:t> </a:t>
                </a:r>
                <a:r>
                  <a:rPr lang="en-US" sz="2600" err="1">
                    <a:latin typeface="Calibri (MS)"/>
                    <a:ea typeface="Calibri (MS)"/>
                    <a:cs typeface="Calibri (MS)"/>
                    <a:sym typeface="Calibri (MS)"/>
                  </a:rPr>
                  <a:t>nelle</a:t>
                </a:r>
                <a:r>
                  <a:rPr lang="en-US" sz="2600">
                    <a:latin typeface="Calibri (MS)"/>
                    <a:ea typeface="Calibri (MS)"/>
                    <a:cs typeface="Calibri (MS)"/>
                    <a:sym typeface="Calibri (MS)"/>
                  </a:rPr>
                  <a:t> </a:t>
                </a:r>
                <a:r>
                  <a:rPr lang="en-US" sz="2600" err="1">
                    <a:latin typeface="Calibri (MS)"/>
                    <a:ea typeface="Calibri (MS)"/>
                    <a:cs typeface="Calibri (MS)"/>
                    <a:sym typeface="Calibri (MS)"/>
                  </a:rPr>
                  <a:t>regole</a:t>
                </a:r>
                <a:r>
                  <a:rPr lang="en-US" sz="2600">
                    <a:latin typeface="Calibri (MS)"/>
                    <a:ea typeface="Calibri (MS)"/>
                    <a:cs typeface="Calibri (MS)"/>
                    <a:sym typeface="Calibri (MS)"/>
                  </a:rPr>
                  <a:t> del </a:t>
                </a:r>
                <a:r>
                  <a:rPr lang="en-US" sz="2600" err="1">
                    <a:latin typeface="Calibri (MS)"/>
                    <a:ea typeface="Calibri (MS)"/>
                    <a:cs typeface="Calibri (MS)"/>
                    <a:sym typeface="Calibri (MS)"/>
                  </a:rPr>
                  <a:t>gioco</a:t>
                </a:r>
                <a:endParaRPr lang="en-US" sz="2600" err="1">
                  <a:latin typeface="Calibri (MS)"/>
                  <a:ea typeface="Calibri (MS)"/>
                  <a:cs typeface="Calibri (MS)"/>
                </a:endParaRPr>
              </a:p>
            </p:txBody>
          </p:sp>
        </p:grpSp>
      </p:grpSp>
      <p:sp>
        <p:nvSpPr>
          <p:cNvPr id="33" name="Freeform 33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2488624" y="9913239"/>
            <a:ext cx="13310752" cy="837562"/>
          </a:xfrm>
          <a:custGeom>
            <a:avLst/>
            <a:gdLst/>
            <a:ahLst/>
            <a:cxnLst/>
            <a:rect l="l" t="t" r="r" b="b"/>
            <a:pathLst>
              <a:path w="13310752" h="837562">
                <a:moveTo>
                  <a:pt x="0" y="0"/>
                </a:moveTo>
                <a:lnTo>
                  <a:pt x="13310752" y="0"/>
                </a:lnTo>
                <a:lnTo>
                  <a:pt x="1331075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4131384" y="9913239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201626" flipV="1">
            <a:off x="-439191" y="-1093021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2" b="-2"/>
            </a:stretch>
          </a:blipFill>
        </p:spPr>
      </p:sp>
      <p:sp>
        <p:nvSpPr>
          <p:cNvPr id="37" name="Freeform 37"/>
          <p:cNvSpPr/>
          <p:nvPr/>
        </p:nvSpPr>
        <p:spPr>
          <a:xfrm rot="-10602057">
            <a:off x="12679006" y="-1088228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48" b="-48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52" y="-2262"/>
            <a:ext cx="8713709" cy="10289262"/>
            <a:chOff x="0" y="0"/>
            <a:chExt cx="11618279" cy="13719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18214" cy="13719048"/>
            </a:xfrm>
            <a:custGeom>
              <a:avLst/>
              <a:gdLst/>
              <a:ahLst/>
              <a:cxnLst/>
              <a:rect l="l" t="t" r="r" b="b"/>
              <a:pathLst>
                <a:path w="11618214" h="13719048">
                  <a:moveTo>
                    <a:pt x="0" y="0"/>
                  </a:moveTo>
                  <a:lnTo>
                    <a:pt x="0" y="13719048"/>
                  </a:lnTo>
                  <a:lnTo>
                    <a:pt x="11599926" y="13719048"/>
                  </a:lnTo>
                  <a:cubicBezTo>
                    <a:pt x="11599926" y="13719048"/>
                    <a:pt x="11617325" y="13583031"/>
                    <a:pt x="11618214" y="13329665"/>
                  </a:cubicBezTo>
                  <a:lnTo>
                    <a:pt x="11618214" y="13287502"/>
                  </a:lnTo>
                  <a:cubicBezTo>
                    <a:pt x="11614785" y="12321921"/>
                    <a:pt x="11369802" y="9823831"/>
                    <a:pt x="9261729" y="6692773"/>
                  </a:cubicBezTo>
                  <a:cubicBezTo>
                    <a:pt x="6444488" y="2508885"/>
                    <a:pt x="6949821" y="0"/>
                    <a:pt x="6949821" y="0"/>
                  </a:cubicBezTo>
                  <a:close/>
                </a:path>
              </a:pathLst>
            </a:custGeom>
            <a:blipFill>
              <a:blip r:embed="rId3"/>
              <a:stretch>
                <a:fillRect l="-38561" r="-38561"/>
              </a:stretch>
            </a:blipFill>
          </p:spPr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3252" y="-109429"/>
          <a:ext cx="18288000" cy="10520991"/>
        </p:xfrm>
        <a:graphic>
          <a:graphicData uri="http://schemas.openxmlformats.org/drawingml/2006/table">
            <a:tbl>
              <a:tblPr/>
              <a:tblGrid>
                <a:gridCol w="6171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20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2390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1 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Definizione di modelli di lavoro ibridi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vantaggi e svantaggi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40"/>
                        </a:lnSpc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2 </a:t>
                      </a: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progettazione di modelli di lavoro ibridi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lavoro ibrido nelle PMI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3 </a:t>
                      </a:r>
                      <a:endParaRPr lang="en-US" sz="1100"/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comunicazione e collaborazione 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ruolo del cloud computing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708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4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superare le sfide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promuovere la produttività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5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cultura organizzativa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identità aziendale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sng" strike="noStrike">
                          <a:solidFill>
                            <a:srgbClr val="1F497D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SOMMARIO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Freeform 5" descr="Appunti Contorno spuntato"/>
          <p:cNvSpPr/>
          <p:nvPr/>
        </p:nvSpPr>
        <p:spPr>
          <a:xfrm>
            <a:off x="14584456" y="6171629"/>
            <a:ext cx="1447800" cy="1447800"/>
          </a:xfrm>
          <a:custGeom>
            <a:avLst/>
            <a:gdLst/>
            <a:ahLst/>
            <a:cxnLst/>
            <a:rect l="l" t="t" r="r" b="b"/>
            <a:pathLst>
              <a:path w="1447800" h="1447800">
                <a:moveTo>
                  <a:pt x="0" y="0"/>
                </a:moveTo>
                <a:lnTo>
                  <a:pt x="1447800" y="0"/>
                </a:lnTo>
                <a:lnTo>
                  <a:pt x="1447800" y="1447800"/>
                </a:lnTo>
                <a:lnTo>
                  <a:pt x="0" y="1447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078727" flipV="1">
            <a:off x="-2740695" y="1544536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4992084"/>
                </a:moveTo>
                <a:lnTo>
                  <a:pt x="14314219" y="4992084"/>
                </a:lnTo>
                <a:lnTo>
                  <a:pt x="14314219" y="0"/>
                </a:lnTo>
                <a:lnTo>
                  <a:pt x="0" y="0"/>
                </a:lnTo>
                <a:lnTo>
                  <a:pt x="0" y="49920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" b="-7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713020" y="0"/>
            <a:ext cx="8713709" cy="10289262"/>
            <a:chOff x="0" y="0"/>
            <a:chExt cx="11618279" cy="137190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618214" cy="13719048"/>
            </a:xfrm>
            <a:custGeom>
              <a:avLst/>
              <a:gdLst/>
              <a:ahLst/>
              <a:cxnLst/>
              <a:rect l="l" t="t" r="r" b="b"/>
              <a:pathLst>
                <a:path w="11618214" h="13719048">
                  <a:moveTo>
                    <a:pt x="0" y="0"/>
                  </a:moveTo>
                  <a:lnTo>
                    <a:pt x="0" y="13719048"/>
                  </a:lnTo>
                  <a:lnTo>
                    <a:pt x="11599926" y="13719048"/>
                  </a:lnTo>
                  <a:cubicBezTo>
                    <a:pt x="11599926" y="13719048"/>
                    <a:pt x="11617325" y="13583031"/>
                    <a:pt x="11618214" y="13329665"/>
                  </a:cubicBezTo>
                  <a:lnTo>
                    <a:pt x="11618214" y="13287502"/>
                  </a:lnTo>
                  <a:cubicBezTo>
                    <a:pt x="11614785" y="12321921"/>
                    <a:pt x="11369802" y="9823831"/>
                    <a:pt x="9261729" y="6692773"/>
                  </a:cubicBezTo>
                  <a:cubicBezTo>
                    <a:pt x="6444488" y="2508885"/>
                    <a:pt x="6949821" y="0"/>
                    <a:pt x="6949821" y="0"/>
                  </a:cubicBezTo>
                  <a:close/>
                </a:path>
              </a:pathLst>
            </a:custGeom>
            <a:blipFill>
              <a:blip r:embed="rId5"/>
              <a:stretch>
                <a:fillRect l="-38561" r="-3856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7775979" y="1600291"/>
            <a:ext cx="9483321" cy="767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1171" lvl="2" indent="-230390" algn="l">
              <a:lnSpc>
                <a:spcPts val="3204"/>
              </a:lnSpc>
              <a:buFont typeface="Arial"/>
              <a:buChar char="⚬"/>
            </a:pPr>
            <a:r>
              <a:rPr lang="en-US" sz="352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La pandemia di Covid-19 ha portato con sé sfide e opportunità nel settore dei servizi.  </a:t>
            </a:r>
          </a:p>
          <a:p>
            <a:pPr marL="0" lvl="0" indent="0" algn="l">
              <a:lnSpc>
                <a:spcPts val="3204"/>
              </a:lnSpc>
            </a:pPr>
            <a:endParaRPr lang="en-US" sz="3522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0" lvl="0" indent="0" algn="l">
              <a:lnSpc>
                <a:spcPts val="3204"/>
              </a:lnSpc>
            </a:pPr>
            <a:endParaRPr lang="en-US" sz="3522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691171" lvl="2" indent="-230390" algn="l">
              <a:lnSpc>
                <a:spcPts val="3204"/>
              </a:lnSpc>
              <a:buFont typeface="Arial"/>
              <a:buChar char="⚬"/>
            </a:pPr>
            <a:r>
              <a:rPr lang="en-US" sz="352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Strategie vincenti: </a:t>
            </a:r>
            <a:r>
              <a:rPr lang="en-US" sz="352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solo in un nuovo spazio di lavoro moderno e accogliente</a:t>
            </a:r>
          </a:p>
          <a:p>
            <a:pPr marL="0" lvl="0" indent="0" algn="ctr">
              <a:lnSpc>
                <a:spcPts val="3204"/>
              </a:lnSpc>
            </a:pPr>
            <a:endParaRPr lang="en-US" sz="3522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3204"/>
              </a:lnSpc>
            </a:pPr>
            <a:endParaRPr lang="en-US" sz="3522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91171" lvl="2" indent="-230390" algn="ctr">
              <a:lnSpc>
                <a:spcPts val="3204"/>
              </a:lnSpc>
              <a:buFont typeface="Arial"/>
              <a:buChar char="⚬"/>
            </a:pPr>
            <a:r>
              <a:rPr lang="en-US" sz="352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Il futuro </a:t>
            </a:r>
            <a:r>
              <a:rPr lang="en-US" sz="352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dello spazio di lavoro è ibrido.</a:t>
            </a:r>
          </a:p>
          <a:p>
            <a:pPr marL="0" lvl="0" indent="0" algn="ctr">
              <a:lnSpc>
                <a:spcPts val="3204"/>
              </a:lnSpc>
            </a:pPr>
            <a:endParaRPr lang="en-US" sz="3522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3204"/>
              </a:lnSpc>
            </a:pPr>
            <a:endParaRPr lang="en-US" sz="3522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>
              <a:lnSpc>
                <a:spcPts val="3204"/>
              </a:lnSpc>
            </a:pPr>
            <a:endParaRPr lang="en-US" sz="3522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91171" lvl="2" indent="-230390" algn="just">
              <a:lnSpc>
                <a:spcPts val="3204"/>
              </a:lnSpc>
              <a:buFont typeface="Arial"/>
              <a:buChar char="⚬"/>
            </a:pPr>
            <a:r>
              <a:rPr lang="en-US" sz="352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Tuttavia, il lavoro ibrido deve essere ben pianificato in termini di: </a:t>
            </a:r>
          </a:p>
          <a:p>
            <a:pPr marL="1093795" lvl="3" indent="-273449" algn="just">
              <a:lnSpc>
                <a:spcPts val="3204"/>
              </a:lnSpc>
              <a:buFont typeface="Arial"/>
              <a:buChar char="￭"/>
            </a:pPr>
            <a:r>
              <a:rPr lang="en-US" sz="352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Organizzazione</a:t>
            </a:r>
          </a:p>
          <a:p>
            <a:pPr marL="1093795" lvl="3" indent="-273449" algn="just">
              <a:lnSpc>
                <a:spcPts val="3204"/>
              </a:lnSpc>
              <a:buFont typeface="Arial"/>
              <a:buChar char="￭"/>
            </a:pPr>
            <a:r>
              <a:rPr lang="en-US" sz="352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Comunicazione</a:t>
            </a:r>
          </a:p>
          <a:p>
            <a:pPr marL="1093795" lvl="3" indent="-273449" algn="just">
              <a:lnSpc>
                <a:spcPts val="3204"/>
              </a:lnSpc>
              <a:buFont typeface="Arial"/>
              <a:buChar char="￭"/>
            </a:pPr>
            <a:r>
              <a:rPr lang="en-US" sz="352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Collaborazione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67859" y="509293"/>
            <a:ext cx="9501446" cy="737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55"/>
              </a:lnSpc>
            </a:pPr>
            <a:r>
              <a:rPr lang="en-US" sz="4740" b="1" spc="-141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INTRODUZIONE</a:t>
            </a:r>
          </a:p>
        </p:txBody>
      </p:sp>
      <p:sp>
        <p:nvSpPr>
          <p:cNvPr id="7" name="Freeform 7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31384" y="9913239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52" y="-2262"/>
            <a:ext cx="8713709" cy="10289262"/>
            <a:chOff x="0" y="0"/>
            <a:chExt cx="11618279" cy="13719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18214" cy="13719048"/>
            </a:xfrm>
            <a:custGeom>
              <a:avLst/>
              <a:gdLst/>
              <a:ahLst/>
              <a:cxnLst/>
              <a:rect l="l" t="t" r="r" b="b"/>
              <a:pathLst>
                <a:path w="11618214" h="13719048">
                  <a:moveTo>
                    <a:pt x="0" y="0"/>
                  </a:moveTo>
                  <a:lnTo>
                    <a:pt x="0" y="13719048"/>
                  </a:lnTo>
                  <a:lnTo>
                    <a:pt x="11599926" y="13719048"/>
                  </a:lnTo>
                  <a:cubicBezTo>
                    <a:pt x="11599926" y="13719048"/>
                    <a:pt x="11617325" y="13583031"/>
                    <a:pt x="11618214" y="13329665"/>
                  </a:cubicBezTo>
                  <a:lnTo>
                    <a:pt x="11618214" y="13287502"/>
                  </a:lnTo>
                  <a:cubicBezTo>
                    <a:pt x="11614785" y="12321921"/>
                    <a:pt x="11369802" y="9823831"/>
                    <a:pt x="9261729" y="6692773"/>
                  </a:cubicBezTo>
                  <a:cubicBezTo>
                    <a:pt x="6444488" y="2508885"/>
                    <a:pt x="6949821" y="0"/>
                    <a:pt x="6949821" y="0"/>
                  </a:cubicBezTo>
                  <a:close/>
                </a:path>
              </a:pathLst>
            </a:custGeom>
            <a:blipFill>
              <a:blip r:embed="rId3"/>
              <a:stretch>
                <a:fillRect l="-38561" r="-38561"/>
              </a:stretch>
            </a:blipFill>
          </p:spPr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3252" y="-124557"/>
          <a:ext cx="18287999" cy="10602794"/>
        </p:xfrm>
        <a:graphic>
          <a:graphicData uri="http://schemas.openxmlformats.org/drawingml/2006/table">
            <a:tbl>
              <a:tblPr/>
              <a:tblGrid>
                <a:gridCol w="6071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5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1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0585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1 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Definizione di modelli di lavoro ibridi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vantaggi e svantaggi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2 </a:t>
                      </a: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progettazione di modelli di lavoro ibridi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lavoro ibrido nelle PMI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3 </a:t>
                      </a:r>
                      <a:endParaRPr lang="en-US" sz="1100"/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comunicazione e collaborazione 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ruolo del cloud computing</a:t>
                      </a:r>
                    </a:p>
                  </a:txBody>
                  <a:tcPr marT="91440" marB="9144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693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4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superare le sfide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promuovere la produttività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5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cultura organizzativa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identità aziendale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sng" strike="noStrike">
                          <a:solidFill>
                            <a:srgbClr val="1F497D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SOMMARIO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Freeform 5" descr="Appunti Contorno spuntato"/>
          <p:cNvSpPr/>
          <p:nvPr/>
        </p:nvSpPr>
        <p:spPr>
          <a:xfrm>
            <a:off x="14569328" y="6171629"/>
            <a:ext cx="1447800" cy="1447800"/>
          </a:xfrm>
          <a:custGeom>
            <a:avLst/>
            <a:gdLst/>
            <a:ahLst/>
            <a:cxnLst/>
            <a:rect l="l" t="t" r="r" b="b"/>
            <a:pathLst>
              <a:path w="1447800" h="1447800">
                <a:moveTo>
                  <a:pt x="0" y="0"/>
                </a:moveTo>
                <a:lnTo>
                  <a:pt x="1447800" y="0"/>
                </a:lnTo>
                <a:lnTo>
                  <a:pt x="1447800" y="1447800"/>
                </a:lnTo>
                <a:lnTo>
                  <a:pt x="0" y="1447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078727" flipV="1">
            <a:off x="-3305664" y="1987839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4992084"/>
                </a:moveTo>
                <a:lnTo>
                  <a:pt x="14314219" y="4992084"/>
                </a:lnTo>
                <a:lnTo>
                  <a:pt x="14314219" y="0"/>
                </a:lnTo>
                <a:lnTo>
                  <a:pt x="0" y="0"/>
                </a:lnTo>
                <a:lnTo>
                  <a:pt x="0" y="49920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" b="-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40775" y="946396"/>
            <a:ext cx="857867" cy="857867"/>
          </a:xfrm>
          <a:custGeom>
            <a:avLst/>
            <a:gdLst/>
            <a:ahLst/>
            <a:cxnLst/>
            <a:rect l="l" t="t" r="r" b="b"/>
            <a:pathLst>
              <a:path w="857867" h="857867">
                <a:moveTo>
                  <a:pt x="0" y="0"/>
                </a:moveTo>
                <a:lnTo>
                  <a:pt x="857867" y="0"/>
                </a:lnTo>
                <a:lnTo>
                  <a:pt x="857867" y="857867"/>
                </a:lnTo>
                <a:lnTo>
                  <a:pt x="0" y="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92862" y="2226096"/>
            <a:ext cx="604566" cy="604566"/>
          </a:xfrm>
          <a:custGeom>
            <a:avLst/>
            <a:gdLst/>
            <a:ahLst/>
            <a:cxnLst/>
            <a:rect l="l" t="t" r="r" b="b"/>
            <a:pathLst>
              <a:path w="604566" h="604566">
                <a:moveTo>
                  <a:pt x="0" y="0"/>
                </a:moveTo>
                <a:lnTo>
                  <a:pt x="604566" y="0"/>
                </a:lnTo>
                <a:lnTo>
                  <a:pt x="604566" y="604566"/>
                </a:lnTo>
                <a:lnTo>
                  <a:pt x="0" y="604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95312" y="652024"/>
            <a:ext cx="697411" cy="697411"/>
          </a:xfrm>
          <a:custGeom>
            <a:avLst/>
            <a:gdLst/>
            <a:ahLst/>
            <a:cxnLst/>
            <a:rect l="l" t="t" r="r" b="b"/>
            <a:pathLst>
              <a:path w="697411" h="697411">
                <a:moveTo>
                  <a:pt x="0" y="0"/>
                </a:moveTo>
                <a:lnTo>
                  <a:pt x="697411" y="0"/>
                </a:lnTo>
                <a:lnTo>
                  <a:pt x="697411" y="697411"/>
                </a:lnTo>
                <a:lnTo>
                  <a:pt x="0" y="697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755300" y="0"/>
            <a:ext cx="8713709" cy="10289262"/>
            <a:chOff x="0" y="0"/>
            <a:chExt cx="11618279" cy="137190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18214" cy="13719048"/>
            </a:xfrm>
            <a:custGeom>
              <a:avLst/>
              <a:gdLst/>
              <a:ahLst/>
              <a:cxnLst/>
              <a:rect l="l" t="t" r="r" b="b"/>
              <a:pathLst>
                <a:path w="11618214" h="13719048">
                  <a:moveTo>
                    <a:pt x="0" y="0"/>
                  </a:moveTo>
                  <a:lnTo>
                    <a:pt x="0" y="13719048"/>
                  </a:lnTo>
                  <a:lnTo>
                    <a:pt x="11599926" y="13719048"/>
                  </a:lnTo>
                  <a:cubicBezTo>
                    <a:pt x="11599926" y="13719048"/>
                    <a:pt x="11617325" y="13583031"/>
                    <a:pt x="11618214" y="13329665"/>
                  </a:cubicBezTo>
                  <a:lnTo>
                    <a:pt x="11618214" y="13287502"/>
                  </a:lnTo>
                  <a:cubicBezTo>
                    <a:pt x="11614785" y="12321921"/>
                    <a:pt x="11369802" y="9823831"/>
                    <a:pt x="9261729" y="6692773"/>
                  </a:cubicBezTo>
                  <a:cubicBezTo>
                    <a:pt x="6444488" y="2508885"/>
                    <a:pt x="6949821" y="0"/>
                    <a:pt x="6949821" y="0"/>
                  </a:cubicBezTo>
                  <a:close/>
                </a:path>
              </a:pathLst>
            </a:custGeom>
            <a:blipFill>
              <a:blip r:embed="rId11"/>
              <a:stretch>
                <a:fillRect l="-38561" r="-38561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2903702">
            <a:off x="-6099048" y="6299337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0" y="0"/>
                </a:moveTo>
                <a:lnTo>
                  <a:pt x="10909314" y="0"/>
                </a:lnTo>
                <a:lnTo>
                  <a:pt x="10909314" y="3709167"/>
                </a:lnTo>
                <a:lnTo>
                  <a:pt x="0" y="37091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7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74" b="-17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86163" y="1117117"/>
            <a:ext cx="6756843" cy="687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016"/>
              </a:lnSpc>
            </a:pPr>
            <a:r>
              <a:rPr lang="en-US" sz="4439" b="1" spc="-132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OBIETTIVO DELLA LEZIONE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02890" y="2385738"/>
            <a:ext cx="10323390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560"/>
              </a:lnSpc>
            </a:pPr>
            <a:r>
              <a:rPr lang="en-US" sz="3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Comprendere la progettazione del lavoro a distanza nella gestione delle risorse umane, in particolare nel contesto delle PMI.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42490" y="5500091"/>
            <a:ext cx="6756843" cy="70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219"/>
              </a:lnSpc>
            </a:pPr>
            <a:r>
              <a:rPr lang="en-US" sz="4619" b="1" spc="-137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STRUTTURA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02890" y="6676474"/>
            <a:ext cx="10323390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456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Pianificazione e progettazione di luoghi di lavoro a distanza</a:t>
            </a:r>
          </a:p>
          <a:p>
            <a:pPr marL="820421" lvl="1" indent="-410210" algn="l">
              <a:lnSpc>
                <a:spcPts val="456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Monitoraggio e gestione del lavoro a distanza </a:t>
            </a:r>
          </a:p>
          <a:p>
            <a:pPr marL="820421" lvl="1" indent="-410210" algn="l">
              <a:lnSpc>
                <a:spcPts val="456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Esempi pratici</a:t>
            </a:r>
          </a:p>
        </p:txBody>
      </p:sp>
      <p:sp>
        <p:nvSpPr>
          <p:cNvPr id="13" name="Freeform 13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131384" y="9913239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078727" flipV="1">
            <a:off x="-3305664" y="1987839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4992084"/>
                </a:moveTo>
                <a:lnTo>
                  <a:pt x="14314219" y="4992084"/>
                </a:lnTo>
                <a:lnTo>
                  <a:pt x="14314219" y="0"/>
                </a:lnTo>
                <a:lnTo>
                  <a:pt x="0" y="0"/>
                </a:lnTo>
                <a:lnTo>
                  <a:pt x="0" y="49920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" b="-7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755300" y="0"/>
            <a:ext cx="8713709" cy="10289262"/>
            <a:chOff x="0" y="0"/>
            <a:chExt cx="11618279" cy="137190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618214" cy="13719048"/>
            </a:xfrm>
            <a:custGeom>
              <a:avLst/>
              <a:gdLst/>
              <a:ahLst/>
              <a:cxnLst/>
              <a:rect l="l" t="t" r="r" b="b"/>
              <a:pathLst>
                <a:path w="11618214" h="13719048">
                  <a:moveTo>
                    <a:pt x="0" y="0"/>
                  </a:moveTo>
                  <a:lnTo>
                    <a:pt x="0" y="13719048"/>
                  </a:lnTo>
                  <a:lnTo>
                    <a:pt x="11599926" y="13719048"/>
                  </a:lnTo>
                  <a:cubicBezTo>
                    <a:pt x="11599926" y="13719048"/>
                    <a:pt x="11617325" y="13583031"/>
                    <a:pt x="11618214" y="13329665"/>
                  </a:cubicBezTo>
                  <a:lnTo>
                    <a:pt x="11618214" y="13287502"/>
                  </a:lnTo>
                  <a:cubicBezTo>
                    <a:pt x="11614785" y="12321921"/>
                    <a:pt x="11369802" y="9823831"/>
                    <a:pt x="9261729" y="6692773"/>
                  </a:cubicBezTo>
                  <a:cubicBezTo>
                    <a:pt x="6444488" y="2508885"/>
                    <a:pt x="6949821" y="0"/>
                    <a:pt x="6949821" y="0"/>
                  </a:cubicBezTo>
                  <a:close/>
                </a:path>
              </a:pathLst>
            </a:custGeom>
            <a:blipFill>
              <a:blip r:embed="rId5"/>
              <a:stretch>
                <a:fillRect l="-38561" r="-3856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7354052" y="443002"/>
            <a:ext cx="10877845" cy="139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21"/>
              </a:lnSpc>
            </a:pPr>
            <a:r>
              <a:rPr lang="en-US" sz="4709" b="1" spc="-140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PIANIFICAZIONE E PROGETTAZIONE DI POSTAZIONI DI LAVORO A DISTANZA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79978" y="2737370"/>
            <a:ext cx="11551920" cy="636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2128" lvl="2" indent="-290709" algn="l">
              <a:lnSpc>
                <a:spcPts val="456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È necessaria una riprogettazione fondamentale che tenga conto delle </a:t>
            </a:r>
            <a:r>
              <a:rPr lang="en-US" sz="3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esigenze funzionali e psicologiche dei dipendenti</a:t>
            </a:r>
          </a:p>
          <a:p>
            <a:pPr marL="0" lvl="0" indent="0" algn="l">
              <a:lnSpc>
                <a:spcPts val="4560"/>
              </a:lnSpc>
            </a:pPr>
            <a:endParaRPr lang="en-US" sz="38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872128" lvl="2" indent="-290709" algn="l">
              <a:lnSpc>
                <a:spcPts val="456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L'ufficio domestico dovrebbe essere ben attrezzato dal punto di vista ergonomico e tecnologico </a:t>
            </a:r>
          </a:p>
          <a:p>
            <a:pPr marL="0" lvl="0" indent="0" algn="l">
              <a:lnSpc>
                <a:spcPts val="4560"/>
              </a:lnSpc>
            </a:pPr>
            <a:endParaRPr lang="en-US" sz="38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872128" lvl="2" indent="-290709" algn="l">
              <a:lnSpc>
                <a:spcPts val="456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 particolare: </a:t>
            </a:r>
            <a:r>
              <a:rPr lang="en-US" sz="3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mobili per ufficio ergonomici </a:t>
            </a: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 </a:t>
            </a:r>
            <a:r>
              <a:rPr lang="en-US" sz="3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un'infrastruttura IT affidabile </a:t>
            </a:r>
          </a:p>
          <a:p>
            <a:pPr marL="0" lvl="0" indent="0" algn="l">
              <a:lnSpc>
                <a:spcPts val="4560"/>
              </a:lnSpc>
            </a:pPr>
            <a:endParaRPr lang="en-US" sz="38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872128" lvl="2" indent="-290709" algn="l">
              <a:lnSpc>
                <a:spcPts val="456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Protezione dei dati aziendali</a:t>
            </a:r>
          </a:p>
        </p:txBody>
      </p:sp>
      <p:sp>
        <p:nvSpPr>
          <p:cNvPr id="7" name="Freeform 7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02057">
            <a:off x="12407590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8" b="-48"/>
            </a:stretch>
          </a:blipFill>
        </p:spPr>
      </p:sp>
      <p:sp>
        <p:nvSpPr>
          <p:cNvPr id="3" name="Freeform 3"/>
          <p:cNvSpPr/>
          <p:nvPr/>
        </p:nvSpPr>
        <p:spPr>
          <a:xfrm rot="-201626" flipV="1">
            <a:off x="-469057" y="-1146828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" b="-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572332" y="842322"/>
            <a:ext cx="7143336" cy="76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50"/>
              </a:lnSpc>
            </a:pPr>
            <a:r>
              <a:rPr lang="en-US" sz="5000" b="1" spc="-150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MONITORAGGIO</a:t>
            </a:r>
          </a:p>
        </p:txBody>
      </p:sp>
      <p:sp>
        <p:nvSpPr>
          <p:cNvPr id="5" name="Freeform 5"/>
          <p:cNvSpPr/>
          <p:nvPr/>
        </p:nvSpPr>
        <p:spPr>
          <a:xfrm rot="1812047">
            <a:off x="6283112" y="2693647"/>
            <a:ext cx="5721776" cy="6483599"/>
          </a:xfrm>
          <a:custGeom>
            <a:avLst/>
            <a:gdLst/>
            <a:ahLst/>
            <a:cxnLst/>
            <a:rect l="l" t="t" r="r" b="b"/>
            <a:pathLst>
              <a:path w="5721776" h="6483599">
                <a:moveTo>
                  <a:pt x="0" y="0"/>
                </a:moveTo>
                <a:lnTo>
                  <a:pt x="5721776" y="0"/>
                </a:lnTo>
                <a:lnTo>
                  <a:pt x="5721776" y="6483599"/>
                </a:lnTo>
                <a:lnTo>
                  <a:pt x="0" y="64835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71" b="-7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72142" y="3288489"/>
            <a:ext cx="822281" cy="822281"/>
          </a:xfrm>
          <a:custGeom>
            <a:avLst/>
            <a:gdLst/>
            <a:ahLst/>
            <a:cxnLst/>
            <a:rect l="l" t="t" r="r" b="b"/>
            <a:pathLst>
              <a:path w="822281" h="822281">
                <a:moveTo>
                  <a:pt x="0" y="0"/>
                </a:moveTo>
                <a:lnTo>
                  <a:pt x="822280" y="0"/>
                </a:lnTo>
                <a:lnTo>
                  <a:pt x="822280" y="822280"/>
                </a:lnTo>
                <a:lnTo>
                  <a:pt x="0" y="8222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79819" y="7786744"/>
            <a:ext cx="822281" cy="822280"/>
          </a:xfrm>
          <a:custGeom>
            <a:avLst/>
            <a:gdLst/>
            <a:ahLst/>
            <a:cxnLst/>
            <a:rect l="l" t="t" r="r" b="b"/>
            <a:pathLst>
              <a:path w="822281" h="822280">
                <a:moveTo>
                  <a:pt x="0" y="0"/>
                </a:moveTo>
                <a:lnTo>
                  <a:pt x="822281" y="0"/>
                </a:lnTo>
                <a:lnTo>
                  <a:pt x="822281" y="822281"/>
                </a:lnTo>
                <a:lnTo>
                  <a:pt x="0" y="8222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292023" y="5514781"/>
            <a:ext cx="822281" cy="822280"/>
          </a:xfrm>
          <a:custGeom>
            <a:avLst/>
            <a:gdLst/>
            <a:ahLst/>
            <a:cxnLst/>
            <a:rect l="l" t="t" r="r" b="b"/>
            <a:pathLst>
              <a:path w="822281" h="822280">
                <a:moveTo>
                  <a:pt x="0" y="0"/>
                </a:moveTo>
                <a:lnTo>
                  <a:pt x="822281" y="0"/>
                </a:lnTo>
                <a:lnTo>
                  <a:pt x="822281" y="822281"/>
                </a:lnTo>
                <a:lnTo>
                  <a:pt x="0" y="8222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004734" y="3288489"/>
            <a:ext cx="822281" cy="822281"/>
          </a:xfrm>
          <a:custGeom>
            <a:avLst/>
            <a:gdLst/>
            <a:ahLst/>
            <a:cxnLst/>
            <a:rect l="l" t="t" r="r" b="b"/>
            <a:pathLst>
              <a:path w="822281" h="822281">
                <a:moveTo>
                  <a:pt x="0" y="0"/>
                </a:moveTo>
                <a:lnTo>
                  <a:pt x="822281" y="0"/>
                </a:lnTo>
                <a:lnTo>
                  <a:pt x="822281" y="822280"/>
                </a:lnTo>
                <a:lnTo>
                  <a:pt x="0" y="8222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85684" y="7758169"/>
            <a:ext cx="822281" cy="822280"/>
          </a:xfrm>
          <a:custGeom>
            <a:avLst/>
            <a:gdLst/>
            <a:ahLst/>
            <a:cxnLst/>
            <a:rect l="l" t="t" r="r" b="b"/>
            <a:pathLst>
              <a:path w="822281" h="822280">
                <a:moveTo>
                  <a:pt x="0" y="0"/>
                </a:moveTo>
                <a:lnTo>
                  <a:pt x="822281" y="0"/>
                </a:lnTo>
                <a:lnTo>
                  <a:pt x="822281" y="822281"/>
                </a:lnTo>
                <a:lnTo>
                  <a:pt x="0" y="822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169300" y="5533831"/>
            <a:ext cx="822281" cy="822280"/>
          </a:xfrm>
          <a:custGeom>
            <a:avLst/>
            <a:gdLst/>
            <a:ahLst/>
            <a:cxnLst/>
            <a:rect l="l" t="t" r="r" b="b"/>
            <a:pathLst>
              <a:path w="822281" h="822280">
                <a:moveTo>
                  <a:pt x="0" y="0"/>
                </a:moveTo>
                <a:lnTo>
                  <a:pt x="822280" y="0"/>
                </a:lnTo>
                <a:lnTo>
                  <a:pt x="822280" y="822281"/>
                </a:lnTo>
                <a:lnTo>
                  <a:pt x="0" y="822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70201" y="5346246"/>
            <a:ext cx="1266999" cy="1140299"/>
          </a:xfrm>
          <a:custGeom>
            <a:avLst/>
            <a:gdLst/>
            <a:ahLst/>
            <a:cxnLst/>
            <a:rect l="l" t="t" r="r" b="b"/>
            <a:pathLst>
              <a:path w="1266999" h="1140299">
                <a:moveTo>
                  <a:pt x="0" y="0"/>
                </a:moveTo>
                <a:lnTo>
                  <a:pt x="1266999" y="0"/>
                </a:lnTo>
                <a:lnTo>
                  <a:pt x="1266999" y="1140300"/>
                </a:lnTo>
                <a:lnTo>
                  <a:pt x="0" y="11403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250" r="-250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321840" y="3278964"/>
            <a:ext cx="5839385" cy="71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10"/>
              </a:lnSpc>
            </a:pPr>
            <a:r>
              <a:rPr lang="en-US" sz="2400" b="1" spc="-72">
                <a:solidFill>
                  <a:srgbClr val="0E8388"/>
                </a:solidFill>
                <a:latin typeface="Poppins Bold"/>
                <a:ea typeface="Poppins Bold"/>
                <a:cs typeface="Poppins Bold"/>
                <a:sym typeface="Poppins Bold"/>
              </a:rPr>
              <a:t>EQUILIBRIO TRA AUTONOMIA DEI DIPENDENTI E OBIETTIVI AZIENDALI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9272" y="7748644"/>
            <a:ext cx="5812618" cy="105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712"/>
              </a:lnSpc>
            </a:pPr>
            <a:endParaRPr/>
          </a:p>
          <a:p>
            <a:pPr marL="0" lvl="0" indent="0" algn="r">
              <a:lnSpc>
                <a:spcPts val="2712"/>
              </a:lnSpc>
            </a:pPr>
            <a:r>
              <a:rPr lang="en-US" sz="2400" b="1" spc="-71">
                <a:solidFill>
                  <a:srgbClr val="0E8388"/>
                </a:solidFill>
                <a:latin typeface="Poppins Bold"/>
                <a:ea typeface="Poppins Bold"/>
                <a:cs typeface="Poppins Bold"/>
                <a:sym typeface="Poppins Bold"/>
              </a:rPr>
              <a:t>… E ATTENZIONE AI SUOI ​​LIMITI; </a:t>
            </a:r>
          </a:p>
          <a:p>
            <a:pPr marL="0" lvl="0" indent="0" algn="r">
              <a:lnSpc>
                <a:spcPts val="2712"/>
              </a:lnSpc>
            </a:pPr>
            <a:r>
              <a:rPr lang="en-US" sz="2400" b="1" spc="-71">
                <a:solidFill>
                  <a:srgbClr val="0E8388"/>
                </a:solidFill>
                <a:latin typeface="Poppins Bold"/>
                <a:ea typeface="Poppins Bold"/>
                <a:cs typeface="Poppins Bold"/>
                <a:sym typeface="Poppins Bold"/>
              </a:rPr>
              <a:t>ADATTARLO ALLE ESIGENZE AZIENDALI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45006" y="3380545"/>
            <a:ext cx="5446574" cy="37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710"/>
              </a:lnSpc>
            </a:pPr>
            <a:r>
              <a:rPr lang="en-US" sz="2400" b="1" spc="-72">
                <a:solidFill>
                  <a:srgbClr val="0E8388"/>
                </a:solidFill>
                <a:latin typeface="Poppins Bold"/>
                <a:ea typeface="Poppins Bold"/>
                <a:cs typeface="Poppins Bold"/>
                <a:sym typeface="Poppins Bold"/>
              </a:rPr>
              <a:t>RISPETTA LA PRIVACY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600079" y="5572289"/>
            <a:ext cx="4317973" cy="71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10"/>
              </a:lnSpc>
            </a:pPr>
            <a:r>
              <a:rPr lang="en-US" sz="2400" b="1" spc="-72">
                <a:solidFill>
                  <a:srgbClr val="0E8388"/>
                </a:solidFill>
                <a:latin typeface="Poppins Bold"/>
                <a:ea typeface="Poppins Bold"/>
                <a:cs typeface="Poppins Bold"/>
                <a:sym typeface="Poppins Bold"/>
              </a:rPr>
              <a:t>STABILIRE UN RAPPORTO DI FIDUCIA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32467" y="5734617"/>
            <a:ext cx="5446574" cy="37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710"/>
              </a:lnSpc>
            </a:pPr>
            <a:r>
              <a:rPr lang="en-US" sz="2400" b="1" spc="-67">
                <a:solidFill>
                  <a:srgbClr val="0E8388"/>
                </a:solidFill>
                <a:latin typeface="Poppins Bold"/>
                <a:ea typeface="Poppins Bold"/>
                <a:cs typeface="Poppins Bold"/>
                <a:sym typeface="Poppins Bold"/>
              </a:rPr>
              <a:t>USA LA TECNOLOGIA…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74715" y="7842012"/>
            <a:ext cx="4317973" cy="1030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77"/>
              </a:lnSpc>
            </a:pPr>
            <a:r>
              <a:rPr lang="en-US" sz="2370" b="1" spc="-71">
                <a:solidFill>
                  <a:srgbClr val="0E8388"/>
                </a:solidFill>
                <a:latin typeface="Poppins Bold"/>
                <a:ea typeface="Poppins Bold"/>
                <a:cs typeface="Poppins Bold"/>
                <a:sym typeface="Poppins Bold"/>
              </a:rPr>
              <a:t>PROCESSI DI FEEDBACK DI PROGETTAZIONE PER MIGLIORARE LE PRESTAZIONI</a:t>
            </a:r>
          </a:p>
        </p:txBody>
      </p:sp>
      <p:sp>
        <p:nvSpPr>
          <p:cNvPr id="19" name="Freeform 19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14620" y="433311"/>
            <a:ext cx="9362868" cy="146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79"/>
              </a:lnSpc>
            </a:pPr>
            <a:r>
              <a:rPr lang="en-US" sz="4937" b="1" spc="-148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PARTE PRATICA: GUIDA PER UN UFFICIO IN CASA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56128" y="2844010"/>
            <a:ext cx="6855469" cy="5657849"/>
            <a:chOff x="0" y="0"/>
            <a:chExt cx="9140625" cy="7543799"/>
          </a:xfrm>
        </p:grpSpPr>
        <p:sp>
          <p:nvSpPr>
            <p:cNvPr id="4" name="Freeform 4" descr="Una scrivania per computer con tastiera e mouse  Descrizione generata automaticamente"/>
            <p:cNvSpPr/>
            <p:nvPr/>
          </p:nvSpPr>
          <p:spPr>
            <a:xfrm>
              <a:off x="0" y="0"/>
              <a:ext cx="9140571" cy="7543800"/>
            </a:xfrm>
            <a:custGeom>
              <a:avLst/>
              <a:gdLst/>
              <a:ahLst/>
              <a:cxnLst/>
              <a:rect l="l" t="t" r="r" b="b"/>
              <a:pathLst>
                <a:path w="9140571" h="7543800">
                  <a:moveTo>
                    <a:pt x="0" y="0"/>
                  </a:moveTo>
                  <a:lnTo>
                    <a:pt x="9140571" y="0"/>
                  </a:lnTo>
                  <a:lnTo>
                    <a:pt x="9140571" y="7543800"/>
                  </a:lnTo>
                  <a:lnTo>
                    <a:pt x="0" y="7543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558" r="-7558"/>
              </a:stretch>
            </a:blipFill>
          </p:spPr>
        </p:sp>
      </p:grpSp>
      <p:sp>
        <p:nvSpPr>
          <p:cNvPr id="5" name="Freeform 5" descr="Aiuto con riempimento solido"/>
          <p:cNvSpPr/>
          <p:nvPr/>
        </p:nvSpPr>
        <p:spPr>
          <a:xfrm>
            <a:off x="7368169" y="2560551"/>
            <a:ext cx="1600200" cy="1600200"/>
          </a:xfrm>
          <a:custGeom>
            <a:avLst/>
            <a:gdLst/>
            <a:ahLst/>
            <a:cxnLst/>
            <a:rect l="l" t="t" r="r" b="b"/>
            <a:pathLst>
              <a:path w="1600200" h="1600200">
                <a:moveTo>
                  <a:pt x="0" y="0"/>
                </a:moveTo>
                <a:lnTo>
                  <a:pt x="1600200" y="0"/>
                </a:lnTo>
                <a:lnTo>
                  <a:pt x="16002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225544" y="2751051"/>
            <a:ext cx="8847158" cy="1738122"/>
            <a:chOff x="0" y="0"/>
            <a:chExt cx="11796211" cy="2317496"/>
          </a:xfrm>
        </p:grpSpPr>
        <p:sp>
          <p:nvSpPr>
            <p:cNvPr id="7" name="Freeform 7"/>
            <p:cNvSpPr/>
            <p:nvPr/>
          </p:nvSpPr>
          <p:spPr>
            <a:xfrm>
              <a:off x="16891" y="22228"/>
              <a:ext cx="11762486" cy="2273096"/>
            </a:xfrm>
            <a:custGeom>
              <a:avLst/>
              <a:gdLst/>
              <a:ahLst/>
              <a:cxnLst/>
              <a:rect l="l" t="t" r="r" b="b"/>
              <a:pathLst>
                <a:path w="11762486" h="2273096">
                  <a:moveTo>
                    <a:pt x="0" y="378877"/>
                  </a:moveTo>
                  <a:cubicBezTo>
                    <a:pt x="0" y="169634"/>
                    <a:pt x="131064" y="0"/>
                    <a:pt x="292735" y="0"/>
                  </a:cubicBezTo>
                  <a:lnTo>
                    <a:pt x="11469751" y="0"/>
                  </a:lnTo>
                  <a:cubicBezTo>
                    <a:pt x="11631422" y="0"/>
                    <a:pt x="11762486" y="169634"/>
                    <a:pt x="11762486" y="378877"/>
                  </a:cubicBezTo>
                  <a:lnTo>
                    <a:pt x="11762486" y="1894219"/>
                  </a:lnTo>
                  <a:cubicBezTo>
                    <a:pt x="11762486" y="2103462"/>
                    <a:pt x="11631422" y="2273096"/>
                    <a:pt x="11469751" y="2273096"/>
                  </a:cubicBezTo>
                  <a:lnTo>
                    <a:pt x="292735" y="2273096"/>
                  </a:lnTo>
                  <a:cubicBezTo>
                    <a:pt x="131064" y="2273096"/>
                    <a:pt x="0" y="2103462"/>
                    <a:pt x="0" y="1894219"/>
                  </a:cubicBezTo>
                  <a:close/>
                </a:path>
              </a:pathLst>
            </a:custGeom>
            <a:solidFill>
              <a:srgbClr val="9BBB59">
                <a:alpha val="5882"/>
              </a:srgbClr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1796268" cy="2317538"/>
            </a:xfrm>
            <a:custGeom>
              <a:avLst/>
              <a:gdLst/>
              <a:ahLst/>
              <a:cxnLst/>
              <a:rect l="l" t="t" r="r" b="b"/>
              <a:pathLst>
                <a:path w="11796268" h="2317538">
                  <a:moveTo>
                    <a:pt x="0" y="401105"/>
                  </a:moveTo>
                  <a:cubicBezTo>
                    <a:pt x="0" y="179160"/>
                    <a:pt x="138938" y="0"/>
                    <a:pt x="309626" y="0"/>
                  </a:cubicBezTo>
                  <a:lnTo>
                    <a:pt x="11486642" y="0"/>
                  </a:lnTo>
                  <a:lnTo>
                    <a:pt x="11486642" y="22228"/>
                  </a:lnTo>
                  <a:lnTo>
                    <a:pt x="11486642" y="0"/>
                  </a:lnTo>
                  <a:cubicBezTo>
                    <a:pt x="11657330" y="0"/>
                    <a:pt x="11796268" y="179160"/>
                    <a:pt x="11796268" y="401105"/>
                  </a:cubicBezTo>
                  <a:lnTo>
                    <a:pt x="11779250" y="401105"/>
                  </a:lnTo>
                  <a:lnTo>
                    <a:pt x="11796141" y="401105"/>
                  </a:lnTo>
                  <a:lnTo>
                    <a:pt x="11796141" y="1916447"/>
                  </a:lnTo>
                  <a:lnTo>
                    <a:pt x="11779250" y="1916447"/>
                  </a:lnTo>
                  <a:lnTo>
                    <a:pt x="11796141" y="1916447"/>
                  </a:lnTo>
                  <a:cubicBezTo>
                    <a:pt x="11796141" y="2138391"/>
                    <a:pt x="11657203" y="2317538"/>
                    <a:pt x="11486515" y="2317538"/>
                  </a:cubicBezTo>
                  <a:lnTo>
                    <a:pt x="11486515" y="2295324"/>
                  </a:lnTo>
                  <a:lnTo>
                    <a:pt x="11486515" y="2317538"/>
                  </a:lnTo>
                  <a:lnTo>
                    <a:pt x="309626" y="2317538"/>
                  </a:lnTo>
                  <a:lnTo>
                    <a:pt x="309626" y="2295324"/>
                  </a:lnTo>
                  <a:lnTo>
                    <a:pt x="309626" y="2317538"/>
                  </a:lnTo>
                  <a:cubicBezTo>
                    <a:pt x="138938" y="2317538"/>
                    <a:pt x="0" y="2138391"/>
                    <a:pt x="0" y="1916447"/>
                  </a:cubicBezTo>
                  <a:lnTo>
                    <a:pt x="0" y="401105"/>
                  </a:lnTo>
                  <a:lnTo>
                    <a:pt x="16891" y="401105"/>
                  </a:lnTo>
                  <a:lnTo>
                    <a:pt x="0" y="401105"/>
                  </a:lnTo>
                  <a:moveTo>
                    <a:pt x="33909" y="401105"/>
                  </a:moveTo>
                  <a:lnTo>
                    <a:pt x="33909" y="1916447"/>
                  </a:lnTo>
                  <a:lnTo>
                    <a:pt x="16891" y="1916447"/>
                  </a:lnTo>
                  <a:lnTo>
                    <a:pt x="33909" y="1916447"/>
                  </a:lnTo>
                  <a:cubicBezTo>
                    <a:pt x="33909" y="2112988"/>
                    <a:pt x="157099" y="2272929"/>
                    <a:pt x="309626" y="2272929"/>
                  </a:cubicBezTo>
                  <a:lnTo>
                    <a:pt x="11486642" y="2272929"/>
                  </a:lnTo>
                  <a:cubicBezTo>
                    <a:pt x="11639169" y="2272929"/>
                    <a:pt x="11762360" y="2112988"/>
                    <a:pt x="11762360" y="1916447"/>
                  </a:cubicBezTo>
                  <a:lnTo>
                    <a:pt x="11762360" y="401105"/>
                  </a:lnTo>
                  <a:cubicBezTo>
                    <a:pt x="11762360" y="204564"/>
                    <a:pt x="11639169" y="44623"/>
                    <a:pt x="11486642" y="44623"/>
                  </a:cubicBezTo>
                  <a:lnTo>
                    <a:pt x="309626" y="44623"/>
                  </a:lnTo>
                  <a:lnTo>
                    <a:pt x="309626" y="22228"/>
                  </a:lnTo>
                  <a:lnTo>
                    <a:pt x="309626" y="44623"/>
                  </a:lnTo>
                  <a:cubicBezTo>
                    <a:pt x="157099" y="44623"/>
                    <a:pt x="33909" y="204564"/>
                    <a:pt x="33909" y="401105"/>
                  </a:cubicBezTo>
                  <a:close/>
                </a:path>
              </a:pathLst>
            </a:custGeom>
            <a:solidFill>
              <a:srgbClr val="1C334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1796211" cy="2346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La prima cosa da considerare quando si progetta un ufficio in casa è: </a:t>
              </a:r>
              <a:r>
                <a:rPr lang="en-US" sz="30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per quanto tempo ne avrai bisogno?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-201626" flipV="1">
            <a:off x="-182166" y="-723823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" b="-2"/>
            </a:stretch>
          </a:blipFill>
        </p:spPr>
      </p:sp>
      <p:sp>
        <p:nvSpPr>
          <p:cNvPr id="11" name="Freeform 11"/>
          <p:cNvSpPr/>
          <p:nvPr/>
        </p:nvSpPr>
        <p:spPr>
          <a:xfrm rot="-10602057">
            <a:off x="11989810" y="-716852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48" b="-48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7783455" y="5378704"/>
            <a:ext cx="4808393" cy="3337614"/>
            <a:chOff x="0" y="0"/>
            <a:chExt cx="6411191" cy="4450152"/>
          </a:xfrm>
        </p:grpSpPr>
        <p:sp>
          <p:nvSpPr>
            <p:cNvPr id="13" name="Freeform 13"/>
            <p:cNvSpPr/>
            <p:nvPr/>
          </p:nvSpPr>
          <p:spPr>
            <a:xfrm>
              <a:off x="16891" y="16891"/>
              <a:ext cx="6377305" cy="4416298"/>
            </a:xfrm>
            <a:custGeom>
              <a:avLst/>
              <a:gdLst/>
              <a:ahLst/>
              <a:cxnLst/>
              <a:rect l="l" t="t" r="r" b="b"/>
              <a:pathLst>
                <a:path w="6377305" h="4416298">
                  <a:moveTo>
                    <a:pt x="0" y="736092"/>
                  </a:moveTo>
                  <a:cubicBezTo>
                    <a:pt x="0" y="329565"/>
                    <a:pt x="330327" y="0"/>
                    <a:pt x="737743" y="0"/>
                  </a:cubicBezTo>
                  <a:lnTo>
                    <a:pt x="5639562" y="0"/>
                  </a:lnTo>
                  <a:cubicBezTo>
                    <a:pt x="6046978" y="0"/>
                    <a:pt x="6377305" y="329565"/>
                    <a:pt x="6377305" y="736092"/>
                  </a:cubicBezTo>
                  <a:lnTo>
                    <a:pt x="6377305" y="3680206"/>
                  </a:lnTo>
                  <a:cubicBezTo>
                    <a:pt x="6377305" y="4086733"/>
                    <a:pt x="6046978" y="4416298"/>
                    <a:pt x="5639562" y="4416298"/>
                  </a:cubicBezTo>
                  <a:lnTo>
                    <a:pt x="737870" y="4416298"/>
                  </a:lnTo>
                  <a:cubicBezTo>
                    <a:pt x="330454" y="4416298"/>
                    <a:pt x="127" y="4086733"/>
                    <a:pt x="127" y="3680206"/>
                  </a:cubicBezTo>
                  <a:close/>
                </a:path>
              </a:pathLst>
            </a:custGeom>
            <a:solidFill>
              <a:srgbClr val="9BBB59">
                <a:alpha val="5882"/>
              </a:srgbClr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411214" cy="4450207"/>
            </a:xfrm>
            <a:custGeom>
              <a:avLst/>
              <a:gdLst/>
              <a:ahLst/>
              <a:cxnLst/>
              <a:rect l="l" t="t" r="r" b="b"/>
              <a:pathLst>
                <a:path w="6411214" h="4450207">
                  <a:moveTo>
                    <a:pt x="0" y="752983"/>
                  </a:moveTo>
                  <a:cubicBezTo>
                    <a:pt x="0" y="337058"/>
                    <a:pt x="337947" y="0"/>
                    <a:pt x="754761" y="0"/>
                  </a:cubicBezTo>
                  <a:lnTo>
                    <a:pt x="5656453" y="0"/>
                  </a:lnTo>
                  <a:lnTo>
                    <a:pt x="5656453" y="16891"/>
                  </a:lnTo>
                  <a:lnTo>
                    <a:pt x="5656453" y="0"/>
                  </a:lnTo>
                  <a:cubicBezTo>
                    <a:pt x="6073267" y="0"/>
                    <a:pt x="6411214" y="337058"/>
                    <a:pt x="6411214" y="752983"/>
                  </a:cubicBezTo>
                  <a:lnTo>
                    <a:pt x="6394323" y="752983"/>
                  </a:lnTo>
                  <a:lnTo>
                    <a:pt x="6411214" y="752983"/>
                  </a:lnTo>
                  <a:lnTo>
                    <a:pt x="6411214" y="3697097"/>
                  </a:lnTo>
                  <a:lnTo>
                    <a:pt x="6394323" y="3697097"/>
                  </a:lnTo>
                  <a:lnTo>
                    <a:pt x="6411214" y="3697097"/>
                  </a:lnTo>
                  <a:cubicBezTo>
                    <a:pt x="6411214" y="4113022"/>
                    <a:pt x="6073267" y="4450080"/>
                    <a:pt x="5656453" y="4450080"/>
                  </a:cubicBezTo>
                  <a:lnTo>
                    <a:pt x="5656453" y="4433189"/>
                  </a:lnTo>
                  <a:lnTo>
                    <a:pt x="5656453" y="4450080"/>
                  </a:lnTo>
                  <a:lnTo>
                    <a:pt x="754761" y="4450080"/>
                  </a:lnTo>
                  <a:lnTo>
                    <a:pt x="754761" y="4433189"/>
                  </a:lnTo>
                  <a:lnTo>
                    <a:pt x="754761" y="4450080"/>
                  </a:lnTo>
                  <a:cubicBezTo>
                    <a:pt x="337947" y="4450207"/>
                    <a:pt x="0" y="4113022"/>
                    <a:pt x="0" y="3697097"/>
                  </a:cubicBezTo>
                  <a:lnTo>
                    <a:pt x="0" y="752983"/>
                  </a:lnTo>
                  <a:lnTo>
                    <a:pt x="16891" y="752983"/>
                  </a:lnTo>
                  <a:lnTo>
                    <a:pt x="0" y="752983"/>
                  </a:lnTo>
                  <a:moveTo>
                    <a:pt x="33909" y="752983"/>
                  </a:moveTo>
                  <a:lnTo>
                    <a:pt x="33909" y="3697097"/>
                  </a:lnTo>
                  <a:lnTo>
                    <a:pt x="16891" y="3697097"/>
                  </a:lnTo>
                  <a:lnTo>
                    <a:pt x="33909" y="3697097"/>
                  </a:lnTo>
                  <a:cubicBezTo>
                    <a:pt x="33909" y="4094226"/>
                    <a:pt x="356616" y="4416171"/>
                    <a:pt x="754761" y="4416171"/>
                  </a:cubicBezTo>
                  <a:lnTo>
                    <a:pt x="5656453" y="4416171"/>
                  </a:lnTo>
                  <a:cubicBezTo>
                    <a:pt x="6054598" y="4416171"/>
                    <a:pt x="6377305" y="4094226"/>
                    <a:pt x="6377305" y="3697097"/>
                  </a:cubicBezTo>
                  <a:lnTo>
                    <a:pt x="6377305" y="752983"/>
                  </a:lnTo>
                  <a:cubicBezTo>
                    <a:pt x="6377305" y="355854"/>
                    <a:pt x="6054598" y="33909"/>
                    <a:pt x="5656453" y="33909"/>
                  </a:cubicBezTo>
                  <a:lnTo>
                    <a:pt x="754761" y="33909"/>
                  </a:lnTo>
                  <a:lnTo>
                    <a:pt x="754761" y="16891"/>
                  </a:lnTo>
                  <a:lnTo>
                    <a:pt x="754761" y="33909"/>
                  </a:lnTo>
                  <a:cubicBezTo>
                    <a:pt x="356616" y="33909"/>
                    <a:pt x="33909" y="355854"/>
                    <a:pt x="33909" y="752983"/>
                  </a:cubicBezTo>
                  <a:close/>
                </a:path>
              </a:pathLst>
            </a:custGeom>
            <a:solidFill>
              <a:srgbClr val="1C334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6411191" cy="4478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60"/>
                </a:lnSpc>
              </a:pPr>
              <a:r>
                <a:rPr lang="en-US" sz="2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Non ha senso spendere migliaia di euro per un ufficio in casa che utilizzerai solo occasionalmente.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268123" y="5222598"/>
            <a:ext cx="4808393" cy="3337614"/>
            <a:chOff x="0" y="0"/>
            <a:chExt cx="6411191" cy="4450152"/>
          </a:xfrm>
        </p:grpSpPr>
        <p:sp>
          <p:nvSpPr>
            <p:cNvPr id="17" name="Freeform 17"/>
            <p:cNvSpPr/>
            <p:nvPr/>
          </p:nvSpPr>
          <p:spPr>
            <a:xfrm>
              <a:off x="16891" y="16891"/>
              <a:ext cx="6377305" cy="4416298"/>
            </a:xfrm>
            <a:custGeom>
              <a:avLst/>
              <a:gdLst/>
              <a:ahLst/>
              <a:cxnLst/>
              <a:rect l="l" t="t" r="r" b="b"/>
              <a:pathLst>
                <a:path w="6377305" h="4416298">
                  <a:moveTo>
                    <a:pt x="0" y="736092"/>
                  </a:moveTo>
                  <a:cubicBezTo>
                    <a:pt x="0" y="329565"/>
                    <a:pt x="330327" y="0"/>
                    <a:pt x="737743" y="0"/>
                  </a:cubicBezTo>
                  <a:lnTo>
                    <a:pt x="5639562" y="0"/>
                  </a:lnTo>
                  <a:cubicBezTo>
                    <a:pt x="6046978" y="0"/>
                    <a:pt x="6377305" y="329565"/>
                    <a:pt x="6377305" y="736092"/>
                  </a:cubicBezTo>
                  <a:lnTo>
                    <a:pt x="6377305" y="3680206"/>
                  </a:lnTo>
                  <a:cubicBezTo>
                    <a:pt x="6377305" y="4086733"/>
                    <a:pt x="6046978" y="4416298"/>
                    <a:pt x="5639562" y="4416298"/>
                  </a:cubicBezTo>
                  <a:lnTo>
                    <a:pt x="737870" y="4416298"/>
                  </a:lnTo>
                  <a:cubicBezTo>
                    <a:pt x="330454" y="4416298"/>
                    <a:pt x="127" y="4086733"/>
                    <a:pt x="127" y="3680206"/>
                  </a:cubicBezTo>
                  <a:close/>
                </a:path>
              </a:pathLst>
            </a:custGeom>
            <a:solidFill>
              <a:srgbClr val="9BBB59">
                <a:alpha val="5882"/>
              </a:srgbClr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6411214" cy="4450207"/>
            </a:xfrm>
            <a:custGeom>
              <a:avLst/>
              <a:gdLst/>
              <a:ahLst/>
              <a:cxnLst/>
              <a:rect l="l" t="t" r="r" b="b"/>
              <a:pathLst>
                <a:path w="6411214" h="4450207">
                  <a:moveTo>
                    <a:pt x="0" y="752983"/>
                  </a:moveTo>
                  <a:cubicBezTo>
                    <a:pt x="0" y="337058"/>
                    <a:pt x="337947" y="0"/>
                    <a:pt x="754761" y="0"/>
                  </a:cubicBezTo>
                  <a:lnTo>
                    <a:pt x="5656453" y="0"/>
                  </a:lnTo>
                  <a:lnTo>
                    <a:pt x="5656453" y="16891"/>
                  </a:lnTo>
                  <a:lnTo>
                    <a:pt x="5656453" y="0"/>
                  </a:lnTo>
                  <a:cubicBezTo>
                    <a:pt x="6073267" y="0"/>
                    <a:pt x="6411214" y="337058"/>
                    <a:pt x="6411214" y="752983"/>
                  </a:cubicBezTo>
                  <a:lnTo>
                    <a:pt x="6394323" y="752983"/>
                  </a:lnTo>
                  <a:lnTo>
                    <a:pt x="6411214" y="752983"/>
                  </a:lnTo>
                  <a:lnTo>
                    <a:pt x="6411214" y="3697097"/>
                  </a:lnTo>
                  <a:lnTo>
                    <a:pt x="6394323" y="3697097"/>
                  </a:lnTo>
                  <a:lnTo>
                    <a:pt x="6411214" y="3697097"/>
                  </a:lnTo>
                  <a:cubicBezTo>
                    <a:pt x="6411214" y="4113022"/>
                    <a:pt x="6073267" y="4450080"/>
                    <a:pt x="5656453" y="4450080"/>
                  </a:cubicBezTo>
                  <a:lnTo>
                    <a:pt x="5656453" y="4433189"/>
                  </a:lnTo>
                  <a:lnTo>
                    <a:pt x="5656453" y="4450080"/>
                  </a:lnTo>
                  <a:lnTo>
                    <a:pt x="754761" y="4450080"/>
                  </a:lnTo>
                  <a:lnTo>
                    <a:pt x="754761" y="4433189"/>
                  </a:lnTo>
                  <a:lnTo>
                    <a:pt x="754761" y="4450080"/>
                  </a:lnTo>
                  <a:cubicBezTo>
                    <a:pt x="337947" y="4450207"/>
                    <a:pt x="0" y="4113022"/>
                    <a:pt x="0" y="3697097"/>
                  </a:cubicBezTo>
                  <a:lnTo>
                    <a:pt x="0" y="752983"/>
                  </a:lnTo>
                  <a:lnTo>
                    <a:pt x="16891" y="752983"/>
                  </a:lnTo>
                  <a:lnTo>
                    <a:pt x="0" y="752983"/>
                  </a:lnTo>
                  <a:moveTo>
                    <a:pt x="33909" y="752983"/>
                  </a:moveTo>
                  <a:lnTo>
                    <a:pt x="33909" y="3697097"/>
                  </a:lnTo>
                  <a:lnTo>
                    <a:pt x="16891" y="3697097"/>
                  </a:lnTo>
                  <a:lnTo>
                    <a:pt x="33909" y="3697097"/>
                  </a:lnTo>
                  <a:cubicBezTo>
                    <a:pt x="33909" y="4094226"/>
                    <a:pt x="356616" y="4416171"/>
                    <a:pt x="754761" y="4416171"/>
                  </a:cubicBezTo>
                  <a:lnTo>
                    <a:pt x="5656453" y="4416171"/>
                  </a:lnTo>
                  <a:cubicBezTo>
                    <a:pt x="6054598" y="4416171"/>
                    <a:pt x="6377305" y="4094226"/>
                    <a:pt x="6377305" y="3697097"/>
                  </a:cubicBezTo>
                  <a:lnTo>
                    <a:pt x="6377305" y="752983"/>
                  </a:lnTo>
                  <a:cubicBezTo>
                    <a:pt x="6377305" y="355854"/>
                    <a:pt x="6054598" y="33909"/>
                    <a:pt x="5656453" y="33909"/>
                  </a:cubicBezTo>
                  <a:lnTo>
                    <a:pt x="754761" y="33909"/>
                  </a:lnTo>
                  <a:lnTo>
                    <a:pt x="754761" y="16891"/>
                  </a:lnTo>
                  <a:lnTo>
                    <a:pt x="754761" y="33909"/>
                  </a:lnTo>
                  <a:cubicBezTo>
                    <a:pt x="356616" y="33909"/>
                    <a:pt x="33909" y="355854"/>
                    <a:pt x="33909" y="752983"/>
                  </a:cubicBezTo>
                  <a:close/>
                </a:path>
              </a:pathLst>
            </a:custGeom>
            <a:solidFill>
              <a:srgbClr val="1C334E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6411191" cy="4478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60"/>
                </a:lnSpc>
              </a:pPr>
              <a:r>
                <a:rPr lang="en-US" sz="2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Una soluzione ponte per un utilizzo a lungo termine sarebbe fastidiosa: </a:t>
              </a:r>
            </a:p>
            <a:p>
              <a:pPr marL="0" lvl="0" indent="0" algn="ctr">
                <a:lnSpc>
                  <a:spcPts val="3360"/>
                </a:lnSpc>
              </a:pPr>
              <a:r>
                <a:rPr lang="en-US" sz="2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ad esempio, lavorare al tavolo della cucina.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-1190852" y="9449438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640679" y="9449438"/>
            <a:ext cx="13310752" cy="837562"/>
          </a:xfrm>
          <a:custGeom>
            <a:avLst/>
            <a:gdLst/>
            <a:ahLst/>
            <a:cxnLst/>
            <a:rect l="l" t="t" r="r" b="b"/>
            <a:pathLst>
              <a:path w="13310752" h="837562">
                <a:moveTo>
                  <a:pt x="0" y="0"/>
                </a:moveTo>
                <a:lnTo>
                  <a:pt x="13310752" y="0"/>
                </a:lnTo>
                <a:lnTo>
                  <a:pt x="1331075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283439" y="9449438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Scrivania per lavorare da casa con riempimento solido"/>
          <p:cNvSpPr/>
          <p:nvPr/>
        </p:nvSpPr>
        <p:spPr>
          <a:xfrm>
            <a:off x="8077200" y="3220666"/>
            <a:ext cx="1295400" cy="1295400"/>
          </a:xfrm>
          <a:custGeom>
            <a:avLst/>
            <a:gdLst/>
            <a:ahLst/>
            <a:cxnLst/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 descr="Porta aperta con riempimento solido"/>
          <p:cNvSpPr/>
          <p:nvPr/>
        </p:nvSpPr>
        <p:spPr>
          <a:xfrm>
            <a:off x="2514600" y="3411166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 descr="Finestra con riempimento solido"/>
          <p:cNvSpPr/>
          <p:nvPr/>
        </p:nvSpPr>
        <p:spPr>
          <a:xfrm>
            <a:off x="14478000" y="3411166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46544" y="935970"/>
            <a:ext cx="9362868" cy="747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38"/>
              </a:lnSpc>
            </a:pPr>
            <a:r>
              <a:rPr lang="en-US" sz="4812" b="1" spc="-144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TRE LINEE GUIDA FONDAMENTALI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46544" y="1699841"/>
            <a:ext cx="9362868" cy="73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9"/>
              </a:lnSpc>
            </a:pPr>
            <a:r>
              <a:rPr lang="en-US" sz="3999" b="1" i="1" spc="-149">
                <a:solidFill>
                  <a:srgbClr val="002C4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Un ufficio in casa dovrebbe essere: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1497" y="4506540"/>
            <a:ext cx="3311453" cy="76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50"/>
              </a:lnSpc>
            </a:pPr>
            <a:r>
              <a:rPr lang="en-US" sz="5000" b="1" spc="-150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SEPARATO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05600" y="4506540"/>
            <a:ext cx="4360827" cy="76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50"/>
              </a:lnSpc>
            </a:pPr>
            <a:r>
              <a:rPr lang="en-US" sz="5000" b="1" spc="-150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STAZIONARIO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889840" y="4506541"/>
            <a:ext cx="4212077" cy="76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50"/>
              </a:lnSpc>
            </a:pPr>
            <a:r>
              <a:rPr lang="en-US" sz="5000" b="1" spc="-150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COMPATIBILE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9407" y="5740399"/>
            <a:ext cx="5324268" cy="1387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9"/>
              </a:lnSpc>
            </a:pPr>
            <a:r>
              <a:rPr lang="en-US" sz="3000" b="1" spc="-150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Un ufficio dovrebbe avere uno spazio dedicato.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23880" y="5787396"/>
            <a:ext cx="5324268" cy="210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9"/>
              </a:lnSpc>
            </a:pPr>
            <a:r>
              <a:rPr lang="en-US" sz="3000" b="1" spc="-150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Spostarsi tra diverse sedi può compromettere il flusso di lavoro.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32357" y="5610225"/>
            <a:ext cx="6127043" cy="2816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9"/>
              </a:lnSpc>
            </a:pPr>
            <a:r>
              <a:rPr lang="en-US" sz="3000" b="1" spc="-150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Trova un posto ben illuminato, preferibilmente vicino alla finestra, ordinato e privo di distrazioni.</a:t>
            </a:r>
          </a:p>
        </p:txBody>
      </p:sp>
      <p:sp>
        <p:nvSpPr>
          <p:cNvPr id="13" name="Freeform 13"/>
          <p:cNvSpPr/>
          <p:nvPr/>
        </p:nvSpPr>
        <p:spPr>
          <a:xfrm>
            <a:off x="-1114307" y="9379653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717224" y="9379653"/>
            <a:ext cx="13310752" cy="837562"/>
          </a:xfrm>
          <a:custGeom>
            <a:avLst/>
            <a:gdLst/>
            <a:ahLst/>
            <a:cxnLst/>
            <a:rect l="l" t="t" r="r" b="b"/>
            <a:pathLst>
              <a:path w="13310752" h="837562">
                <a:moveTo>
                  <a:pt x="0" y="0"/>
                </a:moveTo>
                <a:lnTo>
                  <a:pt x="13310752" y="0"/>
                </a:lnTo>
                <a:lnTo>
                  <a:pt x="1331075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359984" y="9379653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01626" flipV="1">
            <a:off x="-167030" y="-729217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2" b="-2"/>
            </a:stretch>
          </a:blipFill>
        </p:spPr>
      </p:sp>
      <p:sp>
        <p:nvSpPr>
          <p:cNvPr id="17" name="Freeform 17"/>
          <p:cNvSpPr/>
          <p:nvPr/>
        </p:nvSpPr>
        <p:spPr>
          <a:xfrm rot="-10602057">
            <a:off x="11989811" y="-670619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48" b="-48"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52866" y="846328"/>
            <a:ext cx="12999720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0"/>
              </a:lnSpc>
            </a:pPr>
            <a:r>
              <a:rPr lang="en-US" sz="46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Consigli e suggerimenti per gli acquisti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48027" y="3396540"/>
            <a:ext cx="6301453" cy="4200968"/>
            <a:chOff x="0" y="0"/>
            <a:chExt cx="8257639" cy="5505092"/>
          </a:xfrm>
        </p:grpSpPr>
        <p:sp>
          <p:nvSpPr>
            <p:cNvPr id="4" name="Freeform 4" descr="Una sedia rotta contro un muro  Descrizione generata automaticamente"/>
            <p:cNvSpPr/>
            <p:nvPr/>
          </p:nvSpPr>
          <p:spPr>
            <a:xfrm>
              <a:off x="0" y="0"/>
              <a:ext cx="8257667" cy="5505069"/>
            </a:xfrm>
            <a:custGeom>
              <a:avLst/>
              <a:gdLst/>
              <a:ahLst/>
              <a:cxnLst/>
              <a:rect l="l" t="t" r="r" b="b"/>
              <a:pathLst>
                <a:path w="8257667" h="5505069">
                  <a:moveTo>
                    <a:pt x="0" y="0"/>
                  </a:moveTo>
                  <a:lnTo>
                    <a:pt x="8257667" y="0"/>
                  </a:lnTo>
                  <a:lnTo>
                    <a:pt x="8257667" y="5505069"/>
                  </a:lnTo>
                  <a:lnTo>
                    <a:pt x="0" y="5505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 descr="Salvadanaio con riempimento solido"/>
          <p:cNvSpPr/>
          <p:nvPr/>
        </p:nvSpPr>
        <p:spPr>
          <a:xfrm>
            <a:off x="7620000" y="1684506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979276" y="1863217"/>
            <a:ext cx="8612156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Non dovresti risparmiare </a:t>
            </a:r>
            <a:r>
              <a:rPr lang="en-US" sz="30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soldi su una sedia da scrivania.</a:t>
            </a:r>
          </a:p>
        </p:txBody>
      </p:sp>
      <p:sp>
        <p:nvSpPr>
          <p:cNvPr id="7" name="Freeform 7" descr="Webcam con riempimento solido"/>
          <p:cNvSpPr/>
          <p:nvPr/>
        </p:nvSpPr>
        <p:spPr>
          <a:xfrm>
            <a:off x="7620000" y="3058605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979276" y="3215767"/>
            <a:ext cx="958693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20"/>
              </a:lnSpc>
            </a:pPr>
            <a:r>
              <a:rPr lang="en-US" sz="31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Molte conference call? Investi in una buona webcam.</a:t>
            </a:r>
          </a:p>
        </p:txBody>
      </p:sp>
      <p:sp>
        <p:nvSpPr>
          <p:cNvPr id="9" name="Freeform 9" descr="Router wireless con riempimento solido"/>
          <p:cNvSpPr/>
          <p:nvPr/>
        </p:nvSpPr>
        <p:spPr>
          <a:xfrm>
            <a:off x="7642698" y="4608013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006839" y="4460825"/>
            <a:ext cx="9586933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Una connessione Internet stabile è essenziale.</a:t>
            </a:r>
          </a:p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Ethernet &gt; WLAN.</a:t>
            </a:r>
          </a:p>
        </p:txBody>
      </p:sp>
      <p:sp>
        <p:nvSpPr>
          <p:cNvPr id="11" name="Freeform 11" descr="Ventilatore con riempimento solido"/>
          <p:cNvSpPr/>
          <p:nvPr/>
        </p:nvSpPr>
        <p:spPr>
          <a:xfrm>
            <a:off x="7620000" y="6162451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006838" y="6165794"/>
            <a:ext cx="9586933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Umidificatore o ventilatore per un sufficiente ricambio d'aria.</a:t>
            </a:r>
          </a:p>
        </p:txBody>
      </p:sp>
      <p:sp>
        <p:nvSpPr>
          <p:cNvPr id="13" name="Freeform 13" descr="Televisione con riempimento solido"/>
          <p:cNvSpPr/>
          <p:nvPr/>
        </p:nvSpPr>
        <p:spPr>
          <a:xfrm>
            <a:off x="7620000" y="7521209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979276" y="7435484"/>
            <a:ext cx="9586933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Scrivania e/o monitor regolabili in altezza per prevenire il mal di schiena.</a:t>
            </a:r>
          </a:p>
        </p:txBody>
      </p:sp>
      <p:sp>
        <p:nvSpPr>
          <p:cNvPr id="15" name="Freeform 15" descr="Lampione con riempimento solido"/>
          <p:cNvSpPr/>
          <p:nvPr/>
        </p:nvSpPr>
        <p:spPr>
          <a:xfrm>
            <a:off x="7620000" y="8879967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979276" y="8962269"/>
            <a:ext cx="958693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19"/>
              </a:lnSpc>
            </a:pPr>
            <a:r>
              <a:rPr lang="en-US" sz="30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Una lampada da scrivania, soprattutto se lavori di sera.</a:t>
            </a:r>
          </a:p>
        </p:txBody>
      </p:sp>
      <p:sp>
        <p:nvSpPr>
          <p:cNvPr id="17" name="Freeform 17"/>
          <p:cNvSpPr/>
          <p:nvPr/>
        </p:nvSpPr>
        <p:spPr>
          <a:xfrm rot="-201626" flipV="1">
            <a:off x="164472" y="-833067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t="-2" b="-2"/>
            </a:stretch>
          </a:blipFill>
        </p:spPr>
      </p:sp>
      <p:sp>
        <p:nvSpPr>
          <p:cNvPr id="18" name="Freeform 18"/>
          <p:cNvSpPr/>
          <p:nvPr/>
        </p:nvSpPr>
        <p:spPr>
          <a:xfrm rot="-10602057">
            <a:off x="12321313" y="-774469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t="-48" b="-48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-3106" y="1422950"/>
          <a:ext cx="18288000" cy="8166897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3179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2390" marR="72390" marT="72390" marB="7239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72390" marR="72390" marT="72390" marB="7239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317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50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4200" u="none" strike="noStrike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Comodità ed efficienza personale</a:t>
                      </a:r>
                      <a:endParaRPr lang="en-US" sz="1100"/>
                    </a:p>
                  </a:txBody>
                  <a:tcPr marL="72390" marR="72390" marT="72390" marB="7239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50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4200" u="none" strike="noStrike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Mancanza di sicurezza dei dati</a:t>
                      </a:r>
                      <a:endParaRPr lang="en-US" sz="1100"/>
                    </a:p>
                  </a:txBody>
                  <a:tcPr marL="72390" marR="72390" marT="72390" marB="7239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598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50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4200" u="none" strike="noStrike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Soddisfazione dei dipendenti</a:t>
                      </a:r>
                      <a:endParaRPr lang="en-US" sz="1100"/>
                    </a:p>
                  </a:txBody>
                  <a:tcPr marL="72390" marR="72390" marT="72390" marB="7239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50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4200" u="none" strike="noStrike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Lacuna di sicurezza nella rete</a:t>
                      </a:r>
                      <a:endParaRPr lang="en-US" sz="1100"/>
                    </a:p>
                  </a:txBody>
                  <a:tcPr marL="72390" marR="72390" marT="72390" marB="7239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925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50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4200" u="none" strike="noStrike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Facile da usare</a:t>
                      </a:r>
                      <a:endParaRPr lang="en-US" sz="1100"/>
                    </a:p>
                    <a:p>
                      <a:pPr marL="0" lvl="0" indent="0" algn="ctr">
                        <a:lnSpc>
                          <a:spcPts val="5040"/>
                        </a:lnSpc>
                        <a:spcBef>
                          <a:spcPct val="0"/>
                        </a:spcBef>
                      </a:pPr>
                      <a:endParaRPr lang="en-US" sz="1100"/>
                    </a:p>
                  </a:txBody>
                  <a:tcPr marL="72390" marR="72390" marT="72390" marB="7239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50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4200" u="none" strike="noStrike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Conformità al GDPR?</a:t>
                      </a:r>
                      <a:endParaRPr lang="en-US" sz="1100"/>
                    </a:p>
                  </a:txBody>
                  <a:tcPr marL="72390" marR="72390" marT="72390" marB="7239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211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50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4200" u="none" strike="noStrike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Flessibile e mobile</a:t>
                      </a:r>
                      <a:endParaRPr lang="en-US" sz="1100"/>
                    </a:p>
                  </a:txBody>
                  <a:tcPr marL="72390" marR="72390" marT="72390" marB="7239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50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4200" u="none" strike="noStrike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Software e hardware eterogenei in azienda</a:t>
                      </a:r>
                      <a:endParaRPr lang="en-US" sz="1100"/>
                    </a:p>
                  </a:txBody>
                  <a:tcPr marL="72390" marR="72390" marT="72390" marB="7239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317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50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4200" u="none" strike="noStrike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Risparmio sui costi per l'azienda</a:t>
                      </a:r>
                      <a:endParaRPr lang="en-US" sz="1100"/>
                    </a:p>
                  </a:txBody>
                  <a:tcPr marL="72390" marR="72390" marT="72390" marB="7239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50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4200" u="none" strike="noStrike">
                          <a:solidFill>
                            <a:srgbClr val="000000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Registrazione difficile per l'IT</a:t>
                      </a:r>
                      <a:endParaRPr lang="en-US" sz="1100"/>
                    </a:p>
                  </a:txBody>
                  <a:tcPr marL="72390" marR="72390" marT="72390" marB="7239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Freeform 3" descr="Distintivo Segui con riempimento pieno"/>
          <p:cNvSpPr/>
          <p:nvPr/>
        </p:nvSpPr>
        <p:spPr>
          <a:xfrm>
            <a:off x="3958554" y="1559105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 descr="Badge Non seguire con riempimento pieno"/>
          <p:cNvSpPr/>
          <p:nvPr/>
        </p:nvSpPr>
        <p:spPr>
          <a:xfrm>
            <a:off x="13699416" y="1559105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30860" y="280511"/>
            <a:ext cx="9820068" cy="74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8"/>
              </a:lnSpc>
            </a:pPr>
            <a:r>
              <a:rPr lang="en-US" sz="4875" b="1" spc="-146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BYOD: PORTA IL TUO DISPOSITIVO</a:t>
            </a:r>
          </a:p>
        </p:txBody>
      </p:sp>
      <p:sp>
        <p:nvSpPr>
          <p:cNvPr id="6" name="Freeform 6"/>
          <p:cNvSpPr/>
          <p:nvPr/>
        </p:nvSpPr>
        <p:spPr>
          <a:xfrm>
            <a:off x="-1342907" y="9501376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488624" y="9501376"/>
            <a:ext cx="13310752" cy="837562"/>
          </a:xfrm>
          <a:custGeom>
            <a:avLst/>
            <a:gdLst/>
            <a:ahLst/>
            <a:cxnLst/>
            <a:rect l="l" t="t" r="r" b="b"/>
            <a:pathLst>
              <a:path w="13310752" h="837562">
                <a:moveTo>
                  <a:pt x="0" y="0"/>
                </a:moveTo>
                <a:lnTo>
                  <a:pt x="13310752" y="0"/>
                </a:lnTo>
                <a:lnTo>
                  <a:pt x="1331075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31384" y="9501376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52" y="-2262"/>
            <a:ext cx="8713709" cy="10289262"/>
            <a:chOff x="0" y="0"/>
            <a:chExt cx="11618279" cy="13719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18214" cy="13719048"/>
            </a:xfrm>
            <a:custGeom>
              <a:avLst/>
              <a:gdLst/>
              <a:ahLst/>
              <a:cxnLst/>
              <a:rect l="l" t="t" r="r" b="b"/>
              <a:pathLst>
                <a:path w="11618214" h="13719048">
                  <a:moveTo>
                    <a:pt x="0" y="0"/>
                  </a:moveTo>
                  <a:lnTo>
                    <a:pt x="0" y="13719048"/>
                  </a:lnTo>
                  <a:lnTo>
                    <a:pt x="11599926" y="13719048"/>
                  </a:lnTo>
                  <a:cubicBezTo>
                    <a:pt x="11599926" y="13719048"/>
                    <a:pt x="11617325" y="13583031"/>
                    <a:pt x="11618214" y="13329665"/>
                  </a:cubicBezTo>
                  <a:lnTo>
                    <a:pt x="11618214" y="13287502"/>
                  </a:lnTo>
                  <a:cubicBezTo>
                    <a:pt x="11614785" y="12321921"/>
                    <a:pt x="11369802" y="9823831"/>
                    <a:pt x="9261729" y="6692773"/>
                  </a:cubicBezTo>
                  <a:cubicBezTo>
                    <a:pt x="6444488" y="2508885"/>
                    <a:pt x="6949821" y="0"/>
                    <a:pt x="6949821" y="0"/>
                  </a:cubicBezTo>
                  <a:close/>
                </a:path>
              </a:pathLst>
            </a:custGeom>
            <a:blipFill>
              <a:blip r:embed="rId3"/>
              <a:stretch>
                <a:fillRect l="-38561" r="-38561"/>
              </a:stretch>
            </a:blipFill>
          </p:spPr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3252" y="-306094"/>
          <a:ext cx="18287999" cy="10784332"/>
        </p:xfrm>
        <a:graphic>
          <a:graphicData uri="http://schemas.openxmlformats.org/drawingml/2006/table">
            <a:tbl>
              <a:tblPr/>
              <a:tblGrid>
                <a:gridCol w="6071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5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1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8771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1 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Definizione di modelli di lavoro ibridi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vantaggi e svantaggi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2 </a:t>
                      </a: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progettazione di modelli di lavoro ibridi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lavoro ibrido nelle PMI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3 </a:t>
                      </a:r>
                      <a:endParaRPr lang="en-US" sz="1100"/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comunicazione e collaborazione 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ruolo del cloud computing</a:t>
                      </a:r>
                    </a:p>
                  </a:txBody>
                  <a:tcPr marT="91440" marB="9144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661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4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superare le sfide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promuovere la produttività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5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cultura organizzativa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identità aziendale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sng" strike="noStrike">
                          <a:solidFill>
                            <a:srgbClr val="1F497D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SOMMARIO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Freeform 5" descr="Appunti Contorno spuntato"/>
          <p:cNvSpPr/>
          <p:nvPr/>
        </p:nvSpPr>
        <p:spPr>
          <a:xfrm>
            <a:off x="14372663" y="6126244"/>
            <a:ext cx="1447800" cy="1447800"/>
          </a:xfrm>
          <a:custGeom>
            <a:avLst/>
            <a:gdLst/>
            <a:ahLst/>
            <a:cxnLst/>
            <a:rect l="l" t="t" r="r" b="b"/>
            <a:pathLst>
              <a:path w="1447800" h="1447800">
                <a:moveTo>
                  <a:pt x="0" y="0"/>
                </a:moveTo>
                <a:lnTo>
                  <a:pt x="1447800" y="0"/>
                </a:lnTo>
                <a:lnTo>
                  <a:pt x="1447800" y="1447800"/>
                </a:lnTo>
                <a:lnTo>
                  <a:pt x="0" y="1447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52" y="-2262"/>
            <a:ext cx="8713709" cy="10289262"/>
            <a:chOff x="0" y="0"/>
            <a:chExt cx="11618279" cy="13719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18214" cy="13719048"/>
            </a:xfrm>
            <a:custGeom>
              <a:avLst/>
              <a:gdLst/>
              <a:ahLst/>
              <a:cxnLst/>
              <a:rect l="l" t="t" r="r" b="b"/>
              <a:pathLst>
                <a:path w="11618214" h="13719048">
                  <a:moveTo>
                    <a:pt x="0" y="0"/>
                  </a:moveTo>
                  <a:lnTo>
                    <a:pt x="0" y="13719048"/>
                  </a:lnTo>
                  <a:lnTo>
                    <a:pt x="11599926" y="13719048"/>
                  </a:lnTo>
                  <a:cubicBezTo>
                    <a:pt x="11599926" y="13719048"/>
                    <a:pt x="11617325" y="13583031"/>
                    <a:pt x="11618214" y="13329665"/>
                  </a:cubicBezTo>
                  <a:lnTo>
                    <a:pt x="11618214" y="13287502"/>
                  </a:lnTo>
                  <a:cubicBezTo>
                    <a:pt x="11614785" y="12321921"/>
                    <a:pt x="11369802" y="9823831"/>
                    <a:pt x="9261729" y="6692773"/>
                  </a:cubicBezTo>
                  <a:cubicBezTo>
                    <a:pt x="6444488" y="2508885"/>
                    <a:pt x="6949821" y="0"/>
                    <a:pt x="6949821" y="0"/>
                  </a:cubicBezTo>
                  <a:close/>
                </a:path>
              </a:pathLst>
            </a:custGeom>
            <a:blipFill>
              <a:blip r:embed="rId3"/>
              <a:stretch>
                <a:fillRect l="-38561" r="-38561"/>
              </a:stretch>
            </a:blipFill>
          </p:spPr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3252" y="-94301"/>
          <a:ext cx="18288000" cy="10505863"/>
        </p:xfrm>
        <a:graphic>
          <a:graphicData uri="http://schemas.openxmlformats.org/drawingml/2006/table">
            <a:tbl>
              <a:tblPr/>
              <a:tblGrid>
                <a:gridCol w="6020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1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0874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1 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Definizione di modelli di lavoro ibridi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vantaggi e svantaggi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2 </a:t>
                      </a: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progettazione di modelli di lavoro ibridi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lavoro ibrido nelle PMI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3 </a:t>
                      </a:r>
                      <a:endParaRPr lang="en-US" sz="1100"/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comunicazione e collaborazione 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ruolo del cloud computing</a:t>
                      </a:r>
                    </a:p>
                  </a:txBody>
                  <a:tcPr marT="91440" marB="9144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711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4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superare le sfide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promuovere la produttività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5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cultura organizzativa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identità aziendale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sng" strike="noStrike">
                          <a:solidFill>
                            <a:srgbClr val="1F497D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SOMMARIO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Freeform 5" descr="Appunti Contorno spuntato"/>
          <p:cNvSpPr/>
          <p:nvPr/>
        </p:nvSpPr>
        <p:spPr>
          <a:xfrm>
            <a:off x="14539072" y="6262397"/>
            <a:ext cx="1447800" cy="1447800"/>
          </a:xfrm>
          <a:custGeom>
            <a:avLst/>
            <a:gdLst/>
            <a:ahLst/>
            <a:cxnLst/>
            <a:rect l="l" t="t" r="r" b="b"/>
            <a:pathLst>
              <a:path w="1447800" h="1447800">
                <a:moveTo>
                  <a:pt x="0" y="0"/>
                </a:moveTo>
                <a:lnTo>
                  <a:pt x="1447800" y="0"/>
                </a:lnTo>
                <a:lnTo>
                  <a:pt x="1447800" y="1447800"/>
                </a:lnTo>
                <a:lnTo>
                  <a:pt x="0" y="1447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3934236" cy="10289262"/>
            <a:chOff x="0" y="0"/>
            <a:chExt cx="18578981" cy="13719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578957" cy="13719048"/>
            </a:xfrm>
            <a:custGeom>
              <a:avLst/>
              <a:gdLst/>
              <a:ahLst/>
              <a:cxnLst/>
              <a:rect l="l" t="t" r="r" b="b"/>
              <a:pathLst>
                <a:path w="18578957" h="13719048">
                  <a:moveTo>
                    <a:pt x="0" y="0"/>
                  </a:moveTo>
                  <a:lnTo>
                    <a:pt x="0" y="13719048"/>
                  </a:lnTo>
                  <a:lnTo>
                    <a:pt x="18549747" y="13719048"/>
                  </a:lnTo>
                  <a:cubicBezTo>
                    <a:pt x="18549747" y="13719048"/>
                    <a:pt x="18577561" y="13583031"/>
                    <a:pt x="18578957" y="13329665"/>
                  </a:cubicBezTo>
                  <a:lnTo>
                    <a:pt x="18578957" y="13287502"/>
                  </a:lnTo>
                  <a:cubicBezTo>
                    <a:pt x="18573496" y="12321921"/>
                    <a:pt x="18181828" y="9823831"/>
                    <a:pt x="14810612" y="6692773"/>
                  </a:cubicBezTo>
                  <a:cubicBezTo>
                    <a:pt x="10305542" y="2508885"/>
                    <a:pt x="11113516" y="0"/>
                    <a:pt x="11113516" y="0"/>
                  </a:cubicBezTo>
                  <a:close/>
                </a:path>
              </a:pathLst>
            </a:custGeom>
            <a:blipFill>
              <a:blip r:embed="rId3"/>
              <a:stretch>
                <a:fillRect l="-5381" r="-5381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868526" y="464256"/>
            <a:ext cx="10819736" cy="749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23"/>
              </a:lnSpc>
            </a:pPr>
            <a:r>
              <a:rPr lang="en-US" sz="5000" b="1" spc="-14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RISULTATI DI APPRENDIMENTO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24294" y="3044608"/>
            <a:ext cx="9696006" cy="6233264"/>
            <a:chOff x="0" y="0"/>
            <a:chExt cx="12881113" cy="82808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881229" cy="8280908"/>
            </a:xfrm>
            <a:custGeom>
              <a:avLst/>
              <a:gdLst/>
              <a:ahLst/>
              <a:cxnLst/>
              <a:rect l="l" t="t" r="r" b="b"/>
              <a:pathLst>
                <a:path w="12881229" h="8280908">
                  <a:moveTo>
                    <a:pt x="0" y="1380236"/>
                  </a:moveTo>
                  <a:cubicBezTo>
                    <a:pt x="0" y="617982"/>
                    <a:pt x="617982" y="0"/>
                    <a:pt x="1380236" y="0"/>
                  </a:cubicBezTo>
                  <a:lnTo>
                    <a:pt x="11500993" y="0"/>
                  </a:lnTo>
                  <a:cubicBezTo>
                    <a:pt x="12263248" y="0"/>
                    <a:pt x="12881229" y="617982"/>
                    <a:pt x="12881229" y="1380236"/>
                  </a:cubicBezTo>
                  <a:lnTo>
                    <a:pt x="12881229" y="6900672"/>
                  </a:lnTo>
                  <a:cubicBezTo>
                    <a:pt x="12881229" y="7662926"/>
                    <a:pt x="12263248" y="8280908"/>
                    <a:pt x="11500993" y="8280908"/>
                  </a:cubicBezTo>
                  <a:lnTo>
                    <a:pt x="1380236" y="8280908"/>
                  </a:lnTo>
                  <a:cubicBezTo>
                    <a:pt x="617982" y="8280908"/>
                    <a:pt x="0" y="7662926"/>
                    <a:pt x="0" y="6900672"/>
                  </a:cubicBezTo>
                  <a:close/>
                </a:path>
              </a:pathLst>
            </a:custGeom>
            <a:solidFill>
              <a:srgbClr val="FFFFFF">
                <a:alpha val="83529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2881113" cy="8357071"/>
            </a:xfrm>
            <a:prstGeom prst="rect">
              <a:avLst/>
            </a:prstGeom>
          </p:spPr>
          <p:txBody>
            <a:bodyPr lIns="50985" tIns="50985" rIns="50985" bIns="50985" rtlCol="0" anchor="ctr"/>
            <a:lstStyle/>
            <a:p>
              <a:pPr marL="424033" lvl="1" indent="-212017" algn="l">
                <a:lnSpc>
                  <a:spcPts val="4217"/>
                </a:lnSpc>
                <a:buFont typeface="Arial"/>
                <a:buChar char="•"/>
              </a:pPr>
              <a:r>
                <a:rPr lang="en-US" sz="351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comprendere il termine “spazio di lavoro ibrido”;</a:t>
              </a:r>
            </a:p>
            <a:p>
              <a:pPr marL="0" lvl="0" indent="0" algn="l">
                <a:lnSpc>
                  <a:spcPts val="4217"/>
                </a:lnSpc>
              </a:pPr>
              <a:endParaRPr lang="en-US" sz="351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marL="424033" lvl="1" indent="-212017" algn="l">
                <a:lnSpc>
                  <a:spcPts val="4217"/>
                </a:lnSpc>
                <a:buFont typeface="Arial"/>
                <a:buChar char="•"/>
              </a:pPr>
              <a:r>
                <a:rPr lang="en-US" sz="351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come gestire lo spazio di lavoro ibrido dal punto di vista organizzativo e tecnico;</a:t>
              </a:r>
            </a:p>
            <a:p>
              <a:pPr marL="0" lvl="0" indent="0" algn="l">
                <a:lnSpc>
                  <a:spcPts val="4217"/>
                </a:lnSpc>
              </a:pPr>
              <a:endParaRPr lang="en-US" sz="351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marL="424033" lvl="1" indent="-212017" algn="l">
                <a:lnSpc>
                  <a:spcPts val="4217"/>
                </a:lnSpc>
                <a:buFont typeface="Arial"/>
                <a:buChar char="•"/>
              </a:pPr>
              <a:r>
                <a:rPr lang="en-US" sz="351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come implementare spazi di lavoro ibridi nella cultura aziendale;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62197" y="1775785"/>
            <a:ext cx="9220200" cy="914400"/>
            <a:chOff x="0" y="0"/>
            <a:chExt cx="12293600" cy="1219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293600" cy="1219200"/>
            </a:xfrm>
            <a:custGeom>
              <a:avLst/>
              <a:gdLst/>
              <a:ahLst/>
              <a:cxnLst/>
              <a:rect l="l" t="t" r="r" b="b"/>
              <a:pathLst>
                <a:path w="122936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lnTo>
                    <a:pt x="11684000" y="0"/>
                  </a:lnTo>
                  <a:cubicBezTo>
                    <a:pt x="12020677" y="0"/>
                    <a:pt x="12293600" y="272923"/>
                    <a:pt x="12293600" y="609600"/>
                  </a:cubicBezTo>
                  <a:cubicBezTo>
                    <a:pt x="12293600" y="946277"/>
                    <a:pt x="12020677" y="1219200"/>
                    <a:pt x="11684000" y="1219200"/>
                  </a:cubicBezTo>
                  <a:lnTo>
                    <a:pt x="609600" y="1219200"/>
                  </a:ln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00025"/>
              <a:ext cx="12293600" cy="1419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423"/>
                </a:lnSpc>
              </a:pPr>
              <a:r>
                <a:rPr lang="en-US" sz="3000" b="1" spc="-143">
                  <a:solidFill>
                    <a:srgbClr val="002C47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In questa serie di lezioni imparerai:</a:t>
              </a:r>
            </a:p>
          </p:txBody>
        </p:sp>
      </p:grpSp>
      <p:sp>
        <p:nvSpPr>
          <p:cNvPr id="11" name="Freeform 11" descr="Idea con riempimento solido"/>
          <p:cNvSpPr/>
          <p:nvPr/>
        </p:nvSpPr>
        <p:spPr>
          <a:xfrm>
            <a:off x="1028700" y="1873058"/>
            <a:ext cx="795659" cy="726358"/>
          </a:xfrm>
          <a:custGeom>
            <a:avLst/>
            <a:gdLst/>
            <a:ahLst/>
            <a:cxnLst/>
            <a:rect l="l" t="t" r="r" b="b"/>
            <a:pathLst>
              <a:path w="795659" h="726358">
                <a:moveTo>
                  <a:pt x="0" y="0"/>
                </a:moveTo>
                <a:lnTo>
                  <a:pt x="795659" y="0"/>
                </a:lnTo>
                <a:lnTo>
                  <a:pt x="795659" y="726358"/>
                </a:lnTo>
                <a:lnTo>
                  <a:pt x="0" y="726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4770" b="-4770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654439" y="1775785"/>
            <a:ext cx="7239000" cy="914400"/>
            <a:chOff x="0" y="0"/>
            <a:chExt cx="9652000" cy="1219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52000" cy="1219200"/>
            </a:xfrm>
            <a:custGeom>
              <a:avLst/>
              <a:gdLst/>
              <a:ahLst/>
              <a:cxnLst/>
              <a:rect l="l" t="t" r="r" b="b"/>
              <a:pathLst>
                <a:path w="9652000" h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lnTo>
                    <a:pt x="9042400" y="0"/>
                  </a:lnTo>
                  <a:cubicBezTo>
                    <a:pt x="9379077" y="0"/>
                    <a:pt x="9652000" y="272923"/>
                    <a:pt x="9652000" y="609600"/>
                  </a:cubicBezTo>
                  <a:cubicBezTo>
                    <a:pt x="9652000" y="946277"/>
                    <a:pt x="9379077" y="1219200"/>
                    <a:pt x="9042400" y="1219200"/>
                  </a:cubicBezTo>
                  <a:lnTo>
                    <a:pt x="609600" y="1219200"/>
                  </a:ln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00025"/>
              <a:ext cx="9652000" cy="1419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423"/>
                </a:lnSpc>
              </a:pPr>
              <a:r>
                <a:rPr lang="en-US" sz="3000" b="1" spc="-143">
                  <a:solidFill>
                    <a:srgbClr val="002C47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  Acquisirai le competenze per: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965471" y="2861567"/>
            <a:ext cx="6616936" cy="6396733"/>
            <a:chOff x="0" y="0"/>
            <a:chExt cx="8757477" cy="846603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57539" cy="8466079"/>
            </a:xfrm>
            <a:custGeom>
              <a:avLst/>
              <a:gdLst/>
              <a:ahLst/>
              <a:cxnLst/>
              <a:rect l="l" t="t" r="r" b="b"/>
              <a:pathLst>
                <a:path w="8757539" h="8466079">
                  <a:moveTo>
                    <a:pt x="0" y="3008260"/>
                  </a:moveTo>
                  <a:cubicBezTo>
                    <a:pt x="0" y="1346829"/>
                    <a:pt x="1317371" y="0"/>
                    <a:pt x="2942463" y="0"/>
                  </a:cubicBezTo>
                  <a:lnTo>
                    <a:pt x="5815076" y="0"/>
                  </a:lnTo>
                  <a:cubicBezTo>
                    <a:pt x="7440041" y="0"/>
                    <a:pt x="8757539" y="1346829"/>
                    <a:pt x="8757539" y="3008260"/>
                  </a:cubicBezTo>
                  <a:lnTo>
                    <a:pt x="8757539" y="5457819"/>
                  </a:lnTo>
                  <a:cubicBezTo>
                    <a:pt x="8757539" y="7119250"/>
                    <a:pt x="7440168" y="8466079"/>
                    <a:pt x="5815076" y="8466079"/>
                  </a:cubicBezTo>
                  <a:lnTo>
                    <a:pt x="2942463" y="8466079"/>
                  </a:lnTo>
                  <a:cubicBezTo>
                    <a:pt x="1317371" y="8466078"/>
                    <a:pt x="0" y="7119250"/>
                    <a:pt x="0" y="5457819"/>
                  </a:cubicBezTo>
                  <a:close/>
                </a:path>
              </a:pathLst>
            </a:custGeom>
            <a:solidFill>
              <a:srgbClr val="FFFFFF">
                <a:alpha val="6117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8757477" cy="8532714"/>
            </a:xfrm>
            <a:prstGeom prst="rect">
              <a:avLst/>
            </a:prstGeom>
          </p:spPr>
          <p:txBody>
            <a:bodyPr lIns="51178" tIns="51178" rIns="51178" bIns="51178" rtlCol="0" anchor="ctr"/>
            <a:lstStyle/>
            <a:p>
              <a:pPr marL="353476" lvl="1" indent="-176738" algn="l">
                <a:lnSpc>
                  <a:spcPts val="3515"/>
                </a:lnSpc>
                <a:buFont typeface="Arial"/>
                <a:buChar char="•"/>
              </a:pPr>
              <a:r>
                <a:rPr lang="en-US" sz="292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riflettere sull'efficienza del tuo lavoro in un ambiente di lavoro ibrido;</a:t>
              </a:r>
            </a:p>
            <a:p>
              <a:pPr marL="0" lvl="0" indent="0" algn="l">
                <a:lnSpc>
                  <a:spcPts val="3515"/>
                </a:lnSpc>
              </a:pPr>
              <a:endParaRPr lang="en-US" sz="292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marL="353476" lvl="1" indent="-176738" algn="l">
                <a:lnSpc>
                  <a:spcPts val="3515"/>
                </a:lnSpc>
                <a:buFont typeface="Arial"/>
                <a:buChar char="•"/>
              </a:pPr>
              <a:r>
                <a:rPr lang="en-US" sz="292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comunicare e collaborare efficacemente in un ambiente di lavoro ibrido;</a:t>
              </a:r>
            </a:p>
            <a:p>
              <a:pPr marL="0" lvl="0" indent="0" algn="l">
                <a:lnSpc>
                  <a:spcPts val="3515"/>
                </a:lnSpc>
              </a:pPr>
              <a:endParaRPr lang="en-US" sz="292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marL="353476" lvl="1" indent="-176738" algn="l">
                <a:lnSpc>
                  <a:spcPts val="3515"/>
                </a:lnSpc>
                <a:buFont typeface="Arial"/>
                <a:buChar char="•"/>
              </a:pPr>
              <a:r>
                <a:rPr lang="en-US" sz="292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Organizza una giornata lavorativa ibrida.</a:t>
              </a:r>
            </a:p>
          </p:txBody>
        </p:sp>
      </p:grpSp>
      <p:sp>
        <p:nvSpPr>
          <p:cNvPr id="18" name="Freeform 18" descr="Lampadina e ingranaggio con riempimento solido"/>
          <p:cNvSpPr/>
          <p:nvPr/>
        </p:nvSpPr>
        <p:spPr>
          <a:xfrm>
            <a:off x="10965471" y="1873058"/>
            <a:ext cx="732863" cy="732863"/>
          </a:xfrm>
          <a:custGeom>
            <a:avLst/>
            <a:gdLst/>
            <a:ahLst/>
            <a:cxnLst/>
            <a:rect l="l" t="t" r="r" b="b"/>
            <a:pathLst>
              <a:path w="732863" h="732863">
                <a:moveTo>
                  <a:pt x="0" y="0"/>
                </a:moveTo>
                <a:lnTo>
                  <a:pt x="732863" y="0"/>
                </a:lnTo>
                <a:lnTo>
                  <a:pt x="732863" y="732862"/>
                </a:lnTo>
                <a:lnTo>
                  <a:pt x="0" y="732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078727" flipV="1">
            <a:off x="-3305664" y="1987839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4992084"/>
                </a:moveTo>
                <a:lnTo>
                  <a:pt x="14314219" y="4992084"/>
                </a:lnTo>
                <a:lnTo>
                  <a:pt x="14314219" y="0"/>
                </a:lnTo>
                <a:lnTo>
                  <a:pt x="0" y="0"/>
                </a:lnTo>
                <a:lnTo>
                  <a:pt x="0" y="49920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" b="-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40775" y="946396"/>
            <a:ext cx="857867" cy="857867"/>
          </a:xfrm>
          <a:custGeom>
            <a:avLst/>
            <a:gdLst/>
            <a:ahLst/>
            <a:cxnLst/>
            <a:rect l="l" t="t" r="r" b="b"/>
            <a:pathLst>
              <a:path w="857867" h="857867">
                <a:moveTo>
                  <a:pt x="0" y="0"/>
                </a:moveTo>
                <a:lnTo>
                  <a:pt x="857867" y="0"/>
                </a:lnTo>
                <a:lnTo>
                  <a:pt x="857867" y="857867"/>
                </a:lnTo>
                <a:lnTo>
                  <a:pt x="0" y="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92862" y="2226096"/>
            <a:ext cx="604566" cy="604566"/>
          </a:xfrm>
          <a:custGeom>
            <a:avLst/>
            <a:gdLst/>
            <a:ahLst/>
            <a:cxnLst/>
            <a:rect l="l" t="t" r="r" b="b"/>
            <a:pathLst>
              <a:path w="604566" h="604566">
                <a:moveTo>
                  <a:pt x="0" y="0"/>
                </a:moveTo>
                <a:lnTo>
                  <a:pt x="604566" y="0"/>
                </a:lnTo>
                <a:lnTo>
                  <a:pt x="604566" y="604566"/>
                </a:lnTo>
                <a:lnTo>
                  <a:pt x="0" y="604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95312" y="652024"/>
            <a:ext cx="697411" cy="697411"/>
          </a:xfrm>
          <a:custGeom>
            <a:avLst/>
            <a:gdLst/>
            <a:ahLst/>
            <a:cxnLst/>
            <a:rect l="l" t="t" r="r" b="b"/>
            <a:pathLst>
              <a:path w="697411" h="697411">
                <a:moveTo>
                  <a:pt x="0" y="0"/>
                </a:moveTo>
                <a:lnTo>
                  <a:pt x="697411" y="0"/>
                </a:lnTo>
                <a:lnTo>
                  <a:pt x="697411" y="697411"/>
                </a:lnTo>
                <a:lnTo>
                  <a:pt x="0" y="697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755300" y="0"/>
            <a:ext cx="8713709" cy="10289262"/>
            <a:chOff x="0" y="0"/>
            <a:chExt cx="11618279" cy="137190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18214" cy="13719048"/>
            </a:xfrm>
            <a:custGeom>
              <a:avLst/>
              <a:gdLst/>
              <a:ahLst/>
              <a:cxnLst/>
              <a:rect l="l" t="t" r="r" b="b"/>
              <a:pathLst>
                <a:path w="11618214" h="13719048">
                  <a:moveTo>
                    <a:pt x="0" y="0"/>
                  </a:moveTo>
                  <a:lnTo>
                    <a:pt x="0" y="13719048"/>
                  </a:lnTo>
                  <a:lnTo>
                    <a:pt x="11599926" y="13719048"/>
                  </a:lnTo>
                  <a:cubicBezTo>
                    <a:pt x="11599926" y="13719048"/>
                    <a:pt x="11617325" y="13583031"/>
                    <a:pt x="11618214" y="13329665"/>
                  </a:cubicBezTo>
                  <a:lnTo>
                    <a:pt x="11618214" y="13287502"/>
                  </a:lnTo>
                  <a:cubicBezTo>
                    <a:pt x="11614785" y="12321921"/>
                    <a:pt x="11369802" y="9823831"/>
                    <a:pt x="9261729" y="6692773"/>
                  </a:cubicBezTo>
                  <a:cubicBezTo>
                    <a:pt x="6444488" y="2508885"/>
                    <a:pt x="6949821" y="0"/>
                    <a:pt x="6949821" y="0"/>
                  </a:cubicBezTo>
                  <a:close/>
                </a:path>
              </a:pathLst>
            </a:custGeom>
            <a:blipFill>
              <a:blip r:embed="rId11"/>
              <a:stretch>
                <a:fillRect l="-38561" r="-38561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2903702">
            <a:off x="-6099048" y="6299337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0" y="0"/>
                </a:moveTo>
                <a:lnTo>
                  <a:pt x="10909314" y="0"/>
                </a:lnTo>
                <a:lnTo>
                  <a:pt x="10909314" y="3709167"/>
                </a:lnTo>
                <a:lnTo>
                  <a:pt x="0" y="37091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7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74" b="-17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556673" y="433577"/>
            <a:ext cx="6756843" cy="687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016"/>
              </a:lnSpc>
            </a:pPr>
            <a:r>
              <a:rPr lang="en-US" sz="4439" b="1" spc="-132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OBIETTIVO DELLA LEZIONE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49007" y="1319546"/>
            <a:ext cx="10772173" cy="377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6341" lvl="2" indent="-402114" algn="l">
              <a:lnSpc>
                <a:spcPts val="3352"/>
              </a:lnSpc>
              <a:buFont typeface="Arial"/>
              <a:buChar char="⚬"/>
            </a:pPr>
            <a:r>
              <a:rPr lang="en-US" sz="2793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Concentrati sulle sfide specifiche che i team ibridi devono affrontare e sulle soluzioni che si sono evolute</a:t>
            </a:r>
          </a:p>
          <a:p>
            <a:pPr algn="l">
              <a:lnSpc>
                <a:spcPts val="3352"/>
              </a:lnSpc>
            </a:pPr>
            <a:endParaRPr lang="en-US" sz="2793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1206341" lvl="2" indent="-402114" algn="l">
              <a:lnSpc>
                <a:spcPts val="3352"/>
              </a:lnSpc>
              <a:buFont typeface="Arial"/>
              <a:buChar char="⚬"/>
            </a:pPr>
            <a:r>
              <a:rPr lang="en-US" sz="2793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Analizzare e comprendere le pratiche e gli strumenti di comunicazione per i team ibridi nel contesto della gestione delle risorse umane</a:t>
            </a:r>
          </a:p>
          <a:p>
            <a:pPr algn="l">
              <a:lnSpc>
                <a:spcPts val="3352"/>
              </a:lnSpc>
            </a:pPr>
            <a:endParaRPr lang="en-US" sz="2793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1206341" lvl="2" indent="-402114" algn="l">
              <a:lnSpc>
                <a:spcPts val="3352"/>
              </a:lnSpc>
              <a:buFont typeface="Arial"/>
              <a:buChar char="⚬"/>
            </a:pPr>
            <a:r>
              <a:rPr lang="en-US" sz="2793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Scopri come gli strumenti di cloud computing possono migliorare l'apprendimento, la motivazione e l'autoefficacia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56672" y="5439311"/>
            <a:ext cx="6756843" cy="74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23"/>
              </a:lnSpc>
            </a:pPr>
            <a:r>
              <a:rPr lang="en-US" sz="4799" b="1" spc="-143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STRUTTURA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39070" y="6553721"/>
            <a:ext cx="10772173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Comunicazione nel contesto del lavoro a distanza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Strumenti tecnici per il lavoro a distanza 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Regole per le riunioni online</a:t>
            </a: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Consigli pratici</a:t>
            </a:r>
          </a:p>
        </p:txBody>
      </p:sp>
      <p:sp>
        <p:nvSpPr>
          <p:cNvPr id="13" name="Freeform 13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799" y="4381500"/>
            <a:ext cx="18584694" cy="6247588"/>
          </a:xfrm>
          <a:custGeom>
            <a:avLst/>
            <a:gdLst/>
            <a:ahLst/>
            <a:cxnLst/>
            <a:rect l="l" t="t" r="r" b="b"/>
            <a:pathLst>
              <a:path w="18584694" h="6247588">
                <a:moveTo>
                  <a:pt x="0" y="0"/>
                </a:moveTo>
                <a:lnTo>
                  <a:pt x="18584694" y="0"/>
                </a:lnTo>
                <a:lnTo>
                  <a:pt x="18584694" y="6247588"/>
                </a:lnTo>
                <a:lnTo>
                  <a:pt x="0" y="6247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83783" y="494490"/>
            <a:ext cx="12911034" cy="1463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79"/>
              </a:lnSpc>
            </a:pPr>
            <a:r>
              <a:rPr lang="en-US" sz="4937" b="1" spc="-148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COSA SIGNIFICA COMUNICARE QUANDO SI LAVORA DA REMOTO?</a:t>
            </a:r>
          </a:p>
        </p:txBody>
      </p:sp>
      <p:sp>
        <p:nvSpPr>
          <p:cNvPr id="4" name="Freeform 4" descr="Diagramma di rete con riempimento solido"/>
          <p:cNvSpPr/>
          <p:nvPr/>
        </p:nvSpPr>
        <p:spPr>
          <a:xfrm>
            <a:off x="2367878" y="2632391"/>
            <a:ext cx="1295400" cy="1295400"/>
          </a:xfrm>
          <a:custGeom>
            <a:avLst/>
            <a:gdLst/>
            <a:ahLst/>
            <a:cxnLst/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806283" y="2273893"/>
            <a:ext cx="13269134" cy="2012396"/>
            <a:chOff x="0" y="0"/>
            <a:chExt cx="17417912" cy="2641600"/>
          </a:xfrm>
        </p:grpSpPr>
        <p:sp>
          <p:nvSpPr>
            <p:cNvPr id="6" name="Freeform 6"/>
            <p:cNvSpPr/>
            <p:nvPr/>
          </p:nvSpPr>
          <p:spPr>
            <a:xfrm>
              <a:off x="101600" y="101600"/>
              <a:ext cx="17214723" cy="2438400"/>
            </a:xfrm>
            <a:custGeom>
              <a:avLst/>
              <a:gdLst/>
              <a:ahLst/>
              <a:cxnLst/>
              <a:rect l="l" t="t" r="r" b="b"/>
              <a:pathLst>
                <a:path w="17214723" h="2438400">
                  <a:moveTo>
                    <a:pt x="0" y="1219200"/>
                  </a:moveTo>
                  <a:cubicBezTo>
                    <a:pt x="0" y="545846"/>
                    <a:pt x="584454" y="0"/>
                    <a:pt x="1305433" y="0"/>
                  </a:cubicBezTo>
                  <a:lnTo>
                    <a:pt x="15909289" y="0"/>
                  </a:lnTo>
                  <a:cubicBezTo>
                    <a:pt x="16630269" y="0"/>
                    <a:pt x="17214723" y="545846"/>
                    <a:pt x="17214723" y="1219200"/>
                  </a:cubicBezTo>
                  <a:cubicBezTo>
                    <a:pt x="17214723" y="1892554"/>
                    <a:pt x="16630269" y="2438400"/>
                    <a:pt x="15909289" y="2438400"/>
                  </a:cubicBezTo>
                  <a:lnTo>
                    <a:pt x="1305433" y="2438400"/>
                  </a:lnTo>
                  <a:cubicBezTo>
                    <a:pt x="584454" y="2438400"/>
                    <a:pt x="0" y="1892554"/>
                    <a:pt x="0" y="12192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7417923" cy="2641600"/>
            </a:xfrm>
            <a:custGeom>
              <a:avLst/>
              <a:gdLst/>
              <a:ahLst/>
              <a:cxnLst/>
              <a:rect l="l" t="t" r="r" b="b"/>
              <a:pathLst>
                <a:path w="17417923" h="2641600">
                  <a:moveTo>
                    <a:pt x="0" y="1320800"/>
                  </a:moveTo>
                  <a:cubicBezTo>
                    <a:pt x="0" y="584962"/>
                    <a:pt x="636524" y="0"/>
                    <a:pt x="1407033" y="0"/>
                  </a:cubicBezTo>
                  <a:lnTo>
                    <a:pt x="16010889" y="0"/>
                  </a:lnTo>
                  <a:lnTo>
                    <a:pt x="16010889" y="101600"/>
                  </a:lnTo>
                  <a:lnTo>
                    <a:pt x="16010889" y="0"/>
                  </a:lnTo>
                  <a:cubicBezTo>
                    <a:pt x="16781272" y="0"/>
                    <a:pt x="17417923" y="584962"/>
                    <a:pt x="17417923" y="1320800"/>
                  </a:cubicBezTo>
                  <a:lnTo>
                    <a:pt x="17316323" y="1320800"/>
                  </a:lnTo>
                  <a:lnTo>
                    <a:pt x="17417923" y="1320800"/>
                  </a:lnTo>
                  <a:lnTo>
                    <a:pt x="17316323" y="1320800"/>
                  </a:lnTo>
                  <a:lnTo>
                    <a:pt x="17417923" y="1320800"/>
                  </a:lnTo>
                  <a:cubicBezTo>
                    <a:pt x="17417923" y="2056638"/>
                    <a:pt x="16781399" y="2641600"/>
                    <a:pt x="16010889" y="2641600"/>
                  </a:cubicBezTo>
                  <a:lnTo>
                    <a:pt x="16010889" y="2540000"/>
                  </a:lnTo>
                  <a:lnTo>
                    <a:pt x="16010889" y="2641600"/>
                  </a:lnTo>
                  <a:lnTo>
                    <a:pt x="1407033" y="2641600"/>
                  </a:lnTo>
                  <a:lnTo>
                    <a:pt x="1407033" y="2540000"/>
                  </a:lnTo>
                  <a:lnTo>
                    <a:pt x="1407033" y="2641600"/>
                  </a:lnTo>
                  <a:cubicBezTo>
                    <a:pt x="636524" y="2641600"/>
                    <a:pt x="0" y="2056638"/>
                    <a:pt x="0" y="1320800"/>
                  </a:cubicBezTo>
                  <a:lnTo>
                    <a:pt x="101600" y="1320800"/>
                  </a:lnTo>
                  <a:lnTo>
                    <a:pt x="0" y="1320800"/>
                  </a:lnTo>
                  <a:moveTo>
                    <a:pt x="203200" y="1320800"/>
                  </a:moveTo>
                  <a:lnTo>
                    <a:pt x="101600" y="1320800"/>
                  </a:lnTo>
                  <a:lnTo>
                    <a:pt x="203200" y="1320800"/>
                  </a:lnTo>
                  <a:cubicBezTo>
                    <a:pt x="203200" y="1931670"/>
                    <a:pt x="735457" y="2438400"/>
                    <a:pt x="1407033" y="2438400"/>
                  </a:cubicBezTo>
                  <a:lnTo>
                    <a:pt x="16010889" y="2438400"/>
                  </a:lnTo>
                  <a:cubicBezTo>
                    <a:pt x="16682338" y="2438400"/>
                    <a:pt x="17214723" y="1931670"/>
                    <a:pt x="17214723" y="1320800"/>
                  </a:cubicBezTo>
                  <a:cubicBezTo>
                    <a:pt x="17214723" y="709930"/>
                    <a:pt x="16682465" y="203200"/>
                    <a:pt x="16010889" y="203200"/>
                  </a:cubicBezTo>
                  <a:lnTo>
                    <a:pt x="1407033" y="203200"/>
                  </a:lnTo>
                  <a:lnTo>
                    <a:pt x="1407033" y="101600"/>
                  </a:lnTo>
                  <a:lnTo>
                    <a:pt x="1407033" y="203200"/>
                  </a:lnTo>
                  <a:cubicBezTo>
                    <a:pt x="735457" y="203200"/>
                    <a:pt x="203200" y="709930"/>
                    <a:pt x="203200" y="1320800"/>
                  </a:cubicBezTo>
                  <a:close/>
                </a:path>
              </a:pathLst>
            </a:custGeom>
            <a:solidFill>
              <a:srgbClr val="D7E4B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7417912" cy="2670175"/>
            </a:xfrm>
            <a:prstGeom prst="rect">
              <a:avLst/>
            </a:prstGeom>
          </p:spPr>
          <p:txBody>
            <a:bodyPr lIns="51600" tIns="51600" rIns="51600" bIns="51600" rtlCol="0" anchor="ctr"/>
            <a:lstStyle/>
            <a:p>
              <a:pPr marL="0" lvl="0" indent="0" algn="ctr">
                <a:lnSpc>
                  <a:spcPts val="3296"/>
                </a:lnSpc>
              </a:pPr>
              <a:r>
                <a:rPr lang="en-US" sz="2747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La modularizzazione </a:t>
              </a:r>
              <a:r>
                <a:rPr lang="en-US" sz="2747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del lavoro è una componente chiave della collaborazione online       strutturare il lavoro per supportare </a:t>
              </a:r>
              <a:r>
                <a:rPr lang="en-US" sz="2747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una chiara allocazione delle attività</a:t>
              </a:r>
              <a:r>
                <a:rPr lang="en-US" sz="2747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e un </a:t>
              </a:r>
              <a:r>
                <a:rPr lang="en-US" sz="2747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coordinamento fluido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663278" y="4619895"/>
            <a:ext cx="13063434" cy="1981200"/>
            <a:chOff x="0" y="0"/>
            <a:chExt cx="17417912" cy="2641600"/>
          </a:xfrm>
        </p:grpSpPr>
        <p:sp>
          <p:nvSpPr>
            <p:cNvPr id="10" name="Freeform 10"/>
            <p:cNvSpPr/>
            <p:nvPr/>
          </p:nvSpPr>
          <p:spPr>
            <a:xfrm>
              <a:off x="101600" y="101600"/>
              <a:ext cx="17214723" cy="2438400"/>
            </a:xfrm>
            <a:custGeom>
              <a:avLst/>
              <a:gdLst/>
              <a:ahLst/>
              <a:cxnLst/>
              <a:rect l="l" t="t" r="r" b="b"/>
              <a:pathLst>
                <a:path w="17214723" h="2438400">
                  <a:moveTo>
                    <a:pt x="0" y="1219200"/>
                  </a:moveTo>
                  <a:cubicBezTo>
                    <a:pt x="0" y="545846"/>
                    <a:pt x="584454" y="0"/>
                    <a:pt x="1305433" y="0"/>
                  </a:cubicBezTo>
                  <a:lnTo>
                    <a:pt x="15909289" y="0"/>
                  </a:lnTo>
                  <a:cubicBezTo>
                    <a:pt x="16630269" y="0"/>
                    <a:pt x="17214723" y="545846"/>
                    <a:pt x="17214723" y="1219200"/>
                  </a:cubicBezTo>
                  <a:cubicBezTo>
                    <a:pt x="17214723" y="1892554"/>
                    <a:pt x="16630269" y="2438400"/>
                    <a:pt x="15909289" y="2438400"/>
                  </a:cubicBezTo>
                  <a:lnTo>
                    <a:pt x="1305433" y="2438400"/>
                  </a:lnTo>
                  <a:cubicBezTo>
                    <a:pt x="584454" y="2438400"/>
                    <a:pt x="0" y="1892554"/>
                    <a:pt x="0" y="12192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7417923" cy="2641600"/>
            </a:xfrm>
            <a:custGeom>
              <a:avLst/>
              <a:gdLst/>
              <a:ahLst/>
              <a:cxnLst/>
              <a:rect l="l" t="t" r="r" b="b"/>
              <a:pathLst>
                <a:path w="17417923" h="2641600">
                  <a:moveTo>
                    <a:pt x="0" y="1320800"/>
                  </a:moveTo>
                  <a:cubicBezTo>
                    <a:pt x="0" y="584962"/>
                    <a:pt x="636524" y="0"/>
                    <a:pt x="1407033" y="0"/>
                  </a:cubicBezTo>
                  <a:lnTo>
                    <a:pt x="16010889" y="0"/>
                  </a:lnTo>
                  <a:lnTo>
                    <a:pt x="16010889" y="101600"/>
                  </a:lnTo>
                  <a:lnTo>
                    <a:pt x="16010889" y="0"/>
                  </a:lnTo>
                  <a:cubicBezTo>
                    <a:pt x="16781272" y="0"/>
                    <a:pt x="17417923" y="584962"/>
                    <a:pt x="17417923" y="1320800"/>
                  </a:cubicBezTo>
                  <a:lnTo>
                    <a:pt x="17316323" y="1320800"/>
                  </a:lnTo>
                  <a:lnTo>
                    <a:pt x="17417923" y="1320800"/>
                  </a:lnTo>
                  <a:lnTo>
                    <a:pt x="17316323" y="1320800"/>
                  </a:lnTo>
                  <a:lnTo>
                    <a:pt x="17417923" y="1320800"/>
                  </a:lnTo>
                  <a:cubicBezTo>
                    <a:pt x="17417923" y="2056638"/>
                    <a:pt x="16781399" y="2641600"/>
                    <a:pt x="16010889" y="2641600"/>
                  </a:cubicBezTo>
                  <a:lnTo>
                    <a:pt x="16010889" y="2540000"/>
                  </a:lnTo>
                  <a:lnTo>
                    <a:pt x="16010889" y="2641600"/>
                  </a:lnTo>
                  <a:lnTo>
                    <a:pt x="1407033" y="2641600"/>
                  </a:lnTo>
                  <a:lnTo>
                    <a:pt x="1407033" y="2540000"/>
                  </a:lnTo>
                  <a:lnTo>
                    <a:pt x="1407033" y="2641600"/>
                  </a:lnTo>
                  <a:cubicBezTo>
                    <a:pt x="636524" y="2641600"/>
                    <a:pt x="0" y="2056638"/>
                    <a:pt x="0" y="1320800"/>
                  </a:cubicBezTo>
                  <a:lnTo>
                    <a:pt x="101600" y="1320800"/>
                  </a:lnTo>
                  <a:lnTo>
                    <a:pt x="0" y="1320800"/>
                  </a:lnTo>
                  <a:moveTo>
                    <a:pt x="203200" y="1320800"/>
                  </a:moveTo>
                  <a:lnTo>
                    <a:pt x="101600" y="1320800"/>
                  </a:lnTo>
                  <a:lnTo>
                    <a:pt x="203200" y="1320800"/>
                  </a:lnTo>
                  <a:cubicBezTo>
                    <a:pt x="203200" y="1931670"/>
                    <a:pt x="735457" y="2438400"/>
                    <a:pt x="1407033" y="2438400"/>
                  </a:cubicBezTo>
                  <a:lnTo>
                    <a:pt x="16010889" y="2438400"/>
                  </a:lnTo>
                  <a:cubicBezTo>
                    <a:pt x="16682338" y="2438400"/>
                    <a:pt x="17214723" y="1931670"/>
                    <a:pt x="17214723" y="1320800"/>
                  </a:cubicBezTo>
                  <a:cubicBezTo>
                    <a:pt x="17214723" y="709930"/>
                    <a:pt x="16682465" y="203200"/>
                    <a:pt x="16010889" y="203200"/>
                  </a:cubicBezTo>
                  <a:lnTo>
                    <a:pt x="1407033" y="203200"/>
                  </a:lnTo>
                  <a:lnTo>
                    <a:pt x="1407033" y="101600"/>
                  </a:lnTo>
                  <a:lnTo>
                    <a:pt x="1407033" y="203200"/>
                  </a:lnTo>
                  <a:cubicBezTo>
                    <a:pt x="735457" y="203200"/>
                    <a:pt x="203200" y="709930"/>
                    <a:pt x="203200" y="1320800"/>
                  </a:cubicBezTo>
                  <a:close/>
                </a:path>
              </a:pathLst>
            </a:custGeom>
            <a:solidFill>
              <a:srgbClr val="D7E4B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7417912" cy="2670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00"/>
                </a:lnSpc>
              </a:pPr>
              <a:r>
                <a:rPr lang="en-US" sz="3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La sfida principale: non lasciare che la distanza fisica causi incomprensioni.</a:t>
              </a:r>
            </a:p>
          </p:txBody>
        </p:sp>
      </p:grpSp>
      <p:sp>
        <p:nvSpPr>
          <p:cNvPr id="13" name="Freeform 13" descr="Contorno di faccia triste con riempimento pieno"/>
          <p:cNvSpPr/>
          <p:nvPr/>
        </p:nvSpPr>
        <p:spPr>
          <a:xfrm>
            <a:off x="5635356" y="7293199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 descr="Contorno del viso sorridente con riempimento pieno"/>
          <p:cNvSpPr/>
          <p:nvPr/>
        </p:nvSpPr>
        <p:spPr>
          <a:xfrm>
            <a:off x="6549756" y="7293199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 descr="Distanziamento sociale con riempimento solido"/>
          <p:cNvSpPr/>
          <p:nvPr/>
        </p:nvSpPr>
        <p:spPr>
          <a:xfrm>
            <a:off x="13411199" y="7293199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4236397" y="8275860"/>
            <a:ext cx="4626717" cy="1400086"/>
            <a:chOff x="0" y="0"/>
            <a:chExt cx="6168956" cy="1866781"/>
          </a:xfrm>
        </p:grpSpPr>
        <p:sp>
          <p:nvSpPr>
            <p:cNvPr id="17" name="Freeform 17"/>
            <p:cNvSpPr/>
            <p:nvPr/>
          </p:nvSpPr>
          <p:spPr>
            <a:xfrm>
              <a:off x="101600" y="101600"/>
              <a:ext cx="5965698" cy="1663700"/>
            </a:xfrm>
            <a:custGeom>
              <a:avLst/>
              <a:gdLst/>
              <a:ahLst/>
              <a:cxnLst/>
              <a:rect l="l" t="t" r="r" b="b"/>
              <a:pathLst>
                <a:path w="5965698" h="1663700">
                  <a:moveTo>
                    <a:pt x="0" y="831850"/>
                  </a:moveTo>
                  <a:cubicBezTo>
                    <a:pt x="0" y="372364"/>
                    <a:pt x="404114" y="0"/>
                    <a:pt x="902589" y="0"/>
                  </a:cubicBezTo>
                  <a:lnTo>
                    <a:pt x="5063109" y="0"/>
                  </a:lnTo>
                  <a:cubicBezTo>
                    <a:pt x="5561584" y="0"/>
                    <a:pt x="5965698" y="372364"/>
                    <a:pt x="5965698" y="831850"/>
                  </a:cubicBezTo>
                  <a:cubicBezTo>
                    <a:pt x="5965698" y="1291336"/>
                    <a:pt x="5561584" y="1663700"/>
                    <a:pt x="5063109" y="1663700"/>
                  </a:cubicBezTo>
                  <a:lnTo>
                    <a:pt x="902589" y="1663700"/>
                  </a:lnTo>
                  <a:cubicBezTo>
                    <a:pt x="404114" y="1663573"/>
                    <a:pt x="0" y="1291209"/>
                    <a:pt x="0" y="831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6168898" cy="1866900"/>
            </a:xfrm>
            <a:custGeom>
              <a:avLst/>
              <a:gdLst/>
              <a:ahLst/>
              <a:cxnLst/>
              <a:rect l="l" t="t" r="r" b="b"/>
              <a:pathLst>
                <a:path w="6168898" h="1866900">
                  <a:moveTo>
                    <a:pt x="0" y="933450"/>
                  </a:moveTo>
                  <a:cubicBezTo>
                    <a:pt x="0" y="410210"/>
                    <a:pt x="457581" y="0"/>
                    <a:pt x="1004189" y="0"/>
                  </a:cubicBezTo>
                  <a:lnTo>
                    <a:pt x="5164709" y="0"/>
                  </a:lnTo>
                  <a:lnTo>
                    <a:pt x="5164709" y="101600"/>
                  </a:lnTo>
                  <a:lnTo>
                    <a:pt x="5164709" y="0"/>
                  </a:lnTo>
                  <a:cubicBezTo>
                    <a:pt x="5711317" y="0"/>
                    <a:pt x="6168898" y="410210"/>
                    <a:pt x="6168898" y="933450"/>
                  </a:cubicBezTo>
                  <a:lnTo>
                    <a:pt x="6067298" y="933450"/>
                  </a:lnTo>
                  <a:lnTo>
                    <a:pt x="6168898" y="933450"/>
                  </a:lnTo>
                  <a:lnTo>
                    <a:pt x="6067298" y="933450"/>
                  </a:lnTo>
                  <a:lnTo>
                    <a:pt x="6168898" y="933450"/>
                  </a:lnTo>
                  <a:cubicBezTo>
                    <a:pt x="6168898" y="1456563"/>
                    <a:pt x="5711317" y="1866900"/>
                    <a:pt x="5164709" y="1866900"/>
                  </a:cubicBezTo>
                  <a:lnTo>
                    <a:pt x="5164709" y="1765300"/>
                  </a:lnTo>
                  <a:lnTo>
                    <a:pt x="5164709" y="1866900"/>
                  </a:lnTo>
                  <a:lnTo>
                    <a:pt x="1004189" y="1866900"/>
                  </a:lnTo>
                  <a:lnTo>
                    <a:pt x="1004189" y="1765300"/>
                  </a:lnTo>
                  <a:lnTo>
                    <a:pt x="1004189" y="1866900"/>
                  </a:lnTo>
                  <a:cubicBezTo>
                    <a:pt x="457581" y="1866773"/>
                    <a:pt x="0" y="1456563"/>
                    <a:pt x="0" y="933450"/>
                  </a:cubicBezTo>
                  <a:moveTo>
                    <a:pt x="203200" y="933450"/>
                  </a:moveTo>
                  <a:lnTo>
                    <a:pt x="101600" y="933450"/>
                  </a:lnTo>
                  <a:lnTo>
                    <a:pt x="203200" y="933450"/>
                  </a:lnTo>
                  <a:cubicBezTo>
                    <a:pt x="203200" y="1329055"/>
                    <a:pt x="553847" y="1663700"/>
                    <a:pt x="1004189" y="1663700"/>
                  </a:cubicBezTo>
                  <a:lnTo>
                    <a:pt x="5164709" y="1663700"/>
                  </a:lnTo>
                  <a:cubicBezTo>
                    <a:pt x="5615051" y="1663700"/>
                    <a:pt x="5965698" y="1329182"/>
                    <a:pt x="5965698" y="933450"/>
                  </a:cubicBezTo>
                  <a:cubicBezTo>
                    <a:pt x="5965698" y="537718"/>
                    <a:pt x="5615051" y="203200"/>
                    <a:pt x="5164709" y="203200"/>
                  </a:cubicBezTo>
                  <a:lnTo>
                    <a:pt x="1004189" y="203200"/>
                  </a:lnTo>
                  <a:lnTo>
                    <a:pt x="1004189" y="101600"/>
                  </a:lnTo>
                  <a:lnTo>
                    <a:pt x="1004189" y="203200"/>
                  </a:lnTo>
                  <a:cubicBezTo>
                    <a:pt x="553847" y="203200"/>
                    <a:pt x="203200" y="537718"/>
                    <a:pt x="203200" y="933450"/>
                  </a:cubicBezTo>
                  <a:close/>
                </a:path>
              </a:pathLst>
            </a:custGeom>
            <a:solidFill>
              <a:srgbClr val="D7E4BD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6168956" cy="1895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00"/>
                </a:lnSpc>
              </a:pPr>
              <a:r>
                <a:rPr lang="en-US" sz="25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Mancanza di segnali non verbali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555040" y="8275860"/>
            <a:ext cx="4626717" cy="1400086"/>
            <a:chOff x="0" y="0"/>
            <a:chExt cx="6168956" cy="1866781"/>
          </a:xfrm>
        </p:grpSpPr>
        <p:sp>
          <p:nvSpPr>
            <p:cNvPr id="21" name="Freeform 21"/>
            <p:cNvSpPr/>
            <p:nvPr/>
          </p:nvSpPr>
          <p:spPr>
            <a:xfrm>
              <a:off x="101600" y="101600"/>
              <a:ext cx="5965698" cy="1663700"/>
            </a:xfrm>
            <a:custGeom>
              <a:avLst/>
              <a:gdLst/>
              <a:ahLst/>
              <a:cxnLst/>
              <a:rect l="l" t="t" r="r" b="b"/>
              <a:pathLst>
                <a:path w="5965698" h="1663700">
                  <a:moveTo>
                    <a:pt x="0" y="831850"/>
                  </a:moveTo>
                  <a:cubicBezTo>
                    <a:pt x="0" y="372364"/>
                    <a:pt x="404114" y="0"/>
                    <a:pt x="902589" y="0"/>
                  </a:cubicBezTo>
                  <a:lnTo>
                    <a:pt x="5063109" y="0"/>
                  </a:lnTo>
                  <a:cubicBezTo>
                    <a:pt x="5561584" y="0"/>
                    <a:pt x="5965698" y="372364"/>
                    <a:pt x="5965698" y="831850"/>
                  </a:cubicBezTo>
                  <a:cubicBezTo>
                    <a:pt x="5965698" y="1291336"/>
                    <a:pt x="5561584" y="1663700"/>
                    <a:pt x="5063109" y="1663700"/>
                  </a:cubicBezTo>
                  <a:lnTo>
                    <a:pt x="902589" y="1663700"/>
                  </a:lnTo>
                  <a:cubicBezTo>
                    <a:pt x="404114" y="1663573"/>
                    <a:pt x="0" y="1291209"/>
                    <a:pt x="0" y="831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6168898" cy="1866900"/>
            </a:xfrm>
            <a:custGeom>
              <a:avLst/>
              <a:gdLst/>
              <a:ahLst/>
              <a:cxnLst/>
              <a:rect l="l" t="t" r="r" b="b"/>
              <a:pathLst>
                <a:path w="6168898" h="1866900">
                  <a:moveTo>
                    <a:pt x="0" y="933450"/>
                  </a:moveTo>
                  <a:cubicBezTo>
                    <a:pt x="0" y="410210"/>
                    <a:pt x="457581" y="0"/>
                    <a:pt x="1004189" y="0"/>
                  </a:cubicBezTo>
                  <a:lnTo>
                    <a:pt x="5164709" y="0"/>
                  </a:lnTo>
                  <a:lnTo>
                    <a:pt x="5164709" y="101600"/>
                  </a:lnTo>
                  <a:lnTo>
                    <a:pt x="5164709" y="0"/>
                  </a:lnTo>
                  <a:cubicBezTo>
                    <a:pt x="5711317" y="0"/>
                    <a:pt x="6168898" y="410210"/>
                    <a:pt x="6168898" y="933450"/>
                  </a:cubicBezTo>
                  <a:lnTo>
                    <a:pt x="6067298" y="933450"/>
                  </a:lnTo>
                  <a:lnTo>
                    <a:pt x="6168898" y="933450"/>
                  </a:lnTo>
                  <a:lnTo>
                    <a:pt x="6067298" y="933450"/>
                  </a:lnTo>
                  <a:lnTo>
                    <a:pt x="6168898" y="933450"/>
                  </a:lnTo>
                  <a:cubicBezTo>
                    <a:pt x="6168898" y="1456563"/>
                    <a:pt x="5711317" y="1866900"/>
                    <a:pt x="5164709" y="1866900"/>
                  </a:cubicBezTo>
                  <a:lnTo>
                    <a:pt x="5164709" y="1765300"/>
                  </a:lnTo>
                  <a:lnTo>
                    <a:pt x="5164709" y="1866900"/>
                  </a:lnTo>
                  <a:lnTo>
                    <a:pt x="1004189" y="1866900"/>
                  </a:lnTo>
                  <a:lnTo>
                    <a:pt x="1004189" y="1765300"/>
                  </a:lnTo>
                  <a:lnTo>
                    <a:pt x="1004189" y="1866900"/>
                  </a:lnTo>
                  <a:cubicBezTo>
                    <a:pt x="457581" y="1866773"/>
                    <a:pt x="0" y="1456563"/>
                    <a:pt x="0" y="933450"/>
                  </a:cubicBezTo>
                  <a:moveTo>
                    <a:pt x="203200" y="933450"/>
                  </a:moveTo>
                  <a:lnTo>
                    <a:pt x="101600" y="933450"/>
                  </a:lnTo>
                  <a:lnTo>
                    <a:pt x="203200" y="933450"/>
                  </a:lnTo>
                  <a:cubicBezTo>
                    <a:pt x="203200" y="1329055"/>
                    <a:pt x="553847" y="1663700"/>
                    <a:pt x="1004189" y="1663700"/>
                  </a:cubicBezTo>
                  <a:lnTo>
                    <a:pt x="5164709" y="1663700"/>
                  </a:lnTo>
                  <a:cubicBezTo>
                    <a:pt x="5615051" y="1663700"/>
                    <a:pt x="5965698" y="1329182"/>
                    <a:pt x="5965698" y="933450"/>
                  </a:cubicBezTo>
                  <a:cubicBezTo>
                    <a:pt x="5965698" y="537718"/>
                    <a:pt x="5615051" y="203200"/>
                    <a:pt x="5164709" y="203200"/>
                  </a:cubicBezTo>
                  <a:lnTo>
                    <a:pt x="1004189" y="203200"/>
                  </a:lnTo>
                  <a:lnTo>
                    <a:pt x="1004189" y="101600"/>
                  </a:lnTo>
                  <a:lnTo>
                    <a:pt x="1004189" y="203200"/>
                  </a:lnTo>
                  <a:cubicBezTo>
                    <a:pt x="553847" y="203200"/>
                    <a:pt x="203200" y="537718"/>
                    <a:pt x="203200" y="933450"/>
                  </a:cubicBezTo>
                  <a:close/>
                </a:path>
              </a:pathLst>
            </a:custGeom>
            <a:solidFill>
              <a:srgbClr val="D7E4B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6168956" cy="1885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120"/>
                </a:lnSpc>
              </a:pPr>
              <a:r>
                <a:rPr lang="en-US" sz="26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Nessuno scambio spontaneo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 rot="2726941">
            <a:off x="7761129" y="6676158"/>
            <a:ext cx="558800" cy="1003808"/>
            <a:chOff x="0" y="0"/>
            <a:chExt cx="745067" cy="1338411"/>
          </a:xfrm>
        </p:grpSpPr>
        <p:sp>
          <p:nvSpPr>
            <p:cNvPr id="25" name="Freeform 25"/>
            <p:cNvSpPr/>
            <p:nvPr/>
          </p:nvSpPr>
          <p:spPr>
            <a:xfrm>
              <a:off x="16891" y="16891"/>
              <a:ext cx="711200" cy="1304544"/>
            </a:xfrm>
            <a:custGeom>
              <a:avLst/>
              <a:gdLst/>
              <a:ahLst/>
              <a:cxnLst/>
              <a:rect l="l" t="t" r="r" b="b"/>
              <a:pathLst>
                <a:path w="711200" h="1304544">
                  <a:moveTo>
                    <a:pt x="0" y="941451"/>
                  </a:moveTo>
                  <a:lnTo>
                    <a:pt x="177800" y="941451"/>
                  </a:lnTo>
                  <a:lnTo>
                    <a:pt x="177800" y="0"/>
                  </a:lnTo>
                  <a:lnTo>
                    <a:pt x="533400" y="0"/>
                  </a:lnTo>
                  <a:lnTo>
                    <a:pt x="533400" y="941451"/>
                  </a:lnTo>
                  <a:lnTo>
                    <a:pt x="711200" y="941451"/>
                  </a:lnTo>
                  <a:lnTo>
                    <a:pt x="355600" y="1304544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-1270" y="0"/>
              <a:ext cx="747649" cy="1338453"/>
            </a:xfrm>
            <a:custGeom>
              <a:avLst/>
              <a:gdLst/>
              <a:ahLst/>
              <a:cxnLst/>
              <a:rect l="l" t="t" r="r" b="b"/>
              <a:pathLst>
                <a:path w="747649" h="1338453">
                  <a:moveTo>
                    <a:pt x="18161" y="941451"/>
                  </a:moveTo>
                  <a:lnTo>
                    <a:pt x="195961" y="941451"/>
                  </a:lnTo>
                  <a:lnTo>
                    <a:pt x="195961" y="958342"/>
                  </a:lnTo>
                  <a:lnTo>
                    <a:pt x="179070" y="958342"/>
                  </a:lnTo>
                  <a:lnTo>
                    <a:pt x="179070" y="16891"/>
                  </a:lnTo>
                  <a:cubicBezTo>
                    <a:pt x="179070" y="7620"/>
                    <a:pt x="186690" y="0"/>
                    <a:pt x="195961" y="0"/>
                  </a:cubicBezTo>
                  <a:lnTo>
                    <a:pt x="551561" y="0"/>
                  </a:lnTo>
                  <a:cubicBezTo>
                    <a:pt x="560959" y="0"/>
                    <a:pt x="568452" y="7620"/>
                    <a:pt x="568452" y="16891"/>
                  </a:cubicBezTo>
                  <a:lnTo>
                    <a:pt x="568452" y="958342"/>
                  </a:lnTo>
                  <a:lnTo>
                    <a:pt x="551561" y="958342"/>
                  </a:lnTo>
                  <a:lnTo>
                    <a:pt x="551561" y="941451"/>
                  </a:lnTo>
                  <a:lnTo>
                    <a:pt x="729361" y="941451"/>
                  </a:lnTo>
                  <a:cubicBezTo>
                    <a:pt x="736219" y="941451"/>
                    <a:pt x="742315" y="945515"/>
                    <a:pt x="744982" y="951865"/>
                  </a:cubicBezTo>
                  <a:cubicBezTo>
                    <a:pt x="747649" y="958215"/>
                    <a:pt x="746252" y="965454"/>
                    <a:pt x="741426" y="970280"/>
                  </a:cubicBezTo>
                  <a:lnTo>
                    <a:pt x="385826" y="1333373"/>
                  </a:lnTo>
                  <a:cubicBezTo>
                    <a:pt x="382651" y="1336675"/>
                    <a:pt x="378333" y="1338453"/>
                    <a:pt x="373761" y="1338453"/>
                  </a:cubicBezTo>
                  <a:cubicBezTo>
                    <a:pt x="369189" y="1338453"/>
                    <a:pt x="364871" y="1336675"/>
                    <a:pt x="361696" y="1333373"/>
                  </a:cubicBezTo>
                  <a:lnTo>
                    <a:pt x="6096" y="970280"/>
                  </a:lnTo>
                  <a:cubicBezTo>
                    <a:pt x="1270" y="965454"/>
                    <a:pt x="0" y="958215"/>
                    <a:pt x="2540" y="951865"/>
                  </a:cubicBezTo>
                  <a:cubicBezTo>
                    <a:pt x="5080" y="945515"/>
                    <a:pt x="11303" y="941451"/>
                    <a:pt x="18161" y="941451"/>
                  </a:cubicBezTo>
                  <a:moveTo>
                    <a:pt x="18161" y="975360"/>
                  </a:moveTo>
                  <a:lnTo>
                    <a:pt x="18161" y="958342"/>
                  </a:lnTo>
                  <a:lnTo>
                    <a:pt x="30226" y="946531"/>
                  </a:lnTo>
                  <a:lnTo>
                    <a:pt x="385826" y="1309624"/>
                  </a:lnTo>
                  <a:lnTo>
                    <a:pt x="373761" y="1321435"/>
                  </a:lnTo>
                  <a:lnTo>
                    <a:pt x="361696" y="1309624"/>
                  </a:lnTo>
                  <a:lnTo>
                    <a:pt x="717296" y="946531"/>
                  </a:lnTo>
                  <a:lnTo>
                    <a:pt x="729361" y="958342"/>
                  </a:lnTo>
                  <a:lnTo>
                    <a:pt x="729361" y="975360"/>
                  </a:lnTo>
                  <a:lnTo>
                    <a:pt x="551561" y="975360"/>
                  </a:lnTo>
                  <a:cubicBezTo>
                    <a:pt x="542163" y="975360"/>
                    <a:pt x="534670" y="967740"/>
                    <a:pt x="534670" y="958469"/>
                  </a:cubicBezTo>
                  <a:lnTo>
                    <a:pt x="534670" y="16891"/>
                  </a:lnTo>
                  <a:lnTo>
                    <a:pt x="551561" y="16891"/>
                  </a:lnTo>
                  <a:lnTo>
                    <a:pt x="551561" y="33909"/>
                  </a:lnTo>
                  <a:lnTo>
                    <a:pt x="195961" y="33909"/>
                  </a:lnTo>
                  <a:lnTo>
                    <a:pt x="195961" y="16891"/>
                  </a:lnTo>
                  <a:lnTo>
                    <a:pt x="212852" y="16891"/>
                  </a:lnTo>
                  <a:lnTo>
                    <a:pt x="212852" y="958342"/>
                  </a:lnTo>
                  <a:cubicBezTo>
                    <a:pt x="212852" y="967740"/>
                    <a:pt x="205232" y="975233"/>
                    <a:pt x="195961" y="975233"/>
                  </a:cubicBezTo>
                  <a:lnTo>
                    <a:pt x="18161" y="97523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7" name="Group 27"/>
          <p:cNvGrpSpPr/>
          <p:nvPr/>
        </p:nvGrpSpPr>
        <p:grpSpPr>
          <a:xfrm rot="-2746056">
            <a:off x="12255807" y="6697254"/>
            <a:ext cx="558800" cy="1003808"/>
            <a:chOff x="0" y="0"/>
            <a:chExt cx="745067" cy="1338411"/>
          </a:xfrm>
        </p:grpSpPr>
        <p:sp>
          <p:nvSpPr>
            <p:cNvPr id="28" name="Freeform 28"/>
            <p:cNvSpPr/>
            <p:nvPr/>
          </p:nvSpPr>
          <p:spPr>
            <a:xfrm>
              <a:off x="16891" y="16891"/>
              <a:ext cx="711200" cy="1304544"/>
            </a:xfrm>
            <a:custGeom>
              <a:avLst/>
              <a:gdLst/>
              <a:ahLst/>
              <a:cxnLst/>
              <a:rect l="l" t="t" r="r" b="b"/>
              <a:pathLst>
                <a:path w="711200" h="1304544">
                  <a:moveTo>
                    <a:pt x="0" y="941451"/>
                  </a:moveTo>
                  <a:lnTo>
                    <a:pt x="177800" y="941451"/>
                  </a:lnTo>
                  <a:lnTo>
                    <a:pt x="177800" y="0"/>
                  </a:lnTo>
                  <a:lnTo>
                    <a:pt x="533400" y="0"/>
                  </a:lnTo>
                  <a:lnTo>
                    <a:pt x="533400" y="941451"/>
                  </a:lnTo>
                  <a:lnTo>
                    <a:pt x="711200" y="941451"/>
                  </a:lnTo>
                  <a:lnTo>
                    <a:pt x="355600" y="1304544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-1270" y="0"/>
              <a:ext cx="747649" cy="1338453"/>
            </a:xfrm>
            <a:custGeom>
              <a:avLst/>
              <a:gdLst/>
              <a:ahLst/>
              <a:cxnLst/>
              <a:rect l="l" t="t" r="r" b="b"/>
              <a:pathLst>
                <a:path w="747649" h="1338453">
                  <a:moveTo>
                    <a:pt x="18161" y="941451"/>
                  </a:moveTo>
                  <a:lnTo>
                    <a:pt x="195961" y="941451"/>
                  </a:lnTo>
                  <a:lnTo>
                    <a:pt x="195961" y="958342"/>
                  </a:lnTo>
                  <a:lnTo>
                    <a:pt x="179070" y="958342"/>
                  </a:lnTo>
                  <a:lnTo>
                    <a:pt x="179070" y="16891"/>
                  </a:lnTo>
                  <a:cubicBezTo>
                    <a:pt x="179070" y="7620"/>
                    <a:pt x="186690" y="0"/>
                    <a:pt x="195961" y="0"/>
                  </a:cubicBezTo>
                  <a:lnTo>
                    <a:pt x="551561" y="0"/>
                  </a:lnTo>
                  <a:cubicBezTo>
                    <a:pt x="560959" y="0"/>
                    <a:pt x="568452" y="7620"/>
                    <a:pt x="568452" y="16891"/>
                  </a:cubicBezTo>
                  <a:lnTo>
                    <a:pt x="568452" y="958342"/>
                  </a:lnTo>
                  <a:lnTo>
                    <a:pt x="551561" y="958342"/>
                  </a:lnTo>
                  <a:lnTo>
                    <a:pt x="551561" y="941451"/>
                  </a:lnTo>
                  <a:lnTo>
                    <a:pt x="729361" y="941451"/>
                  </a:lnTo>
                  <a:cubicBezTo>
                    <a:pt x="736219" y="941451"/>
                    <a:pt x="742315" y="945515"/>
                    <a:pt x="744982" y="951865"/>
                  </a:cubicBezTo>
                  <a:cubicBezTo>
                    <a:pt x="747649" y="958215"/>
                    <a:pt x="746252" y="965454"/>
                    <a:pt x="741426" y="970280"/>
                  </a:cubicBezTo>
                  <a:lnTo>
                    <a:pt x="385826" y="1333373"/>
                  </a:lnTo>
                  <a:cubicBezTo>
                    <a:pt x="382651" y="1336675"/>
                    <a:pt x="378333" y="1338453"/>
                    <a:pt x="373761" y="1338453"/>
                  </a:cubicBezTo>
                  <a:cubicBezTo>
                    <a:pt x="369189" y="1338453"/>
                    <a:pt x="364871" y="1336675"/>
                    <a:pt x="361696" y="1333373"/>
                  </a:cubicBezTo>
                  <a:lnTo>
                    <a:pt x="6096" y="970280"/>
                  </a:lnTo>
                  <a:cubicBezTo>
                    <a:pt x="1270" y="965454"/>
                    <a:pt x="0" y="958215"/>
                    <a:pt x="2540" y="951865"/>
                  </a:cubicBezTo>
                  <a:cubicBezTo>
                    <a:pt x="5080" y="945515"/>
                    <a:pt x="11303" y="941451"/>
                    <a:pt x="18161" y="941451"/>
                  </a:cubicBezTo>
                  <a:moveTo>
                    <a:pt x="18161" y="975360"/>
                  </a:moveTo>
                  <a:lnTo>
                    <a:pt x="18161" y="958342"/>
                  </a:lnTo>
                  <a:lnTo>
                    <a:pt x="30226" y="946531"/>
                  </a:lnTo>
                  <a:lnTo>
                    <a:pt x="385826" y="1309624"/>
                  </a:lnTo>
                  <a:lnTo>
                    <a:pt x="373761" y="1321435"/>
                  </a:lnTo>
                  <a:lnTo>
                    <a:pt x="361696" y="1309624"/>
                  </a:lnTo>
                  <a:lnTo>
                    <a:pt x="717296" y="946531"/>
                  </a:lnTo>
                  <a:lnTo>
                    <a:pt x="729361" y="958342"/>
                  </a:lnTo>
                  <a:lnTo>
                    <a:pt x="729361" y="975360"/>
                  </a:lnTo>
                  <a:lnTo>
                    <a:pt x="551561" y="975360"/>
                  </a:lnTo>
                  <a:cubicBezTo>
                    <a:pt x="542163" y="975360"/>
                    <a:pt x="534670" y="967740"/>
                    <a:pt x="534670" y="958469"/>
                  </a:cubicBezTo>
                  <a:lnTo>
                    <a:pt x="534670" y="16891"/>
                  </a:lnTo>
                  <a:lnTo>
                    <a:pt x="551561" y="16891"/>
                  </a:lnTo>
                  <a:lnTo>
                    <a:pt x="551561" y="33909"/>
                  </a:lnTo>
                  <a:lnTo>
                    <a:pt x="195961" y="33909"/>
                  </a:lnTo>
                  <a:lnTo>
                    <a:pt x="195961" y="16891"/>
                  </a:lnTo>
                  <a:lnTo>
                    <a:pt x="212852" y="16891"/>
                  </a:lnTo>
                  <a:lnTo>
                    <a:pt x="212852" y="958342"/>
                  </a:lnTo>
                  <a:cubicBezTo>
                    <a:pt x="212852" y="967740"/>
                    <a:pt x="205232" y="975233"/>
                    <a:pt x="195961" y="975233"/>
                  </a:cubicBezTo>
                  <a:lnTo>
                    <a:pt x="18161" y="97523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0" name="Freeform 30" descr="Persona confusa con riempimento solido"/>
          <p:cNvSpPr/>
          <p:nvPr/>
        </p:nvSpPr>
        <p:spPr>
          <a:xfrm>
            <a:off x="2343345" y="5038995"/>
            <a:ext cx="1143000" cy="1143000"/>
          </a:xfrm>
          <a:custGeom>
            <a:avLst/>
            <a:gdLst/>
            <a:ahLst/>
            <a:cxnLst/>
            <a:rect l="l" t="t" r="r" b="b"/>
            <a:pathLst>
              <a:path w="1143000" h="1143000">
                <a:moveTo>
                  <a:pt x="0" y="0"/>
                </a:moveTo>
                <a:lnTo>
                  <a:pt x="1143000" y="0"/>
                </a:lnTo>
                <a:lnTo>
                  <a:pt x="11430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-75959" y="204268"/>
            <a:ext cx="2774170" cy="1664502"/>
            <a:chOff x="0" y="0"/>
            <a:chExt cx="3698893" cy="221933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698875" cy="2219325"/>
            </a:xfrm>
            <a:custGeom>
              <a:avLst/>
              <a:gdLst/>
              <a:ahLst/>
              <a:cxnLst/>
              <a:rect l="l" t="t" r="r" b="b"/>
              <a:pathLst>
                <a:path w="3698875" h="2219325">
                  <a:moveTo>
                    <a:pt x="0" y="0"/>
                  </a:moveTo>
                  <a:lnTo>
                    <a:pt x="3698875" y="0"/>
                  </a:lnTo>
                  <a:lnTo>
                    <a:pt x="3698875" y="2219325"/>
                  </a:lnTo>
                  <a:lnTo>
                    <a:pt x="0" y="2219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t="-353" b="-354"/>
              </a:stretch>
            </a:blipFill>
          </p:spPr>
        </p:sp>
      </p:grpSp>
      <p:sp>
        <p:nvSpPr>
          <p:cNvPr id="33" name="Freeform 33"/>
          <p:cNvSpPr/>
          <p:nvPr/>
        </p:nvSpPr>
        <p:spPr>
          <a:xfrm>
            <a:off x="16957017" y="1230812"/>
            <a:ext cx="604566" cy="604566"/>
          </a:xfrm>
          <a:custGeom>
            <a:avLst/>
            <a:gdLst/>
            <a:ahLst/>
            <a:cxnLst/>
            <a:rect l="l" t="t" r="r" b="b"/>
            <a:pathLst>
              <a:path w="604566" h="604566">
                <a:moveTo>
                  <a:pt x="0" y="0"/>
                </a:moveTo>
                <a:lnTo>
                  <a:pt x="604566" y="0"/>
                </a:lnTo>
                <a:lnTo>
                  <a:pt x="604566" y="604566"/>
                </a:lnTo>
                <a:lnTo>
                  <a:pt x="0" y="6045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6726712" y="882106"/>
            <a:ext cx="697411" cy="697411"/>
          </a:xfrm>
          <a:custGeom>
            <a:avLst/>
            <a:gdLst/>
            <a:ahLst/>
            <a:cxnLst/>
            <a:rect l="l" t="t" r="r" b="b"/>
            <a:pathLst>
              <a:path w="697411" h="697411">
                <a:moveTo>
                  <a:pt x="0" y="0"/>
                </a:moveTo>
                <a:lnTo>
                  <a:pt x="697411" y="0"/>
                </a:lnTo>
                <a:lnTo>
                  <a:pt x="697411" y="697411"/>
                </a:lnTo>
                <a:lnTo>
                  <a:pt x="0" y="697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6" name="AutoShape 36"/>
          <p:cNvSpPr/>
          <p:nvPr/>
        </p:nvSpPr>
        <p:spPr>
          <a:xfrm>
            <a:off x="8040529" y="3299141"/>
            <a:ext cx="38048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71866" y="474884"/>
            <a:ext cx="12911034" cy="14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50"/>
              </a:lnSpc>
            </a:pPr>
            <a:r>
              <a:rPr lang="en-US" sz="5000" b="1" spc="-150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COSA SIGNIFICA COMUNICARE QUANDO SI LAVORA DA REMOTO?</a:t>
            </a:r>
          </a:p>
        </p:txBody>
      </p:sp>
      <p:sp>
        <p:nvSpPr>
          <p:cNvPr id="3" name="Freeform 3"/>
          <p:cNvSpPr/>
          <p:nvPr/>
        </p:nvSpPr>
        <p:spPr>
          <a:xfrm>
            <a:off x="-75959" y="4450469"/>
            <a:ext cx="18520926" cy="5593934"/>
          </a:xfrm>
          <a:custGeom>
            <a:avLst/>
            <a:gdLst/>
            <a:ahLst/>
            <a:cxnLst/>
            <a:rect l="l" t="t" r="r" b="b"/>
            <a:pathLst>
              <a:path w="18520926" h="5593934">
                <a:moveTo>
                  <a:pt x="0" y="0"/>
                </a:moveTo>
                <a:lnTo>
                  <a:pt x="18520926" y="0"/>
                </a:lnTo>
                <a:lnTo>
                  <a:pt x="18520926" y="5593934"/>
                </a:lnTo>
                <a:lnTo>
                  <a:pt x="0" y="5593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75959" y="226155"/>
            <a:ext cx="2774170" cy="1664502"/>
            <a:chOff x="0" y="0"/>
            <a:chExt cx="3698893" cy="22193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98875" cy="2219325"/>
            </a:xfrm>
            <a:custGeom>
              <a:avLst/>
              <a:gdLst/>
              <a:ahLst/>
              <a:cxnLst/>
              <a:rect l="l" t="t" r="r" b="b"/>
              <a:pathLst>
                <a:path w="3698875" h="2219325">
                  <a:moveTo>
                    <a:pt x="0" y="0"/>
                  </a:moveTo>
                  <a:lnTo>
                    <a:pt x="3698875" y="0"/>
                  </a:lnTo>
                  <a:lnTo>
                    <a:pt x="3698875" y="2219325"/>
                  </a:lnTo>
                  <a:lnTo>
                    <a:pt x="0" y="2219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53" b="-354"/>
              </a:stretch>
            </a:blipFill>
          </p:spPr>
        </p:sp>
      </p:grpSp>
      <p:sp>
        <p:nvSpPr>
          <p:cNvPr id="6" name="Freeform 6" descr="Punto esclamativo con riempimento pieno"/>
          <p:cNvSpPr/>
          <p:nvPr/>
        </p:nvSpPr>
        <p:spPr>
          <a:xfrm>
            <a:off x="2565266" y="4489651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43416" y="3853439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57400" y="3967423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51019" y="4233418"/>
            <a:ext cx="1566600" cy="1566600"/>
          </a:xfrm>
          <a:custGeom>
            <a:avLst/>
            <a:gdLst/>
            <a:ahLst/>
            <a:cxnLst/>
            <a:rect l="l" t="t" r="r" b="b"/>
            <a:pathLst>
              <a:path w="1566600" h="1566600">
                <a:moveTo>
                  <a:pt x="0" y="0"/>
                </a:moveTo>
                <a:lnTo>
                  <a:pt x="1566600" y="0"/>
                </a:lnTo>
                <a:lnTo>
                  <a:pt x="1566600" y="1566600"/>
                </a:lnTo>
                <a:lnTo>
                  <a:pt x="0" y="1566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4682" y="6591915"/>
            <a:ext cx="5699274" cy="2198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0"/>
              </a:lnSpc>
            </a:pPr>
            <a:r>
              <a:rPr lang="en-US" sz="3500" b="1" spc="-8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Stabilire standard di comunicazione che creino un sistema di fiducia e un flusso chiaro di informazioni.</a:t>
            </a:r>
          </a:p>
        </p:txBody>
      </p:sp>
      <p:sp>
        <p:nvSpPr>
          <p:cNvPr id="11" name="Freeform 11"/>
          <p:cNvSpPr/>
          <p:nvPr/>
        </p:nvSpPr>
        <p:spPr>
          <a:xfrm>
            <a:off x="8011977" y="3717637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1" y="0"/>
                </a:lnTo>
                <a:lnTo>
                  <a:pt x="2588781" y="2588781"/>
                </a:lnTo>
                <a:lnTo>
                  <a:pt x="0" y="25887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207211" y="3912871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3" y="0"/>
                </a:lnTo>
                <a:lnTo>
                  <a:pt x="2198313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21196" y="4026855"/>
            <a:ext cx="1970345" cy="1970345"/>
          </a:xfrm>
          <a:custGeom>
            <a:avLst/>
            <a:gdLst/>
            <a:ahLst/>
            <a:cxnLst/>
            <a:rect l="l" t="t" r="r" b="b"/>
            <a:pathLst>
              <a:path w="1970345" h="1970345">
                <a:moveTo>
                  <a:pt x="0" y="0"/>
                </a:moveTo>
                <a:lnTo>
                  <a:pt x="1970344" y="0"/>
                </a:lnTo>
                <a:lnTo>
                  <a:pt x="1970344" y="1970345"/>
                </a:lnTo>
                <a:lnTo>
                  <a:pt x="0" y="1970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785352" y="4450469"/>
            <a:ext cx="1123117" cy="1123117"/>
          </a:xfrm>
          <a:custGeom>
            <a:avLst/>
            <a:gdLst/>
            <a:ahLst/>
            <a:cxnLst/>
            <a:rect l="l" t="t" r="r" b="b"/>
            <a:pathLst>
              <a:path w="1123117" h="1123117">
                <a:moveTo>
                  <a:pt x="0" y="0"/>
                </a:moveTo>
                <a:lnTo>
                  <a:pt x="1123117" y="0"/>
                </a:lnTo>
                <a:lnTo>
                  <a:pt x="1123117" y="1123117"/>
                </a:lnTo>
                <a:lnTo>
                  <a:pt x="0" y="112311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718563" y="6489846"/>
            <a:ext cx="3175609" cy="284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96"/>
              </a:lnSpc>
            </a:pPr>
            <a:r>
              <a:rPr lang="en-US" sz="3300" b="1" spc="-8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Creare un sistema aperto di collaborazione, supportato da tecnologie appropriate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305126" y="3853439"/>
            <a:ext cx="2588781" cy="2588782"/>
          </a:xfrm>
          <a:custGeom>
            <a:avLst/>
            <a:gdLst/>
            <a:ahLst/>
            <a:cxnLst/>
            <a:rect l="l" t="t" r="r" b="b"/>
            <a:pathLst>
              <a:path w="2588781" h="2588782">
                <a:moveTo>
                  <a:pt x="0" y="0"/>
                </a:moveTo>
                <a:lnTo>
                  <a:pt x="2588781" y="0"/>
                </a:lnTo>
                <a:lnTo>
                  <a:pt x="2588781" y="2588782"/>
                </a:lnTo>
                <a:lnTo>
                  <a:pt x="0" y="25887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500361" y="4048673"/>
            <a:ext cx="2198313" cy="2198313"/>
          </a:xfrm>
          <a:custGeom>
            <a:avLst/>
            <a:gdLst/>
            <a:ahLst/>
            <a:cxnLst/>
            <a:rect l="l" t="t" r="r" b="b"/>
            <a:pathLst>
              <a:path w="2198313" h="2198313">
                <a:moveTo>
                  <a:pt x="0" y="0"/>
                </a:moveTo>
                <a:lnTo>
                  <a:pt x="2198312" y="0"/>
                </a:lnTo>
                <a:lnTo>
                  <a:pt x="2198312" y="2198313"/>
                </a:lnTo>
                <a:lnTo>
                  <a:pt x="0" y="21983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614344" y="4162657"/>
            <a:ext cx="1970345" cy="1970345"/>
          </a:xfrm>
          <a:custGeom>
            <a:avLst/>
            <a:gdLst/>
            <a:ahLst/>
            <a:cxnLst/>
            <a:rect l="l" t="t" r="r" b="b"/>
            <a:pathLst>
              <a:path w="1970345" h="1970345">
                <a:moveTo>
                  <a:pt x="0" y="0"/>
                </a:moveTo>
                <a:lnTo>
                  <a:pt x="1970345" y="0"/>
                </a:lnTo>
                <a:lnTo>
                  <a:pt x="1970345" y="1970345"/>
                </a:lnTo>
                <a:lnTo>
                  <a:pt x="0" y="1970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881023" y="4624111"/>
            <a:ext cx="1436987" cy="1002298"/>
          </a:xfrm>
          <a:custGeom>
            <a:avLst/>
            <a:gdLst/>
            <a:ahLst/>
            <a:cxnLst/>
            <a:rect l="l" t="t" r="r" b="b"/>
            <a:pathLst>
              <a:path w="1436987" h="1002298">
                <a:moveTo>
                  <a:pt x="0" y="0"/>
                </a:moveTo>
                <a:lnTo>
                  <a:pt x="1436987" y="0"/>
                </a:lnTo>
                <a:lnTo>
                  <a:pt x="1436987" y="1002298"/>
                </a:lnTo>
                <a:lnTo>
                  <a:pt x="0" y="10022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t="-321" b="-321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427817" y="6626266"/>
            <a:ext cx="4343399" cy="2945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09"/>
              </a:lnSpc>
            </a:pPr>
            <a:r>
              <a:rPr lang="en-US" sz="3003" b="1" spc="-7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Le riunioni virtuali possono essere rese più efficienti utilizzando delle strategie, ad esempio: </a:t>
            </a:r>
          </a:p>
          <a:p>
            <a:pPr marL="0" lvl="0" indent="0" algn="ctr">
              <a:lnSpc>
                <a:spcPts val="2909"/>
              </a:lnSpc>
            </a:pPr>
            <a:r>
              <a:rPr lang="en-US" sz="3003" b="1" spc="-7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Kit di strumenti della Johns Hopkins University</a:t>
            </a:r>
          </a:p>
        </p:txBody>
      </p:sp>
      <p:sp>
        <p:nvSpPr>
          <p:cNvPr id="21" name="Freeform 21"/>
          <p:cNvSpPr/>
          <p:nvPr/>
        </p:nvSpPr>
        <p:spPr>
          <a:xfrm>
            <a:off x="16925301" y="1957609"/>
            <a:ext cx="604566" cy="604566"/>
          </a:xfrm>
          <a:custGeom>
            <a:avLst/>
            <a:gdLst/>
            <a:ahLst/>
            <a:cxnLst/>
            <a:rect l="l" t="t" r="r" b="b"/>
            <a:pathLst>
              <a:path w="604566" h="604566">
                <a:moveTo>
                  <a:pt x="0" y="0"/>
                </a:moveTo>
                <a:lnTo>
                  <a:pt x="604566" y="0"/>
                </a:lnTo>
                <a:lnTo>
                  <a:pt x="604566" y="604566"/>
                </a:lnTo>
                <a:lnTo>
                  <a:pt x="0" y="60456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698673" y="1608903"/>
            <a:ext cx="697411" cy="697411"/>
          </a:xfrm>
          <a:custGeom>
            <a:avLst/>
            <a:gdLst/>
            <a:ahLst/>
            <a:cxnLst/>
            <a:rect l="l" t="t" r="r" b="b"/>
            <a:pathLst>
              <a:path w="697411" h="697411">
                <a:moveTo>
                  <a:pt x="0" y="0"/>
                </a:moveTo>
                <a:lnTo>
                  <a:pt x="697411" y="0"/>
                </a:lnTo>
                <a:lnTo>
                  <a:pt x="697411" y="697412"/>
                </a:lnTo>
                <a:lnTo>
                  <a:pt x="0" y="69741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1081768"/>
            <a:ext cx="18440400" cy="9205233"/>
          </a:xfrm>
          <a:custGeom>
            <a:avLst/>
            <a:gdLst/>
            <a:ahLst/>
            <a:cxnLst/>
            <a:rect l="l" t="t" r="r" b="b"/>
            <a:pathLst>
              <a:path w="18440400" h="9205233">
                <a:moveTo>
                  <a:pt x="0" y="0"/>
                </a:moveTo>
                <a:lnTo>
                  <a:pt x="18440400" y="0"/>
                </a:lnTo>
                <a:lnTo>
                  <a:pt x="18440400" y="9205233"/>
                </a:lnTo>
                <a:lnTo>
                  <a:pt x="0" y="92052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18372" y="421055"/>
            <a:ext cx="12911034" cy="70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55"/>
              </a:lnSpc>
            </a:pPr>
            <a:r>
              <a:rPr lang="en-US" sz="4562" b="1" spc="-13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STRUMENTI TECNICI PER IL LAVORO A DISTANZA</a:t>
            </a:r>
          </a:p>
        </p:txBody>
      </p:sp>
      <p:sp>
        <p:nvSpPr>
          <p:cNvPr id="4" name="Freeform 4" descr="Cloud Computing con riempimento solido"/>
          <p:cNvSpPr/>
          <p:nvPr/>
        </p:nvSpPr>
        <p:spPr>
          <a:xfrm>
            <a:off x="3689535" y="1436826"/>
            <a:ext cx="2515125" cy="2515125"/>
          </a:xfrm>
          <a:custGeom>
            <a:avLst/>
            <a:gdLst/>
            <a:ahLst/>
            <a:cxnLst/>
            <a:rect l="l" t="t" r="r" b="b"/>
            <a:pathLst>
              <a:path w="2515125" h="2515125">
                <a:moveTo>
                  <a:pt x="0" y="0"/>
                </a:moveTo>
                <a:lnTo>
                  <a:pt x="2515125" y="0"/>
                </a:lnTo>
                <a:lnTo>
                  <a:pt x="2515125" y="2515125"/>
                </a:lnTo>
                <a:lnTo>
                  <a:pt x="0" y="2515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521297" y="1436826"/>
            <a:ext cx="2681042" cy="2681042"/>
            <a:chOff x="0" y="0"/>
            <a:chExt cx="3795945" cy="37959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5903" cy="3795903"/>
            </a:xfrm>
            <a:custGeom>
              <a:avLst/>
              <a:gdLst/>
              <a:ahLst/>
              <a:cxnLst/>
              <a:rect l="l" t="t" r="r" b="b"/>
              <a:pathLst>
                <a:path w="3795903" h="3795903">
                  <a:moveTo>
                    <a:pt x="0" y="0"/>
                  </a:moveTo>
                  <a:lnTo>
                    <a:pt x="3795903" y="0"/>
                  </a:lnTo>
                  <a:lnTo>
                    <a:pt x="3795903" y="3795903"/>
                  </a:lnTo>
                  <a:lnTo>
                    <a:pt x="0" y="3795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" b="-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2074206" y="3951951"/>
            <a:ext cx="5067300" cy="2082230"/>
            <a:chOff x="0" y="0"/>
            <a:chExt cx="6756400" cy="2776307"/>
          </a:xfrm>
        </p:grpSpPr>
        <p:sp>
          <p:nvSpPr>
            <p:cNvPr id="8" name="Freeform 8"/>
            <p:cNvSpPr/>
            <p:nvPr/>
          </p:nvSpPr>
          <p:spPr>
            <a:xfrm>
              <a:off x="101600" y="101600"/>
              <a:ext cx="6553200" cy="2573147"/>
            </a:xfrm>
            <a:custGeom>
              <a:avLst/>
              <a:gdLst/>
              <a:ahLst/>
              <a:cxnLst/>
              <a:rect l="l" t="t" r="r" b="b"/>
              <a:pathLst>
                <a:path w="6553200" h="2573147">
                  <a:moveTo>
                    <a:pt x="0" y="428879"/>
                  </a:moveTo>
                  <a:cubicBezTo>
                    <a:pt x="0" y="192024"/>
                    <a:pt x="200914" y="0"/>
                    <a:pt x="448818" y="0"/>
                  </a:cubicBezTo>
                  <a:lnTo>
                    <a:pt x="6104382" y="0"/>
                  </a:lnTo>
                  <a:cubicBezTo>
                    <a:pt x="6352286" y="0"/>
                    <a:pt x="6553200" y="192024"/>
                    <a:pt x="6553200" y="428879"/>
                  </a:cubicBezTo>
                  <a:lnTo>
                    <a:pt x="6553200" y="2144268"/>
                  </a:lnTo>
                  <a:cubicBezTo>
                    <a:pt x="6553200" y="2381123"/>
                    <a:pt x="6352286" y="2573147"/>
                    <a:pt x="6104382" y="2573147"/>
                  </a:cubicBezTo>
                  <a:lnTo>
                    <a:pt x="448818" y="2573147"/>
                  </a:lnTo>
                  <a:cubicBezTo>
                    <a:pt x="200914" y="2573147"/>
                    <a:pt x="0" y="2381123"/>
                    <a:pt x="0" y="214426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756400" cy="2776347"/>
            </a:xfrm>
            <a:custGeom>
              <a:avLst/>
              <a:gdLst/>
              <a:ahLst/>
              <a:cxnLst/>
              <a:rect l="l" t="t" r="r" b="b"/>
              <a:pathLst>
                <a:path w="6756400" h="2776347">
                  <a:moveTo>
                    <a:pt x="0" y="530479"/>
                  </a:moveTo>
                  <a:cubicBezTo>
                    <a:pt x="0" y="233172"/>
                    <a:pt x="250825" y="0"/>
                    <a:pt x="550418" y="0"/>
                  </a:cubicBezTo>
                  <a:lnTo>
                    <a:pt x="6205982" y="0"/>
                  </a:lnTo>
                  <a:lnTo>
                    <a:pt x="6205982" y="101600"/>
                  </a:lnTo>
                  <a:lnTo>
                    <a:pt x="6205982" y="0"/>
                  </a:lnTo>
                  <a:cubicBezTo>
                    <a:pt x="6505575" y="0"/>
                    <a:pt x="6756400" y="233172"/>
                    <a:pt x="6756400" y="530479"/>
                  </a:cubicBezTo>
                  <a:lnTo>
                    <a:pt x="6654800" y="530479"/>
                  </a:lnTo>
                  <a:lnTo>
                    <a:pt x="6756400" y="530479"/>
                  </a:lnTo>
                  <a:lnTo>
                    <a:pt x="6756400" y="2245868"/>
                  </a:lnTo>
                  <a:lnTo>
                    <a:pt x="6654800" y="2245868"/>
                  </a:lnTo>
                  <a:lnTo>
                    <a:pt x="6756400" y="2245868"/>
                  </a:lnTo>
                  <a:cubicBezTo>
                    <a:pt x="6756400" y="2543175"/>
                    <a:pt x="6505575" y="2776347"/>
                    <a:pt x="6205982" y="2776347"/>
                  </a:cubicBezTo>
                  <a:lnTo>
                    <a:pt x="6205982" y="2674747"/>
                  </a:lnTo>
                  <a:lnTo>
                    <a:pt x="6205982" y="2776347"/>
                  </a:lnTo>
                  <a:lnTo>
                    <a:pt x="550418" y="2776347"/>
                  </a:lnTo>
                  <a:lnTo>
                    <a:pt x="550418" y="2674747"/>
                  </a:lnTo>
                  <a:lnTo>
                    <a:pt x="550418" y="2776347"/>
                  </a:lnTo>
                  <a:cubicBezTo>
                    <a:pt x="250825" y="2776347"/>
                    <a:pt x="0" y="2543175"/>
                    <a:pt x="0" y="2245868"/>
                  </a:cubicBezTo>
                  <a:lnTo>
                    <a:pt x="0" y="530479"/>
                  </a:lnTo>
                  <a:lnTo>
                    <a:pt x="101600" y="530479"/>
                  </a:lnTo>
                  <a:lnTo>
                    <a:pt x="0" y="530479"/>
                  </a:lnTo>
                  <a:moveTo>
                    <a:pt x="203200" y="530479"/>
                  </a:moveTo>
                  <a:lnTo>
                    <a:pt x="203200" y="2245868"/>
                  </a:lnTo>
                  <a:lnTo>
                    <a:pt x="101600" y="2245868"/>
                  </a:lnTo>
                  <a:lnTo>
                    <a:pt x="203200" y="2245868"/>
                  </a:lnTo>
                  <a:cubicBezTo>
                    <a:pt x="203200" y="2422271"/>
                    <a:pt x="354203" y="2573147"/>
                    <a:pt x="550418" y="2573147"/>
                  </a:cubicBezTo>
                  <a:lnTo>
                    <a:pt x="6205982" y="2573147"/>
                  </a:lnTo>
                  <a:cubicBezTo>
                    <a:pt x="6402197" y="2573147"/>
                    <a:pt x="6553200" y="2422271"/>
                    <a:pt x="6553200" y="2245868"/>
                  </a:cubicBezTo>
                  <a:lnTo>
                    <a:pt x="6553200" y="530479"/>
                  </a:lnTo>
                  <a:cubicBezTo>
                    <a:pt x="6553200" y="354076"/>
                    <a:pt x="6402197" y="203200"/>
                    <a:pt x="6205982" y="203200"/>
                  </a:cubicBezTo>
                  <a:lnTo>
                    <a:pt x="550418" y="203200"/>
                  </a:lnTo>
                  <a:lnTo>
                    <a:pt x="550418" y="101600"/>
                  </a:lnTo>
                  <a:lnTo>
                    <a:pt x="550418" y="203200"/>
                  </a:lnTo>
                  <a:cubicBezTo>
                    <a:pt x="354203" y="203200"/>
                    <a:pt x="203200" y="354076"/>
                    <a:pt x="203200" y="530479"/>
                  </a:cubicBezTo>
                  <a:close/>
                </a:path>
              </a:pathLst>
            </a:custGeom>
            <a:solidFill>
              <a:srgbClr val="000000">
                <a:alpha val="57647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56400" cy="2814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200"/>
                </a:lnSpc>
              </a:pPr>
              <a:r>
                <a:rPr lang="en-US" sz="35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STRUMENTI DI COLLABORAZIONE BASATI SU CLOUD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969538" y="3984148"/>
            <a:ext cx="5220625" cy="2017836"/>
            <a:chOff x="0" y="0"/>
            <a:chExt cx="7419758" cy="2867828"/>
          </a:xfrm>
        </p:grpSpPr>
        <p:sp>
          <p:nvSpPr>
            <p:cNvPr id="12" name="Freeform 12"/>
            <p:cNvSpPr/>
            <p:nvPr/>
          </p:nvSpPr>
          <p:spPr>
            <a:xfrm>
              <a:off x="98701" y="104949"/>
              <a:ext cx="7222464" cy="2657970"/>
            </a:xfrm>
            <a:custGeom>
              <a:avLst/>
              <a:gdLst/>
              <a:ahLst/>
              <a:cxnLst/>
              <a:rect l="l" t="t" r="r" b="b"/>
              <a:pathLst>
                <a:path w="7222464" h="2657970">
                  <a:moveTo>
                    <a:pt x="0" y="443017"/>
                  </a:moveTo>
                  <a:cubicBezTo>
                    <a:pt x="0" y="198354"/>
                    <a:pt x="195922" y="0"/>
                    <a:pt x="437617" y="0"/>
                  </a:cubicBezTo>
                  <a:lnTo>
                    <a:pt x="6784846" y="0"/>
                  </a:lnTo>
                  <a:cubicBezTo>
                    <a:pt x="7026542" y="0"/>
                    <a:pt x="7222464" y="198354"/>
                    <a:pt x="7222464" y="443017"/>
                  </a:cubicBezTo>
                  <a:lnTo>
                    <a:pt x="7222464" y="2214953"/>
                  </a:lnTo>
                  <a:cubicBezTo>
                    <a:pt x="7222464" y="2459616"/>
                    <a:pt x="7026542" y="2657970"/>
                    <a:pt x="6784846" y="2657970"/>
                  </a:cubicBezTo>
                  <a:lnTo>
                    <a:pt x="437617" y="2657970"/>
                  </a:lnTo>
                  <a:cubicBezTo>
                    <a:pt x="195922" y="2657970"/>
                    <a:pt x="0" y="2459616"/>
                    <a:pt x="0" y="221495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7419869" cy="2867867"/>
            </a:xfrm>
            <a:custGeom>
              <a:avLst/>
              <a:gdLst/>
              <a:ahLst/>
              <a:cxnLst/>
              <a:rect l="l" t="t" r="r" b="b"/>
              <a:pathLst>
                <a:path w="7419869" h="2867867">
                  <a:moveTo>
                    <a:pt x="0" y="547966"/>
                  </a:moveTo>
                  <a:cubicBezTo>
                    <a:pt x="0" y="240596"/>
                    <a:pt x="244656" y="0"/>
                    <a:pt x="536318" y="0"/>
                  </a:cubicBezTo>
                  <a:lnTo>
                    <a:pt x="6883547" y="0"/>
                  </a:lnTo>
                  <a:lnTo>
                    <a:pt x="6883547" y="104949"/>
                  </a:lnTo>
                  <a:lnTo>
                    <a:pt x="6883547" y="0"/>
                  </a:lnTo>
                  <a:cubicBezTo>
                    <a:pt x="7175087" y="0"/>
                    <a:pt x="7419869" y="240596"/>
                    <a:pt x="7419869" y="547966"/>
                  </a:cubicBezTo>
                  <a:lnTo>
                    <a:pt x="7321165" y="547966"/>
                  </a:lnTo>
                  <a:lnTo>
                    <a:pt x="7419869" y="547966"/>
                  </a:lnTo>
                  <a:lnTo>
                    <a:pt x="7419869" y="2319902"/>
                  </a:lnTo>
                  <a:lnTo>
                    <a:pt x="7321165" y="2319902"/>
                  </a:lnTo>
                  <a:lnTo>
                    <a:pt x="7419869" y="2319902"/>
                  </a:lnTo>
                  <a:cubicBezTo>
                    <a:pt x="7419869" y="2627272"/>
                    <a:pt x="7175210" y="2867867"/>
                    <a:pt x="6883547" y="2867867"/>
                  </a:cubicBezTo>
                  <a:lnTo>
                    <a:pt x="6883547" y="2762919"/>
                  </a:lnTo>
                  <a:lnTo>
                    <a:pt x="6883547" y="2867867"/>
                  </a:lnTo>
                  <a:lnTo>
                    <a:pt x="536318" y="2867867"/>
                  </a:lnTo>
                  <a:lnTo>
                    <a:pt x="536318" y="2762919"/>
                  </a:lnTo>
                  <a:lnTo>
                    <a:pt x="536318" y="2867867"/>
                  </a:lnTo>
                  <a:cubicBezTo>
                    <a:pt x="244656" y="2867867"/>
                    <a:pt x="0" y="2627272"/>
                    <a:pt x="0" y="2319902"/>
                  </a:cubicBezTo>
                  <a:lnTo>
                    <a:pt x="0" y="547966"/>
                  </a:lnTo>
                  <a:lnTo>
                    <a:pt x="98701" y="547966"/>
                  </a:lnTo>
                  <a:lnTo>
                    <a:pt x="0" y="547966"/>
                  </a:lnTo>
                  <a:moveTo>
                    <a:pt x="197402" y="547966"/>
                  </a:moveTo>
                  <a:lnTo>
                    <a:pt x="197402" y="2319902"/>
                  </a:lnTo>
                  <a:lnTo>
                    <a:pt x="98701" y="2319902"/>
                  </a:lnTo>
                  <a:lnTo>
                    <a:pt x="197402" y="2319902"/>
                  </a:lnTo>
                  <a:cubicBezTo>
                    <a:pt x="197402" y="2501858"/>
                    <a:pt x="344467" y="2657970"/>
                    <a:pt x="536318" y="2657970"/>
                  </a:cubicBezTo>
                  <a:lnTo>
                    <a:pt x="6883547" y="2657970"/>
                  </a:lnTo>
                  <a:cubicBezTo>
                    <a:pt x="7075274" y="2657970"/>
                    <a:pt x="7222463" y="2501858"/>
                    <a:pt x="7222463" y="2319902"/>
                  </a:cubicBezTo>
                  <a:lnTo>
                    <a:pt x="7222463" y="547966"/>
                  </a:lnTo>
                  <a:cubicBezTo>
                    <a:pt x="7222340" y="366010"/>
                    <a:pt x="7075274" y="209898"/>
                    <a:pt x="6883547" y="209898"/>
                  </a:cubicBezTo>
                  <a:lnTo>
                    <a:pt x="536318" y="209898"/>
                  </a:lnTo>
                  <a:lnTo>
                    <a:pt x="536318" y="104949"/>
                  </a:lnTo>
                  <a:lnTo>
                    <a:pt x="536318" y="209898"/>
                  </a:lnTo>
                  <a:cubicBezTo>
                    <a:pt x="344467" y="209898"/>
                    <a:pt x="197402" y="366010"/>
                    <a:pt x="197402" y="547966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7419758" cy="2896403"/>
            </a:xfrm>
            <a:prstGeom prst="rect">
              <a:avLst/>
            </a:prstGeom>
          </p:spPr>
          <p:txBody>
            <a:bodyPr lIns="47658" tIns="47658" rIns="47658" bIns="47658" rtlCol="0" anchor="ctr"/>
            <a:lstStyle/>
            <a:p>
              <a:pPr marL="0" lvl="0" indent="0" algn="ctr">
                <a:lnSpc>
                  <a:spcPts val="3940"/>
                </a:lnSpc>
              </a:pPr>
              <a:r>
                <a:rPr lang="en-US" sz="3283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METODI AGILI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718372" y="477196"/>
            <a:ext cx="12911034" cy="70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55"/>
              </a:lnSpc>
            </a:pPr>
            <a:r>
              <a:rPr lang="en-US" sz="4562" b="1" spc="-136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STRUMENTI TECNICI PER IL LAVORO A DISTANZA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75959" y="226155"/>
            <a:ext cx="2774170" cy="1664502"/>
            <a:chOff x="0" y="0"/>
            <a:chExt cx="3698893" cy="221933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98875" cy="2219325"/>
            </a:xfrm>
            <a:custGeom>
              <a:avLst/>
              <a:gdLst/>
              <a:ahLst/>
              <a:cxnLst/>
              <a:rect l="l" t="t" r="r" b="b"/>
              <a:pathLst>
                <a:path w="3698875" h="2219325">
                  <a:moveTo>
                    <a:pt x="0" y="0"/>
                  </a:moveTo>
                  <a:lnTo>
                    <a:pt x="3698875" y="0"/>
                  </a:lnTo>
                  <a:lnTo>
                    <a:pt x="3698875" y="2219325"/>
                  </a:lnTo>
                  <a:lnTo>
                    <a:pt x="0" y="2219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53" b="-354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215241" y="6108437"/>
            <a:ext cx="6785231" cy="3838994"/>
            <a:chOff x="0" y="0"/>
            <a:chExt cx="10262071" cy="580614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262108" cy="5806138"/>
            </a:xfrm>
            <a:custGeom>
              <a:avLst/>
              <a:gdLst/>
              <a:ahLst/>
              <a:cxnLst/>
              <a:rect l="l" t="t" r="r" b="b"/>
              <a:pathLst>
                <a:path w="10262108" h="5806138">
                  <a:moveTo>
                    <a:pt x="0" y="996199"/>
                  </a:moveTo>
                  <a:cubicBezTo>
                    <a:pt x="0" y="446003"/>
                    <a:pt x="377825" y="0"/>
                    <a:pt x="843915" y="0"/>
                  </a:cubicBezTo>
                  <a:lnTo>
                    <a:pt x="9418193" y="0"/>
                  </a:lnTo>
                  <a:cubicBezTo>
                    <a:pt x="9884283" y="0"/>
                    <a:pt x="10262108" y="446003"/>
                    <a:pt x="10262108" y="996199"/>
                  </a:cubicBezTo>
                  <a:lnTo>
                    <a:pt x="10262108" y="4809939"/>
                  </a:lnTo>
                  <a:cubicBezTo>
                    <a:pt x="10262108" y="5360134"/>
                    <a:pt x="9884283" y="5806138"/>
                    <a:pt x="9418193" y="5806138"/>
                  </a:cubicBezTo>
                  <a:lnTo>
                    <a:pt x="843915" y="5806138"/>
                  </a:lnTo>
                  <a:cubicBezTo>
                    <a:pt x="377825" y="5806138"/>
                    <a:pt x="0" y="5360134"/>
                    <a:pt x="0" y="4809939"/>
                  </a:cubicBezTo>
                  <a:close/>
                </a:path>
              </a:pathLst>
            </a:custGeom>
            <a:solidFill>
              <a:srgbClr val="FFFFFF">
                <a:alpha val="3098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0262071" cy="5825195"/>
            </a:xfrm>
            <a:prstGeom prst="rect">
              <a:avLst/>
            </a:prstGeom>
          </p:spPr>
          <p:txBody>
            <a:bodyPr lIns="44785" tIns="44785" rIns="44785" bIns="44785" rtlCol="0" anchor="ctr"/>
            <a:lstStyle/>
            <a:p>
              <a:pPr marL="563870" lvl="1" indent="-281935" algn="l">
                <a:lnSpc>
                  <a:spcPts val="3134"/>
                </a:lnSpc>
                <a:buFont typeface="Arial"/>
                <a:buChar char="•"/>
              </a:pPr>
              <a:r>
                <a:rPr lang="en-US" sz="261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Flessibile, scalabile, accessibile </a:t>
              </a:r>
            </a:p>
            <a:p>
              <a:pPr algn="l">
                <a:lnSpc>
                  <a:spcPts val="3134"/>
                </a:lnSpc>
              </a:pPr>
              <a:endParaRPr lang="en-US" sz="261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563870" lvl="1" indent="-281935" algn="l">
                <a:lnSpc>
                  <a:spcPts val="3134"/>
                </a:lnSpc>
                <a:buFont typeface="Arial"/>
                <a:buChar char="•"/>
              </a:pPr>
              <a:r>
                <a:rPr lang="en-US" sz="261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Creare condizioni di lavoro indipendenti dal tempo e dallo spazio </a:t>
              </a:r>
            </a:p>
            <a:p>
              <a:pPr marL="0" lvl="0" indent="0" algn="l">
                <a:lnSpc>
                  <a:spcPts val="3134"/>
                </a:lnSpc>
              </a:pPr>
              <a:endParaRPr lang="en-US" sz="261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563870" lvl="1" indent="-281935" algn="l">
                <a:lnSpc>
                  <a:spcPts val="3134"/>
                </a:lnSpc>
                <a:buFont typeface="Arial"/>
                <a:buChar char="•"/>
              </a:pPr>
              <a:r>
                <a:rPr lang="en-US" sz="261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Sfide: protezione dei dati, sicurezza informatica, dipendenza da una connessione Internet stabile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400947" y="6122527"/>
            <a:ext cx="6858353" cy="3688942"/>
            <a:chOff x="0" y="0"/>
            <a:chExt cx="9144471" cy="491858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4508" cy="4918583"/>
            </a:xfrm>
            <a:custGeom>
              <a:avLst/>
              <a:gdLst/>
              <a:ahLst/>
              <a:cxnLst/>
              <a:rect l="l" t="t" r="r" b="b"/>
              <a:pathLst>
                <a:path w="9144508" h="4918583">
                  <a:moveTo>
                    <a:pt x="0" y="819785"/>
                  </a:moveTo>
                  <a:cubicBezTo>
                    <a:pt x="0" y="367030"/>
                    <a:pt x="367030" y="0"/>
                    <a:pt x="819785" y="0"/>
                  </a:cubicBezTo>
                  <a:lnTo>
                    <a:pt x="8324723" y="0"/>
                  </a:lnTo>
                  <a:cubicBezTo>
                    <a:pt x="8777478" y="0"/>
                    <a:pt x="9144508" y="367030"/>
                    <a:pt x="9144508" y="819785"/>
                  </a:cubicBezTo>
                  <a:lnTo>
                    <a:pt x="9144508" y="4098798"/>
                  </a:lnTo>
                  <a:cubicBezTo>
                    <a:pt x="9144508" y="4551553"/>
                    <a:pt x="8777478" y="4918583"/>
                    <a:pt x="8324723" y="4918583"/>
                  </a:cubicBezTo>
                  <a:lnTo>
                    <a:pt x="819785" y="4918583"/>
                  </a:lnTo>
                  <a:cubicBezTo>
                    <a:pt x="367030" y="4918583"/>
                    <a:pt x="0" y="4551553"/>
                    <a:pt x="0" y="4098798"/>
                  </a:cubicBezTo>
                  <a:close/>
                </a:path>
              </a:pathLst>
            </a:custGeom>
            <a:solidFill>
              <a:srgbClr val="FFFFFF">
                <a:alpha val="30980"/>
              </a:srgbClr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0166547" y="6338223"/>
            <a:ext cx="7092753" cy="322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9150" lvl="2" indent="-273050" algn="l">
              <a:lnSpc>
                <a:spcPts val="3600"/>
              </a:lnSpc>
              <a:buFont typeface="Arial"/>
              <a:buChar char="⚬"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Una struttura che ottimizza la collaborazione e il coinvolgimento individuale.</a:t>
            </a:r>
          </a:p>
          <a:p>
            <a:pPr marL="0" lvl="0" indent="0" algn="l">
              <a:lnSpc>
                <a:spcPts val="3600"/>
              </a:lnSpc>
            </a:pPr>
            <a:endParaRPr lang="en-US"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819150" lvl="2" indent="-273050" algn="l">
              <a:lnSpc>
                <a:spcPts val="3600"/>
              </a:lnSpc>
              <a:buFont typeface="Arial"/>
              <a:buChar char="⚬"/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Metodi: Scrum, stand-up giornalieri, accordi di lavoro di squadra, riunioni ricorrenti </a:t>
            </a:r>
          </a:p>
        </p:txBody>
      </p:sp>
      <p:sp>
        <p:nvSpPr>
          <p:cNvPr id="24" name="Freeform 24"/>
          <p:cNvSpPr/>
          <p:nvPr/>
        </p:nvSpPr>
        <p:spPr>
          <a:xfrm>
            <a:off x="-1342906" y="10021687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2" y="0"/>
                </a:lnTo>
                <a:lnTo>
                  <a:pt x="2097381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311" y="1154410"/>
            <a:ext cx="18440400" cy="9205233"/>
          </a:xfrm>
          <a:custGeom>
            <a:avLst/>
            <a:gdLst/>
            <a:ahLst/>
            <a:cxnLst/>
            <a:rect l="l" t="t" r="r" b="b"/>
            <a:pathLst>
              <a:path w="18440400" h="9205233">
                <a:moveTo>
                  <a:pt x="0" y="0"/>
                </a:moveTo>
                <a:lnTo>
                  <a:pt x="18440400" y="0"/>
                </a:lnTo>
                <a:lnTo>
                  <a:pt x="18440400" y="9205233"/>
                </a:lnTo>
                <a:lnTo>
                  <a:pt x="0" y="92052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18372" y="421055"/>
            <a:ext cx="12911034" cy="70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55"/>
              </a:lnSpc>
            </a:pPr>
            <a:r>
              <a:rPr lang="en-US" sz="4562" b="1" spc="-13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STRUMENTI TECNICI PER IL LAVORO A DISTANZA</a:t>
            </a:r>
          </a:p>
        </p:txBody>
      </p:sp>
      <p:sp>
        <p:nvSpPr>
          <p:cNvPr id="4" name="Freeform 4" descr="Cloud Computing con riempimento solido"/>
          <p:cNvSpPr/>
          <p:nvPr/>
        </p:nvSpPr>
        <p:spPr>
          <a:xfrm>
            <a:off x="3886200" y="1232132"/>
            <a:ext cx="2515125" cy="2515125"/>
          </a:xfrm>
          <a:custGeom>
            <a:avLst/>
            <a:gdLst/>
            <a:ahLst/>
            <a:cxnLst/>
            <a:rect l="l" t="t" r="r" b="b"/>
            <a:pathLst>
              <a:path w="2515125" h="2515125">
                <a:moveTo>
                  <a:pt x="0" y="0"/>
                </a:moveTo>
                <a:lnTo>
                  <a:pt x="2515125" y="0"/>
                </a:lnTo>
                <a:lnTo>
                  <a:pt x="2515125" y="2515125"/>
                </a:lnTo>
                <a:lnTo>
                  <a:pt x="0" y="2515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865123" y="1276424"/>
            <a:ext cx="2846959" cy="2846959"/>
            <a:chOff x="0" y="0"/>
            <a:chExt cx="3795945" cy="37959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95903" cy="3795903"/>
            </a:xfrm>
            <a:custGeom>
              <a:avLst/>
              <a:gdLst/>
              <a:ahLst/>
              <a:cxnLst/>
              <a:rect l="l" t="t" r="r" b="b"/>
              <a:pathLst>
                <a:path w="3795903" h="3795903">
                  <a:moveTo>
                    <a:pt x="0" y="0"/>
                  </a:moveTo>
                  <a:lnTo>
                    <a:pt x="3795903" y="0"/>
                  </a:lnTo>
                  <a:lnTo>
                    <a:pt x="3795903" y="3795903"/>
                  </a:lnTo>
                  <a:lnTo>
                    <a:pt x="0" y="3795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" b="-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2286000" y="4294833"/>
            <a:ext cx="4846907" cy="1991667"/>
            <a:chOff x="0" y="0"/>
            <a:chExt cx="6756400" cy="2776307"/>
          </a:xfrm>
        </p:grpSpPr>
        <p:sp>
          <p:nvSpPr>
            <p:cNvPr id="8" name="Freeform 8"/>
            <p:cNvSpPr/>
            <p:nvPr/>
          </p:nvSpPr>
          <p:spPr>
            <a:xfrm>
              <a:off x="101600" y="101600"/>
              <a:ext cx="6553200" cy="2573147"/>
            </a:xfrm>
            <a:custGeom>
              <a:avLst/>
              <a:gdLst/>
              <a:ahLst/>
              <a:cxnLst/>
              <a:rect l="l" t="t" r="r" b="b"/>
              <a:pathLst>
                <a:path w="6553200" h="2573147">
                  <a:moveTo>
                    <a:pt x="0" y="428879"/>
                  </a:moveTo>
                  <a:cubicBezTo>
                    <a:pt x="0" y="192024"/>
                    <a:pt x="200914" y="0"/>
                    <a:pt x="448818" y="0"/>
                  </a:cubicBezTo>
                  <a:lnTo>
                    <a:pt x="6104382" y="0"/>
                  </a:lnTo>
                  <a:cubicBezTo>
                    <a:pt x="6352286" y="0"/>
                    <a:pt x="6553200" y="192024"/>
                    <a:pt x="6553200" y="428879"/>
                  </a:cubicBezTo>
                  <a:lnTo>
                    <a:pt x="6553200" y="2144268"/>
                  </a:lnTo>
                  <a:cubicBezTo>
                    <a:pt x="6553200" y="2381123"/>
                    <a:pt x="6352286" y="2573147"/>
                    <a:pt x="6104382" y="2573147"/>
                  </a:cubicBezTo>
                  <a:lnTo>
                    <a:pt x="448818" y="2573147"/>
                  </a:lnTo>
                  <a:cubicBezTo>
                    <a:pt x="200914" y="2573147"/>
                    <a:pt x="0" y="2381123"/>
                    <a:pt x="0" y="214426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756400" cy="2776347"/>
            </a:xfrm>
            <a:custGeom>
              <a:avLst/>
              <a:gdLst/>
              <a:ahLst/>
              <a:cxnLst/>
              <a:rect l="l" t="t" r="r" b="b"/>
              <a:pathLst>
                <a:path w="6756400" h="2776347">
                  <a:moveTo>
                    <a:pt x="0" y="530479"/>
                  </a:moveTo>
                  <a:cubicBezTo>
                    <a:pt x="0" y="233172"/>
                    <a:pt x="250825" y="0"/>
                    <a:pt x="550418" y="0"/>
                  </a:cubicBezTo>
                  <a:lnTo>
                    <a:pt x="6205982" y="0"/>
                  </a:lnTo>
                  <a:lnTo>
                    <a:pt x="6205982" y="101600"/>
                  </a:lnTo>
                  <a:lnTo>
                    <a:pt x="6205982" y="0"/>
                  </a:lnTo>
                  <a:cubicBezTo>
                    <a:pt x="6505575" y="0"/>
                    <a:pt x="6756400" y="233172"/>
                    <a:pt x="6756400" y="530479"/>
                  </a:cubicBezTo>
                  <a:lnTo>
                    <a:pt x="6654800" y="530479"/>
                  </a:lnTo>
                  <a:lnTo>
                    <a:pt x="6756400" y="530479"/>
                  </a:lnTo>
                  <a:lnTo>
                    <a:pt x="6756400" y="2245868"/>
                  </a:lnTo>
                  <a:lnTo>
                    <a:pt x="6654800" y="2245868"/>
                  </a:lnTo>
                  <a:lnTo>
                    <a:pt x="6756400" y="2245868"/>
                  </a:lnTo>
                  <a:cubicBezTo>
                    <a:pt x="6756400" y="2543175"/>
                    <a:pt x="6505575" y="2776347"/>
                    <a:pt x="6205982" y="2776347"/>
                  </a:cubicBezTo>
                  <a:lnTo>
                    <a:pt x="6205982" y="2674747"/>
                  </a:lnTo>
                  <a:lnTo>
                    <a:pt x="6205982" y="2776347"/>
                  </a:lnTo>
                  <a:lnTo>
                    <a:pt x="550418" y="2776347"/>
                  </a:lnTo>
                  <a:lnTo>
                    <a:pt x="550418" y="2674747"/>
                  </a:lnTo>
                  <a:lnTo>
                    <a:pt x="550418" y="2776347"/>
                  </a:lnTo>
                  <a:cubicBezTo>
                    <a:pt x="250825" y="2776347"/>
                    <a:pt x="0" y="2543175"/>
                    <a:pt x="0" y="2245868"/>
                  </a:cubicBezTo>
                  <a:lnTo>
                    <a:pt x="0" y="530479"/>
                  </a:lnTo>
                  <a:lnTo>
                    <a:pt x="101600" y="530479"/>
                  </a:lnTo>
                  <a:lnTo>
                    <a:pt x="0" y="530479"/>
                  </a:lnTo>
                  <a:moveTo>
                    <a:pt x="203200" y="530479"/>
                  </a:moveTo>
                  <a:lnTo>
                    <a:pt x="203200" y="2245868"/>
                  </a:lnTo>
                  <a:lnTo>
                    <a:pt x="101600" y="2245868"/>
                  </a:lnTo>
                  <a:lnTo>
                    <a:pt x="203200" y="2245868"/>
                  </a:lnTo>
                  <a:cubicBezTo>
                    <a:pt x="203200" y="2422271"/>
                    <a:pt x="354203" y="2573147"/>
                    <a:pt x="550418" y="2573147"/>
                  </a:cubicBezTo>
                  <a:lnTo>
                    <a:pt x="6205982" y="2573147"/>
                  </a:lnTo>
                  <a:cubicBezTo>
                    <a:pt x="6402197" y="2573147"/>
                    <a:pt x="6553200" y="2422271"/>
                    <a:pt x="6553200" y="2245868"/>
                  </a:cubicBezTo>
                  <a:lnTo>
                    <a:pt x="6553200" y="530479"/>
                  </a:lnTo>
                  <a:cubicBezTo>
                    <a:pt x="6553200" y="354076"/>
                    <a:pt x="6402197" y="203200"/>
                    <a:pt x="6205982" y="203200"/>
                  </a:cubicBezTo>
                  <a:lnTo>
                    <a:pt x="550418" y="203200"/>
                  </a:lnTo>
                  <a:lnTo>
                    <a:pt x="550418" y="101600"/>
                  </a:lnTo>
                  <a:lnTo>
                    <a:pt x="550418" y="203200"/>
                  </a:lnTo>
                  <a:cubicBezTo>
                    <a:pt x="354203" y="203200"/>
                    <a:pt x="203200" y="354076"/>
                    <a:pt x="203200" y="530479"/>
                  </a:cubicBezTo>
                  <a:close/>
                </a:path>
              </a:pathLst>
            </a:custGeom>
            <a:solidFill>
              <a:srgbClr val="000000">
                <a:alpha val="57647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56400" cy="2814407"/>
            </a:xfrm>
            <a:prstGeom prst="rect">
              <a:avLst/>
            </a:prstGeom>
          </p:spPr>
          <p:txBody>
            <a:bodyPr lIns="48591" tIns="48591" rIns="48591" bIns="48591" rtlCol="0" anchor="ctr"/>
            <a:lstStyle/>
            <a:p>
              <a:pPr marL="0" lvl="0" indent="0" algn="ctr">
                <a:lnSpc>
                  <a:spcPts val="3657"/>
                </a:lnSpc>
              </a:pPr>
              <a:r>
                <a:rPr lang="en-US" sz="3047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METODI AGILE VIRTUALI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28436" y="4227316"/>
            <a:ext cx="5595856" cy="2034105"/>
            <a:chOff x="0" y="0"/>
            <a:chExt cx="7637669" cy="2776308"/>
          </a:xfrm>
        </p:grpSpPr>
        <p:sp>
          <p:nvSpPr>
            <p:cNvPr id="12" name="Freeform 12"/>
            <p:cNvSpPr/>
            <p:nvPr/>
          </p:nvSpPr>
          <p:spPr>
            <a:xfrm>
              <a:off x="101600" y="101600"/>
              <a:ext cx="7434580" cy="2573147"/>
            </a:xfrm>
            <a:custGeom>
              <a:avLst/>
              <a:gdLst/>
              <a:ahLst/>
              <a:cxnLst/>
              <a:rect l="l" t="t" r="r" b="b"/>
              <a:pathLst>
                <a:path w="7434580" h="2573147">
                  <a:moveTo>
                    <a:pt x="0" y="428879"/>
                  </a:moveTo>
                  <a:cubicBezTo>
                    <a:pt x="0" y="192024"/>
                    <a:pt x="201676" y="0"/>
                    <a:pt x="450469" y="0"/>
                  </a:cubicBezTo>
                  <a:lnTo>
                    <a:pt x="6984111" y="0"/>
                  </a:lnTo>
                  <a:cubicBezTo>
                    <a:pt x="7232904" y="0"/>
                    <a:pt x="7434580" y="192024"/>
                    <a:pt x="7434580" y="428879"/>
                  </a:cubicBezTo>
                  <a:lnTo>
                    <a:pt x="7434580" y="2144268"/>
                  </a:lnTo>
                  <a:cubicBezTo>
                    <a:pt x="7434580" y="2381123"/>
                    <a:pt x="7232904" y="2573147"/>
                    <a:pt x="6984111" y="2573147"/>
                  </a:cubicBezTo>
                  <a:lnTo>
                    <a:pt x="450469" y="2573147"/>
                  </a:lnTo>
                  <a:cubicBezTo>
                    <a:pt x="201676" y="2573147"/>
                    <a:pt x="0" y="2381123"/>
                    <a:pt x="0" y="214426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7637780" cy="2776347"/>
            </a:xfrm>
            <a:custGeom>
              <a:avLst/>
              <a:gdLst/>
              <a:ahLst/>
              <a:cxnLst/>
              <a:rect l="l" t="t" r="r" b="b"/>
              <a:pathLst>
                <a:path w="7637780" h="2776347">
                  <a:moveTo>
                    <a:pt x="0" y="530479"/>
                  </a:moveTo>
                  <a:cubicBezTo>
                    <a:pt x="0" y="232918"/>
                    <a:pt x="251841" y="0"/>
                    <a:pt x="552069" y="0"/>
                  </a:cubicBezTo>
                  <a:lnTo>
                    <a:pt x="7085711" y="0"/>
                  </a:lnTo>
                  <a:lnTo>
                    <a:pt x="7085711" y="101600"/>
                  </a:lnTo>
                  <a:lnTo>
                    <a:pt x="7085711" y="0"/>
                  </a:lnTo>
                  <a:cubicBezTo>
                    <a:pt x="7385812" y="0"/>
                    <a:pt x="7637780" y="232918"/>
                    <a:pt x="7637780" y="530479"/>
                  </a:cubicBezTo>
                  <a:lnTo>
                    <a:pt x="7536180" y="530479"/>
                  </a:lnTo>
                  <a:lnTo>
                    <a:pt x="7637780" y="530479"/>
                  </a:lnTo>
                  <a:lnTo>
                    <a:pt x="7637780" y="2245868"/>
                  </a:lnTo>
                  <a:lnTo>
                    <a:pt x="7536180" y="2245868"/>
                  </a:lnTo>
                  <a:lnTo>
                    <a:pt x="7637780" y="2245868"/>
                  </a:lnTo>
                  <a:cubicBezTo>
                    <a:pt x="7637780" y="2543429"/>
                    <a:pt x="7385939" y="2776347"/>
                    <a:pt x="7085711" y="2776347"/>
                  </a:cubicBezTo>
                  <a:lnTo>
                    <a:pt x="7085711" y="2674747"/>
                  </a:lnTo>
                  <a:lnTo>
                    <a:pt x="7085711" y="2776347"/>
                  </a:lnTo>
                  <a:lnTo>
                    <a:pt x="552069" y="2776347"/>
                  </a:lnTo>
                  <a:lnTo>
                    <a:pt x="552069" y="2674747"/>
                  </a:lnTo>
                  <a:lnTo>
                    <a:pt x="552069" y="2776347"/>
                  </a:lnTo>
                  <a:cubicBezTo>
                    <a:pt x="251841" y="2776347"/>
                    <a:pt x="0" y="2543429"/>
                    <a:pt x="0" y="2245868"/>
                  </a:cubicBezTo>
                  <a:lnTo>
                    <a:pt x="0" y="530479"/>
                  </a:lnTo>
                  <a:lnTo>
                    <a:pt x="101600" y="530479"/>
                  </a:lnTo>
                  <a:lnTo>
                    <a:pt x="0" y="530479"/>
                  </a:lnTo>
                  <a:moveTo>
                    <a:pt x="203200" y="530479"/>
                  </a:moveTo>
                  <a:lnTo>
                    <a:pt x="203200" y="2245868"/>
                  </a:lnTo>
                  <a:lnTo>
                    <a:pt x="101600" y="2245868"/>
                  </a:lnTo>
                  <a:lnTo>
                    <a:pt x="203200" y="2245868"/>
                  </a:lnTo>
                  <a:cubicBezTo>
                    <a:pt x="203200" y="2422017"/>
                    <a:pt x="354584" y="2573147"/>
                    <a:pt x="552069" y="2573147"/>
                  </a:cubicBezTo>
                  <a:lnTo>
                    <a:pt x="7085711" y="2573147"/>
                  </a:lnTo>
                  <a:cubicBezTo>
                    <a:pt x="7283069" y="2573147"/>
                    <a:pt x="7434580" y="2422017"/>
                    <a:pt x="7434580" y="2245868"/>
                  </a:cubicBezTo>
                  <a:lnTo>
                    <a:pt x="7434580" y="530479"/>
                  </a:lnTo>
                  <a:cubicBezTo>
                    <a:pt x="7434453" y="354330"/>
                    <a:pt x="7283069" y="203200"/>
                    <a:pt x="7085711" y="203200"/>
                  </a:cubicBezTo>
                  <a:lnTo>
                    <a:pt x="552069" y="203200"/>
                  </a:lnTo>
                  <a:lnTo>
                    <a:pt x="552069" y="101600"/>
                  </a:lnTo>
                  <a:lnTo>
                    <a:pt x="552069" y="203200"/>
                  </a:lnTo>
                  <a:cubicBezTo>
                    <a:pt x="354584" y="203200"/>
                    <a:pt x="203200" y="354330"/>
                    <a:pt x="203200" y="53047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7637669" cy="2795358"/>
            </a:xfrm>
            <a:prstGeom prst="rect">
              <a:avLst/>
            </a:prstGeom>
          </p:spPr>
          <p:txBody>
            <a:bodyPr lIns="49626" tIns="49626" rIns="49626" bIns="49626" rtlCol="0" anchor="ctr"/>
            <a:lstStyle/>
            <a:p>
              <a:pPr marL="0" lvl="0" indent="0" algn="ctr">
                <a:lnSpc>
                  <a:spcPts val="3575"/>
                </a:lnSpc>
              </a:pPr>
              <a:r>
                <a:rPr lang="en-US" sz="297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INTELLIGENZA ARTIFICIALE 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688483" y="400050"/>
            <a:ext cx="12911034" cy="70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55"/>
              </a:lnSpc>
            </a:pPr>
            <a:r>
              <a:rPr lang="en-US" sz="4562" b="1" spc="-136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STRUMENTI TECNICI PER IL LAVORO A DISTANZA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-85687" y="322159"/>
            <a:ext cx="2774170" cy="1664502"/>
            <a:chOff x="0" y="0"/>
            <a:chExt cx="3698893" cy="221933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98875" cy="2219325"/>
            </a:xfrm>
            <a:custGeom>
              <a:avLst/>
              <a:gdLst/>
              <a:ahLst/>
              <a:cxnLst/>
              <a:rect l="l" t="t" r="r" b="b"/>
              <a:pathLst>
                <a:path w="3698875" h="2219325">
                  <a:moveTo>
                    <a:pt x="0" y="0"/>
                  </a:moveTo>
                  <a:lnTo>
                    <a:pt x="3698875" y="0"/>
                  </a:lnTo>
                  <a:lnTo>
                    <a:pt x="3698875" y="2219325"/>
                  </a:lnTo>
                  <a:lnTo>
                    <a:pt x="0" y="2219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53" b="-354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430392" y="6290201"/>
            <a:ext cx="8298047" cy="3746289"/>
            <a:chOff x="0" y="0"/>
            <a:chExt cx="11064062" cy="499505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064052" cy="4995037"/>
            </a:xfrm>
            <a:custGeom>
              <a:avLst/>
              <a:gdLst/>
              <a:ahLst/>
              <a:cxnLst/>
              <a:rect l="l" t="t" r="r" b="b"/>
              <a:pathLst>
                <a:path w="11064052" h="4995037">
                  <a:moveTo>
                    <a:pt x="0" y="856996"/>
                  </a:moveTo>
                  <a:cubicBezTo>
                    <a:pt x="0" y="383667"/>
                    <a:pt x="381580" y="0"/>
                    <a:pt x="852334" y="0"/>
                  </a:cubicBezTo>
                  <a:lnTo>
                    <a:pt x="10211718" y="0"/>
                  </a:lnTo>
                  <a:cubicBezTo>
                    <a:pt x="10682473" y="0"/>
                    <a:pt x="11064052" y="383667"/>
                    <a:pt x="11064052" y="856996"/>
                  </a:cubicBezTo>
                  <a:lnTo>
                    <a:pt x="11064052" y="4138041"/>
                  </a:lnTo>
                  <a:cubicBezTo>
                    <a:pt x="11064052" y="4611370"/>
                    <a:pt x="10682473" y="4995037"/>
                    <a:pt x="10211718" y="4995037"/>
                  </a:cubicBezTo>
                  <a:lnTo>
                    <a:pt x="852334" y="4995037"/>
                  </a:lnTo>
                  <a:cubicBezTo>
                    <a:pt x="381580" y="4995037"/>
                    <a:pt x="0" y="4611370"/>
                    <a:pt x="0" y="4138041"/>
                  </a:cubicBezTo>
                  <a:close/>
                </a:path>
              </a:pathLst>
            </a:custGeom>
            <a:solidFill>
              <a:srgbClr val="FFFFFF">
                <a:alpha val="3098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1064062" cy="5014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999"/>
                </a:lnSpc>
              </a:pPr>
              <a:endParaRPr/>
            </a:p>
            <a:p>
              <a:pPr marL="539749" lvl="1" indent="-269875" algn="l">
                <a:lnSpc>
                  <a:spcPts val="2999"/>
                </a:lnSpc>
                <a:buFont typeface="Arial"/>
                <a:buChar char="•"/>
              </a:pPr>
              <a:r>
                <a:rPr lang="en-US" sz="24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 Aumentare l'efficienza della comunicazione e   ridurre la complessità nell'ambiente di lavoro</a:t>
              </a:r>
            </a:p>
            <a:p>
              <a:pPr algn="l">
                <a:lnSpc>
                  <a:spcPts val="2999"/>
                </a:lnSpc>
              </a:pPr>
              <a:endParaRPr lang="en-US" sz="2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539749" lvl="1" indent="-269875" algn="l">
                <a:lnSpc>
                  <a:spcPts val="2999"/>
                </a:lnSpc>
                <a:buFont typeface="Arial"/>
                <a:buChar char="•"/>
              </a:pPr>
              <a:r>
                <a:rPr lang="en-US" sz="24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 Ruoli tecnici come lo Scrum Master sono fondamentali per la gestione di questi processi. </a:t>
              </a:r>
            </a:p>
            <a:p>
              <a:pPr algn="l">
                <a:lnSpc>
                  <a:spcPts val="2999"/>
                </a:lnSpc>
              </a:pPr>
              <a:endParaRPr lang="en-US" sz="24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539749" lvl="1" indent="-269875" algn="l">
                <a:lnSpc>
                  <a:spcPts val="2999"/>
                </a:lnSpc>
                <a:buFont typeface="Arial"/>
                <a:buChar char="•"/>
              </a:pPr>
              <a:r>
                <a:rPr lang="en-US" sz="2499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 Sfida: adattamento alle mutevoli dinamiche del team e ai requisiti del progetto. 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29800" y="6332745"/>
            <a:ext cx="8343432" cy="3707446"/>
            <a:chOff x="0" y="0"/>
            <a:chExt cx="11124576" cy="494326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124565" cy="4943310"/>
            </a:xfrm>
            <a:custGeom>
              <a:avLst/>
              <a:gdLst/>
              <a:ahLst/>
              <a:cxnLst/>
              <a:rect l="l" t="t" r="r" b="b"/>
              <a:pathLst>
                <a:path w="11124565" h="4943310">
                  <a:moveTo>
                    <a:pt x="0" y="823864"/>
                  </a:moveTo>
                  <a:cubicBezTo>
                    <a:pt x="0" y="368931"/>
                    <a:pt x="379730" y="0"/>
                    <a:pt x="847979" y="0"/>
                  </a:cubicBezTo>
                  <a:lnTo>
                    <a:pt x="10276586" y="0"/>
                  </a:lnTo>
                  <a:cubicBezTo>
                    <a:pt x="10744962" y="0"/>
                    <a:pt x="11124565" y="368931"/>
                    <a:pt x="11124565" y="823864"/>
                  </a:cubicBezTo>
                  <a:lnTo>
                    <a:pt x="11124565" y="4119321"/>
                  </a:lnTo>
                  <a:cubicBezTo>
                    <a:pt x="11124565" y="4574378"/>
                    <a:pt x="10744835" y="4943185"/>
                    <a:pt x="10276586" y="4943185"/>
                  </a:cubicBezTo>
                  <a:lnTo>
                    <a:pt x="847979" y="4943185"/>
                  </a:lnTo>
                  <a:cubicBezTo>
                    <a:pt x="379730" y="4943310"/>
                    <a:pt x="0" y="4574378"/>
                    <a:pt x="0" y="4119321"/>
                  </a:cubicBezTo>
                  <a:close/>
                </a:path>
              </a:pathLst>
            </a:custGeom>
            <a:solidFill>
              <a:srgbClr val="FFFFFF">
                <a:alpha val="30980"/>
              </a:srgbClr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9711516" y="6487426"/>
            <a:ext cx="8370276" cy="322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236" lvl="2" indent="-253412" algn="l">
              <a:lnSpc>
                <a:spcPts val="3213"/>
              </a:lnSpc>
              <a:buFont typeface="Arial"/>
              <a:buChar char="⚬"/>
            </a:pPr>
            <a:r>
              <a:rPr lang="en-US" sz="26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L'intelligenza artificiale ha il potenziale per integrare e rafforzare le competenze umane.</a:t>
            </a:r>
          </a:p>
          <a:p>
            <a:pPr marL="0" lvl="0" indent="0" algn="l">
              <a:lnSpc>
                <a:spcPts val="3213"/>
              </a:lnSpc>
            </a:pPr>
            <a:endParaRPr lang="en-US" sz="2677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60236" lvl="2" indent="-253412" algn="l">
              <a:lnSpc>
                <a:spcPts val="3213"/>
              </a:lnSpc>
              <a:buFont typeface="Arial"/>
              <a:buChar char="⚬"/>
            </a:pPr>
            <a:r>
              <a:rPr lang="en-US" sz="26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Requisiti:</a:t>
            </a:r>
          </a:p>
          <a:p>
            <a:pPr marL="1197436" lvl="3" indent="-299359" algn="l">
              <a:lnSpc>
                <a:spcPts val="3213"/>
              </a:lnSpc>
              <a:buFont typeface="Arial"/>
              <a:buChar char="￭"/>
            </a:pPr>
            <a:r>
              <a:rPr lang="en-US" sz="26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colmare le lacune tecniche; </a:t>
            </a:r>
          </a:p>
          <a:p>
            <a:pPr marL="1197436" lvl="3" indent="-299359" algn="l">
              <a:lnSpc>
                <a:spcPts val="3213"/>
              </a:lnSpc>
              <a:buFont typeface="Arial"/>
              <a:buChar char="￭"/>
            </a:pPr>
            <a:r>
              <a:rPr lang="en-US" sz="26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una solida pianificazione strategica;</a:t>
            </a:r>
          </a:p>
          <a:p>
            <a:pPr marL="1197436" lvl="3" indent="-299359" algn="l">
              <a:lnSpc>
                <a:spcPts val="3213"/>
              </a:lnSpc>
              <a:buFont typeface="Arial"/>
              <a:buChar char="￭"/>
            </a:pPr>
            <a:r>
              <a:rPr lang="en-US" sz="26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analisi dettagliata delle esigenze e dello sviluppo del team</a:t>
            </a:r>
          </a:p>
        </p:txBody>
      </p:sp>
      <p:sp>
        <p:nvSpPr>
          <p:cNvPr id="24" name="Freeform 24" descr="Intelligenza artificiale con riempimento solido"/>
          <p:cNvSpPr/>
          <p:nvPr/>
        </p:nvSpPr>
        <p:spPr>
          <a:xfrm>
            <a:off x="12902885" y="1232132"/>
            <a:ext cx="2846959" cy="2846959"/>
          </a:xfrm>
          <a:custGeom>
            <a:avLst/>
            <a:gdLst/>
            <a:ahLst/>
            <a:cxnLst/>
            <a:rect l="l" t="t" r="r" b="b"/>
            <a:pathLst>
              <a:path w="2846959" h="2846959">
                <a:moveTo>
                  <a:pt x="0" y="0"/>
                </a:moveTo>
                <a:lnTo>
                  <a:pt x="2846959" y="0"/>
                </a:lnTo>
                <a:lnTo>
                  <a:pt x="2846959" y="2846959"/>
                </a:lnTo>
                <a:lnTo>
                  <a:pt x="0" y="28469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313017" y="10040191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2" y="0"/>
                </a:lnTo>
                <a:lnTo>
                  <a:pt x="2097381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3271" y="4709615"/>
            <a:ext cx="21494542" cy="6357176"/>
          </a:xfrm>
          <a:custGeom>
            <a:avLst/>
            <a:gdLst/>
            <a:ahLst/>
            <a:cxnLst/>
            <a:rect l="l" t="t" r="r" b="b"/>
            <a:pathLst>
              <a:path w="21494542" h="6357176">
                <a:moveTo>
                  <a:pt x="0" y="0"/>
                </a:moveTo>
                <a:lnTo>
                  <a:pt x="21494542" y="0"/>
                </a:lnTo>
                <a:lnTo>
                  <a:pt x="21494542" y="6357176"/>
                </a:lnTo>
                <a:lnTo>
                  <a:pt x="0" y="6357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36712" y="3251804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1" y="0"/>
                </a:lnTo>
                <a:lnTo>
                  <a:pt x="2588781" y="2588781"/>
                </a:lnTo>
                <a:lnTo>
                  <a:pt x="0" y="25887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31946" y="3447038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26393" y="3564470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602057">
            <a:off x="12387093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48" b="-48"/>
            </a:stretch>
          </a:blipFill>
        </p:spPr>
      </p:sp>
      <p:sp>
        <p:nvSpPr>
          <p:cNvPr id="7" name="Freeform 7"/>
          <p:cNvSpPr/>
          <p:nvPr/>
        </p:nvSpPr>
        <p:spPr>
          <a:xfrm rot="-201626" flipV="1">
            <a:off x="-470692" y="-1148846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2" b="-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31384" y="9913239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71173" y="3240737"/>
            <a:ext cx="2588781" cy="2588782"/>
          </a:xfrm>
          <a:custGeom>
            <a:avLst/>
            <a:gdLst/>
            <a:ahLst/>
            <a:cxnLst/>
            <a:rect l="l" t="t" r="r" b="b"/>
            <a:pathLst>
              <a:path w="2588781" h="2588782">
                <a:moveTo>
                  <a:pt x="0" y="0"/>
                </a:moveTo>
                <a:lnTo>
                  <a:pt x="2588781" y="0"/>
                </a:lnTo>
                <a:lnTo>
                  <a:pt x="2588781" y="2588782"/>
                </a:lnTo>
                <a:lnTo>
                  <a:pt x="0" y="2588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466407" y="3435971"/>
            <a:ext cx="2198312" cy="2198313"/>
          </a:xfrm>
          <a:custGeom>
            <a:avLst/>
            <a:gdLst/>
            <a:ahLst/>
            <a:cxnLst/>
            <a:rect l="l" t="t" r="r" b="b"/>
            <a:pathLst>
              <a:path w="2198312" h="2198313">
                <a:moveTo>
                  <a:pt x="0" y="0"/>
                </a:moveTo>
                <a:lnTo>
                  <a:pt x="2198313" y="0"/>
                </a:lnTo>
                <a:lnTo>
                  <a:pt x="2198313" y="2198313"/>
                </a:lnTo>
                <a:lnTo>
                  <a:pt x="0" y="2198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80392" y="3549955"/>
            <a:ext cx="1970345" cy="1970345"/>
          </a:xfrm>
          <a:custGeom>
            <a:avLst/>
            <a:gdLst/>
            <a:ahLst/>
            <a:cxnLst/>
            <a:rect l="l" t="t" r="r" b="b"/>
            <a:pathLst>
              <a:path w="1970345" h="1970345">
                <a:moveTo>
                  <a:pt x="0" y="0"/>
                </a:moveTo>
                <a:lnTo>
                  <a:pt x="1970344" y="0"/>
                </a:lnTo>
                <a:lnTo>
                  <a:pt x="1970344" y="1970345"/>
                </a:lnTo>
                <a:lnTo>
                  <a:pt x="0" y="19703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977759" y="6067390"/>
            <a:ext cx="3365670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0"/>
              </a:lnSpc>
            </a:pPr>
            <a:r>
              <a:rPr lang="en-US" sz="3000" b="1" spc="-8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PROTOCOLLI DI COMUNICAZIONE</a:t>
            </a:r>
          </a:p>
        </p:txBody>
      </p:sp>
      <p:sp>
        <p:nvSpPr>
          <p:cNvPr id="14" name="Freeform 14"/>
          <p:cNvSpPr/>
          <p:nvPr/>
        </p:nvSpPr>
        <p:spPr>
          <a:xfrm>
            <a:off x="7702208" y="3255251"/>
            <a:ext cx="2588781" cy="2588782"/>
          </a:xfrm>
          <a:custGeom>
            <a:avLst/>
            <a:gdLst/>
            <a:ahLst/>
            <a:cxnLst/>
            <a:rect l="l" t="t" r="r" b="b"/>
            <a:pathLst>
              <a:path w="2588781" h="2588782">
                <a:moveTo>
                  <a:pt x="0" y="0"/>
                </a:moveTo>
                <a:lnTo>
                  <a:pt x="2588781" y="0"/>
                </a:lnTo>
                <a:lnTo>
                  <a:pt x="2588781" y="2588782"/>
                </a:lnTo>
                <a:lnTo>
                  <a:pt x="0" y="2588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897443" y="3450485"/>
            <a:ext cx="2198313" cy="2198313"/>
          </a:xfrm>
          <a:custGeom>
            <a:avLst/>
            <a:gdLst/>
            <a:ahLst/>
            <a:cxnLst/>
            <a:rect l="l" t="t" r="r" b="b"/>
            <a:pathLst>
              <a:path w="2198313" h="2198313">
                <a:moveTo>
                  <a:pt x="0" y="0"/>
                </a:moveTo>
                <a:lnTo>
                  <a:pt x="2198312" y="0"/>
                </a:lnTo>
                <a:lnTo>
                  <a:pt x="2198312" y="2198313"/>
                </a:lnTo>
                <a:lnTo>
                  <a:pt x="0" y="2198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011426" y="3564469"/>
            <a:ext cx="1970345" cy="1970345"/>
          </a:xfrm>
          <a:custGeom>
            <a:avLst/>
            <a:gdLst/>
            <a:ahLst/>
            <a:cxnLst/>
            <a:rect l="l" t="t" r="r" b="b"/>
            <a:pathLst>
              <a:path w="1970345" h="1970345">
                <a:moveTo>
                  <a:pt x="0" y="0"/>
                </a:moveTo>
                <a:lnTo>
                  <a:pt x="1970345" y="0"/>
                </a:lnTo>
                <a:lnTo>
                  <a:pt x="1970345" y="1970345"/>
                </a:lnTo>
                <a:lnTo>
                  <a:pt x="0" y="19703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138777" y="6081904"/>
            <a:ext cx="3715643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0"/>
              </a:lnSpc>
            </a:pPr>
            <a:r>
              <a:rPr lang="en-US" sz="3000" b="1" spc="-8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FUNZIONE MUTO</a:t>
            </a:r>
          </a:p>
        </p:txBody>
      </p:sp>
      <p:sp>
        <p:nvSpPr>
          <p:cNvPr id="18" name="Freeform 18"/>
          <p:cNvSpPr/>
          <p:nvPr/>
        </p:nvSpPr>
        <p:spPr>
          <a:xfrm>
            <a:off x="11428904" y="3240737"/>
            <a:ext cx="2588781" cy="2588782"/>
          </a:xfrm>
          <a:custGeom>
            <a:avLst/>
            <a:gdLst/>
            <a:ahLst/>
            <a:cxnLst/>
            <a:rect l="l" t="t" r="r" b="b"/>
            <a:pathLst>
              <a:path w="2588781" h="2588782">
                <a:moveTo>
                  <a:pt x="0" y="0"/>
                </a:moveTo>
                <a:lnTo>
                  <a:pt x="2588781" y="0"/>
                </a:lnTo>
                <a:lnTo>
                  <a:pt x="2588781" y="2588782"/>
                </a:lnTo>
                <a:lnTo>
                  <a:pt x="0" y="2588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624139" y="3435971"/>
            <a:ext cx="2198312" cy="2198313"/>
          </a:xfrm>
          <a:custGeom>
            <a:avLst/>
            <a:gdLst/>
            <a:ahLst/>
            <a:cxnLst/>
            <a:rect l="l" t="t" r="r" b="b"/>
            <a:pathLst>
              <a:path w="2198312" h="2198313">
                <a:moveTo>
                  <a:pt x="0" y="0"/>
                </a:moveTo>
                <a:lnTo>
                  <a:pt x="2198312" y="0"/>
                </a:lnTo>
                <a:lnTo>
                  <a:pt x="2198312" y="2198313"/>
                </a:lnTo>
                <a:lnTo>
                  <a:pt x="0" y="2198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738123" y="3549955"/>
            <a:ext cx="1970344" cy="1970345"/>
          </a:xfrm>
          <a:custGeom>
            <a:avLst/>
            <a:gdLst/>
            <a:ahLst/>
            <a:cxnLst/>
            <a:rect l="l" t="t" r="r" b="b"/>
            <a:pathLst>
              <a:path w="1970344" h="1970345">
                <a:moveTo>
                  <a:pt x="0" y="0"/>
                </a:moveTo>
                <a:lnTo>
                  <a:pt x="1970344" y="0"/>
                </a:lnTo>
                <a:lnTo>
                  <a:pt x="1970344" y="1970345"/>
                </a:lnTo>
                <a:lnTo>
                  <a:pt x="0" y="19703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1136647" y="6067390"/>
            <a:ext cx="3613790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0"/>
              </a:lnSpc>
            </a:pPr>
            <a:r>
              <a:rPr lang="en-US" sz="3000" b="1" spc="-8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SONDAGGI E SALE DI BREAKOUT</a:t>
            </a:r>
          </a:p>
        </p:txBody>
      </p:sp>
      <p:sp>
        <p:nvSpPr>
          <p:cNvPr id="22" name="Freeform 22"/>
          <p:cNvSpPr/>
          <p:nvPr/>
        </p:nvSpPr>
        <p:spPr>
          <a:xfrm>
            <a:off x="679370" y="3240737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1" y="0"/>
                </a:lnTo>
                <a:lnTo>
                  <a:pt x="2588781" y="2588781"/>
                </a:lnTo>
                <a:lnTo>
                  <a:pt x="0" y="25887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68797" y="3447038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988588" y="3549956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385956" y="6057865"/>
            <a:ext cx="3175609" cy="756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81"/>
              </a:lnSpc>
            </a:pPr>
            <a:r>
              <a:rPr lang="en-US" sz="2550" b="1" spc="-7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NORME COMPORTAMENTALI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708639" y="668833"/>
            <a:ext cx="10546263" cy="1875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48"/>
              </a:lnSpc>
            </a:pPr>
            <a:r>
              <a:rPr lang="en-US" sz="6326" b="1" spc="-18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REGOLE E SUGGERIMENTI PER LE RIUNIONI ONLINE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574204" y="6078457"/>
            <a:ext cx="3713796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0"/>
              </a:lnSpc>
            </a:pPr>
            <a:r>
              <a:rPr lang="en-US" sz="3000" b="1" spc="-8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SEGUITO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2376694" y="604686"/>
            <a:ext cx="2774170" cy="1664502"/>
            <a:chOff x="0" y="0"/>
            <a:chExt cx="3698893" cy="221933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698875" cy="2219325"/>
            </a:xfrm>
            <a:custGeom>
              <a:avLst/>
              <a:gdLst/>
              <a:ahLst/>
              <a:cxnLst/>
              <a:rect l="l" t="t" r="r" b="b"/>
              <a:pathLst>
                <a:path w="3698875" h="2219325">
                  <a:moveTo>
                    <a:pt x="0" y="0"/>
                  </a:moveTo>
                  <a:lnTo>
                    <a:pt x="3698875" y="0"/>
                  </a:lnTo>
                  <a:lnTo>
                    <a:pt x="3698875" y="2219325"/>
                  </a:lnTo>
                  <a:lnTo>
                    <a:pt x="0" y="2219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t="-353" b="-354"/>
              </a:stretch>
            </a:blipFill>
          </p:spPr>
        </p:sp>
      </p:grpSp>
      <p:sp>
        <p:nvSpPr>
          <p:cNvPr id="30" name="Freeform 30" descr="contorno della mano alzata"/>
          <p:cNvSpPr/>
          <p:nvPr/>
        </p:nvSpPr>
        <p:spPr>
          <a:xfrm>
            <a:off x="8686800" y="468630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 descr="Mano alzata con riempimento solido"/>
          <p:cNvSpPr/>
          <p:nvPr/>
        </p:nvSpPr>
        <p:spPr>
          <a:xfrm>
            <a:off x="4951948" y="3893145"/>
            <a:ext cx="1168965" cy="1168965"/>
          </a:xfrm>
          <a:custGeom>
            <a:avLst/>
            <a:gdLst/>
            <a:ahLst/>
            <a:cxnLst/>
            <a:rect l="l" t="t" r="r" b="b"/>
            <a:pathLst>
              <a:path w="1168965" h="1168965">
                <a:moveTo>
                  <a:pt x="0" y="0"/>
                </a:moveTo>
                <a:lnTo>
                  <a:pt x="1168965" y="0"/>
                </a:lnTo>
                <a:lnTo>
                  <a:pt x="1168965" y="1168965"/>
                </a:lnTo>
                <a:lnTo>
                  <a:pt x="0" y="116896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 descr="Salute mentale con riempimento solido"/>
          <p:cNvSpPr/>
          <p:nvPr/>
        </p:nvSpPr>
        <p:spPr>
          <a:xfrm>
            <a:off x="1299276" y="3810041"/>
            <a:ext cx="1362047" cy="1362047"/>
          </a:xfrm>
          <a:custGeom>
            <a:avLst/>
            <a:gdLst/>
            <a:ahLst/>
            <a:cxnLst/>
            <a:rect l="l" t="t" r="r" b="b"/>
            <a:pathLst>
              <a:path w="1362047" h="1362047">
                <a:moveTo>
                  <a:pt x="0" y="0"/>
                </a:moveTo>
                <a:lnTo>
                  <a:pt x="1362047" y="0"/>
                </a:lnTo>
                <a:lnTo>
                  <a:pt x="1362047" y="1362047"/>
                </a:lnTo>
                <a:lnTo>
                  <a:pt x="0" y="136204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 descr="Altoparlante muto con riempimento solido"/>
          <p:cNvSpPr/>
          <p:nvPr/>
        </p:nvSpPr>
        <p:spPr>
          <a:xfrm>
            <a:off x="8239703" y="3917281"/>
            <a:ext cx="1147569" cy="1147569"/>
          </a:xfrm>
          <a:custGeom>
            <a:avLst/>
            <a:gdLst/>
            <a:ahLst/>
            <a:cxnLst/>
            <a:rect l="l" t="t" r="r" b="b"/>
            <a:pathLst>
              <a:path w="1147569" h="1147569">
                <a:moveTo>
                  <a:pt x="0" y="0"/>
                </a:moveTo>
                <a:lnTo>
                  <a:pt x="1147569" y="0"/>
                </a:lnTo>
                <a:lnTo>
                  <a:pt x="1147569" y="1147569"/>
                </a:lnTo>
                <a:lnTo>
                  <a:pt x="0" y="11475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 descr="Grafico a barre con riempimento pieno"/>
          <p:cNvSpPr/>
          <p:nvPr/>
        </p:nvSpPr>
        <p:spPr>
          <a:xfrm>
            <a:off x="12141614" y="3957770"/>
            <a:ext cx="1119757" cy="1119757"/>
          </a:xfrm>
          <a:custGeom>
            <a:avLst/>
            <a:gdLst/>
            <a:ahLst/>
            <a:cxnLst/>
            <a:rect l="l" t="t" r="r" b="b"/>
            <a:pathLst>
              <a:path w="1119757" h="1119757">
                <a:moveTo>
                  <a:pt x="0" y="0"/>
                </a:moveTo>
                <a:lnTo>
                  <a:pt x="1119757" y="0"/>
                </a:lnTo>
                <a:lnTo>
                  <a:pt x="1119757" y="1119757"/>
                </a:lnTo>
                <a:lnTo>
                  <a:pt x="0" y="111975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 descr="Appunti spuntati con riempimento pieno"/>
          <p:cNvSpPr/>
          <p:nvPr/>
        </p:nvSpPr>
        <p:spPr>
          <a:xfrm>
            <a:off x="15816014" y="3928678"/>
            <a:ext cx="1191102" cy="1191102"/>
          </a:xfrm>
          <a:custGeom>
            <a:avLst/>
            <a:gdLst/>
            <a:ahLst/>
            <a:cxnLst/>
            <a:rect l="l" t="t" r="r" b="b"/>
            <a:pathLst>
              <a:path w="1191102" h="1191102">
                <a:moveTo>
                  <a:pt x="0" y="0"/>
                </a:moveTo>
                <a:lnTo>
                  <a:pt x="1191102" y="0"/>
                </a:lnTo>
                <a:lnTo>
                  <a:pt x="1191102" y="1191102"/>
                </a:lnTo>
                <a:lnTo>
                  <a:pt x="0" y="119110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49890" y="1914785"/>
            <a:ext cx="1219200" cy="1219200"/>
            <a:chOff x="0" y="0"/>
            <a:chExt cx="1625600" cy="1625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5600" cy="1625600"/>
            </a:xfrm>
            <a:custGeom>
              <a:avLst/>
              <a:gdLst/>
              <a:ahLst/>
              <a:cxnLst/>
              <a:rect l="l" t="t" r="r" b="b"/>
              <a:pathLst>
                <a:path w="1625600" h="1625600">
                  <a:moveTo>
                    <a:pt x="0" y="0"/>
                  </a:moveTo>
                  <a:lnTo>
                    <a:pt x="1625600" y="0"/>
                  </a:lnTo>
                  <a:lnTo>
                    <a:pt x="1625600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981328" y="3255793"/>
            <a:ext cx="135632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TRELLO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877525" y="2005772"/>
            <a:ext cx="2684222" cy="1509875"/>
            <a:chOff x="0" y="0"/>
            <a:chExt cx="3578963" cy="20131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78987" cy="2013204"/>
            </a:xfrm>
            <a:custGeom>
              <a:avLst/>
              <a:gdLst/>
              <a:ahLst/>
              <a:cxnLst/>
              <a:rect l="l" t="t" r="r" b="b"/>
              <a:pathLst>
                <a:path w="3578987" h="2013204">
                  <a:moveTo>
                    <a:pt x="0" y="0"/>
                  </a:moveTo>
                  <a:lnTo>
                    <a:pt x="3578987" y="0"/>
                  </a:lnTo>
                  <a:lnTo>
                    <a:pt x="3578987" y="2013204"/>
                  </a:lnTo>
                  <a:lnTo>
                    <a:pt x="0" y="2013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1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930313" y="1327393"/>
            <a:ext cx="4495800" cy="2465253"/>
            <a:chOff x="0" y="0"/>
            <a:chExt cx="5994400" cy="32870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994400" cy="3287014"/>
            </a:xfrm>
            <a:custGeom>
              <a:avLst/>
              <a:gdLst/>
              <a:ahLst/>
              <a:cxnLst/>
              <a:rect l="l" t="t" r="r" b="b"/>
              <a:pathLst>
                <a:path w="5994400" h="3287014">
                  <a:moveTo>
                    <a:pt x="0" y="0"/>
                  </a:moveTo>
                  <a:lnTo>
                    <a:pt x="5994400" y="0"/>
                  </a:lnTo>
                  <a:lnTo>
                    <a:pt x="5994400" y="3287014"/>
                  </a:lnTo>
                  <a:lnTo>
                    <a:pt x="0" y="3287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90" b="-1290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870022" y="1816243"/>
            <a:ext cx="1765300" cy="1765300"/>
            <a:chOff x="0" y="0"/>
            <a:chExt cx="2353733" cy="23537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53691" cy="2353691"/>
            </a:xfrm>
            <a:custGeom>
              <a:avLst/>
              <a:gdLst/>
              <a:ahLst/>
              <a:cxnLst/>
              <a:rect l="l" t="t" r="r" b="b"/>
              <a:pathLst>
                <a:path w="2353691" h="2353691">
                  <a:moveTo>
                    <a:pt x="0" y="0"/>
                  </a:moveTo>
                  <a:lnTo>
                    <a:pt x="2353691" y="0"/>
                  </a:lnTo>
                  <a:lnTo>
                    <a:pt x="2353691" y="2353691"/>
                  </a:lnTo>
                  <a:lnTo>
                    <a:pt x="0" y="235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" b="-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3291654" y="2216431"/>
            <a:ext cx="4523494" cy="1153491"/>
            <a:chOff x="0" y="0"/>
            <a:chExt cx="6031325" cy="153798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031357" cy="1537970"/>
            </a:xfrm>
            <a:custGeom>
              <a:avLst/>
              <a:gdLst/>
              <a:ahLst/>
              <a:cxnLst/>
              <a:rect l="l" t="t" r="r" b="b"/>
              <a:pathLst>
                <a:path w="6031357" h="1537970">
                  <a:moveTo>
                    <a:pt x="0" y="0"/>
                  </a:moveTo>
                  <a:lnTo>
                    <a:pt x="6031357" y="0"/>
                  </a:lnTo>
                  <a:lnTo>
                    <a:pt x="6031357" y="1537970"/>
                  </a:lnTo>
                  <a:lnTo>
                    <a:pt x="0" y="1537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1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311760" y="3854531"/>
            <a:ext cx="3756478" cy="2113019"/>
            <a:chOff x="0" y="0"/>
            <a:chExt cx="5008637" cy="281735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008626" cy="2817368"/>
            </a:xfrm>
            <a:custGeom>
              <a:avLst/>
              <a:gdLst/>
              <a:ahLst/>
              <a:cxnLst/>
              <a:rect l="l" t="t" r="r" b="b"/>
              <a:pathLst>
                <a:path w="5008626" h="2817368">
                  <a:moveTo>
                    <a:pt x="0" y="0"/>
                  </a:moveTo>
                  <a:lnTo>
                    <a:pt x="5008626" y="0"/>
                  </a:lnTo>
                  <a:lnTo>
                    <a:pt x="5008626" y="2817368"/>
                  </a:lnTo>
                  <a:lnTo>
                    <a:pt x="0" y="2817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29386" y="-1859236"/>
            <a:ext cx="20505360" cy="3549444"/>
          </a:xfrm>
          <a:custGeom>
            <a:avLst/>
            <a:gdLst/>
            <a:ahLst/>
            <a:cxnLst/>
            <a:rect l="l" t="t" r="r" b="b"/>
            <a:pathLst>
              <a:path w="20505360" h="3549444">
                <a:moveTo>
                  <a:pt x="0" y="0"/>
                </a:moveTo>
                <a:lnTo>
                  <a:pt x="20505360" y="0"/>
                </a:lnTo>
                <a:lnTo>
                  <a:pt x="20505360" y="3549444"/>
                </a:lnTo>
                <a:lnTo>
                  <a:pt x="0" y="35494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877525" y="314358"/>
            <a:ext cx="12360161" cy="87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77"/>
              </a:lnSpc>
            </a:pPr>
            <a:r>
              <a:rPr lang="en-US" sz="5732" b="1" spc="-17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STRUMENTI TECNICI: SUGGERIMENTI</a:t>
            </a:r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109609" y="3756838"/>
            <a:ext cx="3019537" cy="2013338"/>
            <a:chOff x="0" y="0"/>
            <a:chExt cx="4026049" cy="268445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026027" cy="2684399"/>
            </a:xfrm>
            <a:custGeom>
              <a:avLst/>
              <a:gdLst/>
              <a:ahLst/>
              <a:cxnLst/>
              <a:rect l="l" t="t" r="r" b="b"/>
              <a:pathLst>
                <a:path w="4026027" h="2684399">
                  <a:moveTo>
                    <a:pt x="0" y="0"/>
                  </a:moveTo>
                  <a:lnTo>
                    <a:pt x="4026027" y="0"/>
                  </a:lnTo>
                  <a:lnTo>
                    <a:pt x="4026027" y="2684399"/>
                  </a:lnTo>
                  <a:lnTo>
                    <a:pt x="0" y="2684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1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6806870" y="3029980"/>
            <a:ext cx="2937685" cy="2204960"/>
            <a:chOff x="0" y="0"/>
            <a:chExt cx="3916913" cy="293994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916934" cy="2939923"/>
            </a:xfrm>
            <a:custGeom>
              <a:avLst/>
              <a:gdLst/>
              <a:ahLst/>
              <a:cxnLst/>
              <a:rect l="l" t="t" r="r" b="b"/>
              <a:pathLst>
                <a:path w="3916934" h="2939923">
                  <a:moveTo>
                    <a:pt x="0" y="0"/>
                  </a:moveTo>
                  <a:lnTo>
                    <a:pt x="3916934" y="0"/>
                  </a:lnTo>
                  <a:lnTo>
                    <a:pt x="3916934" y="2939923"/>
                  </a:lnTo>
                  <a:lnTo>
                    <a:pt x="0" y="2939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226953" y="5857049"/>
            <a:ext cx="3131348" cy="1565674"/>
            <a:chOff x="0" y="0"/>
            <a:chExt cx="4175131" cy="208756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75125" cy="2087626"/>
            </a:xfrm>
            <a:custGeom>
              <a:avLst/>
              <a:gdLst/>
              <a:ahLst/>
              <a:cxnLst/>
              <a:rect l="l" t="t" r="r" b="b"/>
              <a:pathLst>
                <a:path w="4175125" h="2087626">
                  <a:moveTo>
                    <a:pt x="0" y="0"/>
                  </a:moveTo>
                  <a:lnTo>
                    <a:pt x="4175125" y="0"/>
                  </a:lnTo>
                  <a:lnTo>
                    <a:pt x="4175125" y="2087626"/>
                  </a:lnTo>
                  <a:lnTo>
                    <a:pt x="0" y="2087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b="2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9880713" y="3769961"/>
            <a:ext cx="3673275" cy="1153491"/>
            <a:chOff x="0" y="0"/>
            <a:chExt cx="4897700" cy="153798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97755" cy="1537970"/>
            </a:xfrm>
            <a:custGeom>
              <a:avLst/>
              <a:gdLst/>
              <a:ahLst/>
              <a:cxnLst/>
              <a:rect l="l" t="t" r="r" b="b"/>
              <a:pathLst>
                <a:path w="4897755" h="1537970">
                  <a:moveTo>
                    <a:pt x="0" y="0"/>
                  </a:moveTo>
                  <a:lnTo>
                    <a:pt x="4897755" y="0"/>
                  </a:lnTo>
                  <a:lnTo>
                    <a:pt x="4897755" y="1537970"/>
                  </a:lnTo>
                  <a:lnTo>
                    <a:pt x="0" y="1537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t="-100210" r="1" b="-118241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3727230" y="5602367"/>
            <a:ext cx="3260156" cy="1833838"/>
            <a:chOff x="0" y="0"/>
            <a:chExt cx="4346875" cy="244511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346829" cy="2445131"/>
            </a:xfrm>
            <a:custGeom>
              <a:avLst/>
              <a:gdLst/>
              <a:ahLst/>
              <a:cxnLst/>
              <a:rect l="l" t="t" r="r" b="b"/>
              <a:pathLst>
                <a:path w="4346829" h="2445131">
                  <a:moveTo>
                    <a:pt x="0" y="0"/>
                  </a:moveTo>
                  <a:lnTo>
                    <a:pt x="4346829" y="0"/>
                  </a:lnTo>
                  <a:lnTo>
                    <a:pt x="4346829" y="2445131"/>
                  </a:lnTo>
                  <a:lnTo>
                    <a:pt x="0" y="2445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r="-1"/>
              </a:stretch>
            </a:blip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7697323" y="5624071"/>
            <a:ext cx="3750652" cy="2001104"/>
            <a:chOff x="0" y="0"/>
            <a:chExt cx="5000869" cy="266813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000879" cy="2668143"/>
            </a:xfrm>
            <a:custGeom>
              <a:avLst/>
              <a:gdLst/>
              <a:ahLst/>
              <a:cxnLst/>
              <a:rect l="l" t="t" r="r" b="b"/>
              <a:pathLst>
                <a:path w="5000879" h="2668143">
                  <a:moveTo>
                    <a:pt x="0" y="0"/>
                  </a:moveTo>
                  <a:lnTo>
                    <a:pt x="5000879" y="0"/>
                  </a:lnTo>
                  <a:lnTo>
                    <a:pt x="5000879" y="2668143"/>
                  </a:lnTo>
                  <a:lnTo>
                    <a:pt x="0" y="2668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19867" t="-35125" r="-19233" b="-46072"/>
              </a:stretch>
            </a:blip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2424495" y="5850409"/>
            <a:ext cx="3673275" cy="1490629"/>
            <a:chOff x="0" y="0"/>
            <a:chExt cx="4897700" cy="198750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97755" cy="1987550"/>
            </a:xfrm>
            <a:custGeom>
              <a:avLst/>
              <a:gdLst/>
              <a:ahLst/>
              <a:cxnLst/>
              <a:rect l="l" t="t" r="r" b="b"/>
              <a:pathLst>
                <a:path w="4897755" h="1987550">
                  <a:moveTo>
                    <a:pt x="0" y="0"/>
                  </a:moveTo>
                  <a:lnTo>
                    <a:pt x="4897755" y="0"/>
                  </a:lnTo>
                  <a:lnTo>
                    <a:pt x="4897755" y="1987550"/>
                  </a:lnTo>
                  <a:lnTo>
                    <a:pt x="0" y="1987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1936" t="-61065" r="4480" b="-69543"/>
              </a:stretch>
            </a:blip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2527733" y="4636668"/>
            <a:ext cx="5217264" cy="1086307"/>
            <a:chOff x="0" y="0"/>
            <a:chExt cx="6956352" cy="144840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956298" cy="1448435"/>
            </a:xfrm>
            <a:custGeom>
              <a:avLst/>
              <a:gdLst/>
              <a:ahLst/>
              <a:cxnLst/>
              <a:rect l="l" t="t" r="r" b="b"/>
              <a:pathLst>
                <a:path w="6956298" h="1448435">
                  <a:moveTo>
                    <a:pt x="0" y="0"/>
                  </a:moveTo>
                  <a:lnTo>
                    <a:pt x="6956298" y="0"/>
                  </a:lnTo>
                  <a:lnTo>
                    <a:pt x="6956298" y="1448435"/>
                  </a:lnTo>
                  <a:lnTo>
                    <a:pt x="0" y="1448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b="1"/>
              </a:stretch>
            </a:blipFill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0" y="8308952"/>
            <a:ext cx="5473700" cy="1485900"/>
            <a:chOff x="0" y="0"/>
            <a:chExt cx="7298267" cy="19812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298309" cy="1981200"/>
            </a:xfrm>
            <a:custGeom>
              <a:avLst/>
              <a:gdLst/>
              <a:ahLst/>
              <a:cxnLst/>
              <a:rect l="l" t="t" r="r" b="b"/>
              <a:pathLst>
                <a:path w="7298309" h="1981200">
                  <a:moveTo>
                    <a:pt x="0" y="0"/>
                  </a:moveTo>
                  <a:lnTo>
                    <a:pt x="7298309" y="0"/>
                  </a:lnTo>
                  <a:lnTo>
                    <a:pt x="7298309" y="1981200"/>
                  </a:lnTo>
                  <a:lnTo>
                    <a:pt x="0" y="198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5056002" y="7978616"/>
            <a:ext cx="5457579" cy="1620059"/>
            <a:chOff x="0" y="0"/>
            <a:chExt cx="7276772" cy="216007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276719" cy="2160016"/>
            </a:xfrm>
            <a:custGeom>
              <a:avLst/>
              <a:gdLst/>
              <a:ahLst/>
              <a:cxnLst/>
              <a:rect l="l" t="t" r="r" b="b"/>
              <a:pathLst>
                <a:path w="7276719" h="2160016">
                  <a:moveTo>
                    <a:pt x="0" y="0"/>
                  </a:moveTo>
                  <a:lnTo>
                    <a:pt x="7276719" y="0"/>
                  </a:lnTo>
                  <a:lnTo>
                    <a:pt x="7276719" y="2160016"/>
                  </a:lnTo>
                  <a:lnTo>
                    <a:pt x="0" y="2160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1273" t="-36105" r="3315" b="-42635"/>
              </a:stretch>
            </a:blipFill>
          </p:spPr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10516324" y="7418853"/>
            <a:ext cx="5164958" cy="1303432"/>
            <a:chOff x="0" y="0"/>
            <a:chExt cx="6886611" cy="17379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886575" cy="1737868"/>
            </a:xfrm>
            <a:custGeom>
              <a:avLst/>
              <a:gdLst/>
              <a:ahLst/>
              <a:cxnLst/>
              <a:rect l="l" t="t" r="r" b="b"/>
              <a:pathLst>
                <a:path w="6886575" h="1737868">
                  <a:moveTo>
                    <a:pt x="0" y="0"/>
                  </a:moveTo>
                  <a:lnTo>
                    <a:pt x="6886575" y="0"/>
                  </a:lnTo>
                  <a:lnTo>
                    <a:pt x="6886575" y="1737868"/>
                  </a:lnTo>
                  <a:lnTo>
                    <a:pt x="0" y="1737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t="-50953" b="-57087"/>
              </a:stretch>
            </a:blipFill>
          </p:spPr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7637975" y="5697939"/>
            <a:ext cx="3810000" cy="1247608"/>
            <a:chOff x="0" y="0"/>
            <a:chExt cx="5080000" cy="1663477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5080000" cy="1663446"/>
            </a:xfrm>
            <a:custGeom>
              <a:avLst/>
              <a:gdLst/>
              <a:ahLst/>
              <a:cxnLst/>
              <a:rect l="l" t="t" r="r" b="b"/>
              <a:pathLst>
                <a:path w="5080000" h="1663446">
                  <a:moveTo>
                    <a:pt x="0" y="0"/>
                  </a:moveTo>
                  <a:lnTo>
                    <a:pt x="5080000" y="0"/>
                  </a:lnTo>
                  <a:lnTo>
                    <a:pt x="5080000" y="1663446"/>
                  </a:lnTo>
                  <a:lnTo>
                    <a:pt x="0" y="1663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2351" t="293038" r="2352" b="-364056"/>
              </a:stretch>
            </a:blipFill>
          </p:spPr>
        </p:sp>
      </p:grpSp>
      <p:grpSp>
        <p:nvGrpSpPr>
          <p:cNvPr id="41" name="Group 41"/>
          <p:cNvGrpSpPr>
            <a:grpSpLocks noChangeAspect="1"/>
          </p:cNvGrpSpPr>
          <p:nvPr/>
        </p:nvGrpSpPr>
        <p:grpSpPr>
          <a:xfrm>
            <a:off x="13941022" y="8547721"/>
            <a:ext cx="3810000" cy="1411933"/>
            <a:chOff x="0" y="0"/>
            <a:chExt cx="5080000" cy="1882577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5080000" cy="1882521"/>
            </a:xfrm>
            <a:custGeom>
              <a:avLst/>
              <a:gdLst/>
              <a:ahLst/>
              <a:cxnLst/>
              <a:rect l="l" t="t" r="r" b="b"/>
              <a:pathLst>
                <a:path w="5080000" h="1882521">
                  <a:moveTo>
                    <a:pt x="0" y="0"/>
                  </a:moveTo>
                  <a:lnTo>
                    <a:pt x="5080000" y="0"/>
                  </a:lnTo>
                  <a:lnTo>
                    <a:pt x="5080000" y="1882521"/>
                  </a:lnTo>
                  <a:lnTo>
                    <a:pt x="0" y="1882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26483" b="-24633"/>
              </a:stretch>
            </a:blipFill>
          </p:spPr>
        </p:sp>
      </p:grpSp>
      <p:grpSp>
        <p:nvGrpSpPr>
          <p:cNvPr id="43" name="Group 43"/>
          <p:cNvGrpSpPr>
            <a:grpSpLocks noChangeAspect="1"/>
          </p:cNvGrpSpPr>
          <p:nvPr/>
        </p:nvGrpSpPr>
        <p:grpSpPr>
          <a:xfrm>
            <a:off x="13648401" y="8521706"/>
            <a:ext cx="3810000" cy="1411933"/>
            <a:chOff x="0" y="0"/>
            <a:chExt cx="5080000" cy="188257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5080000" cy="1882521"/>
            </a:xfrm>
            <a:custGeom>
              <a:avLst/>
              <a:gdLst/>
              <a:ahLst/>
              <a:cxnLst/>
              <a:rect l="l" t="t" r="r" b="b"/>
              <a:pathLst>
                <a:path w="5080000" h="1882521">
                  <a:moveTo>
                    <a:pt x="0" y="0"/>
                  </a:moveTo>
                  <a:lnTo>
                    <a:pt x="5080000" y="0"/>
                  </a:lnTo>
                  <a:lnTo>
                    <a:pt x="5080000" y="1882521"/>
                  </a:lnTo>
                  <a:lnTo>
                    <a:pt x="0" y="1882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26483" b="-24633"/>
              </a:stretch>
            </a:blipFill>
          </p:spPr>
        </p:sp>
      </p:grpSp>
      <p:sp>
        <p:nvSpPr>
          <p:cNvPr id="45" name="Freeform 45"/>
          <p:cNvSpPr/>
          <p:nvPr/>
        </p:nvSpPr>
        <p:spPr>
          <a:xfrm>
            <a:off x="-1342907" y="9852002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4068238" y="9852002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52" y="-2262"/>
            <a:ext cx="8713709" cy="10289262"/>
            <a:chOff x="0" y="0"/>
            <a:chExt cx="11618279" cy="13719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18214" cy="13719048"/>
            </a:xfrm>
            <a:custGeom>
              <a:avLst/>
              <a:gdLst/>
              <a:ahLst/>
              <a:cxnLst/>
              <a:rect l="l" t="t" r="r" b="b"/>
              <a:pathLst>
                <a:path w="11618214" h="13719048">
                  <a:moveTo>
                    <a:pt x="0" y="0"/>
                  </a:moveTo>
                  <a:lnTo>
                    <a:pt x="0" y="13719048"/>
                  </a:lnTo>
                  <a:lnTo>
                    <a:pt x="11599926" y="13719048"/>
                  </a:lnTo>
                  <a:cubicBezTo>
                    <a:pt x="11599926" y="13719048"/>
                    <a:pt x="11617325" y="13583031"/>
                    <a:pt x="11618214" y="13329665"/>
                  </a:cubicBezTo>
                  <a:lnTo>
                    <a:pt x="11618214" y="13287502"/>
                  </a:lnTo>
                  <a:cubicBezTo>
                    <a:pt x="11614785" y="12321921"/>
                    <a:pt x="11369802" y="9823831"/>
                    <a:pt x="9261729" y="6692773"/>
                  </a:cubicBezTo>
                  <a:cubicBezTo>
                    <a:pt x="6444488" y="2508885"/>
                    <a:pt x="6949821" y="0"/>
                    <a:pt x="6949821" y="0"/>
                  </a:cubicBezTo>
                  <a:close/>
                </a:path>
              </a:pathLst>
            </a:custGeom>
            <a:blipFill>
              <a:blip r:embed="rId3"/>
              <a:stretch>
                <a:fillRect l="-38561" r="-38561"/>
              </a:stretch>
            </a:blipFill>
          </p:spPr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3252" y="-185069"/>
          <a:ext cx="18288000" cy="10596631"/>
        </p:xfrm>
        <a:graphic>
          <a:graphicData uri="http://schemas.openxmlformats.org/drawingml/2006/table">
            <a:tbl>
              <a:tblPr/>
              <a:tblGrid>
                <a:gridCol w="6020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1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968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1 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Definizione di modelli di lavoro ibridi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vantaggi e svantaggi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2 </a:t>
                      </a: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progettazione di modelli di lavoro ibridi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lavoro ibrido nelle PMI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3 </a:t>
                      </a:r>
                      <a:endParaRPr lang="en-US" sz="1100"/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comunicazione e collaborazione 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ruolo del cloud computing</a:t>
                      </a:r>
                    </a:p>
                  </a:txBody>
                  <a:tcPr marT="91440" marB="9144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694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4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superare le sfide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promuovere la produttività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5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cultura organizzativa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identità aziendale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sng" strike="noStrike">
                          <a:solidFill>
                            <a:srgbClr val="1F497D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SOMMARIO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Freeform 5" descr="Appunti Contorno spuntato"/>
          <p:cNvSpPr/>
          <p:nvPr/>
        </p:nvSpPr>
        <p:spPr>
          <a:xfrm>
            <a:off x="14569328" y="6201885"/>
            <a:ext cx="1447800" cy="1447800"/>
          </a:xfrm>
          <a:custGeom>
            <a:avLst/>
            <a:gdLst/>
            <a:ahLst/>
            <a:cxnLst/>
            <a:rect l="l" t="t" r="r" b="b"/>
            <a:pathLst>
              <a:path w="1447800" h="1447800">
                <a:moveTo>
                  <a:pt x="0" y="0"/>
                </a:moveTo>
                <a:lnTo>
                  <a:pt x="1447800" y="0"/>
                </a:lnTo>
                <a:lnTo>
                  <a:pt x="1447800" y="1447800"/>
                </a:lnTo>
                <a:lnTo>
                  <a:pt x="0" y="1447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42907" y="9852002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52" y="-2262"/>
            <a:ext cx="8713709" cy="10289262"/>
            <a:chOff x="0" y="0"/>
            <a:chExt cx="11618279" cy="13719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18214" cy="13719048"/>
            </a:xfrm>
            <a:custGeom>
              <a:avLst/>
              <a:gdLst/>
              <a:ahLst/>
              <a:cxnLst/>
              <a:rect l="l" t="t" r="r" b="b"/>
              <a:pathLst>
                <a:path w="11618214" h="13719048">
                  <a:moveTo>
                    <a:pt x="0" y="0"/>
                  </a:moveTo>
                  <a:lnTo>
                    <a:pt x="0" y="13719048"/>
                  </a:lnTo>
                  <a:lnTo>
                    <a:pt x="11599926" y="13719048"/>
                  </a:lnTo>
                  <a:cubicBezTo>
                    <a:pt x="11599926" y="13719048"/>
                    <a:pt x="11617325" y="13583031"/>
                    <a:pt x="11618214" y="13329665"/>
                  </a:cubicBezTo>
                  <a:lnTo>
                    <a:pt x="11618214" y="13287502"/>
                  </a:lnTo>
                  <a:cubicBezTo>
                    <a:pt x="11614785" y="12321921"/>
                    <a:pt x="11369802" y="9823831"/>
                    <a:pt x="9261729" y="6692773"/>
                  </a:cubicBezTo>
                  <a:cubicBezTo>
                    <a:pt x="6444488" y="2508885"/>
                    <a:pt x="6949821" y="0"/>
                    <a:pt x="6949821" y="0"/>
                  </a:cubicBezTo>
                  <a:close/>
                </a:path>
              </a:pathLst>
            </a:custGeom>
            <a:blipFill>
              <a:blip r:embed="rId3"/>
              <a:stretch>
                <a:fillRect l="-38561" r="-38561"/>
              </a:stretch>
            </a:blipFill>
          </p:spPr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3252" y="11596"/>
          <a:ext cx="18288000" cy="10474114"/>
        </p:xfrm>
        <a:graphic>
          <a:graphicData uri="http://schemas.openxmlformats.org/drawingml/2006/table">
            <a:tbl>
              <a:tblPr/>
              <a:tblGrid>
                <a:gridCol w="6121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1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5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0250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1 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Definizione di modelli di lavoro ibridi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vantaggi e svantaggi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2 </a:t>
                      </a: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progettazione di modelli di lavoro ibridi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lavoro ibrido nelle PMI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3 </a:t>
                      </a:r>
                      <a:endParaRPr lang="en-US" sz="1100"/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comunicazione e collaborazione 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ruolo del cloud computing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160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4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superare le sfide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promuovere la produttività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5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cultura organizzativa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identità aziendale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sng" strike="noStrike">
                          <a:solidFill>
                            <a:srgbClr val="1F497D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SOMMARIO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Freeform 5" descr="Appunti Contorno spuntato"/>
          <p:cNvSpPr/>
          <p:nvPr/>
        </p:nvSpPr>
        <p:spPr>
          <a:xfrm>
            <a:off x="14569328" y="6262397"/>
            <a:ext cx="1447800" cy="1447800"/>
          </a:xfrm>
          <a:custGeom>
            <a:avLst/>
            <a:gdLst/>
            <a:ahLst/>
            <a:cxnLst/>
            <a:rect l="l" t="t" r="r" b="b"/>
            <a:pathLst>
              <a:path w="1447800" h="1447800">
                <a:moveTo>
                  <a:pt x="0" y="0"/>
                </a:moveTo>
                <a:lnTo>
                  <a:pt x="1447800" y="0"/>
                </a:lnTo>
                <a:lnTo>
                  <a:pt x="1447800" y="1447800"/>
                </a:lnTo>
                <a:lnTo>
                  <a:pt x="0" y="1447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42907" y="9852002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078727" flipV="1">
            <a:off x="-3305664" y="1987839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4992084"/>
                </a:moveTo>
                <a:lnTo>
                  <a:pt x="14314219" y="4992084"/>
                </a:lnTo>
                <a:lnTo>
                  <a:pt x="14314219" y="0"/>
                </a:lnTo>
                <a:lnTo>
                  <a:pt x="0" y="0"/>
                </a:lnTo>
                <a:lnTo>
                  <a:pt x="0" y="49920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" b="-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40775" y="946396"/>
            <a:ext cx="857867" cy="857867"/>
          </a:xfrm>
          <a:custGeom>
            <a:avLst/>
            <a:gdLst/>
            <a:ahLst/>
            <a:cxnLst/>
            <a:rect l="l" t="t" r="r" b="b"/>
            <a:pathLst>
              <a:path w="857867" h="857867">
                <a:moveTo>
                  <a:pt x="0" y="0"/>
                </a:moveTo>
                <a:lnTo>
                  <a:pt x="857867" y="0"/>
                </a:lnTo>
                <a:lnTo>
                  <a:pt x="857867" y="857867"/>
                </a:lnTo>
                <a:lnTo>
                  <a:pt x="0" y="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88157" y="1521246"/>
            <a:ext cx="604566" cy="604566"/>
          </a:xfrm>
          <a:custGeom>
            <a:avLst/>
            <a:gdLst/>
            <a:ahLst/>
            <a:cxnLst/>
            <a:rect l="l" t="t" r="r" b="b"/>
            <a:pathLst>
              <a:path w="604566" h="604566">
                <a:moveTo>
                  <a:pt x="0" y="0"/>
                </a:moveTo>
                <a:lnTo>
                  <a:pt x="604566" y="0"/>
                </a:lnTo>
                <a:lnTo>
                  <a:pt x="604566" y="604566"/>
                </a:lnTo>
                <a:lnTo>
                  <a:pt x="0" y="604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95312" y="652024"/>
            <a:ext cx="697411" cy="697411"/>
          </a:xfrm>
          <a:custGeom>
            <a:avLst/>
            <a:gdLst/>
            <a:ahLst/>
            <a:cxnLst/>
            <a:rect l="l" t="t" r="r" b="b"/>
            <a:pathLst>
              <a:path w="697411" h="697411">
                <a:moveTo>
                  <a:pt x="0" y="0"/>
                </a:moveTo>
                <a:lnTo>
                  <a:pt x="697411" y="0"/>
                </a:lnTo>
                <a:lnTo>
                  <a:pt x="697411" y="697411"/>
                </a:lnTo>
                <a:lnTo>
                  <a:pt x="0" y="697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755300" y="0"/>
            <a:ext cx="8713709" cy="10289262"/>
            <a:chOff x="0" y="0"/>
            <a:chExt cx="11618279" cy="137190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18214" cy="13719048"/>
            </a:xfrm>
            <a:custGeom>
              <a:avLst/>
              <a:gdLst/>
              <a:ahLst/>
              <a:cxnLst/>
              <a:rect l="l" t="t" r="r" b="b"/>
              <a:pathLst>
                <a:path w="11618214" h="13719048">
                  <a:moveTo>
                    <a:pt x="0" y="0"/>
                  </a:moveTo>
                  <a:lnTo>
                    <a:pt x="0" y="13719048"/>
                  </a:lnTo>
                  <a:lnTo>
                    <a:pt x="11599926" y="13719048"/>
                  </a:lnTo>
                  <a:cubicBezTo>
                    <a:pt x="11599926" y="13719048"/>
                    <a:pt x="11617325" y="13583031"/>
                    <a:pt x="11618214" y="13329665"/>
                  </a:cubicBezTo>
                  <a:lnTo>
                    <a:pt x="11618214" y="13287502"/>
                  </a:lnTo>
                  <a:cubicBezTo>
                    <a:pt x="11614785" y="12321921"/>
                    <a:pt x="11369802" y="9823831"/>
                    <a:pt x="9261729" y="6692773"/>
                  </a:cubicBezTo>
                  <a:cubicBezTo>
                    <a:pt x="6444488" y="2508885"/>
                    <a:pt x="6949821" y="0"/>
                    <a:pt x="6949821" y="0"/>
                  </a:cubicBezTo>
                  <a:close/>
                </a:path>
              </a:pathLst>
            </a:custGeom>
            <a:blipFill>
              <a:blip r:embed="rId11"/>
              <a:stretch>
                <a:fillRect l="-38561" r="-38561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2903702">
            <a:off x="-6099048" y="6299337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0" y="0"/>
                </a:moveTo>
                <a:lnTo>
                  <a:pt x="10909314" y="0"/>
                </a:lnTo>
                <a:lnTo>
                  <a:pt x="10909314" y="3709167"/>
                </a:lnTo>
                <a:lnTo>
                  <a:pt x="0" y="37091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7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74" b="-17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611810" y="1115555"/>
            <a:ext cx="7785555" cy="707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242"/>
              </a:lnSpc>
            </a:pPr>
            <a:r>
              <a:rPr lang="en-US" sz="4639" b="1" spc="-138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OBIETTIVO DELLA LEZIONE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37280" y="2499804"/>
            <a:ext cx="10428445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Discussione su come i diversi approcci alla gestione delle risorse umane nelle aziende influenzano il modo in cui queste superano le sfide interne e aumentano la produttività.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26166" y="5168832"/>
            <a:ext cx="6756843" cy="70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19"/>
              </a:lnSpc>
            </a:pPr>
            <a:r>
              <a:rPr lang="en-US" sz="4619" b="1" spc="-137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STRUTTURA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37280" y="6349663"/>
            <a:ext cx="10772173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 spazio di lavoro remoto ideale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Come strutturare una giornata lavorativa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Tecnica del pomodoro 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Esempi pratici</a:t>
            </a:r>
          </a:p>
        </p:txBody>
      </p:sp>
      <p:sp>
        <p:nvSpPr>
          <p:cNvPr id="13" name="Freeform 13"/>
          <p:cNvSpPr/>
          <p:nvPr/>
        </p:nvSpPr>
        <p:spPr>
          <a:xfrm>
            <a:off x="-1342907" y="9852002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52" y="-2262"/>
            <a:ext cx="8713709" cy="10289262"/>
            <a:chOff x="0" y="0"/>
            <a:chExt cx="11618279" cy="13719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18214" cy="13719048"/>
            </a:xfrm>
            <a:custGeom>
              <a:avLst/>
              <a:gdLst/>
              <a:ahLst/>
              <a:cxnLst/>
              <a:rect l="l" t="t" r="r" b="b"/>
              <a:pathLst>
                <a:path w="11618214" h="13719048">
                  <a:moveTo>
                    <a:pt x="0" y="0"/>
                  </a:moveTo>
                  <a:lnTo>
                    <a:pt x="0" y="13719048"/>
                  </a:lnTo>
                  <a:lnTo>
                    <a:pt x="11599926" y="13719048"/>
                  </a:lnTo>
                  <a:cubicBezTo>
                    <a:pt x="11599926" y="13719048"/>
                    <a:pt x="11617325" y="13583031"/>
                    <a:pt x="11618214" y="13329665"/>
                  </a:cubicBezTo>
                  <a:lnTo>
                    <a:pt x="11618214" y="13287502"/>
                  </a:lnTo>
                  <a:cubicBezTo>
                    <a:pt x="11614785" y="12321921"/>
                    <a:pt x="11369802" y="9823831"/>
                    <a:pt x="9261729" y="6692773"/>
                  </a:cubicBezTo>
                  <a:cubicBezTo>
                    <a:pt x="6444488" y="2508885"/>
                    <a:pt x="6949821" y="0"/>
                    <a:pt x="6949821" y="0"/>
                  </a:cubicBezTo>
                  <a:close/>
                </a:path>
              </a:pathLst>
            </a:custGeom>
            <a:blipFill>
              <a:blip r:embed="rId3"/>
              <a:stretch>
                <a:fillRect l="-38561" r="-38561"/>
              </a:stretch>
            </a:blipFill>
          </p:spPr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3252" y="-381735"/>
          <a:ext cx="18429519" cy="10955798"/>
        </p:xfrm>
        <a:graphic>
          <a:graphicData uri="http://schemas.openxmlformats.org/drawingml/2006/table">
            <a:tbl>
              <a:tblPr/>
              <a:tblGrid>
                <a:gridCol w="6143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3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3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1759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1 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Definizione di modelli di lavoro ibridi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vantaggi e svantaggi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2 </a:t>
                      </a: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progettazione di modelli di lavoro ibridi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lavoro ibrido nelle PMI</a:t>
                      </a: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2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6120"/>
                        </a:lnSpc>
                      </a:pPr>
                      <a:r>
                        <a:rPr lang="en-US" sz="51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3 </a:t>
                      </a:r>
                    </a:p>
                    <a:p>
                      <a:pPr algn="ctr">
                        <a:lnSpc>
                          <a:spcPts val="4320"/>
                        </a:lnSpc>
                      </a:pPr>
                      <a:endParaRPr lang="en-US" sz="5100" b="1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algn="ctr">
                        <a:lnSpc>
                          <a:spcPts val="4320"/>
                        </a:lnSpc>
                      </a:pPr>
                      <a:r>
                        <a:rPr lang="en-US" sz="36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comunicazione e collaborazione </a:t>
                      </a:r>
                    </a:p>
                    <a:p>
                      <a:pPr algn="ctr">
                        <a:lnSpc>
                          <a:spcPts val="4320"/>
                        </a:lnSpc>
                      </a:pPr>
                      <a:endParaRPr lang="en-US" sz="3600" b="1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algn="ctr">
                        <a:lnSpc>
                          <a:spcPts val="4320"/>
                        </a:lnSpc>
                      </a:pPr>
                      <a:r>
                        <a:rPr lang="en-US" sz="3600" b="1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ruolo del cloud computing</a:t>
                      </a:r>
                    </a:p>
                    <a:p>
                      <a:pPr marL="0" lvl="0" indent="0" algn="ctr">
                        <a:lnSpc>
                          <a:spcPts val="5880"/>
                        </a:lnSpc>
                        <a:spcBef>
                          <a:spcPct val="0"/>
                        </a:spcBef>
                      </a:pPr>
                      <a:endParaRPr lang="en-US" sz="3600" b="1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820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4</a:t>
                      </a:r>
                      <a:endParaRPr lang="en-US" sz="1100"/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superare le sfide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promuovere la produttività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5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cultura organizzativa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identità aziendale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sng" strike="noStrike">
                          <a:solidFill>
                            <a:srgbClr val="1F497D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SOMMARIO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Freeform 5" descr="Appunti Contorno spuntato"/>
          <p:cNvSpPr/>
          <p:nvPr/>
        </p:nvSpPr>
        <p:spPr>
          <a:xfrm>
            <a:off x="14539072" y="6549832"/>
            <a:ext cx="1447800" cy="1447800"/>
          </a:xfrm>
          <a:custGeom>
            <a:avLst/>
            <a:gdLst/>
            <a:ahLst/>
            <a:cxnLst/>
            <a:rect l="l" t="t" r="r" b="b"/>
            <a:pathLst>
              <a:path w="1447800" h="1447800">
                <a:moveTo>
                  <a:pt x="0" y="0"/>
                </a:moveTo>
                <a:lnTo>
                  <a:pt x="1447800" y="0"/>
                </a:lnTo>
                <a:lnTo>
                  <a:pt x="1447800" y="1447800"/>
                </a:lnTo>
                <a:lnTo>
                  <a:pt x="0" y="1447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31384" y="9913239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73720">
            <a:off x="5570985" y="2932996"/>
            <a:ext cx="12676724" cy="4421008"/>
          </a:xfrm>
          <a:custGeom>
            <a:avLst/>
            <a:gdLst/>
            <a:ahLst/>
            <a:cxnLst/>
            <a:rect l="l" t="t" r="r" b="b"/>
            <a:pathLst>
              <a:path w="12676724" h="4421008">
                <a:moveTo>
                  <a:pt x="0" y="0"/>
                </a:moveTo>
                <a:lnTo>
                  <a:pt x="12676724" y="0"/>
                </a:lnTo>
                <a:lnTo>
                  <a:pt x="12676724" y="4421008"/>
                </a:lnTo>
                <a:lnTo>
                  <a:pt x="0" y="4421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7" b="-8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5371" y="0"/>
            <a:ext cx="7172607" cy="10284336"/>
            <a:chOff x="0" y="0"/>
            <a:chExt cx="9563475" cy="13712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63481" cy="13712444"/>
            </a:xfrm>
            <a:custGeom>
              <a:avLst/>
              <a:gdLst/>
              <a:ahLst/>
              <a:cxnLst/>
              <a:rect l="l" t="t" r="r" b="b"/>
              <a:pathLst>
                <a:path w="9563481" h="13712444">
                  <a:moveTo>
                    <a:pt x="4515485" y="0"/>
                  </a:moveTo>
                  <a:cubicBezTo>
                    <a:pt x="4532376" y="2525903"/>
                    <a:pt x="3920744" y="4471289"/>
                    <a:pt x="1937639" y="7543038"/>
                  </a:cubicBezTo>
                  <a:cubicBezTo>
                    <a:pt x="160020" y="10296652"/>
                    <a:pt x="635" y="12694412"/>
                    <a:pt x="0" y="13458698"/>
                  </a:cubicBezTo>
                  <a:lnTo>
                    <a:pt x="0" y="13467842"/>
                  </a:lnTo>
                  <a:cubicBezTo>
                    <a:pt x="127" y="13626846"/>
                    <a:pt x="7112" y="13712444"/>
                    <a:pt x="7112" y="13712444"/>
                  </a:cubicBezTo>
                  <a:lnTo>
                    <a:pt x="9563481" y="13712444"/>
                  </a:lnTo>
                  <a:lnTo>
                    <a:pt x="9563481" y="0"/>
                  </a:lnTo>
                  <a:close/>
                </a:path>
              </a:pathLst>
            </a:custGeom>
            <a:blipFill>
              <a:blip r:embed="rId5"/>
              <a:stretch>
                <a:fillRect l="-77451" r="-77451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2967198" flipH="1">
            <a:off x="13287997" y="6433664"/>
            <a:ext cx="10665551" cy="3626287"/>
          </a:xfrm>
          <a:custGeom>
            <a:avLst/>
            <a:gdLst/>
            <a:ahLst/>
            <a:cxnLst/>
            <a:rect l="l" t="t" r="r" b="b"/>
            <a:pathLst>
              <a:path w="10665551" h="3626287">
                <a:moveTo>
                  <a:pt x="10665551" y="0"/>
                </a:moveTo>
                <a:lnTo>
                  <a:pt x="0" y="0"/>
                </a:lnTo>
                <a:lnTo>
                  <a:pt x="0" y="3626287"/>
                </a:lnTo>
                <a:lnTo>
                  <a:pt x="10665551" y="3626287"/>
                </a:lnTo>
                <a:lnTo>
                  <a:pt x="10665551" y="0"/>
                </a:lnTo>
                <a:close/>
              </a:path>
            </a:pathLst>
          </a:custGeom>
          <a:blipFill>
            <a:blip r:embed="rId6">
              <a:alphaModFix amt="7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57" b="-15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29486" y="1052712"/>
            <a:ext cx="857867" cy="857867"/>
          </a:xfrm>
          <a:custGeom>
            <a:avLst/>
            <a:gdLst/>
            <a:ahLst/>
            <a:cxnLst/>
            <a:rect l="l" t="t" r="r" b="b"/>
            <a:pathLst>
              <a:path w="857867" h="857867">
                <a:moveTo>
                  <a:pt x="0" y="0"/>
                </a:moveTo>
                <a:lnTo>
                  <a:pt x="857867" y="0"/>
                </a:lnTo>
                <a:lnTo>
                  <a:pt x="857867" y="857867"/>
                </a:lnTo>
                <a:lnTo>
                  <a:pt x="0" y="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15371" y="2332412"/>
            <a:ext cx="604566" cy="604566"/>
          </a:xfrm>
          <a:custGeom>
            <a:avLst/>
            <a:gdLst/>
            <a:ahLst/>
            <a:cxnLst/>
            <a:rect l="l" t="t" r="r" b="b"/>
            <a:pathLst>
              <a:path w="604566" h="604566">
                <a:moveTo>
                  <a:pt x="0" y="0"/>
                </a:moveTo>
                <a:lnTo>
                  <a:pt x="604566" y="0"/>
                </a:lnTo>
                <a:lnTo>
                  <a:pt x="604566" y="604566"/>
                </a:lnTo>
                <a:lnTo>
                  <a:pt x="0" y="604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10573" y="758341"/>
            <a:ext cx="697411" cy="697411"/>
          </a:xfrm>
          <a:custGeom>
            <a:avLst/>
            <a:gdLst/>
            <a:ahLst/>
            <a:cxnLst/>
            <a:rect l="l" t="t" r="r" b="b"/>
            <a:pathLst>
              <a:path w="697411" h="697411">
                <a:moveTo>
                  <a:pt x="0" y="0"/>
                </a:moveTo>
                <a:lnTo>
                  <a:pt x="697411" y="0"/>
                </a:lnTo>
                <a:lnTo>
                  <a:pt x="697411" y="697411"/>
                </a:lnTo>
                <a:lnTo>
                  <a:pt x="0" y="6974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900752"/>
            <a:ext cx="10422102" cy="14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50"/>
              </a:lnSpc>
            </a:pPr>
            <a:r>
              <a:rPr lang="en-US" sz="5000" b="1" spc="-150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L’AMBIENTE DI LAVORO A DISTANZA IDEALE</a:t>
            </a:r>
          </a:p>
        </p:txBody>
      </p:sp>
      <p:sp>
        <p:nvSpPr>
          <p:cNvPr id="10" name="Freeform 10"/>
          <p:cNvSpPr/>
          <p:nvPr/>
        </p:nvSpPr>
        <p:spPr>
          <a:xfrm>
            <a:off x="2143303" y="3927154"/>
            <a:ext cx="6239170" cy="782659"/>
          </a:xfrm>
          <a:custGeom>
            <a:avLst/>
            <a:gdLst/>
            <a:ahLst/>
            <a:cxnLst/>
            <a:rect l="l" t="t" r="r" b="b"/>
            <a:pathLst>
              <a:path w="6239170" h="782659">
                <a:moveTo>
                  <a:pt x="0" y="0"/>
                </a:moveTo>
                <a:lnTo>
                  <a:pt x="6239170" y="0"/>
                </a:lnTo>
                <a:lnTo>
                  <a:pt x="6239170" y="782659"/>
                </a:lnTo>
                <a:lnTo>
                  <a:pt x="0" y="7826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6646" y="3859852"/>
            <a:ext cx="953315" cy="980330"/>
          </a:xfrm>
          <a:custGeom>
            <a:avLst/>
            <a:gdLst/>
            <a:ahLst/>
            <a:cxnLst/>
            <a:rect l="l" t="t" r="r" b="b"/>
            <a:pathLst>
              <a:path w="953315" h="980330">
                <a:moveTo>
                  <a:pt x="0" y="0"/>
                </a:moveTo>
                <a:lnTo>
                  <a:pt x="953315" y="0"/>
                </a:lnTo>
                <a:lnTo>
                  <a:pt x="953315" y="980330"/>
                </a:lnTo>
                <a:lnTo>
                  <a:pt x="0" y="9803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416" r="-141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43303" y="6348735"/>
            <a:ext cx="6239170" cy="782659"/>
          </a:xfrm>
          <a:custGeom>
            <a:avLst/>
            <a:gdLst/>
            <a:ahLst/>
            <a:cxnLst/>
            <a:rect l="l" t="t" r="r" b="b"/>
            <a:pathLst>
              <a:path w="6239170" h="782659">
                <a:moveTo>
                  <a:pt x="0" y="0"/>
                </a:moveTo>
                <a:lnTo>
                  <a:pt x="6239170" y="0"/>
                </a:lnTo>
                <a:lnTo>
                  <a:pt x="6239170" y="782659"/>
                </a:lnTo>
                <a:lnTo>
                  <a:pt x="0" y="7826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43303" y="7456116"/>
            <a:ext cx="6239170" cy="782659"/>
          </a:xfrm>
          <a:custGeom>
            <a:avLst/>
            <a:gdLst/>
            <a:ahLst/>
            <a:cxnLst/>
            <a:rect l="l" t="t" r="r" b="b"/>
            <a:pathLst>
              <a:path w="6239170" h="782659">
                <a:moveTo>
                  <a:pt x="0" y="0"/>
                </a:moveTo>
                <a:lnTo>
                  <a:pt x="6239170" y="0"/>
                </a:lnTo>
                <a:lnTo>
                  <a:pt x="6239170" y="782659"/>
                </a:lnTo>
                <a:lnTo>
                  <a:pt x="0" y="7826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66646" y="7405526"/>
            <a:ext cx="953315" cy="980330"/>
          </a:xfrm>
          <a:custGeom>
            <a:avLst/>
            <a:gdLst/>
            <a:ahLst/>
            <a:cxnLst/>
            <a:rect l="l" t="t" r="r" b="b"/>
            <a:pathLst>
              <a:path w="953315" h="980330">
                <a:moveTo>
                  <a:pt x="0" y="0"/>
                </a:moveTo>
                <a:lnTo>
                  <a:pt x="953315" y="0"/>
                </a:lnTo>
                <a:lnTo>
                  <a:pt x="953315" y="980330"/>
                </a:lnTo>
                <a:lnTo>
                  <a:pt x="0" y="9803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416" r="-1416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66646" y="6274477"/>
            <a:ext cx="953315" cy="980330"/>
          </a:xfrm>
          <a:custGeom>
            <a:avLst/>
            <a:gdLst/>
            <a:ahLst/>
            <a:cxnLst/>
            <a:rect l="l" t="t" r="r" b="b"/>
            <a:pathLst>
              <a:path w="953315" h="980330">
                <a:moveTo>
                  <a:pt x="0" y="0"/>
                </a:moveTo>
                <a:lnTo>
                  <a:pt x="953315" y="0"/>
                </a:lnTo>
                <a:lnTo>
                  <a:pt x="953315" y="980331"/>
                </a:lnTo>
                <a:lnTo>
                  <a:pt x="0" y="9803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416" r="-1416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91894" y="7550958"/>
            <a:ext cx="728313" cy="735845"/>
          </a:xfrm>
          <a:custGeom>
            <a:avLst/>
            <a:gdLst/>
            <a:ahLst/>
            <a:cxnLst/>
            <a:rect l="l" t="t" r="r" b="b"/>
            <a:pathLst>
              <a:path w="728313" h="735845">
                <a:moveTo>
                  <a:pt x="0" y="0"/>
                </a:moveTo>
                <a:lnTo>
                  <a:pt x="728313" y="0"/>
                </a:lnTo>
                <a:lnTo>
                  <a:pt x="728313" y="735845"/>
                </a:lnTo>
                <a:lnTo>
                  <a:pt x="0" y="73584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-1164" r="-1164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143303" y="5143122"/>
            <a:ext cx="6239170" cy="782659"/>
          </a:xfrm>
          <a:custGeom>
            <a:avLst/>
            <a:gdLst/>
            <a:ahLst/>
            <a:cxnLst/>
            <a:rect l="l" t="t" r="r" b="b"/>
            <a:pathLst>
              <a:path w="6239170" h="782659">
                <a:moveTo>
                  <a:pt x="0" y="0"/>
                </a:moveTo>
                <a:lnTo>
                  <a:pt x="6239170" y="0"/>
                </a:lnTo>
                <a:lnTo>
                  <a:pt x="6239170" y="782659"/>
                </a:lnTo>
                <a:lnTo>
                  <a:pt x="0" y="7826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66646" y="5068865"/>
            <a:ext cx="953315" cy="980330"/>
          </a:xfrm>
          <a:custGeom>
            <a:avLst/>
            <a:gdLst/>
            <a:ahLst/>
            <a:cxnLst/>
            <a:rect l="l" t="t" r="r" b="b"/>
            <a:pathLst>
              <a:path w="953315" h="980330">
                <a:moveTo>
                  <a:pt x="0" y="0"/>
                </a:moveTo>
                <a:lnTo>
                  <a:pt x="953315" y="0"/>
                </a:lnTo>
                <a:lnTo>
                  <a:pt x="953315" y="980330"/>
                </a:lnTo>
                <a:lnTo>
                  <a:pt x="0" y="9803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416" r="-1416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023370" y="4052634"/>
            <a:ext cx="5160314" cy="509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63"/>
              </a:lnSpc>
            </a:pPr>
            <a:r>
              <a:rPr lang="en-US" sz="283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ERGONOMICO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84729" y="7534424"/>
            <a:ext cx="4968940" cy="502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26"/>
              </a:lnSpc>
            </a:pPr>
            <a:r>
              <a:rPr lang="en-US" sz="273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COMUNICAZIONE DIGITALE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84729" y="6470727"/>
            <a:ext cx="5497744" cy="502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26"/>
              </a:lnSpc>
            </a:pPr>
            <a:r>
              <a:rPr lang="en-US" sz="273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SILENZIOSO E INDISTURBATO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00860" y="8689017"/>
            <a:ext cx="4912565" cy="502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26"/>
              </a:lnSpc>
            </a:pPr>
            <a:r>
              <a:rPr lang="en-US" sz="273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xx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84729" y="5294179"/>
            <a:ext cx="5497744" cy="502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26"/>
              </a:lnSpc>
            </a:pPr>
            <a:r>
              <a:rPr lang="en-US" sz="273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TECNICAMENTE ATTREZZATO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1115371" y="0"/>
            <a:ext cx="7172607" cy="10284336"/>
            <a:chOff x="0" y="0"/>
            <a:chExt cx="9563475" cy="1371244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563481" cy="13712444"/>
            </a:xfrm>
            <a:custGeom>
              <a:avLst/>
              <a:gdLst/>
              <a:ahLst/>
              <a:cxnLst/>
              <a:rect l="l" t="t" r="r" b="b"/>
              <a:pathLst>
                <a:path w="9563481" h="13712444">
                  <a:moveTo>
                    <a:pt x="4515485" y="0"/>
                  </a:moveTo>
                  <a:cubicBezTo>
                    <a:pt x="4532376" y="2525903"/>
                    <a:pt x="3920744" y="4471289"/>
                    <a:pt x="1937639" y="7543038"/>
                  </a:cubicBezTo>
                  <a:cubicBezTo>
                    <a:pt x="160020" y="10296652"/>
                    <a:pt x="635" y="12694412"/>
                    <a:pt x="0" y="13458698"/>
                  </a:cubicBezTo>
                  <a:lnTo>
                    <a:pt x="0" y="13467842"/>
                  </a:lnTo>
                  <a:cubicBezTo>
                    <a:pt x="127" y="13626846"/>
                    <a:pt x="7112" y="13712444"/>
                    <a:pt x="7112" y="13712444"/>
                  </a:cubicBezTo>
                  <a:lnTo>
                    <a:pt x="9563481" y="13712444"/>
                  </a:lnTo>
                  <a:lnTo>
                    <a:pt x="9563481" y="0"/>
                  </a:lnTo>
                  <a:close/>
                </a:path>
              </a:pathLst>
            </a:custGeom>
            <a:blipFill>
              <a:blip r:embed="rId21"/>
              <a:stretch>
                <a:fillRect l="-77451" r="-77451"/>
              </a:stretch>
            </a:blipFill>
          </p:spPr>
        </p:sp>
      </p:grpSp>
      <p:sp>
        <p:nvSpPr>
          <p:cNvPr id="26" name="Freeform 26" descr="Scrivania per lavorare da casa con riempimento solido"/>
          <p:cNvSpPr/>
          <p:nvPr/>
        </p:nvSpPr>
        <p:spPr>
          <a:xfrm>
            <a:off x="1753883" y="3962645"/>
            <a:ext cx="775604" cy="775604"/>
          </a:xfrm>
          <a:custGeom>
            <a:avLst/>
            <a:gdLst/>
            <a:ahLst/>
            <a:cxnLst/>
            <a:rect l="l" t="t" r="r" b="b"/>
            <a:pathLst>
              <a:path w="775604" h="775604">
                <a:moveTo>
                  <a:pt x="0" y="0"/>
                </a:moveTo>
                <a:lnTo>
                  <a:pt x="775604" y="0"/>
                </a:lnTo>
                <a:lnTo>
                  <a:pt x="775604" y="775604"/>
                </a:lnTo>
                <a:lnTo>
                  <a:pt x="0" y="77560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847805" y="5260643"/>
            <a:ext cx="591399" cy="591399"/>
          </a:xfrm>
          <a:custGeom>
            <a:avLst/>
            <a:gdLst/>
            <a:ahLst/>
            <a:cxnLst/>
            <a:rect l="l" t="t" r="r" b="b"/>
            <a:pathLst>
              <a:path w="591399" h="591399">
                <a:moveTo>
                  <a:pt x="0" y="0"/>
                </a:moveTo>
                <a:lnTo>
                  <a:pt x="591399" y="0"/>
                </a:lnTo>
                <a:lnTo>
                  <a:pt x="591399" y="591399"/>
                </a:lnTo>
                <a:lnTo>
                  <a:pt x="0" y="59139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 descr="Meditazione con riempimento solido"/>
          <p:cNvSpPr/>
          <p:nvPr/>
        </p:nvSpPr>
        <p:spPr>
          <a:xfrm>
            <a:off x="1730384" y="624611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2141686" y="8628649"/>
            <a:ext cx="6239170" cy="667258"/>
            <a:chOff x="0" y="0"/>
            <a:chExt cx="8318893" cy="88967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318881" cy="889635"/>
            </a:xfrm>
            <a:custGeom>
              <a:avLst/>
              <a:gdLst/>
              <a:ahLst/>
              <a:cxnLst/>
              <a:rect l="l" t="t" r="r" b="b"/>
              <a:pathLst>
                <a:path w="8318881" h="889635">
                  <a:moveTo>
                    <a:pt x="7874000" y="0"/>
                  </a:moveTo>
                  <a:cubicBezTo>
                    <a:pt x="8119618" y="0"/>
                    <a:pt x="8318881" y="199136"/>
                    <a:pt x="8318881" y="444881"/>
                  </a:cubicBezTo>
                  <a:cubicBezTo>
                    <a:pt x="8318881" y="690626"/>
                    <a:pt x="8119745" y="889635"/>
                    <a:pt x="7874000" y="889635"/>
                  </a:cubicBezTo>
                  <a:lnTo>
                    <a:pt x="444881" y="889635"/>
                  </a:lnTo>
                  <a:cubicBezTo>
                    <a:pt x="199136" y="889635"/>
                    <a:pt x="0" y="690499"/>
                    <a:pt x="0" y="444881"/>
                  </a:cubicBezTo>
                  <a:cubicBezTo>
                    <a:pt x="0" y="199263"/>
                    <a:pt x="199136" y="0"/>
                    <a:pt x="444881" y="0"/>
                  </a:cubicBezTo>
                  <a:close/>
                </a:path>
              </a:pathLst>
            </a:custGeom>
            <a:solidFill>
              <a:srgbClr val="002C47"/>
            </a:solidFill>
          </p:spPr>
        </p:sp>
      </p:grpSp>
      <p:sp>
        <p:nvSpPr>
          <p:cNvPr id="31" name="Freeform 31"/>
          <p:cNvSpPr/>
          <p:nvPr/>
        </p:nvSpPr>
        <p:spPr>
          <a:xfrm>
            <a:off x="1665029" y="8469453"/>
            <a:ext cx="953315" cy="953315"/>
          </a:xfrm>
          <a:custGeom>
            <a:avLst/>
            <a:gdLst/>
            <a:ahLst/>
            <a:cxnLst/>
            <a:rect l="l" t="t" r="r" b="b"/>
            <a:pathLst>
              <a:path w="953315" h="953315">
                <a:moveTo>
                  <a:pt x="0" y="0"/>
                </a:moveTo>
                <a:lnTo>
                  <a:pt x="953315" y="0"/>
                </a:lnTo>
                <a:lnTo>
                  <a:pt x="953315" y="953315"/>
                </a:lnTo>
                <a:lnTo>
                  <a:pt x="0" y="9533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 descr="Yoga con riempimento solido"/>
          <p:cNvSpPr/>
          <p:nvPr/>
        </p:nvSpPr>
        <p:spPr>
          <a:xfrm>
            <a:off x="1791894" y="8550613"/>
            <a:ext cx="762542" cy="762542"/>
          </a:xfrm>
          <a:custGeom>
            <a:avLst/>
            <a:gdLst/>
            <a:ahLst/>
            <a:cxnLst/>
            <a:rect l="l" t="t" r="r" b="b"/>
            <a:pathLst>
              <a:path w="762542" h="762542">
                <a:moveTo>
                  <a:pt x="0" y="0"/>
                </a:moveTo>
                <a:lnTo>
                  <a:pt x="762542" y="0"/>
                </a:lnTo>
                <a:lnTo>
                  <a:pt x="762542" y="762542"/>
                </a:lnTo>
                <a:lnTo>
                  <a:pt x="0" y="76254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2904228" y="8641232"/>
            <a:ext cx="4968940" cy="502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26"/>
              </a:lnSpc>
            </a:pPr>
            <a:r>
              <a:rPr lang="en-US" sz="273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EQUILIBRATO</a:t>
            </a:r>
          </a:p>
        </p:txBody>
      </p:sp>
      <p:sp>
        <p:nvSpPr>
          <p:cNvPr id="34" name="Freeform 34"/>
          <p:cNvSpPr/>
          <p:nvPr/>
        </p:nvSpPr>
        <p:spPr>
          <a:xfrm>
            <a:off x="-1342907" y="9852002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59498" y="5078468"/>
            <a:ext cx="5054600" cy="1445662"/>
            <a:chOff x="0" y="0"/>
            <a:chExt cx="6739467" cy="1927549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6705600" cy="1893697"/>
            </a:xfrm>
            <a:custGeom>
              <a:avLst/>
              <a:gdLst/>
              <a:ahLst/>
              <a:cxnLst/>
              <a:rect l="l" t="t" r="r" b="b"/>
              <a:pathLst>
                <a:path w="6705600" h="1893697">
                  <a:moveTo>
                    <a:pt x="0" y="850011"/>
                  </a:moveTo>
                  <a:cubicBezTo>
                    <a:pt x="0" y="380619"/>
                    <a:pt x="385445" y="0"/>
                    <a:pt x="860933" y="0"/>
                  </a:cubicBezTo>
                  <a:lnTo>
                    <a:pt x="5844794" y="0"/>
                  </a:lnTo>
                  <a:cubicBezTo>
                    <a:pt x="6320282" y="0"/>
                    <a:pt x="6705600" y="380619"/>
                    <a:pt x="6705600" y="850011"/>
                  </a:cubicBezTo>
                  <a:lnTo>
                    <a:pt x="6705600" y="1043686"/>
                  </a:lnTo>
                  <a:cubicBezTo>
                    <a:pt x="6705600" y="1513078"/>
                    <a:pt x="6320155" y="1893697"/>
                    <a:pt x="5844794" y="1893697"/>
                  </a:cubicBezTo>
                  <a:lnTo>
                    <a:pt x="860933" y="1893697"/>
                  </a:lnTo>
                  <a:cubicBezTo>
                    <a:pt x="385445" y="1893697"/>
                    <a:pt x="127" y="1513078"/>
                    <a:pt x="127" y="1043686"/>
                  </a:cubicBezTo>
                  <a:close/>
                </a:path>
              </a:pathLst>
            </a:custGeom>
            <a:solidFill>
              <a:srgbClr val="80808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739509" cy="1927606"/>
            </a:xfrm>
            <a:custGeom>
              <a:avLst/>
              <a:gdLst/>
              <a:ahLst/>
              <a:cxnLst/>
              <a:rect l="l" t="t" r="r" b="b"/>
              <a:pathLst>
                <a:path w="6739509" h="1927606">
                  <a:moveTo>
                    <a:pt x="0" y="866902"/>
                  </a:moveTo>
                  <a:cubicBezTo>
                    <a:pt x="0" y="387985"/>
                    <a:pt x="393192" y="0"/>
                    <a:pt x="877824" y="0"/>
                  </a:cubicBezTo>
                  <a:lnTo>
                    <a:pt x="5861685" y="0"/>
                  </a:lnTo>
                  <a:lnTo>
                    <a:pt x="5861685" y="16891"/>
                  </a:lnTo>
                  <a:lnTo>
                    <a:pt x="5861685" y="0"/>
                  </a:lnTo>
                  <a:cubicBezTo>
                    <a:pt x="6346317" y="0"/>
                    <a:pt x="6739509" y="387985"/>
                    <a:pt x="6739509" y="866902"/>
                  </a:cubicBezTo>
                  <a:lnTo>
                    <a:pt x="6722618" y="866902"/>
                  </a:lnTo>
                  <a:lnTo>
                    <a:pt x="6739509" y="866902"/>
                  </a:lnTo>
                  <a:lnTo>
                    <a:pt x="6739509" y="1060577"/>
                  </a:lnTo>
                  <a:lnTo>
                    <a:pt x="6722618" y="1060577"/>
                  </a:lnTo>
                  <a:lnTo>
                    <a:pt x="6739509" y="1060577"/>
                  </a:lnTo>
                  <a:cubicBezTo>
                    <a:pt x="6739509" y="1539621"/>
                    <a:pt x="6346317" y="1927479"/>
                    <a:pt x="5861685" y="1927479"/>
                  </a:cubicBezTo>
                  <a:lnTo>
                    <a:pt x="5861685" y="1910588"/>
                  </a:lnTo>
                  <a:lnTo>
                    <a:pt x="5861685" y="1927479"/>
                  </a:lnTo>
                  <a:lnTo>
                    <a:pt x="877824" y="1927479"/>
                  </a:lnTo>
                  <a:lnTo>
                    <a:pt x="877824" y="1910588"/>
                  </a:lnTo>
                  <a:lnTo>
                    <a:pt x="877824" y="1927479"/>
                  </a:lnTo>
                  <a:cubicBezTo>
                    <a:pt x="393192" y="1927606"/>
                    <a:pt x="0" y="1539621"/>
                    <a:pt x="0" y="1060577"/>
                  </a:cubicBezTo>
                  <a:lnTo>
                    <a:pt x="0" y="866902"/>
                  </a:lnTo>
                  <a:lnTo>
                    <a:pt x="16891" y="866902"/>
                  </a:lnTo>
                  <a:lnTo>
                    <a:pt x="0" y="866902"/>
                  </a:lnTo>
                  <a:moveTo>
                    <a:pt x="33909" y="866902"/>
                  </a:moveTo>
                  <a:lnTo>
                    <a:pt x="33909" y="1060577"/>
                  </a:lnTo>
                  <a:lnTo>
                    <a:pt x="16891" y="1060577"/>
                  </a:lnTo>
                  <a:lnTo>
                    <a:pt x="33909" y="1060577"/>
                  </a:lnTo>
                  <a:cubicBezTo>
                    <a:pt x="33909" y="1520444"/>
                    <a:pt x="411480" y="1893697"/>
                    <a:pt x="877824" y="1893697"/>
                  </a:cubicBezTo>
                  <a:lnTo>
                    <a:pt x="5861685" y="1893697"/>
                  </a:lnTo>
                  <a:cubicBezTo>
                    <a:pt x="6328029" y="1893697"/>
                    <a:pt x="6705600" y="1520571"/>
                    <a:pt x="6705600" y="1060577"/>
                  </a:cubicBezTo>
                  <a:lnTo>
                    <a:pt x="6705600" y="866902"/>
                  </a:lnTo>
                  <a:cubicBezTo>
                    <a:pt x="6705600" y="407035"/>
                    <a:pt x="6328029" y="33782"/>
                    <a:pt x="5861685" y="33782"/>
                  </a:cubicBezTo>
                  <a:lnTo>
                    <a:pt x="877824" y="33782"/>
                  </a:lnTo>
                  <a:lnTo>
                    <a:pt x="877824" y="16891"/>
                  </a:lnTo>
                  <a:lnTo>
                    <a:pt x="877824" y="33909"/>
                  </a:lnTo>
                  <a:cubicBezTo>
                    <a:pt x="411480" y="33909"/>
                    <a:pt x="33909" y="407035"/>
                    <a:pt x="33909" y="866902"/>
                  </a:cubicBezTo>
                  <a:close/>
                </a:path>
              </a:pathLst>
            </a:custGeom>
            <a:solidFill>
              <a:srgbClr val="1C334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6739467" cy="195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00"/>
                </a:lnSpc>
              </a:pPr>
              <a:r>
                <a:rPr lang="en-US" sz="30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ORARI DI INIZIO E FINE CHIARAMENTE DEFINITI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756770" y="779873"/>
            <a:ext cx="7143336" cy="1384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61"/>
              </a:lnSpc>
            </a:pPr>
            <a:r>
              <a:rPr lang="en-US" sz="4656" b="1" spc="-139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COME STRUTTURARE UNA GIORNATA LAVORATIVA</a:t>
            </a:r>
          </a:p>
        </p:txBody>
      </p:sp>
      <p:sp>
        <p:nvSpPr>
          <p:cNvPr id="7" name="Freeform 7" descr="Cronometro con riempimento pieno"/>
          <p:cNvSpPr/>
          <p:nvPr/>
        </p:nvSpPr>
        <p:spPr>
          <a:xfrm>
            <a:off x="7804438" y="4600868"/>
            <a:ext cx="3048000" cy="3048000"/>
          </a:xfrm>
          <a:custGeom>
            <a:avLst/>
            <a:gdLst/>
            <a:ahLst/>
            <a:cxnLst/>
            <a:rect l="l" t="t" r="r" b="b"/>
            <a:pathLst>
              <a:path w="3048000" h="3048000">
                <a:moveTo>
                  <a:pt x="0" y="0"/>
                </a:moveTo>
                <a:lnTo>
                  <a:pt x="3048000" y="0"/>
                </a:lnTo>
                <a:lnTo>
                  <a:pt x="3048000" y="3048000"/>
                </a:lnTo>
                <a:lnTo>
                  <a:pt x="0" y="3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52600" y="5315650"/>
            <a:ext cx="4909163" cy="48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75"/>
              </a:lnSpc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COMPONENTE SOCIALE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7534" y="2884480"/>
            <a:ext cx="17660466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9"/>
              </a:lnSpc>
            </a:pPr>
            <a:r>
              <a:rPr lang="en-US" sz="3849" b="1">
                <a:solidFill>
                  <a:srgbClr val="77933C"/>
                </a:solidFill>
                <a:latin typeface="Poppins Bold"/>
                <a:ea typeface="Poppins Bold"/>
                <a:cs typeface="Poppins Bold"/>
                <a:sym typeface="Poppins Bold"/>
              </a:rPr>
              <a:t>Una routine strutturata nell'ufficio domestico è essenziale per la produttività. </a:t>
            </a:r>
          </a:p>
        </p:txBody>
      </p:sp>
      <p:sp>
        <p:nvSpPr>
          <p:cNvPr id="10" name="Freeform 10"/>
          <p:cNvSpPr/>
          <p:nvPr/>
        </p:nvSpPr>
        <p:spPr>
          <a:xfrm rot="-10602057">
            <a:off x="12407590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48" b="-48"/>
            </a:stretch>
          </a:blipFill>
        </p:spPr>
      </p:sp>
      <p:sp>
        <p:nvSpPr>
          <p:cNvPr id="11" name="Freeform 11"/>
          <p:cNvSpPr/>
          <p:nvPr/>
        </p:nvSpPr>
        <p:spPr>
          <a:xfrm rot="-201626" flipV="1">
            <a:off x="-440482" y="-1192452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" b="-2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799078" y="7273244"/>
            <a:ext cx="5054600" cy="1445662"/>
            <a:chOff x="0" y="0"/>
            <a:chExt cx="6739467" cy="1927549"/>
          </a:xfrm>
        </p:grpSpPr>
        <p:sp>
          <p:nvSpPr>
            <p:cNvPr id="13" name="Freeform 13"/>
            <p:cNvSpPr/>
            <p:nvPr/>
          </p:nvSpPr>
          <p:spPr>
            <a:xfrm>
              <a:off x="16891" y="16891"/>
              <a:ext cx="6705600" cy="1893697"/>
            </a:xfrm>
            <a:custGeom>
              <a:avLst/>
              <a:gdLst/>
              <a:ahLst/>
              <a:cxnLst/>
              <a:rect l="l" t="t" r="r" b="b"/>
              <a:pathLst>
                <a:path w="6705600" h="1893697">
                  <a:moveTo>
                    <a:pt x="0" y="850011"/>
                  </a:moveTo>
                  <a:cubicBezTo>
                    <a:pt x="0" y="380619"/>
                    <a:pt x="385445" y="0"/>
                    <a:pt x="860933" y="0"/>
                  </a:cubicBezTo>
                  <a:lnTo>
                    <a:pt x="5844794" y="0"/>
                  </a:lnTo>
                  <a:cubicBezTo>
                    <a:pt x="6320282" y="0"/>
                    <a:pt x="6705600" y="380619"/>
                    <a:pt x="6705600" y="850011"/>
                  </a:cubicBezTo>
                  <a:lnTo>
                    <a:pt x="6705600" y="1043686"/>
                  </a:lnTo>
                  <a:cubicBezTo>
                    <a:pt x="6705600" y="1513078"/>
                    <a:pt x="6320155" y="1893697"/>
                    <a:pt x="5844794" y="1893697"/>
                  </a:cubicBezTo>
                  <a:lnTo>
                    <a:pt x="860933" y="1893697"/>
                  </a:lnTo>
                  <a:cubicBezTo>
                    <a:pt x="385445" y="1893697"/>
                    <a:pt x="127" y="1513078"/>
                    <a:pt x="127" y="1043686"/>
                  </a:cubicBezTo>
                  <a:close/>
                </a:path>
              </a:pathLst>
            </a:custGeom>
            <a:solidFill>
              <a:srgbClr val="80808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739509" cy="1927606"/>
            </a:xfrm>
            <a:custGeom>
              <a:avLst/>
              <a:gdLst/>
              <a:ahLst/>
              <a:cxnLst/>
              <a:rect l="l" t="t" r="r" b="b"/>
              <a:pathLst>
                <a:path w="6739509" h="1927606">
                  <a:moveTo>
                    <a:pt x="0" y="866902"/>
                  </a:moveTo>
                  <a:cubicBezTo>
                    <a:pt x="0" y="387985"/>
                    <a:pt x="393192" y="0"/>
                    <a:pt x="877824" y="0"/>
                  </a:cubicBezTo>
                  <a:lnTo>
                    <a:pt x="5861685" y="0"/>
                  </a:lnTo>
                  <a:lnTo>
                    <a:pt x="5861685" y="16891"/>
                  </a:lnTo>
                  <a:lnTo>
                    <a:pt x="5861685" y="0"/>
                  </a:lnTo>
                  <a:cubicBezTo>
                    <a:pt x="6346317" y="0"/>
                    <a:pt x="6739509" y="387985"/>
                    <a:pt x="6739509" y="866902"/>
                  </a:cubicBezTo>
                  <a:lnTo>
                    <a:pt x="6722618" y="866902"/>
                  </a:lnTo>
                  <a:lnTo>
                    <a:pt x="6739509" y="866902"/>
                  </a:lnTo>
                  <a:lnTo>
                    <a:pt x="6739509" y="1060577"/>
                  </a:lnTo>
                  <a:lnTo>
                    <a:pt x="6722618" y="1060577"/>
                  </a:lnTo>
                  <a:lnTo>
                    <a:pt x="6739509" y="1060577"/>
                  </a:lnTo>
                  <a:cubicBezTo>
                    <a:pt x="6739509" y="1539621"/>
                    <a:pt x="6346317" y="1927479"/>
                    <a:pt x="5861685" y="1927479"/>
                  </a:cubicBezTo>
                  <a:lnTo>
                    <a:pt x="5861685" y="1910588"/>
                  </a:lnTo>
                  <a:lnTo>
                    <a:pt x="5861685" y="1927479"/>
                  </a:lnTo>
                  <a:lnTo>
                    <a:pt x="877824" y="1927479"/>
                  </a:lnTo>
                  <a:lnTo>
                    <a:pt x="877824" y="1910588"/>
                  </a:lnTo>
                  <a:lnTo>
                    <a:pt x="877824" y="1927479"/>
                  </a:lnTo>
                  <a:cubicBezTo>
                    <a:pt x="393192" y="1927606"/>
                    <a:pt x="0" y="1539621"/>
                    <a:pt x="0" y="1060577"/>
                  </a:cubicBezTo>
                  <a:lnTo>
                    <a:pt x="0" y="866902"/>
                  </a:lnTo>
                  <a:lnTo>
                    <a:pt x="16891" y="866902"/>
                  </a:lnTo>
                  <a:lnTo>
                    <a:pt x="0" y="866902"/>
                  </a:lnTo>
                  <a:moveTo>
                    <a:pt x="33909" y="866902"/>
                  </a:moveTo>
                  <a:lnTo>
                    <a:pt x="33909" y="1060577"/>
                  </a:lnTo>
                  <a:lnTo>
                    <a:pt x="16891" y="1060577"/>
                  </a:lnTo>
                  <a:lnTo>
                    <a:pt x="33909" y="1060577"/>
                  </a:lnTo>
                  <a:cubicBezTo>
                    <a:pt x="33909" y="1520444"/>
                    <a:pt x="411480" y="1893697"/>
                    <a:pt x="877824" y="1893697"/>
                  </a:cubicBezTo>
                  <a:lnTo>
                    <a:pt x="5861685" y="1893697"/>
                  </a:lnTo>
                  <a:cubicBezTo>
                    <a:pt x="6328029" y="1893697"/>
                    <a:pt x="6705600" y="1520571"/>
                    <a:pt x="6705600" y="1060577"/>
                  </a:cubicBezTo>
                  <a:lnTo>
                    <a:pt x="6705600" y="866902"/>
                  </a:lnTo>
                  <a:cubicBezTo>
                    <a:pt x="6705600" y="407035"/>
                    <a:pt x="6328029" y="33782"/>
                    <a:pt x="5861685" y="33782"/>
                  </a:cubicBezTo>
                  <a:lnTo>
                    <a:pt x="877824" y="33782"/>
                  </a:lnTo>
                  <a:lnTo>
                    <a:pt x="877824" y="16891"/>
                  </a:lnTo>
                  <a:lnTo>
                    <a:pt x="877824" y="33909"/>
                  </a:lnTo>
                  <a:cubicBezTo>
                    <a:pt x="411480" y="33909"/>
                    <a:pt x="33909" y="407035"/>
                    <a:pt x="33909" y="866902"/>
                  </a:cubicBezTo>
                  <a:close/>
                </a:path>
              </a:pathLst>
            </a:custGeom>
            <a:solidFill>
              <a:srgbClr val="1C334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6739467" cy="1946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554"/>
                </a:lnSpc>
              </a:pPr>
              <a:r>
                <a:rPr lang="en-US" sz="2962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BLOCCHI DI TEMPO PER ATTIVITÀ CONCENTRATA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847912" y="7273244"/>
            <a:ext cx="5054600" cy="1445662"/>
            <a:chOff x="0" y="0"/>
            <a:chExt cx="6739467" cy="1927549"/>
          </a:xfrm>
        </p:grpSpPr>
        <p:sp>
          <p:nvSpPr>
            <p:cNvPr id="17" name="Freeform 17"/>
            <p:cNvSpPr/>
            <p:nvPr/>
          </p:nvSpPr>
          <p:spPr>
            <a:xfrm>
              <a:off x="16891" y="16891"/>
              <a:ext cx="6705600" cy="1893697"/>
            </a:xfrm>
            <a:custGeom>
              <a:avLst/>
              <a:gdLst/>
              <a:ahLst/>
              <a:cxnLst/>
              <a:rect l="l" t="t" r="r" b="b"/>
              <a:pathLst>
                <a:path w="6705600" h="1893697">
                  <a:moveTo>
                    <a:pt x="0" y="850011"/>
                  </a:moveTo>
                  <a:cubicBezTo>
                    <a:pt x="0" y="380619"/>
                    <a:pt x="385445" y="0"/>
                    <a:pt x="860933" y="0"/>
                  </a:cubicBezTo>
                  <a:lnTo>
                    <a:pt x="5844794" y="0"/>
                  </a:lnTo>
                  <a:cubicBezTo>
                    <a:pt x="6320282" y="0"/>
                    <a:pt x="6705600" y="380619"/>
                    <a:pt x="6705600" y="850011"/>
                  </a:cubicBezTo>
                  <a:lnTo>
                    <a:pt x="6705600" y="1043686"/>
                  </a:lnTo>
                  <a:cubicBezTo>
                    <a:pt x="6705600" y="1513078"/>
                    <a:pt x="6320155" y="1893697"/>
                    <a:pt x="5844794" y="1893697"/>
                  </a:cubicBezTo>
                  <a:lnTo>
                    <a:pt x="860933" y="1893697"/>
                  </a:lnTo>
                  <a:cubicBezTo>
                    <a:pt x="385445" y="1893697"/>
                    <a:pt x="127" y="1513078"/>
                    <a:pt x="127" y="1043686"/>
                  </a:cubicBezTo>
                  <a:close/>
                </a:path>
              </a:pathLst>
            </a:custGeom>
            <a:solidFill>
              <a:srgbClr val="80808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6739509" cy="1927606"/>
            </a:xfrm>
            <a:custGeom>
              <a:avLst/>
              <a:gdLst/>
              <a:ahLst/>
              <a:cxnLst/>
              <a:rect l="l" t="t" r="r" b="b"/>
              <a:pathLst>
                <a:path w="6739509" h="1927606">
                  <a:moveTo>
                    <a:pt x="0" y="866902"/>
                  </a:moveTo>
                  <a:cubicBezTo>
                    <a:pt x="0" y="387985"/>
                    <a:pt x="393192" y="0"/>
                    <a:pt x="877824" y="0"/>
                  </a:cubicBezTo>
                  <a:lnTo>
                    <a:pt x="5861685" y="0"/>
                  </a:lnTo>
                  <a:lnTo>
                    <a:pt x="5861685" y="16891"/>
                  </a:lnTo>
                  <a:lnTo>
                    <a:pt x="5861685" y="0"/>
                  </a:lnTo>
                  <a:cubicBezTo>
                    <a:pt x="6346317" y="0"/>
                    <a:pt x="6739509" y="387985"/>
                    <a:pt x="6739509" y="866902"/>
                  </a:cubicBezTo>
                  <a:lnTo>
                    <a:pt x="6722618" y="866902"/>
                  </a:lnTo>
                  <a:lnTo>
                    <a:pt x="6739509" y="866902"/>
                  </a:lnTo>
                  <a:lnTo>
                    <a:pt x="6739509" y="1060577"/>
                  </a:lnTo>
                  <a:lnTo>
                    <a:pt x="6722618" y="1060577"/>
                  </a:lnTo>
                  <a:lnTo>
                    <a:pt x="6739509" y="1060577"/>
                  </a:lnTo>
                  <a:cubicBezTo>
                    <a:pt x="6739509" y="1539621"/>
                    <a:pt x="6346317" y="1927479"/>
                    <a:pt x="5861685" y="1927479"/>
                  </a:cubicBezTo>
                  <a:lnTo>
                    <a:pt x="5861685" y="1910588"/>
                  </a:lnTo>
                  <a:lnTo>
                    <a:pt x="5861685" y="1927479"/>
                  </a:lnTo>
                  <a:lnTo>
                    <a:pt x="877824" y="1927479"/>
                  </a:lnTo>
                  <a:lnTo>
                    <a:pt x="877824" y="1910588"/>
                  </a:lnTo>
                  <a:lnTo>
                    <a:pt x="877824" y="1927479"/>
                  </a:lnTo>
                  <a:cubicBezTo>
                    <a:pt x="393192" y="1927606"/>
                    <a:pt x="0" y="1539621"/>
                    <a:pt x="0" y="1060577"/>
                  </a:cubicBezTo>
                  <a:lnTo>
                    <a:pt x="0" y="866902"/>
                  </a:lnTo>
                  <a:lnTo>
                    <a:pt x="16891" y="866902"/>
                  </a:lnTo>
                  <a:lnTo>
                    <a:pt x="0" y="866902"/>
                  </a:lnTo>
                  <a:moveTo>
                    <a:pt x="33909" y="866902"/>
                  </a:moveTo>
                  <a:lnTo>
                    <a:pt x="33909" y="1060577"/>
                  </a:lnTo>
                  <a:lnTo>
                    <a:pt x="16891" y="1060577"/>
                  </a:lnTo>
                  <a:lnTo>
                    <a:pt x="33909" y="1060577"/>
                  </a:lnTo>
                  <a:cubicBezTo>
                    <a:pt x="33909" y="1520444"/>
                    <a:pt x="411480" y="1893697"/>
                    <a:pt x="877824" y="1893697"/>
                  </a:cubicBezTo>
                  <a:lnTo>
                    <a:pt x="5861685" y="1893697"/>
                  </a:lnTo>
                  <a:cubicBezTo>
                    <a:pt x="6328029" y="1893697"/>
                    <a:pt x="6705600" y="1520571"/>
                    <a:pt x="6705600" y="1060577"/>
                  </a:cubicBezTo>
                  <a:lnTo>
                    <a:pt x="6705600" y="866902"/>
                  </a:lnTo>
                  <a:cubicBezTo>
                    <a:pt x="6705600" y="407035"/>
                    <a:pt x="6328029" y="33782"/>
                    <a:pt x="5861685" y="33782"/>
                  </a:cubicBezTo>
                  <a:lnTo>
                    <a:pt x="877824" y="33782"/>
                  </a:lnTo>
                  <a:lnTo>
                    <a:pt x="877824" y="16891"/>
                  </a:lnTo>
                  <a:lnTo>
                    <a:pt x="877824" y="33909"/>
                  </a:lnTo>
                  <a:cubicBezTo>
                    <a:pt x="411480" y="33909"/>
                    <a:pt x="33909" y="407035"/>
                    <a:pt x="33909" y="866902"/>
                  </a:cubicBezTo>
                  <a:close/>
                </a:path>
              </a:pathLst>
            </a:custGeom>
            <a:solidFill>
              <a:srgbClr val="1C334E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6739467" cy="195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49"/>
                </a:lnSpc>
              </a:pPr>
              <a:r>
                <a:rPr lang="en-US" sz="2374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PAUSE DI ESERCIZIO VIRTUALI / ALLENAMENTO ERGONOMICO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57734" y="5065582"/>
            <a:ext cx="5054600" cy="1445662"/>
            <a:chOff x="0" y="0"/>
            <a:chExt cx="6739467" cy="1927549"/>
          </a:xfrm>
        </p:grpSpPr>
        <p:sp>
          <p:nvSpPr>
            <p:cNvPr id="21" name="Freeform 21"/>
            <p:cNvSpPr/>
            <p:nvPr/>
          </p:nvSpPr>
          <p:spPr>
            <a:xfrm>
              <a:off x="16891" y="16891"/>
              <a:ext cx="6705600" cy="1893697"/>
            </a:xfrm>
            <a:custGeom>
              <a:avLst/>
              <a:gdLst/>
              <a:ahLst/>
              <a:cxnLst/>
              <a:rect l="l" t="t" r="r" b="b"/>
              <a:pathLst>
                <a:path w="6705600" h="1893697">
                  <a:moveTo>
                    <a:pt x="0" y="850011"/>
                  </a:moveTo>
                  <a:cubicBezTo>
                    <a:pt x="0" y="380619"/>
                    <a:pt x="385445" y="0"/>
                    <a:pt x="860933" y="0"/>
                  </a:cubicBezTo>
                  <a:lnTo>
                    <a:pt x="5844794" y="0"/>
                  </a:lnTo>
                  <a:cubicBezTo>
                    <a:pt x="6320282" y="0"/>
                    <a:pt x="6705600" y="380619"/>
                    <a:pt x="6705600" y="850011"/>
                  </a:cubicBezTo>
                  <a:lnTo>
                    <a:pt x="6705600" y="1043686"/>
                  </a:lnTo>
                  <a:cubicBezTo>
                    <a:pt x="6705600" y="1513078"/>
                    <a:pt x="6320155" y="1893697"/>
                    <a:pt x="5844794" y="1893697"/>
                  </a:cubicBezTo>
                  <a:lnTo>
                    <a:pt x="860933" y="1893697"/>
                  </a:lnTo>
                  <a:cubicBezTo>
                    <a:pt x="385445" y="1893697"/>
                    <a:pt x="127" y="1513078"/>
                    <a:pt x="127" y="1043686"/>
                  </a:cubicBezTo>
                  <a:close/>
                </a:path>
              </a:pathLst>
            </a:custGeom>
            <a:solidFill>
              <a:srgbClr val="808080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6739509" cy="1927606"/>
            </a:xfrm>
            <a:custGeom>
              <a:avLst/>
              <a:gdLst/>
              <a:ahLst/>
              <a:cxnLst/>
              <a:rect l="l" t="t" r="r" b="b"/>
              <a:pathLst>
                <a:path w="6739509" h="1927606">
                  <a:moveTo>
                    <a:pt x="0" y="866902"/>
                  </a:moveTo>
                  <a:cubicBezTo>
                    <a:pt x="0" y="387985"/>
                    <a:pt x="393192" y="0"/>
                    <a:pt x="877824" y="0"/>
                  </a:cubicBezTo>
                  <a:lnTo>
                    <a:pt x="5861685" y="0"/>
                  </a:lnTo>
                  <a:lnTo>
                    <a:pt x="5861685" y="16891"/>
                  </a:lnTo>
                  <a:lnTo>
                    <a:pt x="5861685" y="0"/>
                  </a:lnTo>
                  <a:cubicBezTo>
                    <a:pt x="6346317" y="0"/>
                    <a:pt x="6739509" y="387985"/>
                    <a:pt x="6739509" y="866902"/>
                  </a:cubicBezTo>
                  <a:lnTo>
                    <a:pt x="6722618" y="866902"/>
                  </a:lnTo>
                  <a:lnTo>
                    <a:pt x="6739509" y="866902"/>
                  </a:lnTo>
                  <a:lnTo>
                    <a:pt x="6739509" y="1060577"/>
                  </a:lnTo>
                  <a:lnTo>
                    <a:pt x="6722618" y="1060577"/>
                  </a:lnTo>
                  <a:lnTo>
                    <a:pt x="6739509" y="1060577"/>
                  </a:lnTo>
                  <a:cubicBezTo>
                    <a:pt x="6739509" y="1539621"/>
                    <a:pt x="6346317" y="1927479"/>
                    <a:pt x="5861685" y="1927479"/>
                  </a:cubicBezTo>
                  <a:lnTo>
                    <a:pt x="5861685" y="1910588"/>
                  </a:lnTo>
                  <a:lnTo>
                    <a:pt x="5861685" y="1927479"/>
                  </a:lnTo>
                  <a:lnTo>
                    <a:pt x="877824" y="1927479"/>
                  </a:lnTo>
                  <a:lnTo>
                    <a:pt x="877824" y="1910588"/>
                  </a:lnTo>
                  <a:lnTo>
                    <a:pt x="877824" y="1927479"/>
                  </a:lnTo>
                  <a:cubicBezTo>
                    <a:pt x="393192" y="1927606"/>
                    <a:pt x="0" y="1539621"/>
                    <a:pt x="0" y="1060577"/>
                  </a:cubicBezTo>
                  <a:lnTo>
                    <a:pt x="0" y="866902"/>
                  </a:lnTo>
                  <a:lnTo>
                    <a:pt x="16891" y="866902"/>
                  </a:lnTo>
                  <a:lnTo>
                    <a:pt x="0" y="866902"/>
                  </a:lnTo>
                  <a:moveTo>
                    <a:pt x="33909" y="866902"/>
                  </a:moveTo>
                  <a:lnTo>
                    <a:pt x="33909" y="1060577"/>
                  </a:lnTo>
                  <a:lnTo>
                    <a:pt x="16891" y="1060577"/>
                  </a:lnTo>
                  <a:lnTo>
                    <a:pt x="33909" y="1060577"/>
                  </a:lnTo>
                  <a:cubicBezTo>
                    <a:pt x="33909" y="1520444"/>
                    <a:pt x="411480" y="1893697"/>
                    <a:pt x="877824" y="1893697"/>
                  </a:cubicBezTo>
                  <a:lnTo>
                    <a:pt x="5861685" y="1893697"/>
                  </a:lnTo>
                  <a:cubicBezTo>
                    <a:pt x="6328029" y="1893697"/>
                    <a:pt x="6705600" y="1520571"/>
                    <a:pt x="6705600" y="1060577"/>
                  </a:cubicBezTo>
                  <a:lnTo>
                    <a:pt x="6705600" y="866902"/>
                  </a:lnTo>
                  <a:cubicBezTo>
                    <a:pt x="6705600" y="407035"/>
                    <a:pt x="6328029" y="33782"/>
                    <a:pt x="5861685" y="33782"/>
                  </a:cubicBezTo>
                  <a:lnTo>
                    <a:pt x="877824" y="33782"/>
                  </a:lnTo>
                  <a:lnTo>
                    <a:pt x="877824" y="16891"/>
                  </a:lnTo>
                  <a:lnTo>
                    <a:pt x="877824" y="33909"/>
                  </a:lnTo>
                  <a:cubicBezTo>
                    <a:pt x="411480" y="33909"/>
                    <a:pt x="33909" y="407035"/>
                    <a:pt x="33909" y="866902"/>
                  </a:cubicBezTo>
                  <a:close/>
                </a:path>
              </a:pathLst>
            </a:custGeom>
            <a:solidFill>
              <a:srgbClr val="1C334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6739467" cy="195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00"/>
                </a:lnSpc>
              </a:pPr>
              <a:r>
                <a:rPr lang="en-US" sz="3000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COMPONENTE SOCIALE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-1158468" y="9816588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2286000" y="644594"/>
            <a:ext cx="2774170" cy="1664502"/>
            <a:chOff x="0" y="0"/>
            <a:chExt cx="3698893" cy="221933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698875" cy="2219325"/>
            </a:xfrm>
            <a:custGeom>
              <a:avLst/>
              <a:gdLst/>
              <a:ahLst/>
              <a:cxnLst/>
              <a:rect l="l" t="t" r="r" b="b"/>
              <a:pathLst>
                <a:path w="3698875" h="2219325">
                  <a:moveTo>
                    <a:pt x="0" y="0"/>
                  </a:moveTo>
                  <a:lnTo>
                    <a:pt x="3698875" y="0"/>
                  </a:lnTo>
                  <a:lnTo>
                    <a:pt x="3698875" y="2219325"/>
                  </a:lnTo>
                  <a:lnTo>
                    <a:pt x="0" y="2219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353" b="-354"/>
              </a:stretch>
            </a:blipFill>
          </p:spPr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35783" y="3639890"/>
            <a:ext cx="3035580" cy="2855266"/>
            <a:chOff x="0" y="0"/>
            <a:chExt cx="4047440" cy="3807021"/>
          </a:xfrm>
        </p:grpSpPr>
        <p:sp>
          <p:nvSpPr>
            <p:cNvPr id="3" name="Freeform 3"/>
            <p:cNvSpPr/>
            <p:nvPr/>
          </p:nvSpPr>
          <p:spPr>
            <a:xfrm>
              <a:off x="16891" y="16891"/>
              <a:ext cx="4013581" cy="3773170"/>
            </a:xfrm>
            <a:custGeom>
              <a:avLst/>
              <a:gdLst/>
              <a:ahLst/>
              <a:cxnLst/>
              <a:rect l="l" t="t" r="r" b="b"/>
              <a:pathLst>
                <a:path w="4013581" h="3773170">
                  <a:moveTo>
                    <a:pt x="0" y="1886585"/>
                  </a:moveTo>
                  <a:cubicBezTo>
                    <a:pt x="0" y="844677"/>
                    <a:pt x="898525" y="0"/>
                    <a:pt x="2006854" y="0"/>
                  </a:cubicBezTo>
                  <a:cubicBezTo>
                    <a:pt x="3115183" y="0"/>
                    <a:pt x="4013581" y="844677"/>
                    <a:pt x="4013581" y="1886585"/>
                  </a:cubicBezTo>
                  <a:cubicBezTo>
                    <a:pt x="4013581" y="2928493"/>
                    <a:pt x="3115183" y="3773170"/>
                    <a:pt x="2006854" y="3773170"/>
                  </a:cubicBezTo>
                  <a:cubicBezTo>
                    <a:pt x="898525" y="3773170"/>
                    <a:pt x="0" y="2928493"/>
                    <a:pt x="0" y="1886585"/>
                  </a:cubicBezTo>
                  <a:close/>
                </a:path>
              </a:pathLst>
            </a:custGeom>
            <a:solidFill>
              <a:srgbClr val="EEECE1">
                <a:alpha val="25490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047490" cy="3807079"/>
            </a:xfrm>
            <a:custGeom>
              <a:avLst/>
              <a:gdLst/>
              <a:ahLst/>
              <a:cxnLst/>
              <a:rect l="l" t="t" r="r" b="b"/>
              <a:pathLst>
                <a:path w="4047490" h="3807079">
                  <a:moveTo>
                    <a:pt x="0" y="1903476"/>
                  </a:moveTo>
                  <a:cubicBezTo>
                    <a:pt x="0" y="851281"/>
                    <a:pt x="907034" y="0"/>
                    <a:pt x="2023745" y="0"/>
                  </a:cubicBezTo>
                  <a:lnTo>
                    <a:pt x="2023745" y="16891"/>
                  </a:lnTo>
                  <a:lnTo>
                    <a:pt x="2023745" y="0"/>
                  </a:lnTo>
                  <a:cubicBezTo>
                    <a:pt x="3140329" y="0"/>
                    <a:pt x="4047490" y="851281"/>
                    <a:pt x="4047490" y="1903476"/>
                  </a:cubicBezTo>
                  <a:lnTo>
                    <a:pt x="4030599" y="1903476"/>
                  </a:lnTo>
                  <a:lnTo>
                    <a:pt x="4047490" y="1903476"/>
                  </a:lnTo>
                  <a:cubicBezTo>
                    <a:pt x="4047490" y="2955671"/>
                    <a:pt x="3140456" y="3806952"/>
                    <a:pt x="2023745" y="3806952"/>
                  </a:cubicBezTo>
                  <a:lnTo>
                    <a:pt x="2023745" y="3790061"/>
                  </a:lnTo>
                  <a:lnTo>
                    <a:pt x="2023745" y="3806952"/>
                  </a:lnTo>
                  <a:cubicBezTo>
                    <a:pt x="907034" y="3807079"/>
                    <a:pt x="0" y="2955798"/>
                    <a:pt x="0" y="1903476"/>
                  </a:cubicBezTo>
                  <a:lnTo>
                    <a:pt x="16891" y="1903476"/>
                  </a:lnTo>
                  <a:lnTo>
                    <a:pt x="33909" y="1903476"/>
                  </a:lnTo>
                  <a:lnTo>
                    <a:pt x="16891" y="1903476"/>
                  </a:lnTo>
                  <a:lnTo>
                    <a:pt x="0" y="1903476"/>
                  </a:lnTo>
                  <a:moveTo>
                    <a:pt x="33909" y="1903476"/>
                  </a:moveTo>
                  <a:cubicBezTo>
                    <a:pt x="33909" y="1912874"/>
                    <a:pt x="26289" y="1920367"/>
                    <a:pt x="17018" y="1920367"/>
                  </a:cubicBezTo>
                  <a:cubicBezTo>
                    <a:pt x="7747" y="1920367"/>
                    <a:pt x="0" y="1912874"/>
                    <a:pt x="0" y="1903476"/>
                  </a:cubicBezTo>
                  <a:cubicBezTo>
                    <a:pt x="0" y="1894078"/>
                    <a:pt x="7620" y="1886585"/>
                    <a:pt x="16891" y="1886585"/>
                  </a:cubicBezTo>
                  <a:cubicBezTo>
                    <a:pt x="26162" y="1886585"/>
                    <a:pt x="33782" y="1894205"/>
                    <a:pt x="33782" y="1903476"/>
                  </a:cubicBezTo>
                  <a:cubicBezTo>
                    <a:pt x="33782" y="2935097"/>
                    <a:pt x="923671" y="3773170"/>
                    <a:pt x="2023618" y="3773170"/>
                  </a:cubicBezTo>
                  <a:cubicBezTo>
                    <a:pt x="3123565" y="3773170"/>
                    <a:pt x="4013454" y="2935097"/>
                    <a:pt x="4013454" y="1903476"/>
                  </a:cubicBezTo>
                  <a:cubicBezTo>
                    <a:pt x="4013454" y="871855"/>
                    <a:pt x="3123692" y="33909"/>
                    <a:pt x="2023745" y="33909"/>
                  </a:cubicBezTo>
                  <a:lnTo>
                    <a:pt x="2023745" y="16891"/>
                  </a:lnTo>
                  <a:lnTo>
                    <a:pt x="2023745" y="33909"/>
                  </a:lnTo>
                  <a:cubicBezTo>
                    <a:pt x="923798" y="33909"/>
                    <a:pt x="33909" y="871855"/>
                    <a:pt x="33909" y="1903476"/>
                  </a:cubicBezTo>
                  <a:close/>
                </a:path>
              </a:pathLst>
            </a:custGeom>
            <a:solidFill>
              <a:srgbClr val="1C334E">
                <a:alpha val="56078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0" y="0"/>
            <a:ext cx="9461688" cy="10287000"/>
          </a:xfrm>
          <a:custGeom>
            <a:avLst/>
            <a:gdLst/>
            <a:ahLst/>
            <a:cxnLst/>
            <a:rect l="l" t="t" r="r" b="b"/>
            <a:pathLst>
              <a:path w="9461688" h="10287000">
                <a:moveTo>
                  <a:pt x="0" y="0"/>
                </a:moveTo>
                <a:lnTo>
                  <a:pt x="9461688" y="0"/>
                </a:lnTo>
                <a:lnTo>
                  <a:pt x="94616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814319" y="3086888"/>
            <a:ext cx="3937000" cy="3898898"/>
            <a:chOff x="0" y="0"/>
            <a:chExt cx="5249333" cy="5198531"/>
          </a:xfrm>
        </p:grpSpPr>
        <p:sp>
          <p:nvSpPr>
            <p:cNvPr id="7" name="Freeform 7"/>
            <p:cNvSpPr/>
            <p:nvPr/>
          </p:nvSpPr>
          <p:spPr>
            <a:xfrm>
              <a:off x="84709" y="84709"/>
              <a:ext cx="5080000" cy="5029200"/>
            </a:xfrm>
            <a:custGeom>
              <a:avLst/>
              <a:gdLst/>
              <a:ahLst/>
              <a:cxnLst/>
              <a:rect l="l" t="t" r="r" b="b"/>
              <a:pathLst>
                <a:path w="5080000" h="5029200">
                  <a:moveTo>
                    <a:pt x="0" y="2514600"/>
                  </a:moveTo>
                  <a:cubicBezTo>
                    <a:pt x="0" y="1125855"/>
                    <a:pt x="1137158" y="0"/>
                    <a:pt x="2540000" y="0"/>
                  </a:cubicBezTo>
                  <a:cubicBezTo>
                    <a:pt x="3942842" y="0"/>
                    <a:pt x="5080000" y="1125855"/>
                    <a:pt x="5080000" y="2514600"/>
                  </a:cubicBezTo>
                  <a:cubicBezTo>
                    <a:pt x="5080000" y="3903345"/>
                    <a:pt x="3942842" y="5029200"/>
                    <a:pt x="2540000" y="5029200"/>
                  </a:cubicBezTo>
                  <a:cubicBezTo>
                    <a:pt x="1137158" y="5029200"/>
                    <a:pt x="0" y="3903345"/>
                    <a:pt x="0" y="25146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9291" cy="5198618"/>
            </a:xfrm>
            <a:custGeom>
              <a:avLst/>
              <a:gdLst/>
              <a:ahLst/>
              <a:cxnLst/>
              <a:rect l="l" t="t" r="r" b="b"/>
              <a:pathLst>
                <a:path w="5249291" h="5198618">
                  <a:moveTo>
                    <a:pt x="0" y="2599309"/>
                  </a:moveTo>
                  <a:cubicBezTo>
                    <a:pt x="0" y="1162939"/>
                    <a:pt x="1175893" y="0"/>
                    <a:pt x="2624709" y="0"/>
                  </a:cubicBezTo>
                  <a:lnTo>
                    <a:pt x="2624709" y="84709"/>
                  </a:lnTo>
                  <a:lnTo>
                    <a:pt x="2624709" y="0"/>
                  </a:lnTo>
                  <a:cubicBezTo>
                    <a:pt x="4073398" y="0"/>
                    <a:pt x="5249291" y="1162939"/>
                    <a:pt x="5249291" y="2599309"/>
                  </a:cubicBezTo>
                  <a:lnTo>
                    <a:pt x="5164582" y="2599309"/>
                  </a:lnTo>
                  <a:lnTo>
                    <a:pt x="5249291" y="2599309"/>
                  </a:lnTo>
                  <a:cubicBezTo>
                    <a:pt x="5249291" y="4035679"/>
                    <a:pt x="4073398" y="5198618"/>
                    <a:pt x="2624582" y="5198618"/>
                  </a:cubicBezTo>
                  <a:lnTo>
                    <a:pt x="2624582" y="5113909"/>
                  </a:lnTo>
                  <a:lnTo>
                    <a:pt x="2624582" y="5198618"/>
                  </a:lnTo>
                  <a:cubicBezTo>
                    <a:pt x="1175893" y="5198491"/>
                    <a:pt x="0" y="4035552"/>
                    <a:pt x="0" y="2599309"/>
                  </a:cubicBezTo>
                  <a:lnTo>
                    <a:pt x="84709" y="2599309"/>
                  </a:lnTo>
                  <a:lnTo>
                    <a:pt x="169418" y="2599309"/>
                  </a:lnTo>
                  <a:lnTo>
                    <a:pt x="84709" y="2599309"/>
                  </a:lnTo>
                  <a:lnTo>
                    <a:pt x="0" y="2599309"/>
                  </a:lnTo>
                  <a:moveTo>
                    <a:pt x="169291" y="2599309"/>
                  </a:moveTo>
                  <a:cubicBezTo>
                    <a:pt x="169291" y="2646045"/>
                    <a:pt x="131445" y="2684018"/>
                    <a:pt x="84582" y="2684018"/>
                  </a:cubicBezTo>
                  <a:cubicBezTo>
                    <a:pt x="37719" y="2684018"/>
                    <a:pt x="0" y="2646045"/>
                    <a:pt x="0" y="2599309"/>
                  </a:cubicBezTo>
                  <a:cubicBezTo>
                    <a:pt x="0" y="2552573"/>
                    <a:pt x="37846" y="2514600"/>
                    <a:pt x="84709" y="2514600"/>
                  </a:cubicBezTo>
                  <a:cubicBezTo>
                    <a:pt x="131572" y="2514600"/>
                    <a:pt x="169418" y="2552446"/>
                    <a:pt x="169418" y="2599309"/>
                  </a:cubicBezTo>
                  <a:cubicBezTo>
                    <a:pt x="169291" y="3940429"/>
                    <a:pt x="1267841" y="5029200"/>
                    <a:pt x="2624709" y="5029200"/>
                  </a:cubicBezTo>
                  <a:cubicBezTo>
                    <a:pt x="3981577" y="5029200"/>
                    <a:pt x="5080000" y="3940429"/>
                    <a:pt x="5080000" y="2599309"/>
                  </a:cubicBezTo>
                  <a:cubicBezTo>
                    <a:pt x="5080000" y="1258189"/>
                    <a:pt x="3981577" y="169291"/>
                    <a:pt x="2624709" y="169291"/>
                  </a:cubicBezTo>
                  <a:lnTo>
                    <a:pt x="2624709" y="84709"/>
                  </a:lnTo>
                  <a:lnTo>
                    <a:pt x="2624709" y="169418"/>
                  </a:lnTo>
                  <a:cubicBezTo>
                    <a:pt x="1267841" y="169291"/>
                    <a:pt x="169291" y="1258062"/>
                    <a:pt x="169291" y="259930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 rot="4166058">
            <a:off x="12156451" y="7181319"/>
            <a:ext cx="467290" cy="687838"/>
            <a:chOff x="0" y="0"/>
            <a:chExt cx="623053" cy="9171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3189" cy="917194"/>
            </a:xfrm>
            <a:custGeom>
              <a:avLst/>
              <a:gdLst/>
              <a:ahLst/>
              <a:cxnLst/>
              <a:rect l="l" t="t" r="r" b="b"/>
              <a:pathLst>
                <a:path w="623189" h="917194">
                  <a:moveTo>
                    <a:pt x="33909" y="0"/>
                  </a:moveTo>
                  <a:lnTo>
                    <a:pt x="33909" y="33909"/>
                  </a:lnTo>
                  <a:lnTo>
                    <a:pt x="33909" y="0"/>
                  </a:lnTo>
                  <a:cubicBezTo>
                    <a:pt x="192786" y="0"/>
                    <a:pt x="345440" y="88773"/>
                    <a:pt x="345440" y="222377"/>
                  </a:cubicBezTo>
                  <a:cubicBezTo>
                    <a:pt x="345440" y="235204"/>
                    <a:pt x="338201" y="246888"/>
                    <a:pt x="326771" y="252730"/>
                  </a:cubicBezTo>
                  <a:lnTo>
                    <a:pt x="311658" y="222377"/>
                  </a:lnTo>
                  <a:lnTo>
                    <a:pt x="345440" y="222377"/>
                  </a:lnTo>
                  <a:cubicBezTo>
                    <a:pt x="345440" y="296926"/>
                    <a:pt x="441452" y="377063"/>
                    <a:pt x="589280" y="377063"/>
                  </a:cubicBezTo>
                  <a:lnTo>
                    <a:pt x="589280" y="410972"/>
                  </a:lnTo>
                  <a:lnTo>
                    <a:pt x="589280" y="444881"/>
                  </a:lnTo>
                  <a:cubicBezTo>
                    <a:pt x="441452" y="444881"/>
                    <a:pt x="345440" y="525018"/>
                    <a:pt x="345440" y="599567"/>
                  </a:cubicBezTo>
                  <a:lnTo>
                    <a:pt x="311531" y="599567"/>
                  </a:lnTo>
                  <a:lnTo>
                    <a:pt x="345440" y="599567"/>
                  </a:lnTo>
                  <a:lnTo>
                    <a:pt x="345440" y="694817"/>
                  </a:lnTo>
                  <a:lnTo>
                    <a:pt x="311531" y="694817"/>
                  </a:lnTo>
                  <a:lnTo>
                    <a:pt x="345440" y="694817"/>
                  </a:lnTo>
                  <a:cubicBezTo>
                    <a:pt x="345440" y="828548"/>
                    <a:pt x="192786" y="917194"/>
                    <a:pt x="33909" y="917194"/>
                  </a:cubicBezTo>
                  <a:cubicBezTo>
                    <a:pt x="15113" y="917067"/>
                    <a:pt x="0" y="901954"/>
                    <a:pt x="0" y="883285"/>
                  </a:cubicBezTo>
                  <a:lnTo>
                    <a:pt x="0" y="33909"/>
                  </a:lnTo>
                  <a:cubicBezTo>
                    <a:pt x="0" y="24892"/>
                    <a:pt x="3556" y="16256"/>
                    <a:pt x="9906" y="9906"/>
                  </a:cubicBezTo>
                  <a:cubicBezTo>
                    <a:pt x="16256" y="3556"/>
                    <a:pt x="24892" y="0"/>
                    <a:pt x="33909" y="0"/>
                  </a:cubicBezTo>
                  <a:moveTo>
                    <a:pt x="33909" y="67691"/>
                  </a:moveTo>
                  <a:lnTo>
                    <a:pt x="33909" y="33909"/>
                  </a:lnTo>
                  <a:lnTo>
                    <a:pt x="67691" y="33909"/>
                  </a:lnTo>
                  <a:lnTo>
                    <a:pt x="67691" y="883285"/>
                  </a:lnTo>
                  <a:lnTo>
                    <a:pt x="33909" y="883285"/>
                  </a:lnTo>
                  <a:lnTo>
                    <a:pt x="33909" y="849376"/>
                  </a:lnTo>
                  <a:cubicBezTo>
                    <a:pt x="181737" y="849376"/>
                    <a:pt x="277749" y="769239"/>
                    <a:pt x="277749" y="694690"/>
                  </a:cubicBezTo>
                  <a:lnTo>
                    <a:pt x="277749" y="599440"/>
                  </a:lnTo>
                  <a:cubicBezTo>
                    <a:pt x="277749" y="465709"/>
                    <a:pt x="430403" y="377063"/>
                    <a:pt x="589280" y="377063"/>
                  </a:cubicBezTo>
                  <a:cubicBezTo>
                    <a:pt x="607949" y="377063"/>
                    <a:pt x="623189" y="392176"/>
                    <a:pt x="623189" y="410972"/>
                  </a:cubicBezTo>
                  <a:cubicBezTo>
                    <a:pt x="623189" y="429768"/>
                    <a:pt x="608076" y="444881"/>
                    <a:pt x="589280" y="444881"/>
                  </a:cubicBezTo>
                  <a:cubicBezTo>
                    <a:pt x="430403" y="444881"/>
                    <a:pt x="277749" y="356108"/>
                    <a:pt x="277749" y="222504"/>
                  </a:cubicBezTo>
                  <a:cubicBezTo>
                    <a:pt x="277749" y="209677"/>
                    <a:pt x="284988" y="197993"/>
                    <a:pt x="296418" y="192151"/>
                  </a:cubicBezTo>
                  <a:lnTo>
                    <a:pt x="311531" y="222504"/>
                  </a:lnTo>
                  <a:lnTo>
                    <a:pt x="277622" y="222504"/>
                  </a:lnTo>
                  <a:cubicBezTo>
                    <a:pt x="277622" y="147955"/>
                    <a:pt x="181610" y="67818"/>
                    <a:pt x="33782" y="6781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3782" y="0"/>
              <a:ext cx="589407" cy="917194"/>
            </a:xfrm>
            <a:custGeom>
              <a:avLst/>
              <a:gdLst/>
              <a:ahLst/>
              <a:cxnLst/>
              <a:rect l="l" t="t" r="r" b="b"/>
              <a:pathLst>
                <a:path w="589407" h="917194">
                  <a:moveTo>
                    <a:pt x="127" y="0"/>
                  </a:moveTo>
                  <a:lnTo>
                    <a:pt x="127" y="33909"/>
                  </a:lnTo>
                  <a:lnTo>
                    <a:pt x="127" y="0"/>
                  </a:lnTo>
                  <a:cubicBezTo>
                    <a:pt x="159004" y="0"/>
                    <a:pt x="311658" y="88773"/>
                    <a:pt x="311658" y="222377"/>
                  </a:cubicBezTo>
                  <a:cubicBezTo>
                    <a:pt x="311658" y="235204"/>
                    <a:pt x="304419" y="246888"/>
                    <a:pt x="292989" y="252730"/>
                  </a:cubicBezTo>
                  <a:lnTo>
                    <a:pt x="277876" y="222377"/>
                  </a:lnTo>
                  <a:lnTo>
                    <a:pt x="311658" y="222377"/>
                  </a:lnTo>
                  <a:cubicBezTo>
                    <a:pt x="311658" y="296926"/>
                    <a:pt x="407670" y="377063"/>
                    <a:pt x="555498" y="377063"/>
                  </a:cubicBezTo>
                  <a:lnTo>
                    <a:pt x="555498" y="410972"/>
                  </a:lnTo>
                  <a:lnTo>
                    <a:pt x="555498" y="444881"/>
                  </a:lnTo>
                  <a:cubicBezTo>
                    <a:pt x="407670" y="444881"/>
                    <a:pt x="311658" y="525018"/>
                    <a:pt x="311658" y="599567"/>
                  </a:cubicBezTo>
                  <a:lnTo>
                    <a:pt x="277749" y="599567"/>
                  </a:lnTo>
                  <a:lnTo>
                    <a:pt x="311658" y="599567"/>
                  </a:lnTo>
                  <a:lnTo>
                    <a:pt x="311658" y="694817"/>
                  </a:lnTo>
                  <a:lnTo>
                    <a:pt x="277749" y="694817"/>
                  </a:lnTo>
                  <a:lnTo>
                    <a:pt x="311658" y="694817"/>
                  </a:lnTo>
                  <a:cubicBezTo>
                    <a:pt x="311658" y="828548"/>
                    <a:pt x="159004" y="917194"/>
                    <a:pt x="127" y="917194"/>
                  </a:cubicBezTo>
                  <a:lnTo>
                    <a:pt x="127" y="849376"/>
                  </a:lnTo>
                  <a:cubicBezTo>
                    <a:pt x="147955" y="849376"/>
                    <a:pt x="243967" y="769239"/>
                    <a:pt x="243967" y="694690"/>
                  </a:cubicBezTo>
                  <a:lnTo>
                    <a:pt x="243967" y="599440"/>
                  </a:lnTo>
                  <a:cubicBezTo>
                    <a:pt x="243967" y="465709"/>
                    <a:pt x="396621" y="377063"/>
                    <a:pt x="555498" y="377063"/>
                  </a:cubicBezTo>
                  <a:cubicBezTo>
                    <a:pt x="574167" y="377063"/>
                    <a:pt x="589407" y="392176"/>
                    <a:pt x="589407" y="410972"/>
                  </a:cubicBezTo>
                  <a:cubicBezTo>
                    <a:pt x="589407" y="429768"/>
                    <a:pt x="574294" y="444881"/>
                    <a:pt x="555498" y="444881"/>
                  </a:cubicBezTo>
                  <a:cubicBezTo>
                    <a:pt x="396621" y="444881"/>
                    <a:pt x="243967" y="356108"/>
                    <a:pt x="243967" y="222504"/>
                  </a:cubicBezTo>
                  <a:cubicBezTo>
                    <a:pt x="243967" y="209677"/>
                    <a:pt x="251206" y="197993"/>
                    <a:pt x="262636" y="192151"/>
                  </a:cubicBezTo>
                  <a:lnTo>
                    <a:pt x="277749" y="222504"/>
                  </a:lnTo>
                  <a:lnTo>
                    <a:pt x="243840" y="222504"/>
                  </a:lnTo>
                  <a:cubicBezTo>
                    <a:pt x="243840" y="147955"/>
                    <a:pt x="147828" y="67818"/>
                    <a:pt x="0" y="6781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1263975">
            <a:off x="13617598" y="2840847"/>
            <a:ext cx="694715" cy="3156332"/>
            <a:chOff x="0" y="0"/>
            <a:chExt cx="926287" cy="42084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26338" cy="4208399"/>
            </a:xfrm>
            <a:custGeom>
              <a:avLst/>
              <a:gdLst/>
              <a:ahLst/>
              <a:cxnLst/>
              <a:rect l="l" t="t" r="r" b="b"/>
              <a:pathLst>
                <a:path w="926338" h="4208399">
                  <a:moveTo>
                    <a:pt x="33909" y="67691"/>
                  </a:moveTo>
                  <a:lnTo>
                    <a:pt x="33909" y="33909"/>
                  </a:lnTo>
                  <a:lnTo>
                    <a:pt x="33909" y="0"/>
                  </a:lnTo>
                  <a:cubicBezTo>
                    <a:pt x="239649" y="0"/>
                    <a:pt x="435102" y="24892"/>
                    <a:pt x="481711" y="73660"/>
                  </a:cubicBezTo>
                  <a:cubicBezTo>
                    <a:pt x="489458" y="81788"/>
                    <a:pt x="497078" y="93980"/>
                    <a:pt x="497078" y="109728"/>
                  </a:cubicBezTo>
                  <a:lnTo>
                    <a:pt x="497078" y="2272538"/>
                  </a:lnTo>
                  <a:lnTo>
                    <a:pt x="463169" y="2272538"/>
                  </a:lnTo>
                  <a:lnTo>
                    <a:pt x="497078" y="2272538"/>
                  </a:lnTo>
                  <a:cubicBezTo>
                    <a:pt x="497078" y="2265426"/>
                    <a:pt x="493522" y="2261743"/>
                    <a:pt x="493776" y="2261870"/>
                  </a:cubicBezTo>
                  <a:cubicBezTo>
                    <a:pt x="515620" y="2284730"/>
                    <a:pt x="673100" y="2314575"/>
                    <a:pt x="892556" y="2314575"/>
                  </a:cubicBezTo>
                  <a:lnTo>
                    <a:pt x="892556" y="2348484"/>
                  </a:lnTo>
                  <a:lnTo>
                    <a:pt x="892556" y="2382393"/>
                  </a:lnTo>
                  <a:cubicBezTo>
                    <a:pt x="673100" y="2382393"/>
                    <a:pt x="515620" y="2412238"/>
                    <a:pt x="493776" y="2435098"/>
                  </a:cubicBezTo>
                  <a:cubicBezTo>
                    <a:pt x="493649" y="2435352"/>
                    <a:pt x="497078" y="2431542"/>
                    <a:pt x="497078" y="2424430"/>
                  </a:cubicBezTo>
                  <a:lnTo>
                    <a:pt x="497078" y="4098671"/>
                  </a:lnTo>
                  <a:lnTo>
                    <a:pt x="463169" y="4098671"/>
                  </a:lnTo>
                  <a:lnTo>
                    <a:pt x="497078" y="4098671"/>
                  </a:lnTo>
                  <a:cubicBezTo>
                    <a:pt x="497078" y="4114546"/>
                    <a:pt x="489458" y="4126738"/>
                    <a:pt x="481711" y="4134739"/>
                  </a:cubicBezTo>
                  <a:cubicBezTo>
                    <a:pt x="435102" y="4183634"/>
                    <a:pt x="239649" y="4208399"/>
                    <a:pt x="33909" y="4208399"/>
                  </a:cubicBezTo>
                  <a:cubicBezTo>
                    <a:pt x="15240" y="4208399"/>
                    <a:pt x="0" y="4193286"/>
                    <a:pt x="0" y="4174490"/>
                  </a:cubicBezTo>
                  <a:lnTo>
                    <a:pt x="0" y="33909"/>
                  </a:lnTo>
                  <a:lnTo>
                    <a:pt x="33909" y="33909"/>
                  </a:lnTo>
                  <a:lnTo>
                    <a:pt x="33909" y="67691"/>
                  </a:lnTo>
                  <a:moveTo>
                    <a:pt x="33909" y="0"/>
                  </a:moveTo>
                  <a:cubicBezTo>
                    <a:pt x="52578" y="0"/>
                    <a:pt x="67691" y="15113"/>
                    <a:pt x="67691" y="33909"/>
                  </a:cubicBezTo>
                  <a:lnTo>
                    <a:pt x="67691" y="4174617"/>
                  </a:lnTo>
                  <a:lnTo>
                    <a:pt x="33909" y="4174617"/>
                  </a:lnTo>
                  <a:lnTo>
                    <a:pt x="33909" y="4140708"/>
                  </a:lnTo>
                  <a:cubicBezTo>
                    <a:pt x="253365" y="4140708"/>
                    <a:pt x="410845" y="4110863"/>
                    <a:pt x="432689" y="4088003"/>
                  </a:cubicBezTo>
                  <a:cubicBezTo>
                    <a:pt x="432816" y="4087749"/>
                    <a:pt x="429387" y="4091559"/>
                    <a:pt x="429387" y="4098671"/>
                  </a:cubicBezTo>
                  <a:lnTo>
                    <a:pt x="429387" y="2424557"/>
                  </a:lnTo>
                  <a:lnTo>
                    <a:pt x="463296" y="2424557"/>
                  </a:lnTo>
                  <a:lnTo>
                    <a:pt x="429260" y="2424557"/>
                  </a:lnTo>
                  <a:cubicBezTo>
                    <a:pt x="429260" y="2408682"/>
                    <a:pt x="436880" y="2396490"/>
                    <a:pt x="444627" y="2388489"/>
                  </a:cubicBezTo>
                  <a:cubicBezTo>
                    <a:pt x="491236" y="2339594"/>
                    <a:pt x="686689" y="2314829"/>
                    <a:pt x="892429" y="2314829"/>
                  </a:cubicBezTo>
                  <a:cubicBezTo>
                    <a:pt x="911098" y="2314829"/>
                    <a:pt x="926338" y="2329942"/>
                    <a:pt x="926338" y="2348738"/>
                  </a:cubicBezTo>
                  <a:cubicBezTo>
                    <a:pt x="926338" y="2367534"/>
                    <a:pt x="911225" y="2382647"/>
                    <a:pt x="892429" y="2382647"/>
                  </a:cubicBezTo>
                  <a:cubicBezTo>
                    <a:pt x="686689" y="2382647"/>
                    <a:pt x="491236" y="2357755"/>
                    <a:pt x="444627" y="2308987"/>
                  </a:cubicBezTo>
                  <a:cubicBezTo>
                    <a:pt x="436880" y="2300859"/>
                    <a:pt x="429260" y="2288667"/>
                    <a:pt x="429260" y="2272919"/>
                  </a:cubicBezTo>
                  <a:lnTo>
                    <a:pt x="429260" y="109855"/>
                  </a:lnTo>
                  <a:lnTo>
                    <a:pt x="463169" y="109855"/>
                  </a:lnTo>
                  <a:lnTo>
                    <a:pt x="429260" y="109855"/>
                  </a:lnTo>
                  <a:cubicBezTo>
                    <a:pt x="429260" y="116967"/>
                    <a:pt x="432816" y="120650"/>
                    <a:pt x="432562" y="120523"/>
                  </a:cubicBezTo>
                  <a:cubicBezTo>
                    <a:pt x="410718" y="97663"/>
                    <a:pt x="253238" y="67818"/>
                    <a:pt x="33782" y="67818"/>
                  </a:cubicBezTo>
                  <a:cubicBezTo>
                    <a:pt x="15113" y="67691"/>
                    <a:pt x="0" y="52578"/>
                    <a:pt x="0" y="33909"/>
                  </a:cubicBezTo>
                  <a:cubicBezTo>
                    <a:pt x="0" y="15240"/>
                    <a:pt x="15113" y="0"/>
                    <a:pt x="33909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926338" cy="4208399"/>
            </a:xfrm>
            <a:custGeom>
              <a:avLst/>
              <a:gdLst/>
              <a:ahLst/>
              <a:cxnLst/>
              <a:rect l="l" t="t" r="r" b="b"/>
              <a:pathLst>
                <a:path w="926338" h="4208399">
                  <a:moveTo>
                    <a:pt x="33909" y="67691"/>
                  </a:moveTo>
                  <a:lnTo>
                    <a:pt x="33909" y="33909"/>
                  </a:lnTo>
                  <a:lnTo>
                    <a:pt x="33909" y="0"/>
                  </a:lnTo>
                  <a:cubicBezTo>
                    <a:pt x="239649" y="0"/>
                    <a:pt x="435102" y="24892"/>
                    <a:pt x="481711" y="73660"/>
                  </a:cubicBezTo>
                  <a:cubicBezTo>
                    <a:pt x="489458" y="81788"/>
                    <a:pt x="497078" y="93980"/>
                    <a:pt x="497078" y="109728"/>
                  </a:cubicBezTo>
                  <a:lnTo>
                    <a:pt x="497078" y="2272538"/>
                  </a:lnTo>
                  <a:lnTo>
                    <a:pt x="463169" y="2272538"/>
                  </a:lnTo>
                  <a:lnTo>
                    <a:pt x="497078" y="2272538"/>
                  </a:lnTo>
                  <a:cubicBezTo>
                    <a:pt x="497078" y="2265426"/>
                    <a:pt x="493522" y="2261743"/>
                    <a:pt x="493776" y="2261870"/>
                  </a:cubicBezTo>
                  <a:cubicBezTo>
                    <a:pt x="515620" y="2284730"/>
                    <a:pt x="673100" y="2314575"/>
                    <a:pt x="892556" y="2314575"/>
                  </a:cubicBezTo>
                  <a:lnTo>
                    <a:pt x="892556" y="2348484"/>
                  </a:lnTo>
                  <a:lnTo>
                    <a:pt x="892556" y="2382393"/>
                  </a:lnTo>
                  <a:cubicBezTo>
                    <a:pt x="673100" y="2382393"/>
                    <a:pt x="515620" y="2412238"/>
                    <a:pt x="493776" y="2435098"/>
                  </a:cubicBezTo>
                  <a:cubicBezTo>
                    <a:pt x="493649" y="2435352"/>
                    <a:pt x="497078" y="2431542"/>
                    <a:pt x="497078" y="2424430"/>
                  </a:cubicBezTo>
                  <a:lnTo>
                    <a:pt x="497078" y="4098671"/>
                  </a:lnTo>
                  <a:lnTo>
                    <a:pt x="463169" y="4098671"/>
                  </a:lnTo>
                  <a:lnTo>
                    <a:pt x="497078" y="4098671"/>
                  </a:lnTo>
                  <a:cubicBezTo>
                    <a:pt x="497078" y="4114546"/>
                    <a:pt x="489458" y="4126738"/>
                    <a:pt x="481711" y="4134739"/>
                  </a:cubicBezTo>
                  <a:cubicBezTo>
                    <a:pt x="435102" y="4183634"/>
                    <a:pt x="239649" y="4208399"/>
                    <a:pt x="33909" y="4208399"/>
                  </a:cubicBezTo>
                  <a:lnTo>
                    <a:pt x="33909" y="4140708"/>
                  </a:lnTo>
                  <a:cubicBezTo>
                    <a:pt x="253365" y="4140708"/>
                    <a:pt x="410845" y="4110863"/>
                    <a:pt x="432689" y="4088003"/>
                  </a:cubicBezTo>
                  <a:cubicBezTo>
                    <a:pt x="432816" y="4087749"/>
                    <a:pt x="429387" y="4091559"/>
                    <a:pt x="429387" y="4098671"/>
                  </a:cubicBezTo>
                  <a:lnTo>
                    <a:pt x="429387" y="2424557"/>
                  </a:lnTo>
                  <a:lnTo>
                    <a:pt x="463296" y="2424557"/>
                  </a:lnTo>
                  <a:lnTo>
                    <a:pt x="429260" y="2424557"/>
                  </a:lnTo>
                  <a:cubicBezTo>
                    <a:pt x="429260" y="2408682"/>
                    <a:pt x="436880" y="2396490"/>
                    <a:pt x="444627" y="2388489"/>
                  </a:cubicBezTo>
                  <a:cubicBezTo>
                    <a:pt x="491236" y="2339594"/>
                    <a:pt x="686689" y="2314829"/>
                    <a:pt x="892429" y="2314829"/>
                  </a:cubicBezTo>
                  <a:cubicBezTo>
                    <a:pt x="911098" y="2314829"/>
                    <a:pt x="926338" y="2329942"/>
                    <a:pt x="926338" y="2348738"/>
                  </a:cubicBezTo>
                  <a:cubicBezTo>
                    <a:pt x="926338" y="2367534"/>
                    <a:pt x="911225" y="2382647"/>
                    <a:pt x="892429" y="2382647"/>
                  </a:cubicBezTo>
                  <a:cubicBezTo>
                    <a:pt x="686689" y="2382647"/>
                    <a:pt x="491236" y="2357755"/>
                    <a:pt x="444627" y="2308987"/>
                  </a:cubicBezTo>
                  <a:cubicBezTo>
                    <a:pt x="436880" y="2300859"/>
                    <a:pt x="429260" y="2288667"/>
                    <a:pt x="429260" y="2272919"/>
                  </a:cubicBezTo>
                  <a:lnTo>
                    <a:pt x="429260" y="109855"/>
                  </a:lnTo>
                  <a:lnTo>
                    <a:pt x="463169" y="109855"/>
                  </a:lnTo>
                  <a:lnTo>
                    <a:pt x="429260" y="109855"/>
                  </a:lnTo>
                  <a:cubicBezTo>
                    <a:pt x="429260" y="116967"/>
                    <a:pt x="432816" y="120650"/>
                    <a:pt x="432562" y="120523"/>
                  </a:cubicBezTo>
                  <a:cubicBezTo>
                    <a:pt x="410718" y="97663"/>
                    <a:pt x="253238" y="67818"/>
                    <a:pt x="33782" y="67818"/>
                  </a:cubicBezTo>
                  <a:cubicBezTo>
                    <a:pt x="15113" y="67691"/>
                    <a:pt x="0" y="52578"/>
                    <a:pt x="0" y="33909"/>
                  </a:cubicBezTo>
                  <a:cubicBezTo>
                    <a:pt x="0" y="15240"/>
                    <a:pt x="15113" y="0"/>
                    <a:pt x="33909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245963" y="5023637"/>
            <a:ext cx="139700" cy="116852"/>
            <a:chOff x="0" y="0"/>
            <a:chExt cx="186267" cy="155803"/>
          </a:xfrm>
        </p:grpSpPr>
        <p:sp>
          <p:nvSpPr>
            <p:cNvPr id="16" name="Freeform 16"/>
            <p:cNvSpPr/>
            <p:nvPr/>
          </p:nvSpPr>
          <p:spPr>
            <a:xfrm>
              <a:off x="16891" y="16891"/>
              <a:ext cx="152400" cy="121920"/>
            </a:xfrm>
            <a:custGeom>
              <a:avLst/>
              <a:gdLst/>
              <a:ahLst/>
              <a:cxnLst/>
              <a:rect l="l" t="t" r="r" b="b"/>
              <a:pathLst>
                <a:path w="152400" h="121920">
                  <a:moveTo>
                    <a:pt x="0" y="60960"/>
                  </a:moveTo>
                  <a:cubicBezTo>
                    <a:pt x="0" y="27305"/>
                    <a:pt x="34163" y="0"/>
                    <a:pt x="76200" y="0"/>
                  </a:cubicBezTo>
                  <a:cubicBezTo>
                    <a:pt x="118237" y="0"/>
                    <a:pt x="152400" y="27305"/>
                    <a:pt x="152400" y="60960"/>
                  </a:cubicBezTo>
                  <a:cubicBezTo>
                    <a:pt x="152400" y="94615"/>
                    <a:pt x="118237" y="121920"/>
                    <a:pt x="76200" y="121920"/>
                  </a:cubicBezTo>
                  <a:cubicBezTo>
                    <a:pt x="34163" y="121920"/>
                    <a:pt x="0" y="94615"/>
                    <a:pt x="0" y="60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86182" cy="155829"/>
            </a:xfrm>
            <a:custGeom>
              <a:avLst/>
              <a:gdLst/>
              <a:ahLst/>
              <a:cxnLst/>
              <a:rect l="l" t="t" r="r" b="b"/>
              <a:pathLst>
                <a:path w="186182" h="155829">
                  <a:moveTo>
                    <a:pt x="0" y="77851"/>
                  </a:moveTo>
                  <a:cubicBezTo>
                    <a:pt x="0" y="31496"/>
                    <a:pt x="45466" y="0"/>
                    <a:pt x="93091" y="0"/>
                  </a:cubicBezTo>
                  <a:cubicBezTo>
                    <a:pt x="140716" y="0"/>
                    <a:pt x="186182" y="31496"/>
                    <a:pt x="186182" y="77851"/>
                  </a:cubicBezTo>
                  <a:lnTo>
                    <a:pt x="169291" y="77851"/>
                  </a:lnTo>
                  <a:lnTo>
                    <a:pt x="186182" y="77851"/>
                  </a:lnTo>
                  <a:cubicBezTo>
                    <a:pt x="186182" y="124206"/>
                    <a:pt x="140716" y="155702"/>
                    <a:pt x="93091" y="155702"/>
                  </a:cubicBezTo>
                  <a:lnTo>
                    <a:pt x="93091" y="138811"/>
                  </a:lnTo>
                  <a:lnTo>
                    <a:pt x="93091" y="155702"/>
                  </a:lnTo>
                  <a:cubicBezTo>
                    <a:pt x="45466" y="155829"/>
                    <a:pt x="0" y="124206"/>
                    <a:pt x="0" y="77851"/>
                  </a:cubicBezTo>
                  <a:lnTo>
                    <a:pt x="16891" y="77851"/>
                  </a:lnTo>
                  <a:lnTo>
                    <a:pt x="33909" y="77851"/>
                  </a:lnTo>
                  <a:lnTo>
                    <a:pt x="16891" y="77851"/>
                  </a:lnTo>
                  <a:lnTo>
                    <a:pt x="0" y="77851"/>
                  </a:lnTo>
                  <a:moveTo>
                    <a:pt x="33909" y="77851"/>
                  </a:moveTo>
                  <a:cubicBezTo>
                    <a:pt x="33909" y="87249"/>
                    <a:pt x="26289" y="94742"/>
                    <a:pt x="17018" y="94742"/>
                  </a:cubicBezTo>
                  <a:cubicBezTo>
                    <a:pt x="7747" y="94742"/>
                    <a:pt x="0" y="87249"/>
                    <a:pt x="0" y="77851"/>
                  </a:cubicBezTo>
                  <a:cubicBezTo>
                    <a:pt x="0" y="68453"/>
                    <a:pt x="7620" y="60960"/>
                    <a:pt x="16891" y="60960"/>
                  </a:cubicBezTo>
                  <a:cubicBezTo>
                    <a:pt x="26162" y="60960"/>
                    <a:pt x="33782" y="68580"/>
                    <a:pt x="33782" y="77851"/>
                  </a:cubicBezTo>
                  <a:cubicBezTo>
                    <a:pt x="33782" y="98806"/>
                    <a:pt x="56642" y="121920"/>
                    <a:pt x="93091" y="121920"/>
                  </a:cubicBezTo>
                  <a:cubicBezTo>
                    <a:pt x="129540" y="121920"/>
                    <a:pt x="152400" y="98933"/>
                    <a:pt x="152400" y="77851"/>
                  </a:cubicBezTo>
                  <a:cubicBezTo>
                    <a:pt x="152400" y="56769"/>
                    <a:pt x="129540" y="33909"/>
                    <a:pt x="93091" y="33909"/>
                  </a:cubicBezTo>
                  <a:lnTo>
                    <a:pt x="93091" y="16891"/>
                  </a:lnTo>
                  <a:lnTo>
                    <a:pt x="93091" y="33909"/>
                  </a:lnTo>
                  <a:cubicBezTo>
                    <a:pt x="56642" y="33909"/>
                    <a:pt x="33782" y="56896"/>
                    <a:pt x="33782" y="77978"/>
                  </a:cubicBezTo>
                  <a:close/>
                </a:path>
              </a:pathLst>
            </a:custGeom>
            <a:solidFill>
              <a:srgbClr val="1C334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1679946" y="6469756"/>
            <a:ext cx="139700" cy="116852"/>
            <a:chOff x="0" y="0"/>
            <a:chExt cx="186267" cy="155803"/>
          </a:xfrm>
        </p:grpSpPr>
        <p:sp>
          <p:nvSpPr>
            <p:cNvPr id="19" name="Freeform 19"/>
            <p:cNvSpPr/>
            <p:nvPr/>
          </p:nvSpPr>
          <p:spPr>
            <a:xfrm>
              <a:off x="16891" y="16891"/>
              <a:ext cx="152400" cy="121920"/>
            </a:xfrm>
            <a:custGeom>
              <a:avLst/>
              <a:gdLst/>
              <a:ahLst/>
              <a:cxnLst/>
              <a:rect l="l" t="t" r="r" b="b"/>
              <a:pathLst>
                <a:path w="152400" h="121920">
                  <a:moveTo>
                    <a:pt x="0" y="60960"/>
                  </a:moveTo>
                  <a:cubicBezTo>
                    <a:pt x="0" y="27305"/>
                    <a:pt x="34163" y="0"/>
                    <a:pt x="76200" y="0"/>
                  </a:cubicBezTo>
                  <a:cubicBezTo>
                    <a:pt x="118237" y="0"/>
                    <a:pt x="152400" y="27305"/>
                    <a:pt x="152400" y="60960"/>
                  </a:cubicBezTo>
                  <a:cubicBezTo>
                    <a:pt x="152400" y="94615"/>
                    <a:pt x="118237" y="121920"/>
                    <a:pt x="76200" y="121920"/>
                  </a:cubicBezTo>
                  <a:cubicBezTo>
                    <a:pt x="34163" y="121920"/>
                    <a:pt x="0" y="94615"/>
                    <a:pt x="0" y="60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86182" cy="155829"/>
            </a:xfrm>
            <a:custGeom>
              <a:avLst/>
              <a:gdLst/>
              <a:ahLst/>
              <a:cxnLst/>
              <a:rect l="l" t="t" r="r" b="b"/>
              <a:pathLst>
                <a:path w="186182" h="155829">
                  <a:moveTo>
                    <a:pt x="0" y="77851"/>
                  </a:moveTo>
                  <a:cubicBezTo>
                    <a:pt x="0" y="31496"/>
                    <a:pt x="45466" y="0"/>
                    <a:pt x="93091" y="0"/>
                  </a:cubicBezTo>
                  <a:cubicBezTo>
                    <a:pt x="140716" y="0"/>
                    <a:pt x="186182" y="31496"/>
                    <a:pt x="186182" y="77851"/>
                  </a:cubicBezTo>
                  <a:lnTo>
                    <a:pt x="169291" y="77851"/>
                  </a:lnTo>
                  <a:lnTo>
                    <a:pt x="186182" y="77851"/>
                  </a:lnTo>
                  <a:cubicBezTo>
                    <a:pt x="186182" y="124206"/>
                    <a:pt x="140716" y="155702"/>
                    <a:pt x="93091" y="155702"/>
                  </a:cubicBezTo>
                  <a:lnTo>
                    <a:pt x="93091" y="138811"/>
                  </a:lnTo>
                  <a:lnTo>
                    <a:pt x="93091" y="155702"/>
                  </a:lnTo>
                  <a:cubicBezTo>
                    <a:pt x="45466" y="155829"/>
                    <a:pt x="0" y="124206"/>
                    <a:pt x="0" y="77851"/>
                  </a:cubicBezTo>
                  <a:lnTo>
                    <a:pt x="16891" y="77851"/>
                  </a:lnTo>
                  <a:lnTo>
                    <a:pt x="33909" y="77851"/>
                  </a:lnTo>
                  <a:lnTo>
                    <a:pt x="16891" y="77851"/>
                  </a:lnTo>
                  <a:lnTo>
                    <a:pt x="0" y="77851"/>
                  </a:lnTo>
                  <a:moveTo>
                    <a:pt x="33909" y="77851"/>
                  </a:moveTo>
                  <a:cubicBezTo>
                    <a:pt x="33909" y="87249"/>
                    <a:pt x="26289" y="94742"/>
                    <a:pt x="17018" y="94742"/>
                  </a:cubicBezTo>
                  <a:cubicBezTo>
                    <a:pt x="7747" y="94742"/>
                    <a:pt x="0" y="87249"/>
                    <a:pt x="0" y="77851"/>
                  </a:cubicBezTo>
                  <a:cubicBezTo>
                    <a:pt x="0" y="68453"/>
                    <a:pt x="7620" y="60960"/>
                    <a:pt x="16891" y="60960"/>
                  </a:cubicBezTo>
                  <a:cubicBezTo>
                    <a:pt x="26162" y="60960"/>
                    <a:pt x="33782" y="68580"/>
                    <a:pt x="33782" y="77851"/>
                  </a:cubicBezTo>
                  <a:cubicBezTo>
                    <a:pt x="33782" y="98806"/>
                    <a:pt x="56642" y="121920"/>
                    <a:pt x="93091" y="121920"/>
                  </a:cubicBezTo>
                  <a:cubicBezTo>
                    <a:pt x="129540" y="121920"/>
                    <a:pt x="152400" y="98933"/>
                    <a:pt x="152400" y="77851"/>
                  </a:cubicBezTo>
                  <a:cubicBezTo>
                    <a:pt x="152400" y="56769"/>
                    <a:pt x="129540" y="33909"/>
                    <a:pt x="93091" y="33909"/>
                  </a:cubicBezTo>
                  <a:lnTo>
                    <a:pt x="93091" y="16891"/>
                  </a:lnTo>
                  <a:lnTo>
                    <a:pt x="93091" y="33909"/>
                  </a:lnTo>
                  <a:cubicBezTo>
                    <a:pt x="56642" y="33909"/>
                    <a:pt x="33782" y="56896"/>
                    <a:pt x="33782" y="77978"/>
                  </a:cubicBezTo>
                  <a:close/>
                </a:path>
              </a:pathLst>
            </a:custGeom>
            <a:solidFill>
              <a:srgbClr val="1C334E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0157765" y="5023637"/>
            <a:ext cx="139700" cy="116852"/>
            <a:chOff x="0" y="0"/>
            <a:chExt cx="186267" cy="155803"/>
          </a:xfrm>
        </p:grpSpPr>
        <p:sp>
          <p:nvSpPr>
            <p:cNvPr id="22" name="Freeform 22"/>
            <p:cNvSpPr/>
            <p:nvPr/>
          </p:nvSpPr>
          <p:spPr>
            <a:xfrm>
              <a:off x="16891" y="16891"/>
              <a:ext cx="152400" cy="121920"/>
            </a:xfrm>
            <a:custGeom>
              <a:avLst/>
              <a:gdLst/>
              <a:ahLst/>
              <a:cxnLst/>
              <a:rect l="l" t="t" r="r" b="b"/>
              <a:pathLst>
                <a:path w="152400" h="121920">
                  <a:moveTo>
                    <a:pt x="0" y="60960"/>
                  </a:moveTo>
                  <a:cubicBezTo>
                    <a:pt x="0" y="27305"/>
                    <a:pt x="34163" y="0"/>
                    <a:pt x="76200" y="0"/>
                  </a:cubicBezTo>
                  <a:cubicBezTo>
                    <a:pt x="118237" y="0"/>
                    <a:pt x="152400" y="27305"/>
                    <a:pt x="152400" y="60960"/>
                  </a:cubicBezTo>
                  <a:cubicBezTo>
                    <a:pt x="152400" y="94615"/>
                    <a:pt x="118237" y="121920"/>
                    <a:pt x="76200" y="121920"/>
                  </a:cubicBezTo>
                  <a:cubicBezTo>
                    <a:pt x="34163" y="121920"/>
                    <a:pt x="0" y="94615"/>
                    <a:pt x="0" y="60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186182" cy="155829"/>
            </a:xfrm>
            <a:custGeom>
              <a:avLst/>
              <a:gdLst/>
              <a:ahLst/>
              <a:cxnLst/>
              <a:rect l="l" t="t" r="r" b="b"/>
              <a:pathLst>
                <a:path w="186182" h="155829">
                  <a:moveTo>
                    <a:pt x="0" y="77851"/>
                  </a:moveTo>
                  <a:cubicBezTo>
                    <a:pt x="0" y="31496"/>
                    <a:pt x="45466" y="0"/>
                    <a:pt x="93091" y="0"/>
                  </a:cubicBezTo>
                  <a:cubicBezTo>
                    <a:pt x="140716" y="0"/>
                    <a:pt x="186182" y="31496"/>
                    <a:pt x="186182" y="77851"/>
                  </a:cubicBezTo>
                  <a:lnTo>
                    <a:pt x="169291" y="77851"/>
                  </a:lnTo>
                  <a:lnTo>
                    <a:pt x="186182" y="77851"/>
                  </a:lnTo>
                  <a:cubicBezTo>
                    <a:pt x="186182" y="124206"/>
                    <a:pt x="140716" y="155702"/>
                    <a:pt x="93091" y="155702"/>
                  </a:cubicBezTo>
                  <a:lnTo>
                    <a:pt x="93091" y="138811"/>
                  </a:lnTo>
                  <a:lnTo>
                    <a:pt x="93091" y="155702"/>
                  </a:lnTo>
                  <a:cubicBezTo>
                    <a:pt x="45466" y="155829"/>
                    <a:pt x="0" y="124206"/>
                    <a:pt x="0" y="77851"/>
                  </a:cubicBezTo>
                  <a:lnTo>
                    <a:pt x="16891" y="77851"/>
                  </a:lnTo>
                  <a:lnTo>
                    <a:pt x="33909" y="77851"/>
                  </a:lnTo>
                  <a:lnTo>
                    <a:pt x="16891" y="77851"/>
                  </a:lnTo>
                  <a:lnTo>
                    <a:pt x="0" y="77851"/>
                  </a:lnTo>
                  <a:moveTo>
                    <a:pt x="33909" y="77851"/>
                  </a:moveTo>
                  <a:cubicBezTo>
                    <a:pt x="33909" y="87249"/>
                    <a:pt x="26289" y="94742"/>
                    <a:pt x="17018" y="94742"/>
                  </a:cubicBezTo>
                  <a:cubicBezTo>
                    <a:pt x="7747" y="94742"/>
                    <a:pt x="0" y="87249"/>
                    <a:pt x="0" y="77851"/>
                  </a:cubicBezTo>
                  <a:cubicBezTo>
                    <a:pt x="0" y="68453"/>
                    <a:pt x="7620" y="60960"/>
                    <a:pt x="16891" y="60960"/>
                  </a:cubicBezTo>
                  <a:cubicBezTo>
                    <a:pt x="26162" y="60960"/>
                    <a:pt x="33782" y="68580"/>
                    <a:pt x="33782" y="77851"/>
                  </a:cubicBezTo>
                  <a:cubicBezTo>
                    <a:pt x="33782" y="98806"/>
                    <a:pt x="56642" y="121920"/>
                    <a:pt x="93091" y="121920"/>
                  </a:cubicBezTo>
                  <a:cubicBezTo>
                    <a:pt x="129540" y="121920"/>
                    <a:pt x="152400" y="98933"/>
                    <a:pt x="152400" y="77851"/>
                  </a:cubicBezTo>
                  <a:cubicBezTo>
                    <a:pt x="152400" y="56769"/>
                    <a:pt x="129540" y="33909"/>
                    <a:pt x="93091" y="33909"/>
                  </a:cubicBezTo>
                  <a:lnTo>
                    <a:pt x="93091" y="16891"/>
                  </a:lnTo>
                  <a:lnTo>
                    <a:pt x="93091" y="33909"/>
                  </a:lnTo>
                  <a:cubicBezTo>
                    <a:pt x="56642" y="33909"/>
                    <a:pt x="33782" y="56896"/>
                    <a:pt x="33782" y="77978"/>
                  </a:cubicBezTo>
                  <a:close/>
                </a:path>
              </a:pathLst>
            </a:custGeom>
            <a:solidFill>
              <a:srgbClr val="1C334E"/>
            </a:solidFill>
          </p:spPr>
        </p:sp>
      </p:grpSp>
      <p:sp>
        <p:nvSpPr>
          <p:cNvPr id="24" name="AutoShape 24"/>
          <p:cNvSpPr/>
          <p:nvPr/>
        </p:nvSpPr>
        <p:spPr>
          <a:xfrm rot="5303160">
            <a:off x="11047387" y="5698712"/>
            <a:ext cx="1369744" cy="0"/>
          </a:xfrm>
          <a:prstGeom prst="line">
            <a:avLst/>
          </a:prstGeom>
          <a:ln w="19050" cap="rnd">
            <a:solidFill>
              <a:srgbClr val="9BBB5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5" name="Group 25"/>
          <p:cNvGrpSpPr/>
          <p:nvPr/>
        </p:nvGrpSpPr>
        <p:grpSpPr>
          <a:xfrm rot="-743672">
            <a:off x="11609922" y="5060128"/>
            <a:ext cx="542423" cy="1321446"/>
            <a:chOff x="0" y="0"/>
            <a:chExt cx="723231" cy="176192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23265" cy="1761871"/>
            </a:xfrm>
            <a:custGeom>
              <a:avLst/>
              <a:gdLst/>
              <a:ahLst/>
              <a:cxnLst/>
              <a:rect l="l" t="t" r="r" b="b"/>
              <a:pathLst>
                <a:path w="723265" h="1761871">
                  <a:moveTo>
                    <a:pt x="0" y="1761871"/>
                  </a:moveTo>
                  <a:lnTo>
                    <a:pt x="353822" y="0"/>
                  </a:lnTo>
                  <a:lnTo>
                    <a:pt x="723265" y="1761871"/>
                  </a:lnTo>
                  <a:close/>
                </a:path>
              </a:pathLst>
            </a:custGeom>
            <a:solidFill>
              <a:srgbClr val="9BBB59">
                <a:alpha val="17647"/>
              </a:srgbClr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5041873" y="573120"/>
            <a:ext cx="8698952" cy="867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86"/>
              </a:lnSpc>
            </a:pPr>
            <a:r>
              <a:rPr lang="en-US" sz="5651" b="1" spc="-16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TECNICA DEL </a:t>
            </a:r>
            <a:r>
              <a:rPr lang="en-US" sz="5651" b="1" spc="-169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POMODORO</a:t>
            </a:r>
          </a:p>
        </p:txBody>
      </p:sp>
      <p:sp>
        <p:nvSpPr>
          <p:cNvPr id="28" name="AutoShape 28"/>
          <p:cNvSpPr/>
          <p:nvPr/>
        </p:nvSpPr>
        <p:spPr>
          <a:xfrm rot="-5056237">
            <a:off x="11227408" y="4543343"/>
            <a:ext cx="1022849" cy="0"/>
          </a:xfrm>
          <a:prstGeom prst="line">
            <a:avLst/>
          </a:prstGeom>
          <a:ln w="6667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9" name="AutoShape 29"/>
          <p:cNvSpPr/>
          <p:nvPr/>
        </p:nvSpPr>
        <p:spPr>
          <a:xfrm rot="3826051">
            <a:off x="11256151" y="5699882"/>
            <a:ext cx="1552117" cy="0"/>
          </a:xfrm>
          <a:prstGeom prst="line">
            <a:avLst/>
          </a:prstGeom>
          <a:ln w="6667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30" name="TextBox 30"/>
          <p:cNvSpPr txBox="1"/>
          <p:nvPr/>
        </p:nvSpPr>
        <p:spPr>
          <a:xfrm>
            <a:off x="14056396" y="3309155"/>
            <a:ext cx="2923264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 minuti di lavoro ininterrotto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565864" y="7943387"/>
            <a:ext cx="3017520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 b="1">
                <a:solidFill>
                  <a:srgbClr val="9BBB59"/>
                </a:solidFill>
                <a:latin typeface="Poppins Bold"/>
                <a:ea typeface="Poppins Bold"/>
                <a:cs typeface="Poppins Bold"/>
                <a:sym typeface="Poppins Bold"/>
              </a:rPr>
              <a:t>pausa di 5 minuti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425242" y="179242"/>
            <a:ext cx="2774170" cy="1664502"/>
            <a:chOff x="0" y="0"/>
            <a:chExt cx="3698893" cy="221933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698875" cy="2219325"/>
            </a:xfrm>
            <a:custGeom>
              <a:avLst/>
              <a:gdLst/>
              <a:ahLst/>
              <a:cxnLst/>
              <a:rect l="l" t="t" r="r" b="b"/>
              <a:pathLst>
                <a:path w="3698875" h="2219325">
                  <a:moveTo>
                    <a:pt x="0" y="0"/>
                  </a:moveTo>
                  <a:lnTo>
                    <a:pt x="3698875" y="0"/>
                  </a:lnTo>
                  <a:lnTo>
                    <a:pt x="3698875" y="2219325"/>
                  </a:lnTo>
                  <a:lnTo>
                    <a:pt x="0" y="2219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53" b="-354"/>
              </a:stretch>
            </a:blipFill>
          </p:spPr>
        </p:sp>
      </p:grpSp>
      <p:sp>
        <p:nvSpPr>
          <p:cNvPr id="34" name="TextBox 34"/>
          <p:cNvSpPr txBox="1"/>
          <p:nvPr/>
        </p:nvSpPr>
        <p:spPr>
          <a:xfrm>
            <a:off x="602178" y="2204919"/>
            <a:ext cx="8250116" cy="720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6049" lvl="1" indent="-158025" algn="l">
              <a:lnSpc>
                <a:spcPts val="3143"/>
              </a:lnSpc>
              <a:buFont typeface="Arial"/>
              <a:buChar char="•"/>
            </a:pPr>
            <a:r>
              <a:rPr lang="en-US" sz="261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Metodo di gestione del tempo</a:t>
            </a:r>
          </a:p>
          <a:p>
            <a:pPr marL="0" lvl="0" indent="0" algn="l">
              <a:lnSpc>
                <a:spcPts val="3143"/>
              </a:lnSpc>
            </a:pPr>
            <a:endParaRPr lang="en-US" sz="261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16049" lvl="1" indent="-158025" algn="l">
              <a:lnSpc>
                <a:spcPts val="3143"/>
              </a:lnSpc>
              <a:buFont typeface="Arial"/>
              <a:buChar char="•"/>
            </a:pPr>
            <a:r>
              <a:rPr lang="en-US" sz="261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Crea chiarezza attraverso intervalli di lavoro chiari</a:t>
            </a:r>
          </a:p>
          <a:p>
            <a:pPr marL="0" lvl="0" indent="0" algn="l">
              <a:lnSpc>
                <a:spcPts val="3143"/>
              </a:lnSpc>
            </a:pPr>
            <a:endParaRPr lang="en-US" sz="261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16049" lvl="1" indent="-158025" algn="l">
              <a:lnSpc>
                <a:spcPts val="3143"/>
              </a:lnSpc>
              <a:buFont typeface="Arial"/>
              <a:buChar char="•"/>
            </a:pPr>
            <a:r>
              <a:rPr lang="en-US" sz="261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Motiva i dipendenti a attenersi a </a:t>
            </a:r>
          </a:p>
          <a:p>
            <a:pPr marL="316049" lvl="1" indent="-158025" algn="l">
              <a:lnSpc>
                <a:spcPts val="3143"/>
              </a:lnSpc>
            </a:pPr>
            <a:r>
              <a:rPr lang="en-US" sz="261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vincoli di tempo</a:t>
            </a:r>
          </a:p>
          <a:p>
            <a:pPr marL="0" lvl="0" indent="0" algn="l">
              <a:lnSpc>
                <a:spcPts val="3143"/>
              </a:lnSpc>
            </a:pPr>
            <a:endParaRPr lang="en-US" sz="261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16049" lvl="1" indent="-158025" algn="l">
              <a:lnSpc>
                <a:spcPts val="3143"/>
              </a:lnSpc>
              <a:buFont typeface="Arial"/>
              <a:buChar char="•"/>
            </a:pPr>
            <a:r>
              <a:rPr lang="en-US" sz="261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 mantiene mentalmente freschi</a:t>
            </a:r>
          </a:p>
          <a:p>
            <a:pPr marL="0" lvl="0" indent="0" algn="l">
              <a:lnSpc>
                <a:spcPts val="3143"/>
              </a:lnSpc>
            </a:pPr>
            <a:endParaRPr lang="en-US" sz="261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16049" lvl="1" indent="-158025" algn="l">
              <a:lnSpc>
                <a:spcPts val="3143"/>
              </a:lnSpc>
              <a:buFont typeface="Arial"/>
              <a:buChar char="•"/>
            </a:pPr>
            <a:r>
              <a:rPr lang="en-US" sz="261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Garantisce una produttività costantemente elevata</a:t>
            </a:r>
          </a:p>
          <a:p>
            <a:pPr marL="316049" lvl="1" indent="-158025" algn="l">
              <a:lnSpc>
                <a:spcPts val="3143"/>
              </a:lnSpc>
            </a:pPr>
            <a:r>
              <a:rPr lang="en-US" sz="261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 soddisfazione dei dipendenti </a:t>
            </a:r>
          </a:p>
          <a:p>
            <a:pPr marL="0" lvl="0" indent="0" algn="l">
              <a:lnSpc>
                <a:spcPts val="3143"/>
              </a:lnSpc>
            </a:pPr>
            <a:endParaRPr lang="en-US" sz="261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16049" lvl="1" indent="-158025" algn="l">
              <a:lnSpc>
                <a:spcPts val="3143"/>
              </a:lnSpc>
              <a:buFont typeface="Arial"/>
              <a:buChar char="•"/>
            </a:pPr>
            <a:r>
              <a:rPr lang="en-US" sz="261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Gli intervalli possono essere adattati in modo flessibile </a:t>
            </a:r>
          </a:p>
          <a:p>
            <a:pPr marL="316049" lvl="1" indent="-158025" algn="l">
              <a:lnSpc>
                <a:spcPts val="3143"/>
              </a:lnSpc>
            </a:pPr>
            <a:r>
              <a:rPr lang="en-US" sz="261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per attività urgenti (preparazione di riunioni,</a:t>
            </a:r>
          </a:p>
          <a:p>
            <a:pPr marL="316049" lvl="1" indent="-158025" algn="l">
              <a:lnSpc>
                <a:spcPts val="3143"/>
              </a:lnSpc>
            </a:pPr>
            <a:r>
              <a:rPr lang="en-US" sz="261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rispondere ai clienti ecc.)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1679946" y="3548438"/>
            <a:ext cx="139700" cy="116852"/>
            <a:chOff x="0" y="0"/>
            <a:chExt cx="186267" cy="155803"/>
          </a:xfrm>
        </p:grpSpPr>
        <p:sp>
          <p:nvSpPr>
            <p:cNvPr id="36" name="Freeform 36"/>
            <p:cNvSpPr/>
            <p:nvPr/>
          </p:nvSpPr>
          <p:spPr>
            <a:xfrm>
              <a:off x="16891" y="16891"/>
              <a:ext cx="152400" cy="121920"/>
            </a:xfrm>
            <a:custGeom>
              <a:avLst/>
              <a:gdLst/>
              <a:ahLst/>
              <a:cxnLst/>
              <a:rect l="l" t="t" r="r" b="b"/>
              <a:pathLst>
                <a:path w="152400" h="121920">
                  <a:moveTo>
                    <a:pt x="0" y="60960"/>
                  </a:moveTo>
                  <a:cubicBezTo>
                    <a:pt x="0" y="27305"/>
                    <a:pt x="34163" y="0"/>
                    <a:pt x="76200" y="0"/>
                  </a:cubicBezTo>
                  <a:cubicBezTo>
                    <a:pt x="118237" y="0"/>
                    <a:pt x="152400" y="27305"/>
                    <a:pt x="152400" y="60960"/>
                  </a:cubicBezTo>
                  <a:cubicBezTo>
                    <a:pt x="152400" y="94615"/>
                    <a:pt x="118237" y="121920"/>
                    <a:pt x="76200" y="121920"/>
                  </a:cubicBezTo>
                  <a:cubicBezTo>
                    <a:pt x="34163" y="121920"/>
                    <a:pt x="0" y="94615"/>
                    <a:pt x="0" y="60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186182" cy="155829"/>
            </a:xfrm>
            <a:custGeom>
              <a:avLst/>
              <a:gdLst/>
              <a:ahLst/>
              <a:cxnLst/>
              <a:rect l="l" t="t" r="r" b="b"/>
              <a:pathLst>
                <a:path w="186182" h="155829">
                  <a:moveTo>
                    <a:pt x="0" y="77851"/>
                  </a:moveTo>
                  <a:cubicBezTo>
                    <a:pt x="0" y="31496"/>
                    <a:pt x="45466" y="0"/>
                    <a:pt x="93091" y="0"/>
                  </a:cubicBezTo>
                  <a:cubicBezTo>
                    <a:pt x="140716" y="0"/>
                    <a:pt x="186182" y="31496"/>
                    <a:pt x="186182" y="77851"/>
                  </a:cubicBezTo>
                  <a:lnTo>
                    <a:pt x="169291" y="77851"/>
                  </a:lnTo>
                  <a:lnTo>
                    <a:pt x="186182" y="77851"/>
                  </a:lnTo>
                  <a:cubicBezTo>
                    <a:pt x="186182" y="124206"/>
                    <a:pt x="140716" y="155702"/>
                    <a:pt x="93091" y="155702"/>
                  </a:cubicBezTo>
                  <a:lnTo>
                    <a:pt x="93091" y="138811"/>
                  </a:lnTo>
                  <a:lnTo>
                    <a:pt x="93091" y="155702"/>
                  </a:lnTo>
                  <a:cubicBezTo>
                    <a:pt x="45466" y="155829"/>
                    <a:pt x="0" y="124206"/>
                    <a:pt x="0" y="77851"/>
                  </a:cubicBezTo>
                  <a:lnTo>
                    <a:pt x="16891" y="77851"/>
                  </a:lnTo>
                  <a:lnTo>
                    <a:pt x="33909" y="77851"/>
                  </a:lnTo>
                  <a:lnTo>
                    <a:pt x="16891" y="77851"/>
                  </a:lnTo>
                  <a:lnTo>
                    <a:pt x="0" y="77851"/>
                  </a:lnTo>
                  <a:moveTo>
                    <a:pt x="33909" y="77851"/>
                  </a:moveTo>
                  <a:cubicBezTo>
                    <a:pt x="33909" y="87249"/>
                    <a:pt x="26289" y="94742"/>
                    <a:pt x="17018" y="94742"/>
                  </a:cubicBezTo>
                  <a:cubicBezTo>
                    <a:pt x="7747" y="94742"/>
                    <a:pt x="0" y="87249"/>
                    <a:pt x="0" y="77851"/>
                  </a:cubicBezTo>
                  <a:cubicBezTo>
                    <a:pt x="0" y="68453"/>
                    <a:pt x="7620" y="60960"/>
                    <a:pt x="16891" y="60960"/>
                  </a:cubicBezTo>
                  <a:cubicBezTo>
                    <a:pt x="26162" y="60960"/>
                    <a:pt x="33782" y="68580"/>
                    <a:pt x="33782" y="77851"/>
                  </a:cubicBezTo>
                  <a:cubicBezTo>
                    <a:pt x="33782" y="98806"/>
                    <a:pt x="56642" y="121920"/>
                    <a:pt x="93091" y="121920"/>
                  </a:cubicBezTo>
                  <a:cubicBezTo>
                    <a:pt x="129540" y="121920"/>
                    <a:pt x="152400" y="98933"/>
                    <a:pt x="152400" y="77851"/>
                  </a:cubicBezTo>
                  <a:cubicBezTo>
                    <a:pt x="152400" y="56769"/>
                    <a:pt x="129540" y="33909"/>
                    <a:pt x="93091" y="33909"/>
                  </a:cubicBezTo>
                  <a:lnTo>
                    <a:pt x="93091" y="16891"/>
                  </a:lnTo>
                  <a:lnTo>
                    <a:pt x="93091" y="33909"/>
                  </a:lnTo>
                  <a:cubicBezTo>
                    <a:pt x="56642" y="33909"/>
                    <a:pt x="33782" y="56896"/>
                    <a:pt x="33782" y="77978"/>
                  </a:cubicBezTo>
                  <a:close/>
                </a:path>
              </a:pathLst>
            </a:custGeom>
            <a:solidFill>
              <a:srgbClr val="1C334E"/>
            </a:solidFill>
          </p:spPr>
        </p:sp>
      </p:grpSp>
      <p:sp>
        <p:nvSpPr>
          <p:cNvPr id="38" name="Freeform 38"/>
          <p:cNvSpPr/>
          <p:nvPr/>
        </p:nvSpPr>
        <p:spPr>
          <a:xfrm>
            <a:off x="-1342907" y="9852002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02057">
            <a:off x="12407590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8" b="-48"/>
            </a:stretch>
          </a:blipFill>
        </p:spPr>
      </p:sp>
      <p:sp>
        <p:nvSpPr>
          <p:cNvPr id="3" name="Freeform 3"/>
          <p:cNvSpPr/>
          <p:nvPr/>
        </p:nvSpPr>
        <p:spPr>
          <a:xfrm rot="-201626" flipV="1">
            <a:off x="-440482" y="-1192452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" b="-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03618" y="1543305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5" y="0"/>
                </a:lnTo>
                <a:lnTo>
                  <a:pt x="1261545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47791" y="6614067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5" y="0"/>
                </a:lnTo>
                <a:lnTo>
                  <a:pt x="1261545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34325" y="8233163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5" y="0"/>
                </a:lnTo>
                <a:lnTo>
                  <a:pt x="1261545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298758" y="1638445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42931" y="6709207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329465" y="8328303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354304" y="1693991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3" y="0"/>
                </a:lnTo>
                <a:lnTo>
                  <a:pt x="960173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8217651" y="3385875"/>
            <a:ext cx="1261545" cy="1261545"/>
            <a:chOff x="0" y="0"/>
            <a:chExt cx="1682060" cy="16820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82060" cy="1682060"/>
            </a:xfrm>
            <a:custGeom>
              <a:avLst/>
              <a:gdLst/>
              <a:ahLst/>
              <a:cxnLst/>
              <a:rect l="l" t="t" r="r" b="b"/>
              <a:pathLst>
                <a:path w="1682060" h="1682060">
                  <a:moveTo>
                    <a:pt x="0" y="0"/>
                  </a:moveTo>
                  <a:lnTo>
                    <a:pt x="1682060" y="0"/>
                  </a:lnTo>
                  <a:lnTo>
                    <a:pt x="1682060" y="1682060"/>
                  </a:lnTo>
                  <a:lnTo>
                    <a:pt x="0" y="168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26853" y="126853"/>
              <a:ext cx="1428353" cy="1428353"/>
            </a:xfrm>
            <a:custGeom>
              <a:avLst/>
              <a:gdLst/>
              <a:ahLst/>
              <a:cxnLst/>
              <a:rect l="l" t="t" r="r" b="b"/>
              <a:pathLst>
                <a:path w="1428353" h="1428353">
                  <a:moveTo>
                    <a:pt x="0" y="0"/>
                  </a:moveTo>
                  <a:lnTo>
                    <a:pt x="1428354" y="0"/>
                  </a:lnTo>
                  <a:lnTo>
                    <a:pt x="1428354" y="1428354"/>
                  </a:lnTo>
                  <a:lnTo>
                    <a:pt x="0" y="1428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00915" y="200915"/>
              <a:ext cx="1280231" cy="1280231"/>
            </a:xfrm>
            <a:custGeom>
              <a:avLst/>
              <a:gdLst/>
              <a:ahLst/>
              <a:cxnLst/>
              <a:rect l="l" t="t" r="r" b="b"/>
              <a:pathLst>
                <a:path w="1280231" h="1280231">
                  <a:moveTo>
                    <a:pt x="0" y="0"/>
                  </a:moveTo>
                  <a:lnTo>
                    <a:pt x="1280230" y="0"/>
                  </a:lnTo>
                  <a:lnTo>
                    <a:pt x="1280230" y="1280230"/>
                  </a:lnTo>
                  <a:lnTo>
                    <a:pt x="0" y="1280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8203618" y="5187778"/>
            <a:ext cx="1261545" cy="1261545"/>
            <a:chOff x="0" y="0"/>
            <a:chExt cx="1682060" cy="16820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82060" cy="1682060"/>
            </a:xfrm>
            <a:custGeom>
              <a:avLst/>
              <a:gdLst/>
              <a:ahLst/>
              <a:cxnLst/>
              <a:rect l="l" t="t" r="r" b="b"/>
              <a:pathLst>
                <a:path w="1682060" h="1682060">
                  <a:moveTo>
                    <a:pt x="0" y="0"/>
                  </a:moveTo>
                  <a:lnTo>
                    <a:pt x="1682060" y="0"/>
                  </a:lnTo>
                  <a:lnTo>
                    <a:pt x="1682060" y="1682060"/>
                  </a:lnTo>
                  <a:lnTo>
                    <a:pt x="0" y="168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00915" y="86328"/>
              <a:ext cx="1428353" cy="1428353"/>
            </a:xfrm>
            <a:custGeom>
              <a:avLst/>
              <a:gdLst/>
              <a:ahLst/>
              <a:cxnLst/>
              <a:rect l="l" t="t" r="r" b="b"/>
              <a:pathLst>
                <a:path w="1428353" h="1428353">
                  <a:moveTo>
                    <a:pt x="0" y="0"/>
                  </a:moveTo>
                  <a:lnTo>
                    <a:pt x="1428353" y="0"/>
                  </a:lnTo>
                  <a:lnTo>
                    <a:pt x="1428353" y="1428353"/>
                  </a:lnTo>
                  <a:lnTo>
                    <a:pt x="0" y="14283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74976" y="160389"/>
              <a:ext cx="1280231" cy="1280231"/>
            </a:xfrm>
            <a:custGeom>
              <a:avLst/>
              <a:gdLst/>
              <a:ahLst/>
              <a:cxnLst/>
              <a:rect l="l" t="t" r="r" b="b"/>
              <a:pathLst>
                <a:path w="1280231" h="1280231">
                  <a:moveTo>
                    <a:pt x="0" y="0"/>
                  </a:moveTo>
                  <a:lnTo>
                    <a:pt x="1280231" y="0"/>
                  </a:lnTo>
                  <a:lnTo>
                    <a:pt x="1280231" y="1280231"/>
                  </a:lnTo>
                  <a:lnTo>
                    <a:pt x="0" y="1280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8398477" y="6764753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3" y="0"/>
                </a:lnTo>
                <a:lnTo>
                  <a:pt x="960173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385011" y="8383849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3" y="0"/>
                </a:lnTo>
                <a:lnTo>
                  <a:pt x="960173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711095" y="2633122"/>
            <a:ext cx="5466116" cy="5384124"/>
          </a:xfrm>
          <a:custGeom>
            <a:avLst/>
            <a:gdLst/>
            <a:ahLst/>
            <a:cxnLst/>
            <a:rect l="l" t="t" r="r" b="b"/>
            <a:pathLst>
              <a:path w="5466116" h="5384124">
                <a:moveTo>
                  <a:pt x="0" y="0"/>
                </a:moveTo>
                <a:lnTo>
                  <a:pt x="5466116" y="0"/>
                </a:lnTo>
                <a:lnTo>
                  <a:pt x="5466116" y="5384124"/>
                </a:lnTo>
                <a:lnTo>
                  <a:pt x="0" y="5384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207" r="-207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196166" y="3939791"/>
            <a:ext cx="2495974" cy="2495974"/>
          </a:xfrm>
          <a:custGeom>
            <a:avLst/>
            <a:gdLst/>
            <a:ahLst/>
            <a:cxnLst/>
            <a:rect l="l" t="t" r="r" b="b"/>
            <a:pathLst>
              <a:path w="2495974" h="2495974">
                <a:moveTo>
                  <a:pt x="0" y="0"/>
                </a:moveTo>
                <a:lnTo>
                  <a:pt x="2495974" y="0"/>
                </a:lnTo>
                <a:lnTo>
                  <a:pt x="2495974" y="2495973"/>
                </a:lnTo>
                <a:lnTo>
                  <a:pt x="0" y="2495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384401" y="4128026"/>
            <a:ext cx="2119504" cy="2119504"/>
          </a:xfrm>
          <a:custGeom>
            <a:avLst/>
            <a:gdLst/>
            <a:ahLst/>
            <a:cxnLst/>
            <a:rect l="l" t="t" r="r" b="b"/>
            <a:pathLst>
              <a:path w="2119504" h="2119504">
                <a:moveTo>
                  <a:pt x="0" y="0"/>
                </a:moveTo>
                <a:lnTo>
                  <a:pt x="2119504" y="0"/>
                </a:lnTo>
                <a:lnTo>
                  <a:pt x="2119504" y="2119503"/>
                </a:lnTo>
                <a:lnTo>
                  <a:pt x="0" y="21195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494299" y="4237923"/>
            <a:ext cx="1899709" cy="1899709"/>
          </a:xfrm>
          <a:custGeom>
            <a:avLst/>
            <a:gdLst/>
            <a:ahLst/>
            <a:cxnLst/>
            <a:rect l="l" t="t" r="r" b="b"/>
            <a:pathLst>
              <a:path w="1899709" h="1899709">
                <a:moveTo>
                  <a:pt x="0" y="0"/>
                </a:moveTo>
                <a:lnTo>
                  <a:pt x="1899708" y="0"/>
                </a:lnTo>
                <a:lnTo>
                  <a:pt x="1899708" y="1899709"/>
                </a:lnTo>
                <a:lnTo>
                  <a:pt x="0" y="18997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725084" y="3295760"/>
            <a:ext cx="942163" cy="942164"/>
          </a:xfrm>
          <a:custGeom>
            <a:avLst/>
            <a:gdLst/>
            <a:ahLst/>
            <a:cxnLst/>
            <a:rect l="l" t="t" r="r" b="b"/>
            <a:pathLst>
              <a:path w="942163" h="942164">
                <a:moveTo>
                  <a:pt x="0" y="0"/>
                </a:moveTo>
                <a:lnTo>
                  <a:pt x="942163" y="0"/>
                </a:lnTo>
                <a:lnTo>
                  <a:pt x="942163" y="942163"/>
                </a:lnTo>
                <a:lnTo>
                  <a:pt x="0" y="9421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114309" y="3295760"/>
            <a:ext cx="917431" cy="942164"/>
          </a:xfrm>
          <a:custGeom>
            <a:avLst/>
            <a:gdLst/>
            <a:ahLst/>
            <a:cxnLst/>
            <a:rect l="l" t="t" r="r" b="b"/>
            <a:pathLst>
              <a:path w="917431" h="942164">
                <a:moveTo>
                  <a:pt x="0" y="0"/>
                </a:moveTo>
                <a:lnTo>
                  <a:pt x="917432" y="0"/>
                </a:lnTo>
                <a:lnTo>
                  <a:pt x="917432" y="942163"/>
                </a:lnTo>
                <a:lnTo>
                  <a:pt x="0" y="9421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310" r="-310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630267" y="5514398"/>
            <a:ext cx="1110308" cy="798034"/>
          </a:xfrm>
          <a:custGeom>
            <a:avLst/>
            <a:gdLst/>
            <a:ahLst/>
            <a:cxnLst/>
            <a:rect l="l" t="t" r="r" b="b"/>
            <a:pathLst>
              <a:path w="1110308" h="798034">
                <a:moveTo>
                  <a:pt x="0" y="0"/>
                </a:moveTo>
                <a:lnTo>
                  <a:pt x="1110308" y="0"/>
                </a:lnTo>
                <a:lnTo>
                  <a:pt x="1110308" y="798034"/>
                </a:lnTo>
                <a:lnTo>
                  <a:pt x="0" y="798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-55" r="-55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2091122" y="5334452"/>
            <a:ext cx="1140558" cy="1157926"/>
          </a:xfrm>
          <a:custGeom>
            <a:avLst/>
            <a:gdLst/>
            <a:ahLst/>
            <a:cxnLst/>
            <a:rect l="l" t="t" r="r" b="b"/>
            <a:pathLst>
              <a:path w="1140558" h="1157926">
                <a:moveTo>
                  <a:pt x="0" y="0"/>
                </a:moveTo>
                <a:lnTo>
                  <a:pt x="1140558" y="0"/>
                </a:lnTo>
                <a:lnTo>
                  <a:pt x="1140558" y="1157926"/>
                </a:lnTo>
                <a:lnTo>
                  <a:pt x="0" y="115792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t="-70" b="-70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013530" y="6496739"/>
            <a:ext cx="1028143" cy="1043800"/>
          </a:xfrm>
          <a:custGeom>
            <a:avLst/>
            <a:gdLst/>
            <a:ahLst/>
            <a:cxnLst/>
            <a:rect l="l" t="t" r="r" b="b"/>
            <a:pathLst>
              <a:path w="1028143" h="1043800">
                <a:moveTo>
                  <a:pt x="0" y="0"/>
                </a:moveTo>
                <a:lnTo>
                  <a:pt x="1028143" y="0"/>
                </a:lnTo>
                <a:lnTo>
                  <a:pt x="1028143" y="1043801"/>
                </a:lnTo>
                <a:lnTo>
                  <a:pt x="0" y="104380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299" r="-299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3833453" y="4536570"/>
            <a:ext cx="1221399" cy="1221399"/>
          </a:xfrm>
          <a:custGeom>
            <a:avLst/>
            <a:gdLst/>
            <a:ahLst/>
            <a:cxnLst/>
            <a:rect l="l" t="t" r="r" b="b"/>
            <a:pathLst>
              <a:path w="1221399" h="1221399">
                <a:moveTo>
                  <a:pt x="0" y="0"/>
                </a:moveTo>
                <a:lnTo>
                  <a:pt x="1221399" y="0"/>
                </a:lnTo>
                <a:lnTo>
                  <a:pt x="1221399" y="1221398"/>
                </a:lnTo>
                <a:lnTo>
                  <a:pt x="0" y="122139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2488624" y="9913239"/>
            <a:ext cx="13310752" cy="837562"/>
          </a:xfrm>
          <a:custGeom>
            <a:avLst/>
            <a:gdLst/>
            <a:ahLst/>
            <a:cxnLst/>
            <a:rect l="l" t="t" r="r" b="b"/>
            <a:pathLst>
              <a:path w="13310752" h="837562">
                <a:moveTo>
                  <a:pt x="0" y="0"/>
                </a:moveTo>
                <a:lnTo>
                  <a:pt x="13310752" y="0"/>
                </a:lnTo>
                <a:lnTo>
                  <a:pt x="1331075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131384" y="9913239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494299" y="193930"/>
            <a:ext cx="10708249" cy="76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50"/>
              </a:lnSpc>
            </a:pPr>
            <a:r>
              <a:rPr lang="en-US" sz="5000" b="1" spc="-150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ESEMPI PRATICI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982200" y="1516784"/>
            <a:ext cx="7644352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0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Creazione di contenuti </a:t>
            </a: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(ad esempio, loghi e comunicati stampa): la tecnica del pomodoro crea una struttura che favorisce sia la concentrazione che la produttività. La sfida è adattare il metodo alla natura dinamica e imprevedibile delle campagne pubblicitarie.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982200" y="3439906"/>
            <a:ext cx="7644352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0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Progetto e lavoro di squadra: </a:t>
            </a:r>
          </a:p>
          <a:p>
            <a:pPr marL="0" lvl="0" indent="0" algn="l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 risultati del lavoro sono probabilmente più coerenti, perché durante le pause avviene un feedback continuo e uno scambio di conoscenze; ​​la creatività collettiva può essere aumentata;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982200" y="5230872"/>
            <a:ext cx="7644352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0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Una struttura di pausa efficace </a:t>
            </a: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può avere un impatto significativo sulle dinamiche di squadra nelle PMI: ottimizzare l'interazione di squadra e la coesione sociale attraverso pause pianificate consapevolmente;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982200" y="6717039"/>
            <a:ext cx="7644352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0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Sviluppo del prodotto: </a:t>
            </a: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 tecnica consente di lavorare in modo strutturato e orientato agli obiettivi anche sotto pressione di tempo.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982200" y="8061920"/>
            <a:ext cx="7644352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00"/>
              </a:lnSpc>
            </a:pPr>
            <a:r>
              <a:rPr lang="en-US" sz="2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Organizzazioni non profit:</a:t>
            </a:r>
          </a:p>
          <a:p>
            <a:pPr marL="0" lvl="0" indent="0" algn="l">
              <a:lnSpc>
                <a:spcPts val="2400"/>
              </a:lnSpc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Sfida, perché i volontari hanno diverse disponibilità e fasce orarie Creare condizioni quadro flessibili ma chiare che soddisfino sia le esigenze individuali che quelle organizzative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89875" y="105412"/>
            <a:ext cx="10708249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5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Una giornata tipo presso l'ufficio Vanilla Mind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81978" y="6013721"/>
            <a:ext cx="1909896" cy="1243130"/>
            <a:chOff x="0" y="0"/>
            <a:chExt cx="2546528" cy="1657507"/>
          </a:xfrm>
        </p:grpSpPr>
        <p:sp>
          <p:nvSpPr>
            <p:cNvPr id="4" name="Freeform 4" descr="Numeri digitali su sfondo bianco  Descrizione generata automaticamente"/>
            <p:cNvSpPr/>
            <p:nvPr/>
          </p:nvSpPr>
          <p:spPr>
            <a:xfrm>
              <a:off x="0" y="0"/>
              <a:ext cx="2546477" cy="1657477"/>
            </a:xfrm>
            <a:custGeom>
              <a:avLst/>
              <a:gdLst/>
              <a:ahLst/>
              <a:cxnLst/>
              <a:rect l="l" t="t" r="r" b="b"/>
              <a:pathLst>
                <a:path w="2546477" h="1657477">
                  <a:moveTo>
                    <a:pt x="0" y="0"/>
                  </a:moveTo>
                  <a:lnTo>
                    <a:pt x="2546477" y="0"/>
                  </a:lnTo>
                  <a:lnTo>
                    <a:pt x="2546477" y="1657477"/>
                  </a:lnTo>
                  <a:lnTo>
                    <a:pt x="0" y="1657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431" r="-16433" b="-1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81978" y="3714383"/>
            <a:ext cx="2314577" cy="1039386"/>
            <a:chOff x="0" y="0"/>
            <a:chExt cx="3086103" cy="1385848"/>
          </a:xfrm>
        </p:grpSpPr>
        <p:sp>
          <p:nvSpPr>
            <p:cNvPr id="6" name="Freeform 6" descr="Numeri digitali con punti  Descrizione generata automaticamente"/>
            <p:cNvSpPr/>
            <p:nvPr/>
          </p:nvSpPr>
          <p:spPr>
            <a:xfrm>
              <a:off x="0" y="0"/>
              <a:ext cx="3086100" cy="1385824"/>
            </a:xfrm>
            <a:custGeom>
              <a:avLst/>
              <a:gdLst/>
              <a:ahLst/>
              <a:cxnLst/>
              <a:rect l="l" t="t" r="r" b="b"/>
              <a:pathLst>
                <a:path w="3086100" h="1385824">
                  <a:moveTo>
                    <a:pt x="0" y="0"/>
                  </a:moveTo>
                  <a:lnTo>
                    <a:pt x="3086100" y="0"/>
                  </a:lnTo>
                  <a:lnTo>
                    <a:pt x="3086100" y="1385824"/>
                  </a:lnTo>
                  <a:lnTo>
                    <a:pt x="0" y="1385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773" r="-9773" b="-1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865941" y="2017754"/>
            <a:ext cx="2456826" cy="1158218"/>
            <a:chOff x="0" y="0"/>
            <a:chExt cx="3275768" cy="1544291"/>
          </a:xfrm>
        </p:grpSpPr>
        <p:sp>
          <p:nvSpPr>
            <p:cNvPr id="8" name="Freeform 8" descr="Un orologio digitale con numeri  Descrizione generata automaticamente"/>
            <p:cNvSpPr/>
            <p:nvPr/>
          </p:nvSpPr>
          <p:spPr>
            <a:xfrm>
              <a:off x="0" y="0"/>
              <a:ext cx="3275711" cy="1544320"/>
            </a:xfrm>
            <a:custGeom>
              <a:avLst/>
              <a:gdLst/>
              <a:ahLst/>
              <a:cxnLst/>
              <a:rect l="l" t="t" r="r" b="b"/>
              <a:pathLst>
                <a:path w="3275711" h="1544320">
                  <a:moveTo>
                    <a:pt x="0" y="0"/>
                  </a:moveTo>
                  <a:lnTo>
                    <a:pt x="3275711" y="0"/>
                  </a:lnTo>
                  <a:lnTo>
                    <a:pt x="3275711" y="1544320"/>
                  </a:lnTo>
                  <a:lnTo>
                    <a:pt x="0" y="1544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1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5163800" y="5120730"/>
            <a:ext cx="2667000" cy="1054100"/>
            <a:chOff x="0" y="0"/>
            <a:chExt cx="3556000" cy="1405467"/>
          </a:xfrm>
        </p:grpSpPr>
        <p:sp>
          <p:nvSpPr>
            <p:cNvPr id="10" name="Freeform 10" descr="Numeri e punti digitali  Descrizione generata automaticamente"/>
            <p:cNvSpPr/>
            <p:nvPr/>
          </p:nvSpPr>
          <p:spPr>
            <a:xfrm>
              <a:off x="0" y="0"/>
              <a:ext cx="3556000" cy="1405509"/>
            </a:xfrm>
            <a:custGeom>
              <a:avLst/>
              <a:gdLst/>
              <a:ahLst/>
              <a:cxnLst/>
              <a:rect l="l" t="t" r="r" b="b"/>
              <a:pathLst>
                <a:path w="3556000" h="1405509">
                  <a:moveTo>
                    <a:pt x="0" y="0"/>
                  </a:moveTo>
                  <a:lnTo>
                    <a:pt x="3556000" y="0"/>
                  </a:lnTo>
                  <a:lnTo>
                    <a:pt x="3556000" y="1405509"/>
                  </a:lnTo>
                  <a:lnTo>
                    <a:pt x="0" y="1405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3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563757" y="8014126"/>
            <a:ext cx="2641600" cy="1219200"/>
            <a:chOff x="0" y="0"/>
            <a:chExt cx="3522133" cy="1625600"/>
          </a:xfrm>
        </p:grpSpPr>
        <p:sp>
          <p:nvSpPr>
            <p:cNvPr id="12" name="Freeform 12" descr="Numeri digitali su sfondo bianco  Descrizione generata automaticamente"/>
            <p:cNvSpPr/>
            <p:nvPr/>
          </p:nvSpPr>
          <p:spPr>
            <a:xfrm>
              <a:off x="0" y="0"/>
              <a:ext cx="3522091" cy="1625600"/>
            </a:xfrm>
            <a:custGeom>
              <a:avLst/>
              <a:gdLst/>
              <a:ahLst/>
              <a:cxnLst/>
              <a:rect l="l" t="t" r="r" b="b"/>
              <a:pathLst>
                <a:path w="3522091" h="1625600">
                  <a:moveTo>
                    <a:pt x="0" y="0"/>
                  </a:moveTo>
                  <a:lnTo>
                    <a:pt x="3522091" y="0"/>
                  </a:lnTo>
                  <a:lnTo>
                    <a:pt x="3522091" y="1625600"/>
                  </a:lnTo>
                  <a:lnTo>
                    <a:pt x="0" y="1625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8526688" y="6851495"/>
            <a:ext cx="2578100" cy="1155700"/>
            <a:chOff x="0" y="0"/>
            <a:chExt cx="3437467" cy="1540933"/>
          </a:xfrm>
        </p:grpSpPr>
        <p:sp>
          <p:nvSpPr>
            <p:cNvPr id="14" name="Freeform 14" descr="Numeri digitali su sfondo bianco  Descrizione generata automaticamente"/>
            <p:cNvSpPr/>
            <p:nvPr/>
          </p:nvSpPr>
          <p:spPr>
            <a:xfrm>
              <a:off x="0" y="0"/>
              <a:ext cx="3437509" cy="1540891"/>
            </a:xfrm>
            <a:custGeom>
              <a:avLst/>
              <a:gdLst/>
              <a:ahLst/>
              <a:cxnLst/>
              <a:rect l="l" t="t" r="r" b="b"/>
              <a:pathLst>
                <a:path w="3437509" h="1540891">
                  <a:moveTo>
                    <a:pt x="0" y="0"/>
                  </a:moveTo>
                  <a:lnTo>
                    <a:pt x="3437509" y="0"/>
                  </a:lnTo>
                  <a:lnTo>
                    <a:pt x="3437509" y="1540891"/>
                  </a:lnTo>
                  <a:lnTo>
                    <a:pt x="0" y="1540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1" b="-2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563757" y="2871546"/>
            <a:ext cx="2641600" cy="1005211"/>
            <a:chOff x="0" y="0"/>
            <a:chExt cx="3522133" cy="1340281"/>
          </a:xfrm>
        </p:grpSpPr>
        <p:sp>
          <p:nvSpPr>
            <p:cNvPr id="16" name="Freeform 16" descr="Un orologio digitale con numeri  Descrizione generata automaticamente"/>
            <p:cNvSpPr/>
            <p:nvPr/>
          </p:nvSpPr>
          <p:spPr>
            <a:xfrm>
              <a:off x="0" y="0"/>
              <a:ext cx="3522091" cy="1340231"/>
            </a:xfrm>
            <a:custGeom>
              <a:avLst/>
              <a:gdLst/>
              <a:ahLst/>
              <a:cxnLst/>
              <a:rect l="l" t="t" r="r" b="b"/>
              <a:pathLst>
                <a:path w="3522091" h="1340231">
                  <a:moveTo>
                    <a:pt x="0" y="0"/>
                  </a:moveTo>
                  <a:lnTo>
                    <a:pt x="3522091" y="0"/>
                  </a:lnTo>
                  <a:lnTo>
                    <a:pt x="3522091" y="1340231"/>
                  </a:lnTo>
                  <a:lnTo>
                    <a:pt x="0" y="13402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" b="-3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3165146" y="4077660"/>
            <a:ext cx="3835400" cy="3662428"/>
            <a:chOff x="0" y="0"/>
            <a:chExt cx="5113867" cy="488323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13909" cy="4883277"/>
            </a:xfrm>
            <a:custGeom>
              <a:avLst/>
              <a:gdLst/>
              <a:ahLst/>
              <a:cxnLst/>
              <a:rect l="l" t="t" r="r" b="b"/>
              <a:pathLst>
                <a:path w="5113909" h="4883277">
                  <a:moveTo>
                    <a:pt x="0" y="0"/>
                  </a:moveTo>
                  <a:lnTo>
                    <a:pt x="5113909" y="0"/>
                  </a:lnTo>
                  <a:lnTo>
                    <a:pt x="5113909" y="4883277"/>
                  </a:lnTo>
                  <a:lnTo>
                    <a:pt x="0" y="4883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2361" b="-2360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0966857" y="4077660"/>
            <a:ext cx="3835400" cy="3662428"/>
            <a:chOff x="0" y="0"/>
            <a:chExt cx="5113867" cy="488323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113909" cy="4883277"/>
            </a:xfrm>
            <a:custGeom>
              <a:avLst/>
              <a:gdLst/>
              <a:ahLst/>
              <a:cxnLst/>
              <a:rect l="l" t="t" r="r" b="b"/>
              <a:pathLst>
                <a:path w="5113909" h="4883277">
                  <a:moveTo>
                    <a:pt x="0" y="0"/>
                  </a:moveTo>
                  <a:lnTo>
                    <a:pt x="5113909" y="0"/>
                  </a:lnTo>
                  <a:lnTo>
                    <a:pt x="5113909" y="4883277"/>
                  </a:lnTo>
                  <a:lnTo>
                    <a:pt x="0" y="4883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2361" b="-2360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949146" y="7333051"/>
            <a:ext cx="137556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00"/>
              </a:lnSpc>
            </a:pPr>
            <a:r>
              <a:rPr lang="en-US" sz="22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SVEGLIATI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2098" y="4836433"/>
            <a:ext cx="1984701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87"/>
              </a:lnSpc>
            </a:pPr>
            <a:r>
              <a:rPr lang="en-US" sz="198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INIZIA IL LAVORO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486205" y="3156922"/>
            <a:ext cx="3216299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8"/>
              </a:lnSpc>
            </a:pPr>
            <a:r>
              <a:rPr lang="en-US" sz="221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SPUNTINO;</a:t>
            </a:r>
          </a:p>
          <a:p>
            <a:pPr marL="0" lvl="0" indent="0" algn="ctr">
              <a:lnSpc>
                <a:spcPts val="2658"/>
              </a:lnSpc>
            </a:pPr>
            <a:r>
              <a:rPr lang="en-US" sz="221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CONTINUA A LAVORARE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920401" y="6225711"/>
            <a:ext cx="1518505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59"/>
              </a:lnSpc>
            </a:pPr>
            <a:r>
              <a:rPr lang="en-US" sz="254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PAUSA</a:t>
            </a:r>
          </a:p>
          <a:p>
            <a:pPr marL="0" lvl="0" indent="0" algn="l">
              <a:lnSpc>
                <a:spcPts val="3059"/>
              </a:lnSpc>
            </a:pPr>
            <a:endParaRPr lang="en-US" sz="254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600641" y="9239250"/>
            <a:ext cx="1498991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CUCINA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526688" y="6089495"/>
            <a:ext cx="2026379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LAVORA DI NUOVO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041285" y="2433822"/>
            <a:ext cx="1686543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12"/>
              </a:lnSpc>
            </a:pPr>
            <a:r>
              <a:rPr lang="en-US" sz="234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VAI A LETTO</a:t>
            </a:r>
          </a:p>
        </p:txBody>
      </p:sp>
      <p:sp>
        <p:nvSpPr>
          <p:cNvPr id="28" name="Freeform 28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2488624" y="9913239"/>
            <a:ext cx="13310752" cy="837562"/>
          </a:xfrm>
          <a:custGeom>
            <a:avLst/>
            <a:gdLst/>
            <a:ahLst/>
            <a:cxnLst/>
            <a:rect l="l" t="t" r="r" b="b"/>
            <a:pathLst>
              <a:path w="13310752" h="837562">
                <a:moveTo>
                  <a:pt x="0" y="0"/>
                </a:moveTo>
                <a:lnTo>
                  <a:pt x="13310752" y="0"/>
                </a:lnTo>
                <a:lnTo>
                  <a:pt x="1331075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131384" y="9913239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0602057">
            <a:off x="12407590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t="-48" b="-48"/>
            </a:stretch>
          </a:blipFill>
        </p:spPr>
      </p:sp>
      <p:sp>
        <p:nvSpPr>
          <p:cNvPr id="32" name="Freeform 32"/>
          <p:cNvSpPr/>
          <p:nvPr/>
        </p:nvSpPr>
        <p:spPr>
          <a:xfrm rot="-201626" flipV="1">
            <a:off x="-440482" y="-1192452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t="-2" b="-2"/>
            </a:stretch>
          </a:blipFill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52" y="-2262"/>
            <a:ext cx="8713709" cy="10289262"/>
            <a:chOff x="0" y="0"/>
            <a:chExt cx="11618279" cy="13719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18214" cy="13719048"/>
            </a:xfrm>
            <a:custGeom>
              <a:avLst/>
              <a:gdLst/>
              <a:ahLst/>
              <a:cxnLst/>
              <a:rect l="l" t="t" r="r" b="b"/>
              <a:pathLst>
                <a:path w="11618214" h="13719048">
                  <a:moveTo>
                    <a:pt x="0" y="0"/>
                  </a:moveTo>
                  <a:lnTo>
                    <a:pt x="0" y="13719048"/>
                  </a:lnTo>
                  <a:lnTo>
                    <a:pt x="11599926" y="13719048"/>
                  </a:lnTo>
                  <a:cubicBezTo>
                    <a:pt x="11599926" y="13719048"/>
                    <a:pt x="11617325" y="13583031"/>
                    <a:pt x="11618214" y="13329665"/>
                  </a:cubicBezTo>
                  <a:lnTo>
                    <a:pt x="11618214" y="13287502"/>
                  </a:lnTo>
                  <a:cubicBezTo>
                    <a:pt x="11614785" y="12321921"/>
                    <a:pt x="11369802" y="9823831"/>
                    <a:pt x="9261729" y="6692773"/>
                  </a:cubicBezTo>
                  <a:cubicBezTo>
                    <a:pt x="6444488" y="2508885"/>
                    <a:pt x="6949821" y="0"/>
                    <a:pt x="6949821" y="0"/>
                  </a:cubicBezTo>
                  <a:close/>
                </a:path>
              </a:pathLst>
            </a:custGeom>
            <a:blipFill>
              <a:blip r:embed="rId3"/>
              <a:stretch>
                <a:fillRect l="-38561" r="-38561"/>
              </a:stretch>
            </a:blipFill>
          </p:spPr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3252" y="-154813"/>
          <a:ext cx="18288000" cy="10640523"/>
        </p:xfrm>
        <a:graphic>
          <a:graphicData uri="http://schemas.openxmlformats.org/drawingml/2006/table">
            <a:tbl>
              <a:tblPr/>
              <a:tblGrid>
                <a:gridCol w="6121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1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5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922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1 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Definizione di modelli di lavoro ibridi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vantaggi e svantaggi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2 </a:t>
                      </a: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progettazione di modelli di lavoro ibridi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lavoro ibrido nelle PMI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3 </a:t>
                      </a:r>
                      <a:endParaRPr lang="en-US" sz="1100"/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comunicazione e collaborazione 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ruolo del cloud computing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130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4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superare le sfide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promuovere la produttività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5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cultura organizzativa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identità aziendale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sng" strike="noStrike">
                          <a:solidFill>
                            <a:srgbClr val="1F497D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SOMMARIO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Freeform 5" descr="Appunti Contorno spuntato"/>
          <p:cNvSpPr/>
          <p:nvPr/>
        </p:nvSpPr>
        <p:spPr>
          <a:xfrm>
            <a:off x="14539072" y="6217013"/>
            <a:ext cx="1447800" cy="1447800"/>
          </a:xfrm>
          <a:custGeom>
            <a:avLst/>
            <a:gdLst/>
            <a:ahLst/>
            <a:cxnLst/>
            <a:rect l="l" t="t" r="r" b="b"/>
            <a:pathLst>
              <a:path w="1447800" h="1447800">
                <a:moveTo>
                  <a:pt x="0" y="0"/>
                </a:moveTo>
                <a:lnTo>
                  <a:pt x="1447800" y="0"/>
                </a:lnTo>
                <a:lnTo>
                  <a:pt x="1447800" y="1447800"/>
                </a:lnTo>
                <a:lnTo>
                  <a:pt x="0" y="1447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42907" y="9852002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52" y="-2262"/>
            <a:ext cx="8713709" cy="10289262"/>
            <a:chOff x="0" y="0"/>
            <a:chExt cx="11618279" cy="13719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18214" cy="13719048"/>
            </a:xfrm>
            <a:custGeom>
              <a:avLst/>
              <a:gdLst/>
              <a:ahLst/>
              <a:cxnLst/>
              <a:rect l="l" t="t" r="r" b="b"/>
              <a:pathLst>
                <a:path w="11618214" h="13719048">
                  <a:moveTo>
                    <a:pt x="0" y="0"/>
                  </a:moveTo>
                  <a:lnTo>
                    <a:pt x="0" y="13719048"/>
                  </a:lnTo>
                  <a:lnTo>
                    <a:pt x="11599926" y="13719048"/>
                  </a:lnTo>
                  <a:cubicBezTo>
                    <a:pt x="11599926" y="13719048"/>
                    <a:pt x="11617325" y="13583031"/>
                    <a:pt x="11618214" y="13329665"/>
                  </a:cubicBezTo>
                  <a:lnTo>
                    <a:pt x="11618214" y="13287502"/>
                  </a:lnTo>
                  <a:cubicBezTo>
                    <a:pt x="11614785" y="12321921"/>
                    <a:pt x="11369802" y="9823831"/>
                    <a:pt x="9261729" y="6692773"/>
                  </a:cubicBezTo>
                  <a:cubicBezTo>
                    <a:pt x="6444488" y="2508885"/>
                    <a:pt x="6949821" y="0"/>
                    <a:pt x="6949821" y="0"/>
                  </a:cubicBezTo>
                  <a:close/>
                </a:path>
              </a:pathLst>
            </a:custGeom>
            <a:blipFill>
              <a:blip r:embed="rId3"/>
              <a:stretch>
                <a:fillRect l="-38561" r="-38561"/>
              </a:stretch>
            </a:blipFill>
          </p:spPr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3252" y="11596"/>
          <a:ext cx="18288000" cy="10455096"/>
        </p:xfrm>
        <a:graphic>
          <a:graphicData uri="http://schemas.openxmlformats.org/drawingml/2006/table">
            <a:tbl>
              <a:tblPr/>
              <a:tblGrid>
                <a:gridCol w="6071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5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71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1472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1 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Definizione di modelli di lavoro ibridi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vantaggi e svantaggi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2 </a:t>
                      </a: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progettazione di modelli di lavoro ibridi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lavoro ibrido nelle PMI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3 </a:t>
                      </a:r>
                      <a:endParaRPr lang="en-US" sz="1100"/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comunicazione e collaborazione 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ruolo del cloud computing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37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4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superare le sfide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promuovere la produttività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5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cultura organizzativa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identità aziendale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sng" strike="noStrike">
                          <a:solidFill>
                            <a:srgbClr val="1F497D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SOMMARIO</a:t>
                      </a:r>
                    </a:p>
                  </a:txBody>
                  <a:tcPr marT="91440" marB="9144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Freeform 5" descr="Appunti Contorno spuntato"/>
          <p:cNvSpPr/>
          <p:nvPr/>
        </p:nvSpPr>
        <p:spPr>
          <a:xfrm>
            <a:off x="14554200" y="6050604"/>
            <a:ext cx="1447800" cy="1447800"/>
          </a:xfrm>
          <a:custGeom>
            <a:avLst/>
            <a:gdLst/>
            <a:ahLst/>
            <a:cxnLst/>
            <a:rect l="l" t="t" r="r" b="b"/>
            <a:pathLst>
              <a:path w="1447800" h="1447800">
                <a:moveTo>
                  <a:pt x="0" y="0"/>
                </a:moveTo>
                <a:lnTo>
                  <a:pt x="1447800" y="0"/>
                </a:lnTo>
                <a:lnTo>
                  <a:pt x="1447800" y="1447800"/>
                </a:lnTo>
                <a:lnTo>
                  <a:pt x="0" y="1447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42907" y="9852002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078727" flipV="1">
            <a:off x="-3305664" y="1987839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4992084"/>
                </a:moveTo>
                <a:lnTo>
                  <a:pt x="14314219" y="4992084"/>
                </a:lnTo>
                <a:lnTo>
                  <a:pt x="14314219" y="0"/>
                </a:lnTo>
                <a:lnTo>
                  <a:pt x="0" y="0"/>
                </a:lnTo>
                <a:lnTo>
                  <a:pt x="0" y="49920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" b="-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40775" y="946396"/>
            <a:ext cx="857867" cy="857867"/>
          </a:xfrm>
          <a:custGeom>
            <a:avLst/>
            <a:gdLst/>
            <a:ahLst/>
            <a:cxnLst/>
            <a:rect l="l" t="t" r="r" b="b"/>
            <a:pathLst>
              <a:path w="857867" h="857867">
                <a:moveTo>
                  <a:pt x="0" y="0"/>
                </a:moveTo>
                <a:lnTo>
                  <a:pt x="857867" y="0"/>
                </a:lnTo>
                <a:lnTo>
                  <a:pt x="857867" y="857867"/>
                </a:lnTo>
                <a:lnTo>
                  <a:pt x="0" y="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92862" y="2226096"/>
            <a:ext cx="604566" cy="604566"/>
          </a:xfrm>
          <a:custGeom>
            <a:avLst/>
            <a:gdLst/>
            <a:ahLst/>
            <a:cxnLst/>
            <a:rect l="l" t="t" r="r" b="b"/>
            <a:pathLst>
              <a:path w="604566" h="604566">
                <a:moveTo>
                  <a:pt x="0" y="0"/>
                </a:moveTo>
                <a:lnTo>
                  <a:pt x="604566" y="0"/>
                </a:lnTo>
                <a:lnTo>
                  <a:pt x="604566" y="604566"/>
                </a:lnTo>
                <a:lnTo>
                  <a:pt x="0" y="604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95312" y="652024"/>
            <a:ext cx="697411" cy="697411"/>
          </a:xfrm>
          <a:custGeom>
            <a:avLst/>
            <a:gdLst/>
            <a:ahLst/>
            <a:cxnLst/>
            <a:rect l="l" t="t" r="r" b="b"/>
            <a:pathLst>
              <a:path w="697411" h="697411">
                <a:moveTo>
                  <a:pt x="0" y="0"/>
                </a:moveTo>
                <a:lnTo>
                  <a:pt x="697411" y="0"/>
                </a:lnTo>
                <a:lnTo>
                  <a:pt x="697411" y="697411"/>
                </a:lnTo>
                <a:lnTo>
                  <a:pt x="0" y="697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755300" y="0"/>
            <a:ext cx="8713709" cy="10289262"/>
            <a:chOff x="0" y="0"/>
            <a:chExt cx="11618279" cy="137190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18214" cy="13719048"/>
            </a:xfrm>
            <a:custGeom>
              <a:avLst/>
              <a:gdLst/>
              <a:ahLst/>
              <a:cxnLst/>
              <a:rect l="l" t="t" r="r" b="b"/>
              <a:pathLst>
                <a:path w="11618214" h="13719048">
                  <a:moveTo>
                    <a:pt x="0" y="0"/>
                  </a:moveTo>
                  <a:lnTo>
                    <a:pt x="0" y="13719048"/>
                  </a:lnTo>
                  <a:lnTo>
                    <a:pt x="11599926" y="13719048"/>
                  </a:lnTo>
                  <a:cubicBezTo>
                    <a:pt x="11599926" y="13719048"/>
                    <a:pt x="11617325" y="13583031"/>
                    <a:pt x="11618214" y="13329665"/>
                  </a:cubicBezTo>
                  <a:lnTo>
                    <a:pt x="11618214" y="13287502"/>
                  </a:lnTo>
                  <a:cubicBezTo>
                    <a:pt x="11614785" y="12321921"/>
                    <a:pt x="11369802" y="9823831"/>
                    <a:pt x="9261729" y="6692773"/>
                  </a:cubicBezTo>
                  <a:cubicBezTo>
                    <a:pt x="6444488" y="2508885"/>
                    <a:pt x="6949821" y="0"/>
                    <a:pt x="6949821" y="0"/>
                  </a:cubicBezTo>
                  <a:close/>
                </a:path>
              </a:pathLst>
            </a:custGeom>
            <a:blipFill>
              <a:blip r:embed="rId11"/>
              <a:stretch>
                <a:fillRect l="-38561" r="-38561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2903702">
            <a:off x="-6099048" y="6299337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0" y="0"/>
                </a:moveTo>
                <a:lnTo>
                  <a:pt x="10909314" y="0"/>
                </a:lnTo>
                <a:lnTo>
                  <a:pt x="10909314" y="3709167"/>
                </a:lnTo>
                <a:lnTo>
                  <a:pt x="0" y="37091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7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74" b="-17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007051" y="320904"/>
            <a:ext cx="6756843" cy="70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219"/>
              </a:lnSpc>
            </a:pPr>
            <a:r>
              <a:rPr lang="en-US" sz="4619" b="1" spc="-137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ARGOMENTO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45246" y="1321760"/>
            <a:ext cx="10772173" cy="374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671" lvl="2" indent="-266224" algn="l">
              <a:lnSpc>
                <a:spcPts val="3510"/>
              </a:lnSpc>
              <a:buFont typeface="Arial"/>
              <a:buChar char="⚬"/>
            </a:pPr>
            <a:r>
              <a:rPr lang="en-US" sz="2925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IMPATTO DEL LAVORO IBRIDO SULLA CULTURA ORGANIZZATIVA NELLE PMI </a:t>
            </a:r>
          </a:p>
          <a:p>
            <a:pPr marL="0" lvl="0" indent="0" algn="l">
              <a:lnSpc>
                <a:spcPts val="3510"/>
              </a:lnSpc>
            </a:pPr>
            <a:endParaRPr lang="en-US" sz="2925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39854" lvl="2" indent="-246618" algn="l">
              <a:lnSpc>
                <a:spcPts val="2925"/>
              </a:lnSpc>
              <a:buFont typeface="Arial"/>
              <a:buChar char="⚬"/>
            </a:pPr>
            <a:r>
              <a:rPr lang="en-US" sz="2437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In che modo la cultura organizzativa, un tempo così strettamente legata agli spazi fisici condivisi, può ancora fungere da elemento unificante all'interno delle aziende di oggi?</a:t>
            </a:r>
          </a:p>
          <a:p>
            <a:pPr marL="0" lvl="0" indent="0" algn="l">
              <a:lnSpc>
                <a:spcPts val="3510"/>
              </a:lnSpc>
            </a:pPr>
            <a:endParaRPr lang="en-US" sz="2437" i="1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marL="798671" lvl="2" indent="-266224" algn="l">
              <a:lnSpc>
                <a:spcPts val="3510"/>
              </a:lnSpc>
              <a:buFont typeface="Arial"/>
              <a:buChar char="⚬"/>
            </a:pPr>
            <a:r>
              <a:rPr lang="en-US" sz="2925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Scopri come gli strumenti di cloud computing possono migliorare l'apprendimento, la motivazione e l'autoefficacia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44945" y="5339096"/>
            <a:ext cx="6756843" cy="74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23"/>
              </a:lnSpc>
            </a:pPr>
            <a:r>
              <a:rPr lang="en-US" sz="4799" b="1" spc="-143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STRUTTURA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45246" y="5980694"/>
            <a:ext cx="10253545" cy="385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26"/>
              </a:lnSpc>
            </a:pPr>
            <a:endParaRPr/>
          </a:p>
          <a:p>
            <a:pPr marL="779712" lvl="2" indent="-259904" algn="l">
              <a:lnSpc>
                <a:spcPts val="3426"/>
              </a:lnSpc>
              <a:buFont typeface="Arial"/>
              <a:buChar char="⚬"/>
            </a:pPr>
            <a:r>
              <a:rPr lang="en-US" sz="2855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Fondamenti della cultura organizzativa</a:t>
            </a:r>
          </a:p>
          <a:p>
            <a:pPr marL="0" lvl="0" indent="0" algn="l">
              <a:lnSpc>
                <a:spcPts val="3426"/>
              </a:lnSpc>
            </a:pPr>
            <a:endParaRPr lang="en-US" sz="2855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79712" lvl="2" indent="-259904" algn="l">
              <a:lnSpc>
                <a:spcPts val="3426"/>
              </a:lnSpc>
              <a:buFont typeface="Arial"/>
              <a:buChar char="⚬"/>
            </a:pPr>
            <a:r>
              <a:rPr lang="en-US" sz="2855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Trasformazione dei modelli di lavoro ibridi</a:t>
            </a:r>
          </a:p>
          <a:p>
            <a:pPr algn="l">
              <a:lnSpc>
                <a:spcPts val="3426"/>
              </a:lnSpc>
            </a:pPr>
            <a:endParaRPr lang="en-US" sz="2855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79712" lvl="2" indent="-259904" algn="l">
              <a:lnSpc>
                <a:spcPts val="3426"/>
              </a:lnSpc>
              <a:buFont typeface="Arial"/>
              <a:buChar char="⚬"/>
            </a:pPr>
            <a:r>
              <a:rPr lang="en-US" sz="2855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Esempi pratici</a:t>
            </a:r>
          </a:p>
          <a:p>
            <a:pPr algn="l">
              <a:lnSpc>
                <a:spcPts val="3426"/>
              </a:lnSpc>
            </a:pPr>
            <a:endParaRPr lang="en-US" sz="2855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 marL="779712" lvl="2" indent="-259904" algn="l">
              <a:lnSpc>
                <a:spcPts val="3426"/>
              </a:lnSpc>
              <a:buFont typeface="Arial"/>
              <a:buChar char="⚬"/>
            </a:pPr>
            <a:r>
              <a:rPr lang="en-US" sz="2855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Trasferimento alla pratica della gestione delle risorse umane nelle PMI</a:t>
            </a:r>
          </a:p>
        </p:txBody>
      </p:sp>
      <p:sp>
        <p:nvSpPr>
          <p:cNvPr id="13" name="Freeform 13"/>
          <p:cNvSpPr/>
          <p:nvPr/>
        </p:nvSpPr>
        <p:spPr>
          <a:xfrm>
            <a:off x="-1342906" y="10003283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2" y="0"/>
                </a:lnTo>
                <a:lnTo>
                  <a:pt x="2097381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0132" y="2527603"/>
            <a:ext cx="1714500" cy="1660593"/>
          </a:xfrm>
          <a:custGeom>
            <a:avLst/>
            <a:gdLst/>
            <a:ahLst/>
            <a:cxnLst/>
            <a:rect l="l" t="t" r="r" b="b"/>
            <a:pathLst>
              <a:path w="1714500" h="1660593">
                <a:moveTo>
                  <a:pt x="0" y="0"/>
                </a:moveTo>
                <a:lnTo>
                  <a:pt x="1714500" y="0"/>
                </a:lnTo>
                <a:lnTo>
                  <a:pt x="1714500" y="1660593"/>
                </a:lnTo>
                <a:lnTo>
                  <a:pt x="0" y="16605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623" b="-162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2484421"/>
          </a:xfrm>
          <a:custGeom>
            <a:avLst/>
            <a:gdLst/>
            <a:ahLst/>
            <a:cxnLst/>
            <a:rect l="l" t="t" r="r" b="b"/>
            <a:pathLst>
              <a:path w="18288000" h="2484421">
                <a:moveTo>
                  <a:pt x="0" y="0"/>
                </a:moveTo>
                <a:lnTo>
                  <a:pt x="18288000" y="0"/>
                </a:lnTo>
                <a:lnTo>
                  <a:pt x="18288000" y="2484421"/>
                </a:lnTo>
                <a:lnTo>
                  <a:pt x="0" y="2484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57300" y="638175"/>
            <a:ext cx="15773400" cy="970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48"/>
              </a:lnSpc>
            </a:pPr>
            <a:r>
              <a:rPr lang="en-US" sz="6326" b="1" spc="-18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Cosa significa “cultura organizzativa”?</a:t>
            </a:r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776839" y="2910444"/>
            <a:ext cx="925271" cy="925271"/>
            <a:chOff x="0" y="0"/>
            <a:chExt cx="1233695" cy="12336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33678" cy="1233678"/>
            </a:xfrm>
            <a:custGeom>
              <a:avLst/>
              <a:gdLst/>
              <a:ahLst/>
              <a:cxnLst/>
              <a:rect l="l" t="t" r="r" b="b"/>
              <a:pathLst>
                <a:path w="1233678" h="1233678">
                  <a:moveTo>
                    <a:pt x="0" y="0"/>
                  </a:moveTo>
                  <a:lnTo>
                    <a:pt x="1233678" y="0"/>
                  </a:lnTo>
                  <a:lnTo>
                    <a:pt x="1233678" y="1233678"/>
                  </a:lnTo>
                  <a:lnTo>
                    <a:pt x="0" y="1233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" b="-1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3470073" y="2892740"/>
            <a:ext cx="12343306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L'ibridazione ha un impatto duraturo sul quadro culturale delle PMI.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382224" y="4348502"/>
            <a:ext cx="1714500" cy="1660593"/>
            <a:chOff x="0" y="0"/>
            <a:chExt cx="2286000" cy="22141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6000" cy="2214124"/>
            </a:xfrm>
            <a:custGeom>
              <a:avLst/>
              <a:gdLst/>
              <a:ahLst/>
              <a:cxnLst/>
              <a:rect l="l" t="t" r="r" b="b"/>
              <a:pathLst>
                <a:path w="2286000" h="2214124">
                  <a:moveTo>
                    <a:pt x="0" y="0"/>
                  </a:moveTo>
                  <a:lnTo>
                    <a:pt x="2286000" y="0"/>
                  </a:lnTo>
                  <a:lnTo>
                    <a:pt x="2286000" y="2214124"/>
                  </a:lnTo>
                  <a:lnTo>
                    <a:pt x="0" y="2214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623" b="-1623"/>
              </a:stretch>
            </a:blipFill>
          </p:spPr>
        </p:sp>
        <p:sp>
          <p:nvSpPr>
            <p:cNvPr id="10" name="Freeform 10" descr="Gruppo di persone con riempimento solido"/>
            <p:cNvSpPr/>
            <p:nvPr/>
          </p:nvSpPr>
          <p:spPr>
            <a:xfrm>
              <a:off x="390169" y="309869"/>
              <a:ext cx="1428257" cy="1428257"/>
            </a:xfrm>
            <a:custGeom>
              <a:avLst/>
              <a:gdLst/>
              <a:ahLst/>
              <a:cxnLst/>
              <a:rect l="l" t="t" r="r" b="b"/>
              <a:pathLst>
                <a:path w="1428257" h="1428257">
                  <a:moveTo>
                    <a:pt x="0" y="0"/>
                  </a:moveTo>
                  <a:lnTo>
                    <a:pt x="1428258" y="0"/>
                  </a:lnTo>
                  <a:lnTo>
                    <a:pt x="1428258" y="1428258"/>
                  </a:lnTo>
                  <a:lnTo>
                    <a:pt x="0" y="1428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470073" y="4886325"/>
            <a:ext cx="1299733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Influenza le strutture sociali tradizionali e le convinzioni normative.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70073" y="6853306"/>
            <a:ext cx="13190220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Fusione di interazione fisica e digitale         nuova dinamica sociale.	       </a:t>
            </a:r>
          </a:p>
        </p:txBody>
      </p:sp>
      <p:sp>
        <p:nvSpPr>
          <p:cNvPr id="13" name="Freeform 13" descr="Freccia a destra con riempimento pieno"/>
          <p:cNvSpPr/>
          <p:nvPr/>
        </p:nvSpPr>
        <p:spPr>
          <a:xfrm>
            <a:off x="10719538" y="6881881"/>
            <a:ext cx="525304" cy="630365"/>
          </a:xfrm>
          <a:custGeom>
            <a:avLst/>
            <a:gdLst/>
            <a:ahLst/>
            <a:cxnLst/>
            <a:rect l="l" t="t" r="r" b="b"/>
            <a:pathLst>
              <a:path w="525304" h="630365">
                <a:moveTo>
                  <a:pt x="0" y="0"/>
                </a:moveTo>
                <a:lnTo>
                  <a:pt x="525304" y="0"/>
                </a:lnTo>
                <a:lnTo>
                  <a:pt x="525304" y="630365"/>
                </a:lnTo>
                <a:lnTo>
                  <a:pt x="0" y="6303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0000" r="-1000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470073" y="8535931"/>
            <a:ext cx="13190220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Garantire efficacia e umanità nella comunicazione: </a:t>
            </a:r>
          </a:p>
          <a:p>
            <a:pPr marL="0" lvl="0" indent="0"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mantenere una cultura coesa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420132" y="6290601"/>
            <a:ext cx="1714500" cy="1660593"/>
            <a:chOff x="0" y="0"/>
            <a:chExt cx="2286000" cy="22141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286000" cy="2214124"/>
            </a:xfrm>
            <a:custGeom>
              <a:avLst/>
              <a:gdLst/>
              <a:ahLst/>
              <a:cxnLst/>
              <a:rect l="l" t="t" r="r" b="b"/>
              <a:pathLst>
                <a:path w="2286000" h="2214124">
                  <a:moveTo>
                    <a:pt x="0" y="0"/>
                  </a:moveTo>
                  <a:lnTo>
                    <a:pt x="2286000" y="0"/>
                  </a:lnTo>
                  <a:lnTo>
                    <a:pt x="2286000" y="2214124"/>
                  </a:lnTo>
                  <a:lnTo>
                    <a:pt x="0" y="2214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623" b="-1623"/>
              </a:stretch>
            </a:blipFill>
          </p:spPr>
        </p:sp>
        <p:sp>
          <p:nvSpPr>
            <p:cNvPr id="17" name="Freeform 17" descr="Collegamenti con riempimento solido"/>
            <p:cNvSpPr/>
            <p:nvPr/>
          </p:nvSpPr>
          <p:spPr>
            <a:xfrm>
              <a:off x="509817" y="497461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420132" y="8191409"/>
            <a:ext cx="1714500" cy="1660593"/>
            <a:chOff x="0" y="0"/>
            <a:chExt cx="2286000" cy="221412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86000" cy="2214124"/>
            </a:xfrm>
            <a:custGeom>
              <a:avLst/>
              <a:gdLst/>
              <a:ahLst/>
              <a:cxnLst/>
              <a:rect l="l" t="t" r="r" b="b"/>
              <a:pathLst>
                <a:path w="2286000" h="2214124">
                  <a:moveTo>
                    <a:pt x="0" y="0"/>
                  </a:moveTo>
                  <a:lnTo>
                    <a:pt x="2286000" y="0"/>
                  </a:lnTo>
                  <a:lnTo>
                    <a:pt x="2286000" y="2214124"/>
                  </a:lnTo>
                  <a:lnTo>
                    <a:pt x="0" y="2214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623" b="-1623"/>
              </a:stretch>
            </a:blipFill>
          </p:spPr>
        </p:sp>
        <p:sp>
          <p:nvSpPr>
            <p:cNvPr id="20" name="Freeform 20" descr="Gesto dell'onda con riempimento solido"/>
            <p:cNvSpPr/>
            <p:nvPr/>
          </p:nvSpPr>
          <p:spPr>
            <a:xfrm>
              <a:off x="544095" y="497461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>
            <a:off x="-1342907" y="9852002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3218" y="7609464"/>
            <a:ext cx="2198312" cy="2198313"/>
          </a:xfrm>
          <a:custGeom>
            <a:avLst/>
            <a:gdLst/>
            <a:ahLst/>
            <a:cxnLst/>
            <a:rect l="l" t="t" r="r" b="b"/>
            <a:pathLst>
              <a:path w="2198312" h="2198313">
                <a:moveTo>
                  <a:pt x="0" y="0"/>
                </a:moveTo>
                <a:lnTo>
                  <a:pt x="2198312" y="0"/>
                </a:lnTo>
                <a:lnTo>
                  <a:pt x="2198312" y="2198313"/>
                </a:lnTo>
                <a:lnTo>
                  <a:pt x="0" y="219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2129" y="5037592"/>
            <a:ext cx="2198312" cy="2198313"/>
          </a:xfrm>
          <a:custGeom>
            <a:avLst/>
            <a:gdLst/>
            <a:ahLst/>
            <a:cxnLst/>
            <a:rect l="l" t="t" r="r" b="b"/>
            <a:pathLst>
              <a:path w="2198312" h="2198313">
                <a:moveTo>
                  <a:pt x="0" y="0"/>
                </a:moveTo>
                <a:lnTo>
                  <a:pt x="2198312" y="0"/>
                </a:lnTo>
                <a:lnTo>
                  <a:pt x="2198312" y="2198313"/>
                </a:lnTo>
                <a:lnTo>
                  <a:pt x="0" y="219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10045" y="2602919"/>
            <a:ext cx="2198312" cy="2198313"/>
          </a:xfrm>
          <a:custGeom>
            <a:avLst/>
            <a:gdLst/>
            <a:ahLst/>
            <a:cxnLst/>
            <a:rect l="l" t="t" r="r" b="b"/>
            <a:pathLst>
              <a:path w="2198312" h="2198313">
                <a:moveTo>
                  <a:pt x="0" y="0"/>
                </a:moveTo>
                <a:lnTo>
                  <a:pt x="2198312" y="0"/>
                </a:lnTo>
                <a:lnTo>
                  <a:pt x="2198312" y="2198313"/>
                </a:lnTo>
                <a:lnTo>
                  <a:pt x="0" y="219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8288000" cy="2484421"/>
          </a:xfrm>
          <a:custGeom>
            <a:avLst/>
            <a:gdLst/>
            <a:ahLst/>
            <a:cxnLst/>
            <a:rect l="l" t="t" r="r" b="b"/>
            <a:pathLst>
              <a:path w="18288000" h="2484421">
                <a:moveTo>
                  <a:pt x="0" y="0"/>
                </a:moveTo>
                <a:lnTo>
                  <a:pt x="18288000" y="0"/>
                </a:lnTo>
                <a:lnTo>
                  <a:pt x="18288000" y="2484421"/>
                </a:lnTo>
                <a:lnTo>
                  <a:pt x="0" y="2484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57300" y="638175"/>
            <a:ext cx="15773400" cy="970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48"/>
              </a:lnSpc>
            </a:pPr>
            <a:r>
              <a:rPr lang="en-US" sz="6326" b="1" spc="-18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Cosa significa “cultura organizzativa”?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06047" y="2999333"/>
            <a:ext cx="13524653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 modelli di lavoro ibridi influenzano non solo i ruoli individuali, ma anche quelli collettivi: l’immagine del “noi”</a:t>
            </a:r>
          </a:p>
        </p:txBody>
      </p:sp>
      <p:sp>
        <p:nvSpPr>
          <p:cNvPr id="8" name="Freeform 8" descr="Riflesso con riempimento solido"/>
          <p:cNvSpPr/>
          <p:nvPr/>
        </p:nvSpPr>
        <p:spPr>
          <a:xfrm>
            <a:off x="1357563" y="2903052"/>
            <a:ext cx="1501813" cy="1501813"/>
          </a:xfrm>
          <a:custGeom>
            <a:avLst/>
            <a:gdLst/>
            <a:ahLst/>
            <a:cxnLst/>
            <a:rect l="l" t="t" r="r" b="b"/>
            <a:pathLst>
              <a:path w="1501813" h="1501813">
                <a:moveTo>
                  <a:pt x="0" y="0"/>
                </a:moveTo>
                <a:lnTo>
                  <a:pt x="1501813" y="0"/>
                </a:lnTo>
                <a:lnTo>
                  <a:pt x="1501813" y="1501813"/>
                </a:lnTo>
                <a:lnTo>
                  <a:pt x="0" y="15018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 descr="Impiegato d'ufficio maschio con riempimento solido"/>
          <p:cNvSpPr/>
          <p:nvPr/>
        </p:nvSpPr>
        <p:spPr>
          <a:xfrm>
            <a:off x="1246404" y="5273951"/>
            <a:ext cx="1725594" cy="1725594"/>
          </a:xfrm>
          <a:custGeom>
            <a:avLst/>
            <a:gdLst/>
            <a:ahLst/>
            <a:cxnLst/>
            <a:rect l="l" t="t" r="r" b="b"/>
            <a:pathLst>
              <a:path w="1725594" h="1725594">
                <a:moveTo>
                  <a:pt x="0" y="0"/>
                </a:moveTo>
                <a:lnTo>
                  <a:pt x="1725594" y="0"/>
                </a:lnTo>
                <a:lnTo>
                  <a:pt x="1725594" y="1725594"/>
                </a:lnTo>
                <a:lnTo>
                  <a:pt x="0" y="17255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06047" y="5585551"/>
            <a:ext cx="13524653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Importante ruolo dei manager come modelli di riferimento per l'instillazione di una cultura coerente in tutta l'organizzazione</a:t>
            </a:r>
          </a:p>
        </p:txBody>
      </p:sp>
      <p:sp>
        <p:nvSpPr>
          <p:cNvPr id="11" name="Freeform 11" descr="Aula con riempimento solido"/>
          <p:cNvSpPr/>
          <p:nvPr/>
        </p:nvSpPr>
        <p:spPr>
          <a:xfrm>
            <a:off x="1345531" y="7881002"/>
            <a:ext cx="1562903" cy="1562903"/>
          </a:xfrm>
          <a:custGeom>
            <a:avLst/>
            <a:gdLst/>
            <a:ahLst/>
            <a:cxnLst/>
            <a:rect l="l" t="t" r="r" b="b"/>
            <a:pathLst>
              <a:path w="1562903" h="1562903">
                <a:moveTo>
                  <a:pt x="0" y="0"/>
                </a:moveTo>
                <a:lnTo>
                  <a:pt x="1562903" y="0"/>
                </a:lnTo>
                <a:lnTo>
                  <a:pt x="1562903" y="1562903"/>
                </a:lnTo>
                <a:lnTo>
                  <a:pt x="0" y="1562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506047" y="8315325"/>
            <a:ext cx="13524653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Insegnamento: tecnologia digitale; integrazione di realtà sia fisiche che digitali </a:t>
            </a:r>
          </a:p>
        </p:txBody>
      </p:sp>
      <p:sp>
        <p:nvSpPr>
          <p:cNvPr id="13" name="Freeform 13"/>
          <p:cNvSpPr/>
          <p:nvPr/>
        </p:nvSpPr>
        <p:spPr>
          <a:xfrm>
            <a:off x="-1342907" y="9852002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52" y="-2262"/>
            <a:ext cx="8713709" cy="10289262"/>
            <a:chOff x="0" y="0"/>
            <a:chExt cx="11618279" cy="13719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18214" cy="13719048"/>
            </a:xfrm>
            <a:custGeom>
              <a:avLst/>
              <a:gdLst/>
              <a:ahLst/>
              <a:cxnLst/>
              <a:rect l="l" t="t" r="r" b="b"/>
              <a:pathLst>
                <a:path w="11618214" h="13719048">
                  <a:moveTo>
                    <a:pt x="0" y="0"/>
                  </a:moveTo>
                  <a:lnTo>
                    <a:pt x="0" y="13719048"/>
                  </a:lnTo>
                  <a:lnTo>
                    <a:pt x="11599926" y="13719048"/>
                  </a:lnTo>
                  <a:cubicBezTo>
                    <a:pt x="11599926" y="13719048"/>
                    <a:pt x="11617325" y="13583031"/>
                    <a:pt x="11618214" y="13329665"/>
                  </a:cubicBezTo>
                  <a:lnTo>
                    <a:pt x="11618214" y="13287502"/>
                  </a:lnTo>
                  <a:cubicBezTo>
                    <a:pt x="11614785" y="12321921"/>
                    <a:pt x="11369802" y="9823831"/>
                    <a:pt x="9261729" y="6692773"/>
                  </a:cubicBezTo>
                  <a:cubicBezTo>
                    <a:pt x="6444488" y="2508885"/>
                    <a:pt x="6949821" y="0"/>
                    <a:pt x="6949821" y="0"/>
                  </a:cubicBezTo>
                  <a:close/>
                </a:path>
              </a:pathLst>
            </a:custGeom>
            <a:blipFill>
              <a:blip r:embed="rId3"/>
              <a:stretch>
                <a:fillRect l="-38561" r="-38561"/>
              </a:stretch>
            </a:blipFill>
          </p:spPr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3252" y="-139685"/>
          <a:ext cx="18288000" cy="10551248"/>
        </p:xfrm>
        <a:graphic>
          <a:graphicData uri="http://schemas.openxmlformats.org/drawingml/2006/table">
            <a:tbl>
              <a:tblPr/>
              <a:tblGrid>
                <a:gridCol w="6171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20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5421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1 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Definizione di modelli di lavoro ibridi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vantaggi e svantaggi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2 </a:t>
                      </a: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  progettazione di modelli di lavoro ibridi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lavoro ibrido nelle PMI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3 </a:t>
                      </a:r>
                    </a:p>
                    <a:p>
                      <a:pPr marL="0" lvl="0" indent="0" algn="l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comunicazione e collaborazione 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32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r>
                        <a:rPr lang="en-US" sz="32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il ruolo del cloud computing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703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4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superare le sfide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promuovere la produttività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Lezione 5</a:t>
                      </a:r>
                    </a:p>
                    <a:p>
                      <a:pPr marL="0" lvl="0" indent="0" algn="ctr">
                        <a:lnSpc>
                          <a:spcPts val="3840"/>
                        </a:lnSpc>
                        <a:spcBef>
                          <a:spcPct val="0"/>
                        </a:spcBef>
                      </a:pPr>
                      <a:endParaRPr lang="en-US" sz="65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cultura organizzativa</a:t>
                      </a: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  <a:p>
                      <a:pPr marL="0" lvl="0" indent="0" algn="ctr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r>
                        <a:rPr lang="en-US" sz="3000" b="1" u="none" strike="noStrik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identità aziendale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Bef>
                          <a:spcPct val="0"/>
                        </a:spcBef>
                      </a:pPr>
                      <a:endParaRPr lang="en-US" sz="3000" b="1" u="none" strike="noStrike">
                        <a:solidFill>
                          <a:srgbClr val="000000"/>
                        </a:solidFill>
                        <a:latin typeface="Poppins Bold"/>
                        <a:ea typeface="Poppins Bold"/>
                        <a:cs typeface="Poppins Bold"/>
                        <a:sym typeface="Poppins Bold"/>
                      </a:endParaRP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  <a:p>
                      <a:pPr marL="0" lvl="0" indent="0" algn="ctr">
                        <a:lnSpc>
                          <a:spcPts val="7800"/>
                        </a:lnSpc>
                        <a:spcBef>
                          <a:spcPct val="0"/>
                        </a:spcBef>
                      </a:pPr>
                      <a:r>
                        <a:rPr lang="en-US" sz="6500" b="1" u="sng" strike="noStrike">
                          <a:solidFill>
                            <a:srgbClr val="1F497D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SOMMARIO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Freeform 5" descr="Appunti Contorno spuntato"/>
          <p:cNvSpPr/>
          <p:nvPr/>
        </p:nvSpPr>
        <p:spPr>
          <a:xfrm>
            <a:off x="14614712" y="6368294"/>
            <a:ext cx="1447800" cy="1447800"/>
          </a:xfrm>
          <a:custGeom>
            <a:avLst/>
            <a:gdLst/>
            <a:ahLst/>
            <a:cxnLst/>
            <a:rect l="l" t="t" r="r" b="b"/>
            <a:pathLst>
              <a:path w="1447800" h="1447800">
                <a:moveTo>
                  <a:pt x="0" y="0"/>
                </a:moveTo>
                <a:lnTo>
                  <a:pt x="1447800" y="0"/>
                </a:lnTo>
                <a:lnTo>
                  <a:pt x="1447800" y="1447800"/>
                </a:lnTo>
                <a:lnTo>
                  <a:pt x="0" y="1447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31384" y="9913239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02057">
            <a:off x="12407590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8" b="-48"/>
            </a:stretch>
          </a:blipFill>
        </p:spPr>
      </p:sp>
      <p:sp>
        <p:nvSpPr>
          <p:cNvPr id="3" name="Freeform 3"/>
          <p:cNvSpPr/>
          <p:nvPr/>
        </p:nvSpPr>
        <p:spPr>
          <a:xfrm rot="-201626" flipV="1">
            <a:off x="-440482" y="-1192452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" b="-2"/>
            </a:stretch>
          </a:blipFill>
        </p:spPr>
      </p:sp>
      <p:sp>
        <p:nvSpPr>
          <p:cNvPr id="4" name="Freeform 4"/>
          <p:cNvSpPr/>
          <p:nvPr/>
        </p:nvSpPr>
        <p:spPr>
          <a:xfrm rot="1812047">
            <a:off x="6283112" y="2693647"/>
            <a:ext cx="5721776" cy="6483599"/>
          </a:xfrm>
          <a:custGeom>
            <a:avLst/>
            <a:gdLst/>
            <a:ahLst/>
            <a:cxnLst/>
            <a:rect l="l" t="t" r="r" b="b"/>
            <a:pathLst>
              <a:path w="5721776" h="6483599">
                <a:moveTo>
                  <a:pt x="0" y="0"/>
                </a:moveTo>
                <a:lnTo>
                  <a:pt x="5721776" y="0"/>
                </a:lnTo>
                <a:lnTo>
                  <a:pt x="5721776" y="6483599"/>
                </a:lnTo>
                <a:lnTo>
                  <a:pt x="0" y="64835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71" b="-7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72142" y="3288489"/>
            <a:ext cx="822281" cy="822281"/>
          </a:xfrm>
          <a:custGeom>
            <a:avLst/>
            <a:gdLst/>
            <a:ahLst/>
            <a:cxnLst/>
            <a:rect l="l" t="t" r="r" b="b"/>
            <a:pathLst>
              <a:path w="822281" h="822281">
                <a:moveTo>
                  <a:pt x="0" y="0"/>
                </a:moveTo>
                <a:lnTo>
                  <a:pt x="822280" y="0"/>
                </a:lnTo>
                <a:lnTo>
                  <a:pt x="822280" y="822280"/>
                </a:lnTo>
                <a:lnTo>
                  <a:pt x="0" y="8222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79819" y="7786744"/>
            <a:ext cx="822281" cy="822280"/>
          </a:xfrm>
          <a:custGeom>
            <a:avLst/>
            <a:gdLst/>
            <a:ahLst/>
            <a:cxnLst/>
            <a:rect l="l" t="t" r="r" b="b"/>
            <a:pathLst>
              <a:path w="822281" h="822280">
                <a:moveTo>
                  <a:pt x="0" y="0"/>
                </a:moveTo>
                <a:lnTo>
                  <a:pt x="822281" y="0"/>
                </a:lnTo>
                <a:lnTo>
                  <a:pt x="822281" y="822281"/>
                </a:lnTo>
                <a:lnTo>
                  <a:pt x="0" y="8222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92023" y="5514781"/>
            <a:ext cx="822281" cy="822280"/>
          </a:xfrm>
          <a:custGeom>
            <a:avLst/>
            <a:gdLst/>
            <a:ahLst/>
            <a:cxnLst/>
            <a:rect l="l" t="t" r="r" b="b"/>
            <a:pathLst>
              <a:path w="822281" h="822280">
                <a:moveTo>
                  <a:pt x="0" y="0"/>
                </a:moveTo>
                <a:lnTo>
                  <a:pt x="822281" y="0"/>
                </a:lnTo>
                <a:lnTo>
                  <a:pt x="822281" y="822281"/>
                </a:lnTo>
                <a:lnTo>
                  <a:pt x="0" y="8222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04734" y="3288489"/>
            <a:ext cx="822281" cy="822281"/>
          </a:xfrm>
          <a:custGeom>
            <a:avLst/>
            <a:gdLst/>
            <a:ahLst/>
            <a:cxnLst/>
            <a:rect l="l" t="t" r="r" b="b"/>
            <a:pathLst>
              <a:path w="822281" h="822281">
                <a:moveTo>
                  <a:pt x="0" y="0"/>
                </a:moveTo>
                <a:lnTo>
                  <a:pt x="822281" y="0"/>
                </a:lnTo>
                <a:lnTo>
                  <a:pt x="822281" y="822280"/>
                </a:lnTo>
                <a:lnTo>
                  <a:pt x="0" y="8222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85684" y="7758169"/>
            <a:ext cx="822281" cy="822280"/>
          </a:xfrm>
          <a:custGeom>
            <a:avLst/>
            <a:gdLst/>
            <a:ahLst/>
            <a:cxnLst/>
            <a:rect l="l" t="t" r="r" b="b"/>
            <a:pathLst>
              <a:path w="822281" h="822280">
                <a:moveTo>
                  <a:pt x="0" y="0"/>
                </a:moveTo>
                <a:lnTo>
                  <a:pt x="822281" y="0"/>
                </a:lnTo>
                <a:lnTo>
                  <a:pt x="822281" y="822281"/>
                </a:lnTo>
                <a:lnTo>
                  <a:pt x="0" y="822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169300" y="5533831"/>
            <a:ext cx="822281" cy="822280"/>
          </a:xfrm>
          <a:custGeom>
            <a:avLst/>
            <a:gdLst/>
            <a:ahLst/>
            <a:cxnLst/>
            <a:rect l="l" t="t" r="r" b="b"/>
            <a:pathLst>
              <a:path w="822281" h="822280">
                <a:moveTo>
                  <a:pt x="0" y="0"/>
                </a:moveTo>
                <a:lnTo>
                  <a:pt x="822280" y="0"/>
                </a:lnTo>
                <a:lnTo>
                  <a:pt x="822280" y="822281"/>
                </a:lnTo>
                <a:lnTo>
                  <a:pt x="0" y="822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470201" y="5346246"/>
            <a:ext cx="1266999" cy="1140299"/>
          </a:xfrm>
          <a:custGeom>
            <a:avLst/>
            <a:gdLst/>
            <a:ahLst/>
            <a:cxnLst/>
            <a:rect l="l" t="t" r="r" b="b"/>
            <a:pathLst>
              <a:path w="1266999" h="1140299">
                <a:moveTo>
                  <a:pt x="0" y="0"/>
                </a:moveTo>
                <a:lnTo>
                  <a:pt x="1266999" y="0"/>
                </a:lnTo>
                <a:lnTo>
                  <a:pt x="1266999" y="1140300"/>
                </a:lnTo>
                <a:lnTo>
                  <a:pt x="0" y="11403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250" r="-250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827141" y="2939190"/>
            <a:ext cx="5446574" cy="1682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5267" lvl="1" indent="-117634" algn="l">
              <a:lnSpc>
                <a:spcPts val="2219"/>
              </a:lnSpc>
              <a:buFont typeface="Arial"/>
              <a:buChar char="•"/>
            </a:pPr>
            <a:r>
              <a:rPr lang="en-US" sz="19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Passare a una leadership basata sulla fiducia;</a:t>
            </a:r>
          </a:p>
          <a:p>
            <a:pPr marL="235267" lvl="1" indent="-117634" algn="l">
              <a:lnSpc>
                <a:spcPts val="2219"/>
              </a:lnSpc>
              <a:buFont typeface="Arial"/>
              <a:buChar char="•"/>
            </a:pPr>
            <a:r>
              <a:rPr lang="en-US" sz="19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trovare il giusto equilibrio tra autonomia e direzione strategica; </a:t>
            </a:r>
          </a:p>
          <a:p>
            <a:pPr marL="235267" lvl="1" indent="-117634" algn="l">
              <a:lnSpc>
                <a:spcPts val="2219"/>
              </a:lnSpc>
              <a:buFont typeface="Arial"/>
              <a:buChar char="•"/>
            </a:pPr>
            <a:r>
              <a:rPr lang="en-US" sz="195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ispirare e motivare i dipendenti a distanza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0" y="7789875"/>
            <a:ext cx="7162800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4370" lvl="2" indent="-224790" algn="l">
              <a:lnSpc>
                <a:spcPts val="2160"/>
              </a:lnSpc>
              <a:buFont typeface="Arial"/>
              <a:buChar char="⚬"/>
            </a:pP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 distanza fisica non deve tradursi in distanza mentale;</a:t>
            </a:r>
          </a:p>
          <a:p>
            <a:pPr marL="674370" lvl="2" indent="-224790" algn="l">
              <a:lnSpc>
                <a:spcPts val="2160"/>
              </a:lnSpc>
              <a:buFont typeface="Arial"/>
              <a:buChar char="⚬"/>
            </a:pP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Garantire che tutti condividano una comprensione comune degli obiettivi e dei valori dell’organizzazione;</a:t>
            </a:r>
          </a:p>
          <a:p>
            <a:pPr marL="674370" lvl="2" indent="-224790" algn="l">
              <a:lnSpc>
                <a:spcPts val="2160"/>
              </a:lnSpc>
              <a:buFont typeface="Arial"/>
              <a:buChar char="⚬"/>
            </a:pP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Progettare piattaforme in modo tale che consentano non solo flussi di informazioni, ma anche scambi culturali e la formazione di un'identità comune.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1837" y="3057165"/>
            <a:ext cx="6076398" cy="1739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1300" lvl="1" indent="-120650" algn="l">
              <a:lnSpc>
                <a:spcPts val="2276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Non può basarsi solo sulla tecnologia digitale</a:t>
            </a:r>
          </a:p>
          <a:p>
            <a:pPr marL="241300" lvl="1" indent="-120650" algn="l">
              <a:lnSpc>
                <a:spcPts val="2276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Mantenere rituali e tradizioni, anche se solo in forma digitale</a:t>
            </a:r>
          </a:p>
          <a:p>
            <a:pPr marL="241300" lvl="1" indent="-120650" algn="l">
              <a:lnSpc>
                <a:spcPts val="2276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Impostare canali di comunicazione per il networking e lo scambio all'interno dell'organizzazione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1837" y="5767213"/>
            <a:ext cx="5446573" cy="1168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1300" lvl="1" indent="-120650" algn="just">
              <a:lnSpc>
                <a:spcPts val="2276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Utilizzali per la mediazione culturale</a:t>
            </a:r>
          </a:p>
          <a:p>
            <a:pPr marL="241300" lvl="1" indent="-120650" algn="l">
              <a:lnSpc>
                <a:spcPts val="2276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Esaminare se rafforzano la cultura aziendale o portano alla frammentazione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827141" y="2436431"/>
            <a:ext cx="5839385" cy="344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09"/>
              </a:lnSpc>
            </a:pPr>
            <a:r>
              <a:rPr lang="en-US" sz="2310" b="1" spc="-69">
                <a:solidFill>
                  <a:srgbClr val="0E8388"/>
                </a:solidFill>
                <a:latin typeface="Poppins Bold"/>
                <a:ea typeface="Poppins Bold"/>
                <a:cs typeface="Poppins Bold"/>
                <a:sym typeface="Poppins Bold"/>
              </a:rPr>
              <a:t>ADATTAMENTO DEGLI STILI DI GESTIONE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5981" y="7306961"/>
            <a:ext cx="5446574" cy="33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34"/>
              </a:lnSpc>
            </a:pPr>
            <a:r>
              <a:rPr lang="en-US" sz="2154" b="1" spc="-64">
                <a:solidFill>
                  <a:srgbClr val="0E8388"/>
                </a:solidFill>
                <a:latin typeface="Poppins Bold"/>
                <a:ea typeface="Poppins Bold"/>
                <a:cs typeface="Poppins Bold"/>
                <a:sym typeface="Poppins Bold"/>
              </a:rPr>
              <a:t>COMUNICAZIONE CHIARA DEGLI OBIETTIVI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75981" y="2436431"/>
            <a:ext cx="4585743" cy="344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609"/>
              </a:lnSpc>
            </a:pPr>
            <a:r>
              <a:rPr lang="en-US" sz="2310" b="1" spc="-69">
                <a:solidFill>
                  <a:srgbClr val="0E8388"/>
                </a:solidFill>
                <a:latin typeface="Poppins Bold"/>
                <a:ea typeface="Poppins Bold"/>
                <a:cs typeface="Poppins Bold"/>
                <a:sym typeface="Poppins Bold"/>
              </a:rPr>
              <a:t>ADATTAMENTO ORGANIZZATIVO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587847" y="5133975"/>
            <a:ext cx="4317973" cy="1030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77"/>
              </a:lnSpc>
            </a:pPr>
            <a:r>
              <a:rPr lang="en-US" sz="2370" b="1" spc="-71">
                <a:solidFill>
                  <a:srgbClr val="0E8388"/>
                </a:solidFill>
                <a:latin typeface="Poppins Bold"/>
                <a:ea typeface="Poppins Bold"/>
                <a:cs typeface="Poppins Bold"/>
                <a:sym typeface="Poppins Bold"/>
              </a:rPr>
              <a:t>PROMOZIONE DELL'AUTOGESTIONE E DELL'INIZIATIVA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2056538" y="5177938"/>
            <a:ext cx="5446574" cy="344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609"/>
              </a:lnSpc>
            </a:pPr>
            <a:r>
              <a:rPr lang="en-US" sz="2310" b="1" spc="-69">
                <a:solidFill>
                  <a:srgbClr val="0E8388"/>
                </a:solidFill>
                <a:latin typeface="Poppins Bold"/>
                <a:ea typeface="Poppins Bold"/>
                <a:cs typeface="Poppins Bold"/>
                <a:sym typeface="Poppins Bold"/>
              </a:rPr>
              <a:t>STRUMENTI DIGITALI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587847" y="6222993"/>
            <a:ext cx="5538987" cy="3003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7170" lvl="1" indent="-108585" algn="l">
              <a:lnSpc>
                <a:spcPts val="2658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Obiettivo: libertà all'interno di un quadro definito, ad esempio accordi in-target: consentire libertà per approcci individuali ma definire comunque chiaramente i risultati da raggiungere</a:t>
            </a:r>
          </a:p>
          <a:p>
            <a:pPr marL="217170" lvl="1" indent="-108585" algn="l">
              <a:lnSpc>
                <a:spcPts val="2658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Sfida: fornire una guida adeguata senza limitare l'autonomia personale dei dipendenti. </a:t>
            </a:r>
          </a:p>
          <a:p>
            <a:pPr marL="217170" lvl="1" indent="-108585" algn="l">
              <a:lnSpc>
                <a:spcPts val="2658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Ideale: cultura che premia l'iniziativa ma offre anche supporto di fronte alle sfide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87613" y="209423"/>
            <a:ext cx="15773400" cy="184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13"/>
              </a:lnSpc>
            </a:pPr>
            <a:r>
              <a:rPr lang="en-US" sz="6207" b="1" spc="-18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Come si può cambiare la cultura attraverso il lavoro a distanza?</a:t>
            </a:r>
          </a:p>
        </p:txBody>
      </p:sp>
      <p:sp>
        <p:nvSpPr>
          <p:cNvPr id="23" name="Freeform 23"/>
          <p:cNvSpPr/>
          <p:nvPr/>
        </p:nvSpPr>
        <p:spPr>
          <a:xfrm>
            <a:off x="-1342907" y="10009200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1716" y="724240"/>
            <a:ext cx="15773400" cy="970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48"/>
              </a:lnSpc>
            </a:pPr>
            <a:r>
              <a:rPr lang="en-US" sz="6326" b="1" spc="-18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ESEMPI PRATICI</a:t>
            </a:r>
          </a:p>
        </p:txBody>
      </p:sp>
      <p:sp>
        <p:nvSpPr>
          <p:cNvPr id="3" name="Freeform 3" descr="Pubblico di destinazione con riempimento solido"/>
          <p:cNvSpPr/>
          <p:nvPr/>
        </p:nvSpPr>
        <p:spPr>
          <a:xfrm>
            <a:off x="998082" y="2314537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901440" y="2587227"/>
            <a:ext cx="13524653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54"/>
              </a:lnSpc>
            </a:pPr>
            <a:r>
              <a:rPr lang="en-US" sz="296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Promuovere la fidelizzazione dei dipendenti attraverso misure mirate:</a:t>
            </a:r>
          </a:p>
          <a:p>
            <a:pPr marL="297854" lvl="1" indent="-148927" algn="l">
              <a:lnSpc>
                <a:spcPts val="2962"/>
              </a:lnSpc>
              <a:buFont typeface="Arial"/>
              <a:buChar char="•"/>
            </a:pPr>
            <a:r>
              <a:rPr lang="en-US" sz="246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orari di lavoro flessibili, </a:t>
            </a:r>
          </a:p>
          <a:p>
            <a:pPr marL="297854" lvl="1" indent="-148927" algn="l">
              <a:lnSpc>
                <a:spcPts val="2962"/>
              </a:lnSpc>
              <a:buFont typeface="Arial"/>
              <a:buChar char="•"/>
            </a:pPr>
            <a:r>
              <a:rPr lang="en-US" sz="246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sedi flessibili, </a:t>
            </a:r>
          </a:p>
          <a:p>
            <a:pPr marL="297854" lvl="1" indent="-148927" algn="l">
              <a:lnSpc>
                <a:spcPts val="2962"/>
              </a:lnSpc>
              <a:buFont typeface="Arial"/>
              <a:buChar char="•"/>
            </a:pPr>
            <a:r>
              <a:rPr lang="en-US" sz="246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combinando lavoro in loco e da remoto</a:t>
            </a:r>
          </a:p>
        </p:txBody>
      </p:sp>
      <p:sp>
        <p:nvSpPr>
          <p:cNvPr id="5" name="Freeform 5" descr="Insegnante con riempimento solido"/>
          <p:cNvSpPr/>
          <p:nvPr/>
        </p:nvSpPr>
        <p:spPr>
          <a:xfrm>
            <a:off x="1032933" y="4912375"/>
            <a:ext cx="1782233" cy="1782233"/>
          </a:xfrm>
          <a:custGeom>
            <a:avLst/>
            <a:gdLst/>
            <a:ahLst/>
            <a:cxnLst/>
            <a:rect l="l" t="t" r="r" b="b"/>
            <a:pathLst>
              <a:path w="1782233" h="1782233">
                <a:moveTo>
                  <a:pt x="0" y="0"/>
                </a:moveTo>
                <a:lnTo>
                  <a:pt x="1782233" y="0"/>
                </a:lnTo>
                <a:lnTo>
                  <a:pt x="1782233" y="1782233"/>
                </a:lnTo>
                <a:lnTo>
                  <a:pt x="0" y="1782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918373" y="4779645"/>
            <a:ext cx="13524653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Progettare processi di onboarding innovativi:</a:t>
            </a:r>
          </a:p>
          <a:p>
            <a:pPr marL="301625" lvl="1" indent="-150812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Comunicare la cultura aziendale è fondamentale.</a:t>
            </a:r>
          </a:p>
          <a:p>
            <a:pPr marL="301625" lvl="1" indent="-150812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Prendi in considerazione sia gli elementi fisici che quelli virtuali dell'onboarding.</a:t>
            </a:r>
          </a:p>
          <a:p>
            <a:pPr marL="301625" lvl="1" indent="-150812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 programmi di sponsorizzazione e il feedback regolare sono essenziali per promuovere il senso di appartenenza.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01439" y="7533418"/>
            <a:ext cx="13524653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Adattare l'infrastruttura dell'ufficio:</a:t>
            </a:r>
          </a:p>
          <a:p>
            <a:pPr marL="301625" lvl="1" indent="-150812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L'ambiente fisico dell'ufficio dovrebbe essere progettato per supportare sia il lavoro individuale che quello di squadra.</a:t>
            </a:r>
          </a:p>
          <a:p>
            <a:pPr marL="301625" lvl="1" indent="-150812" algn="l">
              <a:lnSpc>
                <a:spcPts val="29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Dovrebbe anche riflettere i valori dell'organizzazione.</a:t>
            </a:r>
          </a:p>
        </p:txBody>
      </p:sp>
      <p:sp>
        <p:nvSpPr>
          <p:cNvPr id="8" name="Freeform 8" descr="Città con riempimento solido"/>
          <p:cNvSpPr/>
          <p:nvPr/>
        </p:nvSpPr>
        <p:spPr>
          <a:xfrm>
            <a:off x="1281716" y="7734300"/>
            <a:ext cx="1490133" cy="1490133"/>
          </a:xfrm>
          <a:custGeom>
            <a:avLst/>
            <a:gdLst/>
            <a:ahLst/>
            <a:cxnLst/>
            <a:rect l="l" t="t" r="r" b="b"/>
            <a:pathLst>
              <a:path w="1490133" h="1490133">
                <a:moveTo>
                  <a:pt x="0" y="0"/>
                </a:moveTo>
                <a:lnTo>
                  <a:pt x="1490133" y="0"/>
                </a:lnTo>
                <a:lnTo>
                  <a:pt x="1490133" y="1490133"/>
                </a:lnTo>
                <a:lnTo>
                  <a:pt x="0" y="14901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602057">
            <a:off x="12407590" y="-1133853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48" b="-48"/>
            </a:stretch>
          </a:blipFill>
        </p:spPr>
      </p:sp>
      <p:sp>
        <p:nvSpPr>
          <p:cNvPr id="10" name="Freeform 10"/>
          <p:cNvSpPr/>
          <p:nvPr/>
        </p:nvSpPr>
        <p:spPr>
          <a:xfrm rot="-201626" flipV="1">
            <a:off x="-440482" y="-1192452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" b="-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42907" y="9560041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131384" y="9560041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600" y="1642573"/>
            <a:ext cx="18516600" cy="8644427"/>
          </a:xfrm>
          <a:custGeom>
            <a:avLst/>
            <a:gdLst/>
            <a:ahLst/>
            <a:cxnLst/>
            <a:rect l="l" t="t" r="r" b="b"/>
            <a:pathLst>
              <a:path w="18516600" h="8644427">
                <a:moveTo>
                  <a:pt x="0" y="0"/>
                </a:moveTo>
                <a:lnTo>
                  <a:pt x="18516600" y="0"/>
                </a:lnTo>
                <a:lnTo>
                  <a:pt x="18516600" y="8644427"/>
                </a:lnTo>
                <a:lnTo>
                  <a:pt x="0" y="86444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81716" y="724240"/>
            <a:ext cx="15773400" cy="177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48"/>
              </a:lnSpc>
            </a:pPr>
            <a:r>
              <a:rPr lang="en-US" sz="6326" b="1" spc="-18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CONCLUSIONE</a:t>
            </a:r>
          </a:p>
          <a:p>
            <a:pPr marL="0" lvl="0" indent="0" algn="ctr">
              <a:lnSpc>
                <a:spcPts val="7148"/>
              </a:lnSpc>
            </a:pPr>
            <a:r>
              <a:rPr lang="en-US" sz="5000" b="1" spc="-189">
                <a:solidFill>
                  <a:srgbClr val="808080"/>
                </a:solidFill>
                <a:latin typeface="Poppins Bold"/>
                <a:ea typeface="Poppins Bold"/>
                <a:cs typeface="Poppins Bold"/>
                <a:sym typeface="Poppins Bold"/>
              </a:rPr>
              <a:t>5 CONSIGLI PER IL TEAM BUILDING A DISTANZA</a:t>
            </a:r>
          </a:p>
        </p:txBody>
      </p:sp>
      <p:sp>
        <p:nvSpPr>
          <p:cNvPr id="4" name="Freeform 4" descr="Distintivo 1 con riempimento solido"/>
          <p:cNvSpPr/>
          <p:nvPr/>
        </p:nvSpPr>
        <p:spPr>
          <a:xfrm>
            <a:off x="3352800" y="375937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499854" y="3870255"/>
            <a:ext cx="1178052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MANTIENI I RITUALI ANCHE VIRTUALMENTE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02113" y="7484435"/>
            <a:ext cx="3060765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CUCINA AZIENDALE A PRANZO</a:t>
            </a:r>
          </a:p>
        </p:txBody>
      </p:sp>
      <p:sp>
        <p:nvSpPr>
          <p:cNvPr id="7" name="Freeform 7"/>
          <p:cNvSpPr/>
          <p:nvPr/>
        </p:nvSpPr>
        <p:spPr>
          <a:xfrm>
            <a:off x="6284133" y="5479329"/>
            <a:ext cx="1714500" cy="1660593"/>
          </a:xfrm>
          <a:custGeom>
            <a:avLst/>
            <a:gdLst/>
            <a:ahLst/>
            <a:cxnLst/>
            <a:rect l="l" t="t" r="r" b="b"/>
            <a:pathLst>
              <a:path w="1714500" h="1660593">
                <a:moveTo>
                  <a:pt x="0" y="0"/>
                </a:moveTo>
                <a:lnTo>
                  <a:pt x="1714500" y="0"/>
                </a:lnTo>
                <a:lnTo>
                  <a:pt x="1714500" y="1660593"/>
                </a:lnTo>
                <a:lnTo>
                  <a:pt x="0" y="1660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623" b="-162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7082" y="5489573"/>
            <a:ext cx="1714500" cy="1660593"/>
          </a:xfrm>
          <a:custGeom>
            <a:avLst/>
            <a:gdLst/>
            <a:ahLst/>
            <a:cxnLst/>
            <a:rect l="l" t="t" r="r" b="b"/>
            <a:pathLst>
              <a:path w="1714500" h="1660593">
                <a:moveTo>
                  <a:pt x="0" y="0"/>
                </a:moveTo>
                <a:lnTo>
                  <a:pt x="1714500" y="0"/>
                </a:lnTo>
                <a:lnTo>
                  <a:pt x="1714500" y="1660593"/>
                </a:lnTo>
                <a:lnTo>
                  <a:pt x="0" y="1660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623" b="-162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41772" y="7522536"/>
            <a:ext cx="2865120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RIUNIONI SETTIMANALI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45039" y="7484434"/>
            <a:ext cx="3065125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CREA UNA PLAYLIST AZIENDALE CONDIVISA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584668" y="7510171"/>
            <a:ext cx="2640842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GIOCA A CALCIO BALILLA ONLINE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520351" y="5474647"/>
            <a:ext cx="1714500" cy="1660593"/>
          </a:xfrm>
          <a:custGeom>
            <a:avLst/>
            <a:gdLst/>
            <a:ahLst/>
            <a:cxnLst/>
            <a:rect l="l" t="t" r="r" b="b"/>
            <a:pathLst>
              <a:path w="1714500" h="1660593">
                <a:moveTo>
                  <a:pt x="0" y="0"/>
                </a:moveTo>
                <a:lnTo>
                  <a:pt x="1714500" y="0"/>
                </a:lnTo>
                <a:lnTo>
                  <a:pt x="1714500" y="1660593"/>
                </a:lnTo>
                <a:lnTo>
                  <a:pt x="0" y="1660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623" b="-162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039372" y="5453923"/>
            <a:ext cx="1714500" cy="1660593"/>
          </a:xfrm>
          <a:custGeom>
            <a:avLst/>
            <a:gdLst/>
            <a:ahLst/>
            <a:cxnLst/>
            <a:rect l="l" t="t" r="r" b="b"/>
            <a:pathLst>
              <a:path w="1714500" h="1660593">
                <a:moveTo>
                  <a:pt x="0" y="0"/>
                </a:moveTo>
                <a:lnTo>
                  <a:pt x="1714500" y="0"/>
                </a:lnTo>
                <a:lnTo>
                  <a:pt x="1714500" y="1660593"/>
                </a:lnTo>
                <a:lnTo>
                  <a:pt x="0" y="1660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623" b="-1623"/>
            </a:stretch>
          </a:blipFill>
        </p:spPr>
      </p:sp>
      <p:sp>
        <p:nvSpPr>
          <p:cNvPr id="14" name="Freeform 14" descr="Tavolo e sedie con imbottitura solida"/>
          <p:cNvSpPr/>
          <p:nvPr/>
        </p:nvSpPr>
        <p:spPr>
          <a:xfrm>
            <a:off x="6675295" y="5677105"/>
            <a:ext cx="914400" cy="1295400"/>
          </a:xfrm>
          <a:custGeom>
            <a:avLst/>
            <a:gdLst/>
            <a:ahLst/>
            <a:cxnLst/>
            <a:rect l="l" t="t" r="r" b="b"/>
            <a:pathLst>
              <a:path w="914400" h="1295400">
                <a:moveTo>
                  <a:pt x="0" y="0"/>
                </a:moveTo>
                <a:lnTo>
                  <a:pt x="914400" y="0"/>
                </a:lnTo>
                <a:lnTo>
                  <a:pt x="914400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0833" r="-20833"/>
            </a:stretch>
          </a:blipFill>
        </p:spPr>
      </p:sp>
      <p:sp>
        <p:nvSpPr>
          <p:cNvPr id="15" name="Freeform 15" descr="Disk jockey femmina con riempimento solido"/>
          <p:cNvSpPr/>
          <p:nvPr/>
        </p:nvSpPr>
        <p:spPr>
          <a:xfrm>
            <a:off x="10920401" y="5867605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 descr="Riunione online con riempimento pieno"/>
          <p:cNvSpPr/>
          <p:nvPr/>
        </p:nvSpPr>
        <p:spPr>
          <a:xfrm>
            <a:off x="2017132" y="5862669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 descr="Porta da calcio con riempimento solido"/>
          <p:cNvSpPr/>
          <p:nvPr/>
        </p:nvSpPr>
        <p:spPr>
          <a:xfrm>
            <a:off x="15439422" y="586267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Distintivo 1 con riempimento solido"/>
          <p:cNvSpPr/>
          <p:nvPr/>
        </p:nvSpPr>
        <p:spPr>
          <a:xfrm>
            <a:off x="3352800" y="375937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12001500"/>
            <a:ext cx="18826020" cy="22288500"/>
          </a:xfrm>
          <a:custGeom>
            <a:avLst/>
            <a:gdLst/>
            <a:ahLst/>
            <a:cxnLst/>
            <a:rect l="l" t="t" r="r" b="b"/>
            <a:pathLst>
              <a:path w="18826020" h="22288500">
                <a:moveTo>
                  <a:pt x="0" y="0"/>
                </a:moveTo>
                <a:lnTo>
                  <a:pt x="18826020" y="0"/>
                </a:lnTo>
                <a:lnTo>
                  <a:pt x="18826020" y="22288500"/>
                </a:lnTo>
                <a:lnTo>
                  <a:pt x="0" y="22288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 descr="Distintivo 3 con riempimento solido"/>
          <p:cNvSpPr/>
          <p:nvPr/>
        </p:nvSpPr>
        <p:spPr>
          <a:xfrm>
            <a:off x="3352800" y="375937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18272" y="5266936"/>
            <a:ext cx="1714500" cy="1660593"/>
          </a:xfrm>
          <a:custGeom>
            <a:avLst/>
            <a:gdLst/>
            <a:ahLst/>
            <a:cxnLst/>
            <a:rect l="l" t="t" r="r" b="b"/>
            <a:pathLst>
              <a:path w="1714500" h="1660593">
                <a:moveTo>
                  <a:pt x="0" y="0"/>
                </a:moveTo>
                <a:lnTo>
                  <a:pt x="1714500" y="0"/>
                </a:lnTo>
                <a:lnTo>
                  <a:pt x="1714500" y="1660593"/>
                </a:lnTo>
                <a:lnTo>
                  <a:pt x="0" y="16605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623" b="-1623"/>
            </a:stretch>
          </a:blipFill>
        </p:spPr>
      </p:sp>
      <p:sp>
        <p:nvSpPr>
          <p:cNvPr id="6" name="Freeform 6" descr="Saluti con riempimento solido"/>
          <p:cNvSpPr/>
          <p:nvPr/>
        </p:nvSpPr>
        <p:spPr>
          <a:xfrm>
            <a:off x="5059572" y="5518150"/>
            <a:ext cx="1231900" cy="1231900"/>
          </a:xfrm>
          <a:custGeom>
            <a:avLst/>
            <a:gdLst/>
            <a:ahLst/>
            <a:cxnLst/>
            <a:rect l="l" t="t" r="r" b="b"/>
            <a:pathLst>
              <a:path w="1231900" h="1231900">
                <a:moveTo>
                  <a:pt x="0" y="0"/>
                </a:moveTo>
                <a:lnTo>
                  <a:pt x="1231900" y="0"/>
                </a:lnTo>
                <a:lnTo>
                  <a:pt x="1231900" y="1231900"/>
                </a:lnTo>
                <a:lnTo>
                  <a:pt x="0" y="12319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790130" y="5223808"/>
            <a:ext cx="1714500" cy="1703721"/>
            <a:chOff x="0" y="0"/>
            <a:chExt cx="2286000" cy="22716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86000" cy="2214124"/>
            </a:xfrm>
            <a:custGeom>
              <a:avLst/>
              <a:gdLst/>
              <a:ahLst/>
              <a:cxnLst/>
              <a:rect l="l" t="t" r="r" b="b"/>
              <a:pathLst>
                <a:path w="2286000" h="2214124">
                  <a:moveTo>
                    <a:pt x="0" y="0"/>
                  </a:moveTo>
                  <a:lnTo>
                    <a:pt x="2286000" y="0"/>
                  </a:lnTo>
                  <a:lnTo>
                    <a:pt x="2286000" y="2214124"/>
                  </a:lnTo>
                  <a:lnTo>
                    <a:pt x="0" y="2214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1623" b="-1623"/>
              </a:stretch>
            </a:blipFill>
          </p:spPr>
        </p:sp>
        <p:sp>
          <p:nvSpPr>
            <p:cNvPr id="9" name="Freeform 9" descr="Commento Mi piace con riempimento pieno"/>
            <p:cNvSpPr/>
            <p:nvPr/>
          </p:nvSpPr>
          <p:spPr>
            <a:xfrm>
              <a:off x="158115" y="301857"/>
              <a:ext cx="1969771" cy="1969771"/>
            </a:xfrm>
            <a:custGeom>
              <a:avLst/>
              <a:gdLst/>
              <a:ahLst/>
              <a:cxnLst/>
              <a:rect l="l" t="t" r="r" b="b"/>
              <a:pathLst>
                <a:path w="1969771" h="1969771">
                  <a:moveTo>
                    <a:pt x="0" y="0"/>
                  </a:moveTo>
                  <a:lnTo>
                    <a:pt x="1969770" y="0"/>
                  </a:lnTo>
                  <a:lnTo>
                    <a:pt x="1969770" y="1969771"/>
                  </a:lnTo>
                  <a:lnTo>
                    <a:pt x="0" y="1969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0" y="-26665"/>
            <a:ext cx="18288000" cy="4700443"/>
            <a:chOff x="0" y="0"/>
            <a:chExt cx="4816593" cy="12379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1237977"/>
            </a:xfrm>
            <a:custGeom>
              <a:avLst/>
              <a:gdLst/>
              <a:ahLst/>
              <a:cxnLst/>
              <a:rect l="l" t="t" r="r" b="b"/>
              <a:pathLst>
                <a:path w="4816592" h="1237977">
                  <a:moveTo>
                    <a:pt x="0" y="0"/>
                  </a:moveTo>
                  <a:lnTo>
                    <a:pt x="4816592" y="0"/>
                  </a:lnTo>
                  <a:lnTo>
                    <a:pt x="4816592" y="1237977"/>
                  </a:lnTo>
                  <a:lnTo>
                    <a:pt x="0" y="1237977"/>
                  </a:lnTo>
                  <a:close/>
                </a:path>
              </a:pathLst>
            </a:custGeom>
            <a:solidFill>
              <a:srgbClr val="E5F7E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4816593" cy="12475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0"/>
                </a:lnSpc>
              </a:pPr>
              <a:endParaRPr/>
            </a:p>
          </p:txBody>
        </p:sp>
      </p:grpSp>
      <p:sp>
        <p:nvSpPr>
          <p:cNvPr id="13" name="Freeform 13" descr="Distintivo con riempimento solido"/>
          <p:cNvSpPr/>
          <p:nvPr/>
        </p:nvSpPr>
        <p:spPr>
          <a:xfrm>
            <a:off x="4361072" y="375937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81716" y="724240"/>
            <a:ext cx="15773400" cy="177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48"/>
              </a:lnSpc>
            </a:pPr>
            <a:r>
              <a:rPr lang="en-US" sz="6326" b="1" spc="-18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CONCLUSIONE</a:t>
            </a:r>
          </a:p>
          <a:p>
            <a:pPr marL="0" lvl="0" indent="0" algn="ctr">
              <a:lnSpc>
                <a:spcPts val="7148"/>
              </a:lnSpc>
            </a:pPr>
            <a:r>
              <a:rPr lang="en-US" sz="5000" b="1" spc="-189">
                <a:solidFill>
                  <a:srgbClr val="808080"/>
                </a:solidFill>
                <a:latin typeface="Poppins Bold"/>
                <a:ea typeface="Poppins Bold"/>
                <a:cs typeface="Poppins Bold"/>
                <a:sym typeface="Poppins Bold"/>
              </a:rPr>
              <a:t>5 CONSIGLI PER IL TEAM BUILDING A DISTANZA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78780" y="3878440"/>
            <a:ext cx="1178052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CELEBRA GLI EVENTI QUOTIDIANI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91686" y="7400925"/>
            <a:ext cx="4967672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CHIEDI AI COLLEGHI DI CONDIVIDERE I MOMENTI SALIENTI DELLA SETTIMANA TRASCORSA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69040" y="7401874"/>
            <a:ext cx="4811041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PROGETTA BIGLIETTI MOTIVAZIONALI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5262" y="-7579244"/>
            <a:ext cx="18443262" cy="18039152"/>
          </a:xfrm>
          <a:custGeom>
            <a:avLst/>
            <a:gdLst/>
            <a:ahLst/>
            <a:cxnLst/>
            <a:rect l="l" t="t" r="r" b="b"/>
            <a:pathLst>
              <a:path w="18443262" h="18039152">
                <a:moveTo>
                  <a:pt x="0" y="0"/>
                </a:moveTo>
                <a:lnTo>
                  <a:pt x="18443262" y="0"/>
                </a:lnTo>
                <a:lnTo>
                  <a:pt x="18443262" y="18039152"/>
                </a:lnTo>
                <a:lnTo>
                  <a:pt x="0" y="18039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 descr="Distintivo 1 con riempimento solido"/>
          <p:cNvSpPr/>
          <p:nvPr/>
        </p:nvSpPr>
        <p:spPr>
          <a:xfrm>
            <a:off x="3352800" y="375937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69663" y="5550409"/>
            <a:ext cx="1714500" cy="1660593"/>
          </a:xfrm>
          <a:custGeom>
            <a:avLst/>
            <a:gdLst/>
            <a:ahLst/>
            <a:cxnLst/>
            <a:rect l="l" t="t" r="r" b="b"/>
            <a:pathLst>
              <a:path w="1714500" h="1660593">
                <a:moveTo>
                  <a:pt x="0" y="0"/>
                </a:moveTo>
                <a:lnTo>
                  <a:pt x="1714500" y="0"/>
                </a:lnTo>
                <a:lnTo>
                  <a:pt x="1714500" y="1660593"/>
                </a:lnTo>
                <a:lnTo>
                  <a:pt x="0" y="1660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623" b="-162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56375" y="5267209"/>
            <a:ext cx="1714500" cy="1660593"/>
          </a:xfrm>
          <a:custGeom>
            <a:avLst/>
            <a:gdLst/>
            <a:ahLst/>
            <a:cxnLst/>
            <a:rect l="l" t="t" r="r" b="b"/>
            <a:pathLst>
              <a:path w="1714500" h="1660593">
                <a:moveTo>
                  <a:pt x="0" y="0"/>
                </a:moveTo>
                <a:lnTo>
                  <a:pt x="1714500" y="0"/>
                </a:lnTo>
                <a:lnTo>
                  <a:pt x="1714500" y="1660593"/>
                </a:lnTo>
                <a:lnTo>
                  <a:pt x="0" y="1660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623" b="-1623"/>
            </a:stretch>
          </a:blipFill>
        </p:spPr>
      </p:sp>
      <p:sp>
        <p:nvSpPr>
          <p:cNvPr id="6" name="Freeform 6" descr="Pedalare con persone con riempimento solido"/>
          <p:cNvSpPr/>
          <p:nvPr/>
        </p:nvSpPr>
        <p:spPr>
          <a:xfrm>
            <a:off x="14456425" y="559519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 descr="Fumetto di chat con riempimento pieno"/>
          <p:cNvSpPr/>
          <p:nvPr/>
        </p:nvSpPr>
        <p:spPr>
          <a:xfrm>
            <a:off x="2369713" y="5923506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213044" y="5550409"/>
            <a:ext cx="1714500" cy="1660593"/>
            <a:chOff x="0" y="0"/>
            <a:chExt cx="2286000" cy="22141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6000" cy="2214124"/>
            </a:xfrm>
            <a:custGeom>
              <a:avLst/>
              <a:gdLst/>
              <a:ahLst/>
              <a:cxnLst/>
              <a:rect l="l" t="t" r="r" b="b"/>
              <a:pathLst>
                <a:path w="2286000" h="2214124">
                  <a:moveTo>
                    <a:pt x="0" y="0"/>
                  </a:moveTo>
                  <a:lnTo>
                    <a:pt x="2286000" y="0"/>
                  </a:lnTo>
                  <a:lnTo>
                    <a:pt x="2286000" y="2214124"/>
                  </a:lnTo>
                  <a:lnTo>
                    <a:pt x="0" y="2214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1623" b="-1623"/>
              </a:stretch>
            </a:blipFill>
          </p:spPr>
        </p:sp>
        <p:sp>
          <p:nvSpPr>
            <p:cNvPr id="10" name="Freeform 10" descr="Riunione online con riempimento pieno"/>
            <p:cNvSpPr/>
            <p:nvPr/>
          </p:nvSpPr>
          <p:spPr>
            <a:xfrm>
              <a:off x="489689" y="497260"/>
              <a:ext cx="1219200" cy="1219200"/>
            </a:xfrm>
            <a:custGeom>
              <a:avLst/>
              <a:gdLst/>
              <a:ahLst/>
              <a:cxnLst/>
              <a:rect l="l" t="t" r="r" b="b"/>
              <a:pathLst>
                <a:path w="1219200" h="1219200">
                  <a:moveTo>
                    <a:pt x="0" y="0"/>
                  </a:moveTo>
                  <a:lnTo>
                    <a:pt x="1219200" y="0"/>
                  </a:lnTo>
                  <a:lnTo>
                    <a:pt x="1219200" y="1219200"/>
                  </a:lnTo>
                  <a:lnTo>
                    <a:pt x="0" y="121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18288000" cy="5063181"/>
            <a:chOff x="0" y="0"/>
            <a:chExt cx="4816593" cy="133351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1333513"/>
            </a:xfrm>
            <a:custGeom>
              <a:avLst/>
              <a:gdLst/>
              <a:ahLst/>
              <a:cxnLst/>
              <a:rect l="l" t="t" r="r" b="b"/>
              <a:pathLst>
                <a:path w="4816592" h="1333513">
                  <a:moveTo>
                    <a:pt x="0" y="0"/>
                  </a:moveTo>
                  <a:lnTo>
                    <a:pt x="4816592" y="0"/>
                  </a:lnTo>
                  <a:lnTo>
                    <a:pt x="4816592" y="1333513"/>
                  </a:lnTo>
                  <a:lnTo>
                    <a:pt x="0" y="1333513"/>
                  </a:lnTo>
                  <a:close/>
                </a:path>
              </a:pathLst>
            </a:custGeom>
            <a:solidFill>
              <a:srgbClr val="E5F7E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4816593" cy="13430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0"/>
                </a:lnSpc>
              </a:pPr>
              <a:endParaRPr/>
            </a:p>
          </p:txBody>
        </p:sp>
      </p:grpSp>
      <p:sp>
        <p:nvSpPr>
          <p:cNvPr id="14" name="Freeform 14" descr="Distintivo 3 con riempimento solido"/>
          <p:cNvSpPr/>
          <p:nvPr/>
        </p:nvSpPr>
        <p:spPr>
          <a:xfrm>
            <a:off x="4057785" y="4073703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281716" y="724240"/>
            <a:ext cx="15773400" cy="177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48"/>
              </a:lnSpc>
            </a:pPr>
            <a:r>
              <a:rPr lang="en-US" sz="6326" b="1" spc="-18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CONCLUSIONE</a:t>
            </a:r>
          </a:p>
          <a:p>
            <a:pPr marL="0" lvl="0" indent="0" algn="ctr">
              <a:lnSpc>
                <a:spcPts val="7148"/>
              </a:lnSpc>
            </a:pPr>
            <a:r>
              <a:rPr lang="en-US" sz="5000" b="1" spc="-189">
                <a:solidFill>
                  <a:srgbClr val="808080"/>
                </a:solidFill>
                <a:latin typeface="Poppins Bold"/>
                <a:ea typeface="Poppins Bold"/>
                <a:cs typeface="Poppins Bold"/>
                <a:sym typeface="Poppins Bold"/>
              </a:rPr>
              <a:t>5 CONSIGLI PER IL TEAM BUILDING A DISTANZA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38594" y="4192766"/>
            <a:ext cx="1178052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DAI VALORE AL CONTATTO PERSONALE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54704" y="7669656"/>
            <a:ext cx="3964410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ORGANIZZA STAND-UP MEETING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2432" y="7669656"/>
            <a:ext cx="3708961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USA LE CHAT, NON SOLO LE E-MAIL…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653586" y="7669656"/>
            <a:ext cx="2825565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…E ANCHE VIDEO CHAT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976461"/>
            <a:ext cx="18819344" cy="24263461"/>
          </a:xfrm>
          <a:custGeom>
            <a:avLst/>
            <a:gdLst/>
            <a:ahLst/>
            <a:cxnLst/>
            <a:rect l="l" t="t" r="r" b="b"/>
            <a:pathLst>
              <a:path w="18819344" h="24263461">
                <a:moveTo>
                  <a:pt x="0" y="0"/>
                </a:moveTo>
                <a:lnTo>
                  <a:pt x="18819344" y="0"/>
                </a:lnTo>
                <a:lnTo>
                  <a:pt x="18819344" y="24263461"/>
                </a:lnTo>
                <a:lnTo>
                  <a:pt x="0" y="242634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 descr="Distintivo 1 con riempimento solido"/>
          <p:cNvSpPr/>
          <p:nvPr/>
        </p:nvSpPr>
        <p:spPr>
          <a:xfrm>
            <a:off x="3352800" y="375937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42378" y="5266936"/>
            <a:ext cx="1714500" cy="1660593"/>
          </a:xfrm>
          <a:custGeom>
            <a:avLst/>
            <a:gdLst/>
            <a:ahLst/>
            <a:cxnLst/>
            <a:rect l="l" t="t" r="r" b="b"/>
            <a:pathLst>
              <a:path w="1714500" h="1660593">
                <a:moveTo>
                  <a:pt x="0" y="0"/>
                </a:moveTo>
                <a:lnTo>
                  <a:pt x="1714500" y="0"/>
                </a:lnTo>
                <a:lnTo>
                  <a:pt x="1714500" y="1660593"/>
                </a:lnTo>
                <a:lnTo>
                  <a:pt x="0" y="1660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623" b="-162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31122" y="5254414"/>
            <a:ext cx="1714500" cy="1660593"/>
          </a:xfrm>
          <a:custGeom>
            <a:avLst/>
            <a:gdLst/>
            <a:ahLst/>
            <a:cxnLst/>
            <a:rect l="l" t="t" r="r" b="b"/>
            <a:pathLst>
              <a:path w="1714500" h="1660593">
                <a:moveTo>
                  <a:pt x="0" y="0"/>
                </a:moveTo>
                <a:lnTo>
                  <a:pt x="1714500" y="0"/>
                </a:lnTo>
                <a:lnTo>
                  <a:pt x="1714500" y="1660593"/>
                </a:lnTo>
                <a:lnTo>
                  <a:pt x="0" y="1660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623" b="-1623"/>
            </a:stretch>
          </a:blipFill>
        </p:spPr>
      </p:sp>
      <p:sp>
        <p:nvSpPr>
          <p:cNvPr id="6" name="Freeform 6" descr="Torta con ripieno solido"/>
          <p:cNvSpPr/>
          <p:nvPr/>
        </p:nvSpPr>
        <p:spPr>
          <a:xfrm>
            <a:off x="4831172" y="5563832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 descr="Distintivo 3 con riempimento solido"/>
          <p:cNvSpPr/>
          <p:nvPr/>
        </p:nvSpPr>
        <p:spPr>
          <a:xfrm>
            <a:off x="3352800" y="375937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 descr="Pizza intera con ripieno solido"/>
          <p:cNvSpPr/>
          <p:nvPr/>
        </p:nvSpPr>
        <p:spPr>
          <a:xfrm>
            <a:off x="12606596" y="5597921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0" y="0"/>
            <a:ext cx="18288000" cy="4673778"/>
            <a:chOff x="0" y="0"/>
            <a:chExt cx="4816593" cy="123095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1230954"/>
            </a:xfrm>
            <a:custGeom>
              <a:avLst/>
              <a:gdLst/>
              <a:ahLst/>
              <a:cxnLst/>
              <a:rect l="l" t="t" r="r" b="b"/>
              <a:pathLst>
                <a:path w="4816592" h="1230954">
                  <a:moveTo>
                    <a:pt x="0" y="0"/>
                  </a:moveTo>
                  <a:lnTo>
                    <a:pt x="4816592" y="0"/>
                  </a:lnTo>
                  <a:lnTo>
                    <a:pt x="4816592" y="1230954"/>
                  </a:lnTo>
                  <a:lnTo>
                    <a:pt x="0" y="1230954"/>
                  </a:lnTo>
                  <a:close/>
                </a:path>
              </a:pathLst>
            </a:custGeom>
            <a:solidFill>
              <a:srgbClr val="E5F7E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4816593" cy="1240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0"/>
                </a:lnSpc>
              </a:pPr>
              <a:endParaRPr/>
            </a:p>
          </p:txBody>
        </p:sp>
      </p:grpSp>
      <p:sp>
        <p:nvSpPr>
          <p:cNvPr id="12" name="Freeform 12" descr="Distintivo 4 con riempimento solido"/>
          <p:cNvSpPr/>
          <p:nvPr/>
        </p:nvSpPr>
        <p:spPr>
          <a:xfrm>
            <a:off x="3352800" y="3773276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81716" y="724240"/>
            <a:ext cx="15773400" cy="177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48"/>
              </a:lnSpc>
            </a:pPr>
            <a:r>
              <a:rPr lang="en-US" sz="6326" b="1" spc="-18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CONCLUSIONE</a:t>
            </a:r>
          </a:p>
          <a:p>
            <a:pPr marL="0" lvl="0" indent="0" algn="ctr">
              <a:lnSpc>
                <a:spcPts val="7148"/>
              </a:lnSpc>
            </a:pPr>
            <a:r>
              <a:rPr lang="en-US" sz="5000" b="1" spc="-189">
                <a:solidFill>
                  <a:srgbClr val="808080"/>
                </a:solidFill>
                <a:latin typeface="Poppins Bold"/>
                <a:ea typeface="Poppins Bold"/>
                <a:cs typeface="Poppins Bold"/>
                <a:sym typeface="Poppins Bold"/>
              </a:rPr>
              <a:t>5 CONSIGLI PER IL TEAM BUILDING A DISTANZA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90329" y="3892339"/>
            <a:ext cx="1178052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ORGANIZZA PARTY ONLINE DA CASA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352800" y="7173547"/>
            <a:ext cx="370896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FESTEGGIA COMPLEANNI, ANNIVERSARI…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80589" y="7173547"/>
            <a:ext cx="4811041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ORGANIZZA EVENTI: CUCINA VIRTUALE, GIOCHI, ESCAPE ROOM DIGITALI...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Distintivo 1 con riempimento solido"/>
          <p:cNvSpPr/>
          <p:nvPr/>
        </p:nvSpPr>
        <p:spPr>
          <a:xfrm>
            <a:off x="3352800" y="375937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12015537"/>
            <a:ext cx="18826020" cy="22288500"/>
          </a:xfrm>
          <a:custGeom>
            <a:avLst/>
            <a:gdLst/>
            <a:ahLst/>
            <a:cxnLst/>
            <a:rect l="l" t="t" r="r" b="b"/>
            <a:pathLst>
              <a:path w="18826020" h="22288500">
                <a:moveTo>
                  <a:pt x="0" y="0"/>
                </a:moveTo>
                <a:lnTo>
                  <a:pt x="18826020" y="0"/>
                </a:lnTo>
                <a:lnTo>
                  <a:pt x="18826020" y="22288500"/>
                </a:lnTo>
                <a:lnTo>
                  <a:pt x="0" y="22288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 descr="Distintivo con riempimento solido"/>
          <p:cNvSpPr/>
          <p:nvPr/>
        </p:nvSpPr>
        <p:spPr>
          <a:xfrm>
            <a:off x="3352800" y="375937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 descr="Distintivo 3 con riempimento solido"/>
          <p:cNvSpPr/>
          <p:nvPr/>
        </p:nvSpPr>
        <p:spPr>
          <a:xfrm>
            <a:off x="3352800" y="375937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62839" y="5025742"/>
            <a:ext cx="1714500" cy="1660593"/>
          </a:xfrm>
          <a:custGeom>
            <a:avLst/>
            <a:gdLst/>
            <a:ahLst/>
            <a:cxnLst/>
            <a:rect l="l" t="t" r="r" b="b"/>
            <a:pathLst>
              <a:path w="1714500" h="1660593">
                <a:moveTo>
                  <a:pt x="0" y="0"/>
                </a:moveTo>
                <a:lnTo>
                  <a:pt x="1714500" y="0"/>
                </a:lnTo>
                <a:lnTo>
                  <a:pt x="1714500" y="1660593"/>
                </a:lnTo>
                <a:lnTo>
                  <a:pt x="0" y="16605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623" b="-162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6710" y="5019124"/>
            <a:ext cx="1714500" cy="1660593"/>
          </a:xfrm>
          <a:custGeom>
            <a:avLst/>
            <a:gdLst/>
            <a:ahLst/>
            <a:cxnLst/>
            <a:rect l="l" t="t" r="r" b="b"/>
            <a:pathLst>
              <a:path w="1714500" h="1660593">
                <a:moveTo>
                  <a:pt x="0" y="0"/>
                </a:moveTo>
                <a:lnTo>
                  <a:pt x="1714500" y="0"/>
                </a:lnTo>
                <a:lnTo>
                  <a:pt x="1714500" y="1660593"/>
                </a:lnTo>
                <a:lnTo>
                  <a:pt x="0" y="16605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623" b="-1623"/>
            </a:stretch>
          </a:blipFill>
        </p:spPr>
      </p:sp>
      <p:sp>
        <p:nvSpPr>
          <p:cNvPr id="8" name="Freeform 8" descr="Cassetta postale con riempimento solido"/>
          <p:cNvSpPr/>
          <p:nvPr/>
        </p:nvSpPr>
        <p:spPr>
          <a:xfrm>
            <a:off x="12326760" y="5358875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 descr="Busta aperta con riempimento solido"/>
          <p:cNvSpPr/>
          <p:nvPr/>
        </p:nvSpPr>
        <p:spPr>
          <a:xfrm>
            <a:off x="4862889" y="5346084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0"/>
            <a:ext cx="18288000" cy="4673778"/>
            <a:chOff x="0" y="0"/>
            <a:chExt cx="4816593" cy="123095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1230954"/>
            </a:xfrm>
            <a:custGeom>
              <a:avLst/>
              <a:gdLst/>
              <a:ahLst/>
              <a:cxnLst/>
              <a:rect l="l" t="t" r="r" b="b"/>
              <a:pathLst>
                <a:path w="4816592" h="1230954">
                  <a:moveTo>
                    <a:pt x="0" y="0"/>
                  </a:moveTo>
                  <a:lnTo>
                    <a:pt x="4816592" y="0"/>
                  </a:lnTo>
                  <a:lnTo>
                    <a:pt x="4816592" y="1230954"/>
                  </a:lnTo>
                  <a:lnTo>
                    <a:pt x="0" y="1230954"/>
                  </a:lnTo>
                  <a:close/>
                </a:path>
              </a:pathLst>
            </a:custGeom>
            <a:solidFill>
              <a:srgbClr val="E5F7E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4816593" cy="1240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0"/>
                </a:lnSpc>
              </a:pPr>
              <a:endParaRPr/>
            </a:p>
          </p:txBody>
        </p:sp>
      </p:grpSp>
      <p:sp>
        <p:nvSpPr>
          <p:cNvPr id="13" name="Freeform 13" descr="Distintivo 5 con riempimento solido"/>
          <p:cNvSpPr/>
          <p:nvPr/>
        </p:nvSpPr>
        <p:spPr>
          <a:xfrm>
            <a:off x="3948489" y="375937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81716" y="724240"/>
            <a:ext cx="15773400" cy="177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48"/>
              </a:lnSpc>
            </a:pPr>
            <a:r>
              <a:rPr lang="en-US" sz="6326" b="1" spc="-18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CONCLUSIONE</a:t>
            </a:r>
          </a:p>
          <a:p>
            <a:pPr marL="0" lvl="0" indent="0" algn="ctr">
              <a:lnSpc>
                <a:spcPts val="7148"/>
              </a:lnSpc>
            </a:pPr>
            <a:r>
              <a:rPr lang="en-US" sz="5000" b="1" spc="-189">
                <a:solidFill>
                  <a:srgbClr val="808080"/>
                </a:solidFill>
                <a:latin typeface="Poppins Bold"/>
                <a:ea typeface="Poppins Bold"/>
                <a:cs typeface="Poppins Bold"/>
                <a:sym typeface="Poppins Bold"/>
              </a:rPr>
              <a:t>5 CONSIGLI PER IL TEAM BUILDING A DISTANZA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064284" y="3878440"/>
            <a:ext cx="1178052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99"/>
              </a:lnSpc>
            </a:pPr>
            <a:r>
              <a:rPr lang="en-US" sz="39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INVIA BIGLIETTI DI AUGURI O REGALI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52800" y="6944947"/>
            <a:ext cx="3708961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PER GLI ANNIVERSARI INDIVIDUALI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78440" y="6944947"/>
            <a:ext cx="4811041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NON QUELLI DIGITALI! </a:t>
            </a:r>
          </a:p>
          <a:p>
            <a:pPr marL="0" lvl="0" indent="0" algn="ctr">
              <a:lnSpc>
                <a:spcPts val="3600"/>
              </a:lnSpc>
            </a:pPr>
            <a:r>
              <a:rPr lang="en-US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UNA CARTOLINA NELLA CASSETTA DELLE LETTERE È PIÙ PIACEVOLE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8993" y="7878849"/>
            <a:ext cx="11334218" cy="2410387"/>
          </a:xfrm>
          <a:custGeom>
            <a:avLst/>
            <a:gdLst/>
            <a:ahLst/>
            <a:cxnLst/>
            <a:rect l="l" t="t" r="r" b="b"/>
            <a:pathLst>
              <a:path w="11334218" h="2410387">
                <a:moveTo>
                  <a:pt x="0" y="0"/>
                </a:moveTo>
                <a:lnTo>
                  <a:pt x="11334218" y="0"/>
                </a:lnTo>
                <a:lnTo>
                  <a:pt x="11334218" y="2410387"/>
                </a:lnTo>
                <a:lnTo>
                  <a:pt x="0" y="241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721612">
            <a:off x="5837689" y="1742867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0"/>
                </a:moveTo>
                <a:lnTo>
                  <a:pt x="14314219" y="0"/>
                </a:lnTo>
                <a:lnTo>
                  <a:pt x="14314219" y="4992084"/>
                </a:lnTo>
                <a:lnTo>
                  <a:pt x="0" y="49920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79" b="-7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841477" y="0"/>
            <a:ext cx="8986399" cy="10289262"/>
            <a:chOff x="0" y="0"/>
            <a:chExt cx="11981865" cy="137190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981815" cy="13719048"/>
            </a:xfrm>
            <a:custGeom>
              <a:avLst/>
              <a:gdLst/>
              <a:ahLst/>
              <a:cxnLst/>
              <a:rect l="l" t="t" r="r" b="b"/>
              <a:pathLst>
                <a:path w="11981815" h="13719048">
                  <a:moveTo>
                    <a:pt x="5032121" y="0"/>
                  </a:moveTo>
                  <a:cubicBezTo>
                    <a:pt x="5032121" y="0"/>
                    <a:pt x="5537454" y="2508885"/>
                    <a:pt x="2720213" y="6692773"/>
                  </a:cubicBezTo>
                  <a:cubicBezTo>
                    <a:pt x="0" y="10732643"/>
                    <a:pt x="382016" y="13719048"/>
                    <a:pt x="382016" y="13719048"/>
                  </a:cubicBezTo>
                  <a:lnTo>
                    <a:pt x="11981815" y="13719048"/>
                  </a:lnTo>
                  <a:lnTo>
                    <a:pt x="11981815" y="0"/>
                  </a:lnTo>
                  <a:close/>
                </a:path>
              </a:pathLst>
            </a:custGeom>
            <a:blipFill>
              <a:blip r:embed="rId6"/>
              <a:stretch>
                <a:fillRect l="-40126" r="-3699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2967198" flipH="1">
            <a:off x="12833343" y="6024265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10909314" y="0"/>
                </a:moveTo>
                <a:lnTo>
                  <a:pt x="0" y="0"/>
                </a:lnTo>
                <a:lnTo>
                  <a:pt x="0" y="3709167"/>
                </a:lnTo>
                <a:lnTo>
                  <a:pt x="10909314" y="3709167"/>
                </a:lnTo>
                <a:lnTo>
                  <a:pt x="10909314" y="0"/>
                </a:lnTo>
                <a:close/>
              </a:path>
            </a:pathLst>
          </a:custGeom>
          <a:blipFill>
            <a:blip r:embed="rId7">
              <a:alphaModFix amt="7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74" b="-17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65433" y="946396"/>
            <a:ext cx="857867" cy="857867"/>
          </a:xfrm>
          <a:custGeom>
            <a:avLst/>
            <a:gdLst/>
            <a:ahLst/>
            <a:cxnLst/>
            <a:rect l="l" t="t" r="r" b="b"/>
            <a:pathLst>
              <a:path w="857867" h="857867">
                <a:moveTo>
                  <a:pt x="0" y="0"/>
                </a:moveTo>
                <a:lnTo>
                  <a:pt x="857867" y="0"/>
                </a:lnTo>
                <a:lnTo>
                  <a:pt x="857867" y="857867"/>
                </a:lnTo>
                <a:lnTo>
                  <a:pt x="0" y="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51318" y="2226096"/>
            <a:ext cx="604566" cy="604566"/>
          </a:xfrm>
          <a:custGeom>
            <a:avLst/>
            <a:gdLst/>
            <a:ahLst/>
            <a:cxnLst/>
            <a:rect l="l" t="t" r="r" b="b"/>
            <a:pathLst>
              <a:path w="604566" h="604566">
                <a:moveTo>
                  <a:pt x="0" y="0"/>
                </a:moveTo>
                <a:lnTo>
                  <a:pt x="604566" y="0"/>
                </a:lnTo>
                <a:lnTo>
                  <a:pt x="604566" y="604566"/>
                </a:lnTo>
                <a:lnTo>
                  <a:pt x="0" y="604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446519" y="652024"/>
            <a:ext cx="697411" cy="697411"/>
          </a:xfrm>
          <a:custGeom>
            <a:avLst/>
            <a:gdLst/>
            <a:ahLst/>
            <a:cxnLst/>
            <a:rect l="l" t="t" r="r" b="b"/>
            <a:pathLst>
              <a:path w="697411" h="697411">
                <a:moveTo>
                  <a:pt x="0" y="0"/>
                </a:moveTo>
                <a:lnTo>
                  <a:pt x="697411" y="0"/>
                </a:lnTo>
                <a:lnTo>
                  <a:pt x="697411" y="697411"/>
                </a:lnTo>
                <a:lnTo>
                  <a:pt x="0" y="6974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18069" y="5727458"/>
            <a:ext cx="7614175" cy="56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10"/>
              </a:lnSpc>
            </a:pPr>
            <a:r>
              <a:rPr lang="en-US" sz="3606" b="1" spc="141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Per l’attenzione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11727" y="4193802"/>
            <a:ext cx="7538244" cy="163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991"/>
              </a:lnSpc>
            </a:pPr>
            <a:r>
              <a:rPr lang="en-US" sz="10518" b="1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Grazie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88053" y="652024"/>
            <a:ext cx="4661054" cy="2796632"/>
            <a:chOff x="0" y="0"/>
            <a:chExt cx="6214739" cy="37288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214745" cy="3728847"/>
            </a:xfrm>
            <a:custGeom>
              <a:avLst/>
              <a:gdLst/>
              <a:ahLst/>
              <a:cxnLst/>
              <a:rect l="l" t="t" r="r" b="b"/>
              <a:pathLst>
                <a:path w="6214745" h="3728847">
                  <a:moveTo>
                    <a:pt x="0" y="0"/>
                  </a:moveTo>
                  <a:lnTo>
                    <a:pt x="6214745" y="0"/>
                  </a:lnTo>
                  <a:lnTo>
                    <a:pt x="6214745" y="3728847"/>
                  </a:lnTo>
                  <a:lnTo>
                    <a:pt x="0" y="3728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t="-353" b="-353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137054" y="8851767"/>
            <a:ext cx="3010070" cy="632115"/>
            <a:chOff x="0" y="0"/>
            <a:chExt cx="4013427" cy="8428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13454" cy="842772"/>
            </a:xfrm>
            <a:custGeom>
              <a:avLst/>
              <a:gdLst/>
              <a:ahLst/>
              <a:cxnLst/>
              <a:rect l="l" t="t" r="r" b="b"/>
              <a:pathLst>
                <a:path w="4013454" h="842772">
                  <a:moveTo>
                    <a:pt x="0" y="0"/>
                  </a:moveTo>
                  <a:lnTo>
                    <a:pt x="4013454" y="0"/>
                  </a:lnTo>
                  <a:lnTo>
                    <a:pt x="4013454" y="842772"/>
                  </a:lnTo>
                  <a:lnTo>
                    <a:pt x="0" y="842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324" b="-330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4951359" y="8225438"/>
            <a:ext cx="1099603" cy="483342"/>
            <a:chOff x="0" y="0"/>
            <a:chExt cx="1466137" cy="644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66088" cy="644398"/>
            </a:xfrm>
            <a:custGeom>
              <a:avLst/>
              <a:gdLst/>
              <a:ahLst/>
              <a:cxnLst/>
              <a:rect l="l" t="t" r="r" b="b"/>
              <a:pathLst>
                <a:path w="1466088" h="644398">
                  <a:moveTo>
                    <a:pt x="0" y="0"/>
                  </a:moveTo>
                  <a:lnTo>
                    <a:pt x="1466088" y="0"/>
                  </a:lnTo>
                  <a:lnTo>
                    <a:pt x="1466088" y="644398"/>
                  </a:lnTo>
                  <a:lnTo>
                    <a:pt x="0" y="644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t="-63755" r="-3" b="-63764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6024402" y="8225438"/>
            <a:ext cx="2294487" cy="532151"/>
            <a:chOff x="0" y="0"/>
            <a:chExt cx="3059316" cy="7095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059303" cy="709549"/>
            </a:xfrm>
            <a:custGeom>
              <a:avLst/>
              <a:gdLst/>
              <a:ahLst/>
              <a:cxnLst/>
              <a:rect l="l" t="t" r="r" b="b"/>
              <a:pathLst>
                <a:path w="3059303" h="709549">
                  <a:moveTo>
                    <a:pt x="0" y="0"/>
                  </a:moveTo>
                  <a:lnTo>
                    <a:pt x="3059303" y="0"/>
                  </a:lnTo>
                  <a:lnTo>
                    <a:pt x="3059303" y="709549"/>
                  </a:lnTo>
                  <a:lnTo>
                    <a:pt x="0" y="709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t="-261" b="-259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2331041" y="8206718"/>
            <a:ext cx="1587539" cy="520782"/>
            <a:chOff x="0" y="0"/>
            <a:chExt cx="2116719" cy="69437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16709" cy="694436"/>
            </a:xfrm>
            <a:custGeom>
              <a:avLst/>
              <a:gdLst/>
              <a:ahLst/>
              <a:cxnLst/>
              <a:rect l="l" t="t" r="r" b="b"/>
              <a:pathLst>
                <a:path w="2116709" h="694436">
                  <a:moveTo>
                    <a:pt x="0" y="0"/>
                  </a:moveTo>
                  <a:lnTo>
                    <a:pt x="2116709" y="0"/>
                  </a:lnTo>
                  <a:lnTo>
                    <a:pt x="2116709" y="694436"/>
                  </a:lnTo>
                  <a:lnTo>
                    <a:pt x="0" y="694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1645" b="-1637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3958419" y="8217257"/>
            <a:ext cx="888362" cy="499703"/>
            <a:chOff x="0" y="0"/>
            <a:chExt cx="1184483" cy="66627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84529" cy="666242"/>
            </a:xfrm>
            <a:custGeom>
              <a:avLst/>
              <a:gdLst/>
              <a:ahLst/>
              <a:cxnLst/>
              <a:rect l="l" t="t" r="r" b="b"/>
              <a:pathLst>
                <a:path w="1184529" h="666242">
                  <a:moveTo>
                    <a:pt x="0" y="0"/>
                  </a:moveTo>
                  <a:lnTo>
                    <a:pt x="1184529" y="0"/>
                  </a:lnTo>
                  <a:lnTo>
                    <a:pt x="1184529" y="666242"/>
                  </a:lnTo>
                  <a:lnTo>
                    <a:pt x="0" y="66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t="-298" r="3" b="-302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8345449" y="8298720"/>
            <a:ext cx="1834360" cy="336777"/>
            <a:chOff x="0" y="0"/>
            <a:chExt cx="2445813" cy="44903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445766" cy="449072"/>
            </a:xfrm>
            <a:custGeom>
              <a:avLst/>
              <a:gdLst/>
              <a:ahLst/>
              <a:cxnLst/>
              <a:rect l="l" t="t" r="r" b="b"/>
              <a:pathLst>
                <a:path w="2445766" h="449072">
                  <a:moveTo>
                    <a:pt x="0" y="0"/>
                  </a:moveTo>
                  <a:lnTo>
                    <a:pt x="2445766" y="0"/>
                  </a:lnTo>
                  <a:lnTo>
                    <a:pt x="2445766" y="449072"/>
                  </a:lnTo>
                  <a:lnTo>
                    <a:pt x="0" y="449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r="-1" b="8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37054" y="8301577"/>
            <a:ext cx="2220547" cy="331063"/>
            <a:chOff x="0" y="0"/>
            <a:chExt cx="2960729" cy="44141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960751" cy="441452"/>
            </a:xfrm>
            <a:custGeom>
              <a:avLst/>
              <a:gdLst/>
              <a:ahLst/>
              <a:cxnLst/>
              <a:rect l="l" t="t" r="r" b="b"/>
              <a:pathLst>
                <a:path w="2960751" h="441452">
                  <a:moveTo>
                    <a:pt x="0" y="0"/>
                  </a:moveTo>
                  <a:lnTo>
                    <a:pt x="2960751" y="0"/>
                  </a:lnTo>
                  <a:lnTo>
                    <a:pt x="2960751" y="441452"/>
                  </a:lnTo>
                  <a:lnTo>
                    <a:pt x="0" y="441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602" b="-594"/>
              </a:stretch>
            </a:blipFill>
          </p:spPr>
        </p:sp>
      </p:grpSp>
      <p:sp>
        <p:nvSpPr>
          <p:cNvPr id="28" name="TextBox 28"/>
          <p:cNvSpPr txBox="1"/>
          <p:nvPr/>
        </p:nvSpPr>
        <p:spPr>
          <a:xfrm>
            <a:off x="3147124" y="8775567"/>
            <a:ext cx="6871980" cy="8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733"/>
              </a:lnSpc>
            </a:pPr>
            <a:r>
              <a:rPr lang="en-US" sz="1238">
                <a:solidFill>
                  <a:srgbClr val="062D47"/>
                </a:solidFill>
                <a:latin typeface="Arimo"/>
                <a:ea typeface="Arimo"/>
                <a:cs typeface="Arimo"/>
                <a:sym typeface="Arimo"/>
              </a:rPr>
              <a:t>Finanziato dall'Unione Europea. I punti di vista e le opinioni espressi sono tuttavia esclusivamente quelli degli autori e non riflettono necessariamente quelli dell'Unione Europea o dell'Agenzia esecutiva europea per l'istruzione e la cultura (EACEA). Né l'Unione Europea né l'EACEA possono essere ritenute responsabili per essi.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380798" y="9658944"/>
            <a:ext cx="1104950" cy="386595"/>
            <a:chOff x="0" y="0"/>
            <a:chExt cx="1473267" cy="51546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473327" cy="515493"/>
            </a:xfrm>
            <a:custGeom>
              <a:avLst/>
              <a:gdLst/>
              <a:ahLst/>
              <a:cxnLst/>
              <a:rect l="l" t="t" r="r" b="b"/>
              <a:pathLst>
                <a:path w="1473327" h="515493">
                  <a:moveTo>
                    <a:pt x="0" y="0"/>
                  </a:moveTo>
                  <a:lnTo>
                    <a:pt x="1473327" y="0"/>
                  </a:lnTo>
                  <a:lnTo>
                    <a:pt x="1473327" y="515493"/>
                  </a:lnTo>
                  <a:lnTo>
                    <a:pt x="0" y="515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282" r="4" b="-276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078727" flipV="1">
            <a:off x="-1562823" y="2382735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4992084"/>
                </a:moveTo>
                <a:lnTo>
                  <a:pt x="14314219" y="4992084"/>
                </a:lnTo>
                <a:lnTo>
                  <a:pt x="14314219" y="0"/>
                </a:lnTo>
                <a:lnTo>
                  <a:pt x="0" y="0"/>
                </a:lnTo>
                <a:lnTo>
                  <a:pt x="0" y="49920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9" b="-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40775" y="946396"/>
            <a:ext cx="857867" cy="857867"/>
          </a:xfrm>
          <a:custGeom>
            <a:avLst/>
            <a:gdLst/>
            <a:ahLst/>
            <a:cxnLst/>
            <a:rect l="l" t="t" r="r" b="b"/>
            <a:pathLst>
              <a:path w="857867" h="857867">
                <a:moveTo>
                  <a:pt x="0" y="0"/>
                </a:moveTo>
                <a:lnTo>
                  <a:pt x="857867" y="0"/>
                </a:lnTo>
                <a:lnTo>
                  <a:pt x="857867" y="857867"/>
                </a:lnTo>
                <a:lnTo>
                  <a:pt x="0" y="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92862" y="2226096"/>
            <a:ext cx="604566" cy="604566"/>
          </a:xfrm>
          <a:custGeom>
            <a:avLst/>
            <a:gdLst/>
            <a:ahLst/>
            <a:cxnLst/>
            <a:rect l="l" t="t" r="r" b="b"/>
            <a:pathLst>
              <a:path w="604566" h="604566">
                <a:moveTo>
                  <a:pt x="0" y="0"/>
                </a:moveTo>
                <a:lnTo>
                  <a:pt x="604566" y="0"/>
                </a:lnTo>
                <a:lnTo>
                  <a:pt x="604566" y="604566"/>
                </a:lnTo>
                <a:lnTo>
                  <a:pt x="0" y="6045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95312" y="652024"/>
            <a:ext cx="697411" cy="697411"/>
          </a:xfrm>
          <a:custGeom>
            <a:avLst/>
            <a:gdLst/>
            <a:ahLst/>
            <a:cxnLst/>
            <a:rect l="l" t="t" r="r" b="b"/>
            <a:pathLst>
              <a:path w="697411" h="697411">
                <a:moveTo>
                  <a:pt x="0" y="0"/>
                </a:moveTo>
                <a:lnTo>
                  <a:pt x="697411" y="0"/>
                </a:lnTo>
                <a:lnTo>
                  <a:pt x="697411" y="697411"/>
                </a:lnTo>
                <a:lnTo>
                  <a:pt x="0" y="697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2868943" y="0"/>
            <a:ext cx="8713709" cy="10289262"/>
            <a:chOff x="0" y="0"/>
            <a:chExt cx="11618279" cy="13719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18214" cy="13719048"/>
            </a:xfrm>
            <a:custGeom>
              <a:avLst/>
              <a:gdLst/>
              <a:ahLst/>
              <a:cxnLst/>
              <a:rect l="l" t="t" r="r" b="b"/>
              <a:pathLst>
                <a:path w="11618214" h="13719048">
                  <a:moveTo>
                    <a:pt x="0" y="0"/>
                  </a:moveTo>
                  <a:lnTo>
                    <a:pt x="0" y="13719048"/>
                  </a:lnTo>
                  <a:lnTo>
                    <a:pt x="11599926" y="13719048"/>
                  </a:lnTo>
                  <a:cubicBezTo>
                    <a:pt x="11599926" y="13719048"/>
                    <a:pt x="11617325" y="13583031"/>
                    <a:pt x="11618214" y="13329665"/>
                  </a:cubicBezTo>
                  <a:lnTo>
                    <a:pt x="11618214" y="13287502"/>
                  </a:lnTo>
                  <a:cubicBezTo>
                    <a:pt x="11614785" y="12321921"/>
                    <a:pt x="11369802" y="9823831"/>
                    <a:pt x="9261729" y="6692773"/>
                  </a:cubicBezTo>
                  <a:cubicBezTo>
                    <a:pt x="6444488" y="2508885"/>
                    <a:pt x="6949821" y="0"/>
                    <a:pt x="6949821" y="0"/>
                  </a:cubicBezTo>
                  <a:close/>
                </a:path>
              </a:pathLst>
            </a:custGeom>
            <a:blipFill>
              <a:blip r:embed="rId11"/>
              <a:stretch>
                <a:fillRect l="-38561" r="-38561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949903" y="2226096"/>
            <a:ext cx="9815199" cy="685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9150" lvl="2" indent="-273050" algn="just">
              <a:lnSpc>
                <a:spcPts val="3600"/>
              </a:lnSpc>
              <a:buFont typeface="Arial"/>
              <a:buChar char="⚬"/>
            </a:pPr>
            <a:r>
              <a:rPr lang="en-US" sz="3000" b="1">
                <a:solidFill>
                  <a:srgbClr val="1F497D"/>
                </a:solidFill>
                <a:latin typeface="Aptos Bold"/>
                <a:ea typeface="Aptos Bold"/>
                <a:cs typeface="Aptos Bold"/>
                <a:sym typeface="Aptos Bold"/>
              </a:rPr>
              <a:t>L'equilibrio </a:t>
            </a:r>
            <a:r>
              <a:rPr lang="en-US" sz="3000">
                <a:solidFill>
                  <a:srgbClr val="1F497D"/>
                </a:solidFill>
                <a:latin typeface="Aptos"/>
                <a:ea typeface="Aptos"/>
                <a:cs typeface="Aptos"/>
                <a:sym typeface="Aptos"/>
              </a:rPr>
              <a:t>tra flessibilità spaziale e temporale è un aspetto chiave del lavoro ibrido</a:t>
            </a:r>
          </a:p>
          <a:p>
            <a:pPr marL="0" lvl="0" indent="0" algn="just">
              <a:lnSpc>
                <a:spcPts val="3600"/>
              </a:lnSpc>
            </a:pPr>
            <a:endParaRPr lang="en-US" sz="3000">
              <a:solidFill>
                <a:srgbClr val="1F497D"/>
              </a:solidFill>
              <a:latin typeface="Aptos"/>
              <a:ea typeface="Aptos"/>
              <a:cs typeface="Aptos"/>
              <a:sym typeface="Aptos"/>
            </a:endParaRPr>
          </a:p>
          <a:p>
            <a:pPr marL="819150" lvl="2" indent="-273050" algn="just">
              <a:lnSpc>
                <a:spcPts val="3600"/>
              </a:lnSpc>
              <a:buFont typeface="Arial"/>
              <a:buChar char="⚬"/>
            </a:pPr>
            <a:r>
              <a:rPr lang="en-US" sz="3000" b="1">
                <a:solidFill>
                  <a:srgbClr val="1F497D"/>
                </a:solidFill>
                <a:latin typeface="Aptos Bold"/>
                <a:ea typeface="Aptos Bold"/>
                <a:cs typeface="Aptos Bold"/>
                <a:sym typeface="Aptos Bold"/>
              </a:rPr>
              <a:t>Lo sviluppo tecnologico </a:t>
            </a:r>
            <a:r>
              <a:rPr lang="en-US" sz="3000">
                <a:solidFill>
                  <a:srgbClr val="1F497D"/>
                </a:solidFill>
                <a:latin typeface="Aptos"/>
                <a:ea typeface="Aptos"/>
                <a:cs typeface="Aptos"/>
                <a:sym typeface="Aptos"/>
              </a:rPr>
              <a:t>gioca un ruolo decisivo</a:t>
            </a:r>
          </a:p>
          <a:p>
            <a:pPr marL="0" lvl="0" indent="0" algn="just">
              <a:lnSpc>
                <a:spcPts val="3600"/>
              </a:lnSpc>
            </a:pPr>
            <a:endParaRPr lang="en-US" sz="3000">
              <a:solidFill>
                <a:srgbClr val="1F497D"/>
              </a:solidFill>
              <a:latin typeface="Aptos"/>
              <a:ea typeface="Aptos"/>
              <a:cs typeface="Aptos"/>
              <a:sym typeface="Aptos"/>
            </a:endParaRPr>
          </a:p>
          <a:p>
            <a:pPr marL="819150" lvl="2" indent="-273050" algn="just">
              <a:lnSpc>
                <a:spcPts val="3600"/>
              </a:lnSpc>
              <a:buFont typeface="Arial"/>
              <a:buChar char="⚬"/>
            </a:pPr>
            <a:r>
              <a:rPr lang="en-US" sz="3000" b="1">
                <a:solidFill>
                  <a:srgbClr val="1F497D"/>
                </a:solidFill>
                <a:latin typeface="Aptos Bold"/>
                <a:ea typeface="Aptos Bold"/>
                <a:cs typeface="Aptos Bold"/>
                <a:sym typeface="Aptos Bold"/>
              </a:rPr>
              <a:t>Vantaggi: </a:t>
            </a:r>
            <a:r>
              <a:rPr lang="en-US" sz="3000">
                <a:solidFill>
                  <a:srgbClr val="1F497D"/>
                </a:solidFill>
                <a:latin typeface="Aptos"/>
                <a:ea typeface="Aptos"/>
                <a:cs typeface="Aptos"/>
                <a:sym typeface="Aptos"/>
              </a:rPr>
              <a:t>flessibilità, autonomia e soddisfazione lavorativa</a:t>
            </a:r>
          </a:p>
          <a:p>
            <a:pPr marL="0" lvl="0" indent="0" algn="just">
              <a:lnSpc>
                <a:spcPts val="3600"/>
              </a:lnSpc>
            </a:pPr>
            <a:endParaRPr lang="en-US" sz="3000">
              <a:solidFill>
                <a:srgbClr val="1F497D"/>
              </a:solidFill>
              <a:latin typeface="Aptos"/>
              <a:ea typeface="Aptos"/>
              <a:cs typeface="Aptos"/>
              <a:sym typeface="Aptos"/>
            </a:endParaRPr>
          </a:p>
          <a:p>
            <a:pPr marL="819150" lvl="2" indent="-273050" algn="just">
              <a:lnSpc>
                <a:spcPts val="3600"/>
              </a:lnSpc>
              <a:buFont typeface="Arial"/>
              <a:buChar char="⚬"/>
            </a:pPr>
            <a:r>
              <a:rPr lang="en-US" sz="3000" b="1">
                <a:solidFill>
                  <a:srgbClr val="1F497D"/>
                </a:solidFill>
                <a:latin typeface="Aptos Bold"/>
                <a:ea typeface="Aptos Bold"/>
                <a:cs typeface="Aptos Bold"/>
                <a:sym typeface="Aptos Bold"/>
              </a:rPr>
              <a:t>Sfide: </a:t>
            </a:r>
            <a:r>
              <a:rPr lang="en-US" sz="3000">
                <a:solidFill>
                  <a:srgbClr val="1F497D"/>
                </a:solidFill>
                <a:latin typeface="Aptos"/>
                <a:ea typeface="Aptos"/>
                <a:cs typeface="Aptos"/>
                <a:sym typeface="Aptos"/>
              </a:rPr>
              <a:t>mantenimento della cultura aziendale + isolamento sociale</a:t>
            </a:r>
          </a:p>
          <a:p>
            <a:pPr marL="0" lvl="0" indent="0" algn="just">
              <a:lnSpc>
                <a:spcPts val="3600"/>
              </a:lnSpc>
            </a:pPr>
            <a:endParaRPr lang="en-US" sz="3000">
              <a:solidFill>
                <a:srgbClr val="1F497D"/>
              </a:solidFill>
              <a:latin typeface="Aptos"/>
              <a:ea typeface="Aptos"/>
              <a:cs typeface="Aptos"/>
              <a:sym typeface="Aptos"/>
            </a:endParaRPr>
          </a:p>
          <a:p>
            <a:pPr marL="819150" lvl="2" indent="-273050" algn="just">
              <a:lnSpc>
                <a:spcPts val="3600"/>
              </a:lnSpc>
            </a:pPr>
            <a:r>
              <a:rPr lang="en-US" sz="3000">
                <a:solidFill>
                  <a:srgbClr val="1F497D"/>
                </a:solidFill>
                <a:latin typeface="Aptos"/>
                <a:ea typeface="Aptos"/>
                <a:cs typeface="Aptos"/>
                <a:sym typeface="Aptos"/>
              </a:rPr>
              <a:t>È necessaria</a:t>
            </a:r>
            <a:r>
              <a:rPr lang="en-US" sz="3000" b="1">
                <a:solidFill>
                  <a:srgbClr val="1F497D"/>
                </a:solidFill>
                <a:latin typeface="Aptos Bold"/>
                <a:ea typeface="Aptos Bold"/>
                <a:cs typeface="Aptos Bold"/>
                <a:sym typeface="Aptos Bold"/>
              </a:rPr>
              <a:t> una politica del lavoro completa:</a:t>
            </a:r>
          </a:p>
          <a:p>
            <a:pPr marL="819150" lvl="2" indent="-273050" algn="just">
              <a:lnSpc>
                <a:spcPts val="3600"/>
              </a:lnSpc>
            </a:pPr>
            <a:r>
              <a:rPr lang="en-US" sz="3000">
                <a:solidFill>
                  <a:srgbClr val="1F497D"/>
                </a:solidFill>
                <a:latin typeface="Aptos"/>
                <a:ea typeface="Aptos"/>
                <a:cs typeface="Aptos"/>
                <a:sym typeface="Aptos"/>
              </a:rPr>
              <a:t>integrazione delle normative sul lavoro, della cultura organizzativa, dell’orario di lavoro, della flessibilità spaziale e della tutela della salute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83656" y="828968"/>
            <a:ext cx="9556409" cy="747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45"/>
              </a:lnSpc>
            </a:pPr>
            <a:r>
              <a:rPr lang="en-US" sz="4819" b="1" spc="-143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Lezione 1: Punti chiave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131384" y="9913239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0775" y="946396"/>
            <a:ext cx="857867" cy="857867"/>
          </a:xfrm>
          <a:custGeom>
            <a:avLst/>
            <a:gdLst/>
            <a:ahLst/>
            <a:cxnLst/>
            <a:rect l="l" t="t" r="r" b="b"/>
            <a:pathLst>
              <a:path w="857867" h="857867">
                <a:moveTo>
                  <a:pt x="0" y="0"/>
                </a:moveTo>
                <a:lnTo>
                  <a:pt x="857867" y="0"/>
                </a:lnTo>
                <a:lnTo>
                  <a:pt x="857867" y="857867"/>
                </a:lnTo>
                <a:lnTo>
                  <a:pt x="0" y="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92862" y="2226096"/>
            <a:ext cx="604566" cy="604566"/>
          </a:xfrm>
          <a:custGeom>
            <a:avLst/>
            <a:gdLst/>
            <a:ahLst/>
            <a:cxnLst/>
            <a:rect l="l" t="t" r="r" b="b"/>
            <a:pathLst>
              <a:path w="604566" h="604566">
                <a:moveTo>
                  <a:pt x="0" y="0"/>
                </a:moveTo>
                <a:lnTo>
                  <a:pt x="604566" y="0"/>
                </a:lnTo>
                <a:lnTo>
                  <a:pt x="604566" y="604566"/>
                </a:lnTo>
                <a:lnTo>
                  <a:pt x="0" y="604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95312" y="652024"/>
            <a:ext cx="697411" cy="697411"/>
          </a:xfrm>
          <a:custGeom>
            <a:avLst/>
            <a:gdLst/>
            <a:ahLst/>
            <a:cxnLst/>
            <a:rect l="l" t="t" r="r" b="b"/>
            <a:pathLst>
              <a:path w="697411" h="697411">
                <a:moveTo>
                  <a:pt x="0" y="0"/>
                </a:moveTo>
                <a:lnTo>
                  <a:pt x="697411" y="0"/>
                </a:lnTo>
                <a:lnTo>
                  <a:pt x="697411" y="697411"/>
                </a:lnTo>
                <a:lnTo>
                  <a:pt x="0" y="697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112900" y="0"/>
            <a:ext cx="12268178" cy="10287026"/>
            <a:chOff x="0" y="0"/>
            <a:chExt cx="16357570" cy="137160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357600" cy="13716000"/>
            </a:xfrm>
            <a:custGeom>
              <a:avLst/>
              <a:gdLst/>
              <a:ahLst/>
              <a:cxnLst/>
              <a:rect l="l" t="t" r="r" b="b"/>
              <a:pathLst>
                <a:path w="16357600" h="13716000">
                  <a:moveTo>
                    <a:pt x="0" y="0"/>
                  </a:moveTo>
                  <a:lnTo>
                    <a:pt x="0" y="13716000"/>
                  </a:lnTo>
                  <a:lnTo>
                    <a:pt x="16331819" y="13716000"/>
                  </a:lnTo>
                  <a:cubicBezTo>
                    <a:pt x="16331819" y="13716000"/>
                    <a:pt x="16356330" y="13579983"/>
                    <a:pt x="16357600" y="13326745"/>
                  </a:cubicBezTo>
                  <a:lnTo>
                    <a:pt x="16357600" y="13284581"/>
                  </a:lnTo>
                  <a:cubicBezTo>
                    <a:pt x="16352774" y="12319254"/>
                    <a:pt x="16007969" y="9821672"/>
                    <a:pt x="13039725" y="6691376"/>
                  </a:cubicBezTo>
                  <a:cubicBezTo>
                    <a:pt x="9073261" y="2508250"/>
                    <a:pt x="9784715" y="0"/>
                    <a:pt x="9784715" y="0"/>
                  </a:cubicBezTo>
                  <a:close/>
                </a:path>
              </a:pathLst>
            </a:custGeom>
            <a:blipFill>
              <a:blip r:embed="rId9"/>
              <a:stretch>
                <a:fillRect l="-12888" r="-1288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489189" y="243517"/>
            <a:ext cx="6787099" cy="797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784"/>
              </a:lnSpc>
            </a:pPr>
            <a:r>
              <a:rPr lang="en-US" sz="5119" b="1" spc="-152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DEFINIZIONE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321300" y="1501284"/>
            <a:ext cx="9855200" cy="1930400"/>
            <a:chOff x="0" y="0"/>
            <a:chExt cx="13140267" cy="2573867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3106399" cy="2540000"/>
            </a:xfrm>
            <a:custGeom>
              <a:avLst/>
              <a:gdLst/>
              <a:ahLst/>
              <a:cxnLst/>
              <a:rect l="l" t="t" r="r" b="b"/>
              <a:pathLst>
                <a:path w="13106399" h="2540000">
                  <a:moveTo>
                    <a:pt x="0" y="1270000"/>
                  </a:moveTo>
                  <a:cubicBezTo>
                    <a:pt x="0" y="568579"/>
                    <a:pt x="574675" y="0"/>
                    <a:pt x="1283589" y="0"/>
                  </a:cubicBezTo>
                  <a:lnTo>
                    <a:pt x="11822811" y="0"/>
                  </a:lnTo>
                  <a:cubicBezTo>
                    <a:pt x="12531725" y="0"/>
                    <a:pt x="13106399" y="568579"/>
                    <a:pt x="13106399" y="1270000"/>
                  </a:cubicBezTo>
                  <a:cubicBezTo>
                    <a:pt x="13106399" y="1971421"/>
                    <a:pt x="12531725" y="2540000"/>
                    <a:pt x="11822811" y="2540000"/>
                  </a:cubicBezTo>
                  <a:lnTo>
                    <a:pt x="1283716" y="2540000"/>
                  </a:lnTo>
                  <a:cubicBezTo>
                    <a:pt x="574802" y="2540000"/>
                    <a:pt x="127" y="1971421"/>
                    <a:pt x="127" y="1270000"/>
                  </a:cubicBezTo>
                  <a:close/>
                </a:path>
              </a:pathLst>
            </a:custGeom>
            <a:solidFill>
              <a:srgbClr val="FFFFFF">
                <a:alpha val="63922"/>
              </a:srgbClr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3140310" cy="2573909"/>
            </a:xfrm>
            <a:custGeom>
              <a:avLst/>
              <a:gdLst/>
              <a:ahLst/>
              <a:cxnLst/>
              <a:rect l="l" t="t" r="r" b="b"/>
              <a:pathLst>
                <a:path w="13140310" h="2573909">
                  <a:moveTo>
                    <a:pt x="0" y="1286891"/>
                  </a:moveTo>
                  <a:cubicBezTo>
                    <a:pt x="0" y="576072"/>
                    <a:pt x="582422" y="0"/>
                    <a:pt x="1300607" y="0"/>
                  </a:cubicBezTo>
                  <a:lnTo>
                    <a:pt x="11839702" y="0"/>
                  </a:lnTo>
                  <a:lnTo>
                    <a:pt x="11839702" y="16891"/>
                  </a:lnTo>
                  <a:lnTo>
                    <a:pt x="11839702" y="0"/>
                  </a:lnTo>
                  <a:cubicBezTo>
                    <a:pt x="12557760" y="0"/>
                    <a:pt x="13140310" y="576072"/>
                    <a:pt x="13140310" y="1286891"/>
                  </a:cubicBezTo>
                  <a:lnTo>
                    <a:pt x="13123418" y="1286891"/>
                  </a:lnTo>
                  <a:lnTo>
                    <a:pt x="13140310" y="1286891"/>
                  </a:lnTo>
                  <a:lnTo>
                    <a:pt x="13123418" y="1286891"/>
                  </a:lnTo>
                  <a:lnTo>
                    <a:pt x="13140310" y="1286891"/>
                  </a:lnTo>
                  <a:cubicBezTo>
                    <a:pt x="13140310" y="1997837"/>
                    <a:pt x="12557887" y="2573782"/>
                    <a:pt x="11839702" y="2573782"/>
                  </a:cubicBezTo>
                  <a:lnTo>
                    <a:pt x="11839702" y="2556891"/>
                  </a:lnTo>
                  <a:lnTo>
                    <a:pt x="11839702" y="2573782"/>
                  </a:lnTo>
                  <a:lnTo>
                    <a:pt x="1300607" y="2573782"/>
                  </a:lnTo>
                  <a:lnTo>
                    <a:pt x="1300607" y="2556891"/>
                  </a:lnTo>
                  <a:lnTo>
                    <a:pt x="1300607" y="2573782"/>
                  </a:lnTo>
                  <a:cubicBezTo>
                    <a:pt x="582422" y="2573909"/>
                    <a:pt x="0" y="1997837"/>
                    <a:pt x="0" y="1286891"/>
                  </a:cubicBezTo>
                  <a:lnTo>
                    <a:pt x="16891" y="1286891"/>
                  </a:lnTo>
                  <a:lnTo>
                    <a:pt x="0" y="1286891"/>
                  </a:lnTo>
                  <a:moveTo>
                    <a:pt x="33909" y="1286891"/>
                  </a:moveTo>
                  <a:lnTo>
                    <a:pt x="16891" y="1286891"/>
                  </a:lnTo>
                  <a:lnTo>
                    <a:pt x="33909" y="1286891"/>
                  </a:lnTo>
                  <a:cubicBezTo>
                    <a:pt x="33909" y="1978787"/>
                    <a:pt x="600837" y="2540000"/>
                    <a:pt x="1300607" y="2540000"/>
                  </a:cubicBezTo>
                  <a:lnTo>
                    <a:pt x="11839702" y="2540000"/>
                  </a:lnTo>
                  <a:cubicBezTo>
                    <a:pt x="12539472" y="2540000"/>
                    <a:pt x="13106400" y="1978787"/>
                    <a:pt x="13106400" y="1286891"/>
                  </a:cubicBezTo>
                  <a:cubicBezTo>
                    <a:pt x="13106400" y="594995"/>
                    <a:pt x="12539472" y="33909"/>
                    <a:pt x="11839702" y="33909"/>
                  </a:cubicBezTo>
                  <a:lnTo>
                    <a:pt x="1300607" y="33909"/>
                  </a:lnTo>
                  <a:lnTo>
                    <a:pt x="1300607" y="16891"/>
                  </a:lnTo>
                  <a:lnTo>
                    <a:pt x="1300607" y="33909"/>
                  </a:lnTo>
                  <a:cubicBezTo>
                    <a:pt x="600837" y="33909"/>
                    <a:pt x="33909" y="595122"/>
                    <a:pt x="33909" y="1287018"/>
                  </a:cubicBezTo>
                  <a:close/>
                </a:path>
              </a:pathLst>
            </a:custGeom>
            <a:solidFill>
              <a:srgbClr val="1C334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13140267" cy="2716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7800"/>
                </a:lnSpc>
              </a:pPr>
              <a:r>
                <a:rPr lang="en-US" sz="65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LAVORO IBRIDO</a:t>
              </a:r>
            </a:p>
          </p:txBody>
        </p:sp>
      </p:grpSp>
      <p:sp>
        <p:nvSpPr>
          <p:cNvPr id="12" name="Freeform 12" descr="Lente d'ingrandimento con riempimento solido"/>
          <p:cNvSpPr/>
          <p:nvPr/>
        </p:nvSpPr>
        <p:spPr>
          <a:xfrm>
            <a:off x="5940775" y="1916262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3644900" y="3583532"/>
            <a:ext cx="13333293" cy="6287052"/>
            <a:chOff x="0" y="0"/>
            <a:chExt cx="19033065" cy="8974667"/>
          </a:xfrm>
        </p:grpSpPr>
        <p:sp>
          <p:nvSpPr>
            <p:cNvPr id="14" name="Freeform 14"/>
            <p:cNvSpPr/>
            <p:nvPr/>
          </p:nvSpPr>
          <p:spPr>
            <a:xfrm>
              <a:off x="16891" y="16891"/>
              <a:ext cx="18999199" cy="8940800"/>
            </a:xfrm>
            <a:custGeom>
              <a:avLst/>
              <a:gdLst/>
              <a:ahLst/>
              <a:cxnLst/>
              <a:rect l="l" t="t" r="r" b="b"/>
              <a:pathLst>
                <a:path w="18999199" h="8940800">
                  <a:moveTo>
                    <a:pt x="0" y="2629916"/>
                  </a:moveTo>
                  <a:cubicBezTo>
                    <a:pt x="0" y="1177417"/>
                    <a:pt x="1179830" y="0"/>
                    <a:pt x="2635123" y="0"/>
                  </a:cubicBezTo>
                  <a:lnTo>
                    <a:pt x="16364077" y="0"/>
                  </a:lnTo>
                  <a:cubicBezTo>
                    <a:pt x="17819369" y="0"/>
                    <a:pt x="18999199" y="1177417"/>
                    <a:pt x="18999199" y="2629789"/>
                  </a:cubicBezTo>
                  <a:lnTo>
                    <a:pt x="18999199" y="6311011"/>
                  </a:lnTo>
                  <a:cubicBezTo>
                    <a:pt x="18999199" y="7763383"/>
                    <a:pt x="17819369" y="8940800"/>
                    <a:pt x="16364077" y="8940800"/>
                  </a:cubicBezTo>
                  <a:lnTo>
                    <a:pt x="2635123" y="8940800"/>
                  </a:lnTo>
                  <a:cubicBezTo>
                    <a:pt x="1179830" y="8940800"/>
                    <a:pt x="0" y="7763383"/>
                    <a:pt x="0" y="6311011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9032982" cy="8974710"/>
            </a:xfrm>
            <a:custGeom>
              <a:avLst/>
              <a:gdLst/>
              <a:ahLst/>
              <a:cxnLst/>
              <a:rect l="l" t="t" r="r" b="b"/>
              <a:pathLst>
                <a:path w="19032982" h="8974710">
                  <a:moveTo>
                    <a:pt x="0" y="2646807"/>
                  </a:moveTo>
                  <a:cubicBezTo>
                    <a:pt x="0" y="1184910"/>
                    <a:pt x="1187450" y="0"/>
                    <a:pt x="2652014" y="0"/>
                  </a:cubicBezTo>
                  <a:lnTo>
                    <a:pt x="16380968" y="0"/>
                  </a:lnTo>
                  <a:lnTo>
                    <a:pt x="16380968" y="16891"/>
                  </a:lnTo>
                  <a:lnTo>
                    <a:pt x="16380968" y="0"/>
                  </a:lnTo>
                  <a:lnTo>
                    <a:pt x="16380968" y="16891"/>
                  </a:lnTo>
                  <a:lnTo>
                    <a:pt x="16380968" y="0"/>
                  </a:lnTo>
                  <a:cubicBezTo>
                    <a:pt x="17845658" y="0"/>
                    <a:pt x="19032982" y="1184910"/>
                    <a:pt x="19032982" y="2646807"/>
                  </a:cubicBezTo>
                  <a:lnTo>
                    <a:pt x="19032982" y="6327902"/>
                  </a:lnTo>
                  <a:lnTo>
                    <a:pt x="19016090" y="6327902"/>
                  </a:lnTo>
                  <a:lnTo>
                    <a:pt x="19032982" y="6327902"/>
                  </a:lnTo>
                  <a:cubicBezTo>
                    <a:pt x="19032982" y="7789672"/>
                    <a:pt x="17845532" y="8974710"/>
                    <a:pt x="16380968" y="8974710"/>
                  </a:cubicBezTo>
                  <a:lnTo>
                    <a:pt x="16380968" y="8957818"/>
                  </a:lnTo>
                  <a:lnTo>
                    <a:pt x="16380968" y="8974710"/>
                  </a:lnTo>
                  <a:lnTo>
                    <a:pt x="2652014" y="8974710"/>
                  </a:lnTo>
                  <a:lnTo>
                    <a:pt x="2652014" y="8957818"/>
                  </a:lnTo>
                  <a:lnTo>
                    <a:pt x="2652014" y="8974710"/>
                  </a:lnTo>
                  <a:cubicBezTo>
                    <a:pt x="1187450" y="8974709"/>
                    <a:pt x="0" y="7789672"/>
                    <a:pt x="0" y="6327902"/>
                  </a:cubicBezTo>
                  <a:lnTo>
                    <a:pt x="0" y="2646807"/>
                  </a:lnTo>
                  <a:lnTo>
                    <a:pt x="16891" y="2646807"/>
                  </a:lnTo>
                  <a:lnTo>
                    <a:pt x="0" y="2646807"/>
                  </a:lnTo>
                  <a:moveTo>
                    <a:pt x="33909" y="2646807"/>
                  </a:moveTo>
                  <a:lnTo>
                    <a:pt x="33909" y="6327902"/>
                  </a:lnTo>
                  <a:lnTo>
                    <a:pt x="16891" y="6327902"/>
                  </a:lnTo>
                  <a:lnTo>
                    <a:pt x="33909" y="6327902"/>
                  </a:lnTo>
                  <a:cubicBezTo>
                    <a:pt x="33909" y="7770876"/>
                    <a:pt x="1205992" y="8940800"/>
                    <a:pt x="2652014" y="8940800"/>
                  </a:cubicBezTo>
                  <a:lnTo>
                    <a:pt x="16380968" y="8940800"/>
                  </a:lnTo>
                  <a:cubicBezTo>
                    <a:pt x="17826989" y="8940800"/>
                    <a:pt x="18999200" y="7770876"/>
                    <a:pt x="18999200" y="6327902"/>
                  </a:cubicBezTo>
                  <a:lnTo>
                    <a:pt x="18999200" y="2646807"/>
                  </a:lnTo>
                  <a:lnTo>
                    <a:pt x="19016090" y="2646807"/>
                  </a:lnTo>
                  <a:lnTo>
                    <a:pt x="18999200" y="2646807"/>
                  </a:lnTo>
                  <a:cubicBezTo>
                    <a:pt x="18999200" y="1203706"/>
                    <a:pt x="17826989" y="33909"/>
                    <a:pt x="16380968" y="33909"/>
                  </a:cubicBezTo>
                  <a:lnTo>
                    <a:pt x="2652014" y="33909"/>
                  </a:lnTo>
                  <a:lnTo>
                    <a:pt x="2652014" y="16891"/>
                  </a:lnTo>
                  <a:lnTo>
                    <a:pt x="2652014" y="33909"/>
                  </a:lnTo>
                  <a:cubicBezTo>
                    <a:pt x="1205992" y="33909"/>
                    <a:pt x="33909" y="1203706"/>
                    <a:pt x="33909" y="2646807"/>
                  </a:cubicBezTo>
                  <a:close/>
                </a:path>
              </a:pathLst>
            </a:custGeom>
            <a:solidFill>
              <a:srgbClr val="1C334E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4640602" y="3926984"/>
            <a:ext cx="12618698" cy="594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2275" lvl="1" indent="-211138" algn="l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Simbiosi tra lavoro in sede e lavoro da remoto</a:t>
            </a:r>
          </a:p>
          <a:p>
            <a:pPr marL="0" lvl="0" indent="0" algn="l">
              <a:lnSpc>
                <a:spcPts val="4200"/>
              </a:lnSpc>
            </a:pPr>
            <a:endParaRPr lang="en-US" sz="35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22275" lvl="1" indent="-211138" algn="l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Adattabilità alle esigenze individuali e organizzative</a:t>
            </a:r>
          </a:p>
          <a:p>
            <a:pPr marL="0" lvl="0" indent="0" algn="l">
              <a:lnSpc>
                <a:spcPts val="4200"/>
              </a:lnSpc>
            </a:pPr>
            <a:endParaRPr lang="en-US" sz="35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22275" lvl="1" indent="-211138" algn="l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Diversi approcci: dai giorni di ufficio fissi alla presenza fisica orientata alla domanda</a:t>
            </a:r>
          </a:p>
          <a:p>
            <a:pPr marL="0" lvl="0" indent="0" algn="l">
              <a:lnSpc>
                <a:spcPts val="4200"/>
              </a:lnSpc>
            </a:pPr>
            <a:endParaRPr lang="en-US" sz="35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22275" lvl="1" indent="-211138" algn="l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Sfida: combinare i processi tradizionali con nuove forme di flessibilità</a:t>
            </a:r>
          </a:p>
          <a:p>
            <a:pPr marL="0" lvl="0" indent="0" algn="l">
              <a:lnSpc>
                <a:spcPts val="4200"/>
              </a:lnSpc>
            </a:pPr>
            <a:endParaRPr lang="en-US" sz="35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22275" lvl="1" indent="-211138" algn="l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Il ruolo cruciale delle tecnologie digitali</a:t>
            </a:r>
          </a:p>
        </p:txBody>
      </p:sp>
      <p:sp>
        <p:nvSpPr>
          <p:cNvPr id="17" name="Freeform 17"/>
          <p:cNvSpPr/>
          <p:nvPr/>
        </p:nvSpPr>
        <p:spPr>
          <a:xfrm>
            <a:off x="8539434" y="439408"/>
            <a:ext cx="604566" cy="604566"/>
          </a:xfrm>
          <a:custGeom>
            <a:avLst/>
            <a:gdLst/>
            <a:ahLst/>
            <a:cxnLst/>
            <a:rect l="l" t="t" r="r" b="b"/>
            <a:pathLst>
              <a:path w="604566" h="604566">
                <a:moveTo>
                  <a:pt x="0" y="0"/>
                </a:moveTo>
                <a:lnTo>
                  <a:pt x="604566" y="0"/>
                </a:lnTo>
                <a:lnTo>
                  <a:pt x="604566" y="604566"/>
                </a:lnTo>
                <a:lnTo>
                  <a:pt x="0" y="604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325644" y="123365"/>
            <a:ext cx="697411" cy="697411"/>
          </a:xfrm>
          <a:custGeom>
            <a:avLst/>
            <a:gdLst/>
            <a:ahLst/>
            <a:cxnLst/>
            <a:rect l="l" t="t" r="r" b="b"/>
            <a:pathLst>
              <a:path w="697411" h="697411">
                <a:moveTo>
                  <a:pt x="0" y="0"/>
                </a:moveTo>
                <a:lnTo>
                  <a:pt x="697412" y="0"/>
                </a:lnTo>
                <a:lnTo>
                  <a:pt x="697412" y="697411"/>
                </a:lnTo>
                <a:lnTo>
                  <a:pt x="0" y="697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131384" y="9913239"/>
            <a:ext cx="10025232" cy="837562"/>
          </a:xfrm>
          <a:custGeom>
            <a:avLst/>
            <a:gdLst/>
            <a:ahLst/>
            <a:cxnLst/>
            <a:rect l="l" t="t" r="r" b="b"/>
            <a:pathLst>
              <a:path w="10025232" h="837562">
                <a:moveTo>
                  <a:pt x="0" y="0"/>
                </a:moveTo>
                <a:lnTo>
                  <a:pt x="10025232" y="0"/>
                </a:lnTo>
                <a:lnTo>
                  <a:pt x="10025232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07342" y="413480"/>
            <a:ext cx="9362868" cy="748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08"/>
              </a:lnSpc>
            </a:pPr>
            <a:r>
              <a:rPr lang="en-US" sz="4875" b="1" spc="-146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PARTE PRATICA: CHECKLIST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518099" y="1550105"/>
            <a:ext cx="1346200" cy="1270000"/>
            <a:chOff x="0" y="0"/>
            <a:chExt cx="1794933" cy="1693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94891" cy="1693291"/>
            </a:xfrm>
            <a:custGeom>
              <a:avLst/>
              <a:gdLst/>
              <a:ahLst/>
              <a:cxnLst/>
              <a:rect l="l" t="t" r="r" b="b"/>
              <a:pathLst>
                <a:path w="1794891" h="1693291">
                  <a:moveTo>
                    <a:pt x="0" y="304800"/>
                  </a:moveTo>
                  <a:cubicBezTo>
                    <a:pt x="0" y="136398"/>
                    <a:pt x="136779" y="0"/>
                    <a:pt x="305435" y="0"/>
                  </a:cubicBezTo>
                  <a:lnTo>
                    <a:pt x="1489456" y="0"/>
                  </a:lnTo>
                  <a:lnTo>
                    <a:pt x="1489456" y="33909"/>
                  </a:lnTo>
                  <a:lnTo>
                    <a:pt x="1489456" y="0"/>
                  </a:lnTo>
                  <a:cubicBezTo>
                    <a:pt x="1658112" y="0"/>
                    <a:pt x="1794891" y="136398"/>
                    <a:pt x="1794891" y="304800"/>
                  </a:cubicBezTo>
                  <a:lnTo>
                    <a:pt x="1794891" y="1388491"/>
                  </a:lnTo>
                  <a:lnTo>
                    <a:pt x="1760982" y="1388491"/>
                  </a:lnTo>
                  <a:lnTo>
                    <a:pt x="1794891" y="1388491"/>
                  </a:lnTo>
                  <a:cubicBezTo>
                    <a:pt x="1794891" y="1556893"/>
                    <a:pt x="1658112" y="1693291"/>
                    <a:pt x="1489456" y="1693291"/>
                  </a:cubicBezTo>
                  <a:lnTo>
                    <a:pt x="1489456" y="1659382"/>
                  </a:lnTo>
                  <a:lnTo>
                    <a:pt x="1489456" y="1693291"/>
                  </a:lnTo>
                  <a:lnTo>
                    <a:pt x="305435" y="1693291"/>
                  </a:lnTo>
                  <a:lnTo>
                    <a:pt x="305435" y="1659382"/>
                  </a:lnTo>
                  <a:lnTo>
                    <a:pt x="305435" y="1693291"/>
                  </a:lnTo>
                  <a:cubicBezTo>
                    <a:pt x="136779" y="1693291"/>
                    <a:pt x="0" y="1556893"/>
                    <a:pt x="0" y="1388491"/>
                  </a:cubicBezTo>
                  <a:lnTo>
                    <a:pt x="0" y="304800"/>
                  </a:lnTo>
                  <a:lnTo>
                    <a:pt x="33909" y="304800"/>
                  </a:lnTo>
                  <a:lnTo>
                    <a:pt x="0" y="304800"/>
                  </a:lnTo>
                  <a:moveTo>
                    <a:pt x="67691" y="304800"/>
                  </a:moveTo>
                  <a:lnTo>
                    <a:pt x="67691" y="1388491"/>
                  </a:lnTo>
                  <a:lnTo>
                    <a:pt x="33909" y="1388491"/>
                  </a:lnTo>
                  <a:lnTo>
                    <a:pt x="67691" y="1388491"/>
                  </a:lnTo>
                  <a:cubicBezTo>
                    <a:pt x="67691" y="1519301"/>
                    <a:pt x="173990" y="1625600"/>
                    <a:pt x="305435" y="1625600"/>
                  </a:cubicBezTo>
                  <a:lnTo>
                    <a:pt x="1489456" y="1625600"/>
                  </a:lnTo>
                  <a:cubicBezTo>
                    <a:pt x="1620774" y="1625600"/>
                    <a:pt x="1727200" y="1519428"/>
                    <a:pt x="1727200" y="1388491"/>
                  </a:cubicBezTo>
                  <a:lnTo>
                    <a:pt x="1727200" y="304800"/>
                  </a:lnTo>
                  <a:lnTo>
                    <a:pt x="1761109" y="304800"/>
                  </a:lnTo>
                  <a:lnTo>
                    <a:pt x="1727200" y="304800"/>
                  </a:lnTo>
                  <a:cubicBezTo>
                    <a:pt x="1727200" y="173990"/>
                    <a:pt x="1620901" y="67691"/>
                    <a:pt x="1489456" y="67691"/>
                  </a:cubicBezTo>
                  <a:lnTo>
                    <a:pt x="305435" y="67691"/>
                  </a:lnTo>
                  <a:lnTo>
                    <a:pt x="305435" y="33909"/>
                  </a:lnTo>
                  <a:lnTo>
                    <a:pt x="305435" y="67691"/>
                  </a:lnTo>
                  <a:cubicBezTo>
                    <a:pt x="174117" y="67691"/>
                    <a:pt x="67691" y="173990"/>
                    <a:pt x="67691" y="304800"/>
                  </a:cubicBezTo>
                  <a:close/>
                </a:path>
              </a:pathLst>
            </a:custGeom>
            <a:solidFill>
              <a:srgbClr val="98B95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434695" y="1578097"/>
            <a:ext cx="11794390" cy="1293757"/>
            <a:chOff x="0" y="0"/>
            <a:chExt cx="15725853" cy="17250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25902" cy="1725168"/>
            </a:xfrm>
            <a:custGeom>
              <a:avLst/>
              <a:gdLst/>
              <a:ahLst/>
              <a:cxnLst/>
              <a:rect l="l" t="t" r="r" b="b"/>
              <a:pathLst>
                <a:path w="15725902" h="1725168">
                  <a:moveTo>
                    <a:pt x="0" y="310134"/>
                  </a:moveTo>
                  <a:cubicBezTo>
                    <a:pt x="0" y="137668"/>
                    <a:pt x="144526" y="0"/>
                    <a:pt x="320167" y="0"/>
                  </a:cubicBezTo>
                  <a:lnTo>
                    <a:pt x="15405736" y="0"/>
                  </a:lnTo>
                  <a:lnTo>
                    <a:pt x="15405736" y="33909"/>
                  </a:lnTo>
                  <a:lnTo>
                    <a:pt x="15405736" y="0"/>
                  </a:lnTo>
                  <a:cubicBezTo>
                    <a:pt x="15581376" y="0"/>
                    <a:pt x="15725902" y="137668"/>
                    <a:pt x="15725902" y="310134"/>
                  </a:cubicBezTo>
                  <a:lnTo>
                    <a:pt x="15691994" y="310134"/>
                  </a:lnTo>
                  <a:lnTo>
                    <a:pt x="15725902" y="310134"/>
                  </a:lnTo>
                  <a:lnTo>
                    <a:pt x="15725902" y="1415034"/>
                  </a:lnTo>
                  <a:lnTo>
                    <a:pt x="15691994" y="1415034"/>
                  </a:lnTo>
                  <a:lnTo>
                    <a:pt x="15725902" y="1415034"/>
                  </a:lnTo>
                  <a:cubicBezTo>
                    <a:pt x="15725902" y="1587373"/>
                    <a:pt x="15581376" y="1725168"/>
                    <a:pt x="15405736" y="1725168"/>
                  </a:cubicBezTo>
                  <a:lnTo>
                    <a:pt x="15405736" y="1691259"/>
                  </a:lnTo>
                  <a:lnTo>
                    <a:pt x="15405736" y="1725168"/>
                  </a:lnTo>
                  <a:lnTo>
                    <a:pt x="320167" y="1725168"/>
                  </a:lnTo>
                  <a:lnTo>
                    <a:pt x="320167" y="1691259"/>
                  </a:lnTo>
                  <a:lnTo>
                    <a:pt x="320167" y="1725168"/>
                  </a:lnTo>
                  <a:cubicBezTo>
                    <a:pt x="144526" y="1725041"/>
                    <a:pt x="0" y="1587373"/>
                    <a:pt x="0" y="1414907"/>
                  </a:cubicBezTo>
                  <a:lnTo>
                    <a:pt x="0" y="310007"/>
                  </a:lnTo>
                  <a:lnTo>
                    <a:pt x="33909" y="310007"/>
                  </a:lnTo>
                  <a:lnTo>
                    <a:pt x="0" y="310007"/>
                  </a:lnTo>
                  <a:moveTo>
                    <a:pt x="67691" y="310007"/>
                  </a:moveTo>
                  <a:lnTo>
                    <a:pt x="67691" y="1414907"/>
                  </a:lnTo>
                  <a:lnTo>
                    <a:pt x="33909" y="1414907"/>
                  </a:lnTo>
                  <a:lnTo>
                    <a:pt x="67691" y="1414907"/>
                  </a:lnTo>
                  <a:cubicBezTo>
                    <a:pt x="67691" y="1547622"/>
                    <a:pt x="179578" y="1657223"/>
                    <a:pt x="320040" y="1657223"/>
                  </a:cubicBezTo>
                  <a:lnTo>
                    <a:pt x="15405736" y="1657223"/>
                  </a:lnTo>
                  <a:cubicBezTo>
                    <a:pt x="15546324" y="1657223"/>
                    <a:pt x="15658085" y="1547622"/>
                    <a:pt x="15658085" y="1414907"/>
                  </a:cubicBezTo>
                  <a:lnTo>
                    <a:pt x="15658085" y="310007"/>
                  </a:lnTo>
                  <a:cubicBezTo>
                    <a:pt x="15658085" y="177292"/>
                    <a:pt x="15546198" y="67691"/>
                    <a:pt x="15405736" y="67691"/>
                  </a:cubicBezTo>
                  <a:lnTo>
                    <a:pt x="320167" y="67691"/>
                  </a:lnTo>
                  <a:lnTo>
                    <a:pt x="320167" y="33909"/>
                  </a:lnTo>
                  <a:lnTo>
                    <a:pt x="320167" y="67691"/>
                  </a:lnTo>
                  <a:cubicBezTo>
                    <a:pt x="179578" y="67691"/>
                    <a:pt x="67818" y="177292"/>
                    <a:pt x="67818" y="310007"/>
                  </a:cubicBezTo>
                  <a:close/>
                </a:path>
              </a:pathLst>
            </a:custGeom>
            <a:solidFill>
              <a:srgbClr val="98B95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451077" y="3381191"/>
            <a:ext cx="11687972" cy="1346200"/>
            <a:chOff x="0" y="0"/>
            <a:chExt cx="15583963" cy="17949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583915" cy="1794891"/>
            </a:xfrm>
            <a:custGeom>
              <a:avLst/>
              <a:gdLst/>
              <a:ahLst/>
              <a:cxnLst/>
              <a:rect l="l" t="t" r="r" b="b"/>
              <a:pathLst>
                <a:path w="15583915" h="1794891">
                  <a:moveTo>
                    <a:pt x="0" y="321691"/>
                  </a:moveTo>
                  <a:cubicBezTo>
                    <a:pt x="0" y="143002"/>
                    <a:pt x="149606" y="0"/>
                    <a:pt x="331724" y="0"/>
                  </a:cubicBezTo>
                  <a:lnTo>
                    <a:pt x="15252192" y="0"/>
                  </a:lnTo>
                  <a:lnTo>
                    <a:pt x="15252192" y="33909"/>
                  </a:lnTo>
                  <a:lnTo>
                    <a:pt x="15252192" y="0"/>
                  </a:lnTo>
                  <a:cubicBezTo>
                    <a:pt x="15434309" y="0"/>
                    <a:pt x="15583915" y="143002"/>
                    <a:pt x="15583915" y="321691"/>
                  </a:cubicBezTo>
                  <a:lnTo>
                    <a:pt x="15550006" y="321691"/>
                  </a:lnTo>
                  <a:lnTo>
                    <a:pt x="15583915" y="321691"/>
                  </a:lnTo>
                  <a:lnTo>
                    <a:pt x="15583915" y="1473200"/>
                  </a:lnTo>
                  <a:lnTo>
                    <a:pt x="15550006" y="1473200"/>
                  </a:lnTo>
                  <a:lnTo>
                    <a:pt x="15583915" y="1473200"/>
                  </a:lnTo>
                  <a:cubicBezTo>
                    <a:pt x="15583915" y="1652016"/>
                    <a:pt x="15434309" y="1794891"/>
                    <a:pt x="15252192" y="1794891"/>
                  </a:cubicBezTo>
                  <a:lnTo>
                    <a:pt x="15252192" y="1760982"/>
                  </a:lnTo>
                  <a:lnTo>
                    <a:pt x="15252192" y="1794891"/>
                  </a:lnTo>
                  <a:lnTo>
                    <a:pt x="331724" y="1794891"/>
                  </a:lnTo>
                  <a:lnTo>
                    <a:pt x="331724" y="1760982"/>
                  </a:lnTo>
                  <a:lnTo>
                    <a:pt x="331724" y="1794891"/>
                  </a:lnTo>
                  <a:cubicBezTo>
                    <a:pt x="149606" y="1794891"/>
                    <a:pt x="0" y="1652016"/>
                    <a:pt x="0" y="1473200"/>
                  </a:cubicBezTo>
                  <a:lnTo>
                    <a:pt x="0" y="321691"/>
                  </a:lnTo>
                  <a:lnTo>
                    <a:pt x="33909" y="321691"/>
                  </a:lnTo>
                  <a:lnTo>
                    <a:pt x="0" y="321691"/>
                  </a:lnTo>
                  <a:moveTo>
                    <a:pt x="67691" y="321691"/>
                  </a:moveTo>
                  <a:lnTo>
                    <a:pt x="67691" y="1473200"/>
                  </a:lnTo>
                  <a:lnTo>
                    <a:pt x="33909" y="1473200"/>
                  </a:lnTo>
                  <a:lnTo>
                    <a:pt x="67691" y="1473200"/>
                  </a:lnTo>
                  <a:cubicBezTo>
                    <a:pt x="67691" y="1612392"/>
                    <a:pt x="184785" y="1727200"/>
                    <a:pt x="331724" y="1727200"/>
                  </a:cubicBezTo>
                  <a:lnTo>
                    <a:pt x="15252192" y="1727200"/>
                  </a:lnTo>
                  <a:cubicBezTo>
                    <a:pt x="15399131" y="1727200"/>
                    <a:pt x="15516225" y="1612392"/>
                    <a:pt x="15516225" y="1473200"/>
                  </a:cubicBezTo>
                  <a:lnTo>
                    <a:pt x="15516225" y="321691"/>
                  </a:lnTo>
                  <a:cubicBezTo>
                    <a:pt x="15516225" y="182499"/>
                    <a:pt x="15399131" y="67691"/>
                    <a:pt x="15252192" y="67691"/>
                  </a:cubicBezTo>
                  <a:lnTo>
                    <a:pt x="331724" y="67691"/>
                  </a:lnTo>
                  <a:lnTo>
                    <a:pt x="331724" y="33909"/>
                  </a:lnTo>
                  <a:lnTo>
                    <a:pt x="331724" y="67691"/>
                  </a:lnTo>
                  <a:cubicBezTo>
                    <a:pt x="184785" y="67691"/>
                    <a:pt x="67691" y="182499"/>
                    <a:pt x="67691" y="321691"/>
                  </a:cubicBezTo>
                  <a:close/>
                </a:path>
              </a:pathLst>
            </a:custGeom>
            <a:solidFill>
              <a:srgbClr val="98B95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424573" y="5321818"/>
            <a:ext cx="11530096" cy="1268427"/>
            <a:chOff x="0" y="0"/>
            <a:chExt cx="15373461" cy="16912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373350" cy="1691259"/>
            </a:xfrm>
            <a:custGeom>
              <a:avLst/>
              <a:gdLst/>
              <a:ahLst/>
              <a:cxnLst/>
              <a:rect l="l" t="t" r="r" b="b"/>
              <a:pathLst>
                <a:path w="15373350" h="1691259">
                  <a:moveTo>
                    <a:pt x="0" y="304419"/>
                  </a:moveTo>
                  <a:cubicBezTo>
                    <a:pt x="0" y="135128"/>
                    <a:pt x="141986" y="0"/>
                    <a:pt x="314452" y="0"/>
                  </a:cubicBezTo>
                  <a:lnTo>
                    <a:pt x="15058898" y="0"/>
                  </a:lnTo>
                  <a:lnTo>
                    <a:pt x="15058898" y="33909"/>
                  </a:lnTo>
                  <a:lnTo>
                    <a:pt x="15058898" y="0"/>
                  </a:lnTo>
                  <a:cubicBezTo>
                    <a:pt x="15231363" y="0"/>
                    <a:pt x="15373350" y="135128"/>
                    <a:pt x="15373350" y="304419"/>
                  </a:cubicBezTo>
                  <a:lnTo>
                    <a:pt x="15339440" y="304419"/>
                  </a:lnTo>
                  <a:lnTo>
                    <a:pt x="15373350" y="304419"/>
                  </a:lnTo>
                  <a:lnTo>
                    <a:pt x="15373350" y="1386840"/>
                  </a:lnTo>
                  <a:lnTo>
                    <a:pt x="15339440" y="1386840"/>
                  </a:lnTo>
                  <a:lnTo>
                    <a:pt x="15373350" y="1386840"/>
                  </a:lnTo>
                  <a:cubicBezTo>
                    <a:pt x="15373350" y="1556131"/>
                    <a:pt x="15231363" y="1691259"/>
                    <a:pt x="15058898" y="1691259"/>
                  </a:cubicBezTo>
                  <a:lnTo>
                    <a:pt x="15058898" y="1657350"/>
                  </a:lnTo>
                  <a:lnTo>
                    <a:pt x="15058898" y="1691259"/>
                  </a:lnTo>
                  <a:lnTo>
                    <a:pt x="314452" y="1691259"/>
                  </a:lnTo>
                  <a:lnTo>
                    <a:pt x="314452" y="1657350"/>
                  </a:lnTo>
                  <a:lnTo>
                    <a:pt x="314452" y="1691259"/>
                  </a:lnTo>
                  <a:cubicBezTo>
                    <a:pt x="141986" y="1691259"/>
                    <a:pt x="0" y="1556131"/>
                    <a:pt x="0" y="1386840"/>
                  </a:cubicBezTo>
                  <a:lnTo>
                    <a:pt x="0" y="304419"/>
                  </a:lnTo>
                  <a:lnTo>
                    <a:pt x="33909" y="304419"/>
                  </a:lnTo>
                  <a:lnTo>
                    <a:pt x="0" y="304419"/>
                  </a:lnTo>
                  <a:moveTo>
                    <a:pt x="67691" y="304419"/>
                  </a:moveTo>
                  <a:lnTo>
                    <a:pt x="67691" y="1386840"/>
                  </a:lnTo>
                  <a:lnTo>
                    <a:pt x="33909" y="1386840"/>
                  </a:lnTo>
                  <a:lnTo>
                    <a:pt x="67691" y="1386840"/>
                  </a:lnTo>
                  <a:cubicBezTo>
                    <a:pt x="67691" y="1516380"/>
                    <a:pt x="177038" y="1623568"/>
                    <a:pt x="314452" y="1623568"/>
                  </a:cubicBezTo>
                  <a:lnTo>
                    <a:pt x="15058898" y="1623568"/>
                  </a:lnTo>
                  <a:cubicBezTo>
                    <a:pt x="15196311" y="1623568"/>
                    <a:pt x="15305660" y="1516380"/>
                    <a:pt x="15305660" y="1386840"/>
                  </a:cubicBezTo>
                  <a:lnTo>
                    <a:pt x="15305660" y="304419"/>
                  </a:lnTo>
                  <a:cubicBezTo>
                    <a:pt x="15305660" y="174879"/>
                    <a:pt x="15196313" y="67691"/>
                    <a:pt x="15058898" y="67691"/>
                  </a:cubicBezTo>
                  <a:lnTo>
                    <a:pt x="314452" y="67691"/>
                  </a:lnTo>
                  <a:lnTo>
                    <a:pt x="314452" y="33909"/>
                  </a:lnTo>
                  <a:lnTo>
                    <a:pt x="314452" y="67691"/>
                  </a:lnTo>
                  <a:cubicBezTo>
                    <a:pt x="177038" y="67691"/>
                    <a:pt x="67691" y="174879"/>
                    <a:pt x="67691" y="304419"/>
                  </a:cubicBezTo>
                  <a:close/>
                </a:path>
              </a:pathLst>
            </a:custGeom>
            <a:solidFill>
              <a:srgbClr val="98B95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474651" y="7095845"/>
            <a:ext cx="11530095" cy="1268427"/>
            <a:chOff x="0" y="0"/>
            <a:chExt cx="15373460" cy="16912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373350" cy="1691259"/>
            </a:xfrm>
            <a:custGeom>
              <a:avLst/>
              <a:gdLst/>
              <a:ahLst/>
              <a:cxnLst/>
              <a:rect l="l" t="t" r="r" b="b"/>
              <a:pathLst>
                <a:path w="15373350" h="1691259">
                  <a:moveTo>
                    <a:pt x="0" y="304419"/>
                  </a:moveTo>
                  <a:cubicBezTo>
                    <a:pt x="0" y="135128"/>
                    <a:pt x="141986" y="0"/>
                    <a:pt x="314452" y="0"/>
                  </a:cubicBezTo>
                  <a:lnTo>
                    <a:pt x="15058898" y="0"/>
                  </a:lnTo>
                  <a:lnTo>
                    <a:pt x="15058898" y="33909"/>
                  </a:lnTo>
                  <a:lnTo>
                    <a:pt x="15058898" y="0"/>
                  </a:lnTo>
                  <a:cubicBezTo>
                    <a:pt x="15231363" y="0"/>
                    <a:pt x="15373350" y="135128"/>
                    <a:pt x="15373350" y="304419"/>
                  </a:cubicBezTo>
                  <a:lnTo>
                    <a:pt x="15339440" y="304419"/>
                  </a:lnTo>
                  <a:lnTo>
                    <a:pt x="15373350" y="304419"/>
                  </a:lnTo>
                  <a:lnTo>
                    <a:pt x="15373350" y="1386840"/>
                  </a:lnTo>
                  <a:lnTo>
                    <a:pt x="15339440" y="1386840"/>
                  </a:lnTo>
                  <a:lnTo>
                    <a:pt x="15373350" y="1386840"/>
                  </a:lnTo>
                  <a:cubicBezTo>
                    <a:pt x="15373350" y="1556131"/>
                    <a:pt x="15231363" y="1691259"/>
                    <a:pt x="15058898" y="1691259"/>
                  </a:cubicBezTo>
                  <a:lnTo>
                    <a:pt x="15058898" y="1657350"/>
                  </a:lnTo>
                  <a:lnTo>
                    <a:pt x="15058898" y="1691259"/>
                  </a:lnTo>
                  <a:lnTo>
                    <a:pt x="314452" y="1691259"/>
                  </a:lnTo>
                  <a:lnTo>
                    <a:pt x="314452" y="1657350"/>
                  </a:lnTo>
                  <a:lnTo>
                    <a:pt x="314452" y="1691259"/>
                  </a:lnTo>
                  <a:cubicBezTo>
                    <a:pt x="141986" y="1691259"/>
                    <a:pt x="0" y="1556131"/>
                    <a:pt x="0" y="1386840"/>
                  </a:cubicBezTo>
                  <a:lnTo>
                    <a:pt x="0" y="304419"/>
                  </a:lnTo>
                  <a:lnTo>
                    <a:pt x="33909" y="304419"/>
                  </a:lnTo>
                  <a:lnTo>
                    <a:pt x="0" y="304419"/>
                  </a:lnTo>
                  <a:moveTo>
                    <a:pt x="67691" y="304419"/>
                  </a:moveTo>
                  <a:lnTo>
                    <a:pt x="67691" y="1386840"/>
                  </a:lnTo>
                  <a:lnTo>
                    <a:pt x="33909" y="1386840"/>
                  </a:lnTo>
                  <a:lnTo>
                    <a:pt x="67691" y="1386840"/>
                  </a:lnTo>
                  <a:cubicBezTo>
                    <a:pt x="67691" y="1516380"/>
                    <a:pt x="177038" y="1623568"/>
                    <a:pt x="314452" y="1623568"/>
                  </a:cubicBezTo>
                  <a:lnTo>
                    <a:pt x="15058898" y="1623568"/>
                  </a:lnTo>
                  <a:cubicBezTo>
                    <a:pt x="15196311" y="1623568"/>
                    <a:pt x="15305660" y="1516380"/>
                    <a:pt x="15305660" y="1386840"/>
                  </a:cubicBezTo>
                  <a:lnTo>
                    <a:pt x="15305660" y="304419"/>
                  </a:lnTo>
                  <a:cubicBezTo>
                    <a:pt x="15305660" y="174879"/>
                    <a:pt x="15196313" y="67691"/>
                    <a:pt x="15058898" y="67691"/>
                  </a:cubicBezTo>
                  <a:lnTo>
                    <a:pt x="314452" y="67691"/>
                  </a:lnTo>
                  <a:lnTo>
                    <a:pt x="314452" y="33909"/>
                  </a:lnTo>
                  <a:lnTo>
                    <a:pt x="314452" y="67691"/>
                  </a:lnTo>
                  <a:cubicBezTo>
                    <a:pt x="177038" y="67691"/>
                    <a:pt x="67691" y="174879"/>
                    <a:pt x="67691" y="304419"/>
                  </a:cubicBezTo>
                  <a:close/>
                </a:path>
              </a:pathLst>
            </a:custGeom>
            <a:solidFill>
              <a:srgbClr val="98B954"/>
            </a:solidFill>
          </p:spPr>
        </p:sp>
      </p:grpSp>
      <p:sp>
        <p:nvSpPr>
          <p:cNvPr id="13" name="Freeform 13" descr="Casella di controllo selezionata con riempimento pieno"/>
          <p:cNvSpPr/>
          <p:nvPr/>
        </p:nvSpPr>
        <p:spPr>
          <a:xfrm>
            <a:off x="2543499" y="1557318"/>
            <a:ext cx="1295400" cy="1295400"/>
          </a:xfrm>
          <a:custGeom>
            <a:avLst/>
            <a:gdLst/>
            <a:ahLst/>
            <a:cxnLst/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877477" y="3771559"/>
            <a:ext cx="9568507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L'accesso al posto di lavoro è sicuro e comodo.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77477" y="1981016"/>
            <a:ext cx="4237048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Ambiente di lavoro.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00170" y="5660757"/>
            <a:ext cx="9925932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Luce, aria, clima e rumore nell'ambiente di lavoro.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77476" y="7441783"/>
            <a:ext cx="8961120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Attrezzatura tecnica.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2560625" y="3431834"/>
            <a:ext cx="1346200" cy="1270000"/>
            <a:chOff x="0" y="0"/>
            <a:chExt cx="1794933" cy="169333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94891" cy="1693291"/>
            </a:xfrm>
            <a:custGeom>
              <a:avLst/>
              <a:gdLst/>
              <a:ahLst/>
              <a:cxnLst/>
              <a:rect l="l" t="t" r="r" b="b"/>
              <a:pathLst>
                <a:path w="1794891" h="1693291">
                  <a:moveTo>
                    <a:pt x="0" y="304800"/>
                  </a:moveTo>
                  <a:cubicBezTo>
                    <a:pt x="0" y="136398"/>
                    <a:pt x="136779" y="0"/>
                    <a:pt x="305435" y="0"/>
                  </a:cubicBezTo>
                  <a:lnTo>
                    <a:pt x="1489456" y="0"/>
                  </a:lnTo>
                  <a:lnTo>
                    <a:pt x="1489456" y="33909"/>
                  </a:lnTo>
                  <a:lnTo>
                    <a:pt x="1489456" y="0"/>
                  </a:lnTo>
                  <a:cubicBezTo>
                    <a:pt x="1658112" y="0"/>
                    <a:pt x="1794891" y="136398"/>
                    <a:pt x="1794891" y="304800"/>
                  </a:cubicBezTo>
                  <a:lnTo>
                    <a:pt x="1794891" y="1388491"/>
                  </a:lnTo>
                  <a:lnTo>
                    <a:pt x="1760982" y="1388491"/>
                  </a:lnTo>
                  <a:lnTo>
                    <a:pt x="1794891" y="1388491"/>
                  </a:lnTo>
                  <a:cubicBezTo>
                    <a:pt x="1794891" y="1556893"/>
                    <a:pt x="1658112" y="1693291"/>
                    <a:pt x="1489456" y="1693291"/>
                  </a:cubicBezTo>
                  <a:lnTo>
                    <a:pt x="1489456" y="1659382"/>
                  </a:lnTo>
                  <a:lnTo>
                    <a:pt x="1489456" y="1693291"/>
                  </a:lnTo>
                  <a:lnTo>
                    <a:pt x="305435" y="1693291"/>
                  </a:lnTo>
                  <a:lnTo>
                    <a:pt x="305435" y="1659382"/>
                  </a:lnTo>
                  <a:lnTo>
                    <a:pt x="305435" y="1693291"/>
                  </a:lnTo>
                  <a:cubicBezTo>
                    <a:pt x="136779" y="1693291"/>
                    <a:pt x="0" y="1556893"/>
                    <a:pt x="0" y="1388491"/>
                  </a:cubicBezTo>
                  <a:lnTo>
                    <a:pt x="0" y="304800"/>
                  </a:lnTo>
                  <a:lnTo>
                    <a:pt x="33909" y="304800"/>
                  </a:lnTo>
                  <a:lnTo>
                    <a:pt x="0" y="304800"/>
                  </a:lnTo>
                  <a:moveTo>
                    <a:pt x="67691" y="304800"/>
                  </a:moveTo>
                  <a:lnTo>
                    <a:pt x="67691" y="1388491"/>
                  </a:lnTo>
                  <a:lnTo>
                    <a:pt x="33909" y="1388491"/>
                  </a:lnTo>
                  <a:lnTo>
                    <a:pt x="67691" y="1388491"/>
                  </a:lnTo>
                  <a:cubicBezTo>
                    <a:pt x="67691" y="1519301"/>
                    <a:pt x="173990" y="1625600"/>
                    <a:pt x="305435" y="1625600"/>
                  </a:cubicBezTo>
                  <a:lnTo>
                    <a:pt x="1489456" y="1625600"/>
                  </a:lnTo>
                  <a:cubicBezTo>
                    <a:pt x="1620774" y="1625600"/>
                    <a:pt x="1727200" y="1519428"/>
                    <a:pt x="1727200" y="1388491"/>
                  </a:cubicBezTo>
                  <a:lnTo>
                    <a:pt x="1727200" y="304800"/>
                  </a:lnTo>
                  <a:lnTo>
                    <a:pt x="1761109" y="304800"/>
                  </a:lnTo>
                  <a:lnTo>
                    <a:pt x="1727200" y="304800"/>
                  </a:lnTo>
                  <a:cubicBezTo>
                    <a:pt x="1727200" y="173990"/>
                    <a:pt x="1620901" y="67691"/>
                    <a:pt x="1489456" y="67691"/>
                  </a:cubicBezTo>
                  <a:lnTo>
                    <a:pt x="305435" y="67691"/>
                  </a:lnTo>
                  <a:lnTo>
                    <a:pt x="305435" y="33909"/>
                  </a:lnTo>
                  <a:lnTo>
                    <a:pt x="305435" y="67691"/>
                  </a:lnTo>
                  <a:cubicBezTo>
                    <a:pt x="174117" y="67691"/>
                    <a:pt x="67691" y="173990"/>
                    <a:pt x="67691" y="304800"/>
                  </a:cubicBezTo>
                  <a:close/>
                </a:path>
              </a:pathLst>
            </a:custGeom>
            <a:solidFill>
              <a:srgbClr val="98B954"/>
            </a:solidFill>
          </p:spPr>
        </p:sp>
      </p:grpSp>
      <p:sp>
        <p:nvSpPr>
          <p:cNvPr id="20" name="Freeform 20" descr="Casella di controllo selezionata con riempimento pieno"/>
          <p:cNvSpPr/>
          <p:nvPr/>
        </p:nvSpPr>
        <p:spPr>
          <a:xfrm>
            <a:off x="2586025" y="3419134"/>
            <a:ext cx="1295400" cy="1295400"/>
          </a:xfrm>
          <a:custGeom>
            <a:avLst/>
            <a:gdLst/>
            <a:ahLst/>
            <a:cxnLst/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2573877" y="5255447"/>
            <a:ext cx="1346200" cy="1270000"/>
            <a:chOff x="0" y="0"/>
            <a:chExt cx="1794933" cy="169333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794891" cy="1693291"/>
            </a:xfrm>
            <a:custGeom>
              <a:avLst/>
              <a:gdLst/>
              <a:ahLst/>
              <a:cxnLst/>
              <a:rect l="l" t="t" r="r" b="b"/>
              <a:pathLst>
                <a:path w="1794891" h="1693291">
                  <a:moveTo>
                    <a:pt x="0" y="304800"/>
                  </a:moveTo>
                  <a:cubicBezTo>
                    <a:pt x="0" y="136398"/>
                    <a:pt x="136779" y="0"/>
                    <a:pt x="305435" y="0"/>
                  </a:cubicBezTo>
                  <a:lnTo>
                    <a:pt x="1489456" y="0"/>
                  </a:lnTo>
                  <a:lnTo>
                    <a:pt x="1489456" y="33909"/>
                  </a:lnTo>
                  <a:lnTo>
                    <a:pt x="1489456" y="0"/>
                  </a:lnTo>
                  <a:cubicBezTo>
                    <a:pt x="1658112" y="0"/>
                    <a:pt x="1794891" y="136398"/>
                    <a:pt x="1794891" y="304800"/>
                  </a:cubicBezTo>
                  <a:lnTo>
                    <a:pt x="1794891" y="1388491"/>
                  </a:lnTo>
                  <a:lnTo>
                    <a:pt x="1760982" y="1388491"/>
                  </a:lnTo>
                  <a:lnTo>
                    <a:pt x="1794891" y="1388491"/>
                  </a:lnTo>
                  <a:cubicBezTo>
                    <a:pt x="1794891" y="1556893"/>
                    <a:pt x="1658112" y="1693291"/>
                    <a:pt x="1489456" y="1693291"/>
                  </a:cubicBezTo>
                  <a:lnTo>
                    <a:pt x="1489456" y="1659382"/>
                  </a:lnTo>
                  <a:lnTo>
                    <a:pt x="1489456" y="1693291"/>
                  </a:lnTo>
                  <a:lnTo>
                    <a:pt x="305435" y="1693291"/>
                  </a:lnTo>
                  <a:lnTo>
                    <a:pt x="305435" y="1659382"/>
                  </a:lnTo>
                  <a:lnTo>
                    <a:pt x="305435" y="1693291"/>
                  </a:lnTo>
                  <a:cubicBezTo>
                    <a:pt x="136779" y="1693291"/>
                    <a:pt x="0" y="1556893"/>
                    <a:pt x="0" y="1388491"/>
                  </a:cubicBezTo>
                  <a:lnTo>
                    <a:pt x="0" y="304800"/>
                  </a:lnTo>
                  <a:lnTo>
                    <a:pt x="33909" y="304800"/>
                  </a:lnTo>
                  <a:lnTo>
                    <a:pt x="0" y="304800"/>
                  </a:lnTo>
                  <a:moveTo>
                    <a:pt x="67691" y="304800"/>
                  </a:moveTo>
                  <a:lnTo>
                    <a:pt x="67691" y="1388491"/>
                  </a:lnTo>
                  <a:lnTo>
                    <a:pt x="33909" y="1388491"/>
                  </a:lnTo>
                  <a:lnTo>
                    <a:pt x="67691" y="1388491"/>
                  </a:lnTo>
                  <a:cubicBezTo>
                    <a:pt x="67691" y="1519301"/>
                    <a:pt x="173990" y="1625600"/>
                    <a:pt x="305435" y="1625600"/>
                  </a:cubicBezTo>
                  <a:lnTo>
                    <a:pt x="1489456" y="1625600"/>
                  </a:lnTo>
                  <a:cubicBezTo>
                    <a:pt x="1620774" y="1625600"/>
                    <a:pt x="1727200" y="1519428"/>
                    <a:pt x="1727200" y="1388491"/>
                  </a:cubicBezTo>
                  <a:lnTo>
                    <a:pt x="1727200" y="304800"/>
                  </a:lnTo>
                  <a:lnTo>
                    <a:pt x="1761109" y="304800"/>
                  </a:lnTo>
                  <a:lnTo>
                    <a:pt x="1727200" y="304800"/>
                  </a:lnTo>
                  <a:cubicBezTo>
                    <a:pt x="1727200" y="173990"/>
                    <a:pt x="1620901" y="67691"/>
                    <a:pt x="1489456" y="67691"/>
                  </a:cubicBezTo>
                  <a:lnTo>
                    <a:pt x="305435" y="67691"/>
                  </a:lnTo>
                  <a:lnTo>
                    <a:pt x="305435" y="33909"/>
                  </a:lnTo>
                  <a:lnTo>
                    <a:pt x="305435" y="67691"/>
                  </a:lnTo>
                  <a:cubicBezTo>
                    <a:pt x="174117" y="67691"/>
                    <a:pt x="67691" y="173990"/>
                    <a:pt x="67691" y="304800"/>
                  </a:cubicBezTo>
                  <a:close/>
                </a:path>
              </a:pathLst>
            </a:custGeom>
            <a:solidFill>
              <a:srgbClr val="98B954"/>
            </a:solidFill>
          </p:spPr>
        </p:sp>
      </p:grpSp>
      <p:sp>
        <p:nvSpPr>
          <p:cNvPr id="23" name="Freeform 23" descr="Casella di controllo selezionata con riempimento pieno"/>
          <p:cNvSpPr/>
          <p:nvPr/>
        </p:nvSpPr>
        <p:spPr>
          <a:xfrm>
            <a:off x="2576280" y="5265745"/>
            <a:ext cx="1295400" cy="1295400"/>
          </a:xfrm>
          <a:custGeom>
            <a:avLst/>
            <a:gdLst/>
            <a:ahLst/>
            <a:cxnLst/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2597068" y="7063958"/>
            <a:ext cx="1346200" cy="1270000"/>
            <a:chOff x="0" y="0"/>
            <a:chExt cx="1794933" cy="169333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94891" cy="1693291"/>
            </a:xfrm>
            <a:custGeom>
              <a:avLst/>
              <a:gdLst/>
              <a:ahLst/>
              <a:cxnLst/>
              <a:rect l="l" t="t" r="r" b="b"/>
              <a:pathLst>
                <a:path w="1794891" h="1693291">
                  <a:moveTo>
                    <a:pt x="0" y="304800"/>
                  </a:moveTo>
                  <a:cubicBezTo>
                    <a:pt x="0" y="136398"/>
                    <a:pt x="136779" y="0"/>
                    <a:pt x="305435" y="0"/>
                  </a:cubicBezTo>
                  <a:lnTo>
                    <a:pt x="1489456" y="0"/>
                  </a:lnTo>
                  <a:lnTo>
                    <a:pt x="1489456" y="33909"/>
                  </a:lnTo>
                  <a:lnTo>
                    <a:pt x="1489456" y="0"/>
                  </a:lnTo>
                  <a:cubicBezTo>
                    <a:pt x="1658112" y="0"/>
                    <a:pt x="1794891" y="136398"/>
                    <a:pt x="1794891" y="304800"/>
                  </a:cubicBezTo>
                  <a:lnTo>
                    <a:pt x="1794891" y="1388491"/>
                  </a:lnTo>
                  <a:lnTo>
                    <a:pt x="1760982" y="1388491"/>
                  </a:lnTo>
                  <a:lnTo>
                    <a:pt x="1794891" y="1388491"/>
                  </a:lnTo>
                  <a:cubicBezTo>
                    <a:pt x="1794891" y="1556893"/>
                    <a:pt x="1658112" y="1693291"/>
                    <a:pt x="1489456" y="1693291"/>
                  </a:cubicBezTo>
                  <a:lnTo>
                    <a:pt x="1489456" y="1659382"/>
                  </a:lnTo>
                  <a:lnTo>
                    <a:pt x="1489456" y="1693291"/>
                  </a:lnTo>
                  <a:lnTo>
                    <a:pt x="305435" y="1693291"/>
                  </a:lnTo>
                  <a:lnTo>
                    <a:pt x="305435" y="1659382"/>
                  </a:lnTo>
                  <a:lnTo>
                    <a:pt x="305435" y="1693291"/>
                  </a:lnTo>
                  <a:cubicBezTo>
                    <a:pt x="136779" y="1693291"/>
                    <a:pt x="0" y="1556893"/>
                    <a:pt x="0" y="1388491"/>
                  </a:cubicBezTo>
                  <a:lnTo>
                    <a:pt x="0" y="304800"/>
                  </a:lnTo>
                  <a:lnTo>
                    <a:pt x="33909" y="304800"/>
                  </a:lnTo>
                  <a:lnTo>
                    <a:pt x="0" y="304800"/>
                  </a:lnTo>
                  <a:moveTo>
                    <a:pt x="67691" y="304800"/>
                  </a:moveTo>
                  <a:lnTo>
                    <a:pt x="67691" y="1388491"/>
                  </a:lnTo>
                  <a:lnTo>
                    <a:pt x="33909" y="1388491"/>
                  </a:lnTo>
                  <a:lnTo>
                    <a:pt x="67691" y="1388491"/>
                  </a:lnTo>
                  <a:cubicBezTo>
                    <a:pt x="67691" y="1519301"/>
                    <a:pt x="173990" y="1625600"/>
                    <a:pt x="305435" y="1625600"/>
                  </a:cubicBezTo>
                  <a:lnTo>
                    <a:pt x="1489456" y="1625600"/>
                  </a:lnTo>
                  <a:cubicBezTo>
                    <a:pt x="1620774" y="1625600"/>
                    <a:pt x="1727200" y="1519428"/>
                    <a:pt x="1727200" y="1388491"/>
                  </a:cubicBezTo>
                  <a:lnTo>
                    <a:pt x="1727200" y="304800"/>
                  </a:lnTo>
                  <a:lnTo>
                    <a:pt x="1761109" y="304800"/>
                  </a:lnTo>
                  <a:lnTo>
                    <a:pt x="1727200" y="304800"/>
                  </a:lnTo>
                  <a:cubicBezTo>
                    <a:pt x="1727200" y="173990"/>
                    <a:pt x="1620901" y="67691"/>
                    <a:pt x="1489456" y="67691"/>
                  </a:cubicBezTo>
                  <a:lnTo>
                    <a:pt x="305435" y="67691"/>
                  </a:lnTo>
                  <a:lnTo>
                    <a:pt x="305435" y="33909"/>
                  </a:lnTo>
                  <a:lnTo>
                    <a:pt x="305435" y="67691"/>
                  </a:lnTo>
                  <a:cubicBezTo>
                    <a:pt x="174117" y="67691"/>
                    <a:pt x="67691" y="173990"/>
                    <a:pt x="67691" y="304800"/>
                  </a:cubicBezTo>
                  <a:close/>
                </a:path>
              </a:pathLst>
            </a:custGeom>
            <a:solidFill>
              <a:srgbClr val="98B954"/>
            </a:solidFill>
          </p:spPr>
        </p:sp>
      </p:grpSp>
      <p:sp>
        <p:nvSpPr>
          <p:cNvPr id="26" name="Freeform 26" descr="Casella di controllo selezionata con riempimento pieno"/>
          <p:cNvSpPr/>
          <p:nvPr/>
        </p:nvSpPr>
        <p:spPr>
          <a:xfrm>
            <a:off x="2622468" y="7089358"/>
            <a:ext cx="1295400" cy="1295400"/>
          </a:xfrm>
          <a:custGeom>
            <a:avLst/>
            <a:gdLst/>
            <a:ahLst/>
            <a:cxnLst/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2573877" y="8845958"/>
            <a:ext cx="1346200" cy="1270000"/>
            <a:chOff x="0" y="0"/>
            <a:chExt cx="1794933" cy="169333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794891" cy="1693291"/>
            </a:xfrm>
            <a:custGeom>
              <a:avLst/>
              <a:gdLst/>
              <a:ahLst/>
              <a:cxnLst/>
              <a:rect l="l" t="t" r="r" b="b"/>
              <a:pathLst>
                <a:path w="1794891" h="1693291">
                  <a:moveTo>
                    <a:pt x="0" y="304800"/>
                  </a:moveTo>
                  <a:cubicBezTo>
                    <a:pt x="0" y="136398"/>
                    <a:pt x="136779" y="0"/>
                    <a:pt x="305435" y="0"/>
                  </a:cubicBezTo>
                  <a:lnTo>
                    <a:pt x="1489456" y="0"/>
                  </a:lnTo>
                  <a:lnTo>
                    <a:pt x="1489456" y="33909"/>
                  </a:lnTo>
                  <a:lnTo>
                    <a:pt x="1489456" y="0"/>
                  </a:lnTo>
                  <a:cubicBezTo>
                    <a:pt x="1658112" y="0"/>
                    <a:pt x="1794891" y="136398"/>
                    <a:pt x="1794891" y="304800"/>
                  </a:cubicBezTo>
                  <a:lnTo>
                    <a:pt x="1794891" y="1388491"/>
                  </a:lnTo>
                  <a:lnTo>
                    <a:pt x="1760982" y="1388491"/>
                  </a:lnTo>
                  <a:lnTo>
                    <a:pt x="1794891" y="1388491"/>
                  </a:lnTo>
                  <a:cubicBezTo>
                    <a:pt x="1794891" y="1556893"/>
                    <a:pt x="1658112" y="1693291"/>
                    <a:pt x="1489456" y="1693291"/>
                  </a:cubicBezTo>
                  <a:lnTo>
                    <a:pt x="1489456" y="1659382"/>
                  </a:lnTo>
                  <a:lnTo>
                    <a:pt x="1489456" y="1693291"/>
                  </a:lnTo>
                  <a:lnTo>
                    <a:pt x="305435" y="1693291"/>
                  </a:lnTo>
                  <a:lnTo>
                    <a:pt x="305435" y="1659382"/>
                  </a:lnTo>
                  <a:lnTo>
                    <a:pt x="305435" y="1693291"/>
                  </a:lnTo>
                  <a:cubicBezTo>
                    <a:pt x="136779" y="1693291"/>
                    <a:pt x="0" y="1556893"/>
                    <a:pt x="0" y="1388491"/>
                  </a:cubicBezTo>
                  <a:lnTo>
                    <a:pt x="0" y="304800"/>
                  </a:lnTo>
                  <a:lnTo>
                    <a:pt x="33909" y="304800"/>
                  </a:lnTo>
                  <a:lnTo>
                    <a:pt x="0" y="304800"/>
                  </a:lnTo>
                  <a:moveTo>
                    <a:pt x="67691" y="304800"/>
                  </a:moveTo>
                  <a:lnTo>
                    <a:pt x="67691" y="1388491"/>
                  </a:lnTo>
                  <a:lnTo>
                    <a:pt x="33909" y="1388491"/>
                  </a:lnTo>
                  <a:lnTo>
                    <a:pt x="67691" y="1388491"/>
                  </a:lnTo>
                  <a:cubicBezTo>
                    <a:pt x="67691" y="1519301"/>
                    <a:pt x="173990" y="1625600"/>
                    <a:pt x="305435" y="1625600"/>
                  </a:cubicBezTo>
                  <a:lnTo>
                    <a:pt x="1489456" y="1625600"/>
                  </a:lnTo>
                  <a:cubicBezTo>
                    <a:pt x="1620774" y="1625600"/>
                    <a:pt x="1727200" y="1519428"/>
                    <a:pt x="1727200" y="1388491"/>
                  </a:cubicBezTo>
                  <a:lnTo>
                    <a:pt x="1727200" y="304800"/>
                  </a:lnTo>
                  <a:lnTo>
                    <a:pt x="1761109" y="304800"/>
                  </a:lnTo>
                  <a:lnTo>
                    <a:pt x="1727200" y="304800"/>
                  </a:lnTo>
                  <a:cubicBezTo>
                    <a:pt x="1727200" y="173990"/>
                    <a:pt x="1620901" y="67691"/>
                    <a:pt x="1489456" y="67691"/>
                  </a:cubicBezTo>
                  <a:lnTo>
                    <a:pt x="305435" y="67691"/>
                  </a:lnTo>
                  <a:lnTo>
                    <a:pt x="305435" y="33909"/>
                  </a:lnTo>
                  <a:lnTo>
                    <a:pt x="305435" y="67691"/>
                  </a:lnTo>
                  <a:cubicBezTo>
                    <a:pt x="174117" y="67691"/>
                    <a:pt x="67691" y="173990"/>
                    <a:pt x="67691" y="304800"/>
                  </a:cubicBezTo>
                  <a:close/>
                </a:path>
              </a:pathLst>
            </a:custGeom>
            <a:solidFill>
              <a:srgbClr val="98B954"/>
            </a:solidFill>
          </p:spPr>
        </p:sp>
      </p:grpSp>
      <p:sp>
        <p:nvSpPr>
          <p:cNvPr id="29" name="Freeform 29" descr="Casella di controllo selezionata con riempimento pieno"/>
          <p:cNvSpPr/>
          <p:nvPr/>
        </p:nvSpPr>
        <p:spPr>
          <a:xfrm>
            <a:off x="2622468" y="8792187"/>
            <a:ext cx="1295400" cy="1295400"/>
          </a:xfrm>
          <a:custGeom>
            <a:avLst/>
            <a:gdLst/>
            <a:ahLst/>
            <a:cxnLst/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5424573" y="8805327"/>
            <a:ext cx="11649765" cy="1268427"/>
            <a:chOff x="0" y="0"/>
            <a:chExt cx="15533020" cy="169123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5533117" cy="1691259"/>
            </a:xfrm>
            <a:custGeom>
              <a:avLst/>
              <a:gdLst/>
              <a:ahLst/>
              <a:cxnLst/>
              <a:rect l="l" t="t" r="r" b="b"/>
              <a:pathLst>
                <a:path w="15533117" h="1691259">
                  <a:moveTo>
                    <a:pt x="0" y="304419"/>
                  </a:moveTo>
                  <a:cubicBezTo>
                    <a:pt x="0" y="135128"/>
                    <a:pt x="141986" y="0"/>
                    <a:pt x="314579" y="0"/>
                  </a:cubicBezTo>
                  <a:lnTo>
                    <a:pt x="15218538" y="0"/>
                  </a:lnTo>
                  <a:lnTo>
                    <a:pt x="15218538" y="33909"/>
                  </a:lnTo>
                  <a:lnTo>
                    <a:pt x="15218538" y="0"/>
                  </a:lnTo>
                  <a:cubicBezTo>
                    <a:pt x="15391003" y="0"/>
                    <a:pt x="15533117" y="135128"/>
                    <a:pt x="15533117" y="304419"/>
                  </a:cubicBezTo>
                  <a:lnTo>
                    <a:pt x="15499207" y="304419"/>
                  </a:lnTo>
                  <a:lnTo>
                    <a:pt x="15533117" y="304419"/>
                  </a:lnTo>
                  <a:lnTo>
                    <a:pt x="15533117" y="1386840"/>
                  </a:lnTo>
                  <a:lnTo>
                    <a:pt x="15499207" y="1386840"/>
                  </a:lnTo>
                  <a:lnTo>
                    <a:pt x="15533117" y="1386840"/>
                  </a:lnTo>
                  <a:cubicBezTo>
                    <a:pt x="15533117" y="1556131"/>
                    <a:pt x="15391130" y="1691259"/>
                    <a:pt x="15218538" y="1691259"/>
                  </a:cubicBezTo>
                  <a:lnTo>
                    <a:pt x="15218538" y="1657350"/>
                  </a:lnTo>
                  <a:lnTo>
                    <a:pt x="15218538" y="1691259"/>
                  </a:lnTo>
                  <a:lnTo>
                    <a:pt x="314579" y="1691259"/>
                  </a:lnTo>
                  <a:lnTo>
                    <a:pt x="314579" y="1657350"/>
                  </a:lnTo>
                  <a:lnTo>
                    <a:pt x="314579" y="1691259"/>
                  </a:lnTo>
                  <a:cubicBezTo>
                    <a:pt x="141986" y="1691259"/>
                    <a:pt x="0" y="1556131"/>
                    <a:pt x="0" y="1386840"/>
                  </a:cubicBezTo>
                  <a:lnTo>
                    <a:pt x="0" y="304419"/>
                  </a:lnTo>
                  <a:lnTo>
                    <a:pt x="33909" y="304419"/>
                  </a:lnTo>
                  <a:lnTo>
                    <a:pt x="0" y="304419"/>
                  </a:lnTo>
                  <a:moveTo>
                    <a:pt x="67691" y="304419"/>
                  </a:moveTo>
                  <a:lnTo>
                    <a:pt x="67691" y="1386840"/>
                  </a:lnTo>
                  <a:lnTo>
                    <a:pt x="33909" y="1386840"/>
                  </a:lnTo>
                  <a:lnTo>
                    <a:pt x="67691" y="1386840"/>
                  </a:lnTo>
                  <a:cubicBezTo>
                    <a:pt x="67691" y="1516380"/>
                    <a:pt x="177038" y="1623568"/>
                    <a:pt x="314452" y="1623568"/>
                  </a:cubicBezTo>
                  <a:lnTo>
                    <a:pt x="15218538" y="1623568"/>
                  </a:lnTo>
                  <a:cubicBezTo>
                    <a:pt x="15355951" y="1623568"/>
                    <a:pt x="15465299" y="1516380"/>
                    <a:pt x="15465299" y="1386840"/>
                  </a:cubicBezTo>
                  <a:lnTo>
                    <a:pt x="15465299" y="304419"/>
                  </a:lnTo>
                  <a:cubicBezTo>
                    <a:pt x="15465299" y="174879"/>
                    <a:pt x="15355951" y="67691"/>
                    <a:pt x="15218538" y="67691"/>
                  </a:cubicBezTo>
                  <a:lnTo>
                    <a:pt x="314579" y="67691"/>
                  </a:lnTo>
                  <a:lnTo>
                    <a:pt x="314579" y="33909"/>
                  </a:lnTo>
                  <a:lnTo>
                    <a:pt x="314579" y="67691"/>
                  </a:lnTo>
                  <a:cubicBezTo>
                    <a:pt x="177165" y="67691"/>
                    <a:pt x="67818" y="174879"/>
                    <a:pt x="67818" y="304419"/>
                  </a:cubicBezTo>
                  <a:close/>
                </a:path>
              </a:pathLst>
            </a:custGeom>
            <a:solidFill>
              <a:srgbClr val="98B954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6800170" y="9105295"/>
            <a:ext cx="8961120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3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Tavoli e sedie da lavoro.</a:t>
            </a:r>
          </a:p>
        </p:txBody>
      </p:sp>
      <p:sp>
        <p:nvSpPr>
          <p:cNvPr id="33" name="Freeform 33" descr="Scudo Tick con riempimento solido"/>
          <p:cNvSpPr/>
          <p:nvPr/>
        </p:nvSpPr>
        <p:spPr>
          <a:xfrm>
            <a:off x="5718743" y="3590633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 descr="Monitor con riempimento solido"/>
          <p:cNvSpPr/>
          <p:nvPr/>
        </p:nvSpPr>
        <p:spPr>
          <a:xfrm>
            <a:off x="5782050" y="7279858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 descr="Finestra con riempimento solido"/>
          <p:cNvSpPr/>
          <p:nvPr/>
        </p:nvSpPr>
        <p:spPr>
          <a:xfrm>
            <a:off x="5782050" y="5498831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 descr="Sedia da ufficio con imbottitura solida"/>
          <p:cNvSpPr/>
          <p:nvPr/>
        </p:nvSpPr>
        <p:spPr>
          <a:xfrm>
            <a:off x="5810128" y="894337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 descr="Scrivania con riempimento solido"/>
          <p:cNvSpPr/>
          <p:nvPr/>
        </p:nvSpPr>
        <p:spPr>
          <a:xfrm>
            <a:off x="5755570" y="181428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-201626" flipV="1">
            <a:off x="-319431" y="-940577"/>
            <a:ext cx="6576787" cy="2293655"/>
          </a:xfrm>
          <a:custGeom>
            <a:avLst/>
            <a:gdLst/>
            <a:ahLst/>
            <a:cxnLst/>
            <a:rect l="l" t="t" r="r" b="b"/>
            <a:pathLst>
              <a:path w="6576787" h="2293655">
                <a:moveTo>
                  <a:pt x="0" y="2293655"/>
                </a:moveTo>
                <a:lnTo>
                  <a:pt x="6576787" y="2293655"/>
                </a:lnTo>
                <a:lnTo>
                  <a:pt x="6576787" y="0"/>
                </a:lnTo>
                <a:lnTo>
                  <a:pt x="0" y="0"/>
                </a:lnTo>
                <a:lnTo>
                  <a:pt x="0" y="2293655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2" b="-2"/>
            </a:stretch>
          </a:blipFill>
        </p:spPr>
      </p:sp>
      <p:sp>
        <p:nvSpPr>
          <p:cNvPr id="39" name="Freeform 39"/>
          <p:cNvSpPr/>
          <p:nvPr/>
        </p:nvSpPr>
        <p:spPr>
          <a:xfrm rot="-10602057">
            <a:off x="13468653" y="-796904"/>
            <a:ext cx="6240735" cy="2176456"/>
          </a:xfrm>
          <a:custGeom>
            <a:avLst/>
            <a:gdLst/>
            <a:ahLst/>
            <a:cxnLst/>
            <a:rect l="l" t="t" r="r" b="b"/>
            <a:pathLst>
              <a:path w="6240735" h="2176456">
                <a:moveTo>
                  <a:pt x="0" y="0"/>
                </a:moveTo>
                <a:lnTo>
                  <a:pt x="6240735" y="0"/>
                </a:lnTo>
                <a:lnTo>
                  <a:pt x="6240735" y="2176456"/>
                </a:lnTo>
                <a:lnTo>
                  <a:pt x="0" y="21764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48" b="-48"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-1448804" y="10073754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0775" y="946396"/>
            <a:ext cx="857867" cy="857867"/>
          </a:xfrm>
          <a:custGeom>
            <a:avLst/>
            <a:gdLst/>
            <a:ahLst/>
            <a:cxnLst/>
            <a:rect l="l" t="t" r="r" b="b"/>
            <a:pathLst>
              <a:path w="857867" h="857867">
                <a:moveTo>
                  <a:pt x="0" y="0"/>
                </a:moveTo>
                <a:lnTo>
                  <a:pt x="857867" y="0"/>
                </a:lnTo>
                <a:lnTo>
                  <a:pt x="857867" y="857867"/>
                </a:lnTo>
                <a:lnTo>
                  <a:pt x="0" y="857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92862" y="2226096"/>
            <a:ext cx="604566" cy="604566"/>
          </a:xfrm>
          <a:custGeom>
            <a:avLst/>
            <a:gdLst/>
            <a:ahLst/>
            <a:cxnLst/>
            <a:rect l="l" t="t" r="r" b="b"/>
            <a:pathLst>
              <a:path w="604566" h="604566">
                <a:moveTo>
                  <a:pt x="0" y="0"/>
                </a:moveTo>
                <a:lnTo>
                  <a:pt x="604566" y="0"/>
                </a:lnTo>
                <a:lnTo>
                  <a:pt x="604566" y="604566"/>
                </a:lnTo>
                <a:lnTo>
                  <a:pt x="0" y="604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95312" y="652024"/>
            <a:ext cx="697411" cy="697411"/>
          </a:xfrm>
          <a:custGeom>
            <a:avLst/>
            <a:gdLst/>
            <a:ahLst/>
            <a:cxnLst/>
            <a:rect l="l" t="t" r="r" b="b"/>
            <a:pathLst>
              <a:path w="697411" h="697411">
                <a:moveTo>
                  <a:pt x="0" y="0"/>
                </a:moveTo>
                <a:lnTo>
                  <a:pt x="697411" y="0"/>
                </a:lnTo>
                <a:lnTo>
                  <a:pt x="697411" y="697411"/>
                </a:lnTo>
                <a:lnTo>
                  <a:pt x="0" y="697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-26"/>
            <a:ext cx="12268178" cy="10287026"/>
            <a:chOff x="0" y="0"/>
            <a:chExt cx="16357570" cy="137160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357600" cy="13716000"/>
            </a:xfrm>
            <a:custGeom>
              <a:avLst/>
              <a:gdLst/>
              <a:ahLst/>
              <a:cxnLst/>
              <a:rect l="l" t="t" r="r" b="b"/>
              <a:pathLst>
                <a:path w="16357600" h="13716000">
                  <a:moveTo>
                    <a:pt x="0" y="0"/>
                  </a:moveTo>
                  <a:lnTo>
                    <a:pt x="0" y="13716000"/>
                  </a:lnTo>
                  <a:lnTo>
                    <a:pt x="16331819" y="13716000"/>
                  </a:lnTo>
                  <a:cubicBezTo>
                    <a:pt x="16331819" y="13716000"/>
                    <a:pt x="16356330" y="13579983"/>
                    <a:pt x="16357600" y="13326745"/>
                  </a:cubicBezTo>
                  <a:lnTo>
                    <a:pt x="16357600" y="13284581"/>
                  </a:lnTo>
                  <a:cubicBezTo>
                    <a:pt x="16352774" y="12319254"/>
                    <a:pt x="16007969" y="9821672"/>
                    <a:pt x="13039725" y="6691376"/>
                  </a:cubicBezTo>
                  <a:cubicBezTo>
                    <a:pt x="9073261" y="2508250"/>
                    <a:pt x="9784715" y="0"/>
                    <a:pt x="9784715" y="0"/>
                  </a:cubicBezTo>
                  <a:close/>
                </a:path>
              </a:pathLst>
            </a:custGeom>
            <a:blipFill>
              <a:blip r:embed="rId9"/>
              <a:stretch>
                <a:fillRect l="-12888" r="-1288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895145" y="253235"/>
            <a:ext cx="6756843" cy="74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423"/>
              </a:lnSpc>
            </a:pPr>
            <a:r>
              <a:rPr lang="en-US" sz="4799" b="1" spc="-143">
                <a:solidFill>
                  <a:srgbClr val="002C47"/>
                </a:solidFill>
                <a:latin typeface="Poppins Bold"/>
                <a:ea typeface="Poppins Bold"/>
                <a:cs typeface="Poppins Bold"/>
                <a:sym typeface="Poppins Bold"/>
              </a:rPr>
              <a:t>DEFINIZIONE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759352" y="1321964"/>
            <a:ext cx="8776333" cy="1719076"/>
            <a:chOff x="0" y="0"/>
            <a:chExt cx="13140267" cy="2573867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3106399" cy="2540000"/>
            </a:xfrm>
            <a:custGeom>
              <a:avLst/>
              <a:gdLst/>
              <a:ahLst/>
              <a:cxnLst/>
              <a:rect l="l" t="t" r="r" b="b"/>
              <a:pathLst>
                <a:path w="13106399" h="2540000">
                  <a:moveTo>
                    <a:pt x="0" y="1270000"/>
                  </a:moveTo>
                  <a:cubicBezTo>
                    <a:pt x="0" y="568579"/>
                    <a:pt x="574675" y="0"/>
                    <a:pt x="1283589" y="0"/>
                  </a:cubicBezTo>
                  <a:lnTo>
                    <a:pt x="11822811" y="0"/>
                  </a:lnTo>
                  <a:cubicBezTo>
                    <a:pt x="12531725" y="0"/>
                    <a:pt x="13106399" y="568579"/>
                    <a:pt x="13106399" y="1270000"/>
                  </a:cubicBezTo>
                  <a:cubicBezTo>
                    <a:pt x="13106399" y="1971421"/>
                    <a:pt x="12531725" y="2540000"/>
                    <a:pt x="11822811" y="2540000"/>
                  </a:cubicBezTo>
                  <a:lnTo>
                    <a:pt x="1283716" y="2540000"/>
                  </a:lnTo>
                  <a:cubicBezTo>
                    <a:pt x="574802" y="2540000"/>
                    <a:pt x="127" y="1971421"/>
                    <a:pt x="127" y="1270000"/>
                  </a:cubicBezTo>
                  <a:close/>
                </a:path>
              </a:pathLst>
            </a:custGeom>
            <a:solidFill>
              <a:srgbClr val="FFFFFF">
                <a:alpha val="63922"/>
              </a:srgbClr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3140310" cy="2573909"/>
            </a:xfrm>
            <a:custGeom>
              <a:avLst/>
              <a:gdLst/>
              <a:ahLst/>
              <a:cxnLst/>
              <a:rect l="l" t="t" r="r" b="b"/>
              <a:pathLst>
                <a:path w="13140310" h="2573909">
                  <a:moveTo>
                    <a:pt x="0" y="1286891"/>
                  </a:moveTo>
                  <a:cubicBezTo>
                    <a:pt x="0" y="576072"/>
                    <a:pt x="582422" y="0"/>
                    <a:pt x="1300607" y="0"/>
                  </a:cubicBezTo>
                  <a:lnTo>
                    <a:pt x="11839702" y="0"/>
                  </a:lnTo>
                  <a:lnTo>
                    <a:pt x="11839702" y="16891"/>
                  </a:lnTo>
                  <a:lnTo>
                    <a:pt x="11839702" y="0"/>
                  </a:lnTo>
                  <a:cubicBezTo>
                    <a:pt x="12557760" y="0"/>
                    <a:pt x="13140310" y="576072"/>
                    <a:pt x="13140310" y="1286891"/>
                  </a:cubicBezTo>
                  <a:lnTo>
                    <a:pt x="13123418" y="1286891"/>
                  </a:lnTo>
                  <a:lnTo>
                    <a:pt x="13140310" y="1286891"/>
                  </a:lnTo>
                  <a:lnTo>
                    <a:pt x="13123418" y="1286891"/>
                  </a:lnTo>
                  <a:lnTo>
                    <a:pt x="13140310" y="1286891"/>
                  </a:lnTo>
                  <a:cubicBezTo>
                    <a:pt x="13140310" y="1997837"/>
                    <a:pt x="12557887" y="2573782"/>
                    <a:pt x="11839702" y="2573782"/>
                  </a:cubicBezTo>
                  <a:lnTo>
                    <a:pt x="11839702" y="2556891"/>
                  </a:lnTo>
                  <a:lnTo>
                    <a:pt x="11839702" y="2573782"/>
                  </a:lnTo>
                  <a:lnTo>
                    <a:pt x="1300607" y="2573782"/>
                  </a:lnTo>
                  <a:lnTo>
                    <a:pt x="1300607" y="2556891"/>
                  </a:lnTo>
                  <a:lnTo>
                    <a:pt x="1300607" y="2573782"/>
                  </a:lnTo>
                  <a:cubicBezTo>
                    <a:pt x="582422" y="2573909"/>
                    <a:pt x="0" y="1997837"/>
                    <a:pt x="0" y="1286891"/>
                  </a:cubicBezTo>
                  <a:lnTo>
                    <a:pt x="16891" y="1286891"/>
                  </a:lnTo>
                  <a:lnTo>
                    <a:pt x="0" y="1286891"/>
                  </a:lnTo>
                  <a:moveTo>
                    <a:pt x="33909" y="1286891"/>
                  </a:moveTo>
                  <a:lnTo>
                    <a:pt x="16891" y="1286891"/>
                  </a:lnTo>
                  <a:lnTo>
                    <a:pt x="33909" y="1286891"/>
                  </a:lnTo>
                  <a:cubicBezTo>
                    <a:pt x="33909" y="1978787"/>
                    <a:pt x="600837" y="2540000"/>
                    <a:pt x="1300607" y="2540000"/>
                  </a:cubicBezTo>
                  <a:lnTo>
                    <a:pt x="11839702" y="2540000"/>
                  </a:lnTo>
                  <a:cubicBezTo>
                    <a:pt x="12539472" y="2540000"/>
                    <a:pt x="13106400" y="1978787"/>
                    <a:pt x="13106400" y="1286891"/>
                  </a:cubicBezTo>
                  <a:cubicBezTo>
                    <a:pt x="13106400" y="594995"/>
                    <a:pt x="12539472" y="33909"/>
                    <a:pt x="11839702" y="33909"/>
                  </a:cubicBezTo>
                  <a:lnTo>
                    <a:pt x="1300607" y="33909"/>
                  </a:lnTo>
                  <a:lnTo>
                    <a:pt x="1300607" y="16891"/>
                  </a:lnTo>
                  <a:lnTo>
                    <a:pt x="1300607" y="33909"/>
                  </a:lnTo>
                  <a:cubicBezTo>
                    <a:pt x="600837" y="33909"/>
                    <a:pt x="33909" y="595122"/>
                    <a:pt x="33909" y="1287018"/>
                  </a:cubicBezTo>
                  <a:close/>
                </a:path>
              </a:pathLst>
            </a:custGeom>
            <a:solidFill>
              <a:srgbClr val="1C334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13140267" cy="2697692"/>
            </a:xfrm>
            <a:prstGeom prst="rect">
              <a:avLst/>
            </a:prstGeom>
          </p:spPr>
          <p:txBody>
            <a:bodyPr lIns="45239" tIns="45239" rIns="45239" bIns="45239" rtlCol="0" anchor="ctr"/>
            <a:lstStyle/>
            <a:p>
              <a:pPr marL="0" lvl="0" indent="0" algn="ctr">
                <a:lnSpc>
                  <a:spcPts val="6946"/>
                </a:lnSpc>
              </a:pPr>
              <a:r>
                <a:rPr lang="en-US" sz="578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LAVORO IBRIDO</a:t>
              </a:r>
            </a:p>
          </p:txBody>
        </p:sp>
      </p:grpSp>
      <p:sp>
        <p:nvSpPr>
          <p:cNvPr id="12" name="Freeform 12" descr="Lente d'ingrandimento con riempimento solido"/>
          <p:cNvSpPr/>
          <p:nvPr/>
        </p:nvSpPr>
        <p:spPr>
          <a:xfrm>
            <a:off x="7411244" y="1710317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914400" h="914400">
                <a:moveTo>
                  <a:pt x="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3509197" y="3334304"/>
            <a:ext cx="14046200" cy="6630051"/>
            <a:chOff x="0" y="0"/>
            <a:chExt cx="18728267" cy="8840068"/>
          </a:xfrm>
        </p:grpSpPr>
        <p:sp>
          <p:nvSpPr>
            <p:cNvPr id="14" name="Freeform 14"/>
            <p:cNvSpPr/>
            <p:nvPr/>
          </p:nvSpPr>
          <p:spPr>
            <a:xfrm>
              <a:off x="16891" y="16891"/>
              <a:ext cx="18694399" cy="8806307"/>
            </a:xfrm>
            <a:custGeom>
              <a:avLst/>
              <a:gdLst/>
              <a:ahLst/>
              <a:cxnLst/>
              <a:rect l="l" t="t" r="r" b="b"/>
              <a:pathLst>
                <a:path w="18694399" h="8806307">
                  <a:moveTo>
                    <a:pt x="0" y="2590292"/>
                  </a:moveTo>
                  <a:cubicBezTo>
                    <a:pt x="0" y="1159764"/>
                    <a:pt x="1162050" y="0"/>
                    <a:pt x="2595499" y="0"/>
                  </a:cubicBezTo>
                  <a:lnTo>
                    <a:pt x="16098901" y="0"/>
                  </a:lnTo>
                  <a:cubicBezTo>
                    <a:pt x="17532349" y="0"/>
                    <a:pt x="18694399" y="1159637"/>
                    <a:pt x="18694399" y="2590292"/>
                  </a:cubicBezTo>
                  <a:lnTo>
                    <a:pt x="18694399" y="6216015"/>
                  </a:lnTo>
                  <a:cubicBezTo>
                    <a:pt x="18694399" y="7646543"/>
                    <a:pt x="17532349" y="8806307"/>
                    <a:pt x="16098901" y="8806307"/>
                  </a:cubicBezTo>
                  <a:lnTo>
                    <a:pt x="2595499" y="8806307"/>
                  </a:lnTo>
                  <a:cubicBezTo>
                    <a:pt x="1162050" y="8806307"/>
                    <a:pt x="0" y="7646543"/>
                    <a:pt x="0" y="6216015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8728181" cy="8840089"/>
            </a:xfrm>
            <a:custGeom>
              <a:avLst/>
              <a:gdLst/>
              <a:ahLst/>
              <a:cxnLst/>
              <a:rect l="l" t="t" r="r" b="b"/>
              <a:pathLst>
                <a:path w="18728181" h="8840089">
                  <a:moveTo>
                    <a:pt x="0" y="2607183"/>
                  </a:moveTo>
                  <a:cubicBezTo>
                    <a:pt x="0" y="1167257"/>
                    <a:pt x="1169670" y="0"/>
                    <a:pt x="2612390" y="0"/>
                  </a:cubicBezTo>
                  <a:lnTo>
                    <a:pt x="16115792" y="0"/>
                  </a:lnTo>
                  <a:lnTo>
                    <a:pt x="16115792" y="16891"/>
                  </a:lnTo>
                  <a:lnTo>
                    <a:pt x="16115792" y="0"/>
                  </a:lnTo>
                  <a:lnTo>
                    <a:pt x="16115792" y="16891"/>
                  </a:lnTo>
                  <a:lnTo>
                    <a:pt x="16115792" y="0"/>
                  </a:lnTo>
                  <a:cubicBezTo>
                    <a:pt x="17558511" y="0"/>
                    <a:pt x="18728181" y="1167257"/>
                    <a:pt x="18728181" y="2607183"/>
                  </a:cubicBezTo>
                  <a:lnTo>
                    <a:pt x="18711290" y="2607183"/>
                  </a:lnTo>
                  <a:lnTo>
                    <a:pt x="18728181" y="2607183"/>
                  </a:lnTo>
                  <a:lnTo>
                    <a:pt x="18728181" y="6232906"/>
                  </a:lnTo>
                  <a:lnTo>
                    <a:pt x="18711290" y="6232906"/>
                  </a:lnTo>
                  <a:lnTo>
                    <a:pt x="18728181" y="6232906"/>
                  </a:lnTo>
                  <a:cubicBezTo>
                    <a:pt x="18728181" y="7672832"/>
                    <a:pt x="17558511" y="8840089"/>
                    <a:pt x="16115792" y="8840089"/>
                  </a:cubicBezTo>
                  <a:lnTo>
                    <a:pt x="16115792" y="8823198"/>
                  </a:lnTo>
                  <a:lnTo>
                    <a:pt x="16115792" y="8840089"/>
                  </a:lnTo>
                  <a:lnTo>
                    <a:pt x="2612390" y="8840089"/>
                  </a:lnTo>
                  <a:lnTo>
                    <a:pt x="2612390" y="8823198"/>
                  </a:lnTo>
                  <a:lnTo>
                    <a:pt x="2612390" y="8840089"/>
                  </a:lnTo>
                  <a:cubicBezTo>
                    <a:pt x="1169670" y="8840089"/>
                    <a:pt x="0" y="7672832"/>
                    <a:pt x="0" y="6232906"/>
                  </a:cubicBezTo>
                  <a:lnTo>
                    <a:pt x="0" y="2607183"/>
                  </a:lnTo>
                  <a:lnTo>
                    <a:pt x="16891" y="2607183"/>
                  </a:lnTo>
                  <a:lnTo>
                    <a:pt x="0" y="2607183"/>
                  </a:lnTo>
                  <a:moveTo>
                    <a:pt x="33909" y="2607183"/>
                  </a:moveTo>
                  <a:lnTo>
                    <a:pt x="33909" y="6232906"/>
                  </a:lnTo>
                  <a:lnTo>
                    <a:pt x="16891" y="6232906"/>
                  </a:lnTo>
                  <a:lnTo>
                    <a:pt x="33909" y="6232906"/>
                  </a:lnTo>
                  <a:cubicBezTo>
                    <a:pt x="33909" y="7654036"/>
                    <a:pt x="1188339" y="8806180"/>
                    <a:pt x="2612517" y="8806180"/>
                  </a:cubicBezTo>
                  <a:lnTo>
                    <a:pt x="16115792" y="8806180"/>
                  </a:lnTo>
                  <a:cubicBezTo>
                    <a:pt x="17539970" y="8806180"/>
                    <a:pt x="18694400" y="7654036"/>
                    <a:pt x="18694400" y="6232906"/>
                  </a:cubicBezTo>
                  <a:lnTo>
                    <a:pt x="18694400" y="2607183"/>
                  </a:lnTo>
                  <a:cubicBezTo>
                    <a:pt x="18694400" y="1186053"/>
                    <a:pt x="17539970" y="33909"/>
                    <a:pt x="16115792" y="33909"/>
                  </a:cubicBezTo>
                  <a:lnTo>
                    <a:pt x="2612390" y="33909"/>
                  </a:lnTo>
                  <a:lnTo>
                    <a:pt x="2612390" y="16891"/>
                  </a:lnTo>
                  <a:lnTo>
                    <a:pt x="2612390" y="33909"/>
                  </a:lnTo>
                  <a:cubicBezTo>
                    <a:pt x="1188339" y="33909"/>
                    <a:pt x="33909" y="1186053"/>
                    <a:pt x="33909" y="2607183"/>
                  </a:cubicBezTo>
                  <a:close/>
                </a:path>
              </a:pathLst>
            </a:custGeom>
            <a:solidFill>
              <a:srgbClr val="1C334E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4739640" y="3400979"/>
            <a:ext cx="11830119" cy="621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50"/>
              </a:lnSpc>
            </a:pPr>
            <a:r>
              <a:rPr lang="en-US" sz="562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Obiettivi di gestione nel lavoro ibrido: </a:t>
            </a:r>
          </a:p>
          <a:p>
            <a:pPr marL="0" lvl="0" indent="0" algn="l">
              <a:lnSpc>
                <a:spcPts val="4162"/>
              </a:lnSpc>
            </a:pPr>
            <a:endParaRPr lang="en-US" sz="5625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18507" lvl="1" indent="-209254" algn="just">
              <a:lnSpc>
                <a:spcPts val="4162"/>
              </a:lnSpc>
              <a:buFont typeface="Arial"/>
              <a:buChar char="•"/>
            </a:pPr>
            <a:r>
              <a:rPr lang="en-US" sz="34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           Trovare un equilibrio tra le esigenze individuali </a:t>
            </a:r>
          </a:p>
          <a:p>
            <a:pPr marL="418507" lvl="1" indent="-209254" algn="just">
              <a:lnSpc>
                <a:spcPts val="4162"/>
              </a:lnSpc>
            </a:pPr>
            <a:r>
              <a:rPr lang="en-US" sz="34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		e un trattamento equo per tutti</a:t>
            </a:r>
          </a:p>
          <a:p>
            <a:pPr marL="0" lvl="0" indent="0" algn="l">
              <a:lnSpc>
                <a:spcPts val="4162"/>
              </a:lnSpc>
            </a:pPr>
            <a:endParaRPr lang="en-US" sz="3468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18507" lvl="1" indent="-209254" algn="l">
              <a:lnSpc>
                <a:spcPts val="4162"/>
              </a:lnSpc>
              <a:buFont typeface="Arial"/>
              <a:buChar char="•"/>
            </a:pPr>
            <a:r>
              <a:rPr lang="en-US" sz="34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           Essere inclusivi</a:t>
            </a:r>
          </a:p>
          <a:p>
            <a:pPr marL="0" lvl="0" indent="0" algn="l">
              <a:lnSpc>
                <a:spcPts val="4162"/>
              </a:lnSpc>
            </a:pPr>
            <a:endParaRPr lang="en-US" sz="3468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0" lvl="0" indent="0" algn="l">
              <a:lnSpc>
                <a:spcPts val="4162"/>
              </a:lnSpc>
            </a:pPr>
            <a:endParaRPr lang="en-US" sz="3468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418507" lvl="1" indent="-209254" algn="l">
              <a:lnSpc>
                <a:spcPts val="4162"/>
              </a:lnSpc>
              <a:buFont typeface="Arial"/>
              <a:buChar char="•"/>
            </a:pPr>
            <a:r>
              <a:rPr lang="en-US" sz="346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          Mantenere la cultura aziendale e la coerenza organizzativa indipendentemente dal luogo di lavoro dell’individuo</a:t>
            </a:r>
          </a:p>
        </p:txBody>
      </p:sp>
      <p:sp>
        <p:nvSpPr>
          <p:cNvPr id="17" name="Freeform 17"/>
          <p:cNvSpPr/>
          <p:nvPr/>
        </p:nvSpPr>
        <p:spPr>
          <a:xfrm>
            <a:off x="8539434" y="424134"/>
            <a:ext cx="604566" cy="604566"/>
          </a:xfrm>
          <a:custGeom>
            <a:avLst/>
            <a:gdLst/>
            <a:ahLst/>
            <a:cxnLst/>
            <a:rect l="l" t="t" r="r" b="b"/>
            <a:pathLst>
              <a:path w="604566" h="604566">
                <a:moveTo>
                  <a:pt x="0" y="0"/>
                </a:moveTo>
                <a:lnTo>
                  <a:pt x="604566" y="0"/>
                </a:lnTo>
                <a:lnTo>
                  <a:pt x="604566" y="604566"/>
                </a:lnTo>
                <a:lnTo>
                  <a:pt x="0" y="604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325644" y="190040"/>
            <a:ext cx="697411" cy="697411"/>
          </a:xfrm>
          <a:custGeom>
            <a:avLst/>
            <a:gdLst/>
            <a:ahLst/>
            <a:cxnLst/>
            <a:rect l="l" t="t" r="r" b="b"/>
            <a:pathLst>
              <a:path w="697411" h="697411">
                <a:moveTo>
                  <a:pt x="0" y="0"/>
                </a:moveTo>
                <a:lnTo>
                  <a:pt x="697412" y="0"/>
                </a:lnTo>
                <a:lnTo>
                  <a:pt x="697412" y="697411"/>
                </a:lnTo>
                <a:lnTo>
                  <a:pt x="0" y="697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 descr="Bilancia della giustizia con riempimento solido"/>
          <p:cNvSpPr/>
          <p:nvPr/>
        </p:nvSpPr>
        <p:spPr>
          <a:xfrm>
            <a:off x="5419497" y="4750512"/>
            <a:ext cx="785949" cy="785949"/>
          </a:xfrm>
          <a:custGeom>
            <a:avLst/>
            <a:gdLst/>
            <a:ahLst/>
            <a:cxnLst/>
            <a:rect l="l" t="t" r="r" b="b"/>
            <a:pathLst>
              <a:path w="785949" h="785949">
                <a:moveTo>
                  <a:pt x="0" y="0"/>
                </a:moveTo>
                <a:lnTo>
                  <a:pt x="785949" y="0"/>
                </a:lnTo>
                <a:lnTo>
                  <a:pt x="785949" y="785950"/>
                </a:lnTo>
                <a:lnTo>
                  <a:pt x="0" y="7859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 descr="Giudice femmina con riempimento solido"/>
          <p:cNvSpPr/>
          <p:nvPr/>
        </p:nvSpPr>
        <p:spPr>
          <a:xfrm>
            <a:off x="5357559" y="6211577"/>
            <a:ext cx="875505" cy="875505"/>
          </a:xfrm>
          <a:custGeom>
            <a:avLst/>
            <a:gdLst/>
            <a:ahLst/>
            <a:cxnLst/>
            <a:rect l="l" t="t" r="r" b="b"/>
            <a:pathLst>
              <a:path w="875505" h="875505">
                <a:moveTo>
                  <a:pt x="0" y="0"/>
                </a:moveTo>
                <a:lnTo>
                  <a:pt x="875506" y="0"/>
                </a:lnTo>
                <a:lnTo>
                  <a:pt x="875506" y="875506"/>
                </a:lnTo>
                <a:lnTo>
                  <a:pt x="0" y="8755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 descr="Pedalare con persone con riempimento solido"/>
          <p:cNvSpPr/>
          <p:nvPr/>
        </p:nvSpPr>
        <p:spPr>
          <a:xfrm>
            <a:off x="5318285" y="7661949"/>
            <a:ext cx="954054" cy="954054"/>
          </a:xfrm>
          <a:custGeom>
            <a:avLst/>
            <a:gdLst/>
            <a:ahLst/>
            <a:cxnLst/>
            <a:rect l="l" t="t" r="r" b="b"/>
            <a:pathLst>
              <a:path w="954054" h="954054">
                <a:moveTo>
                  <a:pt x="0" y="0"/>
                </a:moveTo>
                <a:lnTo>
                  <a:pt x="954054" y="0"/>
                </a:lnTo>
                <a:lnTo>
                  <a:pt x="954054" y="954053"/>
                </a:lnTo>
                <a:lnTo>
                  <a:pt x="0" y="9540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1342907" y="9913239"/>
            <a:ext cx="20973813" cy="837562"/>
          </a:xfrm>
          <a:custGeom>
            <a:avLst/>
            <a:gdLst/>
            <a:ahLst/>
            <a:cxnLst/>
            <a:rect l="l" t="t" r="r" b="b"/>
            <a:pathLst>
              <a:path w="20973813" h="837562">
                <a:moveTo>
                  <a:pt x="0" y="0"/>
                </a:moveTo>
                <a:lnTo>
                  <a:pt x="20973813" y="0"/>
                </a:lnTo>
                <a:lnTo>
                  <a:pt x="20973813" y="837562"/>
                </a:lnTo>
                <a:lnTo>
                  <a:pt x="0" y="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57</Slides>
  <Notes>46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di PRESENTATION_MODULE 2_HYBRID WORK_brainplus.pptx</dc:title>
  <cp:revision>1</cp:revision>
  <dcterms:created xsi:type="dcterms:W3CDTF">2006-08-16T00:00:00Z</dcterms:created>
  <dcterms:modified xsi:type="dcterms:W3CDTF">2025-07-17T09:58:06Z</dcterms:modified>
  <dc:identifier>DAGq54daFII</dc:identifier>
</cp:coreProperties>
</file>