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18288000" cy="10287000"/>
  <p:notesSz cx="6858000" cy="9144000"/>
  <p:embeddedFontLst>
    <p:embeddedFont>
      <p:font typeface="Arimo" panose="020B0604020202020204" charset="0"/>
      <p:regular r:id="rId57"/>
      <p:bold r:id="rId58"/>
      <p:italic r:id="rId59"/>
      <p:boldItalic r:id="rId60"/>
    </p:embeddedFont>
    <p:embeddedFont>
      <p:font typeface="Poppins" panose="00000500000000000000" pitchFamily="2" charset="0"/>
      <p:regular r:id="rId61"/>
      <p:bold r:id="rId62"/>
      <p:italic r:id="rId63"/>
    </p:embeddedFont>
    <p:embeddedFont>
      <p:font typeface="Poppins Bold" panose="00000800000000000000" charset="0"/>
      <p:regular r:id="rId64"/>
      <p:bold r:id="rId65"/>
    </p:embeddedFont>
    <p:embeddedFont>
      <p:font typeface="Poppins Bold Italics" panose="020B0604020202020204" charset="0"/>
      <p:regular r:id="rId66"/>
    </p:embeddedFont>
    <p:embeddedFont>
      <p:font typeface="Poppins Italics" panose="020B0604020202020204" charset="0"/>
      <p:regular r:id="rId67"/>
    </p:embeddedFont>
    <p:embeddedFont>
      <p:font typeface="Poppins Semi-Bold" panose="020B0604020202020204" charset="0"/>
      <p:regular r:id="rId68"/>
    </p:embeddedFont>
  </p:embeddedFontLst>
  <p:custDataLst>
    <p:tags r:id="rId6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9" d="100"/>
          <a:sy n="59" d="100"/>
        </p:scale>
        <p:origin x="23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81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814E8-D9DA-4106-B96C-13D7207FAC04}" type="datetimeFigureOut">
              <a:rPr lang="de-DE" smtClean="0"/>
              <a:t>08.05.2025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6BB00-9EAD-44D6-8FE3-A6B46E35FBA5}" type="slidenum">
              <a:rPr lang="de-DE" smtClean="0"/>
              <a:t>‹Nr.›</a:t>
            </a:fld>
            <a:endParaRPr lang="de-DE"/>
          </a:p>
        </p:txBody>
      </p:sp>
    </p:spTree>
    <p:extLst>
      <p:ext uri="{BB962C8B-B14F-4D97-AF65-F5344CB8AC3E}">
        <p14:creationId xmlns:p14="http://schemas.microsoft.com/office/powerpoint/2010/main" val="480505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64F5DA2-1534-49DB-BFA2-ACFFAC564F58}" type="slidenum">
              <a:rPr lang="de-AT" smtClean="0"/>
              <a:t>42</a:t>
            </a:fld>
            <a:endParaRPr lang="de-AT"/>
          </a:p>
        </p:txBody>
      </p:sp>
    </p:spTree>
    <p:extLst>
      <p:ext uri="{BB962C8B-B14F-4D97-AF65-F5344CB8AC3E}">
        <p14:creationId xmlns:p14="http://schemas.microsoft.com/office/powerpoint/2010/main" val="1214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64F5DA2-1534-49DB-BFA2-ACFFAC564F58}" type="slidenum">
              <a:rPr lang="de-AT" smtClean="0"/>
              <a:t>44</a:t>
            </a:fld>
            <a:endParaRPr lang="de-AT"/>
          </a:p>
        </p:txBody>
      </p:sp>
    </p:spTree>
    <p:extLst>
      <p:ext uri="{BB962C8B-B14F-4D97-AF65-F5344CB8AC3E}">
        <p14:creationId xmlns:p14="http://schemas.microsoft.com/office/powerpoint/2010/main" val="2759814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64F5DA2-1534-49DB-BFA2-ACFFAC564F58}" type="slidenum">
              <a:rPr lang="de-AT" smtClean="0"/>
              <a:t>46</a:t>
            </a:fld>
            <a:endParaRPr lang="de-AT"/>
          </a:p>
        </p:txBody>
      </p:sp>
    </p:spTree>
    <p:extLst>
      <p:ext uri="{BB962C8B-B14F-4D97-AF65-F5344CB8AC3E}">
        <p14:creationId xmlns:p14="http://schemas.microsoft.com/office/powerpoint/2010/main" val="389827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664F5DA2-1534-49DB-BFA2-ACFFAC564F58}" type="slidenum">
              <a:rPr lang="de-AT" smtClean="0"/>
              <a:t>51</a:t>
            </a:fld>
            <a:endParaRPr lang="de-AT"/>
          </a:p>
        </p:txBody>
      </p:sp>
    </p:spTree>
    <p:extLst>
      <p:ext uri="{BB962C8B-B14F-4D97-AF65-F5344CB8AC3E}">
        <p14:creationId xmlns:p14="http://schemas.microsoft.com/office/powerpoint/2010/main" val="3568732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47.png"/><Relationship Id="rId4" Type="http://schemas.openxmlformats.org/officeDocument/2006/relationships/image" Target="../media/image13.png"/><Relationship Id="rId9"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2.svg"/><Relationship Id="rId7"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svg"/><Relationship Id="rId7"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4.svg"/><Relationship Id="rId10" Type="http://schemas.openxmlformats.org/officeDocument/2006/relationships/image" Target="../media/image67.png"/><Relationship Id="rId4" Type="http://schemas.openxmlformats.org/officeDocument/2006/relationships/image" Target="../media/image53.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png"/><Relationship Id="rId3" Type="http://schemas.openxmlformats.org/officeDocument/2006/relationships/image" Target="../media/image2.sv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86.png"/><Relationship Id="rId5" Type="http://schemas.openxmlformats.org/officeDocument/2006/relationships/image" Target="../media/image81.png"/><Relationship Id="rId10" Type="http://schemas.openxmlformats.org/officeDocument/2006/relationships/image" Target="../media/image85.png"/><Relationship Id="rId4" Type="http://schemas.openxmlformats.org/officeDocument/2006/relationships/image" Target="../media/image80.jpeg"/><Relationship Id="rId9" Type="http://schemas.openxmlformats.org/officeDocument/2006/relationships/image" Target="../media/image84.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721612">
            <a:off x="3638115" y="1896865"/>
            <a:ext cx="14314219" cy="4992084"/>
          </a:xfrm>
          <a:custGeom>
            <a:avLst/>
            <a:gdLst/>
            <a:ahLst/>
            <a:cxnLst/>
            <a:rect l="l" t="t" r="r" b="b"/>
            <a:pathLst>
              <a:path w="14314219" h="4992084">
                <a:moveTo>
                  <a:pt x="0" y="0"/>
                </a:moveTo>
                <a:lnTo>
                  <a:pt x="14314219" y="0"/>
                </a:lnTo>
                <a:lnTo>
                  <a:pt x="14314219" y="4992084"/>
                </a:lnTo>
                <a:lnTo>
                  <a:pt x="0" y="4992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a:grpSpLocks noChangeAspect="1"/>
          </p:cNvGrpSpPr>
          <p:nvPr/>
        </p:nvGrpSpPr>
        <p:grpSpPr>
          <a:xfrm>
            <a:off x="9953601" y="5"/>
            <a:ext cx="8713725" cy="10289235"/>
            <a:chOff x="0" y="0"/>
            <a:chExt cx="21042033" cy="24846598"/>
          </a:xfrm>
        </p:grpSpPr>
        <p:sp>
          <p:nvSpPr>
            <p:cNvPr id="4" name="Freeform 4"/>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40421" t="-5263" r="-60203" b="-8147"/>
              </a:stretch>
            </a:blipFill>
          </p:spPr>
          <p:txBody>
            <a:bodyPr/>
            <a:lstStyle/>
            <a:p>
              <a:endParaRPr lang="de-DE"/>
            </a:p>
          </p:txBody>
        </p:sp>
      </p:grpSp>
      <p:sp>
        <p:nvSpPr>
          <p:cNvPr id="5" name="Freeform 5"/>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grpSp>
        <p:nvGrpSpPr>
          <p:cNvPr id="6" name="Group 6"/>
          <p:cNvGrpSpPr/>
          <p:nvPr/>
        </p:nvGrpSpPr>
        <p:grpSpPr>
          <a:xfrm>
            <a:off x="10165433" y="946396"/>
            <a:ext cx="857867" cy="85786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9651318" y="2226096"/>
            <a:ext cx="604566" cy="60456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10476408" y="681913"/>
            <a:ext cx="637633" cy="63763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EA45"/>
            </a:solidFill>
            <a:ln w="76200" cap="sq">
              <a:solidFill>
                <a:srgbClr val="F4EA45"/>
              </a:solidFill>
              <a:prstDash val="solid"/>
              <a:miter/>
            </a:ln>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5" name="Freeform 15"/>
          <p:cNvSpPr/>
          <p:nvPr/>
        </p:nvSpPr>
        <p:spPr>
          <a:xfrm>
            <a:off x="742774" y="918445"/>
            <a:ext cx="3958535" cy="802202"/>
          </a:xfrm>
          <a:custGeom>
            <a:avLst/>
            <a:gdLst/>
            <a:ahLst/>
            <a:cxnLst/>
            <a:rect l="l" t="t" r="r" b="b"/>
            <a:pathLst>
              <a:path w="3958535" h="802202">
                <a:moveTo>
                  <a:pt x="0" y="0"/>
                </a:moveTo>
                <a:lnTo>
                  <a:pt x="3958535" y="0"/>
                </a:lnTo>
                <a:lnTo>
                  <a:pt x="3958535" y="802202"/>
                </a:lnTo>
                <a:lnTo>
                  <a:pt x="0" y="802202"/>
                </a:lnTo>
                <a:lnTo>
                  <a:pt x="0" y="0"/>
                </a:lnTo>
                <a:close/>
              </a:path>
            </a:pathLst>
          </a:custGeom>
          <a:blipFill>
            <a:blip r:embed="rId7"/>
            <a:stretch>
              <a:fillRect l="-113317"/>
            </a:stretch>
          </a:blipFill>
        </p:spPr>
        <p:txBody>
          <a:bodyPr/>
          <a:lstStyle/>
          <a:p>
            <a:endParaRPr lang="de-DE"/>
          </a:p>
        </p:txBody>
      </p:sp>
      <p:sp>
        <p:nvSpPr>
          <p:cNvPr id="16" name="Freeform 16"/>
          <p:cNvSpPr/>
          <p:nvPr/>
        </p:nvSpPr>
        <p:spPr>
          <a:xfrm>
            <a:off x="5795169" y="487295"/>
            <a:ext cx="2774170" cy="1664502"/>
          </a:xfrm>
          <a:custGeom>
            <a:avLst/>
            <a:gdLst/>
            <a:ahLst/>
            <a:cxnLst/>
            <a:rect l="l" t="t" r="r" b="b"/>
            <a:pathLst>
              <a:path w="2774170" h="1664502">
                <a:moveTo>
                  <a:pt x="0" y="0"/>
                </a:moveTo>
                <a:lnTo>
                  <a:pt x="2774170" y="0"/>
                </a:lnTo>
                <a:lnTo>
                  <a:pt x="2774170" y="1664502"/>
                </a:lnTo>
                <a:lnTo>
                  <a:pt x="0" y="1664502"/>
                </a:lnTo>
                <a:lnTo>
                  <a:pt x="0" y="0"/>
                </a:lnTo>
                <a:close/>
              </a:path>
            </a:pathLst>
          </a:custGeom>
          <a:blipFill>
            <a:blip r:embed="rId8"/>
            <a:stretch>
              <a:fillRect/>
            </a:stretch>
          </a:blipFill>
        </p:spPr>
        <p:txBody>
          <a:bodyPr/>
          <a:lstStyle/>
          <a:p>
            <a:endParaRPr lang="de-DE"/>
          </a:p>
        </p:txBody>
      </p:sp>
      <p:sp>
        <p:nvSpPr>
          <p:cNvPr id="17" name="TextBox 17"/>
          <p:cNvSpPr txBox="1"/>
          <p:nvPr/>
        </p:nvSpPr>
        <p:spPr>
          <a:xfrm>
            <a:off x="1034729" y="2490279"/>
            <a:ext cx="8319433" cy="1121080"/>
          </a:xfrm>
          <a:prstGeom prst="rect">
            <a:avLst/>
          </a:prstGeom>
        </p:spPr>
        <p:txBody>
          <a:bodyPr lIns="0" tIns="0" rIns="0" bIns="0" rtlCol="0" anchor="t">
            <a:spAutoFit/>
          </a:bodyPr>
          <a:lstStyle/>
          <a:p>
            <a:pPr algn="l">
              <a:lnSpc>
                <a:spcPts val="8120"/>
              </a:lnSpc>
            </a:pPr>
            <a:r>
              <a:rPr lang="en-US" sz="7123" b="1">
                <a:solidFill>
                  <a:srgbClr val="002C47"/>
                </a:solidFill>
                <a:latin typeface="Poppins Bold"/>
                <a:ea typeface="Poppins Bold"/>
                <a:cs typeface="Poppins Bold"/>
                <a:sym typeface="Poppins Bold"/>
              </a:rPr>
              <a:t>STAY OK</a:t>
            </a:r>
          </a:p>
        </p:txBody>
      </p:sp>
      <p:sp>
        <p:nvSpPr>
          <p:cNvPr id="18" name="TextBox 18"/>
          <p:cNvSpPr txBox="1"/>
          <p:nvPr/>
        </p:nvSpPr>
        <p:spPr>
          <a:xfrm>
            <a:off x="1034729" y="3503272"/>
            <a:ext cx="6979151" cy="889635"/>
          </a:xfrm>
          <a:prstGeom prst="rect">
            <a:avLst/>
          </a:prstGeom>
        </p:spPr>
        <p:txBody>
          <a:bodyPr lIns="0" tIns="0" rIns="0" bIns="0" rtlCol="0" anchor="t">
            <a:spAutoFit/>
          </a:bodyPr>
          <a:lstStyle/>
          <a:p>
            <a:pPr algn="l">
              <a:lnSpc>
                <a:spcPts val="3419"/>
              </a:lnSpc>
            </a:pPr>
            <a:r>
              <a:rPr lang="en-US" sz="3000" b="1">
                <a:solidFill>
                  <a:srgbClr val="45B042"/>
                </a:solidFill>
                <a:latin typeface="Poppins Bold"/>
                <a:ea typeface="Poppins Bold"/>
                <a:cs typeface="Poppins Bold"/>
                <a:sym typeface="Poppins Bold"/>
              </a:rPr>
              <a:t>Überdenken des Wohlbefindens am Arbeitsplatz in den KMU der EU</a:t>
            </a:r>
          </a:p>
        </p:txBody>
      </p:sp>
      <p:sp>
        <p:nvSpPr>
          <p:cNvPr id="19" name="TextBox 19"/>
          <p:cNvSpPr txBox="1"/>
          <p:nvPr/>
        </p:nvSpPr>
        <p:spPr>
          <a:xfrm>
            <a:off x="1665039" y="9664698"/>
            <a:ext cx="8109271" cy="380842"/>
          </a:xfrm>
          <a:prstGeom prst="rect">
            <a:avLst/>
          </a:prstGeom>
        </p:spPr>
        <p:txBody>
          <a:bodyPr lIns="0" tIns="0" rIns="0" bIns="0" rtlCol="0" anchor="t">
            <a:spAutoFit/>
          </a:bodyPr>
          <a:lstStyle/>
          <a:p>
            <a:pPr algn="l">
              <a:lnSpc>
                <a:spcPts val="2826"/>
              </a:lnSpc>
            </a:pPr>
            <a:r>
              <a:rPr lang="en-US" sz="2479" b="1" spc="106">
                <a:solidFill>
                  <a:srgbClr val="002C47"/>
                </a:solidFill>
                <a:latin typeface="Poppins Semi-Bold"/>
                <a:ea typeface="Poppins Semi-Bold"/>
                <a:cs typeface="Poppins Semi-Bold"/>
                <a:sym typeface="Poppins Semi-Bold"/>
              </a:rPr>
              <a:t>2023-1-IT01-KA220-VET-000154571 </a:t>
            </a:r>
          </a:p>
        </p:txBody>
      </p:sp>
      <p:sp>
        <p:nvSpPr>
          <p:cNvPr id="20" name="TextBox 20"/>
          <p:cNvSpPr txBox="1"/>
          <p:nvPr/>
        </p:nvSpPr>
        <p:spPr>
          <a:xfrm>
            <a:off x="1034729" y="5470785"/>
            <a:ext cx="8319433" cy="4052391"/>
          </a:xfrm>
          <a:prstGeom prst="rect">
            <a:avLst/>
          </a:prstGeom>
        </p:spPr>
        <p:txBody>
          <a:bodyPr lIns="0" tIns="0" rIns="0" bIns="0" rtlCol="0" anchor="t">
            <a:spAutoFit/>
          </a:bodyPr>
          <a:lstStyle/>
          <a:p>
            <a:pPr algn="l">
              <a:lnSpc>
                <a:spcPts val="7892"/>
              </a:lnSpc>
            </a:pPr>
            <a:r>
              <a:rPr lang="en-US" sz="6923" dirty="0">
                <a:solidFill>
                  <a:srgbClr val="002C47"/>
                </a:solidFill>
                <a:latin typeface="Poppins"/>
                <a:ea typeface="Poppins"/>
                <a:cs typeface="Poppins"/>
                <a:sym typeface="Poppins"/>
              </a:rPr>
              <a:t>Modul 3 </a:t>
            </a:r>
          </a:p>
          <a:p>
            <a:pPr algn="l">
              <a:lnSpc>
                <a:spcPts val="7892"/>
              </a:lnSpc>
            </a:pPr>
            <a:r>
              <a:rPr lang="en-US" sz="6923" b="1" dirty="0">
                <a:solidFill>
                  <a:srgbClr val="002C47"/>
                </a:solidFill>
                <a:latin typeface="Poppins Bold"/>
                <a:ea typeface="Poppins Bold"/>
                <a:cs typeface="Poppins Bold"/>
                <a:sym typeface="Poppins Bold"/>
              </a:rPr>
              <a:t>KI und </a:t>
            </a:r>
            <a:r>
              <a:rPr lang="en-US" sz="6923" b="1" dirty="0" err="1">
                <a:solidFill>
                  <a:srgbClr val="002C47"/>
                </a:solidFill>
                <a:latin typeface="Poppins Bold"/>
                <a:ea typeface="Poppins Bold"/>
                <a:cs typeface="Poppins Bold"/>
                <a:sym typeface="Poppins Bold"/>
              </a:rPr>
              <a:t>Arbeitnehmer</a:t>
            </a:r>
            <a:endParaRPr lang="en-US" sz="6923" b="1" dirty="0">
              <a:solidFill>
                <a:srgbClr val="002C47"/>
              </a:solidFill>
              <a:latin typeface="Poppins Bold"/>
              <a:ea typeface="Poppins Bold"/>
              <a:cs typeface="Poppins Bold"/>
              <a:sym typeface="Poppins Bold"/>
            </a:endParaRPr>
          </a:p>
          <a:p>
            <a:pPr algn="l">
              <a:lnSpc>
                <a:spcPts val="7892"/>
              </a:lnSpc>
            </a:pPr>
            <a:r>
              <a:rPr lang="en-US" sz="6923" b="1" dirty="0">
                <a:solidFill>
                  <a:srgbClr val="002C47"/>
                </a:solidFill>
                <a:latin typeface="Poppins Bold"/>
                <a:ea typeface="Poppins Bold"/>
                <a:cs typeface="Poppins Bold"/>
                <a:sym typeface="Poppins Bold"/>
              </a:rPr>
              <a:t>management</a:t>
            </a:r>
          </a:p>
        </p:txBody>
      </p:sp>
      <p:sp>
        <p:nvSpPr>
          <p:cNvPr id="21" name="Freeform 21"/>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9"/>
            <a:stretch>
              <a:fillRect/>
            </a:stretch>
          </a:blipFill>
        </p:spPr>
        <p:txBody>
          <a:bodyPr/>
          <a:lstStyle/>
          <a:p>
            <a:endParaRPr lang="de-D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52432"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68470" y="2842283"/>
            <a:ext cx="9186981" cy="4602435"/>
          </a:xfrm>
          <a:custGeom>
            <a:avLst/>
            <a:gdLst/>
            <a:ahLst/>
            <a:cxnLst/>
            <a:rect l="l" t="t" r="r" b="b"/>
            <a:pathLst>
              <a:path w="9186981" h="4602435">
                <a:moveTo>
                  <a:pt x="0" y="0"/>
                </a:moveTo>
                <a:lnTo>
                  <a:pt x="9186980" y="0"/>
                </a:lnTo>
                <a:lnTo>
                  <a:pt x="9186980" y="4602434"/>
                </a:lnTo>
                <a:lnTo>
                  <a:pt x="0" y="4602434"/>
                </a:lnTo>
                <a:lnTo>
                  <a:pt x="0" y="0"/>
                </a:lnTo>
                <a:close/>
              </a:path>
            </a:pathLst>
          </a:custGeom>
          <a:blipFill>
            <a:blip r:embed="rId4"/>
            <a:stretch>
              <a:fillRect t="-292" b="-292"/>
            </a:stretch>
          </a:blipFill>
        </p:spPr>
        <p:txBody>
          <a:bodyPr/>
          <a:lstStyle/>
          <a:p>
            <a:endParaRPr lang="de-DE"/>
          </a:p>
        </p:txBody>
      </p:sp>
      <p:sp>
        <p:nvSpPr>
          <p:cNvPr id="14" name="Freeform 14"/>
          <p:cNvSpPr/>
          <p:nvPr/>
        </p:nvSpPr>
        <p:spPr>
          <a:xfrm>
            <a:off x="10459930" y="5143500"/>
            <a:ext cx="6835597" cy="4493208"/>
          </a:xfrm>
          <a:custGeom>
            <a:avLst/>
            <a:gdLst/>
            <a:ahLst/>
            <a:cxnLst/>
            <a:rect l="l" t="t" r="r" b="b"/>
            <a:pathLst>
              <a:path w="6835597" h="4493208">
                <a:moveTo>
                  <a:pt x="0" y="0"/>
                </a:moveTo>
                <a:lnTo>
                  <a:pt x="6835596" y="0"/>
                </a:lnTo>
                <a:lnTo>
                  <a:pt x="6835596" y="4493208"/>
                </a:lnTo>
                <a:lnTo>
                  <a:pt x="0" y="4493208"/>
                </a:lnTo>
                <a:lnTo>
                  <a:pt x="0" y="0"/>
                </a:lnTo>
                <a:close/>
              </a:path>
            </a:pathLst>
          </a:custGeom>
          <a:blipFill>
            <a:blip r:embed="rId5"/>
            <a:stretch>
              <a:fillRect/>
            </a:stretch>
          </a:blipFill>
        </p:spPr>
        <p:txBody>
          <a:bodyPr/>
          <a:lstStyle/>
          <a:p>
            <a:endParaRPr lang="de-DE"/>
          </a:p>
        </p:txBody>
      </p:sp>
      <p:sp>
        <p:nvSpPr>
          <p:cNvPr id="15" name="TextBox 15"/>
          <p:cNvSpPr txBox="1"/>
          <p:nvPr/>
        </p:nvSpPr>
        <p:spPr>
          <a:xfrm>
            <a:off x="3789876" y="648097"/>
            <a:ext cx="10708249" cy="11976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1.5 Lebenszyklus eines Arbeitnehmers in einem Unternehmen </a:t>
            </a:r>
          </a:p>
          <a:p>
            <a:pPr algn="ctr">
              <a:lnSpc>
                <a:spcPts val="4519"/>
              </a:lnSpc>
            </a:pPr>
            <a:r>
              <a:rPr lang="en-US" sz="3999" b="1" spc="-119">
                <a:solidFill>
                  <a:srgbClr val="002C47"/>
                </a:solidFill>
                <a:latin typeface="Poppins Bold"/>
                <a:ea typeface="Poppins Bold"/>
                <a:cs typeface="Poppins Bold"/>
                <a:sym typeface="Poppins Bold"/>
              </a:rPr>
              <a:t> </a:t>
            </a:r>
          </a:p>
        </p:txBody>
      </p:sp>
      <p:sp>
        <p:nvSpPr>
          <p:cNvPr id="16" name="TextBox 16"/>
          <p:cNvSpPr txBox="1"/>
          <p:nvPr/>
        </p:nvSpPr>
        <p:spPr>
          <a:xfrm>
            <a:off x="429537" y="7529453"/>
            <a:ext cx="8969359" cy="523494"/>
          </a:xfrm>
          <a:prstGeom prst="rect">
            <a:avLst/>
          </a:prstGeom>
        </p:spPr>
        <p:txBody>
          <a:bodyPr lIns="0" tIns="0" rIns="0" bIns="0" rtlCol="0" anchor="t">
            <a:spAutoFit/>
          </a:bodyPr>
          <a:lstStyle/>
          <a:p>
            <a:pPr algn="l">
              <a:lnSpc>
                <a:spcPts val="1368"/>
              </a:lnSpc>
            </a:pPr>
            <a:r>
              <a:rPr lang="en-US" sz="1200">
                <a:solidFill>
                  <a:srgbClr val="002C47"/>
                </a:solidFill>
                <a:latin typeface="Poppins"/>
                <a:ea typeface="Poppins"/>
                <a:cs typeface="Poppins"/>
                <a:sym typeface="Poppins"/>
              </a:rPr>
              <a:t>Abbildung 2: Phasen des Lebenszyklus aus Sicht der Arbeitnehmer und Arbeitgeber </a:t>
            </a:r>
          </a:p>
          <a:p>
            <a:pPr algn="l">
              <a:lnSpc>
                <a:spcPts val="1368"/>
              </a:lnSpc>
            </a:pPr>
            <a:r>
              <a:rPr lang="en-US" sz="1200">
                <a:solidFill>
                  <a:srgbClr val="002C47"/>
                </a:solidFill>
                <a:latin typeface="Poppins"/>
                <a:ea typeface="Poppins"/>
                <a:cs typeface="Poppins"/>
                <a:sym typeface="Poppins"/>
              </a:rPr>
              <a:t>Quelle: Gladka et al. (2022) </a:t>
            </a:r>
          </a:p>
          <a:p>
            <a:pPr algn="l">
              <a:lnSpc>
                <a:spcPts val="1368"/>
              </a:lnSpc>
              <a:spcBef>
                <a:spcPct val="0"/>
              </a:spcBef>
            </a:pPr>
            <a:endParaRPr lang="en-US" sz="1200">
              <a:solidFill>
                <a:srgbClr val="002C47"/>
              </a:solidFill>
              <a:latin typeface="Poppins"/>
              <a:ea typeface="Poppins"/>
              <a:cs typeface="Poppins"/>
              <a:sym typeface="Poppins"/>
            </a:endParaRPr>
          </a:p>
        </p:txBody>
      </p:sp>
      <p:sp>
        <p:nvSpPr>
          <p:cNvPr id="17" name="TextBox 17"/>
          <p:cNvSpPr txBox="1"/>
          <p:nvPr/>
        </p:nvSpPr>
        <p:spPr>
          <a:xfrm>
            <a:off x="368470" y="1601066"/>
            <a:ext cx="9091494" cy="1309116"/>
          </a:xfrm>
          <a:prstGeom prst="rect">
            <a:avLst/>
          </a:prstGeom>
        </p:spPr>
        <p:txBody>
          <a:bodyPr lIns="0" tIns="0" rIns="0" bIns="0" rtlCol="0" anchor="t">
            <a:spAutoFit/>
          </a:bodyPr>
          <a:lstStyle/>
          <a:p>
            <a:pPr algn="l">
              <a:lnSpc>
                <a:spcPts val="2052"/>
              </a:lnSpc>
            </a:pPr>
            <a:r>
              <a:rPr lang="en-US" sz="1800">
                <a:solidFill>
                  <a:srgbClr val="002C47"/>
                </a:solidFill>
                <a:latin typeface="Poppins"/>
                <a:ea typeface="Poppins"/>
                <a:cs typeface="Poppins"/>
                <a:sym typeface="Poppins"/>
              </a:rPr>
              <a:t>Es gibt verschiedene Phasen im Lebenszyklus eines Mitarbeiters. </a:t>
            </a:r>
          </a:p>
          <a:p>
            <a:pPr algn="l">
              <a:lnSpc>
                <a:spcPts val="2052"/>
              </a:lnSpc>
            </a:pPr>
            <a:r>
              <a:rPr lang="en-US" sz="1800">
                <a:solidFill>
                  <a:srgbClr val="002C47"/>
                </a:solidFill>
                <a:latin typeface="Poppins"/>
                <a:ea typeface="Poppins"/>
                <a:cs typeface="Poppins"/>
                <a:sym typeface="Poppins"/>
              </a:rPr>
              <a:t>Gladka et al. (2022) haben die verschiedenen Phasen analysiert, die zur Analyse des Lebenszyklus von Arbeitnehmern verwendet wurden, und die meisten folgen ähnlichen Strukturen, wie in der nachstehenden Tabelle dargestellt. </a:t>
            </a:r>
          </a:p>
          <a:p>
            <a:pPr algn="l">
              <a:lnSpc>
                <a:spcPts val="2052"/>
              </a:lnSpc>
              <a:spcBef>
                <a:spcPct val="0"/>
              </a:spcBef>
            </a:pPr>
            <a:endParaRPr lang="en-US" sz="1800">
              <a:solidFill>
                <a:srgbClr val="002C47"/>
              </a:solidFill>
              <a:latin typeface="Poppins"/>
              <a:ea typeface="Poppins"/>
              <a:cs typeface="Poppins"/>
              <a:sym typeface="Poppins"/>
            </a:endParaRPr>
          </a:p>
        </p:txBody>
      </p:sp>
      <p:sp>
        <p:nvSpPr>
          <p:cNvPr id="18" name="TextBox 18"/>
          <p:cNvSpPr txBox="1"/>
          <p:nvPr/>
        </p:nvSpPr>
        <p:spPr>
          <a:xfrm>
            <a:off x="10459930" y="1632419"/>
            <a:ext cx="6955925" cy="2852166"/>
          </a:xfrm>
          <a:prstGeom prst="rect">
            <a:avLst/>
          </a:prstGeom>
        </p:spPr>
        <p:txBody>
          <a:bodyPr lIns="0" tIns="0" rIns="0" bIns="0" rtlCol="0" anchor="t">
            <a:spAutoFit/>
          </a:bodyPr>
          <a:lstStyle/>
          <a:p>
            <a:pPr algn="l">
              <a:lnSpc>
                <a:spcPts val="2052"/>
              </a:lnSpc>
            </a:pPr>
            <a:r>
              <a:rPr lang="en-US" sz="1800" dirty="0">
                <a:solidFill>
                  <a:srgbClr val="002C47"/>
                </a:solidFill>
                <a:latin typeface="Poppins"/>
                <a:ea typeface="Poppins"/>
                <a:cs typeface="Poppins"/>
                <a:sym typeface="Poppins"/>
              </a:rPr>
              <a:t>Der Onboarding- und </a:t>
            </a:r>
            <a:r>
              <a:rPr lang="en-US" sz="1800" dirty="0" err="1">
                <a:solidFill>
                  <a:srgbClr val="002C47"/>
                </a:solidFill>
                <a:latin typeface="Poppins"/>
                <a:ea typeface="Poppins"/>
                <a:cs typeface="Poppins"/>
                <a:sym typeface="Poppins"/>
              </a:rPr>
              <a:t>Integrationsprozess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beginnt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mit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Orientierungssitzungen</a:t>
            </a:r>
            <a:r>
              <a:rPr lang="en-US" sz="1800" dirty="0">
                <a:solidFill>
                  <a:srgbClr val="002C47"/>
                </a:solidFill>
                <a:latin typeface="Poppins"/>
                <a:ea typeface="Poppins"/>
                <a:cs typeface="Poppins"/>
                <a:sym typeface="Poppins"/>
              </a:rPr>
              <a:t>, in </a:t>
            </a:r>
            <a:r>
              <a:rPr lang="en-US" sz="1800" dirty="0" err="1">
                <a:solidFill>
                  <a:srgbClr val="002C47"/>
                </a:solidFill>
                <a:latin typeface="Poppins"/>
                <a:ea typeface="Poppins"/>
                <a:cs typeface="Poppins"/>
                <a:sym typeface="Poppins"/>
              </a:rPr>
              <a:t>denen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neue</a:t>
            </a:r>
            <a:r>
              <a:rPr lang="en-US" sz="1800" dirty="0">
                <a:solidFill>
                  <a:srgbClr val="002C47"/>
                </a:solidFill>
                <a:latin typeface="Poppins"/>
                <a:ea typeface="Poppins"/>
                <a:cs typeface="Poppins"/>
                <a:sym typeface="Poppins"/>
              </a:rPr>
              <a:t> Mitarbeiter </a:t>
            </a:r>
            <a:r>
              <a:rPr lang="en-US" sz="1800" dirty="0" err="1">
                <a:solidFill>
                  <a:srgbClr val="002C47"/>
                </a:solidFill>
                <a:latin typeface="Poppins"/>
                <a:ea typeface="Poppins"/>
                <a:cs typeface="Poppins"/>
                <a:sym typeface="Poppins"/>
              </a:rPr>
              <a:t>mit</a:t>
            </a:r>
            <a:r>
              <a:rPr lang="en-US" sz="1800" dirty="0">
                <a:solidFill>
                  <a:srgbClr val="002C47"/>
                </a:solidFill>
                <a:latin typeface="Poppins"/>
                <a:ea typeface="Poppins"/>
                <a:cs typeface="Poppins"/>
                <a:sym typeface="Poppins"/>
              </a:rPr>
              <a:t> der Kultur, den </a:t>
            </a:r>
            <a:r>
              <a:rPr lang="en-US" sz="1800" dirty="0" err="1">
                <a:solidFill>
                  <a:srgbClr val="002C47"/>
                </a:solidFill>
                <a:latin typeface="Poppins"/>
                <a:ea typeface="Poppins"/>
                <a:cs typeface="Poppins"/>
                <a:sym typeface="Poppins"/>
              </a:rPr>
              <a:t>Werten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Richtlinien</a:t>
            </a:r>
            <a:r>
              <a:rPr lang="en-US" sz="1800" dirty="0">
                <a:solidFill>
                  <a:srgbClr val="002C47"/>
                </a:solidFill>
                <a:latin typeface="Poppins"/>
                <a:ea typeface="Poppins"/>
                <a:cs typeface="Poppins"/>
                <a:sym typeface="Poppins"/>
              </a:rPr>
              <a:t> und </a:t>
            </a:r>
            <a:r>
              <a:rPr lang="en-US" sz="1800" dirty="0" err="1">
                <a:solidFill>
                  <a:srgbClr val="002C47"/>
                </a:solidFill>
                <a:latin typeface="Poppins"/>
                <a:ea typeface="Poppins"/>
                <a:cs typeface="Poppins"/>
                <a:sym typeface="Poppins"/>
              </a:rPr>
              <a:t>Verfahren</a:t>
            </a:r>
            <a:r>
              <a:rPr lang="en-US" sz="1800" dirty="0">
                <a:solidFill>
                  <a:srgbClr val="002C47"/>
                </a:solidFill>
                <a:latin typeface="Poppins"/>
                <a:ea typeface="Poppins"/>
                <a:cs typeface="Poppins"/>
                <a:sym typeface="Poppins"/>
              </a:rPr>
              <a:t> des </a:t>
            </a:r>
            <a:r>
              <a:rPr lang="en-US" sz="1800" dirty="0" err="1">
                <a:solidFill>
                  <a:srgbClr val="002C47"/>
                </a:solidFill>
                <a:latin typeface="Poppins"/>
                <a:ea typeface="Poppins"/>
                <a:cs typeface="Poppins"/>
                <a:sym typeface="Poppins"/>
              </a:rPr>
              <a:t>Unternehmens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vertraut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gemacht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werden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Diese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Sitzungen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helfen</a:t>
            </a:r>
            <a:r>
              <a:rPr lang="en-US" sz="1800" dirty="0">
                <a:solidFill>
                  <a:srgbClr val="002C47"/>
                </a:solidFill>
                <a:latin typeface="Poppins"/>
                <a:ea typeface="Poppins"/>
                <a:cs typeface="Poppins"/>
                <a:sym typeface="Poppins"/>
              </a:rPr>
              <a:t> den </a:t>
            </a:r>
            <a:r>
              <a:rPr lang="en-US" sz="1800" dirty="0" err="1">
                <a:solidFill>
                  <a:srgbClr val="002C47"/>
                </a:solidFill>
                <a:latin typeface="Poppins"/>
                <a:ea typeface="Poppins"/>
                <a:cs typeface="Poppins"/>
                <a:sym typeface="Poppins"/>
              </a:rPr>
              <a:t>Neuankömmlingen</a:t>
            </a:r>
            <a:r>
              <a:rPr lang="en-US" sz="1800" dirty="0">
                <a:solidFill>
                  <a:srgbClr val="002C47"/>
                </a:solidFill>
                <a:latin typeface="Poppins"/>
                <a:ea typeface="Poppins"/>
                <a:cs typeface="Poppins"/>
                <a:sym typeface="Poppins"/>
              </a:rPr>
              <a:t>, den </a:t>
            </a:r>
            <a:r>
              <a:rPr lang="en-US" sz="1800" dirty="0" err="1">
                <a:solidFill>
                  <a:srgbClr val="002C47"/>
                </a:solidFill>
                <a:latin typeface="Poppins"/>
                <a:ea typeface="Poppins"/>
                <a:cs typeface="Poppins"/>
                <a:sym typeface="Poppins"/>
              </a:rPr>
              <a:t>Auftrag</a:t>
            </a:r>
            <a:r>
              <a:rPr lang="en-US" sz="1800" dirty="0">
                <a:solidFill>
                  <a:srgbClr val="002C47"/>
                </a:solidFill>
                <a:latin typeface="Poppins"/>
                <a:ea typeface="Poppins"/>
                <a:cs typeface="Poppins"/>
                <a:sym typeface="Poppins"/>
              </a:rPr>
              <a:t> des </a:t>
            </a:r>
            <a:r>
              <a:rPr lang="en-US" sz="1800" dirty="0" err="1">
                <a:solidFill>
                  <a:srgbClr val="002C47"/>
                </a:solidFill>
                <a:latin typeface="Poppins"/>
                <a:ea typeface="Poppins"/>
                <a:cs typeface="Poppins"/>
                <a:sym typeface="Poppins"/>
              </a:rPr>
              <a:t>Unternehmens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zu</a:t>
            </a:r>
            <a:r>
              <a:rPr lang="en-US" sz="1800" dirty="0">
                <a:solidFill>
                  <a:srgbClr val="002C47"/>
                </a:solidFill>
                <a:latin typeface="Poppins"/>
                <a:ea typeface="Poppins"/>
                <a:cs typeface="Poppins"/>
                <a:sym typeface="Poppins"/>
              </a:rPr>
              <a:t> verstehen und </a:t>
            </a:r>
            <a:r>
              <a:rPr lang="en-US" sz="1800" dirty="0" err="1">
                <a:solidFill>
                  <a:srgbClr val="002C47"/>
                </a:solidFill>
                <a:latin typeface="Poppins"/>
                <a:ea typeface="Poppins"/>
                <a:cs typeface="Poppins"/>
                <a:sym typeface="Poppins"/>
              </a:rPr>
              <a:t>zu</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erkennen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wie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ihre</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spezifischen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Aufgaben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zu</a:t>
            </a:r>
            <a:r>
              <a:rPr lang="en-US" sz="1800" dirty="0">
                <a:solidFill>
                  <a:srgbClr val="002C47"/>
                </a:solidFill>
                <a:latin typeface="Poppins"/>
                <a:ea typeface="Poppins"/>
                <a:cs typeface="Poppins"/>
                <a:sym typeface="Poppins"/>
              </a:rPr>
              <a:t> den </a:t>
            </a:r>
            <a:r>
              <a:rPr lang="en-US" sz="1800" dirty="0" err="1">
                <a:solidFill>
                  <a:srgbClr val="002C47"/>
                </a:solidFill>
                <a:latin typeface="Poppins"/>
                <a:ea typeface="Poppins"/>
                <a:cs typeface="Poppins"/>
                <a:sym typeface="Poppins"/>
              </a:rPr>
              <a:t>Gesamtzielen</a:t>
            </a:r>
            <a:r>
              <a:rPr lang="en-US" sz="1800" dirty="0">
                <a:solidFill>
                  <a:srgbClr val="002C47"/>
                </a:solidFill>
                <a:latin typeface="Poppins"/>
                <a:ea typeface="Poppins"/>
                <a:cs typeface="Poppins"/>
                <a:sym typeface="Poppins"/>
              </a:rPr>
              <a:t> des </a:t>
            </a:r>
            <a:r>
              <a:rPr lang="en-US" sz="1800" dirty="0" err="1">
                <a:solidFill>
                  <a:srgbClr val="002C47"/>
                </a:solidFill>
                <a:latin typeface="Poppins"/>
                <a:ea typeface="Poppins"/>
                <a:cs typeface="Poppins"/>
                <a:sym typeface="Poppins"/>
              </a:rPr>
              <a:t>Unternehmens</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beitragen</a:t>
            </a:r>
            <a:r>
              <a:rPr lang="en-US" sz="1800" dirty="0">
                <a:solidFill>
                  <a:srgbClr val="002C47"/>
                </a:solidFill>
                <a:latin typeface="Poppins"/>
                <a:ea typeface="Poppins"/>
                <a:cs typeface="Poppins"/>
                <a:sym typeface="Poppins"/>
              </a:rPr>
              <a:t>. </a:t>
            </a:r>
          </a:p>
          <a:p>
            <a:pPr algn="l">
              <a:lnSpc>
                <a:spcPts val="2052"/>
              </a:lnSpc>
            </a:pPr>
            <a:endParaRPr lang="en-US" sz="1800" dirty="0">
              <a:solidFill>
                <a:srgbClr val="002C47"/>
              </a:solidFill>
              <a:latin typeface="Poppins"/>
              <a:ea typeface="Poppins"/>
              <a:cs typeface="Poppins"/>
              <a:sym typeface="Poppins"/>
            </a:endParaRPr>
          </a:p>
          <a:p>
            <a:pPr algn="l">
              <a:lnSpc>
                <a:spcPts val="2052"/>
              </a:lnSpc>
            </a:pPr>
            <a:r>
              <a:rPr lang="en-US" sz="1800" dirty="0">
                <a:solidFill>
                  <a:srgbClr val="002C47"/>
                </a:solidFill>
                <a:latin typeface="Poppins"/>
                <a:ea typeface="Poppins"/>
                <a:cs typeface="Poppins"/>
                <a:sym typeface="Poppins"/>
              </a:rPr>
              <a:t>Culture Amp hat dieses </a:t>
            </a:r>
            <a:r>
              <a:rPr lang="en-US" sz="1800" dirty="0" err="1">
                <a:solidFill>
                  <a:srgbClr val="002C47"/>
                </a:solidFill>
                <a:latin typeface="Poppins"/>
                <a:ea typeface="Poppins"/>
                <a:cs typeface="Poppins"/>
                <a:sym typeface="Poppins"/>
              </a:rPr>
              <a:t>Diagramm</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gezeigt</a:t>
            </a:r>
            <a:r>
              <a:rPr lang="en-US" sz="1800" dirty="0">
                <a:solidFill>
                  <a:srgbClr val="002C47"/>
                </a:solidFill>
                <a:latin typeface="Poppins"/>
                <a:ea typeface="Poppins"/>
                <a:cs typeface="Poppins"/>
                <a:sym typeface="Poppins"/>
              </a:rPr>
              <a:t>, das den </a:t>
            </a:r>
            <a:r>
              <a:rPr lang="en-US" sz="1800" dirty="0" err="1">
                <a:solidFill>
                  <a:srgbClr val="002C47"/>
                </a:solidFill>
                <a:latin typeface="Poppins"/>
                <a:ea typeface="Poppins"/>
                <a:cs typeface="Poppins"/>
                <a:sym typeface="Poppins"/>
              </a:rPr>
              <a:t>Unterschied</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zeigt</a:t>
            </a:r>
            <a:r>
              <a:rPr lang="en-US" sz="1800" dirty="0">
                <a:solidFill>
                  <a:srgbClr val="002C47"/>
                </a:solidFill>
                <a:latin typeface="Poppins"/>
                <a:ea typeface="Poppins"/>
                <a:cs typeface="Poppins"/>
                <a:sym typeface="Poppins"/>
              </a:rPr>
              <a:t>, den </a:t>
            </a:r>
            <a:r>
              <a:rPr lang="en-US" sz="1800" dirty="0" err="1">
                <a:solidFill>
                  <a:srgbClr val="002C47"/>
                </a:solidFill>
                <a:latin typeface="Poppins"/>
                <a:ea typeface="Poppins"/>
                <a:cs typeface="Poppins"/>
                <a:sym typeface="Poppins"/>
              </a:rPr>
              <a:t>ein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aktives</a:t>
            </a:r>
            <a:r>
              <a:rPr lang="en-US" sz="1800" dirty="0">
                <a:solidFill>
                  <a:srgbClr val="002C47"/>
                </a:solidFill>
                <a:latin typeface="Poppins"/>
                <a:ea typeface="Poppins"/>
                <a:cs typeface="Poppins"/>
                <a:sym typeface="Poppins"/>
              </a:rPr>
              <a:t> Onboarding </a:t>
            </a:r>
            <a:r>
              <a:rPr lang="en-US" sz="1800" dirty="0" err="1">
                <a:solidFill>
                  <a:srgbClr val="002C47"/>
                </a:solidFill>
                <a:latin typeface="Poppins"/>
                <a:ea typeface="Poppins"/>
                <a:cs typeface="Poppins"/>
                <a:sym typeface="Poppins"/>
              </a:rPr>
              <a:t>bewirken</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kann</a:t>
            </a:r>
            <a:r>
              <a:rPr lang="en-US" sz="1800" dirty="0">
                <a:solidFill>
                  <a:srgbClr val="002C47"/>
                </a:solidFill>
                <a:latin typeface="Poppins"/>
                <a:ea typeface="Poppins"/>
                <a:cs typeface="Poppins"/>
                <a:sym typeface="Poppins"/>
              </a:rPr>
              <a:t>. Es </a:t>
            </a:r>
            <a:r>
              <a:rPr lang="en-US" sz="1800" dirty="0" err="1">
                <a:solidFill>
                  <a:srgbClr val="002C47"/>
                </a:solidFill>
                <a:latin typeface="Poppins"/>
                <a:ea typeface="Poppins"/>
                <a:cs typeface="Poppins"/>
                <a:sym typeface="Poppins"/>
              </a:rPr>
              <a:t>ist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definitiv</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sinnvoll</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neue</a:t>
            </a:r>
            <a:r>
              <a:rPr lang="en-US" sz="1800" dirty="0">
                <a:solidFill>
                  <a:srgbClr val="002C47"/>
                </a:solidFill>
                <a:latin typeface="Poppins"/>
                <a:ea typeface="Poppins"/>
                <a:cs typeface="Poppins"/>
                <a:sym typeface="Poppins"/>
              </a:rPr>
              <a:t> Mitarbeiter </a:t>
            </a:r>
            <a:r>
              <a:rPr lang="en-US" sz="1800" dirty="0" err="1">
                <a:solidFill>
                  <a:srgbClr val="002C47"/>
                </a:solidFill>
                <a:latin typeface="Poppins"/>
                <a:ea typeface="Poppins"/>
                <a:cs typeface="Poppins"/>
                <a:sym typeface="Poppins"/>
              </a:rPr>
              <a:t>mit</a:t>
            </a:r>
            <a:r>
              <a:rPr lang="en-US" sz="1800" dirty="0">
                <a:solidFill>
                  <a:srgbClr val="002C47"/>
                </a:solidFill>
                <a:latin typeface="Poppins"/>
                <a:ea typeface="Poppins"/>
                <a:cs typeface="Poppins"/>
                <a:sym typeface="Poppins"/>
              </a:rPr>
              <a:t> den </a:t>
            </a:r>
            <a:r>
              <a:rPr lang="en-US" sz="1800" dirty="0" err="1">
                <a:solidFill>
                  <a:srgbClr val="002C47"/>
                </a:solidFill>
                <a:latin typeface="Poppins"/>
                <a:ea typeface="Poppins"/>
                <a:cs typeface="Poppins"/>
                <a:sym typeface="Poppins"/>
              </a:rPr>
              <a:t>Kollegen</a:t>
            </a:r>
            <a:r>
              <a:rPr lang="en-US" sz="1800" dirty="0">
                <a:solidFill>
                  <a:srgbClr val="002C47"/>
                </a:solidFill>
                <a:latin typeface="Poppins"/>
                <a:ea typeface="Poppins"/>
                <a:cs typeface="Poppins"/>
                <a:sym typeface="Poppins"/>
              </a:rPr>
              <a:t> und der Kultur </a:t>
            </a:r>
            <a:r>
              <a:rPr lang="en-US" sz="1800" dirty="0" err="1">
                <a:solidFill>
                  <a:srgbClr val="002C47"/>
                </a:solidFill>
                <a:latin typeface="Poppins"/>
                <a:ea typeface="Poppins"/>
                <a:cs typeface="Poppins"/>
                <a:sym typeface="Poppins"/>
              </a:rPr>
              <a:t>vertraut</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zu</a:t>
            </a:r>
            <a:r>
              <a:rPr lang="en-US" sz="1800" dirty="0">
                <a:solidFill>
                  <a:srgbClr val="002C47"/>
                </a:solidFill>
                <a:latin typeface="Poppins"/>
                <a:ea typeface="Poppins"/>
                <a:cs typeface="Poppins"/>
                <a:sym typeface="Poppins"/>
              </a:rPr>
              <a:t> </a:t>
            </a:r>
            <a:r>
              <a:rPr lang="en-US" sz="1800" dirty="0" err="1">
                <a:solidFill>
                  <a:srgbClr val="002C47"/>
                </a:solidFill>
                <a:latin typeface="Poppins"/>
                <a:ea typeface="Poppins"/>
                <a:cs typeface="Poppins"/>
                <a:sym typeface="Poppins"/>
              </a:rPr>
              <a:t>machen</a:t>
            </a:r>
            <a:r>
              <a:rPr lang="en-US" sz="1800" dirty="0">
                <a:solidFill>
                  <a:srgbClr val="002C47"/>
                </a:solidFill>
                <a:latin typeface="Poppins"/>
                <a:ea typeface="Poppins"/>
                <a:cs typeface="Poppins"/>
                <a:sym typeface="Poppins"/>
              </a:rPr>
              <a:t>. </a:t>
            </a:r>
          </a:p>
          <a:p>
            <a:pPr algn="l">
              <a:lnSpc>
                <a:spcPts val="2052"/>
              </a:lnSpc>
              <a:spcBef>
                <a:spcPct val="0"/>
              </a:spcBef>
            </a:pPr>
            <a:endParaRPr lang="en-US" sz="1800" dirty="0">
              <a:solidFill>
                <a:srgbClr val="002C47"/>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52432"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68518" y="3231610"/>
            <a:ext cx="4982273" cy="1487949"/>
          </a:xfrm>
          <a:custGeom>
            <a:avLst/>
            <a:gdLst/>
            <a:ahLst/>
            <a:cxnLst/>
            <a:rect l="l" t="t" r="r" b="b"/>
            <a:pathLst>
              <a:path w="4982273" h="1487949">
                <a:moveTo>
                  <a:pt x="0" y="0"/>
                </a:moveTo>
                <a:lnTo>
                  <a:pt x="4982272" y="0"/>
                </a:lnTo>
                <a:lnTo>
                  <a:pt x="4982272" y="1487949"/>
                </a:lnTo>
                <a:lnTo>
                  <a:pt x="0" y="1487949"/>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4" name="Freeform 14"/>
          <p:cNvSpPr/>
          <p:nvPr/>
        </p:nvSpPr>
        <p:spPr>
          <a:xfrm>
            <a:off x="368470" y="5134767"/>
            <a:ext cx="2927950" cy="315067"/>
          </a:xfrm>
          <a:custGeom>
            <a:avLst/>
            <a:gdLst/>
            <a:ahLst/>
            <a:cxnLst/>
            <a:rect l="l" t="t" r="r" b="b"/>
            <a:pathLst>
              <a:path w="2927950" h="315067">
                <a:moveTo>
                  <a:pt x="0" y="0"/>
                </a:moveTo>
                <a:lnTo>
                  <a:pt x="2927949" y="0"/>
                </a:lnTo>
                <a:lnTo>
                  <a:pt x="2927949" y="315067"/>
                </a:lnTo>
                <a:lnTo>
                  <a:pt x="0" y="315067"/>
                </a:lnTo>
                <a:lnTo>
                  <a:pt x="0" y="0"/>
                </a:lnTo>
                <a:close/>
              </a:path>
            </a:pathLst>
          </a:custGeom>
          <a:blipFill>
            <a:blip r:embed="rId5"/>
            <a:stretch>
              <a:fillRect/>
            </a:stretch>
          </a:blipFill>
        </p:spPr>
        <p:txBody>
          <a:bodyPr/>
          <a:lstStyle/>
          <a:p>
            <a:endParaRPr lang="de-DE"/>
          </a:p>
        </p:txBody>
      </p:sp>
      <p:sp>
        <p:nvSpPr>
          <p:cNvPr id="15" name="Freeform 15"/>
          <p:cNvSpPr/>
          <p:nvPr/>
        </p:nvSpPr>
        <p:spPr>
          <a:xfrm>
            <a:off x="428608" y="7081554"/>
            <a:ext cx="7386502" cy="2716326"/>
          </a:xfrm>
          <a:custGeom>
            <a:avLst/>
            <a:gdLst/>
            <a:ahLst/>
            <a:cxnLst/>
            <a:rect l="l" t="t" r="r" b="b"/>
            <a:pathLst>
              <a:path w="7386502" h="2716326">
                <a:moveTo>
                  <a:pt x="0" y="0"/>
                </a:moveTo>
                <a:lnTo>
                  <a:pt x="7386502" y="0"/>
                </a:lnTo>
                <a:lnTo>
                  <a:pt x="7386502" y="2716326"/>
                </a:lnTo>
                <a:lnTo>
                  <a:pt x="0" y="2716326"/>
                </a:lnTo>
                <a:lnTo>
                  <a:pt x="0" y="0"/>
                </a:lnTo>
                <a:close/>
              </a:path>
            </a:pathLst>
          </a:custGeom>
          <a:blipFill>
            <a:blip r:embed="rId6"/>
            <a:stretch>
              <a:fillRect t="-1787" b="-1787"/>
            </a:stretch>
          </a:blipFill>
          <a:ln w="9525" cap="sq">
            <a:solidFill>
              <a:srgbClr val="000000"/>
            </a:solidFill>
            <a:prstDash val="solid"/>
            <a:miter/>
          </a:ln>
        </p:spPr>
        <p:txBody>
          <a:bodyPr/>
          <a:lstStyle/>
          <a:p>
            <a:endParaRPr lang="de-DE"/>
          </a:p>
        </p:txBody>
      </p:sp>
      <p:sp>
        <p:nvSpPr>
          <p:cNvPr id="16" name="Freeform 16"/>
          <p:cNvSpPr/>
          <p:nvPr/>
        </p:nvSpPr>
        <p:spPr>
          <a:xfrm>
            <a:off x="12595562" y="1542177"/>
            <a:ext cx="5202011" cy="2614242"/>
          </a:xfrm>
          <a:custGeom>
            <a:avLst/>
            <a:gdLst/>
            <a:ahLst/>
            <a:cxnLst/>
            <a:rect l="l" t="t" r="r" b="b"/>
            <a:pathLst>
              <a:path w="5202011" h="2614242">
                <a:moveTo>
                  <a:pt x="0" y="0"/>
                </a:moveTo>
                <a:lnTo>
                  <a:pt x="5202011" y="0"/>
                </a:lnTo>
                <a:lnTo>
                  <a:pt x="5202011" y="2614242"/>
                </a:lnTo>
                <a:lnTo>
                  <a:pt x="0" y="2614242"/>
                </a:lnTo>
                <a:lnTo>
                  <a:pt x="0" y="0"/>
                </a:lnTo>
                <a:close/>
              </a:path>
            </a:pathLst>
          </a:custGeom>
          <a:blipFill>
            <a:blip r:embed="rId7"/>
            <a:stretch>
              <a:fillRect/>
            </a:stretch>
          </a:blipFill>
          <a:ln w="9525" cap="sq">
            <a:solidFill>
              <a:srgbClr val="000000"/>
            </a:solidFill>
            <a:prstDash val="solid"/>
            <a:miter/>
          </a:ln>
        </p:spPr>
        <p:txBody>
          <a:bodyPr/>
          <a:lstStyle/>
          <a:p>
            <a:endParaRPr lang="de-DE"/>
          </a:p>
        </p:txBody>
      </p:sp>
      <p:sp>
        <p:nvSpPr>
          <p:cNvPr id="17" name="Freeform 17"/>
          <p:cNvSpPr/>
          <p:nvPr/>
        </p:nvSpPr>
        <p:spPr>
          <a:xfrm>
            <a:off x="10368903" y="7081554"/>
            <a:ext cx="5677626" cy="2716326"/>
          </a:xfrm>
          <a:custGeom>
            <a:avLst/>
            <a:gdLst/>
            <a:ahLst/>
            <a:cxnLst/>
            <a:rect l="l" t="t" r="r" b="b"/>
            <a:pathLst>
              <a:path w="5677626" h="2716326">
                <a:moveTo>
                  <a:pt x="0" y="0"/>
                </a:moveTo>
                <a:lnTo>
                  <a:pt x="5677625" y="0"/>
                </a:lnTo>
                <a:lnTo>
                  <a:pt x="5677625" y="2716326"/>
                </a:lnTo>
                <a:lnTo>
                  <a:pt x="0" y="2716326"/>
                </a:lnTo>
                <a:lnTo>
                  <a:pt x="0" y="0"/>
                </a:lnTo>
                <a:close/>
              </a:path>
            </a:pathLst>
          </a:custGeom>
          <a:blipFill>
            <a:blip r:embed="rId8"/>
            <a:stretch>
              <a:fillRect/>
            </a:stretch>
          </a:blipFill>
          <a:ln w="9525" cap="sq">
            <a:solidFill>
              <a:srgbClr val="000000"/>
            </a:solidFill>
            <a:prstDash val="solid"/>
            <a:miter/>
          </a:ln>
        </p:spPr>
        <p:txBody>
          <a:bodyPr/>
          <a:lstStyle/>
          <a:p>
            <a:endParaRPr lang="de-DE"/>
          </a:p>
        </p:txBody>
      </p:sp>
      <p:sp>
        <p:nvSpPr>
          <p:cNvPr id="18" name="TextBox 18"/>
          <p:cNvSpPr txBox="1"/>
          <p:nvPr/>
        </p:nvSpPr>
        <p:spPr>
          <a:xfrm>
            <a:off x="3789876" y="397907"/>
            <a:ext cx="10708249" cy="1769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1.6 Wie man über künstliche Intelligenz denkt </a:t>
            </a:r>
          </a:p>
          <a:p>
            <a:pPr algn="ctr">
              <a:lnSpc>
                <a:spcPts val="4519"/>
              </a:lnSpc>
            </a:pPr>
            <a:r>
              <a:rPr lang="en-US" sz="3999" b="1" spc="-119">
                <a:solidFill>
                  <a:srgbClr val="002C47"/>
                </a:solidFill>
                <a:latin typeface="Poppins Bold"/>
                <a:ea typeface="Poppins Bold"/>
                <a:cs typeface="Poppins Bold"/>
                <a:sym typeface="Poppins Bold"/>
              </a:rPr>
              <a:t> </a:t>
            </a:r>
          </a:p>
          <a:p>
            <a:pPr algn="ctr">
              <a:lnSpc>
                <a:spcPts val="4519"/>
              </a:lnSpc>
            </a:pPr>
            <a:r>
              <a:rPr lang="en-US" sz="3999" b="1" spc="-119">
                <a:solidFill>
                  <a:srgbClr val="002C47"/>
                </a:solidFill>
                <a:latin typeface="Poppins Bold"/>
                <a:ea typeface="Poppins Bold"/>
                <a:cs typeface="Poppins Bold"/>
                <a:sym typeface="Poppins Bold"/>
              </a:rPr>
              <a:t> </a:t>
            </a:r>
          </a:p>
        </p:txBody>
      </p:sp>
      <p:sp>
        <p:nvSpPr>
          <p:cNvPr id="19" name="TextBox 19"/>
          <p:cNvSpPr txBox="1"/>
          <p:nvPr/>
        </p:nvSpPr>
        <p:spPr>
          <a:xfrm>
            <a:off x="368470" y="1542177"/>
            <a:ext cx="7446640" cy="1478018"/>
          </a:xfrm>
          <a:prstGeom prst="rect">
            <a:avLst/>
          </a:prstGeom>
        </p:spPr>
        <p:txBody>
          <a:bodyPr lIns="0" tIns="0" rIns="0" bIns="0" rtlCol="0" anchor="t">
            <a:spAutoFit/>
          </a:bodyPr>
          <a:lstStyle/>
          <a:p>
            <a:pPr marL="0" lvl="0" indent="0" algn="l">
              <a:lnSpc>
                <a:spcPts val="1670"/>
              </a:lnSpc>
              <a:spcBef>
                <a:spcPct val="0"/>
              </a:spcBef>
            </a:pPr>
            <a:r>
              <a:rPr lang="en-US" sz="1465" u="none" strike="noStrike">
                <a:solidFill>
                  <a:srgbClr val="002C47"/>
                </a:solidFill>
                <a:latin typeface="Poppins"/>
                <a:ea typeface="Poppins"/>
                <a:cs typeface="Poppins"/>
                <a:sym typeface="Poppins"/>
              </a:rPr>
              <a:t>Bei der traditionellen Programmierung verwendet ein Programm explizit definierte Regeln, um Eingabedaten zu verarbeiten und Ausgabedaten zu erzeugen. </a:t>
            </a:r>
          </a:p>
          <a:p>
            <a:pPr marL="0" lvl="0" indent="0" algn="l">
              <a:lnSpc>
                <a:spcPts val="1670"/>
              </a:lnSpc>
              <a:spcBef>
                <a:spcPct val="0"/>
              </a:spcBef>
            </a:pPr>
            <a:endParaRPr lang="en-US" sz="1465" u="none" strike="noStrike">
              <a:solidFill>
                <a:srgbClr val="002C47"/>
              </a:solidFill>
              <a:latin typeface="Poppins"/>
              <a:ea typeface="Poppins"/>
              <a:cs typeface="Poppins"/>
              <a:sym typeface="Poppins"/>
            </a:endParaRPr>
          </a:p>
          <a:p>
            <a:pPr marL="0" lvl="0" indent="0" algn="l">
              <a:lnSpc>
                <a:spcPts val="1670"/>
              </a:lnSpc>
              <a:spcBef>
                <a:spcPct val="0"/>
              </a:spcBef>
            </a:pPr>
            <a:r>
              <a:rPr lang="en-US" sz="1465" u="none" strike="noStrike">
                <a:solidFill>
                  <a:srgbClr val="002C47"/>
                </a:solidFill>
                <a:latin typeface="Poppins"/>
                <a:ea typeface="Poppins"/>
                <a:cs typeface="Poppins"/>
                <a:sym typeface="Poppins"/>
              </a:rPr>
              <a:t>Künstliche Intelligenz geht einen anderen Weg. Sie verwendet Eingabedaten und entsprechende Ausgabedaten, um die Regeln zu lernen und zu erstellen. Diese Methode ist besonders nützlich in Situationen, in denen das Schreiben expliziter Regeln komplex oder unpraktisch ist: </a:t>
            </a:r>
          </a:p>
        </p:txBody>
      </p:sp>
      <p:sp>
        <p:nvSpPr>
          <p:cNvPr id="20" name="TextBox 20"/>
          <p:cNvSpPr txBox="1"/>
          <p:nvPr/>
        </p:nvSpPr>
        <p:spPr>
          <a:xfrm>
            <a:off x="428608" y="5657819"/>
            <a:ext cx="7386502" cy="1058918"/>
          </a:xfrm>
          <a:prstGeom prst="rect">
            <a:avLst/>
          </a:prstGeom>
        </p:spPr>
        <p:txBody>
          <a:bodyPr lIns="0" tIns="0" rIns="0" bIns="0" rtlCol="0" anchor="t">
            <a:spAutoFit/>
          </a:bodyPr>
          <a:lstStyle/>
          <a:p>
            <a:pPr marL="0" lvl="0" indent="0" algn="l">
              <a:lnSpc>
                <a:spcPts val="1670"/>
              </a:lnSpc>
              <a:spcBef>
                <a:spcPct val="0"/>
              </a:spcBef>
            </a:pPr>
            <a:r>
              <a:rPr lang="en-US" sz="1465" b="1" u="none" strike="noStrike">
                <a:solidFill>
                  <a:srgbClr val="002C47"/>
                </a:solidFill>
                <a:latin typeface="Poppins Bold"/>
                <a:ea typeface="Poppins Bold"/>
                <a:cs typeface="Poppins Bold"/>
                <a:sym typeface="Poppins Bold"/>
              </a:rPr>
              <a:t>Übung</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Denken Sie über die folgenden zwei Fragen nach: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Wie würden Sie die Regeln zur Unterscheidung zwischen einer Kuh und einem Zebra schreiben? Wie viele Regeln würden Sie brauchen und wie würden Sie sie aufschreiben?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Welche Regeln gibt es, um Hunde als Hunde und Katzen als Katzen zu kennzeichnen? </a:t>
            </a:r>
          </a:p>
        </p:txBody>
      </p:sp>
      <p:sp>
        <p:nvSpPr>
          <p:cNvPr id="21" name="AutoShape 21"/>
          <p:cNvSpPr/>
          <p:nvPr/>
        </p:nvSpPr>
        <p:spPr>
          <a:xfrm>
            <a:off x="0" y="5449834"/>
            <a:ext cx="18288000" cy="0"/>
          </a:xfrm>
          <a:prstGeom prst="line">
            <a:avLst/>
          </a:prstGeom>
          <a:ln w="38100" cap="flat">
            <a:solidFill>
              <a:srgbClr val="000000"/>
            </a:solidFill>
            <a:prstDash val="solid"/>
            <a:headEnd type="none" w="sm" len="sm"/>
            <a:tailEnd type="none" w="sm" len="sm"/>
          </a:ln>
        </p:spPr>
        <p:txBody>
          <a:bodyPr/>
          <a:lstStyle/>
          <a:p>
            <a:endParaRPr lang="de-DE"/>
          </a:p>
        </p:txBody>
      </p:sp>
      <p:sp>
        <p:nvSpPr>
          <p:cNvPr id="22" name="AutoShape 22"/>
          <p:cNvSpPr/>
          <p:nvPr/>
        </p:nvSpPr>
        <p:spPr>
          <a:xfrm>
            <a:off x="8154790" y="1542177"/>
            <a:ext cx="0" cy="8384361"/>
          </a:xfrm>
          <a:prstGeom prst="line">
            <a:avLst/>
          </a:prstGeom>
          <a:ln w="38100" cap="flat">
            <a:solidFill>
              <a:srgbClr val="000000"/>
            </a:solidFill>
            <a:prstDash val="solid"/>
            <a:headEnd type="none" w="sm" len="sm"/>
            <a:tailEnd type="none" w="sm" len="sm"/>
          </a:ln>
        </p:spPr>
        <p:txBody>
          <a:bodyPr/>
          <a:lstStyle/>
          <a:p>
            <a:endParaRPr lang="de-DE"/>
          </a:p>
        </p:txBody>
      </p:sp>
      <p:sp>
        <p:nvSpPr>
          <p:cNvPr id="23" name="TextBox 23"/>
          <p:cNvSpPr txBox="1"/>
          <p:nvPr/>
        </p:nvSpPr>
        <p:spPr>
          <a:xfrm>
            <a:off x="8329596" y="1542177"/>
            <a:ext cx="3751616" cy="3573518"/>
          </a:xfrm>
          <a:prstGeom prst="rect">
            <a:avLst/>
          </a:prstGeom>
        </p:spPr>
        <p:txBody>
          <a:bodyPr lIns="0" tIns="0" rIns="0" bIns="0" rtlCol="0" anchor="t">
            <a:spAutoFit/>
          </a:bodyPr>
          <a:lstStyle/>
          <a:p>
            <a:pPr marL="0" lvl="0" indent="0" algn="l">
              <a:lnSpc>
                <a:spcPts val="1670"/>
              </a:lnSpc>
              <a:spcBef>
                <a:spcPct val="0"/>
              </a:spcBef>
            </a:pPr>
            <a:r>
              <a:rPr lang="en-US" sz="1465" u="none" strike="noStrike">
                <a:solidFill>
                  <a:srgbClr val="002C47"/>
                </a:solidFill>
                <a:latin typeface="Poppins"/>
                <a:ea typeface="Poppins"/>
                <a:cs typeface="Poppins"/>
                <a:sym typeface="Poppins"/>
              </a:rPr>
              <a:t>Die Karten der Bevölkerungsdichte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bereitgestellt von Eurostat: </a:t>
            </a:r>
          </a:p>
          <a:p>
            <a:pPr marL="0" lvl="0" indent="0" algn="l">
              <a:lnSpc>
                <a:spcPts val="1670"/>
              </a:lnSpc>
              <a:spcBef>
                <a:spcPct val="0"/>
              </a:spcBef>
            </a:pPr>
            <a:endParaRPr lang="en-US" sz="1465" u="none" strike="noStrike">
              <a:solidFill>
                <a:srgbClr val="002C47"/>
              </a:solidFill>
              <a:latin typeface="Poppins"/>
              <a:ea typeface="Poppins"/>
              <a:cs typeface="Poppins"/>
              <a:sym typeface="Poppins"/>
            </a:endParaRP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Geschlecht (männlich und weiblich)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Alter (unter 15 Jahren, 15-64, 65 Jahre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und mehr)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derzeitiger Erwerbsstatus (Zahl der Beschäftigten), freiwillige Grundlagen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Land/Geburtsort (Geburtsort </a:t>
            </a:r>
          </a:p>
          <a:p>
            <a:pPr marL="0" lvl="0" indent="0" algn="l">
              <a:lnSpc>
                <a:spcPts val="1670"/>
              </a:lnSpc>
              <a:spcBef>
                <a:spcPct val="0"/>
              </a:spcBef>
            </a:pPr>
            <a:r>
              <a:rPr lang="en-US" sz="1465" u="none" strike="noStrike">
                <a:solidFill>
                  <a:srgbClr val="002C47"/>
                </a:solidFill>
                <a:latin typeface="Poppins"/>
                <a:ea typeface="Poppins"/>
                <a:cs typeface="Poppins"/>
                <a:sym typeface="Poppins"/>
              </a:rPr>
              <a:t>im Meldeland, Geburtsort</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Land, Geburtsort anderswo)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üblicher Aufenthaltsort (Gesamtbevölkerung) </a:t>
            </a:r>
          </a:p>
          <a:p>
            <a:pPr marL="316437" lvl="1" indent="-158219" algn="l">
              <a:lnSpc>
                <a:spcPts val="1670"/>
              </a:lnSpc>
              <a:spcBef>
                <a:spcPct val="0"/>
              </a:spcBef>
              <a:buFont typeface="Arial"/>
              <a:buChar char="•"/>
            </a:pPr>
            <a:r>
              <a:rPr lang="en-US" sz="1465" u="none" strike="noStrike">
                <a:solidFill>
                  <a:srgbClr val="002C47"/>
                </a:solidFill>
                <a:latin typeface="Poppins"/>
                <a:ea typeface="Poppins"/>
                <a:cs typeface="Poppins"/>
                <a:sym typeface="Poppins"/>
              </a:rPr>
              <a:t>üblicher Aufenthaltsort ein Jahr vor der Zählung </a:t>
            </a:r>
          </a:p>
          <a:p>
            <a:pPr marL="0" lvl="0" indent="0" algn="l">
              <a:lnSpc>
                <a:spcPts val="1670"/>
              </a:lnSpc>
              <a:spcBef>
                <a:spcPct val="0"/>
              </a:spcBef>
            </a:pPr>
            <a:endParaRPr lang="en-US" sz="1465" u="none" strike="noStrike">
              <a:solidFill>
                <a:srgbClr val="002C47"/>
              </a:solidFill>
              <a:latin typeface="Poppins"/>
              <a:ea typeface="Poppins"/>
              <a:cs typeface="Poppins"/>
              <a:sym typeface="Poppins"/>
            </a:endParaRPr>
          </a:p>
        </p:txBody>
      </p:sp>
      <p:sp>
        <p:nvSpPr>
          <p:cNvPr id="24" name="TextBox 24"/>
          <p:cNvSpPr txBox="1"/>
          <p:nvPr/>
        </p:nvSpPr>
        <p:spPr>
          <a:xfrm>
            <a:off x="9029330" y="5657819"/>
            <a:ext cx="8604242" cy="1477013"/>
          </a:xfrm>
          <a:prstGeom prst="rect">
            <a:avLst/>
          </a:prstGeom>
        </p:spPr>
        <p:txBody>
          <a:bodyPr lIns="0" tIns="0" rIns="0" bIns="0" rtlCol="0" anchor="t">
            <a:spAutoFit/>
          </a:bodyPr>
          <a:lstStyle/>
          <a:p>
            <a:pPr algn="l">
              <a:lnSpc>
                <a:spcPts val="1670"/>
              </a:lnSpc>
            </a:pPr>
            <a:r>
              <a:rPr lang="en-US" sz="1465">
                <a:solidFill>
                  <a:srgbClr val="002C47"/>
                </a:solidFill>
                <a:latin typeface="Poppins"/>
                <a:ea typeface="Poppins"/>
                <a:cs typeface="Poppins"/>
                <a:sym typeface="Poppins"/>
              </a:rPr>
              <a:t>Vergleichen Sie diese Daten mit einem auf maschinellem Lernen basierenden Datensatz. Data for Good bei Meta hat maschinelles Lernen eingesetzt, um die Bevölkerungsdichte in Rastern von 30 x 30 Metern zu schätzen (falls Sie an der Methodik interessiert sind). </a:t>
            </a:r>
          </a:p>
          <a:p>
            <a:pPr algn="l">
              <a:lnSpc>
                <a:spcPts val="1670"/>
              </a:lnSpc>
            </a:pPr>
            <a:endParaRPr lang="en-US" sz="1465">
              <a:solidFill>
                <a:srgbClr val="002C47"/>
              </a:solidFill>
              <a:latin typeface="Poppins"/>
              <a:ea typeface="Poppins"/>
              <a:cs typeface="Poppins"/>
              <a:sym typeface="Poppins"/>
            </a:endParaRPr>
          </a:p>
          <a:p>
            <a:pPr algn="l">
              <a:lnSpc>
                <a:spcPts val="1670"/>
              </a:lnSpc>
              <a:spcBef>
                <a:spcPct val="0"/>
              </a:spcBef>
            </a:pPr>
            <a:r>
              <a:rPr lang="en-US" sz="1465">
                <a:solidFill>
                  <a:srgbClr val="002C47"/>
                </a:solidFill>
                <a:latin typeface="Poppins"/>
                <a:ea typeface="Poppins"/>
                <a:cs typeface="Poppins"/>
                <a:sym typeface="Poppins"/>
              </a:rPr>
              <a:t>Die Unterschiede zwischen den Volkszählungsdaten und den KI-basierten Daten zeigen das Potenzial des maschinellen Lernens in allen Bereichen. </a:t>
            </a:r>
          </a:p>
          <a:p>
            <a:pPr algn="l">
              <a:lnSpc>
                <a:spcPts val="1670"/>
              </a:lnSpc>
              <a:spcBef>
                <a:spcPct val="0"/>
              </a:spcBef>
            </a:pPr>
            <a:endParaRPr lang="en-US" sz="1465">
              <a:solidFill>
                <a:srgbClr val="002C47"/>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4191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14858" y="5810042"/>
            <a:ext cx="4954135" cy="3162162"/>
          </a:xfrm>
          <a:custGeom>
            <a:avLst/>
            <a:gdLst/>
            <a:ahLst/>
            <a:cxnLst/>
            <a:rect l="l" t="t" r="r" b="b"/>
            <a:pathLst>
              <a:path w="5414340" h="4064404">
                <a:moveTo>
                  <a:pt x="0" y="0"/>
                </a:moveTo>
                <a:lnTo>
                  <a:pt x="5414340" y="0"/>
                </a:lnTo>
                <a:lnTo>
                  <a:pt x="5414340" y="4064403"/>
                </a:lnTo>
                <a:lnTo>
                  <a:pt x="0" y="4064403"/>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4" name="Freeform 14"/>
          <p:cNvSpPr/>
          <p:nvPr/>
        </p:nvSpPr>
        <p:spPr>
          <a:xfrm>
            <a:off x="9210675" y="5402162"/>
            <a:ext cx="5810622" cy="3822245"/>
          </a:xfrm>
          <a:custGeom>
            <a:avLst/>
            <a:gdLst/>
            <a:ahLst/>
            <a:cxnLst/>
            <a:rect l="l" t="t" r="r" b="b"/>
            <a:pathLst>
              <a:path w="6810747" h="5088286">
                <a:moveTo>
                  <a:pt x="0" y="0"/>
                </a:moveTo>
                <a:lnTo>
                  <a:pt x="6810747" y="0"/>
                </a:lnTo>
                <a:lnTo>
                  <a:pt x="6810747" y="5088287"/>
                </a:lnTo>
                <a:lnTo>
                  <a:pt x="0" y="5088287"/>
                </a:lnTo>
                <a:lnTo>
                  <a:pt x="0" y="0"/>
                </a:lnTo>
                <a:close/>
              </a:path>
            </a:pathLst>
          </a:custGeom>
          <a:blipFill>
            <a:blip r:embed="rId5"/>
            <a:stretch>
              <a:fillRect r="-427"/>
            </a:stretch>
          </a:blipFill>
          <a:ln w="9525" cap="sq">
            <a:solidFill>
              <a:srgbClr val="000000"/>
            </a:solidFill>
            <a:prstDash val="solid"/>
            <a:miter/>
          </a:ln>
        </p:spPr>
        <p:txBody>
          <a:bodyPr/>
          <a:lstStyle/>
          <a:p>
            <a:endParaRPr lang="de-DE"/>
          </a:p>
        </p:txBody>
      </p:sp>
      <p:sp>
        <p:nvSpPr>
          <p:cNvPr id="15" name="TextBox 15"/>
          <p:cNvSpPr txBox="1"/>
          <p:nvPr/>
        </p:nvSpPr>
        <p:spPr>
          <a:xfrm>
            <a:off x="3789876" y="397907"/>
            <a:ext cx="10708249" cy="1769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1.7 Verschiedene KI-basierte Modelle </a:t>
            </a:r>
          </a:p>
          <a:p>
            <a:pPr algn="ctr">
              <a:lnSpc>
                <a:spcPts val="4519"/>
              </a:lnSpc>
            </a:pPr>
            <a:endParaRPr lang="en-US" sz="3999" b="1" spc="-119">
              <a:solidFill>
                <a:srgbClr val="002C47"/>
              </a:solidFill>
              <a:latin typeface="Poppins Bold"/>
              <a:ea typeface="Poppins Bold"/>
              <a:cs typeface="Poppins Bold"/>
              <a:sym typeface="Poppins Bold"/>
            </a:endParaRPr>
          </a:p>
          <a:p>
            <a:pPr algn="ctr">
              <a:lnSpc>
                <a:spcPts val="4519"/>
              </a:lnSpc>
            </a:pPr>
            <a:r>
              <a:rPr lang="en-US" sz="3999" b="1" spc="-119">
                <a:solidFill>
                  <a:srgbClr val="002C47"/>
                </a:solidFill>
                <a:latin typeface="Poppins Bold"/>
                <a:ea typeface="Poppins Bold"/>
                <a:cs typeface="Poppins Bold"/>
                <a:sym typeface="Poppins Bold"/>
              </a:rPr>
              <a:t> </a:t>
            </a:r>
          </a:p>
        </p:txBody>
      </p:sp>
      <p:sp>
        <p:nvSpPr>
          <p:cNvPr id="16" name="TextBox 16"/>
          <p:cNvSpPr txBox="1"/>
          <p:nvPr/>
        </p:nvSpPr>
        <p:spPr>
          <a:xfrm>
            <a:off x="301795" y="1610591"/>
            <a:ext cx="7720979" cy="3520416"/>
          </a:xfrm>
          <a:prstGeom prst="rect">
            <a:avLst/>
          </a:prstGeom>
        </p:spPr>
        <p:txBody>
          <a:bodyPr lIns="0" tIns="0" rIns="0" bIns="0" rtlCol="0" anchor="t">
            <a:spAutoFit/>
          </a:bodyPr>
          <a:lstStyle/>
          <a:p>
            <a:pPr algn="l">
              <a:lnSpc>
                <a:spcPts val="1684"/>
              </a:lnSpc>
            </a:pPr>
            <a:r>
              <a:rPr lang="en-US" sz="1477">
                <a:solidFill>
                  <a:srgbClr val="002C47"/>
                </a:solidFill>
                <a:latin typeface="Poppins"/>
                <a:ea typeface="Poppins"/>
                <a:cs typeface="Poppins"/>
                <a:sym typeface="Poppins"/>
              </a:rPr>
              <a:t>Künstliche Intelligenz (KI) umfasst eine Vielzahl von Modellen. Zu den Modellen, die wir in diesem Kapitel besprechen, gehören neuronale Netze, symbolische KI und evolutionäre Algorithmen. </a:t>
            </a:r>
          </a:p>
          <a:p>
            <a:pPr algn="l">
              <a:lnSpc>
                <a:spcPts val="1684"/>
              </a:lnSpc>
            </a:pPr>
            <a:endParaRPr lang="en-US" sz="1477">
              <a:solidFill>
                <a:srgbClr val="002C47"/>
              </a:solidFill>
              <a:latin typeface="Poppins"/>
              <a:ea typeface="Poppins"/>
              <a:cs typeface="Poppins"/>
              <a:sym typeface="Poppins"/>
            </a:endParaRPr>
          </a:p>
          <a:p>
            <a:pPr algn="l">
              <a:lnSpc>
                <a:spcPts val="1684"/>
              </a:lnSpc>
            </a:pPr>
            <a:r>
              <a:rPr lang="en-US" sz="1477">
                <a:solidFill>
                  <a:srgbClr val="002C47"/>
                </a:solidFill>
                <a:latin typeface="Poppins"/>
                <a:ea typeface="Poppins"/>
                <a:cs typeface="Poppins"/>
                <a:sym typeface="Poppins"/>
              </a:rPr>
              <a:t>Neuronale Netze sind ein grundlegendes Modell der künstlichen Intelligenz, das die meisten Mittel erhält. Es ist lose an die Struktur und Funktion des menschlichen Gehirns angelehnt. Sie bestehen aus miteinander verbundenen Knoten oder Neuronen, die Daten in den in der Abbildung unten dargestellten Schichten verarbeiten. </a:t>
            </a:r>
          </a:p>
          <a:p>
            <a:pPr algn="l">
              <a:lnSpc>
                <a:spcPts val="1684"/>
              </a:lnSpc>
            </a:pPr>
            <a:endParaRPr lang="en-US" sz="1477">
              <a:solidFill>
                <a:srgbClr val="002C47"/>
              </a:solidFill>
              <a:latin typeface="Poppins"/>
              <a:ea typeface="Poppins"/>
              <a:cs typeface="Poppins"/>
              <a:sym typeface="Poppins"/>
            </a:endParaRPr>
          </a:p>
          <a:p>
            <a:pPr algn="l">
              <a:lnSpc>
                <a:spcPts val="1684"/>
              </a:lnSpc>
            </a:pPr>
            <a:r>
              <a:rPr lang="en-US" sz="1477">
                <a:solidFill>
                  <a:srgbClr val="002C47"/>
                </a:solidFill>
                <a:latin typeface="Poppins"/>
                <a:ea typeface="Poppins"/>
                <a:cs typeface="Poppins"/>
                <a:sym typeface="Poppins"/>
              </a:rPr>
              <a:t>Diese Netze lernen, indem sie die Gewichte der Verbindungen auf der Grundlage der von ihnen verarbeiteten Daten anpassen. Durch diesen Trainingsprozess, bei dem häufig Backpropagation zum Einsatz kommt, wird der Unterschied zwischen den vorhergesagten und den tatsächlichen Ergebnissen minimiert. </a:t>
            </a:r>
          </a:p>
          <a:p>
            <a:pPr algn="l">
              <a:lnSpc>
                <a:spcPts val="1684"/>
              </a:lnSpc>
            </a:pPr>
            <a:r>
              <a:rPr lang="en-US" sz="1477">
                <a:solidFill>
                  <a:srgbClr val="002C47"/>
                </a:solidFill>
                <a:latin typeface="Poppins"/>
                <a:ea typeface="Poppins"/>
                <a:cs typeface="Poppins"/>
                <a:sym typeface="Poppins"/>
              </a:rPr>
              <a:t>Sie finden breite Anwendung in der Bild- und Spracherkennung, der Verarbeitung natürlicher Sprache und der prädiktiven Analytik. </a:t>
            </a:r>
          </a:p>
          <a:p>
            <a:pPr algn="l">
              <a:lnSpc>
                <a:spcPts val="1684"/>
              </a:lnSpc>
            </a:pPr>
            <a:endParaRPr lang="en-US" sz="1477">
              <a:solidFill>
                <a:srgbClr val="002C47"/>
              </a:solidFill>
              <a:latin typeface="Poppins"/>
              <a:ea typeface="Poppins"/>
              <a:cs typeface="Poppins"/>
              <a:sym typeface="Poppins"/>
            </a:endParaRPr>
          </a:p>
          <a:p>
            <a:pPr algn="l">
              <a:lnSpc>
                <a:spcPts val="1684"/>
              </a:lnSpc>
              <a:spcBef>
                <a:spcPct val="0"/>
              </a:spcBef>
            </a:pPr>
            <a:r>
              <a:rPr lang="en-US" sz="1477">
                <a:solidFill>
                  <a:srgbClr val="002C47"/>
                </a:solidFill>
                <a:latin typeface="Poppins"/>
                <a:ea typeface="Poppins"/>
                <a:cs typeface="Poppins"/>
                <a:sym typeface="Poppins"/>
              </a:rPr>
              <a:t>Nachfolgend ist ein sehr einfaches neuronales Netz abgebildet, das die Gewichte und Verzerrungen zeigt: </a:t>
            </a:r>
          </a:p>
        </p:txBody>
      </p:sp>
      <p:sp>
        <p:nvSpPr>
          <p:cNvPr id="17" name="TextBox 17"/>
          <p:cNvSpPr txBox="1"/>
          <p:nvPr/>
        </p:nvSpPr>
        <p:spPr>
          <a:xfrm>
            <a:off x="301795" y="9258300"/>
            <a:ext cx="8775530" cy="523494"/>
          </a:xfrm>
          <a:prstGeom prst="rect">
            <a:avLst/>
          </a:prstGeom>
        </p:spPr>
        <p:txBody>
          <a:bodyPr lIns="0" tIns="0" rIns="0" bIns="0" rtlCol="0" anchor="t">
            <a:spAutoFit/>
          </a:bodyPr>
          <a:lstStyle/>
          <a:p>
            <a:pPr marL="0" lvl="0" indent="0" algn="l">
              <a:lnSpc>
                <a:spcPts val="1368"/>
              </a:lnSpc>
              <a:spcBef>
                <a:spcPct val="0"/>
              </a:spcBef>
            </a:pPr>
            <a:r>
              <a:rPr lang="en-US" sz="1200" u="none" strike="noStrike">
                <a:solidFill>
                  <a:srgbClr val="002C47"/>
                </a:solidFill>
                <a:latin typeface="Poppins"/>
                <a:ea typeface="Poppins"/>
                <a:cs typeface="Poppins"/>
                <a:sym typeface="Poppins"/>
              </a:rPr>
              <a:t>Abbildung 4: Aufbau eines neuronalen Netzes </a:t>
            </a:r>
          </a:p>
          <a:p>
            <a:pPr marL="0" lvl="0" indent="0" algn="l">
              <a:lnSpc>
                <a:spcPts val="1368"/>
              </a:lnSpc>
              <a:spcBef>
                <a:spcPct val="0"/>
              </a:spcBef>
            </a:pPr>
            <a:r>
              <a:rPr lang="en-US" sz="1200" u="none" strike="noStrike">
                <a:solidFill>
                  <a:srgbClr val="002C47"/>
                </a:solidFill>
                <a:latin typeface="Poppins"/>
                <a:ea typeface="Poppins"/>
                <a:cs typeface="Poppins"/>
                <a:sym typeface="Poppins"/>
              </a:rPr>
              <a:t>Quelle: Russell &amp; Norvig (2020) </a:t>
            </a:r>
          </a:p>
          <a:p>
            <a:pPr marL="0" lvl="0" indent="0" algn="l">
              <a:lnSpc>
                <a:spcPts val="1368"/>
              </a:lnSpc>
              <a:spcBef>
                <a:spcPct val="0"/>
              </a:spcBef>
            </a:pPr>
            <a:endParaRPr lang="en-US" sz="1200" u="none" strike="noStrike">
              <a:solidFill>
                <a:srgbClr val="002C47"/>
              </a:solidFill>
              <a:latin typeface="Poppins"/>
              <a:ea typeface="Poppins"/>
              <a:cs typeface="Poppins"/>
              <a:sym typeface="Poppins"/>
            </a:endParaRPr>
          </a:p>
        </p:txBody>
      </p:sp>
      <p:sp>
        <p:nvSpPr>
          <p:cNvPr id="18" name="TextBox 18"/>
          <p:cNvSpPr txBox="1"/>
          <p:nvPr/>
        </p:nvSpPr>
        <p:spPr>
          <a:xfrm>
            <a:off x="9210675" y="1601066"/>
            <a:ext cx="8048625" cy="31642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Symbolische KI oder regelbasierte KI stützt sich auf vordefinierte Regeln und Logik, um Informationen zu verarbeiten und Entscheidungen zu treffen. Im Gegensatz zu neuronalen Netzen, die aus Daten lernen, arbeitet symbolische KI mit expliziten Wissensrepräsentationen. </a:t>
            </a:r>
          </a:p>
          <a:p>
            <a:pPr algn="l">
              <a:lnSpc>
                <a:spcPts val="1709"/>
              </a:lnSpc>
            </a:pPr>
            <a:r>
              <a:rPr lang="en-US" sz="1500">
                <a:solidFill>
                  <a:srgbClr val="002C47"/>
                </a:solidFill>
                <a:latin typeface="Poppins"/>
                <a:ea typeface="Poppins"/>
                <a:cs typeface="Poppins"/>
                <a:sym typeface="Poppins"/>
              </a:rPr>
              <a:t>Symbolische KI-Systeme verwenden Symbole, um Objekte, Aktionen und Beziehungen darzustellen. Sie manipulieren diese Symbole nach logischen Regeln, um Schlussfolgerungen abzuleiten oder Aufgaben zu erfüllen. Diese Systeme erfordern menschliche Experten, um die Regeln und die Wissensbasis zu definieren. Der Prozess beinhaltet die Kodierung von Fachwissen in ein Format, das die KI verarbeiten kann. </a:t>
            </a:r>
          </a:p>
          <a:p>
            <a:pPr algn="l">
              <a:lnSpc>
                <a:spcPts val="1709"/>
              </a:lnSpc>
            </a:pPr>
            <a:r>
              <a:rPr lang="en-US" sz="1500">
                <a:solidFill>
                  <a:srgbClr val="002C47"/>
                </a:solidFill>
                <a:latin typeface="Poppins"/>
                <a:ea typeface="Poppins"/>
                <a:cs typeface="Poppins"/>
                <a:sym typeface="Poppins"/>
              </a:rPr>
              <a:t>Symbolische KI eignet sich für Bereiche, die eine klare, logische Argumentation und Entscheidungsfindung erfordern, wie z. B. Expertensysteme, automatisierte Theorembeweise und Spiele.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Im Folgenden finden Sie ein Beispiel für einen Wissensgraphen, der auch auf andere Bereiche ausgedehnt werden kann. Der Vorteil dieser Wissensgraphen ist, dass sie nicht halluzinieren und ihre Antworten sachlich sind:</a:t>
            </a:r>
          </a:p>
          <a:p>
            <a:pPr algn="l">
              <a:lnSpc>
                <a:spcPts val="1709"/>
              </a:lnSpc>
              <a:spcBef>
                <a:spcPct val="0"/>
              </a:spcBef>
            </a:pPr>
            <a:r>
              <a:rPr lang="en-US" sz="1500">
                <a:solidFill>
                  <a:srgbClr val="002C47"/>
                </a:solidFill>
                <a:latin typeface="Poppins"/>
                <a:ea typeface="Poppins"/>
                <a:cs typeface="Poppins"/>
                <a:sym typeface="Poppins"/>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92155" y="934623"/>
            <a:ext cx="857867" cy="85786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4" name="TextBox 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5" name="Group 5"/>
          <p:cNvGrpSpPr/>
          <p:nvPr/>
        </p:nvGrpSpPr>
        <p:grpSpPr>
          <a:xfrm>
            <a:off x="5044242" y="2214323"/>
            <a:ext cx="604566" cy="6045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7" name="TextBox 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8" name="Group 8"/>
          <p:cNvGrpSpPr/>
          <p:nvPr/>
        </p:nvGrpSpPr>
        <p:grpSpPr>
          <a:xfrm>
            <a:off x="4276581" y="670140"/>
            <a:ext cx="637633" cy="63763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0" name="TextBox 10"/>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sp>
        <p:nvSpPr>
          <p:cNvPr id="11" name="TextBox 11"/>
          <p:cNvSpPr txBox="1"/>
          <p:nvPr/>
        </p:nvSpPr>
        <p:spPr>
          <a:xfrm>
            <a:off x="-2621355" y="3201288"/>
            <a:ext cx="8213485" cy="1197610"/>
          </a:xfrm>
          <a:prstGeom prst="rect">
            <a:avLst/>
          </a:prstGeom>
        </p:spPr>
        <p:txBody>
          <a:bodyPr lIns="0" tIns="0" rIns="0" bIns="0" rtlCol="0" anchor="t">
            <a:spAutoFit/>
          </a:bodyPr>
          <a:lstStyle/>
          <a:p>
            <a:pPr algn="r">
              <a:lnSpc>
                <a:spcPts val="4519"/>
              </a:lnSpc>
            </a:pPr>
            <a:r>
              <a:rPr lang="en-US" sz="3999" b="1" spc="-119" dirty="0">
                <a:solidFill>
                  <a:srgbClr val="002C47"/>
                </a:solidFill>
                <a:latin typeface="Poppins Bold"/>
                <a:ea typeface="Poppins Bold"/>
                <a:cs typeface="Poppins Bold"/>
                <a:sym typeface="Poppins Bold"/>
              </a:rPr>
              <a:t>1.8 Definition </a:t>
            </a:r>
          </a:p>
          <a:p>
            <a:pPr marL="0" lvl="0" indent="0" algn="r">
              <a:lnSpc>
                <a:spcPts val="4519"/>
              </a:lnSpc>
              <a:spcBef>
                <a:spcPct val="0"/>
              </a:spcBef>
            </a:pPr>
            <a:endParaRPr lang="en-US" sz="3999" b="1" spc="-119" dirty="0">
              <a:solidFill>
                <a:srgbClr val="002C47"/>
              </a:solidFill>
              <a:latin typeface="Poppins Bold"/>
              <a:ea typeface="Poppins Bold"/>
              <a:cs typeface="Poppins Bold"/>
              <a:sym typeface="Poppins Bold"/>
            </a:endParaRPr>
          </a:p>
        </p:txBody>
      </p:sp>
      <p:sp>
        <p:nvSpPr>
          <p:cNvPr id="12" name="TextBox 12"/>
          <p:cNvSpPr txBox="1"/>
          <p:nvPr/>
        </p:nvSpPr>
        <p:spPr>
          <a:xfrm>
            <a:off x="6096000" y="266700"/>
            <a:ext cx="10677348" cy="8655984"/>
          </a:xfrm>
          <a:prstGeom prst="rect">
            <a:avLst/>
          </a:prstGeom>
        </p:spPr>
        <p:txBody>
          <a:bodyPr lIns="0" tIns="0" rIns="0" bIns="0" rtlCol="0" anchor="t">
            <a:spAutoFit/>
          </a:bodyPr>
          <a:lstStyle/>
          <a:p>
            <a:pPr algn="just">
              <a:lnSpc>
                <a:spcPts val="2179"/>
              </a:lnSpc>
            </a:pPr>
            <a:r>
              <a:rPr lang="en-US" sz="1676" dirty="0" err="1">
                <a:solidFill>
                  <a:srgbClr val="000000"/>
                </a:solidFill>
                <a:latin typeface="Poppins"/>
                <a:ea typeface="Poppins"/>
                <a:cs typeface="Poppins"/>
                <a:sym typeface="Poppins"/>
              </a:rPr>
              <a:t>Künstliche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Intelligenz</a:t>
            </a:r>
            <a:r>
              <a:rPr lang="en-US" sz="1676" dirty="0">
                <a:solidFill>
                  <a:srgbClr val="000000"/>
                </a:solidFill>
                <a:latin typeface="Poppins"/>
                <a:ea typeface="Poppins"/>
                <a:cs typeface="Poppins"/>
                <a:sym typeface="Poppins"/>
              </a:rPr>
              <a:t> (KI) </a:t>
            </a:r>
            <a:r>
              <a:rPr lang="en-US" sz="1676" dirty="0" err="1">
                <a:solidFill>
                  <a:srgbClr val="000000"/>
                </a:solidFill>
                <a:latin typeface="Poppins"/>
                <a:ea typeface="Poppins"/>
                <a:cs typeface="Poppins"/>
                <a:sym typeface="Poppins"/>
              </a:rPr>
              <a:t>umfasst</a:t>
            </a:r>
            <a:r>
              <a:rPr lang="en-US" sz="1676" dirty="0">
                <a:solidFill>
                  <a:srgbClr val="000000"/>
                </a:solidFill>
                <a:latin typeface="Poppins"/>
                <a:ea typeface="Poppins"/>
                <a:cs typeface="Poppins"/>
                <a:sym typeface="Poppins"/>
              </a:rPr>
              <a:t> Systeme und </a:t>
            </a:r>
            <a:r>
              <a:rPr lang="en-US" sz="1676" dirty="0" err="1">
                <a:solidFill>
                  <a:srgbClr val="000000"/>
                </a:solidFill>
                <a:latin typeface="Poppins"/>
                <a:ea typeface="Poppins"/>
                <a:cs typeface="Poppins"/>
                <a:sym typeface="Poppins"/>
              </a:rPr>
              <a:t>Maschinen</a:t>
            </a:r>
            <a:r>
              <a:rPr lang="en-US" sz="1676" dirty="0">
                <a:solidFill>
                  <a:srgbClr val="000000"/>
                </a:solidFill>
                <a:latin typeface="Poppins"/>
                <a:ea typeface="Poppins"/>
                <a:cs typeface="Poppins"/>
                <a:sym typeface="Poppins"/>
              </a:rPr>
              <a:t>, die </a:t>
            </a:r>
            <a:r>
              <a:rPr lang="en-US" sz="1676" dirty="0" err="1">
                <a:solidFill>
                  <a:srgbClr val="000000"/>
                </a:solidFill>
                <a:latin typeface="Poppins"/>
                <a:ea typeface="Poppins"/>
                <a:cs typeface="Poppins"/>
                <a:sym typeface="Poppins"/>
              </a:rPr>
              <a:t>die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menschliche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Intelligenz</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bei</a:t>
            </a:r>
            <a:r>
              <a:rPr lang="en-US" sz="1676" dirty="0">
                <a:solidFill>
                  <a:srgbClr val="000000"/>
                </a:solidFill>
                <a:latin typeface="Poppins"/>
                <a:ea typeface="Poppins"/>
                <a:cs typeface="Poppins"/>
                <a:sym typeface="Poppins"/>
              </a:rPr>
              <a:t> der </a:t>
            </a:r>
            <a:r>
              <a:rPr lang="en-US" sz="1676" dirty="0" err="1">
                <a:solidFill>
                  <a:srgbClr val="000000"/>
                </a:solidFill>
                <a:latin typeface="Poppins"/>
                <a:ea typeface="Poppins"/>
                <a:cs typeface="Poppins"/>
                <a:sym typeface="Poppins"/>
              </a:rPr>
              <a:t>Ausführung</a:t>
            </a:r>
            <a:r>
              <a:rPr lang="en-US" sz="1676" dirty="0">
                <a:solidFill>
                  <a:srgbClr val="000000"/>
                </a:solidFill>
                <a:latin typeface="Poppins"/>
                <a:ea typeface="Poppins"/>
                <a:cs typeface="Poppins"/>
                <a:sym typeface="Poppins"/>
              </a:rPr>
              <a:t> von </a:t>
            </a:r>
            <a:r>
              <a:rPr lang="en-US" sz="1676" dirty="0" err="1">
                <a:solidFill>
                  <a:srgbClr val="000000"/>
                </a:solidFill>
                <a:latin typeface="Poppins"/>
                <a:ea typeface="Poppins"/>
                <a:cs typeface="Poppins"/>
                <a:sym typeface="Poppins"/>
              </a:rPr>
              <a:t>Aufgaben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nachahmen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sollen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Diese</a:t>
            </a:r>
            <a:r>
              <a:rPr lang="en-US" sz="1676" dirty="0">
                <a:solidFill>
                  <a:srgbClr val="000000"/>
                </a:solidFill>
                <a:latin typeface="Poppins"/>
                <a:ea typeface="Poppins"/>
                <a:cs typeface="Poppins"/>
                <a:sym typeface="Poppins"/>
              </a:rPr>
              <a:t> Systeme </a:t>
            </a:r>
            <a:r>
              <a:rPr lang="en-US" sz="1676" dirty="0" err="1">
                <a:solidFill>
                  <a:srgbClr val="000000"/>
                </a:solidFill>
                <a:latin typeface="Poppins"/>
                <a:ea typeface="Poppins"/>
                <a:cs typeface="Poppins"/>
                <a:sym typeface="Poppins"/>
              </a:rPr>
              <a:t>verbessern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ihre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Leistung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kontinuierlich</a:t>
            </a:r>
            <a:r>
              <a:rPr lang="en-US" sz="1676" dirty="0">
                <a:solidFill>
                  <a:srgbClr val="000000"/>
                </a:solidFill>
                <a:latin typeface="Poppins"/>
                <a:ea typeface="Poppins"/>
                <a:cs typeface="Poppins"/>
                <a:sym typeface="Poppins"/>
              </a:rPr>
              <a:t> auf der </a:t>
            </a:r>
            <a:r>
              <a:rPr lang="en-US" sz="1676" dirty="0" err="1">
                <a:solidFill>
                  <a:srgbClr val="000000"/>
                </a:solidFill>
                <a:latin typeface="Poppins"/>
                <a:ea typeface="Poppins"/>
                <a:cs typeface="Poppins"/>
                <a:sym typeface="Poppins"/>
              </a:rPr>
              <a:t>Grundlage</a:t>
            </a:r>
            <a:r>
              <a:rPr lang="en-US" sz="1676" dirty="0">
                <a:solidFill>
                  <a:srgbClr val="000000"/>
                </a:solidFill>
                <a:latin typeface="Poppins"/>
                <a:ea typeface="Poppins"/>
                <a:cs typeface="Poppins"/>
                <a:sym typeface="Poppins"/>
              </a:rPr>
              <a:t> der Daten, die </a:t>
            </a:r>
            <a:r>
              <a:rPr lang="en-US" sz="1676" dirty="0" err="1">
                <a:solidFill>
                  <a:srgbClr val="000000"/>
                </a:solidFill>
                <a:latin typeface="Poppins"/>
                <a:ea typeface="Poppins"/>
                <a:cs typeface="Poppins"/>
                <a:sym typeface="Poppins"/>
              </a:rPr>
              <a:t>sie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sammeln</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verarbeiten</a:t>
            </a:r>
            <a:r>
              <a:rPr lang="en-US" sz="1676" dirty="0">
                <a:solidFill>
                  <a:srgbClr val="000000"/>
                </a:solidFill>
                <a:latin typeface="Poppins"/>
                <a:ea typeface="Poppins"/>
                <a:cs typeface="Poppins"/>
                <a:sym typeface="Poppins"/>
              </a:rPr>
              <a:t>. KI-Systeme </a:t>
            </a:r>
            <a:r>
              <a:rPr lang="en-US" sz="1676" dirty="0" err="1">
                <a:solidFill>
                  <a:srgbClr val="000000"/>
                </a:solidFill>
                <a:latin typeface="Poppins"/>
                <a:ea typeface="Poppins"/>
                <a:cs typeface="Poppins"/>
                <a:sym typeface="Poppins"/>
              </a:rPr>
              <a:t>können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Erfahrungen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lernen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sich</a:t>
            </a:r>
            <a:r>
              <a:rPr lang="en-US" sz="1676" dirty="0">
                <a:solidFill>
                  <a:srgbClr val="000000"/>
                </a:solidFill>
                <a:latin typeface="Poppins"/>
                <a:ea typeface="Poppins"/>
                <a:cs typeface="Poppins"/>
                <a:sym typeface="Poppins"/>
              </a:rPr>
              <a:t> an </a:t>
            </a:r>
            <a:r>
              <a:rPr lang="en-US" sz="1676" dirty="0" err="1">
                <a:solidFill>
                  <a:srgbClr val="000000"/>
                </a:solidFill>
                <a:latin typeface="Poppins"/>
                <a:ea typeface="Poppins"/>
                <a:cs typeface="Poppins"/>
                <a:sym typeface="Poppins"/>
              </a:rPr>
              <a:t>neue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Eingaben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anpassen</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menschenähnliche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Aufgaben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visuelle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Wahrnehmung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Spracherkennung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Entscheidungsfindung</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Sprachübersetzung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ausführen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Gegenwärtig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sind</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große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Sprachmodelle</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Bilderkennung</a:t>
            </a:r>
            <a:r>
              <a:rPr lang="en-US" sz="1676" dirty="0">
                <a:solidFill>
                  <a:srgbClr val="000000"/>
                </a:solidFill>
                <a:latin typeface="Poppins"/>
                <a:ea typeface="Poppins"/>
                <a:cs typeface="Poppins"/>
                <a:sym typeface="Poppins"/>
              </a:rPr>
              <a:t> die </a:t>
            </a:r>
            <a:r>
              <a:rPr lang="en-US" sz="1676" dirty="0" err="1">
                <a:solidFill>
                  <a:srgbClr val="000000"/>
                </a:solidFill>
                <a:latin typeface="Poppins"/>
                <a:ea typeface="Poppins"/>
                <a:cs typeface="Poppins"/>
                <a:sym typeface="Poppins"/>
              </a:rPr>
              <a:t>bekanntesten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Werkzeuge</a:t>
            </a:r>
            <a:r>
              <a:rPr lang="en-US" sz="1676" dirty="0">
                <a:solidFill>
                  <a:srgbClr val="000000"/>
                </a:solidFill>
                <a:latin typeface="Poppins"/>
                <a:ea typeface="Poppins"/>
                <a:cs typeface="Poppins"/>
                <a:sym typeface="Poppins"/>
              </a:rPr>
              <a:t>. </a:t>
            </a:r>
          </a:p>
          <a:p>
            <a:pPr algn="just">
              <a:lnSpc>
                <a:spcPts val="2179"/>
              </a:lnSpc>
            </a:pPr>
            <a:endParaRPr lang="en-US" sz="1676" dirty="0">
              <a:solidFill>
                <a:srgbClr val="000000"/>
              </a:solidFill>
              <a:latin typeface="Poppins"/>
              <a:ea typeface="Poppins"/>
              <a:cs typeface="Poppins"/>
              <a:sym typeface="Poppins"/>
            </a:endParaRPr>
          </a:p>
          <a:p>
            <a:pPr algn="just">
              <a:lnSpc>
                <a:spcPts val="2179"/>
              </a:lnSpc>
            </a:pPr>
            <a:r>
              <a:rPr lang="en-US" sz="1676" dirty="0">
                <a:solidFill>
                  <a:srgbClr val="000000"/>
                </a:solidFill>
                <a:latin typeface="Poppins"/>
                <a:ea typeface="Poppins"/>
                <a:cs typeface="Poppins"/>
                <a:sym typeface="Poppins"/>
              </a:rPr>
              <a:t>Eine </a:t>
            </a:r>
            <a:r>
              <a:rPr lang="en-US" sz="1676" dirty="0" err="1">
                <a:solidFill>
                  <a:srgbClr val="000000"/>
                </a:solidFill>
                <a:latin typeface="Poppins"/>
                <a:ea typeface="Poppins"/>
                <a:cs typeface="Poppins"/>
                <a:sym typeface="Poppins"/>
              </a:rPr>
              <a:t>typische</a:t>
            </a:r>
            <a:r>
              <a:rPr lang="en-US" sz="1676" dirty="0">
                <a:solidFill>
                  <a:srgbClr val="000000"/>
                </a:solidFill>
                <a:latin typeface="Poppins"/>
                <a:ea typeface="Poppins"/>
                <a:cs typeface="Poppins"/>
                <a:sym typeface="Poppins"/>
              </a:rPr>
              <a:t> Definition, die von </a:t>
            </a:r>
            <a:r>
              <a:rPr lang="en-US" sz="1676" dirty="0" err="1">
                <a:solidFill>
                  <a:srgbClr val="000000"/>
                </a:solidFill>
                <a:latin typeface="Poppins"/>
                <a:ea typeface="Poppins"/>
                <a:cs typeface="Poppins"/>
                <a:sym typeface="Poppins"/>
              </a:rPr>
              <a:t>einer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Arbeitsgruppe</a:t>
            </a:r>
            <a:r>
              <a:rPr lang="en-US" sz="1676" dirty="0">
                <a:solidFill>
                  <a:srgbClr val="000000"/>
                </a:solidFill>
                <a:latin typeface="Poppins"/>
                <a:ea typeface="Poppins"/>
                <a:cs typeface="Poppins"/>
                <a:sym typeface="Poppins"/>
              </a:rPr>
              <a:t> der </a:t>
            </a:r>
            <a:r>
              <a:rPr lang="en-US" sz="1676" dirty="0" err="1">
                <a:solidFill>
                  <a:srgbClr val="000000"/>
                </a:solidFill>
                <a:latin typeface="Poppins"/>
                <a:ea typeface="Poppins"/>
                <a:cs typeface="Poppins"/>
                <a:sym typeface="Poppins"/>
              </a:rPr>
              <a:t>Europäischen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Kommission</a:t>
            </a:r>
            <a:r>
              <a:rPr lang="en-US" sz="1676" dirty="0">
                <a:solidFill>
                  <a:srgbClr val="000000"/>
                </a:solidFill>
                <a:latin typeface="Poppins"/>
                <a:ea typeface="Poppins"/>
                <a:cs typeface="Poppins"/>
                <a:sym typeface="Poppins"/>
              </a:rPr>
              <a:t> (1) </a:t>
            </a:r>
            <a:r>
              <a:rPr lang="en-US" sz="1676" dirty="0" err="1">
                <a:solidFill>
                  <a:srgbClr val="000000"/>
                </a:solidFill>
                <a:latin typeface="Poppins"/>
                <a:ea typeface="Poppins"/>
                <a:cs typeface="Poppins"/>
                <a:sym typeface="Poppins"/>
              </a:rPr>
              <a:t>vorgeschlagen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wurde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definiert</a:t>
            </a:r>
            <a:r>
              <a:rPr lang="en-US" sz="1676" dirty="0">
                <a:solidFill>
                  <a:srgbClr val="000000"/>
                </a:solidFill>
                <a:latin typeface="Poppins"/>
                <a:ea typeface="Poppins"/>
                <a:cs typeface="Poppins"/>
                <a:sym typeface="Poppins"/>
              </a:rPr>
              <a:t> KI </a:t>
            </a:r>
            <a:r>
              <a:rPr lang="en-US" sz="1676" dirty="0" err="1">
                <a:solidFill>
                  <a:srgbClr val="000000"/>
                </a:solidFill>
                <a:latin typeface="Poppins"/>
                <a:ea typeface="Poppins"/>
                <a:cs typeface="Poppins"/>
                <a:sym typeface="Poppins"/>
              </a:rPr>
              <a:t>wie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folgt</a:t>
            </a:r>
            <a:r>
              <a:rPr lang="en-US" sz="1676" dirty="0">
                <a:solidFill>
                  <a:srgbClr val="000000"/>
                </a:solidFill>
                <a:latin typeface="Poppins"/>
                <a:ea typeface="Poppins"/>
                <a:cs typeface="Poppins"/>
                <a:sym typeface="Poppins"/>
              </a:rPr>
              <a:t>: </a:t>
            </a:r>
          </a:p>
          <a:p>
            <a:pPr algn="just">
              <a:lnSpc>
                <a:spcPts val="2179"/>
              </a:lnSpc>
            </a:pPr>
            <a:endParaRPr lang="en-US" sz="1676" dirty="0">
              <a:solidFill>
                <a:srgbClr val="000000"/>
              </a:solidFill>
              <a:latin typeface="Poppins"/>
              <a:ea typeface="Poppins"/>
              <a:cs typeface="Poppins"/>
              <a:sym typeface="Poppins"/>
            </a:endParaRPr>
          </a:p>
          <a:p>
            <a:pPr algn="ctr">
              <a:lnSpc>
                <a:spcPts val="2309"/>
              </a:lnSpc>
            </a:pPr>
            <a:r>
              <a:rPr lang="en-US" sz="1776" b="1" i="1" dirty="0">
                <a:solidFill>
                  <a:srgbClr val="00BF63"/>
                </a:solidFill>
                <a:latin typeface="Poppins Bold Italics"/>
                <a:ea typeface="Poppins Bold Italics"/>
                <a:cs typeface="Poppins Bold Italics"/>
                <a:sym typeface="Poppins Bold Italics"/>
              </a:rPr>
              <a:t>"</a:t>
            </a:r>
            <a:r>
              <a:rPr lang="en-US" sz="1776" b="1" i="1" dirty="0" err="1">
                <a:solidFill>
                  <a:srgbClr val="00BF63"/>
                </a:solidFill>
                <a:latin typeface="Poppins Bold Italics"/>
                <a:ea typeface="Poppins Bold Italics"/>
                <a:cs typeface="Poppins Bold Italics"/>
                <a:sym typeface="Poppins Bold Italics"/>
              </a:rPr>
              <a:t>Künstliche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Intelligenz</a:t>
            </a:r>
            <a:r>
              <a:rPr lang="en-US" sz="1776" b="1" i="1" dirty="0">
                <a:solidFill>
                  <a:srgbClr val="00BF63"/>
                </a:solidFill>
                <a:latin typeface="Poppins Bold Italics"/>
                <a:ea typeface="Poppins Bold Italics"/>
                <a:cs typeface="Poppins Bold Italics"/>
                <a:sym typeface="Poppins Bold Italics"/>
              </a:rPr>
              <a:t> (KI) </a:t>
            </a:r>
            <a:r>
              <a:rPr lang="en-US" sz="1776" b="1" i="1" dirty="0" err="1">
                <a:solidFill>
                  <a:srgbClr val="00BF63"/>
                </a:solidFill>
                <a:latin typeface="Poppins Bold Italics"/>
                <a:ea typeface="Poppins Bold Italics"/>
                <a:cs typeface="Poppins Bold Italics"/>
                <a:sym typeface="Poppins Bold Italics"/>
              </a:rPr>
              <a:t>bezieht</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sich</a:t>
            </a:r>
            <a:r>
              <a:rPr lang="en-US" sz="1776" b="1" i="1" dirty="0">
                <a:solidFill>
                  <a:srgbClr val="00BF63"/>
                </a:solidFill>
                <a:latin typeface="Poppins Bold Italics"/>
                <a:ea typeface="Poppins Bold Italics"/>
                <a:cs typeface="Poppins Bold Italics"/>
                <a:sym typeface="Poppins Bold Italics"/>
              </a:rPr>
              <a:t> auf Systeme, die </a:t>
            </a:r>
            <a:r>
              <a:rPr lang="en-US" sz="1776" b="1" i="1" dirty="0" err="1">
                <a:solidFill>
                  <a:srgbClr val="00BF63"/>
                </a:solidFill>
                <a:latin typeface="Poppins Bold Italics"/>
                <a:ea typeface="Poppins Bold Italics"/>
                <a:cs typeface="Poppins Bold Italics"/>
                <a:sym typeface="Poppins Bold Italics"/>
              </a:rPr>
              <a:t>intelligentes</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Verhalten</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zeigen</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indem</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sie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ihre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Umgebung</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analysieren</a:t>
            </a:r>
            <a:r>
              <a:rPr lang="en-US" sz="1776" b="1" i="1" dirty="0">
                <a:solidFill>
                  <a:srgbClr val="00BF63"/>
                </a:solidFill>
                <a:latin typeface="Poppins Bold Italics"/>
                <a:ea typeface="Poppins Bold Italics"/>
                <a:cs typeface="Poppins Bold Italics"/>
                <a:sym typeface="Poppins Bold Italics"/>
              </a:rPr>
              <a:t> und - </a:t>
            </a:r>
            <a:r>
              <a:rPr lang="en-US" sz="1776" b="1" i="1" dirty="0" err="1">
                <a:solidFill>
                  <a:srgbClr val="00BF63"/>
                </a:solidFill>
                <a:latin typeface="Poppins Bold Italics"/>
                <a:ea typeface="Poppins Bold Italics"/>
                <a:cs typeface="Poppins Bold Italics"/>
                <a:sym typeface="Poppins Bold Italics"/>
              </a:rPr>
              <a:t>mit</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einem</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gewissen</a:t>
            </a:r>
            <a:r>
              <a:rPr lang="en-US" sz="1776" b="1" i="1" dirty="0">
                <a:solidFill>
                  <a:srgbClr val="00BF63"/>
                </a:solidFill>
                <a:latin typeface="Poppins Bold Italics"/>
                <a:ea typeface="Poppins Bold Italics"/>
                <a:cs typeface="Poppins Bold Italics"/>
                <a:sym typeface="Poppins Bold Italics"/>
              </a:rPr>
              <a:t> Grad an </a:t>
            </a:r>
            <a:r>
              <a:rPr lang="en-US" sz="1776" b="1" i="1" dirty="0" err="1">
                <a:solidFill>
                  <a:srgbClr val="00BF63"/>
                </a:solidFill>
                <a:latin typeface="Poppins Bold Italics"/>
                <a:ea typeface="Poppins Bold Italics"/>
                <a:cs typeface="Poppins Bold Italics"/>
                <a:sym typeface="Poppins Bold Italics"/>
              </a:rPr>
              <a:t>Autonomie</a:t>
            </a:r>
            <a:r>
              <a:rPr lang="en-US" sz="1776" b="1" i="1" dirty="0">
                <a:solidFill>
                  <a:srgbClr val="00BF63"/>
                </a:solidFill>
                <a:latin typeface="Poppins Bold Italics"/>
                <a:ea typeface="Poppins Bold Italics"/>
                <a:cs typeface="Poppins Bold Italics"/>
                <a:sym typeface="Poppins Bold Italics"/>
              </a:rPr>
              <a:t> - </a:t>
            </a:r>
            <a:r>
              <a:rPr lang="en-US" sz="1776" b="1" i="1" dirty="0" err="1">
                <a:solidFill>
                  <a:srgbClr val="00BF63"/>
                </a:solidFill>
                <a:latin typeface="Poppins Bold Italics"/>
                <a:ea typeface="Poppins Bold Italics"/>
                <a:cs typeface="Poppins Bold Italics"/>
                <a:sym typeface="Poppins Bold Italics"/>
              </a:rPr>
              <a:t>Maßnahmen</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ergreifen</a:t>
            </a:r>
            <a:r>
              <a:rPr lang="en-US" sz="1776" b="1" i="1" dirty="0">
                <a:solidFill>
                  <a:srgbClr val="00BF63"/>
                </a:solidFill>
                <a:latin typeface="Poppins Bold Italics"/>
                <a:ea typeface="Poppins Bold Italics"/>
                <a:cs typeface="Poppins Bold Italics"/>
                <a:sym typeface="Poppins Bold Italics"/>
              </a:rPr>
              <a:t>, um </a:t>
            </a:r>
            <a:r>
              <a:rPr lang="en-US" sz="1776" b="1" i="1" dirty="0" err="1">
                <a:solidFill>
                  <a:srgbClr val="00BF63"/>
                </a:solidFill>
                <a:latin typeface="Poppins Bold Italics"/>
                <a:ea typeface="Poppins Bold Italics"/>
                <a:cs typeface="Poppins Bold Italics"/>
                <a:sym typeface="Poppins Bold Italics"/>
              </a:rPr>
              <a:t>bestimmte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Ziele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zu</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erreichen</a:t>
            </a:r>
            <a:r>
              <a:rPr lang="en-US" sz="1776" b="1" i="1" dirty="0">
                <a:solidFill>
                  <a:srgbClr val="00BF63"/>
                </a:solidFill>
                <a:latin typeface="Poppins Bold Italics"/>
                <a:ea typeface="Poppins Bold Italics"/>
                <a:cs typeface="Poppins Bold Italics"/>
                <a:sym typeface="Poppins Bold Italics"/>
              </a:rPr>
              <a:t>. </a:t>
            </a:r>
          </a:p>
          <a:p>
            <a:pPr algn="ctr">
              <a:lnSpc>
                <a:spcPts val="2309"/>
              </a:lnSpc>
            </a:pPr>
            <a:endParaRPr lang="en-US" sz="1776" b="1" i="1" dirty="0">
              <a:solidFill>
                <a:srgbClr val="00BF63"/>
              </a:solidFill>
              <a:latin typeface="Poppins Bold Italics"/>
              <a:ea typeface="Poppins Bold Italics"/>
              <a:cs typeface="Poppins Bold Italics"/>
              <a:sym typeface="Poppins Bold Italics"/>
            </a:endParaRPr>
          </a:p>
          <a:p>
            <a:pPr algn="ctr">
              <a:lnSpc>
                <a:spcPts val="2309"/>
              </a:lnSpc>
            </a:pPr>
            <a:r>
              <a:rPr lang="en-US" sz="1776" b="1" i="1" dirty="0">
                <a:solidFill>
                  <a:srgbClr val="00BF63"/>
                </a:solidFill>
                <a:latin typeface="Poppins Bold Italics"/>
                <a:ea typeface="Poppins Bold Italics"/>
                <a:cs typeface="Poppins Bold Italics"/>
                <a:sym typeface="Poppins Bold Italics"/>
              </a:rPr>
              <a:t>KI-</a:t>
            </a:r>
            <a:r>
              <a:rPr lang="en-US" sz="1776" b="1" i="1" dirty="0" err="1">
                <a:solidFill>
                  <a:srgbClr val="00BF63"/>
                </a:solidFill>
                <a:latin typeface="Poppins Bold Italics"/>
                <a:ea typeface="Poppins Bold Italics"/>
                <a:cs typeface="Poppins Bold Italics"/>
                <a:sym typeface="Poppins Bold Italics"/>
              </a:rPr>
              <a:t>basierte</a:t>
            </a:r>
            <a:r>
              <a:rPr lang="en-US" sz="1776" b="1" i="1" dirty="0">
                <a:solidFill>
                  <a:srgbClr val="00BF63"/>
                </a:solidFill>
                <a:latin typeface="Poppins Bold Italics"/>
                <a:ea typeface="Poppins Bold Italics"/>
                <a:cs typeface="Poppins Bold Italics"/>
                <a:sym typeface="Poppins Bold Italics"/>
              </a:rPr>
              <a:t> Systeme </a:t>
            </a:r>
            <a:r>
              <a:rPr lang="en-US" sz="1776" b="1" i="1" dirty="0" err="1">
                <a:solidFill>
                  <a:srgbClr val="00BF63"/>
                </a:solidFill>
                <a:latin typeface="Poppins Bold Italics"/>
                <a:ea typeface="Poppins Bold Italics"/>
                <a:cs typeface="Poppins Bold Italics"/>
                <a:sym typeface="Poppins Bold Italics"/>
              </a:rPr>
              <a:t>können</a:t>
            </a:r>
            <a:r>
              <a:rPr lang="en-US" sz="1776" b="1" i="1" dirty="0">
                <a:solidFill>
                  <a:srgbClr val="00BF63"/>
                </a:solidFill>
                <a:latin typeface="Poppins Bold Italics"/>
                <a:ea typeface="Poppins Bold Italics"/>
                <a:cs typeface="Poppins Bold Italics"/>
                <a:sym typeface="Poppins Bold Italics"/>
              </a:rPr>
              <a:t> rein </a:t>
            </a:r>
            <a:r>
              <a:rPr lang="en-US" sz="1776" b="1" i="1" dirty="0" err="1">
                <a:solidFill>
                  <a:srgbClr val="00BF63"/>
                </a:solidFill>
                <a:latin typeface="Poppins Bold Italics"/>
                <a:ea typeface="Poppins Bold Italics"/>
                <a:cs typeface="Poppins Bold Italics"/>
                <a:sym typeface="Poppins Bold Italics"/>
              </a:rPr>
              <a:t>softwarebasiert</a:t>
            </a:r>
            <a:r>
              <a:rPr lang="en-US" sz="1776" b="1" i="1" dirty="0">
                <a:solidFill>
                  <a:srgbClr val="00BF63"/>
                </a:solidFill>
                <a:latin typeface="Poppins Bold Italics"/>
                <a:ea typeface="Poppins Bold Italics"/>
                <a:cs typeface="Poppins Bold Italics"/>
                <a:sym typeface="Poppins Bold Italics"/>
              </a:rPr>
              <a:t> sein und in der </a:t>
            </a:r>
            <a:r>
              <a:rPr lang="en-US" sz="1776" b="1" i="1" dirty="0" err="1">
                <a:solidFill>
                  <a:srgbClr val="00BF63"/>
                </a:solidFill>
                <a:latin typeface="Poppins Bold Italics"/>
                <a:ea typeface="Poppins Bold Italics"/>
                <a:cs typeface="Poppins Bold Italics"/>
                <a:sym typeface="Poppins Bold Italics"/>
              </a:rPr>
              <a:t>virtuellen</a:t>
            </a:r>
            <a:r>
              <a:rPr lang="en-US" sz="1776" b="1" i="1" dirty="0">
                <a:solidFill>
                  <a:srgbClr val="00BF63"/>
                </a:solidFill>
                <a:latin typeface="Poppins Bold Italics"/>
                <a:ea typeface="Poppins Bold Italics"/>
                <a:cs typeface="Poppins Bold Italics"/>
                <a:sym typeface="Poppins Bold Italics"/>
              </a:rPr>
              <a:t> Welt </a:t>
            </a:r>
            <a:r>
              <a:rPr lang="en-US" sz="1776" b="1" i="1" dirty="0" err="1">
                <a:solidFill>
                  <a:srgbClr val="00BF63"/>
                </a:solidFill>
                <a:latin typeface="Poppins Bold Italics"/>
                <a:ea typeface="Poppins Bold Italics"/>
                <a:cs typeface="Poppins Bold Italics"/>
                <a:sym typeface="Poppins Bold Italics"/>
              </a:rPr>
              <a:t>agieren</a:t>
            </a:r>
            <a:r>
              <a:rPr lang="en-US" sz="1776" b="1" i="1" dirty="0">
                <a:solidFill>
                  <a:srgbClr val="00BF63"/>
                </a:solidFill>
                <a:latin typeface="Poppins Bold Italics"/>
                <a:ea typeface="Poppins Bold Italics"/>
                <a:cs typeface="Poppins Bold Italics"/>
                <a:sym typeface="Poppins Bold Italics"/>
              </a:rPr>
              <a:t> (z. B. </a:t>
            </a:r>
            <a:r>
              <a:rPr lang="en-US" sz="1776" b="1" i="1" dirty="0" err="1">
                <a:solidFill>
                  <a:srgbClr val="00BF63"/>
                </a:solidFill>
                <a:latin typeface="Poppins Bold Italics"/>
                <a:ea typeface="Poppins Bold Italics"/>
                <a:cs typeface="Poppins Bold Italics"/>
                <a:sym typeface="Poppins Bold Italics"/>
              </a:rPr>
              <a:t>Sprachassistenten</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Bildanalysesoftware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Suchmaschinen</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Sprach</a:t>
            </a:r>
            <a:r>
              <a:rPr lang="en-US" sz="1776" b="1" i="1" dirty="0">
                <a:solidFill>
                  <a:srgbClr val="00BF63"/>
                </a:solidFill>
                <a:latin typeface="Poppins Bold Italics"/>
                <a:ea typeface="Poppins Bold Italics"/>
                <a:cs typeface="Poppins Bold Italics"/>
                <a:sym typeface="Poppins Bold Italics"/>
              </a:rPr>
              <a:t>- und </a:t>
            </a:r>
            <a:r>
              <a:rPr lang="en-US" sz="1776" b="1" i="1" dirty="0" err="1">
                <a:solidFill>
                  <a:srgbClr val="00BF63"/>
                </a:solidFill>
                <a:latin typeface="Poppins Bold Italics"/>
                <a:ea typeface="Poppins Bold Italics"/>
                <a:cs typeface="Poppins Bold Italics"/>
                <a:sym typeface="Poppins Bold Italics"/>
              </a:rPr>
              <a:t>Gesichtserkennungssysteme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oder</a:t>
            </a:r>
            <a:r>
              <a:rPr lang="en-US" sz="1776" b="1" i="1" dirty="0">
                <a:solidFill>
                  <a:srgbClr val="00BF63"/>
                </a:solidFill>
                <a:latin typeface="Poppins Bold Italics"/>
                <a:ea typeface="Poppins Bold Italics"/>
                <a:cs typeface="Poppins Bold Italics"/>
                <a:sym typeface="Poppins Bold Italics"/>
              </a:rPr>
              <a:t> KI </a:t>
            </a:r>
            <a:r>
              <a:rPr lang="en-US" sz="1776" b="1" i="1" dirty="0" err="1">
                <a:solidFill>
                  <a:srgbClr val="00BF63"/>
                </a:solidFill>
                <a:latin typeface="Poppins Bold Italics"/>
                <a:ea typeface="Poppins Bold Italics"/>
                <a:cs typeface="Poppins Bold Italics"/>
                <a:sym typeface="Poppins Bold Italics"/>
              </a:rPr>
              <a:t>kann</a:t>
            </a:r>
            <a:r>
              <a:rPr lang="en-US" sz="1776" b="1" i="1" dirty="0">
                <a:solidFill>
                  <a:srgbClr val="00BF63"/>
                </a:solidFill>
                <a:latin typeface="Poppins Bold Italics"/>
                <a:ea typeface="Poppins Bold Italics"/>
                <a:cs typeface="Poppins Bold Italics"/>
                <a:sym typeface="Poppins Bold Italics"/>
              </a:rPr>
              <a:t> in Hardware-Geräte </a:t>
            </a:r>
            <a:r>
              <a:rPr lang="en-US" sz="1776" b="1" i="1" dirty="0" err="1">
                <a:solidFill>
                  <a:srgbClr val="00BF63"/>
                </a:solidFill>
                <a:latin typeface="Poppins Bold Italics"/>
                <a:ea typeface="Poppins Bold Italics"/>
                <a:cs typeface="Poppins Bold Italics"/>
                <a:sym typeface="Poppins Bold Italics"/>
              </a:rPr>
              <a:t>eingebettet</a:t>
            </a:r>
            <a:r>
              <a:rPr lang="en-US" sz="1776" b="1" i="1" dirty="0">
                <a:solidFill>
                  <a:srgbClr val="00BF63"/>
                </a:solidFill>
                <a:latin typeface="Poppins Bold Italics"/>
                <a:ea typeface="Poppins Bold Italics"/>
                <a:cs typeface="Poppins Bold Italics"/>
                <a:sym typeface="Poppins Bold Italics"/>
              </a:rPr>
              <a:t> sein (z. B. </a:t>
            </a:r>
            <a:r>
              <a:rPr lang="en-US" sz="1776" b="1" i="1" dirty="0" err="1">
                <a:solidFill>
                  <a:srgbClr val="00BF63"/>
                </a:solidFill>
                <a:latin typeface="Poppins Bold Italics"/>
                <a:ea typeface="Poppins Bold Italics"/>
                <a:cs typeface="Poppins Bold Italics"/>
                <a:sym typeface="Poppins Bold Italics"/>
              </a:rPr>
              <a:t>fortschrittliche</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Roboter</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autonome</a:t>
            </a:r>
            <a:r>
              <a:rPr lang="en-US" sz="1776" b="1" i="1" dirty="0">
                <a:solidFill>
                  <a:srgbClr val="00BF63"/>
                </a:solidFill>
                <a:latin typeface="Poppins Bold Italics"/>
                <a:ea typeface="Poppins Bold Italics"/>
                <a:cs typeface="Poppins Bold Italics"/>
                <a:sym typeface="Poppins Bold Italics"/>
              </a:rPr>
              <a:t> Autos, </a:t>
            </a:r>
            <a:r>
              <a:rPr lang="en-US" sz="1776" b="1" i="1" dirty="0" err="1">
                <a:solidFill>
                  <a:srgbClr val="00BF63"/>
                </a:solidFill>
                <a:latin typeface="Poppins Bold Italics"/>
                <a:ea typeface="Poppins Bold Italics"/>
                <a:cs typeface="Poppins Bold Italics"/>
                <a:sym typeface="Poppins Bold Italics"/>
              </a:rPr>
              <a:t>Drohnen</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oder</a:t>
            </a:r>
            <a:r>
              <a:rPr lang="en-US" sz="1776" b="1" i="1" dirty="0">
                <a:solidFill>
                  <a:srgbClr val="00BF63"/>
                </a:solidFill>
                <a:latin typeface="Poppins Bold Italics"/>
                <a:ea typeface="Poppins Bold Italics"/>
                <a:cs typeface="Poppins Bold Italics"/>
                <a:sym typeface="Poppins Bold Italics"/>
              </a:rPr>
              <a:t> </a:t>
            </a:r>
            <a:r>
              <a:rPr lang="en-US" sz="1776" b="1" i="1" dirty="0" err="1">
                <a:solidFill>
                  <a:srgbClr val="00BF63"/>
                </a:solidFill>
                <a:latin typeface="Poppins Bold Italics"/>
                <a:ea typeface="Poppins Bold Italics"/>
                <a:cs typeface="Poppins Bold Italics"/>
                <a:sym typeface="Poppins Bold Italics"/>
              </a:rPr>
              <a:t>Anwendungen</a:t>
            </a:r>
            <a:r>
              <a:rPr lang="en-US" sz="1776" b="1" i="1" dirty="0">
                <a:solidFill>
                  <a:srgbClr val="00BF63"/>
                </a:solidFill>
                <a:latin typeface="Poppins Bold Italics"/>
                <a:ea typeface="Poppins Bold Italics"/>
                <a:cs typeface="Poppins Bold Italics"/>
                <a:sym typeface="Poppins Bold Italics"/>
              </a:rPr>
              <a:t> des Internets der Dinge).</a:t>
            </a:r>
          </a:p>
          <a:p>
            <a:pPr algn="just">
              <a:lnSpc>
                <a:spcPts val="2179"/>
              </a:lnSpc>
            </a:pPr>
            <a:endParaRPr lang="en-US" sz="1776" b="1" i="1" dirty="0">
              <a:solidFill>
                <a:srgbClr val="00BF63"/>
              </a:solidFill>
              <a:latin typeface="Poppins Bold Italics"/>
              <a:ea typeface="Poppins Bold Italics"/>
              <a:cs typeface="Poppins Bold Italics"/>
              <a:sym typeface="Poppins Bold Italics"/>
            </a:endParaRPr>
          </a:p>
          <a:p>
            <a:pPr algn="just">
              <a:lnSpc>
                <a:spcPts val="2179"/>
              </a:lnSpc>
            </a:pPr>
            <a:endParaRPr lang="en-US" sz="1776" b="1" i="1" dirty="0">
              <a:solidFill>
                <a:srgbClr val="00BF63"/>
              </a:solidFill>
              <a:latin typeface="Poppins Bold Italics"/>
              <a:ea typeface="Poppins Bold Italics"/>
              <a:cs typeface="Poppins Bold Italics"/>
              <a:sym typeface="Poppins Bold Italics"/>
            </a:endParaRPr>
          </a:p>
          <a:p>
            <a:pPr algn="just">
              <a:lnSpc>
                <a:spcPts val="2179"/>
              </a:lnSpc>
            </a:pPr>
            <a:r>
              <a:rPr lang="en-US" sz="1676" dirty="0" err="1">
                <a:solidFill>
                  <a:srgbClr val="000000"/>
                </a:solidFill>
                <a:latin typeface="Poppins"/>
                <a:ea typeface="Poppins"/>
                <a:cs typeface="Poppins"/>
                <a:sym typeface="Poppins"/>
              </a:rPr>
              <a:t>Diese</a:t>
            </a:r>
            <a:r>
              <a:rPr lang="en-US" sz="1676" dirty="0">
                <a:solidFill>
                  <a:srgbClr val="000000"/>
                </a:solidFill>
                <a:latin typeface="Poppins"/>
                <a:ea typeface="Poppins"/>
                <a:cs typeface="Poppins"/>
                <a:sym typeface="Poppins"/>
              </a:rPr>
              <a:t> Definition </a:t>
            </a:r>
            <a:r>
              <a:rPr lang="en-US" sz="1676" dirty="0" err="1">
                <a:solidFill>
                  <a:srgbClr val="000000"/>
                </a:solidFill>
                <a:latin typeface="Poppins"/>
                <a:ea typeface="Poppins"/>
                <a:cs typeface="Poppins"/>
                <a:sym typeface="Poppins"/>
              </a:rPr>
              <a:t>unterstreicht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mehrere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wichtige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Aspekte</a:t>
            </a:r>
            <a:r>
              <a:rPr lang="en-US" sz="1676" dirty="0">
                <a:solidFill>
                  <a:srgbClr val="000000"/>
                </a:solidFill>
                <a:latin typeface="Poppins"/>
                <a:ea typeface="Poppins"/>
                <a:cs typeface="Poppins"/>
                <a:sym typeface="Poppins"/>
              </a:rPr>
              <a:t> der KI: </a:t>
            </a:r>
          </a:p>
          <a:p>
            <a:pPr algn="just">
              <a:lnSpc>
                <a:spcPts val="2179"/>
              </a:lnSpc>
            </a:pPr>
            <a:r>
              <a:rPr lang="en-US" sz="1676" dirty="0" err="1">
                <a:solidFill>
                  <a:srgbClr val="000000"/>
                </a:solidFill>
                <a:latin typeface="Poppins"/>
                <a:ea typeface="Poppins"/>
                <a:cs typeface="Poppins"/>
                <a:sym typeface="Poppins"/>
              </a:rPr>
              <a:t>Erstens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zeigen</a:t>
            </a:r>
            <a:r>
              <a:rPr lang="en-US" sz="1676" dirty="0">
                <a:solidFill>
                  <a:srgbClr val="000000"/>
                </a:solidFill>
                <a:latin typeface="Poppins"/>
                <a:ea typeface="Poppins"/>
                <a:cs typeface="Poppins"/>
                <a:sym typeface="Poppins"/>
              </a:rPr>
              <a:t> KI-Systeme </a:t>
            </a:r>
            <a:r>
              <a:rPr lang="en-US" sz="1676" dirty="0" err="1">
                <a:solidFill>
                  <a:srgbClr val="000000"/>
                </a:solidFill>
                <a:latin typeface="Poppins"/>
                <a:ea typeface="Poppins"/>
                <a:cs typeface="Poppins"/>
                <a:sym typeface="Poppins"/>
              </a:rPr>
              <a:t>intelligentes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Verhalten</a:t>
            </a:r>
            <a:r>
              <a:rPr lang="en-US" sz="1676" dirty="0">
                <a:solidFill>
                  <a:srgbClr val="000000"/>
                </a:solidFill>
                <a:latin typeface="Poppins"/>
                <a:ea typeface="Poppins"/>
                <a:cs typeface="Poppins"/>
                <a:sym typeface="Poppins"/>
              </a:rPr>
              <a:t>, da </a:t>
            </a:r>
            <a:r>
              <a:rPr lang="en-US" sz="1676" dirty="0" err="1">
                <a:solidFill>
                  <a:srgbClr val="000000"/>
                </a:solidFill>
                <a:latin typeface="Poppins"/>
                <a:ea typeface="Poppins"/>
                <a:cs typeface="Poppins"/>
                <a:sym typeface="Poppins"/>
              </a:rPr>
              <a:t>sie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ihre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Umgebung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analysieren</a:t>
            </a:r>
            <a:r>
              <a:rPr lang="en-US" sz="1676" dirty="0">
                <a:solidFill>
                  <a:srgbClr val="000000"/>
                </a:solidFill>
                <a:latin typeface="Poppins"/>
                <a:ea typeface="Poppins"/>
                <a:cs typeface="Poppins"/>
                <a:sym typeface="Poppins"/>
              </a:rPr>
              <a:t> und auf der </a:t>
            </a:r>
            <a:r>
              <a:rPr lang="en-US" sz="1676" dirty="0" err="1">
                <a:solidFill>
                  <a:srgbClr val="000000"/>
                </a:solidFill>
                <a:latin typeface="Poppins"/>
                <a:ea typeface="Poppins"/>
                <a:cs typeface="Poppins"/>
                <a:sym typeface="Poppins"/>
              </a:rPr>
              <a:t>Grundlage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dieser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Analyse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Entscheidungen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treffen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können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wobei</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Verhaltensweisen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nachahmen</a:t>
            </a:r>
            <a:r>
              <a:rPr lang="en-US" sz="1676" dirty="0">
                <a:solidFill>
                  <a:srgbClr val="000000"/>
                </a:solidFill>
                <a:latin typeface="Poppins"/>
                <a:ea typeface="Poppins"/>
                <a:cs typeface="Poppins"/>
                <a:sym typeface="Poppins"/>
              </a:rPr>
              <a:t>, die </a:t>
            </a:r>
            <a:r>
              <a:rPr lang="en-US" sz="1676" dirty="0" err="1">
                <a:solidFill>
                  <a:srgbClr val="000000"/>
                </a:solidFill>
                <a:latin typeface="Poppins"/>
                <a:ea typeface="Poppins"/>
                <a:cs typeface="Poppins"/>
                <a:sym typeface="Poppins"/>
              </a:rPr>
              <a:t>bei</a:t>
            </a:r>
            <a:r>
              <a:rPr lang="en-US" sz="1676" dirty="0">
                <a:solidFill>
                  <a:srgbClr val="000000"/>
                </a:solidFill>
                <a:latin typeface="Poppins"/>
                <a:ea typeface="Poppins"/>
                <a:cs typeface="Poppins"/>
                <a:sym typeface="Poppins"/>
              </a:rPr>
              <a:t> Menschen </a:t>
            </a:r>
            <a:r>
              <a:rPr lang="en-US" sz="1676" dirty="0" err="1">
                <a:solidFill>
                  <a:srgbClr val="000000"/>
                </a:solidFill>
                <a:latin typeface="Poppins"/>
                <a:ea typeface="Poppins"/>
                <a:cs typeface="Poppins"/>
                <a:sym typeface="Poppins"/>
              </a:rPr>
              <a:t>als</a:t>
            </a:r>
            <a:r>
              <a:rPr lang="en-US" sz="1676" dirty="0">
                <a:solidFill>
                  <a:srgbClr val="000000"/>
                </a:solidFill>
                <a:latin typeface="Poppins"/>
                <a:ea typeface="Poppins"/>
                <a:cs typeface="Poppins"/>
                <a:sym typeface="Poppins"/>
              </a:rPr>
              <a:t> intelligent </a:t>
            </a:r>
            <a:r>
              <a:rPr lang="en-US" sz="1676" dirty="0" err="1">
                <a:solidFill>
                  <a:srgbClr val="000000"/>
                </a:solidFill>
                <a:latin typeface="Poppins"/>
                <a:ea typeface="Poppins"/>
                <a:cs typeface="Poppins"/>
                <a:sym typeface="Poppins"/>
              </a:rPr>
              <a:t>gelten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würden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Darüber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hinaus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verfügen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diese</a:t>
            </a:r>
            <a:r>
              <a:rPr lang="en-US" sz="1676" dirty="0">
                <a:solidFill>
                  <a:srgbClr val="000000"/>
                </a:solidFill>
                <a:latin typeface="Poppins"/>
                <a:ea typeface="Poppins"/>
                <a:cs typeface="Poppins"/>
                <a:sym typeface="Poppins"/>
              </a:rPr>
              <a:t> Systeme </a:t>
            </a:r>
            <a:r>
              <a:rPr lang="en-US" sz="1676" dirty="0" err="1">
                <a:solidFill>
                  <a:srgbClr val="000000"/>
                </a:solidFill>
                <a:latin typeface="Poppins"/>
                <a:ea typeface="Poppins"/>
                <a:cs typeface="Poppins"/>
                <a:sym typeface="Poppins"/>
              </a:rPr>
              <a:t>über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ein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gewisses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Maß</a:t>
            </a:r>
            <a:r>
              <a:rPr lang="en-US" sz="1676" dirty="0">
                <a:solidFill>
                  <a:srgbClr val="000000"/>
                </a:solidFill>
                <a:latin typeface="Poppins"/>
                <a:ea typeface="Poppins"/>
                <a:cs typeface="Poppins"/>
                <a:sym typeface="Poppins"/>
              </a:rPr>
              <a:t> an </a:t>
            </a:r>
            <a:r>
              <a:rPr lang="en-US" sz="1676" dirty="0" err="1">
                <a:solidFill>
                  <a:srgbClr val="000000"/>
                </a:solidFill>
                <a:latin typeface="Poppins"/>
                <a:ea typeface="Poppins"/>
                <a:cs typeface="Poppins"/>
                <a:sym typeface="Poppins"/>
              </a:rPr>
              <a:t>Autonomie</a:t>
            </a:r>
            <a:r>
              <a:rPr lang="en-US" sz="1676" dirty="0">
                <a:solidFill>
                  <a:srgbClr val="000000"/>
                </a:solidFill>
                <a:latin typeface="Poppins"/>
                <a:ea typeface="Poppins"/>
                <a:cs typeface="Poppins"/>
                <a:sym typeface="Poppins"/>
              </a:rPr>
              <a:t>, das es </a:t>
            </a:r>
            <a:r>
              <a:rPr lang="en-US" sz="1676" dirty="0" err="1">
                <a:solidFill>
                  <a:srgbClr val="000000"/>
                </a:solidFill>
                <a:latin typeface="Poppins"/>
                <a:ea typeface="Poppins"/>
                <a:cs typeface="Poppins"/>
                <a:sym typeface="Poppins"/>
              </a:rPr>
              <a:t>ihnen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ermöglicht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unabhängig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zu</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arbeiten</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Aufgaben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ohne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ständige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menschliche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Aufsicht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auszuführen</a:t>
            </a:r>
            <a:r>
              <a:rPr lang="en-US" sz="1676" dirty="0">
                <a:solidFill>
                  <a:srgbClr val="000000"/>
                </a:solidFill>
                <a:latin typeface="Poppins"/>
                <a:ea typeface="Poppins"/>
                <a:cs typeface="Poppins"/>
                <a:sym typeface="Poppins"/>
              </a:rPr>
              <a:t>. </a:t>
            </a:r>
          </a:p>
          <a:p>
            <a:pPr algn="just">
              <a:lnSpc>
                <a:spcPts val="2179"/>
              </a:lnSpc>
            </a:pPr>
            <a:endParaRPr lang="en-US" sz="1676" dirty="0">
              <a:solidFill>
                <a:srgbClr val="000000"/>
              </a:solidFill>
              <a:latin typeface="Poppins"/>
              <a:ea typeface="Poppins"/>
              <a:cs typeface="Poppins"/>
              <a:sym typeface="Poppins"/>
            </a:endParaRPr>
          </a:p>
          <a:p>
            <a:pPr algn="just">
              <a:lnSpc>
                <a:spcPts val="2179"/>
              </a:lnSpc>
            </a:pPr>
            <a:r>
              <a:rPr lang="en-US" sz="1676" dirty="0" err="1">
                <a:solidFill>
                  <a:srgbClr val="000000"/>
                </a:solidFill>
                <a:latin typeface="Poppins"/>
                <a:ea typeface="Poppins"/>
                <a:cs typeface="Poppins"/>
                <a:sym typeface="Poppins"/>
              </a:rPr>
              <a:t>Künstliche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Intelligenz</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ist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auch</a:t>
            </a:r>
            <a:r>
              <a:rPr lang="en-US" sz="1676" dirty="0">
                <a:solidFill>
                  <a:srgbClr val="000000"/>
                </a:solidFill>
                <a:latin typeface="Poppins"/>
                <a:ea typeface="Poppins"/>
                <a:cs typeface="Poppins"/>
                <a:sym typeface="Poppins"/>
              </a:rPr>
              <a:t> von </a:t>
            </a:r>
            <a:r>
              <a:rPr lang="en-US" sz="1676" dirty="0" err="1">
                <a:solidFill>
                  <a:srgbClr val="000000"/>
                </a:solidFill>
                <a:latin typeface="Poppins"/>
                <a:ea typeface="Poppins"/>
                <a:cs typeface="Poppins"/>
                <a:sym typeface="Poppins"/>
              </a:rPr>
              <a:t>Natur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zielorientiert</a:t>
            </a:r>
            <a:r>
              <a:rPr lang="en-US" sz="1676" dirty="0">
                <a:solidFill>
                  <a:srgbClr val="000000"/>
                </a:solidFill>
                <a:latin typeface="Poppins"/>
                <a:ea typeface="Poppins"/>
                <a:cs typeface="Poppins"/>
                <a:sym typeface="Poppins"/>
              </a:rPr>
              <a:t>, d. h. </a:t>
            </a:r>
            <a:r>
              <a:rPr lang="en-US" sz="1676" dirty="0" err="1">
                <a:solidFill>
                  <a:srgbClr val="000000"/>
                </a:solidFill>
                <a:latin typeface="Poppins"/>
                <a:ea typeface="Poppins"/>
                <a:cs typeface="Poppins"/>
                <a:sym typeface="Poppins"/>
              </a:rPr>
              <a:t>sie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ist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darauf</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ausgerichtet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bestimmte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Ziele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zu</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erreichen</a:t>
            </a:r>
            <a:r>
              <a:rPr lang="en-US" sz="1676" dirty="0">
                <a:solidFill>
                  <a:srgbClr val="000000"/>
                </a:solidFill>
                <a:latin typeface="Poppins"/>
                <a:ea typeface="Poppins"/>
                <a:cs typeface="Poppins"/>
                <a:sym typeface="Poppins"/>
              </a:rPr>
              <a:t>, die </a:t>
            </a:r>
            <a:r>
              <a:rPr lang="en-US" sz="1676" dirty="0" err="1">
                <a:solidFill>
                  <a:srgbClr val="000000"/>
                </a:solidFill>
                <a:latin typeface="Poppins"/>
                <a:ea typeface="Poppins"/>
                <a:cs typeface="Poppins"/>
                <a:sym typeface="Poppins"/>
              </a:rPr>
              <a:t>entweder</a:t>
            </a:r>
            <a:r>
              <a:rPr lang="en-US" sz="1676" dirty="0">
                <a:solidFill>
                  <a:srgbClr val="000000"/>
                </a:solidFill>
                <a:latin typeface="Poppins"/>
                <a:ea typeface="Poppins"/>
                <a:cs typeface="Poppins"/>
                <a:sym typeface="Poppins"/>
              </a:rPr>
              <a:t> von Menschen </a:t>
            </a:r>
            <a:r>
              <a:rPr lang="en-US" sz="1676" dirty="0" err="1">
                <a:solidFill>
                  <a:srgbClr val="000000"/>
                </a:solidFill>
                <a:latin typeface="Poppins"/>
                <a:ea typeface="Poppins"/>
                <a:cs typeface="Poppins"/>
                <a:sym typeface="Poppins"/>
              </a:rPr>
              <a:t>vorgegeben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oder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durch</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eigene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Analysen</a:t>
            </a:r>
            <a:r>
              <a:rPr lang="en-US" sz="1676" dirty="0">
                <a:solidFill>
                  <a:srgbClr val="000000"/>
                </a:solidFill>
                <a:latin typeface="Poppins"/>
                <a:ea typeface="Poppins"/>
                <a:cs typeface="Poppins"/>
                <a:sym typeface="Poppins"/>
              </a:rPr>
              <a:t> des Systems </a:t>
            </a:r>
            <a:r>
              <a:rPr lang="en-US" sz="1676" dirty="0" err="1">
                <a:solidFill>
                  <a:srgbClr val="000000"/>
                </a:solidFill>
                <a:latin typeface="Poppins"/>
                <a:ea typeface="Poppins"/>
                <a:cs typeface="Poppins"/>
                <a:sym typeface="Poppins"/>
              </a:rPr>
              <a:t>ermittelt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werden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Schließlich</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kann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künstliche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Intelligenz</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sowohl</a:t>
            </a:r>
            <a:r>
              <a:rPr lang="en-US" sz="1676" dirty="0">
                <a:solidFill>
                  <a:srgbClr val="000000"/>
                </a:solidFill>
                <a:latin typeface="Poppins"/>
                <a:ea typeface="Poppins"/>
                <a:cs typeface="Poppins"/>
                <a:sym typeface="Poppins"/>
              </a:rPr>
              <a:t> in Softwareanwendungen </a:t>
            </a:r>
            <a:r>
              <a:rPr lang="en-US" sz="1676" dirty="0" err="1">
                <a:solidFill>
                  <a:srgbClr val="000000"/>
                </a:solidFill>
                <a:latin typeface="Poppins"/>
                <a:ea typeface="Poppins"/>
                <a:cs typeface="Poppins"/>
                <a:sym typeface="Poppins"/>
              </a:rPr>
              <a:t>als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auch</a:t>
            </a:r>
            <a:r>
              <a:rPr lang="en-US" sz="1676" dirty="0">
                <a:solidFill>
                  <a:srgbClr val="000000"/>
                </a:solidFill>
                <a:latin typeface="Poppins"/>
                <a:ea typeface="Poppins"/>
                <a:cs typeface="Poppins"/>
                <a:sym typeface="Poppins"/>
              </a:rPr>
              <a:t> in </a:t>
            </a:r>
            <a:r>
              <a:rPr lang="en-US" sz="1676" dirty="0" err="1">
                <a:solidFill>
                  <a:srgbClr val="000000"/>
                </a:solidFill>
                <a:latin typeface="Poppins"/>
                <a:ea typeface="Poppins"/>
                <a:cs typeface="Poppins"/>
                <a:sym typeface="Poppins"/>
              </a:rPr>
              <a:t>physische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Geräte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integriert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werden</a:t>
            </a:r>
            <a:r>
              <a:rPr lang="en-US" sz="1676" dirty="0">
                <a:solidFill>
                  <a:srgbClr val="000000"/>
                </a:solidFill>
                <a:latin typeface="Poppins"/>
                <a:ea typeface="Poppins"/>
                <a:cs typeface="Poppins"/>
                <a:sym typeface="Poppins"/>
              </a:rPr>
              <a:t>, was </a:t>
            </a:r>
            <a:r>
              <a:rPr lang="en-US" sz="1676" dirty="0" err="1">
                <a:solidFill>
                  <a:srgbClr val="000000"/>
                </a:solidFill>
                <a:latin typeface="Poppins"/>
                <a:ea typeface="Poppins"/>
                <a:cs typeface="Poppins"/>
                <a:sym typeface="Poppins"/>
              </a:rPr>
              <a:t>ihren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Anwendungsbereich</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ihre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Anwendbarkeit</a:t>
            </a:r>
            <a:r>
              <a:rPr lang="en-US" sz="1676" dirty="0">
                <a:solidFill>
                  <a:srgbClr val="000000"/>
                </a:solidFill>
                <a:latin typeface="Poppins"/>
                <a:ea typeface="Poppins"/>
                <a:cs typeface="Poppins"/>
                <a:sym typeface="Poppins"/>
              </a:rPr>
              <a:t> in </a:t>
            </a:r>
            <a:r>
              <a:rPr lang="en-US" sz="1676" dirty="0" err="1">
                <a:solidFill>
                  <a:srgbClr val="000000"/>
                </a:solidFill>
                <a:latin typeface="Poppins"/>
                <a:ea typeface="Poppins"/>
                <a:cs typeface="Poppins"/>
                <a:sym typeface="Poppins"/>
              </a:rPr>
              <a:t>verschiedenen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Bereichen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erweitert</a:t>
            </a:r>
            <a:r>
              <a:rPr lang="en-US" sz="1676" dirty="0">
                <a:solidFill>
                  <a:srgbClr val="000000"/>
                </a:solidFill>
                <a:latin typeface="Poppins"/>
                <a:ea typeface="Poppins"/>
                <a:cs typeface="Poppins"/>
                <a:sym typeface="Poppins"/>
              </a:rPr>
              <a:t>. </a:t>
            </a:r>
          </a:p>
          <a:p>
            <a:pPr algn="just">
              <a:lnSpc>
                <a:spcPts val="2179"/>
              </a:lnSpc>
            </a:pPr>
            <a:endParaRPr lang="en-US" sz="1676" dirty="0">
              <a:solidFill>
                <a:srgbClr val="000000"/>
              </a:solidFill>
              <a:latin typeface="Poppins"/>
              <a:ea typeface="Poppins"/>
              <a:cs typeface="Poppins"/>
              <a:sym typeface="Poppins"/>
            </a:endParaRPr>
          </a:p>
        </p:txBody>
      </p:sp>
      <p:sp>
        <p:nvSpPr>
          <p:cNvPr id="13" name="TextBox 13"/>
          <p:cNvSpPr txBox="1"/>
          <p:nvPr/>
        </p:nvSpPr>
        <p:spPr>
          <a:xfrm>
            <a:off x="104297" y="9558741"/>
            <a:ext cx="6354840" cy="346075"/>
          </a:xfrm>
          <a:prstGeom prst="rect">
            <a:avLst/>
          </a:prstGeom>
        </p:spPr>
        <p:txBody>
          <a:bodyPr lIns="0" tIns="0" rIns="0" bIns="0" rtlCol="0" anchor="t">
            <a:spAutoFit/>
          </a:bodyPr>
          <a:lstStyle/>
          <a:p>
            <a:pPr algn="l">
              <a:lnSpc>
                <a:spcPts val="1400"/>
              </a:lnSpc>
              <a:spcBef>
                <a:spcPct val="0"/>
              </a:spcBef>
            </a:pPr>
            <a:r>
              <a:rPr lang="en-US" sz="1000" dirty="0">
                <a:solidFill>
                  <a:srgbClr val="000000"/>
                </a:solidFill>
                <a:latin typeface="Poppins"/>
                <a:ea typeface="Poppins"/>
                <a:cs typeface="Poppins"/>
                <a:sym typeface="Poppins"/>
              </a:rPr>
              <a:t>(1) European Commission. (2018c). Die </a:t>
            </a:r>
            <a:r>
              <a:rPr lang="en-US" sz="1000" dirty="0" err="1">
                <a:solidFill>
                  <a:srgbClr val="000000"/>
                </a:solidFill>
                <a:latin typeface="Poppins"/>
                <a:ea typeface="Poppins"/>
                <a:cs typeface="Poppins"/>
                <a:sym typeface="Poppins"/>
              </a:rPr>
              <a:t>hochrangige</a:t>
            </a:r>
            <a:r>
              <a:rPr lang="en-US" sz="1000" dirty="0">
                <a:solidFill>
                  <a:srgbClr val="000000"/>
                </a:solidFill>
                <a:latin typeface="Poppins"/>
                <a:ea typeface="Poppins"/>
                <a:cs typeface="Poppins"/>
                <a:sym typeface="Poppins"/>
              </a:rPr>
              <a:t> </a:t>
            </a:r>
            <a:r>
              <a:rPr lang="en-US" sz="1000" dirty="0" err="1">
                <a:solidFill>
                  <a:srgbClr val="000000"/>
                </a:solidFill>
                <a:latin typeface="Poppins"/>
                <a:ea typeface="Poppins"/>
                <a:cs typeface="Poppins"/>
                <a:sym typeface="Poppins"/>
              </a:rPr>
              <a:t>Expertengruppe</a:t>
            </a:r>
            <a:r>
              <a:rPr lang="en-US" sz="1000" dirty="0">
                <a:solidFill>
                  <a:srgbClr val="000000"/>
                </a:solidFill>
                <a:latin typeface="Poppins"/>
                <a:ea typeface="Poppins"/>
                <a:cs typeface="Poppins"/>
                <a:sym typeface="Poppins"/>
              </a:rPr>
              <a:t> der </a:t>
            </a:r>
            <a:r>
              <a:rPr lang="en-US" sz="1000" dirty="0" err="1">
                <a:solidFill>
                  <a:srgbClr val="000000"/>
                </a:solidFill>
                <a:latin typeface="Poppins"/>
                <a:ea typeface="Poppins"/>
                <a:cs typeface="Poppins"/>
                <a:sym typeface="Poppins"/>
              </a:rPr>
              <a:t>Europäischen</a:t>
            </a:r>
            <a:r>
              <a:rPr lang="en-US" sz="1000" dirty="0">
                <a:solidFill>
                  <a:srgbClr val="000000"/>
                </a:solidFill>
                <a:latin typeface="Poppins"/>
                <a:ea typeface="Poppins"/>
                <a:cs typeface="Poppins"/>
                <a:sym typeface="Poppins"/>
              </a:rPr>
              <a:t> </a:t>
            </a:r>
            <a:r>
              <a:rPr lang="en-US" sz="1000" dirty="0" err="1">
                <a:solidFill>
                  <a:srgbClr val="000000"/>
                </a:solidFill>
                <a:latin typeface="Poppins"/>
                <a:ea typeface="Poppins"/>
                <a:cs typeface="Poppins"/>
                <a:sym typeface="Poppins"/>
              </a:rPr>
              <a:t>Kommission</a:t>
            </a:r>
            <a:r>
              <a:rPr lang="en-US" sz="1000" dirty="0">
                <a:solidFill>
                  <a:srgbClr val="000000"/>
                </a:solidFill>
                <a:latin typeface="Poppins"/>
                <a:ea typeface="Poppins"/>
                <a:cs typeface="Poppins"/>
                <a:sym typeface="Poppins"/>
              </a:rPr>
              <a:t> für </a:t>
            </a:r>
            <a:r>
              <a:rPr lang="en-US" sz="1000" dirty="0" err="1">
                <a:solidFill>
                  <a:srgbClr val="000000"/>
                </a:solidFill>
                <a:latin typeface="Poppins"/>
                <a:ea typeface="Poppins"/>
                <a:cs typeface="Poppins"/>
                <a:sym typeface="Poppins"/>
              </a:rPr>
              <a:t>künstliche</a:t>
            </a:r>
            <a:r>
              <a:rPr lang="en-US" sz="1000" dirty="0">
                <a:solidFill>
                  <a:srgbClr val="000000"/>
                </a:solidFill>
                <a:latin typeface="Poppins"/>
                <a:ea typeface="Poppins"/>
                <a:cs typeface="Poppins"/>
                <a:sym typeface="Poppins"/>
              </a:rPr>
              <a:t> </a:t>
            </a:r>
            <a:r>
              <a:rPr lang="en-US" sz="1000" dirty="0" err="1">
                <a:solidFill>
                  <a:srgbClr val="000000"/>
                </a:solidFill>
                <a:latin typeface="Poppins"/>
                <a:ea typeface="Poppins"/>
                <a:cs typeface="Poppins"/>
                <a:sym typeface="Poppins"/>
              </a:rPr>
              <a:t>Intelligenz</a:t>
            </a:r>
            <a:r>
              <a:rPr lang="en-US" sz="1000" dirty="0">
                <a:solidFill>
                  <a:srgbClr val="000000"/>
                </a:solidFill>
                <a:latin typeface="Poppins"/>
                <a:ea typeface="Poppins"/>
                <a:cs typeface="Poppins"/>
                <a:sym typeface="Poppins"/>
              </a:rPr>
              <a:t>. A definition of IA: Main capabilities and scientific disciplines. </a:t>
            </a:r>
          </a:p>
        </p:txBody>
      </p:sp>
      <p:grpSp>
        <p:nvGrpSpPr>
          <p:cNvPr id="14" name="Group 14"/>
          <p:cNvGrpSpPr/>
          <p:nvPr/>
        </p:nvGrpSpPr>
        <p:grpSpPr>
          <a:xfrm>
            <a:off x="-1342907" y="10045879"/>
            <a:ext cx="20973813" cy="734301"/>
            <a:chOff x="0" y="0"/>
            <a:chExt cx="11607985" cy="406400"/>
          </a:xfrm>
        </p:grpSpPr>
        <p:sp>
          <p:nvSpPr>
            <p:cNvPr id="15" name="Freeform 1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6" name="TextBox 1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488624" y="10045879"/>
            <a:ext cx="13310752" cy="734301"/>
            <a:chOff x="0" y="0"/>
            <a:chExt cx="7366854" cy="406400"/>
          </a:xfrm>
        </p:grpSpPr>
        <p:sp>
          <p:nvSpPr>
            <p:cNvPr id="18" name="Freeform 1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19" name="TextBox 1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4131384" y="10045879"/>
            <a:ext cx="10025232" cy="734301"/>
            <a:chOff x="0" y="0"/>
            <a:chExt cx="5548478" cy="406400"/>
          </a:xfrm>
        </p:grpSpPr>
        <p:sp>
          <p:nvSpPr>
            <p:cNvPr id="21" name="Freeform 2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2" name="TextBox 2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3" name="Freeform 23"/>
          <p:cNvSpPr/>
          <p:nvPr/>
        </p:nvSpPr>
        <p:spPr>
          <a:xfrm rot="-201626" flipV="1">
            <a:off x="-2333464" y="-1458752"/>
            <a:ext cx="8711052" cy="3037979"/>
          </a:xfrm>
          <a:custGeom>
            <a:avLst/>
            <a:gdLst/>
            <a:ahLst/>
            <a:cxnLst/>
            <a:rect l="l" t="t" r="r" b="b"/>
            <a:pathLst>
              <a:path w="8711052" h="3037979">
                <a:moveTo>
                  <a:pt x="0" y="3037979"/>
                </a:moveTo>
                <a:lnTo>
                  <a:pt x="8711052" y="3037979"/>
                </a:lnTo>
                <a:lnTo>
                  <a:pt x="8711052"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03702">
            <a:off x="-6398252" y="6352766"/>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TextBox 3"/>
          <p:cNvSpPr txBox="1"/>
          <p:nvPr/>
        </p:nvSpPr>
        <p:spPr>
          <a:xfrm>
            <a:off x="3505200" y="262057"/>
            <a:ext cx="10354378" cy="577081"/>
          </a:xfrm>
          <a:prstGeom prst="rect">
            <a:avLst/>
          </a:prstGeom>
        </p:spPr>
        <p:txBody>
          <a:bodyPr wrap="square" lIns="0" tIns="0" rIns="0" bIns="0" rtlCol="0" anchor="t">
            <a:spAutoFit/>
          </a:bodyPr>
          <a:lstStyle/>
          <a:p>
            <a:pPr marL="0" lvl="0" indent="0" algn="r">
              <a:lnSpc>
                <a:spcPts val="4454"/>
              </a:lnSpc>
              <a:spcBef>
                <a:spcPct val="0"/>
              </a:spcBef>
            </a:pPr>
            <a:r>
              <a:rPr lang="en-US" sz="3942" b="1" spc="-118" dirty="0">
                <a:solidFill>
                  <a:srgbClr val="002C47"/>
                </a:solidFill>
                <a:latin typeface="Poppins Bold"/>
                <a:ea typeface="Poppins Bold"/>
                <a:cs typeface="Poppins Bold"/>
                <a:sym typeface="Poppins Bold"/>
              </a:rPr>
              <a:t>1.9 </a:t>
            </a:r>
            <a:r>
              <a:rPr lang="en-US" sz="3942" b="1" spc="-118" dirty="0" err="1">
                <a:solidFill>
                  <a:srgbClr val="002C47"/>
                </a:solidFill>
                <a:latin typeface="Poppins Bold"/>
                <a:ea typeface="Poppins Bold"/>
                <a:cs typeface="Poppins Bold"/>
                <a:sym typeface="Poppins Bold"/>
              </a:rPr>
              <a:t>Aktuelle</a:t>
            </a:r>
            <a:r>
              <a:rPr lang="en-US" sz="3942" b="1" spc="-118" dirty="0">
                <a:solidFill>
                  <a:srgbClr val="002C47"/>
                </a:solidFill>
                <a:latin typeface="Poppins Bold"/>
                <a:ea typeface="Poppins Bold"/>
                <a:cs typeface="Poppins Bold"/>
                <a:sym typeface="Poppins Bold"/>
              </a:rPr>
              <a:t> </a:t>
            </a:r>
            <a:r>
              <a:rPr lang="en-US" sz="3942" b="1" spc="-118" dirty="0" err="1">
                <a:solidFill>
                  <a:srgbClr val="002C47"/>
                </a:solidFill>
                <a:latin typeface="Poppins Bold"/>
                <a:ea typeface="Poppins Bold"/>
                <a:cs typeface="Poppins Bold"/>
                <a:sym typeface="Poppins Bold"/>
              </a:rPr>
              <a:t>Entwicklungen</a:t>
            </a:r>
            <a:r>
              <a:rPr lang="en-US" sz="3942" b="1" spc="-118" dirty="0">
                <a:solidFill>
                  <a:srgbClr val="002C47"/>
                </a:solidFill>
                <a:latin typeface="Poppins Bold"/>
                <a:ea typeface="Poppins Bold"/>
                <a:cs typeface="Poppins Bold"/>
                <a:sym typeface="Poppins Bold"/>
              </a:rPr>
              <a:t> und </a:t>
            </a:r>
            <a:r>
              <a:rPr lang="en-US" sz="3942" b="1" spc="-118" dirty="0" err="1">
                <a:solidFill>
                  <a:srgbClr val="002C47"/>
                </a:solidFill>
                <a:latin typeface="Poppins Bold"/>
                <a:ea typeface="Poppins Bold"/>
                <a:cs typeface="Poppins Bold"/>
                <a:sym typeface="Poppins Bold"/>
              </a:rPr>
              <a:t>Ausblick</a:t>
            </a:r>
            <a:r>
              <a:rPr lang="en-US" sz="3942" b="1" spc="-118" dirty="0">
                <a:solidFill>
                  <a:srgbClr val="002C47"/>
                </a:solidFill>
                <a:latin typeface="Poppins Bold"/>
                <a:ea typeface="Poppins Bold"/>
                <a:cs typeface="Poppins Bold"/>
                <a:sym typeface="Poppins Bold"/>
              </a:rPr>
              <a:t> </a:t>
            </a:r>
          </a:p>
        </p:txBody>
      </p:sp>
      <p:sp>
        <p:nvSpPr>
          <p:cNvPr id="4" name="TextBox 4"/>
          <p:cNvSpPr txBox="1"/>
          <p:nvPr/>
        </p:nvSpPr>
        <p:spPr>
          <a:xfrm>
            <a:off x="2938737" y="1025874"/>
            <a:ext cx="12670538" cy="2436564"/>
          </a:xfrm>
          <a:prstGeom prst="rect">
            <a:avLst/>
          </a:prstGeom>
        </p:spPr>
        <p:txBody>
          <a:bodyPr lIns="0" tIns="0" rIns="0" bIns="0" rtlCol="0" anchor="t">
            <a:spAutoFit/>
          </a:bodyPr>
          <a:lstStyle/>
          <a:p>
            <a:pPr marL="362194" lvl="1" indent="-181097" algn="l">
              <a:lnSpc>
                <a:spcPts val="1912"/>
              </a:lnSpc>
              <a:buFont typeface="Arial"/>
              <a:buChar char="•"/>
            </a:pPr>
            <a:r>
              <a:rPr lang="en-US" sz="1677" u="none" strike="noStrike" dirty="0" err="1">
                <a:solidFill>
                  <a:srgbClr val="002C47"/>
                </a:solidFill>
                <a:latin typeface="Poppins"/>
                <a:ea typeface="Poppins"/>
                <a:cs typeface="Poppins"/>
                <a:sym typeface="Poppins"/>
              </a:rPr>
              <a:t>Milliarden</a:t>
            </a:r>
            <a:r>
              <a:rPr lang="en-US" sz="1677" u="none" strike="noStrike" dirty="0">
                <a:solidFill>
                  <a:srgbClr val="002C47"/>
                </a:solidFill>
                <a:latin typeface="Poppins"/>
                <a:ea typeface="Poppins"/>
                <a:cs typeface="Poppins"/>
                <a:sym typeface="Poppins"/>
              </a:rPr>
              <a:t> von Euro </a:t>
            </a:r>
            <a:r>
              <a:rPr lang="en-US" sz="1677" u="none" strike="noStrike" dirty="0" err="1">
                <a:solidFill>
                  <a:srgbClr val="002C47"/>
                </a:solidFill>
                <a:latin typeface="Poppins"/>
                <a:ea typeface="Poppins"/>
                <a:cs typeface="Poppins"/>
                <a:sym typeface="Poppins"/>
              </a:rPr>
              <a:t>werden</a:t>
            </a:r>
            <a:r>
              <a:rPr lang="en-US" sz="1677" u="none" strike="noStrike" dirty="0">
                <a:solidFill>
                  <a:srgbClr val="002C47"/>
                </a:solidFill>
                <a:latin typeface="Poppins"/>
                <a:ea typeface="Poppins"/>
                <a:cs typeface="Poppins"/>
                <a:sym typeface="Poppins"/>
              </a:rPr>
              <a:t> in die </a:t>
            </a:r>
            <a:r>
              <a:rPr lang="en-US" sz="1677" u="none" strike="noStrike" dirty="0" err="1">
                <a:solidFill>
                  <a:srgbClr val="002C47"/>
                </a:solidFill>
                <a:latin typeface="Poppins"/>
                <a:ea typeface="Poppins"/>
                <a:cs typeface="Poppins"/>
                <a:sym typeface="Poppins"/>
              </a:rPr>
              <a:t>Entwicklung</a:t>
            </a:r>
            <a:r>
              <a:rPr lang="en-US" sz="1677" u="none" strike="noStrike" dirty="0">
                <a:solidFill>
                  <a:srgbClr val="002C47"/>
                </a:solidFill>
                <a:latin typeface="Poppins"/>
                <a:ea typeface="Poppins"/>
                <a:cs typeface="Poppins"/>
                <a:sym typeface="Poppins"/>
              </a:rPr>
              <a:t> und </a:t>
            </a:r>
            <a:r>
              <a:rPr lang="en-US" sz="1677" u="none" strike="noStrike" dirty="0" err="1">
                <a:solidFill>
                  <a:srgbClr val="002C47"/>
                </a:solidFill>
                <a:latin typeface="Poppins"/>
                <a:ea typeface="Poppins"/>
                <a:cs typeface="Poppins"/>
                <a:sym typeface="Poppins"/>
              </a:rPr>
              <a:t>Weiterentwicklung</a:t>
            </a:r>
            <a:r>
              <a:rPr lang="en-US" sz="1677" u="none" strike="noStrike" dirty="0">
                <a:solidFill>
                  <a:srgbClr val="002C47"/>
                </a:solidFill>
                <a:latin typeface="Poppins"/>
                <a:ea typeface="Poppins"/>
                <a:cs typeface="Poppins"/>
                <a:sym typeface="Poppins"/>
              </a:rPr>
              <a:t> von </a:t>
            </a:r>
            <a:r>
              <a:rPr lang="en-US" sz="1677" u="none" strike="noStrike" dirty="0" err="1">
                <a:solidFill>
                  <a:srgbClr val="002C47"/>
                </a:solidFill>
                <a:latin typeface="Poppins"/>
                <a:ea typeface="Poppins"/>
                <a:cs typeface="Poppins"/>
                <a:sym typeface="Poppins"/>
              </a:rPr>
              <a:t>Modellen</a:t>
            </a:r>
            <a:r>
              <a:rPr lang="en-US" sz="1677" u="none" strike="noStrike" dirty="0">
                <a:solidFill>
                  <a:srgbClr val="002C47"/>
                </a:solidFill>
                <a:latin typeface="Poppins"/>
                <a:ea typeface="Poppins"/>
                <a:cs typeface="Poppins"/>
                <a:sym typeface="Poppins"/>
              </a:rPr>
              <a:t> der </a:t>
            </a:r>
            <a:r>
              <a:rPr lang="en-US" sz="1677" u="none" strike="noStrike" dirty="0" err="1">
                <a:solidFill>
                  <a:srgbClr val="002C47"/>
                </a:solidFill>
                <a:latin typeface="Poppins"/>
                <a:ea typeface="Poppins"/>
                <a:cs typeface="Poppins"/>
                <a:sym typeface="Poppins"/>
              </a:rPr>
              <a:t>künstlichen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Intelligenz</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investiert</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Diese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Investitionen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erstrecken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sich</a:t>
            </a:r>
            <a:r>
              <a:rPr lang="en-US" sz="1677" u="none" strike="noStrike" dirty="0">
                <a:solidFill>
                  <a:srgbClr val="002C47"/>
                </a:solidFill>
                <a:latin typeface="Poppins"/>
                <a:ea typeface="Poppins"/>
                <a:cs typeface="Poppins"/>
                <a:sym typeface="Poppins"/>
              </a:rPr>
              <a:t> auf </a:t>
            </a:r>
            <a:r>
              <a:rPr lang="en-US" sz="1677" u="none" strike="noStrike" dirty="0" err="1">
                <a:solidFill>
                  <a:srgbClr val="002C47"/>
                </a:solidFill>
                <a:latin typeface="Poppins"/>
                <a:ea typeface="Poppins"/>
                <a:cs typeface="Poppins"/>
                <a:sym typeface="Poppins"/>
              </a:rPr>
              <a:t>verschiedene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Ebenen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einschließlich</a:t>
            </a:r>
            <a:r>
              <a:rPr lang="en-US" sz="1677" u="none" strike="noStrike" dirty="0">
                <a:solidFill>
                  <a:srgbClr val="002C47"/>
                </a:solidFill>
                <a:latin typeface="Poppins"/>
                <a:ea typeface="Poppins"/>
                <a:cs typeface="Poppins"/>
                <a:sym typeface="Poppins"/>
              </a:rPr>
              <a:t> der </a:t>
            </a:r>
            <a:r>
              <a:rPr lang="en-US" sz="1677" u="none" strike="noStrike" dirty="0" err="1">
                <a:solidFill>
                  <a:srgbClr val="002C47"/>
                </a:solidFill>
                <a:latin typeface="Poppins"/>
                <a:ea typeface="Poppins"/>
                <a:cs typeface="Poppins"/>
                <a:sym typeface="Poppins"/>
              </a:rPr>
              <a:t>Entwicklung</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grundlegender</a:t>
            </a:r>
            <a:r>
              <a:rPr lang="en-US" sz="1677" u="none" strike="noStrike" dirty="0">
                <a:solidFill>
                  <a:srgbClr val="002C47"/>
                </a:solidFill>
                <a:latin typeface="Poppins"/>
                <a:ea typeface="Poppins"/>
                <a:cs typeface="Poppins"/>
                <a:sym typeface="Poppins"/>
              </a:rPr>
              <a:t> Modelle, der </a:t>
            </a:r>
            <a:r>
              <a:rPr lang="en-US" sz="1677" u="none" strike="noStrike" dirty="0" err="1">
                <a:solidFill>
                  <a:srgbClr val="002C47"/>
                </a:solidFill>
                <a:latin typeface="Poppins"/>
                <a:ea typeface="Poppins"/>
                <a:cs typeface="Poppins"/>
                <a:sym typeface="Poppins"/>
              </a:rPr>
              <a:t>Implementierung</a:t>
            </a:r>
            <a:r>
              <a:rPr lang="en-US" sz="1677" u="none" strike="noStrike" dirty="0">
                <a:solidFill>
                  <a:srgbClr val="002C47"/>
                </a:solidFill>
                <a:latin typeface="Poppins"/>
                <a:ea typeface="Poppins"/>
                <a:cs typeface="Poppins"/>
                <a:sym typeface="Poppins"/>
              </a:rPr>
              <a:t> und des </a:t>
            </a:r>
            <a:r>
              <a:rPr lang="en-US" sz="1677" u="none" strike="noStrike" dirty="0" err="1">
                <a:solidFill>
                  <a:srgbClr val="002C47"/>
                </a:solidFill>
                <a:latin typeface="Poppins"/>
                <a:ea typeface="Poppins"/>
                <a:cs typeface="Poppins"/>
                <a:sym typeface="Poppins"/>
              </a:rPr>
              <a:t>Einsatzes</a:t>
            </a:r>
            <a:r>
              <a:rPr lang="en-US" sz="1677" u="none" strike="noStrike" dirty="0">
                <a:solidFill>
                  <a:srgbClr val="002C47"/>
                </a:solidFill>
                <a:latin typeface="Poppins"/>
                <a:ea typeface="Poppins"/>
                <a:cs typeface="Poppins"/>
                <a:sym typeface="Poppins"/>
              </a:rPr>
              <a:t> in </a:t>
            </a:r>
            <a:r>
              <a:rPr lang="en-US" sz="1677" u="none" strike="noStrike" dirty="0" err="1">
                <a:solidFill>
                  <a:srgbClr val="002C47"/>
                </a:solidFill>
                <a:latin typeface="Poppins"/>
                <a:ea typeface="Poppins"/>
                <a:cs typeface="Poppins"/>
                <a:sym typeface="Poppins"/>
              </a:rPr>
              <a:t>zahlreichen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Branchen</a:t>
            </a:r>
            <a:r>
              <a:rPr lang="en-US" sz="1677" u="none" strike="noStrike" dirty="0">
                <a:solidFill>
                  <a:srgbClr val="002C47"/>
                </a:solidFill>
                <a:latin typeface="Poppins"/>
                <a:ea typeface="Poppins"/>
                <a:cs typeface="Poppins"/>
                <a:sym typeface="Poppins"/>
              </a:rPr>
              <a:t>. </a:t>
            </a:r>
          </a:p>
          <a:p>
            <a:pPr marL="362194" lvl="1" indent="-181097" algn="l">
              <a:lnSpc>
                <a:spcPts val="1912"/>
              </a:lnSpc>
              <a:buFont typeface="Arial"/>
              <a:buChar char="•"/>
            </a:pPr>
            <a:endParaRPr lang="en-US" sz="1677" u="none" strike="noStrike" dirty="0">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dirty="0">
                <a:solidFill>
                  <a:srgbClr val="002C47"/>
                </a:solidFill>
                <a:latin typeface="Poppins"/>
                <a:ea typeface="Poppins"/>
                <a:cs typeface="Poppins"/>
                <a:sym typeface="Poppins"/>
              </a:rPr>
              <a:t>Das </a:t>
            </a:r>
            <a:r>
              <a:rPr lang="en-US" sz="1677" u="none" strike="noStrike" dirty="0" err="1">
                <a:solidFill>
                  <a:srgbClr val="002C47"/>
                </a:solidFill>
                <a:latin typeface="Poppins"/>
                <a:ea typeface="Poppins"/>
                <a:cs typeface="Poppins"/>
                <a:sym typeface="Poppins"/>
              </a:rPr>
              <a:t>rasante</a:t>
            </a:r>
            <a:r>
              <a:rPr lang="en-US" sz="1677" u="none" strike="noStrike" dirty="0">
                <a:solidFill>
                  <a:srgbClr val="002C47"/>
                </a:solidFill>
                <a:latin typeface="Poppins"/>
                <a:ea typeface="Poppins"/>
                <a:cs typeface="Poppins"/>
                <a:sym typeface="Poppins"/>
              </a:rPr>
              <a:t> Tempo der KI-</a:t>
            </a:r>
            <a:r>
              <a:rPr lang="en-US" sz="1677" u="none" strike="noStrike" dirty="0" err="1">
                <a:solidFill>
                  <a:srgbClr val="002C47"/>
                </a:solidFill>
                <a:latin typeface="Poppins"/>
                <a:ea typeface="Poppins"/>
                <a:cs typeface="Poppins"/>
                <a:sym typeface="Poppins"/>
              </a:rPr>
              <a:t>Entwicklung</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verändert</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Unternehmen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treibt</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Innovationen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voran</a:t>
            </a:r>
            <a:r>
              <a:rPr lang="en-US" sz="1677" u="none" strike="noStrike" dirty="0">
                <a:solidFill>
                  <a:srgbClr val="002C47"/>
                </a:solidFill>
                <a:latin typeface="Poppins"/>
                <a:ea typeface="Poppins"/>
                <a:cs typeface="Poppins"/>
                <a:sym typeface="Poppins"/>
              </a:rPr>
              <a:t> und </a:t>
            </a:r>
            <a:r>
              <a:rPr lang="en-US" sz="1677" u="none" strike="noStrike" dirty="0" err="1">
                <a:solidFill>
                  <a:srgbClr val="002C47"/>
                </a:solidFill>
                <a:latin typeface="Poppins"/>
                <a:ea typeface="Poppins"/>
                <a:cs typeface="Poppins"/>
                <a:sym typeface="Poppins"/>
              </a:rPr>
              <a:t>gestaltet</a:t>
            </a:r>
            <a:r>
              <a:rPr lang="en-US" sz="1677" u="none" strike="noStrike" dirty="0">
                <a:solidFill>
                  <a:srgbClr val="002C47"/>
                </a:solidFill>
                <a:latin typeface="Poppins"/>
                <a:ea typeface="Poppins"/>
                <a:cs typeface="Poppins"/>
                <a:sym typeface="Poppins"/>
              </a:rPr>
              <a:t> die Zukunft von Arbeit und Gesellschaft neu. </a:t>
            </a:r>
          </a:p>
          <a:p>
            <a:pPr marL="362194" lvl="1" indent="-181097" algn="l">
              <a:lnSpc>
                <a:spcPts val="1912"/>
              </a:lnSpc>
              <a:buFont typeface="Arial"/>
              <a:buChar char="•"/>
            </a:pPr>
            <a:endParaRPr lang="en-US" sz="1677" u="none" strike="noStrike" dirty="0">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dirty="0">
                <a:solidFill>
                  <a:srgbClr val="002C47"/>
                </a:solidFill>
                <a:latin typeface="Poppins"/>
                <a:ea typeface="Poppins"/>
                <a:cs typeface="Poppins"/>
                <a:sym typeface="Poppins"/>
              </a:rPr>
              <a:t>Viele Modelle </a:t>
            </a:r>
            <a:r>
              <a:rPr lang="en-US" sz="1677" u="none" strike="noStrike" dirty="0" err="1">
                <a:solidFill>
                  <a:srgbClr val="002C47"/>
                </a:solidFill>
                <a:latin typeface="Poppins"/>
                <a:ea typeface="Poppins"/>
                <a:cs typeface="Poppins"/>
                <a:sym typeface="Poppins"/>
              </a:rPr>
              <a:t>werden</a:t>
            </a:r>
            <a:r>
              <a:rPr lang="en-US" sz="1677" u="none" strike="noStrike" dirty="0">
                <a:solidFill>
                  <a:srgbClr val="002C47"/>
                </a:solidFill>
                <a:latin typeface="Poppins"/>
                <a:ea typeface="Poppins"/>
                <a:cs typeface="Poppins"/>
                <a:sym typeface="Poppins"/>
              </a:rPr>
              <a:t> auf Open-Source-Basis </a:t>
            </a:r>
            <a:r>
              <a:rPr lang="en-US" sz="1677" u="none" strike="noStrike" dirty="0" err="1">
                <a:solidFill>
                  <a:srgbClr val="002C47"/>
                </a:solidFill>
                <a:latin typeface="Poppins"/>
                <a:ea typeface="Poppins"/>
                <a:cs typeface="Poppins"/>
                <a:sym typeface="Poppins"/>
              </a:rPr>
              <a:t>bereitgestellt</a:t>
            </a:r>
            <a:r>
              <a:rPr lang="en-US" sz="1677" u="none" strike="noStrike" dirty="0">
                <a:solidFill>
                  <a:srgbClr val="002C47"/>
                </a:solidFill>
                <a:latin typeface="Poppins"/>
                <a:ea typeface="Poppins"/>
                <a:cs typeface="Poppins"/>
                <a:sym typeface="Poppins"/>
              </a:rPr>
              <a:t> und </a:t>
            </a:r>
            <a:r>
              <a:rPr lang="en-US" sz="1677" u="none" strike="noStrike" dirty="0" err="1">
                <a:solidFill>
                  <a:srgbClr val="002C47"/>
                </a:solidFill>
                <a:latin typeface="Poppins"/>
                <a:ea typeface="Poppins"/>
                <a:cs typeface="Poppins"/>
                <a:sym typeface="Poppins"/>
              </a:rPr>
              <a:t>können</a:t>
            </a:r>
            <a:r>
              <a:rPr lang="en-US" sz="1677" u="none" strike="noStrike" dirty="0">
                <a:solidFill>
                  <a:srgbClr val="002C47"/>
                </a:solidFill>
                <a:latin typeface="Poppins"/>
                <a:ea typeface="Poppins"/>
                <a:cs typeface="Poppins"/>
                <a:sym typeface="Poppins"/>
              </a:rPr>
              <a:t> von </a:t>
            </a:r>
            <a:r>
              <a:rPr lang="en-US" sz="1677" u="none" strike="noStrike" dirty="0" err="1">
                <a:solidFill>
                  <a:srgbClr val="002C47"/>
                </a:solidFill>
                <a:latin typeface="Poppins"/>
                <a:ea typeface="Poppins"/>
                <a:cs typeface="Poppins"/>
                <a:sym typeface="Poppins"/>
              </a:rPr>
              <a:t>jedermann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verwendet</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werden</a:t>
            </a:r>
            <a:r>
              <a:rPr lang="en-US" sz="1677" u="none" strike="noStrike" dirty="0">
                <a:solidFill>
                  <a:srgbClr val="002C47"/>
                </a:solidFill>
                <a:latin typeface="Poppins"/>
                <a:ea typeface="Poppins"/>
                <a:cs typeface="Poppins"/>
                <a:sym typeface="Poppins"/>
              </a:rPr>
              <a:t>. </a:t>
            </a:r>
          </a:p>
          <a:p>
            <a:pPr marL="0" lvl="0" indent="0" algn="l">
              <a:lnSpc>
                <a:spcPts val="1912"/>
              </a:lnSpc>
              <a:spcBef>
                <a:spcPct val="0"/>
              </a:spcBef>
            </a:pPr>
            <a:endParaRPr lang="en-US" sz="1677" u="none" strike="noStrike" dirty="0">
              <a:solidFill>
                <a:srgbClr val="002C47"/>
              </a:solidFill>
              <a:latin typeface="Poppins"/>
              <a:ea typeface="Poppins"/>
              <a:cs typeface="Poppins"/>
              <a:sym typeface="Poppins"/>
            </a:endParaRPr>
          </a:p>
          <a:p>
            <a:pPr marL="0" lvl="0" indent="0" algn="l">
              <a:lnSpc>
                <a:spcPts val="1912"/>
              </a:lnSpc>
              <a:spcBef>
                <a:spcPct val="0"/>
              </a:spcBef>
            </a:pPr>
            <a:r>
              <a:rPr lang="en-US" sz="1677" u="none" strike="noStrike" dirty="0" err="1">
                <a:solidFill>
                  <a:srgbClr val="002C47"/>
                </a:solidFill>
                <a:latin typeface="Poppins"/>
                <a:ea typeface="Poppins"/>
                <a:cs typeface="Poppins"/>
                <a:sym typeface="Poppins"/>
              </a:rPr>
              <a:t>Beispiele</a:t>
            </a:r>
            <a:r>
              <a:rPr lang="en-US" sz="1677" u="none" strike="noStrike" dirty="0">
                <a:solidFill>
                  <a:srgbClr val="002C47"/>
                </a:solidFill>
                <a:latin typeface="Poppins"/>
                <a:ea typeface="Poppins"/>
                <a:cs typeface="Poppins"/>
                <a:sym typeface="Poppins"/>
              </a:rPr>
              <a:t> für </a:t>
            </a:r>
            <a:r>
              <a:rPr lang="en-US" sz="1677" u="none" strike="noStrike" dirty="0" err="1">
                <a:solidFill>
                  <a:srgbClr val="002C47"/>
                </a:solidFill>
                <a:latin typeface="Poppins"/>
                <a:ea typeface="Poppins"/>
                <a:cs typeface="Poppins"/>
                <a:sym typeface="Poppins"/>
              </a:rPr>
              <a:t>bemerkenswerte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Gründungsmodelle</a:t>
            </a:r>
            <a:r>
              <a:rPr lang="en-US" sz="1677" u="none" strike="noStrike" dirty="0">
                <a:solidFill>
                  <a:srgbClr val="002C47"/>
                </a:solidFill>
                <a:latin typeface="Poppins"/>
                <a:ea typeface="Poppins"/>
                <a:cs typeface="Poppins"/>
                <a:sym typeface="Poppins"/>
              </a:rPr>
              <a:t> ab dem Sommer 2024 </a:t>
            </a:r>
            <a:r>
              <a:rPr lang="en-US" sz="1677" u="none" strike="noStrike" dirty="0" err="1">
                <a:solidFill>
                  <a:srgbClr val="002C47"/>
                </a:solidFill>
                <a:latin typeface="Poppins"/>
                <a:ea typeface="Poppins"/>
                <a:cs typeface="Poppins"/>
                <a:sym typeface="Poppins"/>
              </a:rPr>
              <a:t>sind</a:t>
            </a:r>
            <a:r>
              <a:rPr lang="en-US" sz="1677" u="none" strike="noStrike" dirty="0">
                <a:solidFill>
                  <a:srgbClr val="002C47"/>
                </a:solidFill>
                <a:latin typeface="Poppins"/>
                <a:ea typeface="Poppins"/>
                <a:cs typeface="Poppins"/>
                <a:sym typeface="Poppins"/>
              </a:rPr>
              <a:t>: </a:t>
            </a:r>
          </a:p>
        </p:txBody>
      </p:sp>
      <p:grpSp>
        <p:nvGrpSpPr>
          <p:cNvPr id="5" name="Group 5"/>
          <p:cNvGrpSpPr/>
          <p:nvPr/>
        </p:nvGrpSpPr>
        <p:grpSpPr>
          <a:xfrm>
            <a:off x="4417973" y="3484223"/>
            <a:ext cx="1690631" cy="1690631"/>
            <a:chOff x="0" y="0"/>
            <a:chExt cx="2254175" cy="2254175"/>
          </a:xfrm>
        </p:grpSpPr>
        <p:sp>
          <p:nvSpPr>
            <p:cNvPr id="6" name="Freeform 6"/>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7" name="Group 7"/>
            <p:cNvGrpSpPr/>
            <p:nvPr/>
          </p:nvGrpSpPr>
          <p:grpSpPr>
            <a:xfrm>
              <a:off x="269851" y="218962"/>
              <a:ext cx="1808841" cy="180884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9" name="TextBox 9"/>
              <p:cNvSpPr txBox="1"/>
              <p:nvPr/>
            </p:nvSpPr>
            <p:spPr>
              <a:xfrm>
                <a:off x="76200" y="19050"/>
                <a:ext cx="660400" cy="717550"/>
              </a:xfrm>
              <a:prstGeom prst="rect">
                <a:avLst/>
              </a:prstGeom>
            </p:spPr>
            <p:txBody>
              <a:bodyPr lIns="46845" tIns="46845" rIns="46845" bIns="46845" rtlCol="0" anchor="ctr"/>
              <a:lstStyle/>
              <a:p>
                <a:pPr algn="ctr">
                  <a:lnSpc>
                    <a:spcPts val="2379"/>
                  </a:lnSpc>
                </a:pPr>
                <a:endParaRPr/>
              </a:p>
            </p:txBody>
          </p:sp>
        </p:grpSp>
      </p:grpSp>
      <p:grpSp>
        <p:nvGrpSpPr>
          <p:cNvPr id="10" name="Group 10"/>
          <p:cNvGrpSpPr/>
          <p:nvPr/>
        </p:nvGrpSpPr>
        <p:grpSpPr>
          <a:xfrm>
            <a:off x="8223765" y="3333546"/>
            <a:ext cx="1690631" cy="1690631"/>
            <a:chOff x="0" y="0"/>
            <a:chExt cx="2254175" cy="2254175"/>
          </a:xfrm>
        </p:grpSpPr>
        <p:sp>
          <p:nvSpPr>
            <p:cNvPr id="11" name="Freeform 11"/>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12" name="Group 12"/>
            <p:cNvGrpSpPr/>
            <p:nvPr/>
          </p:nvGrpSpPr>
          <p:grpSpPr>
            <a:xfrm>
              <a:off x="269851" y="218962"/>
              <a:ext cx="1808841" cy="180884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14" name="TextBox 14"/>
              <p:cNvSpPr txBox="1"/>
              <p:nvPr/>
            </p:nvSpPr>
            <p:spPr>
              <a:xfrm>
                <a:off x="76200" y="19050"/>
                <a:ext cx="660400" cy="717550"/>
              </a:xfrm>
              <a:prstGeom prst="rect">
                <a:avLst/>
              </a:prstGeom>
            </p:spPr>
            <p:txBody>
              <a:bodyPr lIns="46845" tIns="46845" rIns="46845" bIns="46845" rtlCol="0" anchor="ctr"/>
              <a:lstStyle/>
              <a:p>
                <a:pPr algn="ctr">
                  <a:lnSpc>
                    <a:spcPts val="2660"/>
                  </a:lnSpc>
                </a:pPr>
                <a:endParaRPr/>
              </a:p>
            </p:txBody>
          </p:sp>
        </p:grpSp>
      </p:grpSp>
      <p:grpSp>
        <p:nvGrpSpPr>
          <p:cNvPr id="15" name="Group 15"/>
          <p:cNvGrpSpPr/>
          <p:nvPr/>
        </p:nvGrpSpPr>
        <p:grpSpPr>
          <a:xfrm>
            <a:off x="12378598" y="3248248"/>
            <a:ext cx="1690631" cy="1690631"/>
            <a:chOff x="0" y="0"/>
            <a:chExt cx="2254175" cy="2254175"/>
          </a:xfrm>
        </p:grpSpPr>
        <p:sp>
          <p:nvSpPr>
            <p:cNvPr id="16" name="Freeform 16"/>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17" name="Group 17"/>
            <p:cNvGrpSpPr/>
            <p:nvPr/>
          </p:nvGrpSpPr>
          <p:grpSpPr>
            <a:xfrm>
              <a:off x="269851" y="218962"/>
              <a:ext cx="1808841" cy="1808841"/>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19" name="TextBox 19"/>
              <p:cNvSpPr txBox="1"/>
              <p:nvPr/>
            </p:nvSpPr>
            <p:spPr>
              <a:xfrm>
                <a:off x="76200" y="19050"/>
                <a:ext cx="660400" cy="717550"/>
              </a:xfrm>
              <a:prstGeom prst="rect">
                <a:avLst/>
              </a:prstGeom>
            </p:spPr>
            <p:txBody>
              <a:bodyPr lIns="46845" tIns="46845" rIns="46845" bIns="46845" rtlCol="0" anchor="ctr"/>
              <a:lstStyle/>
              <a:p>
                <a:pPr algn="ctr">
                  <a:lnSpc>
                    <a:spcPts val="2660"/>
                  </a:lnSpc>
                </a:pPr>
                <a:endParaRPr/>
              </a:p>
            </p:txBody>
          </p:sp>
        </p:grpSp>
      </p:grpSp>
      <p:sp>
        <p:nvSpPr>
          <p:cNvPr id="20" name="TextBox 20"/>
          <p:cNvSpPr txBox="1"/>
          <p:nvPr/>
        </p:nvSpPr>
        <p:spPr>
          <a:xfrm>
            <a:off x="7908170" y="5094562"/>
            <a:ext cx="2731672" cy="828675"/>
          </a:xfrm>
          <a:prstGeom prst="rect">
            <a:avLst/>
          </a:prstGeom>
        </p:spPr>
        <p:txBody>
          <a:bodyPr lIns="0" tIns="0" rIns="0" bIns="0" rtlCol="0" anchor="t">
            <a:spAutoFit/>
          </a:bodyPr>
          <a:lstStyle/>
          <a:p>
            <a:pPr algn="l">
              <a:lnSpc>
                <a:spcPts val="1318"/>
              </a:lnSpc>
            </a:pPr>
            <a:r>
              <a:rPr lang="en-US" sz="1098" dirty="0">
                <a:solidFill>
                  <a:srgbClr val="000000"/>
                </a:solidFill>
                <a:latin typeface="Poppins"/>
                <a:ea typeface="Poppins"/>
                <a:cs typeface="Poppins"/>
                <a:sym typeface="Poppins"/>
              </a:rPr>
              <a:t>Dieses Modell hat </a:t>
            </a:r>
            <a:r>
              <a:rPr lang="en-US" sz="1098" dirty="0" err="1">
                <a:solidFill>
                  <a:srgbClr val="000000"/>
                </a:solidFill>
                <a:latin typeface="Poppins"/>
                <a:ea typeface="Poppins"/>
                <a:cs typeface="Poppins"/>
                <a:sym typeface="Poppins"/>
              </a:rPr>
              <a:t>erhebliche</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Fortschritte</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bei</a:t>
            </a:r>
            <a:r>
              <a:rPr lang="en-US" sz="1098" dirty="0">
                <a:solidFill>
                  <a:srgbClr val="000000"/>
                </a:solidFill>
                <a:latin typeface="Poppins"/>
                <a:ea typeface="Poppins"/>
                <a:cs typeface="Poppins"/>
                <a:sym typeface="Poppins"/>
              </a:rPr>
              <a:t> der </a:t>
            </a:r>
            <a:r>
              <a:rPr lang="en-US" sz="1098" dirty="0" err="1">
                <a:solidFill>
                  <a:srgbClr val="000000"/>
                </a:solidFill>
                <a:latin typeface="Poppins"/>
                <a:ea typeface="Poppins"/>
                <a:cs typeface="Poppins"/>
                <a:sym typeface="Poppins"/>
              </a:rPr>
              <a:t>Vorhersage</a:t>
            </a:r>
            <a:r>
              <a:rPr lang="en-US" sz="1098" dirty="0">
                <a:solidFill>
                  <a:srgbClr val="000000"/>
                </a:solidFill>
                <a:latin typeface="Poppins"/>
                <a:ea typeface="Poppins"/>
                <a:cs typeface="Poppins"/>
                <a:sym typeface="Poppins"/>
              </a:rPr>
              <a:t> der </a:t>
            </a:r>
            <a:r>
              <a:rPr lang="en-US" sz="1098" dirty="0" err="1">
                <a:solidFill>
                  <a:srgbClr val="000000"/>
                </a:solidFill>
                <a:latin typeface="Poppins"/>
                <a:ea typeface="Poppins"/>
                <a:cs typeface="Poppins"/>
                <a:sym typeface="Poppins"/>
              </a:rPr>
              <a:t>Proteinfaltung</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gemacht</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einem</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komplexen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biologischen</a:t>
            </a:r>
            <a:r>
              <a:rPr lang="en-US" sz="1098" dirty="0">
                <a:solidFill>
                  <a:srgbClr val="000000"/>
                </a:solidFill>
                <a:latin typeface="Poppins"/>
                <a:ea typeface="Poppins"/>
                <a:cs typeface="Poppins"/>
                <a:sym typeface="Poppins"/>
              </a:rPr>
              <a:t> Problem, das </a:t>
            </a:r>
            <a:r>
              <a:rPr lang="en-US" sz="1098" dirty="0" err="1">
                <a:solidFill>
                  <a:srgbClr val="000000"/>
                </a:solidFill>
                <a:latin typeface="Poppins"/>
                <a:ea typeface="Poppins"/>
                <a:cs typeface="Poppins"/>
                <a:sym typeface="Poppins"/>
              </a:rPr>
              <a:t>sich</a:t>
            </a:r>
            <a:r>
              <a:rPr lang="en-US" sz="1098" dirty="0">
                <a:solidFill>
                  <a:srgbClr val="000000"/>
                </a:solidFill>
                <a:latin typeface="Poppins"/>
                <a:ea typeface="Poppins"/>
                <a:cs typeface="Poppins"/>
                <a:sym typeface="Poppins"/>
              </a:rPr>
              <a:t> auf die </a:t>
            </a:r>
            <a:r>
              <a:rPr lang="en-US" sz="1098" dirty="0" err="1">
                <a:solidFill>
                  <a:srgbClr val="000000"/>
                </a:solidFill>
                <a:latin typeface="Poppins"/>
                <a:ea typeface="Poppins"/>
                <a:cs typeface="Poppins"/>
                <a:sym typeface="Poppins"/>
              </a:rPr>
              <a:t>Arzneimittelentdeckung</a:t>
            </a:r>
            <a:r>
              <a:rPr lang="en-US" sz="1098" dirty="0">
                <a:solidFill>
                  <a:srgbClr val="000000"/>
                </a:solidFill>
                <a:latin typeface="Poppins"/>
                <a:ea typeface="Poppins"/>
                <a:cs typeface="Poppins"/>
                <a:sym typeface="Poppins"/>
              </a:rPr>
              <a:t> und die </a:t>
            </a:r>
            <a:r>
              <a:rPr lang="en-US" sz="1098" dirty="0" err="1">
                <a:solidFill>
                  <a:srgbClr val="000000"/>
                </a:solidFill>
                <a:latin typeface="Poppins"/>
                <a:ea typeface="Poppins"/>
                <a:cs typeface="Poppins"/>
                <a:sym typeface="Poppins"/>
              </a:rPr>
              <a:t>medizinische</a:t>
            </a:r>
            <a:r>
              <a:rPr lang="en-US" sz="1098" dirty="0">
                <a:solidFill>
                  <a:srgbClr val="000000"/>
                </a:solidFill>
                <a:latin typeface="Poppins"/>
                <a:ea typeface="Poppins"/>
                <a:cs typeface="Poppins"/>
                <a:sym typeface="Poppins"/>
              </a:rPr>
              <a:t> Forschung </a:t>
            </a:r>
            <a:r>
              <a:rPr lang="en-US" sz="1098" dirty="0" err="1">
                <a:solidFill>
                  <a:srgbClr val="000000"/>
                </a:solidFill>
                <a:latin typeface="Poppins"/>
                <a:ea typeface="Poppins"/>
                <a:cs typeface="Poppins"/>
                <a:sym typeface="Poppins"/>
              </a:rPr>
              <a:t>auswirkt</a:t>
            </a:r>
            <a:r>
              <a:rPr lang="en-US" sz="1098" dirty="0">
                <a:solidFill>
                  <a:srgbClr val="000000"/>
                </a:solidFill>
                <a:latin typeface="Poppins"/>
                <a:ea typeface="Poppins"/>
                <a:cs typeface="Poppins"/>
                <a:sym typeface="Poppins"/>
              </a:rPr>
              <a:t>. </a:t>
            </a:r>
          </a:p>
        </p:txBody>
      </p:sp>
      <p:sp>
        <p:nvSpPr>
          <p:cNvPr id="21" name="TextBox 21"/>
          <p:cNvSpPr txBox="1"/>
          <p:nvPr/>
        </p:nvSpPr>
        <p:spPr>
          <a:xfrm>
            <a:off x="11887200" y="5050026"/>
            <a:ext cx="3177821" cy="828675"/>
          </a:xfrm>
          <a:prstGeom prst="rect">
            <a:avLst/>
          </a:prstGeom>
        </p:spPr>
        <p:txBody>
          <a:bodyPr lIns="0" tIns="0" rIns="0" bIns="0" rtlCol="0" anchor="t">
            <a:spAutoFit/>
          </a:bodyPr>
          <a:lstStyle/>
          <a:p>
            <a:pPr algn="l">
              <a:lnSpc>
                <a:spcPts val="1318"/>
              </a:lnSpc>
            </a:pPr>
            <a:r>
              <a:rPr lang="en-US" sz="1098" dirty="0">
                <a:solidFill>
                  <a:srgbClr val="000000"/>
                </a:solidFill>
                <a:latin typeface="Poppins"/>
                <a:ea typeface="Poppins"/>
                <a:cs typeface="Poppins"/>
                <a:sym typeface="Poppins"/>
              </a:rPr>
              <a:t>Ein KI-Modell, das Bilder </a:t>
            </a:r>
            <a:r>
              <a:rPr lang="en-US" sz="1098" dirty="0" err="1">
                <a:solidFill>
                  <a:srgbClr val="000000"/>
                </a:solidFill>
                <a:latin typeface="Poppins"/>
                <a:ea typeface="Poppins"/>
                <a:cs typeface="Poppins"/>
                <a:sym typeface="Poppins"/>
              </a:rPr>
              <a:t>aus</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Textbeschreibungen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generiert</a:t>
            </a:r>
            <a:r>
              <a:rPr lang="en-US" sz="1098" dirty="0">
                <a:solidFill>
                  <a:srgbClr val="000000"/>
                </a:solidFill>
                <a:latin typeface="Poppins"/>
                <a:ea typeface="Poppins"/>
                <a:cs typeface="Poppins"/>
                <a:sym typeface="Poppins"/>
              </a:rPr>
              <a:t> und </a:t>
            </a:r>
            <a:r>
              <a:rPr lang="en-US" sz="1098" dirty="0" err="1">
                <a:solidFill>
                  <a:srgbClr val="000000"/>
                </a:solidFill>
                <a:latin typeface="Poppins"/>
                <a:ea typeface="Poppins"/>
                <a:cs typeface="Poppins"/>
                <a:sym typeface="Poppins"/>
              </a:rPr>
              <a:t>damit</a:t>
            </a:r>
            <a:r>
              <a:rPr lang="en-US" sz="1098" dirty="0">
                <a:solidFill>
                  <a:srgbClr val="000000"/>
                </a:solidFill>
                <a:latin typeface="Poppins"/>
                <a:ea typeface="Poppins"/>
                <a:cs typeface="Poppins"/>
                <a:sym typeface="Poppins"/>
              </a:rPr>
              <a:t> das </a:t>
            </a:r>
            <a:r>
              <a:rPr lang="en-US" sz="1098" dirty="0" err="1">
                <a:solidFill>
                  <a:srgbClr val="000000"/>
                </a:solidFill>
                <a:latin typeface="Poppins"/>
                <a:ea typeface="Poppins"/>
                <a:cs typeface="Poppins"/>
                <a:sym typeface="Poppins"/>
              </a:rPr>
              <a:t>Potenzial</a:t>
            </a:r>
            <a:r>
              <a:rPr lang="en-US" sz="1098" dirty="0">
                <a:solidFill>
                  <a:srgbClr val="000000"/>
                </a:solidFill>
                <a:latin typeface="Poppins"/>
                <a:ea typeface="Poppins"/>
                <a:cs typeface="Poppins"/>
                <a:sym typeface="Poppins"/>
              </a:rPr>
              <a:t> der KI in </a:t>
            </a:r>
            <a:r>
              <a:rPr lang="en-US" sz="1098" dirty="0" err="1">
                <a:solidFill>
                  <a:srgbClr val="000000"/>
                </a:solidFill>
                <a:latin typeface="Poppins"/>
                <a:ea typeface="Poppins"/>
                <a:cs typeface="Poppins"/>
                <a:sym typeface="Poppins"/>
              </a:rPr>
              <a:t>kreativen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Bereichen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aufzeigt</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Vielleicht</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haben</a:t>
            </a:r>
            <a:r>
              <a:rPr lang="en-US" sz="1098" dirty="0">
                <a:solidFill>
                  <a:srgbClr val="000000"/>
                </a:solidFill>
                <a:latin typeface="Poppins"/>
                <a:ea typeface="Poppins"/>
                <a:cs typeface="Poppins"/>
                <a:sym typeface="Poppins"/>
              </a:rPr>
              <a:t> Sie </a:t>
            </a:r>
            <a:r>
              <a:rPr lang="en-US" sz="1098" dirty="0" err="1">
                <a:solidFill>
                  <a:srgbClr val="000000"/>
                </a:solidFill>
                <a:latin typeface="Poppins"/>
                <a:ea typeface="Poppins"/>
                <a:cs typeface="Poppins"/>
                <a:sym typeface="Poppins"/>
              </a:rPr>
              <a:t>auch</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MidJourney</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oder</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andere</a:t>
            </a:r>
            <a:r>
              <a:rPr lang="en-US" sz="1098" dirty="0">
                <a:solidFill>
                  <a:srgbClr val="000000"/>
                </a:solidFill>
                <a:latin typeface="Poppins"/>
                <a:ea typeface="Poppins"/>
                <a:cs typeface="Poppins"/>
                <a:sym typeface="Poppins"/>
              </a:rPr>
              <a:t> Modelle </a:t>
            </a:r>
            <a:r>
              <a:rPr lang="en-US" sz="1098" dirty="0" err="1">
                <a:solidFill>
                  <a:srgbClr val="000000"/>
                </a:solidFill>
                <a:latin typeface="Poppins"/>
                <a:ea typeface="Poppins"/>
                <a:cs typeface="Poppins"/>
                <a:sym typeface="Poppins"/>
              </a:rPr>
              <a:t>verwendet</a:t>
            </a:r>
            <a:r>
              <a:rPr lang="en-US" sz="1098" dirty="0">
                <a:solidFill>
                  <a:srgbClr val="000000"/>
                </a:solidFill>
                <a:latin typeface="Poppins"/>
                <a:ea typeface="Poppins"/>
                <a:cs typeface="Poppins"/>
                <a:sym typeface="Poppins"/>
              </a:rPr>
              <a:t>. </a:t>
            </a:r>
          </a:p>
          <a:p>
            <a:pPr algn="l">
              <a:lnSpc>
                <a:spcPts val="1318"/>
              </a:lnSpc>
            </a:pPr>
            <a:endParaRPr lang="en-US" sz="1098" dirty="0">
              <a:solidFill>
                <a:srgbClr val="000000"/>
              </a:solidFill>
              <a:latin typeface="Poppins"/>
              <a:ea typeface="Poppins"/>
              <a:cs typeface="Poppins"/>
              <a:sym typeface="Poppins"/>
            </a:endParaRPr>
          </a:p>
        </p:txBody>
      </p:sp>
      <p:sp>
        <p:nvSpPr>
          <p:cNvPr id="22" name="TextBox 22"/>
          <p:cNvSpPr txBox="1"/>
          <p:nvPr/>
        </p:nvSpPr>
        <p:spPr>
          <a:xfrm>
            <a:off x="4579794" y="4010477"/>
            <a:ext cx="1437763" cy="434597"/>
          </a:xfrm>
          <a:prstGeom prst="rect">
            <a:avLst/>
          </a:prstGeom>
        </p:spPr>
        <p:txBody>
          <a:bodyPr lIns="0" tIns="0" rIns="0" bIns="0" rtlCol="0" anchor="t">
            <a:spAutoFit/>
          </a:bodyPr>
          <a:lstStyle/>
          <a:p>
            <a:pPr algn="ctr">
              <a:lnSpc>
                <a:spcPts val="1770"/>
              </a:lnSpc>
              <a:spcBef>
                <a:spcPct val="0"/>
              </a:spcBef>
            </a:pPr>
            <a:r>
              <a:rPr lang="en-US" sz="1264" b="1" dirty="0">
                <a:solidFill>
                  <a:srgbClr val="FFFFFF"/>
                </a:solidFill>
                <a:latin typeface="Poppins Bold"/>
                <a:ea typeface="Poppins Bold"/>
                <a:cs typeface="Poppins Bold"/>
                <a:sym typeface="Poppins Bold"/>
              </a:rPr>
              <a:t>GPT-4o von OpenAI</a:t>
            </a:r>
          </a:p>
        </p:txBody>
      </p:sp>
      <p:sp>
        <p:nvSpPr>
          <p:cNvPr id="23" name="TextBox 23"/>
          <p:cNvSpPr txBox="1"/>
          <p:nvPr/>
        </p:nvSpPr>
        <p:spPr>
          <a:xfrm>
            <a:off x="3096995" y="5148365"/>
            <a:ext cx="3925919" cy="828675"/>
          </a:xfrm>
          <a:prstGeom prst="rect">
            <a:avLst/>
          </a:prstGeom>
        </p:spPr>
        <p:txBody>
          <a:bodyPr lIns="0" tIns="0" rIns="0" bIns="0" rtlCol="0" anchor="t">
            <a:spAutoFit/>
          </a:bodyPr>
          <a:lstStyle/>
          <a:p>
            <a:pPr algn="l">
              <a:lnSpc>
                <a:spcPts val="1318"/>
              </a:lnSpc>
            </a:pPr>
            <a:r>
              <a:rPr lang="en-US" sz="1098" dirty="0">
                <a:solidFill>
                  <a:srgbClr val="000000"/>
                </a:solidFill>
                <a:latin typeface="Poppins"/>
                <a:ea typeface="Poppins"/>
                <a:cs typeface="Poppins"/>
                <a:sym typeface="Poppins"/>
              </a:rPr>
              <a:t>Dieses </a:t>
            </a:r>
            <a:r>
              <a:rPr lang="en-US" sz="1098" dirty="0" err="1">
                <a:solidFill>
                  <a:srgbClr val="000000"/>
                </a:solidFill>
                <a:latin typeface="Poppins"/>
                <a:ea typeface="Poppins"/>
                <a:cs typeface="Poppins"/>
                <a:sym typeface="Poppins"/>
              </a:rPr>
              <a:t>hochmoderne</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Sprachmodell</a:t>
            </a:r>
            <a:r>
              <a:rPr lang="en-US" sz="1098" dirty="0">
                <a:solidFill>
                  <a:srgbClr val="000000"/>
                </a:solidFill>
                <a:latin typeface="Poppins"/>
                <a:ea typeface="Poppins"/>
                <a:cs typeface="Poppins"/>
                <a:sym typeface="Poppins"/>
              </a:rPr>
              <a:t> hat </a:t>
            </a:r>
            <a:r>
              <a:rPr lang="en-US" sz="1098" dirty="0" err="1">
                <a:solidFill>
                  <a:srgbClr val="000000"/>
                </a:solidFill>
                <a:latin typeface="Poppins"/>
                <a:ea typeface="Poppins"/>
                <a:cs typeface="Poppins"/>
                <a:sym typeface="Poppins"/>
              </a:rPr>
              <a:t>bemerkenswerte</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Fähigkeiten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bei</a:t>
            </a:r>
            <a:r>
              <a:rPr lang="en-US" sz="1098" dirty="0">
                <a:solidFill>
                  <a:srgbClr val="000000"/>
                </a:solidFill>
                <a:latin typeface="Poppins"/>
                <a:ea typeface="Poppins"/>
                <a:cs typeface="Poppins"/>
                <a:sym typeface="Poppins"/>
              </a:rPr>
              <a:t> der </a:t>
            </a:r>
            <a:r>
              <a:rPr lang="en-US" sz="1098" dirty="0" err="1">
                <a:solidFill>
                  <a:srgbClr val="000000"/>
                </a:solidFill>
                <a:latin typeface="Poppins"/>
                <a:ea typeface="Poppins"/>
                <a:cs typeface="Poppins"/>
                <a:sym typeface="Poppins"/>
              </a:rPr>
              <a:t>Erstellung</a:t>
            </a:r>
            <a:r>
              <a:rPr lang="en-US" sz="1098" dirty="0">
                <a:solidFill>
                  <a:srgbClr val="000000"/>
                </a:solidFill>
                <a:latin typeface="Poppins"/>
                <a:ea typeface="Poppins"/>
                <a:cs typeface="Poppins"/>
                <a:sym typeface="Poppins"/>
              </a:rPr>
              <a:t> von </a:t>
            </a:r>
            <a:r>
              <a:rPr lang="en-US" sz="1098" dirty="0" err="1">
                <a:solidFill>
                  <a:srgbClr val="000000"/>
                </a:solidFill>
                <a:latin typeface="Poppins"/>
                <a:ea typeface="Poppins"/>
                <a:cs typeface="Poppins"/>
                <a:sym typeface="Poppins"/>
              </a:rPr>
              <a:t>menschenähnlichem</a:t>
            </a:r>
            <a:r>
              <a:rPr lang="en-US" sz="1098" dirty="0">
                <a:solidFill>
                  <a:srgbClr val="000000"/>
                </a:solidFill>
                <a:latin typeface="Poppins"/>
                <a:ea typeface="Poppins"/>
                <a:cs typeface="Poppins"/>
                <a:sym typeface="Poppins"/>
              </a:rPr>
              <a:t> Text, der </a:t>
            </a:r>
            <a:r>
              <a:rPr lang="en-US" sz="1098" dirty="0" err="1">
                <a:solidFill>
                  <a:srgbClr val="000000"/>
                </a:solidFill>
                <a:latin typeface="Poppins"/>
                <a:ea typeface="Poppins"/>
                <a:cs typeface="Poppins"/>
                <a:sym typeface="Poppins"/>
              </a:rPr>
              <a:t>Beantwortung</a:t>
            </a:r>
            <a:r>
              <a:rPr lang="en-US" sz="1098" dirty="0">
                <a:solidFill>
                  <a:srgbClr val="000000"/>
                </a:solidFill>
                <a:latin typeface="Poppins"/>
                <a:ea typeface="Poppins"/>
                <a:cs typeface="Poppins"/>
                <a:sym typeface="Poppins"/>
              </a:rPr>
              <a:t> von </a:t>
            </a:r>
            <a:r>
              <a:rPr lang="en-US" sz="1098" dirty="0" err="1">
                <a:solidFill>
                  <a:srgbClr val="000000"/>
                </a:solidFill>
                <a:latin typeface="Poppins"/>
                <a:ea typeface="Poppins"/>
                <a:cs typeface="Poppins"/>
                <a:sym typeface="Poppins"/>
              </a:rPr>
              <a:t>Fragen</a:t>
            </a:r>
            <a:r>
              <a:rPr lang="en-US" sz="1098" dirty="0">
                <a:solidFill>
                  <a:srgbClr val="000000"/>
                </a:solidFill>
                <a:latin typeface="Poppins"/>
                <a:ea typeface="Poppins"/>
                <a:cs typeface="Poppins"/>
                <a:sym typeface="Poppins"/>
              </a:rPr>
              <a:t> und der </a:t>
            </a:r>
            <a:r>
              <a:rPr lang="en-US" sz="1098" dirty="0" err="1">
                <a:solidFill>
                  <a:srgbClr val="000000"/>
                </a:solidFill>
                <a:latin typeface="Poppins"/>
                <a:ea typeface="Poppins"/>
                <a:cs typeface="Poppins"/>
                <a:sym typeface="Poppins"/>
              </a:rPr>
              <a:t>Durchführung</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einer</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Vielzahl</a:t>
            </a:r>
            <a:r>
              <a:rPr lang="en-US" sz="1098" dirty="0">
                <a:solidFill>
                  <a:srgbClr val="000000"/>
                </a:solidFill>
                <a:latin typeface="Poppins"/>
                <a:ea typeface="Poppins"/>
                <a:cs typeface="Poppins"/>
                <a:sym typeface="Poppins"/>
              </a:rPr>
              <a:t> von </a:t>
            </a:r>
            <a:r>
              <a:rPr lang="en-US" sz="1098" dirty="0" err="1">
                <a:solidFill>
                  <a:srgbClr val="000000"/>
                </a:solidFill>
                <a:latin typeface="Poppins"/>
                <a:ea typeface="Poppins"/>
                <a:cs typeface="Poppins"/>
                <a:sym typeface="Poppins"/>
              </a:rPr>
              <a:t>sprachbasierten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Aufgaben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bewiesen</a:t>
            </a:r>
            <a:r>
              <a:rPr lang="en-US" sz="1098" dirty="0">
                <a:solidFill>
                  <a:srgbClr val="000000"/>
                </a:solidFill>
                <a:latin typeface="Poppins"/>
                <a:ea typeface="Poppins"/>
                <a:cs typeface="Poppins"/>
                <a:sym typeface="Poppins"/>
              </a:rPr>
              <a:t>. Es hat </a:t>
            </a:r>
            <a:r>
              <a:rPr lang="en-US" sz="1098" dirty="0" err="1">
                <a:solidFill>
                  <a:srgbClr val="000000"/>
                </a:solidFill>
                <a:latin typeface="Poppins"/>
                <a:ea typeface="Poppins"/>
                <a:cs typeface="Poppins"/>
                <a:sym typeface="Poppins"/>
              </a:rPr>
              <a:t>auch</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dazu</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beigetragen</a:t>
            </a:r>
            <a:r>
              <a:rPr lang="en-US" sz="1098" dirty="0">
                <a:solidFill>
                  <a:srgbClr val="000000"/>
                </a:solidFill>
                <a:latin typeface="Poppins"/>
                <a:ea typeface="Poppins"/>
                <a:cs typeface="Poppins"/>
                <a:sym typeface="Poppins"/>
              </a:rPr>
              <a:t>, das </a:t>
            </a:r>
            <a:r>
              <a:rPr lang="en-US" sz="1098" dirty="0" err="1">
                <a:solidFill>
                  <a:srgbClr val="000000"/>
                </a:solidFill>
                <a:latin typeface="Poppins"/>
                <a:ea typeface="Poppins"/>
                <a:cs typeface="Poppins"/>
                <a:sym typeface="Poppins"/>
              </a:rPr>
              <a:t>Konzept</a:t>
            </a:r>
            <a:r>
              <a:rPr lang="en-US" sz="1098" dirty="0">
                <a:solidFill>
                  <a:srgbClr val="000000"/>
                </a:solidFill>
                <a:latin typeface="Poppins"/>
                <a:ea typeface="Poppins"/>
                <a:cs typeface="Poppins"/>
                <a:sym typeface="Poppins"/>
              </a:rPr>
              <a:t> in der </a:t>
            </a:r>
            <a:r>
              <a:rPr lang="en-US" sz="1098" dirty="0" err="1">
                <a:solidFill>
                  <a:srgbClr val="000000"/>
                </a:solidFill>
                <a:latin typeface="Poppins"/>
                <a:ea typeface="Poppins"/>
                <a:cs typeface="Poppins"/>
                <a:sym typeface="Poppins"/>
              </a:rPr>
              <a:t>breiten</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Öffentlichkeit</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bekannt</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zu</a:t>
            </a:r>
            <a:r>
              <a:rPr lang="en-US" sz="1098" dirty="0">
                <a:solidFill>
                  <a:srgbClr val="000000"/>
                </a:solidFill>
                <a:latin typeface="Poppins"/>
                <a:ea typeface="Poppins"/>
                <a:cs typeface="Poppins"/>
                <a:sym typeface="Poppins"/>
              </a:rPr>
              <a:t> </a:t>
            </a:r>
            <a:r>
              <a:rPr lang="en-US" sz="1098" dirty="0" err="1">
                <a:solidFill>
                  <a:srgbClr val="000000"/>
                </a:solidFill>
                <a:latin typeface="Poppins"/>
                <a:ea typeface="Poppins"/>
                <a:cs typeface="Poppins"/>
                <a:sym typeface="Poppins"/>
              </a:rPr>
              <a:t>machen</a:t>
            </a:r>
            <a:r>
              <a:rPr lang="en-US" sz="1098" dirty="0">
                <a:solidFill>
                  <a:srgbClr val="000000"/>
                </a:solidFill>
                <a:latin typeface="Poppins"/>
                <a:ea typeface="Poppins"/>
                <a:cs typeface="Poppins"/>
                <a:sym typeface="Poppins"/>
              </a:rPr>
              <a:t>. </a:t>
            </a:r>
          </a:p>
        </p:txBody>
      </p:sp>
      <p:sp>
        <p:nvSpPr>
          <p:cNvPr id="24" name="TextBox 24"/>
          <p:cNvSpPr txBox="1"/>
          <p:nvPr/>
        </p:nvSpPr>
        <p:spPr>
          <a:xfrm>
            <a:off x="2773896" y="6314802"/>
            <a:ext cx="14447304" cy="3167534"/>
          </a:xfrm>
          <a:prstGeom prst="rect">
            <a:avLst/>
          </a:prstGeom>
        </p:spPr>
        <p:txBody>
          <a:bodyPr wrap="square" lIns="0" tIns="0" rIns="0" bIns="0" rtlCol="0" anchor="t">
            <a:spAutoFit/>
          </a:bodyPr>
          <a:lstStyle/>
          <a:p>
            <a:pPr marL="362194" lvl="1" indent="-181097" algn="l">
              <a:lnSpc>
                <a:spcPts val="1912"/>
              </a:lnSpc>
              <a:buFont typeface="Arial"/>
              <a:buChar char="•"/>
            </a:pPr>
            <a:r>
              <a:rPr lang="en-US" sz="1677" u="none" strike="noStrike" dirty="0" err="1">
                <a:solidFill>
                  <a:srgbClr val="002C47"/>
                </a:solidFill>
                <a:latin typeface="Poppins"/>
                <a:ea typeface="Poppins"/>
                <a:cs typeface="Poppins"/>
                <a:sym typeface="Poppins"/>
              </a:rPr>
              <a:t>Unternehmen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integrieren</a:t>
            </a:r>
            <a:r>
              <a:rPr lang="en-US" sz="1677" u="none" strike="noStrike" dirty="0">
                <a:solidFill>
                  <a:srgbClr val="002C47"/>
                </a:solidFill>
                <a:latin typeface="Poppins"/>
                <a:ea typeface="Poppins"/>
                <a:cs typeface="Poppins"/>
                <a:sym typeface="Poppins"/>
              </a:rPr>
              <a:t> KI in </a:t>
            </a:r>
            <a:r>
              <a:rPr lang="en-US" sz="1677" u="none" strike="noStrike" dirty="0" err="1">
                <a:solidFill>
                  <a:srgbClr val="002C47"/>
                </a:solidFill>
                <a:latin typeface="Poppins"/>
                <a:ea typeface="Poppins"/>
                <a:cs typeface="Poppins"/>
                <a:sym typeface="Poppins"/>
              </a:rPr>
              <a:t>ihre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Abläufe</a:t>
            </a:r>
            <a:r>
              <a:rPr lang="en-US" sz="1677" u="none" strike="noStrike" dirty="0">
                <a:solidFill>
                  <a:srgbClr val="002C47"/>
                </a:solidFill>
                <a:latin typeface="Poppins"/>
                <a:ea typeface="Poppins"/>
                <a:cs typeface="Poppins"/>
                <a:sym typeface="Poppins"/>
              </a:rPr>
              <a:t>, um </a:t>
            </a:r>
            <a:r>
              <a:rPr lang="en-US" sz="1677" u="none" strike="noStrike" dirty="0" err="1">
                <a:solidFill>
                  <a:srgbClr val="002C47"/>
                </a:solidFill>
                <a:latin typeface="Poppins"/>
                <a:ea typeface="Poppins"/>
                <a:cs typeface="Poppins"/>
                <a:sym typeface="Poppins"/>
              </a:rPr>
              <a:t>sich</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einen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Wettbewerbsvorteil</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zu</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verschaffen</a:t>
            </a:r>
            <a:r>
              <a:rPr lang="en-US" sz="1677" u="none" strike="noStrike" dirty="0">
                <a:solidFill>
                  <a:srgbClr val="002C47"/>
                </a:solidFill>
                <a:latin typeface="Poppins"/>
                <a:ea typeface="Poppins"/>
                <a:cs typeface="Poppins"/>
                <a:sym typeface="Poppins"/>
              </a:rPr>
              <a:t> und das </a:t>
            </a:r>
            <a:r>
              <a:rPr lang="en-US" sz="1677" u="none" strike="noStrike" dirty="0" err="1">
                <a:solidFill>
                  <a:srgbClr val="002C47"/>
                </a:solidFill>
                <a:latin typeface="Poppins"/>
                <a:ea typeface="Poppins"/>
                <a:cs typeface="Poppins"/>
                <a:sym typeface="Poppins"/>
              </a:rPr>
              <a:t>Kundenerlebnis</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zu</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verbessern</a:t>
            </a:r>
            <a:r>
              <a:rPr lang="en-US" sz="1677" u="none" strike="noStrike" dirty="0">
                <a:solidFill>
                  <a:srgbClr val="002C47"/>
                </a:solidFill>
                <a:latin typeface="Poppins"/>
                <a:ea typeface="Poppins"/>
                <a:cs typeface="Poppins"/>
                <a:sym typeface="Poppins"/>
              </a:rPr>
              <a:t>. </a:t>
            </a:r>
          </a:p>
          <a:p>
            <a:pPr algn="l">
              <a:lnSpc>
                <a:spcPts val="1912"/>
              </a:lnSpc>
            </a:pPr>
            <a:endParaRPr lang="en-US" sz="1677" u="none" strike="noStrike" dirty="0">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dirty="0">
                <a:solidFill>
                  <a:srgbClr val="002C47"/>
                </a:solidFill>
                <a:latin typeface="Poppins"/>
                <a:ea typeface="Poppins"/>
                <a:cs typeface="Poppins"/>
                <a:sym typeface="Poppins"/>
              </a:rPr>
              <a:t>KI </a:t>
            </a:r>
            <a:r>
              <a:rPr lang="en-US" sz="1677" u="none" strike="noStrike" dirty="0" err="1">
                <a:solidFill>
                  <a:srgbClr val="002C47"/>
                </a:solidFill>
                <a:latin typeface="Poppins"/>
                <a:ea typeface="Poppins"/>
                <a:cs typeface="Poppins"/>
                <a:sym typeface="Poppins"/>
              </a:rPr>
              <a:t>wird</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im</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Gesundheitswesen</a:t>
            </a:r>
            <a:r>
              <a:rPr lang="en-US" sz="1677" u="none" strike="noStrike" dirty="0">
                <a:solidFill>
                  <a:srgbClr val="002C47"/>
                </a:solidFill>
                <a:latin typeface="Poppins"/>
                <a:ea typeface="Poppins"/>
                <a:cs typeface="Poppins"/>
                <a:sym typeface="Poppins"/>
              </a:rPr>
              <a:t> für </a:t>
            </a:r>
            <a:r>
              <a:rPr lang="en-US" sz="1677" u="none" strike="noStrike" dirty="0" err="1">
                <a:solidFill>
                  <a:srgbClr val="002C47"/>
                </a:solidFill>
                <a:latin typeface="Poppins"/>
                <a:ea typeface="Poppins"/>
                <a:cs typeface="Poppins"/>
                <a:sym typeface="Poppins"/>
              </a:rPr>
              <a:t>Diagnoseinstrumente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oder</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personalisierte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Medizin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eingesetzt</a:t>
            </a:r>
            <a:r>
              <a:rPr lang="en-US" sz="1677" u="none" strike="noStrike" dirty="0">
                <a:solidFill>
                  <a:srgbClr val="002C47"/>
                </a:solidFill>
                <a:latin typeface="Poppins"/>
                <a:ea typeface="Poppins"/>
                <a:cs typeface="Poppins"/>
                <a:sym typeface="Poppins"/>
              </a:rPr>
              <a:t>. Sie </a:t>
            </a:r>
            <a:r>
              <a:rPr lang="en-US" sz="1677" u="none" strike="noStrike" dirty="0" err="1">
                <a:solidFill>
                  <a:srgbClr val="002C47"/>
                </a:solidFill>
                <a:latin typeface="Poppins"/>
                <a:ea typeface="Poppins"/>
                <a:cs typeface="Poppins"/>
                <a:sym typeface="Poppins"/>
              </a:rPr>
              <a:t>sind</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nützlich</a:t>
            </a:r>
            <a:r>
              <a:rPr lang="en-US" sz="1677" u="none" strike="noStrike" dirty="0">
                <a:solidFill>
                  <a:srgbClr val="002C47"/>
                </a:solidFill>
                <a:latin typeface="Poppins"/>
                <a:ea typeface="Poppins"/>
                <a:cs typeface="Poppins"/>
                <a:sym typeface="Poppins"/>
              </a:rPr>
              <a:t> für die </a:t>
            </a:r>
            <a:r>
              <a:rPr lang="en-US" sz="1677" u="none" strike="noStrike" dirty="0" err="1">
                <a:solidFill>
                  <a:srgbClr val="002C47"/>
                </a:solidFill>
                <a:latin typeface="Poppins"/>
                <a:ea typeface="Poppins"/>
                <a:cs typeface="Poppins"/>
                <a:sym typeface="Poppins"/>
              </a:rPr>
              <a:t>Analyse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medizinischer</a:t>
            </a:r>
            <a:r>
              <a:rPr lang="en-US" sz="1677" u="none" strike="noStrike" dirty="0">
                <a:solidFill>
                  <a:srgbClr val="002C47"/>
                </a:solidFill>
                <a:latin typeface="Poppins"/>
                <a:ea typeface="Poppins"/>
                <a:cs typeface="Poppins"/>
                <a:sym typeface="Poppins"/>
              </a:rPr>
              <a:t> Bilder, die </a:t>
            </a:r>
            <a:r>
              <a:rPr lang="en-US" sz="1677" u="none" strike="noStrike" dirty="0" err="1">
                <a:solidFill>
                  <a:srgbClr val="002C47"/>
                </a:solidFill>
                <a:latin typeface="Poppins"/>
                <a:ea typeface="Poppins"/>
                <a:cs typeface="Poppins"/>
                <a:sym typeface="Poppins"/>
              </a:rPr>
              <a:t>Vorhersage</a:t>
            </a:r>
            <a:r>
              <a:rPr lang="en-US" sz="1677" u="none" strike="noStrike" dirty="0">
                <a:solidFill>
                  <a:srgbClr val="002C47"/>
                </a:solidFill>
                <a:latin typeface="Poppins"/>
                <a:ea typeface="Poppins"/>
                <a:cs typeface="Poppins"/>
                <a:sym typeface="Poppins"/>
              </a:rPr>
              <a:t> von </a:t>
            </a:r>
            <a:r>
              <a:rPr lang="en-US" sz="1677" u="none" strike="noStrike" dirty="0" err="1">
                <a:solidFill>
                  <a:srgbClr val="002C47"/>
                </a:solidFill>
                <a:latin typeface="Poppins"/>
                <a:ea typeface="Poppins"/>
                <a:cs typeface="Poppins"/>
                <a:sym typeface="Poppins"/>
              </a:rPr>
              <a:t>Patientenergebnissen</a:t>
            </a:r>
            <a:r>
              <a:rPr lang="en-US" sz="1677" u="none" strike="noStrike" dirty="0">
                <a:solidFill>
                  <a:srgbClr val="002C47"/>
                </a:solidFill>
                <a:latin typeface="Poppins"/>
                <a:ea typeface="Poppins"/>
                <a:cs typeface="Poppins"/>
                <a:sym typeface="Poppins"/>
              </a:rPr>
              <a:t> und die </a:t>
            </a:r>
            <a:r>
              <a:rPr lang="en-US" sz="1677" u="none" strike="noStrike" dirty="0" err="1">
                <a:solidFill>
                  <a:srgbClr val="002C47"/>
                </a:solidFill>
                <a:latin typeface="Poppins"/>
                <a:ea typeface="Poppins"/>
                <a:cs typeface="Poppins"/>
                <a:sym typeface="Poppins"/>
              </a:rPr>
              <a:t>Unterstützung</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bei</a:t>
            </a:r>
            <a:r>
              <a:rPr lang="en-US" sz="1677" u="none" strike="noStrike" dirty="0">
                <a:solidFill>
                  <a:srgbClr val="002C47"/>
                </a:solidFill>
                <a:latin typeface="Poppins"/>
                <a:ea typeface="Poppins"/>
                <a:cs typeface="Poppins"/>
                <a:sym typeface="Poppins"/>
              </a:rPr>
              <a:t> der </a:t>
            </a:r>
            <a:r>
              <a:rPr lang="en-US" sz="1677" u="none" strike="noStrike" dirty="0" err="1">
                <a:solidFill>
                  <a:srgbClr val="002C47"/>
                </a:solidFill>
                <a:latin typeface="Poppins"/>
                <a:ea typeface="Poppins"/>
                <a:cs typeface="Poppins"/>
                <a:sym typeface="Poppins"/>
              </a:rPr>
              <a:t>Früherkennung</a:t>
            </a:r>
            <a:r>
              <a:rPr lang="en-US" sz="1677" u="none" strike="noStrike" dirty="0">
                <a:solidFill>
                  <a:srgbClr val="002C47"/>
                </a:solidFill>
                <a:latin typeface="Poppins"/>
                <a:ea typeface="Poppins"/>
                <a:cs typeface="Poppins"/>
                <a:sym typeface="Poppins"/>
              </a:rPr>
              <a:t> von </a:t>
            </a:r>
            <a:r>
              <a:rPr lang="en-US" sz="1677" u="none" strike="noStrike" dirty="0" err="1">
                <a:solidFill>
                  <a:srgbClr val="002C47"/>
                </a:solidFill>
                <a:latin typeface="Poppins"/>
                <a:ea typeface="Poppins"/>
                <a:cs typeface="Poppins"/>
                <a:sym typeface="Poppins"/>
              </a:rPr>
              <a:t>Krankheiten</a:t>
            </a:r>
            <a:r>
              <a:rPr lang="en-US" sz="1677" u="none" strike="noStrike" dirty="0">
                <a:solidFill>
                  <a:srgbClr val="002C47"/>
                </a:solidFill>
                <a:latin typeface="Poppins"/>
                <a:ea typeface="Poppins"/>
                <a:cs typeface="Poppins"/>
                <a:sym typeface="Poppins"/>
              </a:rPr>
              <a:t>. </a:t>
            </a:r>
          </a:p>
          <a:p>
            <a:pPr algn="l">
              <a:lnSpc>
                <a:spcPts val="1912"/>
              </a:lnSpc>
            </a:pPr>
            <a:endParaRPr lang="en-US" sz="1677" u="none" strike="noStrike" dirty="0">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dirty="0" err="1">
                <a:solidFill>
                  <a:srgbClr val="002C47"/>
                </a:solidFill>
                <a:latin typeface="Poppins"/>
                <a:ea typeface="Poppins"/>
                <a:cs typeface="Poppins"/>
                <a:sym typeface="Poppins"/>
              </a:rPr>
              <a:t>Im</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Finanz</a:t>
            </a:r>
            <a:r>
              <a:rPr lang="en-US" sz="1677" u="none" strike="noStrike" dirty="0">
                <a:solidFill>
                  <a:srgbClr val="002C47"/>
                </a:solidFill>
                <a:latin typeface="Poppins"/>
                <a:ea typeface="Poppins"/>
                <a:cs typeface="Poppins"/>
                <a:sym typeface="Poppins"/>
              </a:rPr>
              <a:t>- und </a:t>
            </a:r>
            <a:r>
              <a:rPr lang="en-US" sz="1677" u="none" strike="noStrike" dirty="0" err="1">
                <a:solidFill>
                  <a:srgbClr val="002C47"/>
                </a:solidFill>
                <a:latin typeface="Poppins"/>
                <a:ea typeface="Poppins"/>
                <a:cs typeface="Poppins"/>
                <a:sym typeface="Poppins"/>
              </a:rPr>
              <a:t>Bankwesen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wird</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künstliche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Intelligenz</a:t>
            </a:r>
            <a:r>
              <a:rPr lang="en-US" sz="1677" u="none" strike="noStrike" dirty="0">
                <a:solidFill>
                  <a:srgbClr val="002C47"/>
                </a:solidFill>
                <a:latin typeface="Poppins"/>
                <a:ea typeface="Poppins"/>
                <a:cs typeface="Poppins"/>
                <a:sym typeface="Poppins"/>
              </a:rPr>
              <a:t> für die </a:t>
            </a:r>
            <a:r>
              <a:rPr lang="en-US" sz="1677" u="none" strike="noStrike" dirty="0" err="1">
                <a:solidFill>
                  <a:srgbClr val="002C47"/>
                </a:solidFill>
                <a:latin typeface="Poppins"/>
                <a:ea typeface="Poppins"/>
                <a:cs typeface="Poppins"/>
                <a:sym typeface="Poppins"/>
              </a:rPr>
              <a:t>Betrugserkennung</a:t>
            </a:r>
            <a:r>
              <a:rPr lang="en-US" sz="1677" u="none" strike="noStrike" dirty="0">
                <a:solidFill>
                  <a:srgbClr val="002C47"/>
                </a:solidFill>
                <a:latin typeface="Poppins"/>
                <a:ea typeface="Poppins"/>
                <a:cs typeface="Poppins"/>
                <a:sym typeface="Poppins"/>
              </a:rPr>
              <a:t>, den </a:t>
            </a:r>
            <a:r>
              <a:rPr lang="en-US" sz="1677" u="none" strike="noStrike" dirty="0" err="1">
                <a:solidFill>
                  <a:srgbClr val="002C47"/>
                </a:solidFill>
                <a:latin typeface="Poppins"/>
                <a:ea typeface="Poppins"/>
                <a:cs typeface="Poppins"/>
                <a:sym typeface="Poppins"/>
              </a:rPr>
              <a:t>algorithmischen</a:t>
            </a:r>
            <a:r>
              <a:rPr lang="en-US" sz="1677" u="none" strike="noStrike" dirty="0">
                <a:solidFill>
                  <a:srgbClr val="002C47"/>
                </a:solidFill>
                <a:latin typeface="Poppins"/>
                <a:ea typeface="Poppins"/>
                <a:cs typeface="Poppins"/>
                <a:sym typeface="Poppins"/>
              </a:rPr>
              <a:t> Handel, die </a:t>
            </a:r>
            <a:r>
              <a:rPr lang="en-US" sz="1677" u="none" strike="noStrike" dirty="0" err="1">
                <a:solidFill>
                  <a:srgbClr val="002C47"/>
                </a:solidFill>
                <a:latin typeface="Poppins"/>
                <a:ea typeface="Poppins"/>
                <a:cs typeface="Poppins"/>
                <a:sym typeface="Poppins"/>
              </a:rPr>
              <a:t>Kreditwürdigkeitsprüfung</a:t>
            </a:r>
            <a:r>
              <a:rPr lang="en-US" sz="1677" u="none" strike="noStrike" dirty="0">
                <a:solidFill>
                  <a:srgbClr val="002C47"/>
                </a:solidFill>
                <a:latin typeface="Poppins"/>
                <a:ea typeface="Poppins"/>
                <a:cs typeface="Poppins"/>
                <a:sym typeface="Poppins"/>
              </a:rPr>
              <a:t> und die </a:t>
            </a:r>
            <a:r>
              <a:rPr lang="en-US" sz="1677" u="none" strike="noStrike" dirty="0" err="1">
                <a:solidFill>
                  <a:srgbClr val="002C47"/>
                </a:solidFill>
                <a:latin typeface="Poppins"/>
                <a:ea typeface="Poppins"/>
                <a:cs typeface="Poppins"/>
                <a:sym typeface="Poppins"/>
              </a:rPr>
              <a:t>Automatisierung</a:t>
            </a:r>
            <a:r>
              <a:rPr lang="en-US" sz="1677" u="none" strike="noStrike" dirty="0">
                <a:solidFill>
                  <a:srgbClr val="002C47"/>
                </a:solidFill>
                <a:latin typeface="Poppins"/>
                <a:ea typeface="Poppins"/>
                <a:cs typeface="Poppins"/>
                <a:sym typeface="Poppins"/>
              </a:rPr>
              <a:t> des </a:t>
            </a:r>
            <a:r>
              <a:rPr lang="en-US" sz="1677" u="none" strike="noStrike" dirty="0" err="1">
                <a:solidFill>
                  <a:srgbClr val="002C47"/>
                </a:solidFill>
                <a:latin typeface="Poppins"/>
                <a:ea typeface="Poppins"/>
                <a:cs typeface="Poppins"/>
                <a:sym typeface="Poppins"/>
              </a:rPr>
              <a:t>Kundendienstes</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eingesetzt</a:t>
            </a:r>
            <a:r>
              <a:rPr lang="en-US" sz="1677" u="none" strike="noStrike" dirty="0">
                <a:solidFill>
                  <a:srgbClr val="002C47"/>
                </a:solidFill>
                <a:latin typeface="Poppins"/>
                <a:ea typeface="Poppins"/>
                <a:cs typeface="Poppins"/>
                <a:sym typeface="Poppins"/>
              </a:rPr>
              <a:t>. </a:t>
            </a:r>
          </a:p>
          <a:p>
            <a:pPr algn="l">
              <a:lnSpc>
                <a:spcPts val="1912"/>
              </a:lnSpc>
            </a:pPr>
            <a:endParaRPr lang="en-US" sz="1677" u="none" strike="noStrike" dirty="0">
              <a:solidFill>
                <a:srgbClr val="002C47"/>
              </a:solidFill>
              <a:latin typeface="Poppins"/>
              <a:ea typeface="Poppins"/>
              <a:cs typeface="Poppins"/>
              <a:sym typeface="Poppins"/>
            </a:endParaRPr>
          </a:p>
          <a:p>
            <a:pPr marL="362194" lvl="1" indent="-181097" algn="l">
              <a:lnSpc>
                <a:spcPts val="1912"/>
              </a:lnSpc>
              <a:buFont typeface="Arial"/>
              <a:buChar char="•"/>
            </a:pPr>
            <a:r>
              <a:rPr lang="en-US" sz="1677" u="none" strike="noStrike" dirty="0">
                <a:solidFill>
                  <a:srgbClr val="002C47"/>
                </a:solidFill>
                <a:latin typeface="Poppins"/>
                <a:ea typeface="Poppins"/>
                <a:cs typeface="Poppins"/>
                <a:sym typeface="Poppins"/>
              </a:rPr>
              <a:t>Der </a:t>
            </a:r>
            <a:r>
              <a:rPr lang="en-US" sz="1677" u="none" strike="noStrike" dirty="0" err="1">
                <a:solidFill>
                  <a:srgbClr val="002C47"/>
                </a:solidFill>
                <a:latin typeface="Poppins"/>
                <a:ea typeface="Poppins"/>
                <a:cs typeface="Poppins"/>
                <a:sym typeface="Poppins"/>
              </a:rPr>
              <a:t>Einsatz</a:t>
            </a:r>
            <a:r>
              <a:rPr lang="en-US" sz="1677" u="none" strike="noStrike" dirty="0">
                <a:solidFill>
                  <a:srgbClr val="002C47"/>
                </a:solidFill>
                <a:latin typeface="Poppins"/>
                <a:ea typeface="Poppins"/>
                <a:cs typeface="Poppins"/>
                <a:sym typeface="Poppins"/>
              </a:rPr>
              <a:t> von KI in </a:t>
            </a:r>
            <a:r>
              <a:rPr lang="en-US" sz="1677" u="none" strike="noStrike" dirty="0" err="1">
                <a:solidFill>
                  <a:srgbClr val="002C47"/>
                </a:solidFill>
                <a:latin typeface="Poppins"/>
                <a:ea typeface="Poppins"/>
                <a:cs typeface="Poppins"/>
                <a:sym typeface="Poppins"/>
              </a:rPr>
              <a:t>Unternehmen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ist</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nicht</a:t>
            </a:r>
            <a:r>
              <a:rPr lang="en-US" sz="1677" u="none" strike="noStrike" dirty="0">
                <a:solidFill>
                  <a:srgbClr val="002C47"/>
                </a:solidFill>
                <a:latin typeface="Poppins"/>
                <a:ea typeface="Poppins"/>
                <a:cs typeface="Poppins"/>
                <a:sym typeface="Poppins"/>
              </a:rPr>
              <a:t> auf </a:t>
            </a:r>
            <a:r>
              <a:rPr lang="en-US" sz="1677" u="none" strike="noStrike" dirty="0" err="1">
                <a:solidFill>
                  <a:srgbClr val="002C47"/>
                </a:solidFill>
                <a:latin typeface="Poppins"/>
                <a:ea typeface="Poppins"/>
                <a:cs typeface="Poppins"/>
                <a:sym typeface="Poppins"/>
              </a:rPr>
              <a:t>Konzerne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beschränkt</a:t>
            </a:r>
            <a:r>
              <a:rPr lang="en-US" sz="1677" u="none" strike="noStrike" dirty="0">
                <a:solidFill>
                  <a:srgbClr val="002C47"/>
                </a:solidFill>
                <a:latin typeface="Poppins"/>
                <a:ea typeface="Poppins"/>
                <a:cs typeface="Poppins"/>
                <a:sym typeface="Poppins"/>
              </a:rPr>
              <a:t> (Spiess-</a:t>
            </a:r>
            <a:r>
              <a:rPr lang="en-US" sz="1677" u="none" strike="noStrike" dirty="0" err="1">
                <a:solidFill>
                  <a:srgbClr val="002C47"/>
                </a:solidFill>
                <a:latin typeface="Poppins"/>
                <a:ea typeface="Poppins"/>
                <a:cs typeface="Poppins"/>
                <a:sym typeface="Poppins"/>
              </a:rPr>
              <a:t>Knafl</a:t>
            </a:r>
            <a:r>
              <a:rPr lang="en-US" sz="1677" u="none" strike="noStrike" dirty="0">
                <a:solidFill>
                  <a:srgbClr val="002C47"/>
                </a:solidFill>
                <a:latin typeface="Poppins"/>
                <a:ea typeface="Poppins"/>
                <a:cs typeface="Poppins"/>
                <a:sym typeface="Poppins"/>
              </a:rPr>
              <a:t>, 2022). KI-</a:t>
            </a:r>
            <a:r>
              <a:rPr lang="en-US" sz="1677" u="none" strike="noStrike" dirty="0" err="1">
                <a:solidFill>
                  <a:srgbClr val="002C47"/>
                </a:solidFill>
                <a:latin typeface="Poppins"/>
                <a:ea typeface="Poppins"/>
                <a:cs typeface="Poppins"/>
                <a:sym typeface="Poppins"/>
              </a:rPr>
              <a:t>basierte</a:t>
            </a:r>
            <a:r>
              <a:rPr lang="en-US" sz="1677" u="none" strike="noStrike" dirty="0">
                <a:solidFill>
                  <a:srgbClr val="002C47"/>
                </a:solidFill>
                <a:latin typeface="Poppins"/>
                <a:ea typeface="Poppins"/>
                <a:cs typeface="Poppins"/>
                <a:sym typeface="Poppins"/>
              </a:rPr>
              <a:t> Modelle </a:t>
            </a:r>
            <a:r>
              <a:rPr lang="en-US" sz="1677" u="none" strike="noStrike" dirty="0" err="1">
                <a:solidFill>
                  <a:srgbClr val="002C47"/>
                </a:solidFill>
                <a:latin typeface="Poppins"/>
                <a:ea typeface="Poppins"/>
                <a:cs typeface="Poppins"/>
                <a:sym typeface="Poppins"/>
              </a:rPr>
              <a:t>werden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zur</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Überwachung</a:t>
            </a:r>
            <a:r>
              <a:rPr lang="en-US" sz="1677" u="none" strike="noStrike" dirty="0">
                <a:solidFill>
                  <a:srgbClr val="002C47"/>
                </a:solidFill>
                <a:latin typeface="Poppins"/>
                <a:ea typeface="Poppins"/>
                <a:cs typeface="Poppins"/>
                <a:sym typeface="Poppins"/>
              </a:rPr>
              <a:t> von </a:t>
            </a:r>
            <a:r>
              <a:rPr lang="en-US" sz="1677" u="none" strike="noStrike" dirty="0" err="1">
                <a:solidFill>
                  <a:srgbClr val="002C47"/>
                </a:solidFill>
                <a:latin typeface="Poppins"/>
                <a:ea typeface="Poppins"/>
                <a:cs typeface="Poppins"/>
                <a:sym typeface="Poppins"/>
              </a:rPr>
              <a:t>Umweltveränderungen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oder</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zur</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Optimierung</a:t>
            </a:r>
            <a:r>
              <a:rPr lang="en-US" sz="1677" u="none" strike="noStrike" dirty="0">
                <a:solidFill>
                  <a:srgbClr val="002C47"/>
                </a:solidFill>
                <a:latin typeface="Poppins"/>
                <a:ea typeface="Poppins"/>
                <a:cs typeface="Poppins"/>
                <a:sym typeface="Poppins"/>
              </a:rPr>
              <a:t> des </a:t>
            </a:r>
            <a:r>
              <a:rPr lang="en-US" sz="1677" u="none" strike="noStrike" dirty="0" err="1">
                <a:solidFill>
                  <a:srgbClr val="002C47"/>
                </a:solidFill>
                <a:latin typeface="Poppins"/>
                <a:ea typeface="Poppins"/>
                <a:cs typeface="Poppins"/>
                <a:sym typeface="Poppins"/>
              </a:rPr>
              <a:t>Energieverbrauchs</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eingesetzt</a:t>
            </a:r>
            <a:r>
              <a:rPr lang="en-US" sz="1677" u="none" strike="noStrike" dirty="0">
                <a:solidFill>
                  <a:srgbClr val="002C47"/>
                </a:solidFill>
                <a:latin typeface="Poppins"/>
                <a:ea typeface="Poppins"/>
                <a:cs typeface="Poppins"/>
                <a:sym typeface="Poppins"/>
              </a:rPr>
              <a:t>. Es </a:t>
            </a:r>
            <a:r>
              <a:rPr lang="en-US" sz="1677" u="none" strike="noStrike" dirty="0" err="1">
                <a:solidFill>
                  <a:srgbClr val="002C47"/>
                </a:solidFill>
                <a:latin typeface="Poppins"/>
                <a:ea typeface="Poppins"/>
                <a:cs typeface="Poppins"/>
                <a:sym typeface="Poppins"/>
              </a:rPr>
              <a:t>gibt</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auch</a:t>
            </a:r>
            <a:r>
              <a:rPr lang="en-US" sz="1677" u="none" strike="noStrike" dirty="0">
                <a:solidFill>
                  <a:srgbClr val="002C47"/>
                </a:solidFill>
                <a:latin typeface="Poppins"/>
                <a:ea typeface="Poppins"/>
                <a:cs typeface="Poppins"/>
                <a:sym typeface="Poppins"/>
              </a:rPr>
              <a:t> KI-</a:t>
            </a:r>
            <a:r>
              <a:rPr lang="en-US" sz="1677" u="none" strike="noStrike" dirty="0" err="1">
                <a:solidFill>
                  <a:srgbClr val="002C47"/>
                </a:solidFill>
                <a:latin typeface="Poppins"/>
                <a:ea typeface="Poppins"/>
                <a:cs typeface="Poppins"/>
                <a:sym typeface="Poppins"/>
              </a:rPr>
              <a:t>gesteuerte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personalisierte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Lernplattformen</a:t>
            </a:r>
            <a:r>
              <a:rPr lang="en-US" sz="1677" u="none" strike="noStrike" dirty="0">
                <a:solidFill>
                  <a:srgbClr val="002C47"/>
                </a:solidFill>
                <a:latin typeface="Poppins"/>
                <a:ea typeface="Poppins"/>
                <a:cs typeface="Poppins"/>
                <a:sym typeface="Poppins"/>
              </a:rPr>
              <a:t>, die </a:t>
            </a:r>
            <a:r>
              <a:rPr lang="en-US" sz="1677" u="none" strike="noStrike" dirty="0" err="1">
                <a:solidFill>
                  <a:srgbClr val="002C47"/>
                </a:solidFill>
                <a:latin typeface="Poppins"/>
                <a:ea typeface="Poppins"/>
                <a:cs typeface="Poppins"/>
                <a:sym typeface="Poppins"/>
              </a:rPr>
              <a:t>Bildungsinhalte</a:t>
            </a:r>
            <a:r>
              <a:rPr lang="en-US" sz="1677" u="none" strike="noStrike" dirty="0">
                <a:solidFill>
                  <a:srgbClr val="002C47"/>
                </a:solidFill>
                <a:latin typeface="Poppins"/>
                <a:ea typeface="Poppins"/>
                <a:cs typeface="Poppins"/>
                <a:sym typeface="Poppins"/>
              </a:rPr>
              <a:t> auf der </a:t>
            </a:r>
            <a:r>
              <a:rPr lang="en-US" sz="1677" u="none" strike="noStrike" dirty="0" err="1">
                <a:solidFill>
                  <a:srgbClr val="002C47"/>
                </a:solidFill>
                <a:latin typeface="Poppins"/>
                <a:ea typeface="Poppins"/>
                <a:cs typeface="Poppins"/>
                <a:sym typeface="Poppins"/>
              </a:rPr>
              <a:t>Grundlage</a:t>
            </a:r>
            <a:r>
              <a:rPr lang="en-US" sz="1677" u="none" strike="noStrike" dirty="0">
                <a:solidFill>
                  <a:srgbClr val="002C47"/>
                </a:solidFill>
                <a:latin typeface="Poppins"/>
                <a:ea typeface="Poppins"/>
                <a:cs typeface="Poppins"/>
                <a:sym typeface="Poppins"/>
              </a:rPr>
              <a:t> der </a:t>
            </a:r>
            <a:r>
              <a:rPr lang="en-US" sz="1677" u="none" strike="noStrike" dirty="0" err="1">
                <a:solidFill>
                  <a:srgbClr val="002C47"/>
                </a:solidFill>
                <a:latin typeface="Poppins"/>
                <a:ea typeface="Poppins"/>
                <a:cs typeface="Poppins"/>
                <a:sym typeface="Poppins"/>
              </a:rPr>
              <a:t>individuellen</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Bedürfnisse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anzeigen</a:t>
            </a:r>
            <a:r>
              <a:rPr lang="en-US" sz="1677" u="none" strike="noStrike" dirty="0">
                <a:solidFill>
                  <a:srgbClr val="002C47"/>
                </a:solidFill>
                <a:latin typeface="Poppins"/>
                <a:ea typeface="Poppins"/>
                <a:cs typeface="Poppins"/>
                <a:sym typeface="Poppins"/>
              </a:rPr>
              <a:t> und so die </a:t>
            </a:r>
            <a:r>
              <a:rPr lang="en-US" sz="1677" u="none" strike="noStrike" dirty="0" err="1">
                <a:solidFill>
                  <a:srgbClr val="002C47"/>
                </a:solidFill>
                <a:latin typeface="Poppins"/>
                <a:ea typeface="Poppins"/>
                <a:cs typeface="Poppins"/>
                <a:sym typeface="Poppins"/>
              </a:rPr>
              <a:t>Lernergebnisse</a:t>
            </a:r>
            <a:r>
              <a:rPr lang="en-US" sz="1677" u="none" strike="noStrike" dirty="0">
                <a:solidFill>
                  <a:srgbClr val="002C47"/>
                </a:solidFill>
                <a:latin typeface="Poppins"/>
                <a:ea typeface="Poppins"/>
                <a:cs typeface="Poppins"/>
                <a:sym typeface="Poppins"/>
              </a:rPr>
              <a:t> </a:t>
            </a:r>
            <a:r>
              <a:rPr lang="en-US" sz="1677" u="none" strike="noStrike" dirty="0" err="1">
                <a:solidFill>
                  <a:srgbClr val="002C47"/>
                </a:solidFill>
                <a:latin typeface="Poppins"/>
                <a:ea typeface="Poppins"/>
                <a:cs typeface="Poppins"/>
                <a:sym typeface="Poppins"/>
              </a:rPr>
              <a:t>verbessern</a:t>
            </a:r>
            <a:r>
              <a:rPr lang="en-US" sz="1677" u="none" strike="noStrike" dirty="0">
                <a:solidFill>
                  <a:srgbClr val="002C47"/>
                </a:solidFill>
                <a:latin typeface="Poppins"/>
                <a:ea typeface="Poppins"/>
                <a:cs typeface="Poppins"/>
                <a:sym typeface="Poppins"/>
              </a:rPr>
              <a:t>. </a:t>
            </a:r>
          </a:p>
          <a:p>
            <a:pPr algn="l">
              <a:lnSpc>
                <a:spcPts val="1912"/>
              </a:lnSpc>
            </a:pPr>
            <a:endParaRPr lang="en-US" sz="1677" u="none" strike="noStrike" dirty="0">
              <a:solidFill>
                <a:srgbClr val="002C47"/>
              </a:solidFill>
              <a:latin typeface="Poppins"/>
              <a:ea typeface="Poppins"/>
              <a:cs typeface="Poppins"/>
              <a:sym typeface="Poppins"/>
            </a:endParaRPr>
          </a:p>
        </p:txBody>
      </p:sp>
      <p:sp>
        <p:nvSpPr>
          <p:cNvPr id="25" name="TextBox 25"/>
          <p:cNvSpPr txBox="1"/>
          <p:nvPr/>
        </p:nvSpPr>
        <p:spPr>
          <a:xfrm>
            <a:off x="12540419" y="3929992"/>
            <a:ext cx="1437763" cy="434597"/>
          </a:xfrm>
          <a:prstGeom prst="rect">
            <a:avLst/>
          </a:prstGeom>
        </p:spPr>
        <p:txBody>
          <a:bodyPr lIns="0" tIns="0" rIns="0" bIns="0" rtlCol="0" anchor="t">
            <a:spAutoFit/>
          </a:bodyPr>
          <a:lstStyle/>
          <a:p>
            <a:pPr algn="ctr">
              <a:lnSpc>
                <a:spcPts val="1770"/>
              </a:lnSpc>
              <a:spcBef>
                <a:spcPct val="0"/>
              </a:spcBef>
            </a:pPr>
            <a:r>
              <a:rPr lang="en-US" sz="1264" b="1" dirty="0">
                <a:solidFill>
                  <a:srgbClr val="FFFFFF"/>
                </a:solidFill>
                <a:latin typeface="Poppins Bold"/>
                <a:ea typeface="Poppins Bold"/>
                <a:cs typeface="Poppins Bold"/>
                <a:sym typeface="Poppins Bold"/>
              </a:rPr>
              <a:t>DALL-E von OpenAI </a:t>
            </a:r>
          </a:p>
        </p:txBody>
      </p:sp>
      <p:sp>
        <p:nvSpPr>
          <p:cNvPr id="26" name="TextBox 26"/>
          <p:cNvSpPr txBox="1"/>
          <p:nvPr/>
        </p:nvSpPr>
        <p:spPr>
          <a:xfrm>
            <a:off x="8393496" y="3958783"/>
            <a:ext cx="1437763" cy="434597"/>
          </a:xfrm>
          <a:prstGeom prst="rect">
            <a:avLst/>
          </a:prstGeom>
        </p:spPr>
        <p:txBody>
          <a:bodyPr lIns="0" tIns="0" rIns="0" bIns="0" rtlCol="0" anchor="t">
            <a:spAutoFit/>
          </a:bodyPr>
          <a:lstStyle/>
          <a:p>
            <a:pPr algn="ctr">
              <a:lnSpc>
                <a:spcPts val="1770"/>
              </a:lnSpc>
              <a:spcBef>
                <a:spcPct val="0"/>
              </a:spcBef>
            </a:pPr>
            <a:r>
              <a:rPr lang="en-US" sz="1264" b="1" dirty="0">
                <a:solidFill>
                  <a:srgbClr val="FFFFFF"/>
                </a:solidFill>
                <a:latin typeface="Poppins Bold"/>
                <a:ea typeface="Poppins Bold"/>
                <a:cs typeface="Poppins Bold"/>
                <a:sym typeface="Poppins Bold"/>
              </a:rPr>
              <a:t>AlphaFold von DeepMind</a:t>
            </a:r>
          </a:p>
        </p:txBody>
      </p:sp>
      <p:sp>
        <p:nvSpPr>
          <p:cNvPr id="27" name="Freeform 27"/>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8" name="Freeform 28"/>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9" name="Freeform 29"/>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30" name="Group 30"/>
          <p:cNvGrpSpPr/>
          <p:nvPr/>
        </p:nvGrpSpPr>
        <p:grpSpPr>
          <a:xfrm>
            <a:off x="-1352432" y="9997450"/>
            <a:ext cx="20973813" cy="734301"/>
            <a:chOff x="0" y="0"/>
            <a:chExt cx="11607985" cy="406400"/>
          </a:xfrm>
        </p:grpSpPr>
        <p:sp>
          <p:nvSpPr>
            <p:cNvPr id="31" name="Freeform 3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32" name="TextBox 3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8379166" y="760630"/>
            <a:ext cx="9084974" cy="1197610"/>
          </a:xfrm>
          <a:prstGeom prst="rect">
            <a:avLst/>
          </a:prstGeom>
        </p:spPr>
        <p:txBody>
          <a:bodyPr lIns="0" tIns="0" rIns="0" bIns="0" rtlCol="0" anchor="t">
            <a:spAutoFit/>
          </a:bodyPr>
          <a:lstStyle/>
          <a:p>
            <a:pPr algn="just">
              <a:lnSpc>
                <a:spcPts val="4519"/>
              </a:lnSpc>
            </a:pPr>
            <a:r>
              <a:rPr lang="en-US" sz="3999" b="1" spc="-119">
                <a:solidFill>
                  <a:srgbClr val="002C47"/>
                </a:solidFill>
                <a:latin typeface="Poppins Bold"/>
                <a:ea typeface="Poppins Bold"/>
                <a:cs typeface="Poppins Bold"/>
                <a:sym typeface="Poppins Bold"/>
              </a:rPr>
              <a:t>2. Qualifikationsbasierte Einstellung und Wohlbefinden </a:t>
            </a:r>
          </a:p>
          <a:p>
            <a:pPr algn="just">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16" name="TextBox 16"/>
          <p:cNvSpPr txBox="1"/>
          <p:nvPr/>
        </p:nvSpPr>
        <p:spPr>
          <a:xfrm>
            <a:off x="7582423" y="2802087"/>
            <a:ext cx="9881717" cy="3714115"/>
          </a:xfrm>
          <a:prstGeom prst="rect">
            <a:avLst/>
          </a:prstGeom>
        </p:spPr>
        <p:txBody>
          <a:bodyPr lIns="0" tIns="0" rIns="0" bIns="0" rtlCol="0" anchor="t">
            <a:spAutoFit/>
          </a:bodyPr>
          <a:lstStyle/>
          <a:p>
            <a:pPr algn="just">
              <a:lnSpc>
                <a:spcPts val="2990"/>
              </a:lnSpc>
              <a:spcBef>
                <a:spcPct val="0"/>
              </a:spcBef>
            </a:pPr>
            <a:r>
              <a:rPr lang="en-US" sz="2300" b="1" u="none" strike="noStrike">
                <a:solidFill>
                  <a:srgbClr val="000000"/>
                </a:solidFill>
                <a:latin typeface="Poppins Bold"/>
                <a:ea typeface="Poppins Bold"/>
                <a:cs typeface="Poppins Bold"/>
                <a:sym typeface="Poppins Bold"/>
              </a:rPr>
              <a:t>Zielsetzungen: </a:t>
            </a:r>
          </a:p>
          <a:p>
            <a:pPr algn="just">
              <a:lnSpc>
                <a:spcPts val="2990"/>
              </a:lnSpc>
              <a:spcBef>
                <a:spcPct val="0"/>
              </a:spcBef>
            </a:pPr>
            <a:endParaRPr lang="en-US" sz="2300" b="1" u="none" strike="noStrike">
              <a:solidFill>
                <a:srgbClr val="000000"/>
              </a:solidFill>
              <a:latin typeface="Poppins Bold"/>
              <a:ea typeface="Poppins Bold"/>
              <a:cs typeface="Poppins Bold"/>
              <a:sym typeface="Poppins Bold"/>
            </a:endParaRPr>
          </a:p>
          <a:p>
            <a:pPr marL="496571" lvl="1" indent="-248285" algn="just">
              <a:lnSpc>
                <a:spcPts val="2990"/>
              </a:lnSpc>
              <a:spcBef>
                <a:spcPct val="0"/>
              </a:spcBef>
              <a:buFont typeface="Arial"/>
              <a:buChar char="•"/>
            </a:pPr>
            <a:r>
              <a:rPr lang="en-US" sz="2300" u="none" strike="noStrike">
                <a:solidFill>
                  <a:srgbClr val="000000"/>
                </a:solidFill>
                <a:latin typeface="Poppins"/>
                <a:ea typeface="Poppins"/>
                <a:cs typeface="Poppins"/>
                <a:sym typeface="Poppins"/>
              </a:rPr>
              <a:t>Verständnis für den kompetenzbasierten Einstellungsprozess, indem wir erfahren, wie die digitale Transformation die Einstellungspraktiken in Unternehmen verändert.</a:t>
            </a:r>
          </a:p>
          <a:p>
            <a:pPr algn="just">
              <a:lnSpc>
                <a:spcPts val="2990"/>
              </a:lnSpc>
              <a:spcBef>
                <a:spcPct val="0"/>
              </a:spcBef>
            </a:pPr>
            <a:endParaRPr lang="en-US" sz="2300" u="none" strike="noStrike">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u="none" strike="noStrike">
                <a:solidFill>
                  <a:srgbClr val="000000"/>
                </a:solidFill>
                <a:latin typeface="Poppins"/>
                <a:ea typeface="Poppins"/>
                <a:cs typeface="Poppins"/>
                <a:sym typeface="Poppins"/>
              </a:rPr>
              <a:t>Erforschung der Rolle des Wohlbefindens am Arbeitsplatz, indem untersucht wird, wie Unternehmen KI und andere Tools einsetzen, um das Wohlbefinden am Arbeitsplatz zu steigern.</a:t>
            </a:r>
          </a:p>
          <a:p>
            <a:pPr algn="just">
              <a:lnSpc>
                <a:spcPts val="2990"/>
              </a:lnSpc>
              <a:spcBef>
                <a:spcPct val="0"/>
              </a:spcBef>
            </a:pPr>
            <a:endParaRPr lang="en-US" sz="2300" u="none" strike="noStrike">
              <a:solidFill>
                <a:srgbClr val="000000"/>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4178655"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a:grpSpLocks noChangeAspect="1"/>
          </p:cNvGrpSpPr>
          <p:nvPr/>
        </p:nvGrpSpPr>
        <p:grpSpPr>
          <a:xfrm>
            <a:off x="-3755300" y="0"/>
            <a:ext cx="8713725" cy="10289235"/>
            <a:chOff x="0" y="0"/>
            <a:chExt cx="21042033" cy="24846598"/>
          </a:xfrm>
        </p:grpSpPr>
        <p:sp>
          <p:nvSpPr>
            <p:cNvPr id="4" name="Freeform 4"/>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de-DE"/>
            </a:p>
          </p:txBody>
        </p:sp>
      </p:grpSp>
      <p:sp>
        <p:nvSpPr>
          <p:cNvPr id="5" name="Freeform 5"/>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sp>
        <p:nvSpPr>
          <p:cNvPr id="6" name="Freeform 6"/>
          <p:cNvSpPr/>
          <p:nvPr/>
        </p:nvSpPr>
        <p:spPr>
          <a:xfrm>
            <a:off x="8214322" y="3184218"/>
            <a:ext cx="7382452" cy="1656450"/>
          </a:xfrm>
          <a:custGeom>
            <a:avLst/>
            <a:gdLst/>
            <a:ahLst/>
            <a:cxnLst/>
            <a:rect l="l" t="t" r="r" b="b"/>
            <a:pathLst>
              <a:path w="7382452" h="1656450">
                <a:moveTo>
                  <a:pt x="0" y="0"/>
                </a:moveTo>
                <a:lnTo>
                  <a:pt x="7382452" y="0"/>
                </a:lnTo>
                <a:lnTo>
                  <a:pt x="7382452" y="1656450"/>
                </a:lnTo>
                <a:lnTo>
                  <a:pt x="0" y="1656450"/>
                </a:lnTo>
                <a:lnTo>
                  <a:pt x="0" y="0"/>
                </a:lnTo>
                <a:close/>
              </a:path>
            </a:pathLst>
          </a:custGeom>
          <a:blipFill>
            <a:blip r:embed="rId7"/>
            <a:stretch>
              <a:fillRect/>
            </a:stretch>
          </a:blipFill>
          <a:ln w="9525" cap="sq">
            <a:solidFill>
              <a:srgbClr val="000000"/>
            </a:solidFill>
            <a:prstDash val="solid"/>
            <a:miter/>
          </a:ln>
        </p:spPr>
        <p:txBody>
          <a:bodyPr/>
          <a:lstStyle/>
          <a:p>
            <a:endParaRPr lang="de-DE"/>
          </a:p>
        </p:txBody>
      </p:sp>
      <p:sp>
        <p:nvSpPr>
          <p:cNvPr id="7" name="TextBox 7"/>
          <p:cNvSpPr txBox="1"/>
          <p:nvPr/>
        </p:nvSpPr>
        <p:spPr>
          <a:xfrm>
            <a:off x="-1411889" y="1112582"/>
            <a:ext cx="8213485" cy="1731243"/>
          </a:xfrm>
          <a:prstGeom prst="rect">
            <a:avLst/>
          </a:prstGeom>
        </p:spPr>
        <p:txBody>
          <a:bodyPr lIns="0" tIns="0" rIns="0" bIns="0" rtlCol="0" anchor="t">
            <a:spAutoFit/>
          </a:bodyPr>
          <a:lstStyle/>
          <a:p>
            <a:pPr algn="r">
              <a:lnSpc>
                <a:spcPts val="4519"/>
              </a:lnSpc>
            </a:pPr>
            <a:r>
              <a:rPr lang="en-US" sz="3999" b="1" spc="-119" dirty="0">
                <a:solidFill>
                  <a:srgbClr val="002C47"/>
                </a:solidFill>
                <a:latin typeface="Poppins Bold"/>
                <a:ea typeface="Poppins Bold"/>
                <a:cs typeface="Poppins Bold"/>
                <a:sym typeface="Poppins Bold"/>
              </a:rPr>
              <a:t>2.1 </a:t>
            </a:r>
            <a:r>
              <a:rPr lang="en-US" sz="3999" b="1" spc="-119" dirty="0" err="1">
                <a:solidFill>
                  <a:srgbClr val="002C47"/>
                </a:solidFill>
                <a:latin typeface="Poppins Bold"/>
                <a:ea typeface="Poppins Bold"/>
                <a:cs typeface="Poppins Bold"/>
                <a:sym typeface="Poppins Bold"/>
              </a:rPr>
              <a:t>Einstellungs</a:t>
            </a:r>
            <a:r>
              <a:rPr lang="en-US" sz="3999" b="1" spc="-119" dirty="0">
                <a:solidFill>
                  <a:srgbClr val="002C47"/>
                </a:solidFill>
                <a:latin typeface="Poppins Bold"/>
                <a:ea typeface="Poppins Bold"/>
                <a:cs typeface="Poppins Bold"/>
                <a:sym typeface="Poppins Bold"/>
              </a:rPr>
              <a:t>- </a:t>
            </a:r>
          </a:p>
          <a:p>
            <a:pPr algn="r">
              <a:lnSpc>
                <a:spcPts val="4519"/>
              </a:lnSpc>
            </a:pPr>
            <a:r>
              <a:rPr lang="en-US" sz="3999" b="1" spc="-119" dirty="0" err="1">
                <a:solidFill>
                  <a:srgbClr val="002C47"/>
                </a:solidFill>
                <a:latin typeface="Poppins Bold"/>
                <a:ea typeface="Poppins Bold"/>
                <a:cs typeface="Poppins Bold"/>
                <a:sym typeface="Poppins Bold"/>
              </a:rPr>
              <a:t>prozess</a:t>
            </a:r>
            <a:r>
              <a:rPr lang="en-US" sz="3999" b="1" spc="-119" dirty="0">
                <a:solidFill>
                  <a:srgbClr val="002C47"/>
                </a:solidFill>
                <a:latin typeface="Poppins Bold"/>
                <a:ea typeface="Poppins Bold"/>
                <a:cs typeface="Poppins Bold"/>
                <a:sym typeface="Poppins Bold"/>
              </a:rPr>
              <a:t> </a:t>
            </a:r>
          </a:p>
          <a:p>
            <a:pPr marL="0" lvl="0" indent="0" algn="r">
              <a:lnSpc>
                <a:spcPts val="4519"/>
              </a:lnSpc>
              <a:spcBef>
                <a:spcPct val="0"/>
              </a:spcBef>
            </a:pPr>
            <a:endParaRPr lang="en-US" sz="3999" b="1" spc="-119" dirty="0">
              <a:solidFill>
                <a:srgbClr val="002C47"/>
              </a:solidFill>
              <a:latin typeface="Poppins Bold"/>
              <a:ea typeface="Poppins Bold"/>
              <a:cs typeface="Poppins Bold"/>
              <a:sym typeface="Poppins Bold"/>
            </a:endParaRPr>
          </a:p>
        </p:txBody>
      </p:sp>
      <p:sp>
        <p:nvSpPr>
          <p:cNvPr id="8" name="TextBox 8"/>
          <p:cNvSpPr txBox="1"/>
          <p:nvPr/>
        </p:nvSpPr>
        <p:spPr>
          <a:xfrm>
            <a:off x="6856025" y="91192"/>
            <a:ext cx="10099046" cy="3093026"/>
          </a:xfrm>
          <a:prstGeom prst="rect">
            <a:avLst/>
          </a:prstGeom>
        </p:spPr>
        <p:txBody>
          <a:bodyPr lIns="0" tIns="0" rIns="0" bIns="0" rtlCol="0" anchor="t">
            <a:spAutoFit/>
          </a:bodyPr>
          <a:lstStyle/>
          <a:p>
            <a:pPr marL="361942" lvl="1" indent="-180971" algn="just">
              <a:lnSpc>
                <a:spcPts val="2179"/>
              </a:lnSpc>
              <a:buFont typeface="Arial"/>
              <a:buChar char="•"/>
            </a:pPr>
            <a:r>
              <a:rPr lang="en-US" sz="1676" dirty="0">
                <a:solidFill>
                  <a:srgbClr val="000000"/>
                </a:solidFill>
                <a:latin typeface="Poppins"/>
                <a:ea typeface="Poppins"/>
                <a:cs typeface="Poppins"/>
                <a:sym typeface="Poppins"/>
              </a:rPr>
              <a:t>Was </a:t>
            </a:r>
            <a:r>
              <a:rPr lang="en-US" sz="1676" dirty="0" err="1">
                <a:solidFill>
                  <a:srgbClr val="000000"/>
                </a:solidFill>
                <a:latin typeface="Poppins"/>
                <a:ea typeface="Poppins"/>
                <a:cs typeface="Poppins"/>
                <a:sym typeface="Poppins"/>
              </a:rPr>
              <a:t>bedeutet</a:t>
            </a:r>
            <a:r>
              <a:rPr lang="en-US" sz="1676" dirty="0">
                <a:solidFill>
                  <a:srgbClr val="000000"/>
                </a:solidFill>
                <a:latin typeface="Poppins"/>
                <a:ea typeface="Poppins"/>
                <a:cs typeface="Poppins"/>
                <a:sym typeface="Poppins"/>
              </a:rPr>
              <a:t> es, Mitarbeiter </a:t>
            </a:r>
            <a:r>
              <a:rPr lang="en-US" sz="1676" dirty="0" err="1">
                <a:solidFill>
                  <a:srgbClr val="000000"/>
                </a:solidFill>
                <a:latin typeface="Poppins"/>
                <a:ea typeface="Poppins"/>
                <a:cs typeface="Poppins"/>
                <a:sym typeface="Poppins"/>
              </a:rPr>
              <a:t>einzustellen</a:t>
            </a:r>
            <a:r>
              <a:rPr lang="en-US" sz="1676" dirty="0">
                <a:solidFill>
                  <a:srgbClr val="000000"/>
                </a:solidFill>
                <a:latin typeface="Poppins"/>
                <a:ea typeface="Poppins"/>
                <a:cs typeface="Poppins"/>
                <a:sym typeface="Poppins"/>
              </a:rPr>
              <a:t>? </a:t>
            </a:r>
            <a:r>
              <a:rPr lang="en-US" sz="1676" dirty="0">
                <a:solidFill>
                  <a:srgbClr val="FF0000"/>
                </a:solidFill>
                <a:latin typeface="Poppins"/>
                <a:ea typeface="Poppins"/>
                <a:cs typeface="Poppins"/>
                <a:sym typeface="Poppins"/>
              </a:rPr>
              <a:t>Hamilton und Davison (2018) </a:t>
            </a:r>
            <a:r>
              <a:rPr lang="en-US" sz="1676" dirty="0" err="1">
                <a:solidFill>
                  <a:srgbClr val="FF0000"/>
                </a:solidFill>
                <a:latin typeface="Poppins"/>
                <a:ea typeface="Poppins"/>
                <a:cs typeface="Poppins"/>
                <a:sym typeface="Poppins"/>
              </a:rPr>
              <a:t>beschreiben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diesen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konventionellen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Einstellungsprozess</a:t>
            </a:r>
            <a:r>
              <a:rPr lang="en-US" sz="1676" dirty="0">
                <a:solidFill>
                  <a:srgbClr val="FF0000"/>
                </a:solidFill>
                <a:latin typeface="Poppins"/>
                <a:ea typeface="Poppins"/>
                <a:cs typeface="Poppins"/>
                <a:sym typeface="Poppins"/>
              </a:rPr>
              <a:t> in </a:t>
            </a:r>
            <a:r>
              <a:rPr lang="en-US" sz="1676" dirty="0" err="1">
                <a:solidFill>
                  <a:srgbClr val="FF0000"/>
                </a:solidFill>
                <a:latin typeface="Poppins"/>
                <a:ea typeface="Poppins"/>
                <a:cs typeface="Poppins"/>
                <a:sym typeface="Poppins"/>
              </a:rPr>
              <a:t>ihrem</a:t>
            </a:r>
            <a:r>
              <a:rPr lang="en-US" sz="1676" dirty="0">
                <a:solidFill>
                  <a:srgbClr val="FF0000"/>
                </a:solidFill>
                <a:latin typeface="Poppins"/>
                <a:ea typeface="Poppins"/>
                <a:cs typeface="Poppins"/>
                <a:sym typeface="Poppins"/>
              </a:rPr>
              <a:t> Artikel "The search for skills: Knowledge stars and innovation in the hiring process" (</a:t>
            </a:r>
            <a:r>
              <a:rPr lang="en-US" sz="1676" dirty="0" err="1">
                <a:solidFill>
                  <a:srgbClr val="FF0000"/>
                </a:solidFill>
                <a:latin typeface="Poppins"/>
                <a:ea typeface="Poppins"/>
                <a:cs typeface="Poppins"/>
                <a:sym typeface="Poppins"/>
              </a:rPr>
              <a:t>Wissensstars</a:t>
            </a:r>
            <a:r>
              <a:rPr lang="en-US" sz="1676" dirty="0">
                <a:solidFill>
                  <a:srgbClr val="FF0000"/>
                </a:solidFill>
                <a:latin typeface="Poppins"/>
                <a:ea typeface="Poppins"/>
                <a:cs typeface="Poppins"/>
                <a:sym typeface="Poppins"/>
              </a:rPr>
              <a:t> und Innovation </a:t>
            </a:r>
            <a:r>
              <a:rPr lang="en-US" sz="1676" dirty="0" err="1">
                <a:solidFill>
                  <a:srgbClr val="FF0000"/>
                </a:solidFill>
                <a:latin typeface="Poppins"/>
                <a:ea typeface="Poppins"/>
                <a:cs typeface="Poppins"/>
                <a:sym typeface="Poppins"/>
              </a:rPr>
              <a:t>im</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Einstellungsprozess</a:t>
            </a:r>
            <a:r>
              <a:rPr lang="en-US" sz="1676" dirty="0">
                <a:solidFill>
                  <a:srgbClr val="FF0000"/>
                </a:solidFill>
                <a:latin typeface="Poppins"/>
                <a:ea typeface="Poppins"/>
                <a:cs typeface="Poppins"/>
                <a:sym typeface="Poppins"/>
              </a:rPr>
              <a:t>) die </a:t>
            </a:r>
            <a:r>
              <a:rPr lang="en-US" sz="1676" dirty="0" err="1">
                <a:solidFill>
                  <a:srgbClr val="FF0000"/>
                </a:solidFill>
                <a:latin typeface="Poppins"/>
                <a:ea typeface="Poppins"/>
                <a:cs typeface="Poppins"/>
                <a:sym typeface="Poppins"/>
              </a:rPr>
              <a:t>Schritte</a:t>
            </a:r>
            <a:r>
              <a:rPr lang="en-US" sz="1676" dirty="0">
                <a:solidFill>
                  <a:srgbClr val="FF0000"/>
                </a:solidFill>
                <a:latin typeface="Poppins"/>
                <a:ea typeface="Poppins"/>
                <a:cs typeface="Poppins"/>
                <a:sym typeface="Poppins"/>
              </a:rPr>
              <a:t> auf, die </a:t>
            </a:r>
            <a:r>
              <a:rPr lang="en-US" sz="1676" dirty="0" err="1">
                <a:solidFill>
                  <a:srgbClr val="FF0000"/>
                </a:solidFill>
                <a:latin typeface="Poppins"/>
                <a:ea typeface="Poppins"/>
                <a:cs typeface="Poppins"/>
                <a:sym typeface="Poppins"/>
              </a:rPr>
              <a:t>erforderlich</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sind</a:t>
            </a:r>
            <a:r>
              <a:rPr lang="en-US" sz="1676" dirty="0">
                <a:solidFill>
                  <a:srgbClr val="FF0000"/>
                </a:solidFill>
                <a:latin typeface="Poppins"/>
                <a:ea typeface="Poppins"/>
                <a:cs typeface="Poppins"/>
                <a:sym typeface="Poppins"/>
              </a:rPr>
              <a:t>, um die </a:t>
            </a:r>
            <a:r>
              <a:rPr lang="en-US" sz="1676" dirty="0" err="1">
                <a:solidFill>
                  <a:srgbClr val="FF0000"/>
                </a:solidFill>
                <a:latin typeface="Poppins"/>
                <a:ea typeface="Poppins"/>
                <a:cs typeface="Poppins"/>
                <a:sym typeface="Poppins"/>
              </a:rPr>
              <a:t>richtigen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Kandidaten</a:t>
            </a:r>
            <a:r>
              <a:rPr lang="en-US" sz="1676" dirty="0">
                <a:solidFill>
                  <a:srgbClr val="FF0000"/>
                </a:solidFill>
                <a:latin typeface="Poppins"/>
                <a:ea typeface="Poppins"/>
                <a:cs typeface="Poppins"/>
                <a:sym typeface="Poppins"/>
              </a:rPr>
              <a:t> für die Stelle </a:t>
            </a:r>
            <a:r>
              <a:rPr lang="en-US" sz="1676" dirty="0" err="1">
                <a:solidFill>
                  <a:srgbClr val="FF0000"/>
                </a:solidFill>
                <a:latin typeface="Poppins"/>
                <a:ea typeface="Poppins"/>
                <a:cs typeface="Poppins"/>
                <a:sym typeface="Poppins"/>
              </a:rPr>
              <a:t>zu</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gewinnen</a:t>
            </a:r>
            <a:r>
              <a:rPr lang="en-US" sz="1676" dirty="0">
                <a:solidFill>
                  <a:srgbClr val="FF0000"/>
                </a:solidFill>
                <a:latin typeface="Poppins"/>
                <a:ea typeface="Poppins"/>
                <a:cs typeface="Poppins"/>
                <a:sym typeface="Poppins"/>
              </a:rPr>
              <a:t> und </a:t>
            </a:r>
            <a:r>
              <a:rPr lang="en-US" sz="1676" dirty="0" err="1">
                <a:solidFill>
                  <a:srgbClr val="FF0000"/>
                </a:solidFill>
                <a:latin typeface="Poppins"/>
                <a:ea typeface="Poppins"/>
                <a:cs typeface="Poppins"/>
                <a:sym typeface="Poppins"/>
              </a:rPr>
              <a:t>zu</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sichern</a:t>
            </a:r>
            <a:r>
              <a:rPr lang="en-US" sz="1676" dirty="0">
                <a:solidFill>
                  <a:srgbClr val="FF0000"/>
                </a:solidFill>
                <a:latin typeface="Poppins"/>
                <a:ea typeface="Poppins"/>
                <a:cs typeface="Poppins"/>
                <a:sym typeface="Poppins"/>
              </a:rPr>
              <a:t>.</a:t>
            </a:r>
          </a:p>
          <a:p>
            <a:pPr algn="just">
              <a:lnSpc>
                <a:spcPts val="2179"/>
              </a:lnSpc>
            </a:pPr>
            <a:endParaRPr lang="en-US" sz="1676" dirty="0">
              <a:solidFill>
                <a:srgbClr val="000000"/>
              </a:solidFill>
              <a:latin typeface="Poppins"/>
              <a:ea typeface="Poppins"/>
              <a:cs typeface="Poppins"/>
              <a:sym typeface="Poppins"/>
            </a:endParaRPr>
          </a:p>
          <a:p>
            <a:pPr marL="361942" lvl="1" indent="-180971" algn="just">
              <a:lnSpc>
                <a:spcPts val="2179"/>
              </a:lnSpc>
              <a:buFont typeface="Arial"/>
              <a:buChar char="•"/>
            </a:pPr>
            <a:r>
              <a:rPr lang="en-US" sz="1676" dirty="0">
                <a:solidFill>
                  <a:srgbClr val="000000"/>
                </a:solidFill>
                <a:latin typeface="Poppins"/>
                <a:ea typeface="Poppins"/>
                <a:cs typeface="Poppins"/>
                <a:sym typeface="Poppins"/>
              </a:rPr>
              <a:t>Der </a:t>
            </a:r>
            <a:r>
              <a:rPr lang="en-US" sz="1676" dirty="0" err="1">
                <a:solidFill>
                  <a:srgbClr val="000000"/>
                </a:solidFill>
                <a:latin typeface="Poppins"/>
                <a:ea typeface="Poppins"/>
                <a:cs typeface="Poppins"/>
                <a:sym typeface="Poppins"/>
              </a:rPr>
              <a:t>traditionelle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Rekrutierungsprozess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läuft</a:t>
            </a:r>
            <a:r>
              <a:rPr lang="en-US" sz="1676" dirty="0">
                <a:solidFill>
                  <a:srgbClr val="000000"/>
                </a:solidFill>
                <a:latin typeface="Poppins"/>
                <a:ea typeface="Poppins"/>
                <a:cs typeface="Poppins"/>
                <a:sym typeface="Poppins"/>
              </a:rPr>
              <a:t> in </a:t>
            </a:r>
            <a:r>
              <a:rPr lang="en-US" sz="1676" dirty="0" err="1">
                <a:solidFill>
                  <a:srgbClr val="000000"/>
                </a:solidFill>
                <a:latin typeface="Poppins"/>
                <a:ea typeface="Poppins"/>
                <a:cs typeface="Poppins"/>
                <a:sym typeface="Poppins"/>
              </a:rPr>
              <a:t>sechs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Schritten</a:t>
            </a:r>
            <a:r>
              <a:rPr lang="en-US" sz="1676" dirty="0">
                <a:solidFill>
                  <a:srgbClr val="000000"/>
                </a:solidFill>
                <a:latin typeface="Poppins"/>
                <a:ea typeface="Poppins"/>
                <a:cs typeface="Poppins"/>
                <a:sym typeface="Poppins"/>
              </a:rPr>
              <a:t> ab: Er </a:t>
            </a:r>
            <a:r>
              <a:rPr lang="en-US" sz="1676" dirty="0" err="1">
                <a:solidFill>
                  <a:srgbClr val="000000"/>
                </a:solidFill>
                <a:latin typeface="Poppins"/>
                <a:ea typeface="Poppins"/>
                <a:cs typeface="Poppins"/>
                <a:sym typeface="Poppins"/>
              </a:rPr>
              <a:t>beginnt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mit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einer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Personalanalyse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zur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Ermittlung</a:t>
            </a:r>
            <a:r>
              <a:rPr lang="en-US" sz="1676" dirty="0">
                <a:solidFill>
                  <a:srgbClr val="000000"/>
                </a:solidFill>
                <a:latin typeface="Poppins"/>
                <a:ea typeface="Poppins"/>
                <a:cs typeface="Poppins"/>
                <a:sym typeface="Poppins"/>
              </a:rPr>
              <a:t> des </a:t>
            </a:r>
            <a:r>
              <a:rPr lang="en-US" sz="1676" dirty="0" err="1">
                <a:solidFill>
                  <a:srgbClr val="000000"/>
                </a:solidFill>
                <a:latin typeface="Poppins"/>
                <a:ea typeface="Poppins"/>
                <a:cs typeface="Poppins"/>
                <a:sym typeface="Poppins"/>
              </a:rPr>
              <a:t>Personalbedarfs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gefolgt</a:t>
            </a:r>
            <a:r>
              <a:rPr lang="en-US" sz="1676" dirty="0">
                <a:solidFill>
                  <a:srgbClr val="000000"/>
                </a:solidFill>
                <a:latin typeface="Poppins"/>
                <a:ea typeface="Poppins"/>
                <a:cs typeface="Poppins"/>
                <a:sym typeface="Poppins"/>
              </a:rPr>
              <a:t> von der </a:t>
            </a:r>
            <a:r>
              <a:rPr lang="en-US" sz="1676" dirty="0" err="1">
                <a:solidFill>
                  <a:srgbClr val="000000"/>
                </a:solidFill>
                <a:latin typeface="Poppins"/>
                <a:ea typeface="Poppins"/>
                <a:cs typeface="Poppins"/>
                <a:sym typeface="Poppins"/>
              </a:rPr>
              <a:t>Anwerbung</a:t>
            </a:r>
            <a:r>
              <a:rPr lang="en-US" sz="1676" dirty="0">
                <a:solidFill>
                  <a:srgbClr val="000000"/>
                </a:solidFill>
                <a:latin typeface="Poppins"/>
                <a:ea typeface="Poppins"/>
                <a:cs typeface="Poppins"/>
                <a:sym typeface="Poppins"/>
              </a:rPr>
              <a:t> von </a:t>
            </a:r>
            <a:r>
              <a:rPr lang="en-US" sz="1676" dirty="0" err="1">
                <a:solidFill>
                  <a:srgbClr val="000000"/>
                </a:solidFill>
                <a:latin typeface="Poppins"/>
                <a:ea typeface="Poppins"/>
                <a:cs typeface="Poppins"/>
                <a:sym typeface="Poppins"/>
              </a:rPr>
              <a:t>Bewerbern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Anschließend</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werden</a:t>
            </a:r>
            <a:r>
              <a:rPr lang="en-US" sz="1676" dirty="0">
                <a:solidFill>
                  <a:srgbClr val="000000"/>
                </a:solidFill>
                <a:latin typeface="Poppins"/>
                <a:ea typeface="Poppins"/>
                <a:cs typeface="Poppins"/>
                <a:sym typeface="Poppins"/>
              </a:rPr>
              <a:t> die </a:t>
            </a:r>
            <a:r>
              <a:rPr lang="en-US" sz="1676" dirty="0" err="1">
                <a:solidFill>
                  <a:srgbClr val="000000"/>
                </a:solidFill>
                <a:latin typeface="Poppins"/>
                <a:ea typeface="Poppins"/>
                <a:cs typeface="Poppins"/>
                <a:sym typeface="Poppins"/>
              </a:rPr>
              <a:t>Kandidaten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gesichtet</a:t>
            </a:r>
            <a:r>
              <a:rPr lang="en-US" sz="1676" dirty="0">
                <a:solidFill>
                  <a:srgbClr val="000000"/>
                </a:solidFill>
                <a:latin typeface="Poppins"/>
                <a:ea typeface="Poppins"/>
                <a:cs typeface="Poppins"/>
                <a:sym typeface="Poppins"/>
              </a:rPr>
              <a:t>, um den </a:t>
            </a:r>
            <a:r>
              <a:rPr lang="en-US" sz="1676" dirty="0" err="1">
                <a:solidFill>
                  <a:srgbClr val="000000"/>
                </a:solidFill>
                <a:latin typeface="Poppins"/>
                <a:ea typeface="Poppins"/>
                <a:cs typeface="Poppins"/>
                <a:sym typeface="Poppins"/>
              </a:rPr>
              <a:t>Bewerberpool</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zu</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filtern</a:t>
            </a:r>
            <a:r>
              <a:rPr lang="en-US" sz="1676" dirty="0">
                <a:solidFill>
                  <a:srgbClr val="000000"/>
                </a:solidFill>
                <a:latin typeface="Poppins"/>
                <a:ea typeface="Poppins"/>
                <a:cs typeface="Poppins"/>
                <a:sym typeface="Poppins"/>
              </a:rPr>
              <a:t>, und die am </a:t>
            </a:r>
            <a:r>
              <a:rPr lang="en-US" sz="1676" dirty="0" err="1">
                <a:solidFill>
                  <a:srgbClr val="000000"/>
                </a:solidFill>
                <a:latin typeface="Poppins"/>
                <a:ea typeface="Poppins"/>
                <a:cs typeface="Poppins"/>
                <a:sym typeface="Poppins"/>
              </a:rPr>
              <a:t>besten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geeigneten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Personen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werden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ausgewählt</a:t>
            </a:r>
            <a:r>
              <a:rPr lang="en-US" sz="1676" dirty="0">
                <a:solidFill>
                  <a:srgbClr val="000000"/>
                </a:solidFill>
                <a:latin typeface="Poppins"/>
                <a:ea typeface="Poppins"/>
                <a:cs typeface="Poppins"/>
                <a:sym typeface="Poppins"/>
              </a:rPr>
              <a:t>. </a:t>
            </a:r>
          </a:p>
          <a:p>
            <a:pPr algn="just">
              <a:lnSpc>
                <a:spcPts val="2179"/>
              </a:lnSpc>
            </a:pPr>
            <a:endParaRPr lang="en-US" sz="1676" dirty="0">
              <a:solidFill>
                <a:srgbClr val="000000"/>
              </a:solidFill>
              <a:latin typeface="Poppins"/>
              <a:ea typeface="Poppins"/>
              <a:cs typeface="Poppins"/>
              <a:sym typeface="Poppins"/>
            </a:endParaRPr>
          </a:p>
        </p:txBody>
      </p:sp>
      <p:sp>
        <p:nvSpPr>
          <p:cNvPr id="9" name="TextBox 9"/>
          <p:cNvSpPr txBox="1"/>
          <p:nvPr/>
        </p:nvSpPr>
        <p:spPr>
          <a:xfrm>
            <a:off x="7010400" y="5295900"/>
            <a:ext cx="10099046" cy="3939412"/>
          </a:xfrm>
          <a:prstGeom prst="rect">
            <a:avLst/>
          </a:prstGeom>
        </p:spPr>
        <p:txBody>
          <a:bodyPr lIns="0" tIns="0" rIns="0" bIns="0" rtlCol="0" anchor="t">
            <a:spAutoFit/>
          </a:bodyPr>
          <a:lstStyle/>
          <a:p>
            <a:pPr marL="361941" lvl="1" indent="-180971" algn="just">
              <a:lnSpc>
                <a:spcPts val="2179"/>
              </a:lnSpc>
              <a:buFont typeface="Arial"/>
              <a:buChar char="•"/>
            </a:pPr>
            <a:r>
              <a:rPr lang="en-US" sz="1676" dirty="0">
                <a:solidFill>
                  <a:srgbClr val="000000"/>
                </a:solidFill>
                <a:latin typeface="Poppins"/>
                <a:ea typeface="Poppins"/>
                <a:cs typeface="Poppins"/>
                <a:sym typeface="Poppins"/>
              </a:rPr>
              <a:t>Die </a:t>
            </a:r>
            <a:r>
              <a:rPr lang="en-US" sz="1676" dirty="0" err="1">
                <a:solidFill>
                  <a:srgbClr val="000000"/>
                </a:solidFill>
                <a:latin typeface="Poppins"/>
                <a:ea typeface="Poppins"/>
                <a:cs typeface="Poppins"/>
                <a:sym typeface="Poppins"/>
              </a:rPr>
              <a:t>Unternehmen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müssen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genau</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wissen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welche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Qualifikationen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sie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suchen</a:t>
            </a:r>
            <a:r>
              <a:rPr lang="en-US" sz="1676" dirty="0">
                <a:solidFill>
                  <a:srgbClr val="000000"/>
                </a:solidFill>
                <a:latin typeface="Poppins"/>
                <a:ea typeface="Poppins"/>
                <a:cs typeface="Poppins"/>
                <a:sym typeface="Poppins"/>
              </a:rPr>
              <a:t>. Es </a:t>
            </a:r>
            <a:r>
              <a:rPr lang="en-US" sz="1676" dirty="0" err="1">
                <a:solidFill>
                  <a:srgbClr val="000000"/>
                </a:solidFill>
                <a:latin typeface="Poppins"/>
                <a:ea typeface="Poppins"/>
                <a:cs typeface="Poppins"/>
                <a:sym typeface="Poppins"/>
              </a:rPr>
              <a:t>kann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auch</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notwendig</a:t>
            </a:r>
            <a:r>
              <a:rPr lang="en-US" sz="1676" dirty="0">
                <a:solidFill>
                  <a:srgbClr val="000000"/>
                </a:solidFill>
                <a:latin typeface="Poppins"/>
                <a:ea typeface="Poppins"/>
                <a:cs typeface="Poppins"/>
                <a:sym typeface="Poppins"/>
              </a:rPr>
              <a:t> sein, </a:t>
            </a:r>
            <a:r>
              <a:rPr lang="en-US" sz="1676" dirty="0" err="1">
                <a:solidFill>
                  <a:srgbClr val="000000"/>
                </a:solidFill>
                <a:latin typeface="Poppins"/>
                <a:ea typeface="Poppins"/>
                <a:cs typeface="Poppins"/>
                <a:sym typeface="Poppins"/>
              </a:rPr>
              <a:t>vorausschauend</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zu</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handeln</a:t>
            </a:r>
            <a:r>
              <a:rPr lang="en-US" sz="1676" dirty="0">
                <a:solidFill>
                  <a:srgbClr val="000000"/>
                </a:solidFill>
                <a:latin typeface="Poppins"/>
                <a:ea typeface="Poppins"/>
                <a:cs typeface="Poppins"/>
                <a:sym typeface="Poppins"/>
              </a:rPr>
              <a:t> und den </a:t>
            </a:r>
            <a:r>
              <a:rPr lang="en-US" sz="1676" dirty="0" err="1">
                <a:solidFill>
                  <a:srgbClr val="000000"/>
                </a:solidFill>
                <a:latin typeface="Poppins"/>
                <a:ea typeface="Poppins"/>
                <a:cs typeface="Poppins"/>
                <a:sym typeface="Poppins"/>
              </a:rPr>
              <a:t>künftigen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Bedarf</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vorherzusagen</a:t>
            </a:r>
            <a:r>
              <a:rPr lang="en-US" sz="1676" dirty="0">
                <a:solidFill>
                  <a:srgbClr val="000000"/>
                </a:solidFill>
                <a:latin typeface="Poppins"/>
                <a:ea typeface="Poppins"/>
                <a:cs typeface="Poppins"/>
                <a:sym typeface="Poppins"/>
              </a:rPr>
              <a:t>. </a:t>
            </a:r>
          </a:p>
          <a:p>
            <a:pPr algn="just">
              <a:lnSpc>
                <a:spcPts val="2179"/>
              </a:lnSpc>
            </a:pPr>
            <a:endParaRPr lang="en-US" sz="1676" dirty="0">
              <a:solidFill>
                <a:srgbClr val="000000"/>
              </a:solidFill>
              <a:latin typeface="Poppins"/>
              <a:ea typeface="Poppins"/>
              <a:cs typeface="Poppins"/>
              <a:sym typeface="Poppins"/>
            </a:endParaRPr>
          </a:p>
          <a:p>
            <a:pPr algn="just">
              <a:lnSpc>
                <a:spcPts val="2179"/>
              </a:lnSpc>
            </a:pPr>
            <a:r>
              <a:rPr lang="en-US" sz="1676" b="1" dirty="0" err="1">
                <a:solidFill>
                  <a:srgbClr val="00BF63"/>
                </a:solidFill>
                <a:latin typeface="Poppins Bold"/>
                <a:ea typeface="Poppins Bold"/>
                <a:cs typeface="Poppins Bold"/>
                <a:sym typeface="Poppins Bold"/>
              </a:rPr>
              <a:t>Übung</a:t>
            </a:r>
            <a:r>
              <a:rPr lang="en-US" sz="1676" b="1" dirty="0">
                <a:solidFill>
                  <a:srgbClr val="00BF63"/>
                </a:solidFill>
                <a:latin typeface="Poppins Bold"/>
                <a:ea typeface="Poppins Bold"/>
                <a:cs typeface="Poppins Bold"/>
                <a:sym typeface="Poppins Bold"/>
              </a:rPr>
              <a:t>:</a:t>
            </a:r>
          </a:p>
          <a:p>
            <a:pPr algn="just">
              <a:lnSpc>
                <a:spcPts val="2179"/>
              </a:lnSpc>
            </a:pP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Nehmen</a:t>
            </a:r>
            <a:r>
              <a:rPr lang="en-US" sz="1676" b="1" dirty="0">
                <a:solidFill>
                  <a:srgbClr val="00BF63"/>
                </a:solidFill>
                <a:latin typeface="Poppins Bold"/>
                <a:ea typeface="Poppins Bold"/>
                <a:cs typeface="Poppins Bold"/>
                <a:sym typeface="Poppins Bold"/>
              </a:rPr>
              <a:t> Sie </a:t>
            </a:r>
            <a:r>
              <a:rPr lang="en-US" sz="1676" b="1" dirty="0" err="1">
                <a:solidFill>
                  <a:srgbClr val="00BF63"/>
                </a:solidFill>
                <a:latin typeface="Poppins Bold"/>
                <a:ea typeface="Poppins Bold"/>
                <a:cs typeface="Poppins Bold"/>
                <a:sym typeface="Poppins Bold"/>
              </a:rPr>
              <a:t>Ihr</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Unternehmen</a:t>
            </a:r>
            <a:r>
              <a:rPr lang="en-US" sz="1676" b="1" dirty="0">
                <a:solidFill>
                  <a:srgbClr val="00BF63"/>
                </a:solidFill>
                <a:latin typeface="Poppins Bold"/>
                <a:ea typeface="Poppins Bold"/>
                <a:cs typeface="Poppins Bold"/>
                <a:sym typeface="Poppins Bold"/>
              </a:rPr>
              <a:t> und </a:t>
            </a:r>
            <a:r>
              <a:rPr lang="en-US" sz="1676" b="1" dirty="0" err="1">
                <a:solidFill>
                  <a:srgbClr val="00BF63"/>
                </a:solidFill>
                <a:latin typeface="Poppins Bold"/>
                <a:ea typeface="Poppins Bold"/>
                <a:cs typeface="Poppins Bold"/>
                <a:sym typeface="Poppins Bold"/>
              </a:rPr>
              <a:t>denken</a:t>
            </a:r>
            <a:r>
              <a:rPr lang="en-US" sz="1676" b="1" dirty="0">
                <a:solidFill>
                  <a:srgbClr val="00BF63"/>
                </a:solidFill>
                <a:latin typeface="Poppins Bold"/>
                <a:ea typeface="Poppins Bold"/>
                <a:cs typeface="Poppins Bold"/>
                <a:sym typeface="Poppins Bold"/>
              </a:rPr>
              <a:t> Sie </a:t>
            </a:r>
            <a:r>
              <a:rPr lang="en-US" sz="1676" b="1" dirty="0" err="1">
                <a:solidFill>
                  <a:srgbClr val="00BF63"/>
                </a:solidFill>
                <a:latin typeface="Poppins Bold"/>
                <a:ea typeface="Poppins Bold"/>
                <a:cs typeface="Poppins Bold"/>
                <a:sym typeface="Poppins Bold"/>
              </a:rPr>
              <a:t>darüber</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nach</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welche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Qualifikationen</a:t>
            </a:r>
            <a:r>
              <a:rPr lang="en-US" sz="1676" b="1" dirty="0">
                <a:solidFill>
                  <a:srgbClr val="00BF63"/>
                </a:solidFill>
                <a:latin typeface="Poppins Bold"/>
                <a:ea typeface="Poppins Bold"/>
                <a:cs typeface="Poppins Bold"/>
                <a:sym typeface="Poppins Bold"/>
              </a:rPr>
              <a:t> Sie </a:t>
            </a:r>
            <a:r>
              <a:rPr lang="en-US" sz="1676" b="1" dirty="0" err="1">
                <a:solidFill>
                  <a:srgbClr val="00BF63"/>
                </a:solidFill>
                <a:latin typeface="Poppins Bold"/>
                <a:ea typeface="Poppins Bold"/>
                <a:cs typeface="Poppins Bold"/>
                <a:sym typeface="Poppins Bold"/>
              </a:rPr>
              <a:t>im</a:t>
            </a:r>
            <a:r>
              <a:rPr lang="en-US" sz="1676" b="1" dirty="0">
                <a:solidFill>
                  <a:srgbClr val="00BF63"/>
                </a:solidFill>
                <a:latin typeface="Poppins Bold"/>
                <a:ea typeface="Poppins Bold"/>
                <a:cs typeface="Poppins Bold"/>
                <a:sym typeface="Poppins Bold"/>
              </a:rPr>
              <a:t> Jahr 2030 und </a:t>
            </a:r>
            <a:r>
              <a:rPr lang="en-US" sz="1676" b="1" dirty="0" err="1">
                <a:solidFill>
                  <a:srgbClr val="00BF63"/>
                </a:solidFill>
                <a:latin typeface="Poppins Bold"/>
                <a:ea typeface="Poppins Bold"/>
                <a:cs typeface="Poppins Bold"/>
                <a:sym typeface="Poppins Bold"/>
              </a:rPr>
              <a:t>im</a:t>
            </a:r>
            <a:r>
              <a:rPr lang="en-US" sz="1676" b="1" dirty="0">
                <a:solidFill>
                  <a:srgbClr val="00BF63"/>
                </a:solidFill>
                <a:latin typeface="Poppins Bold"/>
                <a:ea typeface="Poppins Bold"/>
                <a:cs typeface="Poppins Bold"/>
                <a:sym typeface="Poppins Bold"/>
              </a:rPr>
              <a:t> Jahr 2040 </a:t>
            </a:r>
            <a:r>
              <a:rPr lang="en-US" sz="1676" b="1" dirty="0" err="1">
                <a:solidFill>
                  <a:srgbClr val="00BF63"/>
                </a:solidFill>
                <a:latin typeface="Poppins Bold"/>
                <a:ea typeface="Poppins Bold"/>
                <a:cs typeface="Poppins Bold"/>
                <a:sym typeface="Poppins Bold"/>
              </a:rPr>
              <a:t>benötigen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könnten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Welche</a:t>
            </a:r>
            <a:r>
              <a:rPr lang="en-US" sz="1676" b="1" dirty="0">
                <a:solidFill>
                  <a:srgbClr val="00BF63"/>
                </a:solidFill>
                <a:latin typeface="Poppins Bold"/>
                <a:ea typeface="Poppins Bold"/>
                <a:cs typeface="Poppins Bold"/>
                <a:sym typeface="Poppins Bold"/>
              </a:rPr>
              <a:t> Art von </a:t>
            </a:r>
            <a:r>
              <a:rPr lang="en-US" sz="1676" b="1" dirty="0" err="1">
                <a:solidFill>
                  <a:srgbClr val="00BF63"/>
                </a:solidFill>
                <a:latin typeface="Poppins Bold"/>
                <a:ea typeface="Poppins Bold"/>
                <a:cs typeface="Poppins Bold"/>
                <a:sym typeface="Poppins Bold"/>
              </a:rPr>
              <a:t>Dienstleistungen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werden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angeboten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werden</a:t>
            </a:r>
            <a:r>
              <a:rPr lang="en-US" sz="1676" b="1" dirty="0">
                <a:solidFill>
                  <a:srgbClr val="00BF63"/>
                </a:solidFill>
                <a:latin typeface="Poppins Bold"/>
                <a:ea typeface="Poppins Bold"/>
                <a:cs typeface="Poppins Bold"/>
                <a:sym typeface="Poppins Bold"/>
              </a:rPr>
              <a:t>, und </a:t>
            </a:r>
            <a:r>
              <a:rPr lang="en-US" sz="1676" b="1" dirty="0" err="1">
                <a:solidFill>
                  <a:srgbClr val="00BF63"/>
                </a:solidFill>
                <a:latin typeface="Poppins Bold"/>
                <a:ea typeface="Poppins Bold"/>
                <a:cs typeface="Poppins Bold"/>
                <a:sym typeface="Poppins Bold"/>
              </a:rPr>
              <a:t>welche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Qualifikationen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sind</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erforderlich</a:t>
            </a:r>
            <a:r>
              <a:rPr lang="en-US" sz="1676" b="1" dirty="0">
                <a:solidFill>
                  <a:srgbClr val="00BF63"/>
                </a:solidFill>
                <a:latin typeface="Poppins Bold"/>
                <a:ea typeface="Poppins Bold"/>
                <a:cs typeface="Poppins Bold"/>
                <a:sym typeface="Poppins Bold"/>
              </a:rPr>
              <a:t>, um </a:t>
            </a:r>
            <a:r>
              <a:rPr lang="en-US" sz="1676" b="1" dirty="0" err="1">
                <a:solidFill>
                  <a:srgbClr val="00BF63"/>
                </a:solidFill>
                <a:latin typeface="Poppins Bold"/>
                <a:ea typeface="Poppins Bold"/>
                <a:cs typeface="Poppins Bold"/>
                <a:sym typeface="Poppins Bold"/>
              </a:rPr>
              <a:t>diese</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Dienstleistungen</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zu</a:t>
            </a:r>
            <a:r>
              <a:rPr lang="en-US" sz="1676" b="1" dirty="0">
                <a:solidFill>
                  <a:srgbClr val="00BF63"/>
                </a:solidFill>
                <a:latin typeface="Poppins Bold"/>
                <a:ea typeface="Poppins Bold"/>
                <a:cs typeface="Poppins Bold"/>
                <a:sym typeface="Poppins Bold"/>
              </a:rPr>
              <a:t> </a:t>
            </a:r>
            <a:r>
              <a:rPr lang="en-US" sz="1676" b="1" dirty="0" err="1">
                <a:solidFill>
                  <a:srgbClr val="00BF63"/>
                </a:solidFill>
                <a:latin typeface="Poppins Bold"/>
                <a:ea typeface="Poppins Bold"/>
                <a:cs typeface="Poppins Bold"/>
                <a:sym typeface="Poppins Bold"/>
              </a:rPr>
              <a:t>erbringen</a:t>
            </a:r>
            <a:r>
              <a:rPr lang="en-US" sz="1676" b="1" dirty="0">
                <a:solidFill>
                  <a:srgbClr val="00BF63"/>
                </a:solidFill>
                <a:latin typeface="Poppins Bold"/>
                <a:ea typeface="Poppins Bold"/>
                <a:cs typeface="Poppins Bold"/>
                <a:sym typeface="Poppins Bold"/>
              </a:rPr>
              <a:t>. </a:t>
            </a:r>
          </a:p>
          <a:p>
            <a:pPr algn="just">
              <a:lnSpc>
                <a:spcPts val="2179"/>
              </a:lnSpc>
            </a:pPr>
            <a:endParaRPr lang="en-US" sz="1676" b="1" dirty="0">
              <a:solidFill>
                <a:srgbClr val="00BF63"/>
              </a:solidFill>
              <a:latin typeface="Poppins Bold"/>
              <a:ea typeface="Poppins Bold"/>
              <a:cs typeface="Poppins Bold"/>
              <a:sym typeface="Poppins Bold"/>
            </a:endParaRPr>
          </a:p>
          <a:p>
            <a:pPr marL="361941" lvl="1" indent="-180971" algn="just">
              <a:lnSpc>
                <a:spcPts val="2179"/>
              </a:lnSpc>
              <a:buFont typeface="Arial"/>
              <a:buChar char="•"/>
            </a:pPr>
            <a:r>
              <a:rPr lang="en-US" sz="1676" dirty="0">
                <a:solidFill>
                  <a:srgbClr val="000000"/>
                </a:solidFill>
                <a:latin typeface="Poppins"/>
                <a:ea typeface="Poppins"/>
                <a:cs typeface="Poppins"/>
                <a:sym typeface="Poppins"/>
              </a:rPr>
              <a:t>Der </a:t>
            </a:r>
            <a:r>
              <a:rPr lang="en-US" sz="1676" dirty="0" err="1">
                <a:solidFill>
                  <a:srgbClr val="000000"/>
                </a:solidFill>
                <a:latin typeface="Poppins"/>
                <a:ea typeface="Poppins"/>
                <a:cs typeface="Poppins"/>
                <a:sym typeface="Poppins"/>
              </a:rPr>
              <a:t>Arbeitgeber</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möchte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vielleicht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wissen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welche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Personen</a:t>
            </a:r>
            <a:r>
              <a:rPr lang="en-US" sz="1676" dirty="0">
                <a:solidFill>
                  <a:srgbClr val="000000"/>
                </a:solidFill>
                <a:latin typeface="Poppins"/>
                <a:ea typeface="Poppins"/>
                <a:cs typeface="Poppins"/>
                <a:sym typeface="Poppins"/>
              </a:rPr>
              <a:t> er </a:t>
            </a:r>
            <a:r>
              <a:rPr lang="en-US" sz="1676" dirty="0" err="1">
                <a:solidFill>
                  <a:srgbClr val="000000"/>
                </a:solidFill>
                <a:latin typeface="Poppins"/>
                <a:ea typeface="Poppins"/>
                <a:cs typeface="Poppins"/>
                <a:sym typeface="Poppins"/>
              </a:rPr>
              <a:t>einstellen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soll</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wie</a:t>
            </a:r>
            <a:r>
              <a:rPr lang="en-US" sz="1676" dirty="0">
                <a:solidFill>
                  <a:srgbClr val="000000"/>
                </a:solidFill>
                <a:latin typeface="Poppins"/>
                <a:ea typeface="Poppins"/>
                <a:cs typeface="Poppins"/>
                <a:sym typeface="Poppins"/>
              </a:rPr>
              <a:t> die </a:t>
            </a:r>
            <a:r>
              <a:rPr lang="en-US" sz="1676" dirty="0" err="1">
                <a:solidFill>
                  <a:srgbClr val="000000"/>
                </a:solidFill>
                <a:latin typeface="Poppins"/>
                <a:ea typeface="Poppins"/>
                <a:cs typeface="Poppins"/>
                <a:sym typeface="Poppins"/>
              </a:rPr>
              <a:t>zukünftige</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Leistung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vorhergesagt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werden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kann</a:t>
            </a:r>
            <a:r>
              <a:rPr lang="en-US" sz="1676" dirty="0">
                <a:solidFill>
                  <a:srgbClr val="000000"/>
                </a:solidFill>
                <a:latin typeface="Poppins"/>
                <a:ea typeface="Poppins"/>
                <a:cs typeface="Poppins"/>
                <a:sym typeface="Poppins"/>
              </a:rPr>
              <a:t> (Tambe et al., 2019). Dies </a:t>
            </a:r>
            <a:r>
              <a:rPr lang="en-US" sz="1676" dirty="0" err="1">
                <a:solidFill>
                  <a:srgbClr val="000000"/>
                </a:solidFill>
                <a:latin typeface="Poppins"/>
                <a:ea typeface="Poppins"/>
                <a:cs typeface="Poppins"/>
                <a:sym typeface="Poppins"/>
              </a:rPr>
              <a:t>ist</a:t>
            </a:r>
            <a:r>
              <a:rPr lang="en-US" sz="1676" dirty="0">
                <a:solidFill>
                  <a:srgbClr val="000000"/>
                </a:solidFill>
                <a:latin typeface="Poppins"/>
                <a:ea typeface="Poppins"/>
                <a:cs typeface="Poppins"/>
                <a:sym typeface="Poppins"/>
              </a:rPr>
              <a:t> an </a:t>
            </a:r>
            <a:r>
              <a:rPr lang="en-US" sz="1676" dirty="0" err="1">
                <a:solidFill>
                  <a:srgbClr val="000000"/>
                </a:solidFill>
                <a:latin typeface="Poppins"/>
                <a:ea typeface="Poppins"/>
                <a:cs typeface="Poppins"/>
                <a:sym typeface="Poppins"/>
              </a:rPr>
              <a:t>sich</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schon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voreingenommen</a:t>
            </a:r>
            <a:r>
              <a:rPr lang="en-US" sz="1676" dirty="0">
                <a:solidFill>
                  <a:srgbClr val="000000"/>
                </a:solidFill>
                <a:latin typeface="Poppins"/>
                <a:ea typeface="Poppins"/>
                <a:cs typeface="Poppins"/>
                <a:sym typeface="Poppins"/>
              </a:rPr>
              <a:t>, da die </a:t>
            </a:r>
            <a:r>
              <a:rPr lang="en-US" sz="1676" dirty="0" err="1">
                <a:solidFill>
                  <a:srgbClr val="000000"/>
                </a:solidFill>
                <a:latin typeface="Poppins"/>
                <a:ea typeface="Poppins"/>
                <a:cs typeface="Poppins"/>
                <a:sym typeface="Poppins"/>
              </a:rPr>
              <a:t>Leistung</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ein</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unvollkommenes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Ergebnis</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ist</a:t>
            </a:r>
            <a:r>
              <a:rPr lang="en-US" sz="1676" dirty="0">
                <a:solidFill>
                  <a:srgbClr val="000000"/>
                </a:solidFill>
                <a:latin typeface="Poppins"/>
                <a:ea typeface="Poppins"/>
                <a:cs typeface="Poppins"/>
                <a:sym typeface="Poppins"/>
              </a:rPr>
              <a:t> und von </a:t>
            </a:r>
            <a:r>
              <a:rPr lang="en-US" sz="1676" dirty="0" err="1">
                <a:solidFill>
                  <a:srgbClr val="000000"/>
                </a:solidFill>
                <a:latin typeface="Poppins"/>
                <a:ea typeface="Poppins"/>
                <a:cs typeface="Poppins"/>
                <a:sym typeface="Poppins"/>
              </a:rPr>
              <a:t>historischen</a:t>
            </a:r>
            <a:r>
              <a:rPr lang="en-US" sz="1676" dirty="0">
                <a:solidFill>
                  <a:srgbClr val="000000"/>
                </a:solidFill>
                <a:latin typeface="Poppins"/>
                <a:ea typeface="Poppins"/>
                <a:cs typeface="Poppins"/>
                <a:sym typeface="Poppins"/>
              </a:rPr>
              <a:t> Daten </a:t>
            </a:r>
            <a:r>
              <a:rPr lang="en-US" sz="1676" dirty="0" err="1">
                <a:solidFill>
                  <a:srgbClr val="000000"/>
                </a:solidFill>
                <a:latin typeface="Poppins"/>
                <a:ea typeface="Poppins"/>
                <a:cs typeface="Poppins"/>
                <a:sym typeface="Poppins"/>
              </a:rPr>
              <a:t>abhängt</a:t>
            </a:r>
            <a:r>
              <a:rPr lang="en-US" sz="1676" dirty="0">
                <a:solidFill>
                  <a:srgbClr val="000000"/>
                </a:solidFill>
                <a:latin typeface="Poppins"/>
                <a:ea typeface="Poppins"/>
                <a:cs typeface="Poppins"/>
                <a:sym typeface="Poppins"/>
              </a:rPr>
              <a:t>, die oft </a:t>
            </a:r>
            <a:r>
              <a:rPr lang="en-US" sz="1676" dirty="0" err="1">
                <a:solidFill>
                  <a:srgbClr val="000000"/>
                </a:solidFill>
                <a:latin typeface="Poppins"/>
                <a:ea typeface="Poppins"/>
                <a:cs typeface="Poppins"/>
                <a:sym typeface="Poppins"/>
              </a:rPr>
              <a:t>unvollständig</a:t>
            </a:r>
            <a:r>
              <a:rPr lang="en-US" sz="1676" dirty="0">
                <a:solidFill>
                  <a:srgbClr val="000000"/>
                </a:solidFill>
                <a:latin typeface="Poppins"/>
                <a:ea typeface="Poppins"/>
                <a:cs typeface="Poppins"/>
                <a:sym typeface="Poppins"/>
              </a:rPr>
              <a:t> und </a:t>
            </a:r>
            <a:r>
              <a:rPr lang="en-US" sz="1676" dirty="0" err="1">
                <a:solidFill>
                  <a:srgbClr val="000000"/>
                </a:solidFill>
                <a:latin typeface="Poppins"/>
                <a:ea typeface="Poppins"/>
                <a:cs typeface="Poppins"/>
                <a:sym typeface="Poppins"/>
              </a:rPr>
              <a:t>verzerrt</a:t>
            </a:r>
            <a:r>
              <a:rPr lang="en-US" sz="1676" dirty="0">
                <a:solidFill>
                  <a:srgbClr val="000000"/>
                </a:solidFill>
                <a:latin typeface="Poppins"/>
                <a:ea typeface="Poppins"/>
                <a:cs typeface="Poppins"/>
                <a:sym typeface="Poppins"/>
              </a:rPr>
              <a:t> </a:t>
            </a:r>
            <a:r>
              <a:rPr lang="en-US" sz="1676" dirty="0" err="1">
                <a:solidFill>
                  <a:srgbClr val="000000"/>
                </a:solidFill>
                <a:latin typeface="Poppins"/>
                <a:ea typeface="Poppins"/>
                <a:cs typeface="Poppins"/>
                <a:sym typeface="Poppins"/>
              </a:rPr>
              <a:t>sind</a:t>
            </a:r>
            <a:r>
              <a:rPr lang="en-US" sz="1676" dirty="0">
                <a:solidFill>
                  <a:srgbClr val="00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Darüber</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hinaus</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könnten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Arbeitgeber</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zögern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oder</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sogar</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gesetzlich</a:t>
            </a:r>
            <a:r>
              <a:rPr lang="en-US" sz="1676" dirty="0">
                <a:solidFill>
                  <a:srgbClr val="FF0000"/>
                </a:solidFill>
                <a:latin typeface="Poppins"/>
                <a:ea typeface="Poppins"/>
                <a:cs typeface="Poppins"/>
                <a:sym typeface="Poppins"/>
              </a:rPr>
              <a:t> verboten sein, Daten </a:t>
            </a:r>
            <a:r>
              <a:rPr lang="en-US" sz="1676" dirty="0" err="1">
                <a:solidFill>
                  <a:srgbClr val="FF0000"/>
                </a:solidFill>
                <a:latin typeface="Poppins"/>
                <a:ea typeface="Poppins"/>
                <a:cs typeface="Poppins"/>
                <a:sym typeface="Poppins"/>
              </a:rPr>
              <a:t>aus</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sozialen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Medien</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zu</a:t>
            </a:r>
            <a:r>
              <a:rPr lang="en-US" sz="1676" dirty="0">
                <a:solidFill>
                  <a:srgbClr val="FF0000"/>
                </a:solidFill>
                <a:latin typeface="Poppins"/>
                <a:ea typeface="Poppins"/>
                <a:cs typeface="Poppins"/>
                <a:sym typeface="Poppins"/>
              </a:rPr>
              <a:t> </a:t>
            </a:r>
            <a:r>
              <a:rPr lang="en-US" sz="1676" dirty="0" err="1">
                <a:solidFill>
                  <a:srgbClr val="FF0000"/>
                </a:solidFill>
                <a:latin typeface="Poppins"/>
                <a:ea typeface="Poppins"/>
                <a:cs typeface="Poppins"/>
                <a:sym typeface="Poppins"/>
              </a:rPr>
              <a:t>verwenden</a:t>
            </a:r>
            <a:r>
              <a:rPr lang="en-US" sz="1676" dirty="0">
                <a:solidFill>
                  <a:srgbClr val="FF0000"/>
                </a:solidFill>
                <a:latin typeface="Poppins"/>
                <a:ea typeface="Poppins"/>
                <a:cs typeface="Poppins"/>
                <a:sym typeface="Poppins"/>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a:off x="8779281" y="171376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Freeform 5"/>
          <p:cNvSpPr/>
          <p:nvPr/>
        </p:nvSpPr>
        <p:spPr>
          <a:xfrm>
            <a:off x="8779281" y="297531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6" name="Freeform 6"/>
          <p:cNvSpPr/>
          <p:nvPr/>
        </p:nvSpPr>
        <p:spPr>
          <a:xfrm>
            <a:off x="8779281" y="43339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7"/>
          <p:cNvSpPr/>
          <p:nvPr/>
        </p:nvSpPr>
        <p:spPr>
          <a:xfrm>
            <a:off x="8779281" y="569252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8" name="Freeform 8"/>
          <p:cNvSpPr/>
          <p:nvPr/>
        </p:nvSpPr>
        <p:spPr>
          <a:xfrm>
            <a:off x="8779281" y="70493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9" name="Freeform 9"/>
          <p:cNvSpPr/>
          <p:nvPr/>
        </p:nvSpPr>
        <p:spPr>
          <a:xfrm>
            <a:off x="8874421" y="18089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0" name="Freeform 10"/>
          <p:cNvSpPr/>
          <p:nvPr/>
        </p:nvSpPr>
        <p:spPr>
          <a:xfrm>
            <a:off x="8874421" y="307045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1" name="Freeform 11"/>
          <p:cNvSpPr/>
          <p:nvPr/>
        </p:nvSpPr>
        <p:spPr>
          <a:xfrm>
            <a:off x="8874421" y="44290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2" name="Freeform 12"/>
          <p:cNvSpPr/>
          <p:nvPr/>
        </p:nvSpPr>
        <p:spPr>
          <a:xfrm>
            <a:off x="8874421" y="578766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3" name="Freeform 13"/>
          <p:cNvSpPr/>
          <p:nvPr/>
        </p:nvSpPr>
        <p:spPr>
          <a:xfrm>
            <a:off x="8874421" y="71444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4" name="Freeform 14"/>
          <p:cNvSpPr/>
          <p:nvPr/>
        </p:nvSpPr>
        <p:spPr>
          <a:xfrm>
            <a:off x="8929967" y="186445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5" name="Freeform 15"/>
          <p:cNvSpPr/>
          <p:nvPr/>
        </p:nvSpPr>
        <p:spPr>
          <a:xfrm>
            <a:off x="8929967" y="312599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6" name="Freeform 16"/>
          <p:cNvSpPr/>
          <p:nvPr/>
        </p:nvSpPr>
        <p:spPr>
          <a:xfrm>
            <a:off x="8929967" y="44846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7" name="Freeform 17"/>
          <p:cNvSpPr/>
          <p:nvPr/>
        </p:nvSpPr>
        <p:spPr>
          <a:xfrm>
            <a:off x="8929967" y="5843206"/>
            <a:ext cx="960173" cy="960173"/>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8" name="Freeform 18"/>
          <p:cNvSpPr/>
          <p:nvPr/>
        </p:nvSpPr>
        <p:spPr>
          <a:xfrm>
            <a:off x="8929967" y="72000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19" name="Group 19"/>
          <p:cNvGrpSpPr/>
          <p:nvPr/>
        </p:nvGrpSpPr>
        <p:grpSpPr>
          <a:xfrm>
            <a:off x="-1352432" y="10016500"/>
            <a:ext cx="20973813" cy="734301"/>
            <a:chOff x="0" y="0"/>
            <a:chExt cx="11607985" cy="406400"/>
          </a:xfrm>
        </p:grpSpPr>
        <p:sp>
          <p:nvSpPr>
            <p:cNvPr id="20" name="Freeform 20"/>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1" name="TextBox 21"/>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479099" y="10016500"/>
            <a:ext cx="13310752" cy="734301"/>
            <a:chOff x="0" y="0"/>
            <a:chExt cx="7366854" cy="406400"/>
          </a:xfrm>
        </p:grpSpPr>
        <p:sp>
          <p:nvSpPr>
            <p:cNvPr id="23" name="Freeform 23"/>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4" name="TextBox 24"/>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121859" y="10016500"/>
            <a:ext cx="10025232" cy="734301"/>
            <a:chOff x="0" y="0"/>
            <a:chExt cx="5548478" cy="406400"/>
          </a:xfrm>
        </p:grpSpPr>
        <p:sp>
          <p:nvSpPr>
            <p:cNvPr id="26" name="Freeform 26"/>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7" name="TextBox 27"/>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8" name="Freeform 28"/>
          <p:cNvSpPr/>
          <p:nvPr/>
        </p:nvSpPr>
        <p:spPr>
          <a:xfrm>
            <a:off x="454579" y="3542727"/>
            <a:ext cx="7334559" cy="2931962"/>
          </a:xfrm>
          <a:custGeom>
            <a:avLst/>
            <a:gdLst/>
            <a:ahLst/>
            <a:cxnLst/>
            <a:rect l="l" t="t" r="r" b="b"/>
            <a:pathLst>
              <a:path w="7334559" h="2931962">
                <a:moveTo>
                  <a:pt x="0" y="0"/>
                </a:moveTo>
                <a:lnTo>
                  <a:pt x="7334559" y="0"/>
                </a:lnTo>
                <a:lnTo>
                  <a:pt x="7334559" y="2931962"/>
                </a:lnTo>
                <a:lnTo>
                  <a:pt x="0" y="2931962"/>
                </a:lnTo>
                <a:lnTo>
                  <a:pt x="0" y="0"/>
                </a:lnTo>
                <a:close/>
              </a:path>
            </a:pathLst>
          </a:custGeom>
          <a:blipFill>
            <a:blip r:embed="rId10"/>
            <a:stretch>
              <a:fillRect/>
            </a:stretch>
          </a:blipFill>
          <a:ln w="9525" cap="sq">
            <a:solidFill>
              <a:srgbClr val="000000"/>
            </a:solidFill>
            <a:prstDash val="solid"/>
            <a:miter/>
          </a:ln>
        </p:spPr>
        <p:txBody>
          <a:bodyPr/>
          <a:lstStyle/>
          <a:p>
            <a:endParaRPr lang="de-DE"/>
          </a:p>
        </p:txBody>
      </p:sp>
      <p:sp>
        <p:nvSpPr>
          <p:cNvPr id="29" name="TextBox 29"/>
          <p:cNvSpPr txBox="1"/>
          <p:nvPr/>
        </p:nvSpPr>
        <p:spPr>
          <a:xfrm>
            <a:off x="3789876" y="506631"/>
            <a:ext cx="10708249" cy="11976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2.2 Digitale Transformation in der Personalbeschaffung </a:t>
            </a:r>
          </a:p>
          <a:p>
            <a:pPr algn="ctr">
              <a:lnSpc>
                <a:spcPts val="4519"/>
              </a:lnSpc>
            </a:pPr>
            <a:endParaRPr lang="en-US" sz="3999" b="1" spc="-119">
              <a:solidFill>
                <a:srgbClr val="002C47"/>
              </a:solidFill>
              <a:latin typeface="Poppins Bold"/>
              <a:ea typeface="Poppins Bold"/>
              <a:cs typeface="Poppins Bold"/>
              <a:sym typeface="Poppins Bold"/>
            </a:endParaRPr>
          </a:p>
        </p:txBody>
      </p:sp>
      <p:sp>
        <p:nvSpPr>
          <p:cNvPr id="30" name="TextBox 30"/>
          <p:cNvSpPr txBox="1"/>
          <p:nvPr/>
        </p:nvSpPr>
        <p:spPr>
          <a:xfrm>
            <a:off x="10243950" y="1854927"/>
            <a:ext cx="7644352" cy="1282915"/>
          </a:xfrm>
          <a:prstGeom prst="rect">
            <a:avLst/>
          </a:prstGeom>
        </p:spPr>
        <p:txBody>
          <a:bodyPr lIns="0" tIns="0" rIns="0" bIns="0" rtlCol="0" anchor="t">
            <a:spAutoFit/>
          </a:bodyPr>
          <a:lstStyle/>
          <a:p>
            <a:pPr algn="l">
              <a:lnSpc>
                <a:spcPts val="2034"/>
              </a:lnSpc>
            </a:pPr>
            <a:r>
              <a:rPr lang="en-US" sz="1800" spc="-54" dirty="0">
                <a:solidFill>
                  <a:srgbClr val="000000"/>
                </a:solidFill>
                <a:latin typeface="Poppins"/>
                <a:ea typeface="Poppins"/>
                <a:cs typeface="Poppins"/>
                <a:sym typeface="Poppins"/>
              </a:rPr>
              <a:t>Der </a:t>
            </a:r>
            <a:r>
              <a:rPr lang="en-US" sz="1800" spc="-54" dirty="0" err="1">
                <a:solidFill>
                  <a:srgbClr val="000000"/>
                </a:solidFill>
                <a:latin typeface="Poppins"/>
                <a:ea typeface="Poppins"/>
                <a:cs typeface="Poppins"/>
                <a:sym typeface="Poppins"/>
              </a:rPr>
              <a:t>digitale</a:t>
            </a:r>
            <a:r>
              <a:rPr lang="en-US" sz="1800" spc="-54" dirty="0">
                <a:solidFill>
                  <a:srgbClr val="000000"/>
                </a:solidFill>
                <a:latin typeface="Poppins"/>
                <a:ea typeface="Poppins"/>
                <a:cs typeface="Poppins"/>
                <a:sym typeface="Poppins"/>
              </a:rPr>
              <a:t> Wandel in der </a:t>
            </a:r>
            <a:r>
              <a:rPr lang="en-US" sz="1800" spc="-54" dirty="0" err="1">
                <a:solidFill>
                  <a:srgbClr val="000000"/>
                </a:solidFill>
                <a:latin typeface="Poppins"/>
                <a:ea typeface="Poppins"/>
                <a:cs typeface="Poppins"/>
                <a:sym typeface="Poppins"/>
              </a:rPr>
              <a:t>Personalbeschaffung</a:t>
            </a:r>
            <a:r>
              <a:rPr lang="en-US" sz="1800" spc="-54" dirty="0">
                <a:solidFill>
                  <a:srgbClr val="000000"/>
                </a:solidFill>
                <a:latin typeface="Poppins"/>
                <a:ea typeface="Poppins"/>
                <a:cs typeface="Poppins"/>
                <a:sym typeface="Poppins"/>
              </a:rPr>
              <a:t> hat die Art und Weise </a:t>
            </a:r>
            <a:r>
              <a:rPr lang="en-US" sz="1800" spc="-54" dirty="0" err="1">
                <a:solidFill>
                  <a:srgbClr val="000000"/>
                </a:solidFill>
                <a:latin typeface="Poppins"/>
                <a:ea typeface="Poppins"/>
                <a:cs typeface="Poppins"/>
                <a:sym typeface="Poppins"/>
              </a:rPr>
              <a:t>verändert</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wie</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Unternehmen</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Talente</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anziehen</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bewerten</a:t>
            </a:r>
            <a:r>
              <a:rPr lang="en-US" sz="1800" spc="-54" dirty="0">
                <a:solidFill>
                  <a:srgbClr val="000000"/>
                </a:solidFill>
                <a:latin typeface="Poppins"/>
                <a:ea typeface="Poppins"/>
                <a:cs typeface="Poppins"/>
                <a:sym typeface="Poppins"/>
              </a:rPr>
              <a:t> und </a:t>
            </a:r>
            <a:r>
              <a:rPr lang="en-US" sz="1800" spc="-54" dirty="0" err="1">
                <a:solidFill>
                  <a:srgbClr val="000000"/>
                </a:solidFill>
                <a:latin typeface="Poppins"/>
                <a:ea typeface="Poppins"/>
                <a:cs typeface="Poppins"/>
                <a:sym typeface="Poppins"/>
              </a:rPr>
              <a:t>einstellen</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Im</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Allgemeinen</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ist</a:t>
            </a:r>
            <a:r>
              <a:rPr lang="en-US" sz="1800" spc="-54" dirty="0">
                <a:solidFill>
                  <a:srgbClr val="000000"/>
                </a:solidFill>
                <a:latin typeface="Poppins"/>
                <a:ea typeface="Poppins"/>
                <a:cs typeface="Poppins"/>
                <a:sym typeface="Poppins"/>
              </a:rPr>
              <a:t> der </a:t>
            </a:r>
            <a:r>
              <a:rPr lang="en-US" sz="1800" spc="-54" dirty="0" err="1">
                <a:solidFill>
                  <a:srgbClr val="000000"/>
                </a:solidFill>
                <a:latin typeface="Poppins"/>
                <a:ea typeface="Poppins"/>
                <a:cs typeface="Poppins"/>
                <a:sym typeface="Poppins"/>
              </a:rPr>
              <a:t>Einstellungsprozess</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effizienter</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geworden</a:t>
            </a:r>
            <a:r>
              <a:rPr lang="en-US" spc="-54" dirty="0">
                <a:solidFill>
                  <a:srgbClr val="000000"/>
                </a:solidFill>
                <a:latin typeface="Poppins"/>
                <a:ea typeface="Poppins"/>
                <a:cs typeface="Poppins"/>
                <a:sym typeface="Poppins"/>
              </a:rPr>
              <a:t>.</a:t>
            </a:r>
            <a:endParaRPr lang="en-US" sz="1800" spc="-54" dirty="0">
              <a:solidFill>
                <a:srgbClr val="000000"/>
              </a:solidFill>
              <a:latin typeface="Poppins"/>
              <a:ea typeface="Poppins"/>
              <a:cs typeface="Poppins"/>
              <a:sym typeface="Poppins"/>
            </a:endParaRPr>
          </a:p>
          <a:p>
            <a:pPr algn="l">
              <a:lnSpc>
                <a:spcPts val="2034"/>
              </a:lnSpc>
            </a:pPr>
            <a:endParaRPr lang="en-US" sz="1800" spc="-54" dirty="0">
              <a:solidFill>
                <a:srgbClr val="000000"/>
              </a:solidFill>
              <a:latin typeface="Poppins"/>
              <a:ea typeface="Poppins"/>
              <a:cs typeface="Poppins"/>
              <a:sym typeface="Poppins"/>
            </a:endParaRPr>
          </a:p>
        </p:txBody>
      </p:sp>
      <p:sp>
        <p:nvSpPr>
          <p:cNvPr id="31" name="TextBox 31"/>
          <p:cNvSpPr txBox="1"/>
          <p:nvPr/>
        </p:nvSpPr>
        <p:spPr>
          <a:xfrm>
            <a:off x="10243950" y="3116472"/>
            <a:ext cx="7644352" cy="539877"/>
          </a:xfrm>
          <a:prstGeom prst="rect">
            <a:avLst/>
          </a:prstGeom>
        </p:spPr>
        <p:txBody>
          <a:bodyPr lIns="0" tIns="0" rIns="0" bIns="0" rtlCol="0" anchor="t">
            <a:spAutoFit/>
          </a:bodyPr>
          <a:lstStyle/>
          <a:p>
            <a:pPr algn="l">
              <a:lnSpc>
                <a:spcPts val="2034"/>
              </a:lnSpc>
            </a:pPr>
            <a:r>
              <a:rPr lang="en-US" sz="1800" spc="-54" dirty="0">
                <a:solidFill>
                  <a:srgbClr val="000000"/>
                </a:solidFill>
                <a:latin typeface="Poppins"/>
                <a:ea typeface="Poppins"/>
                <a:cs typeface="Poppins"/>
                <a:sym typeface="Poppins"/>
              </a:rPr>
              <a:t>Zwei </a:t>
            </a:r>
            <a:r>
              <a:rPr lang="en-US" sz="1800" spc="-54" dirty="0" err="1">
                <a:solidFill>
                  <a:srgbClr val="000000"/>
                </a:solidFill>
                <a:latin typeface="Poppins"/>
                <a:ea typeface="Poppins"/>
                <a:cs typeface="Poppins"/>
                <a:sym typeface="Poppins"/>
              </a:rPr>
              <a:t>Schlüsselkomponenten</a:t>
            </a:r>
            <a:r>
              <a:rPr lang="en-US" sz="1800" spc="-54" dirty="0">
                <a:solidFill>
                  <a:srgbClr val="000000"/>
                </a:solidFill>
                <a:latin typeface="Poppins"/>
                <a:ea typeface="Poppins"/>
                <a:cs typeface="Poppins"/>
                <a:sym typeface="Poppins"/>
              </a:rPr>
              <a:t> dieses </a:t>
            </a:r>
            <a:r>
              <a:rPr lang="en-US" sz="1800" spc="-54" dirty="0" err="1">
                <a:solidFill>
                  <a:srgbClr val="000000"/>
                </a:solidFill>
                <a:latin typeface="Poppins"/>
                <a:ea typeface="Poppins"/>
                <a:cs typeface="Poppins"/>
                <a:sym typeface="Poppins"/>
              </a:rPr>
              <a:t>Wandels</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sind</a:t>
            </a:r>
            <a:r>
              <a:rPr lang="en-US" sz="1800" spc="-54" dirty="0">
                <a:solidFill>
                  <a:srgbClr val="000000"/>
                </a:solidFill>
                <a:latin typeface="Poppins"/>
                <a:ea typeface="Poppins"/>
                <a:cs typeface="Poppins"/>
                <a:sym typeface="Poppins"/>
              </a:rPr>
              <a:t> Applicant Tracking Systems (ATS) und die </a:t>
            </a:r>
            <a:r>
              <a:rPr lang="en-US" sz="1800" spc="-54" dirty="0" err="1">
                <a:solidFill>
                  <a:srgbClr val="000000"/>
                </a:solidFill>
                <a:latin typeface="Poppins"/>
                <a:ea typeface="Poppins"/>
                <a:cs typeface="Poppins"/>
                <a:sym typeface="Poppins"/>
              </a:rPr>
              <a:t>Nutzung</a:t>
            </a:r>
            <a:r>
              <a:rPr lang="en-US" sz="1800" spc="-54" dirty="0">
                <a:solidFill>
                  <a:srgbClr val="000000"/>
                </a:solidFill>
                <a:latin typeface="Poppins"/>
                <a:ea typeface="Poppins"/>
                <a:cs typeface="Poppins"/>
                <a:sym typeface="Poppins"/>
              </a:rPr>
              <a:t> von </a:t>
            </a:r>
            <a:r>
              <a:rPr lang="en-US" sz="1800" spc="-54" dirty="0" err="1">
                <a:solidFill>
                  <a:srgbClr val="000000"/>
                </a:solidFill>
                <a:latin typeface="Poppins"/>
                <a:ea typeface="Poppins"/>
                <a:cs typeface="Poppins"/>
                <a:sym typeface="Poppins"/>
              </a:rPr>
              <a:t>sozialen</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Medien</a:t>
            </a:r>
            <a:r>
              <a:rPr lang="en-US" sz="1800" spc="-54" dirty="0">
                <a:solidFill>
                  <a:srgbClr val="000000"/>
                </a:solidFill>
                <a:latin typeface="Poppins"/>
                <a:ea typeface="Poppins"/>
                <a:cs typeface="Poppins"/>
                <a:sym typeface="Poppins"/>
              </a:rPr>
              <a:t> und </a:t>
            </a:r>
            <a:r>
              <a:rPr lang="en-US" sz="1800" spc="-54" dirty="0" err="1">
                <a:solidFill>
                  <a:srgbClr val="000000"/>
                </a:solidFill>
                <a:latin typeface="Poppins"/>
                <a:ea typeface="Poppins"/>
                <a:cs typeface="Poppins"/>
                <a:sym typeface="Poppins"/>
              </a:rPr>
              <a:t>beruflichen</a:t>
            </a:r>
            <a:r>
              <a:rPr lang="en-US" sz="1800" spc="-54" dirty="0">
                <a:solidFill>
                  <a:srgbClr val="000000"/>
                </a:solidFill>
                <a:latin typeface="Poppins"/>
                <a:ea typeface="Poppins"/>
                <a:cs typeface="Poppins"/>
                <a:sym typeface="Poppins"/>
              </a:rPr>
              <a:t> </a:t>
            </a:r>
            <a:r>
              <a:rPr lang="en-US" sz="1800" spc="-54" dirty="0" err="1">
                <a:solidFill>
                  <a:srgbClr val="000000"/>
                </a:solidFill>
                <a:latin typeface="Poppins"/>
                <a:ea typeface="Poppins"/>
                <a:cs typeface="Poppins"/>
                <a:sym typeface="Poppins"/>
              </a:rPr>
              <a:t>Netzwerken</a:t>
            </a:r>
            <a:r>
              <a:rPr lang="en-US" sz="1800" spc="-54" dirty="0">
                <a:solidFill>
                  <a:srgbClr val="000000"/>
                </a:solidFill>
                <a:latin typeface="Poppins"/>
                <a:ea typeface="Poppins"/>
                <a:cs typeface="Poppins"/>
                <a:sym typeface="Poppins"/>
              </a:rPr>
              <a:t>. </a:t>
            </a:r>
          </a:p>
        </p:txBody>
      </p:sp>
      <p:sp>
        <p:nvSpPr>
          <p:cNvPr id="32" name="TextBox 32"/>
          <p:cNvSpPr txBox="1"/>
          <p:nvPr/>
        </p:nvSpPr>
        <p:spPr>
          <a:xfrm>
            <a:off x="10243950" y="4475077"/>
            <a:ext cx="7644352" cy="1311402"/>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Soziale Medien und berufliche Netzwerke sind zu einem festen Bestandteil moderner Einstellungsstrategien geworden. Plattformen wie LinkedIn, Twitter und Facebook werden nicht nur für die Suche nach Bewerbern genutzt, sondern auch für den Aufbau einer starken Arbeitgebermarke. </a:t>
            </a:r>
          </a:p>
          <a:p>
            <a:pPr algn="l">
              <a:lnSpc>
                <a:spcPts val="2034"/>
              </a:lnSpc>
            </a:pPr>
            <a:endParaRPr lang="en-US" sz="1800" spc="-54">
              <a:solidFill>
                <a:srgbClr val="000000"/>
              </a:solidFill>
              <a:latin typeface="Poppins"/>
              <a:ea typeface="Poppins"/>
              <a:cs typeface="Poppins"/>
              <a:sym typeface="Poppins"/>
            </a:endParaRPr>
          </a:p>
        </p:txBody>
      </p:sp>
      <p:sp>
        <p:nvSpPr>
          <p:cNvPr id="33" name="TextBox 33"/>
          <p:cNvSpPr txBox="1"/>
          <p:nvPr/>
        </p:nvSpPr>
        <p:spPr>
          <a:xfrm>
            <a:off x="10243950" y="5833681"/>
            <a:ext cx="7644352" cy="105422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Über soziale Medien können Personalverantwortliche mit potenziellen Bewerbern in Kontakt treten, indem sie sich an relevanten Diskussionen beteiligen, Berufsgruppen beitreten und Branchenkenntnisse weitergeben. </a:t>
            </a:r>
          </a:p>
          <a:p>
            <a:pPr algn="l">
              <a:lnSpc>
                <a:spcPts val="2034"/>
              </a:lnSpc>
            </a:pPr>
            <a:endParaRPr lang="en-US" sz="1800" spc="-54">
              <a:solidFill>
                <a:srgbClr val="000000"/>
              </a:solidFill>
              <a:latin typeface="Poppins"/>
              <a:ea typeface="Poppins"/>
              <a:cs typeface="Poppins"/>
              <a:sym typeface="Poppins"/>
            </a:endParaRPr>
          </a:p>
        </p:txBody>
      </p:sp>
      <p:sp>
        <p:nvSpPr>
          <p:cNvPr id="34" name="TextBox 34"/>
          <p:cNvSpPr txBox="1"/>
          <p:nvPr/>
        </p:nvSpPr>
        <p:spPr>
          <a:xfrm>
            <a:off x="10243950" y="7190477"/>
            <a:ext cx="7644352" cy="1568577"/>
          </a:xfrm>
          <a:prstGeom prst="rect">
            <a:avLst/>
          </a:prstGeom>
        </p:spPr>
        <p:txBody>
          <a:bodyPr lIns="0" tIns="0" rIns="0" bIns="0" rtlCol="0" anchor="t">
            <a:spAutoFit/>
          </a:bodyPr>
          <a:lstStyle/>
          <a:p>
            <a:pPr algn="l">
              <a:lnSpc>
                <a:spcPts val="2034"/>
              </a:lnSpc>
            </a:pPr>
            <a:r>
              <a:rPr lang="en-US" sz="1800" spc="-54">
                <a:solidFill>
                  <a:srgbClr val="000000"/>
                </a:solidFill>
                <a:latin typeface="Poppins"/>
                <a:ea typeface="Poppins"/>
                <a:cs typeface="Poppins"/>
                <a:sym typeface="Poppins"/>
              </a:rPr>
              <a:t>Es ist wichtig, den Bewerbern während des gesamten Einstellungsverfahrens ein positives Erlebnis zu bieten. Dies ist vergleichbar mit dem, was Softwareentwickler als "Benutzererfahrung" bezeichnen. Es kann dazu beitragen, den Ruf des Unternehmens zu verbessern, erhöht aber auch die Wahrscheinlichkeit, dass Bewerber Stellenangebote annehmen und andere an das Unternehmen verweisen. </a:t>
            </a:r>
          </a:p>
          <a:p>
            <a:pPr algn="l">
              <a:lnSpc>
                <a:spcPts val="2034"/>
              </a:lnSpc>
            </a:pPr>
            <a:endParaRPr lang="en-US" sz="1800" spc="-54">
              <a:solidFill>
                <a:srgbClr val="000000"/>
              </a:solidFill>
              <a:latin typeface="Poppins"/>
              <a:ea typeface="Poppins"/>
              <a:cs typeface="Poppins"/>
              <a:sym typeface="Poppins"/>
            </a:endParaRPr>
          </a:p>
        </p:txBody>
      </p:sp>
      <p:sp>
        <p:nvSpPr>
          <p:cNvPr id="35" name="TextBox 35"/>
          <p:cNvSpPr txBox="1"/>
          <p:nvPr/>
        </p:nvSpPr>
        <p:spPr>
          <a:xfrm>
            <a:off x="454579" y="1818105"/>
            <a:ext cx="7334559" cy="1311402"/>
          </a:xfrm>
          <a:prstGeom prst="rect">
            <a:avLst/>
          </a:prstGeom>
        </p:spPr>
        <p:txBody>
          <a:bodyPr lIns="0" tIns="0" rIns="0" bIns="0" rtlCol="0" anchor="t">
            <a:spAutoFit/>
          </a:bodyPr>
          <a:lstStyle/>
          <a:p>
            <a:pPr marL="0" lvl="0" indent="0" algn="l">
              <a:lnSpc>
                <a:spcPts val="2034"/>
              </a:lnSpc>
              <a:spcBef>
                <a:spcPct val="0"/>
              </a:spcBef>
            </a:pPr>
            <a:r>
              <a:rPr lang="en-US" sz="1800" u="none" strike="noStrike" spc="-54">
                <a:solidFill>
                  <a:srgbClr val="000000"/>
                </a:solidFill>
                <a:latin typeface="Poppins"/>
                <a:ea typeface="Poppins"/>
                <a:cs typeface="Poppins"/>
                <a:sym typeface="Poppins"/>
              </a:rPr>
              <a:t>Die folgende Abbildung zeigt die Logik, die aus dem Kreditgeschäft übernommen wurde. Sie wollen, dass die Bewerber Ihr Stellenangebot annehmen, und Sie lehnen nur die Bewerbungen ab, die Sie für nicht gut genug halten. </a:t>
            </a:r>
          </a:p>
          <a:p>
            <a:pPr marL="0" lvl="0" indent="0" algn="l">
              <a:lnSpc>
                <a:spcPts val="2034"/>
              </a:lnSpc>
              <a:spcBef>
                <a:spcPct val="0"/>
              </a:spcBef>
            </a:pPr>
            <a:endParaRPr lang="en-US" sz="1800" u="none" strike="noStrike" spc="-54">
              <a:solidFill>
                <a:srgbClr val="000000"/>
              </a:solidFill>
              <a:latin typeface="Poppins"/>
              <a:ea typeface="Poppins"/>
              <a:cs typeface="Poppins"/>
              <a:sym typeface="Poppins"/>
            </a:endParaRPr>
          </a:p>
        </p:txBody>
      </p:sp>
      <p:sp>
        <p:nvSpPr>
          <p:cNvPr id="36" name="TextBox 36"/>
          <p:cNvSpPr txBox="1"/>
          <p:nvPr/>
        </p:nvSpPr>
        <p:spPr>
          <a:xfrm>
            <a:off x="454579" y="6878384"/>
            <a:ext cx="7334559" cy="1825752"/>
          </a:xfrm>
          <a:prstGeom prst="rect">
            <a:avLst/>
          </a:prstGeom>
        </p:spPr>
        <p:txBody>
          <a:bodyPr lIns="0" tIns="0" rIns="0" bIns="0" rtlCol="0" anchor="t">
            <a:spAutoFit/>
          </a:bodyPr>
          <a:lstStyle/>
          <a:p>
            <a:pPr marL="0" lvl="0" indent="0" algn="l">
              <a:lnSpc>
                <a:spcPts val="2034"/>
              </a:lnSpc>
              <a:spcBef>
                <a:spcPct val="0"/>
              </a:spcBef>
            </a:pPr>
            <a:r>
              <a:rPr lang="en-US" sz="1800" u="none" strike="noStrike" spc="-54">
                <a:solidFill>
                  <a:srgbClr val="000000"/>
                </a:solidFill>
                <a:latin typeface="Poppins"/>
                <a:ea typeface="Poppins"/>
                <a:cs typeface="Poppins"/>
                <a:sym typeface="Poppins"/>
              </a:rPr>
              <a:t>Eine klare und konsistente Kommunikation ist wichtig für eine positive Erfahrung der Bewerber. Jeder schätzt es, über den Status seiner Bewerbung und die nächsten Schritte im Einstellungsverfahren informiert zu werden. Dazu gehören die Bestätigung des Eingangs von Bewerbungen, regelmäßige Informationen über den Stand des Bewerbungsverfahrens und Zeitpläne. </a:t>
            </a:r>
          </a:p>
          <a:p>
            <a:pPr marL="0" lvl="0" indent="0" algn="l">
              <a:lnSpc>
                <a:spcPts val="2034"/>
              </a:lnSpc>
              <a:spcBef>
                <a:spcPct val="0"/>
              </a:spcBef>
            </a:pPr>
            <a:endParaRPr lang="en-US" sz="1800" u="none" strike="noStrike" spc="-54">
              <a:solidFill>
                <a:srgbClr val="000000"/>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52432"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327518" y="5143500"/>
            <a:ext cx="7175531" cy="3132978"/>
          </a:xfrm>
          <a:custGeom>
            <a:avLst/>
            <a:gdLst/>
            <a:ahLst/>
            <a:cxnLst/>
            <a:rect l="l" t="t" r="r" b="b"/>
            <a:pathLst>
              <a:path w="7175531" h="3132978">
                <a:moveTo>
                  <a:pt x="0" y="0"/>
                </a:moveTo>
                <a:lnTo>
                  <a:pt x="7175531" y="0"/>
                </a:lnTo>
                <a:lnTo>
                  <a:pt x="7175531" y="3132978"/>
                </a:lnTo>
                <a:lnTo>
                  <a:pt x="0" y="3132978"/>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4" name="TextBox 14"/>
          <p:cNvSpPr txBox="1"/>
          <p:nvPr/>
        </p:nvSpPr>
        <p:spPr>
          <a:xfrm>
            <a:off x="3789876" y="506631"/>
            <a:ext cx="10708249" cy="626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2.3 Konformität und rechtliche Erwägungen  </a:t>
            </a:r>
          </a:p>
        </p:txBody>
      </p:sp>
      <p:sp>
        <p:nvSpPr>
          <p:cNvPr id="15" name="TextBox 15"/>
          <p:cNvSpPr txBox="1"/>
          <p:nvPr/>
        </p:nvSpPr>
        <p:spPr>
          <a:xfrm>
            <a:off x="168490" y="1818105"/>
            <a:ext cx="7334559" cy="3368802"/>
          </a:xfrm>
          <a:prstGeom prst="rect">
            <a:avLst/>
          </a:prstGeom>
        </p:spPr>
        <p:txBody>
          <a:bodyPr lIns="0" tIns="0" rIns="0" bIns="0" rtlCol="0" anchor="t">
            <a:spAutoFit/>
          </a:bodyPr>
          <a:lstStyle/>
          <a:p>
            <a:pPr marL="388622" lvl="1" indent="-194311" algn="l">
              <a:lnSpc>
                <a:spcPts val="2034"/>
              </a:lnSpc>
              <a:buFont typeface="Arial"/>
              <a:buChar char="•"/>
            </a:pPr>
            <a:r>
              <a:rPr lang="en-US" sz="1800" spc="-54">
                <a:solidFill>
                  <a:srgbClr val="000000"/>
                </a:solidFill>
                <a:latin typeface="Poppins"/>
                <a:ea typeface="Poppins"/>
                <a:cs typeface="Poppins"/>
                <a:sym typeface="Poppins"/>
              </a:rPr>
              <a:t>Das Arbeitsrecht schützt die Rechte der Arbeitnehmer und fördert faire Beschäftigungspraktiken. Bei der Einstellung müssen die Unternehmen sicherstellen, dass diese Gesetze eingehalten werden, um rechtliche Konsequenzen zu vermeiden und Fairness zu fördern.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Es liegt im Interesse des Arbeitgebers, gute Verträge zu haben, denn Konflikte sind häufig und können viel Geld kosten.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Bei PwC in den Vereinigten Staaten beispielsweise basiert die DEI-Strategie auf der Gleichheit der Erfahrungen. DEI steht für Vielfalt, Gerechtigkeit und Einbeziehung: </a:t>
            </a:r>
          </a:p>
          <a:p>
            <a:pPr algn="l">
              <a:lnSpc>
                <a:spcPts val="2034"/>
              </a:lnSpc>
            </a:pPr>
            <a:endParaRPr lang="en-US" sz="1800" spc="-54">
              <a:solidFill>
                <a:srgbClr val="000000"/>
              </a:solidFill>
              <a:latin typeface="Poppins"/>
              <a:ea typeface="Poppins"/>
              <a:cs typeface="Poppins"/>
              <a:sym typeface="Poppins"/>
            </a:endParaRPr>
          </a:p>
        </p:txBody>
      </p:sp>
      <p:sp>
        <p:nvSpPr>
          <p:cNvPr id="16" name="TextBox 16"/>
          <p:cNvSpPr txBox="1"/>
          <p:nvPr/>
        </p:nvSpPr>
        <p:spPr>
          <a:xfrm>
            <a:off x="9497089" y="1818105"/>
            <a:ext cx="7334559" cy="5169027"/>
          </a:xfrm>
          <a:prstGeom prst="rect">
            <a:avLst/>
          </a:prstGeom>
        </p:spPr>
        <p:txBody>
          <a:bodyPr lIns="0" tIns="0" rIns="0" bIns="0" rtlCol="0" anchor="t">
            <a:spAutoFit/>
          </a:bodyPr>
          <a:lstStyle/>
          <a:p>
            <a:pPr marL="388622" lvl="1" indent="-194311" algn="l">
              <a:lnSpc>
                <a:spcPts val="2034"/>
              </a:lnSpc>
              <a:buFont typeface="Arial"/>
              <a:buChar char="•"/>
            </a:pPr>
            <a:r>
              <a:rPr lang="en-US" sz="1800" spc="-54">
                <a:solidFill>
                  <a:srgbClr val="000000"/>
                </a:solidFill>
                <a:latin typeface="Poppins"/>
                <a:ea typeface="Poppins"/>
                <a:cs typeface="Poppins"/>
                <a:sym typeface="Poppins"/>
              </a:rPr>
              <a:t>Die Datenschutzgesetze schützen die personenbezogenen Daten der Bewerber während des gesamten Einstellungsverfahrens. Die Unternehmen müssen verantwortungsvoll mit den Daten der Bewerber umgehen, nur die notwendigen Informationen sammeln und sie mit robusten Cybersicherheitsmaßnahmen sicher speichern.</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Die Bewerber müssen ihr Einverständnis geben, bevor ihre Daten erfasst, verarbeitet oder weitergegeben werden, und sie sollten darüber informiert werden, wie ihre Daten verwendet und geschützt werden. Vielleicht fallen Ihnen oft die vielen kleinen Kästchen auf, die Sie während des Einstellungsverfahrens anklicken müssen.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Die Unternehmen müssen auch das Recht der Bewerber auf Zugang zu ihren personenbezogenen Daten und deren Löschung respektieren und klare Verfahren für die Ausübung dieser Rechte vorsehen. </a:t>
            </a:r>
          </a:p>
          <a:p>
            <a:pPr algn="l">
              <a:lnSpc>
                <a:spcPts val="2034"/>
              </a:lnSpc>
            </a:pPr>
            <a:endParaRPr lang="en-US" sz="1800" spc="-54">
              <a:solidFill>
                <a:srgbClr val="000000"/>
              </a:solidFill>
              <a:latin typeface="Poppins"/>
              <a:ea typeface="Poppins"/>
              <a:cs typeface="Poppins"/>
              <a:sym typeface="Poppins"/>
            </a:endParaRPr>
          </a:p>
          <a:p>
            <a:pPr marL="388622" lvl="1" indent="-194311" algn="l">
              <a:lnSpc>
                <a:spcPts val="2034"/>
              </a:lnSpc>
              <a:buFont typeface="Arial"/>
              <a:buChar char="•"/>
            </a:pPr>
            <a:r>
              <a:rPr lang="en-US" sz="1800" spc="-54">
                <a:solidFill>
                  <a:srgbClr val="000000"/>
                </a:solidFill>
                <a:latin typeface="Poppins"/>
                <a:ea typeface="Poppins"/>
                <a:cs typeface="Poppins"/>
                <a:sym typeface="Poppins"/>
              </a:rPr>
              <a:t>Die Einhaltung von Datenschutzvorschriften wie der DSGVO in der Europäischen Union ist wichtig, da diese Gesetze strenge Anforderungen an den Umgang mit Daten stellen und erhebliche Strafen bei Nichteinhaltung vorsehen.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52432"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479099" y="10016500"/>
            <a:ext cx="13310752" cy="734301"/>
            <a:chOff x="0" y="0"/>
            <a:chExt cx="7366854" cy="406400"/>
          </a:xfrm>
        </p:grpSpPr>
        <p:sp>
          <p:nvSpPr>
            <p:cNvPr id="8" name="Freeform 8"/>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9" name="TextBox 9"/>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4121859" y="10016500"/>
            <a:ext cx="10025232" cy="734301"/>
            <a:chOff x="0" y="0"/>
            <a:chExt cx="5548478" cy="406400"/>
          </a:xfrm>
        </p:grpSpPr>
        <p:sp>
          <p:nvSpPr>
            <p:cNvPr id="11" name="Freeform 11"/>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2" name="TextBox 12"/>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81450" y="2808071"/>
            <a:ext cx="8034439" cy="4273031"/>
          </a:xfrm>
          <a:custGeom>
            <a:avLst/>
            <a:gdLst/>
            <a:ahLst/>
            <a:cxnLst/>
            <a:rect l="l" t="t" r="r" b="b"/>
            <a:pathLst>
              <a:path w="8034439" h="4273031">
                <a:moveTo>
                  <a:pt x="0" y="0"/>
                </a:moveTo>
                <a:lnTo>
                  <a:pt x="8034439" y="0"/>
                </a:lnTo>
                <a:lnTo>
                  <a:pt x="8034439" y="4273031"/>
                </a:lnTo>
                <a:lnTo>
                  <a:pt x="0" y="4273031"/>
                </a:lnTo>
                <a:lnTo>
                  <a:pt x="0" y="0"/>
                </a:lnTo>
                <a:close/>
              </a:path>
            </a:pathLst>
          </a:custGeom>
          <a:blipFill>
            <a:blip r:embed="rId4"/>
            <a:stretch>
              <a:fillRect r="-1277"/>
            </a:stretch>
          </a:blipFill>
        </p:spPr>
        <p:txBody>
          <a:bodyPr/>
          <a:lstStyle/>
          <a:p>
            <a:endParaRPr lang="de-DE"/>
          </a:p>
        </p:txBody>
      </p:sp>
      <p:sp>
        <p:nvSpPr>
          <p:cNvPr id="14" name="TextBox 14"/>
          <p:cNvSpPr txBox="1"/>
          <p:nvPr/>
        </p:nvSpPr>
        <p:spPr>
          <a:xfrm>
            <a:off x="3789876" y="506631"/>
            <a:ext cx="10708249" cy="1197610"/>
          </a:xfrm>
          <a:prstGeom prst="rect">
            <a:avLst/>
          </a:prstGeom>
        </p:spPr>
        <p:txBody>
          <a:bodyPr lIns="0" tIns="0" rIns="0" bIns="0" rtlCol="0" anchor="t">
            <a:spAutoFit/>
          </a:bodyPr>
          <a:lstStyle/>
          <a:p>
            <a:pPr algn="ctr">
              <a:lnSpc>
                <a:spcPts val="4519"/>
              </a:lnSpc>
            </a:pPr>
            <a:r>
              <a:rPr lang="en-US" sz="3999" b="1" spc="-119" dirty="0">
                <a:solidFill>
                  <a:srgbClr val="002C47"/>
                </a:solidFill>
                <a:latin typeface="Poppins Bold"/>
                <a:ea typeface="Poppins Bold"/>
                <a:cs typeface="Poppins Bold"/>
                <a:sym typeface="Poppins Bold"/>
              </a:rPr>
              <a:t>2.4 </a:t>
            </a:r>
            <a:r>
              <a:rPr lang="en-US" sz="3999" b="1" spc="-119" dirty="0" err="1">
                <a:solidFill>
                  <a:srgbClr val="002C47"/>
                </a:solidFill>
                <a:latin typeface="Poppins Bold"/>
                <a:ea typeface="Poppins Bold"/>
                <a:cs typeface="Poppins Bold"/>
                <a:sym typeface="Poppins Bold"/>
              </a:rPr>
              <a:t>Berufe</a:t>
            </a:r>
            <a:r>
              <a:rPr lang="en-US" sz="3999" b="1" spc="-119" dirty="0">
                <a:solidFill>
                  <a:srgbClr val="002C47"/>
                </a:solidFill>
                <a:latin typeface="Poppins Bold"/>
                <a:ea typeface="Poppins Bold"/>
                <a:cs typeface="Poppins Bold"/>
                <a:sym typeface="Poppins Bold"/>
              </a:rPr>
              <a:t>, </a:t>
            </a:r>
            <a:r>
              <a:rPr lang="en-US" sz="3999" b="1" spc="-119" dirty="0" err="1">
                <a:solidFill>
                  <a:srgbClr val="002C47"/>
                </a:solidFill>
                <a:latin typeface="Poppins Bold"/>
                <a:ea typeface="Poppins Bold"/>
                <a:cs typeface="Poppins Bold"/>
                <a:sym typeface="Poppins Bold"/>
              </a:rPr>
              <a:t>Fähigkeiten</a:t>
            </a:r>
            <a:r>
              <a:rPr lang="en-US" sz="3999" b="1" spc="-119" dirty="0">
                <a:solidFill>
                  <a:srgbClr val="002C47"/>
                </a:solidFill>
                <a:latin typeface="Poppins Bold"/>
                <a:ea typeface="Poppins Bold"/>
                <a:cs typeface="Poppins Bold"/>
                <a:sym typeface="Poppins Bold"/>
              </a:rPr>
              <a:t> und </a:t>
            </a:r>
            <a:r>
              <a:rPr lang="en-US" sz="3999" b="1" spc="-119" dirty="0" err="1">
                <a:solidFill>
                  <a:srgbClr val="002C47"/>
                </a:solidFill>
                <a:latin typeface="Poppins Bold"/>
                <a:ea typeface="Poppins Bold"/>
                <a:cs typeface="Poppins Bold"/>
                <a:sym typeface="Poppins Bold"/>
              </a:rPr>
              <a:t>Qualifikationen</a:t>
            </a:r>
            <a:r>
              <a:rPr lang="en-US" sz="3999" b="1" spc="-119" dirty="0">
                <a:solidFill>
                  <a:srgbClr val="002C47"/>
                </a:solidFill>
                <a:latin typeface="Poppins Bold"/>
                <a:ea typeface="Poppins Bold"/>
                <a:cs typeface="Poppins Bold"/>
                <a:sym typeface="Poppins Bold"/>
              </a:rPr>
              <a:t> </a:t>
            </a:r>
          </a:p>
          <a:p>
            <a:pPr algn="ctr">
              <a:lnSpc>
                <a:spcPts val="4519"/>
              </a:lnSpc>
            </a:pPr>
            <a:endParaRPr lang="en-US" sz="3999" b="1" spc="-119" dirty="0">
              <a:solidFill>
                <a:srgbClr val="002C47"/>
              </a:solidFill>
              <a:latin typeface="Poppins Bold"/>
              <a:ea typeface="Poppins Bold"/>
              <a:cs typeface="Poppins Bold"/>
              <a:sym typeface="Poppins Bold"/>
            </a:endParaRPr>
          </a:p>
        </p:txBody>
      </p:sp>
      <p:sp>
        <p:nvSpPr>
          <p:cNvPr id="15" name="TextBox 15"/>
          <p:cNvSpPr txBox="1"/>
          <p:nvPr/>
        </p:nvSpPr>
        <p:spPr>
          <a:xfrm>
            <a:off x="181450" y="1525026"/>
            <a:ext cx="8034439" cy="709549"/>
          </a:xfrm>
          <a:prstGeom prst="rect">
            <a:avLst/>
          </a:prstGeom>
        </p:spPr>
        <p:txBody>
          <a:bodyPr lIns="0" tIns="0" rIns="0" bIns="0" rtlCol="0" anchor="t">
            <a:spAutoFit/>
          </a:bodyPr>
          <a:lstStyle/>
          <a:p>
            <a:pPr algn="just">
              <a:lnSpc>
                <a:spcPts val="1808"/>
              </a:lnSpc>
            </a:pPr>
            <a:r>
              <a:rPr lang="en-US" sz="1600" spc="-48">
                <a:solidFill>
                  <a:srgbClr val="000000"/>
                </a:solidFill>
                <a:latin typeface="Poppins"/>
                <a:ea typeface="Poppins"/>
                <a:cs typeface="Poppins"/>
                <a:sym typeface="Poppins"/>
              </a:rPr>
              <a:t>Die folgende Abbildung zeigt die Verbindungen und Beziehungen zwischen Berufen, Fähigkeiten und Qualifikationen, wobei die Fähigkeiten in der Mitte stehen. Sie zeigt, dass Berufe eine Reihe von Fähigkeiten erfordern. Gleichzeitig werden die Fähigkeiten durch Qualifikationen erworben. </a:t>
            </a:r>
          </a:p>
        </p:txBody>
      </p:sp>
      <p:sp>
        <p:nvSpPr>
          <p:cNvPr id="16" name="TextBox 16"/>
          <p:cNvSpPr txBox="1"/>
          <p:nvPr/>
        </p:nvSpPr>
        <p:spPr>
          <a:xfrm>
            <a:off x="9336903" y="1366720"/>
            <a:ext cx="8332483" cy="8578088"/>
          </a:xfrm>
          <a:prstGeom prst="rect">
            <a:avLst/>
          </a:prstGeom>
        </p:spPr>
        <p:txBody>
          <a:bodyPr lIns="0" tIns="0" rIns="0" bIns="0" rtlCol="0" anchor="t">
            <a:spAutoFit/>
          </a:bodyPr>
          <a:lstStyle/>
          <a:p>
            <a:pPr algn="l">
              <a:lnSpc>
                <a:spcPts val="2033"/>
              </a:lnSpc>
            </a:pPr>
            <a:r>
              <a:rPr lang="en-US" sz="1400" b="1" spc="-53" dirty="0">
                <a:solidFill>
                  <a:srgbClr val="000000"/>
                </a:solidFill>
                <a:latin typeface="Poppins Bold"/>
                <a:ea typeface="Poppins Bold"/>
                <a:cs typeface="Poppins Bold"/>
                <a:sym typeface="Poppins Bold"/>
              </a:rPr>
              <a:t>Die ESCO-</a:t>
            </a:r>
            <a:r>
              <a:rPr lang="en-US" sz="1400" b="1" spc="-53" dirty="0" err="1">
                <a:solidFill>
                  <a:srgbClr val="000000"/>
                </a:solidFill>
                <a:latin typeface="Poppins Bold"/>
                <a:ea typeface="Poppins Bold"/>
                <a:cs typeface="Poppins Bold"/>
                <a:sym typeface="Poppins Bold"/>
              </a:rPr>
              <a:t>Klassifizierung</a:t>
            </a:r>
            <a:r>
              <a:rPr lang="en-US" sz="1400" b="1" spc="-53" dirty="0">
                <a:solidFill>
                  <a:srgbClr val="000000"/>
                </a:solidFill>
                <a:latin typeface="Poppins Bold"/>
                <a:ea typeface="Poppins Bold"/>
                <a:cs typeface="Poppins Bold"/>
                <a:sym typeface="Poppins Bold"/>
              </a:rPr>
              <a:t> </a:t>
            </a:r>
            <a:r>
              <a:rPr lang="en-US" sz="1400" b="1" spc="-53" dirty="0" err="1">
                <a:solidFill>
                  <a:srgbClr val="000000"/>
                </a:solidFill>
                <a:latin typeface="Poppins Bold"/>
                <a:ea typeface="Poppins Bold"/>
                <a:cs typeface="Poppins Bold"/>
                <a:sym typeface="Poppins Bold"/>
              </a:rPr>
              <a:t>weist</a:t>
            </a:r>
            <a:r>
              <a:rPr lang="en-US" sz="1400" b="1" spc="-53" dirty="0">
                <a:solidFill>
                  <a:srgbClr val="000000"/>
                </a:solidFill>
                <a:latin typeface="Poppins Bold"/>
                <a:ea typeface="Poppins Bold"/>
                <a:cs typeface="Poppins Bold"/>
                <a:sym typeface="Poppins Bold"/>
              </a:rPr>
              <a:t> in der </a:t>
            </a:r>
            <a:r>
              <a:rPr lang="en-US" sz="1400" b="1" spc="-53" dirty="0" err="1">
                <a:solidFill>
                  <a:srgbClr val="000000"/>
                </a:solidFill>
                <a:latin typeface="Poppins Bold"/>
                <a:ea typeface="Poppins Bold"/>
                <a:cs typeface="Poppins Bold"/>
                <a:sym typeface="Poppins Bold"/>
              </a:rPr>
              <a:t>Kategorie</a:t>
            </a:r>
            <a:r>
              <a:rPr lang="en-US" sz="1400" b="1" spc="-53" dirty="0">
                <a:solidFill>
                  <a:srgbClr val="000000"/>
                </a:solidFill>
                <a:latin typeface="Poppins Bold"/>
                <a:ea typeface="Poppins Bold"/>
                <a:cs typeface="Poppins Bold"/>
                <a:sym typeface="Poppins Bold"/>
              </a:rPr>
              <a:t> </a:t>
            </a:r>
            <a:r>
              <a:rPr lang="en-US" sz="1400" b="1" spc="-53" dirty="0" err="1">
                <a:solidFill>
                  <a:srgbClr val="000000"/>
                </a:solidFill>
                <a:latin typeface="Poppins Bold"/>
                <a:ea typeface="Poppins Bold"/>
                <a:cs typeface="Poppins Bold"/>
                <a:sym typeface="Poppins Bold"/>
              </a:rPr>
              <a:t>Informationskompetenz</a:t>
            </a:r>
            <a:r>
              <a:rPr lang="en-US" sz="1400" b="1" spc="-53" dirty="0">
                <a:solidFill>
                  <a:srgbClr val="000000"/>
                </a:solidFill>
                <a:latin typeface="Poppins Bold"/>
                <a:ea typeface="Poppins Bold"/>
                <a:cs typeface="Poppins Bold"/>
                <a:sym typeface="Poppins Bold"/>
              </a:rPr>
              <a:t> / </a:t>
            </a:r>
            <a:r>
              <a:rPr lang="en-US" sz="1400" b="1" spc="-53" dirty="0" err="1">
                <a:solidFill>
                  <a:srgbClr val="000000"/>
                </a:solidFill>
                <a:latin typeface="Poppins Bold"/>
                <a:ea typeface="Poppins Bold"/>
                <a:cs typeface="Poppins Bold"/>
                <a:sym typeface="Poppins Bold"/>
              </a:rPr>
              <a:t>Dokumentieren</a:t>
            </a:r>
            <a:r>
              <a:rPr lang="en-US" sz="1400" b="1" spc="-53" dirty="0">
                <a:solidFill>
                  <a:srgbClr val="000000"/>
                </a:solidFill>
                <a:latin typeface="Poppins Bold"/>
                <a:ea typeface="Poppins Bold"/>
                <a:cs typeface="Poppins Bold"/>
                <a:sym typeface="Poppins Bold"/>
              </a:rPr>
              <a:t> und </a:t>
            </a:r>
            <a:r>
              <a:rPr lang="en-US" sz="1400" b="1" spc="-53" dirty="0" err="1">
                <a:solidFill>
                  <a:srgbClr val="000000"/>
                </a:solidFill>
                <a:latin typeface="Poppins Bold"/>
                <a:ea typeface="Poppins Bold"/>
                <a:cs typeface="Poppins Bold"/>
                <a:sym typeface="Poppins Bold"/>
              </a:rPr>
              <a:t>Aufzeichnen</a:t>
            </a:r>
            <a:r>
              <a:rPr lang="en-US" sz="1400" b="1" spc="-53" dirty="0">
                <a:solidFill>
                  <a:srgbClr val="000000"/>
                </a:solidFill>
                <a:latin typeface="Poppins Bold"/>
                <a:ea typeface="Poppins Bold"/>
                <a:cs typeface="Poppins Bold"/>
                <a:sym typeface="Poppins Bold"/>
              </a:rPr>
              <a:t> von </a:t>
            </a:r>
            <a:r>
              <a:rPr lang="en-US" sz="1400" b="1" spc="-53" dirty="0" err="1">
                <a:solidFill>
                  <a:srgbClr val="000000"/>
                </a:solidFill>
                <a:latin typeface="Poppins Bold"/>
                <a:ea typeface="Poppins Bold"/>
                <a:cs typeface="Poppins Bold"/>
                <a:sym typeface="Poppins Bold"/>
              </a:rPr>
              <a:t>Informationen</a:t>
            </a:r>
            <a:r>
              <a:rPr lang="en-US" sz="1400" b="1" spc="-53" dirty="0">
                <a:solidFill>
                  <a:srgbClr val="000000"/>
                </a:solidFill>
                <a:latin typeface="Poppins Bold"/>
                <a:ea typeface="Poppins Bold"/>
                <a:cs typeface="Poppins Bold"/>
                <a:sym typeface="Poppins Bold"/>
              </a:rPr>
              <a:t> die </a:t>
            </a:r>
            <a:r>
              <a:rPr lang="en-US" sz="1400" b="1" spc="-53" dirty="0" err="1">
                <a:solidFill>
                  <a:srgbClr val="000000"/>
                </a:solidFill>
                <a:latin typeface="Poppins Bold"/>
                <a:ea typeface="Poppins Bold"/>
                <a:cs typeface="Poppins Bold"/>
                <a:sym typeface="Poppins Bold"/>
              </a:rPr>
              <a:t>folgenden</a:t>
            </a:r>
            <a:r>
              <a:rPr lang="en-US" sz="1400" b="1" spc="-53" dirty="0">
                <a:solidFill>
                  <a:srgbClr val="000000"/>
                </a:solidFill>
                <a:latin typeface="Poppins Bold"/>
                <a:ea typeface="Poppins Bold"/>
                <a:cs typeface="Poppins Bold"/>
                <a:sym typeface="Poppins Bold"/>
              </a:rPr>
              <a:t> </a:t>
            </a:r>
            <a:r>
              <a:rPr lang="en-US" sz="1400" b="1" spc="-53" dirty="0" err="1">
                <a:solidFill>
                  <a:srgbClr val="000000"/>
                </a:solidFill>
                <a:latin typeface="Poppins Bold"/>
                <a:ea typeface="Poppins Bold"/>
                <a:cs typeface="Poppins Bold"/>
                <a:sym typeface="Poppins Bold"/>
              </a:rPr>
              <a:t>Fähigkeiten</a:t>
            </a:r>
            <a:r>
              <a:rPr lang="en-US" sz="1400" b="1" spc="-53" dirty="0">
                <a:solidFill>
                  <a:srgbClr val="000000"/>
                </a:solidFill>
                <a:latin typeface="Poppins Bold"/>
                <a:ea typeface="Poppins Bold"/>
                <a:cs typeface="Poppins Bold"/>
                <a:sym typeface="Poppins Bold"/>
              </a:rPr>
              <a:t> auf: </a:t>
            </a:r>
          </a:p>
          <a:p>
            <a:pPr algn="l">
              <a:lnSpc>
                <a:spcPts val="1808"/>
              </a:lnSpc>
            </a:pPr>
            <a:endParaRPr lang="en-US" sz="1400" b="1" spc="-53" dirty="0">
              <a:solidFill>
                <a:srgbClr val="000000"/>
              </a:solidFill>
              <a:latin typeface="Poppins Bold"/>
              <a:ea typeface="Poppins Bold"/>
              <a:cs typeface="Poppins Bold"/>
              <a:sym typeface="Poppins Bold"/>
            </a:endParaRPr>
          </a:p>
          <a:p>
            <a:pPr marL="345443" lvl="1" indent="-172721" algn="l">
              <a:lnSpc>
                <a:spcPts val="1808"/>
              </a:lnSpc>
              <a:buAutoNum type="arabicPeriod"/>
            </a:pP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neue</a:t>
            </a:r>
            <a:r>
              <a:rPr lang="en-US" sz="1400" spc="-48" dirty="0">
                <a:solidFill>
                  <a:srgbClr val="000000"/>
                </a:solidFill>
                <a:latin typeface="Poppins"/>
                <a:ea typeface="Poppins"/>
                <a:cs typeface="Poppins"/>
                <a:sym typeface="Poppins"/>
              </a:rPr>
              <a:t> Medien </a:t>
            </a:r>
            <a:r>
              <a:rPr lang="en-US" sz="1400" spc="-48" dirty="0" err="1">
                <a:solidFill>
                  <a:srgbClr val="000000"/>
                </a:solidFill>
                <a:latin typeface="Poppins"/>
                <a:ea typeface="Poppins"/>
                <a:cs typeface="Poppins"/>
                <a:sym typeface="Poppins"/>
              </a:rPr>
              <a:t>zu</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erhalten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semantische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Bäume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erstellen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seismische</a:t>
            </a:r>
            <a:r>
              <a:rPr lang="en-US" sz="1400" spc="-48" dirty="0">
                <a:solidFill>
                  <a:srgbClr val="000000"/>
                </a:solidFill>
                <a:latin typeface="Poppins"/>
                <a:ea typeface="Poppins"/>
                <a:cs typeface="Poppins"/>
                <a:sym typeface="Poppins"/>
              </a:rPr>
              <a:t> Forschung </a:t>
            </a:r>
            <a:r>
              <a:rPr lang="en-US" sz="1400" spc="-48" dirty="0" err="1">
                <a:solidFill>
                  <a:srgbClr val="000000"/>
                </a:solidFill>
                <a:latin typeface="Poppins"/>
                <a:ea typeface="Poppins"/>
                <a:cs typeface="Poppins"/>
                <a:sym typeface="Poppins"/>
              </a:rPr>
              <a:t>dokumentieren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Beurteilungen</a:t>
            </a:r>
            <a:r>
              <a:rPr lang="en-US" sz="1400" spc="-48" dirty="0">
                <a:solidFill>
                  <a:srgbClr val="000000"/>
                </a:solidFill>
                <a:latin typeface="Poppins"/>
                <a:ea typeface="Poppins"/>
                <a:cs typeface="Poppins"/>
                <a:sym typeface="Poppins"/>
              </a:rPr>
              <a:t> von </a:t>
            </a:r>
            <a:r>
              <a:rPr lang="en-US" sz="1400" spc="-48" dirty="0" err="1">
                <a:solidFill>
                  <a:srgbClr val="000000"/>
                </a:solidFill>
                <a:latin typeface="Poppins"/>
                <a:ea typeface="Poppins"/>
                <a:cs typeface="Poppins"/>
                <a:sym typeface="Poppins"/>
              </a:rPr>
              <a:t>Vorkenntnissen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dokumentieren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Gewährleistung</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einer</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ordnungsgemäßen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Dokumentenverwaltung</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Erledigung</a:t>
            </a:r>
            <a:r>
              <a:rPr lang="en-US" sz="1400" spc="-48" dirty="0">
                <a:solidFill>
                  <a:srgbClr val="000000"/>
                </a:solidFill>
                <a:latin typeface="Poppins"/>
                <a:ea typeface="Poppins"/>
                <a:cs typeface="Poppins"/>
                <a:sym typeface="Poppins"/>
              </a:rPr>
              <a:t> des </a:t>
            </a:r>
            <a:r>
              <a:rPr lang="en-US" sz="1400" spc="-48" dirty="0" err="1">
                <a:solidFill>
                  <a:srgbClr val="000000"/>
                </a:solidFill>
                <a:latin typeface="Poppins"/>
                <a:ea typeface="Poppins"/>
                <a:cs typeface="Poppins"/>
                <a:sym typeface="Poppins"/>
              </a:rPr>
              <a:t>Papierkrams</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im</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Zusammenhang</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mit</a:t>
            </a:r>
            <a:r>
              <a:rPr lang="en-US" sz="1400" spc="-48" dirty="0">
                <a:solidFill>
                  <a:srgbClr val="000000"/>
                </a:solidFill>
                <a:latin typeface="Poppins"/>
                <a:ea typeface="Poppins"/>
                <a:cs typeface="Poppins"/>
                <a:sym typeface="Poppins"/>
              </a:rPr>
              <a:t> dem </a:t>
            </a:r>
            <a:r>
              <a:rPr lang="en-US" sz="1400" spc="-48" dirty="0" err="1">
                <a:solidFill>
                  <a:srgbClr val="000000"/>
                </a:solidFill>
                <a:latin typeface="Poppins"/>
                <a:ea typeface="Poppins"/>
                <a:cs typeface="Poppins"/>
                <a:sym typeface="Poppins"/>
              </a:rPr>
              <a:t>Lagerbestand</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Erledigung</a:t>
            </a:r>
            <a:r>
              <a:rPr lang="en-US" sz="1400" spc="-48" dirty="0">
                <a:solidFill>
                  <a:srgbClr val="000000"/>
                </a:solidFill>
                <a:latin typeface="Poppins"/>
                <a:ea typeface="Poppins"/>
                <a:cs typeface="Poppins"/>
                <a:sym typeface="Poppins"/>
              </a:rPr>
              <a:t> der </a:t>
            </a:r>
            <a:r>
              <a:rPr lang="en-US" sz="1400" spc="-48" dirty="0" err="1">
                <a:solidFill>
                  <a:srgbClr val="000000"/>
                </a:solidFill>
                <a:latin typeface="Poppins"/>
                <a:ea typeface="Poppins"/>
                <a:cs typeface="Poppins"/>
                <a:sym typeface="Poppins"/>
              </a:rPr>
              <a:t>Versandformulare</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Notrufinformationen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elektronisch</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protokollieren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a:solidFill>
                  <a:srgbClr val="000000"/>
                </a:solidFill>
                <a:latin typeface="Poppins"/>
                <a:ea typeface="Poppins"/>
                <a:cs typeface="Poppins"/>
                <a:sym typeface="Poppins"/>
              </a:rPr>
              <a:t>die </a:t>
            </a:r>
            <a:r>
              <a:rPr lang="en-US" sz="1400" spc="-48" dirty="0" err="1">
                <a:solidFill>
                  <a:srgbClr val="000000"/>
                </a:solidFill>
                <a:latin typeface="Poppins"/>
                <a:ea typeface="Poppins"/>
                <a:cs typeface="Poppins"/>
                <a:sym typeface="Poppins"/>
              </a:rPr>
              <a:t>Dokumentation</a:t>
            </a:r>
            <a:r>
              <a:rPr lang="en-US" sz="1400" spc="-48" dirty="0">
                <a:solidFill>
                  <a:srgbClr val="000000"/>
                </a:solidFill>
                <a:latin typeface="Poppins"/>
                <a:ea typeface="Poppins"/>
                <a:cs typeface="Poppins"/>
                <a:sym typeface="Poppins"/>
              </a:rPr>
              <a:t> von </a:t>
            </a:r>
            <a:r>
              <a:rPr lang="en-US" sz="1400" spc="-48" dirty="0" err="1">
                <a:solidFill>
                  <a:srgbClr val="000000"/>
                </a:solidFill>
                <a:latin typeface="Poppins"/>
                <a:ea typeface="Poppins"/>
                <a:cs typeface="Poppins"/>
                <a:sym typeface="Poppins"/>
              </a:rPr>
              <a:t>Beurteilungen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früherer</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Lernerfahrungen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verwalten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a:solidFill>
                  <a:srgbClr val="000000"/>
                </a:solidFill>
                <a:latin typeface="Poppins"/>
                <a:ea typeface="Poppins"/>
                <a:cs typeface="Poppins"/>
                <a:sym typeface="Poppins"/>
              </a:rPr>
              <a:t>Mailing-</a:t>
            </a:r>
            <a:r>
              <a:rPr lang="en-US" sz="1400" spc="-48" dirty="0" err="1">
                <a:solidFill>
                  <a:srgbClr val="000000"/>
                </a:solidFill>
                <a:latin typeface="Poppins"/>
                <a:ea typeface="Poppins"/>
                <a:cs typeface="Poppins"/>
                <a:sym typeface="Poppins"/>
              </a:rPr>
              <a:t>Informationssysteme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betreiben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archäologische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Funde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erfassen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Aufzeichnung</a:t>
            </a:r>
            <a:r>
              <a:rPr lang="en-US" sz="1400" spc="-48" dirty="0">
                <a:solidFill>
                  <a:srgbClr val="000000"/>
                </a:solidFill>
                <a:latin typeface="Poppins"/>
                <a:ea typeface="Poppins"/>
                <a:cs typeface="Poppins"/>
                <a:sym typeface="Poppins"/>
              </a:rPr>
              <a:t> der </a:t>
            </a:r>
            <a:r>
              <a:rPr lang="en-US" sz="1400" spc="-48" dirty="0" err="1">
                <a:solidFill>
                  <a:srgbClr val="000000"/>
                </a:solidFill>
                <a:latin typeface="Poppins"/>
                <a:ea typeface="Poppins"/>
                <a:cs typeface="Poppins"/>
                <a:sym typeface="Poppins"/>
              </a:rPr>
              <a:t>Lektionen</a:t>
            </a:r>
            <a:r>
              <a:rPr lang="en-US" sz="1400" spc="-48" dirty="0">
                <a:solidFill>
                  <a:srgbClr val="000000"/>
                </a:solidFill>
                <a:latin typeface="Poppins"/>
                <a:ea typeface="Poppins"/>
                <a:cs typeface="Poppins"/>
                <a:sym typeface="Poppins"/>
              </a:rPr>
              <a:t>, die Sie </a:t>
            </a:r>
            <a:r>
              <a:rPr lang="en-US" sz="1400" spc="-48" dirty="0" err="1">
                <a:solidFill>
                  <a:srgbClr val="000000"/>
                </a:solidFill>
                <a:latin typeface="Poppins"/>
                <a:ea typeface="Poppins"/>
                <a:cs typeface="Poppins"/>
                <a:sym typeface="Poppins"/>
              </a:rPr>
              <a:t>aus</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Ihren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Sitzungen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gelernt</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haben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Informationen</a:t>
            </a:r>
            <a:r>
              <a:rPr lang="en-US" sz="1400" spc="-48" dirty="0">
                <a:solidFill>
                  <a:srgbClr val="000000"/>
                </a:solidFill>
                <a:latin typeface="Poppins"/>
                <a:ea typeface="Poppins"/>
                <a:cs typeface="Poppins"/>
                <a:sym typeface="Poppins"/>
              </a:rPr>
              <a:t> über </a:t>
            </a:r>
            <a:r>
              <a:rPr lang="en-US" sz="1400" spc="-48" dirty="0" err="1">
                <a:solidFill>
                  <a:srgbClr val="000000"/>
                </a:solidFill>
                <a:latin typeface="Poppins"/>
                <a:ea typeface="Poppins"/>
                <a:cs typeface="Poppins"/>
                <a:sym typeface="Poppins"/>
              </a:rPr>
              <a:t>Ankünfte</a:t>
            </a:r>
            <a:r>
              <a:rPr lang="en-US" sz="1400" spc="-48" dirty="0">
                <a:solidFill>
                  <a:srgbClr val="000000"/>
                </a:solidFill>
                <a:latin typeface="Poppins"/>
                <a:ea typeface="Poppins"/>
                <a:cs typeface="Poppins"/>
                <a:sym typeface="Poppins"/>
              </a:rPr>
              <a:t> und </a:t>
            </a:r>
            <a:r>
              <a:rPr lang="en-US" sz="1400" spc="-48" dirty="0" err="1">
                <a:solidFill>
                  <a:srgbClr val="000000"/>
                </a:solidFill>
                <a:latin typeface="Poppins"/>
                <a:ea typeface="Poppins"/>
                <a:cs typeface="Poppins"/>
                <a:sym typeface="Poppins"/>
              </a:rPr>
              <a:t>Abflüge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registrieren</a:t>
            </a:r>
            <a:r>
              <a:rPr lang="en-US" sz="1400" spc="-48" dirty="0">
                <a:solidFill>
                  <a:srgbClr val="000000"/>
                </a:solidFill>
                <a:latin typeface="Poppins"/>
                <a:ea typeface="Poppins"/>
                <a:cs typeface="Poppins"/>
                <a:sym typeface="Poppins"/>
              </a:rPr>
              <a:t> </a:t>
            </a:r>
          </a:p>
          <a:p>
            <a:pPr marL="345443" lvl="1" indent="-172721" algn="l">
              <a:lnSpc>
                <a:spcPts val="1808"/>
              </a:lnSpc>
              <a:buAutoNum type="arabicPeriod"/>
            </a:pPr>
            <a:r>
              <a:rPr lang="en-US" sz="1400" spc="-48" dirty="0" err="1">
                <a:solidFill>
                  <a:srgbClr val="000000"/>
                </a:solidFill>
                <a:latin typeface="Poppins"/>
                <a:ea typeface="Poppins"/>
                <a:cs typeface="Poppins"/>
                <a:sym typeface="Poppins"/>
              </a:rPr>
              <a:t>Besucher</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registrieren</a:t>
            </a:r>
            <a:r>
              <a:rPr lang="en-US" sz="1400" spc="-48" dirty="0">
                <a:solidFill>
                  <a:srgbClr val="000000"/>
                </a:solidFill>
                <a:latin typeface="Poppins"/>
                <a:ea typeface="Poppins"/>
                <a:cs typeface="Poppins"/>
                <a:sym typeface="Poppins"/>
              </a:rPr>
              <a:t> </a:t>
            </a:r>
          </a:p>
          <a:p>
            <a:pPr algn="l">
              <a:lnSpc>
                <a:spcPts val="1808"/>
              </a:lnSpc>
            </a:pPr>
            <a:endParaRPr lang="en-US" sz="1400" spc="-48" dirty="0">
              <a:solidFill>
                <a:srgbClr val="000000"/>
              </a:solidFill>
              <a:latin typeface="Poppins"/>
              <a:ea typeface="Poppins"/>
              <a:cs typeface="Poppins"/>
              <a:sym typeface="Poppins"/>
            </a:endParaRPr>
          </a:p>
          <a:p>
            <a:pPr algn="l">
              <a:lnSpc>
                <a:spcPts val="2034"/>
              </a:lnSpc>
            </a:pPr>
            <a:r>
              <a:rPr lang="en-US" sz="1400" b="1" spc="-54" dirty="0" err="1">
                <a:solidFill>
                  <a:srgbClr val="000000"/>
                </a:solidFill>
                <a:latin typeface="Poppins Bold"/>
                <a:ea typeface="Poppins Bold"/>
                <a:cs typeface="Poppins Bold"/>
                <a:sym typeface="Poppins Bold"/>
              </a:rPr>
              <a:t>Insgesamt</a:t>
            </a:r>
            <a:r>
              <a:rPr lang="en-US" sz="1400" b="1" spc="-54" dirty="0">
                <a:solidFill>
                  <a:srgbClr val="000000"/>
                </a:solidFill>
                <a:latin typeface="Poppins Bold"/>
                <a:ea typeface="Poppins Bold"/>
                <a:cs typeface="Poppins Bold"/>
                <a:sym typeface="Poppins Bold"/>
              </a:rPr>
              <a:t> </a:t>
            </a:r>
            <a:r>
              <a:rPr lang="en-US" sz="1400" b="1" spc="-54" dirty="0" err="1">
                <a:solidFill>
                  <a:srgbClr val="000000"/>
                </a:solidFill>
                <a:latin typeface="Poppins Bold"/>
                <a:ea typeface="Poppins Bold"/>
                <a:cs typeface="Poppins Bold"/>
                <a:sym typeface="Poppins Bold"/>
              </a:rPr>
              <a:t>gibt</a:t>
            </a:r>
            <a:r>
              <a:rPr lang="en-US" sz="1400" b="1" spc="-54" dirty="0">
                <a:solidFill>
                  <a:srgbClr val="000000"/>
                </a:solidFill>
                <a:latin typeface="Poppins Bold"/>
                <a:ea typeface="Poppins Bold"/>
                <a:cs typeface="Poppins Bold"/>
                <a:sym typeface="Poppins Bold"/>
              </a:rPr>
              <a:t> es 13.485 </a:t>
            </a:r>
            <a:r>
              <a:rPr lang="en-US" sz="1400" b="1" spc="-54" dirty="0" err="1">
                <a:solidFill>
                  <a:srgbClr val="000000"/>
                </a:solidFill>
                <a:latin typeface="Poppins Bold"/>
                <a:ea typeface="Poppins Bold"/>
                <a:cs typeface="Poppins Bold"/>
                <a:sym typeface="Poppins Bold"/>
              </a:rPr>
              <a:t>Berufe</a:t>
            </a:r>
            <a:r>
              <a:rPr lang="en-US" sz="1400" b="1" spc="-54" dirty="0">
                <a:solidFill>
                  <a:srgbClr val="000000"/>
                </a:solidFill>
                <a:latin typeface="Poppins Bold"/>
                <a:ea typeface="Poppins Bold"/>
                <a:cs typeface="Poppins Bold"/>
                <a:sym typeface="Poppins Bold"/>
              </a:rPr>
              <a:t>, die </a:t>
            </a:r>
            <a:r>
              <a:rPr lang="en-US" sz="1400" b="1" spc="-54" dirty="0" err="1">
                <a:solidFill>
                  <a:srgbClr val="000000"/>
                </a:solidFill>
                <a:latin typeface="Poppins Bold"/>
                <a:ea typeface="Poppins Bold"/>
                <a:cs typeface="Poppins Bold"/>
                <a:sym typeface="Poppins Bold"/>
              </a:rPr>
              <a:t>mit</a:t>
            </a:r>
            <a:r>
              <a:rPr lang="en-US" sz="1400" b="1" spc="-54" dirty="0">
                <a:solidFill>
                  <a:srgbClr val="000000"/>
                </a:solidFill>
                <a:latin typeface="Poppins Bold"/>
                <a:ea typeface="Poppins Bold"/>
                <a:cs typeface="Poppins Bold"/>
                <a:sym typeface="Poppins Bold"/>
              </a:rPr>
              <a:t> </a:t>
            </a:r>
            <a:r>
              <a:rPr lang="en-US" sz="1400" b="1" spc="-54" dirty="0" err="1">
                <a:solidFill>
                  <a:srgbClr val="000000"/>
                </a:solidFill>
                <a:latin typeface="Poppins Bold"/>
                <a:ea typeface="Poppins Bold"/>
                <a:cs typeface="Poppins Bold"/>
                <a:sym typeface="Poppins Bold"/>
              </a:rPr>
              <a:t>dieser</a:t>
            </a:r>
            <a:r>
              <a:rPr lang="en-US" sz="1400" b="1" spc="-54" dirty="0">
                <a:solidFill>
                  <a:srgbClr val="000000"/>
                </a:solidFill>
                <a:latin typeface="Poppins Bold"/>
                <a:ea typeface="Poppins Bold"/>
                <a:cs typeface="Poppins Bold"/>
                <a:sym typeface="Poppins Bold"/>
              </a:rPr>
              <a:t> </a:t>
            </a:r>
            <a:r>
              <a:rPr lang="en-US" sz="1400" b="1" spc="-54" dirty="0" err="1">
                <a:solidFill>
                  <a:srgbClr val="000000"/>
                </a:solidFill>
                <a:latin typeface="Poppins Bold"/>
                <a:ea typeface="Poppins Bold"/>
                <a:cs typeface="Poppins Bold"/>
                <a:sym typeface="Poppins Bold"/>
              </a:rPr>
              <a:t>Liste</a:t>
            </a:r>
            <a:r>
              <a:rPr lang="en-US" sz="1400" b="1" spc="-54" dirty="0">
                <a:solidFill>
                  <a:srgbClr val="000000"/>
                </a:solidFill>
                <a:latin typeface="Poppins Bold"/>
                <a:ea typeface="Poppins Bold"/>
                <a:cs typeface="Poppins Bold"/>
                <a:sym typeface="Poppins Bold"/>
              </a:rPr>
              <a:t> </a:t>
            </a:r>
            <a:r>
              <a:rPr lang="en-US" sz="1400" b="1" spc="-54" dirty="0" err="1">
                <a:solidFill>
                  <a:srgbClr val="000000"/>
                </a:solidFill>
                <a:latin typeface="Poppins Bold"/>
                <a:ea typeface="Poppins Bold"/>
                <a:cs typeface="Poppins Bold"/>
                <a:sym typeface="Poppins Bold"/>
              </a:rPr>
              <a:t>vergleichbar</a:t>
            </a:r>
            <a:r>
              <a:rPr lang="en-US" sz="1400" b="1" spc="-54" dirty="0">
                <a:solidFill>
                  <a:srgbClr val="000000"/>
                </a:solidFill>
                <a:latin typeface="Poppins Bold"/>
                <a:ea typeface="Poppins Bold"/>
                <a:cs typeface="Poppins Bold"/>
                <a:sym typeface="Poppins Bold"/>
              </a:rPr>
              <a:t> </a:t>
            </a:r>
            <a:r>
              <a:rPr lang="en-US" sz="1400" b="1" spc="-54" dirty="0" err="1">
                <a:solidFill>
                  <a:srgbClr val="000000"/>
                </a:solidFill>
                <a:latin typeface="Poppins Bold"/>
                <a:ea typeface="Poppins Bold"/>
                <a:cs typeface="Poppins Bold"/>
                <a:sym typeface="Poppins Bold"/>
              </a:rPr>
              <a:t>sind</a:t>
            </a:r>
            <a:r>
              <a:rPr lang="en-US" sz="1400" b="1" spc="-54" dirty="0">
                <a:solidFill>
                  <a:srgbClr val="000000"/>
                </a:solidFill>
                <a:latin typeface="Poppins Bold"/>
                <a:ea typeface="Poppins Bold"/>
                <a:cs typeface="Poppins Bold"/>
                <a:sym typeface="Poppins Bold"/>
              </a:rPr>
              <a:t>. Die </a:t>
            </a:r>
            <a:r>
              <a:rPr lang="en-US" sz="1400" b="1" spc="-54" dirty="0" err="1">
                <a:solidFill>
                  <a:srgbClr val="000000"/>
                </a:solidFill>
                <a:latin typeface="Poppins Bold"/>
                <a:ea typeface="Poppins Bold"/>
                <a:cs typeface="Poppins Bold"/>
                <a:sym typeface="Poppins Bold"/>
              </a:rPr>
              <a:t>Berufe</a:t>
            </a:r>
            <a:r>
              <a:rPr lang="en-US" sz="1400" b="1" spc="-54" dirty="0">
                <a:solidFill>
                  <a:srgbClr val="000000"/>
                </a:solidFill>
                <a:latin typeface="Poppins Bold"/>
                <a:ea typeface="Poppins Bold"/>
                <a:cs typeface="Poppins Bold"/>
                <a:sym typeface="Poppins Bold"/>
              </a:rPr>
              <a:t>:</a:t>
            </a:r>
          </a:p>
          <a:p>
            <a:pPr algn="l">
              <a:lnSpc>
                <a:spcPts val="1808"/>
              </a:lnSpc>
            </a:pPr>
            <a:r>
              <a:rPr lang="en-US" sz="1400" spc="-48" dirty="0">
                <a:solidFill>
                  <a:srgbClr val="000000"/>
                </a:solidFill>
                <a:latin typeface="Poppins"/>
                <a:ea typeface="Poppins"/>
                <a:cs typeface="Poppins"/>
                <a:sym typeface="Poppins"/>
              </a:rPr>
              <a:t> 0. die </a:t>
            </a:r>
            <a:r>
              <a:rPr lang="en-US" sz="1400" spc="-48" dirty="0" err="1">
                <a:solidFill>
                  <a:srgbClr val="000000"/>
                </a:solidFill>
                <a:latin typeface="Poppins"/>
                <a:ea typeface="Poppins"/>
                <a:cs typeface="Poppins"/>
                <a:sym typeface="Poppins"/>
              </a:rPr>
              <a:t>Berufe</a:t>
            </a:r>
            <a:r>
              <a:rPr lang="en-US" sz="1400" spc="-48" dirty="0">
                <a:solidFill>
                  <a:srgbClr val="000000"/>
                </a:solidFill>
                <a:latin typeface="Poppins"/>
                <a:ea typeface="Poppins"/>
                <a:cs typeface="Poppins"/>
                <a:sym typeface="Poppins"/>
              </a:rPr>
              <a:t> der </a:t>
            </a:r>
            <a:r>
              <a:rPr lang="en-US" sz="1400" spc="-48" dirty="0" err="1">
                <a:solidFill>
                  <a:srgbClr val="000000"/>
                </a:solidFill>
                <a:latin typeface="Poppins"/>
                <a:ea typeface="Poppins"/>
                <a:cs typeface="Poppins"/>
                <a:sym typeface="Poppins"/>
              </a:rPr>
              <a:t>Streitkräfte</a:t>
            </a:r>
            <a:r>
              <a:rPr lang="en-US" sz="1400" spc="-48" dirty="0">
                <a:solidFill>
                  <a:srgbClr val="000000"/>
                </a:solidFill>
                <a:latin typeface="Poppins"/>
                <a:ea typeface="Poppins"/>
                <a:cs typeface="Poppins"/>
                <a:sym typeface="Poppins"/>
              </a:rPr>
              <a:t> </a:t>
            </a:r>
          </a:p>
          <a:p>
            <a:pPr algn="l">
              <a:lnSpc>
                <a:spcPts val="1808"/>
              </a:lnSpc>
            </a:pPr>
            <a:r>
              <a:rPr lang="en-US" sz="1400" spc="-48" dirty="0">
                <a:solidFill>
                  <a:srgbClr val="000000"/>
                </a:solidFill>
                <a:latin typeface="Poppins"/>
                <a:ea typeface="Poppins"/>
                <a:cs typeface="Poppins"/>
                <a:sym typeface="Poppins"/>
              </a:rPr>
              <a:t> 1. </a:t>
            </a:r>
            <a:r>
              <a:rPr lang="en-US" sz="1400" spc="-48" dirty="0" err="1">
                <a:solidFill>
                  <a:srgbClr val="000000"/>
                </a:solidFill>
                <a:latin typeface="Poppins"/>
                <a:ea typeface="Poppins"/>
                <a:cs typeface="Poppins"/>
                <a:sym typeface="Poppins"/>
              </a:rPr>
              <a:t>Führungskräfte</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 2. </a:t>
            </a:r>
            <a:r>
              <a:rPr lang="en-US" sz="1400" spc="-48" dirty="0" err="1">
                <a:solidFill>
                  <a:srgbClr val="000000"/>
                </a:solidFill>
                <a:latin typeface="Poppins"/>
                <a:ea typeface="Poppins"/>
                <a:cs typeface="Poppins"/>
                <a:sym typeface="Poppins"/>
              </a:rPr>
              <a:t>Fachleute</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 3. </a:t>
            </a:r>
            <a:r>
              <a:rPr lang="en-US" sz="1400" spc="-48" dirty="0" err="1">
                <a:solidFill>
                  <a:srgbClr val="000000"/>
                </a:solidFill>
                <a:latin typeface="Poppins"/>
                <a:ea typeface="Poppins"/>
                <a:cs typeface="Poppins"/>
                <a:sym typeface="Poppins"/>
              </a:rPr>
              <a:t>Techniker</a:t>
            </a:r>
            <a:r>
              <a:rPr lang="en-US" sz="1400" spc="-48" dirty="0">
                <a:solidFill>
                  <a:srgbClr val="000000"/>
                </a:solidFill>
                <a:latin typeface="Poppins"/>
                <a:ea typeface="Poppins"/>
                <a:cs typeface="Poppins"/>
                <a:sym typeface="Poppins"/>
              </a:rPr>
              <a:t> und </a:t>
            </a:r>
            <a:r>
              <a:rPr lang="en-US" sz="1400" spc="-48" dirty="0" err="1">
                <a:solidFill>
                  <a:srgbClr val="000000"/>
                </a:solidFill>
                <a:latin typeface="Poppins"/>
                <a:ea typeface="Poppins"/>
                <a:cs typeface="Poppins"/>
                <a:sym typeface="Poppins"/>
              </a:rPr>
              <a:t>assoziierte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Fachleute</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 4. </a:t>
            </a:r>
            <a:r>
              <a:rPr lang="en-US" sz="1400" spc="-48" dirty="0" err="1">
                <a:solidFill>
                  <a:srgbClr val="000000"/>
                </a:solidFill>
                <a:latin typeface="Poppins"/>
                <a:ea typeface="Poppins"/>
                <a:cs typeface="Poppins"/>
                <a:sym typeface="Poppins"/>
              </a:rPr>
              <a:t>Kaufmännische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Hilfskräfte</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 5. Service- und </a:t>
            </a:r>
            <a:r>
              <a:rPr lang="en-US" sz="1400" spc="-48" dirty="0" err="1">
                <a:solidFill>
                  <a:srgbClr val="000000"/>
                </a:solidFill>
                <a:latin typeface="Poppins"/>
                <a:ea typeface="Poppins"/>
                <a:cs typeface="Poppins"/>
                <a:sym typeface="Poppins"/>
              </a:rPr>
              <a:t>Verkaufspersonal</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 6. </a:t>
            </a:r>
            <a:r>
              <a:rPr lang="en-US" sz="1400" spc="-48" dirty="0" err="1">
                <a:solidFill>
                  <a:srgbClr val="000000"/>
                </a:solidFill>
                <a:latin typeface="Poppins"/>
                <a:ea typeface="Poppins"/>
                <a:cs typeface="Poppins"/>
                <a:sym typeface="Poppins"/>
              </a:rPr>
              <a:t>Fachkräfte</a:t>
            </a:r>
            <a:r>
              <a:rPr lang="en-US" sz="1400" spc="-48" dirty="0">
                <a:solidFill>
                  <a:srgbClr val="000000"/>
                </a:solidFill>
                <a:latin typeface="Poppins"/>
                <a:ea typeface="Poppins"/>
                <a:cs typeface="Poppins"/>
                <a:sym typeface="Poppins"/>
              </a:rPr>
              <a:t> in der Land-, </a:t>
            </a:r>
            <a:r>
              <a:rPr lang="en-US" sz="1400" spc="-48" dirty="0" err="1">
                <a:solidFill>
                  <a:srgbClr val="000000"/>
                </a:solidFill>
                <a:latin typeface="Poppins"/>
                <a:ea typeface="Poppins"/>
                <a:cs typeface="Poppins"/>
                <a:sym typeface="Poppins"/>
              </a:rPr>
              <a:t>Forstwirtschaft</a:t>
            </a:r>
            <a:r>
              <a:rPr lang="en-US" sz="1400" spc="-48" dirty="0">
                <a:solidFill>
                  <a:srgbClr val="000000"/>
                </a:solidFill>
                <a:latin typeface="Poppins"/>
                <a:ea typeface="Poppins"/>
                <a:cs typeface="Poppins"/>
                <a:sym typeface="Poppins"/>
              </a:rPr>
              <a:t> und </a:t>
            </a:r>
            <a:r>
              <a:rPr lang="en-US" sz="1400" spc="-48" dirty="0" err="1">
                <a:solidFill>
                  <a:srgbClr val="000000"/>
                </a:solidFill>
                <a:latin typeface="Poppins"/>
                <a:ea typeface="Poppins"/>
                <a:cs typeface="Poppins"/>
                <a:sym typeface="Poppins"/>
              </a:rPr>
              <a:t>Fischerei</a:t>
            </a:r>
            <a:r>
              <a:rPr lang="en-US" sz="1400" spc="-48" dirty="0">
                <a:solidFill>
                  <a:srgbClr val="000000"/>
                </a:solidFill>
                <a:latin typeface="Poppins"/>
                <a:ea typeface="Poppins"/>
                <a:cs typeface="Poppins"/>
                <a:sym typeface="Poppins"/>
              </a:rPr>
              <a:t> </a:t>
            </a:r>
          </a:p>
          <a:p>
            <a:pPr algn="l">
              <a:lnSpc>
                <a:spcPts val="1808"/>
              </a:lnSpc>
            </a:pPr>
            <a:r>
              <a:rPr lang="en-US" sz="1400" spc="-48" dirty="0">
                <a:solidFill>
                  <a:srgbClr val="000000"/>
                </a:solidFill>
                <a:latin typeface="Poppins"/>
                <a:ea typeface="Poppins"/>
                <a:cs typeface="Poppins"/>
                <a:sym typeface="Poppins"/>
              </a:rPr>
              <a:t> 7. Handwerker und </a:t>
            </a:r>
            <a:r>
              <a:rPr lang="en-US" sz="1400" spc="-48" dirty="0" err="1">
                <a:solidFill>
                  <a:srgbClr val="000000"/>
                </a:solidFill>
                <a:latin typeface="Poppins"/>
                <a:ea typeface="Poppins"/>
                <a:cs typeface="Poppins"/>
                <a:sym typeface="Poppins"/>
              </a:rPr>
              <a:t>verwandte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Berufe</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 8. Anlagen- und </a:t>
            </a:r>
            <a:r>
              <a:rPr lang="en-US" sz="1400" spc="-48" dirty="0" err="1">
                <a:solidFill>
                  <a:srgbClr val="000000"/>
                </a:solidFill>
                <a:latin typeface="Poppins"/>
                <a:ea typeface="Poppins"/>
                <a:cs typeface="Poppins"/>
                <a:sym typeface="Poppins"/>
              </a:rPr>
              <a:t>Maschinenbediener</a:t>
            </a:r>
            <a:r>
              <a:rPr lang="en-US" sz="1400" spc="-48" dirty="0">
                <a:solidFill>
                  <a:srgbClr val="000000"/>
                </a:solidFill>
                <a:latin typeface="Poppins"/>
                <a:ea typeface="Poppins"/>
                <a:cs typeface="Poppins"/>
                <a:sym typeface="Poppins"/>
              </a:rPr>
              <a:t> und </a:t>
            </a:r>
            <a:r>
              <a:rPr lang="en-US" sz="1400" spc="-48" dirty="0" err="1">
                <a:solidFill>
                  <a:srgbClr val="000000"/>
                </a:solidFill>
                <a:latin typeface="Poppins"/>
                <a:ea typeface="Poppins"/>
                <a:cs typeface="Poppins"/>
                <a:sym typeface="Poppins"/>
              </a:rPr>
              <a:t>Monteure</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 9. </a:t>
            </a:r>
            <a:r>
              <a:rPr lang="en-US" sz="1400" spc="-48" dirty="0" err="1">
                <a:solidFill>
                  <a:srgbClr val="000000"/>
                </a:solidFill>
                <a:latin typeface="Poppins"/>
                <a:ea typeface="Poppins"/>
                <a:cs typeface="Poppins"/>
                <a:sym typeface="Poppins"/>
              </a:rPr>
              <a:t>elementare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Berufe</a:t>
            </a:r>
            <a:r>
              <a:rPr lang="en-US" sz="1400" spc="-48" dirty="0">
                <a:solidFill>
                  <a:srgbClr val="000000"/>
                </a:solidFill>
                <a:latin typeface="Poppins"/>
                <a:ea typeface="Poppins"/>
                <a:cs typeface="Poppins"/>
                <a:sym typeface="Poppins"/>
              </a:rPr>
              <a:t> </a:t>
            </a:r>
          </a:p>
          <a:p>
            <a:pPr algn="l">
              <a:lnSpc>
                <a:spcPts val="1808"/>
              </a:lnSpc>
            </a:pPr>
            <a:endParaRPr lang="en-US" sz="1400" spc="-48" dirty="0">
              <a:solidFill>
                <a:srgbClr val="000000"/>
              </a:solidFill>
              <a:latin typeface="Poppins"/>
              <a:ea typeface="Poppins"/>
              <a:cs typeface="Poppins"/>
              <a:sym typeface="Poppins"/>
            </a:endParaRPr>
          </a:p>
          <a:p>
            <a:pPr algn="l">
              <a:lnSpc>
                <a:spcPts val="2034"/>
              </a:lnSpc>
            </a:pPr>
            <a:r>
              <a:rPr lang="en-US" sz="1400" b="1" spc="-54" dirty="0">
                <a:solidFill>
                  <a:srgbClr val="000000"/>
                </a:solidFill>
                <a:latin typeface="Poppins Bold"/>
                <a:ea typeface="Poppins Bold"/>
                <a:cs typeface="Poppins Bold"/>
                <a:sym typeface="Poppins Bold"/>
              </a:rPr>
              <a:t>Die </a:t>
            </a:r>
            <a:r>
              <a:rPr lang="en-US" sz="1400" b="1" spc="-54" dirty="0" err="1">
                <a:solidFill>
                  <a:srgbClr val="000000"/>
                </a:solidFill>
                <a:latin typeface="Poppins Bold"/>
                <a:ea typeface="Poppins Bold"/>
                <a:cs typeface="Poppins Bold"/>
                <a:sym typeface="Poppins Bold"/>
              </a:rPr>
              <a:t>Liste</a:t>
            </a:r>
            <a:r>
              <a:rPr lang="en-US" sz="1400" b="1" spc="-54" dirty="0">
                <a:solidFill>
                  <a:srgbClr val="000000"/>
                </a:solidFill>
                <a:latin typeface="Poppins Bold"/>
                <a:ea typeface="Poppins Bold"/>
                <a:cs typeface="Poppins Bold"/>
                <a:sym typeface="Poppins Bold"/>
              </a:rPr>
              <a:t> der Assembler </a:t>
            </a:r>
            <a:r>
              <a:rPr lang="en-US" sz="1400" b="1" spc="-54" dirty="0" err="1">
                <a:solidFill>
                  <a:srgbClr val="000000"/>
                </a:solidFill>
                <a:latin typeface="Poppins Bold"/>
                <a:ea typeface="Poppins Bold"/>
                <a:cs typeface="Poppins Bold"/>
                <a:sym typeface="Poppins Bold"/>
              </a:rPr>
              <a:t>umfasst</a:t>
            </a:r>
            <a:r>
              <a:rPr lang="en-US" sz="1400" b="1" spc="-54" dirty="0">
                <a:solidFill>
                  <a:srgbClr val="000000"/>
                </a:solidFill>
                <a:latin typeface="Poppins Bold"/>
                <a:ea typeface="Poppins Bold"/>
                <a:cs typeface="Poppins Bold"/>
                <a:sym typeface="Poppins Bold"/>
              </a:rPr>
              <a:t> die </a:t>
            </a:r>
            <a:r>
              <a:rPr lang="en-US" sz="1400" b="1" spc="-54" dirty="0" err="1">
                <a:solidFill>
                  <a:srgbClr val="000000"/>
                </a:solidFill>
                <a:latin typeface="Poppins Bold"/>
                <a:ea typeface="Poppins Bold"/>
                <a:cs typeface="Poppins Bold"/>
                <a:sym typeface="Poppins Bold"/>
              </a:rPr>
              <a:t>folgenden</a:t>
            </a:r>
            <a:r>
              <a:rPr lang="en-US" sz="1400" b="1" spc="-54" dirty="0">
                <a:solidFill>
                  <a:srgbClr val="000000"/>
                </a:solidFill>
                <a:latin typeface="Poppins Bold"/>
                <a:ea typeface="Poppins Bold"/>
                <a:cs typeface="Poppins Bold"/>
                <a:sym typeface="Poppins Bold"/>
              </a:rPr>
              <a:t> </a:t>
            </a:r>
            <a:r>
              <a:rPr lang="en-US" sz="1400" b="1" spc="-54" dirty="0" err="1">
                <a:solidFill>
                  <a:srgbClr val="000000"/>
                </a:solidFill>
                <a:latin typeface="Poppins Bold"/>
                <a:ea typeface="Poppins Bold"/>
                <a:cs typeface="Poppins Bold"/>
                <a:sym typeface="Poppins Bold"/>
              </a:rPr>
              <a:t>Unterkategorien</a:t>
            </a:r>
            <a:r>
              <a:rPr lang="en-US" sz="1400" b="1" spc="-54" dirty="0">
                <a:solidFill>
                  <a:srgbClr val="000000"/>
                </a:solidFill>
                <a:latin typeface="Poppins Bold"/>
                <a:ea typeface="Poppins Bold"/>
                <a:cs typeface="Poppins Bold"/>
                <a:sym typeface="Poppins Bold"/>
              </a:rPr>
              <a:t>: </a:t>
            </a:r>
          </a:p>
          <a:p>
            <a:pPr algn="l">
              <a:lnSpc>
                <a:spcPts val="1695"/>
              </a:lnSpc>
            </a:pPr>
            <a:r>
              <a:rPr lang="en-US" sz="1400" spc="-45" dirty="0">
                <a:solidFill>
                  <a:srgbClr val="000000"/>
                </a:solidFill>
                <a:latin typeface="Poppins"/>
                <a:ea typeface="Poppins"/>
                <a:cs typeface="Poppins"/>
                <a:sym typeface="Poppins"/>
              </a:rPr>
              <a:t>82 - Assembler </a:t>
            </a:r>
          </a:p>
          <a:p>
            <a:pPr algn="l">
              <a:lnSpc>
                <a:spcPts val="1808"/>
              </a:lnSpc>
            </a:pPr>
            <a:r>
              <a:rPr lang="en-US" sz="1400" spc="-48" dirty="0">
                <a:solidFill>
                  <a:srgbClr val="000000"/>
                </a:solidFill>
                <a:latin typeface="Poppins"/>
                <a:ea typeface="Poppins"/>
                <a:cs typeface="Poppins"/>
                <a:sym typeface="Poppins"/>
              </a:rPr>
              <a:t>821 - Assembler</a:t>
            </a:r>
          </a:p>
          <a:p>
            <a:pPr algn="l">
              <a:lnSpc>
                <a:spcPts val="1808"/>
              </a:lnSpc>
            </a:pPr>
            <a:r>
              <a:rPr lang="en-US" sz="1400" spc="-48" dirty="0">
                <a:solidFill>
                  <a:srgbClr val="000000"/>
                </a:solidFill>
                <a:latin typeface="Poppins"/>
                <a:ea typeface="Poppins"/>
                <a:cs typeface="Poppins"/>
                <a:sym typeface="Poppins"/>
              </a:rPr>
              <a:t>8211 - </a:t>
            </a:r>
            <a:r>
              <a:rPr lang="en-US" sz="1400" spc="-48" dirty="0" err="1">
                <a:solidFill>
                  <a:srgbClr val="000000"/>
                </a:solidFill>
                <a:latin typeface="Poppins"/>
                <a:ea typeface="Poppins"/>
                <a:cs typeface="Poppins"/>
                <a:sym typeface="Poppins"/>
              </a:rPr>
              <a:t>Monteure</a:t>
            </a:r>
            <a:r>
              <a:rPr lang="en-US" sz="1400" spc="-48" dirty="0">
                <a:solidFill>
                  <a:srgbClr val="000000"/>
                </a:solidFill>
                <a:latin typeface="Poppins"/>
                <a:ea typeface="Poppins"/>
                <a:cs typeface="Poppins"/>
                <a:sym typeface="Poppins"/>
              </a:rPr>
              <a:t> von </a:t>
            </a:r>
            <a:r>
              <a:rPr lang="en-US" sz="1400" spc="-48" dirty="0" err="1">
                <a:solidFill>
                  <a:srgbClr val="000000"/>
                </a:solidFill>
                <a:latin typeface="Poppins"/>
                <a:ea typeface="Poppins"/>
                <a:cs typeface="Poppins"/>
                <a:sym typeface="Poppins"/>
              </a:rPr>
              <a:t>mechanischen</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Maschinen</a:t>
            </a:r>
            <a:endParaRPr lang="en-US" sz="1400" spc="-48" dirty="0">
              <a:solidFill>
                <a:srgbClr val="000000"/>
              </a:solidFill>
              <a:latin typeface="Poppins"/>
              <a:ea typeface="Poppins"/>
              <a:cs typeface="Poppins"/>
              <a:sym typeface="Poppins"/>
            </a:endParaRPr>
          </a:p>
          <a:p>
            <a:pPr algn="l">
              <a:lnSpc>
                <a:spcPts val="1808"/>
              </a:lnSpc>
            </a:pPr>
            <a:r>
              <a:rPr lang="en-US" sz="1400" spc="-48" dirty="0">
                <a:solidFill>
                  <a:srgbClr val="000000"/>
                </a:solidFill>
                <a:latin typeface="Poppins"/>
                <a:ea typeface="Poppins"/>
                <a:cs typeface="Poppins"/>
                <a:sym typeface="Poppins"/>
              </a:rPr>
              <a:t>8212 - Elektromonteure und </a:t>
            </a:r>
            <a:r>
              <a:rPr lang="en-US" sz="1400" spc="-48" dirty="0" err="1">
                <a:solidFill>
                  <a:srgbClr val="000000"/>
                </a:solidFill>
                <a:latin typeface="Poppins"/>
                <a:ea typeface="Poppins"/>
                <a:cs typeface="Poppins"/>
                <a:sym typeface="Poppins"/>
              </a:rPr>
              <a:t>elektronische</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Gerätebauer</a:t>
            </a:r>
            <a:r>
              <a:rPr lang="en-US" sz="1400" spc="-48" dirty="0">
                <a:solidFill>
                  <a:srgbClr val="000000"/>
                </a:solidFill>
                <a:latin typeface="Poppins"/>
                <a:ea typeface="Poppins"/>
                <a:cs typeface="Poppins"/>
                <a:sym typeface="Poppins"/>
              </a:rPr>
              <a:t> </a:t>
            </a:r>
          </a:p>
          <a:p>
            <a:pPr algn="l">
              <a:lnSpc>
                <a:spcPts val="1808"/>
              </a:lnSpc>
            </a:pPr>
            <a:r>
              <a:rPr lang="en-US" sz="1400" spc="-48" dirty="0">
                <a:solidFill>
                  <a:srgbClr val="000000"/>
                </a:solidFill>
                <a:latin typeface="Poppins"/>
                <a:ea typeface="Poppins"/>
                <a:cs typeface="Poppins"/>
                <a:sym typeface="Poppins"/>
              </a:rPr>
              <a:t>8219 - </a:t>
            </a:r>
            <a:r>
              <a:rPr lang="en-US" sz="1400" spc="-48" dirty="0" err="1">
                <a:solidFill>
                  <a:srgbClr val="000000"/>
                </a:solidFill>
                <a:latin typeface="Poppins"/>
                <a:ea typeface="Poppins"/>
                <a:cs typeface="Poppins"/>
                <a:sym typeface="Poppins"/>
              </a:rPr>
              <a:t>Montierer</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anderweitig</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nicht</a:t>
            </a:r>
            <a:r>
              <a:rPr lang="en-US" sz="1400" spc="-48" dirty="0">
                <a:solidFill>
                  <a:srgbClr val="000000"/>
                </a:solidFill>
                <a:latin typeface="Poppins"/>
                <a:ea typeface="Poppins"/>
                <a:cs typeface="Poppins"/>
                <a:sym typeface="Poppins"/>
              </a:rPr>
              <a:t> </a:t>
            </a:r>
            <a:r>
              <a:rPr lang="en-US" sz="1400" spc="-48" dirty="0" err="1">
                <a:solidFill>
                  <a:srgbClr val="000000"/>
                </a:solidFill>
                <a:latin typeface="Poppins"/>
                <a:ea typeface="Poppins"/>
                <a:cs typeface="Poppins"/>
                <a:sym typeface="Poppins"/>
              </a:rPr>
              <a:t>genannt</a:t>
            </a:r>
            <a:r>
              <a:rPr lang="en-US" sz="1400" spc="-48" dirty="0">
                <a:solidFill>
                  <a:srgbClr val="000000"/>
                </a:solidFill>
                <a:latin typeface="Poppins"/>
                <a:ea typeface="Poppins"/>
                <a:cs typeface="Poppins"/>
                <a:sym typeface="Poppins"/>
              </a:rPr>
              <a:t> </a:t>
            </a:r>
          </a:p>
          <a:p>
            <a:pPr algn="l">
              <a:lnSpc>
                <a:spcPts val="1808"/>
              </a:lnSpc>
            </a:pPr>
            <a:endParaRPr lang="en-US" sz="1600" spc="-48" dirty="0">
              <a:solidFill>
                <a:srgbClr val="000000"/>
              </a:solidFill>
              <a:latin typeface="Poppins"/>
              <a:ea typeface="Poppins"/>
              <a:cs typeface="Poppins"/>
              <a:sym typeface="Poppins"/>
            </a:endParaRPr>
          </a:p>
        </p:txBody>
      </p:sp>
      <p:sp>
        <p:nvSpPr>
          <p:cNvPr id="17" name="TextBox 17"/>
          <p:cNvSpPr txBox="1"/>
          <p:nvPr/>
        </p:nvSpPr>
        <p:spPr>
          <a:xfrm>
            <a:off x="95190" y="9476369"/>
            <a:ext cx="4949785" cy="626745"/>
          </a:xfrm>
          <a:prstGeom prst="rect">
            <a:avLst/>
          </a:prstGeom>
        </p:spPr>
        <p:txBody>
          <a:bodyPr lIns="0" tIns="0" rIns="0" bIns="0" rtlCol="0" anchor="t">
            <a:spAutoFit/>
          </a:bodyPr>
          <a:lstStyle/>
          <a:p>
            <a:pPr algn="just">
              <a:lnSpc>
                <a:spcPts val="1679"/>
              </a:lnSpc>
            </a:pPr>
            <a:r>
              <a:rPr lang="en-US" sz="1200">
                <a:solidFill>
                  <a:srgbClr val="000000"/>
                </a:solidFill>
                <a:latin typeface="Poppins"/>
                <a:ea typeface="Poppins"/>
                <a:cs typeface="Poppins"/>
                <a:sym typeface="Poppins"/>
              </a:rPr>
              <a:t>Abbildung 6: Der Zusammenhang zwischen Fähigkeiten, Berufen und Qualifikationen </a:t>
            </a:r>
          </a:p>
          <a:p>
            <a:pPr algn="just">
              <a:lnSpc>
                <a:spcPts val="1679"/>
              </a:lnSpc>
            </a:pPr>
            <a:r>
              <a:rPr lang="en-US" sz="1200">
                <a:solidFill>
                  <a:srgbClr val="000000"/>
                </a:solidFill>
                <a:latin typeface="Poppins"/>
                <a:ea typeface="Poppins"/>
                <a:cs typeface="Poppins"/>
                <a:sym typeface="Poppins"/>
              </a:rPr>
              <a:t>Quelle: Europäische Kommission (2018) </a:t>
            </a:r>
          </a:p>
          <a:p>
            <a:pPr algn="just">
              <a:lnSpc>
                <a:spcPts val="1679"/>
              </a:lnSpc>
              <a:spcBef>
                <a:spcPct val="0"/>
              </a:spcBef>
            </a:pPr>
            <a:endParaRPr lang="en-US" sz="1200">
              <a:solidFill>
                <a:srgbClr val="000000"/>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59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68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5020"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7444101" y="1623287"/>
            <a:ext cx="9815199" cy="8543290"/>
          </a:xfrm>
          <a:prstGeom prst="rect">
            <a:avLst/>
          </a:prstGeom>
        </p:spPr>
        <p:txBody>
          <a:bodyPr lIns="0" tIns="0" rIns="0" bIns="0" rtlCol="0" anchor="t">
            <a:spAutoFit/>
          </a:bodyPr>
          <a:lstStyle/>
          <a:p>
            <a:pPr marL="496571" lvl="1" indent="-248285" algn="just">
              <a:lnSpc>
                <a:spcPts val="2990"/>
              </a:lnSpc>
              <a:buFont typeface="Arial"/>
              <a:buChar char="•"/>
            </a:pPr>
            <a:r>
              <a:rPr lang="en-US" sz="2300" b="1">
                <a:solidFill>
                  <a:srgbClr val="000000"/>
                </a:solidFill>
                <a:latin typeface="Poppins Bold"/>
                <a:ea typeface="Poppins Bold"/>
                <a:cs typeface="Poppins Bold"/>
                <a:sym typeface="Poppins Bold"/>
              </a:rPr>
              <a:t>Lektion 1: Einführung</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1.1 Kontext des Moduls</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1.2 Der Arbeitsmarkt</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1.3 Angebot und Nachfrage auf dem Arbeitsmarkt</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1.4 Geschichte des Arbeitsmarktes</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1.5 Lebenszyklus eines Arbeitnehmers in einem Unternehmen</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1.6 Wie man über künstliche Intelligenz denkt</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1.7 Verschiedene KI-basierte Modelle</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1.8 Definition</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1.9 Aktuelle Entwicklungen und Ausblick</a:t>
            </a:r>
          </a:p>
          <a:p>
            <a:pPr algn="just">
              <a:lnSpc>
                <a:spcPts val="2990"/>
              </a:lnSpc>
            </a:pPr>
            <a:endParaRPr lang="en-US" sz="2300">
              <a:solidFill>
                <a:srgbClr val="000000"/>
              </a:solidFill>
              <a:latin typeface="Poppins"/>
              <a:ea typeface="Poppins"/>
              <a:cs typeface="Poppins"/>
              <a:sym typeface="Poppins"/>
            </a:endParaRP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b="1">
                <a:solidFill>
                  <a:srgbClr val="000000"/>
                </a:solidFill>
                <a:latin typeface="Poppins Bold"/>
                <a:ea typeface="Poppins Bold"/>
                <a:cs typeface="Poppins Bold"/>
                <a:sym typeface="Poppins Bold"/>
              </a:rPr>
              <a:t>Lektion 2: Qualifikationsbasierte Einstellung und Wohlbefinden</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2.1 Einstellungsprozess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2.2 Digitaler Wandel in der Personalbeschaffung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2.3 Compliance und rechtliche Erwägungen</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2.4 Berufe, Fähigkeiten und Qualifikationen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2.5 Fertigkeiten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2.6 Die andere Seite: Berufe</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2.7 Bildung und Qualifikation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2.8 Fehlanpassung </a:t>
            </a:r>
          </a:p>
          <a:p>
            <a:pPr marL="993141" lvl="2" indent="-331047" algn="just">
              <a:lnSpc>
                <a:spcPts val="2990"/>
              </a:lnSpc>
              <a:buFont typeface="Arial"/>
              <a:buChar char="⚬"/>
            </a:pPr>
            <a:r>
              <a:rPr lang="en-US" sz="2300">
                <a:solidFill>
                  <a:srgbClr val="000000"/>
                </a:solidFill>
                <a:latin typeface="Poppins"/>
                <a:ea typeface="Poppins"/>
                <a:cs typeface="Poppins"/>
                <a:sym typeface="Poppins"/>
              </a:rPr>
              <a:t>2.9 Wohlbefinden am Arbeitsplatz</a:t>
            </a:r>
          </a:p>
          <a:p>
            <a:pPr algn="just">
              <a:lnSpc>
                <a:spcPts val="2990"/>
              </a:lnSpc>
            </a:pPr>
            <a:endParaRPr lang="en-US" sz="2300">
              <a:solidFill>
                <a:srgbClr val="000000"/>
              </a:solidFill>
              <a:latin typeface="Poppins"/>
              <a:ea typeface="Poppins"/>
              <a:cs typeface="Poppins"/>
              <a:sym typeface="Poppins"/>
            </a:endParaRPr>
          </a:p>
        </p:txBody>
      </p:sp>
      <p:sp>
        <p:nvSpPr>
          <p:cNvPr id="16" name="TextBox 16"/>
          <p:cNvSpPr txBox="1"/>
          <p:nvPr/>
        </p:nvSpPr>
        <p:spPr>
          <a:xfrm>
            <a:off x="7702891" y="454687"/>
            <a:ext cx="9556409" cy="626110"/>
          </a:xfrm>
          <a:prstGeom prst="rect">
            <a:avLst/>
          </a:prstGeom>
        </p:spPr>
        <p:txBody>
          <a:bodyPr lIns="0" tIns="0" rIns="0" bIns="0" rtlCol="0" anchor="t">
            <a:spAutoFit/>
          </a:bodyPr>
          <a:lstStyle/>
          <a:p>
            <a:pPr marL="0" lvl="0" indent="0" algn="ctr">
              <a:lnSpc>
                <a:spcPts val="4519"/>
              </a:lnSpc>
              <a:spcBef>
                <a:spcPct val="0"/>
              </a:spcBef>
            </a:pPr>
            <a:r>
              <a:rPr lang="en-US" sz="3999" b="1" spc="-119">
                <a:solidFill>
                  <a:srgbClr val="002C47"/>
                </a:solidFill>
                <a:latin typeface="Poppins Bold"/>
                <a:ea typeface="Poppins Bold"/>
                <a:cs typeface="Poppins Bold"/>
                <a:sym typeface="Poppins Bold"/>
              </a:rPr>
              <a:t>LEKTIONEN 1 - 2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2.5 Fertigkeiten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69233" y="2617402"/>
            <a:ext cx="5403414" cy="6356958"/>
          </a:xfrm>
          <a:custGeom>
            <a:avLst/>
            <a:gdLst/>
            <a:ahLst/>
            <a:cxnLst/>
            <a:rect l="l" t="t" r="r" b="b"/>
            <a:pathLst>
              <a:path w="5403414" h="6356958">
                <a:moveTo>
                  <a:pt x="0" y="0"/>
                </a:moveTo>
                <a:lnTo>
                  <a:pt x="5403415" y="0"/>
                </a:lnTo>
                <a:lnTo>
                  <a:pt x="5403415" y="6356959"/>
                </a:lnTo>
                <a:lnTo>
                  <a:pt x="0" y="6356959"/>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0" name="Freeform 10"/>
          <p:cNvSpPr/>
          <p:nvPr/>
        </p:nvSpPr>
        <p:spPr>
          <a:xfrm>
            <a:off x="6510823" y="3999694"/>
            <a:ext cx="5839314" cy="5773703"/>
          </a:xfrm>
          <a:custGeom>
            <a:avLst/>
            <a:gdLst/>
            <a:ahLst/>
            <a:cxnLst/>
            <a:rect l="l" t="t" r="r" b="b"/>
            <a:pathLst>
              <a:path w="5839314" h="5773703">
                <a:moveTo>
                  <a:pt x="0" y="0"/>
                </a:moveTo>
                <a:lnTo>
                  <a:pt x="5839314" y="0"/>
                </a:lnTo>
                <a:lnTo>
                  <a:pt x="5839314" y="5773704"/>
                </a:lnTo>
                <a:lnTo>
                  <a:pt x="0" y="5773704"/>
                </a:lnTo>
                <a:lnTo>
                  <a:pt x="0" y="0"/>
                </a:lnTo>
                <a:close/>
              </a:path>
            </a:pathLst>
          </a:custGeom>
          <a:blipFill>
            <a:blip r:embed="rId5"/>
            <a:stretch>
              <a:fillRect/>
            </a:stretch>
          </a:blipFill>
          <a:ln w="9525" cap="sq">
            <a:solidFill>
              <a:srgbClr val="000000"/>
            </a:solidFill>
            <a:prstDash val="solid"/>
            <a:miter/>
          </a:ln>
        </p:spPr>
        <p:txBody>
          <a:bodyPr/>
          <a:lstStyle/>
          <a:p>
            <a:endParaRPr lang="de-DE"/>
          </a:p>
        </p:txBody>
      </p:sp>
      <p:sp>
        <p:nvSpPr>
          <p:cNvPr id="11" name="Freeform 11"/>
          <p:cNvSpPr/>
          <p:nvPr/>
        </p:nvSpPr>
        <p:spPr>
          <a:xfrm>
            <a:off x="12984162" y="3999694"/>
            <a:ext cx="4998516" cy="3542088"/>
          </a:xfrm>
          <a:custGeom>
            <a:avLst/>
            <a:gdLst/>
            <a:ahLst/>
            <a:cxnLst/>
            <a:rect l="l" t="t" r="r" b="b"/>
            <a:pathLst>
              <a:path w="4998516" h="3542088">
                <a:moveTo>
                  <a:pt x="0" y="0"/>
                </a:moveTo>
                <a:lnTo>
                  <a:pt x="4998516" y="0"/>
                </a:lnTo>
                <a:lnTo>
                  <a:pt x="4998516" y="3542089"/>
                </a:lnTo>
                <a:lnTo>
                  <a:pt x="0" y="3542089"/>
                </a:lnTo>
                <a:lnTo>
                  <a:pt x="0" y="0"/>
                </a:lnTo>
                <a:close/>
              </a:path>
            </a:pathLst>
          </a:custGeom>
          <a:blipFill>
            <a:blip r:embed="rId6"/>
            <a:stretch>
              <a:fillRect/>
            </a:stretch>
          </a:blipFill>
          <a:ln w="9525" cap="sq">
            <a:solidFill>
              <a:srgbClr val="000000"/>
            </a:solidFill>
            <a:prstDash val="solid"/>
            <a:miter/>
          </a:ln>
        </p:spPr>
        <p:txBody>
          <a:bodyPr/>
          <a:lstStyle/>
          <a:p>
            <a:endParaRPr lang="de-DE"/>
          </a:p>
        </p:txBody>
      </p:sp>
      <p:sp>
        <p:nvSpPr>
          <p:cNvPr id="12" name="TextBox 12"/>
          <p:cNvSpPr txBox="1"/>
          <p:nvPr/>
        </p:nvSpPr>
        <p:spPr>
          <a:xfrm>
            <a:off x="480355" y="1449637"/>
            <a:ext cx="5403414" cy="10687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Im Allgemeinen sind die Fähigkeiten nicht klar definiert. Die ESCO definiert zum Beispiel eine Säule "Fähigkeiten und Kompetenzen", die Wissen, Fähigkeiten und Kompetenzen umfasst. Einige Beispiele sind in der nachstehenden Tabelle aufgeführt.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3" name="TextBox 13"/>
          <p:cNvSpPr txBox="1"/>
          <p:nvPr/>
        </p:nvSpPr>
        <p:spPr>
          <a:xfrm>
            <a:off x="6510823" y="1449637"/>
            <a:ext cx="5839314" cy="23260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Es gibt verschiedene Möglichkeiten, wie künstliche Intelligenz zur Verarbeitung der Daten eingesetzt werden kann. Eine Möglichkeit ist die Verwendung von Tools zur Verarbeitung natürlicher Sprache. </a:t>
            </a:r>
          </a:p>
          <a:p>
            <a:pPr algn="l">
              <a:lnSpc>
                <a:spcPts val="1709"/>
              </a:lnSpc>
            </a:pPr>
            <a:r>
              <a:rPr lang="en-US" sz="1500">
                <a:solidFill>
                  <a:srgbClr val="002C47"/>
                </a:solidFill>
                <a:latin typeface="Poppins"/>
                <a:ea typeface="Poppins"/>
                <a:cs typeface="Poppins"/>
                <a:sym typeface="Poppins"/>
              </a:rPr>
              <a:t>Ein solches Werkzeug ist der Universal Sentence Encoder, mit dem die semantische Ähnlichkeit zwischen verschiedenen Fähigkeiten analysiert werden kann (Spiess-Knafl, 2022).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Diese Methode stellt semantische Ähnlichkeiten durch farblich kodierte Cluster visuell dar und erleichtert so die eindeutige Identifizierung von Fähigkeiten der Bewerber.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4" name="TextBox 14"/>
          <p:cNvSpPr txBox="1"/>
          <p:nvPr/>
        </p:nvSpPr>
        <p:spPr>
          <a:xfrm>
            <a:off x="12984162" y="1449637"/>
            <a:ext cx="5087591" cy="21164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Eine andere Möglichkeit besteht darin, einen Beruf zu finden, der zu den persönlichen Fähigkeiten passt. Unternehmen, die Matching-Dienste anbieten, verwenden meist natürliche Sprachverarbeitung. SkillLab ist ein Unternehmen, das Einzelpersonen dabei hilft, ihre Berufserfahrung in eine Reihe von klar identifizierten Fähigkeiten zu übertragen.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Sobald das Modell einige Dutzend Fähigkeiten ermittelt hat, kann es damit beginnen, Berufe vorzuschlagen, die diese Fähigkeiten erfordern.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2.5 Fertigkeiten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68845" y="4074727"/>
            <a:ext cx="6552244" cy="5668997"/>
          </a:xfrm>
          <a:custGeom>
            <a:avLst/>
            <a:gdLst/>
            <a:ahLst/>
            <a:cxnLst/>
            <a:rect l="l" t="t" r="r" b="b"/>
            <a:pathLst>
              <a:path w="6552244" h="5668997">
                <a:moveTo>
                  <a:pt x="0" y="0"/>
                </a:moveTo>
                <a:lnTo>
                  <a:pt x="6552244" y="0"/>
                </a:lnTo>
                <a:lnTo>
                  <a:pt x="6552244" y="5668997"/>
                </a:lnTo>
                <a:lnTo>
                  <a:pt x="0" y="5668997"/>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0" name="Freeform 10"/>
          <p:cNvSpPr/>
          <p:nvPr/>
        </p:nvSpPr>
        <p:spPr>
          <a:xfrm>
            <a:off x="9560087" y="4074727"/>
            <a:ext cx="6885267" cy="4819687"/>
          </a:xfrm>
          <a:custGeom>
            <a:avLst/>
            <a:gdLst/>
            <a:ahLst/>
            <a:cxnLst/>
            <a:rect l="l" t="t" r="r" b="b"/>
            <a:pathLst>
              <a:path w="6885267" h="4819687">
                <a:moveTo>
                  <a:pt x="0" y="0"/>
                </a:moveTo>
                <a:lnTo>
                  <a:pt x="6885267" y="0"/>
                </a:lnTo>
                <a:lnTo>
                  <a:pt x="6885267" y="4819687"/>
                </a:lnTo>
                <a:lnTo>
                  <a:pt x="0" y="4819687"/>
                </a:lnTo>
                <a:lnTo>
                  <a:pt x="0" y="0"/>
                </a:lnTo>
                <a:close/>
              </a:path>
            </a:pathLst>
          </a:custGeom>
          <a:blipFill>
            <a:blip r:embed="rId5"/>
            <a:stretch>
              <a:fillRect/>
            </a:stretch>
          </a:blipFill>
          <a:ln w="9525" cap="sq">
            <a:solidFill>
              <a:srgbClr val="000000"/>
            </a:solidFill>
            <a:prstDash val="solid"/>
            <a:miter/>
          </a:ln>
        </p:spPr>
        <p:txBody>
          <a:bodyPr/>
          <a:lstStyle/>
          <a:p>
            <a:endParaRPr lang="de-DE"/>
          </a:p>
        </p:txBody>
      </p:sp>
      <p:sp>
        <p:nvSpPr>
          <p:cNvPr id="11" name="TextBox 11"/>
          <p:cNvSpPr txBox="1"/>
          <p:nvPr/>
        </p:nvSpPr>
        <p:spPr>
          <a:xfrm>
            <a:off x="480355" y="971864"/>
            <a:ext cx="7329223" cy="2326005"/>
          </a:xfrm>
          <a:prstGeom prst="rect">
            <a:avLst/>
          </a:prstGeom>
        </p:spPr>
        <p:txBody>
          <a:bodyPr lIns="0" tIns="0" rIns="0" bIns="0" rtlCol="0" anchor="t">
            <a:spAutoFit/>
          </a:bodyPr>
          <a:lstStyle/>
          <a:p>
            <a:pPr algn="just">
              <a:lnSpc>
                <a:spcPts val="1709"/>
              </a:lnSpc>
            </a:pPr>
            <a:r>
              <a:rPr lang="en-US" sz="1500" dirty="0">
                <a:solidFill>
                  <a:srgbClr val="002C47"/>
                </a:solidFill>
                <a:latin typeface="Poppins"/>
                <a:ea typeface="Poppins"/>
                <a:cs typeface="Poppins"/>
                <a:sym typeface="Poppins"/>
              </a:rPr>
              <a:t>LinkedIn </a:t>
            </a:r>
            <a:r>
              <a:rPr lang="en-US" sz="1500" dirty="0" err="1">
                <a:solidFill>
                  <a:srgbClr val="002C47"/>
                </a:solidFill>
                <a:latin typeface="Poppins"/>
                <a:ea typeface="Poppins"/>
                <a:cs typeface="Poppins"/>
                <a:sym typeface="Poppins"/>
              </a:rPr>
              <a:t>nutzt</a:t>
            </a:r>
            <a:r>
              <a:rPr lang="en-US" sz="1500" dirty="0">
                <a:solidFill>
                  <a:srgbClr val="002C47"/>
                </a:solidFill>
                <a:latin typeface="Poppins"/>
                <a:ea typeface="Poppins"/>
                <a:cs typeface="Poppins"/>
                <a:sym typeface="Poppins"/>
              </a:rPr>
              <a:t> KI, um </a:t>
            </a:r>
            <a:r>
              <a:rPr lang="en-US" sz="1500" dirty="0" err="1">
                <a:solidFill>
                  <a:srgbClr val="002C47"/>
                </a:solidFill>
                <a:latin typeface="Poppins"/>
                <a:ea typeface="Poppins"/>
                <a:cs typeface="Poppins"/>
                <a:sym typeface="Poppins"/>
              </a:rPr>
              <a:t>Stellenausschreibungen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Mitgliederprofile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analysieren</a:t>
            </a:r>
            <a:r>
              <a:rPr lang="en-US" sz="1500" dirty="0">
                <a:solidFill>
                  <a:srgbClr val="002C47"/>
                </a:solidFill>
                <a:latin typeface="Poppins"/>
                <a:ea typeface="Poppins"/>
                <a:cs typeface="Poppins"/>
                <a:sym typeface="Poppins"/>
              </a:rPr>
              <a:t>, um </a:t>
            </a:r>
            <a:r>
              <a:rPr lang="en-US" sz="1500" dirty="0" err="1">
                <a:solidFill>
                  <a:srgbClr val="002C47"/>
                </a:solidFill>
                <a:latin typeface="Poppins"/>
                <a:ea typeface="Poppins"/>
                <a:cs typeface="Poppins"/>
                <a:sym typeface="Poppins"/>
              </a:rPr>
              <a:t>gefragte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Fähigkeiten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identifizieren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relevante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Stellenangebote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empfehlen</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Plattform</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nutzt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maschinelle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Lernmodelle</a:t>
            </a:r>
            <a:r>
              <a:rPr lang="en-US" sz="1500" dirty="0">
                <a:solidFill>
                  <a:srgbClr val="002C47"/>
                </a:solidFill>
                <a:latin typeface="Poppins"/>
                <a:ea typeface="Poppins"/>
                <a:cs typeface="Poppins"/>
                <a:sym typeface="Poppins"/>
              </a:rPr>
              <a:t> und die </a:t>
            </a:r>
            <a:r>
              <a:rPr lang="en-US" sz="1500" dirty="0" err="1">
                <a:solidFill>
                  <a:srgbClr val="002C47"/>
                </a:solidFill>
                <a:latin typeface="Poppins"/>
                <a:ea typeface="Poppins"/>
                <a:cs typeface="Poppins"/>
                <a:sym typeface="Poppins"/>
              </a:rPr>
              <a:t>Verarbeitung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natürlicher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Sprache</a:t>
            </a:r>
            <a:r>
              <a:rPr lang="en-US" sz="1500" dirty="0">
                <a:solidFill>
                  <a:srgbClr val="002C47"/>
                </a:solidFill>
                <a:latin typeface="Poppins"/>
                <a:ea typeface="Poppins"/>
                <a:cs typeface="Poppins"/>
                <a:sym typeface="Poppins"/>
              </a:rPr>
              <a:t>, um </a:t>
            </a:r>
            <a:r>
              <a:rPr lang="en-US" sz="1500" dirty="0" err="1">
                <a:solidFill>
                  <a:srgbClr val="002C47"/>
                </a:solidFill>
                <a:latin typeface="Poppins"/>
                <a:ea typeface="Poppins"/>
                <a:cs typeface="Poppins"/>
                <a:sym typeface="Poppins"/>
              </a:rPr>
              <a:t>Fähigkeiten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Jobanforderungen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abzugleichen</a:t>
            </a:r>
            <a:r>
              <a:rPr lang="en-US" sz="1500" dirty="0">
                <a:solidFill>
                  <a:srgbClr val="002C47"/>
                </a:solidFill>
                <a:latin typeface="Poppins"/>
                <a:ea typeface="Poppins"/>
                <a:cs typeface="Poppins"/>
                <a:sym typeface="Poppins"/>
              </a:rPr>
              <a:t>. </a:t>
            </a:r>
          </a:p>
          <a:p>
            <a:pPr algn="just">
              <a:lnSpc>
                <a:spcPts val="1709"/>
              </a:lnSpc>
            </a:pPr>
            <a:endParaRPr lang="en-US" sz="1500" dirty="0">
              <a:solidFill>
                <a:srgbClr val="002C47"/>
              </a:solidFill>
              <a:latin typeface="Poppins"/>
              <a:ea typeface="Poppins"/>
              <a:cs typeface="Poppins"/>
              <a:sym typeface="Poppins"/>
            </a:endParaRPr>
          </a:p>
          <a:p>
            <a:pPr algn="just">
              <a:lnSpc>
                <a:spcPts val="1709"/>
              </a:lnSpc>
            </a:pPr>
            <a:r>
              <a:rPr lang="en-US" sz="1500" dirty="0">
                <a:solidFill>
                  <a:srgbClr val="002C47"/>
                </a:solidFill>
                <a:latin typeface="Poppins"/>
                <a:ea typeface="Poppins"/>
                <a:cs typeface="Poppins"/>
                <a:sym typeface="Poppins"/>
              </a:rPr>
              <a:t>Das Burning Glass Institute </a:t>
            </a:r>
            <a:r>
              <a:rPr lang="en-US" sz="1500" dirty="0" err="1">
                <a:solidFill>
                  <a:srgbClr val="002C47"/>
                </a:solidFill>
                <a:latin typeface="Poppins"/>
                <a:ea typeface="Poppins"/>
                <a:cs typeface="Poppins"/>
                <a:sym typeface="Poppins"/>
              </a:rPr>
              <a:t>setzt</a:t>
            </a:r>
            <a:r>
              <a:rPr lang="en-US" sz="1500" dirty="0">
                <a:solidFill>
                  <a:srgbClr val="002C47"/>
                </a:solidFill>
                <a:latin typeface="Poppins"/>
                <a:ea typeface="Poppins"/>
                <a:cs typeface="Poppins"/>
                <a:sym typeface="Poppins"/>
              </a:rPr>
              <a:t> KI </a:t>
            </a:r>
            <a:r>
              <a:rPr lang="en-US" sz="1500" dirty="0" err="1">
                <a:solidFill>
                  <a:srgbClr val="002C47"/>
                </a:solidFill>
                <a:latin typeface="Poppins"/>
                <a:ea typeface="Poppins"/>
                <a:cs typeface="Poppins"/>
                <a:sym typeface="Poppins"/>
              </a:rPr>
              <a:t>ein</a:t>
            </a:r>
            <a:r>
              <a:rPr lang="en-US" sz="1500" dirty="0">
                <a:solidFill>
                  <a:srgbClr val="002C47"/>
                </a:solidFill>
                <a:latin typeface="Poppins"/>
                <a:ea typeface="Poppins"/>
                <a:cs typeface="Poppins"/>
                <a:sym typeface="Poppins"/>
              </a:rPr>
              <a:t>, um </a:t>
            </a:r>
            <a:r>
              <a:rPr lang="en-US" sz="1500" dirty="0" err="1">
                <a:solidFill>
                  <a:srgbClr val="002C47"/>
                </a:solidFill>
                <a:latin typeface="Poppins"/>
                <a:ea typeface="Poppins"/>
                <a:cs typeface="Poppins"/>
                <a:sym typeface="Poppins"/>
              </a:rPr>
              <a:t>Arbeitsmarktdaten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analysieren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Einblicke</a:t>
            </a:r>
            <a:r>
              <a:rPr lang="en-US" sz="1500" dirty="0">
                <a:solidFill>
                  <a:srgbClr val="002C47"/>
                </a:solidFill>
                <a:latin typeface="Poppins"/>
                <a:ea typeface="Poppins"/>
                <a:cs typeface="Poppins"/>
                <a:sym typeface="Poppins"/>
              </a:rPr>
              <a:t> in </a:t>
            </a:r>
            <a:r>
              <a:rPr lang="en-US" sz="1500" dirty="0" err="1">
                <a:solidFill>
                  <a:srgbClr val="002C47"/>
                </a:solidFill>
                <a:latin typeface="Poppins"/>
                <a:ea typeface="Poppins"/>
                <a:cs typeface="Poppins"/>
                <a:sym typeface="Poppins"/>
              </a:rPr>
              <a:t>Qualifikationsanforderungen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Arbeitsmarkttrends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gewinnen</a:t>
            </a:r>
            <a:r>
              <a:rPr lang="en-US" sz="1500" dirty="0">
                <a:solidFill>
                  <a:srgbClr val="002C47"/>
                </a:solidFill>
                <a:latin typeface="Poppins"/>
                <a:ea typeface="Poppins"/>
                <a:cs typeface="Poppins"/>
                <a:sym typeface="Poppins"/>
              </a:rPr>
              <a:t>. Die Modelle </a:t>
            </a:r>
            <a:r>
              <a:rPr lang="en-US" sz="1500" dirty="0" err="1">
                <a:solidFill>
                  <a:srgbClr val="002C47"/>
                </a:solidFill>
                <a:latin typeface="Poppins"/>
                <a:ea typeface="Poppins"/>
                <a:cs typeface="Poppins"/>
                <a:sym typeface="Poppins"/>
              </a:rPr>
              <a:t>verarbeiten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große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Datensätze</a:t>
            </a:r>
            <a:r>
              <a:rPr lang="en-US" sz="1500" dirty="0">
                <a:solidFill>
                  <a:srgbClr val="002C47"/>
                </a:solidFill>
                <a:latin typeface="Poppins"/>
                <a:ea typeface="Poppins"/>
                <a:cs typeface="Poppins"/>
                <a:sym typeface="Poppins"/>
              </a:rPr>
              <a:t> von </a:t>
            </a:r>
            <a:r>
              <a:rPr lang="en-US" sz="1500" dirty="0" err="1">
                <a:solidFill>
                  <a:srgbClr val="002C47"/>
                </a:solidFill>
                <a:latin typeface="Poppins"/>
                <a:ea typeface="Poppins"/>
                <a:cs typeface="Poppins"/>
                <a:sym typeface="Poppins"/>
              </a:rPr>
              <a:t>Stellenausschreibungen</a:t>
            </a:r>
            <a:r>
              <a:rPr lang="en-US" sz="1500" dirty="0">
                <a:solidFill>
                  <a:srgbClr val="002C47"/>
                </a:solidFill>
                <a:latin typeface="Poppins"/>
                <a:ea typeface="Poppins"/>
                <a:cs typeface="Poppins"/>
                <a:sym typeface="Poppins"/>
              </a:rPr>
              <a:t>, um </a:t>
            </a:r>
            <a:r>
              <a:rPr lang="en-US" sz="1500" dirty="0" err="1">
                <a:solidFill>
                  <a:srgbClr val="002C47"/>
                </a:solidFill>
                <a:latin typeface="Poppins"/>
                <a:ea typeface="Poppins"/>
                <a:cs typeface="Poppins"/>
                <a:sym typeface="Poppins"/>
              </a:rPr>
              <a:t>neue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Qualifikationen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Berufe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identifizieren</a:t>
            </a:r>
            <a:r>
              <a:rPr lang="en-US" sz="1500" dirty="0">
                <a:solidFill>
                  <a:srgbClr val="002C47"/>
                </a:solidFill>
                <a:latin typeface="Poppins"/>
                <a:ea typeface="Poppins"/>
                <a:cs typeface="Poppins"/>
                <a:sym typeface="Poppins"/>
              </a:rPr>
              <a:t>.</a:t>
            </a:r>
          </a:p>
          <a:p>
            <a:pPr algn="just">
              <a:lnSpc>
                <a:spcPts val="1709"/>
              </a:lnSpc>
            </a:pPr>
            <a:r>
              <a:rPr lang="en-US" sz="1500" dirty="0">
                <a:solidFill>
                  <a:srgbClr val="002C47"/>
                </a:solidFill>
                <a:latin typeface="Poppins"/>
                <a:ea typeface="Poppins"/>
                <a:cs typeface="Poppins"/>
                <a:sym typeface="Poppins"/>
              </a:rPr>
              <a:t> </a:t>
            </a:r>
          </a:p>
          <a:p>
            <a:pPr algn="just">
              <a:lnSpc>
                <a:spcPts val="1709"/>
              </a:lnSpc>
              <a:spcBef>
                <a:spcPct val="0"/>
              </a:spcBef>
            </a:pPr>
            <a:r>
              <a:rPr lang="en-US" sz="1500" dirty="0">
                <a:solidFill>
                  <a:srgbClr val="002C47"/>
                </a:solidFill>
                <a:latin typeface="Poppins"/>
                <a:ea typeface="Poppins"/>
                <a:cs typeface="Poppins"/>
                <a:sym typeface="Poppins"/>
              </a:rPr>
              <a:t>In </a:t>
            </a:r>
            <a:r>
              <a:rPr lang="en-US" sz="1500" dirty="0" err="1">
                <a:solidFill>
                  <a:srgbClr val="002C47"/>
                </a:solidFill>
                <a:latin typeface="Poppins"/>
                <a:ea typeface="Poppins"/>
                <a:cs typeface="Poppins"/>
                <a:sym typeface="Poppins"/>
              </a:rPr>
              <a:t>einem</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aktuellen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Bericht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haben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sie</a:t>
            </a:r>
            <a:r>
              <a:rPr lang="en-US" sz="1500" dirty="0">
                <a:solidFill>
                  <a:srgbClr val="002C47"/>
                </a:solidFill>
                <a:latin typeface="Poppins"/>
                <a:ea typeface="Poppins"/>
                <a:cs typeface="Poppins"/>
                <a:sym typeface="Poppins"/>
              </a:rPr>
              <a:t> den </a:t>
            </a:r>
            <a:r>
              <a:rPr lang="en-US" sz="1500" dirty="0" err="1">
                <a:solidFill>
                  <a:srgbClr val="002C47"/>
                </a:solidFill>
                <a:latin typeface="Poppins"/>
                <a:ea typeface="Poppins"/>
                <a:cs typeface="Poppins"/>
                <a:sym typeface="Poppins"/>
              </a:rPr>
              <a:t>Anteil</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Stellenausschreibungen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untersucht</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mindestens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eine</a:t>
            </a:r>
            <a:r>
              <a:rPr lang="en-US" sz="1500" dirty="0">
                <a:solidFill>
                  <a:srgbClr val="002C47"/>
                </a:solidFill>
                <a:latin typeface="Poppins"/>
                <a:ea typeface="Poppins"/>
                <a:cs typeface="Poppins"/>
                <a:sym typeface="Poppins"/>
              </a:rPr>
              <a:t> Data-Science-</a:t>
            </a:r>
            <a:r>
              <a:rPr lang="en-US" sz="1500" dirty="0" err="1">
                <a:solidFill>
                  <a:srgbClr val="002C47"/>
                </a:solidFill>
                <a:latin typeface="Poppins"/>
                <a:ea typeface="Poppins"/>
                <a:cs typeface="Poppins"/>
                <a:sym typeface="Poppins"/>
              </a:rPr>
              <a:t>Fähigkeit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aufweisen</a:t>
            </a:r>
            <a:r>
              <a:rPr lang="en-US" sz="1500" dirty="0">
                <a:solidFill>
                  <a:srgbClr val="002C47"/>
                </a:solidFill>
                <a:latin typeface="Poppins"/>
                <a:ea typeface="Poppins"/>
                <a:cs typeface="Poppins"/>
                <a:sym typeface="Poppins"/>
              </a:rPr>
              <a:t>.  </a:t>
            </a:r>
          </a:p>
        </p:txBody>
      </p:sp>
      <p:sp>
        <p:nvSpPr>
          <p:cNvPr id="12" name="TextBox 12"/>
          <p:cNvSpPr txBox="1"/>
          <p:nvPr/>
        </p:nvSpPr>
        <p:spPr>
          <a:xfrm>
            <a:off x="9560087" y="1449637"/>
            <a:ext cx="6885267" cy="19069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Pymetrics nutzt auf Neurowissenschaften basierende Bewertungen und künstliche Intelligenz, um Arbeitssuchende auf der Grundlage ihrer Fähigkeiten und Eigenschaften mit geeigneten Stellen zusammenzubringen. Die Plattform setzt Algorithmen des maschinellen Lernens ein, um Bewertungsdaten zu analysieren und die Eignung für eine Stelle vorherzusagen. </a:t>
            </a:r>
          </a:p>
          <a:p>
            <a:pPr algn="just">
              <a:lnSpc>
                <a:spcPts val="1709"/>
              </a:lnSpc>
            </a:pPr>
            <a:endParaRPr lang="en-US" sz="1500">
              <a:solidFill>
                <a:srgbClr val="002C47"/>
              </a:solidFill>
              <a:latin typeface="Poppins"/>
              <a:ea typeface="Poppins"/>
              <a:cs typeface="Poppins"/>
              <a:sym typeface="Poppins"/>
            </a:endParaRPr>
          </a:p>
          <a:p>
            <a:pPr algn="just">
              <a:lnSpc>
                <a:spcPts val="1709"/>
              </a:lnSpc>
              <a:spcBef>
                <a:spcPct val="0"/>
              </a:spcBef>
            </a:pPr>
            <a:r>
              <a:rPr lang="en-US" sz="1500">
                <a:solidFill>
                  <a:srgbClr val="002C47"/>
                </a:solidFill>
                <a:latin typeface="Poppins"/>
                <a:ea typeface="Poppins"/>
                <a:cs typeface="Poppins"/>
                <a:sym typeface="Poppins"/>
              </a:rPr>
              <a:t>Faethm nutzt KI, um die Auswirkungen der Technologie auf die Arbeitsplätze zu prognostizieren und die für die künftigen Arbeitskräfte erforderlichen Fähigkeiten zu ermitteln. Die Plattform integriert maschinelles Lernen und prädiktive Analytik zur Modellierung von Arbeitsplatzveränderungen und Qualifikationsanforderungen.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2.6 Die andere Seite: Berufe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80355" y="2983516"/>
            <a:ext cx="4093517" cy="5997827"/>
          </a:xfrm>
          <a:custGeom>
            <a:avLst/>
            <a:gdLst/>
            <a:ahLst/>
            <a:cxnLst/>
            <a:rect l="l" t="t" r="r" b="b"/>
            <a:pathLst>
              <a:path w="4093517" h="5997827">
                <a:moveTo>
                  <a:pt x="0" y="0"/>
                </a:moveTo>
                <a:lnTo>
                  <a:pt x="4093517" y="0"/>
                </a:lnTo>
                <a:lnTo>
                  <a:pt x="4093517" y="5997827"/>
                </a:lnTo>
                <a:lnTo>
                  <a:pt x="0" y="5997827"/>
                </a:lnTo>
                <a:lnTo>
                  <a:pt x="0" y="0"/>
                </a:lnTo>
                <a:close/>
              </a:path>
            </a:pathLst>
          </a:custGeom>
          <a:blipFill>
            <a:blip r:embed="rId4"/>
            <a:stretch>
              <a:fillRect/>
            </a:stretch>
          </a:blipFill>
        </p:spPr>
        <p:txBody>
          <a:bodyPr/>
          <a:lstStyle/>
          <a:p>
            <a:endParaRPr lang="de-DE"/>
          </a:p>
        </p:txBody>
      </p:sp>
      <p:sp>
        <p:nvSpPr>
          <p:cNvPr id="10" name="Freeform 10"/>
          <p:cNvSpPr/>
          <p:nvPr/>
        </p:nvSpPr>
        <p:spPr>
          <a:xfrm>
            <a:off x="480355" y="2615117"/>
            <a:ext cx="4093517" cy="308846"/>
          </a:xfrm>
          <a:custGeom>
            <a:avLst/>
            <a:gdLst/>
            <a:ahLst/>
            <a:cxnLst/>
            <a:rect l="l" t="t" r="r" b="b"/>
            <a:pathLst>
              <a:path w="4093517" h="308846">
                <a:moveTo>
                  <a:pt x="0" y="0"/>
                </a:moveTo>
                <a:lnTo>
                  <a:pt x="4093517" y="0"/>
                </a:lnTo>
                <a:lnTo>
                  <a:pt x="4093517" y="308846"/>
                </a:lnTo>
                <a:lnTo>
                  <a:pt x="0" y="308846"/>
                </a:lnTo>
                <a:lnTo>
                  <a:pt x="0" y="0"/>
                </a:lnTo>
                <a:close/>
              </a:path>
            </a:pathLst>
          </a:custGeom>
          <a:blipFill>
            <a:blip r:embed="rId5"/>
            <a:stretch>
              <a:fillRect/>
            </a:stretch>
          </a:blipFill>
        </p:spPr>
        <p:txBody>
          <a:bodyPr/>
          <a:lstStyle/>
          <a:p>
            <a:endParaRPr lang="de-DE"/>
          </a:p>
        </p:txBody>
      </p:sp>
      <p:sp>
        <p:nvSpPr>
          <p:cNvPr id="11" name="Freeform 11"/>
          <p:cNvSpPr/>
          <p:nvPr/>
        </p:nvSpPr>
        <p:spPr>
          <a:xfrm>
            <a:off x="480355" y="9497684"/>
            <a:ext cx="2652774" cy="388390"/>
          </a:xfrm>
          <a:custGeom>
            <a:avLst/>
            <a:gdLst/>
            <a:ahLst/>
            <a:cxnLst/>
            <a:rect l="l" t="t" r="r" b="b"/>
            <a:pathLst>
              <a:path w="2652774" h="388390">
                <a:moveTo>
                  <a:pt x="0" y="0"/>
                </a:moveTo>
                <a:lnTo>
                  <a:pt x="2652774" y="0"/>
                </a:lnTo>
                <a:lnTo>
                  <a:pt x="2652774" y="388390"/>
                </a:lnTo>
                <a:lnTo>
                  <a:pt x="0" y="388390"/>
                </a:lnTo>
                <a:lnTo>
                  <a:pt x="0" y="0"/>
                </a:lnTo>
                <a:close/>
              </a:path>
            </a:pathLst>
          </a:custGeom>
          <a:blipFill>
            <a:blip r:embed="rId6"/>
            <a:stretch>
              <a:fillRect/>
            </a:stretch>
          </a:blipFill>
        </p:spPr>
        <p:txBody>
          <a:bodyPr/>
          <a:lstStyle/>
          <a:p>
            <a:endParaRPr lang="de-DE"/>
          </a:p>
        </p:txBody>
      </p:sp>
      <p:sp>
        <p:nvSpPr>
          <p:cNvPr id="12" name="Freeform 12"/>
          <p:cNvSpPr/>
          <p:nvPr/>
        </p:nvSpPr>
        <p:spPr>
          <a:xfrm>
            <a:off x="4573872" y="2615117"/>
            <a:ext cx="4093517" cy="308846"/>
          </a:xfrm>
          <a:custGeom>
            <a:avLst/>
            <a:gdLst/>
            <a:ahLst/>
            <a:cxnLst/>
            <a:rect l="l" t="t" r="r" b="b"/>
            <a:pathLst>
              <a:path w="4093517" h="308846">
                <a:moveTo>
                  <a:pt x="0" y="0"/>
                </a:moveTo>
                <a:lnTo>
                  <a:pt x="4093517" y="0"/>
                </a:lnTo>
                <a:lnTo>
                  <a:pt x="4093517" y="308846"/>
                </a:lnTo>
                <a:lnTo>
                  <a:pt x="0" y="308846"/>
                </a:lnTo>
                <a:lnTo>
                  <a:pt x="0" y="0"/>
                </a:lnTo>
                <a:close/>
              </a:path>
            </a:pathLst>
          </a:custGeom>
          <a:blipFill>
            <a:blip r:embed="rId5"/>
            <a:stretch>
              <a:fillRect/>
            </a:stretch>
          </a:blipFill>
        </p:spPr>
        <p:txBody>
          <a:bodyPr/>
          <a:lstStyle/>
          <a:p>
            <a:endParaRPr lang="de-DE"/>
          </a:p>
        </p:txBody>
      </p:sp>
      <p:sp>
        <p:nvSpPr>
          <p:cNvPr id="13" name="Freeform 13"/>
          <p:cNvSpPr/>
          <p:nvPr/>
        </p:nvSpPr>
        <p:spPr>
          <a:xfrm>
            <a:off x="4574274" y="2973991"/>
            <a:ext cx="4093115" cy="1663484"/>
          </a:xfrm>
          <a:custGeom>
            <a:avLst/>
            <a:gdLst/>
            <a:ahLst/>
            <a:cxnLst/>
            <a:rect l="l" t="t" r="r" b="b"/>
            <a:pathLst>
              <a:path w="4093115" h="1663484">
                <a:moveTo>
                  <a:pt x="0" y="0"/>
                </a:moveTo>
                <a:lnTo>
                  <a:pt x="4093115" y="0"/>
                </a:lnTo>
                <a:lnTo>
                  <a:pt x="4093115" y="1663484"/>
                </a:lnTo>
                <a:lnTo>
                  <a:pt x="0" y="1663484"/>
                </a:lnTo>
                <a:lnTo>
                  <a:pt x="0" y="0"/>
                </a:lnTo>
                <a:close/>
              </a:path>
            </a:pathLst>
          </a:custGeom>
          <a:blipFill>
            <a:blip r:embed="rId7"/>
            <a:stretch>
              <a:fillRect/>
            </a:stretch>
          </a:blipFill>
        </p:spPr>
        <p:txBody>
          <a:bodyPr/>
          <a:lstStyle/>
          <a:p>
            <a:endParaRPr lang="de-DE"/>
          </a:p>
        </p:txBody>
      </p:sp>
      <p:sp>
        <p:nvSpPr>
          <p:cNvPr id="14" name="Freeform 14"/>
          <p:cNvSpPr/>
          <p:nvPr/>
        </p:nvSpPr>
        <p:spPr>
          <a:xfrm>
            <a:off x="9628937" y="2632642"/>
            <a:ext cx="7212214" cy="5805223"/>
          </a:xfrm>
          <a:custGeom>
            <a:avLst/>
            <a:gdLst/>
            <a:ahLst/>
            <a:cxnLst/>
            <a:rect l="l" t="t" r="r" b="b"/>
            <a:pathLst>
              <a:path w="7212214" h="5805223">
                <a:moveTo>
                  <a:pt x="0" y="0"/>
                </a:moveTo>
                <a:lnTo>
                  <a:pt x="7212214" y="0"/>
                </a:lnTo>
                <a:lnTo>
                  <a:pt x="7212214" y="5805223"/>
                </a:lnTo>
                <a:lnTo>
                  <a:pt x="0" y="5805223"/>
                </a:lnTo>
                <a:lnTo>
                  <a:pt x="0" y="0"/>
                </a:lnTo>
                <a:close/>
              </a:path>
            </a:pathLst>
          </a:custGeom>
          <a:blipFill>
            <a:blip r:embed="rId8"/>
            <a:stretch>
              <a:fillRect/>
            </a:stretch>
          </a:blipFill>
          <a:ln w="9525" cap="sq">
            <a:solidFill>
              <a:srgbClr val="000000"/>
            </a:solidFill>
            <a:prstDash val="solid"/>
            <a:miter/>
          </a:ln>
        </p:spPr>
        <p:txBody>
          <a:bodyPr/>
          <a:lstStyle/>
          <a:p>
            <a:endParaRPr lang="de-DE"/>
          </a:p>
        </p:txBody>
      </p:sp>
      <p:sp>
        <p:nvSpPr>
          <p:cNvPr id="15" name="Freeform 15"/>
          <p:cNvSpPr/>
          <p:nvPr/>
        </p:nvSpPr>
        <p:spPr>
          <a:xfrm>
            <a:off x="9628937" y="9580502"/>
            <a:ext cx="4203301" cy="305571"/>
          </a:xfrm>
          <a:custGeom>
            <a:avLst/>
            <a:gdLst/>
            <a:ahLst/>
            <a:cxnLst/>
            <a:rect l="l" t="t" r="r" b="b"/>
            <a:pathLst>
              <a:path w="4203301" h="305571">
                <a:moveTo>
                  <a:pt x="0" y="0"/>
                </a:moveTo>
                <a:lnTo>
                  <a:pt x="4203301" y="0"/>
                </a:lnTo>
                <a:lnTo>
                  <a:pt x="4203301" y="305572"/>
                </a:lnTo>
                <a:lnTo>
                  <a:pt x="0" y="305572"/>
                </a:lnTo>
                <a:lnTo>
                  <a:pt x="0" y="0"/>
                </a:lnTo>
                <a:close/>
              </a:path>
            </a:pathLst>
          </a:custGeom>
          <a:blipFill>
            <a:blip r:embed="rId9"/>
            <a:stretch>
              <a:fillRect/>
            </a:stretch>
          </a:blipFill>
          <a:ln cap="sq">
            <a:noFill/>
            <a:prstDash val="solid"/>
            <a:miter/>
          </a:ln>
        </p:spPr>
        <p:txBody>
          <a:bodyPr/>
          <a:lstStyle/>
          <a:p>
            <a:endParaRPr lang="de-DE"/>
          </a:p>
        </p:txBody>
      </p:sp>
      <p:sp>
        <p:nvSpPr>
          <p:cNvPr id="16" name="TextBox 16"/>
          <p:cNvSpPr txBox="1"/>
          <p:nvPr/>
        </p:nvSpPr>
        <p:spPr>
          <a:xfrm>
            <a:off x="480355" y="1535362"/>
            <a:ext cx="8187033" cy="10687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Berufe sind Tätigkeiten, mit denen Menschen den größten Teil ihrer Zeit verbringen, um eine berufliche Karriere zu verfolgen. Es gibt verschiedene Ansätze, um Berufe zu definieren. Die folgende Tabelle enthält einige Beispiele für verschiedene Berufe sowie alternative Bezeichnungen und längere Beschreibungen. </a:t>
            </a:r>
          </a:p>
          <a:p>
            <a:pPr algn="just">
              <a:lnSpc>
                <a:spcPts val="1709"/>
              </a:lnSpc>
              <a:spcBef>
                <a:spcPct val="0"/>
              </a:spcBef>
            </a:pPr>
            <a:endParaRPr lang="en-US" sz="1500">
              <a:solidFill>
                <a:srgbClr val="002C47"/>
              </a:solidFill>
              <a:latin typeface="Poppins"/>
              <a:ea typeface="Poppins"/>
              <a:cs typeface="Poppins"/>
              <a:sym typeface="Poppins"/>
            </a:endParaRPr>
          </a:p>
        </p:txBody>
      </p:sp>
      <p:sp>
        <p:nvSpPr>
          <p:cNvPr id="17" name="TextBox 17"/>
          <p:cNvSpPr txBox="1"/>
          <p:nvPr/>
        </p:nvSpPr>
        <p:spPr>
          <a:xfrm>
            <a:off x="9628937" y="1535362"/>
            <a:ext cx="7212214" cy="10687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Die folgende Abbildung zeigt, wie semantische Ähnlichkeitstools ähnliche Berufe klassifizieren. Das Tool klassifiziert "Rollertechniker", "Fahrradmechaniker" und "Fahrradreparateur" richtig. Für "Supermarktkassierer", "Mautstellenarbeiter" und "Kassierer" wurden jedoch niedrigere Ähnlichkeitswerte ermittelt. </a:t>
            </a:r>
          </a:p>
          <a:p>
            <a:pPr algn="just">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a:off x="8779281" y="171376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Freeform 5"/>
          <p:cNvSpPr/>
          <p:nvPr/>
        </p:nvSpPr>
        <p:spPr>
          <a:xfrm>
            <a:off x="8779281" y="43339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6" name="Freeform 6"/>
          <p:cNvSpPr/>
          <p:nvPr/>
        </p:nvSpPr>
        <p:spPr>
          <a:xfrm>
            <a:off x="8779281" y="5786479"/>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7"/>
          <p:cNvSpPr/>
          <p:nvPr/>
        </p:nvSpPr>
        <p:spPr>
          <a:xfrm>
            <a:off x="8779281" y="7688009"/>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8" name="Freeform 8"/>
          <p:cNvSpPr/>
          <p:nvPr/>
        </p:nvSpPr>
        <p:spPr>
          <a:xfrm>
            <a:off x="8874421" y="18089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9" name="Freeform 9"/>
          <p:cNvSpPr/>
          <p:nvPr/>
        </p:nvSpPr>
        <p:spPr>
          <a:xfrm>
            <a:off x="8874421" y="44290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0" name="Freeform 10"/>
          <p:cNvSpPr/>
          <p:nvPr/>
        </p:nvSpPr>
        <p:spPr>
          <a:xfrm>
            <a:off x="8874421" y="5881619"/>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1" name="Freeform 11"/>
          <p:cNvSpPr/>
          <p:nvPr/>
        </p:nvSpPr>
        <p:spPr>
          <a:xfrm>
            <a:off x="8874421" y="7783149"/>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2" name="Freeform 12"/>
          <p:cNvSpPr/>
          <p:nvPr/>
        </p:nvSpPr>
        <p:spPr>
          <a:xfrm>
            <a:off x="8929967" y="186445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3" name="Freeform 13"/>
          <p:cNvSpPr/>
          <p:nvPr/>
        </p:nvSpPr>
        <p:spPr>
          <a:xfrm>
            <a:off x="8929967" y="44846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4" name="Freeform 14"/>
          <p:cNvSpPr/>
          <p:nvPr/>
        </p:nvSpPr>
        <p:spPr>
          <a:xfrm>
            <a:off x="8929967" y="5937165"/>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5" name="Freeform 15"/>
          <p:cNvSpPr/>
          <p:nvPr/>
        </p:nvSpPr>
        <p:spPr>
          <a:xfrm>
            <a:off x="8929967" y="7838694"/>
            <a:ext cx="960173" cy="960173"/>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16" name="Group 16"/>
          <p:cNvGrpSpPr/>
          <p:nvPr/>
        </p:nvGrpSpPr>
        <p:grpSpPr>
          <a:xfrm>
            <a:off x="-1352432" y="10016500"/>
            <a:ext cx="20973813" cy="734301"/>
            <a:chOff x="0" y="0"/>
            <a:chExt cx="11607985" cy="406400"/>
          </a:xfrm>
        </p:grpSpPr>
        <p:sp>
          <p:nvSpPr>
            <p:cNvPr id="17" name="Freeform 1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8" name="TextBox 1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2479099" y="10016500"/>
            <a:ext cx="13310752" cy="734301"/>
            <a:chOff x="0" y="0"/>
            <a:chExt cx="7366854" cy="406400"/>
          </a:xfrm>
        </p:grpSpPr>
        <p:sp>
          <p:nvSpPr>
            <p:cNvPr id="20" name="Freeform 20"/>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1" name="TextBox 21"/>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121859" y="10016500"/>
            <a:ext cx="10025232" cy="734301"/>
            <a:chOff x="0" y="0"/>
            <a:chExt cx="5548478" cy="406400"/>
          </a:xfrm>
        </p:grpSpPr>
        <p:sp>
          <p:nvSpPr>
            <p:cNvPr id="23" name="Freeform 23"/>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4" name="TextBox 24"/>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68490" y="3234594"/>
            <a:ext cx="8258366" cy="5558313"/>
          </a:xfrm>
          <a:custGeom>
            <a:avLst/>
            <a:gdLst/>
            <a:ahLst/>
            <a:cxnLst/>
            <a:rect l="l" t="t" r="r" b="b"/>
            <a:pathLst>
              <a:path w="8258366" h="5558313">
                <a:moveTo>
                  <a:pt x="0" y="0"/>
                </a:moveTo>
                <a:lnTo>
                  <a:pt x="8258366" y="0"/>
                </a:lnTo>
                <a:lnTo>
                  <a:pt x="8258366" y="5558313"/>
                </a:lnTo>
                <a:lnTo>
                  <a:pt x="0" y="5558313"/>
                </a:lnTo>
                <a:lnTo>
                  <a:pt x="0" y="0"/>
                </a:lnTo>
                <a:close/>
              </a:path>
            </a:pathLst>
          </a:custGeom>
          <a:blipFill>
            <a:blip r:embed="rId10"/>
            <a:stretch>
              <a:fillRect/>
            </a:stretch>
          </a:blipFill>
        </p:spPr>
        <p:txBody>
          <a:bodyPr/>
          <a:lstStyle/>
          <a:p>
            <a:endParaRPr lang="de-DE"/>
          </a:p>
        </p:txBody>
      </p:sp>
      <p:sp>
        <p:nvSpPr>
          <p:cNvPr id="26" name="TextBox 26"/>
          <p:cNvSpPr txBox="1"/>
          <p:nvPr/>
        </p:nvSpPr>
        <p:spPr>
          <a:xfrm>
            <a:off x="3789876" y="506631"/>
            <a:ext cx="10708249" cy="626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2.7 Bildung und Qualifikation </a:t>
            </a:r>
          </a:p>
        </p:txBody>
      </p:sp>
      <p:sp>
        <p:nvSpPr>
          <p:cNvPr id="27" name="TextBox 27"/>
          <p:cNvSpPr txBox="1"/>
          <p:nvPr/>
        </p:nvSpPr>
        <p:spPr>
          <a:xfrm>
            <a:off x="10263544" y="1250508"/>
            <a:ext cx="7644352" cy="2565318"/>
          </a:xfrm>
          <a:prstGeom prst="rect">
            <a:avLst/>
          </a:prstGeom>
        </p:spPr>
        <p:txBody>
          <a:bodyPr lIns="0" tIns="0" rIns="0" bIns="0" rtlCol="0" anchor="t">
            <a:spAutoFit/>
          </a:bodyPr>
          <a:lstStyle/>
          <a:p>
            <a:pPr algn="l">
              <a:lnSpc>
                <a:spcPts val="2034"/>
              </a:lnSpc>
            </a:pP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spielt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zentrale</a:t>
            </a:r>
            <a:r>
              <a:rPr lang="en-US" sz="1600" spc="-54" dirty="0">
                <a:solidFill>
                  <a:srgbClr val="000000"/>
                </a:solidFill>
                <a:latin typeface="Poppins"/>
                <a:ea typeface="Poppins"/>
                <a:cs typeface="Poppins"/>
                <a:sym typeface="Poppins"/>
              </a:rPr>
              <a:t> Rolle </a:t>
            </a:r>
            <a:r>
              <a:rPr lang="en-US" sz="1600" spc="-54" dirty="0" err="1">
                <a:solidFill>
                  <a:srgbClr val="000000"/>
                </a:solidFill>
                <a:latin typeface="Poppins"/>
                <a:ea typeface="Poppins"/>
                <a:cs typeface="Poppins"/>
                <a:sym typeface="Poppins"/>
              </a:rPr>
              <a:t>bei</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Verbesserung</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individuellen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wirtschaftlichen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Aussichten</a:t>
            </a:r>
            <a:r>
              <a:rPr lang="en-US" sz="1600" spc="-54" dirty="0">
                <a:solidFill>
                  <a:srgbClr val="000000"/>
                </a:solidFill>
                <a:latin typeface="Poppins"/>
                <a:ea typeface="Poppins"/>
                <a:cs typeface="Poppins"/>
                <a:sym typeface="Poppins"/>
              </a:rPr>
              <a:t>, was </a:t>
            </a:r>
            <a:r>
              <a:rPr lang="en-US" sz="1600" spc="-54" dirty="0" err="1">
                <a:solidFill>
                  <a:srgbClr val="000000"/>
                </a:solidFill>
                <a:latin typeface="Poppins"/>
                <a:ea typeface="Poppins"/>
                <a:cs typeface="Poppins"/>
                <a:sym typeface="Poppins"/>
              </a:rPr>
              <a:t>durch</a:t>
            </a:r>
            <a:r>
              <a:rPr lang="en-US" sz="1600" spc="-54" dirty="0">
                <a:solidFill>
                  <a:srgbClr val="000000"/>
                </a:solidFill>
                <a:latin typeface="Poppins"/>
                <a:ea typeface="Poppins"/>
                <a:cs typeface="Poppins"/>
                <a:sym typeface="Poppins"/>
              </a:rPr>
              <a:t> die </a:t>
            </a:r>
            <a:r>
              <a:rPr lang="en-US" sz="1600" spc="-54" dirty="0" err="1">
                <a:solidFill>
                  <a:srgbClr val="000000"/>
                </a:solidFill>
                <a:latin typeface="Poppins"/>
                <a:ea typeface="Poppins"/>
                <a:cs typeface="Poppins"/>
                <a:sym typeface="Poppins"/>
              </a:rPr>
              <a:t>starke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Korrelation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mit</a:t>
            </a:r>
            <a:r>
              <a:rPr lang="en-US" sz="1600" spc="-54" dirty="0">
                <a:solidFill>
                  <a:srgbClr val="000000"/>
                </a:solidFill>
                <a:latin typeface="Poppins"/>
                <a:ea typeface="Poppins"/>
                <a:cs typeface="Poppins"/>
                <a:sym typeface="Poppins"/>
              </a:rPr>
              <a:t> dem </a:t>
            </a:r>
            <a:r>
              <a:rPr lang="en-US" sz="1600" spc="-54" dirty="0" err="1">
                <a:solidFill>
                  <a:srgbClr val="000000"/>
                </a:solidFill>
                <a:latin typeface="Poppins"/>
                <a:ea typeface="Poppins"/>
                <a:cs typeface="Poppins"/>
                <a:sym typeface="Poppins"/>
              </a:rPr>
              <a:t>Einkommen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belegt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wird</a:t>
            </a:r>
            <a:r>
              <a:rPr lang="en-US" sz="1600" spc="-54" dirty="0">
                <a:solidFill>
                  <a:srgbClr val="000000"/>
                </a:solidFill>
                <a:latin typeface="Poppins"/>
                <a:ea typeface="Poppins"/>
                <a:cs typeface="Poppins"/>
                <a:sym typeface="Poppins"/>
              </a:rPr>
              <a:t>. Hanushek et al. (2015) </a:t>
            </a:r>
            <a:r>
              <a:rPr lang="en-US" sz="1600" spc="-54" dirty="0" err="1">
                <a:solidFill>
                  <a:srgbClr val="000000"/>
                </a:solidFill>
                <a:latin typeface="Poppins"/>
                <a:ea typeface="Poppins"/>
                <a:cs typeface="Poppins"/>
                <a:sym typeface="Poppins"/>
              </a:rPr>
              <a:t>stellen</a:t>
            </a:r>
            <a:r>
              <a:rPr lang="en-US" sz="1600" spc="-54" dirty="0">
                <a:solidFill>
                  <a:srgbClr val="000000"/>
                </a:solidFill>
                <a:latin typeface="Poppins"/>
                <a:ea typeface="Poppins"/>
                <a:cs typeface="Poppins"/>
                <a:sym typeface="Poppins"/>
              </a:rPr>
              <a:t> fest, </a:t>
            </a:r>
            <a:r>
              <a:rPr lang="en-US" sz="1600" spc="-54" dirty="0" err="1">
                <a:solidFill>
                  <a:srgbClr val="000000"/>
                </a:solidFill>
                <a:latin typeface="Poppins"/>
                <a:ea typeface="Poppins"/>
                <a:cs typeface="Poppins"/>
                <a:sym typeface="Poppins"/>
              </a:rPr>
              <a:t>dass</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Anstieg</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Rechenfertigkeiten</a:t>
            </a:r>
            <a:r>
              <a:rPr lang="en-US" sz="1600" spc="-54" dirty="0">
                <a:solidFill>
                  <a:srgbClr val="000000"/>
                </a:solidFill>
                <a:latin typeface="Poppins"/>
                <a:ea typeface="Poppins"/>
                <a:cs typeface="Poppins"/>
                <a:sym typeface="Poppins"/>
              </a:rPr>
              <a:t> um </a:t>
            </a:r>
            <a:r>
              <a:rPr lang="en-US" sz="1600" spc="-54" dirty="0" err="1">
                <a:solidFill>
                  <a:srgbClr val="000000"/>
                </a:solidFill>
                <a:latin typeface="Poppins"/>
                <a:ea typeface="Poppins"/>
                <a:cs typeface="Poppins"/>
                <a:sym typeface="Poppins"/>
              </a:rPr>
              <a:t>eine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Standardabweichung</a:t>
            </a:r>
            <a:r>
              <a:rPr lang="en-US" sz="1600" spc="-54" dirty="0">
                <a:solidFill>
                  <a:srgbClr val="000000"/>
                </a:solidFill>
                <a:latin typeface="Poppins"/>
                <a:ea typeface="Poppins"/>
                <a:cs typeface="Poppins"/>
                <a:sym typeface="Poppins"/>
              </a:rPr>
              <a:t> das </a:t>
            </a:r>
            <a:r>
              <a:rPr lang="en-US" sz="1600" spc="-54" dirty="0" err="1">
                <a:solidFill>
                  <a:srgbClr val="000000"/>
                </a:solidFill>
                <a:latin typeface="Poppins"/>
                <a:ea typeface="Poppins"/>
                <a:cs typeface="Poppins"/>
                <a:sym typeface="Poppins"/>
              </a:rPr>
              <a:t>Einkommen</a:t>
            </a:r>
            <a:r>
              <a:rPr lang="en-US" sz="1600" spc="-54" dirty="0">
                <a:solidFill>
                  <a:srgbClr val="000000"/>
                </a:solidFill>
                <a:latin typeface="Poppins"/>
                <a:ea typeface="Poppins"/>
                <a:cs typeface="Poppins"/>
                <a:sym typeface="Poppins"/>
              </a:rPr>
              <a:t> um 18 </a:t>
            </a:r>
            <a:r>
              <a:rPr lang="en-US" sz="1600" spc="-54" dirty="0" err="1">
                <a:solidFill>
                  <a:srgbClr val="000000"/>
                </a:solidFill>
                <a:latin typeface="Poppins"/>
                <a:ea typeface="Poppins"/>
                <a:cs typeface="Poppins"/>
                <a:sym typeface="Poppins"/>
              </a:rPr>
              <a:t>Prozent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erhöht</a:t>
            </a:r>
            <a:r>
              <a:rPr lang="en-US" sz="1600" spc="-54" dirty="0">
                <a:solidFill>
                  <a:srgbClr val="000000"/>
                </a:solidFill>
                <a:latin typeface="Poppins"/>
                <a:ea typeface="Poppins"/>
                <a:cs typeface="Poppins"/>
                <a:sym typeface="Poppins"/>
              </a:rPr>
              <a:t>. Montenegro und Patrinos (2013) </a:t>
            </a:r>
            <a:r>
              <a:rPr lang="en-US" sz="1600" spc="-54" dirty="0" err="1">
                <a:solidFill>
                  <a:srgbClr val="000000"/>
                </a:solidFill>
                <a:latin typeface="Poppins"/>
                <a:ea typeface="Poppins"/>
                <a:cs typeface="Poppins"/>
                <a:sym typeface="Poppins"/>
              </a:rPr>
              <a:t>zeigen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dass</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diese</a:t>
            </a:r>
            <a:r>
              <a:rPr lang="en-US" sz="1600" spc="-54" dirty="0">
                <a:solidFill>
                  <a:srgbClr val="000000"/>
                </a:solidFill>
                <a:latin typeface="Poppins"/>
                <a:ea typeface="Poppins"/>
                <a:cs typeface="Poppins"/>
                <a:sym typeface="Poppins"/>
              </a:rPr>
              <a:t> positive </a:t>
            </a:r>
            <a:r>
              <a:rPr lang="en-US" sz="1600" spc="-54" dirty="0" err="1">
                <a:solidFill>
                  <a:srgbClr val="000000"/>
                </a:solidFill>
                <a:latin typeface="Poppins"/>
                <a:ea typeface="Poppins"/>
                <a:cs typeface="Poppins"/>
                <a:sym typeface="Poppins"/>
              </a:rPr>
              <a:t>Korrelation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zwischen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und </a:t>
            </a:r>
            <a:r>
              <a:rPr lang="en-US" sz="1600" spc="-54" dirty="0" err="1">
                <a:solidFill>
                  <a:srgbClr val="000000"/>
                </a:solidFill>
                <a:latin typeface="Poppins"/>
                <a:ea typeface="Poppins"/>
                <a:cs typeface="Poppins"/>
                <a:sym typeface="Poppins"/>
              </a:rPr>
              <a:t>Verdienst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nicht</a:t>
            </a:r>
            <a:r>
              <a:rPr lang="en-US" sz="1600" spc="-54" dirty="0">
                <a:solidFill>
                  <a:srgbClr val="000000"/>
                </a:solidFill>
                <a:latin typeface="Poppins"/>
                <a:ea typeface="Poppins"/>
                <a:cs typeface="Poppins"/>
                <a:sym typeface="Poppins"/>
              </a:rPr>
              <a:t> auf </a:t>
            </a:r>
            <a:r>
              <a:rPr lang="en-US" sz="1600" spc="-54" dirty="0" err="1">
                <a:solidFill>
                  <a:srgbClr val="000000"/>
                </a:solidFill>
                <a:latin typeface="Poppins"/>
                <a:ea typeface="Poppins"/>
                <a:cs typeface="Poppins"/>
                <a:sym typeface="Poppins"/>
              </a:rPr>
              <a:t>eine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einzelne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Volkswirtschaft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beschränkt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ist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sondern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einheitlicher</a:t>
            </a:r>
            <a:r>
              <a:rPr lang="en-US" sz="1600" spc="-54" dirty="0">
                <a:solidFill>
                  <a:srgbClr val="000000"/>
                </a:solidFill>
                <a:latin typeface="Poppins"/>
                <a:ea typeface="Poppins"/>
                <a:cs typeface="Poppins"/>
                <a:sym typeface="Poppins"/>
              </a:rPr>
              <a:t> Trend in 131 </a:t>
            </a:r>
            <a:r>
              <a:rPr lang="en-US" sz="1600" spc="-54" dirty="0" err="1">
                <a:solidFill>
                  <a:srgbClr val="000000"/>
                </a:solidFill>
                <a:latin typeface="Poppins"/>
                <a:ea typeface="Poppins"/>
                <a:cs typeface="Poppins"/>
                <a:sym typeface="Poppins"/>
              </a:rPr>
              <a:t>Volkswirtschaften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ist</a:t>
            </a:r>
            <a:r>
              <a:rPr lang="en-US" sz="1600" spc="-54" dirty="0">
                <a:solidFill>
                  <a:srgbClr val="000000"/>
                </a:solidFill>
                <a:latin typeface="Poppins"/>
                <a:ea typeface="Poppins"/>
                <a:cs typeface="Poppins"/>
                <a:sym typeface="Poppins"/>
              </a:rPr>
              <a:t>, was den </a:t>
            </a:r>
            <a:r>
              <a:rPr lang="en-US" sz="1600" spc="-54" dirty="0" err="1">
                <a:solidFill>
                  <a:srgbClr val="000000"/>
                </a:solidFill>
                <a:latin typeface="Poppins"/>
                <a:ea typeface="Poppins"/>
                <a:cs typeface="Poppins"/>
                <a:sym typeface="Poppins"/>
              </a:rPr>
              <a:t>universellen</a:t>
            </a:r>
            <a:r>
              <a:rPr lang="en-US" sz="1600" spc="-54" dirty="0">
                <a:solidFill>
                  <a:srgbClr val="000000"/>
                </a:solidFill>
                <a:latin typeface="Poppins"/>
                <a:ea typeface="Poppins"/>
                <a:cs typeface="Poppins"/>
                <a:sym typeface="Poppins"/>
              </a:rPr>
              <a:t> Wert von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unterstreicht</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wirtschaftsübergreifende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Durchschnitt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liegt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bei</a:t>
            </a:r>
            <a:r>
              <a:rPr lang="en-US" sz="1600" spc="-54" dirty="0">
                <a:solidFill>
                  <a:srgbClr val="000000"/>
                </a:solidFill>
                <a:latin typeface="Poppins"/>
                <a:ea typeface="Poppins"/>
                <a:cs typeface="Poppins"/>
                <a:sym typeface="Poppins"/>
              </a:rPr>
              <a:t> 10 </a:t>
            </a:r>
            <a:r>
              <a:rPr lang="en-US" sz="1600" spc="-54" dirty="0" err="1">
                <a:solidFill>
                  <a:srgbClr val="000000"/>
                </a:solidFill>
                <a:latin typeface="Poppins"/>
                <a:ea typeface="Poppins"/>
                <a:cs typeface="Poppins"/>
                <a:sym typeface="Poppins"/>
              </a:rPr>
              <a:t>Prozent</a:t>
            </a:r>
            <a:r>
              <a:rPr lang="en-US" sz="1600" spc="-54" dirty="0">
                <a:solidFill>
                  <a:srgbClr val="000000"/>
                </a:solidFill>
                <a:latin typeface="Poppins"/>
                <a:ea typeface="Poppins"/>
                <a:cs typeface="Poppins"/>
                <a:sym typeface="Poppins"/>
              </a:rPr>
              <a:t> pro </a:t>
            </a:r>
            <a:r>
              <a:rPr lang="en-US" sz="1600" spc="-54" dirty="0" err="1">
                <a:solidFill>
                  <a:srgbClr val="000000"/>
                </a:solidFill>
                <a:latin typeface="Poppins"/>
                <a:ea typeface="Poppins"/>
                <a:cs typeface="Poppins"/>
                <a:sym typeface="Poppins"/>
              </a:rPr>
              <a:t>Schuljahr</a:t>
            </a:r>
            <a:r>
              <a:rPr lang="en-US" sz="1600" spc="-54" dirty="0">
                <a:solidFill>
                  <a:srgbClr val="000000"/>
                </a:solidFill>
                <a:latin typeface="Poppins"/>
                <a:ea typeface="Poppins"/>
                <a:cs typeface="Poppins"/>
                <a:sym typeface="Poppins"/>
              </a:rPr>
              <a:t>. </a:t>
            </a:r>
          </a:p>
          <a:p>
            <a:pPr algn="l">
              <a:lnSpc>
                <a:spcPts val="2034"/>
              </a:lnSpc>
            </a:pPr>
            <a:endParaRPr lang="en-US" sz="1800" spc="-54" dirty="0">
              <a:solidFill>
                <a:srgbClr val="000000"/>
              </a:solidFill>
              <a:latin typeface="Poppins"/>
              <a:ea typeface="Poppins"/>
              <a:cs typeface="Poppins"/>
              <a:sym typeface="Poppins"/>
            </a:endParaRPr>
          </a:p>
        </p:txBody>
      </p:sp>
      <p:sp>
        <p:nvSpPr>
          <p:cNvPr id="28" name="TextBox 28"/>
          <p:cNvSpPr txBox="1"/>
          <p:nvPr/>
        </p:nvSpPr>
        <p:spPr>
          <a:xfrm>
            <a:off x="10243950" y="4072306"/>
            <a:ext cx="7644352" cy="1539396"/>
          </a:xfrm>
          <a:prstGeom prst="rect">
            <a:avLst/>
          </a:prstGeom>
        </p:spPr>
        <p:txBody>
          <a:bodyPr lIns="0" tIns="0" rIns="0" bIns="0" rtlCol="0" anchor="t">
            <a:spAutoFit/>
          </a:bodyPr>
          <a:lstStyle/>
          <a:p>
            <a:pPr algn="l">
              <a:lnSpc>
                <a:spcPts val="2034"/>
              </a:lnSpc>
            </a:pPr>
            <a:r>
              <a:rPr lang="en-US" sz="1600" spc="-54" dirty="0">
                <a:solidFill>
                  <a:srgbClr val="000000"/>
                </a:solidFill>
                <a:latin typeface="Poppins"/>
                <a:ea typeface="Poppins"/>
                <a:cs typeface="Poppins"/>
                <a:sym typeface="Poppins"/>
              </a:rPr>
              <a:t>Die </a:t>
            </a:r>
            <a:r>
              <a:rPr lang="en-US" sz="1600" spc="-54" dirty="0" err="1">
                <a:solidFill>
                  <a:srgbClr val="000000"/>
                </a:solidFill>
                <a:latin typeface="Poppins"/>
                <a:ea typeface="Poppins"/>
                <a:cs typeface="Poppins"/>
                <a:sym typeface="Poppins"/>
              </a:rPr>
              <a:t>Auswirkungen</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werden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auch</a:t>
            </a:r>
            <a:r>
              <a:rPr lang="en-US" sz="1600" spc="-54" dirty="0">
                <a:solidFill>
                  <a:srgbClr val="000000"/>
                </a:solidFill>
                <a:latin typeface="Poppins"/>
                <a:ea typeface="Poppins"/>
                <a:cs typeface="Poppins"/>
                <a:sym typeface="Poppins"/>
              </a:rPr>
              <a:t> in der Forschung </a:t>
            </a:r>
            <a:r>
              <a:rPr lang="en-US" sz="1600" spc="-54" dirty="0" err="1">
                <a:solidFill>
                  <a:srgbClr val="000000"/>
                </a:solidFill>
                <a:latin typeface="Poppins"/>
                <a:ea typeface="Poppins"/>
                <a:cs typeface="Poppins"/>
                <a:sym typeface="Poppins"/>
              </a:rPr>
              <a:t>aufgezeigt</a:t>
            </a:r>
            <a:r>
              <a:rPr lang="en-US" sz="1600" spc="-54" dirty="0">
                <a:solidFill>
                  <a:srgbClr val="000000"/>
                </a:solidFill>
                <a:latin typeface="Poppins"/>
                <a:ea typeface="Poppins"/>
                <a:cs typeface="Poppins"/>
                <a:sym typeface="Poppins"/>
              </a:rPr>
              <a:t>, die </a:t>
            </a:r>
            <a:r>
              <a:rPr lang="en-US" sz="1600" spc="-54" dirty="0" err="1">
                <a:solidFill>
                  <a:srgbClr val="000000"/>
                </a:solidFill>
                <a:latin typeface="Poppins"/>
                <a:ea typeface="Poppins"/>
                <a:cs typeface="Poppins"/>
                <a:sym typeface="Poppins"/>
              </a:rPr>
              <a:t>die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verschiedenen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Ziele</a:t>
            </a:r>
            <a:r>
              <a:rPr lang="en-US" sz="1600" spc="-54" dirty="0">
                <a:solidFill>
                  <a:srgbClr val="000000"/>
                </a:solidFill>
                <a:latin typeface="Poppins"/>
                <a:ea typeface="Poppins"/>
                <a:cs typeface="Poppins"/>
                <a:sym typeface="Poppins"/>
              </a:rPr>
              <a:t> für </a:t>
            </a:r>
            <a:r>
              <a:rPr lang="en-US" sz="1600" spc="-54" dirty="0" err="1">
                <a:solidFill>
                  <a:srgbClr val="000000"/>
                </a:solidFill>
                <a:latin typeface="Poppins"/>
                <a:ea typeface="Poppins"/>
                <a:cs typeface="Poppins"/>
                <a:sym typeface="Poppins"/>
              </a:rPr>
              <a:t>nachhaltige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Entwicklung</a:t>
            </a:r>
            <a:r>
              <a:rPr lang="en-US" sz="1600" spc="-54" dirty="0">
                <a:solidFill>
                  <a:srgbClr val="000000"/>
                </a:solidFill>
                <a:latin typeface="Poppins"/>
                <a:ea typeface="Poppins"/>
                <a:cs typeface="Poppins"/>
                <a:sym typeface="Poppins"/>
              </a:rPr>
              <a:t> (SGDs) </a:t>
            </a:r>
            <a:r>
              <a:rPr lang="en-US" sz="1600" spc="-54" dirty="0" err="1">
                <a:solidFill>
                  <a:srgbClr val="000000"/>
                </a:solidFill>
                <a:latin typeface="Poppins"/>
                <a:ea typeface="Poppins"/>
                <a:cs typeface="Poppins"/>
                <a:sym typeface="Poppins"/>
              </a:rPr>
              <a:t>abbildet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wie</a:t>
            </a:r>
            <a:r>
              <a:rPr lang="en-US" sz="1600" spc="-54" dirty="0">
                <a:solidFill>
                  <a:srgbClr val="000000"/>
                </a:solidFill>
                <a:latin typeface="Poppins"/>
                <a:ea typeface="Poppins"/>
                <a:cs typeface="Poppins"/>
                <a:sym typeface="Poppins"/>
              </a:rPr>
              <a:t> in der </a:t>
            </a:r>
            <a:r>
              <a:rPr lang="en-US" sz="1600" spc="-54" dirty="0" err="1">
                <a:solidFill>
                  <a:srgbClr val="000000"/>
                </a:solidFill>
                <a:latin typeface="Poppins"/>
                <a:ea typeface="Poppins"/>
                <a:cs typeface="Poppins"/>
                <a:sym typeface="Poppins"/>
              </a:rPr>
              <a:t>Abbildung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zu</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sehen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ist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spielt</a:t>
            </a:r>
            <a:r>
              <a:rPr lang="en-US" sz="1600" spc="-54" dirty="0">
                <a:solidFill>
                  <a:srgbClr val="000000"/>
                </a:solidFill>
                <a:latin typeface="Poppins"/>
                <a:ea typeface="Poppins"/>
                <a:cs typeface="Poppins"/>
                <a:sym typeface="Poppins"/>
              </a:rPr>
              <a:t> in der Regel </a:t>
            </a:r>
            <a:r>
              <a:rPr lang="en-US" sz="1600" spc="-54" dirty="0" err="1">
                <a:solidFill>
                  <a:srgbClr val="000000"/>
                </a:solidFill>
                <a:latin typeface="Poppins"/>
                <a:ea typeface="Poppins"/>
                <a:cs typeface="Poppins"/>
                <a:sym typeface="Poppins"/>
              </a:rPr>
              <a:t>eine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zentrale</a:t>
            </a:r>
            <a:r>
              <a:rPr lang="en-US" sz="1600" spc="-54" dirty="0">
                <a:solidFill>
                  <a:srgbClr val="000000"/>
                </a:solidFill>
                <a:latin typeface="Poppins"/>
                <a:ea typeface="Poppins"/>
                <a:cs typeface="Poppins"/>
                <a:sym typeface="Poppins"/>
              </a:rPr>
              <a:t> Rolle, da </a:t>
            </a:r>
            <a:r>
              <a:rPr lang="en-US" sz="1600" spc="-54" dirty="0" err="1">
                <a:solidFill>
                  <a:srgbClr val="000000"/>
                </a:solidFill>
                <a:latin typeface="Poppins"/>
                <a:ea typeface="Poppins"/>
                <a:cs typeface="Poppins"/>
                <a:sym typeface="Poppins"/>
              </a:rPr>
              <a:t>bessere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zu</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besserer</a:t>
            </a:r>
            <a:r>
              <a:rPr lang="en-US" sz="1600" spc="-54" dirty="0">
                <a:solidFill>
                  <a:srgbClr val="000000"/>
                </a:solidFill>
                <a:latin typeface="Poppins"/>
                <a:ea typeface="Poppins"/>
                <a:cs typeface="Poppins"/>
                <a:sym typeface="Poppins"/>
              </a:rPr>
              <a:t> Gesundheit, </a:t>
            </a:r>
            <a:r>
              <a:rPr lang="en-US" sz="1600" spc="-54" dirty="0" err="1">
                <a:solidFill>
                  <a:srgbClr val="000000"/>
                </a:solidFill>
                <a:latin typeface="Poppins"/>
                <a:ea typeface="Poppins"/>
                <a:cs typeface="Poppins"/>
                <a:sym typeface="Poppins"/>
              </a:rPr>
              <a:t>höherem</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Einkommen</a:t>
            </a:r>
            <a:r>
              <a:rPr lang="en-US" sz="1600" spc="-54" dirty="0">
                <a:solidFill>
                  <a:srgbClr val="000000"/>
                </a:solidFill>
                <a:latin typeface="Poppins"/>
                <a:ea typeface="Poppins"/>
                <a:cs typeface="Poppins"/>
                <a:sym typeface="Poppins"/>
              </a:rPr>
              <a:t> und </a:t>
            </a:r>
            <a:r>
              <a:rPr lang="en-US" sz="1600" spc="-54" dirty="0" err="1">
                <a:solidFill>
                  <a:srgbClr val="000000"/>
                </a:solidFill>
                <a:latin typeface="Poppins"/>
                <a:ea typeface="Poppins"/>
                <a:cs typeface="Poppins"/>
                <a:sym typeface="Poppins"/>
              </a:rPr>
              <a:t>einem</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besseren</a:t>
            </a:r>
            <a:r>
              <a:rPr lang="en-US" sz="1600" spc="-54" dirty="0">
                <a:solidFill>
                  <a:srgbClr val="000000"/>
                </a:solidFill>
                <a:latin typeface="Poppins"/>
                <a:ea typeface="Poppins"/>
                <a:cs typeface="Poppins"/>
                <a:sym typeface="Poppins"/>
              </a:rPr>
              <a:t> Leben für die </a:t>
            </a:r>
            <a:r>
              <a:rPr lang="en-US" sz="1600" spc="-54" dirty="0" err="1">
                <a:solidFill>
                  <a:srgbClr val="000000"/>
                </a:solidFill>
                <a:latin typeface="Poppins"/>
                <a:ea typeface="Poppins"/>
                <a:cs typeface="Poppins"/>
                <a:sym typeface="Poppins"/>
              </a:rPr>
              <a:t>nächste</a:t>
            </a:r>
            <a:r>
              <a:rPr lang="en-US" sz="1600" spc="-54" dirty="0">
                <a:solidFill>
                  <a:srgbClr val="000000"/>
                </a:solidFill>
                <a:latin typeface="Poppins"/>
                <a:ea typeface="Poppins"/>
                <a:cs typeface="Poppins"/>
                <a:sym typeface="Poppins"/>
              </a:rPr>
              <a:t> Generation </a:t>
            </a:r>
            <a:r>
              <a:rPr lang="en-US" sz="1600" spc="-54" dirty="0" err="1">
                <a:solidFill>
                  <a:srgbClr val="000000"/>
                </a:solidFill>
                <a:latin typeface="Poppins"/>
                <a:ea typeface="Poppins"/>
                <a:cs typeface="Poppins"/>
                <a:sym typeface="Poppins"/>
              </a:rPr>
              <a:t>führt</a:t>
            </a:r>
            <a:r>
              <a:rPr lang="en-US" sz="1600" spc="-54" dirty="0">
                <a:solidFill>
                  <a:srgbClr val="000000"/>
                </a:solidFill>
                <a:latin typeface="Poppins"/>
                <a:ea typeface="Poppins"/>
                <a:cs typeface="Poppins"/>
                <a:sym typeface="Poppins"/>
              </a:rPr>
              <a:t>. </a:t>
            </a:r>
          </a:p>
          <a:p>
            <a:pPr algn="l">
              <a:lnSpc>
                <a:spcPts val="2034"/>
              </a:lnSpc>
            </a:pPr>
            <a:endParaRPr lang="en-US" sz="1800" spc="-54" dirty="0">
              <a:solidFill>
                <a:srgbClr val="000000"/>
              </a:solidFill>
              <a:latin typeface="Poppins"/>
              <a:ea typeface="Poppins"/>
              <a:cs typeface="Poppins"/>
              <a:sym typeface="Poppins"/>
            </a:endParaRPr>
          </a:p>
        </p:txBody>
      </p:sp>
      <p:sp>
        <p:nvSpPr>
          <p:cNvPr id="29" name="TextBox 29"/>
          <p:cNvSpPr txBox="1"/>
          <p:nvPr/>
        </p:nvSpPr>
        <p:spPr>
          <a:xfrm>
            <a:off x="10243950" y="5833681"/>
            <a:ext cx="7644352" cy="1532214"/>
          </a:xfrm>
          <a:prstGeom prst="rect">
            <a:avLst/>
          </a:prstGeom>
        </p:spPr>
        <p:txBody>
          <a:bodyPr lIns="0" tIns="0" rIns="0" bIns="0" rtlCol="0" anchor="t">
            <a:spAutoFit/>
          </a:bodyPr>
          <a:lstStyle/>
          <a:p>
            <a:pPr algn="l">
              <a:lnSpc>
                <a:spcPts val="2034"/>
              </a:lnSpc>
            </a:pPr>
            <a:r>
              <a:rPr lang="en-US" sz="1600" spc="-54" dirty="0">
                <a:solidFill>
                  <a:srgbClr val="000000"/>
                </a:solidFill>
                <a:latin typeface="Poppins"/>
                <a:ea typeface="Poppins"/>
                <a:cs typeface="Poppins"/>
                <a:sym typeface="Poppins"/>
              </a:rPr>
              <a:t>Eine </a:t>
            </a:r>
            <a:r>
              <a:rPr lang="en-US" sz="1600" spc="-54" dirty="0" err="1">
                <a:solidFill>
                  <a:srgbClr val="000000"/>
                </a:solidFill>
                <a:latin typeface="Poppins"/>
                <a:ea typeface="Poppins"/>
                <a:cs typeface="Poppins"/>
                <a:sym typeface="Poppins"/>
              </a:rPr>
              <a:t>Ausbildung</a:t>
            </a:r>
            <a:r>
              <a:rPr lang="en-US" sz="1600" spc="-54" dirty="0">
                <a:solidFill>
                  <a:srgbClr val="000000"/>
                </a:solidFill>
                <a:latin typeface="Poppins"/>
                <a:ea typeface="Poppins"/>
                <a:cs typeface="Poppins"/>
                <a:sym typeface="Poppins"/>
              </a:rPr>
              <a:t>, die an </a:t>
            </a:r>
            <a:r>
              <a:rPr lang="en-US" sz="1600" spc="-54" dirty="0" err="1">
                <a:solidFill>
                  <a:srgbClr val="000000"/>
                </a:solidFill>
                <a:latin typeface="Poppins"/>
                <a:ea typeface="Poppins"/>
                <a:cs typeface="Poppins"/>
                <a:sym typeface="Poppins"/>
              </a:rPr>
              <a:t>einen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bestimmten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Beruf</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gebunden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ist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wird</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als</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berufliche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bezeichnet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während</a:t>
            </a:r>
            <a:r>
              <a:rPr lang="en-US" sz="1600" spc="-54" dirty="0">
                <a:solidFill>
                  <a:srgbClr val="000000"/>
                </a:solidFill>
                <a:latin typeface="Poppins"/>
                <a:ea typeface="Poppins"/>
                <a:cs typeface="Poppins"/>
                <a:sym typeface="Poppins"/>
              </a:rPr>
              <a:t> die </a:t>
            </a:r>
            <a:r>
              <a:rPr lang="en-US" sz="1600" spc="-54" dirty="0" err="1">
                <a:solidFill>
                  <a:srgbClr val="000000"/>
                </a:solidFill>
                <a:latin typeface="Poppins"/>
                <a:ea typeface="Poppins"/>
                <a:cs typeface="Poppins"/>
                <a:sym typeface="Poppins"/>
              </a:rPr>
              <a:t>allgemeine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nicht</a:t>
            </a:r>
            <a:r>
              <a:rPr lang="en-US" sz="1600" spc="-54" dirty="0">
                <a:solidFill>
                  <a:srgbClr val="000000"/>
                </a:solidFill>
                <a:latin typeface="Poppins"/>
                <a:ea typeface="Poppins"/>
                <a:cs typeface="Poppins"/>
                <a:sym typeface="Poppins"/>
              </a:rPr>
              <a:t> an </a:t>
            </a:r>
            <a:r>
              <a:rPr lang="en-US" sz="1600" spc="-54" dirty="0" err="1">
                <a:solidFill>
                  <a:srgbClr val="000000"/>
                </a:solidFill>
                <a:latin typeface="Poppins"/>
                <a:ea typeface="Poppins"/>
                <a:cs typeface="Poppins"/>
                <a:sym typeface="Poppins"/>
              </a:rPr>
              <a:t>einen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bestimmten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Beruf</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gebunden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ist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Während</a:t>
            </a:r>
            <a:r>
              <a:rPr lang="en-US" sz="1600" spc="-54" dirty="0">
                <a:solidFill>
                  <a:srgbClr val="000000"/>
                </a:solidFill>
                <a:latin typeface="Poppins"/>
                <a:ea typeface="Poppins"/>
                <a:cs typeface="Poppins"/>
                <a:sym typeface="Poppins"/>
              </a:rPr>
              <a:t> die </a:t>
            </a:r>
            <a:r>
              <a:rPr lang="en-US" sz="1600" spc="-54" dirty="0" err="1">
                <a:solidFill>
                  <a:srgbClr val="000000"/>
                </a:solidFill>
                <a:latin typeface="Poppins"/>
                <a:ea typeface="Poppins"/>
                <a:cs typeface="Poppins"/>
                <a:sym typeface="Poppins"/>
              </a:rPr>
              <a:t>berufliche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 für den </a:t>
            </a:r>
            <a:r>
              <a:rPr lang="en-US" sz="1600" spc="-54" dirty="0" err="1">
                <a:solidFill>
                  <a:srgbClr val="000000"/>
                </a:solidFill>
                <a:latin typeface="Poppins"/>
                <a:ea typeface="Poppins"/>
                <a:cs typeface="Poppins"/>
                <a:sym typeface="Poppins"/>
              </a:rPr>
              <a:t>Übergang</a:t>
            </a:r>
            <a:r>
              <a:rPr lang="en-US" sz="1600" spc="-54" dirty="0">
                <a:solidFill>
                  <a:srgbClr val="000000"/>
                </a:solidFill>
                <a:latin typeface="Poppins"/>
                <a:ea typeface="Poppins"/>
                <a:cs typeface="Poppins"/>
                <a:sym typeface="Poppins"/>
              </a:rPr>
              <a:t> in den </a:t>
            </a:r>
            <a:r>
              <a:rPr lang="en-US" sz="1600" spc="-54" dirty="0" err="1">
                <a:solidFill>
                  <a:srgbClr val="000000"/>
                </a:solidFill>
                <a:latin typeface="Poppins"/>
                <a:ea typeface="Poppins"/>
                <a:cs typeface="Poppins"/>
                <a:sym typeface="Poppins"/>
              </a:rPr>
              <a:t>Arbeitsmarkt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hilfreich</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ist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besteht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auch</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Risiko</a:t>
            </a:r>
            <a:r>
              <a:rPr lang="en-US" sz="1600" spc="-54" dirty="0">
                <a:solidFill>
                  <a:srgbClr val="000000"/>
                </a:solidFill>
                <a:latin typeface="Poppins"/>
                <a:ea typeface="Poppins"/>
                <a:cs typeface="Poppins"/>
                <a:sym typeface="Poppins"/>
              </a:rPr>
              <a:t> für </a:t>
            </a:r>
            <a:r>
              <a:rPr lang="en-US" sz="1600" spc="-54" dirty="0" err="1">
                <a:solidFill>
                  <a:srgbClr val="000000"/>
                </a:solidFill>
                <a:latin typeface="Poppins"/>
                <a:ea typeface="Poppins"/>
                <a:cs typeface="Poppins"/>
                <a:sym typeface="Poppins"/>
              </a:rPr>
              <a:t>Arbeitslosigkeit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im</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späteren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Verlauf</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Karriere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Woessmann</a:t>
            </a:r>
            <a:r>
              <a:rPr lang="en-US" sz="1600" spc="-54" dirty="0">
                <a:solidFill>
                  <a:srgbClr val="000000"/>
                </a:solidFill>
                <a:latin typeface="Poppins"/>
                <a:ea typeface="Poppins"/>
                <a:cs typeface="Poppins"/>
                <a:sym typeface="Poppins"/>
              </a:rPr>
              <a:t>, 2016). </a:t>
            </a:r>
            <a:r>
              <a:rPr lang="en-US" sz="1600" spc="-54" dirty="0" err="1">
                <a:solidFill>
                  <a:srgbClr val="000000"/>
                </a:solidFill>
                <a:latin typeface="Poppins"/>
                <a:ea typeface="Poppins"/>
                <a:cs typeface="Poppins"/>
                <a:sym typeface="Poppins"/>
              </a:rPr>
              <a:t>Annabi</a:t>
            </a:r>
            <a:r>
              <a:rPr lang="en-US" sz="1600" spc="-54" dirty="0">
                <a:solidFill>
                  <a:srgbClr val="000000"/>
                </a:solidFill>
                <a:latin typeface="Poppins"/>
                <a:ea typeface="Poppins"/>
                <a:cs typeface="Poppins"/>
                <a:sym typeface="Poppins"/>
              </a:rPr>
              <a:t> (2017) </a:t>
            </a:r>
            <a:r>
              <a:rPr lang="en-US" sz="1600" spc="-54" dirty="0" err="1">
                <a:solidFill>
                  <a:srgbClr val="000000"/>
                </a:solidFill>
                <a:latin typeface="Poppins"/>
                <a:ea typeface="Poppins"/>
                <a:cs typeface="Poppins"/>
                <a:sym typeface="Poppins"/>
              </a:rPr>
              <a:t>erörtert</a:t>
            </a:r>
            <a:r>
              <a:rPr lang="en-US" sz="1600" spc="-54" dirty="0">
                <a:solidFill>
                  <a:srgbClr val="000000"/>
                </a:solidFill>
                <a:latin typeface="Poppins"/>
                <a:ea typeface="Poppins"/>
                <a:cs typeface="Poppins"/>
                <a:sym typeface="Poppins"/>
              </a:rPr>
              <a:t> die </a:t>
            </a:r>
            <a:r>
              <a:rPr lang="en-US" sz="1600" spc="-54" dirty="0" err="1">
                <a:solidFill>
                  <a:srgbClr val="000000"/>
                </a:solidFill>
                <a:latin typeface="Poppins"/>
                <a:ea typeface="Poppins"/>
                <a:cs typeface="Poppins"/>
                <a:sym typeface="Poppins"/>
              </a:rPr>
              <a:t>Produktivitätsgewinne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aufgrund</a:t>
            </a:r>
            <a:r>
              <a:rPr lang="en-US" sz="1600" spc="-54" dirty="0">
                <a:solidFill>
                  <a:srgbClr val="000000"/>
                </a:solidFill>
                <a:latin typeface="Poppins"/>
                <a:ea typeface="Poppins"/>
                <a:cs typeface="Poppins"/>
                <a:sym typeface="Poppins"/>
              </a:rPr>
              <a:t> von </a:t>
            </a:r>
            <a:r>
              <a:rPr lang="en-US" sz="1600" spc="-54" dirty="0" err="1">
                <a:solidFill>
                  <a:srgbClr val="000000"/>
                </a:solidFill>
                <a:latin typeface="Poppins"/>
                <a:ea typeface="Poppins"/>
                <a:cs typeface="Poppins"/>
                <a:sym typeface="Poppins"/>
              </a:rPr>
              <a:t>Investitionen</a:t>
            </a:r>
            <a:r>
              <a:rPr lang="en-US" sz="1600" spc="-54" dirty="0">
                <a:solidFill>
                  <a:srgbClr val="000000"/>
                </a:solidFill>
                <a:latin typeface="Poppins"/>
                <a:ea typeface="Poppins"/>
                <a:cs typeface="Poppins"/>
                <a:sym typeface="Poppins"/>
              </a:rPr>
              <a:t> in </a:t>
            </a:r>
            <a:r>
              <a:rPr lang="en-US" sz="1600" spc="-54" dirty="0" err="1">
                <a:solidFill>
                  <a:srgbClr val="000000"/>
                </a:solidFill>
                <a:latin typeface="Poppins"/>
                <a:ea typeface="Poppins"/>
                <a:cs typeface="Poppins"/>
                <a:sym typeface="Poppins"/>
              </a:rPr>
              <a:t>Bildung</a:t>
            </a:r>
            <a:r>
              <a:rPr lang="en-US" sz="1600" spc="-54" dirty="0">
                <a:solidFill>
                  <a:srgbClr val="000000"/>
                </a:solidFill>
                <a:latin typeface="Poppins"/>
                <a:ea typeface="Poppins"/>
                <a:cs typeface="Poppins"/>
                <a:sym typeface="Poppins"/>
              </a:rPr>
              <a:t>.</a:t>
            </a:r>
          </a:p>
        </p:txBody>
      </p:sp>
      <p:sp>
        <p:nvSpPr>
          <p:cNvPr id="30" name="TextBox 30"/>
          <p:cNvSpPr txBox="1"/>
          <p:nvPr/>
        </p:nvSpPr>
        <p:spPr>
          <a:xfrm>
            <a:off x="10243950" y="7678484"/>
            <a:ext cx="7644352" cy="2052357"/>
          </a:xfrm>
          <a:prstGeom prst="rect">
            <a:avLst/>
          </a:prstGeom>
        </p:spPr>
        <p:txBody>
          <a:bodyPr lIns="0" tIns="0" rIns="0" bIns="0" rtlCol="0" anchor="t">
            <a:spAutoFit/>
          </a:bodyPr>
          <a:lstStyle/>
          <a:p>
            <a:pPr algn="l">
              <a:lnSpc>
                <a:spcPts val="2034"/>
              </a:lnSpc>
            </a:pPr>
            <a:r>
              <a:rPr lang="en-US" sz="1600" spc="-54" dirty="0">
                <a:solidFill>
                  <a:srgbClr val="000000"/>
                </a:solidFill>
                <a:latin typeface="Poppins"/>
                <a:ea typeface="Poppins"/>
                <a:cs typeface="Poppins"/>
                <a:sym typeface="Poppins"/>
              </a:rPr>
              <a:t>Es </a:t>
            </a:r>
            <a:r>
              <a:rPr lang="en-US" sz="1600" spc="-54" dirty="0" err="1">
                <a:solidFill>
                  <a:srgbClr val="000000"/>
                </a:solidFill>
                <a:latin typeface="Poppins"/>
                <a:ea typeface="Poppins"/>
                <a:cs typeface="Poppins"/>
                <a:sym typeface="Poppins"/>
              </a:rPr>
              <a:t>gibt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Forschungsstrang</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sich</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mit</a:t>
            </a:r>
            <a:r>
              <a:rPr lang="en-US" sz="1600" spc="-54" dirty="0">
                <a:solidFill>
                  <a:srgbClr val="000000"/>
                </a:solidFill>
                <a:latin typeface="Poppins"/>
                <a:ea typeface="Poppins"/>
                <a:cs typeface="Poppins"/>
                <a:sym typeface="Poppins"/>
              </a:rPr>
              <a:t> der Rolle von </a:t>
            </a:r>
            <a:r>
              <a:rPr lang="en-US" sz="1600" spc="-54" dirty="0" err="1">
                <a:solidFill>
                  <a:srgbClr val="000000"/>
                </a:solidFill>
                <a:latin typeface="Poppins"/>
                <a:ea typeface="Poppins"/>
                <a:cs typeface="Poppins"/>
                <a:sym typeface="Poppins"/>
              </a:rPr>
              <a:t>Zeugnissen</a:t>
            </a:r>
            <a:r>
              <a:rPr lang="en-US" sz="1600" spc="-54" dirty="0">
                <a:solidFill>
                  <a:srgbClr val="000000"/>
                </a:solidFill>
                <a:latin typeface="Poppins"/>
                <a:ea typeface="Poppins"/>
                <a:cs typeface="Poppins"/>
                <a:sym typeface="Poppins"/>
              </a:rPr>
              <a:t> und </a:t>
            </a:r>
            <a:r>
              <a:rPr lang="en-US" sz="1600" spc="-54" dirty="0" err="1">
                <a:solidFill>
                  <a:srgbClr val="000000"/>
                </a:solidFill>
                <a:latin typeface="Poppins"/>
                <a:ea typeface="Poppins"/>
                <a:cs typeface="Poppins"/>
                <a:sym typeface="Poppins"/>
              </a:rPr>
              <a:t>Qualifikationen</a:t>
            </a:r>
            <a:r>
              <a:rPr lang="en-US" sz="1600" spc="-54" dirty="0">
                <a:solidFill>
                  <a:srgbClr val="000000"/>
                </a:solidFill>
                <a:latin typeface="Poppins"/>
                <a:ea typeface="Poppins"/>
                <a:cs typeface="Poppins"/>
                <a:sym typeface="Poppins"/>
              </a:rPr>
              <a:t> für den </a:t>
            </a:r>
            <a:r>
              <a:rPr lang="en-US" sz="1600" spc="-54" dirty="0" err="1">
                <a:solidFill>
                  <a:srgbClr val="000000"/>
                </a:solidFill>
                <a:latin typeface="Poppins"/>
                <a:ea typeface="Poppins"/>
                <a:cs typeface="Poppins"/>
                <a:sym typeface="Poppins"/>
              </a:rPr>
              <a:t>Arbeitsmarkt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befasst</a:t>
            </a:r>
            <a:r>
              <a:rPr lang="en-US" sz="1600" spc="-54" dirty="0">
                <a:solidFill>
                  <a:srgbClr val="000000"/>
                </a:solidFill>
                <a:latin typeface="Poppins"/>
                <a:ea typeface="Poppins"/>
                <a:cs typeface="Poppins"/>
                <a:sym typeface="Poppins"/>
              </a:rPr>
              <a:t>. Man </a:t>
            </a:r>
            <a:r>
              <a:rPr lang="en-US" sz="1600" spc="-54" dirty="0" err="1">
                <a:solidFill>
                  <a:srgbClr val="000000"/>
                </a:solidFill>
                <a:latin typeface="Poppins"/>
                <a:ea typeface="Poppins"/>
                <a:cs typeface="Poppins"/>
                <a:sym typeface="Poppins"/>
              </a:rPr>
              <a:t>ist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sich</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einig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dass</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Zeugnisse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dazu</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beitragen</a:t>
            </a:r>
            <a:r>
              <a:rPr lang="en-US" sz="1600" spc="-54" dirty="0">
                <a:solidFill>
                  <a:srgbClr val="000000"/>
                </a:solidFill>
                <a:latin typeface="Poppins"/>
                <a:ea typeface="Poppins"/>
                <a:cs typeface="Poppins"/>
                <a:sym typeface="Poppins"/>
              </a:rPr>
              <a:t>, den </a:t>
            </a:r>
            <a:r>
              <a:rPr lang="en-US" sz="1600" spc="-54" dirty="0" err="1">
                <a:solidFill>
                  <a:srgbClr val="000000"/>
                </a:solidFill>
                <a:latin typeface="Poppins"/>
                <a:ea typeface="Poppins"/>
                <a:cs typeface="Poppins"/>
                <a:sym typeface="Poppins"/>
              </a:rPr>
              <a:t>Arbeitgebern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Produktivität</a:t>
            </a:r>
            <a:r>
              <a:rPr lang="en-US" sz="1600" spc="-54" dirty="0">
                <a:solidFill>
                  <a:srgbClr val="000000"/>
                </a:solidFill>
                <a:latin typeface="Poppins"/>
                <a:ea typeface="Poppins"/>
                <a:cs typeface="Poppins"/>
                <a:sym typeface="Poppins"/>
              </a:rPr>
              <a:t> und </a:t>
            </a:r>
            <a:r>
              <a:rPr lang="en-US" sz="1600" spc="-54" dirty="0" err="1">
                <a:solidFill>
                  <a:srgbClr val="000000"/>
                </a:solidFill>
                <a:latin typeface="Poppins"/>
                <a:ea typeface="Poppins"/>
                <a:cs typeface="Poppins"/>
                <a:sym typeface="Poppins"/>
              </a:rPr>
              <a:t>Potenzial</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zu</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signalisieren</a:t>
            </a:r>
            <a:r>
              <a:rPr lang="en-US" sz="1600" spc="-54" dirty="0">
                <a:solidFill>
                  <a:srgbClr val="000000"/>
                </a:solidFill>
                <a:latin typeface="Poppins"/>
                <a:ea typeface="Poppins"/>
                <a:cs typeface="Poppins"/>
                <a:sym typeface="Poppins"/>
              </a:rPr>
              <a:t>. Brown und Souto-Otero (2020) </a:t>
            </a:r>
            <a:r>
              <a:rPr lang="en-US" sz="1600" spc="-54" dirty="0" err="1">
                <a:solidFill>
                  <a:srgbClr val="000000"/>
                </a:solidFill>
                <a:latin typeface="Poppins"/>
                <a:ea typeface="Poppins"/>
                <a:cs typeface="Poppins"/>
                <a:sym typeface="Poppins"/>
              </a:rPr>
              <a:t>analysierten</a:t>
            </a:r>
            <a:r>
              <a:rPr lang="en-US" sz="1600" spc="-54" dirty="0">
                <a:solidFill>
                  <a:srgbClr val="000000"/>
                </a:solidFill>
                <a:latin typeface="Poppins"/>
                <a:ea typeface="Poppins"/>
                <a:cs typeface="Poppins"/>
                <a:sym typeface="Poppins"/>
              </a:rPr>
              <a:t> 21 </a:t>
            </a:r>
            <a:r>
              <a:rPr lang="en-US" sz="1600" spc="-54" dirty="0" err="1">
                <a:solidFill>
                  <a:srgbClr val="000000"/>
                </a:solidFill>
                <a:latin typeface="Poppins"/>
                <a:ea typeface="Poppins"/>
                <a:cs typeface="Poppins"/>
                <a:sym typeface="Poppins"/>
              </a:rPr>
              <a:t>Millionen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Stellenanzeigen</a:t>
            </a:r>
            <a:r>
              <a:rPr lang="en-US" sz="1600" spc="-54" dirty="0">
                <a:solidFill>
                  <a:srgbClr val="000000"/>
                </a:solidFill>
                <a:latin typeface="Poppins"/>
                <a:ea typeface="Poppins"/>
                <a:cs typeface="Poppins"/>
                <a:sym typeface="Poppins"/>
              </a:rPr>
              <a:t> und </a:t>
            </a:r>
            <a:r>
              <a:rPr lang="en-US" sz="1600" spc="-54" dirty="0" err="1">
                <a:solidFill>
                  <a:srgbClr val="000000"/>
                </a:solidFill>
                <a:latin typeface="Poppins"/>
                <a:ea typeface="Poppins"/>
                <a:cs typeface="Poppins"/>
                <a:sym typeface="Poppins"/>
              </a:rPr>
              <a:t>stellten</a:t>
            </a:r>
            <a:r>
              <a:rPr lang="en-US" sz="1600" spc="-54" dirty="0">
                <a:solidFill>
                  <a:srgbClr val="000000"/>
                </a:solidFill>
                <a:latin typeface="Poppins"/>
                <a:ea typeface="Poppins"/>
                <a:cs typeface="Poppins"/>
                <a:sym typeface="Poppins"/>
              </a:rPr>
              <a:t> fest, </a:t>
            </a:r>
            <a:r>
              <a:rPr lang="en-US" sz="1600" spc="-54" dirty="0" err="1">
                <a:solidFill>
                  <a:srgbClr val="000000"/>
                </a:solidFill>
                <a:latin typeface="Poppins"/>
                <a:ea typeface="Poppins"/>
                <a:cs typeface="Poppins"/>
                <a:sym typeface="Poppins"/>
              </a:rPr>
              <a:t>dass</a:t>
            </a:r>
            <a:r>
              <a:rPr lang="en-US" sz="1600" spc="-54" dirty="0">
                <a:solidFill>
                  <a:srgbClr val="000000"/>
                </a:solidFill>
                <a:latin typeface="Poppins"/>
                <a:ea typeface="Poppins"/>
                <a:cs typeface="Poppins"/>
                <a:sym typeface="Poppins"/>
              </a:rPr>
              <a:t> der </a:t>
            </a:r>
            <a:r>
              <a:rPr lang="en-US" sz="1600" spc="-54" dirty="0" err="1">
                <a:solidFill>
                  <a:srgbClr val="000000"/>
                </a:solidFill>
                <a:latin typeface="Poppins"/>
                <a:ea typeface="Poppins"/>
                <a:cs typeface="Poppins"/>
                <a:sym typeface="Poppins"/>
              </a:rPr>
              <a:t>Schwerpunkt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verstärkt</a:t>
            </a:r>
            <a:r>
              <a:rPr lang="en-US" sz="1600" spc="-54" dirty="0">
                <a:solidFill>
                  <a:srgbClr val="000000"/>
                </a:solidFill>
                <a:latin typeface="Poppins"/>
                <a:ea typeface="Poppins"/>
                <a:cs typeface="Poppins"/>
                <a:sym typeface="Poppins"/>
              </a:rPr>
              <a:t> auf der </a:t>
            </a:r>
            <a:r>
              <a:rPr lang="en-US" sz="1600" spc="-54" dirty="0" err="1">
                <a:solidFill>
                  <a:srgbClr val="000000"/>
                </a:solidFill>
                <a:latin typeface="Poppins"/>
                <a:ea typeface="Poppins"/>
                <a:cs typeface="Poppins"/>
                <a:sym typeface="Poppins"/>
              </a:rPr>
              <a:t>Bereitschaft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zur</a:t>
            </a:r>
            <a:r>
              <a:rPr lang="en-US" sz="1600" spc="-54" dirty="0">
                <a:solidFill>
                  <a:srgbClr val="000000"/>
                </a:solidFill>
                <a:latin typeface="Poppins"/>
                <a:ea typeface="Poppins"/>
                <a:cs typeface="Poppins"/>
                <a:sym typeface="Poppins"/>
              </a:rPr>
              <a:t> Arbeit </a:t>
            </a:r>
            <a:r>
              <a:rPr lang="en-US" sz="1600" spc="-54" dirty="0" err="1">
                <a:solidFill>
                  <a:srgbClr val="000000"/>
                </a:solidFill>
                <a:latin typeface="Poppins"/>
                <a:ea typeface="Poppins"/>
                <a:cs typeface="Poppins"/>
                <a:sym typeface="Poppins"/>
              </a:rPr>
              <a:t>liegt</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Überraschenderweise</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werden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nur</a:t>
            </a:r>
            <a:r>
              <a:rPr lang="en-US" sz="1600" spc="-54" dirty="0">
                <a:solidFill>
                  <a:srgbClr val="000000"/>
                </a:solidFill>
                <a:latin typeface="Poppins"/>
                <a:ea typeface="Poppins"/>
                <a:cs typeface="Poppins"/>
                <a:sym typeface="Poppins"/>
              </a:rPr>
              <a:t> in </a:t>
            </a:r>
            <a:r>
              <a:rPr lang="en-US" sz="1600" spc="-54" dirty="0" err="1">
                <a:solidFill>
                  <a:srgbClr val="000000"/>
                </a:solidFill>
                <a:latin typeface="Poppins"/>
                <a:ea typeface="Poppins"/>
                <a:cs typeface="Poppins"/>
                <a:sym typeface="Poppins"/>
              </a:rPr>
              <a:t>einer</a:t>
            </a:r>
            <a:r>
              <a:rPr lang="en-US" sz="1600" spc="-54" dirty="0">
                <a:solidFill>
                  <a:srgbClr val="000000"/>
                </a:solidFill>
                <a:latin typeface="Poppins"/>
                <a:ea typeface="Poppins"/>
                <a:cs typeface="Poppins"/>
                <a:sym typeface="Poppins"/>
              </a:rPr>
              <a:t> von </a:t>
            </a:r>
            <a:r>
              <a:rPr lang="en-US" sz="1600" spc="-54" dirty="0" err="1">
                <a:solidFill>
                  <a:srgbClr val="000000"/>
                </a:solidFill>
                <a:latin typeface="Poppins"/>
                <a:ea typeface="Poppins"/>
                <a:cs typeface="Poppins"/>
                <a:sym typeface="Poppins"/>
              </a:rPr>
              <a:t>fünf</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Stellenanzeigen</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Mindestanforderungen</a:t>
            </a:r>
            <a:r>
              <a:rPr lang="en-US" sz="1600" spc="-54" dirty="0">
                <a:solidFill>
                  <a:srgbClr val="000000"/>
                </a:solidFill>
                <a:latin typeface="Poppins"/>
                <a:ea typeface="Poppins"/>
                <a:cs typeface="Poppins"/>
                <a:sym typeface="Poppins"/>
              </a:rPr>
              <a:t> an die </a:t>
            </a:r>
            <a:r>
              <a:rPr lang="en-US" sz="1600" spc="-54" dirty="0" err="1">
                <a:solidFill>
                  <a:srgbClr val="000000"/>
                </a:solidFill>
                <a:latin typeface="Poppins"/>
                <a:ea typeface="Poppins"/>
                <a:cs typeface="Poppins"/>
                <a:sym typeface="Poppins"/>
              </a:rPr>
              <a:t>Ausbildung</a:t>
            </a:r>
            <a:r>
              <a:rPr lang="en-US" sz="1600" spc="-54" dirty="0">
                <a:solidFill>
                  <a:srgbClr val="000000"/>
                </a:solidFill>
                <a:latin typeface="Poppins"/>
                <a:ea typeface="Poppins"/>
                <a:cs typeface="Poppins"/>
                <a:sym typeface="Poppins"/>
              </a:rPr>
              <a:t> </a:t>
            </a:r>
            <a:r>
              <a:rPr lang="en-US" sz="1600" spc="-54" dirty="0" err="1">
                <a:solidFill>
                  <a:srgbClr val="000000"/>
                </a:solidFill>
                <a:latin typeface="Poppins"/>
                <a:ea typeface="Poppins"/>
                <a:cs typeface="Poppins"/>
                <a:sym typeface="Poppins"/>
              </a:rPr>
              <a:t>gestellt</a:t>
            </a:r>
            <a:r>
              <a:rPr lang="en-US" sz="1600" spc="-54" dirty="0">
                <a:solidFill>
                  <a:srgbClr val="000000"/>
                </a:solidFill>
                <a:latin typeface="Poppins"/>
                <a:ea typeface="Poppins"/>
                <a:cs typeface="Poppins"/>
                <a:sym typeface="Poppins"/>
              </a:rPr>
              <a:t>. </a:t>
            </a:r>
          </a:p>
          <a:p>
            <a:pPr algn="l">
              <a:lnSpc>
                <a:spcPts val="2034"/>
              </a:lnSpc>
            </a:pPr>
            <a:endParaRPr lang="en-US" sz="1800" spc="-54" dirty="0">
              <a:solidFill>
                <a:srgbClr val="000000"/>
              </a:solidFill>
              <a:latin typeface="Poppins"/>
              <a:ea typeface="Poppins"/>
              <a:cs typeface="Poppins"/>
              <a:sym typeface="Poppins"/>
            </a:endParaRPr>
          </a:p>
        </p:txBody>
      </p:sp>
      <p:sp>
        <p:nvSpPr>
          <p:cNvPr id="31" name="TextBox 31"/>
          <p:cNvSpPr txBox="1"/>
          <p:nvPr/>
        </p:nvSpPr>
        <p:spPr>
          <a:xfrm>
            <a:off x="168490" y="1818105"/>
            <a:ext cx="8258366" cy="1311402"/>
          </a:xfrm>
          <a:prstGeom prst="rect">
            <a:avLst/>
          </a:prstGeom>
        </p:spPr>
        <p:txBody>
          <a:bodyPr lIns="0" tIns="0" rIns="0" bIns="0" rtlCol="0" anchor="t">
            <a:spAutoFit/>
          </a:bodyPr>
          <a:lstStyle/>
          <a:p>
            <a:pPr marL="0" lvl="0" indent="0" algn="l">
              <a:lnSpc>
                <a:spcPts val="2034"/>
              </a:lnSpc>
              <a:spcBef>
                <a:spcPct val="0"/>
              </a:spcBef>
            </a:pPr>
            <a:r>
              <a:rPr lang="en-US" sz="1800" spc="-54">
                <a:solidFill>
                  <a:srgbClr val="000000"/>
                </a:solidFill>
                <a:latin typeface="Poppins"/>
                <a:ea typeface="Poppins"/>
                <a:cs typeface="Poppins"/>
                <a:sym typeface="Poppins"/>
              </a:rPr>
              <a:t>Die Auswirkungen der Bildung gehen über die akademischen Leistungen hinaus und beeinflussen verschiedene sozioökonomische Ergebnisse wie Armut (Raffo et al., 2009), Gesundheit (Ross &amp; Wu, 1995), Kriminalität (Lochner, 2011) oder sogar Glück (Oreopoulos &amp; Salvanes, 2011). Bildung wirkt sich somit auf fast alle anderen Aspekte unseres täglichen Lebens aus. </a:t>
            </a:r>
          </a:p>
        </p:txBody>
      </p:sp>
      <p:sp>
        <p:nvSpPr>
          <p:cNvPr id="32" name="TextBox 32"/>
          <p:cNvSpPr txBox="1"/>
          <p:nvPr/>
        </p:nvSpPr>
        <p:spPr>
          <a:xfrm>
            <a:off x="168490" y="8754807"/>
            <a:ext cx="8258366" cy="475668"/>
          </a:xfrm>
          <a:prstGeom prst="rect">
            <a:avLst/>
          </a:prstGeom>
        </p:spPr>
        <p:txBody>
          <a:bodyPr lIns="0" tIns="0" rIns="0" bIns="0" rtlCol="0" anchor="t">
            <a:spAutoFit/>
          </a:bodyPr>
          <a:lstStyle/>
          <a:p>
            <a:pPr algn="just">
              <a:lnSpc>
                <a:spcPts val="1891"/>
              </a:lnSpc>
            </a:pPr>
            <a:r>
              <a:rPr lang="en-US" sz="1351">
                <a:solidFill>
                  <a:srgbClr val="000000"/>
                </a:solidFill>
                <a:latin typeface="Poppins"/>
                <a:ea typeface="Poppins"/>
                <a:cs typeface="Poppins"/>
                <a:sym typeface="Poppins"/>
              </a:rPr>
              <a:t>Abbildung 10: Die SDGs als Netzwerk von Zielen </a:t>
            </a:r>
          </a:p>
          <a:p>
            <a:pPr algn="just">
              <a:lnSpc>
                <a:spcPts val="1891"/>
              </a:lnSpc>
              <a:spcBef>
                <a:spcPct val="0"/>
              </a:spcBef>
            </a:pPr>
            <a:r>
              <a:rPr lang="en-US" sz="1351">
                <a:solidFill>
                  <a:srgbClr val="000000"/>
                </a:solidFill>
                <a:latin typeface="Poppins"/>
                <a:ea typeface="Poppins"/>
                <a:cs typeface="Poppins"/>
                <a:sym typeface="Poppins"/>
              </a:rPr>
              <a:t>Quelle: Blanc (2015)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2.8 Fehlanpassung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80355" y="6210300"/>
            <a:ext cx="6149045" cy="3176382"/>
          </a:xfrm>
          <a:custGeom>
            <a:avLst/>
            <a:gdLst/>
            <a:ahLst/>
            <a:cxnLst/>
            <a:rect l="l" t="t" r="r" b="b"/>
            <a:pathLst>
              <a:path w="7453177" h="4270579">
                <a:moveTo>
                  <a:pt x="0" y="0"/>
                </a:moveTo>
                <a:lnTo>
                  <a:pt x="7453178" y="0"/>
                </a:lnTo>
                <a:lnTo>
                  <a:pt x="7453178" y="4270579"/>
                </a:lnTo>
                <a:lnTo>
                  <a:pt x="0" y="4270579"/>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0" name="Freeform 10"/>
          <p:cNvSpPr/>
          <p:nvPr/>
        </p:nvSpPr>
        <p:spPr>
          <a:xfrm>
            <a:off x="9504213" y="6283870"/>
            <a:ext cx="4355366" cy="3102811"/>
          </a:xfrm>
          <a:custGeom>
            <a:avLst/>
            <a:gdLst/>
            <a:ahLst/>
            <a:cxnLst/>
            <a:rect l="l" t="t" r="r" b="b"/>
            <a:pathLst>
              <a:path w="5596273" h="3882532">
                <a:moveTo>
                  <a:pt x="0" y="0"/>
                </a:moveTo>
                <a:lnTo>
                  <a:pt x="5596273" y="0"/>
                </a:lnTo>
                <a:lnTo>
                  <a:pt x="5596273" y="3882532"/>
                </a:lnTo>
                <a:lnTo>
                  <a:pt x="0" y="3882532"/>
                </a:lnTo>
                <a:lnTo>
                  <a:pt x="0" y="0"/>
                </a:lnTo>
                <a:close/>
              </a:path>
            </a:pathLst>
          </a:custGeom>
          <a:blipFill>
            <a:blip r:embed="rId5"/>
            <a:stretch>
              <a:fillRect t="-2851" b="-2851"/>
            </a:stretch>
          </a:blipFill>
          <a:ln w="9525" cap="sq">
            <a:solidFill>
              <a:srgbClr val="000000"/>
            </a:solidFill>
            <a:prstDash val="solid"/>
            <a:miter/>
          </a:ln>
        </p:spPr>
        <p:txBody>
          <a:bodyPr/>
          <a:lstStyle/>
          <a:p>
            <a:endParaRPr lang="de-DE"/>
          </a:p>
        </p:txBody>
      </p:sp>
      <p:grpSp>
        <p:nvGrpSpPr>
          <p:cNvPr id="11" name="Group 11"/>
          <p:cNvGrpSpPr/>
          <p:nvPr/>
        </p:nvGrpSpPr>
        <p:grpSpPr>
          <a:xfrm>
            <a:off x="14277083" y="6283870"/>
            <a:ext cx="2501748" cy="2264464"/>
            <a:chOff x="0" y="0"/>
            <a:chExt cx="658897" cy="596402"/>
          </a:xfrm>
        </p:grpSpPr>
        <p:sp>
          <p:nvSpPr>
            <p:cNvPr id="12" name="Freeform 12"/>
            <p:cNvSpPr/>
            <p:nvPr/>
          </p:nvSpPr>
          <p:spPr>
            <a:xfrm>
              <a:off x="0" y="0"/>
              <a:ext cx="658897" cy="596402"/>
            </a:xfrm>
            <a:custGeom>
              <a:avLst/>
              <a:gdLst/>
              <a:ahLst/>
              <a:cxnLst/>
              <a:rect l="l" t="t" r="r" b="b"/>
              <a:pathLst>
                <a:path w="658897" h="596402">
                  <a:moveTo>
                    <a:pt x="157825" y="0"/>
                  </a:moveTo>
                  <a:lnTo>
                    <a:pt x="501072" y="0"/>
                  </a:lnTo>
                  <a:cubicBezTo>
                    <a:pt x="542929" y="0"/>
                    <a:pt x="583073" y="16628"/>
                    <a:pt x="612671" y="46226"/>
                  </a:cubicBezTo>
                  <a:cubicBezTo>
                    <a:pt x="642269" y="75824"/>
                    <a:pt x="658897" y="115967"/>
                    <a:pt x="658897" y="157825"/>
                  </a:cubicBezTo>
                  <a:lnTo>
                    <a:pt x="658897" y="438577"/>
                  </a:lnTo>
                  <a:cubicBezTo>
                    <a:pt x="658897" y="525741"/>
                    <a:pt x="588236" y="596402"/>
                    <a:pt x="501072" y="596402"/>
                  </a:cubicBezTo>
                  <a:lnTo>
                    <a:pt x="157825" y="596402"/>
                  </a:lnTo>
                  <a:cubicBezTo>
                    <a:pt x="115967" y="596402"/>
                    <a:pt x="75824" y="579774"/>
                    <a:pt x="46226" y="550176"/>
                  </a:cubicBezTo>
                  <a:cubicBezTo>
                    <a:pt x="16628" y="520578"/>
                    <a:pt x="0" y="480435"/>
                    <a:pt x="0" y="438577"/>
                  </a:cubicBezTo>
                  <a:lnTo>
                    <a:pt x="0" y="157825"/>
                  </a:lnTo>
                  <a:cubicBezTo>
                    <a:pt x="0" y="115967"/>
                    <a:pt x="16628" y="75824"/>
                    <a:pt x="46226" y="46226"/>
                  </a:cubicBezTo>
                  <a:cubicBezTo>
                    <a:pt x="75824" y="16628"/>
                    <a:pt x="115967" y="0"/>
                    <a:pt x="157825" y="0"/>
                  </a:cubicBezTo>
                  <a:close/>
                </a:path>
              </a:pathLst>
            </a:custGeom>
            <a:solidFill>
              <a:srgbClr val="002C47"/>
            </a:solidFill>
          </p:spPr>
          <p:txBody>
            <a:bodyPr/>
            <a:lstStyle/>
            <a:p>
              <a:endParaRPr lang="de-DE"/>
            </a:p>
          </p:txBody>
        </p:sp>
        <p:sp>
          <p:nvSpPr>
            <p:cNvPr id="13" name="TextBox 13"/>
            <p:cNvSpPr txBox="1"/>
            <p:nvPr/>
          </p:nvSpPr>
          <p:spPr>
            <a:xfrm>
              <a:off x="0" y="-57150"/>
              <a:ext cx="658897" cy="653552"/>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480355" y="1363244"/>
            <a:ext cx="7453177" cy="40024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Es besteht ein Missverhältnis zwischen Angebot und Nachfrage auf dem Arbeitsmarkt (Spiess-Knafl, 2018). Die erste Zahl, die man sich ansehen sollte, ist die Zahl der offenen Stellen.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In der gesamten Europäischen Union sind 2,2 % der Stellen unbesetzt, wobei es gewisse Unterschiede zwischen den Ländern gibt. Während die offenen Stellen in Deutschland (2,9 %), der Tschechischen Republik (4,8 %) und Österreich (2,8 %) höher sind, sind sie in Griechenland (0,7 %), Spanien (0,9 %) und Polen (1,2 %) im ersten Quartal 2018 niedriger (Eurostat 2018).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Die Abwanderung von Arbeitsplätzen ist selbst in den Vereinigten Staaten auf einem Rekordtief (R. Atkinson &amp; Wu, 2017). Die Abwanderung von Arbeitsplätzen ist definiert als die Summe der absoluten Werte der hinzugekommenen Arbeitsplätze in wachsenden Berufen und der verlorenen Arbeitsplätze in rückläufigen Berufen.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Daten der Europäischen Kommission (2018), die in der Beveridge-Kurve dargestellt sind, zeigen, dass es einen Arbeitskräftemangel (d. h. einen Mangel an Qualifikationen) bei gleichzeitig niedriger Arbeitslosigkeit gibt. Dies könnte zu der Schlussfolgerung führen, dass Qualifikationen effizienter zwischen den europäischen Unternehmen verteilt werden müssen. Außerdem müssen Qualifikationen in Programmen für lebenslanges Lernen entwickelt werden.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5" name="TextBox 15"/>
          <p:cNvSpPr txBox="1"/>
          <p:nvPr/>
        </p:nvSpPr>
        <p:spPr>
          <a:xfrm>
            <a:off x="480355" y="9520032"/>
            <a:ext cx="4153346" cy="4171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Abbildung 2: Beveridge-Kurve 2008-2018 - Europäische Union </a:t>
            </a:r>
          </a:p>
          <a:p>
            <a:pPr algn="l">
              <a:lnSpc>
                <a:spcPts val="1679"/>
              </a:lnSpc>
              <a:spcBef>
                <a:spcPct val="0"/>
              </a:spcBef>
            </a:pPr>
            <a:r>
              <a:rPr lang="en-US" sz="1200">
                <a:solidFill>
                  <a:srgbClr val="002C47"/>
                </a:solidFill>
                <a:latin typeface="Poppins"/>
                <a:ea typeface="Poppins"/>
                <a:cs typeface="Poppins"/>
                <a:sym typeface="Poppins"/>
              </a:rPr>
              <a:t>Quelle: Europäische Kommission (2018) </a:t>
            </a:r>
          </a:p>
        </p:txBody>
      </p:sp>
      <p:sp>
        <p:nvSpPr>
          <p:cNvPr id="16" name="TextBox 16"/>
          <p:cNvSpPr txBox="1"/>
          <p:nvPr/>
        </p:nvSpPr>
        <p:spPr>
          <a:xfrm>
            <a:off x="9504212" y="1282462"/>
            <a:ext cx="7755088" cy="40024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Die niedrige Rate der Arbeitsplatzverluste könnte durch die Dynamik der Wirtschaft und die Entwicklung der Arbeitsplatzportfolios erklärt werden.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Jeder Arbeitsplatz erfordert also eine Reihe von Fähigkeiten. Es gibt zwei Möglichkeiten, Löhne zu schätzen, und beide hängen mit den Qualifikationen zusammen. Tausende von Studien stützen sich auf Mincer (1974), der die Löhne mit den Schuljahren und der Erfahrung verknüpft.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Eine kürzlich durchgeführte Studie von Montenegro und Patrinos (2014) ergab, dass die durchschnittliche Rendite in allen Volkswirtschaften bei etwa 10 % pro Schuljahr liegt. Diese Studien stützen sich auf leicht zugängliche und beobachtbare Daten zur Schulbildung. Hanushek et al. (2015) verwenden Daten aus dem PIAAC (Programme for the International Assessment of Adult Competencies) und zeigen, dass ein Anstieg der Rechenkenntnisse um eine Standardabweichung (auf der Grundlage eines normalisierten Datensatzes) mit einem Lohnanstieg von 18 % bei den Arbeitnehmern verbunden ist.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Die Entwicklung von Qualifikationen ist nach wie vor ein Problem, wie die lebenslange Beschäftigung von Personen zeigt, die in unterschiedlichen Systemen ausgebildet wurden. Ein berufsbildendes System kann zu Beginn der beruflichen Laufbahn Vorteile bringen, führt aber später im Leben zu höherer Arbeitslosigkeit, wie die folgende Abbildung zeigt. </a:t>
            </a:r>
          </a:p>
        </p:txBody>
      </p:sp>
      <p:sp>
        <p:nvSpPr>
          <p:cNvPr id="17" name="TextBox 17"/>
          <p:cNvSpPr txBox="1"/>
          <p:nvPr/>
        </p:nvSpPr>
        <p:spPr>
          <a:xfrm>
            <a:off x="9504212" y="9520032"/>
            <a:ext cx="6978104" cy="62674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Abbildung 3: Bildungsart und Beschäftigung im Lebenszyklus in Dänemark, Deutschland und der Schweiz </a:t>
            </a:r>
          </a:p>
          <a:p>
            <a:pPr algn="l">
              <a:lnSpc>
                <a:spcPts val="1679"/>
              </a:lnSpc>
            </a:pPr>
            <a:r>
              <a:rPr lang="en-US" sz="1200">
                <a:solidFill>
                  <a:srgbClr val="002C47"/>
                </a:solidFill>
                <a:latin typeface="Poppins"/>
                <a:ea typeface="Poppins"/>
                <a:cs typeface="Poppins"/>
                <a:sym typeface="Poppins"/>
              </a:rPr>
              <a:t>Quelle: Hanushek et al. (2017) </a:t>
            </a:r>
          </a:p>
          <a:p>
            <a:pPr algn="l">
              <a:lnSpc>
                <a:spcPts val="1679"/>
              </a:lnSpc>
              <a:spcBef>
                <a:spcPct val="0"/>
              </a:spcBef>
            </a:pPr>
            <a:endParaRPr lang="en-US" sz="1200">
              <a:solidFill>
                <a:srgbClr val="002C47"/>
              </a:solidFill>
              <a:latin typeface="Poppins"/>
              <a:ea typeface="Poppins"/>
              <a:cs typeface="Poppins"/>
              <a:sym typeface="Poppins"/>
            </a:endParaRPr>
          </a:p>
        </p:txBody>
      </p:sp>
      <p:sp>
        <p:nvSpPr>
          <p:cNvPr id="18" name="TextBox 18"/>
          <p:cNvSpPr txBox="1"/>
          <p:nvPr/>
        </p:nvSpPr>
        <p:spPr>
          <a:xfrm>
            <a:off x="14277083" y="6450900"/>
            <a:ext cx="2413854" cy="1609725"/>
          </a:xfrm>
          <a:prstGeom prst="rect">
            <a:avLst/>
          </a:prstGeom>
        </p:spPr>
        <p:txBody>
          <a:bodyPr lIns="0" tIns="0" rIns="0" bIns="0" rtlCol="0" anchor="t">
            <a:spAutoFit/>
          </a:bodyPr>
          <a:lstStyle/>
          <a:p>
            <a:pPr algn="ctr">
              <a:lnSpc>
                <a:spcPts val="2100"/>
              </a:lnSpc>
              <a:spcBef>
                <a:spcPct val="0"/>
              </a:spcBef>
            </a:pPr>
            <a:r>
              <a:rPr lang="en-US" sz="1500" b="1" dirty="0">
                <a:solidFill>
                  <a:srgbClr val="FFFFFF"/>
                </a:solidFill>
                <a:latin typeface="Poppins Bold"/>
                <a:ea typeface="Poppins Bold"/>
                <a:cs typeface="Poppins Bold"/>
                <a:sym typeface="Poppins Bold"/>
              </a:rPr>
              <a:t>Die </a:t>
            </a:r>
            <a:r>
              <a:rPr lang="en-US" sz="1500" b="1" dirty="0" err="1">
                <a:solidFill>
                  <a:srgbClr val="FFFFFF"/>
                </a:solidFill>
                <a:latin typeface="Poppins Bold"/>
                <a:ea typeface="Poppins Bold"/>
                <a:cs typeface="Poppins Bold"/>
                <a:sym typeface="Poppins Bold"/>
              </a:rPr>
              <a:t>höhere</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Arbeitslosigkeit</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bei</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Personen</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mit</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beruflicher</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Bildung</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unterstreicht</a:t>
            </a:r>
            <a:r>
              <a:rPr lang="en-US" sz="1500" b="1" dirty="0">
                <a:solidFill>
                  <a:srgbClr val="FFFFFF"/>
                </a:solidFill>
                <a:latin typeface="Poppins Bold"/>
                <a:ea typeface="Poppins Bold"/>
                <a:cs typeface="Poppins Bold"/>
                <a:sym typeface="Poppins Bold"/>
              </a:rPr>
              <a:t> die </a:t>
            </a:r>
            <a:r>
              <a:rPr lang="en-US" sz="1500" b="1" dirty="0" err="1">
                <a:solidFill>
                  <a:srgbClr val="FFFFFF"/>
                </a:solidFill>
                <a:latin typeface="Poppins Bold"/>
                <a:ea typeface="Poppins Bold"/>
                <a:cs typeface="Poppins Bold"/>
                <a:sym typeface="Poppins Bold"/>
              </a:rPr>
              <a:t>Notwendigkeit</a:t>
            </a:r>
            <a:r>
              <a:rPr lang="en-US" sz="1500" b="1" dirty="0">
                <a:solidFill>
                  <a:srgbClr val="FFFFFF"/>
                </a:solidFill>
                <a:latin typeface="Poppins Bold"/>
                <a:ea typeface="Poppins Bold"/>
                <a:cs typeface="Poppins Bold"/>
                <a:sym typeface="Poppins Bold"/>
              </a:rPr>
              <a:t> des </a:t>
            </a:r>
            <a:r>
              <a:rPr lang="en-US" sz="1500" b="1" dirty="0" err="1">
                <a:solidFill>
                  <a:srgbClr val="FFFFFF"/>
                </a:solidFill>
                <a:latin typeface="Poppins Bold"/>
                <a:ea typeface="Poppins Bold"/>
                <a:cs typeface="Poppins Bold"/>
                <a:sym typeface="Poppins Bold"/>
              </a:rPr>
              <a:t>lebenslangen</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Lernens</a:t>
            </a:r>
            <a:r>
              <a:rPr lang="en-US" sz="1500" b="1" dirty="0">
                <a:solidFill>
                  <a:srgbClr val="FFFFFF"/>
                </a:solidFill>
                <a:latin typeface="Poppins Bold"/>
                <a:ea typeface="Poppins Bold"/>
                <a:cs typeface="Poppins Bold"/>
                <a:sym typeface="Poppins Bold"/>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2.9 Wohlbefinden am Arbeitsplatz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556432" y="6269009"/>
            <a:ext cx="4257752" cy="2604159"/>
          </a:xfrm>
          <a:custGeom>
            <a:avLst/>
            <a:gdLst/>
            <a:ahLst/>
            <a:cxnLst/>
            <a:rect l="l" t="t" r="r" b="b"/>
            <a:pathLst>
              <a:path w="5508284" h="3425258">
                <a:moveTo>
                  <a:pt x="0" y="0"/>
                </a:moveTo>
                <a:lnTo>
                  <a:pt x="5508284" y="0"/>
                </a:lnTo>
                <a:lnTo>
                  <a:pt x="5508284" y="3425258"/>
                </a:lnTo>
                <a:lnTo>
                  <a:pt x="0" y="3425258"/>
                </a:lnTo>
                <a:lnTo>
                  <a:pt x="0" y="0"/>
                </a:lnTo>
                <a:close/>
              </a:path>
            </a:pathLst>
          </a:custGeom>
          <a:blipFill>
            <a:blip r:embed="rId4"/>
            <a:stretch>
              <a:fillRect/>
            </a:stretch>
          </a:blipFill>
        </p:spPr>
        <p:txBody>
          <a:bodyPr/>
          <a:lstStyle/>
          <a:p>
            <a:endParaRPr lang="de-DE"/>
          </a:p>
        </p:txBody>
      </p:sp>
      <p:sp>
        <p:nvSpPr>
          <p:cNvPr id="10" name="Freeform 10"/>
          <p:cNvSpPr/>
          <p:nvPr/>
        </p:nvSpPr>
        <p:spPr>
          <a:xfrm>
            <a:off x="6510823" y="2734454"/>
            <a:ext cx="4796999" cy="5018789"/>
          </a:xfrm>
          <a:custGeom>
            <a:avLst/>
            <a:gdLst/>
            <a:ahLst/>
            <a:cxnLst/>
            <a:rect l="l" t="t" r="r" b="b"/>
            <a:pathLst>
              <a:path w="4796999" h="5018789">
                <a:moveTo>
                  <a:pt x="0" y="0"/>
                </a:moveTo>
                <a:lnTo>
                  <a:pt x="4796999" y="0"/>
                </a:lnTo>
                <a:lnTo>
                  <a:pt x="4796999" y="5018789"/>
                </a:lnTo>
                <a:lnTo>
                  <a:pt x="0" y="5018789"/>
                </a:lnTo>
                <a:lnTo>
                  <a:pt x="0" y="0"/>
                </a:lnTo>
                <a:close/>
              </a:path>
            </a:pathLst>
          </a:custGeom>
          <a:blipFill>
            <a:blip r:embed="rId5"/>
            <a:stretch>
              <a:fillRect/>
            </a:stretch>
          </a:blipFill>
        </p:spPr>
        <p:txBody>
          <a:bodyPr/>
          <a:lstStyle/>
          <a:p>
            <a:endParaRPr lang="de-DE"/>
          </a:p>
        </p:txBody>
      </p:sp>
      <p:sp>
        <p:nvSpPr>
          <p:cNvPr id="11" name="Freeform 11"/>
          <p:cNvSpPr/>
          <p:nvPr/>
        </p:nvSpPr>
        <p:spPr>
          <a:xfrm>
            <a:off x="12281513" y="2564294"/>
            <a:ext cx="5611177" cy="2702766"/>
          </a:xfrm>
          <a:custGeom>
            <a:avLst/>
            <a:gdLst/>
            <a:ahLst/>
            <a:cxnLst/>
            <a:rect l="l" t="t" r="r" b="b"/>
            <a:pathLst>
              <a:path w="5611177" h="2702766">
                <a:moveTo>
                  <a:pt x="0" y="0"/>
                </a:moveTo>
                <a:lnTo>
                  <a:pt x="5611177" y="0"/>
                </a:lnTo>
                <a:lnTo>
                  <a:pt x="5611177" y="2702766"/>
                </a:lnTo>
                <a:lnTo>
                  <a:pt x="0" y="2702766"/>
                </a:lnTo>
                <a:lnTo>
                  <a:pt x="0" y="0"/>
                </a:lnTo>
                <a:close/>
              </a:path>
            </a:pathLst>
          </a:custGeom>
          <a:blipFill>
            <a:blip r:embed="rId6"/>
            <a:stretch>
              <a:fillRect/>
            </a:stretch>
          </a:blipFill>
        </p:spPr>
        <p:txBody>
          <a:bodyPr/>
          <a:lstStyle/>
          <a:p>
            <a:endParaRPr lang="de-DE"/>
          </a:p>
        </p:txBody>
      </p:sp>
      <p:sp>
        <p:nvSpPr>
          <p:cNvPr id="12" name="TextBox 12"/>
          <p:cNvSpPr txBox="1"/>
          <p:nvPr/>
        </p:nvSpPr>
        <p:spPr>
          <a:xfrm>
            <a:off x="327641" y="1449637"/>
            <a:ext cx="5717519" cy="40024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Dimensionen, die für das Wohlbefinden am Arbeitsplatz wichtig sind: </a:t>
            </a:r>
          </a:p>
          <a:p>
            <a:pPr marL="323850" lvl="1" indent="-161925" algn="l">
              <a:lnSpc>
                <a:spcPts val="1709"/>
              </a:lnSpc>
              <a:buFont typeface="Arial"/>
              <a:buChar char="•"/>
            </a:pPr>
            <a:r>
              <a:rPr lang="en-US" sz="1500">
                <a:solidFill>
                  <a:srgbClr val="002C47"/>
                </a:solidFill>
                <a:latin typeface="Poppins"/>
                <a:ea typeface="Poppins"/>
                <a:cs typeface="Poppins"/>
                <a:sym typeface="Poppins"/>
              </a:rPr>
              <a:t>Die beste Nutzung der Zeit</a:t>
            </a:r>
          </a:p>
          <a:p>
            <a:pPr marL="323850" lvl="1" indent="-161925" algn="l">
              <a:lnSpc>
                <a:spcPts val="1709"/>
              </a:lnSpc>
              <a:buFont typeface="Arial"/>
              <a:buChar char="•"/>
            </a:pPr>
            <a:r>
              <a:rPr lang="en-US" sz="1500">
                <a:solidFill>
                  <a:srgbClr val="002C47"/>
                </a:solidFill>
                <a:latin typeface="Poppins"/>
                <a:ea typeface="Poppins"/>
                <a:cs typeface="Poppins"/>
                <a:sym typeface="Poppins"/>
              </a:rPr>
              <a:t>Arbeitsbedingungen </a:t>
            </a:r>
          </a:p>
          <a:p>
            <a:pPr marL="323850" lvl="1" indent="-161925" algn="l">
              <a:lnSpc>
                <a:spcPts val="1709"/>
              </a:lnSpc>
              <a:buFont typeface="Arial"/>
              <a:buChar char="•"/>
            </a:pPr>
            <a:r>
              <a:rPr lang="en-US" sz="1500">
                <a:solidFill>
                  <a:srgbClr val="002C47"/>
                </a:solidFill>
                <a:latin typeface="Poppins"/>
                <a:ea typeface="Poppins"/>
                <a:cs typeface="Poppins"/>
                <a:sym typeface="Poppins"/>
              </a:rPr>
              <a:t>Beaufsichtigung </a:t>
            </a:r>
          </a:p>
          <a:p>
            <a:pPr marL="323850" lvl="1" indent="-161925" algn="l">
              <a:lnSpc>
                <a:spcPts val="1709"/>
              </a:lnSpc>
              <a:buFont typeface="Arial"/>
              <a:buChar char="•"/>
            </a:pPr>
            <a:r>
              <a:rPr lang="en-US" sz="1500">
                <a:solidFill>
                  <a:srgbClr val="002C47"/>
                </a:solidFill>
                <a:latin typeface="Poppins"/>
                <a:ea typeface="Poppins"/>
                <a:cs typeface="Poppins"/>
                <a:sym typeface="Poppins"/>
              </a:rPr>
              <a:t>Werbemöglichkeiten</a:t>
            </a:r>
          </a:p>
          <a:p>
            <a:pPr marL="323850" lvl="1" indent="-161925" algn="l">
              <a:lnSpc>
                <a:spcPts val="1709"/>
              </a:lnSpc>
              <a:buFont typeface="Arial"/>
              <a:buChar char="•"/>
            </a:pPr>
            <a:r>
              <a:rPr lang="en-US" sz="1500">
                <a:solidFill>
                  <a:srgbClr val="002C47"/>
                </a:solidFill>
                <a:latin typeface="Poppins"/>
                <a:ea typeface="Poppins"/>
                <a:cs typeface="Poppins"/>
                <a:sym typeface="Poppins"/>
              </a:rPr>
              <a:t>Anerkennung von guten Leistungen</a:t>
            </a:r>
          </a:p>
          <a:p>
            <a:pPr marL="323850" lvl="1" indent="-161925" algn="l">
              <a:lnSpc>
                <a:spcPts val="1709"/>
              </a:lnSpc>
              <a:buFont typeface="Arial"/>
              <a:buChar char="•"/>
            </a:pPr>
            <a:r>
              <a:rPr lang="en-US" sz="1500">
                <a:solidFill>
                  <a:srgbClr val="002C47"/>
                </a:solidFill>
                <a:latin typeface="Poppins"/>
                <a:ea typeface="Poppins"/>
                <a:cs typeface="Poppins"/>
                <a:sym typeface="Poppins"/>
              </a:rPr>
              <a:t>Wertschätzung als Individuum bei der Arbeit</a:t>
            </a:r>
          </a:p>
          <a:p>
            <a:pPr marL="323850" lvl="1" indent="-161925" algn="l">
              <a:lnSpc>
                <a:spcPts val="1709"/>
              </a:lnSpc>
              <a:buFont typeface="Arial"/>
              <a:buChar char="•"/>
            </a:pPr>
            <a:r>
              <a:rPr lang="en-US" sz="1500">
                <a:solidFill>
                  <a:srgbClr val="002C47"/>
                </a:solidFill>
                <a:latin typeface="Poppins"/>
                <a:ea typeface="Poppins"/>
                <a:cs typeface="Poppins"/>
                <a:sym typeface="Poppins"/>
              </a:rPr>
              <a:t>Löhne</a:t>
            </a:r>
          </a:p>
          <a:p>
            <a:pPr marL="323850" lvl="1" indent="-161925" algn="l">
              <a:lnSpc>
                <a:spcPts val="1709"/>
              </a:lnSpc>
              <a:buFont typeface="Arial"/>
              <a:buChar char="•"/>
            </a:pPr>
            <a:r>
              <a:rPr lang="en-US" sz="1500">
                <a:solidFill>
                  <a:srgbClr val="002C47"/>
                </a:solidFill>
                <a:latin typeface="Poppins"/>
                <a:ea typeface="Poppins"/>
                <a:cs typeface="Poppins"/>
                <a:sym typeface="Poppins"/>
              </a:rPr>
              <a:t>Arbeitsplatzsicherheit</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Die Messung des Wohlbefindens der Mitarbeiter kann mit verschiedenen Methoden durchgeführt werden.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Zu den häufig verwendeten Instrumenten gehören der Gallup National Health and Well-Being Index für die Vereinigten Staaten und der WHO-5 Well-Being Index.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Die WHO veröffentlichte 2023 ein Papier über die Nutzung der Vorteile von Maßnahmen und Investitionen zum Wohlbefinden für die Gesundheit". </a:t>
            </a:r>
          </a:p>
        </p:txBody>
      </p:sp>
      <p:sp>
        <p:nvSpPr>
          <p:cNvPr id="13" name="TextBox 13"/>
          <p:cNvSpPr txBox="1"/>
          <p:nvPr/>
        </p:nvSpPr>
        <p:spPr>
          <a:xfrm>
            <a:off x="81402" y="9580255"/>
            <a:ext cx="5717519" cy="4171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Abbildung 11: Dimensionen des Wohlbefindens </a:t>
            </a:r>
          </a:p>
          <a:p>
            <a:pPr algn="l">
              <a:lnSpc>
                <a:spcPts val="1679"/>
              </a:lnSpc>
              <a:spcBef>
                <a:spcPct val="0"/>
              </a:spcBef>
            </a:pPr>
            <a:r>
              <a:rPr lang="en-US" sz="1200">
                <a:solidFill>
                  <a:srgbClr val="002C47"/>
                </a:solidFill>
                <a:latin typeface="Poppins"/>
                <a:ea typeface="Poppins"/>
                <a:cs typeface="Poppins"/>
                <a:sym typeface="Poppins"/>
              </a:rPr>
              <a:t>Quelle: WHO (2023) </a:t>
            </a:r>
          </a:p>
        </p:txBody>
      </p:sp>
      <p:sp>
        <p:nvSpPr>
          <p:cNvPr id="14" name="TextBox 14"/>
          <p:cNvSpPr txBox="1"/>
          <p:nvPr/>
        </p:nvSpPr>
        <p:spPr>
          <a:xfrm>
            <a:off x="6285240" y="9580255"/>
            <a:ext cx="5717519" cy="4171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Abbildung 12: Pfadmodell </a:t>
            </a:r>
          </a:p>
          <a:p>
            <a:pPr algn="l">
              <a:lnSpc>
                <a:spcPts val="1679"/>
              </a:lnSpc>
              <a:spcBef>
                <a:spcPct val="0"/>
              </a:spcBef>
            </a:pPr>
            <a:r>
              <a:rPr lang="en-US" sz="1200">
                <a:solidFill>
                  <a:srgbClr val="002C47"/>
                </a:solidFill>
                <a:latin typeface="Poppins"/>
                <a:ea typeface="Poppins"/>
                <a:cs typeface="Poppins"/>
                <a:sym typeface="Poppins"/>
              </a:rPr>
              <a:t>Quelle: Grawitch et al. (2006) </a:t>
            </a:r>
          </a:p>
        </p:txBody>
      </p:sp>
      <p:sp>
        <p:nvSpPr>
          <p:cNvPr id="15" name="Freeform 15"/>
          <p:cNvSpPr/>
          <p:nvPr/>
        </p:nvSpPr>
        <p:spPr>
          <a:xfrm>
            <a:off x="11864418" y="1398202"/>
            <a:ext cx="54174" cy="8667818"/>
          </a:xfrm>
          <a:custGeom>
            <a:avLst/>
            <a:gdLst/>
            <a:ahLst/>
            <a:cxnLst/>
            <a:rect l="l" t="t" r="r" b="b"/>
            <a:pathLst>
              <a:path w="54174" h="8667818">
                <a:moveTo>
                  <a:pt x="0" y="0"/>
                </a:moveTo>
                <a:lnTo>
                  <a:pt x="54174" y="0"/>
                </a:lnTo>
                <a:lnTo>
                  <a:pt x="54174"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de-DE"/>
          </a:p>
        </p:txBody>
      </p:sp>
      <p:sp>
        <p:nvSpPr>
          <p:cNvPr id="16" name="TextBox 16"/>
          <p:cNvSpPr txBox="1"/>
          <p:nvPr/>
        </p:nvSpPr>
        <p:spPr>
          <a:xfrm>
            <a:off x="6510823" y="1449637"/>
            <a:ext cx="5039270" cy="8591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Es gibt ein gutes Argument dafür, dass ein gesunder Arbeitsplatz zu verschiedenen Vorteilen führt, wie das PATH-Modell von Grawitch et al. (2006) zeigt.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7" name="TextBox 17"/>
          <p:cNvSpPr txBox="1"/>
          <p:nvPr/>
        </p:nvSpPr>
        <p:spPr>
          <a:xfrm>
            <a:off x="12281513" y="1449637"/>
            <a:ext cx="5450055" cy="64960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Es gibt gute Argumente dafür, dass Arbeitnehmer, die gerne zur Arbeit gehen, einen geringeren Krankenstand, eine niedrigere Fluktuationsrate oder eine höhere Zufriedenheit mit ihrer Arbeit aufweisen. </a:t>
            </a:r>
          </a:p>
        </p:txBody>
      </p:sp>
      <p:sp>
        <p:nvSpPr>
          <p:cNvPr id="18" name="TextBox 18"/>
          <p:cNvSpPr txBox="1"/>
          <p:nvPr/>
        </p:nvSpPr>
        <p:spPr>
          <a:xfrm>
            <a:off x="12014049" y="9370705"/>
            <a:ext cx="5717519" cy="83629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Tabelle 3: Beispiele für den Zusammenhang zwischen gesundheitsfördernden Praktiken am Arbeitsplatz, dem Wohlbefinden der Mitarbeiter und organisatorischen Verbesserungen</a:t>
            </a:r>
          </a:p>
          <a:p>
            <a:pPr algn="l">
              <a:lnSpc>
                <a:spcPts val="1679"/>
              </a:lnSpc>
            </a:pPr>
            <a:r>
              <a:rPr lang="en-US" sz="1200">
                <a:solidFill>
                  <a:srgbClr val="002C47"/>
                </a:solidFill>
                <a:latin typeface="Poppins"/>
                <a:ea typeface="Poppins"/>
                <a:cs typeface="Poppins"/>
                <a:sym typeface="Poppins"/>
              </a:rPr>
              <a:t>Quelle: Grawitch et al. (2006) </a:t>
            </a:r>
          </a:p>
          <a:p>
            <a:pPr algn="l">
              <a:lnSpc>
                <a:spcPts val="1679"/>
              </a:lnSpc>
              <a:spcBef>
                <a:spcPct val="0"/>
              </a:spcBef>
            </a:pPr>
            <a:endParaRPr lang="en-US" sz="1200">
              <a:solidFill>
                <a:srgbClr val="002C47"/>
              </a:solidFill>
              <a:latin typeface="Poppins"/>
              <a:ea typeface="Poppins"/>
              <a:cs typeface="Poppins"/>
              <a:sym typeface="Poppins"/>
            </a:endParaRPr>
          </a:p>
        </p:txBody>
      </p:sp>
      <p:sp>
        <p:nvSpPr>
          <p:cNvPr id="19" name="Freeform 19"/>
          <p:cNvSpPr/>
          <p:nvPr/>
        </p:nvSpPr>
        <p:spPr>
          <a:xfrm>
            <a:off x="6197875" y="1329632"/>
            <a:ext cx="54174" cy="8667818"/>
          </a:xfrm>
          <a:custGeom>
            <a:avLst/>
            <a:gdLst/>
            <a:ahLst/>
            <a:cxnLst/>
            <a:rect l="l" t="t" r="r" b="b"/>
            <a:pathLst>
              <a:path w="54174" h="8667818">
                <a:moveTo>
                  <a:pt x="0" y="0"/>
                </a:moveTo>
                <a:lnTo>
                  <a:pt x="54173" y="0"/>
                </a:lnTo>
                <a:lnTo>
                  <a:pt x="54173" y="8667818"/>
                </a:lnTo>
                <a:lnTo>
                  <a:pt x="0" y="866781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de-DE"/>
          </a:p>
        </p:txBody>
      </p:sp>
      <p:sp>
        <p:nvSpPr>
          <p:cNvPr id="20" name="TextBox 20"/>
          <p:cNvSpPr txBox="1"/>
          <p:nvPr/>
        </p:nvSpPr>
        <p:spPr>
          <a:xfrm>
            <a:off x="12281513" y="5722586"/>
            <a:ext cx="5450055" cy="16973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Darüber hinaus gibt es auch zynische Ansätze, die einen großen Teil unserer bestehenden Arbeitsplätze als "Bullshit-Jobs" betrachten. Dies war ein beliebtes Argument, das der verstorbene David Graeber (2019) dargelegt hat.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Um das Wohlbefinden der Mitarbeiter zu verbessern, setzen mehrere Unternehmen künstliche Intelligenz (KI) ein. </a:t>
            </a:r>
          </a:p>
          <a:p>
            <a:pPr algn="l">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422154"/>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2.9 Wohlbefinden am Arbeitsplatz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59855" y="2840155"/>
            <a:ext cx="8008522" cy="3407225"/>
          </a:xfrm>
          <a:custGeom>
            <a:avLst/>
            <a:gdLst/>
            <a:ahLst/>
            <a:cxnLst/>
            <a:rect l="l" t="t" r="r" b="b"/>
            <a:pathLst>
              <a:path w="8008522" h="3407225">
                <a:moveTo>
                  <a:pt x="0" y="0"/>
                </a:moveTo>
                <a:lnTo>
                  <a:pt x="8008522" y="0"/>
                </a:lnTo>
                <a:lnTo>
                  <a:pt x="8008522" y="3407225"/>
                </a:lnTo>
                <a:lnTo>
                  <a:pt x="0" y="3407225"/>
                </a:lnTo>
                <a:lnTo>
                  <a:pt x="0" y="0"/>
                </a:lnTo>
                <a:close/>
              </a:path>
            </a:pathLst>
          </a:custGeom>
          <a:blipFill>
            <a:blip r:embed="rId4"/>
            <a:stretch>
              <a:fillRect/>
            </a:stretch>
          </a:blipFill>
        </p:spPr>
        <p:txBody>
          <a:bodyPr/>
          <a:lstStyle/>
          <a:p>
            <a:endParaRPr lang="de-DE"/>
          </a:p>
        </p:txBody>
      </p:sp>
      <p:sp>
        <p:nvSpPr>
          <p:cNvPr id="10" name="Freeform 10"/>
          <p:cNvSpPr/>
          <p:nvPr/>
        </p:nvSpPr>
        <p:spPr>
          <a:xfrm>
            <a:off x="9396165" y="3992680"/>
            <a:ext cx="3912591" cy="1695085"/>
          </a:xfrm>
          <a:custGeom>
            <a:avLst/>
            <a:gdLst/>
            <a:ahLst/>
            <a:cxnLst/>
            <a:rect l="l" t="t" r="r" b="b"/>
            <a:pathLst>
              <a:path w="3912591" h="1695085">
                <a:moveTo>
                  <a:pt x="0" y="0"/>
                </a:moveTo>
                <a:lnTo>
                  <a:pt x="3912591" y="0"/>
                </a:lnTo>
                <a:lnTo>
                  <a:pt x="3912591" y="1695086"/>
                </a:lnTo>
                <a:lnTo>
                  <a:pt x="0" y="1695086"/>
                </a:lnTo>
                <a:lnTo>
                  <a:pt x="0" y="0"/>
                </a:lnTo>
                <a:close/>
              </a:path>
            </a:pathLst>
          </a:custGeom>
          <a:blipFill>
            <a:blip r:embed="rId5"/>
            <a:stretch>
              <a:fillRect r="-30310"/>
            </a:stretch>
          </a:blipFill>
        </p:spPr>
        <p:txBody>
          <a:bodyPr/>
          <a:lstStyle/>
          <a:p>
            <a:endParaRPr lang="de-DE"/>
          </a:p>
        </p:txBody>
      </p:sp>
      <p:sp>
        <p:nvSpPr>
          <p:cNvPr id="11" name="Freeform 11"/>
          <p:cNvSpPr/>
          <p:nvPr/>
        </p:nvSpPr>
        <p:spPr>
          <a:xfrm>
            <a:off x="13804366" y="3495640"/>
            <a:ext cx="3912455" cy="1474041"/>
          </a:xfrm>
          <a:custGeom>
            <a:avLst/>
            <a:gdLst/>
            <a:ahLst/>
            <a:cxnLst/>
            <a:rect l="l" t="t" r="r" b="b"/>
            <a:pathLst>
              <a:path w="3912455" h="1474041">
                <a:moveTo>
                  <a:pt x="0" y="0"/>
                </a:moveTo>
                <a:lnTo>
                  <a:pt x="3912455" y="0"/>
                </a:lnTo>
                <a:lnTo>
                  <a:pt x="3912455" y="1474041"/>
                </a:lnTo>
                <a:lnTo>
                  <a:pt x="0" y="1474041"/>
                </a:lnTo>
                <a:lnTo>
                  <a:pt x="0" y="0"/>
                </a:lnTo>
                <a:close/>
              </a:path>
            </a:pathLst>
          </a:custGeom>
          <a:blipFill>
            <a:blip r:embed="rId6"/>
            <a:stretch>
              <a:fillRect/>
            </a:stretch>
          </a:blipFill>
        </p:spPr>
        <p:txBody>
          <a:bodyPr/>
          <a:lstStyle/>
          <a:p>
            <a:endParaRPr lang="de-DE"/>
          </a:p>
        </p:txBody>
      </p:sp>
      <p:sp>
        <p:nvSpPr>
          <p:cNvPr id="12" name="Freeform 12"/>
          <p:cNvSpPr/>
          <p:nvPr/>
        </p:nvSpPr>
        <p:spPr>
          <a:xfrm>
            <a:off x="9352879" y="6737992"/>
            <a:ext cx="3912455" cy="1396558"/>
          </a:xfrm>
          <a:custGeom>
            <a:avLst/>
            <a:gdLst/>
            <a:ahLst/>
            <a:cxnLst/>
            <a:rect l="l" t="t" r="r" b="b"/>
            <a:pathLst>
              <a:path w="3912455" h="1396558">
                <a:moveTo>
                  <a:pt x="0" y="0"/>
                </a:moveTo>
                <a:lnTo>
                  <a:pt x="3912455" y="0"/>
                </a:lnTo>
                <a:lnTo>
                  <a:pt x="3912455" y="1396558"/>
                </a:lnTo>
                <a:lnTo>
                  <a:pt x="0" y="1396558"/>
                </a:lnTo>
                <a:lnTo>
                  <a:pt x="0" y="0"/>
                </a:lnTo>
                <a:close/>
              </a:path>
            </a:pathLst>
          </a:custGeom>
          <a:blipFill>
            <a:blip r:embed="rId7"/>
            <a:stretch>
              <a:fillRect/>
            </a:stretch>
          </a:blipFill>
        </p:spPr>
        <p:txBody>
          <a:bodyPr/>
          <a:lstStyle/>
          <a:p>
            <a:endParaRPr lang="de-DE"/>
          </a:p>
        </p:txBody>
      </p:sp>
      <p:sp>
        <p:nvSpPr>
          <p:cNvPr id="13" name="Freeform 13"/>
          <p:cNvSpPr/>
          <p:nvPr/>
        </p:nvSpPr>
        <p:spPr>
          <a:xfrm>
            <a:off x="13859578" y="6195026"/>
            <a:ext cx="3734423" cy="1331960"/>
          </a:xfrm>
          <a:custGeom>
            <a:avLst/>
            <a:gdLst/>
            <a:ahLst/>
            <a:cxnLst/>
            <a:rect l="l" t="t" r="r" b="b"/>
            <a:pathLst>
              <a:path w="3734423" h="1331960">
                <a:moveTo>
                  <a:pt x="0" y="0"/>
                </a:moveTo>
                <a:lnTo>
                  <a:pt x="3734422" y="0"/>
                </a:lnTo>
                <a:lnTo>
                  <a:pt x="3734422" y="1331961"/>
                </a:lnTo>
                <a:lnTo>
                  <a:pt x="0" y="1331961"/>
                </a:lnTo>
                <a:lnTo>
                  <a:pt x="0" y="0"/>
                </a:lnTo>
                <a:close/>
              </a:path>
            </a:pathLst>
          </a:custGeom>
          <a:blipFill>
            <a:blip r:embed="rId8"/>
            <a:stretch>
              <a:fillRect/>
            </a:stretch>
          </a:blipFill>
        </p:spPr>
        <p:txBody>
          <a:bodyPr/>
          <a:lstStyle/>
          <a:p>
            <a:endParaRPr lang="de-DE"/>
          </a:p>
        </p:txBody>
      </p:sp>
      <p:sp>
        <p:nvSpPr>
          <p:cNvPr id="14" name="TextBox 14"/>
          <p:cNvSpPr txBox="1"/>
          <p:nvPr/>
        </p:nvSpPr>
        <p:spPr>
          <a:xfrm>
            <a:off x="359855" y="2142925"/>
            <a:ext cx="8008522" cy="440055"/>
          </a:xfrm>
          <a:prstGeom prst="rect">
            <a:avLst/>
          </a:prstGeom>
        </p:spPr>
        <p:txBody>
          <a:bodyPr lIns="0" tIns="0" rIns="0" bIns="0" rtlCol="0" anchor="t">
            <a:spAutoFit/>
          </a:bodyPr>
          <a:lstStyle/>
          <a:p>
            <a:pPr algn="l">
              <a:lnSpc>
                <a:spcPts val="1709"/>
              </a:lnSpc>
              <a:spcBef>
                <a:spcPct val="0"/>
              </a:spcBef>
            </a:pPr>
            <a:r>
              <a:rPr lang="en-US" sz="1500" b="1">
                <a:solidFill>
                  <a:srgbClr val="002C47"/>
                </a:solidFill>
                <a:latin typeface="Poppins Bold"/>
                <a:ea typeface="Poppins Bold"/>
                <a:cs typeface="Poppins Bold"/>
                <a:sym typeface="Poppins Bold"/>
              </a:rPr>
              <a:t>Lyra Health </a:t>
            </a:r>
            <a:r>
              <a:rPr lang="en-US" sz="1500">
                <a:solidFill>
                  <a:srgbClr val="002C47"/>
                </a:solidFill>
                <a:latin typeface="Poppins"/>
                <a:ea typeface="Poppins"/>
                <a:cs typeface="Poppins"/>
                <a:sym typeface="Poppins"/>
              </a:rPr>
              <a:t>nutzt künstliche Intelligenz, um personalisierte Lösungen für die psychische Gesundheit von Mitarbeitern anzubieten. Die Plattform bringt Nutzer mit Therapeuten und Coaches zusammen. </a:t>
            </a:r>
          </a:p>
        </p:txBody>
      </p:sp>
      <p:sp>
        <p:nvSpPr>
          <p:cNvPr id="15" name="TextBox 15"/>
          <p:cNvSpPr txBox="1"/>
          <p:nvPr/>
        </p:nvSpPr>
        <p:spPr>
          <a:xfrm>
            <a:off x="9463399" y="1332704"/>
            <a:ext cx="8488559" cy="859155"/>
          </a:xfrm>
          <a:prstGeom prst="rect">
            <a:avLst/>
          </a:prstGeom>
        </p:spPr>
        <p:txBody>
          <a:bodyPr lIns="0" tIns="0" rIns="0" bIns="0" rtlCol="0" anchor="t">
            <a:spAutoFit/>
          </a:bodyPr>
          <a:lstStyle/>
          <a:p>
            <a:pPr algn="l">
              <a:lnSpc>
                <a:spcPts val="1709"/>
              </a:lnSpc>
              <a:spcBef>
                <a:spcPct val="0"/>
              </a:spcBef>
            </a:pPr>
            <a:r>
              <a:rPr lang="en-US" sz="1500" b="1" dirty="0">
                <a:solidFill>
                  <a:srgbClr val="002C47"/>
                </a:solidFill>
                <a:latin typeface="Poppins Bold"/>
                <a:ea typeface="Poppins Bold"/>
                <a:cs typeface="Poppins Bold"/>
                <a:sym typeface="Poppins Bold"/>
              </a:rPr>
              <a:t>Virgin Pulse </a:t>
            </a:r>
            <a:r>
              <a:rPr lang="en-US" sz="1500" dirty="0" err="1">
                <a:solidFill>
                  <a:srgbClr val="002C47"/>
                </a:solidFill>
                <a:latin typeface="Poppins"/>
                <a:ea typeface="Poppins"/>
                <a:cs typeface="Poppins"/>
                <a:sym typeface="Poppins"/>
              </a:rPr>
              <a:t>nutzt</a:t>
            </a:r>
            <a:r>
              <a:rPr lang="en-US" sz="1500" dirty="0">
                <a:solidFill>
                  <a:srgbClr val="002C47"/>
                </a:solidFill>
                <a:latin typeface="Poppins"/>
                <a:ea typeface="Poppins"/>
                <a:cs typeface="Poppins"/>
                <a:sym typeface="Poppins"/>
              </a:rPr>
              <a:t> KI, um das </a:t>
            </a:r>
            <a:r>
              <a:rPr lang="en-US" sz="1500" dirty="0" err="1">
                <a:solidFill>
                  <a:srgbClr val="002C47"/>
                </a:solidFill>
                <a:latin typeface="Poppins"/>
                <a:ea typeface="Poppins"/>
                <a:cs typeface="Poppins"/>
                <a:sym typeface="Poppins"/>
              </a:rPr>
              <a:t>ganzheitliche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Wohlbefinden</a:t>
            </a:r>
            <a:r>
              <a:rPr lang="en-US" sz="1500" dirty="0">
                <a:solidFill>
                  <a:srgbClr val="002C47"/>
                </a:solidFill>
                <a:latin typeface="Poppins"/>
                <a:ea typeface="Poppins"/>
                <a:cs typeface="Poppins"/>
                <a:sym typeface="Poppins"/>
              </a:rPr>
              <a:t> der Mitarbeiter </a:t>
            </a:r>
            <a:r>
              <a:rPr lang="en-US" sz="1500" dirty="0" err="1">
                <a:solidFill>
                  <a:srgbClr val="002C47"/>
                </a:solidFill>
                <a:latin typeface="Poppins"/>
                <a:ea typeface="Poppins"/>
                <a:cs typeface="Poppins"/>
                <a:sym typeface="Poppins"/>
              </a:rPr>
              <a:t>durch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personalisierte</a:t>
            </a:r>
            <a:r>
              <a:rPr lang="en-US" sz="1500" dirty="0">
                <a:solidFill>
                  <a:srgbClr val="002C47"/>
                </a:solidFill>
                <a:latin typeface="Poppins"/>
                <a:ea typeface="Poppins"/>
                <a:cs typeface="Poppins"/>
                <a:sym typeface="Poppins"/>
              </a:rPr>
              <a:t> Wellness-</a:t>
            </a:r>
            <a:r>
              <a:rPr lang="en-US" sz="1500" dirty="0" err="1">
                <a:solidFill>
                  <a:srgbClr val="002C47"/>
                </a:solidFill>
                <a:latin typeface="Poppins"/>
                <a:ea typeface="Poppins"/>
                <a:cs typeface="Poppins"/>
                <a:sym typeface="Poppins"/>
              </a:rPr>
              <a:t>Programme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fördern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einschließlich</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Verfolgung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körperlicher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Aktivitäten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Ernährungsberatung</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Ressourcen</a:t>
            </a:r>
            <a:r>
              <a:rPr lang="en-US" sz="1500" dirty="0">
                <a:solidFill>
                  <a:srgbClr val="002C47"/>
                </a:solidFill>
                <a:latin typeface="Poppins"/>
                <a:ea typeface="Poppins"/>
                <a:cs typeface="Poppins"/>
                <a:sym typeface="Poppins"/>
              </a:rPr>
              <a:t> für die </a:t>
            </a:r>
            <a:r>
              <a:rPr lang="en-US" sz="1500" dirty="0" err="1">
                <a:solidFill>
                  <a:srgbClr val="002C47"/>
                </a:solidFill>
                <a:latin typeface="Poppins"/>
                <a:ea typeface="Poppins"/>
                <a:cs typeface="Poppins"/>
                <a:sym typeface="Poppins"/>
              </a:rPr>
              <a:t>psychische</a:t>
            </a:r>
            <a:r>
              <a:rPr lang="en-US" sz="1500" dirty="0">
                <a:solidFill>
                  <a:srgbClr val="002C47"/>
                </a:solidFill>
                <a:latin typeface="Poppins"/>
                <a:ea typeface="Poppins"/>
                <a:cs typeface="Poppins"/>
                <a:sym typeface="Poppins"/>
              </a:rPr>
              <a:t> Gesundheit. Die KI-</a:t>
            </a:r>
            <a:r>
              <a:rPr lang="en-US" sz="1500" dirty="0" err="1">
                <a:solidFill>
                  <a:srgbClr val="002C47"/>
                </a:solidFill>
                <a:latin typeface="Poppins"/>
                <a:ea typeface="Poppins"/>
                <a:cs typeface="Poppins"/>
                <a:sym typeface="Poppins"/>
              </a:rPr>
              <a:t>Plattform</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analysiert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Nutzerdaten</a:t>
            </a:r>
            <a:r>
              <a:rPr lang="en-US" sz="1500" dirty="0">
                <a:solidFill>
                  <a:srgbClr val="002C47"/>
                </a:solidFill>
                <a:latin typeface="Poppins"/>
                <a:ea typeface="Poppins"/>
                <a:cs typeface="Poppins"/>
                <a:sym typeface="Poppins"/>
              </a:rPr>
              <a:t>, um </a:t>
            </a:r>
            <a:r>
              <a:rPr lang="en-US" sz="1500" dirty="0" err="1">
                <a:solidFill>
                  <a:srgbClr val="002C47"/>
                </a:solidFill>
                <a:latin typeface="Poppins"/>
                <a:ea typeface="Poppins"/>
                <a:cs typeface="Poppins"/>
                <a:sym typeface="Poppins"/>
              </a:rPr>
              <a:t>maßgeschneiderte</a:t>
            </a:r>
            <a:r>
              <a:rPr lang="en-US" sz="1500" dirty="0">
                <a:solidFill>
                  <a:srgbClr val="002C47"/>
                </a:solidFill>
                <a:latin typeface="Poppins"/>
                <a:ea typeface="Poppins"/>
                <a:cs typeface="Poppins"/>
                <a:sym typeface="Poppins"/>
              </a:rPr>
              <a:t> Wellness-</a:t>
            </a:r>
            <a:r>
              <a:rPr lang="en-US" sz="1500" dirty="0" err="1">
                <a:solidFill>
                  <a:srgbClr val="002C47"/>
                </a:solidFill>
                <a:latin typeface="Poppins"/>
                <a:ea typeface="Poppins"/>
                <a:cs typeface="Poppins"/>
                <a:sym typeface="Poppins"/>
              </a:rPr>
              <a:t>Pläne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erstellen</a:t>
            </a:r>
            <a:r>
              <a:rPr lang="en-US" sz="1500" dirty="0">
                <a:solidFill>
                  <a:srgbClr val="002C47"/>
                </a:solidFill>
                <a:latin typeface="Poppins"/>
                <a:ea typeface="Poppins"/>
                <a:cs typeface="Poppins"/>
                <a:sym typeface="Poppins"/>
              </a:rPr>
              <a:t>, die auf die </a:t>
            </a:r>
            <a:r>
              <a:rPr lang="en-US" sz="1500" dirty="0" err="1">
                <a:solidFill>
                  <a:srgbClr val="002C47"/>
                </a:solidFill>
                <a:latin typeface="Poppins"/>
                <a:ea typeface="Poppins"/>
                <a:cs typeface="Poppins"/>
                <a:sym typeface="Poppins"/>
              </a:rPr>
              <a:t>individuellen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Gesundheitsziele</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Vorlieben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abgestimmt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sind</a:t>
            </a:r>
            <a:r>
              <a:rPr lang="en-US" sz="1500" dirty="0">
                <a:solidFill>
                  <a:srgbClr val="002C47"/>
                </a:solidFill>
                <a:latin typeface="Poppins"/>
                <a:ea typeface="Poppins"/>
                <a:cs typeface="Poppins"/>
                <a:sym typeface="Poppins"/>
              </a:rPr>
              <a:t>.  </a:t>
            </a:r>
          </a:p>
        </p:txBody>
      </p:sp>
      <p:sp>
        <p:nvSpPr>
          <p:cNvPr id="16" name="TextBox 16"/>
          <p:cNvSpPr txBox="1"/>
          <p:nvPr/>
        </p:nvSpPr>
        <p:spPr>
          <a:xfrm>
            <a:off x="359855" y="6656955"/>
            <a:ext cx="8008522" cy="10687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Auf ihrer Website bieten sie eine Beschreibung an: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"Lyra nimmt dem Rätselraten bei der Suche nach dem richtigen Anbieter ein Ende. Wenn Mitglieder mit ihrer Suche beginnen, bringt unsere Technologie der künstlichen Intelligenz (KI) sie sofort mit Anbietern zusammen, die auf ihre klinischen Bedürfnisse spezialisiert sind."</a:t>
            </a:r>
          </a:p>
        </p:txBody>
      </p:sp>
      <p:sp>
        <p:nvSpPr>
          <p:cNvPr id="17" name="TextBox 17"/>
          <p:cNvSpPr txBox="1"/>
          <p:nvPr/>
        </p:nvSpPr>
        <p:spPr>
          <a:xfrm>
            <a:off x="9439450" y="3278305"/>
            <a:ext cx="3131105" cy="542925"/>
          </a:xfrm>
          <a:prstGeom prst="rect">
            <a:avLst/>
          </a:prstGeom>
        </p:spPr>
        <p:txBody>
          <a:bodyPr lIns="0" tIns="0" rIns="0" bIns="0" rtlCol="0" anchor="t">
            <a:spAutoFit/>
          </a:bodyPr>
          <a:lstStyle/>
          <a:p>
            <a:pPr algn="l">
              <a:lnSpc>
                <a:spcPts val="2100"/>
              </a:lnSpc>
              <a:spcBef>
                <a:spcPct val="0"/>
              </a:spcBef>
            </a:pPr>
            <a:r>
              <a:rPr lang="en-US" sz="1500">
                <a:solidFill>
                  <a:srgbClr val="002C47"/>
                </a:solidFill>
                <a:latin typeface="Poppins"/>
                <a:ea typeface="Poppins"/>
                <a:cs typeface="Poppins"/>
                <a:sym typeface="Poppins"/>
              </a:rPr>
              <a:t>In einem ersten Schritt müssen sie auf Unternehmensdaten zugreifen. </a:t>
            </a:r>
          </a:p>
        </p:txBody>
      </p:sp>
      <p:sp>
        <p:nvSpPr>
          <p:cNvPr id="18" name="TextBox 18"/>
          <p:cNvSpPr txBox="1"/>
          <p:nvPr/>
        </p:nvSpPr>
        <p:spPr>
          <a:xfrm>
            <a:off x="13859578" y="5385401"/>
            <a:ext cx="3823439" cy="809625"/>
          </a:xfrm>
          <a:prstGeom prst="rect">
            <a:avLst/>
          </a:prstGeom>
        </p:spPr>
        <p:txBody>
          <a:bodyPr lIns="0" tIns="0" rIns="0" bIns="0" rtlCol="0" anchor="t">
            <a:spAutoFit/>
          </a:bodyPr>
          <a:lstStyle/>
          <a:p>
            <a:pPr algn="l">
              <a:lnSpc>
                <a:spcPts val="2100"/>
              </a:lnSpc>
            </a:pPr>
            <a:r>
              <a:rPr lang="en-US" sz="1500">
                <a:solidFill>
                  <a:srgbClr val="002C47"/>
                </a:solidFill>
                <a:latin typeface="Poppins"/>
                <a:ea typeface="Poppins"/>
                <a:cs typeface="Poppins"/>
                <a:sym typeface="Poppins"/>
              </a:rPr>
              <a:t>Sie bieten auch eine Plattform an, über die die Mitarbeiter auf die Dienste zugreifen können. </a:t>
            </a:r>
          </a:p>
          <a:p>
            <a:pPr algn="l">
              <a:lnSpc>
                <a:spcPts val="2100"/>
              </a:lnSpc>
              <a:spcBef>
                <a:spcPct val="0"/>
              </a:spcBef>
            </a:pPr>
            <a:endParaRPr lang="en-US" sz="1500">
              <a:solidFill>
                <a:srgbClr val="002C47"/>
              </a:solidFill>
              <a:latin typeface="Poppins"/>
              <a:ea typeface="Poppins"/>
              <a:cs typeface="Poppins"/>
              <a:sym typeface="Poppins"/>
            </a:endParaRPr>
          </a:p>
        </p:txBody>
      </p:sp>
      <p:sp>
        <p:nvSpPr>
          <p:cNvPr id="19" name="TextBox 19"/>
          <p:cNvSpPr txBox="1"/>
          <p:nvPr/>
        </p:nvSpPr>
        <p:spPr>
          <a:xfrm>
            <a:off x="9352879" y="5997397"/>
            <a:ext cx="3999162" cy="542925"/>
          </a:xfrm>
          <a:prstGeom prst="rect">
            <a:avLst/>
          </a:prstGeom>
        </p:spPr>
        <p:txBody>
          <a:bodyPr lIns="0" tIns="0" rIns="0" bIns="0" rtlCol="0" anchor="t">
            <a:spAutoFit/>
          </a:bodyPr>
          <a:lstStyle/>
          <a:p>
            <a:pPr algn="l">
              <a:lnSpc>
                <a:spcPts val="2100"/>
              </a:lnSpc>
              <a:spcBef>
                <a:spcPct val="0"/>
              </a:spcBef>
            </a:pPr>
            <a:r>
              <a:rPr lang="en-US" sz="1500">
                <a:solidFill>
                  <a:srgbClr val="002C47"/>
                </a:solidFill>
                <a:latin typeface="Poppins"/>
                <a:ea typeface="Poppins"/>
                <a:cs typeface="Poppins"/>
                <a:sym typeface="Poppins"/>
              </a:rPr>
              <a:t>In einem dritten Schritt nutzen sie künstliche Intelligenz, um das Engagement zu steigern.</a:t>
            </a:r>
          </a:p>
        </p:txBody>
      </p:sp>
      <p:sp>
        <p:nvSpPr>
          <p:cNvPr id="20" name="TextBox 20"/>
          <p:cNvSpPr txBox="1"/>
          <p:nvPr/>
        </p:nvSpPr>
        <p:spPr>
          <a:xfrm>
            <a:off x="13859578" y="2670742"/>
            <a:ext cx="3742622" cy="809625"/>
          </a:xfrm>
          <a:prstGeom prst="rect">
            <a:avLst/>
          </a:prstGeom>
        </p:spPr>
        <p:txBody>
          <a:bodyPr lIns="0" tIns="0" rIns="0" bIns="0" rtlCol="0" anchor="t">
            <a:spAutoFit/>
          </a:bodyPr>
          <a:lstStyle/>
          <a:p>
            <a:pPr algn="l">
              <a:lnSpc>
                <a:spcPts val="2100"/>
              </a:lnSpc>
              <a:spcBef>
                <a:spcPct val="0"/>
              </a:spcBef>
            </a:pPr>
            <a:r>
              <a:rPr lang="en-US" sz="1500">
                <a:solidFill>
                  <a:srgbClr val="002C47"/>
                </a:solidFill>
                <a:latin typeface="Poppins"/>
                <a:ea typeface="Poppins"/>
                <a:cs typeface="Poppins"/>
                <a:sym typeface="Poppins"/>
              </a:rPr>
              <a:t>In einem zweiten Schritt nutzen sie künstliche Intelligenz, um individuelle Bedürfnisse vorherzusagen. </a:t>
            </a:r>
          </a:p>
          <a:p>
            <a:pPr algn="l">
              <a:lnSpc>
                <a:spcPts val="2100"/>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8379166" y="760630"/>
            <a:ext cx="9084974" cy="1769110"/>
          </a:xfrm>
          <a:prstGeom prst="rect">
            <a:avLst/>
          </a:prstGeom>
        </p:spPr>
        <p:txBody>
          <a:bodyPr lIns="0" tIns="0" rIns="0" bIns="0" rtlCol="0" anchor="t">
            <a:spAutoFit/>
          </a:bodyPr>
          <a:lstStyle/>
          <a:p>
            <a:pPr algn="r">
              <a:lnSpc>
                <a:spcPts val="4519"/>
              </a:lnSpc>
            </a:pPr>
            <a:r>
              <a:rPr lang="en-US" sz="3999" b="1" spc="-119">
                <a:solidFill>
                  <a:srgbClr val="002C47"/>
                </a:solidFill>
                <a:latin typeface="Poppins Bold"/>
                <a:ea typeface="Poppins Bold"/>
                <a:cs typeface="Poppins Bold"/>
                <a:sym typeface="Poppins Bold"/>
              </a:rPr>
              <a:t>3. Leistungsvorhersage und Personalmanagement </a:t>
            </a:r>
          </a:p>
          <a:p>
            <a:pPr algn="r">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Zielsetzungen:</a:t>
            </a:r>
          </a:p>
          <a:p>
            <a:pPr algn="just">
              <a:lnSpc>
                <a:spcPts val="2990"/>
              </a:lnSpc>
            </a:pPr>
            <a:endParaRPr lang="en-US" sz="2300" b="1">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Lernen, wie KI bei der Leistungsprognose eingesetzt wird, indem wir verstehen, wie KI-Tools zur Prognose der Mitarbeiterleistung und des Personalbedarfs eingesetzt werden</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Erforschung der Rolle der KI im Personalmanagement, indem wir herausfinden, wie KI die Planung, Überwachung und das Engagement optimiert, um die Effizienz des Personals zu verbessern</a:t>
            </a:r>
          </a:p>
          <a:p>
            <a:pPr algn="just">
              <a:lnSpc>
                <a:spcPts val="2990"/>
              </a:lnSpc>
            </a:pPr>
            <a:endParaRPr lang="en-US" sz="2300">
              <a:solidFill>
                <a:srgbClr val="000000"/>
              </a:solidFill>
              <a:latin typeface="Poppins"/>
              <a:ea typeface="Poppins"/>
              <a:cs typeface="Poppins"/>
              <a:sym typeface="Poppins"/>
            </a:endParaRPr>
          </a:p>
          <a:p>
            <a:pPr algn="just">
              <a:lnSpc>
                <a:spcPts val="2990"/>
              </a:lnSpc>
              <a:spcBef>
                <a:spcPct val="0"/>
              </a:spcBef>
            </a:pPr>
            <a:endParaRPr lang="en-US" sz="2300">
              <a:solidFill>
                <a:srgbClr val="000000"/>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7278" y="4741518"/>
            <a:ext cx="5770597" cy="4588194"/>
          </a:xfrm>
          <a:custGeom>
            <a:avLst/>
            <a:gdLst/>
            <a:ahLst/>
            <a:cxnLst/>
            <a:rect l="l" t="t" r="r" b="b"/>
            <a:pathLst>
              <a:path w="5770597" h="4588194">
                <a:moveTo>
                  <a:pt x="0" y="0"/>
                </a:moveTo>
                <a:lnTo>
                  <a:pt x="5770597" y="0"/>
                </a:lnTo>
                <a:lnTo>
                  <a:pt x="5770597" y="4588194"/>
                </a:lnTo>
                <a:lnTo>
                  <a:pt x="0" y="4588194"/>
                </a:lnTo>
                <a:lnTo>
                  <a:pt x="0" y="0"/>
                </a:lnTo>
                <a:close/>
              </a:path>
            </a:pathLst>
          </a:custGeom>
          <a:blipFill>
            <a:blip r:embed="rId2"/>
            <a:stretch>
              <a:fillRect t="-1328" b="-1328"/>
            </a:stretch>
          </a:blipFill>
          <a:ln w="9525" cap="sq">
            <a:solidFill>
              <a:srgbClr val="000000"/>
            </a:solidFill>
            <a:prstDash val="solid"/>
            <a:miter/>
          </a:ln>
        </p:spPr>
        <p:txBody>
          <a:bodyPr/>
          <a:lstStyle/>
          <a:p>
            <a:endParaRPr lang="de-DE"/>
          </a:p>
        </p:txBody>
      </p:sp>
      <p:sp>
        <p:nvSpPr>
          <p:cNvPr id="3" name="TextBox 3"/>
          <p:cNvSpPr txBox="1"/>
          <p:nvPr/>
        </p:nvSpPr>
        <p:spPr>
          <a:xfrm>
            <a:off x="338992" y="1883955"/>
            <a:ext cx="8298089" cy="2672715"/>
          </a:xfrm>
          <a:prstGeom prst="rect">
            <a:avLst/>
          </a:prstGeom>
        </p:spPr>
        <p:txBody>
          <a:bodyPr lIns="0" tIns="0" rIns="0" bIns="0" rtlCol="0" anchor="t">
            <a:spAutoFit/>
          </a:bodyPr>
          <a:lstStyle/>
          <a:p>
            <a:pPr marL="388620" lvl="1" indent="-194310" algn="just">
              <a:lnSpc>
                <a:spcPts val="2339"/>
              </a:lnSpc>
              <a:buFont typeface="Arial"/>
              <a:buChar char="•"/>
            </a:pPr>
            <a:r>
              <a:rPr lang="en-US" sz="1799">
                <a:solidFill>
                  <a:srgbClr val="000000"/>
                </a:solidFill>
                <a:latin typeface="Poppins"/>
                <a:ea typeface="Poppins"/>
                <a:cs typeface="Poppins"/>
                <a:sym typeface="Poppins"/>
              </a:rPr>
              <a:t>Eines der Hauptthemen ist die Abstimmung zwischen den Bedürfnissen der Wirtschaft und den Fähigkeiten der jungen Generation. Im Mittelpunkt dieser Diskussion steht die Frage, wie Instrumente der künstlichen Intelligenz bei der Auswahl von Bewerbern helfen können.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a:solidFill>
                  <a:srgbClr val="000000"/>
                </a:solidFill>
                <a:latin typeface="Poppins"/>
                <a:ea typeface="Poppins"/>
                <a:cs typeface="Poppins"/>
                <a:sym typeface="Poppins"/>
              </a:rPr>
              <a:t>Mit dem Aufkommen neuer digitaler Werkzeuge ist dies viel einfacher geworden. Diese Werkzeuge haben das Verhältnis zwischen Informationsreichweite und Informationsreichtum erweitert, wie in der folgenden Abbildung dargestellt. </a:t>
            </a:r>
          </a:p>
        </p:txBody>
      </p:sp>
      <p:sp>
        <p:nvSpPr>
          <p:cNvPr id="4" name="TextBox 4"/>
          <p:cNvSpPr txBox="1"/>
          <p:nvPr/>
        </p:nvSpPr>
        <p:spPr>
          <a:xfrm>
            <a:off x="427278" y="9485984"/>
            <a:ext cx="4408602" cy="417195"/>
          </a:xfrm>
          <a:prstGeom prst="rect">
            <a:avLst/>
          </a:prstGeom>
        </p:spPr>
        <p:txBody>
          <a:bodyPr lIns="0" tIns="0" rIns="0" bIns="0" rtlCol="0" anchor="t">
            <a:spAutoFit/>
          </a:bodyPr>
          <a:lstStyle/>
          <a:p>
            <a:pPr algn="l">
              <a:lnSpc>
                <a:spcPts val="1679"/>
              </a:lnSpc>
            </a:pPr>
            <a:r>
              <a:rPr lang="en-US" sz="1200">
                <a:solidFill>
                  <a:srgbClr val="000000"/>
                </a:solidFill>
                <a:latin typeface="Poppins"/>
                <a:ea typeface="Poppins"/>
                <a:cs typeface="Poppins"/>
                <a:sym typeface="Poppins"/>
              </a:rPr>
              <a:t>Abbildung 13: Analoge Informationsreichweite und Reichhaltigkeitsgrenze</a:t>
            </a:r>
          </a:p>
          <a:p>
            <a:pPr algn="l">
              <a:lnSpc>
                <a:spcPts val="1679"/>
              </a:lnSpc>
              <a:spcBef>
                <a:spcPct val="0"/>
              </a:spcBef>
            </a:pPr>
            <a:r>
              <a:rPr lang="en-US" sz="1200">
                <a:solidFill>
                  <a:srgbClr val="000000"/>
                </a:solidFill>
                <a:latin typeface="Poppins"/>
                <a:ea typeface="Poppins"/>
                <a:cs typeface="Poppins"/>
                <a:sym typeface="Poppins"/>
              </a:rPr>
              <a:t>Quelle: Black und van Esch (2020)  </a:t>
            </a:r>
          </a:p>
        </p:txBody>
      </p:sp>
      <p:sp>
        <p:nvSpPr>
          <p:cNvPr id="5" name="TextBox 5"/>
          <p:cNvSpPr txBox="1"/>
          <p:nvPr/>
        </p:nvSpPr>
        <p:spPr>
          <a:xfrm>
            <a:off x="9807799" y="1883955"/>
            <a:ext cx="7656342" cy="4739640"/>
          </a:xfrm>
          <a:prstGeom prst="rect">
            <a:avLst/>
          </a:prstGeom>
        </p:spPr>
        <p:txBody>
          <a:bodyPr lIns="0" tIns="0" rIns="0" bIns="0" rtlCol="0" anchor="t">
            <a:spAutoFit/>
          </a:bodyPr>
          <a:lstStyle/>
          <a:p>
            <a:pPr marL="388620" lvl="1" indent="-194310" algn="just">
              <a:lnSpc>
                <a:spcPts val="2339"/>
              </a:lnSpc>
              <a:buFont typeface="Arial"/>
              <a:buChar char="•"/>
            </a:pPr>
            <a:r>
              <a:rPr lang="en-US" sz="1799">
                <a:solidFill>
                  <a:srgbClr val="000000"/>
                </a:solidFill>
                <a:latin typeface="Poppins"/>
                <a:ea typeface="Poppins"/>
                <a:cs typeface="Poppins"/>
                <a:sym typeface="Poppins"/>
              </a:rPr>
              <a:t>Auf der anderen Seite möchte der Einzelne verstehen, welche Fähigkeiten für seine künftige Arbeitsbiografie relevant sind. Es gibt eine umfangreiche Literatur, die sich mit den Karriereentscheidungen des Einzelnen befasst.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a:solidFill>
                  <a:srgbClr val="000000"/>
                </a:solidFill>
                <a:latin typeface="Poppins"/>
                <a:ea typeface="Poppins"/>
                <a:cs typeface="Poppins"/>
                <a:sym typeface="Poppins"/>
              </a:rPr>
              <a:t>In den letzten Jahren hat es dynamische Veränderungen gegeben, die durch den technologischen Wandel angetrieben wurden (Autor et al., 2003). In einer interessanten Forschungsarbeit hat Borbély-Pecze (2020) die sich verändernde Beziehung zwischen dem Einzelnen und seinem Arbeitsplatz im Falle Ungarns analysiert.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a:solidFill>
                  <a:srgbClr val="000000"/>
                </a:solidFill>
                <a:latin typeface="Poppins"/>
                <a:ea typeface="Poppins"/>
                <a:cs typeface="Poppins"/>
                <a:sym typeface="Poppins"/>
              </a:rPr>
              <a:t>Es gibt viele Unternehmen, die psychologische Untersuchungen anbieten und versuchen, psychologische Profile mit potenziellen Arbeitsplätzen abzugleichen. Journeys ist ein weiteres Konzept, das Studenten Karrierewege aufzeigt und sie für sie abbildet.1 </a:t>
            </a:r>
          </a:p>
          <a:p>
            <a:pPr algn="just">
              <a:lnSpc>
                <a:spcPts val="2339"/>
              </a:lnSpc>
            </a:pPr>
            <a:endParaRPr lang="en-US" sz="1799">
              <a:solidFill>
                <a:srgbClr val="000000"/>
              </a:solidFill>
              <a:latin typeface="Poppins"/>
              <a:ea typeface="Poppins"/>
              <a:cs typeface="Poppins"/>
              <a:sym typeface="Poppins"/>
            </a:endParaRPr>
          </a:p>
        </p:txBody>
      </p:sp>
      <p:sp>
        <p:nvSpPr>
          <p:cNvPr id="6" name="TextBox 6"/>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3.1 Einleitung</a:t>
            </a:r>
          </a:p>
        </p:txBody>
      </p:sp>
      <p:sp>
        <p:nvSpPr>
          <p:cNvPr id="7" name="Freeform 7"/>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8" name="Freeform 8"/>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9" name="Freeform 9"/>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10" name="Group 10"/>
          <p:cNvGrpSpPr/>
          <p:nvPr/>
        </p:nvGrpSpPr>
        <p:grpSpPr>
          <a:xfrm>
            <a:off x="-1352432" y="9997450"/>
            <a:ext cx="20973813" cy="734301"/>
            <a:chOff x="0" y="0"/>
            <a:chExt cx="11607985" cy="406400"/>
          </a:xfrm>
        </p:grpSpPr>
        <p:sp>
          <p:nvSpPr>
            <p:cNvPr id="11" name="Freeform 1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9807799" y="9485984"/>
            <a:ext cx="4408602" cy="417195"/>
          </a:xfrm>
          <a:prstGeom prst="rect">
            <a:avLst/>
          </a:prstGeom>
        </p:spPr>
        <p:txBody>
          <a:bodyPr lIns="0" tIns="0" rIns="0" bIns="0" rtlCol="0" anchor="t">
            <a:spAutoFit/>
          </a:bodyPr>
          <a:lstStyle/>
          <a:p>
            <a:pPr algn="l">
              <a:lnSpc>
                <a:spcPts val="1679"/>
              </a:lnSpc>
            </a:pPr>
            <a:r>
              <a:rPr lang="en-US" sz="1200">
                <a:solidFill>
                  <a:srgbClr val="000000"/>
                </a:solidFill>
                <a:latin typeface="Poppins"/>
                <a:ea typeface="Poppins"/>
                <a:cs typeface="Poppins"/>
                <a:sym typeface="Poppins"/>
              </a:rPr>
              <a:t>1 https://journeysmap.com/ </a:t>
            </a:r>
          </a:p>
          <a:p>
            <a:pPr algn="l">
              <a:lnSpc>
                <a:spcPts val="1679"/>
              </a:lnSpc>
              <a:spcBef>
                <a:spcPct val="0"/>
              </a:spcBef>
            </a:pPr>
            <a:endParaRPr lang="en-US" sz="1200">
              <a:solidFill>
                <a:srgbClr val="000000"/>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3.2 Sichtweise der Arbeitgeber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2508070" y="6665218"/>
            <a:ext cx="12986376" cy="2926174"/>
            <a:chOff x="0" y="0"/>
            <a:chExt cx="2954402" cy="770680"/>
          </a:xfrm>
        </p:grpSpPr>
        <p:sp>
          <p:nvSpPr>
            <p:cNvPr id="10" name="Freeform 10"/>
            <p:cNvSpPr/>
            <p:nvPr/>
          </p:nvSpPr>
          <p:spPr>
            <a:xfrm>
              <a:off x="0" y="0"/>
              <a:ext cx="2954402" cy="770680"/>
            </a:xfrm>
            <a:custGeom>
              <a:avLst/>
              <a:gdLst/>
              <a:ahLst/>
              <a:cxnLst/>
              <a:rect l="l" t="t" r="r" b="b"/>
              <a:pathLst>
                <a:path w="2954402" h="770680">
                  <a:moveTo>
                    <a:pt x="35198" y="0"/>
                  </a:moveTo>
                  <a:lnTo>
                    <a:pt x="2919203" y="0"/>
                  </a:lnTo>
                  <a:cubicBezTo>
                    <a:pt x="2938643" y="0"/>
                    <a:pt x="2954402" y="15759"/>
                    <a:pt x="2954402" y="35198"/>
                  </a:cubicBezTo>
                  <a:lnTo>
                    <a:pt x="2954402" y="735481"/>
                  </a:lnTo>
                  <a:cubicBezTo>
                    <a:pt x="2954402" y="754921"/>
                    <a:pt x="2938643" y="770680"/>
                    <a:pt x="2919203" y="770680"/>
                  </a:cubicBezTo>
                  <a:lnTo>
                    <a:pt x="35198" y="770680"/>
                  </a:lnTo>
                  <a:cubicBezTo>
                    <a:pt x="15759" y="770680"/>
                    <a:pt x="0" y="754921"/>
                    <a:pt x="0" y="73548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txBody>
            <a:bodyPr/>
            <a:lstStyle/>
            <a:p>
              <a:endParaRPr lang="de-DE"/>
            </a:p>
          </p:txBody>
        </p:sp>
        <p:sp>
          <p:nvSpPr>
            <p:cNvPr id="11" name="TextBox 11"/>
            <p:cNvSpPr txBox="1"/>
            <p:nvPr/>
          </p:nvSpPr>
          <p:spPr>
            <a:xfrm>
              <a:off x="0" y="-57150"/>
              <a:ext cx="2954402" cy="82783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806477" y="3956596"/>
            <a:ext cx="12433523" cy="2257156"/>
          </a:xfrm>
          <a:prstGeom prst="rect">
            <a:avLst/>
          </a:prstGeom>
        </p:spPr>
        <p:txBody>
          <a:bodyPr wrap="square" lIns="0" tIns="0" rIns="0" bIns="0" rtlCol="0" anchor="t">
            <a:spAutoFit/>
          </a:bodyPr>
          <a:lstStyle/>
          <a:p>
            <a:pPr algn="l">
              <a:lnSpc>
                <a:spcPts val="1634"/>
              </a:lnSpc>
            </a:pPr>
            <a:r>
              <a:rPr lang="en-US" sz="1433" b="1" dirty="0" err="1">
                <a:solidFill>
                  <a:srgbClr val="002C47"/>
                </a:solidFill>
                <a:latin typeface="Poppins Bold"/>
                <a:ea typeface="Poppins Bold"/>
                <a:cs typeface="Poppins Bold"/>
                <a:sym typeface="Poppins Bold"/>
              </a:rPr>
              <a:t>HireVue</a:t>
            </a:r>
            <a:r>
              <a:rPr lang="en-US" sz="1433" b="1" dirty="0">
                <a:solidFill>
                  <a:srgbClr val="002C47"/>
                </a:solidFill>
                <a:latin typeface="Poppins Bold"/>
                <a:ea typeface="Poppins Bold"/>
                <a:cs typeface="Poppins Bold"/>
                <a:sym typeface="Poppins Bold"/>
              </a:rPr>
              <a:t> </a:t>
            </a:r>
            <a:r>
              <a:rPr lang="en-US" sz="1433" dirty="0">
                <a:solidFill>
                  <a:srgbClr val="002C47"/>
                </a:solidFill>
                <a:latin typeface="Poppins"/>
                <a:ea typeface="Poppins"/>
                <a:cs typeface="Poppins"/>
                <a:sym typeface="Poppins"/>
              </a:rPr>
              <a:t>hat </a:t>
            </a:r>
            <a:r>
              <a:rPr lang="en-US" sz="1433" dirty="0" err="1">
                <a:solidFill>
                  <a:srgbClr val="002C47"/>
                </a:solidFill>
                <a:latin typeface="Poppins"/>
                <a:ea typeface="Poppins"/>
                <a:cs typeface="Poppins"/>
                <a:sym typeface="Poppins"/>
              </a:rPr>
              <a:t>bereits</a:t>
            </a:r>
            <a:r>
              <a:rPr lang="en-US" sz="1433" dirty="0">
                <a:solidFill>
                  <a:srgbClr val="002C47"/>
                </a:solidFill>
                <a:latin typeface="Poppins"/>
                <a:ea typeface="Poppins"/>
                <a:cs typeface="Poppins"/>
                <a:sym typeface="Poppins"/>
              </a:rPr>
              <a:t> 22 </a:t>
            </a:r>
            <a:r>
              <a:rPr lang="en-US" sz="1433" dirty="0" err="1">
                <a:solidFill>
                  <a:srgbClr val="002C47"/>
                </a:solidFill>
                <a:latin typeface="Poppins"/>
                <a:ea typeface="Poppins"/>
                <a:cs typeface="Poppins"/>
                <a:sym typeface="Poppins"/>
              </a:rPr>
              <a:t>Millionen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Vorstellungsgespräche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durchgeführt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bei</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denen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Bewerber</a:t>
            </a:r>
            <a:r>
              <a:rPr lang="en-US" sz="1433" dirty="0">
                <a:solidFill>
                  <a:srgbClr val="002C47"/>
                </a:solidFill>
                <a:latin typeface="Poppins"/>
                <a:ea typeface="Poppins"/>
                <a:cs typeface="Poppins"/>
                <a:sym typeface="Poppins"/>
              </a:rPr>
              <a:t> Videos </a:t>
            </a:r>
            <a:r>
              <a:rPr lang="en-US" sz="1433" dirty="0" err="1">
                <a:solidFill>
                  <a:srgbClr val="002C47"/>
                </a:solidFill>
                <a:latin typeface="Poppins"/>
                <a:ea typeface="Poppins"/>
                <a:cs typeface="Poppins"/>
                <a:sym typeface="Poppins"/>
              </a:rPr>
              <a:t>einreichen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können</a:t>
            </a:r>
            <a:r>
              <a:rPr lang="en-US" sz="1433" dirty="0">
                <a:solidFill>
                  <a:srgbClr val="002C47"/>
                </a:solidFill>
                <a:latin typeface="Poppins"/>
                <a:ea typeface="Poppins"/>
                <a:cs typeface="Poppins"/>
                <a:sym typeface="Poppins"/>
              </a:rPr>
              <a:t>, die </a:t>
            </a:r>
            <a:r>
              <a:rPr lang="en-US" sz="1433" dirty="0" err="1">
                <a:solidFill>
                  <a:srgbClr val="002C47"/>
                </a:solidFill>
                <a:latin typeface="Poppins"/>
                <a:ea typeface="Poppins"/>
                <a:cs typeface="Poppins"/>
                <a:sym typeface="Poppins"/>
              </a:rPr>
              <a:t>dann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automatisch</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analysiert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werden</a:t>
            </a:r>
            <a:r>
              <a:rPr lang="en-US" sz="1433" dirty="0">
                <a:solidFill>
                  <a:srgbClr val="002C47"/>
                </a:solidFill>
                <a:latin typeface="Poppins"/>
                <a:ea typeface="Poppins"/>
                <a:cs typeface="Poppins"/>
                <a:sym typeface="Poppins"/>
              </a:rPr>
              <a:t>. Sie </a:t>
            </a:r>
            <a:r>
              <a:rPr lang="en-US" sz="1433" dirty="0" err="1">
                <a:solidFill>
                  <a:srgbClr val="002C47"/>
                </a:solidFill>
                <a:latin typeface="Poppins"/>
                <a:ea typeface="Poppins"/>
                <a:cs typeface="Poppins"/>
                <a:sym typeface="Poppins"/>
              </a:rPr>
              <a:t>erklären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ihren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Einsatz</a:t>
            </a:r>
            <a:r>
              <a:rPr lang="en-US" sz="1433" dirty="0">
                <a:solidFill>
                  <a:srgbClr val="002C47"/>
                </a:solidFill>
                <a:latin typeface="Poppins"/>
                <a:ea typeface="Poppins"/>
                <a:cs typeface="Poppins"/>
                <a:sym typeface="Poppins"/>
              </a:rPr>
              <a:t> von KI </a:t>
            </a:r>
            <a:r>
              <a:rPr lang="en-US" sz="1433" dirty="0" err="1">
                <a:solidFill>
                  <a:srgbClr val="002C47"/>
                </a:solidFill>
                <a:latin typeface="Poppins"/>
                <a:ea typeface="Poppins"/>
                <a:cs typeface="Poppins"/>
                <a:sym typeface="Poppins"/>
              </a:rPr>
              <a:t>folgendermaßen</a:t>
            </a:r>
            <a:r>
              <a:rPr lang="en-US" sz="1433" dirty="0">
                <a:solidFill>
                  <a:srgbClr val="002C47"/>
                </a:solidFill>
                <a:latin typeface="Poppins"/>
                <a:ea typeface="Poppins"/>
                <a:cs typeface="Poppins"/>
                <a:sym typeface="Poppins"/>
              </a:rPr>
              <a:t>: </a:t>
            </a:r>
          </a:p>
          <a:p>
            <a:pPr algn="l">
              <a:lnSpc>
                <a:spcPts val="1634"/>
              </a:lnSpc>
            </a:pPr>
            <a:endParaRPr lang="en-US" sz="1433" dirty="0">
              <a:solidFill>
                <a:srgbClr val="002C47"/>
              </a:solidFill>
              <a:latin typeface="Poppins"/>
              <a:ea typeface="Poppins"/>
              <a:cs typeface="Poppins"/>
              <a:sym typeface="Poppins"/>
            </a:endParaRPr>
          </a:p>
          <a:p>
            <a:pPr algn="l">
              <a:lnSpc>
                <a:spcPts val="1634"/>
              </a:lnSpc>
              <a:spcBef>
                <a:spcPct val="0"/>
              </a:spcBef>
            </a:pPr>
            <a:r>
              <a:rPr lang="en-US" sz="1433" i="1" dirty="0">
                <a:solidFill>
                  <a:srgbClr val="45B042"/>
                </a:solidFill>
                <a:latin typeface="Poppins Italics"/>
                <a:ea typeface="Poppins Italics"/>
                <a:cs typeface="Poppins Italics"/>
                <a:sym typeface="Poppins Italics"/>
              </a:rPr>
              <a:t>Bei </a:t>
            </a:r>
            <a:r>
              <a:rPr lang="en-US" sz="1433" i="1" dirty="0" err="1">
                <a:solidFill>
                  <a:srgbClr val="00BF63"/>
                </a:solidFill>
                <a:latin typeface="Poppins Italics"/>
                <a:ea typeface="Poppins Italics"/>
                <a:cs typeface="Poppins Italics"/>
                <a:sym typeface="Poppins Italics"/>
              </a:rPr>
              <a:t>HireVue</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verwenden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wir</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statische</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Algorithmen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weil</a:t>
            </a:r>
            <a:r>
              <a:rPr lang="en-US" sz="1433" i="1" dirty="0">
                <a:solidFill>
                  <a:srgbClr val="00BF63"/>
                </a:solidFill>
                <a:latin typeface="Poppins Italics"/>
                <a:ea typeface="Poppins Italics"/>
                <a:cs typeface="Poppins Italics"/>
                <a:sym typeface="Poppins Italics"/>
              </a:rPr>
              <a:t> dies der </a:t>
            </a:r>
            <a:r>
              <a:rPr lang="en-US" sz="1433" i="1" dirty="0" err="1">
                <a:solidFill>
                  <a:srgbClr val="00BF63"/>
                </a:solidFill>
                <a:latin typeface="Poppins Italics"/>
                <a:ea typeface="Poppins Italics"/>
                <a:cs typeface="Poppins Italics"/>
                <a:sym typeface="Poppins Italics"/>
              </a:rPr>
              <a:t>beste</a:t>
            </a:r>
            <a:r>
              <a:rPr lang="en-US" sz="1433" i="1" dirty="0">
                <a:solidFill>
                  <a:srgbClr val="00BF63"/>
                </a:solidFill>
                <a:latin typeface="Poppins Italics"/>
                <a:ea typeface="Poppins Italics"/>
                <a:cs typeface="Poppins Italics"/>
                <a:sym typeface="Poppins Italics"/>
              </a:rPr>
              <a:t> Weg </a:t>
            </a:r>
            <a:r>
              <a:rPr lang="en-US" sz="1433" i="1" dirty="0" err="1">
                <a:solidFill>
                  <a:srgbClr val="00BF63"/>
                </a:solidFill>
                <a:latin typeface="Poppins Italics"/>
                <a:ea typeface="Poppins Italics"/>
                <a:cs typeface="Poppins Italics"/>
                <a:sym typeface="Poppins Italics"/>
              </a:rPr>
              <a:t>ist</a:t>
            </a:r>
            <a:r>
              <a:rPr lang="en-US" sz="1433" i="1" dirty="0">
                <a:solidFill>
                  <a:srgbClr val="00BF63"/>
                </a:solidFill>
                <a:latin typeface="Poppins Italics"/>
                <a:ea typeface="Poppins Italics"/>
                <a:cs typeface="Poppins Italics"/>
                <a:sym typeface="Poppins Italics"/>
              </a:rPr>
              <a:t>, um </a:t>
            </a:r>
            <a:r>
              <a:rPr lang="en-US" sz="1433" i="1" dirty="0" err="1">
                <a:solidFill>
                  <a:srgbClr val="00BF63"/>
                </a:solidFill>
                <a:latin typeface="Poppins Italics"/>
                <a:ea typeface="Poppins Italics"/>
                <a:cs typeface="Poppins Italics"/>
                <a:sym typeface="Poppins Italics"/>
              </a:rPr>
              <a:t>eine</a:t>
            </a:r>
            <a:r>
              <a:rPr lang="en-US" sz="1433" i="1" dirty="0">
                <a:solidFill>
                  <a:srgbClr val="00BF63"/>
                </a:solidFill>
                <a:latin typeface="Poppins Italics"/>
                <a:ea typeface="Poppins Italics"/>
                <a:cs typeface="Poppins Italics"/>
                <a:sym typeface="Poppins Italics"/>
              </a:rPr>
              <a:t> faire und </a:t>
            </a:r>
            <a:r>
              <a:rPr lang="en-US" sz="1433" i="1" dirty="0" err="1">
                <a:solidFill>
                  <a:srgbClr val="00BF63"/>
                </a:solidFill>
                <a:latin typeface="Poppins Italics"/>
                <a:ea typeface="Poppins Italics"/>
                <a:cs typeface="Poppins Italics"/>
                <a:sym typeface="Poppins Italics"/>
              </a:rPr>
              <a:t>ähnliche</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Behandlung</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aller</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Bewerber</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zu</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gewährleisten</a:t>
            </a:r>
            <a:r>
              <a:rPr lang="en-US" sz="1433" i="1" dirty="0">
                <a:solidFill>
                  <a:srgbClr val="00BF63"/>
                </a:solidFill>
                <a:latin typeface="Poppins Italics"/>
                <a:ea typeface="Poppins Italics"/>
                <a:cs typeface="Poppins Italics"/>
                <a:sym typeface="Poppins Italics"/>
              </a:rPr>
              <a:t>. Wir </a:t>
            </a:r>
            <a:r>
              <a:rPr lang="en-US" sz="1433" i="1" dirty="0" err="1">
                <a:solidFill>
                  <a:srgbClr val="00BF63"/>
                </a:solidFill>
                <a:latin typeface="Poppins Italics"/>
                <a:ea typeface="Poppins Italics"/>
                <a:cs typeface="Poppins Italics"/>
                <a:sym typeface="Poppins Italics"/>
              </a:rPr>
              <a:t>sind</a:t>
            </a:r>
            <a:r>
              <a:rPr lang="en-US" sz="1433" i="1" dirty="0">
                <a:solidFill>
                  <a:srgbClr val="00BF63"/>
                </a:solidFill>
                <a:latin typeface="Poppins Italics"/>
                <a:ea typeface="Poppins Italics"/>
                <a:cs typeface="Poppins Italics"/>
                <a:sym typeface="Poppins Italics"/>
              </a:rPr>
              <a:t> der Meinung, </a:t>
            </a:r>
            <a:r>
              <a:rPr lang="en-US" sz="1433" i="1" dirty="0" err="1">
                <a:solidFill>
                  <a:srgbClr val="00BF63"/>
                </a:solidFill>
                <a:latin typeface="Poppins Italics"/>
                <a:ea typeface="Poppins Italics"/>
                <a:cs typeface="Poppins Italics"/>
                <a:sym typeface="Poppins Italics"/>
              </a:rPr>
              <a:t>dass</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Algorithmen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während</a:t>
            </a:r>
            <a:r>
              <a:rPr lang="en-US" sz="1433" i="1" dirty="0">
                <a:solidFill>
                  <a:srgbClr val="00BF63"/>
                </a:solidFill>
                <a:latin typeface="Poppins Italics"/>
                <a:ea typeface="Poppins Italics"/>
                <a:cs typeface="Poppins Italics"/>
                <a:sym typeface="Poppins Italics"/>
              </a:rPr>
              <a:t> des </a:t>
            </a:r>
            <a:r>
              <a:rPr lang="en-US" sz="1433" i="1" dirty="0" err="1">
                <a:solidFill>
                  <a:srgbClr val="00BF63"/>
                </a:solidFill>
                <a:latin typeface="Poppins Italics"/>
                <a:ea typeface="Poppins Italics"/>
                <a:cs typeface="Poppins Italics"/>
                <a:sym typeface="Poppins Italics"/>
              </a:rPr>
              <a:t>gesamten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Lebenszyklus</a:t>
            </a:r>
            <a:r>
              <a:rPr lang="en-US" sz="1433" i="1" dirty="0">
                <a:solidFill>
                  <a:srgbClr val="00BF63"/>
                </a:solidFill>
                <a:latin typeface="Poppins Italics"/>
                <a:ea typeface="Poppins Italics"/>
                <a:cs typeface="Poppins Italics"/>
                <a:sym typeface="Poppins Italics"/>
              </a:rPr>
              <a:t> des </a:t>
            </a:r>
            <a:r>
              <a:rPr lang="en-US" sz="1433" i="1" dirty="0" err="1">
                <a:solidFill>
                  <a:srgbClr val="00BF63"/>
                </a:solidFill>
                <a:latin typeface="Poppins Italics"/>
                <a:ea typeface="Poppins Italics"/>
                <a:cs typeface="Poppins Italics"/>
                <a:sym typeface="Poppins Italics"/>
              </a:rPr>
              <a:t>Modells</a:t>
            </a:r>
            <a:r>
              <a:rPr lang="en-US" sz="1433" i="1" dirty="0">
                <a:solidFill>
                  <a:srgbClr val="00BF63"/>
                </a:solidFill>
                <a:latin typeface="Poppins Italics"/>
                <a:ea typeface="Poppins Italics"/>
                <a:cs typeface="Poppins Italics"/>
                <a:sym typeface="Poppins Italics"/>
              </a:rPr>
              <a:t> von </a:t>
            </a:r>
            <a:r>
              <a:rPr lang="en-US" sz="1433" i="1" dirty="0" err="1">
                <a:solidFill>
                  <a:srgbClr val="00BF63"/>
                </a:solidFill>
                <a:latin typeface="Poppins Italics"/>
                <a:ea typeface="Poppins Italics"/>
                <a:cs typeface="Poppins Italics"/>
                <a:sym typeface="Poppins Italics"/>
              </a:rPr>
              <a:t>Experten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Arbeitspsychologen</a:t>
            </a:r>
            <a:r>
              <a:rPr lang="en-US" sz="1433" i="1" dirty="0">
                <a:solidFill>
                  <a:srgbClr val="00BF63"/>
                </a:solidFill>
                <a:latin typeface="Poppins Italics"/>
                <a:ea typeface="Poppins Italics"/>
                <a:cs typeface="Poppins Italics"/>
                <a:sym typeface="Poppins Italics"/>
              </a:rPr>
              <a:t> und </a:t>
            </a:r>
            <a:r>
              <a:rPr lang="en-US" sz="1433" i="1" dirty="0" err="1">
                <a:solidFill>
                  <a:srgbClr val="00BF63"/>
                </a:solidFill>
                <a:latin typeface="Poppins Italics"/>
                <a:ea typeface="Poppins Italics"/>
                <a:cs typeface="Poppins Italics"/>
                <a:sym typeface="Poppins Italics"/>
              </a:rPr>
              <a:t>Datenwissenschaftlern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streng</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kontrolliert</a:t>
            </a:r>
            <a:r>
              <a:rPr lang="en-US" sz="1433" i="1" dirty="0">
                <a:solidFill>
                  <a:srgbClr val="00BF63"/>
                </a:solidFill>
                <a:latin typeface="Poppins Italics"/>
                <a:ea typeface="Poppins Italics"/>
                <a:cs typeface="Poppins Italics"/>
                <a:sym typeface="Poppins Italics"/>
              </a:rPr>
              <a:t> und </a:t>
            </a:r>
            <a:r>
              <a:rPr lang="en-US" sz="1433" i="1" dirty="0" err="1">
                <a:solidFill>
                  <a:srgbClr val="00BF63"/>
                </a:solidFill>
                <a:latin typeface="Poppins Italics"/>
                <a:ea typeface="Poppins Italics"/>
                <a:cs typeface="Poppins Italics"/>
                <a:sym typeface="Poppins Italics"/>
              </a:rPr>
              <a:t>getestet</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werden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sollten</a:t>
            </a:r>
            <a:r>
              <a:rPr lang="en-US" sz="1433" i="1" dirty="0">
                <a:solidFill>
                  <a:srgbClr val="00BF63"/>
                </a:solidFill>
                <a:latin typeface="Poppins Italics"/>
                <a:ea typeface="Poppins Italics"/>
                <a:cs typeface="Poppins Italics"/>
                <a:sym typeface="Poppins Italics"/>
              </a:rPr>
              <a:t>. Auf </a:t>
            </a:r>
            <a:r>
              <a:rPr lang="en-US" sz="1433" i="1" dirty="0" err="1">
                <a:solidFill>
                  <a:srgbClr val="00BF63"/>
                </a:solidFill>
                <a:latin typeface="Poppins Italics"/>
                <a:ea typeface="Poppins Italics"/>
                <a:cs typeface="Poppins Italics"/>
                <a:sym typeface="Poppins Italics"/>
              </a:rPr>
              <a:t>diese</a:t>
            </a:r>
            <a:r>
              <a:rPr lang="en-US" sz="1433" i="1" dirty="0">
                <a:solidFill>
                  <a:srgbClr val="00BF63"/>
                </a:solidFill>
                <a:latin typeface="Poppins Italics"/>
                <a:ea typeface="Poppins Italics"/>
                <a:cs typeface="Poppins Italics"/>
                <a:sym typeface="Poppins Italics"/>
              </a:rPr>
              <a:t> Weise </a:t>
            </a:r>
            <a:r>
              <a:rPr lang="en-US" sz="1433" i="1" dirty="0" err="1">
                <a:solidFill>
                  <a:srgbClr val="00BF63"/>
                </a:solidFill>
                <a:latin typeface="Poppins Italics"/>
                <a:ea typeface="Poppins Italics"/>
                <a:cs typeface="Poppins Italics"/>
                <a:sym typeface="Poppins Italics"/>
              </a:rPr>
              <a:t>können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sie</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dazu</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beitragen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Voreingenommenheit</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bei</a:t>
            </a:r>
            <a:r>
              <a:rPr lang="en-US" sz="1433" i="1" dirty="0">
                <a:solidFill>
                  <a:srgbClr val="00BF63"/>
                </a:solidFill>
                <a:latin typeface="Poppins Italics"/>
                <a:ea typeface="Poppins Italics"/>
                <a:cs typeface="Poppins Italics"/>
                <a:sym typeface="Poppins Italics"/>
              </a:rPr>
              <a:t> der </a:t>
            </a:r>
            <a:r>
              <a:rPr lang="en-US" sz="1433" i="1" dirty="0" err="1">
                <a:solidFill>
                  <a:srgbClr val="00BF63"/>
                </a:solidFill>
                <a:latin typeface="Poppins Italics"/>
                <a:ea typeface="Poppins Italics"/>
                <a:cs typeface="Poppins Italics"/>
                <a:sym typeface="Poppins Italics"/>
              </a:rPr>
              <a:t>Einstellung</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zu</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verringern</a:t>
            </a:r>
            <a:r>
              <a:rPr lang="en-US" sz="1433" i="1" dirty="0">
                <a:solidFill>
                  <a:srgbClr val="00BF63"/>
                </a:solidFill>
                <a:latin typeface="Poppins Italics"/>
                <a:ea typeface="Poppins Italics"/>
                <a:cs typeface="Poppins Italics"/>
                <a:sym typeface="Poppins Italics"/>
              </a:rPr>
              <a:t> und den </a:t>
            </a:r>
            <a:r>
              <a:rPr lang="en-US" sz="1433" i="1" dirty="0" err="1">
                <a:solidFill>
                  <a:srgbClr val="00BF63"/>
                </a:solidFill>
                <a:latin typeface="Poppins Italics"/>
                <a:ea typeface="Poppins Italics"/>
                <a:cs typeface="Poppins Italics"/>
                <a:sym typeface="Poppins Italics"/>
              </a:rPr>
              <a:t>Prozess</a:t>
            </a:r>
            <a:r>
              <a:rPr lang="en-US" sz="1433" i="1" dirty="0">
                <a:solidFill>
                  <a:srgbClr val="00BF63"/>
                </a:solidFill>
                <a:latin typeface="Poppins Italics"/>
                <a:ea typeface="Poppins Italics"/>
                <a:cs typeface="Poppins Italics"/>
                <a:sym typeface="Poppins Italics"/>
              </a:rPr>
              <a:t> fairer </a:t>
            </a:r>
            <a:r>
              <a:rPr lang="en-US" sz="1433" i="1" dirty="0" err="1">
                <a:solidFill>
                  <a:srgbClr val="00BF63"/>
                </a:solidFill>
                <a:latin typeface="Poppins Italics"/>
                <a:ea typeface="Poppins Italics"/>
                <a:cs typeface="Poppins Italics"/>
                <a:sym typeface="Poppins Italics"/>
              </a:rPr>
              <a:t>zu</a:t>
            </a:r>
            <a:r>
              <a:rPr lang="en-US" sz="1433" i="1" dirty="0">
                <a:solidFill>
                  <a:srgbClr val="00BF63"/>
                </a:solidFill>
                <a:latin typeface="Poppins Italics"/>
                <a:ea typeface="Poppins Italics"/>
                <a:cs typeface="Poppins Italics"/>
                <a:sym typeface="Poppins Italics"/>
              </a:rPr>
              <a:t> gestalten. Wir </a:t>
            </a:r>
            <a:r>
              <a:rPr lang="en-US" sz="1433" i="1" dirty="0" err="1">
                <a:solidFill>
                  <a:srgbClr val="00BF63"/>
                </a:solidFill>
                <a:latin typeface="Poppins Italics"/>
                <a:ea typeface="Poppins Italics"/>
                <a:cs typeface="Poppins Italics"/>
                <a:sym typeface="Poppins Italics"/>
              </a:rPr>
              <a:t>setzen</a:t>
            </a:r>
            <a:r>
              <a:rPr lang="en-US" sz="1433" i="1" dirty="0">
                <a:solidFill>
                  <a:srgbClr val="00BF63"/>
                </a:solidFill>
                <a:latin typeface="Poppins Italics"/>
                <a:ea typeface="Poppins Italics"/>
                <a:cs typeface="Poppins Italics"/>
                <a:sym typeface="Poppins Italics"/>
              </a:rPr>
              <a:t> KI </a:t>
            </a:r>
            <a:r>
              <a:rPr lang="en-US" sz="1433" i="1" dirty="0" err="1">
                <a:solidFill>
                  <a:srgbClr val="00BF63"/>
                </a:solidFill>
                <a:latin typeface="Poppins Italics"/>
                <a:ea typeface="Poppins Italics"/>
                <a:cs typeface="Poppins Italics"/>
                <a:sym typeface="Poppins Italics"/>
              </a:rPr>
              <a:t>ein</a:t>
            </a:r>
            <a:r>
              <a:rPr lang="en-US" sz="1433" i="1" dirty="0">
                <a:solidFill>
                  <a:srgbClr val="00BF63"/>
                </a:solidFill>
                <a:latin typeface="Poppins Italics"/>
                <a:ea typeface="Poppins Italics"/>
                <a:cs typeface="Poppins Italics"/>
                <a:sym typeface="Poppins Italics"/>
              </a:rPr>
              <a:t>, die </a:t>
            </a:r>
            <a:r>
              <a:rPr lang="en-US" sz="1433" i="1" dirty="0" err="1">
                <a:solidFill>
                  <a:srgbClr val="00BF63"/>
                </a:solidFill>
                <a:latin typeface="Poppins Italics"/>
                <a:ea typeface="Poppins Italics"/>
                <a:cs typeface="Poppins Italics"/>
                <a:sym typeface="Poppins Italics"/>
              </a:rPr>
              <a:t>sowohl</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statisch</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als</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auch</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deterministisch</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ist</a:t>
            </a:r>
            <a:r>
              <a:rPr lang="en-US" sz="1433" i="1" dirty="0">
                <a:solidFill>
                  <a:srgbClr val="00BF63"/>
                </a:solidFill>
                <a:latin typeface="Poppins Italics"/>
                <a:ea typeface="Poppins Italics"/>
                <a:cs typeface="Poppins Italics"/>
                <a:sym typeface="Poppins Italics"/>
              </a:rPr>
              <a:t>, d. h. die </a:t>
            </a:r>
            <a:r>
              <a:rPr lang="en-US" sz="1433" i="1" dirty="0" err="1">
                <a:solidFill>
                  <a:srgbClr val="00BF63"/>
                </a:solidFill>
                <a:latin typeface="Poppins Italics"/>
                <a:ea typeface="Poppins Italics"/>
                <a:cs typeface="Poppins Italics"/>
                <a:sym typeface="Poppins Italics"/>
              </a:rPr>
              <a:t>Algorithmen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werden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nicht</a:t>
            </a:r>
            <a:r>
              <a:rPr lang="en-US" sz="1433" i="1" dirty="0">
                <a:solidFill>
                  <a:srgbClr val="00BF63"/>
                </a:solidFill>
                <a:latin typeface="Poppins Italics"/>
                <a:ea typeface="Poppins Italics"/>
                <a:cs typeface="Poppins Italics"/>
                <a:sym typeface="Poppins Italics"/>
              </a:rPr>
              <a:t> neu </a:t>
            </a:r>
            <a:r>
              <a:rPr lang="en-US" sz="1433" i="1" dirty="0" err="1">
                <a:solidFill>
                  <a:srgbClr val="00BF63"/>
                </a:solidFill>
                <a:latin typeface="Poppins Italics"/>
                <a:ea typeface="Poppins Italics"/>
                <a:cs typeface="Poppins Italics"/>
                <a:sym typeface="Poppins Italics"/>
              </a:rPr>
              <a:t>trainiert</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oder</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lernen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im</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laufenden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Betrieb</a:t>
            </a:r>
            <a:r>
              <a:rPr lang="en-US" sz="1433" i="1" dirty="0">
                <a:solidFill>
                  <a:srgbClr val="00BF63"/>
                </a:solidFill>
                <a:latin typeface="Poppins Italics"/>
                <a:ea typeface="Poppins Italics"/>
                <a:cs typeface="Poppins Italics"/>
                <a:sym typeface="Poppins Italics"/>
              </a:rPr>
              <a:t> und </a:t>
            </a:r>
            <a:r>
              <a:rPr lang="en-US" sz="1433" i="1" dirty="0" err="1">
                <a:solidFill>
                  <a:srgbClr val="00BF63"/>
                </a:solidFill>
                <a:latin typeface="Poppins Italics"/>
                <a:ea typeface="Poppins Italics"/>
                <a:cs typeface="Poppins Italics"/>
                <a:sym typeface="Poppins Italics"/>
              </a:rPr>
              <a:t>liefern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bei</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jedem</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Einsatz</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ein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wiederholbares</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Ergebnis</a:t>
            </a:r>
            <a:r>
              <a:rPr lang="en-US" sz="1433" i="1" dirty="0">
                <a:solidFill>
                  <a:srgbClr val="00BF63"/>
                </a:solidFill>
                <a:latin typeface="Poppins Italics"/>
                <a:ea typeface="Poppins Italics"/>
                <a:cs typeface="Poppins Italics"/>
                <a:sym typeface="Poppins Italics"/>
              </a:rPr>
              <a:t>; dies </a:t>
            </a:r>
            <a:r>
              <a:rPr lang="en-US" sz="1433" i="1" dirty="0" err="1">
                <a:solidFill>
                  <a:srgbClr val="00BF63"/>
                </a:solidFill>
                <a:latin typeface="Poppins Italics"/>
                <a:ea typeface="Poppins Italics"/>
                <a:cs typeface="Poppins Italics"/>
                <a:sym typeface="Poppins Italics"/>
              </a:rPr>
              <a:t>sollte</a:t>
            </a:r>
            <a:r>
              <a:rPr lang="en-US" sz="1433" i="1" dirty="0">
                <a:solidFill>
                  <a:srgbClr val="00BF63"/>
                </a:solidFill>
                <a:latin typeface="Poppins Italics"/>
                <a:ea typeface="Poppins Italics"/>
                <a:cs typeface="Poppins Italics"/>
                <a:sym typeface="Poppins Italics"/>
              </a:rPr>
              <a:t> der Standard </a:t>
            </a:r>
            <a:r>
              <a:rPr lang="en-US" sz="1433" i="1" dirty="0" err="1">
                <a:solidFill>
                  <a:srgbClr val="00BF63"/>
                </a:solidFill>
                <a:latin typeface="Poppins Italics"/>
                <a:ea typeface="Poppins Italics"/>
                <a:cs typeface="Poppins Italics"/>
                <a:sym typeface="Poppins Italics"/>
              </a:rPr>
              <a:t>bei</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Einstellungen</a:t>
            </a:r>
            <a:r>
              <a:rPr lang="en-US" sz="1433" i="1" dirty="0">
                <a:solidFill>
                  <a:srgbClr val="00BF63"/>
                </a:solidFill>
                <a:latin typeface="Poppins Italics"/>
                <a:ea typeface="Poppins Italics"/>
                <a:cs typeface="Poppins Italics"/>
                <a:sym typeface="Poppins Italics"/>
              </a:rPr>
              <a:t> sein. Bei </a:t>
            </a:r>
            <a:r>
              <a:rPr lang="en-US" sz="1433" i="1" dirty="0" err="1">
                <a:solidFill>
                  <a:srgbClr val="00BF63"/>
                </a:solidFill>
                <a:latin typeface="Poppins Italics"/>
                <a:ea typeface="Poppins Italics"/>
                <a:cs typeface="Poppins Italics"/>
                <a:sym typeface="Poppins Italics"/>
              </a:rPr>
              <a:t>unseren</a:t>
            </a:r>
            <a:r>
              <a:rPr lang="en-US" sz="1433" i="1" dirty="0">
                <a:solidFill>
                  <a:srgbClr val="00BF63"/>
                </a:solidFill>
                <a:latin typeface="Poppins Italics"/>
                <a:ea typeface="Poppins Italics"/>
                <a:cs typeface="Poppins Italics"/>
                <a:sym typeface="Poppins Italics"/>
              </a:rPr>
              <a:t> KI-</a:t>
            </a:r>
            <a:r>
              <a:rPr lang="en-US" sz="1433" i="1" dirty="0" err="1">
                <a:solidFill>
                  <a:srgbClr val="00BF63"/>
                </a:solidFill>
                <a:latin typeface="Poppins Italics"/>
                <a:ea typeface="Poppins Italics"/>
                <a:cs typeface="Poppins Italics"/>
                <a:sym typeface="Poppins Italics"/>
              </a:rPr>
              <a:t>Systemen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wird</a:t>
            </a:r>
            <a:r>
              <a:rPr lang="en-US" sz="1433" i="1" dirty="0">
                <a:solidFill>
                  <a:srgbClr val="00BF63"/>
                </a:solidFill>
                <a:latin typeface="Poppins Italics"/>
                <a:ea typeface="Poppins Italics"/>
                <a:cs typeface="Poppins Italics"/>
                <a:sym typeface="Poppins Italics"/>
              </a:rPr>
              <a:t> der </a:t>
            </a:r>
            <a:r>
              <a:rPr lang="en-US" sz="1433" i="1" dirty="0" err="1">
                <a:solidFill>
                  <a:srgbClr val="00BF63"/>
                </a:solidFill>
                <a:latin typeface="Poppins Italics"/>
                <a:ea typeface="Poppins Italics"/>
                <a:cs typeface="Poppins Italics"/>
                <a:sym typeface="Poppins Italics"/>
              </a:rPr>
              <a:t>Algorithmus</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im</a:t>
            </a:r>
            <a:r>
              <a:rPr lang="en-US" sz="1433" i="1" dirty="0">
                <a:solidFill>
                  <a:srgbClr val="00BF63"/>
                </a:solidFill>
                <a:latin typeface="Poppins Italics"/>
                <a:ea typeface="Poppins Italics"/>
                <a:cs typeface="Poppins Italics"/>
                <a:sym typeface="Poppins Italics"/>
              </a:rPr>
              <a:t> "Labor" </a:t>
            </a:r>
            <a:r>
              <a:rPr lang="en-US" sz="1433" i="1" dirty="0" err="1">
                <a:solidFill>
                  <a:srgbClr val="00BF63"/>
                </a:solidFill>
                <a:latin typeface="Poppins Italics"/>
                <a:ea typeface="Poppins Italics"/>
                <a:cs typeface="Poppins Italics"/>
                <a:sym typeface="Poppins Italics"/>
              </a:rPr>
              <a:t>trainiert</a:t>
            </a:r>
            <a:r>
              <a:rPr lang="en-US" sz="1433" i="1" dirty="0">
                <a:solidFill>
                  <a:srgbClr val="00BF63"/>
                </a:solidFill>
                <a:latin typeface="Poppins Italics"/>
                <a:ea typeface="Poppins Italics"/>
                <a:cs typeface="Poppins Italics"/>
                <a:sym typeface="Poppins Italics"/>
              </a:rPr>
              <a:t> und </a:t>
            </a:r>
            <a:r>
              <a:rPr lang="en-US" sz="1433" i="1" dirty="0" err="1">
                <a:solidFill>
                  <a:srgbClr val="00BF63"/>
                </a:solidFill>
                <a:latin typeface="Poppins Italics"/>
                <a:ea typeface="Poppins Italics"/>
                <a:cs typeface="Poppins Italics"/>
                <a:sym typeface="Poppins Italics"/>
              </a:rPr>
              <a:t>getestet</a:t>
            </a:r>
            <a:r>
              <a:rPr lang="en-US" sz="1433" i="1" dirty="0">
                <a:solidFill>
                  <a:srgbClr val="00BF63"/>
                </a:solidFill>
                <a:latin typeface="Poppins Italics"/>
                <a:ea typeface="Poppins Italics"/>
                <a:cs typeface="Poppins Italics"/>
                <a:sym typeface="Poppins Italics"/>
              </a:rPr>
              <a:t> und </a:t>
            </a:r>
            <a:r>
              <a:rPr lang="en-US" sz="1433" i="1" dirty="0" err="1">
                <a:solidFill>
                  <a:srgbClr val="00BF63"/>
                </a:solidFill>
                <a:latin typeface="Poppins Italics"/>
                <a:ea typeface="Poppins Italics"/>
                <a:cs typeface="Poppins Italics"/>
                <a:sym typeface="Poppins Italics"/>
              </a:rPr>
              <a:t>dann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vor</a:t>
            </a:r>
            <a:r>
              <a:rPr lang="en-US" sz="1433" i="1" dirty="0">
                <a:solidFill>
                  <a:srgbClr val="00BF63"/>
                </a:solidFill>
                <a:latin typeface="Poppins Italics"/>
                <a:ea typeface="Poppins Italics"/>
                <a:cs typeface="Poppins Italics"/>
                <a:sym typeface="Poppins Italics"/>
              </a:rPr>
              <a:t> dem </a:t>
            </a:r>
            <a:r>
              <a:rPr lang="en-US" sz="1433" i="1" dirty="0" err="1">
                <a:solidFill>
                  <a:srgbClr val="00BF63"/>
                </a:solidFill>
                <a:latin typeface="Poppins Italics"/>
                <a:ea typeface="Poppins Italics"/>
                <a:cs typeface="Poppins Italics"/>
                <a:sym typeface="Poppins Italics"/>
              </a:rPr>
              <a:t>Einsatz</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gesperrt</a:t>
            </a:r>
            <a:r>
              <a:rPr lang="en-US" sz="1433" i="1" dirty="0">
                <a:solidFill>
                  <a:srgbClr val="00BF63"/>
                </a:solidFill>
                <a:latin typeface="Poppins Italics"/>
                <a:ea typeface="Poppins Italics"/>
                <a:cs typeface="Poppins Italics"/>
                <a:sym typeface="Poppins Italics"/>
              </a:rPr>
              <a:t>. Das System </a:t>
            </a:r>
            <a:r>
              <a:rPr lang="en-US" sz="1433" i="1" dirty="0" err="1">
                <a:solidFill>
                  <a:srgbClr val="00BF63"/>
                </a:solidFill>
                <a:latin typeface="Poppins Italics"/>
                <a:ea typeface="Poppins Italics"/>
                <a:cs typeface="Poppins Italics"/>
                <a:sym typeface="Poppins Italics"/>
              </a:rPr>
              <a:t>kann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nur</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dann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neue</a:t>
            </a:r>
            <a:r>
              <a:rPr lang="en-US" sz="1433" i="1" dirty="0">
                <a:solidFill>
                  <a:srgbClr val="00BF63"/>
                </a:solidFill>
                <a:latin typeface="Poppins Italics"/>
                <a:ea typeface="Poppins Italics"/>
                <a:cs typeface="Poppins Italics"/>
                <a:sym typeface="Poppins Italics"/>
              </a:rPr>
              <a:t> Dinge "</a:t>
            </a:r>
            <a:r>
              <a:rPr lang="en-US" sz="1433" i="1" dirty="0" err="1">
                <a:solidFill>
                  <a:srgbClr val="00BF63"/>
                </a:solidFill>
                <a:latin typeface="Poppins Italics"/>
                <a:ea typeface="Poppins Italics"/>
                <a:cs typeface="Poppins Italics"/>
                <a:sym typeface="Poppins Italics"/>
              </a:rPr>
              <a:t>lernen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wenn</a:t>
            </a:r>
            <a:r>
              <a:rPr lang="en-US" sz="1433" i="1" dirty="0">
                <a:solidFill>
                  <a:srgbClr val="00BF63"/>
                </a:solidFill>
                <a:latin typeface="Poppins Italics"/>
                <a:ea typeface="Poppins Italics"/>
                <a:cs typeface="Poppins Italics"/>
                <a:sym typeface="Poppins Italics"/>
              </a:rPr>
              <a:t> </a:t>
            </a:r>
            <a:r>
              <a:rPr lang="en-US" sz="1433" i="1" dirty="0" err="1">
                <a:solidFill>
                  <a:srgbClr val="00BF63"/>
                </a:solidFill>
                <a:latin typeface="Poppins Italics"/>
                <a:ea typeface="Poppins Italics"/>
                <a:cs typeface="Poppins Italics"/>
                <a:sym typeface="Poppins Italics"/>
              </a:rPr>
              <a:t>jemand</a:t>
            </a:r>
            <a:r>
              <a:rPr lang="en-US" sz="1433" i="1" dirty="0">
                <a:solidFill>
                  <a:srgbClr val="00BF63"/>
                </a:solidFill>
                <a:latin typeface="Poppins Italics"/>
                <a:ea typeface="Poppins Italics"/>
                <a:cs typeface="Poppins Italics"/>
                <a:sym typeface="Poppins Italics"/>
              </a:rPr>
              <a:t> es </a:t>
            </a:r>
            <a:r>
              <a:rPr lang="en-US" sz="1433" i="1" dirty="0" err="1">
                <a:solidFill>
                  <a:srgbClr val="00BF63"/>
                </a:solidFill>
                <a:latin typeface="Poppins Italics"/>
                <a:ea typeface="Poppins Italics"/>
                <a:cs typeface="Poppins Italics"/>
                <a:sym typeface="Poppins Italics"/>
              </a:rPr>
              <a:t>aktualisiert</a:t>
            </a:r>
            <a:r>
              <a:rPr lang="en-US" sz="1433" i="1" dirty="0">
                <a:solidFill>
                  <a:srgbClr val="00BF63"/>
                </a:solidFill>
                <a:latin typeface="Poppins Italics"/>
                <a:ea typeface="Poppins Italics"/>
                <a:cs typeface="Poppins Italics"/>
                <a:sym typeface="Poppins Italics"/>
              </a:rPr>
              <a:t>. </a:t>
            </a:r>
          </a:p>
        </p:txBody>
      </p:sp>
      <p:sp>
        <p:nvSpPr>
          <p:cNvPr id="13" name="TextBox 13"/>
          <p:cNvSpPr txBox="1"/>
          <p:nvPr/>
        </p:nvSpPr>
        <p:spPr>
          <a:xfrm>
            <a:off x="2793554" y="6794543"/>
            <a:ext cx="12675045" cy="2667525"/>
          </a:xfrm>
          <a:prstGeom prst="rect">
            <a:avLst/>
          </a:prstGeom>
        </p:spPr>
        <p:txBody>
          <a:bodyPr wrap="square" lIns="0" tIns="0" rIns="0" bIns="0" rtlCol="0" anchor="t">
            <a:spAutoFit/>
          </a:bodyPr>
          <a:lstStyle/>
          <a:p>
            <a:pPr algn="l">
              <a:lnSpc>
                <a:spcPts val="1634"/>
              </a:lnSpc>
            </a:pPr>
            <a:r>
              <a:rPr lang="en-US" sz="1433" b="1" dirty="0" err="1">
                <a:solidFill>
                  <a:srgbClr val="002C47"/>
                </a:solidFill>
                <a:latin typeface="Poppins Bold"/>
                <a:ea typeface="Poppins Bold"/>
                <a:cs typeface="Poppins Bold"/>
                <a:sym typeface="Poppins Bold"/>
              </a:rPr>
              <a:t>HiredScore</a:t>
            </a:r>
            <a:r>
              <a:rPr lang="en-US" sz="1433" b="1" dirty="0">
                <a:solidFill>
                  <a:srgbClr val="002C47"/>
                </a:solidFill>
                <a:latin typeface="Poppins Bold"/>
                <a:ea typeface="Poppins Bold"/>
                <a:cs typeface="Poppins Bold"/>
                <a:sym typeface="Poppins Bold"/>
              </a:rPr>
              <a:t> </a:t>
            </a:r>
            <a:r>
              <a:rPr lang="en-US" sz="1433" dirty="0" err="1">
                <a:solidFill>
                  <a:srgbClr val="002C47"/>
                </a:solidFill>
                <a:latin typeface="Poppins"/>
                <a:ea typeface="Poppins"/>
                <a:cs typeface="Poppins"/>
                <a:sym typeface="Poppins"/>
              </a:rPr>
              <a:t>ist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weiteres</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Beispiel</a:t>
            </a:r>
            <a:r>
              <a:rPr lang="en-US" sz="1433" dirty="0">
                <a:solidFill>
                  <a:srgbClr val="002C47"/>
                </a:solidFill>
                <a:latin typeface="Poppins"/>
                <a:ea typeface="Poppins"/>
                <a:cs typeface="Poppins"/>
                <a:sym typeface="Poppins"/>
              </a:rPr>
              <a:t>. Es </a:t>
            </a:r>
            <a:r>
              <a:rPr lang="en-US" sz="1433" dirty="0" err="1">
                <a:solidFill>
                  <a:srgbClr val="002C47"/>
                </a:solidFill>
                <a:latin typeface="Poppins"/>
                <a:ea typeface="Poppins"/>
                <a:cs typeface="Poppins"/>
                <a:sym typeface="Poppins"/>
              </a:rPr>
              <a:t>legt</a:t>
            </a:r>
            <a:r>
              <a:rPr lang="en-US" sz="1433" dirty="0">
                <a:solidFill>
                  <a:srgbClr val="002C47"/>
                </a:solidFill>
                <a:latin typeface="Poppins"/>
                <a:ea typeface="Poppins"/>
                <a:cs typeface="Poppins"/>
                <a:sym typeface="Poppins"/>
              </a:rPr>
              <a:t> den </a:t>
            </a:r>
            <a:r>
              <a:rPr lang="en-US" sz="1433" dirty="0" err="1">
                <a:solidFill>
                  <a:srgbClr val="002C47"/>
                </a:solidFill>
                <a:latin typeface="Poppins"/>
                <a:ea typeface="Poppins"/>
                <a:cs typeface="Poppins"/>
                <a:sym typeface="Poppins"/>
              </a:rPr>
              <a:t>Schwerpunkt</a:t>
            </a:r>
            <a:r>
              <a:rPr lang="en-US" sz="1433" dirty="0">
                <a:solidFill>
                  <a:srgbClr val="002C47"/>
                </a:solidFill>
                <a:latin typeface="Poppins"/>
                <a:ea typeface="Poppins"/>
                <a:cs typeface="Poppins"/>
                <a:sym typeface="Poppins"/>
              </a:rPr>
              <a:t> auf </a:t>
            </a:r>
            <a:r>
              <a:rPr lang="en-US" sz="1433" dirty="0" err="1">
                <a:solidFill>
                  <a:srgbClr val="002C47"/>
                </a:solidFill>
                <a:latin typeface="Poppins"/>
                <a:ea typeface="Poppins"/>
                <a:cs typeface="Poppins"/>
                <a:sym typeface="Poppins"/>
              </a:rPr>
              <a:t>Vielfalt</a:t>
            </a:r>
            <a:r>
              <a:rPr lang="en-US" sz="1433" dirty="0">
                <a:solidFill>
                  <a:srgbClr val="002C47"/>
                </a:solidFill>
                <a:latin typeface="Poppins"/>
                <a:ea typeface="Poppins"/>
                <a:cs typeface="Poppins"/>
                <a:sym typeface="Poppins"/>
              </a:rPr>
              <a:t> und Integration und </a:t>
            </a:r>
            <a:r>
              <a:rPr lang="en-US" sz="1433" dirty="0" err="1">
                <a:solidFill>
                  <a:srgbClr val="002C47"/>
                </a:solidFill>
                <a:latin typeface="Poppins"/>
                <a:ea typeface="Poppins"/>
                <a:cs typeface="Poppins"/>
                <a:sym typeface="Poppins"/>
              </a:rPr>
              <a:t>verspricht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beides</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zu</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verbessern</a:t>
            </a:r>
            <a:r>
              <a:rPr lang="en-US" sz="1433" dirty="0">
                <a:solidFill>
                  <a:srgbClr val="002C47"/>
                </a:solidFill>
                <a:latin typeface="Poppins"/>
                <a:ea typeface="Poppins"/>
                <a:cs typeface="Poppins"/>
                <a:sym typeface="Poppins"/>
              </a:rPr>
              <a:t>. Es </a:t>
            </a:r>
            <a:r>
              <a:rPr lang="en-US" sz="1433" dirty="0" err="1">
                <a:solidFill>
                  <a:srgbClr val="002C47"/>
                </a:solidFill>
                <a:latin typeface="Poppins"/>
                <a:ea typeface="Poppins"/>
                <a:cs typeface="Poppins"/>
                <a:sym typeface="Poppins"/>
              </a:rPr>
              <a:t>ist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Konzept</a:t>
            </a:r>
            <a:r>
              <a:rPr lang="en-US" sz="1433" dirty="0">
                <a:solidFill>
                  <a:srgbClr val="002C47"/>
                </a:solidFill>
                <a:latin typeface="Poppins"/>
                <a:ea typeface="Poppins"/>
                <a:cs typeface="Poppins"/>
                <a:sym typeface="Poppins"/>
              </a:rPr>
              <a:t> für </a:t>
            </a:r>
            <a:r>
              <a:rPr lang="en-US" sz="1433" dirty="0" err="1">
                <a:solidFill>
                  <a:srgbClr val="002C47"/>
                </a:solidFill>
                <a:latin typeface="Poppins"/>
                <a:ea typeface="Poppins"/>
                <a:cs typeface="Poppins"/>
                <a:sym typeface="Poppins"/>
              </a:rPr>
              <a:t>Unternehmen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mit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vielen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Bewerbungen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mehr</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als</a:t>
            </a:r>
            <a:r>
              <a:rPr lang="en-US" sz="1433" dirty="0">
                <a:solidFill>
                  <a:srgbClr val="002C47"/>
                </a:solidFill>
                <a:latin typeface="Poppins"/>
                <a:ea typeface="Poppins"/>
                <a:cs typeface="Poppins"/>
                <a:sym typeface="Poppins"/>
              </a:rPr>
              <a:t> 500.000 pro Jahr). </a:t>
            </a:r>
            <a:r>
              <a:rPr lang="en-US" sz="1433" dirty="0" err="1">
                <a:solidFill>
                  <a:srgbClr val="002C47"/>
                </a:solidFill>
                <a:latin typeface="Poppins"/>
                <a:ea typeface="Poppins"/>
                <a:cs typeface="Poppins"/>
                <a:sym typeface="Poppins"/>
              </a:rPr>
              <a:t>HiredScore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nutzt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fortschrittliche</a:t>
            </a:r>
            <a:r>
              <a:rPr lang="en-US" sz="1433" dirty="0">
                <a:solidFill>
                  <a:srgbClr val="002C47"/>
                </a:solidFill>
                <a:latin typeface="Poppins"/>
                <a:ea typeface="Poppins"/>
                <a:cs typeface="Poppins"/>
                <a:sym typeface="Poppins"/>
              </a:rPr>
              <a:t>, auf KI </a:t>
            </a:r>
            <a:r>
              <a:rPr lang="en-US" sz="1433" dirty="0" err="1">
                <a:solidFill>
                  <a:srgbClr val="002C47"/>
                </a:solidFill>
                <a:latin typeface="Poppins"/>
                <a:ea typeface="Poppins"/>
                <a:cs typeface="Poppins"/>
                <a:sym typeface="Poppins"/>
              </a:rPr>
              <a:t>basierende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Algorithmen</a:t>
            </a:r>
            <a:r>
              <a:rPr lang="en-US" sz="1433" dirty="0">
                <a:solidFill>
                  <a:srgbClr val="002C47"/>
                </a:solidFill>
                <a:latin typeface="Poppins"/>
                <a:ea typeface="Poppins"/>
                <a:cs typeface="Poppins"/>
                <a:sym typeface="Poppins"/>
              </a:rPr>
              <a:t>, um </a:t>
            </a:r>
            <a:r>
              <a:rPr lang="en-US" sz="1433" dirty="0" err="1">
                <a:solidFill>
                  <a:srgbClr val="002C47"/>
                </a:solidFill>
                <a:latin typeface="Poppins"/>
                <a:ea typeface="Poppins"/>
                <a:cs typeface="Poppins"/>
                <a:sym typeface="Poppins"/>
              </a:rPr>
              <a:t>Bewerber</a:t>
            </a:r>
            <a:r>
              <a:rPr lang="en-US" sz="1433" dirty="0">
                <a:solidFill>
                  <a:srgbClr val="002C47"/>
                </a:solidFill>
                <a:latin typeface="Poppins"/>
                <a:ea typeface="Poppins"/>
                <a:cs typeface="Poppins"/>
                <a:sym typeface="Poppins"/>
              </a:rPr>
              <a:t> auf der </a:t>
            </a:r>
            <a:r>
              <a:rPr lang="en-US" sz="1433" dirty="0" err="1">
                <a:solidFill>
                  <a:srgbClr val="002C47"/>
                </a:solidFill>
                <a:latin typeface="Poppins"/>
                <a:ea typeface="Poppins"/>
                <a:cs typeface="Poppins"/>
                <a:sym typeface="Poppins"/>
              </a:rPr>
              <a:t>Grundlage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ihrer</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Qualifikationen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Erfahrungen</a:t>
            </a:r>
            <a:r>
              <a:rPr lang="en-US" sz="1433" dirty="0">
                <a:solidFill>
                  <a:srgbClr val="002C47"/>
                </a:solidFill>
                <a:latin typeface="Poppins"/>
                <a:ea typeface="Poppins"/>
                <a:cs typeface="Poppins"/>
                <a:sym typeface="Poppins"/>
              </a:rPr>
              <a:t> und </a:t>
            </a:r>
            <a:r>
              <a:rPr lang="en-US" sz="1433" dirty="0" err="1">
                <a:solidFill>
                  <a:srgbClr val="002C47"/>
                </a:solidFill>
                <a:latin typeface="Poppins"/>
                <a:ea typeface="Poppins"/>
                <a:cs typeface="Poppins"/>
                <a:sym typeface="Poppins"/>
              </a:rPr>
              <a:t>ihrer</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Eignung</a:t>
            </a:r>
            <a:r>
              <a:rPr lang="en-US" sz="1433" dirty="0">
                <a:solidFill>
                  <a:srgbClr val="002C47"/>
                </a:solidFill>
                <a:latin typeface="Poppins"/>
                <a:ea typeface="Poppins"/>
                <a:cs typeface="Poppins"/>
                <a:sym typeface="Poppins"/>
              </a:rPr>
              <a:t> für das </a:t>
            </a:r>
            <a:r>
              <a:rPr lang="en-US" sz="1433" dirty="0" err="1">
                <a:solidFill>
                  <a:srgbClr val="002C47"/>
                </a:solidFill>
                <a:latin typeface="Poppins"/>
                <a:ea typeface="Poppins"/>
                <a:cs typeface="Poppins"/>
                <a:sym typeface="Poppins"/>
              </a:rPr>
              <a:t>Unternehmen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zu</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prüfen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einzustufen</a:t>
            </a:r>
            <a:r>
              <a:rPr lang="en-US" sz="1433" dirty="0">
                <a:solidFill>
                  <a:srgbClr val="002C47"/>
                </a:solidFill>
                <a:latin typeface="Poppins"/>
                <a:ea typeface="Poppins"/>
                <a:cs typeface="Poppins"/>
                <a:sym typeface="Poppins"/>
              </a:rPr>
              <a:t> und </a:t>
            </a:r>
            <a:r>
              <a:rPr lang="en-US" sz="1433" dirty="0" err="1">
                <a:solidFill>
                  <a:srgbClr val="002C47"/>
                </a:solidFill>
                <a:latin typeface="Poppins"/>
                <a:ea typeface="Poppins"/>
                <a:cs typeface="Poppins"/>
                <a:sym typeface="Poppins"/>
              </a:rPr>
              <a:t>mit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offenen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Stellen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abzugleichen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Dadurch</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wird</a:t>
            </a:r>
            <a:r>
              <a:rPr lang="en-US" sz="1433" dirty="0">
                <a:solidFill>
                  <a:srgbClr val="002C47"/>
                </a:solidFill>
                <a:latin typeface="Poppins"/>
                <a:ea typeface="Poppins"/>
                <a:cs typeface="Poppins"/>
                <a:sym typeface="Poppins"/>
              </a:rPr>
              <a:t> die </a:t>
            </a:r>
            <a:r>
              <a:rPr lang="en-US" sz="1433" dirty="0" err="1">
                <a:solidFill>
                  <a:srgbClr val="002C47"/>
                </a:solidFill>
                <a:latin typeface="Poppins"/>
                <a:ea typeface="Poppins"/>
                <a:cs typeface="Poppins"/>
                <a:sym typeface="Poppins"/>
              </a:rPr>
              <a:t>manuelle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Datenverarbeitung</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im</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Einstellungsprozess</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reduziert</a:t>
            </a:r>
            <a:r>
              <a:rPr lang="en-US" sz="1433" dirty="0">
                <a:solidFill>
                  <a:srgbClr val="002C47"/>
                </a:solidFill>
                <a:latin typeface="Poppins"/>
                <a:ea typeface="Poppins"/>
                <a:cs typeface="Poppins"/>
                <a:sym typeface="Poppins"/>
              </a:rPr>
              <a:t>. Die </a:t>
            </a:r>
            <a:r>
              <a:rPr lang="en-US" sz="1433" dirty="0" err="1">
                <a:solidFill>
                  <a:srgbClr val="002C47"/>
                </a:solidFill>
                <a:latin typeface="Poppins"/>
                <a:ea typeface="Poppins"/>
                <a:cs typeface="Poppins"/>
                <a:sym typeface="Poppins"/>
              </a:rPr>
              <a:t>Algorithmen</a:t>
            </a:r>
            <a:r>
              <a:rPr lang="en-US" sz="1433" dirty="0">
                <a:solidFill>
                  <a:srgbClr val="002C47"/>
                </a:solidFill>
                <a:latin typeface="Poppins"/>
                <a:ea typeface="Poppins"/>
                <a:cs typeface="Poppins"/>
                <a:sym typeface="Poppins"/>
              </a:rPr>
              <a:t> von </a:t>
            </a:r>
            <a:r>
              <a:rPr lang="en-US" sz="1433" dirty="0" err="1">
                <a:solidFill>
                  <a:srgbClr val="002C47"/>
                </a:solidFill>
                <a:latin typeface="Poppins"/>
                <a:ea typeface="Poppins"/>
                <a:cs typeface="Poppins"/>
                <a:sym typeface="Poppins"/>
              </a:rPr>
              <a:t>HiredScore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können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auch</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bei</a:t>
            </a:r>
            <a:r>
              <a:rPr lang="en-US" sz="1433" dirty="0">
                <a:solidFill>
                  <a:srgbClr val="002C47"/>
                </a:solidFill>
                <a:latin typeface="Poppins"/>
                <a:ea typeface="Poppins"/>
                <a:cs typeface="Poppins"/>
                <a:sym typeface="Poppins"/>
              </a:rPr>
              <a:t> der </a:t>
            </a:r>
            <a:r>
              <a:rPr lang="en-US" sz="1433" dirty="0" err="1">
                <a:solidFill>
                  <a:srgbClr val="002C47"/>
                </a:solidFill>
                <a:latin typeface="Poppins"/>
                <a:ea typeface="Poppins"/>
                <a:cs typeface="Poppins"/>
                <a:sym typeface="Poppins"/>
              </a:rPr>
              <a:t>Identifizierung</a:t>
            </a:r>
            <a:r>
              <a:rPr lang="en-US" sz="1433" dirty="0">
                <a:solidFill>
                  <a:srgbClr val="002C47"/>
                </a:solidFill>
                <a:latin typeface="Poppins"/>
                <a:ea typeface="Poppins"/>
                <a:cs typeface="Poppins"/>
                <a:sym typeface="Poppins"/>
              </a:rPr>
              <a:t> von </a:t>
            </a:r>
            <a:r>
              <a:rPr lang="en-US" sz="1433" dirty="0" err="1">
                <a:solidFill>
                  <a:srgbClr val="002C47"/>
                </a:solidFill>
                <a:latin typeface="Poppins"/>
                <a:ea typeface="Poppins"/>
                <a:cs typeface="Poppins"/>
                <a:sym typeface="Poppins"/>
              </a:rPr>
              <a:t>Talenten</a:t>
            </a:r>
            <a:r>
              <a:rPr lang="en-US" sz="1433" dirty="0">
                <a:solidFill>
                  <a:srgbClr val="002C47"/>
                </a:solidFill>
                <a:latin typeface="Poppins"/>
                <a:ea typeface="Poppins"/>
                <a:cs typeface="Poppins"/>
                <a:sym typeface="Poppins"/>
              </a:rPr>
              <a:t> in </a:t>
            </a:r>
            <a:r>
              <a:rPr lang="en-US" sz="1433" dirty="0" err="1">
                <a:solidFill>
                  <a:srgbClr val="002C47"/>
                </a:solidFill>
                <a:latin typeface="Poppins"/>
                <a:ea typeface="Poppins"/>
                <a:cs typeface="Poppins"/>
                <a:sym typeface="Poppins"/>
              </a:rPr>
              <a:t>internen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Datenbanken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bestehenden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Mitarbeitern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oder</a:t>
            </a:r>
            <a:r>
              <a:rPr lang="en-US" sz="1433" dirty="0">
                <a:solidFill>
                  <a:srgbClr val="002C47"/>
                </a:solidFill>
                <a:latin typeface="Poppins"/>
                <a:ea typeface="Poppins"/>
                <a:cs typeface="Poppins"/>
                <a:sym typeface="Poppins"/>
              </a:rPr>
              <a:t> in Talent-Pipelines </a:t>
            </a:r>
            <a:r>
              <a:rPr lang="en-US" sz="1433" dirty="0" err="1">
                <a:solidFill>
                  <a:srgbClr val="002C47"/>
                </a:solidFill>
                <a:latin typeface="Poppins"/>
                <a:ea typeface="Poppins"/>
                <a:cs typeface="Poppins"/>
                <a:sym typeface="Poppins"/>
              </a:rPr>
              <a:t>helfen</a:t>
            </a:r>
            <a:r>
              <a:rPr lang="en-US" sz="1433" dirty="0">
                <a:solidFill>
                  <a:srgbClr val="002C47"/>
                </a:solidFill>
                <a:latin typeface="Poppins"/>
                <a:ea typeface="Poppins"/>
                <a:cs typeface="Poppins"/>
                <a:sym typeface="Poppins"/>
              </a:rPr>
              <a:t>. </a:t>
            </a:r>
          </a:p>
          <a:p>
            <a:pPr algn="l">
              <a:lnSpc>
                <a:spcPts val="1634"/>
              </a:lnSpc>
            </a:pPr>
            <a:endParaRPr lang="en-US" sz="1433" dirty="0">
              <a:solidFill>
                <a:srgbClr val="002C47"/>
              </a:solidFill>
              <a:latin typeface="Poppins"/>
              <a:ea typeface="Poppins"/>
              <a:cs typeface="Poppins"/>
              <a:sym typeface="Poppins"/>
            </a:endParaRPr>
          </a:p>
          <a:p>
            <a:pPr algn="l">
              <a:lnSpc>
                <a:spcPts val="1634"/>
              </a:lnSpc>
              <a:spcBef>
                <a:spcPct val="0"/>
              </a:spcBef>
            </a:pPr>
            <a:r>
              <a:rPr lang="en-US" sz="1433" dirty="0">
                <a:solidFill>
                  <a:srgbClr val="002C47"/>
                </a:solidFill>
                <a:latin typeface="Poppins"/>
                <a:ea typeface="Poppins"/>
                <a:cs typeface="Poppins"/>
                <a:sym typeface="Poppins"/>
              </a:rPr>
              <a:t>Das </a:t>
            </a:r>
            <a:r>
              <a:rPr lang="en-US" sz="1433" dirty="0" err="1">
                <a:solidFill>
                  <a:srgbClr val="002C47"/>
                </a:solidFill>
                <a:latin typeface="Poppins"/>
                <a:ea typeface="Poppins"/>
                <a:cs typeface="Poppins"/>
                <a:sym typeface="Poppins"/>
              </a:rPr>
              <a:t>Unternehmen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behauptet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dass</a:t>
            </a:r>
            <a:r>
              <a:rPr lang="en-US" sz="1433" dirty="0">
                <a:solidFill>
                  <a:srgbClr val="002C47"/>
                </a:solidFill>
                <a:latin typeface="Poppins"/>
                <a:ea typeface="Poppins"/>
                <a:cs typeface="Poppins"/>
                <a:sym typeface="Poppins"/>
              </a:rPr>
              <a:t> sein System </a:t>
            </a:r>
            <a:r>
              <a:rPr lang="en-US" sz="1433" dirty="0" err="1">
                <a:solidFill>
                  <a:srgbClr val="002C47"/>
                </a:solidFill>
                <a:latin typeface="Poppins"/>
                <a:ea typeface="Poppins"/>
                <a:cs typeface="Poppins"/>
                <a:sym typeface="Poppins"/>
              </a:rPr>
              <a:t>darauf</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ausgelegt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ist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unbewusste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Voreingenommenheit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bei</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Einstellungsentscheidungen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zu</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verringern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indem</a:t>
            </a:r>
            <a:r>
              <a:rPr lang="en-US" sz="1433" dirty="0">
                <a:solidFill>
                  <a:srgbClr val="002C47"/>
                </a:solidFill>
                <a:latin typeface="Poppins"/>
                <a:ea typeface="Poppins"/>
                <a:cs typeface="Poppins"/>
                <a:sym typeface="Poppins"/>
              </a:rPr>
              <a:t> es </a:t>
            </a:r>
            <a:r>
              <a:rPr lang="en-US" sz="1433" dirty="0" err="1">
                <a:solidFill>
                  <a:srgbClr val="002C47"/>
                </a:solidFill>
                <a:latin typeface="Poppins"/>
                <a:ea typeface="Poppins"/>
                <a:cs typeface="Poppins"/>
                <a:sym typeface="Poppins"/>
              </a:rPr>
              <a:t>sich</a:t>
            </a:r>
            <a:r>
              <a:rPr lang="en-US" sz="1433" dirty="0">
                <a:solidFill>
                  <a:srgbClr val="002C47"/>
                </a:solidFill>
                <a:latin typeface="Poppins"/>
                <a:ea typeface="Poppins"/>
                <a:cs typeface="Poppins"/>
                <a:sym typeface="Poppins"/>
              </a:rPr>
              <a:t> auf </a:t>
            </a:r>
            <a:r>
              <a:rPr lang="en-US" sz="1433" dirty="0" err="1">
                <a:solidFill>
                  <a:srgbClr val="002C47"/>
                </a:solidFill>
                <a:latin typeface="Poppins"/>
                <a:ea typeface="Poppins"/>
                <a:cs typeface="Poppins"/>
                <a:sym typeface="Poppins"/>
              </a:rPr>
              <a:t>Fähigkeiten</a:t>
            </a:r>
            <a:r>
              <a:rPr lang="en-US" sz="1433" dirty="0">
                <a:solidFill>
                  <a:srgbClr val="002C47"/>
                </a:solidFill>
                <a:latin typeface="Poppins"/>
                <a:ea typeface="Poppins"/>
                <a:cs typeface="Poppins"/>
                <a:sym typeface="Poppins"/>
              </a:rPr>
              <a:t> und </a:t>
            </a:r>
            <a:r>
              <a:rPr lang="en-US" sz="1433" dirty="0" err="1">
                <a:solidFill>
                  <a:srgbClr val="002C47"/>
                </a:solidFill>
                <a:latin typeface="Poppins"/>
                <a:ea typeface="Poppins"/>
                <a:cs typeface="Poppins"/>
                <a:sym typeface="Poppins"/>
              </a:rPr>
              <a:t>Qualifikationen</a:t>
            </a:r>
            <a:r>
              <a:rPr lang="en-US" sz="1433" dirty="0">
                <a:solidFill>
                  <a:srgbClr val="002C47"/>
                </a:solidFill>
                <a:latin typeface="Poppins"/>
                <a:ea typeface="Poppins"/>
                <a:cs typeface="Poppins"/>
                <a:sym typeface="Poppins"/>
              </a:rPr>
              <a:t> und </a:t>
            </a:r>
            <a:r>
              <a:rPr lang="en-US" sz="1433" dirty="0" err="1">
                <a:solidFill>
                  <a:srgbClr val="002C47"/>
                </a:solidFill>
                <a:latin typeface="Poppins"/>
                <a:ea typeface="Poppins"/>
                <a:cs typeface="Poppins"/>
                <a:sym typeface="Poppins"/>
              </a:rPr>
              <a:t>nicht</a:t>
            </a:r>
            <a:r>
              <a:rPr lang="en-US" sz="1433" dirty="0">
                <a:solidFill>
                  <a:srgbClr val="002C47"/>
                </a:solidFill>
                <a:latin typeface="Poppins"/>
                <a:ea typeface="Poppins"/>
                <a:cs typeface="Poppins"/>
                <a:sym typeface="Poppins"/>
              </a:rPr>
              <a:t> auf </a:t>
            </a:r>
            <a:r>
              <a:rPr lang="en-US" sz="1433" dirty="0" err="1">
                <a:solidFill>
                  <a:srgbClr val="002C47"/>
                </a:solidFill>
                <a:latin typeface="Poppins"/>
                <a:ea typeface="Poppins"/>
                <a:cs typeface="Poppins"/>
                <a:sym typeface="Poppins"/>
              </a:rPr>
              <a:t>demografische</a:t>
            </a:r>
            <a:r>
              <a:rPr lang="en-US" sz="1433" dirty="0">
                <a:solidFill>
                  <a:srgbClr val="002C47"/>
                </a:solidFill>
                <a:latin typeface="Poppins"/>
                <a:ea typeface="Poppins"/>
                <a:cs typeface="Poppins"/>
                <a:sym typeface="Poppins"/>
              </a:rPr>
              <a:t> Daten </a:t>
            </a:r>
            <a:r>
              <a:rPr lang="en-US" sz="1433" dirty="0" err="1">
                <a:solidFill>
                  <a:srgbClr val="002C47"/>
                </a:solidFill>
                <a:latin typeface="Poppins"/>
                <a:ea typeface="Poppins"/>
                <a:cs typeface="Poppins"/>
                <a:sym typeface="Poppins"/>
              </a:rPr>
              <a:t>konzentriert</a:t>
            </a:r>
            <a:r>
              <a:rPr lang="en-US" sz="1433" dirty="0">
                <a:solidFill>
                  <a:srgbClr val="002C47"/>
                </a:solidFill>
                <a:latin typeface="Poppins"/>
                <a:ea typeface="Poppins"/>
                <a:cs typeface="Poppins"/>
                <a:sym typeface="Poppins"/>
              </a:rPr>
              <a:t>. In der Praxis </a:t>
            </a:r>
            <a:r>
              <a:rPr lang="en-US" sz="1433" dirty="0" err="1">
                <a:solidFill>
                  <a:srgbClr val="002C47"/>
                </a:solidFill>
                <a:latin typeface="Poppins"/>
                <a:ea typeface="Poppins"/>
                <a:cs typeface="Poppins"/>
                <a:sym typeface="Poppins"/>
              </a:rPr>
              <a:t>werden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Faktoren</a:t>
            </a:r>
            <a:r>
              <a:rPr lang="en-US" sz="1433" dirty="0">
                <a:solidFill>
                  <a:srgbClr val="002C47"/>
                </a:solidFill>
                <a:latin typeface="Poppins"/>
                <a:ea typeface="Poppins"/>
                <a:cs typeface="Poppins"/>
                <a:sym typeface="Poppins"/>
              </a:rPr>
              <a:t>, die </a:t>
            </a:r>
            <a:r>
              <a:rPr lang="en-US" sz="1433" dirty="0" err="1">
                <a:solidFill>
                  <a:srgbClr val="002C47"/>
                </a:solidFill>
                <a:latin typeface="Poppins"/>
                <a:ea typeface="Poppins"/>
                <a:cs typeface="Poppins"/>
                <a:sym typeface="Poppins"/>
              </a:rPr>
              <a:t>zu</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einer</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Voreingenommenheit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führen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könnten</a:t>
            </a:r>
            <a:r>
              <a:rPr lang="en-US" sz="1433" dirty="0">
                <a:solidFill>
                  <a:srgbClr val="002C47"/>
                </a:solidFill>
                <a:latin typeface="Poppins"/>
                <a:ea typeface="Poppins"/>
                <a:cs typeface="Poppins"/>
                <a:sym typeface="Poppins"/>
              </a:rPr>
              <a:t> (z. B. </a:t>
            </a:r>
            <a:r>
              <a:rPr lang="en-US" sz="1433" dirty="0" err="1">
                <a:solidFill>
                  <a:srgbClr val="002C47"/>
                </a:solidFill>
                <a:latin typeface="Poppins"/>
                <a:ea typeface="Poppins"/>
                <a:cs typeface="Poppins"/>
                <a:sym typeface="Poppins"/>
              </a:rPr>
              <a:t>Geschlecht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ethnische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Zugehörigkeit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ignoriert</a:t>
            </a:r>
            <a:r>
              <a:rPr lang="en-US" sz="1433" dirty="0">
                <a:solidFill>
                  <a:srgbClr val="002C47"/>
                </a:solidFill>
                <a:latin typeface="Poppins"/>
                <a:ea typeface="Poppins"/>
                <a:cs typeface="Poppins"/>
                <a:sym typeface="Poppins"/>
              </a:rPr>
              <a:t> und </a:t>
            </a:r>
            <a:r>
              <a:rPr lang="en-US" sz="1433" dirty="0" err="1">
                <a:solidFill>
                  <a:srgbClr val="002C47"/>
                </a:solidFill>
                <a:latin typeface="Poppins"/>
                <a:ea typeface="Poppins"/>
                <a:cs typeface="Poppins"/>
                <a:sym typeface="Poppins"/>
              </a:rPr>
              <a:t>stattdessen</a:t>
            </a:r>
            <a:r>
              <a:rPr lang="en-US" sz="1433" dirty="0">
                <a:solidFill>
                  <a:srgbClr val="002C47"/>
                </a:solidFill>
                <a:latin typeface="Poppins"/>
                <a:ea typeface="Poppins"/>
                <a:cs typeface="Poppins"/>
                <a:sym typeface="Poppins"/>
              </a:rPr>
              <a:t> der </a:t>
            </a:r>
            <a:r>
              <a:rPr lang="en-US" sz="1433" dirty="0" err="1">
                <a:solidFill>
                  <a:srgbClr val="002C47"/>
                </a:solidFill>
                <a:latin typeface="Poppins"/>
                <a:ea typeface="Poppins"/>
                <a:cs typeface="Poppins"/>
                <a:sym typeface="Poppins"/>
              </a:rPr>
              <a:t>Schwerpunkt</a:t>
            </a:r>
            <a:r>
              <a:rPr lang="en-US" sz="1433" dirty="0">
                <a:solidFill>
                  <a:srgbClr val="002C47"/>
                </a:solidFill>
                <a:latin typeface="Poppins"/>
                <a:ea typeface="Poppins"/>
                <a:cs typeface="Poppins"/>
                <a:sym typeface="Poppins"/>
              </a:rPr>
              <a:t> auf </a:t>
            </a:r>
            <a:r>
              <a:rPr lang="en-US" sz="1433" dirty="0" err="1">
                <a:solidFill>
                  <a:srgbClr val="002C47"/>
                </a:solidFill>
                <a:latin typeface="Poppins"/>
                <a:ea typeface="Poppins"/>
                <a:cs typeface="Poppins"/>
                <a:sym typeface="Poppins"/>
              </a:rPr>
              <a:t>relevante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Qualifikationen</a:t>
            </a:r>
            <a:r>
              <a:rPr lang="en-US" sz="1433" dirty="0">
                <a:solidFill>
                  <a:srgbClr val="002C47"/>
                </a:solidFill>
                <a:latin typeface="Poppins"/>
                <a:ea typeface="Poppins"/>
                <a:cs typeface="Poppins"/>
                <a:sym typeface="Poppins"/>
              </a:rPr>
              <a:t> und </a:t>
            </a:r>
            <a:r>
              <a:rPr lang="en-US" sz="1433" dirty="0" err="1">
                <a:solidFill>
                  <a:srgbClr val="002C47"/>
                </a:solidFill>
                <a:latin typeface="Poppins"/>
                <a:ea typeface="Poppins"/>
                <a:cs typeface="Poppins"/>
                <a:sym typeface="Poppins"/>
              </a:rPr>
              <a:t>Stellenkriterien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gelegt</a:t>
            </a:r>
            <a:r>
              <a:rPr lang="en-US" sz="1433" dirty="0">
                <a:solidFill>
                  <a:srgbClr val="002C47"/>
                </a:solidFill>
                <a:latin typeface="Poppins"/>
                <a:ea typeface="Poppins"/>
                <a:cs typeface="Poppins"/>
                <a:sym typeface="Poppins"/>
              </a:rPr>
              <a:t>. Wie </a:t>
            </a:r>
            <a:r>
              <a:rPr lang="en-US" sz="1433" dirty="0" err="1">
                <a:solidFill>
                  <a:srgbClr val="002C47"/>
                </a:solidFill>
                <a:latin typeface="Poppins"/>
                <a:ea typeface="Poppins"/>
                <a:cs typeface="Poppins"/>
                <a:sym typeface="Poppins"/>
              </a:rPr>
              <a:t>wir</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jedoch</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im</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letzten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Kapitel</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näher</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erläutern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werden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gibt</a:t>
            </a:r>
            <a:r>
              <a:rPr lang="en-US" sz="1433" dirty="0">
                <a:solidFill>
                  <a:srgbClr val="002C47"/>
                </a:solidFill>
                <a:latin typeface="Poppins"/>
                <a:ea typeface="Poppins"/>
                <a:cs typeface="Poppins"/>
                <a:sym typeface="Poppins"/>
              </a:rPr>
              <a:t> es </a:t>
            </a:r>
            <a:r>
              <a:rPr lang="en-US" sz="1433" dirty="0" err="1">
                <a:solidFill>
                  <a:srgbClr val="002C47"/>
                </a:solidFill>
                <a:latin typeface="Poppins"/>
                <a:ea typeface="Poppins"/>
                <a:cs typeface="Poppins"/>
                <a:sym typeface="Poppins"/>
              </a:rPr>
              <a:t>viele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andere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Aspekte</a:t>
            </a:r>
            <a:r>
              <a:rPr lang="en-US" sz="1433" dirty="0">
                <a:solidFill>
                  <a:srgbClr val="002C47"/>
                </a:solidFill>
                <a:latin typeface="Poppins"/>
                <a:ea typeface="Poppins"/>
                <a:cs typeface="Poppins"/>
                <a:sym typeface="Poppins"/>
              </a:rPr>
              <a:t>, die auf </a:t>
            </a:r>
            <a:r>
              <a:rPr lang="en-US" sz="1433" dirty="0" err="1">
                <a:solidFill>
                  <a:srgbClr val="002C47"/>
                </a:solidFill>
                <a:latin typeface="Poppins"/>
                <a:ea typeface="Poppins"/>
                <a:cs typeface="Poppins"/>
                <a:sym typeface="Poppins"/>
              </a:rPr>
              <a:t>Geschlecht</a:t>
            </a:r>
            <a:r>
              <a:rPr lang="en-US" sz="1433" dirty="0">
                <a:solidFill>
                  <a:srgbClr val="002C47"/>
                </a:solidFill>
                <a:latin typeface="Poppins"/>
                <a:ea typeface="Poppins"/>
                <a:cs typeface="Poppins"/>
                <a:sym typeface="Poppins"/>
              </a:rPr>
              <a:t> und </a:t>
            </a:r>
            <a:r>
              <a:rPr lang="en-US" sz="1433" dirty="0" err="1">
                <a:solidFill>
                  <a:srgbClr val="002C47"/>
                </a:solidFill>
                <a:latin typeface="Poppins"/>
                <a:ea typeface="Poppins"/>
                <a:cs typeface="Poppins"/>
                <a:sym typeface="Poppins"/>
              </a:rPr>
              <a:t>ethnische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Zugehörigkeit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hinweisen</a:t>
            </a:r>
            <a:r>
              <a:rPr lang="en-US" sz="1433" dirty="0">
                <a:solidFill>
                  <a:srgbClr val="002C47"/>
                </a:solidFill>
                <a:latin typeface="Poppins"/>
                <a:ea typeface="Poppins"/>
                <a:cs typeface="Poppins"/>
                <a:sym typeface="Poppins"/>
              </a:rPr>
              <a:t>. Es </a:t>
            </a:r>
            <a:r>
              <a:rPr lang="en-US" sz="1433" dirty="0" err="1">
                <a:solidFill>
                  <a:srgbClr val="002C47"/>
                </a:solidFill>
                <a:latin typeface="Poppins"/>
                <a:ea typeface="Poppins"/>
                <a:cs typeface="Poppins"/>
                <a:sym typeface="Poppins"/>
              </a:rPr>
              <a:t>ist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relativ</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einfach</a:t>
            </a:r>
            <a:r>
              <a:rPr lang="en-US" sz="1433" dirty="0">
                <a:solidFill>
                  <a:srgbClr val="002C47"/>
                </a:solidFill>
                <a:latin typeface="Poppins"/>
                <a:ea typeface="Poppins"/>
                <a:cs typeface="Poppins"/>
                <a:sym typeface="Poppins"/>
              </a:rPr>
              <a:t>, das </a:t>
            </a:r>
            <a:r>
              <a:rPr lang="en-US" sz="1433" dirty="0" err="1">
                <a:solidFill>
                  <a:srgbClr val="002C47"/>
                </a:solidFill>
                <a:latin typeface="Poppins"/>
                <a:ea typeface="Poppins"/>
                <a:cs typeface="Poppins"/>
                <a:sym typeface="Poppins"/>
              </a:rPr>
              <a:t>Geschlecht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oder</a:t>
            </a:r>
            <a:r>
              <a:rPr lang="en-US" sz="1433" dirty="0">
                <a:solidFill>
                  <a:srgbClr val="002C47"/>
                </a:solidFill>
                <a:latin typeface="Poppins"/>
                <a:ea typeface="Poppins"/>
                <a:cs typeface="Poppins"/>
                <a:sym typeface="Poppins"/>
              </a:rPr>
              <a:t> die </a:t>
            </a:r>
            <a:r>
              <a:rPr lang="en-US" sz="1433" dirty="0" err="1">
                <a:solidFill>
                  <a:srgbClr val="002C47"/>
                </a:solidFill>
                <a:latin typeface="Poppins"/>
                <a:ea typeface="Poppins"/>
                <a:cs typeface="Poppins"/>
                <a:sym typeface="Poppins"/>
              </a:rPr>
              <a:t>ethnische</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Zugehörigkeit</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anhand</a:t>
            </a:r>
            <a:r>
              <a:rPr lang="en-US" sz="1433" dirty="0">
                <a:solidFill>
                  <a:srgbClr val="002C47"/>
                </a:solidFill>
                <a:latin typeface="Poppins"/>
                <a:ea typeface="Poppins"/>
                <a:cs typeface="Poppins"/>
                <a:sym typeface="Poppins"/>
              </a:rPr>
              <a:t> der </a:t>
            </a:r>
            <a:r>
              <a:rPr lang="en-US" sz="1433" dirty="0" err="1">
                <a:solidFill>
                  <a:srgbClr val="002C47"/>
                </a:solidFill>
                <a:latin typeface="Poppins"/>
                <a:ea typeface="Poppins"/>
                <a:cs typeface="Poppins"/>
                <a:sym typeface="Poppins"/>
              </a:rPr>
              <a:t>Adresse</a:t>
            </a:r>
            <a:r>
              <a:rPr lang="en-US" sz="1433" dirty="0">
                <a:solidFill>
                  <a:srgbClr val="002C47"/>
                </a:solidFill>
                <a:latin typeface="Poppins"/>
                <a:ea typeface="Poppins"/>
                <a:cs typeface="Poppins"/>
                <a:sym typeface="Poppins"/>
              </a:rPr>
              <a:t>, des </a:t>
            </a:r>
            <a:r>
              <a:rPr lang="en-US" sz="1433" dirty="0" err="1">
                <a:solidFill>
                  <a:srgbClr val="002C47"/>
                </a:solidFill>
                <a:latin typeface="Poppins"/>
                <a:ea typeface="Poppins"/>
                <a:cs typeface="Poppins"/>
                <a:sym typeface="Poppins"/>
              </a:rPr>
              <a:t>Pflichtdienstes</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beim</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Militär</a:t>
            </a:r>
            <a:r>
              <a:rPr lang="en-US" sz="1433" dirty="0">
                <a:solidFill>
                  <a:srgbClr val="002C47"/>
                </a:solidFill>
                <a:latin typeface="Poppins"/>
                <a:ea typeface="Poppins"/>
                <a:cs typeface="Poppins"/>
                <a:sym typeface="Poppins"/>
              </a:rPr>
              <a:t>, der </a:t>
            </a:r>
            <a:r>
              <a:rPr lang="en-US" sz="1433" dirty="0" err="1">
                <a:solidFill>
                  <a:srgbClr val="002C47"/>
                </a:solidFill>
                <a:latin typeface="Poppins"/>
                <a:ea typeface="Poppins"/>
                <a:cs typeface="Poppins"/>
                <a:sym typeface="Poppins"/>
              </a:rPr>
              <a:t>sportlichen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Aktivitäten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oder</a:t>
            </a:r>
            <a:r>
              <a:rPr lang="en-US" sz="1433" dirty="0">
                <a:solidFill>
                  <a:srgbClr val="002C47"/>
                </a:solidFill>
                <a:latin typeface="Poppins"/>
                <a:ea typeface="Poppins"/>
                <a:cs typeface="Poppins"/>
                <a:sym typeface="Poppins"/>
              </a:rPr>
              <a:t> der </a:t>
            </a:r>
            <a:r>
              <a:rPr lang="en-US" sz="1433" dirty="0" err="1">
                <a:solidFill>
                  <a:srgbClr val="002C47"/>
                </a:solidFill>
                <a:latin typeface="Poppins"/>
                <a:ea typeface="Poppins"/>
                <a:cs typeface="Poppins"/>
                <a:sym typeface="Poppins"/>
              </a:rPr>
              <a:t>Fremdsprachen</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zu</a:t>
            </a:r>
            <a:r>
              <a:rPr lang="en-US" sz="1433" dirty="0">
                <a:solidFill>
                  <a:srgbClr val="002C47"/>
                </a:solidFill>
                <a:latin typeface="Poppins"/>
                <a:ea typeface="Poppins"/>
                <a:cs typeface="Poppins"/>
                <a:sym typeface="Poppins"/>
              </a:rPr>
              <a:t> </a:t>
            </a:r>
            <a:r>
              <a:rPr lang="en-US" sz="1433" dirty="0" err="1">
                <a:solidFill>
                  <a:srgbClr val="002C47"/>
                </a:solidFill>
                <a:latin typeface="Poppins"/>
                <a:ea typeface="Poppins"/>
                <a:cs typeface="Poppins"/>
                <a:sym typeface="Poppins"/>
              </a:rPr>
              <a:t>ermitteln</a:t>
            </a:r>
            <a:r>
              <a:rPr lang="en-US" sz="1433" dirty="0">
                <a:solidFill>
                  <a:srgbClr val="002C47"/>
                </a:solidFill>
                <a:latin typeface="Poppins"/>
                <a:ea typeface="Poppins"/>
                <a:cs typeface="Poppins"/>
                <a:sym typeface="Poppins"/>
              </a:rPr>
              <a:t>. </a:t>
            </a:r>
          </a:p>
        </p:txBody>
      </p:sp>
      <p:grpSp>
        <p:nvGrpSpPr>
          <p:cNvPr id="14" name="Group 14"/>
          <p:cNvGrpSpPr/>
          <p:nvPr/>
        </p:nvGrpSpPr>
        <p:grpSpPr>
          <a:xfrm>
            <a:off x="2209801" y="1042049"/>
            <a:ext cx="13868399" cy="5360671"/>
            <a:chOff x="0" y="-57150"/>
            <a:chExt cx="2954402" cy="1411864"/>
          </a:xfrm>
        </p:grpSpPr>
        <p:sp>
          <p:nvSpPr>
            <p:cNvPr id="15" name="Freeform 15"/>
            <p:cNvSpPr/>
            <p:nvPr/>
          </p:nvSpPr>
          <p:spPr>
            <a:xfrm>
              <a:off x="64932" y="659225"/>
              <a:ext cx="2759606" cy="695489"/>
            </a:xfrm>
            <a:custGeom>
              <a:avLst/>
              <a:gdLst/>
              <a:ahLst/>
              <a:cxnLst/>
              <a:rect l="l" t="t" r="r" b="b"/>
              <a:pathLst>
                <a:path w="2954402" h="835119">
                  <a:moveTo>
                    <a:pt x="35198" y="0"/>
                  </a:moveTo>
                  <a:lnTo>
                    <a:pt x="2919203" y="0"/>
                  </a:lnTo>
                  <a:cubicBezTo>
                    <a:pt x="2938643" y="0"/>
                    <a:pt x="2954402" y="15759"/>
                    <a:pt x="2954402" y="35198"/>
                  </a:cubicBezTo>
                  <a:lnTo>
                    <a:pt x="2954402" y="799921"/>
                  </a:lnTo>
                  <a:cubicBezTo>
                    <a:pt x="2954402" y="819360"/>
                    <a:pt x="2938643" y="835119"/>
                    <a:pt x="2919203" y="835119"/>
                  </a:cubicBezTo>
                  <a:lnTo>
                    <a:pt x="35198" y="835119"/>
                  </a:lnTo>
                  <a:cubicBezTo>
                    <a:pt x="15759" y="835119"/>
                    <a:pt x="0" y="819360"/>
                    <a:pt x="0" y="799921"/>
                  </a:cubicBezTo>
                  <a:lnTo>
                    <a:pt x="0" y="35198"/>
                  </a:lnTo>
                  <a:cubicBezTo>
                    <a:pt x="0" y="15759"/>
                    <a:pt x="15759" y="0"/>
                    <a:pt x="35198" y="0"/>
                  </a:cubicBezTo>
                  <a:close/>
                </a:path>
              </a:pathLst>
            </a:custGeom>
            <a:solidFill>
              <a:srgbClr val="000000">
                <a:alpha val="0"/>
              </a:srgbClr>
            </a:solidFill>
            <a:ln w="38100" cap="rnd">
              <a:solidFill>
                <a:srgbClr val="000000"/>
              </a:solidFill>
              <a:prstDash val="solid"/>
              <a:round/>
            </a:ln>
          </p:spPr>
          <p:txBody>
            <a:bodyPr/>
            <a:lstStyle/>
            <a:p>
              <a:endParaRPr lang="de-DE" dirty="0"/>
            </a:p>
          </p:txBody>
        </p:sp>
        <p:sp>
          <p:nvSpPr>
            <p:cNvPr id="16" name="TextBox 16"/>
            <p:cNvSpPr txBox="1"/>
            <p:nvPr/>
          </p:nvSpPr>
          <p:spPr>
            <a:xfrm>
              <a:off x="0" y="-57150"/>
              <a:ext cx="2954402" cy="892269"/>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5754083" y="4987402"/>
            <a:ext cx="2362200" cy="2452700"/>
          </a:xfrm>
          <a:custGeom>
            <a:avLst/>
            <a:gdLst/>
            <a:ahLst/>
            <a:cxnLst/>
            <a:rect l="l" t="t" r="r" b="b"/>
            <a:pathLst>
              <a:path w="2950473" h="2884087">
                <a:moveTo>
                  <a:pt x="0" y="0"/>
                </a:moveTo>
                <a:lnTo>
                  <a:pt x="2950473" y="0"/>
                </a:lnTo>
                <a:lnTo>
                  <a:pt x="2950473" y="2884088"/>
                </a:lnTo>
                <a:lnTo>
                  <a:pt x="0" y="2884088"/>
                </a:lnTo>
                <a:lnTo>
                  <a:pt x="0" y="0"/>
                </a:lnTo>
                <a:close/>
              </a:path>
            </a:pathLst>
          </a:custGeom>
          <a:blipFill>
            <a:blip r:embed="rId4"/>
            <a:stretch>
              <a:fillRect/>
            </a:stretch>
          </a:blipFill>
        </p:spPr>
        <p:txBody>
          <a:bodyPr/>
          <a:lstStyle/>
          <a:p>
            <a:endParaRPr lang="de-DE"/>
          </a:p>
        </p:txBody>
      </p:sp>
      <p:sp>
        <p:nvSpPr>
          <p:cNvPr id="18" name="TextBox 18"/>
          <p:cNvSpPr txBox="1"/>
          <p:nvPr/>
        </p:nvSpPr>
        <p:spPr>
          <a:xfrm>
            <a:off x="2806477" y="1282462"/>
            <a:ext cx="12675045" cy="21164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Arbeitgeber haben die Aufgabe, eine qualifizierte und effiziente Belegschaft zusammenzustellen und aufrechtzuerhalten - eine Aufgabe, die sowohl die Einstellung neuer Talente als auch die Betreuung der vorhandenen Mitarbeiter umfasst, was gemeinhin als Talentakquisition und Talentmanagement bezeichnet wird. </a:t>
            </a:r>
          </a:p>
          <a:p>
            <a:pPr algn="l">
              <a:lnSpc>
                <a:spcPts val="1709"/>
              </a:lnSpc>
            </a:pPr>
            <a:r>
              <a:rPr lang="en-US" sz="1500">
                <a:solidFill>
                  <a:srgbClr val="002C47"/>
                </a:solidFill>
                <a:latin typeface="Poppins"/>
                <a:ea typeface="Poppins"/>
                <a:cs typeface="Poppins"/>
                <a:sym typeface="Poppins"/>
              </a:rPr>
              <a:t>Der Kern dieses Prozesses besteht darin, die spezifischen Fähigkeiten und Funktionen zu ermitteln, die derzeit im Unternehmen fehlen, was dann die Erstellung und Verbreitung von Stellenanzeigen ermöglicht.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Es gibt viele Anwendungen zur Bewertung der Leistung von Arbeitnehmern. Brown, Burke und Sauciuc (2021) diskutieren die Vorteile der Integration von künstlicher Intelligenz in Leistungsbewertungssysteme. Das Hauptargument für die Implementierung dieser Tools ist die Vorstellung, dass KI den Grad der Voreingenommenheit bei diesen Bewertungen verringert. Altemeyer (2019) erörtert Geschäftsfälle, in denen Tools für maschinelles Lernen eingesetzt wurden, um in der Vergangenheit die besten Mitarbeiter auszuwählen und ähnliche Bewerber automatisch zu identifizieren. </a:t>
            </a:r>
          </a:p>
          <a:p>
            <a:pPr algn="l">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59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68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5020"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7444101" y="1775687"/>
            <a:ext cx="10009294" cy="5304790"/>
          </a:xfrm>
          <a:prstGeom prst="rect">
            <a:avLst/>
          </a:prstGeom>
        </p:spPr>
        <p:txBody>
          <a:bodyPr lIns="0" tIns="0" rIns="0" bIns="0" rtlCol="0" anchor="t">
            <a:spAutoFit/>
          </a:bodyPr>
          <a:lstStyle/>
          <a:p>
            <a:pPr marL="496569" lvl="1" indent="-248284" algn="l">
              <a:lnSpc>
                <a:spcPts val="2989"/>
              </a:lnSpc>
              <a:buFont typeface="Arial"/>
              <a:buChar char="•"/>
            </a:pPr>
            <a:r>
              <a:rPr lang="en-US" sz="2299" b="1">
                <a:solidFill>
                  <a:srgbClr val="000000"/>
                </a:solidFill>
                <a:latin typeface="Poppins Bold"/>
                <a:ea typeface="Poppins Bold"/>
                <a:cs typeface="Poppins Bold"/>
                <a:sym typeface="Poppins Bold"/>
              </a:rPr>
              <a:t>Lektion 3: Leistungsvorhersage und Personaleinsatzplanung</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3.1 Einleitung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3.2 Sichtweise der Arbeitgeber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3.3 Andere Institutionen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3.4 Was ist Leistung?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3.5 KI-gestützte Leistungsbewertung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3.6 Verwaltung der Arbeitskräfte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3.7 Unternehmen, die KI zur Verwaltung der Belegschaft einsetzen</a:t>
            </a:r>
          </a:p>
          <a:p>
            <a:pPr algn="just">
              <a:lnSpc>
                <a:spcPts val="3769"/>
              </a:lnSpc>
            </a:pPr>
            <a:endParaRPr lang="en-US" sz="2299">
              <a:solidFill>
                <a:srgbClr val="000000"/>
              </a:solidFill>
              <a:latin typeface="Poppins"/>
              <a:ea typeface="Poppins"/>
              <a:cs typeface="Poppins"/>
              <a:sym typeface="Poppins"/>
            </a:endParaRPr>
          </a:p>
          <a:p>
            <a:pPr marL="496569" lvl="1" indent="-248284" algn="just">
              <a:lnSpc>
                <a:spcPts val="2989"/>
              </a:lnSpc>
              <a:buFont typeface="Arial"/>
              <a:buChar char="•"/>
            </a:pPr>
            <a:r>
              <a:rPr lang="en-US" sz="2299" b="1">
                <a:solidFill>
                  <a:srgbClr val="000000"/>
                </a:solidFill>
                <a:latin typeface="Poppins Bold"/>
                <a:ea typeface="Poppins Bold"/>
                <a:cs typeface="Poppins Bold"/>
                <a:sym typeface="Poppins Bold"/>
              </a:rPr>
              <a:t> Lektion 4: Steigerung von Leistung und Effizienz</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4.1 Einleitung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4.2 Techniken zur Leistungsmessung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4.3 Unternehmen nutzen KI zur Leistungssteigerung </a:t>
            </a:r>
          </a:p>
          <a:p>
            <a:pPr marL="993138" lvl="2" indent="-331046" algn="just">
              <a:lnSpc>
                <a:spcPts val="2989"/>
              </a:lnSpc>
              <a:buFont typeface="Arial"/>
              <a:buChar char="⚬"/>
            </a:pPr>
            <a:r>
              <a:rPr lang="en-US" sz="2299">
                <a:solidFill>
                  <a:srgbClr val="000000"/>
                </a:solidFill>
                <a:latin typeface="Poppins"/>
                <a:ea typeface="Poppins"/>
                <a:cs typeface="Poppins"/>
                <a:sym typeface="Poppins"/>
              </a:rPr>
              <a:t>4.4 Was ist Effizienz?  </a:t>
            </a:r>
          </a:p>
        </p:txBody>
      </p:sp>
      <p:sp>
        <p:nvSpPr>
          <p:cNvPr id="16" name="TextBox 16"/>
          <p:cNvSpPr txBox="1"/>
          <p:nvPr/>
        </p:nvSpPr>
        <p:spPr>
          <a:xfrm>
            <a:off x="7702891" y="454687"/>
            <a:ext cx="9556409" cy="626110"/>
          </a:xfrm>
          <a:prstGeom prst="rect">
            <a:avLst/>
          </a:prstGeom>
        </p:spPr>
        <p:txBody>
          <a:bodyPr lIns="0" tIns="0" rIns="0" bIns="0" rtlCol="0" anchor="t">
            <a:spAutoFit/>
          </a:bodyPr>
          <a:lstStyle/>
          <a:p>
            <a:pPr marL="0" lvl="0" indent="0" algn="ctr">
              <a:lnSpc>
                <a:spcPts val="4519"/>
              </a:lnSpc>
              <a:spcBef>
                <a:spcPct val="0"/>
              </a:spcBef>
            </a:pPr>
            <a:r>
              <a:rPr lang="en-US" sz="3999" b="1" spc="-119">
                <a:solidFill>
                  <a:srgbClr val="002C47"/>
                </a:solidFill>
                <a:latin typeface="Poppins Bold"/>
                <a:ea typeface="Poppins Bold"/>
                <a:cs typeface="Poppins Bold"/>
                <a:sym typeface="Poppins Bold"/>
              </a:rPr>
              <a:t>LEKTIONEN 3 - 4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903702">
            <a:off x="-6398252" y="6352766"/>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2">
              <a:alphaModFix amt="77000"/>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p:nvPr/>
        </p:nvGrpSpPr>
        <p:grpSpPr>
          <a:xfrm>
            <a:off x="3440233" y="3777563"/>
            <a:ext cx="1690631" cy="1690631"/>
            <a:chOff x="0" y="0"/>
            <a:chExt cx="2254175" cy="2254175"/>
          </a:xfrm>
        </p:grpSpPr>
        <p:sp>
          <p:nvSpPr>
            <p:cNvPr id="4" name="Freeform 4"/>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5" name="Group 5"/>
            <p:cNvGrpSpPr/>
            <p:nvPr/>
          </p:nvGrpSpPr>
          <p:grpSpPr>
            <a:xfrm>
              <a:off x="269851" y="218962"/>
              <a:ext cx="1808841" cy="180884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7" name="TextBox 7"/>
              <p:cNvSpPr txBox="1"/>
              <p:nvPr/>
            </p:nvSpPr>
            <p:spPr>
              <a:xfrm>
                <a:off x="76200" y="47625"/>
                <a:ext cx="660400" cy="688975"/>
              </a:xfrm>
              <a:prstGeom prst="rect">
                <a:avLst/>
              </a:prstGeom>
            </p:spPr>
            <p:txBody>
              <a:bodyPr lIns="46845" tIns="46845" rIns="46845" bIns="46845" rtlCol="0" anchor="ctr"/>
              <a:lstStyle/>
              <a:p>
                <a:pPr algn="ctr">
                  <a:lnSpc>
                    <a:spcPts val="1679"/>
                  </a:lnSpc>
                </a:pPr>
                <a:r>
                  <a:rPr lang="en-US" sz="1199">
                    <a:solidFill>
                      <a:srgbClr val="FFFFFF"/>
                    </a:solidFill>
                    <a:latin typeface="Poppins"/>
                    <a:ea typeface="Poppins"/>
                    <a:cs typeface="Poppins"/>
                    <a:sym typeface="Poppins"/>
                  </a:rPr>
                  <a:t>Österreichische Agentur für Arbeit </a:t>
                </a:r>
              </a:p>
            </p:txBody>
          </p:sp>
        </p:grpSp>
      </p:grpSp>
      <p:grpSp>
        <p:nvGrpSpPr>
          <p:cNvPr id="8" name="Group 8"/>
          <p:cNvGrpSpPr/>
          <p:nvPr/>
        </p:nvGrpSpPr>
        <p:grpSpPr>
          <a:xfrm>
            <a:off x="8430800" y="3777563"/>
            <a:ext cx="1690631" cy="1690631"/>
            <a:chOff x="0" y="0"/>
            <a:chExt cx="2254175" cy="2254175"/>
          </a:xfrm>
        </p:grpSpPr>
        <p:sp>
          <p:nvSpPr>
            <p:cNvPr id="9" name="Freeform 9"/>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10" name="Group 10"/>
            <p:cNvGrpSpPr/>
            <p:nvPr/>
          </p:nvGrpSpPr>
          <p:grpSpPr>
            <a:xfrm>
              <a:off x="269851" y="218962"/>
              <a:ext cx="1808841" cy="180884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12" name="TextBox 12"/>
              <p:cNvSpPr txBox="1"/>
              <p:nvPr/>
            </p:nvSpPr>
            <p:spPr>
              <a:xfrm>
                <a:off x="76200" y="47625"/>
                <a:ext cx="660400" cy="688975"/>
              </a:xfrm>
              <a:prstGeom prst="rect">
                <a:avLst/>
              </a:prstGeom>
            </p:spPr>
            <p:txBody>
              <a:bodyPr lIns="46845" tIns="46845" rIns="46845" bIns="46845" rtlCol="0" anchor="ctr"/>
              <a:lstStyle/>
              <a:p>
                <a:pPr algn="ctr">
                  <a:lnSpc>
                    <a:spcPts val="1679"/>
                  </a:lnSpc>
                </a:pPr>
                <a:r>
                  <a:rPr lang="en-US" sz="1199">
                    <a:solidFill>
                      <a:srgbClr val="FFFFFF"/>
                    </a:solidFill>
                    <a:latin typeface="Poppins"/>
                    <a:ea typeface="Poppins"/>
                    <a:cs typeface="Poppins"/>
                    <a:sym typeface="Poppins"/>
                  </a:rPr>
                  <a:t>JET </a:t>
                </a:r>
              </a:p>
            </p:txBody>
          </p:sp>
        </p:grpSp>
      </p:grpSp>
      <p:grpSp>
        <p:nvGrpSpPr>
          <p:cNvPr id="13" name="Group 13"/>
          <p:cNvGrpSpPr/>
          <p:nvPr/>
        </p:nvGrpSpPr>
        <p:grpSpPr>
          <a:xfrm>
            <a:off x="13246132" y="3777563"/>
            <a:ext cx="1690631" cy="1690631"/>
            <a:chOff x="0" y="0"/>
            <a:chExt cx="2254175" cy="2254175"/>
          </a:xfrm>
        </p:grpSpPr>
        <p:sp>
          <p:nvSpPr>
            <p:cNvPr id="14" name="Freeform 14"/>
            <p:cNvSpPr/>
            <p:nvPr/>
          </p:nvSpPr>
          <p:spPr>
            <a:xfrm>
              <a:off x="0" y="0"/>
              <a:ext cx="2254175" cy="2254175"/>
            </a:xfrm>
            <a:custGeom>
              <a:avLst/>
              <a:gdLst/>
              <a:ahLst/>
              <a:cxnLst/>
              <a:rect l="l" t="t" r="r" b="b"/>
              <a:pathLst>
                <a:path w="2254175" h="2254175">
                  <a:moveTo>
                    <a:pt x="0" y="0"/>
                  </a:moveTo>
                  <a:lnTo>
                    <a:pt x="2254175" y="0"/>
                  </a:lnTo>
                  <a:lnTo>
                    <a:pt x="2254175" y="2254175"/>
                  </a:lnTo>
                  <a:lnTo>
                    <a:pt x="0" y="2254175"/>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15" name="Group 15"/>
            <p:cNvGrpSpPr/>
            <p:nvPr/>
          </p:nvGrpSpPr>
          <p:grpSpPr>
            <a:xfrm>
              <a:off x="269851" y="218962"/>
              <a:ext cx="1808841" cy="180884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17" name="TextBox 17"/>
              <p:cNvSpPr txBox="1"/>
              <p:nvPr/>
            </p:nvSpPr>
            <p:spPr>
              <a:xfrm>
                <a:off x="76200" y="47625"/>
                <a:ext cx="660400" cy="688975"/>
              </a:xfrm>
              <a:prstGeom prst="rect">
                <a:avLst/>
              </a:prstGeom>
            </p:spPr>
            <p:txBody>
              <a:bodyPr lIns="46845" tIns="46845" rIns="46845" bIns="46845" rtlCol="0" anchor="ctr"/>
              <a:lstStyle/>
              <a:p>
                <a:pPr algn="ctr">
                  <a:lnSpc>
                    <a:spcPts val="1679"/>
                  </a:lnSpc>
                </a:pPr>
                <a:r>
                  <a:rPr lang="en-US" sz="1199">
                    <a:solidFill>
                      <a:srgbClr val="FFFFFF"/>
                    </a:solidFill>
                    <a:latin typeface="Poppins"/>
                    <a:ea typeface="Poppins"/>
                    <a:cs typeface="Poppins"/>
                    <a:sym typeface="Poppins"/>
                  </a:rPr>
                  <a:t>AI4Belgien</a:t>
                </a:r>
              </a:p>
            </p:txBody>
          </p:sp>
        </p:grpSp>
      </p:grpSp>
      <p:sp>
        <p:nvSpPr>
          <p:cNvPr id="18" name="TextBox 18"/>
          <p:cNvSpPr txBox="1"/>
          <p:nvPr/>
        </p:nvSpPr>
        <p:spPr>
          <a:xfrm>
            <a:off x="7381960" y="5458669"/>
            <a:ext cx="3788310" cy="3438525"/>
          </a:xfrm>
          <a:prstGeom prst="rect">
            <a:avLst/>
          </a:prstGeom>
        </p:spPr>
        <p:txBody>
          <a:bodyPr lIns="0" tIns="0" rIns="0" bIns="0" rtlCol="0" anchor="t">
            <a:spAutoFit/>
          </a:bodyPr>
          <a:lstStyle/>
          <a:p>
            <a:pPr algn="l">
              <a:lnSpc>
                <a:spcPts val="1559"/>
              </a:lnSpc>
            </a:pPr>
            <a:r>
              <a:rPr lang="en-US" sz="1299" dirty="0" err="1">
                <a:solidFill>
                  <a:srgbClr val="000000"/>
                </a:solidFill>
                <a:latin typeface="Poppins"/>
                <a:ea typeface="Poppins"/>
                <a:cs typeface="Poppins"/>
                <a:sym typeface="Poppins"/>
              </a:rPr>
              <a:t>Parallele</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Initiativen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wie</a:t>
            </a:r>
            <a:r>
              <a:rPr lang="en-US" sz="1299" dirty="0">
                <a:solidFill>
                  <a:srgbClr val="000000"/>
                </a:solidFill>
                <a:latin typeface="Poppins"/>
                <a:ea typeface="Poppins"/>
                <a:cs typeface="Poppins"/>
                <a:sym typeface="Poppins"/>
              </a:rPr>
              <a:t> das Jamaican Youth through Empowerment &amp; Training (JET)-</a:t>
            </a:r>
            <a:r>
              <a:rPr lang="en-US" sz="1299" dirty="0" err="1">
                <a:solidFill>
                  <a:srgbClr val="000000"/>
                </a:solidFill>
                <a:latin typeface="Poppins"/>
                <a:ea typeface="Poppins"/>
                <a:cs typeface="Poppins"/>
                <a:sym typeface="Poppins"/>
              </a:rPr>
              <a:t>Programm</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zeigen</a:t>
            </a:r>
            <a:r>
              <a:rPr lang="en-US" sz="1299" dirty="0">
                <a:solidFill>
                  <a:srgbClr val="000000"/>
                </a:solidFill>
                <a:latin typeface="Poppins"/>
                <a:ea typeface="Poppins"/>
                <a:cs typeface="Poppins"/>
                <a:sym typeface="Poppins"/>
              </a:rPr>
              <a:t> den </a:t>
            </a:r>
            <a:r>
              <a:rPr lang="en-US" sz="1299" dirty="0" err="1">
                <a:solidFill>
                  <a:srgbClr val="000000"/>
                </a:solidFill>
                <a:latin typeface="Poppins"/>
                <a:ea typeface="Poppins"/>
                <a:cs typeface="Poppins"/>
                <a:sym typeface="Poppins"/>
              </a:rPr>
              <a:t>Nutzen</a:t>
            </a:r>
            <a:r>
              <a:rPr lang="en-US" sz="1299" dirty="0">
                <a:solidFill>
                  <a:srgbClr val="000000"/>
                </a:solidFill>
                <a:latin typeface="Poppins"/>
                <a:ea typeface="Poppins"/>
                <a:cs typeface="Poppins"/>
                <a:sym typeface="Poppins"/>
              </a:rPr>
              <a:t> der KI </a:t>
            </a:r>
            <a:r>
              <a:rPr lang="en-US" sz="1299" dirty="0" err="1">
                <a:solidFill>
                  <a:srgbClr val="000000"/>
                </a:solidFill>
                <a:latin typeface="Poppins"/>
                <a:ea typeface="Poppins"/>
                <a:cs typeface="Poppins"/>
                <a:sym typeface="Poppins"/>
              </a:rPr>
              <a:t>bei</a:t>
            </a:r>
            <a:r>
              <a:rPr lang="en-US" sz="1299" dirty="0">
                <a:solidFill>
                  <a:srgbClr val="000000"/>
                </a:solidFill>
                <a:latin typeface="Poppins"/>
                <a:ea typeface="Poppins"/>
                <a:cs typeface="Poppins"/>
                <a:sym typeface="Poppins"/>
              </a:rPr>
              <a:t> der </a:t>
            </a:r>
            <a:r>
              <a:rPr lang="en-US" sz="1299" dirty="0" err="1">
                <a:solidFill>
                  <a:srgbClr val="000000"/>
                </a:solidFill>
                <a:latin typeface="Poppins"/>
                <a:ea typeface="Poppins"/>
                <a:cs typeface="Poppins"/>
                <a:sym typeface="Poppins"/>
              </a:rPr>
              <a:t>Ermittlung</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marktfähiger</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Fähigkeiten</a:t>
            </a:r>
            <a:r>
              <a:rPr lang="en-US" sz="1299" dirty="0">
                <a:solidFill>
                  <a:srgbClr val="000000"/>
                </a:solidFill>
                <a:latin typeface="Poppins"/>
                <a:ea typeface="Poppins"/>
                <a:cs typeface="Poppins"/>
                <a:sym typeface="Poppins"/>
              </a:rPr>
              <a:t> und </a:t>
            </a:r>
            <a:r>
              <a:rPr lang="en-US" sz="1299" dirty="0" err="1">
                <a:solidFill>
                  <a:srgbClr val="000000"/>
                </a:solidFill>
                <a:latin typeface="Poppins"/>
                <a:ea typeface="Poppins"/>
                <a:cs typeface="Poppins"/>
                <a:sym typeface="Poppins"/>
              </a:rPr>
              <a:t>ermöglichen</a:t>
            </a:r>
            <a:r>
              <a:rPr lang="en-US" sz="1299" dirty="0">
                <a:solidFill>
                  <a:srgbClr val="000000"/>
                </a:solidFill>
                <a:latin typeface="Poppins"/>
                <a:ea typeface="Poppins"/>
                <a:cs typeface="Poppins"/>
                <a:sym typeface="Poppins"/>
              </a:rPr>
              <a:t> so </a:t>
            </a:r>
            <a:r>
              <a:rPr lang="en-US" sz="1299" dirty="0" err="1">
                <a:solidFill>
                  <a:srgbClr val="000000"/>
                </a:solidFill>
                <a:latin typeface="Poppins"/>
                <a:ea typeface="Poppins"/>
                <a:cs typeface="Poppins"/>
                <a:sym typeface="Poppins"/>
              </a:rPr>
              <a:t>eine</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gezielte</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Ausbildung</a:t>
            </a:r>
            <a:r>
              <a:rPr lang="en-US" sz="1299" dirty="0">
                <a:solidFill>
                  <a:srgbClr val="000000"/>
                </a:solidFill>
                <a:latin typeface="Poppins"/>
                <a:ea typeface="Poppins"/>
                <a:cs typeface="Poppins"/>
                <a:sym typeface="Poppins"/>
              </a:rPr>
              <a:t> für </a:t>
            </a:r>
            <a:r>
              <a:rPr lang="en-US" sz="1299" dirty="0" err="1">
                <a:solidFill>
                  <a:srgbClr val="000000"/>
                </a:solidFill>
                <a:latin typeface="Poppins"/>
                <a:ea typeface="Poppins"/>
                <a:cs typeface="Poppins"/>
                <a:sym typeface="Poppins"/>
              </a:rPr>
              <a:t>junge</a:t>
            </a:r>
            <a:r>
              <a:rPr lang="en-US" sz="1299" dirty="0">
                <a:solidFill>
                  <a:srgbClr val="000000"/>
                </a:solidFill>
                <a:latin typeface="Poppins"/>
                <a:ea typeface="Poppins"/>
                <a:cs typeface="Poppins"/>
                <a:sym typeface="Poppins"/>
              </a:rPr>
              <a:t> Menschen. </a:t>
            </a:r>
          </a:p>
          <a:p>
            <a:pPr algn="l">
              <a:lnSpc>
                <a:spcPts val="1559"/>
              </a:lnSpc>
            </a:pPr>
            <a:endParaRPr lang="en-US" sz="1299" dirty="0">
              <a:solidFill>
                <a:srgbClr val="000000"/>
              </a:solidFill>
              <a:latin typeface="Poppins"/>
              <a:ea typeface="Poppins"/>
              <a:cs typeface="Poppins"/>
              <a:sym typeface="Poppins"/>
            </a:endParaRPr>
          </a:p>
          <a:p>
            <a:pPr algn="l">
              <a:lnSpc>
                <a:spcPts val="1559"/>
              </a:lnSpc>
            </a:pPr>
            <a:r>
              <a:rPr lang="en-US" sz="1299" dirty="0" err="1">
                <a:solidFill>
                  <a:srgbClr val="000000"/>
                </a:solidFill>
                <a:latin typeface="Poppins"/>
                <a:ea typeface="Poppins"/>
                <a:cs typeface="Poppins"/>
                <a:sym typeface="Poppins"/>
              </a:rPr>
              <a:t>Diese</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Analyse</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ermöglichte</a:t>
            </a:r>
            <a:r>
              <a:rPr lang="en-US" sz="1299" dirty="0">
                <a:solidFill>
                  <a:srgbClr val="000000"/>
                </a:solidFill>
                <a:latin typeface="Poppins"/>
                <a:ea typeface="Poppins"/>
                <a:cs typeface="Poppins"/>
                <a:sym typeface="Poppins"/>
              </a:rPr>
              <a:t> es dem </a:t>
            </a:r>
            <a:r>
              <a:rPr lang="en-US" sz="1299" dirty="0" err="1">
                <a:solidFill>
                  <a:srgbClr val="000000"/>
                </a:solidFill>
                <a:latin typeface="Poppins"/>
                <a:ea typeface="Poppins"/>
                <a:cs typeface="Poppins"/>
                <a:sym typeface="Poppins"/>
              </a:rPr>
              <a:t>Programm</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Schulungsprogramme</a:t>
            </a:r>
            <a:r>
              <a:rPr lang="en-US" sz="1299" dirty="0">
                <a:solidFill>
                  <a:srgbClr val="000000"/>
                </a:solidFill>
                <a:latin typeface="Poppins"/>
                <a:ea typeface="Poppins"/>
                <a:cs typeface="Poppins"/>
                <a:sym typeface="Poppins"/>
              </a:rPr>
              <a:t> in den </a:t>
            </a:r>
            <a:r>
              <a:rPr lang="en-US" sz="1299" dirty="0" err="1">
                <a:solidFill>
                  <a:srgbClr val="000000"/>
                </a:solidFill>
                <a:latin typeface="Poppins"/>
                <a:ea typeface="Poppins"/>
                <a:cs typeface="Poppins"/>
                <a:sym typeface="Poppins"/>
              </a:rPr>
              <a:t>Bereichen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digitale</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unternehmerische</a:t>
            </a:r>
            <a:r>
              <a:rPr lang="en-US" sz="1299" dirty="0">
                <a:solidFill>
                  <a:srgbClr val="000000"/>
                </a:solidFill>
                <a:latin typeface="Poppins"/>
                <a:ea typeface="Poppins"/>
                <a:cs typeface="Poppins"/>
                <a:sym typeface="Poppins"/>
              </a:rPr>
              <a:t> und </a:t>
            </a:r>
            <a:r>
              <a:rPr lang="en-US" sz="1299" dirty="0" err="1">
                <a:solidFill>
                  <a:srgbClr val="000000"/>
                </a:solidFill>
                <a:latin typeface="Poppins"/>
                <a:ea typeface="Poppins"/>
                <a:cs typeface="Poppins"/>
                <a:sym typeface="Poppins"/>
              </a:rPr>
              <a:t>soziale</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Kompetenzen</a:t>
            </a:r>
            <a:r>
              <a:rPr lang="en-US" sz="1299" dirty="0">
                <a:solidFill>
                  <a:srgbClr val="000000"/>
                </a:solidFill>
                <a:latin typeface="Poppins"/>
                <a:ea typeface="Poppins"/>
                <a:cs typeface="Poppins"/>
                <a:sym typeface="Poppins"/>
              </a:rPr>
              <a:t> auf die </a:t>
            </a:r>
            <a:r>
              <a:rPr lang="en-US" sz="1299" dirty="0" err="1">
                <a:solidFill>
                  <a:srgbClr val="000000"/>
                </a:solidFill>
                <a:latin typeface="Poppins"/>
                <a:ea typeface="Poppins"/>
                <a:cs typeface="Poppins"/>
                <a:sym typeface="Poppins"/>
              </a:rPr>
              <a:t>spezifischen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Bedürfnisse</a:t>
            </a:r>
            <a:r>
              <a:rPr lang="en-US" sz="1299" dirty="0">
                <a:solidFill>
                  <a:srgbClr val="000000"/>
                </a:solidFill>
                <a:latin typeface="Poppins"/>
                <a:ea typeface="Poppins"/>
                <a:cs typeface="Poppins"/>
                <a:sym typeface="Poppins"/>
              </a:rPr>
              <a:t> von 1000 </a:t>
            </a:r>
            <a:r>
              <a:rPr lang="en-US" sz="1299" dirty="0" err="1">
                <a:solidFill>
                  <a:srgbClr val="000000"/>
                </a:solidFill>
                <a:latin typeface="Poppins"/>
                <a:ea typeface="Poppins"/>
                <a:cs typeface="Poppins"/>
                <a:sym typeface="Poppins"/>
              </a:rPr>
              <a:t>Jugendlichen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im</a:t>
            </a:r>
            <a:r>
              <a:rPr lang="en-US" sz="1299" dirty="0">
                <a:solidFill>
                  <a:srgbClr val="000000"/>
                </a:solidFill>
                <a:latin typeface="Poppins"/>
                <a:ea typeface="Poppins"/>
                <a:cs typeface="Poppins"/>
                <a:sym typeface="Poppins"/>
              </a:rPr>
              <a:t> Alter </a:t>
            </a:r>
            <a:r>
              <a:rPr lang="en-US" sz="1299" dirty="0" err="1">
                <a:solidFill>
                  <a:srgbClr val="000000"/>
                </a:solidFill>
                <a:latin typeface="Poppins"/>
                <a:ea typeface="Poppins"/>
                <a:cs typeface="Poppins"/>
                <a:sym typeface="Poppins"/>
              </a:rPr>
              <a:t>zwischen</a:t>
            </a:r>
            <a:r>
              <a:rPr lang="en-US" sz="1299" dirty="0">
                <a:solidFill>
                  <a:srgbClr val="000000"/>
                </a:solidFill>
                <a:latin typeface="Poppins"/>
                <a:ea typeface="Poppins"/>
                <a:cs typeface="Poppins"/>
                <a:sym typeface="Poppins"/>
              </a:rPr>
              <a:t> 17 und 34 Jahren </a:t>
            </a:r>
            <a:r>
              <a:rPr lang="en-US" sz="1299" dirty="0" err="1">
                <a:solidFill>
                  <a:srgbClr val="000000"/>
                </a:solidFill>
                <a:latin typeface="Poppins"/>
                <a:ea typeface="Poppins"/>
                <a:cs typeface="Poppins"/>
                <a:sym typeface="Poppins"/>
              </a:rPr>
              <a:t>zuzuschneiden</a:t>
            </a:r>
            <a:r>
              <a:rPr lang="en-US" sz="1299" dirty="0">
                <a:solidFill>
                  <a:srgbClr val="000000"/>
                </a:solidFill>
                <a:latin typeface="Poppins"/>
                <a:ea typeface="Poppins"/>
                <a:cs typeface="Poppins"/>
                <a:sym typeface="Poppins"/>
              </a:rPr>
              <a:t> (Trust, 2022). </a:t>
            </a:r>
          </a:p>
          <a:p>
            <a:pPr algn="l">
              <a:lnSpc>
                <a:spcPts val="1559"/>
              </a:lnSpc>
            </a:pPr>
            <a:endParaRPr lang="en-US" sz="1299" dirty="0">
              <a:solidFill>
                <a:srgbClr val="000000"/>
              </a:solidFill>
              <a:latin typeface="Poppins"/>
              <a:ea typeface="Poppins"/>
              <a:cs typeface="Poppins"/>
              <a:sym typeface="Poppins"/>
            </a:endParaRPr>
          </a:p>
          <a:p>
            <a:pPr algn="l">
              <a:lnSpc>
                <a:spcPts val="1559"/>
              </a:lnSpc>
            </a:pPr>
            <a:r>
              <a:rPr lang="en-US" sz="1299" dirty="0">
                <a:solidFill>
                  <a:srgbClr val="000000"/>
                </a:solidFill>
                <a:latin typeface="Poppins"/>
                <a:ea typeface="Poppins"/>
                <a:cs typeface="Poppins"/>
                <a:sym typeface="Poppins"/>
              </a:rPr>
              <a:t>Die Initiative </a:t>
            </a:r>
            <a:r>
              <a:rPr lang="en-US" sz="1299" dirty="0" err="1">
                <a:solidFill>
                  <a:srgbClr val="000000"/>
                </a:solidFill>
                <a:latin typeface="Poppins"/>
                <a:ea typeface="Poppins"/>
                <a:cs typeface="Poppins"/>
                <a:sym typeface="Poppins"/>
              </a:rPr>
              <a:t>sammelt</a:t>
            </a:r>
            <a:r>
              <a:rPr lang="en-US" sz="1299" dirty="0">
                <a:solidFill>
                  <a:srgbClr val="000000"/>
                </a:solidFill>
                <a:latin typeface="Poppins"/>
                <a:ea typeface="Poppins"/>
                <a:cs typeface="Poppins"/>
                <a:sym typeface="Poppins"/>
              </a:rPr>
              <a:t> Daten von Open-Source-</a:t>
            </a:r>
            <a:r>
              <a:rPr lang="en-US" sz="1299" dirty="0" err="1">
                <a:solidFill>
                  <a:srgbClr val="000000"/>
                </a:solidFill>
                <a:latin typeface="Poppins"/>
                <a:ea typeface="Poppins"/>
                <a:cs typeface="Poppins"/>
                <a:sym typeface="Poppins"/>
              </a:rPr>
              <a:t>Plattformen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wie</a:t>
            </a:r>
            <a:r>
              <a:rPr lang="en-US" sz="1299" dirty="0">
                <a:solidFill>
                  <a:srgbClr val="000000"/>
                </a:solidFill>
                <a:latin typeface="Poppins"/>
                <a:ea typeface="Poppins"/>
                <a:cs typeface="Poppins"/>
                <a:sym typeface="Poppins"/>
              </a:rPr>
              <a:t> Social-Media-</a:t>
            </a:r>
            <a:r>
              <a:rPr lang="en-US" sz="1299" dirty="0" err="1">
                <a:solidFill>
                  <a:srgbClr val="000000"/>
                </a:solidFill>
                <a:latin typeface="Poppins"/>
                <a:ea typeface="Poppins"/>
                <a:cs typeface="Poppins"/>
                <a:sym typeface="Poppins"/>
              </a:rPr>
              <a:t>Plattformen</a:t>
            </a:r>
            <a:r>
              <a:rPr lang="en-US" sz="1299" dirty="0">
                <a:solidFill>
                  <a:srgbClr val="000000"/>
                </a:solidFill>
                <a:latin typeface="Poppins"/>
                <a:ea typeface="Poppins"/>
                <a:cs typeface="Poppins"/>
                <a:sym typeface="Poppins"/>
              </a:rPr>
              <a:t>, Websites und </a:t>
            </a:r>
            <a:r>
              <a:rPr lang="en-US" sz="1299" dirty="0" err="1">
                <a:solidFill>
                  <a:srgbClr val="000000"/>
                </a:solidFill>
                <a:latin typeface="Poppins"/>
                <a:ea typeface="Poppins"/>
                <a:cs typeface="Poppins"/>
                <a:sym typeface="Poppins"/>
              </a:rPr>
              <a:t>Jobportalen</a:t>
            </a:r>
            <a:r>
              <a:rPr lang="en-US" sz="1299" dirty="0">
                <a:solidFill>
                  <a:srgbClr val="000000"/>
                </a:solidFill>
                <a:latin typeface="Poppins"/>
                <a:ea typeface="Poppins"/>
                <a:cs typeface="Poppins"/>
                <a:sym typeface="Poppins"/>
              </a:rPr>
              <a:t>, um </a:t>
            </a:r>
            <a:r>
              <a:rPr lang="en-US" sz="1299" dirty="0" err="1">
                <a:solidFill>
                  <a:srgbClr val="000000"/>
                </a:solidFill>
                <a:latin typeface="Poppins"/>
                <a:ea typeface="Poppins"/>
                <a:cs typeface="Poppins"/>
                <a:sym typeface="Poppins"/>
              </a:rPr>
              <a:t>sie</a:t>
            </a:r>
            <a:r>
              <a:rPr lang="en-US" sz="1299" dirty="0">
                <a:solidFill>
                  <a:srgbClr val="000000"/>
                </a:solidFill>
                <a:latin typeface="Poppins"/>
                <a:ea typeface="Poppins"/>
                <a:cs typeface="Poppins"/>
                <a:sym typeface="Poppins"/>
              </a:rPr>
              <a:t> in </a:t>
            </a:r>
            <a:r>
              <a:rPr lang="en-US" sz="1299" dirty="0" err="1">
                <a:solidFill>
                  <a:srgbClr val="000000"/>
                </a:solidFill>
                <a:latin typeface="Poppins"/>
                <a:ea typeface="Poppins"/>
                <a:cs typeface="Poppins"/>
                <a:sym typeface="Poppins"/>
              </a:rPr>
              <a:t>Echtzeit</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zu</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analysieren</a:t>
            </a:r>
            <a:r>
              <a:rPr lang="en-US" sz="1299" dirty="0">
                <a:solidFill>
                  <a:srgbClr val="000000"/>
                </a:solidFill>
                <a:latin typeface="Poppins"/>
                <a:ea typeface="Poppins"/>
                <a:cs typeface="Poppins"/>
                <a:sym typeface="Poppins"/>
              </a:rPr>
              <a:t> und die auf dem </a:t>
            </a:r>
            <a:r>
              <a:rPr lang="en-US" sz="1299" dirty="0" err="1">
                <a:solidFill>
                  <a:srgbClr val="000000"/>
                </a:solidFill>
                <a:latin typeface="Poppins"/>
                <a:ea typeface="Poppins"/>
                <a:cs typeface="Poppins"/>
                <a:sym typeface="Poppins"/>
              </a:rPr>
              <a:t>jamaikanischen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Arbeitsmarkt</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benötigten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Qualifikationen</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zu</a:t>
            </a:r>
            <a:r>
              <a:rPr lang="en-US" sz="1299" dirty="0">
                <a:solidFill>
                  <a:srgbClr val="000000"/>
                </a:solidFill>
                <a:latin typeface="Poppins"/>
                <a:ea typeface="Poppins"/>
                <a:cs typeface="Poppins"/>
                <a:sym typeface="Poppins"/>
              </a:rPr>
              <a:t> </a:t>
            </a:r>
            <a:r>
              <a:rPr lang="en-US" sz="1299" dirty="0" err="1">
                <a:solidFill>
                  <a:srgbClr val="000000"/>
                </a:solidFill>
                <a:latin typeface="Poppins"/>
                <a:ea typeface="Poppins"/>
                <a:cs typeface="Poppins"/>
                <a:sym typeface="Poppins"/>
              </a:rPr>
              <a:t>ermitteln</a:t>
            </a:r>
            <a:r>
              <a:rPr lang="en-US" sz="1299" dirty="0">
                <a:solidFill>
                  <a:srgbClr val="000000"/>
                </a:solidFill>
                <a:latin typeface="Poppins"/>
                <a:ea typeface="Poppins"/>
                <a:cs typeface="Poppins"/>
                <a:sym typeface="Poppins"/>
              </a:rPr>
              <a:t>. </a:t>
            </a:r>
          </a:p>
          <a:p>
            <a:pPr algn="l">
              <a:lnSpc>
                <a:spcPts val="1559"/>
              </a:lnSpc>
            </a:pPr>
            <a:endParaRPr lang="en-US" sz="1299" dirty="0">
              <a:solidFill>
                <a:srgbClr val="000000"/>
              </a:solidFill>
              <a:latin typeface="Poppins"/>
              <a:ea typeface="Poppins"/>
              <a:cs typeface="Poppins"/>
              <a:sym typeface="Poppins"/>
            </a:endParaRPr>
          </a:p>
        </p:txBody>
      </p:sp>
      <p:sp>
        <p:nvSpPr>
          <p:cNvPr id="19" name="TextBox 19"/>
          <p:cNvSpPr txBox="1"/>
          <p:nvPr/>
        </p:nvSpPr>
        <p:spPr>
          <a:xfrm>
            <a:off x="12206939" y="5458669"/>
            <a:ext cx="3769016" cy="4304383"/>
          </a:xfrm>
          <a:prstGeom prst="rect">
            <a:avLst/>
          </a:prstGeom>
        </p:spPr>
        <p:txBody>
          <a:bodyPr lIns="0" tIns="0" rIns="0" bIns="0" rtlCol="0" anchor="t">
            <a:spAutoFit/>
          </a:bodyPr>
          <a:lstStyle/>
          <a:p>
            <a:pPr algn="l">
              <a:lnSpc>
                <a:spcPts val="1564"/>
              </a:lnSpc>
            </a:pPr>
            <a:r>
              <a:rPr lang="en-US" sz="1303" dirty="0">
                <a:solidFill>
                  <a:srgbClr val="000000"/>
                </a:solidFill>
                <a:latin typeface="Poppins"/>
                <a:ea typeface="Poppins"/>
                <a:cs typeface="Poppins"/>
                <a:sym typeface="Poppins"/>
              </a:rPr>
              <a:t>Die AI4Belgium-Strategie der </a:t>
            </a:r>
            <a:r>
              <a:rPr lang="en-US" sz="1303" dirty="0" err="1">
                <a:solidFill>
                  <a:srgbClr val="000000"/>
                </a:solidFill>
                <a:latin typeface="Poppins"/>
                <a:ea typeface="Poppins"/>
                <a:cs typeface="Poppins"/>
                <a:sym typeface="Poppins"/>
              </a:rPr>
              <a:t>belgischen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Regierung</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ist</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ein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weiteres</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Beispiel</a:t>
            </a:r>
            <a:r>
              <a:rPr lang="en-US" sz="1303" dirty="0">
                <a:solidFill>
                  <a:srgbClr val="000000"/>
                </a:solidFill>
                <a:latin typeface="Poppins"/>
                <a:ea typeface="Poppins"/>
                <a:cs typeface="Poppins"/>
                <a:sym typeface="Poppins"/>
              </a:rPr>
              <a:t> für </a:t>
            </a:r>
            <a:r>
              <a:rPr lang="en-US" sz="1303" dirty="0" err="1">
                <a:solidFill>
                  <a:srgbClr val="000000"/>
                </a:solidFill>
                <a:latin typeface="Poppins"/>
                <a:ea typeface="Poppins"/>
                <a:cs typeface="Poppins"/>
                <a:sym typeface="Poppins"/>
              </a:rPr>
              <a:t>solche</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Initiativen</a:t>
            </a:r>
            <a:r>
              <a:rPr lang="en-US" sz="1303" dirty="0">
                <a:solidFill>
                  <a:srgbClr val="000000"/>
                </a:solidFill>
                <a:latin typeface="Poppins"/>
                <a:ea typeface="Poppins"/>
                <a:cs typeface="Poppins"/>
                <a:sym typeface="Poppins"/>
              </a:rPr>
              <a:t>, da </a:t>
            </a:r>
            <a:r>
              <a:rPr lang="en-US" sz="1303" dirty="0" err="1">
                <a:solidFill>
                  <a:srgbClr val="000000"/>
                </a:solidFill>
                <a:latin typeface="Poppins"/>
                <a:ea typeface="Poppins"/>
                <a:cs typeface="Poppins"/>
                <a:sym typeface="Poppins"/>
              </a:rPr>
              <a:t>sie</a:t>
            </a:r>
            <a:r>
              <a:rPr lang="en-US" sz="1303" dirty="0">
                <a:solidFill>
                  <a:srgbClr val="000000"/>
                </a:solidFill>
                <a:latin typeface="Poppins"/>
                <a:ea typeface="Poppins"/>
                <a:cs typeface="Poppins"/>
                <a:sym typeface="Poppins"/>
              </a:rPr>
              <a:t> die KI für </a:t>
            </a:r>
            <a:r>
              <a:rPr lang="en-US" sz="1303" dirty="0" err="1">
                <a:solidFill>
                  <a:srgbClr val="000000"/>
                </a:solidFill>
                <a:latin typeface="Poppins"/>
                <a:ea typeface="Poppins"/>
                <a:cs typeface="Poppins"/>
                <a:sym typeface="Poppins"/>
              </a:rPr>
              <a:t>eine</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effektive</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Nachfrage</a:t>
            </a:r>
            <a:r>
              <a:rPr lang="en-US" sz="1303" dirty="0">
                <a:solidFill>
                  <a:srgbClr val="000000"/>
                </a:solidFill>
                <a:latin typeface="Poppins"/>
                <a:ea typeface="Poppins"/>
                <a:cs typeface="Poppins"/>
                <a:sym typeface="Poppins"/>
              </a:rPr>
              <a:t> auf dem </a:t>
            </a:r>
            <a:r>
              <a:rPr lang="en-US" sz="1303" dirty="0" err="1">
                <a:solidFill>
                  <a:srgbClr val="000000"/>
                </a:solidFill>
                <a:latin typeface="Poppins"/>
                <a:ea typeface="Poppins"/>
                <a:cs typeface="Poppins"/>
                <a:sym typeface="Poppins"/>
              </a:rPr>
              <a:t>Arbeitsmarkt</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einsetzt</a:t>
            </a:r>
            <a:r>
              <a:rPr lang="en-US" sz="1303" dirty="0">
                <a:solidFill>
                  <a:srgbClr val="000000"/>
                </a:solidFill>
                <a:latin typeface="Poppins"/>
                <a:ea typeface="Poppins"/>
                <a:cs typeface="Poppins"/>
                <a:sym typeface="Poppins"/>
              </a:rPr>
              <a:t>. Mit dem Ziel, die </a:t>
            </a:r>
            <a:r>
              <a:rPr lang="en-US" sz="1303" dirty="0" err="1">
                <a:solidFill>
                  <a:srgbClr val="000000"/>
                </a:solidFill>
                <a:latin typeface="Poppins"/>
                <a:ea typeface="Poppins"/>
                <a:cs typeface="Poppins"/>
                <a:sym typeface="Poppins"/>
              </a:rPr>
              <a:t>Chancen</a:t>
            </a:r>
            <a:r>
              <a:rPr lang="en-US" sz="1303" dirty="0">
                <a:solidFill>
                  <a:srgbClr val="000000"/>
                </a:solidFill>
                <a:latin typeface="Poppins"/>
                <a:ea typeface="Poppins"/>
                <a:cs typeface="Poppins"/>
                <a:sym typeface="Poppins"/>
              </a:rPr>
              <a:t> der KI </a:t>
            </a:r>
            <a:r>
              <a:rPr lang="en-US" sz="1303" dirty="0" err="1">
                <a:solidFill>
                  <a:srgbClr val="000000"/>
                </a:solidFill>
                <a:latin typeface="Poppins"/>
                <a:ea typeface="Poppins"/>
                <a:cs typeface="Poppins"/>
                <a:sym typeface="Poppins"/>
              </a:rPr>
              <a:t>zu</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maximieren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investierte</a:t>
            </a:r>
            <a:r>
              <a:rPr lang="en-US" sz="1303" dirty="0">
                <a:solidFill>
                  <a:srgbClr val="000000"/>
                </a:solidFill>
                <a:latin typeface="Poppins"/>
                <a:ea typeface="Poppins"/>
                <a:cs typeface="Poppins"/>
                <a:sym typeface="Poppins"/>
              </a:rPr>
              <a:t> die </a:t>
            </a:r>
            <a:r>
              <a:rPr lang="en-US" sz="1303" dirty="0" err="1">
                <a:solidFill>
                  <a:srgbClr val="000000"/>
                </a:solidFill>
                <a:latin typeface="Poppins"/>
                <a:ea typeface="Poppins"/>
                <a:cs typeface="Poppins"/>
                <a:sym typeface="Poppins"/>
              </a:rPr>
              <a:t>belgische</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Regierung</a:t>
            </a:r>
            <a:r>
              <a:rPr lang="en-US" sz="1303" dirty="0">
                <a:solidFill>
                  <a:srgbClr val="000000"/>
                </a:solidFill>
                <a:latin typeface="Poppins"/>
                <a:ea typeface="Poppins"/>
                <a:cs typeface="Poppins"/>
                <a:sym typeface="Poppins"/>
              </a:rPr>
              <a:t> in </a:t>
            </a:r>
            <a:r>
              <a:rPr lang="en-US" sz="1303" dirty="0" err="1">
                <a:solidFill>
                  <a:srgbClr val="000000"/>
                </a:solidFill>
                <a:latin typeface="Poppins"/>
                <a:ea typeface="Poppins"/>
                <a:cs typeface="Poppins"/>
                <a:sym typeface="Poppins"/>
              </a:rPr>
              <a:t>verschiedene</a:t>
            </a:r>
            <a:r>
              <a:rPr lang="en-US" sz="1303" dirty="0">
                <a:solidFill>
                  <a:srgbClr val="000000"/>
                </a:solidFill>
                <a:latin typeface="Poppins"/>
                <a:ea typeface="Poppins"/>
                <a:cs typeface="Poppins"/>
                <a:sym typeface="Poppins"/>
              </a:rPr>
              <a:t> KI-</a:t>
            </a:r>
            <a:r>
              <a:rPr lang="en-US" sz="1303" dirty="0" err="1">
                <a:solidFill>
                  <a:srgbClr val="000000"/>
                </a:solidFill>
                <a:latin typeface="Poppins"/>
                <a:ea typeface="Poppins"/>
                <a:cs typeface="Poppins"/>
                <a:sym typeface="Poppins"/>
              </a:rPr>
              <a:t>getriebene</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Programme</a:t>
            </a:r>
            <a:r>
              <a:rPr lang="en-US" sz="1303" dirty="0">
                <a:solidFill>
                  <a:srgbClr val="000000"/>
                </a:solidFill>
                <a:latin typeface="Poppins"/>
                <a:ea typeface="Poppins"/>
                <a:cs typeface="Poppins"/>
                <a:sym typeface="Poppins"/>
              </a:rPr>
              <a:t> und </a:t>
            </a:r>
            <a:r>
              <a:rPr lang="en-US" sz="1303" dirty="0" err="1">
                <a:solidFill>
                  <a:srgbClr val="000000"/>
                </a:solidFill>
                <a:latin typeface="Poppins"/>
                <a:ea typeface="Poppins"/>
                <a:cs typeface="Poppins"/>
                <a:sym typeface="Poppins"/>
              </a:rPr>
              <a:t>Initiativen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wie</a:t>
            </a:r>
            <a:r>
              <a:rPr lang="en-US" sz="1303" dirty="0">
                <a:solidFill>
                  <a:srgbClr val="000000"/>
                </a:solidFill>
                <a:latin typeface="Poppins"/>
                <a:ea typeface="Poppins"/>
                <a:cs typeface="Poppins"/>
                <a:sym typeface="Poppins"/>
              </a:rPr>
              <a:t> z. B. die </a:t>
            </a:r>
            <a:r>
              <a:rPr lang="en-US" sz="1303" dirty="0" err="1">
                <a:solidFill>
                  <a:srgbClr val="000000"/>
                </a:solidFill>
                <a:latin typeface="Poppins"/>
                <a:ea typeface="Poppins"/>
                <a:cs typeface="Poppins"/>
                <a:sym typeface="Poppins"/>
              </a:rPr>
              <a:t>Förderung</a:t>
            </a:r>
            <a:r>
              <a:rPr lang="en-US" sz="1303" dirty="0">
                <a:solidFill>
                  <a:srgbClr val="000000"/>
                </a:solidFill>
                <a:latin typeface="Poppins"/>
                <a:ea typeface="Poppins"/>
                <a:cs typeface="Poppins"/>
                <a:sym typeface="Poppins"/>
              </a:rPr>
              <a:t> von KI-</a:t>
            </a:r>
            <a:r>
              <a:rPr lang="en-US" sz="1303" dirty="0" err="1">
                <a:solidFill>
                  <a:srgbClr val="000000"/>
                </a:solidFill>
                <a:latin typeface="Poppins"/>
                <a:ea typeface="Poppins"/>
                <a:cs typeface="Poppins"/>
                <a:sym typeface="Poppins"/>
              </a:rPr>
              <a:t>Ausbildung</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Schulung</a:t>
            </a:r>
            <a:r>
              <a:rPr lang="en-US" sz="1303" dirty="0">
                <a:solidFill>
                  <a:srgbClr val="000000"/>
                </a:solidFill>
                <a:latin typeface="Poppins"/>
                <a:ea typeface="Poppins"/>
                <a:cs typeface="Poppins"/>
                <a:sym typeface="Poppins"/>
              </a:rPr>
              <a:t> und -</a:t>
            </a:r>
            <a:r>
              <a:rPr lang="en-US" sz="1303" dirty="0" err="1">
                <a:solidFill>
                  <a:srgbClr val="000000"/>
                </a:solidFill>
                <a:latin typeface="Poppins"/>
                <a:ea typeface="Poppins"/>
                <a:cs typeface="Poppins"/>
                <a:sym typeface="Poppins"/>
              </a:rPr>
              <a:t>Forschungsprogrammen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sowie</a:t>
            </a:r>
            <a:r>
              <a:rPr lang="en-US" sz="1303" dirty="0">
                <a:solidFill>
                  <a:srgbClr val="000000"/>
                </a:solidFill>
                <a:latin typeface="Poppins"/>
                <a:ea typeface="Poppins"/>
                <a:cs typeface="Poppins"/>
                <a:sym typeface="Poppins"/>
              </a:rPr>
              <a:t> die </a:t>
            </a:r>
            <a:r>
              <a:rPr lang="en-US" sz="1303" dirty="0" err="1">
                <a:solidFill>
                  <a:srgbClr val="000000"/>
                </a:solidFill>
                <a:latin typeface="Poppins"/>
                <a:ea typeface="Poppins"/>
                <a:cs typeface="Poppins"/>
                <a:sym typeface="Poppins"/>
              </a:rPr>
              <a:t>Gewinnung</a:t>
            </a:r>
            <a:r>
              <a:rPr lang="en-US" sz="1303" dirty="0">
                <a:solidFill>
                  <a:srgbClr val="000000"/>
                </a:solidFill>
                <a:latin typeface="Poppins"/>
                <a:ea typeface="Poppins"/>
                <a:cs typeface="Poppins"/>
                <a:sym typeface="Poppins"/>
              </a:rPr>
              <a:t> und </a:t>
            </a:r>
            <a:r>
              <a:rPr lang="en-US" sz="1303" dirty="0" err="1">
                <a:solidFill>
                  <a:srgbClr val="000000"/>
                </a:solidFill>
                <a:latin typeface="Poppins"/>
                <a:ea typeface="Poppins"/>
                <a:cs typeface="Poppins"/>
                <a:sym typeface="Poppins"/>
              </a:rPr>
              <a:t>Bindung</a:t>
            </a:r>
            <a:r>
              <a:rPr lang="en-US" sz="1303" dirty="0">
                <a:solidFill>
                  <a:srgbClr val="000000"/>
                </a:solidFill>
                <a:latin typeface="Poppins"/>
                <a:ea typeface="Poppins"/>
                <a:cs typeface="Poppins"/>
                <a:sym typeface="Poppins"/>
              </a:rPr>
              <a:t> von </a:t>
            </a:r>
          </a:p>
          <a:p>
            <a:pPr algn="l">
              <a:lnSpc>
                <a:spcPts val="1564"/>
              </a:lnSpc>
            </a:pPr>
            <a:r>
              <a:rPr lang="en-US" sz="1303" dirty="0">
                <a:solidFill>
                  <a:srgbClr val="000000"/>
                </a:solidFill>
                <a:latin typeface="Poppins"/>
                <a:ea typeface="Poppins"/>
                <a:cs typeface="Poppins"/>
                <a:sym typeface="Poppins"/>
              </a:rPr>
              <a:t>KI-</a:t>
            </a:r>
            <a:r>
              <a:rPr lang="en-US" sz="1303" dirty="0" err="1">
                <a:solidFill>
                  <a:srgbClr val="000000"/>
                </a:solidFill>
                <a:latin typeface="Poppins"/>
                <a:ea typeface="Poppins"/>
                <a:cs typeface="Poppins"/>
                <a:sym typeface="Poppins"/>
              </a:rPr>
              <a:t>Experten</a:t>
            </a:r>
            <a:r>
              <a:rPr lang="en-US" sz="1303" dirty="0">
                <a:solidFill>
                  <a:srgbClr val="000000"/>
                </a:solidFill>
                <a:latin typeface="Poppins"/>
                <a:ea typeface="Poppins"/>
                <a:cs typeface="Poppins"/>
                <a:sym typeface="Poppins"/>
              </a:rPr>
              <a:t> und -</a:t>
            </a:r>
            <a:r>
              <a:rPr lang="en-US" sz="1303" dirty="0" err="1">
                <a:solidFill>
                  <a:srgbClr val="000000"/>
                </a:solidFill>
                <a:latin typeface="Poppins"/>
                <a:ea typeface="Poppins"/>
                <a:cs typeface="Poppins"/>
                <a:sym typeface="Poppins"/>
              </a:rPr>
              <a:t>Fachleute</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Regierung</a:t>
            </a:r>
            <a:r>
              <a:rPr lang="en-US" sz="1303" dirty="0">
                <a:solidFill>
                  <a:srgbClr val="000000"/>
                </a:solidFill>
                <a:latin typeface="Poppins"/>
                <a:ea typeface="Poppins"/>
                <a:cs typeface="Poppins"/>
                <a:sym typeface="Poppins"/>
              </a:rPr>
              <a:t> von </a:t>
            </a:r>
            <a:r>
              <a:rPr lang="en-US" sz="1303" dirty="0" err="1">
                <a:solidFill>
                  <a:srgbClr val="000000"/>
                </a:solidFill>
                <a:latin typeface="Poppins"/>
                <a:ea typeface="Poppins"/>
                <a:cs typeface="Poppins"/>
                <a:sym typeface="Poppins"/>
              </a:rPr>
              <a:t>Belgien</a:t>
            </a:r>
            <a:r>
              <a:rPr lang="en-US" sz="1303" dirty="0">
                <a:solidFill>
                  <a:srgbClr val="000000"/>
                </a:solidFill>
                <a:latin typeface="Poppins"/>
                <a:ea typeface="Poppins"/>
                <a:cs typeface="Poppins"/>
                <a:sym typeface="Poppins"/>
              </a:rPr>
              <a:t>, 2019). Als Teil der </a:t>
            </a:r>
            <a:r>
              <a:rPr lang="en-US" sz="1303" dirty="0" err="1">
                <a:solidFill>
                  <a:srgbClr val="000000"/>
                </a:solidFill>
                <a:latin typeface="Poppins"/>
                <a:ea typeface="Poppins"/>
                <a:cs typeface="Poppins"/>
                <a:sym typeface="Poppins"/>
              </a:rPr>
              <a:t>Investition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führte</a:t>
            </a:r>
            <a:r>
              <a:rPr lang="en-US" sz="1303" dirty="0">
                <a:solidFill>
                  <a:srgbClr val="000000"/>
                </a:solidFill>
                <a:latin typeface="Poppins"/>
                <a:ea typeface="Poppins"/>
                <a:cs typeface="Poppins"/>
                <a:sym typeface="Poppins"/>
              </a:rPr>
              <a:t> die Zusammenarbeit </a:t>
            </a:r>
            <a:r>
              <a:rPr lang="en-US" sz="1303" dirty="0" err="1">
                <a:solidFill>
                  <a:srgbClr val="000000"/>
                </a:solidFill>
                <a:latin typeface="Poppins"/>
                <a:ea typeface="Poppins"/>
                <a:cs typeface="Poppins"/>
                <a:sym typeface="Poppins"/>
              </a:rPr>
              <a:t>zwischen</a:t>
            </a:r>
            <a:r>
              <a:rPr lang="en-US" sz="1303" dirty="0">
                <a:solidFill>
                  <a:srgbClr val="000000"/>
                </a:solidFill>
                <a:latin typeface="Poppins"/>
                <a:ea typeface="Poppins"/>
                <a:cs typeface="Poppins"/>
                <a:sym typeface="Poppins"/>
              </a:rPr>
              <a:t> der </a:t>
            </a:r>
            <a:r>
              <a:rPr lang="en-US" sz="1303" dirty="0" err="1">
                <a:solidFill>
                  <a:srgbClr val="000000"/>
                </a:solidFill>
                <a:latin typeface="Poppins"/>
                <a:ea typeface="Poppins"/>
                <a:cs typeface="Poppins"/>
                <a:sym typeface="Poppins"/>
              </a:rPr>
              <a:t>staatlichen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Arbeitsagentur</a:t>
            </a:r>
            <a:r>
              <a:rPr lang="en-US" sz="1303" dirty="0">
                <a:solidFill>
                  <a:srgbClr val="000000"/>
                </a:solidFill>
                <a:latin typeface="Poppins"/>
                <a:ea typeface="Poppins"/>
                <a:cs typeface="Poppins"/>
                <a:sym typeface="Poppins"/>
              </a:rPr>
              <a:t> und FARI (KI für das Gemeinwohl), </a:t>
            </a:r>
            <a:r>
              <a:rPr lang="en-US" sz="1303" dirty="0" err="1">
                <a:solidFill>
                  <a:srgbClr val="000000"/>
                </a:solidFill>
                <a:latin typeface="Poppins"/>
                <a:ea typeface="Poppins"/>
                <a:cs typeface="Poppins"/>
                <a:sym typeface="Poppins"/>
              </a:rPr>
              <a:t>einem</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Institut</a:t>
            </a:r>
            <a:r>
              <a:rPr lang="en-US" sz="1303" dirty="0">
                <a:solidFill>
                  <a:srgbClr val="000000"/>
                </a:solidFill>
                <a:latin typeface="Poppins"/>
                <a:ea typeface="Poppins"/>
                <a:cs typeface="Poppins"/>
                <a:sym typeface="Poppins"/>
              </a:rPr>
              <a:t> in Brüssel, </a:t>
            </a:r>
            <a:r>
              <a:rPr lang="en-US" sz="1303" dirty="0" err="1">
                <a:solidFill>
                  <a:srgbClr val="000000"/>
                </a:solidFill>
                <a:latin typeface="Poppins"/>
                <a:ea typeface="Poppins"/>
                <a:cs typeface="Poppins"/>
                <a:sym typeface="Poppins"/>
              </a:rPr>
              <a:t>zur</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Einbeziehung</a:t>
            </a:r>
            <a:r>
              <a:rPr lang="en-US" sz="1303" dirty="0">
                <a:solidFill>
                  <a:srgbClr val="000000"/>
                </a:solidFill>
                <a:latin typeface="Poppins"/>
                <a:ea typeface="Poppins"/>
                <a:cs typeface="Poppins"/>
                <a:sym typeface="Poppins"/>
              </a:rPr>
              <a:t> von KI in den Job-Matching-</a:t>
            </a:r>
            <a:r>
              <a:rPr lang="en-US" sz="1303" dirty="0" err="1">
                <a:solidFill>
                  <a:srgbClr val="000000"/>
                </a:solidFill>
                <a:latin typeface="Poppins"/>
                <a:ea typeface="Poppins"/>
                <a:cs typeface="Poppins"/>
                <a:sym typeface="Poppins"/>
              </a:rPr>
              <a:t>Prozess</a:t>
            </a:r>
            <a:r>
              <a:rPr lang="en-US" sz="1303" dirty="0">
                <a:solidFill>
                  <a:srgbClr val="000000"/>
                </a:solidFill>
                <a:latin typeface="Poppins"/>
                <a:ea typeface="Poppins"/>
                <a:cs typeface="Poppins"/>
                <a:sym typeface="Poppins"/>
              </a:rPr>
              <a:t>, um </a:t>
            </a:r>
            <a:r>
              <a:rPr lang="en-US" sz="1303" dirty="0" err="1">
                <a:solidFill>
                  <a:srgbClr val="000000"/>
                </a:solidFill>
                <a:latin typeface="Poppins"/>
                <a:ea typeface="Poppins"/>
                <a:cs typeface="Poppins"/>
                <a:sym typeface="Poppins"/>
              </a:rPr>
              <a:t>sowohl</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Arbeitsuchenden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als</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auch</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Arbeitgebern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Beschäftigungslösungen</a:t>
            </a:r>
            <a:r>
              <a:rPr lang="en-US" sz="1303" dirty="0">
                <a:solidFill>
                  <a:srgbClr val="000000"/>
                </a:solidFill>
                <a:latin typeface="Poppins"/>
                <a:ea typeface="Poppins"/>
                <a:cs typeface="Poppins"/>
                <a:sym typeface="Poppins"/>
              </a:rPr>
              <a:t> </a:t>
            </a:r>
            <a:r>
              <a:rPr lang="en-US" sz="1303" dirty="0" err="1">
                <a:solidFill>
                  <a:srgbClr val="000000"/>
                </a:solidFill>
                <a:latin typeface="Poppins"/>
                <a:ea typeface="Poppins"/>
                <a:cs typeface="Poppins"/>
                <a:sym typeface="Poppins"/>
              </a:rPr>
              <a:t>anzubieten</a:t>
            </a:r>
            <a:r>
              <a:rPr lang="en-US" sz="1303" dirty="0">
                <a:solidFill>
                  <a:srgbClr val="000000"/>
                </a:solidFill>
                <a:latin typeface="Poppins"/>
                <a:ea typeface="Poppins"/>
                <a:cs typeface="Poppins"/>
                <a:sym typeface="Poppins"/>
              </a:rPr>
              <a:t>. (FARI, 2022)</a:t>
            </a:r>
          </a:p>
        </p:txBody>
      </p:sp>
      <p:sp>
        <p:nvSpPr>
          <p:cNvPr id="20" name="TextBox 20"/>
          <p:cNvSpPr txBox="1"/>
          <p:nvPr/>
        </p:nvSpPr>
        <p:spPr>
          <a:xfrm>
            <a:off x="1066800" y="5458669"/>
            <a:ext cx="5278492" cy="4304255"/>
          </a:xfrm>
          <a:prstGeom prst="rect">
            <a:avLst/>
          </a:prstGeom>
        </p:spPr>
        <p:txBody>
          <a:bodyPr wrap="square" lIns="0" tIns="0" rIns="0" bIns="0" rtlCol="0" anchor="t">
            <a:spAutoFit/>
          </a:bodyPr>
          <a:lstStyle/>
          <a:p>
            <a:pPr algn="l">
              <a:lnSpc>
                <a:spcPts val="1560"/>
              </a:lnSpc>
            </a:pPr>
            <a:r>
              <a:rPr lang="en-US" sz="1300" dirty="0">
                <a:solidFill>
                  <a:srgbClr val="000000"/>
                </a:solidFill>
                <a:latin typeface="Poppins"/>
                <a:ea typeface="Poppins"/>
                <a:cs typeface="Poppins"/>
                <a:sym typeface="Poppins"/>
              </a:rPr>
              <a:t>Die </a:t>
            </a:r>
            <a:r>
              <a:rPr lang="en-US" sz="1300" dirty="0" err="1">
                <a:solidFill>
                  <a:srgbClr val="000000"/>
                </a:solidFill>
                <a:latin typeface="Poppins"/>
                <a:ea typeface="Poppins"/>
                <a:cs typeface="Poppins"/>
                <a:sym typeface="Poppins"/>
              </a:rPr>
              <a:t>österreichische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Arbeitsmarktagentur</a:t>
            </a:r>
            <a:r>
              <a:rPr lang="en-US" sz="1300" dirty="0">
                <a:solidFill>
                  <a:srgbClr val="000000"/>
                </a:solidFill>
                <a:latin typeface="Poppins"/>
                <a:ea typeface="Poppins"/>
                <a:cs typeface="Poppins"/>
                <a:sym typeface="Poppins"/>
              </a:rPr>
              <a:t> hat </a:t>
            </a:r>
            <a:r>
              <a:rPr lang="en-US" sz="1300" dirty="0" err="1">
                <a:solidFill>
                  <a:srgbClr val="000000"/>
                </a:solidFill>
                <a:latin typeface="Poppins"/>
                <a:ea typeface="Poppins"/>
                <a:cs typeface="Poppins"/>
                <a:sym typeface="Poppins"/>
              </a:rPr>
              <a:t>einen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Algorithmus</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implementiert</a:t>
            </a:r>
            <a:r>
              <a:rPr lang="en-US" sz="1300" dirty="0">
                <a:solidFill>
                  <a:srgbClr val="000000"/>
                </a:solidFill>
                <a:latin typeface="Poppins"/>
                <a:ea typeface="Poppins"/>
                <a:cs typeface="Poppins"/>
                <a:sym typeface="Poppins"/>
              </a:rPr>
              <a:t>, der die </a:t>
            </a:r>
            <a:r>
              <a:rPr lang="en-US" sz="1300" dirty="0" err="1">
                <a:solidFill>
                  <a:srgbClr val="000000"/>
                </a:solidFill>
                <a:latin typeface="Poppins"/>
                <a:ea typeface="Poppins"/>
                <a:cs typeface="Poppins"/>
                <a:sym typeface="Poppins"/>
              </a:rPr>
              <a:t>Arbeitssuchenden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im</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Wesentlichen</a:t>
            </a:r>
            <a:r>
              <a:rPr lang="en-US" sz="1300" dirty="0">
                <a:solidFill>
                  <a:srgbClr val="000000"/>
                </a:solidFill>
                <a:latin typeface="Poppins"/>
                <a:ea typeface="Poppins"/>
                <a:cs typeface="Poppins"/>
                <a:sym typeface="Poppins"/>
              </a:rPr>
              <a:t> in </a:t>
            </a:r>
            <a:r>
              <a:rPr lang="en-US" sz="1300" dirty="0" err="1">
                <a:solidFill>
                  <a:srgbClr val="000000"/>
                </a:solidFill>
                <a:latin typeface="Poppins"/>
                <a:ea typeface="Poppins"/>
                <a:cs typeface="Poppins"/>
                <a:sym typeface="Poppins"/>
              </a:rPr>
              <a:t>drei</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Kategorien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einteilt</a:t>
            </a:r>
            <a:r>
              <a:rPr lang="en-US" sz="1300" dirty="0">
                <a:solidFill>
                  <a:srgbClr val="000000"/>
                </a:solidFill>
                <a:latin typeface="Poppins"/>
                <a:ea typeface="Poppins"/>
                <a:cs typeface="Poppins"/>
                <a:sym typeface="Poppins"/>
              </a:rPr>
              <a:t>, je </a:t>
            </a:r>
            <a:r>
              <a:rPr lang="en-US" sz="1300" dirty="0" err="1">
                <a:solidFill>
                  <a:srgbClr val="000000"/>
                </a:solidFill>
                <a:latin typeface="Poppins"/>
                <a:ea typeface="Poppins"/>
                <a:cs typeface="Poppins"/>
                <a:sym typeface="Poppins"/>
              </a:rPr>
              <a:t>nach</a:t>
            </a:r>
            <a:r>
              <a:rPr lang="en-US" sz="1300" dirty="0">
                <a:solidFill>
                  <a:srgbClr val="000000"/>
                </a:solidFill>
                <a:latin typeface="Poppins"/>
                <a:ea typeface="Poppins"/>
                <a:cs typeface="Poppins"/>
                <a:sym typeface="Poppins"/>
              </a:rPr>
              <a:t> der </a:t>
            </a:r>
            <a:r>
              <a:rPr lang="en-US" sz="1300" dirty="0" err="1">
                <a:solidFill>
                  <a:srgbClr val="000000"/>
                </a:solidFill>
                <a:latin typeface="Poppins"/>
                <a:ea typeface="Poppins"/>
                <a:cs typeface="Poppins"/>
                <a:sym typeface="Poppins"/>
              </a:rPr>
              <a:t>Wahrscheinlichkeit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innerhalb</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eines</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bestimmten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Zeitraums</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einen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Arbeitsplatz</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zu</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finden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Allhutter</a:t>
            </a:r>
            <a:r>
              <a:rPr lang="en-US" sz="1300" dirty="0">
                <a:solidFill>
                  <a:srgbClr val="000000"/>
                </a:solidFill>
                <a:latin typeface="Poppins"/>
                <a:ea typeface="Poppins"/>
                <a:cs typeface="Poppins"/>
                <a:sym typeface="Poppins"/>
              </a:rPr>
              <a:t> et al., 2020). Das Modell </a:t>
            </a:r>
            <a:r>
              <a:rPr lang="en-US" sz="1300" dirty="0" err="1">
                <a:solidFill>
                  <a:srgbClr val="000000"/>
                </a:solidFill>
                <a:latin typeface="Poppins"/>
                <a:ea typeface="Poppins"/>
                <a:cs typeface="Poppins"/>
                <a:sym typeface="Poppins"/>
              </a:rPr>
              <a:t>umfasste</a:t>
            </a:r>
            <a:r>
              <a:rPr lang="en-US" sz="1300" dirty="0">
                <a:solidFill>
                  <a:srgbClr val="000000"/>
                </a:solidFill>
                <a:latin typeface="Poppins"/>
                <a:ea typeface="Poppins"/>
                <a:cs typeface="Poppins"/>
                <a:sym typeface="Poppins"/>
              </a:rPr>
              <a:t> vier Typen von </a:t>
            </a:r>
            <a:r>
              <a:rPr lang="en-US" sz="1300" dirty="0" err="1">
                <a:solidFill>
                  <a:srgbClr val="000000"/>
                </a:solidFill>
                <a:latin typeface="Poppins"/>
                <a:ea typeface="Poppins"/>
                <a:cs typeface="Poppins"/>
                <a:sym typeface="Poppins"/>
              </a:rPr>
              <a:t>Arbeitssuchenden</a:t>
            </a:r>
            <a:r>
              <a:rPr lang="en-US" sz="1300" dirty="0">
                <a:solidFill>
                  <a:srgbClr val="000000"/>
                </a:solidFill>
                <a:latin typeface="Poppins"/>
                <a:ea typeface="Poppins"/>
                <a:cs typeface="Poppins"/>
                <a:sym typeface="Poppins"/>
              </a:rPr>
              <a:t>: </a:t>
            </a:r>
          </a:p>
          <a:p>
            <a:pPr algn="l">
              <a:lnSpc>
                <a:spcPts val="1560"/>
              </a:lnSpc>
            </a:pPr>
            <a:endParaRPr lang="en-US" sz="1300" dirty="0">
              <a:solidFill>
                <a:srgbClr val="000000"/>
              </a:solidFill>
              <a:latin typeface="Poppins"/>
              <a:ea typeface="Poppins"/>
              <a:cs typeface="Poppins"/>
              <a:sym typeface="Poppins"/>
            </a:endParaRPr>
          </a:p>
          <a:p>
            <a:pPr marL="280671" lvl="1" indent="-140336" algn="l">
              <a:lnSpc>
                <a:spcPts val="1560"/>
              </a:lnSpc>
              <a:buFont typeface="Arial"/>
              <a:buChar char="•"/>
            </a:pPr>
            <a:r>
              <a:rPr lang="en-US" sz="1300" dirty="0" err="1">
                <a:solidFill>
                  <a:srgbClr val="000000"/>
                </a:solidFill>
                <a:latin typeface="Poppins"/>
                <a:ea typeface="Poppins"/>
                <a:cs typeface="Poppins"/>
                <a:sym typeface="Poppins"/>
              </a:rPr>
              <a:t>Arbeitssuchende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mit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einer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vollständigen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Beschäftigungshistorie</a:t>
            </a:r>
            <a:r>
              <a:rPr lang="en-US" sz="1300" dirty="0">
                <a:solidFill>
                  <a:srgbClr val="000000"/>
                </a:solidFill>
                <a:latin typeface="Poppins"/>
                <a:ea typeface="Poppins"/>
                <a:cs typeface="Poppins"/>
                <a:sym typeface="Poppins"/>
              </a:rPr>
              <a:t> von 4 Jahren </a:t>
            </a:r>
            <a:r>
              <a:rPr lang="en-US" sz="1300" dirty="0" err="1">
                <a:solidFill>
                  <a:srgbClr val="000000"/>
                </a:solidFill>
                <a:latin typeface="Poppins"/>
                <a:ea typeface="Poppins"/>
                <a:cs typeface="Poppins"/>
                <a:sym typeface="Poppins"/>
              </a:rPr>
              <a:t>vor</a:t>
            </a:r>
            <a:r>
              <a:rPr lang="en-US" sz="1300" dirty="0">
                <a:solidFill>
                  <a:srgbClr val="000000"/>
                </a:solidFill>
                <a:latin typeface="Poppins"/>
                <a:ea typeface="Poppins"/>
                <a:cs typeface="Poppins"/>
                <a:sym typeface="Poppins"/>
              </a:rPr>
              <a:t> der </a:t>
            </a:r>
            <a:r>
              <a:rPr lang="en-US" sz="1300" dirty="0" err="1">
                <a:solidFill>
                  <a:srgbClr val="000000"/>
                </a:solidFill>
                <a:latin typeface="Poppins"/>
                <a:ea typeface="Poppins"/>
                <a:cs typeface="Poppins"/>
                <a:sym typeface="Poppins"/>
              </a:rPr>
              <a:t>Modellgenerierung</a:t>
            </a:r>
            <a:r>
              <a:rPr lang="en-US" sz="1300" dirty="0">
                <a:solidFill>
                  <a:srgbClr val="000000"/>
                </a:solidFill>
                <a:latin typeface="Poppins"/>
                <a:ea typeface="Poppins"/>
                <a:cs typeface="Poppins"/>
                <a:sym typeface="Poppins"/>
              </a:rPr>
              <a:t> </a:t>
            </a:r>
          </a:p>
          <a:p>
            <a:pPr marL="280671" lvl="1" indent="-140336" algn="l">
              <a:lnSpc>
                <a:spcPts val="1560"/>
              </a:lnSpc>
              <a:buFont typeface="Arial"/>
              <a:buChar char="•"/>
            </a:pPr>
            <a:r>
              <a:rPr lang="en-US" sz="1300" dirty="0" err="1">
                <a:solidFill>
                  <a:srgbClr val="000000"/>
                </a:solidFill>
                <a:latin typeface="Poppins"/>
                <a:ea typeface="Poppins"/>
                <a:cs typeface="Poppins"/>
                <a:sym typeface="Poppins"/>
              </a:rPr>
              <a:t>Arbeitssuchende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mit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einer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unvollständigen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oder</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fragmentierten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Beschäftigungsgeschichte</a:t>
            </a:r>
            <a:r>
              <a:rPr lang="en-US" sz="1300" dirty="0">
                <a:solidFill>
                  <a:srgbClr val="000000"/>
                </a:solidFill>
                <a:latin typeface="Poppins"/>
                <a:ea typeface="Poppins"/>
                <a:cs typeface="Poppins"/>
                <a:sym typeface="Poppins"/>
              </a:rPr>
              <a:t> </a:t>
            </a:r>
          </a:p>
          <a:p>
            <a:pPr marL="280671" lvl="1" indent="-140336" algn="l">
              <a:lnSpc>
                <a:spcPts val="1560"/>
              </a:lnSpc>
              <a:buFont typeface="Arial"/>
              <a:buChar char="•"/>
            </a:pPr>
            <a:r>
              <a:rPr lang="en-US" sz="1300" dirty="0" err="1">
                <a:solidFill>
                  <a:srgbClr val="000000"/>
                </a:solidFill>
                <a:latin typeface="Poppins"/>
                <a:ea typeface="Poppins"/>
                <a:cs typeface="Poppins"/>
                <a:sym typeface="Poppins"/>
              </a:rPr>
              <a:t>Arbeitsuchende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mit</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Migrationshintergrund</a:t>
            </a:r>
            <a:r>
              <a:rPr lang="en-US" sz="1300" dirty="0">
                <a:solidFill>
                  <a:srgbClr val="000000"/>
                </a:solidFill>
                <a:latin typeface="Poppins"/>
                <a:ea typeface="Poppins"/>
                <a:cs typeface="Poppins"/>
                <a:sym typeface="Poppins"/>
              </a:rPr>
              <a:t>" </a:t>
            </a:r>
          </a:p>
          <a:p>
            <a:pPr marL="280671" lvl="1" indent="-140336" algn="l">
              <a:lnSpc>
                <a:spcPts val="1560"/>
              </a:lnSpc>
              <a:buFont typeface="Arial"/>
              <a:buChar char="•"/>
            </a:pPr>
            <a:r>
              <a:rPr lang="en-US" sz="1300" dirty="0">
                <a:solidFill>
                  <a:srgbClr val="000000"/>
                </a:solidFill>
                <a:latin typeface="Poppins"/>
                <a:ea typeface="Poppins"/>
                <a:cs typeface="Poppins"/>
                <a:sym typeface="Poppins"/>
              </a:rPr>
              <a:t>Junge </a:t>
            </a:r>
            <a:r>
              <a:rPr lang="en-US" sz="1300" dirty="0" err="1">
                <a:solidFill>
                  <a:srgbClr val="000000"/>
                </a:solidFill>
                <a:latin typeface="Poppins"/>
                <a:ea typeface="Poppins"/>
                <a:cs typeface="Poppins"/>
                <a:sym typeface="Poppins"/>
              </a:rPr>
              <a:t>Erwachsene</a:t>
            </a:r>
            <a:endParaRPr lang="en-US" sz="1300" dirty="0">
              <a:solidFill>
                <a:srgbClr val="000000"/>
              </a:solidFill>
              <a:latin typeface="Poppins"/>
              <a:ea typeface="Poppins"/>
              <a:cs typeface="Poppins"/>
              <a:sym typeface="Poppins"/>
            </a:endParaRPr>
          </a:p>
          <a:p>
            <a:pPr algn="l">
              <a:lnSpc>
                <a:spcPts val="1560"/>
              </a:lnSpc>
            </a:pPr>
            <a:endParaRPr lang="en-US" sz="1300" dirty="0">
              <a:solidFill>
                <a:srgbClr val="000000"/>
              </a:solidFill>
              <a:latin typeface="Poppins"/>
              <a:ea typeface="Poppins"/>
              <a:cs typeface="Poppins"/>
              <a:sym typeface="Poppins"/>
            </a:endParaRPr>
          </a:p>
          <a:p>
            <a:pPr algn="l">
              <a:lnSpc>
                <a:spcPts val="1560"/>
              </a:lnSpc>
            </a:pPr>
            <a:r>
              <a:rPr lang="en-US" sz="1300" dirty="0">
                <a:solidFill>
                  <a:srgbClr val="000000"/>
                </a:solidFill>
                <a:latin typeface="Poppins"/>
                <a:ea typeface="Poppins"/>
                <a:cs typeface="Poppins"/>
                <a:sym typeface="Poppins"/>
              </a:rPr>
              <a:t>Trotz seines </a:t>
            </a:r>
            <a:r>
              <a:rPr lang="en-US" sz="1300" dirty="0" err="1">
                <a:solidFill>
                  <a:srgbClr val="000000"/>
                </a:solidFill>
                <a:latin typeface="Poppins"/>
                <a:ea typeface="Poppins"/>
                <a:cs typeface="Poppins"/>
                <a:sym typeface="Poppins"/>
              </a:rPr>
              <a:t>Potenzials</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insbesondere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bei</a:t>
            </a:r>
            <a:r>
              <a:rPr lang="en-US" sz="1300" dirty="0">
                <a:solidFill>
                  <a:srgbClr val="000000"/>
                </a:solidFill>
                <a:latin typeface="Poppins"/>
                <a:ea typeface="Poppins"/>
                <a:cs typeface="Poppins"/>
                <a:sym typeface="Poppins"/>
              </a:rPr>
              <a:t> der </a:t>
            </a:r>
            <a:r>
              <a:rPr lang="en-US" sz="1300" dirty="0" err="1">
                <a:solidFill>
                  <a:srgbClr val="000000"/>
                </a:solidFill>
                <a:latin typeface="Poppins"/>
                <a:ea typeface="Poppins"/>
                <a:cs typeface="Poppins"/>
                <a:sym typeface="Poppins"/>
              </a:rPr>
              <a:t>Identifizierung</a:t>
            </a:r>
            <a:r>
              <a:rPr lang="en-US" sz="1300" dirty="0">
                <a:solidFill>
                  <a:srgbClr val="000000"/>
                </a:solidFill>
                <a:latin typeface="Poppins"/>
                <a:ea typeface="Poppins"/>
                <a:cs typeface="Poppins"/>
                <a:sym typeface="Poppins"/>
              </a:rPr>
              <a:t> und </a:t>
            </a:r>
            <a:r>
              <a:rPr lang="en-US" sz="1300" dirty="0" err="1">
                <a:solidFill>
                  <a:srgbClr val="000000"/>
                </a:solidFill>
                <a:latin typeface="Poppins"/>
                <a:ea typeface="Poppins"/>
                <a:cs typeface="Poppins"/>
                <a:sym typeface="Poppins"/>
              </a:rPr>
              <a:t>Unterstützung</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gefährdeter</a:t>
            </a:r>
            <a:r>
              <a:rPr lang="en-US" sz="1300" dirty="0">
                <a:solidFill>
                  <a:srgbClr val="000000"/>
                </a:solidFill>
                <a:latin typeface="Poppins"/>
                <a:ea typeface="Poppins"/>
                <a:cs typeface="Poppins"/>
                <a:sym typeface="Poppins"/>
              </a:rPr>
              <a:t> Gruppen </a:t>
            </a:r>
            <a:r>
              <a:rPr lang="en-US" sz="1300" dirty="0" err="1">
                <a:solidFill>
                  <a:srgbClr val="000000"/>
                </a:solidFill>
                <a:latin typeface="Poppins"/>
                <a:ea typeface="Poppins"/>
                <a:cs typeface="Poppins"/>
                <a:sym typeface="Poppins"/>
              </a:rPr>
              <a:t>wie</a:t>
            </a:r>
            <a:r>
              <a:rPr lang="en-US" sz="1300" dirty="0">
                <a:solidFill>
                  <a:srgbClr val="000000"/>
                </a:solidFill>
                <a:latin typeface="Poppins"/>
                <a:ea typeface="Poppins"/>
                <a:cs typeface="Poppins"/>
                <a:sym typeface="Poppins"/>
              </a:rPr>
              <a:t> NEETs und </a:t>
            </a:r>
            <a:r>
              <a:rPr lang="en-US" sz="1300" dirty="0" err="1">
                <a:solidFill>
                  <a:srgbClr val="000000"/>
                </a:solidFill>
                <a:latin typeface="Poppins"/>
                <a:ea typeface="Poppins"/>
                <a:cs typeface="Poppins"/>
                <a:sym typeface="Poppins"/>
              </a:rPr>
              <a:t>Randgruppen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stieß</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ein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solches</a:t>
            </a:r>
            <a:r>
              <a:rPr lang="en-US" sz="1300" dirty="0">
                <a:solidFill>
                  <a:srgbClr val="000000"/>
                </a:solidFill>
                <a:latin typeface="Poppins"/>
                <a:ea typeface="Poppins"/>
                <a:cs typeface="Poppins"/>
                <a:sym typeface="Poppins"/>
              </a:rPr>
              <a:t> System </a:t>
            </a:r>
            <a:r>
              <a:rPr lang="en-US" sz="1300" dirty="0" err="1">
                <a:solidFill>
                  <a:srgbClr val="000000"/>
                </a:solidFill>
                <a:latin typeface="Poppins"/>
                <a:ea typeface="Poppins"/>
                <a:cs typeface="Poppins"/>
                <a:sym typeface="Poppins"/>
              </a:rPr>
              <a:t>aufgrund</a:t>
            </a:r>
            <a:r>
              <a:rPr lang="en-US" sz="1300" dirty="0">
                <a:solidFill>
                  <a:srgbClr val="000000"/>
                </a:solidFill>
                <a:latin typeface="Poppins"/>
                <a:ea typeface="Poppins"/>
                <a:cs typeface="Poppins"/>
                <a:sym typeface="Poppins"/>
              </a:rPr>
              <a:t> von </a:t>
            </a:r>
            <a:r>
              <a:rPr lang="en-US" sz="1300" dirty="0" err="1">
                <a:solidFill>
                  <a:srgbClr val="000000"/>
                </a:solidFill>
                <a:latin typeface="Poppins"/>
                <a:ea typeface="Poppins"/>
                <a:cs typeface="Poppins"/>
                <a:sym typeface="Poppins"/>
              </a:rPr>
              <a:t>Bedenken</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hinsichtlich</a:t>
            </a:r>
            <a:r>
              <a:rPr lang="en-US" sz="1300" dirty="0">
                <a:solidFill>
                  <a:srgbClr val="000000"/>
                </a:solidFill>
                <a:latin typeface="Poppins"/>
                <a:ea typeface="Poppins"/>
                <a:cs typeface="Poppins"/>
                <a:sym typeface="Poppins"/>
              </a:rPr>
              <a:t> des </a:t>
            </a:r>
            <a:r>
              <a:rPr lang="en-US" sz="1300" dirty="0" err="1">
                <a:solidFill>
                  <a:srgbClr val="000000"/>
                </a:solidFill>
                <a:latin typeface="Poppins"/>
                <a:ea typeface="Poppins"/>
                <a:cs typeface="Poppins"/>
                <a:sym typeface="Poppins"/>
              </a:rPr>
              <a:t>Datenschutzes</a:t>
            </a:r>
            <a:r>
              <a:rPr lang="en-US" sz="1300" dirty="0">
                <a:solidFill>
                  <a:srgbClr val="000000"/>
                </a:solidFill>
                <a:latin typeface="Poppins"/>
                <a:ea typeface="Poppins"/>
                <a:cs typeface="Poppins"/>
                <a:sym typeface="Poppins"/>
              </a:rPr>
              <a:t> und der </a:t>
            </a:r>
            <a:r>
              <a:rPr lang="en-US" sz="1300" dirty="0" err="1">
                <a:solidFill>
                  <a:srgbClr val="000000"/>
                </a:solidFill>
                <a:latin typeface="Poppins"/>
                <a:ea typeface="Poppins"/>
                <a:cs typeface="Poppins"/>
                <a:sym typeface="Poppins"/>
              </a:rPr>
              <a:t>Legitimität</a:t>
            </a:r>
            <a:r>
              <a:rPr lang="en-US" sz="1300" dirty="0">
                <a:solidFill>
                  <a:srgbClr val="000000"/>
                </a:solidFill>
                <a:latin typeface="Poppins"/>
                <a:ea typeface="Poppins"/>
                <a:cs typeface="Poppins"/>
                <a:sym typeface="Poppins"/>
              </a:rPr>
              <a:t> an seine </a:t>
            </a:r>
            <a:r>
              <a:rPr lang="en-US" sz="1300" dirty="0" err="1">
                <a:solidFill>
                  <a:srgbClr val="000000"/>
                </a:solidFill>
                <a:latin typeface="Poppins"/>
                <a:ea typeface="Poppins"/>
                <a:cs typeface="Poppins"/>
                <a:sym typeface="Poppins"/>
              </a:rPr>
              <a:t>Grenzen</a:t>
            </a:r>
            <a:r>
              <a:rPr lang="en-US" sz="1300" dirty="0">
                <a:solidFill>
                  <a:srgbClr val="000000"/>
                </a:solidFill>
                <a:latin typeface="Poppins"/>
                <a:ea typeface="Poppins"/>
                <a:cs typeface="Poppins"/>
                <a:sym typeface="Poppins"/>
              </a:rPr>
              <a:t>, was </a:t>
            </a:r>
            <a:r>
              <a:rPr lang="en-US" sz="1300" dirty="0" err="1">
                <a:solidFill>
                  <a:srgbClr val="000000"/>
                </a:solidFill>
                <a:latin typeface="Poppins"/>
                <a:ea typeface="Poppins"/>
                <a:cs typeface="Poppins"/>
                <a:sym typeface="Poppins"/>
              </a:rPr>
              <a:t>dazu</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führte</a:t>
            </a:r>
            <a:r>
              <a:rPr lang="en-US" sz="1300" dirty="0">
                <a:solidFill>
                  <a:srgbClr val="000000"/>
                </a:solidFill>
                <a:latin typeface="Poppins"/>
                <a:ea typeface="Poppins"/>
                <a:cs typeface="Poppins"/>
                <a:sym typeface="Poppins"/>
              </a:rPr>
              <a:t>, </a:t>
            </a:r>
            <a:r>
              <a:rPr lang="en-US" sz="1300" dirty="0" err="1">
                <a:solidFill>
                  <a:srgbClr val="000000"/>
                </a:solidFill>
                <a:latin typeface="Poppins"/>
                <a:ea typeface="Poppins"/>
                <a:cs typeface="Poppins"/>
                <a:sym typeface="Poppins"/>
              </a:rPr>
              <a:t>dass</a:t>
            </a:r>
            <a:r>
              <a:rPr lang="en-US" sz="1300" dirty="0">
                <a:solidFill>
                  <a:srgbClr val="000000"/>
                </a:solidFill>
                <a:latin typeface="Poppins"/>
                <a:ea typeface="Poppins"/>
                <a:cs typeface="Poppins"/>
                <a:sym typeface="Poppins"/>
              </a:rPr>
              <a:t> es </a:t>
            </a:r>
            <a:r>
              <a:rPr lang="en-US" sz="1300" dirty="0" err="1">
                <a:solidFill>
                  <a:srgbClr val="000000"/>
                </a:solidFill>
                <a:latin typeface="Poppins"/>
                <a:ea typeface="Poppins"/>
                <a:cs typeface="Poppins"/>
                <a:sym typeface="Poppins"/>
              </a:rPr>
              <a:t>nur</a:t>
            </a:r>
            <a:r>
              <a:rPr lang="en-US" sz="1300" dirty="0">
                <a:solidFill>
                  <a:srgbClr val="000000"/>
                </a:solidFill>
                <a:latin typeface="Poppins"/>
                <a:ea typeface="Poppins"/>
                <a:cs typeface="Poppins"/>
                <a:sym typeface="Poppins"/>
              </a:rPr>
              <a:t> von </a:t>
            </a:r>
            <a:r>
              <a:rPr lang="en-US" sz="1300" dirty="0" err="1">
                <a:solidFill>
                  <a:srgbClr val="000000"/>
                </a:solidFill>
                <a:latin typeface="Poppins"/>
                <a:ea typeface="Poppins"/>
                <a:cs typeface="Poppins"/>
                <a:sym typeface="Poppins"/>
              </a:rPr>
              <a:t>kurzer</a:t>
            </a:r>
            <a:r>
              <a:rPr lang="en-US" sz="1300" dirty="0">
                <a:solidFill>
                  <a:srgbClr val="000000"/>
                </a:solidFill>
                <a:latin typeface="Poppins"/>
                <a:ea typeface="Poppins"/>
                <a:cs typeface="Poppins"/>
                <a:sym typeface="Poppins"/>
              </a:rPr>
              <a:t> Dauer war. </a:t>
            </a:r>
          </a:p>
          <a:p>
            <a:pPr algn="l">
              <a:lnSpc>
                <a:spcPts val="1560"/>
              </a:lnSpc>
            </a:pPr>
            <a:endParaRPr lang="en-US" sz="1300" dirty="0">
              <a:solidFill>
                <a:srgbClr val="000000"/>
              </a:solidFill>
              <a:latin typeface="Poppins"/>
              <a:ea typeface="Poppins"/>
              <a:cs typeface="Poppins"/>
              <a:sym typeface="Poppins"/>
            </a:endParaRPr>
          </a:p>
        </p:txBody>
      </p:sp>
      <p:sp>
        <p:nvSpPr>
          <p:cNvPr id="21" name="Freeform 21"/>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2" name="Freeform 2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3" name="Freeform 23"/>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nvGrpSpPr>
          <p:cNvPr id="24" name="Group 24"/>
          <p:cNvGrpSpPr/>
          <p:nvPr/>
        </p:nvGrpSpPr>
        <p:grpSpPr>
          <a:xfrm>
            <a:off x="-1352432" y="9997450"/>
            <a:ext cx="20973813" cy="734301"/>
            <a:chOff x="0" y="0"/>
            <a:chExt cx="11607985" cy="406400"/>
          </a:xfrm>
        </p:grpSpPr>
        <p:sp>
          <p:nvSpPr>
            <p:cNvPr id="25" name="Freeform 2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6" name="TextBox 2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3231335" y="368709"/>
            <a:ext cx="12039034" cy="626110"/>
          </a:xfrm>
          <a:prstGeom prst="rect">
            <a:avLst/>
          </a:prstGeom>
        </p:spPr>
        <p:txBody>
          <a:bodyPr lIns="0" tIns="0" rIns="0" bIns="0" rtlCol="0" anchor="t">
            <a:spAutoFit/>
          </a:bodyPr>
          <a:lstStyle/>
          <a:p>
            <a:pPr algn="ctr">
              <a:lnSpc>
                <a:spcPts val="4519"/>
              </a:lnSpc>
            </a:pPr>
            <a:r>
              <a:rPr lang="en-US" sz="3999" b="1" spc="-119">
                <a:solidFill>
                  <a:srgbClr val="000000"/>
                </a:solidFill>
                <a:latin typeface="Poppins Bold"/>
                <a:ea typeface="Poppins Bold"/>
                <a:cs typeface="Poppins Bold"/>
                <a:sym typeface="Poppins Bold"/>
              </a:rPr>
              <a:t>3.3 Andere Institutionen </a:t>
            </a:r>
          </a:p>
        </p:txBody>
      </p:sp>
      <p:sp>
        <p:nvSpPr>
          <p:cNvPr id="28" name="TextBox 28"/>
          <p:cNvSpPr txBox="1"/>
          <p:nvPr/>
        </p:nvSpPr>
        <p:spPr>
          <a:xfrm>
            <a:off x="3527850" y="1401496"/>
            <a:ext cx="11496529" cy="2693045"/>
          </a:xfrm>
          <a:prstGeom prst="rect">
            <a:avLst/>
          </a:prstGeom>
        </p:spPr>
        <p:txBody>
          <a:bodyPr lIns="0" tIns="0" rIns="0" bIns="0" rtlCol="0" anchor="t">
            <a:spAutoFit/>
          </a:bodyPr>
          <a:lstStyle/>
          <a:p>
            <a:pPr algn="l">
              <a:lnSpc>
                <a:spcPts val="2052"/>
              </a:lnSpc>
            </a:pPr>
            <a:r>
              <a:rPr lang="en-US" sz="1800" dirty="0">
                <a:solidFill>
                  <a:srgbClr val="000000"/>
                </a:solidFill>
                <a:latin typeface="Poppins"/>
                <a:ea typeface="Poppins"/>
                <a:cs typeface="Poppins"/>
                <a:sym typeface="Poppins"/>
              </a:rPr>
              <a:t>Es </a:t>
            </a:r>
            <a:r>
              <a:rPr lang="en-US" sz="1800" dirty="0" err="1">
                <a:solidFill>
                  <a:srgbClr val="000000"/>
                </a:solidFill>
                <a:latin typeface="Poppins"/>
                <a:ea typeface="Poppins"/>
                <a:cs typeface="Poppins"/>
                <a:sym typeface="Poppins"/>
              </a:rPr>
              <a:t>gibt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viele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Vermittler</a:t>
            </a:r>
            <a:r>
              <a:rPr lang="en-US" sz="1800" dirty="0">
                <a:solidFill>
                  <a:srgbClr val="000000"/>
                </a:solidFill>
                <a:latin typeface="Poppins"/>
                <a:ea typeface="Poppins"/>
                <a:cs typeface="Poppins"/>
                <a:sym typeface="Poppins"/>
              </a:rPr>
              <a:t> in </a:t>
            </a:r>
            <a:r>
              <a:rPr lang="en-US" sz="1800" dirty="0" err="1">
                <a:solidFill>
                  <a:srgbClr val="000000"/>
                </a:solidFill>
                <a:latin typeface="Poppins"/>
                <a:ea typeface="Poppins"/>
                <a:cs typeface="Poppins"/>
                <a:sym typeface="Poppins"/>
              </a:rPr>
              <a:t>diesem</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Bereich</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wie</a:t>
            </a:r>
            <a:r>
              <a:rPr lang="en-US" sz="1800" dirty="0">
                <a:solidFill>
                  <a:srgbClr val="000000"/>
                </a:solidFill>
                <a:latin typeface="Poppins"/>
                <a:ea typeface="Poppins"/>
                <a:cs typeface="Poppins"/>
                <a:sym typeface="Poppins"/>
              </a:rPr>
              <a:t> z. B. </a:t>
            </a:r>
            <a:r>
              <a:rPr lang="en-US" sz="1800" dirty="0" err="1">
                <a:solidFill>
                  <a:srgbClr val="000000"/>
                </a:solidFill>
                <a:latin typeface="Poppins"/>
                <a:ea typeface="Poppins"/>
                <a:cs typeface="Poppins"/>
                <a:sym typeface="Poppins"/>
              </a:rPr>
              <a:t>Jobplattformen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oder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Arbeitsmarktagenturen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deren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Hauptaufgabe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darin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besteht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Qualifikationen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mit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Beschäftigungsmöglichkeiten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abzugleichen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Diese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Einrichtungen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verfügen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über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umfangreiche</a:t>
            </a:r>
            <a:r>
              <a:rPr lang="en-US" sz="1800" dirty="0">
                <a:solidFill>
                  <a:srgbClr val="000000"/>
                </a:solidFill>
                <a:latin typeface="Poppins"/>
                <a:ea typeface="Poppins"/>
                <a:cs typeface="Poppins"/>
                <a:sym typeface="Poppins"/>
              </a:rPr>
              <a:t> Daten, die </a:t>
            </a:r>
            <a:r>
              <a:rPr lang="en-US" sz="1800" dirty="0" err="1">
                <a:solidFill>
                  <a:srgbClr val="000000"/>
                </a:solidFill>
                <a:latin typeface="Poppins"/>
                <a:ea typeface="Poppins"/>
                <a:cs typeface="Poppins"/>
                <a:sym typeface="Poppins"/>
              </a:rPr>
              <a:t>sie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zur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Erkennung</a:t>
            </a:r>
            <a:r>
              <a:rPr lang="en-US" sz="1800" dirty="0">
                <a:solidFill>
                  <a:srgbClr val="000000"/>
                </a:solidFill>
                <a:latin typeface="Poppins"/>
                <a:ea typeface="Poppins"/>
                <a:cs typeface="Poppins"/>
                <a:sym typeface="Poppins"/>
              </a:rPr>
              <a:t> von </a:t>
            </a:r>
            <a:r>
              <a:rPr lang="en-US" sz="1800" dirty="0" err="1">
                <a:solidFill>
                  <a:srgbClr val="000000"/>
                </a:solidFill>
                <a:latin typeface="Poppins"/>
                <a:ea typeface="Poppins"/>
                <a:cs typeface="Poppins"/>
                <a:sym typeface="Poppins"/>
              </a:rPr>
              <a:t>Qualifikationen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nutzen</a:t>
            </a:r>
            <a:r>
              <a:rPr lang="en-US" sz="1800" dirty="0">
                <a:solidFill>
                  <a:srgbClr val="000000"/>
                </a:solidFill>
                <a:latin typeface="Poppins"/>
                <a:ea typeface="Poppins"/>
                <a:cs typeface="Poppins"/>
                <a:sym typeface="Poppins"/>
              </a:rPr>
              <a:t>. </a:t>
            </a:r>
            <a:r>
              <a:rPr lang="en-US" sz="1800" dirty="0">
                <a:solidFill>
                  <a:srgbClr val="FF0000"/>
                </a:solidFill>
                <a:latin typeface="Poppins"/>
                <a:ea typeface="Poppins"/>
                <a:cs typeface="Poppins"/>
                <a:sym typeface="Poppins"/>
              </a:rPr>
              <a:t>oca</a:t>
            </a:r>
            <a:r>
              <a:rPr lang="en-US" sz="1800" dirty="0">
                <a:solidFill>
                  <a:srgbClr val="000000"/>
                </a:solidFill>
                <a:latin typeface="Poppins"/>
                <a:ea typeface="Poppins"/>
                <a:cs typeface="Poppins"/>
                <a:sym typeface="Poppins"/>
              </a:rPr>
              <a:t> (2019) </a:t>
            </a:r>
            <a:r>
              <a:rPr lang="en-US" sz="1800" dirty="0" err="1">
                <a:solidFill>
                  <a:srgbClr val="000000"/>
                </a:solidFill>
                <a:latin typeface="Poppins"/>
                <a:ea typeface="Poppins"/>
                <a:cs typeface="Poppins"/>
                <a:sym typeface="Poppins"/>
              </a:rPr>
              <a:t>stellte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ein</a:t>
            </a:r>
            <a:r>
              <a:rPr lang="en-US" sz="1800" dirty="0">
                <a:solidFill>
                  <a:srgbClr val="000000"/>
                </a:solidFill>
                <a:latin typeface="Poppins"/>
                <a:ea typeface="Poppins"/>
                <a:cs typeface="Poppins"/>
                <a:sym typeface="Poppins"/>
              </a:rPr>
              <a:t> Modell </a:t>
            </a:r>
            <a:r>
              <a:rPr lang="en-US" sz="1800" dirty="0" err="1">
                <a:solidFill>
                  <a:srgbClr val="000000"/>
                </a:solidFill>
                <a:latin typeface="Poppins"/>
                <a:ea typeface="Poppins"/>
                <a:cs typeface="Poppins"/>
                <a:sym typeface="Poppins"/>
              </a:rPr>
              <a:t>vor</a:t>
            </a:r>
            <a:r>
              <a:rPr lang="en-US" sz="1800" dirty="0">
                <a:solidFill>
                  <a:srgbClr val="000000"/>
                </a:solidFill>
                <a:latin typeface="Poppins"/>
                <a:ea typeface="Poppins"/>
                <a:cs typeface="Poppins"/>
                <a:sym typeface="Poppins"/>
              </a:rPr>
              <a:t>, das den </a:t>
            </a:r>
            <a:r>
              <a:rPr lang="en-US" sz="1800" dirty="0" err="1">
                <a:solidFill>
                  <a:srgbClr val="000000"/>
                </a:solidFill>
                <a:latin typeface="Poppins"/>
                <a:ea typeface="Poppins"/>
                <a:cs typeface="Poppins"/>
                <a:sym typeface="Poppins"/>
              </a:rPr>
              <a:t>umfangreichen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Qualifikationsdatensatz</a:t>
            </a:r>
            <a:r>
              <a:rPr lang="en-US" sz="1800" dirty="0">
                <a:solidFill>
                  <a:srgbClr val="000000"/>
                </a:solidFill>
                <a:latin typeface="Poppins"/>
                <a:ea typeface="Poppins"/>
                <a:cs typeface="Poppins"/>
                <a:sym typeface="Poppins"/>
              </a:rPr>
              <a:t> auf LinkedIn </a:t>
            </a:r>
            <a:r>
              <a:rPr lang="en-US" sz="1800" dirty="0" err="1">
                <a:solidFill>
                  <a:srgbClr val="000000"/>
                </a:solidFill>
                <a:latin typeface="Poppins"/>
                <a:ea typeface="Poppins"/>
                <a:cs typeface="Poppins"/>
                <a:sym typeface="Poppins"/>
              </a:rPr>
              <a:t>nutzt</a:t>
            </a:r>
            <a:r>
              <a:rPr lang="en-US" sz="1800" dirty="0">
                <a:solidFill>
                  <a:srgbClr val="000000"/>
                </a:solidFill>
                <a:latin typeface="Poppins"/>
                <a:ea typeface="Poppins"/>
                <a:cs typeface="Poppins"/>
                <a:sym typeface="Poppins"/>
              </a:rPr>
              <a:t> und die </a:t>
            </a:r>
            <a:r>
              <a:rPr lang="en-US" sz="1800" dirty="0" err="1">
                <a:solidFill>
                  <a:srgbClr val="000000"/>
                </a:solidFill>
                <a:latin typeface="Poppins"/>
                <a:ea typeface="Poppins"/>
                <a:cs typeface="Poppins"/>
                <a:sym typeface="Poppins"/>
              </a:rPr>
              <a:t>wesentliche</a:t>
            </a:r>
            <a:r>
              <a:rPr lang="en-US" sz="1800" dirty="0">
                <a:solidFill>
                  <a:srgbClr val="000000"/>
                </a:solidFill>
                <a:latin typeface="Poppins"/>
                <a:ea typeface="Poppins"/>
                <a:cs typeface="Poppins"/>
                <a:sym typeface="Poppins"/>
              </a:rPr>
              <a:t> Rolle von Big Data </a:t>
            </a:r>
            <a:r>
              <a:rPr lang="en-US" sz="1800" dirty="0" err="1">
                <a:solidFill>
                  <a:srgbClr val="000000"/>
                </a:solidFill>
                <a:latin typeface="Poppins"/>
                <a:ea typeface="Poppins"/>
                <a:cs typeface="Poppins"/>
                <a:sym typeface="Poppins"/>
              </a:rPr>
              <a:t>bei</a:t>
            </a:r>
            <a:r>
              <a:rPr lang="en-US" sz="1800" dirty="0">
                <a:solidFill>
                  <a:srgbClr val="000000"/>
                </a:solidFill>
                <a:latin typeface="Poppins"/>
                <a:ea typeface="Poppins"/>
                <a:cs typeface="Poppins"/>
                <a:sym typeface="Poppins"/>
              </a:rPr>
              <a:t> der Navigation </a:t>
            </a:r>
            <a:r>
              <a:rPr lang="en-US" sz="1800" dirty="0" err="1">
                <a:solidFill>
                  <a:srgbClr val="000000"/>
                </a:solidFill>
                <a:latin typeface="Poppins"/>
                <a:ea typeface="Poppins"/>
                <a:cs typeface="Poppins"/>
                <a:sym typeface="Poppins"/>
              </a:rPr>
              <a:t>durch</a:t>
            </a:r>
            <a:r>
              <a:rPr lang="en-US" sz="1800" dirty="0">
                <a:solidFill>
                  <a:srgbClr val="000000"/>
                </a:solidFill>
                <a:latin typeface="Poppins"/>
                <a:ea typeface="Poppins"/>
                <a:cs typeface="Poppins"/>
                <a:sym typeface="Poppins"/>
              </a:rPr>
              <a:t> die </a:t>
            </a:r>
            <a:r>
              <a:rPr lang="en-US" sz="1800" dirty="0" err="1">
                <a:solidFill>
                  <a:srgbClr val="000000"/>
                </a:solidFill>
                <a:latin typeface="Poppins"/>
                <a:ea typeface="Poppins"/>
                <a:cs typeface="Poppins"/>
                <a:sym typeface="Poppins"/>
              </a:rPr>
              <a:t>Komplexität</a:t>
            </a:r>
            <a:r>
              <a:rPr lang="en-US" sz="1800" dirty="0">
                <a:solidFill>
                  <a:srgbClr val="000000"/>
                </a:solidFill>
                <a:latin typeface="Poppins"/>
                <a:ea typeface="Poppins"/>
                <a:cs typeface="Poppins"/>
                <a:sym typeface="Poppins"/>
              </a:rPr>
              <a:t> und </a:t>
            </a:r>
            <a:r>
              <a:rPr lang="en-US" sz="1800" dirty="0" err="1">
                <a:solidFill>
                  <a:srgbClr val="000000"/>
                </a:solidFill>
                <a:latin typeface="Poppins"/>
                <a:ea typeface="Poppins"/>
                <a:cs typeface="Poppins"/>
                <a:sym typeface="Poppins"/>
              </a:rPr>
              <a:t>Vielfalt</a:t>
            </a:r>
            <a:r>
              <a:rPr lang="en-US" sz="1800" dirty="0">
                <a:solidFill>
                  <a:srgbClr val="000000"/>
                </a:solidFill>
                <a:latin typeface="Poppins"/>
                <a:ea typeface="Poppins"/>
                <a:cs typeface="Poppins"/>
                <a:sym typeface="Poppins"/>
              </a:rPr>
              <a:t> von </a:t>
            </a:r>
            <a:r>
              <a:rPr lang="en-US" sz="1800" dirty="0" err="1">
                <a:solidFill>
                  <a:srgbClr val="000000"/>
                </a:solidFill>
                <a:latin typeface="Poppins"/>
                <a:ea typeface="Poppins"/>
                <a:cs typeface="Poppins"/>
                <a:sym typeface="Poppins"/>
              </a:rPr>
              <a:t>Qualifikationen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demonstriert</a:t>
            </a:r>
            <a:r>
              <a:rPr lang="en-US" sz="1800" dirty="0">
                <a:solidFill>
                  <a:srgbClr val="000000"/>
                </a:solidFill>
                <a:latin typeface="Poppins"/>
                <a:ea typeface="Poppins"/>
                <a:cs typeface="Poppins"/>
                <a:sym typeface="Poppins"/>
              </a:rPr>
              <a:t>. </a:t>
            </a:r>
          </a:p>
          <a:p>
            <a:pPr algn="l">
              <a:lnSpc>
                <a:spcPts val="2052"/>
              </a:lnSpc>
            </a:pPr>
            <a:endParaRPr lang="en-US" sz="1800" dirty="0">
              <a:solidFill>
                <a:srgbClr val="000000"/>
              </a:solidFill>
              <a:latin typeface="Poppins"/>
              <a:ea typeface="Poppins"/>
              <a:cs typeface="Poppins"/>
              <a:sym typeface="Poppins"/>
            </a:endParaRPr>
          </a:p>
          <a:p>
            <a:pPr algn="l">
              <a:lnSpc>
                <a:spcPts val="2052"/>
              </a:lnSpc>
            </a:pPr>
            <a:r>
              <a:rPr lang="en-US" sz="1800" dirty="0">
                <a:solidFill>
                  <a:srgbClr val="000000"/>
                </a:solidFill>
                <a:latin typeface="Poppins"/>
                <a:ea typeface="Poppins"/>
                <a:cs typeface="Poppins"/>
                <a:sym typeface="Poppins"/>
              </a:rPr>
              <a:t>Die </a:t>
            </a:r>
            <a:r>
              <a:rPr lang="en-US" sz="1800" dirty="0" err="1">
                <a:solidFill>
                  <a:srgbClr val="000000"/>
                </a:solidFill>
                <a:latin typeface="Poppins"/>
                <a:ea typeface="Poppins"/>
                <a:cs typeface="Poppins"/>
                <a:sym typeface="Poppins"/>
              </a:rPr>
              <a:t>Behörden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sind</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sehr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daran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interessiert</a:t>
            </a:r>
            <a:r>
              <a:rPr lang="en-US" sz="1800" dirty="0">
                <a:solidFill>
                  <a:srgbClr val="000000"/>
                </a:solidFill>
                <a:latin typeface="Poppins"/>
                <a:ea typeface="Poppins"/>
                <a:cs typeface="Poppins"/>
                <a:sym typeface="Poppins"/>
              </a:rPr>
              <a:t>, die </a:t>
            </a:r>
            <a:r>
              <a:rPr lang="en-US" sz="1800" dirty="0" err="1">
                <a:solidFill>
                  <a:srgbClr val="000000"/>
                </a:solidFill>
                <a:latin typeface="Poppins"/>
                <a:ea typeface="Poppins"/>
                <a:cs typeface="Poppins"/>
                <a:sym typeface="Poppins"/>
              </a:rPr>
              <a:t>Qualifikationslandschaft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durch</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umfassende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Erhebungen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zu</a:t>
            </a:r>
            <a:r>
              <a:rPr lang="en-US" sz="1800" dirty="0">
                <a:solidFill>
                  <a:srgbClr val="000000"/>
                </a:solidFill>
                <a:latin typeface="Poppins"/>
                <a:ea typeface="Poppins"/>
                <a:cs typeface="Poppins"/>
                <a:sym typeface="Poppins"/>
              </a:rPr>
              <a:t> verstehen, um </a:t>
            </a:r>
            <a:r>
              <a:rPr lang="en-US" sz="1800" dirty="0" err="1">
                <a:solidFill>
                  <a:srgbClr val="000000"/>
                </a:solidFill>
                <a:latin typeface="Poppins"/>
                <a:ea typeface="Poppins"/>
                <a:cs typeface="Poppins"/>
                <a:sym typeface="Poppins"/>
              </a:rPr>
              <a:t>ihre</a:t>
            </a:r>
            <a:r>
              <a:rPr lang="en-US" sz="1800" dirty="0">
                <a:solidFill>
                  <a:srgbClr val="000000"/>
                </a:solidFill>
                <a:latin typeface="Poppins"/>
                <a:ea typeface="Poppins"/>
                <a:cs typeface="Poppins"/>
                <a:sym typeface="Poppins"/>
              </a:rPr>
              <a:t> Strategien und die </a:t>
            </a:r>
            <a:r>
              <a:rPr lang="en-US" sz="1800" dirty="0" err="1">
                <a:solidFill>
                  <a:srgbClr val="000000"/>
                </a:solidFill>
                <a:latin typeface="Poppins"/>
                <a:ea typeface="Poppins"/>
                <a:cs typeface="Poppins"/>
                <a:sym typeface="Poppins"/>
              </a:rPr>
              <a:t>Zuteilung</a:t>
            </a:r>
            <a:r>
              <a:rPr lang="en-US" sz="1800" dirty="0">
                <a:solidFill>
                  <a:srgbClr val="000000"/>
                </a:solidFill>
                <a:latin typeface="Poppins"/>
                <a:ea typeface="Poppins"/>
                <a:cs typeface="Poppins"/>
                <a:sym typeface="Poppins"/>
              </a:rPr>
              <a:t> von </a:t>
            </a:r>
            <a:r>
              <a:rPr lang="en-US" sz="1800" dirty="0" err="1">
                <a:solidFill>
                  <a:srgbClr val="000000"/>
                </a:solidFill>
                <a:latin typeface="Poppins"/>
                <a:ea typeface="Poppins"/>
                <a:cs typeface="Poppins"/>
                <a:sym typeface="Poppins"/>
              </a:rPr>
              <a:t>Ressourcen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zu</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bestimmen</a:t>
            </a:r>
            <a:endParaRPr lang="en-US" sz="1800" dirty="0">
              <a:solidFill>
                <a:srgbClr val="000000"/>
              </a:solidFill>
              <a:latin typeface="Poppins"/>
              <a:ea typeface="Poppins"/>
              <a:cs typeface="Poppins"/>
              <a:sym typeface="Poppins"/>
            </a:endParaRPr>
          </a:p>
          <a:p>
            <a:pPr algn="l">
              <a:lnSpc>
                <a:spcPts val="2052"/>
              </a:lnSpc>
              <a:spcBef>
                <a:spcPct val="0"/>
              </a:spcBef>
            </a:pPr>
            <a:endParaRPr lang="en-US" sz="1800" dirty="0">
              <a:solidFill>
                <a:srgbClr val="000000"/>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3.4 Was ist Leistung? </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3" name="Freeform 13"/>
          <p:cNvSpPr/>
          <p:nvPr/>
        </p:nvSpPr>
        <p:spPr>
          <a:xfrm>
            <a:off x="480355" y="4366192"/>
            <a:ext cx="8008522" cy="4684985"/>
          </a:xfrm>
          <a:custGeom>
            <a:avLst/>
            <a:gdLst/>
            <a:ahLst/>
            <a:cxnLst/>
            <a:rect l="l" t="t" r="r" b="b"/>
            <a:pathLst>
              <a:path w="8008522" h="4684985">
                <a:moveTo>
                  <a:pt x="0" y="0"/>
                </a:moveTo>
                <a:lnTo>
                  <a:pt x="8008522" y="0"/>
                </a:lnTo>
                <a:lnTo>
                  <a:pt x="8008522" y="4684986"/>
                </a:lnTo>
                <a:lnTo>
                  <a:pt x="0" y="4684986"/>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grpSp>
        <p:nvGrpSpPr>
          <p:cNvPr id="14" name="Group 14"/>
          <p:cNvGrpSpPr/>
          <p:nvPr/>
        </p:nvGrpSpPr>
        <p:grpSpPr>
          <a:xfrm>
            <a:off x="8960992" y="1458204"/>
            <a:ext cx="8413299" cy="3579563"/>
            <a:chOff x="0" y="0"/>
            <a:chExt cx="2215848" cy="942765"/>
          </a:xfrm>
        </p:grpSpPr>
        <p:sp>
          <p:nvSpPr>
            <p:cNvPr id="15" name="Freeform 15"/>
            <p:cNvSpPr/>
            <p:nvPr/>
          </p:nvSpPr>
          <p:spPr>
            <a:xfrm>
              <a:off x="0" y="0"/>
              <a:ext cx="2215848" cy="942765"/>
            </a:xfrm>
            <a:custGeom>
              <a:avLst/>
              <a:gdLst/>
              <a:ahLst/>
              <a:cxnLst/>
              <a:rect l="l" t="t" r="r" b="b"/>
              <a:pathLst>
                <a:path w="2215848" h="942765">
                  <a:moveTo>
                    <a:pt x="46930" y="0"/>
                  </a:moveTo>
                  <a:lnTo>
                    <a:pt x="2168918" y="0"/>
                  </a:lnTo>
                  <a:cubicBezTo>
                    <a:pt x="2181365" y="0"/>
                    <a:pt x="2193302" y="4944"/>
                    <a:pt x="2202103" y="13746"/>
                  </a:cubicBezTo>
                  <a:cubicBezTo>
                    <a:pt x="2210904" y="22547"/>
                    <a:pt x="2215848" y="34484"/>
                    <a:pt x="2215848" y="46930"/>
                  </a:cubicBezTo>
                  <a:lnTo>
                    <a:pt x="2215848" y="895835"/>
                  </a:lnTo>
                  <a:cubicBezTo>
                    <a:pt x="2215848" y="908282"/>
                    <a:pt x="2210904" y="920219"/>
                    <a:pt x="2202103" y="929020"/>
                  </a:cubicBezTo>
                  <a:cubicBezTo>
                    <a:pt x="2193302" y="937821"/>
                    <a:pt x="2181365" y="942765"/>
                    <a:pt x="2168918" y="942765"/>
                  </a:cubicBezTo>
                  <a:lnTo>
                    <a:pt x="46930" y="942765"/>
                  </a:lnTo>
                  <a:cubicBezTo>
                    <a:pt x="34484" y="942765"/>
                    <a:pt x="22547" y="937821"/>
                    <a:pt x="13746" y="929020"/>
                  </a:cubicBezTo>
                  <a:cubicBezTo>
                    <a:pt x="4944" y="920219"/>
                    <a:pt x="0" y="908282"/>
                    <a:pt x="0" y="895835"/>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de-DE"/>
            </a:p>
          </p:txBody>
        </p:sp>
        <p:sp>
          <p:nvSpPr>
            <p:cNvPr id="16" name="TextBox 16"/>
            <p:cNvSpPr txBox="1"/>
            <p:nvPr/>
          </p:nvSpPr>
          <p:spPr>
            <a:xfrm>
              <a:off x="0" y="-57150"/>
              <a:ext cx="2215848" cy="99991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8" name="TextBox 18"/>
          <p:cNvSpPr txBox="1"/>
          <p:nvPr/>
        </p:nvSpPr>
        <p:spPr>
          <a:xfrm>
            <a:off x="480355" y="1554412"/>
            <a:ext cx="8008522" cy="25355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Die Leistung der Mitarbeiter bezieht sich auf die Effektivität, mit der sie ihre Aufgaben erfüllen und ihre Ziele erreichen. Sie umfasst eine Reihe von Verhaltensweisen und Ergebnissen, die zum Erfolg des Unternehmens beitragen.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Zu den wichtigsten Komponenten der Mitarbeiterleistung gehören die Aufgabenleistung, d. h. die Ausführung von arbeitsplatzspezifischen Aufgaben, und die kontextbezogene Leistung. Darüber hinaus kann die adaptive Leistung, d. h. die Fähigkeit, auf Veränderungen zu reagieren, und die proaktive Leistung, d. h. die Antizipation und das Handeln im Hinblick auf künftige Erfordernisse, einbezogen werden.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Die von Atatsi et al. (2019) durchgeführte systematische Literaturrecherche zeigt, wie die verschiedenen Aspekte miteinander in Beziehung stehen:</a:t>
            </a:r>
          </a:p>
        </p:txBody>
      </p:sp>
      <p:sp>
        <p:nvSpPr>
          <p:cNvPr id="19" name="TextBox 19"/>
          <p:cNvSpPr txBox="1"/>
          <p:nvPr/>
        </p:nvSpPr>
        <p:spPr>
          <a:xfrm>
            <a:off x="9213539" y="1603509"/>
            <a:ext cx="7644002" cy="3411398"/>
          </a:xfrm>
          <a:prstGeom prst="rect">
            <a:avLst/>
          </a:prstGeom>
        </p:spPr>
        <p:txBody>
          <a:bodyPr lIns="0" tIns="0" rIns="0" bIns="0" rtlCol="0" anchor="t">
            <a:spAutoFit/>
          </a:bodyPr>
          <a:lstStyle/>
          <a:p>
            <a:pPr algn="l">
              <a:lnSpc>
                <a:spcPts val="1641"/>
              </a:lnSpc>
            </a:pPr>
            <a:r>
              <a:rPr lang="en-US" sz="1439" b="1" dirty="0" err="1">
                <a:solidFill>
                  <a:srgbClr val="002C47"/>
                </a:solidFill>
                <a:latin typeface="Poppins Bold"/>
                <a:ea typeface="Poppins Bold"/>
                <a:cs typeface="Poppins Bold"/>
                <a:sym typeface="Poppins Bold"/>
              </a:rPr>
              <a:t>Leistungskennzahlen</a:t>
            </a:r>
            <a:r>
              <a:rPr lang="en-US" sz="1439" b="1" dirty="0">
                <a:solidFill>
                  <a:srgbClr val="002C47"/>
                </a:solidFill>
                <a:latin typeface="Poppins Bold"/>
                <a:ea typeface="Poppins Bold"/>
                <a:cs typeface="Poppins Bold"/>
                <a:sym typeface="Poppins Bold"/>
              </a:rPr>
              <a:t> </a:t>
            </a:r>
            <a:r>
              <a:rPr lang="en-US" sz="1439" dirty="0">
                <a:solidFill>
                  <a:srgbClr val="002C47"/>
                </a:solidFill>
                <a:latin typeface="Poppins"/>
                <a:ea typeface="Poppins"/>
                <a:cs typeface="Poppins"/>
                <a:sym typeface="Poppins"/>
              </a:rPr>
              <a:t>(</a:t>
            </a:r>
            <a:r>
              <a:rPr lang="en-US" sz="1439" b="1" dirty="0">
                <a:solidFill>
                  <a:srgbClr val="002C47"/>
                </a:solidFill>
                <a:latin typeface="Poppins Bold"/>
                <a:ea typeface="Poppins Bold"/>
                <a:cs typeface="Poppins Bold"/>
                <a:sym typeface="Poppins Bold"/>
              </a:rPr>
              <a:t>Key Performance Indicators</a:t>
            </a:r>
            <a:r>
              <a:rPr lang="en-US" sz="1439" dirty="0">
                <a:solidFill>
                  <a:srgbClr val="002C47"/>
                </a:solidFill>
                <a:latin typeface="Poppins"/>
                <a:ea typeface="Poppins"/>
                <a:cs typeface="Poppins"/>
                <a:sym typeface="Poppins"/>
              </a:rPr>
              <a:t>, KPIs) </a:t>
            </a:r>
            <a:r>
              <a:rPr lang="en-US" sz="1439" dirty="0" err="1">
                <a:solidFill>
                  <a:srgbClr val="002C47"/>
                </a:solidFill>
                <a:latin typeface="Poppins"/>
                <a:ea typeface="Poppins"/>
                <a:cs typeface="Poppins"/>
                <a:sym typeface="Poppins"/>
              </a:rPr>
              <a:t>sind</a:t>
            </a:r>
            <a:r>
              <a:rPr lang="en-US" sz="1439" dirty="0">
                <a:solidFill>
                  <a:srgbClr val="002C47"/>
                </a:solidFill>
                <a:latin typeface="Poppins"/>
                <a:ea typeface="Poppins"/>
                <a:cs typeface="Poppins"/>
                <a:sym typeface="Poppins"/>
              </a:rPr>
              <a:t> für die </a:t>
            </a:r>
            <a:r>
              <a:rPr lang="en-US" sz="1439" dirty="0" err="1">
                <a:solidFill>
                  <a:srgbClr val="002C47"/>
                </a:solidFill>
                <a:latin typeface="Poppins"/>
                <a:ea typeface="Poppins"/>
                <a:cs typeface="Poppins"/>
                <a:sym typeface="Poppins"/>
              </a:rPr>
              <a:t>Messung</a:t>
            </a:r>
            <a:r>
              <a:rPr lang="en-US" sz="1439" dirty="0">
                <a:solidFill>
                  <a:srgbClr val="002C47"/>
                </a:solidFill>
                <a:latin typeface="Poppins"/>
                <a:ea typeface="Poppins"/>
                <a:cs typeface="Poppins"/>
                <a:sym typeface="Poppins"/>
              </a:rPr>
              <a:t> der </a:t>
            </a:r>
            <a:r>
              <a:rPr lang="en-US" sz="1439" dirty="0" err="1">
                <a:solidFill>
                  <a:srgbClr val="002C47"/>
                </a:solidFill>
                <a:latin typeface="Poppins"/>
                <a:ea typeface="Poppins"/>
                <a:cs typeface="Poppins"/>
                <a:sym typeface="Poppins"/>
              </a:rPr>
              <a:t>Mitarbeiterleistung</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unerlässlich</a:t>
            </a:r>
            <a:r>
              <a:rPr lang="en-US" sz="1439" dirty="0">
                <a:solidFill>
                  <a:srgbClr val="002C47"/>
                </a:solidFill>
                <a:latin typeface="Poppins"/>
                <a:ea typeface="Poppins"/>
                <a:cs typeface="Poppins"/>
                <a:sym typeface="Poppins"/>
              </a:rPr>
              <a:t> und </a:t>
            </a:r>
            <a:r>
              <a:rPr lang="en-US" sz="1439" dirty="0" err="1">
                <a:solidFill>
                  <a:srgbClr val="002C47"/>
                </a:solidFill>
                <a:latin typeface="Poppins"/>
                <a:ea typeface="Poppins"/>
                <a:cs typeface="Poppins"/>
                <a:sym typeface="Poppins"/>
              </a:rPr>
              <a:t>variieren</a:t>
            </a:r>
            <a:r>
              <a:rPr lang="en-US" sz="1439" dirty="0">
                <a:solidFill>
                  <a:srgbClr val="002C47"/>
                </a:solidFill>
                <a:latin typeface="Poppins"/>
                <a:ea typeface="Poppins"/>
                <a:cs typeface="Poppins"/>
                <a:sym typeface="Poppins"/>
              </a:rPr>
              <a:t> je </a:t>
            </a:r>
            <a:r>
              <a:rPr lang="en-US" sz="1439" dirty="0" err="1">
                <a:solidFill>
                  <a:srgbClr val="002C47"/>
                </a:solidFill>
                <a:latin typeface="Poppins"/>
                <a:ea typeface="Poppins"/>
                <a:cs typeface="Poppins"/>
                <a:sym typeface="Poppins"/>
              </a:rPr>
              <a:t>nach</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Funktion</a:t>
            </a:r>
            <a:r>
              <a:rPr lang="en-US" sz="1439" dirty="0">
                <a:solidFill>
                  <a:srgbClr val="002C47"/>
                </a:solidFill>
                <a:latin typeface="Poppins"/>
                <a:ea typeface="Poppins"/>
                <a:cs typeface="Poppins"/>
                <a:sym typeface="Poppins"/>
              </a:rPr>
              <a:t> und </a:t>
            </a:r>
            <a:r>
              <a:rPr lang="en-US" sz="1439" dirty="0" err="1">
                <a:solidFill>
                  <a:srgbClr val="002C47"/>
                </a:solidFill>
                <a:latin typeface="Poppins"/>
                <a:ea typeface="Poppins"/>
                <a:cs typeface="Poppins"/>
                <a:sym typeface="Poppins"/>
              </a:rPr>
              <a:t>Unternehmenszielen</a:t>
            </a:r>
            <a:r>
              <a:rPr lang="en-US" sz="1439" dirty="0">
                <a:solidFill>
                  <a:srgbClr val="002C47"/>
                </a:solidFill>
                <a:latin typeface="Poppins"/>
                <a:ea typeface="Poppins"/>
                <a:cs typeface="Poppins"/>
                <a:sym typeface="Poppins"/>
              </a:rPr>
              <a:t>. Zu den </a:t>
            </a:r>
            <a:r>
              <a:rPr lang="en-US" sz="1439" dirty="0" err="1">
                <a:solidFill>
                  <a:srgbClr val="002C47"/>
                </a:solidFill>
                <a:latin typeface="Poppins"/>
                <a:ea typeface="Poppins"/>
                <a:cs typeface="Poppins"/>
                <a:sym typeface="Poppins"/>
              </a:rPr>
              <a:t>gängigen</a:t>
            </a:r>
            <a:r>
              <a:rPr lang="en-US" sz="1439" dirty="0">
                <a:solidFill>
                  <a:srgbClr val="002C47"/>
                </a:solidFill>
                <a:latin typeface="Poppins"/>
                <a:ea typeface="Poppins"/>
                <a:cs typeface="Poppins"/>
                <a:sym typeface="Poppins"/>
              </a:rPr>
              <a:t> KPIs </a:t>
            </a:r>
            <a:r>
              <a:rPr lang="en-US" sz="1439" dirty="0" err="1">
                <a:solidFill>
                  <a:srgbClr val="002C47"/>
                </a:solidFill>
                <a:latin typeface="Poppins"/>
                <a:ea typeface="Poppins"/>
                <a:cs typeface="Poppins"/>
                <a:sym typeface="Poppins"/>
              </a:rPr>
              <a:t>gehören</a:t>
            </a:r>
            <a:r>
              <a:rPr lang="en-US" sz="1439" dirty="0">
                <a:solidFill>
                  <a:srgbClr val="002C47"/>
                </a:solidFill>
                <a:latin typeface="Poppins"/>
                <a:ea typeface="Poppins"/>
                <a:cs typeface="Poppins"/>
                <a:sym typeface="Poppins"/>
              </a:rPr>
              <a:t>: </a:t>
            </a:r>
          </a:p>
          <a:p>
            <a:pPr algn="l">
              <a:lnSpc>
                <a:spcPts val="1641"/>
              </a:lnSpc>
            </a:pPr>
            <a:endParaRPr lang="en-US" sz="1439" dirty="0">
              <a:solidFill>
                <a:srgbClr val="002C47"/>
              </a:solidFill>
              <a:latin typeface="Poppins"/>
              <a:ea typeface="Poppins"/>
              <a:cs typeface="Poppins"/>
              <a:sym typeface="Poppins"/>
            </a:endParaRPr>
          </a:p>
          <a:p>
            <a:pPr marL="310890" lvl="1" indent="-155445" algn="l">
              <a:lnSpc>
                <a:spcPts val="1641"/>
              </a:lnSpc>
              <a:buAutoNum type="arabicPeriod"/>
            </a:pPr>
            <a:r>
              <a:rPr lang="en-US" sz="1439" dirty="0" err="1">
                <a:solidFill>
                  <a:srgbClr val="002C47"/>
                </a:solidFill>
                <a:latin typeface="Poppins"/>
                <a:ea typeface="Poppins"/>
                <a:cs typeface="Poppins"/>
                <a:sym typeface="Poppins"/>
              </a:rPr>
              <a:t>Produktivität</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Misst</a:t>
            </a:r>
            <a:r>
              <a:rPr lang="en-US" sz="1439" dirty="0">
                <a:solidFill>
                  <a:srgbClr val="002C47"/>
                </a:solidFill>
                <a:latin typeface="Poppins"/>
                <a:ea typeface="Poppins"/>
                <a:cs typeface="Poppins"/>
                <a:sym typeface="Poppins"/>
              </a:rPr>
              <a:t> den Output </a:t>
            </a:r>
            <a:r>
              <a:rPr lang="en-US" sz="1439" dirty="0" err="1">
                <a:solidFill>
                  <a:srgbClr val="002C47"/>
                </a:solidFill>
                <a:latin typeface="Poppins"/>
                <a:ea typeface="Poppins"/>
                <a:cs typeface="Poppins"/>
                <a:sym typeface="Poppins"/>
              </a:rPr>
              <a:t>eines</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Mitarbeiters</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im</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Verhältnis</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zum</a:t>
            </a:r>
            <a:r>
              <a:rPr lang="en-US" sz="1439" dirty="0">
                <a:solidFill>
                  <a:srgbClr val="002C47"/>
                </a:solidFill>
                <a:latin typeface="Poppins"/>
                <a:ea typeface="Poppins"/>
                <a:cs typeface="Poppins"/>
                <a:sym typeface="Poppins"/>
              </a:rPr>
              <a:t> Input, z. B. </a:t>
            </a:r>
            <a:r>
              <a:rPr lang="en-US" sz="1439" dirty="0" err="1">
                <a:solidFill>
                  <a:srgbClr val="002C47"/>
                </a:solidFill>
                <a:latin typeface="Poppins"/>
                <a:ea typeface="Poppins"/>
                <a:cs typeface="Poppins"/>
                <a:sym typeface="Poppins"/>
              </a:rPr>
              <a:t>zu</a:t>
            </a:r>
            <a:r>
              <a:rPr lang="en-US" sz="1439" dirty="0">
                <a:solidFill>
                  <a:srgbClr val="002C47"/>
                </a:solidFill>
                <a:latin typeface="Poppins"/>
                <a:ea typeface="Poppins"/>
                <a:cs typeface="Poppins"/>
                <a:sym typeface="Poppins"/>
              </a:rPr>
              <a:t> den </a:t>
            </a:r>
            <a:r>
              <a:rPr lang="en-US" sz="1439" dirty="0" err="1">
                <a:solidFill>
                  <a:srgbClr val="002C47"/>
                </a:solidFill>
                <a:latin typeface="Poppins"/>
                <a:ea typeface="Poppins"/>
                <a:cs typeface="Poppins"/>
                <a:sym typeface="Poppins"/>
              </a:rPr>
              <a:t>geleisteten</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Arbeitsstunden</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oder</a:t>
            </a:r>
            <a:r>
              <a:rPr lang="en-US" sz="1439" dirty="0">
                <a:solidFill>
                  <a:srgbClr val="002C47"/>
                </a:solidFill>
                <a:latin typeface="Poppins"/>
                <a:ea typeface="Poppins"/>
                <a:cs typeface="Poppins"/>
                <a:sym typeface="Poppins"/>
              </a:rPr>
              <a:t> den </a:t>
            </a:r>
            <a:r>
              <a:rPr lang="en-US" sz="1439" dirty="0" err="1">
                <a:solidFill>
                  <a:srgbClr val="002C47"/>
                </a:solidFill>
                <a:latin typeface="Poppins"/>
                <a:ea typeface="Poppins"/>
                <a:cs typeface="Poppins"/>
                <a:sym typeface="Poppins"/>
              </a:rPr>
              <a:t>eingesetzten</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Ressourcen</a:t>
            </a:r>
            <a:r>
              <a:rPr lang="en-US" sz="1439" dirty="0">
                <a:solidFill>
                  <a:srgbClr val="002C47"/>
                </a:solidFill>
                <a:latin typeface="Poppins"/>
                <a:ea typeface="Poppins"/>
                <a:cs typeface="Poppins"/>
                <a:sym typeface="Poppins"/>
              </a:rPr>
              <a:t>. </a:t>
            </a:r>
          </a:p>
          <a:p>
            <a:pPr marL="310890" lvl="1" indent="-155445" algn="l">
              <a:lnSpc>
                <a:spcPts val="1641"/>
              </a:lnSpc>
              <a:buAutoNum type="arabicPeriod"/>
            </a:pPr>
            <a:r>
              <a:rPr lang="en-US" sz="1439" dirty="0" err="1">
                <a:solidFill>
                  <a:srgbClr val="002C47"/>
                </a:solidFill>
                <a:latin typeface="Poppins"/>
                <a:ea typeface="Poppins"/>
                <a:cs typeface="Poppins"/>
                <a:sym typeface="Poppins"/>
              </a:rPr>
              <a:t>Qualität</a:t>
            </a:r>
            <a:r>
              <a:rPr lang="en-US" sz="1439" dirty="0">
                <a:solidFill>
                  <a:srgbClr val="002C47"/>
                </a:solidFill>
                <a:latin typeface="Poppins"/>
                <a:ea typeface="Poppins"/>
                <a:cs typeface="Poppins"/>
                <a:sym typeface="Poppins"/>
              </a:rPr>
              <a:t> der Arbeit: </a:t>
            </a:r>
            <a:r>
              <a:rPr lang="en-US" sz="1439" dirty="0" err="1">
                <a:solidFill>
                  <a:srgbClr val="002C47"/>
                </a:solidFill>
                <a:latin typeface="Poppins"/>
                <a:ea typeface="Poppins"/>
                <a:cs typeface="Poppins"/>
                <a:sym typeface="Poppins"/>
              </a:rPr>
              <a:t>Bewertet</a:t>
            </a:r>
            <a:r>
              <a:rPr lang="en-US" sz="1439" dirty="0">
                <a:solidFill>
                  <a:srgbClr val="002C47"/>
                </a:solidFill>
                <a:latin typeface="Poppins"/>
                <a:ea typeface="Poppins"/>
                <a:cs typeface="Poppins"/>
                <a:sym typeface="Poppins"/>
              </a:rPr>
              <a:t> die </a:t>
            </a:r>
            <a:r>
              <a:rPr lang="en-US" sz="1439" dirty="0" err="1">
                <a:solidFill>
                  <a:srgbClr val="002C47"/>
                </a:solidFill>
                <a:latin typeface="Poppins"/>
                <a:ea typeface="Poppins"/>
                <a:cs typeface="Poppins"/>
                <a:sym typeface="Poppins"/>
              </a:rPr>
              <a:t>Genauigkeit</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Gründlichkeit</a:t>
            </a:r>
            <a:r>
              <a:rPr lang="en-US" sz="1439" dirty="0">
                <a:solidFill>
                  <a:srgbClr val="002C47"/>
                </a:solidFill>
                <a:latin typeface="Poppins"/>
                <a:ea typeface="Poppins"/>
                <a:cs typeface="Poppins"/>
                <a:sym typeface="Poppins"/>
              </a:rPr>
              <a:t> und </a:t>
            </a:r>
            <a:r>
              <a:rPr lang="en-US" sz="1439" dirty="0" err="1">
                <a:solidFill>
                  <a:srgbClr val="002C47"/>
                </a:solidFill>
                <a:latin typeface="Poppins"/>
                <a:ea typeface="Poppins"/>
                <a:cs typeface="Poppins"/>
                <a:sym typeface="Poppins"/>
              </a:rPr>
              <a:t>Effektivität</a:t>
            </a:r>
            <a:r>
              <a:rPr lang="en-US" sz="1439" dirty="0">
                <a:solidFill>
                  <a:srgbClr val="002C47"/>
                </a:solidFill>
                <a:latin typeface="Poppins"/>
                <a:ea typeface="Poppins"/>
                <a:cs typeface="Poppins"/>
                <a:sym typeface="Poppins"/>
              </a:rPr>
              <a:t> der </a:t>
            </a:r>
            <a:r>
              <a:rPr lang="en-US" sz="1439" dirty="0" err="1">
                <a:solidFill>
                  <a:srgbClr val="002C47"/>
                </a:solidFill>
                <a:latin typeface="Poppins"/>
                <a:ea typeface="Poppins"/>
                <a:cs typeface="Poppins"/>
                <a:sym typeface="Poppins"/>
              </a:rPr>
              <a:t>geleisteten</a:t>
            </a:r>
            <a:r>
              <a:rPr lang="en-US" sz="1439" dirty="0">
                <a:solidFill>
                  <a:srgbClr val="002C47"/>
                </a:solidFill>
                <a:latin typeface="Poppins"/>
                <a:ea typeface="Poppins"/>
                <a:cs typeface="Poppins"/>
                <a:sym typeface="Poppins"/>
              </a:rPr>
              <a:t> Arbeit. </a:t>
            </a:r>
          </a:p>
          <a:p>
            <a:pPr marL="310890" lvl="1" indent="-155445" algn="l">
              <a:lnSpc>
                <a:spcPts val="1641"/>
              </a:lnSpc>
              <a:buAutoNum type="arabicPeriod"/>
            </a:pPr>
            <a:r>
              <a:rPr lang="en-US" sz="1439" dirty="0" err="1">
                <a:solidFill>
                  <a:srgbClr val="002C47"/>
                </a:solidFill>
                <a:latin typeface="Poppins"/>
                <a:ea typeface="Poppins"/>
                <a:cs typeface="Poppins"/>
                <a:sym typeface="Poppins"/>
              </a:rPr>
              <a:t>Effizienz</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Bewertet</a:t>
            </a:r>
            <a:r>
              <a:rPr lang="en-US" sz="1439" dirty="0">
                <a:solidFill>
                  <a:srgbClr val="002C47"/>
                </a:solidFill>
                <a:latin typeface="Poppins"/>
                <a:ea typeface="Poppins"/>
                <a:cs typeface="Poppins"/>
                <a:sym typeface="Poppins"/>
              </a:rPr>
              <a:t> die </a:t>
            </a:r>
            <a:r>
              <a:rPr lang="en-US" sz="1439" dirty="0" err="1">
                <a:solidFill>
                  <a:srgbClr val="002C47"/>
                </a:solidFill>
                <a:latin typeface="Poppins"/>
                <a:ea typeface="Poppins"/>
                <a:cs typeface="Poppins"/>
                <a:sym typeface="Poppins"/>
              </a:rPr>
              <a:t>Fähigkeit</a:t>
            </a:r>
            <a:r>
              <a:rPr lang="en-US" sz="1439" dirty="0">
                <a:solidFill>
                  <a:srgbClr val="002C47"/>
                </a:solidFill>
                <a:latin typeface="Poppins"/>
                <a:ea typeface="Poppins"/>
                <a:cs typeface="Poppins"/>
                <a:sym typeface="Poppins"/>
              </a:rPr>
              <a:t>, den Output </a:t>
            </a:r>
            <a:r>
              <a:rPr lang="en-US" sz="1439" dirty="0" err="1">
                <a:solidFill>
                  <a:srgbClr val="002C47"/>
                </a:solidFill>
                <a:latin typeface="Poppins"/>
                <a:ea typeface="Poppins"/>
                <a:cs typeface="Poppins"/>
                <a:sym typeface="Poppins"/>
              </a:rPr>
              <a:t>bei</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minimaler</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Verschwendung</a:t>
            </a:r>
            <a:r>
              <a:rPr lang="en-US" sz="1439" dirty="0">
                <a:solidFill>
                  <a:srgbClr val="002C47"/>
                </a:solidFill>
                <a:latin typeface="Poppins"/>
                <a:ea typeface="Poppins"/>
                <a:cs typeface="Poppins"/>
                <a:sym typeface="Poppins"/>
              </a:rPr>
              <a:t> von Zeit und </a:t>
            </a:r>
            <a:r>
              <a:rPr lang="en-US" sz="1439" dirty="0" err="1">
                <a:solidFill>
                  <a:srgbClr val="002C47"/>
                </a:solidFill>
                <a:latin typeface="Poppins"/>
                <a:ea typeface="Poppins"/>
                <a:cs typeface="Poppins"/>
                <a:sym typeface="Poppins"/>
              </a:rPr>
              <a:t>Ressourcen</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zu</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maximieren</a:t>
            </a:r>
            <a:r>
              <a:rPr lang="en-US" sz="1439" dirty="0">
                <a:solidFill>
                  <a:srgbClr val="002C47"/>
                </a:solidFill>
                <a:latin typeface="Poppins"/>
                <a:ea typeface="Poppins"/>
                <a:cs typeface="Poppins"/>
                <a:sym typeface="Poppins"/>
              </a:rPr>
              <a:t>. </a:t>
            </a:r>
          </a:p>
          <a:p>
            <a:pPr marL="310890" lvl="1" indent="-155445" algn="l">
              <a:lnSpc>
                <a:spcPts val="1641"/>
              </a:lnSpc>
              <a:buAutoNum type="arabicPeriod"/>
            </a:pPr>
            <a:r>
              <a:rPr lang="en-US" sz="1439" dirty="0" err="1">
                <a:solidFill>
                  <a:srgbClr val="002C47"/>
                </a:solidFill>
                <a:latin typeface="Poppins"/>
                <a:ea typeface="Poppins"/>
                <a:cs typeface="Poppins"/>
                <a:sym typeface="Poppins"/>
              </a:rPr>
              <a:t>Kundenzufriedenheit</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Misst</a:t>
            </a:r>
            <a:r>
              <a:rPr lang="en-US" sz="1439" dirty="0">
                <a:solidFill>
                  <a:srgbClr val="002C47"/>
                </a:solidFill>
                <a:latin typeface="Poppins"/>
                <a:ea typeface="Poppins"/>
                <a:cs typeface="Poppins"/>
                <a:sym typeface="Poppins"/>
              </a:rPr>
              <a:t> den Grad der </a:t>
            </a:r>
            <a:r>
              <a:rPr lang="en-US" sz="1439" dirty="0" err="1">
                <a:solidFill>
                  <a:srgbClr val="002C47"/>
                </a:solidFill>
                <a:latin typeface="Poppins"/>
                <a:ea typeface="Poppins"/>
                <a:cs typeface="Poppins"/>
                <a:sym typeface="Poppins"/>
              </a:rPr>
              <a:t>Zufriedenheit</a:t>
            </a:r>
            <a:r>
              <a:rPr lang="en-US" sz="1439" dirty="0">
                <a:solidFill>
                  <a:srgbClr val="002C47"/>
                </a:solidFill>
                <a:latin typeface="Poppins"/>
                <a:ea typeface="Poppins"/>
                <a:cs typeface="Poppins"/>
                <a:sym typeface="Poppins"/>
              </a:rPr>
              <a:t> der Kunden </a:t>
            </a:r>
            <a:r>
              <a:rPr lang="en-US" sz="1439" dirty="0" err="1">
                <a:solidFill>
                  <a:srgbClr val="002C47"/>
                </a:solidFill>
                <a:latin typeface="Poppins"/>
                <a:ea typeface="Poppins"/>
                <a:cs typeface="Poppins"/>
                <a:sym typeface="Poppins"/>
              </a:rPr>
              <a:t>mit</a:t>
            </a:r>
            <a:r>
              <a:rPr lang="en-US" sz="1439" dirty="0">
                <a:solidFill>
                  <a:srgbClr val="002C47"/>
                </a:solidFill>
                <a:latin typeface="Poppins"/>
                <a:ea typeface="Poppins"/>
                <a:cs typeface="Poppins"/>
                <a:sym typeface="Poppins"/>
              </a:rPr>
              <a:t> der </a:t>
            </a:r>
            <a:r>
              <a:rPr lang="en-US" sz="1439" dirty="0" err="1">
                <a:solidFill>
                  <a:srgbClr val="002C47"/>
                </a:solidFill>
                <a:latin typeface="Poppins"/>
                <a:ea typeface="Poppins"/>
                <a:cs typeface="Poppins"/>
                <a:sym typeface="Poppins"/>
              </a:rPr>
              <a:t>Dienstleistung</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oder</a:t>
            </a:r>
            <a:r>
              <a:rPr lang="en-US" sz="1439" dirty="0">
                <a:solidFill>
                  <a:srgbClr val="002C47"/>
                </a:solidFill>
                <a:latin typeface="Poppins"/>
                <a:ea typeface="Poppins"/>
                <a:cs typeface="Poppins"/>
                <a:sym typeface="Poppins"/>
              </a:rPr>
              <a:t> dem </a:t>
            </a:r>
            <a:r>
              <a:rPr lang="en-US" sz="1439" dirty="0" err="1">
                <a:solidFill>
                  <a:srgbClr val="002C47"/>
                </a:solidFill>
                <a:latin typeface="Poppins"/>
                <a:ea typeface="Poppins"/>
                <a:cs typeface="Poppins"/>
                <a:sym typeface="Poppins"/>
              </a:rPr>
              <a:t>Produkt</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eines</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Mitarbeiters</a:t>
            </a:r>
            <a:r>
              <a:rPr lang="en-US" sz="1439" dirty="0">
                <a:solidFill>
                  <a:srgbClr val="002C47"/>
                </a:solidFill>
                <a:latin typeface="Poppins"/>
                <a:ea typeface="Poppins"/>
                <a:cs typeface="Poppins"/>
                <a:sym typeface="Poppins"/>
              </a:rPr>
              <a:t>. </a:t>
            </a:r>
          </a:p>
          <a:p>
            <a:pPr marL="310890" lvl="1" indent="-155445" algn="l">
              <a:lnSpc>
                <a:spcPts val="1641"/>
              </a:lnSpc>
              <a:buAutoNum type="arabicPeriod"/>
            </a:pPr>
            <a:r>
              <a:rPr lang="en-US" sz="1439" dirty="0" err="1">
                <a:solidFill>
                  <a:srgbClr val="002C47"/>
                </a:solidFill>
                <a:latin typeface="Poppins"/>
                <a:ea typeface="Poppins"/>
                <a:cs typeface="Poppins"/>
                <a:sym typeface="Poppins"/>
              </a:rPr>
              <a:t>Anwesenheit</a:t>
            </a:r>
            <a:r>
              <a:rPr lang="en-US" sz="1439" dirty="0">
                <a:solidFill>
                  <a:srgbClr val="002C47"/>
                </a:solidFill>
                <a:latin typeface="Poppins"/>
                <a:ea typeface="Poppins"/>
                <a:cs typeface="Poppins"/>
                <a:sym typeface="Poppins"/>
              </a:rPr>
              <a:t> und </a:t>
            </a:r>
            <a:r>
              <a:rPr lang="en-US" sz="1439" dirty="0" err="1">
                <a:solidFill>
                  <a:srgbClr val="002C47"/>
                </a:solidFill>
                <a:latin typeface="Poppins"/>
                <a:ea typeface="Poppins"/>
                <a:cs typeface="Poppins"/>
                <a:sym typeface="Poppins"/>
              </a:rPr>
              <a:t>Pünktlichkeit</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Verfolgt</a:t>
            </a:r>
            <a:r>
              <a:rPr lang="en-US" sz="1439" dirty="0">
                <a:solidFill>
                  <a:srgbClr val="002C47"/>
                </a:solidFill>
                <a:latin typeface="Poppins"/>
                <a:ea typeface="Poppins"/>
                <a:cs typeface="Poppins"/>
                <a:sym typeface="Poppins"/>
              </a:rPr>
              <a:t> die </a:t>
            </a:r>
            <a:r>
              <a:rPr lang="en-US" sz="1439" dirty="0" err="1">
                <a:solidFill>
                  <a:srgbClr val="002C47"/>
                </a:solidFill>
                <a:latin typeface="Poppins"/>
                <a:ea typeface="Poppins"/>
                <a:cs typeface="Poppins"/>
                <a:sym typeface="Poppins"/>
              </a:rPr>
              <a:t>Beständigkeit</a:t>
            </a:r>
            <a:r>
              <a:rPr lang="en-US" sz="1439" dirty="0">
                <a:solidFill>
                  <a:srgbClr val="002C47"/>
                </a:solidFill>
                <a:latin typeface="Poppins"/>
                <a:ea typeface="Poppins"/>
                <a:cs typeface="Poppins"/>
                <a:sym typeface="Poppins"/>
              </a:rPr>
              <a:t> und </a:t>
            </a:r>
            <a:r>
              <a:rPr lang="en-US" sz="1439" dirty="0" err="1">
                <a:solidFill>
                  <a:srgbClr val="002C47"/>
                </a:solidFill>
                <a:latin typeface="Poppins"/>
                <a:ea typeface="Poppins"/>
                <a:cs typeface="Poppins"/>
                <a:sym typeface="Poppins"/>
              </a:rPr>
              <a:t>Zuverlässigkeit</a:t>
            </a:r>
            <a:r>
              <a:rPr lang="en-US" sz="1439" dirty="0">
                <a:solidFill>
                  <a:srgbClr val="002C47"/>
                </a:solidFill>
                <a:latin typeface="Poppins"/>
                <a:ea typeface="Poppins"/>
                <a:cs typeface="Poppins"/>
                <a:sym typeface="Poppins"/>
              </a:rPr>
              <a:t> der </a:t>
            </a:r>
            <a:r>
              <a:rPr lang="en-US" sz="1439" dirty="0" err="1">
                <a:solidFill>
                  <a:srgbClr val="002C47"/>
                </a:solidFill>
                <a:latin typeface="Poppins"/>
                <a:ea typeface="Poppins"/>
                <a:cs typeface="Poppins"/>
                <a:sym typeface="Poppins"/>
              </a:rPr>
              <a:t>Anwesenheit</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eines</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Mitarbeiters</a:t>
            </a:r>
            <a:r>
              <a:rPr lang="en-US" sz="1439" dirty="0">
                <a:solidFill>
                  <a:srgbClr val="002C47"/>
                </a:solidFill>
                <a:latin typeface="Poppins"/>
                <a:ea typeface="Poppins"/>
                <a:cs typeface="Poppins"/>
                <a:sym typeface="Poppins"/>
              </a:rPr>
              <a:t> am </a:t>
            </a:r>
            <a:r>
              <a:rPr lang="en-US" sz="1439" dirty="0" err="1">
                <a:solidFill>
                  <a:srgbClr val="002C47"/>
                </a:solidFill>
                <a:latin typeface="Poppins"/>
                <a:ea typeface="Poppins"/>
                <a:cs typeface="Poppins"/>
                <a:sym typeface="Poppins"/>
              </a:rPr>
              <a:t>Arbeitsplatz</a:t>
            </a:r>
            <a:r>
              <a:rPr lang="en-US" sz="1439" dirty="0">
                <a:solidFill>
                  <a:srgbClr val="002C47"/>
                </a:solidFill>
                <a:latin typeface="Poppins"/>
                <a:ea typeface="Poppins"/>
                <a:cs typeface="Poppins"/>
                <a:sym typeface="Poppins"/>
              </a:rPr>
              <a:t>. </a:t>
            </a:r>
          </a:p>
          <a:p>
            <a:pPr marL="310890" lvl="1" indent="-155445" algn="l">
              <a:lnSpc>
                <a:spcPts val="1641"/>
              </a:lnSpc>
              <a:buAutoNum type="arabicPeriod"/>
            </a:pPr>
            <a:r>
              <a:rPr lang="en-US" sz="1439" dirty="0" err="1">
                <a:solidFill>
                  <a:srgbClr val="002C47"/>
                </a:solidFill>
                <a:latin typeface="Poppins"/>
                <a:ea typeface="Poppins"/>
                <a:cs typeface="Poppins"/>
                <a:sym typeface="Poppins"/>
              </a:rPr>
              <a:t>Zielerreichungsgrad</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Misst</a:t>
            </a:r>
            <a:r>
              <a:rPr lang="en-US" sz="1439" dirty="0">
                <a:solidFill>
                  <a:srgbClr val="002C47"/>
                </a:solidFill>
                <a:latin typeface="Poppins"/>
                <a:ea typeface="Poppins"/>
                <a:cs typeface="Poppins"/>
                <a:sym typeface="Poppins"/>
              </a:rPr>
              <a:t> das </a:t>
            </a:r>
            <a:r>
              <a:rPr lang="en-US" sz="1439" dirty="0" err="1">
                <a:solidFill>
                  <a:srgbClr val="002C47"/>
                </a:solidFill>
                <a:latin typeface="Poppins"/>
                <a:ea typeface="Poppins"/>
                <a:cs typeface="Poppins"/>
                <a:sym typeface="Poppins"/>
              </a:rPr>
              <a:t>Ausmaß</a:t>
            </a:r>
            <a:r>
              <a:rPr lang="en-US" sz="1439" dirty="0">
                <a:solidFill>
                  <a:srgbClr val="002C47"/>
                </a:solidFill>
                <a:latin typeface="Poppins"/>
                <a:ea typeface="Poppins"/>
                <a:cs typeface="Poppins"/>
                <a:sym typeface="Poppins"/>
              </a:rPr>
              <a:t>, in dem </a:t>
            </a:r>
            <a:r>
              <a:rPr lang="en-US" sz="1439" dirty="0" err="1">
                <a:solidFill>
                  <a:srgbClr val="002C47"/>
                </a:solidFill>
                <a:latin typeface="Poppins"/>
                <a:ea typeface="Poppins"/>
                <a:cs typeface="Poppins"/>
                <a:sym typeface="Poppins"/>
              </a:rPr>
              <a:t>ein</a:t>
            </a:r>
            <a:r>
              <a:rPr lang="en-US" sz="1439" dirty="0">
                <a:solidFill>
                  <a:srgbClr val="002C47"/>
                </a:solidFill>
                <a:latin typeface="Poppins"/>
                <a:ea typeface="Poppins"/>
                <a:cs typeface="Poppins"/>
                <a:sym typeface="Poppins"/>
              </a:rPr>
              <a:t> Mitarbeiter </a:t>
            </a:r>
            <a:r>
              <a:rPr lang="en-US" sz="1439" dirty="0" err="1">
                <a:solidFill>
                  <a:srgbClr val="002C47"/>
                </a:solidFill>
                <a:latin typeface="Poppins"/>
                <a:ea typeface="Poppins"/>
                <a:cs typeface="Poppins"/>
                <a:sym typeface="Poppins"/>
              </a:rPr>
              <a:t>vordefinierte</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Ziele</a:t>
            </a:r>
            <a:r>
              <a:rPr lang="en-US" sz="1439" dirty="0">
                <a:solidFill>
                  <a:srgbClr val="002C47"/>
                </a:solidFill>
                <a:latin typeface="Poppins"/>
                <a:ea typeface="Poppins"/>
                <a:cs typeface="Poppins"/>
                <a:sym typeface="Poppins"/>
              </a:rPr>
              <a:t> und </a:t>
            </a:r>
            <a:r>
              <a:rPr lang="en-US" sz="1439" dirty="0" err="1">
                <a:solidFill>
                  <a:srgbClr val="002C47"/>
                </a:solidFill>
                <a:latin typeface="Poppins"/>
                <a:ea typeface="Poppins"/>
                <a:cs typeface="Poppins"/>
                <a:sym typeface="Poppins"/>
              </a:rPr>
              <a:t>Vorgaben</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erreicht</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oder</a:t>
            </a:r>
            <a:r>
              <a:rPr lang="en-US" sz="1439" dirty="0">
                <a:solidFill>
                  <a:srgbClr val="002C47"/>
                </a:solidFill>
                <a:latin typeface="Poppins"/>
                <a:ea typeface="Poppins"/>
                <a:cs typeface="Poppins"/>
                <a:sym typeface="Poppins"/>
              </a:rPr>
              <a:t> </a:t>
            </a:r>
            <a:r>
              <a:rPr lang="en-US" sz="1439" dirty="0" err="1">
                <a:solidFill>
                  <a:srgbClr val="002C47"/>
                </a:solidFill>
                <a:latin typeface="Poppins"/>
                <a:ea typeface="Poppins"/>
                <a:cs typeface="Poppins"/>
                <a:sym typeface="Poppins"/>
              </a:rPr>
              <a:t>übertrifft</a:t>
            </a:r>
            <a:r>
              <a:rPr lang="en-US" sz="1439" dirty="0">
                <a:solidFill>
                  <a:srgbClr val="002C47"/>
                </a:solidFill>
                <a:latin typeface="Poppins"/>
                <a:ea typeface="Poppins"/>
                <a:cs typeface="Poppins"/>
                <a:sym typeface="Poppins"/>
              </a:rPr>
              <a:t>. </a:t>
            </a:r>
          </a:p>
          <a:p>
            <a:pPr algn="l">
              <a:lnSpc>
                <a:spcPts val="1641"/>
              </a:lnSpc>
              <a:spcBef>
                <a:spcPct val="0"/>
              </a:spcBef>
            </a:pPr>
            <a:endParaRPr lang="en-US" sz="1439" dirty="0">
              <a:solidFill>
                <a:srgbClr val="002C47"/>
              </a:solidFill>
              <a:latin typeface="Poppins"/>
              <a:ea typeface="Poppins"/>
              <a:cs typeface="Poppins"/>
              <a:sym typeface="Poppins"/>
            </a:endParaRPr>
          </a:p>
        </p:txBody>
      </p:sp>
      <p:sp>
        <p:nvSpPr>
          <p:cNvPr id="20" name="TextBox 20"/>
          <p:cNvSpPr txBox="1"/>
          <p:nvPr/>
        </p:nvSpPr>
        <p:spPr>
          <a:xfrm>
            <a:off x="480355" y="9219872"/>
            <a:ext cx="8008522" cy="417195"/>
          </a:xfrm>
          <a:prstGeom prst="rect">
            <a:avLst/>
          </a:prstGeom>
        </p:spPr>
        <p:txBody>
          <a:bodyPr lIns="0" tIns="0" rIns="0" bIns="0" rtlCol="0" anchor="t">
            <a:spAutoFit/>
          </a:bodyPr>
          <a:lstStyle/>
          <a:p>
            <a:pPr algn="l">
              <a:lnSpc>
                <a:spcPts val="1679"/>
              </a:lnSpc>
            </a:pPr>
            <a:r>
              <a:rPr lang="en-US" sz="1200">
                <a:solidFill>
                  <a:srgbClr val="000000"/>
                </a:solidFill>
                <a:latin typeface="Poppins"/>
                <a:ea typeface="Poppins"/>
                <a:cs typeface="Poppins"/>
                <a:sym typeface="Poppins"/>
              </a:rPr>
              <a:t>Abbildung 14: Beziehung </a:t>
            </a:r>
          </a:p>
          <a:p>
            <a:pPr algn="l">
              <a:lnSpc>
                <a:spcPts val="1679"/>
              </a:lnSpc>
              <a:spcBef>
                <a:spcPct val="0"/>
              </a:spcBef>
            </a:pPr>
            <a:r>
              <a:rPr lang="en-US" sz="1200">
                <a:solidFill>
                  <a:srgbClr val="000000"/>
                </a:solidFill>
                <a:latin typeface="Poppins"/>
                <a:ea typeface="Poppins"/>
                <a:cs typeface="Poppins"/>
                <a:sym typeface="Poppins"/>
              </a:rPr>
              <a:t>Quelle: Atatsi et al. (2019) </a:t>
            </a:r>
          </a:p>
        </p:txBody>
      </p:sp>
      <p:grpSp>
        <p:nvGrpSpPr>
          <p:cNvPr id="21" name="Group 21"/>
          <p:cNvGrpSpPr/>
          <p:nvPr/>
        </p:nvGrpSpPr>
        <p:grpSpPr>
          <a:xfrm>
            <a:off x="8967014" y="5362566"/>
            <a:ext cx="8544437" cy="4492863"/>
            <a:chOff x="0" y="0"/>
            <a:chExt cx="2215848" cy="1090671"/>
          </a:xfrm>
        </p:grpSpPr>
        <p:sp>
          <p:nvSpPr>
            <p:cNvPr id="22" name="Freeform 22"/>
            <p:cNvSpPr/>
            <p:nvPr/>
          </p:nvSpPr>
          <p:spPr>
            <a:xfrm>
              <a:off x="0" y="0"/>
              <a:ext cx="2215848" cy="1090671"/>
            </a:xfrm>
            <a:custGeom>
              <a:avLst/>
              <a:gdLst/>
              <a:ahLst/>
              <a:cxnLst/>
              <a:rect l="l" t="t" r="r" b="b"/>
              <a:pathLst>
                <a:path w="2215848" h="1090671">
                  <a:moveTo>
                    <a:pt x="46930" y="0"/>
                  </a:moveTo>
                  <a:lnTo>
                    <a:pt x="2168918" y="0"/>
                  </a:lnTo>
                  <a:cubicBezTo>
                    <a:pt x="2181365" y="0"/>
                    <a:pt x="2193302" y="4944"/>
                    <a:pt x="2202103" y="13746"/>
                  </a:cubicBezTo>
                  <a:cubicBezTo>
                    <a:pt x="2210904" y="22547"/>
                    <a:pt x="2215848" y="34484"/>
                    <a:pt x="2215848" y="46930"/>
                  </a:cubicBezTo>
                  <a:lnTo>
                    <a:pt x="2215848" y="1043741"/>
                  </a:lnTo>
                  <a:cubicBezTo>
                    <a:pt x="2215848" y="1056188"/>
                    <a:pt x="2210904" y="1068125"/>
                    <a:pt x="2202103" y="1076926"/>
                  </a:cubicBezTo>
                  <a:cubicBezTo>
                    <a:pt x="2193302" y="1085727"/>
                    <a:pt x="2181365" y="1090671"/>
                    <a:pt x="2168918" y="1090671"/>
                  </a:cubicBezTo>
                  <a:lnTo>
                    <a:pt x="46930" y="1090671"/>
                  </a:lnTo>
                  <a:cubicBezTo>
                    <a:pt x="34484" y="1090671"/>
                    <a:pt x="22547" y="1085727"/>
                    <a:pt x="13746" y="1076926"/>
                  </a:cubicBezTo>
                  <a:cubicBezTo>
                    <a:pt x="4944" y="1068125"/>
                    <a:pt x="0" y="1056188"/>
                    <a:pt x="0" y="1043741"/>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de-DE"/>
            </a:p>
          </p:txBody>
        </p:sp>
        <p:sp>
          <p:nvSpPr>
            <p:cNvPr id="23" name="TextBox 23"/>
            <p:cNvSpPr txBox="1"/>
            <p:nvPr/>
          </p:nvSpPr>
          <p:spPr>
            <a:xfrm>
              <a:off x="0" y="-57150"/>
              <a:ext cx="2215848" cy="1147821"/>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9150530" y="5514989"/>
            <a:ext cx="8367668" cy="4308872"/>
          </a:xfrm>
          <a:prstGeom prst="rect">
            <a:avLst/>
          </a:prstGeom>
        </p:spPr>
        <p:txBody>
          <a:bodyPr wrap="square" lIns="0" tIns="0" rIns="0" bIns="0" rtlCol="0" anchor="t">
            <a:spAutoFit/>
          </a:bodyPr>
          <a:lstStyle/>
          <a:p>
            <a:pPr algn="l">
              <a:lnSpc>
                <a:spcPts val="1621"/>
              </a:lnSpc>
            </a:pPr>
            <a:r>
              <a:rPr lang="en-US" sz="1422" b="1" dirty="0" err="1">
                <a:solidFill>
                  <a:srgbClr val="002C47"/>
                </a:solidFill>
                <a:latin typeface="Poppins Bold"/>
                <a:ea typeface="Poppins Bold"/>
                <a:cs typeface="Poppins Bold"/>
                <a:sym typeface="Poppins Bold"/>
              </a:rPr>
              <a:t>Wichtige</a:t>
            </a:r>
            <a:r>
              <a:rPr lang="en-US" sz="1422" b="1" dirty="0">
                <a:solidFill>
                  <a:srgbClr val="002C47"/>
                </a:solidFill>
                <a:latin typeface="Poppins Bold"/>
                <a:ea typeface="Poppins Bold"/>
                <a:cs typeface="Poppins Bold"/>
                <a:sym typeface="Poppins Bold"/>
              </a:rPr>
              <a:t> interne </a:t>
            </a:r>
            <a:r>
              <a:rPr lang="en-US" sz="1422" b="1" dirty="0" err="1">
                <a:solidFill>
                  <a:srgbClr val="002C47"/>
                </a:solidFill>
                <a:latin typeface="Poppins Bold"/>
                <a:ea typeface="Poppins Bold"/>
                <a:cs typeface="Poppins Bold"/>
                <a:sym typeface="Poppins Bold"/>
              </a:rPr>
              <a:t>Faktoren</a:t>
            </a:r>
            <a:r>
              <a:rPr lang="en-US" sz="1422" b="1" dirty="0">
                <a:solidFill>
                  <a:srgbClr val="002C47"/>
                </a:solidFill>
                <a:latin typeface="Poppins Bold"/>
                <a:ea typeface="Poppins Bold"/>
                <a:cs typeface="Poppins Bold"/>
                <a:sym typeface="Poppins Bold"/>
              </a:rPr>
              <a:t>: </a:t>
            </a:r>
          </a:p>
          <a:p>
            <a:pPr algn="l">
              <a:lnSpc>
                <a:spcPts val="1621"/>
              </a:lnSpc>
            </a:pPr>
            <a:endParaRPr lang="en-US" sz="1422" b="1" dirty="0">
              <a:solidFill>
                <a:srgbClr val="002C47"/>
              </a:solidFill>
              <a:latin typeface="Poppins Bold"/>
              <a:ea typeface="Poppins Bold"/>
              <a:cs typeface="Poppins Bold"/>
              <a:sym typeface="Poppins Bold"/>
            </a:endParaRPr>
          </a:p>
          <a:p>
            <a:pPr algn="l">
              <a:lnSpc>
                <a:spcPts val="1621"/>
              </a:lnSpc>
            </a:pPr>
            <a:r>
              <a:rPr lang="en-US" sz="1422" dirty="0">
                <a:solidFill>
                  <a:srgbClr val="002C47"/>
                </a:solidFill>
                <a:latin typeface="Poppins"/>
                <a:ea typeface="Poppins"/>
                <a:cs typeface="Poppins"/>
                <a:sym typeface="Poppins"/>
              </a:rPr>
              <a:t>Interne </a:t>
            </a:r>
            <a:r>
              <a:rPr lang="en-US" sz="1422" dirty="0" err="1">
                <a:solidFill>
                  <a:srgbClr val="002C47"/>
                </a:solidFill>
                <a:latin typeface="Poppins"/>
                <a:ea typeface="Poppins"/>
                <a:cs typeface="Poppins"/>
                <a:sym typeface="Poppins"/>
              </a:rPr>
              <a:t>Faktoren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spielen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eine</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entscheidende</a:t>
            </a:r>
            <a:r>
              <a:rPr lang="en-US" sz="1422" dirty="0">
                <a:solidFill>
                  <a:srgbClr val="002C47"/>
                </a:solidFill>
                <a:latin typeface="Poppins"/>
                <a:ea typeface="Poppins"/>
                <a:cs typeface="Poppins"/>
                <a:sym typeface="Poppins"/>
              </a:rPr>
              <a:t> Rolle </a:t>
            </a:r>
            <a:r>
              <a:rPr lang="en-US" sz="1422" dirty="0" err="1">
                <a:solidFill>
                  <a:srgbClr val="002C47"/>
                </a:solidFill>
                <a:latin typeface="Poppins"/>
                <a:ea typeface="Poppins"/>
                <a:cs typeface="Poppins"/>
                <a:sym typeface="Poppins"/>
              </a:rPr>
              <a:t>bei</a:t>
            </a:r>
            <a:r>
              <a:rPr lang="en-US" sz="1422" dirty="0">
                <a:solidFill>
                  <a:srgbClr val="002C47"/>
                </a:solidFill>
                <a:latin typeface="Poppins"/>
                <a:ea typeface="Poppins"/>
                <a:cs typeface="Poppins"/>
                <a:sym typeface="Poppins"/>
              </a:rPr>
              <a:t> der </a:t>
            </a:r>
            <a:r>
              <a:rPr lang="en-US" sz="1422" dirty="0" err="1">
                <a:solidFill>
                  <a:srgbClr val="002C47"/>
                </a:solidFill>
                <a:latin typeface="Poppins"/>
                <a:ea typeface="Poppins"/>
                <a:cs typeface="Poppins"/>
                <a:sym typeface="Poppins"/>
              </a:rPr>
              <a:t>Bestimmung</a:t>
            </a:r>
            <a:r>
              <a:rPr lang="en-US" sz="1422" dirty="0">
                <a:solidFill>
                  <a:srgbClr val="002C47"/>
                </a:solidFill>
                <a:latin typeface="Poppins"/>
                <a:ea typeface="Poppins"/>
                <a:cs typeface="Poppins"/>
                <a:sym typeface="Poppins"/>
              </a:rPr>
              <a:t> der </a:t>
            </a:r>
            <a:r>
              <a:rPr lang="en-US" sz="1422" dirty="0" err="1">
                <a:solidFill>
                  <a:srgbClr val="002C47"/>
                </a:solidFill>
                <a:latin typeface="Poppins"/>
                <a:ea typeface="Poppins"/>
                <a:cs typeface="Poppins"/>
                <a:sym typeface="Poppins"/>
              </a:rPr>
              <a:t>Leistung</a:t>
            </a:r>
            <a:r>
              <a:rPr lang="en-US" sz="1422" dirty="0">
                <a:solidFill>
                  <a:srgbClr val="002C47"/>
                </a:solidFill>
                <a:latin typeface="Poppins"/>
                <a:ea typeface="Poppins"/>
                <a:cs typeface="Poppins"/>
                <a:sym typeface="Poppins"/>
              </a:rPr>
              <a:t> von </a:t>
            </a:r>
            <a:r>
              <a:rPr lang="en-US" sz="1422" dirty="0" err="1">
                <a:solidFill>
                  <a:srgbClr val="002C47"/>
                </a:solidFill>
                <a:latin typeface="Poppins"/>
                <a:ea typeface="Poppins"/>
                <a:cs typeface="Poppins"/>
                <a:sym typeface="Poppins"/>
              </a:rPr>
              <a:t>Mitarbeitern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innerhalb</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einer</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Organisation</a:t>
            </a:r>
            <a:r>
              <a:rPr lang="en-US" sz="1422" dirty="0">
                <a:solidFill>
                  <a:srgbClr val="002C47"/>
                </a:solidFill>
                <a:latin typeface="Poppins"/>
                <a:ea typeface="Poppins"/>
                <a:cs typeface="Poppins"/>
                <a:sym typeface="Poppins"/>
              </a:rPr>
              <a:t>. Einer der </a:t>
            </a:r>
            <a:r>
              <a:rPr lang="en-US" sz="1422" dirty="0" err="1">
                <a:solidFill>
                  <a:srgbClr val="002C47"/>
                </a:solidFill>
                <a:latin typeface="Poppins"/>
                <a:ea typeface="Poppins"/>
                <a:cs typeface="Poppins"/>
                <a:sym typeface="Poppins"/>
              </a:rPr>
              <a:t>wichtigsten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Faktoren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sind</a:t>
            </a:r>
            <a:r>
              <a:rPr lang="en-US" sz="1422" dirty="0">
                <a:solidFill>
                  <a:srgbClr val="002C47"/>
                </a:solidFill>
                <a:latin typeface="Poppins"/>
                <a:ea typeface="Poppins"/>
                <a:cs typeface="Poppins"/>
                <a:sym typeface="Poppins"/>
              </a:rPr>
              <a:t> die </a:t>
            </a:r>
            <a:r>
              <a:rPr lang="en-US" sz="1422" dirty="0" err="1">
                <a:solidFill>
                  <a:srgbClr val="002C47"/>
                </a:solidFill>
                <a:latin typeface="Poppins"/>
                <a:ea typeface="Poppins"/>
                <a:cs typeface="Poppins"/>
                <a:sym typeface="Poppins"/>
              </a:rPr>
              <a:t>Fähigkeiten</a:t>
            </a:r>
            <a:r>
              <a:rPr lang="en-US" sz="1422" dirty="0">
                <a:solidFill>
                  <a:srgbClr val="002C47"/>
                </a:solidFill>
                <a:latin typeface="Poppins"/>
                <a:ea typeface="Poppins"/>
                <a:cs typeface="Poppins"/>
                <a:sym typeface="Poppins"/>
              </a:rPr>
              <a:t> und </a:t>
            </a:r>
            <a:r>
              <a:rPr lang="en-US" sz="1422" dirty="0" err="1">
                <a:solidFill>
                  <a:srgbClr val="002C47"/>
                </a:solidFill>
                <a:latin typeface="Poppins"/>
                <a:ea typeface="Poppins"/>
                <a:cs typeface="Poppins"/>
                <a:sym typeface="Poppins"/>
              </a:rPr>
              <a:t>Kompetenzen</a:t>
            </a:r>
            <a:r>
              <a:rPr lang="en-US" sz="1422" dirty="0">
                <a:solidFill>
                  <a:srgbClr val="002C47"/>
                </a:solidFill>
                <a:latin typeface="Poppins"/>
                <a:ea typeface="Poppins"/>
                <a:cs typeface="Poppins"/>
                <a:sym typeface="Poppins"/>
              </a:rPr>
              <a:t>, die </a:t>
            </a:r>
            <a:r>
              <a:rPr lang="en-US" sz="1422" dirty="0" err="1">
                <a:solidFill>
                  <a:srgbClr val="002C47"/>
                </a:solidFill>
                <a:latin typeface="Poppins"/>
                <a:ea typeface="Poppins"/>
                <a:cs typeface="Poppins"/>
                <a:sym typeface="Poppins"/>
              </a:rPr>
              <a:t>ein</a:t>
            </a:r>
            <a:r>
              <a:rPr lang="en-US" sz="1422" dirty="0">
                <a:solidFill>
                  <a:srgbClr val="002C47"/>
                </a:solidFill>
                <a:latin typeface="Poppins"/>
                <a:ea typeface="Poppins"/>
                <a:cs typeface="Poppins"/>
                <a:sym typeface="Poppins"/>
              </a:rPr>
              <a:t> Mitarbeiter für seine Aufgabe </a:t>
            </a:r>
            <a:r>
              <a:rPr lang="en-US" sz="1422" dirty="0" err="1">
                <a:solidFill>
                  <a:srgbClr val="002C47"/>
                </a:solidFill>
                <a:latin typeface="Poppins"/>
                <a:ea typeface="Poppins"/>
                <a:cs typeface="Poppins"/>
                <a:sym typeface="Poppins"/>
              </a:rPr>
              <a:t>mitbringt</a:t>
            </a:r>
            <a:r>
              <a:rPr lang="en-US" sz="1422" dirty="0">
                <a:solidFill>
                  <a:srgbClr val="002C47"/>
                </a:solidFill>
                <a:latin typeface="Poppins"/>
                <a:ea typeface="Poppins"/>
                <a:cs typeface="Poppins"/>
                <a:sym typeface="Poppins"/>
              </a:rPr>
              <a:t>. </a:t>
            </a:r>
          </a:p>
          <a:p>
            <a:pPr algn="l">
              <a:lnSpc>
                <a:spcPts val="1621"/>
              </a:lnSpc>
            </a:pPr>
            <a:endParaRPr lang="en-US" sz="1422" dirty="0">
              <a:solidFill>
                <a:srgbClr val="002C47"/>
              </a:solidFill>
              <a:latin typeface="Poppins"/>
              <a:ea typeface="Poppins"/>
              <a:cs typeface="Poppins"/>
              <a:sym typeface="Poppins"/>
            </a:endParaRPr>
          </a:p>
          <a:p>
            <a:pPr algn="l">
              <a:lnSpc>
                <a:spcPts val="1621"/>
              </a:lnSpc>
            </a:pPr>
            <a:r>
              <a:rPr lang="en-US" sz="1422" dirty="0">
                <a:solidFill>
                  <a:srgbClr val="002C47"/>
                </a:solidFill>
                <a:latin typeface="Poppins"/>
                <a:ea typeface="Poppins"/>
                <a:cs typeface="Poppins"/>
                <a:sym typeface="Poppins"/>
              </a:rPr>
              <a:t>Motivation </a:t>
            </a:r>
            <a:r>
              <a:rPr lang="en-US" sz="1422" dirty="0" err="1">
                <a:solidFill>
                  <a:srgbClr val="002C47"/>
                </a:solidFill>
                <a:latin typeface="Poppins"/>
                <a:ea typeface="Poppins"/>
                <a:cs typeface="Poppins"/>
                <a:sym typeface="Poppins"/>
              </a:rPr>
              <a:t>ist</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ein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weiterer</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wichtiger</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interner</a:t>
            </a:r>
            <a:r>
              <a:rPr lang="en-US" sz="1422" dirty="0">
                <a:solidFill>
                  <a:srgbClr val="002C47"/>
                </a:solidFill>
                <a:latin typeface="Poppins"/>
                <a:ea typeface="Poppins"/>
                <a:cs typeface="Poppins"/>
                <a:sym typeface="Poppins"/>
              </a:rPr>
              <a:t> Faktor.</a:t>
            </a:r>
          </a:p>
          <a:p>
            <a:pPr algn="l">
              <a:lnSpc>
                <a:spcPts val="1621"/>
              </a:lnSpc>
            </a:pPr>
            <a:endParaRPr lang="en-US" sz="1422" dirty="0">
              <a:solidFill>
                <a:srgbClr val="002C47"/>
              </a:solidFill>
              <a:latin typeface="Poppins"/>
              <a:ea typeface="Poppins"/>
              <a:cs typeface="Poppins"/>
              <a:sym typeface="Poppins"/>
            </a:endParaRPr>
          </a:p>
          <a:p>
            <a:pPr algn="l">
              <a:lnSpc>
                <a:spcPts val="1621"/>
              </a:lnSpc>
            </a:pPr>
            <a:r>
              <a:rPr lang="en-US" sz="1422" dirty="0">
                <a:solidFill>
                  <a:srgbClr val="002C47"/>
                </a:solidFill>
                <a:latin typeface="Poppins"/>
                <a:ea typeface="Poppins"/>
                <a:cs typeface="Poppins"/>
                <a:sym typeface="Poppins"/>
              </a:rPr>
              <a:t>Gesundheit und </a:t>
            </a:r>
            <a:r>
              <a:rPr lang="en-US" sz="1422" dirty="0" err="1">
                <a:solidFill>
                  <a:srgbClr val="002C47"/>
                </a:solidFill>
                <a:latin typeface="Poppins"/>
                <a:ea typeface="Poppins"/>
                <a:cs typeface="Poppins"/>
                <a:sym typeface="Poppins"/>
              </a:rPr>
              <a:t>Wohlbefinden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sowohl</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körperlich</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als</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auch</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geistig</a:t>
            </a:r>
            <a:r>
              <a:rPr lang="en-US" sz="1422" dirty="0">
                <a:solidFill>
                  <a:srgbClr val="002C47"/>
                </a:solidFill>
                <a:latin typeface="Poppins"/>
                <a:ea typeface="Poppins"/>
                <a:cs typeface="Poppins"/>
                <a:sym typeface="Poppins"/>
              </a:rPr>
              <a:t>. </a:t>
            </a:r>
          </a:p>
          <a:p>
            <a:pPr algn="l">
              <a:lnSpc>
                <a:spcPts val="1621"/>
              </a:lnSpc>
            </a:pPr>
            <a:endParaRPr lang="en-US" sz="1422" dirty="0">
              <a:solidFill>
                <a:srgbClr val="002C47"/>
              </a:solidFill>
              <a:latin typeface="Poppins"/>
              <a:ea typeface="Poppins"/>
              <a:cs typeface="Poppins"/>
              <a:sym typeface="Poppins"/>
            </a:endParaRPr>
          </a:p>
          <a:p>
            <a:pPr algn="l">
              <a:lnSpc>
                <a:spcPts val="1621"/>
              </a:lnSpc>
            </a:pPr>
            <a:r>
              <a:rPr lang="en-US" sz="1422" dirty="0">
                <a:solidFill>
                  <a:srgbClr val="002C47"/>
                </a:solidFill>
                <a:latin typeface="Poppins"/>
                <a:ea typeface="Poppins"/>
                <a:cs typeface="Poppins"/>
                <a:sym typeface="Poppins"/>
              </a:rPr>
              <a:t>Das </a:t>
            </a:r>
            <a:r>
              <a:rPr lang="en-US" sz="1422" dirty="0" err="1">
                <a:solidFill>
                  <a:srgbClr val="002C47"/>
                </a:solidFill>
                <a:latin typeface="Poppins"/>
                <a:ea typeface="Poppins"/>
                <a:cs typeface="Poppins"/>
                <a:sym typeface="Poppins"/>
              </a:rPr>
              <a:t>Arbeitsumfeld</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beeinflusst</a:t>
            </a:r>
            <a:r>
              <a:rPr lang="en-US" sz="1422" dirty="0">
                <a:solidFill>
                  <a:srgbClr val="002C47"/>
                </a:solidFill>
                <a:latin typeface="Poppins"/>
                <a:ea typeface="Poppins"/>
                <a:cs typeface="Poppins"/>
                <a:sym typeface="Poppins"/>
              </a:rPr>
              <a:t> die </a:t>
            </a:r>
            <a:r>
              <a:rPr lang="en-US" sz="1422" dirty="0" err="1">
                <a:solidFill>
                  <a:srgbClr val="002C47"/>
                </a:solidFill>
                <a:latin typeface="Poppins"/>
                <a:ea typeface="Poppins"/>
                <a:cs typeface="Poppins"/>
                <a:sym typeface="Poppins"/>
              </a:rPr>
              <a:t>Leistung</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erheblich</a:t>
            </a:r>
            <a:r>
              <a:rPr lang="en-US" sz="1422" dirty="0">
                <a:solidFill>
                  <a:srgbClr val="002C47"/>
                </a:solidFill>
                <a:latin typeface="Poppins"/>
                <a:ea typeface="Poppins"/>
                <a:cs typeface="Poppins"/>
                <a:sym typeface="Poppins"/>
              </a:rPr>
              <a:t>. </a:t>
            </a:r>
          </a:p>
          <a:p>
            <a:pPr algn="l">
              <a:lnSpc>
                <a:spcPts val="1621"/>
              </a:lnSpc>
            </a:pPr>
            <a:endParaRPr lang="en-US" sz="1422" dirty="0">
              <a:solidFill>
                <a:srgbClr val="002C47"/>
              </a:solidFill>
              <a:latin typeface="Poppins"/>
              <a:ea typeface="Poppins"/>
              <a:cs typeface="Poppins"/>
              <a:sym typeface="Poppins"/>
            </a:endParaRPr>
          </a:p>
          <a:p>
            <a:pPr algn="l">
              <a:lnSpc>
                <a:spcPts val="1621"/>
              </a:lnSpc>
            </a:pPr>
            <a:r>
              <a:rPr lang="en-US" sz="1422" dirty="0" err="1">
                <a:solidFill>
                  <a:srgbClr val="002C47"/>
                </a:solidFill>
                <a:latin typeface="Poppins"/>
                <a:ea typeface="Poppins"/>
                <a:cs typeface="Poppins"/>
                <a:sym typeface="Poppins"/>
              </a:rPr>
              <a:t>Organisationskultur</a:t>
            </a:r>
            <a:r>
              <a:rPr lang="en-US" sz="1422" dirty="0">
                <a:solidFill>
                  <a:srgbClr val="002C47"/>
                </a:solidFill>
                <a:latin typeface="Poppins"/>
                <a:ea typeface="Poppins"/>
                <a:cs typeface="Poppins"/>
                <a:sym typeface="Poppins"/>
              </a:rPr>
              <a:t>. </a:t>
            </a:r>
          </a:p>
          <a:p>
            <a:pPr algn="l">
              <a:lnSpc>
                <a:spcPts val="1621"/>
              </a:lnSpc>
            </a:pPr>
            <a:endParaRPr lang="en-US" sz="1422" dirty="0">
              <a:solidFill>
                <a:srgbClr val="002C47"/>
              </a:solidFill>
              <a:latin typeface="Poppins"/>
              <a:ea typeface="Poppins"/>
              <a:cs typeface="Poppins"/>
              <a:sym typeface="Poppins"/>
            </a:endParaRPr>
          </a:p>
          <a:p>
            <a:pPr algn="l">
              <a:lnSpc>
                <a:spcPts val="1621"/>
              </a:lnSpc>
            </a:pPr>
            <a:r>
              <a:rPr lang="en-US" sz="1422" dirty="0" err="1">
                <a:solidFill>
                  <a:srgbClr val="002C47"/>
                </a:solidFill>
                <a:latin typeface="Poppins"/>
                <a:ea typeface="Poppins"/>
                <a:cs typeface="Poppins"/>
                <a:sym typeface="Poppins"/>
              </a:rPr>
              <a:t>Führung</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ist</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ein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weiterer</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kritischer</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externer</a:t>
            </a:r>
            <a:r>
              <a:rPr lang="en-US" sz="1422" dirty="0">
                <a:solidFill>
                  <a:srgbClr val="002C47"/>
                </a:solidFill>
                <a:latin typeface="Poppins"/>
                <a:ea typeface="Poppins"/>
                <a:cs typeface="Poppins"/>
                <a:sym typeface="Poppins"/>
              </a:rPr>
              <a:t> Faktor. </a:t>
            </a:r>
          </a:p>
          <a:p>
            <a:pPr algn="l">
              <a:lnSpc>
                <a:spcPts val="1621"/>
              </a:lnSpc>
            </a:pPr>
            <a:endParaRPr lang="en-US" sz="1422" dirty="0">
              <a:solidFill>
                <a:srgbClr val="002C47"/>
              </a:solidFill>
              <a:latin typeface="Poppins"/>
              <a:ea typeface="Poppins"/>
              <a:cs typeface="Poppins"/>
              <a:sym typeface="Poppins"/>
            </a:endParaRPr>
          </a:p>
          <a:p>
            <a:pPr algn="l">
              <a:lnSpc>
                <a:spcPts val="1621"/>
              </a:lnSpc>
            </a:pPr>
            <a:r>
              <a:rPr lang="en-US" sz="1422" dirty="0">
                <a:solidFill>
                  <a:srgbClr val="002C47"/>
                </a:solidFill>
                <a:latin typeface="Poppins"/>
                <a:ea typeface="Poppins"/>
                <a:cs typeface="Poppins"/>
                <a:sym typeface="Poppins"/>
              </a:rPr>
              <a:t>Auch die </a:t>
            </a:r>
            <a:r>
              <a:rPr lang="en-US" sz="1422" dirty="0" err="1">
                <a:solidFill>
                  <a:srgbClr val="002C47"/>
                </a:solidFill>
                <a:latin typeface="Poppins"/>
                <a:ea typeface="Poppins"/>
                <a:cs typeface="Poppins"/>
                <a:sym typeface="Poppins"/>
              </a:rPr>
              <a:t>wirtschaftlichen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Bedingungen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spielen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eine</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wichtige</a:t>
            </a:r>
            <a:r>
              <a:rPr lang="en-US" sz="1422" dirty="0">
                <a:solidFill>
                  <a:srgbClr val="002C47"/>
                </a:solidFill>
                <a:latin typeface="Poppins"/>
                <a:ea typeface="Poppins"/>
                <a:cs typeface="Poppins"/>
                <a:sym typeface="Poppins"/>
              </a:rPr>
              <a:t> Rolle für die </a:t>
            </a:r>
            <a:r>
              <a:rPr lang="en-US" sz="1422" dirty="0" err="1">
                <a:solidFill>
                  <a:srgbClr val="002C47"/>
                </a:solidFill>
                <a:latin typeface="Poppins"/>
                <a:ea typeface="Poppins"/>
                <a:cs typeface="Poppins"/>
                <a:sym typeface="Poppins"/>
              </a:rPr>
              <a:t>Leistung</a:t>
            </a:r>
            <a:r>
              <a:rPr lang="en-US" sz="1422" dirty="0">
                <a:solidFill>
                  <a:srgbClr val="002C47"/>
                </a:solidFill>
                <a:latin typeface="Poppins"/>
                <a:ea typeface="Poppins"/>
                <a:cs typeface="Poppins"/>
                <a:sym typeface="Poppins"/>
              </a:rPr>
              <a:t> der </a:t>
            </a:r>
            <a:r>
              <a:rPr lang="en-US" sz="1422" dirty="0" err="1">
                <a:solidFill>
                  <a:srgbClr val="002C47"/>
                </a:solidFill>
                <a:latin typeface="Poppins"/>
                <a:ea typeface="Poppins"/>
                <a:cs typeface="Poppins"/>
                <a:sym typeface="Poppins"/>
              </a:rPr>
              <a:t>Arbeitnehmer</a:t>
            </a:r>
            <a:r>
              <a:rPr lang="en-US" sz="1422" dirty="0">
                <a:solidFill>
                  <a:srgbClr val="002C47"/>
                </a:solidFill>
                <a:latin typeface="Poppins"/>
                <a:ea typeface="Poppins"/>
                <a:cs typeface="Poppins"/>
                <a:sym typeface="Poppins"/>
              </a:rPr>
              <a:t>. </a:t>
            </a:r>
          </a:p>
          <a:p>
            <a:pPr algn="l">
              <a:lnSpc>
                <a:spcPts val="1621"/>
              </a:lnSpc>
            </a:pPr>
            <a:endParaRPr lang="en-US" sz="1422" dirty="0">
              <a:solidFill>
                <a:srgbClr val="002C47"/>
              </a:solidFill>
              <a:latin typeface="Poppins"/>
              <a:ea typeface="Poppins"/>
              <a:cs typeface="Poppins"/>
              <a:sym typeface="Poppins"/>
            </a:endParaRPr>
          </a:p>
          <a:p>
            <a:pPr algn="l">
              <a:lnSpc>
                <a:spcPts val="1621"/>
              </a:lnSpc>
              <a:spcBef>
                <a:spcPct val="0"/>
              </a:spcBef>
            </a:pPr>
            <a:r>
              <a:rPr lang="en-US" sz="1422" dirty="0">
                <a:solidFill>
                  <a:srgbClr val="002C47"/>
                </a:solidFill>
                <a:latin typeface="Poppins"/>
                <a:ea typeface="Poppins"/>
                <a:cs typeface="Poppins"/>
                <a:sym typeface="Poppins"/>
              </a:rPr>
              <a:t>Der </a:t>
            </a:r>
            <a:r>
              <a:rPr lang="en-US" sz="1422" dirty="0" err="1">
                <a:solidFill>
                  <a:srgbClr val="002C47"/>
                </a:solidFill>
                <a:latin typeface="Poppins"/>
                <a:ea typeface="Poppins"/>
                <a:cs typeface="Poppins"/>
                <a:sym typeface="Poppins"/>
              </a:rPr>
              <a:t>technologische</a:t>
            </a:r>
            <a:r>
              <a:rPr lang="en-US" sz="1422" dirty="0">
                <a:solidFill>
                  <a:srgbClr val="002C47"/>
                </a:solidFill>
                <a:latin typeface="Poppins"/>
                <a:ea typeface="Poppins"/>
                <a:cs typeface="Poppins"/>
                <a:sym typeface="Poppins"/>
              </a:rPr>
              <a:t> Fortschritt </a:t>
            </a:r>
            <a:r>
              <a:rPr lang="en-US" sz="1422" dirty="0" err="1">
                <a:solidFill>
                  <a:srgbClr val="002C47"/>
                </a:solidFill>
                <a:latin typeface="Poppins"/>
                <a:ea typeface="Poppins"/>
                <a:cs typeface="Poppins"/>
                <a:sym typeface="Poppins"/>
              </a:rPr>
              <a:t>ist</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ein</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weiterer</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entscheidender</a:t>
            </a:r>
            <a:r>
              <a:rPr lang="en-US" sz="1422" dirty="0">
                <a:solidFill>
                  <a:srgbClr val="002C47"/>
                </a:solidFill>
                <a:latin typeface="Poppins"/>
                <a:ea typeface="Poppins"/>
                <a:cs typeface="Poppins"/>
                <a:sym typeface="Poppins"/>
              </a:rPr>
              <a:t> Faktor, der die </a:t>
            </a:r>
            <a:r>
              <a:rPr lang="en-US" sz="1422" dirty="0" err="1">
                <a:solidFill>
                  <a:srgbClr val="002C47"/>
                </a:solidFill>
                <a:latin typeface="Poppins"/>
                <a:ea typeface="Poppins"/>
                <a:cs typeface="Poppins"/>
                <a:sym typeface="Poppins"/>
              </a:rPr>
              <a:t>Leistung</a:t>
            </a:r>
            <a:r>
              <a:rPr lang="en-US" sz="1422" dirty="0">
                <a:solidFill>
                  <a:srgbClr val="002C47"/>
                </a:solidFill>
                <a:latin typeface="Poppins"/>
                <a:ea typeface="Poppins"/>
                <a:cs typeface="Poppins"/>
                <a:sym typeface="Poppins"/>
              </a:rPr>
              <a:t> </a:t>
            </a:r>
            <a:r>
              <a:rPr lang="en-US" sz="1422" dirty="0" err="1">
                <a:solidFill>
                  <a:srgbClr val="002C47"/>
                </a:solidFill>
                <a:latin typeface="Poppins"/>
                <a:ea typeface="Poppins"/>
                <a:cs typeface="Poppins"/>
                <a:sym typeface="Poppins"/>
              </a:rPr>
              <a:t>beeinflusst</a:t>
            </a:r>
            <a:r>
              <a:rPr lang="en-US" sz="1422" dirty="0">
                <a:solidFill>
                  <a:srgbClr val="002C47"/>
                </a:solidFill>
                <a:latin typeface="Poppins"/>
                <a:ea typeface="Poppins"/>
                <a:cs typeface="Poppins"/>
                <a:sym typeface="Poppins"/>
              </a:rPr>
              <a:t>.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18640" y="1291987"/>
            <a:ext cx="8388366" cy="4175789"/>
            <a:chOff x="0" y="0"/>
            <a:chExt cx="2209282" cy="1099796"/>
          </a:xfrm>
        </p:grpSpPr>
        <p:sp>
          <p:nvSpPr>
            <p:cNvPr id="11" name="Freeform 11"/>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p:spPr>
          <p:txBody>
            <a:bodyPr/>
            <a:lstStyle/>
            <a:p>
              <a:endParaRPr lang="de-DE"/>
            </a:p>
          </p:txBody>
        </p:sp>
        <p:sp>
          <p:nvSpPr>
            <p:cNvPr id="12" name="TextBox 12"/>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4" name="TextBox 14"/>
          <p:cNvSpPr txBox="1"/>
          <p:nvPr/>
        </p:nvSpPr>
        <p:spPr>
          <a:xfrm>
            <a:off x="4428422" y="262057"/>
            <a:ext cx="9431156"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3.5 KI-gestützte Leistungsbewertung</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15" name="TextBox 15"/>
          <p:cNvSpPr txBox="1"/>
          <p:nvPr/>
        </p:nvSpPr>
        <p:spPr>
          <a:xfrm>
            <a:off x="727330" y="1769745"/>
            <a:ext cx="7402184" cy="33737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Künstliche Intelligenz (KI) revolutioniert die Leistungsbewertung, indem sie fortschrittliche Werkzeuge und Techniken anbietet, die herkömmliche Methoden verbessern. Herkömmliche Leistungsbewertungsmethoden beruhen häufig auf regelmäßigen Überprüfungen und subjektiven Bewertungen, die zeitaufwändig und anfällig für Verzerrungen sein können. Im Gegensatz dazu nutzen KI-basierte Ansätze datengesteuerte Erkenntnisse und kontinuierliche Überwachung, um genauere, objektivere und zeitnahe Bewertungen zu liefern.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Claus &amp; Briscoe (2009) haben grenzüberschreitende Leistungsmanagementsysteme analysiert, die sich hauptsächlich auf Expatriates konzentrierten.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Forscher aus dem Bereich der Psychologie haben untersucht, wie Menschen auf Anreize reagieren (z. B. Ariely et al., 2009; Bareket-Bojmel et al., 2017). Rechnungslegungsforscher haben herausgefunden, dass es ein optimales Intervall für die Berichterstattung über die Leistung von Mitarbeitern gibt (Hecht et al., 2020). </a:t>
            </a:r>
          </a:p>
          <a:p>
            <a:pPr algn="l">
              <a:lnSpc>
                <a:spcPts val="1709"/>
              </a:lnSpc>
              <a:spcBef>
                <a:spcPct val="0"/>
              </a:spcBef>
            </a:pPr>
            <a:endParaRPr lang="en-US" sz="1500">
              <a:solidFill>
                <a:srgbClr val="002C47"/>
              </a:solidFill>
              <a:latin typeface="Poppins"/>
              <a:ea typeface="Poppins"/>
              <a:cs typeface="Poppins"/>
              <a:sym typeface="Poppins"/>
            </a:endParaRPr>
          </a:p>
        </p:txBody>
      </p:sp>
      <p:grpSp>
        <p:nvGrpSpPr>
          <p:cNvPr id="16" name="Group 16"/>
          <p:cNvGrpSpPr/>
          <p:nvPr/>
        </p:nvGrpSpPr>
        <p:grpSpPr>
          <a:xfrm>
            <a:off x="318640" y="5654243"/>
            <a:ext cx="8388366" cy="4175789"/>
            <a:chOff x="0" y="0"/>
            <a:chExt cx="2209282" cy="1099796"/>
          </a:xfrm>
        </p:grpSpPr>
        <p:sp>
          <p:nvSpPr>
            <p:cNvPr id="17" name="Freeform 17"/>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de-DE"/>
            </a:p>
          </p:txBody>
        </p:sp>
        <p:sp>
          <p:nvSpPr>
            <p:cNvPr id="18" name="TextBox 18"/>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519164" y="5654243"/>
            <a:ext cx="8388366" cy="4175789"/>
            <a:chOff x="0" y="0"/>
            <a:chExt cx="2209282" cy="1099796"/>
          </a:xfrm>
        </p:grpSpPr>
        <p:sp>
          <p:nvSpPr>
            <p:cNvPr id="20" name="Freeform 20"/>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00BF63"/>
            </a:solidFill>
          </p:spPr>
          <p:txBody>
            <a:bodyPr/>
            <a:lstStyle/>
            <a:p>
              <a:endParaRPr lang="de-DE"/>
            </a:p>
          </p:txBody>
        </p:sp>
        <p:sp>
          <p:nvSpPr>
            <p:cNvPr id="21" name="TextBox 21"/>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9519164" y="1291987"/>
            <a:ext cx="8388366" cy="4175789"/>
            <a:chOff x="0" y="0"/>
            <a:chExt cx="2209282" cy="1099796"/>
          </a:xfrm>
        </p:grpSpPr>
        <p:sp>
          <p:nvSpPr>
            <p:cNvPr id="23" name="Freeform 23"/>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de-DE"/>
            </a:p>
          </p:txBody>
        </p:sp>
        <p:sp>
          <p:nvSpPr>
            <p:cNvPr id="24" name="TextBox 24"/>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9883454" y="1769745"/>
            <a:ext cx="7659786" cy="3583305"/>
          </a:xfrm>
          <a:prstGeom prst="rect">
            <a:avLst/>
          </a:prstGeom>
        </p:spPr>
        <p:txBody>
          <a:bodyPr lIns="0" tIns="0" rIns="0" bIns="0" rtlCol="0" anchor="t">
            <a:spAutoFit/>
          </a:bodyPr>
          <a:lstStyle/>
          <a:p>
            <a:pPr algn="l">
              <a:lnSpc>
                <a:spcPts val="1709"/>
              </a:lnSpc>
            </a:pPr>
            <a:r>
              <a:rPr lang="en-US" sz="1500" dirty="0">
                <a:solidFill>
                  <a:srgbClr val="FFFFFF"/>
                </a:solidFill>
                <a:latin typeface="Poppins"/>
                <a:ea typeface="Poppins"/>
                <a:cs typeface="Poppins"/>
                <a:sym typeface="Poppins"/>
              </a:rPr>
              <a:t>Eine </a:t>
            </a:r>
            <a:r>
              <a:rPr lang="en-US" sz="1500" dirty="0" err="1">
                <a:solidFill>
                  <a:srgbClr val="FFFFFF"/>
                </a:solidFill>
                <a:latin typeface="Poppins"/>
                <a:ea typeface="Poppins"/>
                <a:cs typeface="Poppins"/>
                <a:sym typeface="Poppins"/>
              </a:rPr>
              <a:t>weitere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Einschränkung</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ist</a:t>
            </a:r>
            <a:r>
              <a:rPr lang="en-US" sz="1500" dirty="0">
                <a:solidFill>
                  <a:srgbClr val="FFFFFF"/>
                </a:solidFill>
                <a:latin typeface="Poppins"/>
                <a:ea typeface="Poppins"/>
                <a:cs typeface="Poppins"/>
                <a:sym typeface="Poppins"/>
              </a:rPr>
              <a:t> der </a:t>
            </a:r>
            <a:r>
              <a:rPr lang="en-US" sz="1500" dirty="0" err="1">
                <a:solidFill>
                  <a:srgbClr val="FFFFFF"/>
                </a:solidFill>
                <a:latin typeface="Poppins"/>
                <a:ea typeface="Poppins"/>
                <a:cs typeface="Poppins"/>
                <a:sym typeface="Poppins"/>
              </a:rPr>
              <a:t>Widerstand</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gegen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Veränderungen</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Einführung</a:t>
            </a:r>
            <a:r>
              <a:rPr lang="en-US" sz="1500" dirty="0">
                <a:solidFill>
                  <a:srgbClr val="FFFFFF"/>
                </a:solidFill>
                <a:latin typeface="Poppins"/>
                <a:ea typeface="Poppins"/>
                <a:cs typeface="Poppins"/>
                <a:sym typeface="Poppins"/>
              </a:rPr>
              <a:t> von KI-</a:t>
            </a:r>
            <a:r>
              <a:rPr lang="en-US" sz="1500" dirty="0" err="1">
                <a:solidFill>
                  <a:srgbClr val="FFFFFF"/>
                </a:solidFill>
                <a:latin typeface="Poppins"/>
                <a:ea typeface="Poppins"/>
                <a:cs typeface="Poppins"/>
                <a:sym typeface="Poppins"/>
              </a:rPr>
              <a:t>gestützten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Systemen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kann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als</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aufdringlich</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empfunden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werden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mit</a:t>
            </a:r>
            <a:r>
              <a:rPr lang="en-US" sz="1500" dirty="0">
                <a:solidFill>
                  <a:srgbClr val="FFFFFF"/>
                </a:solidFill>
                <a:latin typeface="Poppins"/>
                <a:ea typeface="Poppins"/>
                <a:cs typeface="Poppins"/>
                <a:sym typeface="Poppins"/>
              </a:rPr>
              <a:t> der </a:t>
            </a:r>
            <a:r>
              <a:rPr lang="en-US" sz="1500" dirty="0" err="1">
                <a:solidFill>
                  <a:srgbClr val="FFFFFF"/>
                </a:solidFill>
                <a:latin typeface="Poppins"/>
                <a:ea typeface="Poppins"/>
                <a:cs typeface="Poppins"/>
                <a:sym typeface="Poppins"/>
              </a:rPr>
              <a:t>Befürchtung</a:t>
            </a:r>
            <a:r>
              <a:rPr lang="en-US" sz="1500" dirty="0">
                <a:solidFill>
                  <a:srgbClr val="FFFFFF"/>
                </a:solidFill>
                <a:latin typeface="Poppins"/>
                <a:ea typeface="Poppins"/>
                <a:cs typeface="Poppins"/>
                <a:sym typeface="Poppins"/>
              </a:rPr>
              <a:t> von </a:t>
            </a:r>
            <a:r>
              <a:rPr lang="en-US" sz="1500" dirty="0" err="1">
                <a:solidFill>
                  <a:srgbClr val="FFFFFF"/>
                </a:solidFill>
                <a:latin typeface="Poppins"/>
                <a:ea typeface="Poppins"/>
                <a:cs typeface="Poppins"/>
                <a:sym typeface="Poppins"/>
              </a:rPr>
              <a:t>Überwachung</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möglicher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Verdrängung</a:t>
            </a:r>
            <a:r>
              <a:rPr lang="en-US" sz="1500" dirty="0">
                <a:solidFill>
                  <a:srgbClr val="FFFFFF"/>
                </a:solidFill>
                <a:latin typeface="Poppins"/>
                <a:ea typeface="Poppins"/>
                <a:cs typeface="Poppins"/>
                <a:sym typeface="Poppins"/>
              </a:rPr>
              <a:t> von </a:t>
            </a:r>
            <a:r>
              <a:rPr lang="en-US" sz="1500" dirty="0" err="1">
                <a:solidFill>
                  <a:srgbClr val="FFFFFF"/>
                </a:solidFill>
                <a:latin typeface="Poppins"/>
                <a:ea typeface="Poppins"/>
                <a:cs typeface="Poppins"/>
                <a:sym typeface="Poppins"/>
              </a:rPr>
              <a:t>Arbeitsplätzen</a:t>
            </a:r>
            <a:r>
              <a:rPr lang="en-US" sz="1500" dirty="0">
                <a:solidFill>
                  <a:srgbClr val="FFFFFF"/>
                </a:solidFill>
                <a:latin typeface="Poppins"/>
                <a:ea typeface="Poppins"/>
                <a:cs typeface="Poppins"/>
                <a:sym typeface="Poppins"/>
              </a:rPr>
              <a:t>. </a:t>
            </a:r>
          </a:p>
          <a:p>
            <a:pPr algn="l">
              <a:lnSpc>
                <a:spcPts val="1709"/>
              </a:lnSpc>
            </a:pPr>
            <a:endParaRPr lang="en-US" sz="1500" dirty="0">
              <a:solidFill>
                <a:srgbClr val="FFFFFF"/>
              </a:solidFill>
              <a:latin typeface="Poppins"/>
              <a:ea typeface="Poppins"/>
              <a:cs typeface="Poppins"/>
              <a:sym typeface="Poppins"/>
            </a:endParaRPr>
          </a:p>
          <a:p>
            <a:pPr algn="l">
              <a:lnSpc>
                <a:spcPts val="1709"/>
              </a:lnSpc>
            </a:pPr>
            <a:r>
              <a:rPr lang="en-US" sz="1500" dirty="0">
                <a:solidFill>
                  <a:srgbClr val="FFFFFF"/>
                </a:solidFill>
                <a:latin typeface="Poppins"/>
                <a:ea typeface="Poppins"/>
                <a:cs typeface="Poppins"/>
                <a:sym typeface="Poppins"/>
              </a:rPr>
              <a:t>Die </a:t>
            </a:r>
            <a:r>
              <a:rPr lang="en-US" sz="1500" dirty="0" err="1">
                <a:solidFill>
                  <a:srgbClr val="FFFFFF"/>
                </a:solidFill>
                <a:latin typeface="Poppins"/>
                <a:ea typeface="Poppins"/>
                <a:cs typeface="Poppins"/>
                <a:sym typeface="Poppins"/>
              </a:rPr>
              <a:t>Interpretierbarkeit</a:t>
            </a:r>
            <a:r>
              <a:rPr lang="en-US" sz="1500" dirty="0">
                <a:solidFill>
                  <a:srgbClr val="FFFFFF"/>
                </a:solidFill>
                <a:latin typeface="Poppins"/>
                <a:ea typeface="Poppins"/>
                <a:cs typeface="Poppins"/>
                <a:sym typeface="Poppins"/>
              </a:rPr>
              <a:t> von KI-</a:t>
            </a:r>
            <a:r>
              <a:rPr lang="en-US" sz="1500" dirty="0" err="1">
                <a:solidFill>
                  <a:srgbClr val="FFFFFF"/>
                </a:solidFill>
                <a:latin typeface="Poppins"/>
                <a:ea typeface="Poppins"/>
                <a:cs typeface="Poppins"/>
                <a:sym typeface="Poppins"/>
              </a:rPr>
              <a:t>Modellen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ist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weiterer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kritischer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Punkt</a:t>
            </a:r>
            <a:r>
              <a:rPr lang="en-US" sz="1500" dirty="0">
                <a:solidFill>
                  <a:srgbClr val="FFFFFF"/>
                </a:solidFill>
                <a:latin typeface="Poppins"/>
                <a:ea typeface="Poppins"/>
                <a:cs typeface="Poppins"/>
                <a:sym typeface="Poppins"/>
              </a:rPr>
              <a:t>. Alle KI-Modelle, die auf </a:t>
            </a:r>
            <a:r>
              <a:rPr lang="en-US" sz="1500" dirty="0" err="1">
                <a:solidFill>
                  <a:srgbClr val="FFFFFF"/>
                </a:solidFill>
                <a:latin typeface="Poppins"/>
                <a:ea typeface="Poppins"/>
                <a:cs typeface="Poppins"/>
                <a:sym typeface="Poppins"/>
              </a:rPr>
              <a:t>neuronalen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Netzen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basieren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insbesondere</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komplexen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können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unmöglich</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interpretieren</a:t>
            </a:r>
            <a:r>
              <a:rPr lang="en-US" sz="1500" dirty="0">
                <a:solidFill>
                  <a:srgbClr val="FFFFFF"/>
                </a:solidFill>
                <a:latin typeface="Poppins"/>
                <a:ea typeface="Poppins"/>
                <a:cs typeface="Poppins"/>
                <a:sym typeface="Poppins"/>
              </a:rPr>
              <a:t> sein. Dieser Mangel an </a:t>
            </a:r>
            <a:r>
              <a:rPr lang="en-US" sz="1500" dirty="0" err="1">
                <a:solidFill>
                  <a:srgbClr val="FFFFFF"/>
                </a:solidFill>
                <a:latin typeface="Poppins"/>
                <a:ea typeface="Poppins"/>
                <a:cs typeface="Poppins"/>
                <a:sym typeface="Poppins"/>
              </a:rPr>
              <a:t>Transparenz</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kann</a:t>
            </a:r>
            <a:r>
              <a:rPr lang="en-US" sz="1500" dirty="0">
                <a:solidFill>
                  <a:srgbClr val="FFFFFF"/>
                </a:solidFill>
                <a:latin typeface="Poppins"/>
                <a:ea typeface="Poppins"/>
                <a:cs typeface="Poppins"/>
                <a:sym typeface="Poppins"/>
              </a:rPr>
              <a:t> es </a:t>
            </a:r>
            <a:r>
              <a:rPr lang="en-US" sz="1500" dirty="0" err="1">
                <a:solidFill>
                  <a:srgbClr val="FFFFFF"/>
                </a:solidFill>
                <a:latin typeface="Poppins"/>
                <a:ea typeface="Poppins"/>
                <a:cs typeface="Poppins"/>
                <a:sym typeface="Poppins"/>
              </a:rPr>
              <a:t>schwierig</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machen</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Beweggründe</a:t>
            </a:r>
            <a:r>
              <a:rPr lang="en-US" sz="1500" dirty="0">
                <a:solidFill>
                  <a:srgbClr val="FFFFFF"/>
                </a:solidFill>
                <a:latin typeface="Poppins"/>
                <a:ea typeface="Poppins"/>
                <a:cs typeface="Poppins"/>
                <a:sym typeface="Poppins"/>
              </a:rPr>
              <a:t> für </a:t>
            </a:r>
            <a:r>
              <a:rPr lang="en-US" sz="1500" dirty="0" err="1">
                <a:solidFill>
                  <a:srgbClr val="FFFFFF"/>
                </a:solidFill>
                <a:latin typeface="Poppins"/>
                <a:ea typeface="Poppins"/>
                <a:cs typeface="Poppins"/>
                <a:sym typeface="Poppins"/>
              </a:rPr>
              <a:t>bestimmte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Bewertungen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Vorhersagen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verstehen. </a:t>
            </a:r>
            <a:r>
              <a:rPr lang="en-US" sz="1500" dirty="0" err="1">
                <a:solidFill>
                  <a:srgbClr val="FFFFFF"/>
                </a:solidFill>
                <a:latin typeface="Poppins"/>
                <a:ea typeface="Poppins"/>
                <a:cs typeface="Poppins"/>
                <a:sym typeface="Poppins"/>
              </a:rPr>
              <a:t>Ohne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klare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Erklärungen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fällt</a:t>
            </a:r>
            <a:r>
              <a:rPr lang="en-US" sz="1500" dirty="0">
                <a:solidFill>
                  <a:srgbClr val="FFFFFF"/>
                </a:solidFill>
                <a:latin typeface="Poppins"/>
                <a:ea typeface="Poppins"/>
                <a:cs typeface="Poppins"/>
                <a:sym typeface="Poppins"/>
              </a:rPr>
              <a:t> es </a:t>
            </a:r>
            <a:r>
              <a:rPr lang="en-US" sz="1500" dirty="0" err="1">
                <a:solidFill>
                  <a:srgbClr val="FFFFFF"/>
                </a:solidFill>
                <a:latin typeface="Poppins"/>
                <a:ea typeface="Poppins"/>
                <a:cs typeface="Poppins"/>
                <a:sym typeface="Poppins"/>
              </a:rPr>
              <a:t>Managern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Mitarbeitern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schwer</a:t>
            </a:r>
            <a:r>
              <a:rPr lang="en-US" sz="1500" dirty="0">
                <a:solidFill>
                  <a:srgbClr val="FFFFFF"/>
                </a:solidFill>
                <a:latin typeface="Poppins"/>
                <a:ea typeface="Poppins"/>
                <a:cs typeface="Poppins"/>
                <a:sym typeface="Poppins"/>
              </a:rPr>
              <a:t>, den </a:t>
            </a:r>
            <a:r>
              <a:rPr lang="en-US" sz="1500" dirty="0" err="1">
                <a:solidFill>
                  <a:srgbClr val="FFFFFF"/>
                </a:solidFill>
                <a:latin typeface="Poppins"/>
                <a:ea typeface="Poppins"/>
                <a:cs typeface="Poppins"/>
                <a:sym typeface="Poppins"/>
              </a:rPr>
              <a:t>Erkenntnissen</a:t>
            </a:r>
            <a:r>
              <a:rPr lang="en-US" sz="1500" dirty="0">
                <a:solidFill>
                  <a:srgbClr val="FFFFFF"/>
                </a:solidFill>
                <a:latin typeface="Poppins"/>
                <a:ea typeface="Poppins"/>
                <a:cs typeface="Poppins"/>
                <a:sym typeface="Poppins"/>
              </a:rPr>
              <a:t> der KI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vertrauen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danach</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handeln</a:t>
            </a:r>
            <a:r>
              <a:rPr lang="en-US" sz="1500" dirty="0">
                <a:solidFill>
                  <a:srgbClr val="FFFFFF"/>
                </a:solidFill>
                <a:latin typeface="Poppins"/>
                <a:ea typeface="Poppins"/>
                <a:cs typeface="Poppins"/>
                <a:sym typeface="Poppins"/>
              </a:rPr>
              <a:t>. </a:t>
            </a:r>
          </a:p>
          <a:p>
            <a:pPr algn="l">
              <a:lnSpc>
                <a:spcPts val="1709"/>
              </a:lnSpc>
            </a:pPr>
            <a:endParaRPr lang="en-US" sz="1500" dirty="0">
              <a:solidFill>
                <a:srgbClr val="FFFFFF"/>
              </a:solidFill>
              <a:latin typeface="Poppins"/>
              <a:ea typeface="Poppins"/>
              <a:cs typeface="Poppins"/>
              <a:sym typeface="Poppins"/>
            </a:endParaRPr>
          </a:p>
          <a:p>
            <a:pPr algn="l">
              <a:lnSpc>
                <a:spcPts val="1709"/>
              </a:lnSpc>
            </a:pPr>
            <a:r>
              <a:rPr lang="en-US" sz="1500" dirty="0">
                <a:solidFill>
                  <a:srgbClr val="FFFFFF"/>
                </a:solidFill>
                <a:latin typeface="Poppins"/>
                <a:ea typeface="Poppins"/>
                <a:cs typeface="Poppins"/>
                <a:sym typeface="Poppins"/>
              </a:rPr>
              <a:t>Predictive Analytics </a:t>
            </a:r>
            <a:r>
              <a:rPr lang="en-US" sz="1500" dirty="0" err="1">
                <a:solidFill>
                  <a:srgbClr val="FFFFFF"/>
                </a:solidFill>
                <a:latin typeface="Poppins"/>
                <a:ea typeface="Poppins"/>
                <a:cs typeface="Poppins"/>
                <a:sym typeface="Poppins"/>
              </a:rPr>
              <a:t>nutzt</a:t>
            </a:r>
            <a:r>
              <a:rPr lang="en-US" sz="1500" dirty="0">
                <a:solidFill>
                  <a:srgbClr val="FFFFFF"/>
                </a:solidFill>
                <a:latin typeface="Poppins"/>
                <a:ea typeface="Poppins"/>
                <a:cs typeface="Poppins"/>
                <a:sym typeface="Poppins"/>
              </a:rPr>
              <a:t> KI und </a:t>
            </a:r>
            <a:r>
              <a:rPr lang="en-US" sz="1500" dirty="0" err="1">
                <a:solidFill>
                  <a:srgbClr val="FFFFFF"/>
                </a:solidFill>
                <a:latin typeface="Poppins"/>
                <a:ea typeface="Poppins"/>
                <a:cs typeface="Poppins"/>
                <a:sym typeface="Poppins"/>
              </a:rPr>
              <a:t>Algorithmen</a:t>
            </a:r>
            <a:r>
              <a:rPr lang="en-US" sz="1500" dirty="0">
                <a:solidFill>
                  <a:srgbClr val="FFFFFF"/>
                </a:solidFill>
                <a:latin typeface="Poppins"/>
                <a:ea typeface="Poppins"/>
                <a:cs typeface="Poppins"/>
                <a:sym typeface="Poppins"/>
              </a:rPr>
              <a:t> für </a:t>
            </a:r>
            <a:r>
              <a:rPr lang="en-US" sz="1500" dirty="0" err="1">
                <a:solidFill>
                  <a:srgbClr val="FFFFFF"/>
                </a:solidFill>
                <a:latin typeface="Poppins"/>
                <a:ea typeface="Poppins"/>
                <a:cs typeface="Poppins"/>
                <a:sym typeface="Poppins"/>
              </a:rPr>
              <a:t>maschinelles</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Lernen</a:t>
            </a:r>
            <a:r>
              <a:rPr lang="en-US" sz="1500" dirty="0">
                <a:solidFill>
                  <a:srgbClr val="FFFFFF"/>
                </a:solidFill>
                <a:latin typeface="Poppins"/>
                <a:ea typeface="Poppins"/>
                <a:cs typeface="Poppins"/>
                <a:sym typeface="Poppins"/>
              </a:rPr>
              <a:t>, um die </a:t>
            </a:r>
            <a:r>
              <a:rPr lang="en-US" sz="1500" dirty="0" err="1">
                <a:solidFill>
                  <a:srgbClr val="FFFFFF"/>
                </a:solidFill>
                <a:latin typeface="Poppins"/>
                <a:ea typeface="Poppins"/>
                <a:cs typeface="Poppins"/>
                <a:sym typeface="Poppins"/>
              </a:rPr>
              <a:t>Leistung</a:t>
            </a:r>
            <a:r>
              <a:rPr lang="en-US" sz="1500" dirty="0">
                <a:solidFill>
                  <a:srgbClr val="FFFFFF"/>
                </a:solidFill>
                <a:latin typeface="Poppins"/>
                <a:ea typeface="Poppins"/>
                <a:cs typeface="Poppins"/>
                <a:sym typeface="Poppins"/>
              </a:rPr>
              <a:t> und das </a:t>
            </a:r>
            <a:r>
              <a:rPr lang="en-US" sz="1500" dirty="0" err="1">
                <a:solidFill>
                  <a:srgbClr val="FFFFFF"/>
                </a:solidFill>
                <a:latin typeface="Poppins"/>
                <a:ea typeface="Poppins"/>
                <a:cs typeface="Poppins"/>
                <a:sym typeface="Poppins"/>
              </a:rPr>
              <a:t>Potenzial</a:t>
            </a:r>
            <a:r>
              <a:rPr lang="en-US" sz="1500" dirty="0">
                <a:solidFill>
                  <a:srgbClr val="FFFFFF"/>
                </a:solidFill>
                <a:latin typeface="Poppins"/>
                <a:ea typeface="Poppins"/>
                <a:cs typeface="Poppins"/>
                <a:sym typeface="Poppins"/>
              </a:rPr>
              <a:t> von </a:t>
            </a:r>
            <a:r>
              <a:rPr lang="en-US" sz="1500" dirty="0" err="1">
                <a:solidFill>
                  <a:srgbClr val="FFFFFF"/>
                </a:solidFill>
                <a:latin typeface="Poppins"/>
                <a:ea typeface="Poppins"/>
                <a:cs typeface="Poppins"/>
                <a:sym typeface="Poppins"/>
              </a:rPr>
              <a:t>Mitarbeitern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vorherzusagen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Diese</a:t>
            </a:r>
            <a:r>
              <a:rPr lang="en-US" sz="1500" dirty="0">
                <a:solidFill>
                  <a:srgbClr val="FFFFFF"/>
                </a:solidFill>
                <a:latin typeface="Poppins"/>
                <a:ea typeface="Poppins"/>
                <a:cs typeface="Poppins"/>
                <a:sym typeface="Poppins"/>
              </a:rPr>
              <a:t> Tools </a:t>
            </a:r>
            <a:r>
              <a:rPr lang="en-US" sz="1500" dirty="0" err="1">
                <a:solidFill>
                  <a:srgbClr val="FFFFFF"/>
                </a:solidFill>
                <a:latin typeface="Poppins"/>
                <a:ea typeface="Poppins"/>
                <a:cs typeface="Poppins"/>
                <a:sym typeface="Poppins"/>
              </a:rPr>
              <a:t>analysieren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historische</a:t>
            </a:r>
            <a:r>
              <a:rPr lang="en-US" sz="1500" dirty="0">
                <a:solidFill>
                  <a:srgbClr val="FFFFFF"/>
                </a:solidFill>
                <a:latin typeface="Poppins"/>
                <a:ea typeface="Poppins"/>
                <a:cs typeface="Poppins"/>
                <a:sym typeface="Poppins"/>
              </a:rPr>
              <a:t> Daten und </a:t>
            </a:r>
            <a:r>
              <a:rPr lang="en-US" sz="1500" dirty="0" err="1">
                <a:solidFill>
                  <a:srgbClr val="FFFFFF"/>
                </a:solidFill>
                <a:latin typeface="Poppins"/>
                <a:ea typeface="Poppins"/>
                <a:cs typeface="Poppins"/>
                <a:sym typeface="Poppins"/>
              </a:rPr>
              <a:t>erkennen</a:t>
            </a:r>
            <a:r>
              <a:rPr lang="en-US" sz="1500" dirty="0">
                <a:solidFill>
                  <a:srgbClr val="FFFFFF"/>
                </a:solidFill>
                <a:latin typeface="Poppins"/>
                <a:ea typeface="Poppins"/>
                <a:cs typeface="Poppins"/>
                <a:sym typeface="Poppins"/>
              </a:rPr>
              <a:t> Muster, die </a:t>
            </a:r>
            <a:r>
              <a:rPr lang="en-US" sz="1500" dirty="0" err="1">
                <a:solidFill>
                  <a:srgbClr val="FFFFFF"/>
                </a:solidFill>
                <a:latin typeface="Poppins"/>
                <a:ea typeface="Poppins"/>
                <a:cs typeface="Poppins"/>
                <a:sym typeface="Poppins"/>
              </a:rPr>
              <a:t>zukünftige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Ergebnisse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vorhersagen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können</a:t>
            </a:r>
            <a:r>
              <a:rPr lang="en-US" sz="1500" dirty="0">
                <a:solidFill>
                  <a:srgbClr val="FFFFFF"/>
                </a:solidFill>
                <a:latin typeface="Poppins"/>
                <a:ea typeface="Poppins"/>
                <a:cs typeface="Poppins"/>
                <a:sym typeface="Poppins"/>
              </a:rPr>
              <a:t>. So </a:t>
            </a:r>
            <a:r>
              <a:rPr lang="en-US" sz="1500" dirty="0" err="1">
                <a:solidFill>
                  <a:srgbClr val="FFFFFF"/>
                </a:solidFill>
                <a:latin typeface="Poppins"/>
                <a:ea typeface="Poppins"/>
                <a:cs typeface="Poppins"/>
                <a:sym typeface="Poppins"/>
              </a:rPr>
              <a:t>kann</a:t>
            </a:r>
            <a:r>
              <a:rPr lang="en-US" sz="1500" dirty="0">
                <a:solidFill>
                  <a:srgbClr val="FFFFFF"/>
                </a:solidFill>
                <a:latin typeface="Poppins"/>
                <a:ea typeface="Poppins"/>
                <a:cs typeface="Poppins"/>
                <a:sym typeface="Poppins"/>
              </a:rPr>
              <a:t> Predictive Analytics </a:t>
            </a:r>
            <a:r>
              <a:rPr lang="en-US" sz="1500" dirty="0" err="1">
                <a:solidFill>
                  <a:srgbClr val="FFFFFF"/>
                </a:solidFill>
                <a:latin typeface="Poppins"/>
                <a:ea typeface="Poppins"/>
                <a:cs typeface="Poppins"/>
                <a:sym typeface="Poppins"/>
              </a:rPr>
              <a:t>beispielsweise</a:t>
            </a:r>
            <a:r>
              <a:rPr lang="en-US" sz="1500" dirty="0">
                <a:solidFill>
                  <a:srgbClr val="FFFFFF"/>
                </a:solidFill>
                <a:latin typeface="Poppins"/>
                <a:ea typeface="Poppins"/>
                <a:cs typeface="Poppins"/>
                <a:sym typeface="Poppins"/>
              </a:rPr>
              <a:t> Mitarbeiter </a:t>
            </a:r>
            <a:r>
              <a:rPr lang="en-US" sz="1500" dirty="0" err="1">
                <a:solidFill>
                  <a:srgbClr val="FFFFFF"/>
                </a:solidFill>
                <a:latin typeface="Poppins"/>
                <a:ea typeface="Poppins"/>
                <a:cs typeface="Poppins"/>
                <a:sym typeface="Poppins"/>
              </a:rPr>
              <a:t>mit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hohem</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Potenzial</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identifizieren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Leistungseinbrüche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vorhersehen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gezielte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Maßnahmen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Behebung</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bestimmter</a:t>
            </a:r>
            <a:r>
              <a:rPr lang="en-US" sz="1500" dirty="0">
                <a:solidFill>
                  <a:srgbClr val="FFFFFF"/>
                </a:solidFill>
                <a:latin typeface="Poppins"/>
                <a:ea typeface="Poppins"/>
                <a:cs typeface="Poppins"/>
                <a:sym typeface="Poppins"/>
              </a:rPr>
              <a:t> Probleme </a:t>
            </a:r>
            <a:r>
              <a:rPr lang="en-US" sz="1500" dirty="0" err="1">
                <a:solidFill>
                  <a:srgbClr val="FFFFFF"/>
                </a:solidFill>
                <a:latin typeface="Poppins"/>
                <a:ea typeface="Poppins"/>
                <a:cs typeface="Poppins"/>
                <a:sym typeface="Poppins"/>
              </a:rPr>
              <a:t>vorschlagen</a:t>
            </a:r>
            <a:r>
              <a:rPr lang="en-US" sz="1500" dirty="0">
                <a:solidFill>
                  <a:srgbClr val="FFFFFF"/>
                </a:solidFill>
                <a:latin typeface="Poppins"/>
                <a:ea typeface="Poppins"/>
                <a:cs typeface="Poppins"/>
                <a:sym typeface="Poppins"/>
              </a:rPr>
              <a:t>. </a:t>
            </a:r>
          </a:p>
          <a:p>
            <a:pPr algn="l">
              <a:lnSpc>
                <a:spcPts val="1709"/>
              </a:lnSpc>
              <a:spcBef>
                <a:spcPct val="0"/>
              </a:spcBef>
            </a:pPr>
            <a:endParaRPr lang="en-US" sz="1500" dirty="0">
              <a:solidFill>
                <a:srgbClr val="FFFFFF"/>
              </a:solidFill>
              <a:latin typeface="Poppins"/>
              <a:ea typeface="Poppins"/>
              <a:cs typeface="Poppins"/>
              <a:sym typeface="Poppins"/>
            </a:endParaRPr>
          </a:p>
        </p:txBody>
      </p:sp>
      <p:sp>
        <p:nvSpPr>
          <p:cNvPr id="26" name="TextBox 26"/>
          <p:cNvSpPr txBox="1"/>
          <p:nvPr/>
        </p:nvSpPr>
        <p:spPr>
          <a:xfrm>
            <a:off x="716730" y="5944025"/>
            <a:ext cx="7592186" cy="3583305"/>
          </a:xfrm>
          <a:prstGeom prst="rect">
            <a:avLst/>
          </a:prstGeom>
        </p:spPr>
        <p:txBody>
          <a:bodyPr lIns="0" tIns="0" rIns="0" bIns="0" rtlCol="0" anchor="t">
            <a:spAutoFit/>
          </a:bodyPr>
          <a:lstStyle/>
          <a:p>
            <a:pPr algn="l">
              <a:lnSpc>
                <a:spcPts val="1709"/>
              </a:lnSpc>
            </a:pPr>
            <a:r>
              <a:rPr lang="en-US" sz="1500">
                <a:solidFill>
                  <a:srgbClr val="FFFFFF"/>
                </a:solidFill>
                <a:latin typeface="Poppins"/>
                <a:ea typeface="Poppins"/>
                <a:cs typeface="Poppins"/>
                <a:sym typeface="Poppins"/>
              </a:rPr>
              <a:t>Moderne Leistungsmanagementsysteme integrieren KI, um den Bewertungsprozess zu rationalisieren und zu verbessern. Diese Systeme umfassen häufig Funktionen wie kontinuierliche Feedback-Mechanismen, Zielverfolgung und Leistungsanalysen in Echtzeit. KI-gestützte Tools können große Datenmengen aus verschiedenen Quellen analysieren. </a:t>
            </a:r>
          </a:p>
          <a:p>
            <a:pPr algn="l">
              <a:lnSpc>
                <a:spcPts val="1709"/>
              </a:lnSpc>
            </a:pPr>
            <a:endParaRPr lang="en-US" sz="1500">
              <a:solidFill>
                <a:srgbClr val="FFFFFF"/>
              </a:solidFill>
              <a:latin typeface="Poppins"/>
              <a:ea typeface="Poppins"/>
              <a:cs typeface="Poppins"/>
              <a:sym typeface="Poppins"/>
            </a:endParaRPr>
          </a:p>
          <a:p>
            <a:pPr algn="l">
              <a:lnSpc>
                <a:spcPts val="1709"/>
              </a:lnSpc>
            </a:pPr>
            <a:r>
              <a:rPr lang="en-US" sz="1500">
                <a:solidFill>
                  <a:srgbClr val="FFFFFF"/>
                </a:solidFill>
                <a:latin typeface="Poppins"/>
                <a:ea typeface="Poppins"/>
                <a:cs typeface="Poppins"/>
                <a:sym typeface="Poppins"/>
              </a:rPr>
              <a:t>Eine der größten Herausforderungen ist die Datenqualität und -verfügbarkeit. KI-Systeme sind auf hochwertige, umfassende Daten angewiesen, um genaue Vorhersagen zu treffen. Sind die Daten unvollständig oder verzerrt, kann dies zu falschen Schlussfolgerungen führen und die Zuverlässigkeit der KI-Bewertungen untergraben. Daher ist die Gewährleistung der Integrität und Vollständigkeit der Daten entscheidend für den Erfolg von KI-basierten Leistungsvorhersagesystemen. </a:t>
            </a:r>
          </a:p>
          <a:p>
            <a:pPr algn="l">
              <a:lnSpc>
                <a:spcPts val="1709"/>
              </a:lnSpc>
            </a:pPr>
            <a:endParaRPr lang="en-US" sz="1500">
              <a:solidFill>
                <a:srgbClr val="FFFFFF"/>
              </a:solidFill>
              <a:latin typeface="Poppins"/>
              <a:ea typeface="Poppins"/>
              <a:cs typeface="Poppins"/>
              <a:sym typeface="Poppins"/>
            </a:endParaRPr>
          </a:p>
          <a:p>
            <a:pPr algn="l">
              <a:lnSpc>
                <a:spcPts val="1709"/>
              </a:lnSpc>
              <a:spcBef>
                <a:spcPct val="0"/>
              </a:spcBef>
            </a:pPr>
            <a:r>
              <a:rPr lang="en-US" sz="1500">
                <a:solidFill>
                  <a:srgbClr val="FFFFFF"/>
                </a:solidFill>
                <a:latin typeface="Poppins"/>
                <a:ea typeface="Poppins"/>
                <a:cs typeface="Poppins"/>
                <a:sym typeface="Poppins"/>
              </a:rPr>
              <a:t>Auch der Schutz der Privatsphäre stellt eine große Herausforderung dar. Die Erfassung und Analyse detaillierter Leistungsdaten wirft wichtige Fragen zum Datenschutz auf. Unternehmen müssen transparente Richtlinien und robuste Datenschutzmaßnahmen einführen, um die Daten ihrer Mitarbeiter zu schützen. </a:t>
            </a:r>
          </a:p>
        </p:txBody>
      </p:sp>
      <p:sp>
        <p:nvSpPr>
          <p:cNvPr id="27" name="TextBox 27"/>
          <p:cNvSpPr txBox="1"/>
          <p:nvPr/>
        </p:nvSpPr>
        <p:spPr>
          <a:xfrm>
            <a:off x="10045855" y="6155273"/>
            <a:ext cx="7334984" cy="31642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Der Einsatz von Predictive Analytics im Bereich der Mitarbeiterleistung bietet zahlreiche Vorteile, die die Effektivität eines Unternehmens erheblich steigern können. Einer der Hauptvorteile ist die Identifizierung von Talenten. Vorhersagemodelle können verschiedene Datenpunkte analysieren, um Mitarbeiter mit hohem Potenzial für Führungsrollen oder spezielle Aufgaben zu identifizieren.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Die Leistungsverbesserung ist eine weitere Anwendung der prädiktiven Analytik.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Auch die Nachfolgeplanung wird durch vorausschauende Analysen erheblich verbessert.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Prädiktive Analytik ermöglicht personalisierte Entwicklungspläne für Mitarbeiter. Durch die Nutzung von KI zur Analyse individueller Stärken und verbesserungswürdiger Bereiche können Unternehmen maßgeschneiderte Entwicklungspläne erstellen, die effektiver und engagierter sind. </a:t>
            </a:r>
          </a:p>
          <a:p>
            <a:pPr algn="l">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79173" y="1823861"/>
            <a:ext cx="17529653" cy="2726776"/>
            <a:chOff x="0" y="0"/>
            <a:chExt cx="4616863" cy="718163"/>
          </a:xfrm>
        </p:grpSpPr>
        <p:sp>
          <p:nvSpPr>
            <p:cNvPr id="11" name="Freeform 11"/>
            <p:cNvSpPr/>
            <p:nvPr/>
          </p:nvSpPr>
          <p:spPr>
            <a:xfrm>
              <a:off x="0" y="0"/>
              <a:ext cx="4616864" cy="718163"/>
            </a:xfrm>
            <a:custGeom>
              <a:avLst/>
              <a:gdLst/>
              <a:ahLst/>
              <a:cxnLst/>
              <a:rect l="l" t="t" r="r" b="b"/>
              <a:pathLst>
                <a:path w="4616864" h="718163">
                  <a:moveTo>
                    <a:pt x="22524" y="0"/>
                  </a:moveTo>
                  <a:lnTo>
                    <a:pt x="4594340" y="0"/>
                  </a:lnTo>
                  <a:cubicBezTo>
                    <a:pt x="4600313" y="0"/>
                    <a:pt x="4606042" y="2373"/>
                    <a:pt x="4610266" y="6597"/>
                  </a:cubicBezTo>
                  <a:cubicBezTo>
                    <a:pt x="4614490" y="10821"/>
                    <a:pt x="4616864" y="16550"/>
                    <a:pt x="4616864" y="22524"/>
                  </a:cubicBezTo>
                  <a:lnTo>
                    <a:pt x="4616864" y="695639"/>
                  </a:lnTo>
                  <a:cubicBezTo>
                    <a:pt x="4616864" y="701613"/>
                    <a:pt x="4614490" y="707342"/>
                    <a:pt x="4610266" y="711566"/>
                  </a:cubicBezTo>
                  <a:cubicBezTo>
                    <a:pt x="4606042" y="715790"/>
                    <a:pt x="4600313" y="718163"/>
                    <a:pt x="4594340" y="718163"/>
                  </a:cubicBezTo>
                  <a:lnTo>
                    <a:pt x="22524" y="718163"/>
                  </a:lnTo>
                  <a:cubicBezTo>
                    <a:pt x="10084" y="718163"/>
                    <a:pt x="0" y="708079"/>
                    <a:pt x="0" y="695639"/>
                  </a:cubicBezTo>
                  <a:lnTo>
                    <a:pt x="0" y="22524"/>
                  </a:lnTo>
                  <a:cubicBezTo>
                    <a:pt x="0" y="16550"/>
                    <a:pt x="2373" y="10821"/>
                    <a:pt x="6597" y="6597"/>
                  </a:cubicBezTo>
                  <a:cubicBezTo>
                    <a:pt x="10821" y="2373"/>
                    <a:pt x="16550" y="0"/>
                    <a:pt x="22524" y="0"/>
                  </a:cubicBezTo>
                  <a:close/>
                </a:path>
              </a:pathLst>
            </a:custGeom>
            <a:solidFill>
              <a:srgbClr val="00BF63"/>
            </a:solidFill>
          </p:spPr>
          <p:txBody>
            <a:bodyPr/>
            <a:lstStyle/>
            <a:p>
              <a:endParaRPr lang="de-DE"/>
            </a:p>
          </p:txBody>
        </p:sp>
        <p:sp>
          <p:nvSpPr>
            <p:cNvPr id="12" name="TextBox 12"/>
            <p:cNvSpPr txBox="1"/>
            <p:nvPr/>
          </p:nvSpPr>
          <p:spPr>
            <a:xfrm>
              <a:off x="0" y="-57150"/>
              <a:ext cx="4616863" cy="775313"/>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8968311" y="6127929"/>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4" name="TextBox 14"/>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3.6 Verwaltung der Arbeitskräfte </a:t>
            </a:r>
          </a:p>
        </p:txBody>
      </p:sp>
      <p:sp>
        <p:nvSpPr>
          <p:cNvPr id="15" name="TextBox 15"/>
          <p:cNvSpPr txBox="1"/>
          <p:nvPr/>
        </p:nvSpPr>
        <p:spPr>
          <a:xfrm>
            <a:off x="1558169" y="2084134"/>
            <a:ext cx="15171662" cy="2206231"/>
          </a:xfrm>
          <a:prstGeom prst="rect">
            <a:avLst/>
          </a:prstGeom>
        </p:spPr>
        <p:txBody>
          <a:bodyPr lIns="0" tIns="0" rIns="0" bIns="0" rtlCol="0" anchor="t">
            <a:spAutoFit/>
          </a:bodyPr>
          <a:lstStyle/>
          <a:p>
            <a:pPr algn="l">
              <a:lnSpc>
                <a:spcPts val="1988"/>
              </a:lnSpc>
            </a:pPr>
            <a:r>
              <a:rPr lang="en-US" sz="1744">
                <a:solidFill>
                  <a:srgbClr val="002C47"/>
                </a:solidFill>
                <a:latin typeface="Poppins"/>
                <a:ea typeface="Poppins"/>
                <a:cs typeface="Poppins"/>
                <a:sym typeface="Poppins"/>
              </a:rPr>
              <a:t>Workforce Management (WFM) ist eine Reihe von Prozessen, die ein Unternehmen zur Optimierung der Produktivität seiner Mitarbeiter einsetzt. Dazu gehören die Prognose des Personalbedarfs, die Erstellung und Verwaltung von Personalplänen, die Überwachung der Anwesenheit und die Einhaltung von Vorschriften. </a:t>
            </a:r>
          </a:p>
          <a:p>
            <a:pPr algn="l">
              <a:lnSpc>
                <a:spcPts val="1988"/>
              </a:lnSpc>
            </a:pPr>
            <a:r>
              <a:rPr lang="en-US" sz="1744">
                <a:solidFill>
                  <a:srgbClr val="002C47"/>
                </a:solidFill>
                <a:latin typeface="Poppins"/>
                <a:ea typeface="Poppins"/>
                <a:cs typeface="Poppins"/>
                <a:sym typeface="Poppins"/>
              </a:rPr>
              <a:t>Das Workforce Management umfasst eine Vielzahl von Schlüsselkomponenten, die für die Ausrichtung der Humanressourcen eines Unternehmens auf seine übergeordneten Ziele unerlässlich sind. </a:t>
            </a:r>
          </a:p>
          <a:p>
            <a:pPr algn="l">
              <a:lnSpc>
                <a:spcPts val="1988"/>
              </a:lnSpc>
            </a:pPr>
            <a:endParaRPr lang="en-US" sz="1744">
              <a:solidFill>
                <a:srgbClr val="002C47"/>
              </a:solidFill>
              <a:latin typeface="Poppins"/>
              <a:ea typeface="Poppins"/>
              <a:cs typeface="Poppins"/>
              <a:sym typeface="Poppins"/>
            </a:endParaRPr>
          </a:p>
          <a:p>
            <a:pPr algn="l">
              <a:lnSpc>
                <a:spcPts val="1988"/>
              </a:lnSpc>
            </a:pPr>
            <a:r>
              <a:rPr lang="en-US" sz="1744">
                <a:solidFill>
                  <a:srgbClr val="002C47"/>
                </a:solidFill>
                <a:latin typeface="Poppins"/>
                <a:ea typeface="Poppins"/>
                <a:cs typeface="Poppins"/>
                <a:sym typeface="Poppins"/>
              </a:rPr>
              <a:t>Die strategische Personalplanung stellt sicher, dass die Belegschaft mit den Unternehmenszielen übereinstimmt, und trägt dazu bei, dass die richtige Anzahl von Mitarbeitern mit den erforderlichen Fähigkeiten vorhanden ist. Daran schließt sich die Talentakquise und -entwicklung an, die sich auf die Rekrutierung, Einstellung und Schulung von Mitarbeitern konzentriert, um den aktuellen und künftigen Personalbedarf zu decken. </a:t>
            </a:r>
          </a:p>
          <a:p>
            <a:pPr algn="l">
              <a:lnSpc>
                <a:spcPts val="1988"/>
              </a:lnSpc>
              <a:spcBef>
                <a:spcPct val="0"/>
              </a:spcBef>
            </a:pPr>
            <a:endParaRPr lang="en-US" sz="1744">
              <a:solidFill>
                <a:srgbClr val="002C47"/>
              </a:solidFill>
              <a:latin typeface="Poppins"/>
              <a:ea typeface="Poppins"/>
              <a:cs typeface="Poppins"/>
              <a:sym typeface="Poppins"/>
            </a:endParaRPr>
          </a:p>
        </p:txBody>
      </p:sp>
      <p:grpSp>
        <p:nvGrpSpPr>
          <p:cNvPr id="16" name="Group 16"/>
          <p:cNvGrpSpPr/>
          <p:nvPr/>
        </p:nvGrpSpPr>
        <p:grpSpPr>
          <a:xfrm>
            <a:off x="379173" y="5082511"/>
            <a:ext cx="8388366" cy="4175789"/>
            <a:chOff x="0" y="0"/>
            <a:chExt cx="2209282" cy="1099796"/>
          </a:xfrm>
        </p:grpSpPr>
        <p:sp>
          <p:nvSpPr>
            <p:cNvPr id="17" name="Freeform 17"/>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de-DE"/>
            </a:p>
          </p:txBody>
        </p:sp>
        <p:sp>
          <p:nvSpPr>
            <p:cNvPr id="18" name="TextBox 18"/>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520461" y="5082511"/>
            <a:ext cx="8388366" cy="4175789"/>
            <a:chOff x="0" y="0"/>
            <a:chExt cx="2209282" cy="1099796"/>
          </a:xfrm>
        </p:grpSpPr>
        <p:sp>
          <p:nvSpPr>
            <p:cNvPr id="20" name="Freeform 20"/>
            <p:cNvSpPr/>
            <p:nvPr/>
          </p:nvSpPr>
          <p:spPr>
            <a:xfrm>
              <a:off x="0" y="0"/>
              <a:ext cx="2209282" cy="1099796"/>
            </a:xfrm>
            <a:custGeom>
              <a:avLst/>
              <a:gdLst/>
              <a:ahLst/>
              <a:cxnLst/>
              <a:rect l="l" t="t" r="r" b="b"/>
              <a:pathLst>
                <a:path w="2209282" h="1099796">
                  <a:moveTo>
                    <a:pt x="47070" y="0"/>
                  </a:moveTo>
                  <a:lnTo>
                    <a:pt x="2162212" y="0"/>
                  </a:lnTo>
                  <a:cubicBezTo>
                    <a:pt x="2174696" y="0"/>
                    <a:pt x="2186668" y="4959"/>
                    <a:pt x="2195495" y="13786"/>
                  </a:cubicBezTo>
                  <a:cubicBezTo>
                    <a:pt x="2204322" y="22614"/>
                    <a:pt x="2209282" y="34586"/>
                    <a:pt x="2209282" y="47070"/>
                  </a:cubicBezTo>
                  <a:lnTo>
                    <a:pt x="2209282" y="1052727"/>
                  </a:lnTo>
                  <a:cubicBezTo>
                    <a:pt x="2209282" y="1078722"/>
                    <a:pt x="2188208" y="1099796"/>
                    <a:pt x="2162212" y="1099796"/>
                  </a:cubicBezTo>
                  <a:lnTo>
                    <a:pt x="47070" y="1099796"/>
                  </a:lnTo>
                  <a:cubicBezTo>
                    <a:pt x="34586" y="1099796"/>
                    <a:pt x="22614" y="1094837"/>
                    <a:pt x="13786" y="1086010"/>
                  </a:cubicBezTo>
                  <a:cubicBezTo>
                    <a:pt x="4959" y="1077183"/>
                    <a:pt x="0" y="1065210"/>
                    <a:pt x="0" y="1052727"/>
                  </a:cubicBezTo>
                  <a:lnTo>
                    <a:pt x="0" y="47070"/>
                  </a:lnTo>
                  <a:cubicBezTo>
                    <a:pt x="0" y="34586"/>
                    <a:pt x="4959" y="22614"/>
                    <a:pt x="13786" y="13786"/>
                  </a:cubicBezTo>
                  <a:cubicBezTo>
                    <a:pt x="22614" y="4959"/>
                    <a:pt x="34586" y="0"/>
                    <a:pt x="47070" y="0"/>
                  </a:cubicBezTo>
                  <a:close/>
                </a:path>
              </a:pathLst>
            </a:custGeom>
            <a:solidFill>
              <a:srgbClr val="797778"/>
            </a:solidFill>
          </p:spPr>
          <p:txBody>
            <a:bodyPr/>
            <a:lstStyle/>
            <a:p>
              <a:endParaRPr lang="de-DE"/>
            </a:p>
          </p:txBody>
        </p:sp>
        <p:sp>
          <p:nvSpPr>
            <p:cNvPr id="21" name="TextBox 21"/>
            <p:cNvSpPr txBox="1"/>
            <p:nvPr/>
          </p:nvSpPr>
          <p:spPr>
            <a:xfrm>
              <a:off x="0" y="-57150"/>
              <a:ext cx="2209282" cy="1156946"/>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9841573" y="5320571"/>
            <a:ext cx="7659786" cy="4142160"/>
          </a:xfrm>
          <a:prstGeom prst="rect">
            <a:avLst/>
          </a:prstGeom>
        </p:spPr>
        <p:txBody>
          <a:bodyPr lIns="0" tIns="0" rIns="0" bIns="0" rtlCol="0" anchor="t">
            <a:spAutoFit/>
          </a:bodyPr>
          <a:lstStyle/>
          <a:p>
            <a:pPr algn="l">
              <a:lnSpc>
                <a:spcPts val="1709"/>
              </a:lnSpc>
            </a:pPr>
            <a:r>
              <a:rPr lang="en-US" sz="1500" dirty="0">
                <a:solidFill>
                  <a:srgbClr val="FFFFFF"/>
                </a:solidFill>
                <a:latin typeface="Poppins"/>
                <a:ea typeface="Poppins"/>
                <a:cs typeface="Poppins"/>
                <a:sym typeface="Poppins"/>
              </a:rPr>
              <a:t>KI </a:t>
            </a:r>
            <a:r>
              <a:rPr lang="en-US" sz="1500" dirty="0" err="1">
                <a:solidFill>
                  <a:srgbClr val="FFFFFF"/>
                </a:solidFill>
                <a:latin typeface="Poppins"/>
                <a:ea typeface="Poppins"/>
                <a:cs typeface="Poppins"/>
                <a:sym typeface="Poppins"/>
              </a:rPr>
              <a:t>spielt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eine</a:t>
            </a:r>
            <a:r>
              <a:rPr lang="en-US" sz="1500" dirty="0">
                <a:solidFill>
                  <a:srgbClr val="FFFFFF"/>
                </a:solidFill>
                <a:latin typeface="Poppins"/>
                <a:ea typeface="Poppins"/>
                <a:cs typeface="Poppins"/>
                <a:sym typeface="Poppins"/>
              </a:rPr>
              <a:t> immer </a:t>
            </a:r>
            <a:r>
              <a:rPr lang="en-US" sz="1500" dirty="0" err="1">
                <a:solidFill>
                  <a:srgbClr val="FFFFFF"/>
                </a:solidFill>
                <a:latin typeface="Poppins"/>
                <a:ea typeface="Poppins"/>
                <a:cs typeface="Poppins"/>
                <a:sym typeface="Poppins"/>
              </a:rPr>
              <a:t>wichtigere</a:t>
            </a:r>
            <a:r>
              <a:rPr lang="en-US" sz="1500" dirty="0">
                <a:solidFill>
                  <a:srgbClr val="FFFFFF"/>
                </a:solidFill>
                <a:latin typeface="Poppins"/>
                <a:ea typeface="Poppins"/>
                <a:cs typeface="Poppins"/>
                <a:sym typeface="Poppins"/>
              </a:rPr>
              <a:t> Rolle </a:t>
            </a:r>
            <a:r>
              <a:rPr lang="en-US" sz="1500" dirty="0" err="1">
                <a:solidFill>
                  <a:srgbClr val="FFFFFF"/>
                </a:solidFill>
                <a:latin typeface="Poppins"/>
                <a:ea typeface="Poppins"/>
                <a:cs typeface="Poppins"/>
                <a:sym typeface="Poppins"/>
              </a:rPr>
              <a:t>im</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Personalmanagement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indem</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sie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verschiedene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Prozesse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automatisiert</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wertvolle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datengestützte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Erkenntnisse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liefert</a:t>
            </a:r>
            <a:r>
              <a:rPr lang="en-US" sz="1500" dirty="0">
                <a:solidFill>
                  <a:srgbClr val="FFFFFF"/>
                </a:solidFill>
                <a:latin typeface="Poppins"/>
                <a:ea typeface="Poppins"/>
                <a:cs typeface="Poppins"/>
                <a:sym typeface="Poppins"/>
              </a:rPr>
              <a:t>. </a:t>
            </a:r>
          </a:p>
          <a:p>
            <a:pPr algn="l">
              <a:lnSpc>
                <a:spcPts val="1709"/>
              </a:lnSpc>
            </a:pPr>
            <a:r>
              <a:rPr lang="en-US" sz="1500" dirty="0">
                <a:solidFill>
                  <a:srgbClr val="FFFFFF"/>
                </a:solidFill>
                <a:latin typeface="Poppins"/>
                <a:ea typeface="Poppins"/>
                <a:cs typeface="Poppins"/>
                <a:sym typeface="Poppins"/>
              </a:rPr>
              <a:t>Eine der </a:t>
            </a:r>
            <a:r>
              <a:rPr lang="en-US" sz="1500" dirty="0" err="1">
                <a:solidFill>
                  <a:srgbClr val="FFFFFF"/>
                </a:solidFill>
                <a:latin typeface="Poppins"/>
                <a:ea typeface="Poppins"/>
                <a:cs typeface="Poppins"/>
                <a:sym typeface="Poppins"/>
              </a:rPr>
              <a:t>leistungsfähigsten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Anwendungen</a:t>
            </a:r>
            <a:r>
              <a:rPr lang="en-US" sz="1500" dirty="0">
                <a:solidFill>
                  <a:srgbClr val="FFFFFF"/>
                </a:solidFill>
                <a:latin typeface="Poppins"/>
                <a:ea typeface="Poppins"/>
                <a:cs typeface="Poppins"/>
                <a:sym typeface="Poppins"/>
              </a:rPr>
              <a:t> von KI </a:t>
            </a:r>
            <a:r>
              <a:rPr lang="en-US" sz="1500" dirty="0" err="1">
                <a:solidFill>
                  <a:srgbClr val="FFFFFF"/>
                </a:solidFill>
                <a:latin typeface="Poppins"/>
                <a:ea typeface="Poppins"/>
                <a:cs typeface="Poppins"/>
                <a:sym typeface="Poppins"/>
              </a:rPr>
              <a:t>ist</a:t>
            </a:r>
            <a:r>
              <a:rPr lang="en-US" sz="1500" dirty="0">
                <a:solidFill>
                  <a:srgbClr val="FFFFFF"/>
                </a:solidFill>
                <a:latin typeface="Poppins"/>
                <a:ea typeface="Poppins"/>
                <a:cs typeface="Poppins"/>
                <a:sym typeface="Poppins"/>
              </a:rPr>
              <a:t> die </a:t>
            </a:r>
            <a:r>
              <a:rPr lang="en-US" sz="1500" b="1" dirty="0" err="1">
                <a:solidFill>
                  <a:srgbClr val="FFFFFF"/>
                </a:solidFill>
                <a:latin typeface="Poppins Bold"/>
                <a:ea typeface="Poppins Bold"/>
                <a:cs typeface="Poppins Bold"/>
                <a:sym typeface="Poppins Bold"/>
              </a:rPr>
              <a:t>vorausschauende</a:t>
            </a:r>
            <a:r>
              <a:rPr lang="en-US" sz="1500" b="1" dirty="0">
                <a:solidFill>
                  <a:srgbClr val="FFFFFF"/>
                </a:solidFill>
                <a:latin typeface="Poppins Bold"/>
                <a:ea typeface="Poppins Bold"/>
                <a:cs typeface="Poppins Bold"/>
                <a:sym typeface="Poppins Bold"/>
              </a:rPr>
              <a:t> </a:t>
            </a:r>
            <a:r>
              <a:rPr lang="en-US" sz="1500" b="1" dirty="0" err="1">
                <a:solidFill>
                  <a:srgbClr val="FFFFFF"/>
                </a:solidFill>
                <a:latin typeface="Poppins Bold"/>
                <a:ea typeface="Poppins Bold"/>
                <a:cs typeface="Poppins Bold"/>
                <a:sym typeface="Poppins Bold"/>
              </a:rPr>
              <a:t>Analyse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bei</a:t>
            </a:r>
            <a:r>
              <a:rPr lang="en-US" sz="1500" dirty="0">
                <a:solidFill>
                  <a:srgbClr val="FFFFFF"/>
                </a:solidFill>
                <a:latin typeface="Poppins"/>
                <a:ea typeface="Poppins"/>
                <a:cs typeface="Poppins"/>
                <a:sym typeface="Poppins"/>
              </a:rPr>
              <a:t> der KI-</a:t>
            </a:r>
            <a:r>
              <a:rPr lang="en-US" sz="1500" dirty="0" err="1">
                <a:solidFill>
                  <a:srgbClr val="FFFFFF"/>
                </a:solidFill>
                <a:latin typeface="Poppins"/>
                <a:ea typeface="Poppins"/>
                <a:cs typeface="Poppins"/>
                <a:sym typeface="Poppins"/>
              </a:rPr>
              <a:t>Algorithmen</a:t>
            </a:r>
            <a:r>
              <a:rPr lang="en-US" sz="1500" dirty="0">
                <a:solidFill>
                  <a:srgbClr val="FFFFFF"/>
                </a:solidFill>
                <a:latin typeface="Poppins"/>
                <a:ea typeface="Poppins"/>
                <a:cs typeface="Poppins"/>
                <a:sym typeface="Poppins"/>
              </a:rPr>
              <a:t> den </a:t>
            </a:r>
            <a:r>
              <a:rPr lang="en-US" sz="1500" dirty="0" err="1">
                <a:solidFill>
                  <a:srgbClr val="FFFFFF"/>
                </a:solidFill>
                <a:latin typeface="Poppins"/>
                <a:ea typeface="Poppins"/>
                <a:cs typeface="Poppins"/>
                <a:sym typeface="Poppins"/>
              </a:rPr>
              <a:t>Bedarf</a:t>
            </a:r>
            <a:r>
              <a:rPr lang="en-US" sz="1500" dirty="0">
                <a:solidFill>
                  <a:srgbClr val="FFFFFF"/>
                </a:solidFill>
                <a:latin typeface="Poppins"/>
                <a:ea typeface="Poppins"/>
                <a:cs typeface="Poppins"/>
                <a:sym typeface="Poppins"/>
              </a:rPr>
              <a:t> an </a:t>
            </a:r>
            <a:r>
              <a:rPr lang="en-US" sz="1500" dirty="0" err="1">
                <a:solidFill>
                  <a:srgbClr val="FFFFFF"/>
                </a:solidFill>
                <a:latin typeface="Poppins"/>
                <a:ea typeface="Poppins"/>
                <a:cs typeface="Poppins"/>
                <a:sym typeface="Poppins"/>
              </a:rPr>
              <a:t>Arbeitskräften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prognostizieren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potenzielle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Qualifikationslücken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aufzeigen</a:t>
            </a:r>
            <a:r>
              <a:rPr lang="en-US" sz="1500" dirty="0">
                <a:solidFill>
                  <a:srgbClr val="FFFFFF"/>
                </a:solidFill>
                <a:latin typeface="Poppins"/>
                <a:ea typeface="Poppins"/>
                <a:cs typeface="Poppins"/>
                <a:sym typeface="Poppins"/>
              </a:rPr>
              <a:t>,</a:t>
            </a:r>
            <a:r>
              <a:rPr lang="en-US" sz="1500" dirty="0">
                <a:solidFill>
                  <a:srgbClr val="FF0000"/>
                </a:solidFill>
                <a:latin typeface="Poppins"/>
                <a:ea typeface="Poppins"/>
                <a:cs typeface="Poppins"/>
                <a:sym typeface="Poppins"/>
              </a:rPr>
              <a:t> so </a:t>
            </a:r>
            <a:r>
              <a:rPr lang="en-US" sz="1500" dirty="0" err="1">
                <a:solidFill>
                  <a:srgbClr val="FF0000"/>
                </a:solidFill>
                <a:latin typeface="Poppins"/>
                <a:ea typeface="Poppins"/>
                <a:cs typeface="Poppins"/>
                <a:sym typeface="Poppins"/>
              </a:rPr>
              <a:t>dass</a:t>
            </a:r>
            <a:r>
              <a:rPr lang="en-US" sz="1500" dirty="0">
                <a:solidFill>
                  <a:srgbClr val="FF0000"/>
                </a:solidFill>
                <a:latin typeface="Poppins"/>
                <a:ea typeface="Poppins"/>
                <a:cs typeface="Poppins"/>
                <a:sym typeface="Poppins"/>
              </a:rPr>
              <a:t> </a:t>
            </a:r>
            <a:r>
              <a:rPr lang="en-US" sz="1500" dirty="0" err="1">
                <a:solidFill>
                  <a:srgbClr val="FFFFFF"/>
                </a:solidFill>
                <a:latin typeface="Poppins"/>
                <a:ea typeface="Poppins"/>
                <a:cs typeface="Poppins"/>
                <a:sym typeface="Poppins"/>
              </a:rPr>
              <a:t>Unternehmen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ihren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Personalbedarf</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proaktiv</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planen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können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Darüber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hinaus</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werden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bei</a:t>
            </a:r>
            <a:r>
              <a:rPr lang="en-US" sz="1500" dirty="0">
                <a:solidFill>
                  <a:srgbClr val="FFFFFF"/>
                </a:solidFill>
                <a:latin typeface="Poppins"/>
                <a:ea typeface="Poppins"/>
                <a:cs typeface="Poppins"/>
                <a:sym typeface="Poppins"/>
              </a:rPr>
              <a:t> der </a:t>
            </a:r>
            <a:r>
              <a:rPr lang="en-US" sz="1500" dirty="0" err="1">
                <a:solidFill>
                  <a:srgbClr val="FFFFFF"/>
                </a:solidFill>
                <a:latin typeface="Poppins"/>
                <a:ea typeface="Poppins"/>
                <a:cs typeface="Poppins"/>
                <a:sym typeface="Poppins"/>
              </a:rPr>
              <a:t>automatisierten</a:t>
            </a:r>
            <a:r>
              <a:rPr lang="en-US" sz="1500" dirty="0">
                <a:solidFill>
                  <a:srgbClr val="FFFFFF"/>
                </a:solidFill>
                <a:latin typeface="Poppins"/>
                <a:ea typeface="Poppins"/>
                <a:cs typeface="Poppins"/>
                <a:sym typeface="Poppins"/>
              </a:rPr>
              <a:t> Personaleinsatzplanung KI-</a:t>
            </a:r>
            <a:r>
              <a:rPr lang="en-US" sz="1500" dirty="0" err="1">
                <a:solidFill>
                  <a:srgbClr val="FFFFFF"/>
                </a:solidFill>
                <a:latin typeface="Poppins"/>
                <a:ea typeface="Poppins"/>
                <a:cs typeface="Poppins"/>
                <a:sym typeface="Poppins"/>
              </a:rPr>
              <a:t>gestützte</a:t>
            </a:r>
            <a:r>
              <a:rPr lang="en-US" sz="1500" dirty="0">
                <a:solidFill>
                  <a:srgbClr val="FFFFFF"/>
                </a:solidFill>
                <a:latin typeface="Poppins"/>
                <a:ea typeface="Poppins"/>
                <a:cs typeface="Poppins"/>
                <a:sym typeface="Poppins"/>
              </a:rPr>
              <a:t> Tools </a:t>
            </a:r>
            <a:r>
              <a:rPr lang="en-US" sz="1500" dirty="0" err="1">
                <a:solidFill>
                  <a:srgbClr val="FFFFFF"/>
                </a:solidFill>
                <a:latin typeface="Poppins"/>
                <a:ea typeface="Poppins"/>
                <a:cs typeface="Poppins"/>
                <a:sym typeface="Poppins"/>
              </a:rPr>
              <a:t>eingesetzt</a:t>
            </a:r>
            <a:r>
              <a:rPr lang="en-US" sz="1500" dirty="0">
                <a:solidFill>
                  <a:srgbClr val="FFFFFF"/>
                </a:solidFill>
                <a:latin typeface="Poppins"/>
                <a:ea typeface="Poppins"/>
                <a:cs typeface="Poppins"/>
                <a:sym typeface="Poppins"/>
              </a:rPr>
              <a:t>, um </a:t>
            </a:r>
            <a:r>
              <a:rPr lang="en-US" sz="1500" dirty="0" err="1">
                <a:solidFill>
                  <a:srgbClr val="FFFFFF"/>
                </a:solidFill>
                <a:latin typeface="Poppins"/>
                <a:ea typeface="Poppins"/>
                <a:cs typeface="Poppins"/>
                <a:sym typeface="Poppins"/>
              </a:rPr>
              <a:t>optimale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Arbeitspläne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erstellen</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nicht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nur</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Produktivität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maximieren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sondern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auch</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Präferenzen</a:t>
            </a:r>
            <a:r>
              <a:rPr lang="en-US" sz="1500" dirty="0">
                <a:solidFill>
                  <a:srgbClr val="FFFFFF"/>
                </a:solidFill>
                <a:latin typeface="Poppins"/>
                <a:ea typeface="Poppins"/>
                <a:cs typeface="Poppins"/>
                <a:sym typeface="Poppins"/>
              </a:rPr>
              <a:t> der Mitarbeiter </a:t>
            </a:r>
            <a:r>
              <a:rPr lang="en-US" sz="1500" dirty="0" err="1">
                <a:solidFill>
                  <a:srgbClr val="FFFFFF"/>
                </a:solidFill>
                <a:latin typeface="Poppins"/>
                <a:ea typeface="Poppins"/>
                <a:cs typeface="Poppins"/>
                <a:sym typeface="Poppins"/>
              </a:rPr>
              <a:t>berücksichtigen</a:t>
            </a:r>
            <a:r>
              <a:rPr lang="en-US" sz="1500" dirty="0">
                <a:solidFill>
                  <a:srgbClr val="FFFFFF"/>
                </a:solidFill>
                <a:latin typeface="Poppins"/>
                <a:ea typeface="Poppins"/>
                <a:cs typeface="Poppins"/>
                <a:sym typeface="Poppins"/>
              </a:rPr>
              <a:t> und die </a:t>
            </a:r>
            <a:r>
              <a:rPr lang="en-US" sz="1500" dirty="0" err="1">
                <a:solidFill>
                  <a:srgbClr val="FFFFFF"/>
                </a:solidFill>
                <a:latin typeface="Poppins"/>
                <a:ea typeface="Poppins"/>
                <a:cs typeface="Poppins"/>
                <a:sym typeface="Poppins"/>
              </a:rPr>
              <a:t>gesetzlichen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Vorschriften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einhalten</a:t>
            </a:r>
            <a:r>
              <a:rPr lang="en-US" sz="1500" dirty="0">
                <a:solidFill>
                  <a:srgbClr val="FFFFFF"/>
                </a:solidFill>
                <a:latin typeface="Poppins"/>
                <a:ea typeface="Poppins"/>
                <a:cs typeface="Poppins"/>
                <a:sym typeface="Poppins"/>
              </a:rPr>
              <a:t>. </a:t>
            </a:r>
          </a:p>
          <a:p>
            <a:pPr algn="l">
              <a:lnSpc>
                <a:spcPts val="1709"/>
              </a:lnSpc>
            </a:pPr>
            <a:endParaRPr lang="en-US" sz="1500" dirty="0">
              <a:solidFill>
                <a:srgbClr val="FFFFFF"/>
              </a:solidFill>
              <a:latin typeface="Poppins"/>
              <a:ea typeface="Poppins"/>
              <a:cs typeface="Poppins"/>
              <a:sym typeface="Poppins"/>
            </a:endParaRPr>
          </a:p>
          <a:p>
            <a:pPr algn="l">
              <a:lnSpc>
                <a:spcPts val="1709"/>
              </a:lnSpc>
            </a:pPr>
            <a:r>
              <a:rPr lang="en-US" sz="1500" dirty="0">
                <a:solidFill>
                  <a:srgbClr val="FFFFFF"/>
                </a:solidFill>
                <a:latin typeface="Poppins"/>
                <a:ea typeface="Poppins"/>
                <a:cs typeface="Poppins"/>
                <a:sym typeface="Poppins"/>
              </a:rPr>
              <a:t>Bei der </a:t>
            </a:r>
            <a:r>
              <a:rPr lang="en-US" sz="1500" dirty="0" err="1">
                <a:solidFill>
                  <a:srgbClr val="FFFFFF"/>
                </a:solidFill>
                <a:latin typeface="Poppins"/>
                <a:ea typeface="Poppins"/>
                <a:cs typeface="Poppins"/>
                <a:sym typeface="Poppins"/>
              </a:rPr>
              <a:t>Mitarbeiterüberwachung</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können</a:t>
            </a:r>
            <a:r>
              <a:rPr lang="en-US" sz="1500" dirty="0">
                <a:solidFill>
                  <a:srgbClr val="FFFFFF"/>
                </a:solidFill>
                <a:latin typeface="Poppins"/>
                <a:ea typeface="Poppins"/>
                <a:cs typeface="Poppins"/>
                <a:sym typeface="Poppins"/>
              </a:rPr>
              <a:t> KI-Systeme </a:t>
            </a:r>
            <a:r>
              <a:rPr lang="en-US" sz="1500" dirty="0" err="1">
                <a:solidFill>
                  <a:srgbClr val="FFFFFF"/>
                </a:solidFill>
                <a:latin typeface="Poppins"/>
                <a:ea typeface="Poppins"/>
                <a:cs typeface="Poppins"/>
                <a:sym typeface="Poppins"/>
              </a:rPr>
              <a:t>Leistungskennzahlen</a:t>
            </a:r>
            <a:r>
              <a:rPr lang="en-US" sz="1500" dirty="0">
                <a:solidFill>
                  <a:srgbClr val="FFFFFF"/>
                </a:solidFill>
                <a:latin typeface="Poppins"/>
                <a:ea typeface="Poppins"/>
                <a:cs typeface="Poppins"/>
                <a:sym typeface="Poppins"/>
              </a:rPr>
              <a:t> in </a:t>
            </a:r>
            <a:r>
              <a:rPr lang="en-US" sz="1500" dirty="0" err="1">
                <a:solidFill>
                  <a:srgbClr val="FFFFFF"/>
                </a:solidFill>
                <a:latin typeface="Poppins"/>
                <a:ea typeface="Poppins"/>
                <a:cs typeface="Poppins"/>
                <a:sym typeface="Poppins"/>
              </a:rPr>
              <a:t>Echtzeit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verfolgen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Managern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verwertbare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Erkenntnisse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liefern</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zur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Steigerung</a:t>
            </a:r>
            <a:r>
              <a:rPr lang="en-US" sz="1500" dirty="0">
                <a:solidFill>
                  <a:srgbClr val="FFFFFF"/>
                </a:solidFill>
                <a:latin typeface="Poppins"/>
                <a:ea typeface="Poppins"/>
                <a:cs typeface="Poppins"/>
                <a:sym typeface="Poppins"/>
              </a:rPr>
              <a:t> der </a:t>
            </a:r>
            <a:r>
              <a:rPr lang="en-US" sz="1500" dirty="0" err="1">
                <a:solidFill>
                  <a:srgbClr val="FFFFFF"/>
                </a:solidFill>
                <a:latin typeface="Poppins"/>
                <a:ea typeface="Poppins"/>
                <a:cs typeface="Poppins"/>
                <a:sym typeface="Poppins"/>
              </a:rPr>
              <a:t>Produktivität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genutzt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werden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können</a:t>
            </a:r>
            <a:r>
              <a:rPr lang="en-US" sz="1500" dirty="0">
                <a:solidFill>
                  <a:srgbClr val="FFFFFF"/>
                </a:solidFill>
                <a:latin typeface="Poppins"/>
                <a:ea typeface="Poppins"/>
                <a:cs typeface="Poppins"/>
                <a:sym typeface="Poppins"/>
              </a:rPr>
              <a:t>. Auch die </a:t>
            </a:r>
            <a:r>
              <a:rPr lang="en-US" sz="1500" dirty="0" err="1">
                <a:solidFill>
                  <a:srgbClr val="FFFFFF"/>
                </a:solidFill>
                <a:latin typeface="Poppins"/>
                <a:ea typeface="Poppins"/>
                <a:cs typeface="Poppins"/>
                <a:sym typeface="Poppins"/>
              </a:rPr>
              <a:t>Talentakquise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profitiert</a:t>
            </a:r>
            <a:r>
              <a:rPr lang="en-US" sz="1500" dirty="0">
                <a:solidFill>
                  <a:srgbClr val="FFFFFF"/>
                </a:solidFill>
                <a:latin typeface="Poppins"/>
                <a:ea typeface="Poppins"/>
                <a:cs typeface="Poppins"/>
                <a:sym typeface="Poppins"/>
              </a:rPr>
              <a:t> von KI, da </a:t>
            </a:r>
            <a:r>
              <a:rPr lang="en-US" sz="1500" dirty="0" err="1">
                <a:solidFill>
                  <a:srgbClr val="FFFFFF"/>
                </a:solidFill>
                <a:latin typeface="Poppins"/>
                <a:ea typeface="Poppins"/>
                <a:cs typeface="Poppins"/>
                <a:sym typeface="Poppins"/>
              </a:rPr>
              <a:t>sie</a:t>
            </a:r>
            <a:r>
              <a:rPr lang="en-US" sz="1500" dirty="0">
                <a:solidFill>
                  <a:srgbClr val="FFFFFF"/>
                </a:solidFill>
                <a:latin typeface="Poppins"/>
                <a:ea typeface="Poppins"/>
                <a:cs typeface="Poppins"/>
                <a:sym typeface="Poppins"/>
              </a:rPr>
              <a:t> den </a:t>
            </a:r>
            <a:r>
              <a:rPr lang="en-US" sz="1500" dirty="0" err="1">
                <a:solidFill>
                  <a:srgbClr val="FFFFFF"/>
                </a:solidFill>
                <a:latin typeface="Poppins"/>
                <a:ea typeface="Poppins"/>
                <a:cs typeface="Poppins"/>
                <a:sym typeface="Poppins"/>
              </a:rPr>
              <a:t>Rekrutierungsprozess</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durch</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effizientes</a:t>
            </a:r>
            <a:r>
              <a:rPr lang="en-US" sz="1500" dirty="0">
                <a:solidFill>
                  <a:srgbClr val="FFFFFF"/>
                </a:solidFill>
                <a:latin typeface="Poppins"/>
                <a:ea typeface="Poppins"/>
                <a:cs typeface="Poppins"/>
                <a:sym typeface="Poppins"/>
              </a:rPr>
              <a:t> Screening von </a:t>
            </a:r>
            <a:r>
              <a:rPr lang="en-US" sz="1500" dirty="0" err="1">
                <a:solidFill>
                  <a:srgbClr val="FFFFFF"/>
                </a:solidFill>
                <a:latin typeface="Poppins"/>
                <a:ea typeface="Poppins"/>
                <a:cs typeface="Poppins"/>
                <a:sym typeface="Poppins"/>
              </a:rPr>
              <a:t>Lebensläufen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Bewertung</a:t>
            </a:r>
            <a:r>
              <a:rPr lang="en-US" sz="1500" dirty="0">
                <a:solidFill>
                  <a:srgbClr val="FFFFFF"/>
                </a:solidFill>
                <a:latin typeface="Poppins"/>
                <a:ea typeface="Poppins"/>
                <a:cs typeface="Poppins"/>
                <a:sym typeface="Poppins"/>
              </a:rPr>
              <a:t> von </a:t>
            </a:r>
            <a:r>
              <a:rPr lang="en-US" sz="1500" dirty="0" err="1">
                <a:solidFill>
                  <a:srgbClr val="FFFFFF"/>
                </a:solidFill>
                <a:latin typeface="Poppins"/>
                <a:ea typeface="Poppins"/>
                <a:cs typeface="Poppins"/>
                <a:sym typeface="Poppins"/>
              </a:rPr>
              <a:t>Bewerbern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Vorhersage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ihrer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Eignung</a:t>
            </a:r>
            <a:r>
              <a:rPr lang="en-US" sz="1500" dirty="0">
                <a:solidFill>
                  <a:srgbClr val="FFFFFF"/>
                </a:solidFill>
                <a:latin typeface="Poppins"/>
                <a:ea typeface="Poppins"/>
                <a:cs typeface="Poppins"/>
                <a:sym typeface="Poppins"/>
              </a:rPr>
              <a:t> für </a:t>
            </a:r>
            <a:r>
              <a:rPr lang="en-US" sz="1500" dirty="0" err="1">
                <a:solidFill>
                  <a:srgbClr val="FFFFFF"/>
                </a:solidFill>
                <a:latin typeface="Poppins"/>
                <a:ea typeface="Poppins"/>
                <a:cs typeface="Poppins"/>
                <a:sym typeface="Poppins"/>
              </a:rPr>
              <a:t>eine</a:t>
            </a:r>
            <a:r>
              <a:rPr lang="en-US" sz="1500" dirty="0">
                <a:solidFill>
                  <a:srgbClr val="FFFFFF"/>
                </a:solidFill>
                <a:latin typeface="Poppins"/>
                <a:ea typeface="Poppins"/>
                <a:cs typeface="Poppins"/>
                <a:sym typeface="Poppins"/>
              </a:rPr>
              <a:t> Stelle </a:t>
            </a:r>
            <a:r>
              <a:rPr lang="en-US" sz="1500" dirty="0" err="1">
                <a:solidFill>
                  <a:srgbClr val="FFFFFF"/>
                </a:solidFill>
                <a:latin typeface="Poppins"/>
                <a:ea typeface="Poppins"/>
                <a:cs typeface="Poppins"/>
                <a:sym typeface="Poppins"/>
              </a:rPr>
              <a:t>optimieren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kann</a:t>
            </a:r>
            <a:r>
              <a:rPr lang="en-US" sz="1500" dirty="0">
                <a:solidFill>
                  <a:srgbClr val="FFFFFF"/>
                </a:solidFill>
                <a:latin typeface="Poppins"/>
                <a:ea typeface="Poppins"/>
                <a:cs typeface="Poppins"/>
                <a:sym typeface="Poppins"/>
              </a:rPr>
              <a:t>. </a:t>
            </a:r>
          </a:p>
          <a:p>
            <a:pPr algn="l">
              <a:lnSpc>
                <a:spcPts val="1709"/>
              </a:lnSpc>
              <a:spcBef>
                <a:spcPct val="0"/>
              </a:spcBef>
            </a:pPr>
            <a:endParaRPr lang="en-US" sz="1500" dirty="0">
              <a:solidFill>
                <a:srgbClr val="FFFFFF"/>
              </a:solidFill>
              <a:latin typeface="Poppins"/>
              <a:ea typeface="Poppins"/>
              <a:cs typeface="Poppins"/>
              <a:sym typeface="Poppins"/>
            </a:endParaRPr>
          </a:p>
        </p:txBody>
      </p:sp>
      <p:sp>
        <p:nvSpPr>
          <p:cNvPr id="23" name="TextBox 23"/>
          <p:cNvSpPr txBox="1"/>
          <p:nvPr/>
        </p:nvSpPr>
        <p:spPr>
          <a:xfrm>
            <a:off x="777263" y="5560270"/>
            <a:ext cx="7592186" cy="3373755"/>
          </a:xfrm>
          <a:prstGeom prst="rect">
            <a:avLst/>
          </a:prstGeom>
        </p:spPr>
        <p:txBody>
          <a:bodyPr lIns="0" tIns="0" rIns="0" bIns="0" rtlCol="0" anchor="t">
            <a:spAutoFit/>
          </a:bodyPr>
          <a:lstStyle/>
          <a:p>
            <a:pPr algn="l">
              <a:lnSpc>
                <a:spcPts val="1709"/>
              </a:lnSpc>
            </a:pPr>
            <a:r>
              <a:rPr lang="en-US" sz="1500" dirty="0">
                <a:solidFill>
                  <a:srgbClr val="FFFFFF"/>
                </a:solidFill>
                <a:latin typeface="Poppins"/>
                <a:ea typeface="Poppins"/>
                <a:cs typeface="Poppins"/>
                <a:sym typeface="Poppins"/>
              </a:rPr>
              <a:t>Ein </a:t>
            </a:r>
            <a:r>
              <a:rPr lang="en-US" sz="1500" dirty="0" err="1">
                <a:solidFill>
                  <a:srgbClr val="FFFFFF"/>
                </a:solidFill>
                <a:latin typeface="Poppins"/>
                <a:ea typeface="Poppins"/>
                <a:cs typeface="Poppins"/>
                <a:sym typeface="Poppins"/>
              </a:rPr>
              <a:t>weiteres</a:t>
            </a:r>
            <a:r>
              <a:rPr lang="en-US" sz="1500" dirty="0">
                <a:solidFill>
                  <a:srgbClr val="FFFFFF"/>
                </a:solidFill>
                <a:latin typeface="Poppins"/>
                <a:ea typeface="Poppins"/>
                <a:cs typeface="Poppins"/>
                <a:sym typeface="Poppins"/>
              </a:rPr>
              <a:t> Element </a:t>
            </a:r>
            <a:r>
              <a:rPr lang="en-US" sz="1500" dirty="0" err="1">
                <a:solidFill>
                  <a:srgbClr val="FFFFFF"/>
                </a:solidFill>
                <a:latin typeface="Poppins"/>
                <a:ea typeface="Poppins"/>
                <a:cs typeface="Poppins"/>
                <a:sym typeface="Poppins"/>
              </a:rPr>
              <a:t>ist</a:t>
            </a:r>
            <a:r>
              <a:rPr lang="en-US" sz="1500" dirty="0">
                <a:solidFill>
                  <a:srgbClr val="FFFFFF"/>
                </a:solidFill>
                <a:latin typeface="Poppins"/>
                <a:ea typeface="Poppins"/>
                <a:cs typeface="Poppins"/>
                <a:sym typeface="Poppins"/>
              </a:rPr>
              <a:t> das </a:t>
            </a:r>
            <a:r>
              <a:rPr lang="en-US" sz="1500" b="1" dirty="0" err="1">
                <a:solidFill>
                  <a:srgbClr val="FFFFFF"/>
                </a:solidFill>
                <a:latin typeface="Poppins Bold"/>
                <a:ea typeface="Poppins Bold"/>
                <a:cs typeface="Poppins Bold"/>
                <a:sym typeface="Poppins Bold"/>
              </a:rPr>
              <a:t>Leistungsmanagement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bei</a:t>
            </a:r>
            <a:r>
              <a:rPr lang="en-US" sz="1500" dirty="0">
                <a:solidFill>
                  <a:srgbClr val="FFFFFF"/>
                </a:solidFill>
                <a:latin typeface="Poppins"/>
                <a:ea typeface="Poppins"/>
                <a:cs typeface="Poppins"/>
                <a:sym typeface="Poppins"/>
              </a:rPr>
              <a:t> dem die </a:t>
            </a:r>
            <a:r>
              <a:rPr lang="en-US" sz="1500" dirty="0" err="1">
                <a:solidFill>
                  <a:srgbClr val="FFFFFF"/>
                </a:solidFill>
                <a:latin typeface="Poppins"/>
                <a:ea typeface="Poppins"/>
                <a:cs typeface="Poppins"/>
                <a:sym typeface="Poppins"/>
              </a:rPr>
              <a:t>Leistung</a:t>
            </a:r>
            <a:r>
              <a:rPr lang="en-US" sz="1500" dirty="0">
                <a:solidFill>
                  <a:srgbClr val="FFFFFF"/>
                </a:solidFill>
                <a:latin typeface="Poppins"/>
                <a:ea typeface="Poppins"/>
                <a:cs typeface="Poppins"/>
                <a:sym typeface="Poppins"/>
              </a:rPr>
              <a:t> der Mitarbeiter </a:t>
            </a:r>
            <a:r>
              <a:rPr lang="en-US" sz="1500" dirty="0" err="1">
                <a:solidFill>
                  <a:srgbClr val="FFFFFF"/>
                </a:solidFill>
                <a:latin typeface="Poppins"/>
                <a:ea typeface="Poppins"/>
                <a:cs typeface="Poppins"/>
                <a:sym typeface="Poppins"/>
              </a:rPr>
              <a:t>überwacht</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bewertet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wird</a:t>
            </a:r>
            <a:r>
              <a:rPr lang="en-US" sz="1500" dirty="0">
                <a:solidFill>
                  <a:srgbClr val="FFFFFF"/>
                </a:solidFill>
                <a:latin typeface="Poppins"/>
                <a:ea typeface="Poppins"/>
                <a:cs typeface="Poppins"/>
                <a:sym typeface="Poppins"/>
              </a:rPr>
              <a:t>, um </a:t>
            </a:r>
            <a:r>
              <a:rPr lang="en-US" sz="1500" dirty="0" err="1">
                <a:solidFill>
                  <a:srgbClr val="FFFFFF"/>
                </a:solidFill>
                <a:latin typeface="Poppins"/>
                <a:ea typeface="Poppins"/>
                <a:cs typeface="Poppins"/>
                <a:sym typeface="Poppins"/>
              </a:rPr>
              <a:t>eine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kontinuierliche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Verbesserung</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fördern</a:t>
            </a:r>
            <a:r>
              <a:rPr lang="en-US" sz="1500" dirty="0">
                <a:solidFill>
                  <a:srgbClr val="FFFFFF"/>
                </a:solidFill>
                <a:latin typeface="Poppins"/>
                <a:ea typeface="Poppins"/>
                <a:cs typeface="Poppins"/>
                <a:sym typeface="Poppins"/>
              </a:rPr>
              <a:t> und die </a:t>
            </a:r>
            <a:r>
              <a:rPr lang="en-US" sz="1500" dirty="0" err="1">
                <a:solidFill>
                  <a:srgbClr val="FFFFFF"/>
                </a:solidFill>
                <a:latin typeface="Poppins"/>
                <a:ea typeface="Poppins"/>
                <a:cs typeface="Poppins"/>
                <a:sym typeface="Poppins"/>
              </a:rPr>
              <a:t>Erreichung</a:t>
            </a:r>
            <a:r>
              <a:rPr lang="en-US" sz="1500" dirty="0">
                <a:solidFill>
                  <a:srgbClr val="FFFFFF"/>
                </a:solidFill>
                <a:latin typeface="Poppins"/>
                <a:ea typeface="Poppins"/>
                <a:cs typeface="Poppins"/>
                <a:sym typeface="Poppins"/>
              </a:rPr>
              <a:t> der </a:t>
            </a:r>
            <a:r>
              <a:rPr lang="en-US" sz="1500" dirty="0" err="1">
                <a:solidFill>
                  <a:srgbClr val="FFFFFF"/>
                </a:solidFill>
                <a:latin typeface="Poppins"/>
                <a:ea typeface="Poppins"/>
                <a:cs typeface="Poppins"/>
                <a:sym typeface="Poppins"/>
              </a:rPr>
              <a:t>Unternehmensziele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unterstützen</a:t>
            </a:r>
            <a:r>
              <a:rPr lang="en-US" sz="1500" dirty="0">
                <a:solidFill>
                  <a:srgbClr val="FFFFFF"/>
                </a:solidFill>
                <a:latin typeface="Poppins"/>
                <a:ea typeface="Poppins"/>
                <a:cs typeface="Poppins"/>
                <a:sym typeface="Poppins"/>
              </a:rPr>
              <a:t>. Auch die Personaleinsatzplanung </a:t>
            </a:r>
            <a:r>
              <a:rPr lang="en-US" sz="1500" dirty="0" err="1">
                <a:solidFill>
                  <a:srgbClr val="FFFFFF"/>
                </a:solidFill>
                <a:latin typeface="Poppins"/>
                <a:ea typeface="Poppins"/>
                <a:cs typeface="Poppins"/>
                <a:sym typeface="Poppins"/>
              </a:rPr>
              <a:t>ist</a:t>
            </a:r>
            <a:r>
              <a:rPr lang="en-US" sz="1500" dirty="0">
                <a:solidFill>
                  <a:srgbClr val="FFFFFF"/>
                </a:solidFill>
                <a:latin typeface="Poppins"/>
                <a:ea typeface="Poppins"/>
                <a:cs typeface="Poppins"/>
                <a:sym typeface="Poppins"/>
              </a:rPr>
              <a:t> für </a:t>
            </a:r>
            <a:r>
              <a:rPr lang="en-US" sz="1500" dirty="0" err="1">
                <a:solidFill>
                  <a:srgbClr val="FFFFFF"/>
                </a:solidFill>
                <a:latin typeface="Poppins"/>
                <a:ea typeface="Poppins"/>
                <a:cs typeface="Poppins"/>
                <a:sym typeface="Poppins"/>
              </a:rPr>
              <a:t>Produktions</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Dienstleistungsunternehmen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wichtig</a:t>
            </a:r>
            <a:r>
              <a:rPr lang="en-US" sz="1500" dirty="0">
                <a:solidFill>
                  <a:srgbClr val="FFFFFF"/>
                </a:solidFill>
                <a:latin typeface="Poppins"/>
                <a:ea typeface="Poppins"/>
                <a:cs typeface="Poppins"/>
                <a:sym typeface="Poppins"/>
              </a:rPr>
              <a:t>, da </a:t>
            </a:r>
            <a:r>
              <a:rPr lang="en-US" sz="1500" dirty="0" err="1">
                <a:solidFill>
                  <a:srgbClr val="FFFFFF"/>
                </a:solidFill>
                <a:latin typeface="Poppins"/>
                <a:ea typeface="Poppins"/>
                <a:cs typeface="Poppins"/>
                <a:sym typeface="Poppins"/>
              </a:rPr>
              <a:t>sie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sicherstellt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dass</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Arbeitspläne</a:t>
            </a:r>
            <a:r>
              <a:rPr lang="en-US" sz="1500" dirty="0">
                <a:solidFill>
                  <a:srgbClr val="FFFFFF"/>
                </a:solidFill>
                <a:latin typeface="Poppins"/>
                <a:ea typeface="Poppins"/>
                <a:cs typeface="Poppins"/>
                <a:sym typeface="Poppins"/>
              </a:rPr>
              <a:t> so </a:t>
            </a:r>
            <a:r>
              <a:rPr lang="en-US" sz="1500" dirty="0" err="1">
                <a:solidFill>
                  <a:srgbClr val="FFFFFF"/>
                </a:solidFill>
                <a:latin typeface="Poppins"/>
                <a:ea typeface="Poppins"/>
                <a:cs typeface="Poppins"/>
                <a:sym typeface="Poppins"/>
              </a:rPr>
              <a:t>optimiert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werden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dass</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verfügbaren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Arbeitsressourcen</a:t>
            </a:r>
            <a:r>
              <a:rPr lang="en-US" sz="1500" dirty="0">
                <a:solidFill>
                  <a:srgbClr val="FFFFFF"/>
                </a:solidFill>
                <a:latin typeface="Poppins"/>
                <a:ea typeface="Poppins"/>
                <a:cs typeface="Poppins"/>
                <a:sym typeface="Poppins"/>
              </a:rPr>
              <a:t> optimal </a:t>
            </a:r>
            <a:r>
              <a:rPr lang="en-US" sz="1500" dirty="0" err="1">
                <a:solidFill>
                  <a:srgbClr val="FFFFFF"/>
                </a:solidFill>
                <a:latin typeface="Poppins"/>
                <a:ea typeface="Poppins"/>
                <a:cs typeface="Poppins"/>
                <a:sym typeface="Poppins"/>
              </a:rPr>
              <a:t>genutzt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werden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gleichzeitig</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Präferenzen</a:t>
            </a:r>
            <a:r>
              <a:rPr lang="en-US" sz="1500" dirty="0">
                <a:solidFill>
                  <a:srgbClr val="FFFFFF"/>
                </a:solidFill>
                <a:latin typeface="Poppins"/>
                <a:ea typeface="Poppins"/>
                <a:cs typeface="Poppins"/>
                <a:sym typeface="Poppins"/>
              </a:rPr>
              <a:t> und die </a:t>
            </a:r>
            <a:r>
              <a:rPr lang="en-US" sz="1500" dirty="0" err="1">
                <a:solidFill>
                  <a:srgbClr val="FFFFFF"/>
                </a:solidFill>
                <a:latin typeface="Poppins"/>
                <a:ea typeface="Poppins"/>
                <a:cs typeface="Poppins"/>
                <a:sym typeface="Poppins"/>
              </a:rPr>
              <a:t>Verfügbarkeit</a:t>
            </a:r>
            <a:r>
              <a:rPr lang="en-US" sz="1500" dirty="0">
                <a:solidFill>
                  <a:srgbClr val="FFFFFF"/>
                </a:solidFill>
                <a:latin typeface="Poppins"/>
                <a:ea typeface="Poppins"/>
                <a:cs typeface="Poppins"/>
                <a:sym typeface="Poppins"/>
              </a:rPr>
              <a:t> der Mitarbeiter </a:t>
            </a:r>
            <a:r>
              <a:rPr lang="en-US" sz="1500" dirty="0" err="1">
                <a:solidFill>
                  <a:srgbClr val="FFFFFF"/>
                </a:solidFill>
                <a:latin typeface="Poppins"/>
                <a:ea typeface="Poppins"/>
                <a:cs typeface="Poppins"/>
                <a:sym typeface="Poppins"/>
              </a:rPr>
              <a:t>berücksichtigt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werden</a:t>
            </a:r>
            <a:r>
              <a:rPr lang="en-US" sz="1500" dirty="0">
                <a:solidFill>
                  <a:srgbClr val="FFFFFF"/>
                </a:solidFill>
                <a:latin typeface="Poppins"/>
                <a:ea typeface="Poppins"/>
                <a:cs typeface="Poppins"/>
                <a:sym typeface="Poppins"/>
              </a:rPr>
              <a:t>. </a:t>
            </a:r>
          </a:p>
          <a:p>
            <a:pPr algn="l">
              <a:lnSpc>
                <a:spcPts val="1709"/>
              </a:lnSpc>
            </a:pPr>
            <a:endParaRPr lang="en-US" sz="1500" dirty="0">
              <a:solidFill>
                <a:srgbClr val="FFFFFF"/>
              </a:solidFill>
              <a:latin typeface="Poppins"/>
              <a:ea typeface="Poppins"/>
              <a:cs typeface="Poppins"/>
              <a:sym typeface="Poppins"/>
            </a:endParaRPr>
          </a:p>
          <a:p>
            <a:pPr algn="l">
              <a:lnSpc>
                <a:spcPts val="1709"/>
              </a:lnSpc>
            </a:pPr>
            <a:r>
              <a:rPr lang="en-US" sz="1500" b="1" dirty="0">
                <a:solidFill>
                  <a:srgbClr val="FFFFFF"/>
                </a:solidFill>
                <a:latin typeface="Poppins Bold"/>
                <a:ea typeface="Poppins Bold"/>
                <a:cs typeface="Poppins Bold"/>
                <a:sym typeface="Poppins Bold"/>
              </a:rPr>
              <a:t>Compliance Management </a:t>
            </a:r>
            <a:r>
              <a:rPr lang="en-US" sz="1500" dirty="0" err="1">
                <a:solidFill>
                  <a:srgbClr val="FFFFFF"/>
                </a:solidFill>
                <a:latin typeface="Poppins"/>
                <a:ea typeface="Poppins"/>
                <a:cs typeface="Poppins"/>
                <a:sym typeface="Poppins"/>
              </a:rPr>
              <a:t>ist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wichtig</a:t>
            </a:r>
            <a:r>
              <a:rPr lang="en-US" sz="1500" dirty="0">
                <a:solidFill>
                  <a:srgbClr val="FFFFFF"/>
                </a:solidFill>
                <a:latin typeface="Poppins"/>
                <a:ea typeface="Poppins"/>
                <a:cs typeface="Poppins"/>
                <a:sym typeface="Poppins"/>
              </a:rPr>
              <a:t>, um </a:t>
            </a:r>
            <a:r>
              <a:rPr lang="en-US" sz="1500" dirty="0" err="1">
                <a:solidFill>
                  <a:srgbClr val="FFFFFF"/>
                </a:solidFill>
                <a:latin typeface="Poppins"/>
                <a:ea typeface="Poppins"/>
                <a:cs typeface="Poppins"/>
                <a:sym typeface="Poppins"/>
              </a:rPr>
              <a:t>sicherzustellen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dass</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Organisation</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Arbeitsgesetze</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internen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Richtlinien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einhält</a:t>
            </a:r>
            <a:r>
              <a:rPr lang="en-US" sz="1500" dirty="0">
                <a:solidFill>
                  <a:srgbClr val="FFFFFF"/>
                </a:solidFill>
                <a:latin typeface="Poppins"/>
                <a:ea typeface="Poppins"/>
                <a:cs typeface="Poppins"/>
                <a:sym typeface="Poppins"/>
              </a:rPr>
              <a:t>, um das </a:t>
            </a:r>
            <a:r>
              <a:rPr lang="en-US" sz="1500" dirty="0" err="1">
                <a:solidFill>
                  <a:srgbClr val="FFFFFF"/>
                </a:solidFill>
                <a:latin typeface="Poppins"/>
                <a:ea typeface="Poppins"/>
                <a:cs typeface="Poppins"/>
                <a:sym typeface="Poppins"/>
              </a:rPr>
              <a:t>Risiko</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rechtlicher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Komplikationen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verringern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eine</a:t>
            </a:r>
            <a:r>
              <a:rPr lang="en-US" sz="1500" dirty="0">
                <a:solidFill>
                  <a:srgbClr val="FFFFFF"/>
                </a:solidFill>
                <a:latin typeface="Poppins"/>
                <a:ea typeface="Poppins"/>
                <a:cs typeface="Poppins"/>
                <a:sym typeface="Poppins"/>
              </a:rPr>
              <a:t> Kultur der Fairness </a:t>
            </a:r>
            <a:r>
              <a:rPr lang="en-US" sz="1500" dirty="0" err="1">
                <a:solidFill>
                  <a:srgbClr val="FFFFFF"/>
                </a:solidFill>
                <a:latin typeface="Poppins"/>
                <a:ea typeface="Poppins"/>
                <a:cs typeface="Poppins"/>
                <a:sym typeface="Poppins"/>
              </a:rPr>
              <a:t>zu</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fördern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Schließlich</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spielt</a:t>
            </a:r>
            <a:r>
              <a:rPr lang="en-US" sz="1500" dirty="0">
                <a:solidFill>
                  <a:srgbClr val="FFFFFF"/>
                </a:solidFill>
                <a:latin typeface="Poppins"/>
                <a:ea typeface="Poppins"/>
                <a:cs typeface="Poppins"/>
                <a:sym typeface="Poppins"/>
              </a:rPr>
              <a:t> das </a:t>
            </a:r>
            <a:r>
              <a:rPr lang="en-US" sz="1500" dirty="0" err="1">
                <a:solidFill>
                  <a:srgbClr val="FFFFFF"/>
                </a:solidFill>
                <a:latin typeface="Poppins"/>
                <a:ea typeface="Poppins"/>
                <a:cs typeface="Poppins"/>
                <a:sym typeface="Poppins"/>
              </a:rPr>
              <a:t>Mitarbeiterengagement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Schlüsselrolle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bei</a:t>
            </a:r>
            <a:r>
              <a:rPr lang="en-US" sz="1500" dirty="0">
                <a:solidFill>
                  <a:srgbClr val="FFFFFF"/>
                </a:solidFill>
                <a:latin typeface="Poppins"/>
                <a:ea typeface="Poppins"/>
                <a:cs typeface="Poppins"/>
                <a:sym typeface="Poppins"/>
              </a:rPr>
              <a:t> der </a:t>
            </a:r>
            <a:r>
              <a:rPr lang="en-US" sz="1500" dirty="0" err="1">
                <a:solidFill>
                  <a:srgbClr val="FFFFFF"/>
                </a:solidFill>
                <a:latin typeface="Poppins"/>
                <a:ea typeface="Poppins"/>
                <a:cs typeface="Poppins"/>
                <a:sym typeface="Poppins"/>
              </a:rPr>
              <a:t>Erhaltung</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einer</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motivierten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zufriedenen</a:t>
            </a:r>
            <a:r>
              <a:rPr lang="en-US" sz="1500" dirty="0">
                <a:solidFill>
                  <a:srgbClr val="FFFFFF"/>
                </a:solidFill>
                <a:latin typeface="Poppins"/>
                <a:ea typeface="Poppins"/>
                <a:cs typeface="Poppins"/>
                <a:sym typeface="Poppins"/>
              </a:rPr>
              <a:t> und </a:t>
            </a:r>
            <a:r>
              <a:rPr lang="en-US" sz="1500" dirty="0" err="1">
                <a:solidFill>
                  <a:srgbClr val="FFFFFF"/>
                </a:solidFill>
                <a:latin typeface="Poppins"/>
                <a:ea typeface="Poppins"/>
                <a:cs typeface="Poppins"/>
                <a:sym typeface="Poppins"/>
              </a:rPr>
              <a:t>engagierten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Belegschaft</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durch</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Umsetzung</a:t>
            </a:r>
            <a:r>
              <a:rPr lang="en-US" sz="1500" dirty="0">
                <a:solidFill>
                  <a:srgbClr val="FFFFFF"/>
                </a:solidFill>
                <a:latin typeface="Poppins"/>
                <a:ea typeface="Poppins"/>
                <a:cs typeface="Poppins"/>
                <a:sym typeface="Poppins"/>
              </a:rPr>
              <a:t> von Strategien, die </a:t>
            </a:r>
            <a:r>
              <a:rPr lang="en-US" sz="1500" dirty="0" err="1">
                <a:solidFill>
                  <a:srgbClr val="FFFFFF"/>
                </a:solidFill>
                <a:latin typeface="Poppins"/>
                <a:ea typeface="Poppins"/>
                <a:cs typeface="Poppins"/>
                <a:sym typeface="Poppins"/>
              </a:rPr>
              <a:t>ein</a:t>
            </a:r>
            <a:r>
              <a:rPr lang="en-US" sz="1500" dirty="0">
                <a:solidFill>
                  <a:srgbClr val="FFFFFF"/>
                </a:solidFill>
                <a:latin typeface="Poppins"/>
                <a:ea typeface="Poppins"/>
                <a:cs typeface="Poppins"/>
                <a:sym typeface="Poppins"/>
              </a:rPr>
              <a:t> positives </a:t>
            </a:r>
            <a:r>
              <a:rPr lang="en-US" sz="1500" dirty="0" err="1">
                <a:solidFill>
                  <a:srgbClr val="FFFFFF"/>
                </a:solidFill>
                <a:latin typeface="Poppins"/>
                <a:ea typeface="Poppins"/>
                <a:cs typeface="Poppins"/>
                <a:sym typeface="Poppins"/>
              </a:rPr>
              <a:t>Arbeitsumfeld</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fördern</a:t>
            </a:r>
            <a:r>
              <a:rPr lang="en-US" sz="1500" dirty="0">
                <a:solidFill>
                  <a:srgbClr val="FFFFFF"/>
                </a:solidFill>
                <a:latin typeface="Poppins"/>
                <a:ea typeface="Poppins"/>
                <a:cs typeface="Poppins"/>
                <a:sym typeface="Poppins"/>
              </a:rPr>
              <a:t>. </a:t>
            </a:r>
          </a:p>
          <a:p>
            <a:pPr algn="l">
              <a:lnSpc>
                <a:spcPts val="1709"/>
              </a:lnSpc>
            </a:pPr>
            <a:endParaRPr lang="en-US" sz="1500" dirty="0">
              <a:solidFill>
                <a:srgbClr val="FFFFFF"/>
              </a:solidFill>
              <a:latin typeface="Poppins"/>
              <a:ea typeface="Poppins"/>
              <a:cs typeface="Poppins"/>
              <a:sym typeface="Poppins"/>
            </a:endParaRPr>
          </a:p>
          <a:p>
            <a:pPr algn="l">
              <a:lnSpc>
                <a:spcPts val="1709"/>
              </a:lnSpc>
            </a:pPr>
            <a:r>
              <a:rPr lang="en-US" sz="1500" dirty="0" err="1">
                <a:solidFill>
                  <a:srgbClr val="FFFFFF"/>
                </a:solidFill>
                <a:latin typeface="Poppins"/>
                <a:ea typeface="Poppins"/>
                <a:cs typeface="Poppins"/>
                <a:sym typeface="Poppins"/>
              </a:rPr>
              <a:t>Diese</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Komponenten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bilden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zusammen</a:t>
            </a:r>
            <a:r>
              <a:rPr lang="en-US" sz="1500" dirty="0">
                <a:solidFill>
                  <a:srgbClr val="FFFFFF"/>
                </a:solidFill>
                <a:latin typeface="Poppins"/>
                <a:ea typeface="Poppins"/>
                <a:cs typeface="Poppins"/>
                <a:sym typeface="Poppins"/>
              </a:rPr>
              <a:t> die </a:t>
            </a:r>
            <a:r>
              <a:rPr lang="en-US" sz="1500" dirty="0" err="1">
                <a:solidFill>
                  <a:srgbClr val="FFFFFF"/>
                </a:solidFill>
                <a:latin typeface="Poppins"/>
                <a:ea typeface="Poppins"/>
                <a:cs typeface="Poppins"/>
                <a:sym typeface="Poppins"/>
              </a:rPr>
              <a:t>Grundlage</a:t>
            </a:r>
            <a:r>
              <a:rPr lang="en-US" sz="1500" dirty="0">
                <a:solidFill>
                  <a:srgbClr val="FFFFFF"/>
                </a:solidFill>
                <a:latin typeface="Poppins"/>
                <a:ea typeface="Poppins"/>
                <a:cs typeface="Poppins"/>
                <a:sym typeface="Poppins"/>
              </a:rPr>
              <a:t> für </a:t>
            </a:r>
            <a:r>
              <a:rPr lang="en-US" sz="1500" dirty="0" err="1">
                <a:solidFill>
                  <a:srgbClr val="FFFFFF"/>
                </a:solidFill>
                <a:latin typeface="Poppins"/>
                <a:ea typeface="Poppins"/>
                <a:cs typeface="Poppins"/>
                <a:sym typeface="Poppins"/>
              </a:rPr>
              <a:t>ein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effektives</a:t>
            </a:r>
            <a:r>
              <a:rPr lang="en-US" sz="1500" dirty="0">
                <a:solidFill>
                  <a:srgbClr val="FFFFFF"/>
                </a:solidFill>
                <a:latin typeface="Poppins"/>
                <a:ea typeface="Poppins"/>
                <a:cs typeface="Poppins"/>
                <a:sym typeface="Poppins"/>
              </a:rPr>
              <a:t> Workforce Management und </a:t>
            </a:r>
            <a:r>
              <a:rPr lang="en-US" sz="1500" dirty="0" err="1">
                <a:solidFill>
                  <a:srgbClr val="FFFFFF"/>
                </a:solidFill>
                <a:latin typeface="Poppins"/>
                <a:ea typeface="Poppins"/>
                <a:cs typeface="Poppins"/>
                <a:sym typeface="Poppins"/>
              </a:rPr>
              <a:t>tragen</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zum</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Gesamterfolg</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eines</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Unternehmens</a:t>
            </a:r>
            <a:r>
              <a:rPr lang="en-US" sz="1500" dirty="0">
                <a:solidFill>
                  <a:srgbClr val="FFFFFF"/>
                </a:solidFill>
                <a:latin typeface="Poppins"/>
                <a:ea typeface="Poppins"/>
                <a:cs typeface="Poppins"/>
                <a:sym typeface="Poppins"/>
              </a:rPr>
              <a:t> </a:t>
            </a:r>
            <a:r>
              <a:rPr lang="en-US" sz="1500" dirty="0" err="1">
                <a:solidFill>
                  <a:srgbClr val="FFFFFF"/>
                </a:solidFill>
                <a:latin typeface="Poppins"/>
                <a:ea typeface="Poppins"/>
                <a:cs typeface="Poppins"/>
                <a:sym typeface="Poppins"/>
              </a:rPr>
              <a:t>bei</a:t>
            </a:r>
            <a:r>
              <a:rPr lang="en-US" sz="1500" dirty="0">
                <a:solidFill>
                  <a:srgbClr val="FFFFFF"/>
                </a:solidFill>
                <a:latin typeface="Poppins"/>
                <a:ea typeface="Poppins"/>
                <a:cs typeface="Poppins"/>
                <a:sym typeface="Poppins"/>
              </a:rPr>
              <a:t>. </a:t>
            </a:r>
          </a:p>
          <a:p>
            <a:pPr algn="l">
              <a:lnSpc>
                <a:spcPts val="1709"/>
              </a:lnSpc>
              <a:spcBef>
                <a:spcPct val="0"/>
              </a:spcBef>
            </a:pPr>
            <a:endParaRPr lang="en-US" sz="1500" dirty="0">
              <a:solidFill>
                <a:srgbClr val="FFFFFF"/>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22852" y="439677"/>
            <a:ext cx="12293461"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3.7 Unternehmen, die KI zur Verwaltung der Belegschaft einsetzen </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3" name="Freeform 3"/>
          <p:cNvSpPr/>
          <p:nvPr/>
        </p:nvSpPr>
        <p:spPr>
          <a:xfrm rot="-201626" flipV="1">
            <a:off x="-444498" y="-1179751"/>
            <a:ext cx="6147821" cy="2144052"/>
          </a:xfrm>
          <a:custGeom>
            <a:avLst/>
            <a:gdLst/>
            <a:ahLst/>
            <a:cxnLst/>
            <a:rect l="l" t="t" r="r" b="b"/>
            <a:pathLst>
              <a:path w="6147821" h="2144052">
                <a:moveTo>
                  <a:pt x="0" y="2144053"/>
                </a:moveTo>
                <a:lnTo>
                  <a:pt x="6147821" y="2144053"/>
                </a:lnTo>
                <a:lnTo>
                  <a:pt x="6147821" y="0"/>
                </a:lnTo>
                <a:lnTo>
                  <a:pt x="0" y="0"/>
                </a:lnTo>
                <a:lnTo>
                  <a:pt x="0" y="2144053"/>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773669" y="-1123311"/>
            <a:ext cx="5877996" cy="2049951"/>
          </a:xfrm>
          <a:custGeom>
            <a:avLst/>
            <a:gdLst/>
            <a:ahLst/>
            <a:cxnLst/>
            <a:rect l="l" t="t" r="r" b="b"/>
            <a:pathLst>
              <a:path w="5877996" h="2049951">
                <a:moveTo>
                  <a:pt x="0" y="0"/>
                </a:moveTo>
                <a:lnTo>
                  <a:pt x="5877996" y="0"/>
                </a:lnTo>
                <a:lnTo>
                  <a:pt x="5877996" y="2049951"/>
                </a:lnTo>
                <a:lnTo>
                  <a:pt x="0" y="20499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3899797" y="-942870"/>
            <a:ext cx="4913150" cy="1713461"/>
          </a:xfrm>
          <a:custGeom>
            <a:avLst/>
            <a:gdLst/>
            <a:ahLst/>
            <a:cxnLst/>
            <a:rect l="l" t="t" r="r" b="b"/>
            <a:pathLst>
              <a:path w="4913150" h="1713461">
                <a:moveTo>
                  <a:pt x="0" y="0"/>
                </a:moveTo>
                <a:lnTo>
                  <a:pt x="4913150" y="0"/>
                </a:lnTo>
                <a:lnTo>
                  <a:pt x="4913150" y="1713462"/>
                </a:lnTo>
                <a:lnTo>
                  <a:pt x="0" y="17134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1864418" y="1398202"/>
            <a:ext cx="54174" cy="8667818"/>
          </a:xfrm>
          <a:custGeom>
            <a:avLst/>
            <a:gdLst/>
            <a:ahLst/>
            <a:cxnLst/>
            <a:rect l="l" t="t" r="r" b="b"/>
            <a:pathLst>
              <a:path w="54174" h="8667818">
                <a:moveTo>
                  <a:pt x="0" y="0"/>
                </a:moveTo>
                <a:lnTo>
                  <a:pt x="54174" y="0"/>
                </a:lnTo>
                <a:lnTo>
                  <a:pt x="54174"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de-DE"/>
          </a:p>
        </p:txBody>
      </p:sp>
      <p:sp>
        <p:nvSpPr>
          <p:cNvPr id="10" name="Freeform 10"/>
          <p:cNvSpPr/>
          <p:nvPr/>
        </p:nvSpPr>
        <p:spPr>
          <a:xfrm>
            <a:off x="6197875" y="1329632"/>
            <a:ext cx="54174" cy="8667818"/>
          </a:xfrm>
          <a:custGeom>
            <a:avLst/>
            <a:gdLst/>
            <a:ahLst/>
            <a:cxnLst/>
            <a:rect l="l" t="t" r="r" b="b"/>
            <a:pathLst>
              <a:path w="54174" h="8667818">
                <a:moveTo>
                  <a:pt x="0" y="0"/>
                </a:moveTo>
                <a:lnTo>
                  <a:pt x="54173" y="0"/>
                </a:lnTo>
                <a:lnTo>
                  <a:pt x="54173" y="8667818"/>
                </a:lnTo>
                <a:lnTo>
                  <a:pt x="0" y="8667818"/>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de-DE"/>
          </a:p>
        </p:txBody>
      </p:sp>
      <p:sp>
        <p:nvSpPr>
          <p:cNvPr id="11" name="Freeform 11"/>
          <p:cNvSpPr/>
          <p:nvPr/>
        </p:nvSpPr>
        <p:spPr>
          <a:xfrm>
            <a:off x="273996" y="4034257"/>
            <a:ext cx="4967161" cy="3396296"/>
          </a:xfrm>
          <a:custGeom>
            <a:avLst/>
            <a:gdLst/>
            <a:ahLst/>
            <a:cxnLst/>
            <a:rect l="l" t="t" r="r" b="b"/>
            <a:pathLst>
              <a:path w="4967161" h="3396296">
                <a:moveTo>
                  <a:pt x="0" y="0"/>
                </a:moveTo>
                <a:lnTo>
                  <a:pt x="4967160" y="0"/>
                </a:lnTo>
                <a:lnTo>
                  <a:pt x="4967160" y="3396296"/>
                </a:lnTo>
                <a:lnTo>
                  <a:pt x="0" y="3396296"/>
                </a:lnTo>
                <a:lnTo>
                  <a:pt x="0" y="0"/>
                </a:lnTo>
                <a:close/>
              </a:path>
            </a:pathLst>
          </a:custGeom>
          <a:blipFill>
            <a:blip r:embed="rId6"/>
            <a:stretch>
              <a:fillRect/>
            </a:stretch>
          </a:blipFill>
          <a:ln w="9525" cap="sq">
            <a:solidFill>
              <a:srgbClr val="000000"/>
            </a:solidFill>
            <a:prstDash val="solid"/>
            <a:miter/>
          </a:ln>
        </p:spPr>
        <p:txBody>
          <a:bodyPr/>
          <a:lstStyle/>
          <a:p>
            <a:endParaRPr lang="de-DE"/>
          </a:p>
        </p:txBody>
      </p:sp>
      <p:sp>
        <p:nvSpPr>
          <p:cNvPr id="12" name="Freeform 12"/>
          <p:cNvSpPr/>
          <p:nvPr/>
        </p:nvSpPr>
        <p:spPr>
          <a:xfrm>
            <a:off x="7628352" y="4312933"/>
            <a:ext cx="2805895" cy="1806295"/>
          </a:xfrm>
          <a:custGeom>
            <a:avLst/>
            <a:gdLst/>
            <a:ahLst/>
            <a:cxnLst/>
            <a:rect l="l" t="t" r="r" b="b"/>
            <a:pathLst>
              <a:path w="2805895" h="1806295">
                <a:moveTo>
                  <a:pt x="0" y="0"/>
                </a:moveTo>
                <a:lnTo>
                  <a:pt x="2805894" y="0"/>
                </a:lnTo>
                <a:lnTo>
                  <a:pt x="2805894" y="1806295"/>
                </a:lnTo>
                <a:lnTo>
                  <a:pt x="0" y="1806295"/>
                </a:lnTo>
                <a:lnTo>
                  <a:pt x="0" y="0"/>
                </a:lnTo>
                <a:close/>
              </a:path>
            </a:pathLst>
          </a:custGeom>
          <a:blipFill>
            <a:blip r:embed="rId7"/>
            <a:stretch>
              <a:fillRect/>
            </a:stretch>
          </a:blipFill>
        </p:spPr>
        <p:txBody>
          <a:bodyPr/>
          <a:lstStyle/>
          <a:p>
            <a:endParaRPr lang="de-DE"/>
          </a:p>
        </p:txBody>
      </p:sp>
      <p:sp>
        <p:nvSpPr>
          <p:cNvPr id="13" name="Freeform 13"/>
          <p:cNvSpPr/>
          <p:nvPr/>
        </p:nvSpPr>
        <p:spPr>
          <a:xfrm>
            <a:off x="7596146" y="6204953"/>
            <a:ext cx="2870307" cy="1765239"/>
          </a:xfrm>
          <a:custGeom>
            <a:avLst/>
            <a:gdLst/>
            <a:ahLst/>
            <a:cxnLst/>
            <a:rect l="l" t="t" r="r" b="b"/>
            <a:pathLst>
              <a:path w="2870307" h="1765239">
                <a:moveTo>
                  <a:pt x="0" y="0"/>
                </a:moveTo>
                <a:lnTo>
                  <a:pt x="2870306" y="0"/>
                </a:lnTo>
                <a:lnTo>
                  <a:pt x="2870306" y="1765238"/>
                </a:lnTo>
                <a:lnTo>
                  <a:pt x="0" y="1765238"/>
                </a:lnTo>
                <a:lnTo>
                  <a:pt x="0" y="0"/>
                </a:lnTo>
                <a:close/>
              </a:path>
            </a:pathLst>
          </a:custGeom>
          <a:blipFill>
            <a:blip r:embed="rId8"/>
            <a:stretch>
              <a:fillRect/>
            </a:stretch>
          </a:blipFill>
        </p:spPr>
        <p:txBody>
          <a:bodyPr/>
          <a:lstStyle/>
          <a:p>
            <a:endParaRPr lang="de-DE"/>
          </a:p>
        </p:txBody>
      </p:sp>
      <p:sp>
        <p:nvSpPr>
          <p:cNvPr id="14" name="Freeform 14"/>
          <p:cNvSpPr/>
          <p:nvPr/>
        </p:nvSpPr>
        <p:spPr>
          <a:xfrm>
            <a:off x="7596146" y="8130677"/>
            <a:ext cx="2938129" cy="1784914"/>
          </a:xfrm>
          <a:custGeom>
            <a:avLst/>
            <a:gdLst/>
            <a:ahLst/>
            <a:cxnLst/>
            <a:rect l="l" t="t" r="r" b="b"/>
            <a:pathLst>
              <a:path w="2938129" h="1784914">
                <a:moveTo>
                  <a:pt x="0" y="0"/>
                </a:moveTo>
                <a:lnTo>
                  <a:pt x="2938129" y="0"/>
                </a:lnTo>
                <a:lnTo>
                  <a:pt x="2938129" y="1784913"/>
                </a:lnTo>
                <a:lnTo>
                  <a:pt x="0" y="1784913"/>
                </a:lnTo>
                <a:lnTo>
                  <a:pt x="0" y="0"/>
                </a:lnTo>
                <a:close/>
              </a:path>
            </a:pathLst>
          </a:custGeom>
          <a:blipFill>
            <a:blip r:embed="rId9"/>
            <a:stretch>
              <a:fillRect/>
            </a:stretch>
          </a:blipFill>
        </p:spPr>
        <p:txBody>
          <a:bodyPr/>
          <a:lstStyle/>
          <a:p>
            <a:endParaRPr lang="de-DE"/>
          </a:p>
        </p:txBody>
      </p:sp>
      <p:sp>
        <p:nvSpPr>
          <p:cNvPr id="15" name="Freeform 15"/>
          <p:cNvSpPr/>
          <p:nvPr/>
        </p:nvSpPr>
        <p:spPr>
          <a:xfrm>
            <a:off x="12258978" y="5503930"/>
            <a:ext cx="5532623" cy="2067818"/>
          </a:xfrm>
          <a:custGeom>
            <a:avLst/>
            <a:gdLst/>
            <a:ahLst/>
            <a:cxnLst/>
            <a:rect l="l" t="t" r="r" b="b"/>
            <a:pathLst>
              <a:path w="5532623" h="2067818">
                <a:moveTo>
                  <a:pt x="0" y="0"/>
                </a:moveTo>
                <a:lnTo>
                  <a:pt x="5532623" y="0"/>
                </a:lnTo>
                <a:lnTo>
                  <a:pt x="5532623" y="2067818"/>
                </a:lnTo>
                <a:lnTo>
                  <a:pt x="0" y="2067818"/>
                </a:lnTo>
                <a:lnTo>
                  <a:pt x="0" y="0"/>
                </a:lnTo>
                <a:close/>
              </a:path>
            </a:pathLst>
          </a:custGeom>
          <a:blipFill>
            <a:blip r:embed="rId10"/>
            <a:stretch>
              <a:fillRect/>
            </a:stretch>
          </a:blipFill>
          <a:ln w="9525" cap="sq">
            <a:solidFill>
              <a:srgbClr val="000000"/>
            </a:solidFill>
            <a:prstDash val="solid"/>
            <a:miter/>
          </a:ln>
        </p:spPr>
        <p:txBody>
          <a:bodyPr/>
          <a:lstStyle/>
          <a:p>
            <a:endParaRPr lang="de-DE"/>
          </a:p>
        </p:txBody>
      </p:sp>
      <p:sp>
        <p:nvSpPr>
          <p:cNvPr id="16" name="TextBox 16"/>
          <p:cNvSpPr txBox="1"/>
          <p:nvPr/>
        </p:nvSpPr>
        <p:spPr>
          <a:xfrm>
            <a:off x="273996" y="1459444"/>
            <a:ext cx="5666704" cy="2326005"/>
          </a:xfrm>
          <a:prstGeom prst="rect">
            <a:avLst/>
          </a:prstGeom>
        </p:spPr>
        <p:txBody>
          <a:bodyPr lIns="0" tIns="0" rIns="0" bIns="0" rtlCol="0" anchor="t">
            <a:spAutoFit/>
          </a:bodyPr>
          <a:lstStyle/>
          <a:p>
            <a:pPr algn="l">
              <a:lnSpc>
                <a:spcPts val="1709"/>
              </a:lnSpc>
            </a:pPr>
            <a:r>
              <a:rPr lang="en-US" sz="1500" b="1" dirty="0">
                <a:solidFill>
                  <a:srgbClr val="002C47"/>
                </a:solidFill>
                <a:latin typeface="Poppins Bold"/>
                <a:ea typeface="Poppins Bold"/>
                <a:cs typeface="Poppins Bold"/>
                <a:sym typeface="Poppins Bold"/>
              </a:rPr>
              <a:t>UK</a:t>
            </a:r>
            <a:r>
              <a:rPr lang="en-US" sz="1500" dirty="0">
                <a:solidFill>
                  <a:srgbClr val="002C47"/>
                </a:solidFill>
                <a:latin typeface="Poppins"/>
                <a:ea typeface="Poppins"/>
                <a:cs typeface="Poppins"/>
                <a:sym typeface="Poppins"/>
              </a:rPr>
              <a:t>G </a:t>
            </a:r>
          </a:p>
          <a:p>
            <a:pPr algn="l">
              <a:lnSpc>
                <a:spcPts val="1709"/>
              </a:lnSpc>
            </a:pPr>
            <a:endParaRPr lang="en-US" sz="1500" dirty="0">
              <a:solidFill>
                <a:srgbClr val="002C47"/>
              </a:solidFill>
              <a:latin typeface="Poppins"/>
              <a:ea typeface="Poppins"/>
              <a:cs typeface="Poppins"/>
              <a:sym typeface="Poppins"/>
            </a:endParaRPr>
          </a:p>
          <a:p>
            <a:pPr algn="l">
              <a:lnSpc>
                <a:spcPts val="1709"/>
              </a:lnSpc>
              <a:spcBef>
                <a:spcPct val="0"/>
              </a:spcBef>
            </a:pPr>
            <a:r>
              <a:rPr lang="en-US" sz="1500" dirty="0">
                <a:solidFill>
                  <a:srgbClr val="002C47"/>
                </a:solidFill>
                <a:latin typeface="Poppins"/>
                <a:ea typeface="Poppins"/>
                <a:cs typeface="Poppins"/>
                <a:sym typeface="Poppins"/>
              </a:rPr>
              <a:t>Ein </a:t>
            </a:r>
            <a:r>
              <a:rPr lang="en-US" sz="1500" dirty="0" err="1">
                <a:solidFill>
                  <a:srgbClr val="002C47"/>
                </a:solidFill>
                <a:latin typeface="Poppins"/>
                <a:ea typeface="Poppins"/>
                <a:cs typeface="Poppins"/>
                <a:sym typeface="Poppins"/>
              </a:rPr>
              <a:t>typisches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Unternehmen</a:t>
            </a:r>
            <a:r>
              <a:rPr lang="en-US" sz="1500" dirty="0">
                <a:solidFill>
                  <a:srgbClr val="002C47"/>
                </a:solidFill>
                <a:latin typeface="Poppins"/>
                <a:ea typeface="Poppins"/>
                <a:cs typeface="Poppins"/>
                <a:sym typeface="Poppins"/>
              </a:rPr>
              <a:t>, das </a:t>
            </a:r>
            <a:r>
              <a:rPr lang="en-US" sz="1500" dirty="0" err="1">
                <a:solidFill>
                  <a:srgbClr val="002C47"/>
                </a:solidFill>
                <a:latin typeface="Poppins"/>
                <a:ea typeface="Poppins"/>
                <a:cs typeface="Poppins"/>
                <a:sym typeface="Poppins"/>
              </a:rPr>
              <a:t>viele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verschiedene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Lösungen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anbietet</a:t>
            </a:r>
            <a:r>
              <a:rPr lang="en-US" sz="1500" dirty="0">
                <a:solidFill>
                  <a:srgbClr val="002C47"/>
                </a:solidFill>
                <a:latin typeface="Poppins"/>
                <a:ea typeface="Poppins"/>
                <a:cs typeface="Poppins"/>
                <a:sym typeface="Poppins"/>
              </a:rPr>
              <a:t>. Das </a:t>
            </a:r>
            <a:r>
              <a:rPr lang="en-US" sz="1500" dirty="0" err="1">
                <a:solidFill>
                  <a:srgbClr val="002C47"/>
                </a:solidFill>
                <a:latin typeface="Poppins"/>
                <a:ea typeface="Poppins"/>
                <a:cs typeface="Poppins"/>
                <a:sym typeface="Poppins"/>
              </a:rPr>
              <a:t>Unternehmen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setzt</a:t>
            </a:r>
            <a:r>
              <a:rPr lang="en-US" sz="1500" dirty="0">
                <a:solidFill>
                  <a:srgbClr val="002C47"/>
                </a:solidFill>
                <a:latin typeface="Poppins"/>
                <a:ea typeface="Poppins"/>
                <a:cs typeface="Poppins"/>
                <a:sym typeface="Poppins"/>
              </a:rPr>
              <a:t> KI </a:t>
            </a:r>
            <a:r>
              <a:rPr lang="en-US" sz="1500" dirty="0" err="1">
                <a:solidFill>
                  <a:srgbClr val="002C47"/>
                </a:solidFill>
                <a:latin typeface="Poppins"/>
                <a:ea typeface="Poppins"/>
                <a:cs typeface="Poppins"/>
                <a:sym typeface="Poppins"/>
              </a:rPr>
              <a:t>ein</a:t>
            </a:r>
            <a:r>
              <a:rPr lang="en-US" sz="1500" dirty="0">
                <a:solidFill>
                  <a:srgbClr val="002C47"/>
                </a:solidFill>
                <a:latin typeface="Poppins"/>
                <a:ea typeface="Poppins"/>
                <a:cs typeface="Poppins"/>
                <a:sym typeface="Poppins"/>
              </a:rPr>
              <a:t>, um </a:t>
            </a:r>
            <a:r>
              <a:rPr lang="en-US" sz="1500" dirty="0" err="1">
                <a:solidFill>
                  <a:srgbClr val="002C47"/>
                </a:solidFill>
                <a:latin typeface="Poppins"/>
                <a:ea typeface="Poppins"/>
                <a:cs typeface="Poppins"/>
                <a:sym typeface="Poppins"/>
              </a:rPr>
              <a:t>Lösungen</a:t>
            </a:r>
            <a:r>
              <a:rPr lang="en-US" sz="1500" dirty="0">
                <a:solidFill>
                  <a:srgbClr val="002C47"/>
                </a:solidFill>
                <a:latin typeface="Poppins"/>
                <a:ea typeface="Poppins"/>
                <a:cs typeface="Poppins"/>
                <a:sym typeface="Poppins"/>
              </a:rPr>
              <a:t> für das </a:t>
            </a:r>
            <a:r>
              <a:rPr lang="en-US" sz="1500" dirty="0" err="1">
                <a:solidFill>
                  <a:srgbClr val="002C47"/>
                </a:solidFill>
                <a:latin typeface="Poppins"/>
                <a:ea typeface="Poppins"/>
                <a:cs typeface="Poppins"/>
                <a:sym typeface="Poppins"/>
              </a:rPr>
              <a:t>Personalmanagement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optimieren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einschließlich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Zeiterfassung</a:t>
            </a:r>
            <a:r>
              <a:rPr lang="en-US" sz="1500" dirty="0">
                <a:solidFill>
                  <a:srgbClr val="002C47"/>
                </a:solidFill>
                <a:latin typeface="Poppins"/>
                <a:ea typeface="Poppins"/>
                <a:cs typeface="Poppins"/>
                <a:sym typeface="Poppins"/>
              </a:rPr>
              <a:t>, Personaleinsatzplanung und </a:t>
            </a:r>
            <a:r>
              <a:rPr lang="en-US" sz="1500" dirty="0" err="1">
                <a:solidFill>
                  <a:srgbClr val="002C47"/>
                </a:solidFill>
                <a:latin typeface="Poppins"/>
                <a:ea typeface="Poppins"/>
                <a:cs typeface="Poppins"/>
                <a:sym typeface="Poppins"/>
              </a:rPr>
              <a:t>Mitarbeiterengagement</a:t>
            </a:r>
            <a:r>
              <a:rPr lang="en-US" sz="1500" dirty="0">
                <a:solidFill>
                  <a:srgbClr val="002C47"/>
                </a:solidFill>
                <a:latin typeface="Poppins"/>
                <a:ea typeface="Poppins"/>
                <a:cs typeface="Poppins"/>
                <a:sym typeface="Poppins"/>
              </a:rPr>
              <a:t>. Es </a:t>
            </a:r>
            <a:r>
              <a:rPr lang="en-US" sz="1500" dirty="0" err="1">
                <a:solidFill>
                  <a:srgbClr val="002C47"/>
                </a:solidFill>
                <a:latin typeface="Poppins"/>
                <a:ea typeface="Poppins"/>
                <a:cs typeface="Poppins"/>
                <a:sym typeface="Poppins"/>
              </a:rPr>
              <a:t>nutzt</a:t>
            </a:r>
            <a:r>
              <a:rPr lang="en-US" sz="1500" dirty="0">
                <a:solidFill>
                  <a:srgbClr val="002C47"/>
                </a:solidFill>
                <a:latin typeface="Poppins"/>
                <a:ea typeface="Poppins"/>
                <a:cs typeface="Poppins"/>
                <a:sym typeface="Poppins"/>
              </a:rPr>
              <a:t> KI </a:t>
            </a:r>
            <a:r>
              <a:rPr lang="en-US" sz="1500" dirty="0" err="1">
                <a:solidFill>
                  <a:srgbClr val="002C47"/>
                </a:solidFill>
                <a:latin typeface="Poppins"/>
                <a:ea typeface="Poppins"/>
                <a:cs typeface="Poppins"/>
                <a:sym typeface="Poppins"/>
              </a:rPr>
              <a:t>zur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Analyse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historischer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Personaldaten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Vorhersage</a:t>
            </a:r>
            <a:r>
              <a:rPr lang="en-US" sz="1500" dirty="0">
                <a:solidFill>
                  <a:srgbClr val="002C47"/>
                </a:solidFill>
                <a:latin typeface="Poppins"/>
                <a:ea typeface="Poppins"/>
                <a:cs typeface="Poppins"/>
                <a:sym typeface="Poppins"/>
              </a:rPr>
              <a:t> des </a:t>
            </a:r>
            <a:r>
              <a:rPr lang="en-US" sz="1500" dirty="0" err="1">
                <a:solidFill>
                  <a:srgbClr val="002C47"/>
                </a:solidFill>
                <a:latin typeface="Poppins"/>
                <a:ea typeface="Poppins"/>
                <a:cs typeface="Poppins"/>
                <a:sym typeface="Poppins"/>
              </a:rPr>
              <a:t>Personalbedarfs</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zur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Erstellung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optimierter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Zeitpläne</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dem </a:t>
            </a:r>
            <a:r>
              <a:rPr lang="en-US" sz="1500" dirty="0" err="1">
                <a:solidFill>
                  <a:srgbClr val="002C47"/>
                </a:solidFill>
                <a:latin typeface="Poppins"/>
                <a:ea typeface="Poppins"/>
                <a:cs typeface="Poppins"/>
                <a:sym typeface="Poppins"/>
              </a:rPr>
              <a:t>Geschäftsbedarf</a:t>
            </a:r>
            <a:r>
              <a:rPr lang="en-US" sz="1500" dirty="0">
                <a:solidFill>
                  <a:srgbClr val="002C47"/>
                </a:solidFill>
                <a:latin typeface="Poppins"/>
                <a:ea typeface="Poppins"/>
                <a:cs typeface="Poppins"/>
                <a:sym typeface="Poppins"/>
              </a:rPr>
              <a:t> in </a:t>
            </a:r>
            <a:r>
              <a:rPr lang="en-US" sz="1500" dirty="0" err="1">
                <a:solidFill>
                  <a:srgbClr val="002C47"/>
                </a:solidFill>
                <a:latin typeface="Poppins"/>
                <a:ea typeface="Poppins"/>
                <a:cs typeface="Poppins"/>
                <a:sym typeface="Poppins"/>
              </a:rPr>
              <a:t>Einklang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stehen</a:t>
            </a:r>
            <a:r>
              <a:rPr lang="en-US" sz="1500" dirty="0">
                <a:solidFill>
                  <a:srgbClr val="002C47"/>
                </a:solidFill>
                <a:latin typeface="Poppins"/>
                <a:ea typeface="Poppins"/>
                <a:cs typeface="Poppins"/>
                <a:sym typeface="Poppins"/>
              </a:rPr>
              <a:t>. Die KI-Tools </a:t>
            </a:r>
            <a:r>
              <a:rPr lang="en-US" sz="1500" dirty="0" err="1">
                <a:solidFill>
                  <a:srgbClr val="002C47"/>
                </a:solidFill>
                <a:latin typeface="Poppins"/>
                <a:ea typeface="Poppins"/>
                <a:cs typeface="Poppins"/>
                <a:sym typeface="Poppins"/>
              </a:rPr>
              <a:t>helfen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auch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bei</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Überwachung</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Anwesenheit</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Produktivität</a:t>
            </a:r>
            <a:r>
              <a:rPr lang="en-US" sz="1500" dirty="0">
                <a:solidFill>
                  <a:srgbClr val="002C47"/>
                </a:solidFill>
                <a:latin typeface="Poppins"/>
                <a:ea typeface="Poppins"/>
                <a:cs typeface="Poppins"/>
                <a:sym typeface="Poppins"/>
              </a:rPr>
              <a:t> der Mitarbeiter und </a:t>
            </a:r>
            <a:r>
              <a:rPr lang="en-US" sz="1500" dirty="0" err="1">
                <a:solidFill>
                  <a:srgbClr val="002C47"/>
                </a:solidFill>
                <a:latin typeface="Poppins"/>
                <a:ea typeface="Poppins"/>
                <a:cs typeface="Poppins"/>
                <a:sym typeface="Poppins"/>
              </a:rPr>
              <a:t>liefern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Erkenntnisse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Verbesserung</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Effizienz</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Belegschaft</a:t>
            </a:r>
            <a:r>
              <a:rPr lang="en-US" sz="1500" dirty="0">
                <a:solidFill>
                  <a:srgbClr val="002C47"/>
                </a:solidFill>
                <a:latin typeface="Poppins"/>
                <a:ea typeface="Poppins"/>
                <a:cs typeface="Poppins"/>
                <a:sym typeface="Poppins"/>
              </a:rPr>
              <a:t>:</a:t>
            </a:r>
          </a:p>
        </p:txBody>
      </p:sp>
      <p:sp>
        <p:nvSpPr>
          <p:cNvPr id="17" name="TextBox 17"/>
          <p:cNvSpPr txBox="1"/>
          <p:nvPr/>
        </p:nvSpPr>
        <p:spPr>
          <a:xfrm>
            <a:off x="6509223" y="1459444"/>
            <a:ext cx="5163212" cy="2745105"/>
          </a:xfrm>
          <a:prstGeom prst="rect">
            <a:avLst/>
          </a:prstGeom>
        </p:spPr>
        <p:txBody>
          <a:bodyPr lIns="0" tIns="0" rIns="0" bIns="0" rtlCol="0" anchor="t">
            <a:spAutoFit/>
          </a:bodyPr>
          <a:lstStyle/>
          <a:p>
            <a:pPr algn="l">
              <a:lnSpc>
                <a:spcPts val="1709"/>
              </a:lnSpc>
            </a:pPr>
            <a:r>
              <a:rPr lang="en-US" sz="1500" b="1">
                <a:solidFill>
                  <a:srgbClr val="002C47"/>
                </a:solidFill>
                <a:latin typeface="Poppins Bold"/>
                <a:ea typeface="Poppins Bold"/>
                <a:cs typeface="Poppins Bold"/>
                <a:sym typeface="Poppins Bold"/>
              </a:rPr>
              <a:t>Arbeitstag </a:t>
            </a:r>
          </a:p>
          <a:p>
            <a:pPr algn="l">
              <a:lnSpc>
                <a:spcPts val="1709"/>
              </a:lnSpc>
            </a:pPr>
            <a:endParaRPr lang="en-US" sz="1500" b="1">
              <a:solidFill>
                <a:srgbClr val="002C47"/>
              </a:solidFill>
              <a:latin typeface="Poppins Bold"/>
              <a:ea typeface="Poppins Bold"/>
              <a:cs typeface="Poppins Bold"/>
              <a:sym typeface="Poppins Bold"/>
            </a:endParaRPr>
          </a:p>
          <a:p>
            <a:pPr algn="l">
              <a:lnSpc>
                <a:spcPts val="1709"/>
              </a:lnSpc>
            </a:pPr>
            <a:r>
              <a:rPr lang="en-US" sz="1500">
                <a:solidFill>
                  <a:srgbClr val="002C47"/>
                </a:solidFill>
                <a:latin typeface="Poppins"/>
                <a:ea typeface="Poppins"/>
                <a:cs typeface="Poppins"/>
                <a:sym typeface="Poppins"/>
              </a:rPr>
              <a:t>Das Unternehmen integriert KI und maschinelles Lernen in seine Human Capital Management (HCM)-Suite, um das Leistungsmanagement und die Mitarbeiterentwicklung zu verbessern. Seine Algorithmen werten Leistungsdaten kontinuierlich aus und liefern Echtzeit-Feedback und Empfehlungen. </a:t>
            </a:r>
          </a:p>
          <a:p>
            <a:pPr algn="l">
              <a:lnSpc>
                <a:spcPts val="1709"/>
              </a:lnSpc>
            </a:pPr>
            <a:endParaRPr lang="en-US" sz="1500">
              <a:solidFill>
                <a:srgbClr val="002C47"/>
              </a:solidFill>
              <a:latin typeface="Poppins"/>
              <a:ea typeface="Poppins"/>
              <a:cs typeface="Poppins"/>
              <a:sym typeface="Poppins"/>
            </a:endParaRPr>
          </a:p>
          <a:p>
            <a:pPr algn="l">
              <a:lnSpc>
                <a:spcPts val="1709"/>
              </a:lnSpc>
              <a:spcBef>
                <a:spcPct val="0"/>
              </a:spcBef>
            </a:pPr>
            <a:r>
              <a:rPr lang="en-US" sz="1500">
                <a:solidFill>
                  <a:srgbClr val="002C47"/>
                </a:solidFill>
                <a:latin typeface="Poppins"/>
                <a:ea typeface="Poppins"/>
                <a:cs typeface="Poppins"/>
                <a:sym typeface="Poppins"/>
              </a:rPr>
              <a:t>Die Plattform nutzt auch prädiktive Analysen, um die Leistung der Mitarbeiter vorherzusagen und potenzielle Führungskräfte zu identifizieren. Für Manager bietet sie Dashboards wie die folgenden:</a:t>
            </a:r>
          </a:p>
        </p:txBody>
      </p:sp>
      <p:sp>
        <p:nvSpPr>
          <p:cNvPr id="18" name="TextBox 18"/>
          <p:cNvSpPr txBox="1"/>
          <p:nvPr/>
        </p:nvSpPr>
        <p:spPr>
          <a:xfrm>
            <a:off x="12258978" y="1449637"/>
            <a:ext cx="5264272" cy="3164205"/>
          </a:xfrm>
          <a:prstGeom prst="rect">
            <a:avLst/>
          </a:prstGeom>
        </p:spPr>
        <p:txBody>
          <a:bodyPr lIns="0" tIns="0" rIns="0" bIns="0" rtlCol="0" anchor="t">
            <a:spAutoFit/>
          </a:bodyPr>
          <a:lstStyle/>
          <a:p>
            <a:pPr algn="l">
              <a:lnSpc>
                <a:spcPts val="1709"/>
              </a:lnSpc>
            </a:pPr>
            <a:r>
              <a:rPr lang="en-US" sz="1500" b="1">
                <a:solidFill>
                  <a:srgbClr val="002C47"/>
                </a:solidFill>
                <a:latin typeface="Poppins Bold"/>
                <a:ea typeface="Poppins Bold"/>
                <a:cs typeface="Poppins Bold"/>
                <a:sym typeface="Poppins Bold"/>
              </a:rPr>
              <a:t>Hum</a:t>
            </a:r>
            <a:r>
              <a:rPr lang="en-US" sz="1500">
                <a:solidFill>
                  <a:srgbClr val="002C47"/>
                </a:solidFill>
                <a:latin typeface="Poppins"/>
                <a:ea typeface="Poppins"/>
                <a:cs typeface="Poppins"/>
                <a:sym typeface="Poppins"/>
              </a:rPr>
              <a:t>u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Ein Unternehmen, das KI einsetzt, um Verhaltensänderungen voranzutreiben und die Leistung von Mitarbeitern durch personalisierte "Anstöße" auf der Grundlage von Leistungsdaten zu verbessern.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Sie analysieren Leistungsdaten und nutzen die Verhaltenswissenschaft, um personalisierte Stupser zu senden, die positive Handlungen und Gewohnheiten fördern.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Diese Anstöße sind auf die individuellen Bedürfnisse und die Ziele des Unternehmens zugeschnitten und verbessern die Gesamtleistung.</a:t>
            </a:r>
          </a:p>
          <a:p>
            <a:pPr algn="l">
              <a:lnSpc>
                <a:spcPts val="1709"/>
              </a:lnSpc>
            </a:pPr>
            <a:r>
              <a:rPr lang="en-US" sz="1500">
                <a:solidFill>
                  <a:srgbClr val="002C47"/>
                </a:solidFill>
                <a:latin typeface="Poppins"/>
                <a:ea typeface="Poppins"/>
                <a:cs typeface="Poppins"/>
                <a:sym typeface="Poppins"/>
              </a:rPr>
              <a:t> </a:t>
            </a:r>
          </a:p>
          <a:p>
            <a:pPr algn="l">
              <a:lnSpc>
                <a:spcPts val="1709"/>
              </a:lnSpc>
            </a:pPr>
            <a:r>
              <a:rPr lang="en-US" sz="1500">
                <a:solidFill>
                  <a:srgbClr val="002C47"/>
                </a:solidFill>
                <a:latin typeface="Poppins"/>
                <a:ea typeface="Poppins"/>
                <a:cs typeface="Poppins"/>
                <a:sym typeface="Poppins"/>
              </a:rPr>
              <a:t>Nachstehend finden Sie ein solches Beispiel: </a:t>
            </a:r>
          </a:p>
          <a:p>
            <a:pPr algn="l">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9258030" y="760630"/>
            <a:ext cx="8206111" cy="2340610"/>
          </a:xfrm>
          <a:prstGeom prst="rect">
            <a:avLst/>
          </a:prstGeom>
        </p:spPr>
        <p:txBody>
          <a:bodyPr lIns="0" tIns="0" rIns="0" bIns="0" rtlCol="0" anchor="t">
            <a:spAutoFit/>
          </a:bodyPr>
          <a:lstStyle/>
          <a:p>
            <a:pPr algn="r">
              <a:lnSpc>
                <a:spcPts val="4519"/>
              </a:lnSpc>
            </a:pPr>
            <a:r>
              <a:rPr lang="en-US" sz="3999" b="1" spc="-119">
                <a:solidFill>
                  <a:srgbClr val="002C47"/>
                </a:solidFill>
                <a:latin typeface="Poppins Bold"/>
                <a:ea typeface="Poppins Bold"/>
                <a:cs typeface="Poppins Bold"/>
                <a:sym typeface="Poppins Bold"/>
              </a:rPr>
              <a:t>4. Steigerung von Leistung und Effizienz </a:t>
            </a:r>
          </a:p>
          <a:p>
            <a:pPr algn="r">
              <a:lnSpc>
                <a:spcPts val="4519"/>
              </a:lnSpc>
            </a:pPr>
            <a:r>
              <a:rPr lang="en-US" sz="3999" b="1" spc="-119">
                <a:solidFill>
                  <a:srgbClr val="002C47"/>
                </a:solidFill>
                <a:latin typeface="Poppins Bold"/>
                <a:ea typeface="Poppins Bold"/>
                <a:cs typeface="Poppins Bold"/>
                <a:sym typeface="Poppins Bold"/>
              </a:rPr>
              <a:t> </a:t>
            </a:r>
          </a:p>
          <a:p>
            <a:pPr algn="r">
              <a:lnSpc>
                <a:spcPts val="4519"/>
              </a:lnSpc>
              <a:spcBef>
                <a:spcPct val="0"/>
              </a:spcBef>
            </a:pPr>
            <a:endParaRPr lang="en-US" sz="3999" b="1" spc="-119">
              <a:solidFill>
                <a:srgbClr val="002C47"/>
              </a:solidFill>
              <a:latin typeface="Poppins Bold"/>
              <a:ea typeface="Poppins Bold"/>
              <a:cs typeface="Poppins Bold"/>
              <a:sym typeface="Poppins Bold"/>
            </a:endParaRP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Zielsetzungen:</a:t>
            </a:r>
          </a:p>
          <a:p>
            <a:pPr algn="just">
              <a:lnSpc>
                <a:spcPts val="2990"/>
              </a:lnSpc>
            </a:pPr>
            <a:endParaRPr lang="en-US" sz="2300" b="1">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 Verstehen von Techniken zur Leistungsmessung durch das Kennenlernen verschiedener Methoden wie Key Performance Indicators (KPIs) und KI-basierte Tools, die zur Bewertung von Einzel- und Teamleistungen eingesetzt werden. </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a:solidFill>
                  <a:srgbClr val="000000"/>
                </a:solidFill>
                <a:latin typeface="Poppins"/>
                <a:ea typeface="Poppins"/>
                <a:cs typeface="Poppins"/>
                <a:sym typeface="Poppins"/>
              </a:rPr>
              <a:t>Erforschen Sie, wie KI helfen kann, die Effizienz zu steigern, indem Sie entdecken, wie KI-gesteuerte Lösungen die Effizienz am Arbeitsplatz durch Automatisierung, Echtzeitanalysen und optimiertes Ressourcenmanagement verbessern.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4.1 Einleitung</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416437" y="1786386"/>
            <a:ext cx="8291676" cy="7789960"/>
            <a:chOff x="0" y="0"/>
            <a:chExt cx="2183816" cy="2051677"/>
          </a:xfrm>
        </p:grpSpPr>
        <p:sp>
          <p:nvSpPr>
            <p:cNvPr id="10" name="Freeform 10"/>
            <p:cNvSpPr/>
            <p:nvPr/>
          </p:nvSpPr>
          <p:spPr>
            <a:xfrm>
              <a:off x="0" y="0"/>
              <a:ext cx="2183816" cy="2051677"/>
            </a:xfrm>
            <a:custGeom>
              <a:avLst/>
              <a:gdLst/>
              <a:ahLst/>
              <a:cxnLst/>
              <a:rect l="l" t="t" r="r" b="b"/>
              <a:pathLst>
                <a:path w="2183816" h="2051677">
                  <a:moveTo>
                    <a:pt x="47619" y="0"/>
                  </a:moveTo>
                  <a:lnTo>
                    <a:pt x="2136197" y="0"/>
                  </a:lnTo>
                  <a:cubicBezTo>
                    <a:pt x="2162496" y="0"/>
                    <a:pt x="2183816" y="21320"/>
                    <a:pt x="2183816" y="47619"/>
                  </a:cubicBezTo>
                  <a:lnTo>
                    <a:pt x="2183816" y="2004058"/>
                  </a:lnTo>
                  <a:cubicBezTo>
                    <a:pt x="2183816" y="2030357"/>
                    <a:pt x="2162496" y="2051677"/>
                    <a:pt x="2136197" y="2051677"/>
                  </a:cubicBezTo>
                  <a:lnTo>
                    <a:pt x="47619" y="2051677"/>
                  </a:lnTo>
                  <a:cubicBezTo>
                    <a:pt x="21320" y="2051677"/>
                    <a:pt x="0" y="2030357"/>
                    <a:pt x="0" y="2004058"/>
                  </a:cubicBezTo>
                  <a:lnTo>
                    <a:pt x="0" y="47619"/>
                  </a:lnTo>
                  <a:cubicBezTo>
                    <a:pt x="0" y="21320"/>
                    <a:pt x="21320" y="0"/>
                    <a:pt x="47619"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1" name="TextBox 11"/>
            <p:cNvSpPr txBox="1"/>
            <p:nvPr/>
          </p:nvSpPr>
          <p:spPr>
            <a:xfrm>
              <a:off x="0" y="-57150"/>
              <a:ext cx="2183816" cy="210882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38992" y="1883955"/>
            <a:ext cx="8298089" cy="7692390"/>
          </a:xfrm>
          <a:prstGeom prst="rect">
            <a:avLst/>
          </a:prstGeom>
        </p:spPr>
        <p:txBody>
          <a:bodyPr lIns="0" tIns="0" rIns="0" bIns="0" rtlCol="0" anchor="t">
            <a:spAutoFit/>
          </a:bodyPr>
          <a:lstStyle/>
          <a:p>
            <a:pPr algn="just">
              <a:lnSpc>
                <a:spcPts val="2339"/>
              </a:lnSpc>
            </a:pPr>
            <a:r>
              <a:rPr lang="en-US" sz="1799" b="1">
                <a:solidFill>
                  <a:srgbClr val="000000"/>
                </a:solidFill>
                <a:latin typeface="Poppins Bold"/>
                <a:ea typeface="Poppins Bold"/>
                <a:cs typeface="Poppins Bold"/>
                <a:sym typeface="Poppins Bold"/>
              </a:rPr>
              <a:t>Leistung </a:t>
            </a:r>
          </a:p>
          <a:p>
            <a:pPr algn="just">
              <a:lnSpc>
                <a:spcPts val="2339"/>
              </a:lnSpc>
            </a:pPr>
            <a:endParaRPr lang="en-US" sz="1799" b="1">
              <a:solidFill>
                <a:srgbClr val="000000"/>
              </a:solidFill>
              <a:latin typeface="Poppins Bold"/>
              <a:ea typeface="Poppins Bold"/>
              <a:cs typeface="Poppins Bold"/>
              <a:sym typeface="Poppins Bold"/>
            </a:endParaRPr>
          </a:p>
          <a:p>
            <a:pPr algn="just">
              <a:lnSpc>
                <a:spcPts val="2339"/>
              </a:lnSpc>
            </a:pPr>
            <a:r>
              <a:rPr lang="en-US" sz="1799">
                <a:solidFill>
                  <a:srgbClr val="000000"/>
                </a:solidFill>
                <a:latin typeface="Poppins"/>
                <a:ea typeface="Poppins"/>
                <a:cs typeface="Poppins"/>
                <a:sym typeface="Poppins"/>
              </a:rPr>
              <a:t>Leistung innerhalb einer Organisation bezieht sich auf die Ausführung von Aufgaben und Verantwortlichkeiten sowie auf das Erreichen von Unternehmenszielen. Sie umfasst ein breites Spektrum an Verhaltensweisen, Aktivitäten und Ergebnissen, die zur Effektivität und zum Erfolg der Organisation beitragen. </a:t>
            </a:r>
          </a:p>
          <a:p>
            <a:pPr algn="just">
              <a:lnSpc>
                <a:spcPts val="2339"/>
              </a:lnSpc>
            </a:pPr>
            <a:endParaRPr lang="en-US" sz="1799">
              <a:solidFill>
                <a:srgbClr val="000000"/>
              </a:solidFill>
              <a:latin typeface="Poppins"/>
              <a:ea typeface="Poppins"/>
              <a:cs typeface="Poppins"/>
              <a:sym typeface="Poppins"/>
            </a:endParaRPr>
          </a:p>
          <a:p>
            <a:pPr algn="just">
              <a:lnSpc>
                <a:spcPts val="2339"/>
              </a:lnSpc>
            </a:pPr>
            <a:r>
              <a:rPr lang="en-US" sz="1799">
                <a:solidFill>
                  <a:srgbClr val="000000"/>
                </a:solidFill>
                <a:latin typeface="Poppins"/>
                <a:ea typeface="Poppins"/>
                <a:cs typeface="Poppins"/>
                <a:sym typeface="Poppins"/>
              </a:rPr>
              <a:t>Leistungsindikatoren (Key Performance Indicators, KPIs) sind wichtige Kennzahlen, die zur Leistungsmessung in verschiedenen Abteilungen verwendet werden. Diese Indikatoren unterscheiden sich je nach Abteilung und ihren spezifischen Zielen. Einige Indikatoren umfassen: </a:t>
            </a:r>
          </a:p>
          <a:p>
            <a:pPr algn="just">
              <a:lnSpc>
                <a:spcPts val="2339"/>
              </a:lnSpc>
            </a:pPr>
            <a:endParaRPr lang="en-US" sz="1799">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Verkäufe</a:t>
            </a:r>
            <a:r>
              <a:rPr lang="en-US" sz="1799">
                <a:solidFill>
                  <a:srgbClr val="000000"/>
                </a:solidFill>
                <a:latin typeface="Poppins"/>
                <a:ea typeface="Poppins"/>
                <a:cs typeface="Poppins"/>
                <a:sym typeface="Poppins"/>
              </a:rPr>
              <a:t>: Verkaufserlöse, Konversionsraten, Kundenakquisitionskosten.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Marketing</a:t>
            </a:r>
            <a:r>
              <a:rPr lang="en-US" sz="1799">
                <a:solidFill>
                  <a:srgbClr val="000000"/>
                </a:solidFill>
                <a:latin typeface="Poppins"/>
                <a:ea typeface="Poppins"/>
                <a:cs typeface="Poppins"/>
                <a:sym typeface="Poppins"/>
              </a:rPr>
              <a:t>: Markenbekanntheit, Lead-Generierung, Rentabilität von Marketing-Investitionen.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Personalwesen</a:t>
            </a:r>
            <a:r>
              <a:rPr lang="en-US" sz="1799">
                <a:solidFill>
                  <a:srgbClr val="000000"/>
                </a:solidFill>
                <a:latin typeface="Poppins"/>
                <a:ea typeface="Poppins"/>
                <a:cs typeface="Poppins"/>
                <a:sym typeface="Poppins"/>
              </a:rPr>
              <a:t>: Fluktuationsrate, Zeit zur Besetzung von Stellen, Mitarbeiterzufriedenheit.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Betrieb</a:t>
            </a:r>
            <a:r>
              <a:rPr lang="en-US" sz="1799">
                <a:solidFill>
                  <a:srgbClr val="000000"/>
                </a:solidFill>
                <a:latin typeface="Poppins"/>
                <a:ea typeface="Poppins"/>
                <a:cs typeface="Poppins"/>
                <a:sym typeface="Poppins"/>
              </a:rPr>
              <a:t>: Effizienz, Qualitätskontrolle, Pünktlichkeit der Lieferungen. </a:t>
            </a:r>
          </a:p>
          <a:p>
            <a:pPr marL="388620" lvl="1" indent="-194310" algn="just">
              <a:lnSpc>
                <a:spcPts val="2339"/>
              </a:lnSpc>
              <a:buFont typeface="Arial"/>
              <a:buChar char="•"/>
            </a:pPr>
            <a:r>
              <a:rPr lang="en-US" sz="1799" b="1">
                <a:solidFill>
                  <a:srgbClr val="000000"/>
                </a:solidFill>
                <a:latin typeface="Poppins Bold"/>
                <a:ea typeface="Poppins Bold"/>
                <a:cs typeface="Poppins Bold"/>
                <a:sym typeface="Poppins Bold"/>
              </a:rPr>
              <a:t>Finanzen</a:t>
            </a:r>
            <a:r>
              <a:rPr lang="en-US" sz="1799">
                <a:solidFill>
                  <a:srgbClr val="000000"/>
                </a:solidFill>
                <a:latin typeface="Poppins"/>
                <a:ea typeface="Poppins"/>
                <a:cs typeface="Poppins"/>
                <a:sym typeface="Poppins"/>
              </a:rPr>
              <a:t>: Gewinnspannen, Kapitalrendite, Budgetabweichungen. </a:t>
            </a:r>
          </a:p>
          <a:p>
            <a:pPr algn="just">
              <a:lnSpc>
                <a:spcPts val="2339"/>
              </a:lnSpc>
            </a:pPr>
            <a:endParaRPr lang="en-US" sz="1799">
              <a:solidFill>
                <a:srgbClr val="000000"/>
              </a:solidFill>
              <a:latin typeface="Poppins"/>
              <a:ea typeface="Poppins"/>
              <a:cs typeface="Poppins"/>
              <a:sym typeface="Poppins"/>
            </a:endParaRPr>
          </a:p>
          <a:p>
            <a:pPr algn="just">
              <a:lnSpc>
                <a:spcPts val="2339"/>
              </a:lnSpc>
            </a:pPr>
            <a:r>
              <a:rPr lang="en-US" sz="1799">
                <a:solidFill>
                  <a:srgbClr val="000000"/>
                </a:solidFill>
                <a:latin typeface="Poppins"/>
                <a:ea typeface="Poppins"/>
                <a:cs typeface="Poppins"/>
                <a:sym typeface="Poppins"/>
              </a:rPr>
              <a:t>Sie zeigt, dass die Leistung in den verschiedenen Bereichen und Funktionen innerhalb eines Unternehmens unterschiedlich ist. Jede Einheit sollte daher die für ihre strategischen Ziele wichtigsten KPIs ermitteln und verfolgen, um sicherzustellen, dass die Leistung genau gemessen wird und bei Bedarf Verbesserungen vorgenommen werden können. </a:t>
            </a:r>
          </a:p>
        </p:txBody>
      </p:sp>
      <p:sp>
        <p:nvSpPr>
          <p:cNvPr id="13" name="TextBox 13"/>
          <p:cNvSpPr txBox="1"/>
          <p:nvPr/>
        </p:nvSpPr>
        <p:spPr>
          <a:xfrm>
            <a:off x="9753600" y="1805729"/>
            <a:ext cx="7025363" cy="7101840"/>
          </a:xfrm>
          <a:prstGeom prst="rect">
            <a:avLst/>
          </a:prstGeom>
        </p:spPr>
        <p:txBody>
          <a:bodyPr lIns="0" tIns="0" rIns="0" bIns="0" rtlCol="0" anchor="t">
            <a:spAutoFit/>
          </a:bodyPr>
          <a:lstStyle/>
          <a:p>
            <a:pPr algn="just">
              <a:lnSpc>
                <a:spcPts val="2339"/>
              </a:lnSpc>
            </a:pPr>
            <a:r>
              <a:rPr lang="en-US" sz="1799" dirty="0">
                <a:solidFill>
                  <a:srgbClr val="000000"/>
                </a:solidFill>
                <a:latin typeface="Poppins"/>
                <a:ea typeface="Poppins"/>
                <a:cs typeface="Poppins"/>
                <a:sym typeface="Poppins"/>
              </a:rPr>
              <a:t>Die </a:t>
            </a:r>
            <a:r>
              <a:rPr lang="en-US" sz="1799" dirty="0" err="1">
                <a:solidFill>
                  <a:srgbClr val="000000"/>
                </a:solidFill>
                <a:latin typeface="Poppins"/>
                <a:ea typeface="Poppins"/>
                <a:cs typeface="Poppins"/>
                <a:sym typeface="Poppins"/>
              </a:rPr>
              <a:t>Leistung</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kann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sowohl</a:t>
            </a:r>
            <a:r>
              <a:rPr lang="en-US" sz="1799" dirty="0">
                <a:solidFill>
                  <a:srgbClr val="000000"/>
                </a:solidFill>
                <a:latin typeface="Poppins"/>
                <a:ea typeface="Poppins"/>
                <a:cs typeface="Poppins"/>
                <a:sym typeface="Poppins"/>
              </a:rPr>
              <a:t> auf </a:t>
            </a:r>
            <a:r>
              <a:rPr lang="en-US" sz="1799" dirty="0" err="1">
                <a:solidFill>
                  <a:srgbClr val="000000"/>
                </a:solidFill>
                <a:latin typeface="Poppins"/>
                <a:ea typeface="Poppins"/>
                <a:cs typeface="Poppins"/>
                <a:sym typeface="Poppins"/>
              </a:rPr>
              <a:t>individueller</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als</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auch</a:t>
            </a:r>
            <a:r>
              <a:rPr lang="en-US" sz="1799" dirty="0">
                <a:solidFill>
                  <a:srgbClr val="000000"/>
                </a:solidFill>
                <a:latin typeface="Poppins"/>
                <a:ea typeface="Poppins"/>
                <a:cs typeface="Poppins"/>
                <a:sym typeface="Poppins"/>
              </a:rPr>
              <a:t> auf </a:t>
            </a:r>
            <a:r>
              <a:rPr lang="en-US" sz="1799" dirty="0" err="1">
                <a:solidFill>
                  <a:srgbClr val="000000"/>
                </a:solidFill>
                <a:latin typeface="Poppins"/>
                <a:ea typeface="Poppins"/>
                <a:cs typeface="Poppins"/>
                <a:sym typeface="Poppins"/>
              </a:rPr>
              <a:t>Teamebene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bewertet</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werden</a:t>
            </a:r>
            <a:r>
              <a:rPr lang="en-US" sz="1799" dirty="0">
                <a:solidFill>
                  <a:srgbClr val="000000"/>
                </a:solidFill>
                <a:latin typeface="Poppins"/>
                <a:ea typeface="Poppins"/>
                <a:cs typeface="Poppins"/>
                <a:sym typeface="Poppins"/>
              </a:rPr>
              <a:t>. </a:t>
            </a:r>
          </a:p>
          <a:p>
            <a:pPr algn="just">
              <a:lnSpc>
                <a:spcPts val="2339"/>
              </a:lnSpc>
            </a:pPr>
            <a:endParaRPr lang="en-US" sz="1799" dirty="0">
              <a:solidFill>
                <a:srgbClr val="000000"/>
              </a:solidFill>
              <a:latin typeface="Poppins"/>
              <a:ea typeface="Poppins"/>
              <a:cs typeface="Poppins"/>
              <a:sym typeface="Poppins"/>
            </a:endParaRPr>
          </a:p>
          <a:p>
            <a:pPr marL="388620" lvl="1" indent="-194310" algn="just">
              <a:lnSpc>
                <a:spcPts val="2339"/>
              </a:lnSpc>
              <a:buFont typeface="Arial"/>
              <a:buChar char="•"/>
            </a:pPr>
            <a:r>
              <a:rPr lang="en-US" sz="1799" b="1" dirty="0" err="1">
                <a:solidFill>
                  <a:srgbClr val="000000"/>
                </a:solidFill>
                <a:latin typeface="Poppins Bold"/>
                <a:ea typeface="Poppins Bold"/>
                <a:cs typeface="Poppins Bold"/>
                <a:sym typeface="Poppins Bold"/>
              </a:rPr>
              <a:t>Individuelle</a:t>
            </a:r>
            <a:r>
              <a:rPr lang="en-US" sz="1799" b="1" dirty="0">
                <a:solidFill>
                  <a:srgbClr val="000000"/>
                </a:solidFill>
                <a:latin typeface="Poppins Bold"/>
                <a:ea typeface="Poppins Bold"/>
                <a:cs typeface="Poppins Bold"/>
                <a:sym typeface="Poppins Bold"/>
              </a:rPr>
              <a:t> </a:t>
            </a:r>
            <a:r>
              <a:rPr lang="en-US" sz="1799" b="1" dirty="0" err="1">
                <a:solidFill>
                  <a:srgbClr val="000000"/>
                </a:solidFill>
                <a:latin typeface="Poppins Bold"/>
                <a:ea typeface="Poppins Bold"/>
                <a:cs typeface="Poppins Bold"/>
                <a:sym typeface="Poppins Bold"/>
              </a:rPr>
              <a:t>Leistung</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Hierbei</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werden</a:t>
            </a:r>
            <a:r>
              <a:rPr lang="en-US" sz="1799" dirty="0">
                <a:solidFill>
                  <a:srgbClr val="000000"/>
                </a:solidFill>
                <a:latin typeface="Poppins"/>
                <a:ea typeface="Poppins"/>
                <a:cs typeface="Poppins"/>
                <a:sym typeface="Poppins"/>
              </a:rPr>
              <a:t> die </a:t>
            </a:r>
            <a:r>
              <a:rPr lang="en-US" sz="1799" dirty="0" err="1">
                <a:solidFill>
                  <a:srgbClr val="000000"/>
                </a:solidFill>
                <a:latin typeface="Poppins"/>
                <a:ea typeface="Poppins"/>
                <a:cs typeface="Poppins"/>
                <a:sym typeface="Poppins"/>
              </a:rPr>
              <a:t>spezifischen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Beiträge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eines</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Mitarbeiters</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zu</a:t>
            </a:r>
            <a:r>
              <a:rPr lang="en-US" sz="1799" dirty="0">
                <a:solidFill>
                  <a:srgbClr val="000000"/>
                </a:solidFill>
                <a:latin typeface="Poppins"/>
                <a:ea typeface="Poppins"/>
                <a:cs typeface="Poppins"/>
                <a:sym typeface="Poppins"/>
              </a:rPr>
              <a:t> seiner </a:t>
            </a:r>
            <a:r>
              <a:rPr lang="en-US" sz="1799" dirty="0" err="1">
                <a:solidFill>
                  <a:srgbClr val="000000"/>
                </a:solidFill>
                <a:latin typeface="Poppins"/>
                <a:ea typeface="Poppins"/>
                <a:cs typeface="Poppins"/>
                <a:sym typeface="Poppins"/>
              </a:rPr>
              <a:t>Arbeitsaufgabe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bewertet</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Faktoren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wie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Produktivität</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Qualität</a:t>
            </a:r>
            <a:r>
              <a:rPr lang="en-US" sz="1799" dirty="0">
                <a:solidFill>
                  <a:srgbClr val="000000"/>
                </a:solidFill>
                <a:latin typeface="Poppins"/>
                <a:ea typeface="Poppins"/>
                <a:cs typeface="Poppins"/>
                <a:sym typeface="Poppins"/>
              </a:rPr>
              <a:t> der Arbeit und </a:t>
            </a:r>
            <a:r>
              <a:rPr lang="en-US" sz="1799" dirty="0" err="1">
                <a:solidFill>
                  <a:srgbClr val="000000"/>
                </a:solidFill>
                <a:latin typeface="Poppins"/>
                <a:ea typeface="Poppins"/>
                <a:cs typeface="Poppins"/>
                <a:sym typeface="Poppins"/>
              </a:rPr>
              <a:t>Einhaltung</a:t>
            </a:r>
            <a:r>
              <a:rPr lang="en-US" sz="1799" dirty="0">
                <a:solidFill>
                  <a:srgbClr val="000000"/>
                </a:solidFill>
                <a:latin typeface="Poppins"/>
                <a:ea typeface="Poppins"/>
                <a:cs typeface="Poppins"/>
                <a:sym typeface="Poppins"/>
              </a:rPr>
              <a:t> von </a:t>
            </a:r>
            <a:r>
              <a:rPr lang="en-US" sz="1799" dirty="0" err="1">
                <a:solidFill>
                  <a:srgbClr val="000000"/>
                </a:solidFill>
                <a:latin typeface="Poppins"/>
                <a:ea typeface="Poppins"/>
                <a:cs typeface="Poppins"/>
                <a:sym typeface="Poppins"/>
              </a:rPr>
              <a:t>Fristen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werden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üblicherweise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bewertet</a:t>
            </a:r>
            <a:r>
              <a:rPr lang="en-US" sz="1799" dirty="0">
                <a:solidFill>
                  <a:srgbClr val="000000"/>
                </a:solidFill>
                <a:latin typeface="Poppins"/>
                <a:ea typeface="Poppins"/>
                <a:cs typeface="Poppins"/>
                <a:sym typeface="Poppins"/>
              </a:rPr>
              <a:t>. Leistungsbeurteilungen, </a:t>
            </a:r>
            <a:r>
              <a:rPr lang="en-US" sz="1799" dirty="0" err="1">
                <a:solidFill>
                  <a:srgbClr val="000000"/>
                </a:solidFill>
                <a:latin typeface="Poppins"/>
                <a:ea typeface="Poppins"/>
                <a:cs typeface="Poppins"/>
                <a:sym typeface="Poppins"/>
              </a:rPr>
              <a:t>Selbstbeurteilungen</a:t>
            </a:r>
            <a:r>
              <a:rPr lang="en-US" sz="1799" dirty="0">
                <a:solidFill>
                  <a:srgbClr val="000000"/>
                </a:solidFill>
                <a:latin typeface="Poppins"/>
                <a:ea typeface="Poppins"/>
                <a:cs typeface="Poppins"/>
                <a:sym typeface="Poppins"/>
              </a:rPr>
              <a:t> und </a:t>
            </a:r>
            <a:r>
              <a:rPr lang="en-US" sz="1799" dirty="0" err="1">
                <a:solidFill>
                  <a:srgbClr val="000000"/>
                </a:solidFill>
                <a:latin typeface="Poppins"/>
                <a:ea typeface="Poppins"/>
                <a:cs typeface="Poppins"/>
                <a:sym typeface="Poppins"/>
              </a:rPr>
              <a:t>Beurteilungen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durch</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Kollegen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sind</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typische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Instrumente</a:t>
            </a:r>
            <a:r>
              <a:rPr lang="en-US" sz="1799" dirty="0">
                <a:solidFill>
                  <a:srgbClr val="000000"/>
                </a:solidFill>
                <a:latin typeface="Poppins"/>
                <a:ea typeface="Poppins"/>
                <a:cs typeface="Poppins"/>
                <a:sym typeface="Poppins"/>
              </a:rPr>
              <a:t> für die </a:t>
            </a:r>
            <a:r>
              <a:rPr lang="en-US" sz="1799" dirty="0" err="1">
                <a:solidFill>
                  <a:srgbClr val="000000"/>
                </a:solidFill>
                <a:latin typeface="Poppins"/>
                <a:ea typeface="Poppins"/>
                <a:cs typeface="Poppins"/>
                <a:sym typeface="Poppins"/>
              </a:rPr>
              <a:t>individuelle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Leistungsbewertung</a:t>
            </a:r>
            <a:r>
              <a:rPr lang="en-US" sz="1799" dirty="0">
                <a:solidFill>
                  <a:srgbClr val="000000"/>
                </a:solidFill>
                <a:latin typeface="Poppins"/>
                <a:ea typeface="Poppins"/>
                <a:cs typeface="Poppins"/>
                <a:sym typeface="Poppins"/>
              </a:rPr>
              <a:t>. </a:t>
            </a:r>
          </a:p>
          <a:p>
            <a:pPr marL="388620" lvl="1" indent="-194310" algn="just">
              <a:lnSpc>
                <a:spcPts val="2339"/>
              </a:lnSpc>
              <a:buFont typeface="Arial"/>
              <a:buChar char="•"/>
            </a:pPr>
            <a:r>
              <a:rPr lang="en-US" sz="1799" b="1" dirty="0" err="1">
                <a:solidFill>
                  <a:srgbClr val="000000"/>
                </a:solidFill>
                <a:latin typeface="Poppins Bold"/>
                <a:ea typeface="Poppins Bold"/>
                <a:cs typeface="Poppins Bold"/>
                <a:sym typeface="Poppins Bold"/>
              </a:rPr>
              <a:t>Teamleistung</a:t>
            </a:r>
            <a:r>
              <a:rPr lang="en-US" sz="1799" dirty="0">
                <a:solidFill>
                  <a:srgbClr val="000000"/>
                </a:solidFill>
                <a:latin typeface="Poppins"/>
                <a:ea typeface="Poppins"/>
                <a:cs typeface="Poppins"/>
                <a:sym typeface="Poppins"/>
              </a:rPr>
              <a:t>: Hier </a:t>
            </a:r>
            <a:r>
              <a:rPr lang="en-US" sz="1799" dirty="0" err="1">
                <a:solidFill>
                  <a:srgbClr val="000000"/>
                </a:solidFill>
                <a:latin typeface="Poppins"/>
                <a:ea typeface="Poppins"/>
                <a:cs typeface="Poppins"/>
                <a:sym typeface="Poppins"/>
              </a:rPr>
              <a:t>geht</a:t>
            </a:r>
            <a:r>
              <a:rPr lang="en-US" sz="1799" dirty="0">
                <a:solidFill>
                  <a:srgbClr val="000000"/>
                </a:solidFill>
                <a:latin typeface="Poppins"/>
                <a:ea typeface="Poppins"/>
                <a:cs typeface="Poppins"/>
                <a:sym typeface="Poppins"/>
              </a:rPr>
              <a:t> es </a:t>
            </a:r>
            <a:r>
              <a:rPr lang="en-US" sz="1799" dirty="0" err="1">
                <a:solidFill>
                  <a:srgbClr val="000000"/>
                </a:solidFill>
                <a:latin typeface="Poppins"/>
                <a:ea typeface="Poppins"/>
                <a:cs typeface="Poppins"/>
                <a:sym typeface="Poppins"/>
              </a:rPr>
              <a:t>darum</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wie</a:t>
            </a:r>
            <a:r>
              <a:rPr lang="en-US" sz="1799" dirty="0">
                <a:solidFill>
                  <a:srgbClr val="000000"/>
                </a:solidFill>
                <a:latin typeface="Poppins"/>
                <a:ea typeface="Poppins"/>
                <a:cs typeface="Poppins"/>
                <a:sym typeface="Poppins"/>
              </a:rPr>
              <a:t> gut </a:t>
            </a:r>
            <a:r>
              <a:rPr lang="en-US" sz="1799" dirty="0" err="1">
                <a:solidFill>
                  <a:srgbClr val="000000"/>
                </a:solidFill>
                <a:latin typeface="Poppins"/>
                <a:ea typeface="Poppins"/>
                <a:cs typeface="Poppins"/>
                <a:sym typeface="Poppins"/>
              </a:rPr>
              <a:t>eine</a:t>
            </a:r>
            <a:r>
              <a:rPr lang="en-US" sz="1799" dirty="0">
                <a:solidFill>
                  <a:srgbClr val="000000"/>
                </a:solidFill>
                <a:latin typeface="Poppins"/>
                <a:ea typeface="Poppins"/>
                <a:cs typeface="Poppins"/>
                <a:sym typeface="Poppins"/>
              </a:rPr>
              <a:t> Gruppe von </a:t>
            </a:r>
            <a:r>
              <a:rPr lang="en-US" sz="1799" dirty="0" err="1">
                <a:solidFill>
                  <a:srgbClr val="000000"/>
                </a:solidFill>
                <a:latin typeface="Poppins"/>
                <a:ea typeface="Poppins"/>
                <a:cs typeface="Poppins"/>
                <a:sym typeface="Poppins"/>
              </a:rPr>
              <a:t>Mitarbeitern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zusammenarbeitet</a:t>
            </a:r>
            <a:r>
              <a:rPr lang="en-US" sz="1799" dirty="0">
                <a:solidFill>
                  <a:srgbClr val="000000"/>
                </a:solidFill>
                <a:latin typeface="Poppins"/>
                <a:ea typeface="Poppins"/>
                <a:cs typeface="Poppins"/>
                <a:sym typeface="Poppins"/>
              </a:rPr>
              <a:t>, um </a:t>
            </a:r>
            <a:r>
              <a:rPr lang="en-US" sz="1799" dirty="0" err="1">
                <a:solidFill>
                  <a:srgbClr val="000000"/>
                </a:solidFill>
                <a:latin typeface="Poppins"/>
                <a:ea typeface="Poppins"/>
                <a:cs typeface="Poppins"/>
                <a:sym typeface="Poppins"/>
              </a:rPr>
              <a:t>gemeinsame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Ziele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zu</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erreichen</a:t>
            </a:r>
            <a:r>
              <a:rPr lang="en-US" sz="1799" dirty="0">
                <a:solidFill>
                  <a:srgbClr val="000000"/>
                </a:solidFill>
                <a:latin typeface="Poppins"/>
                <a:ea typeface="Poppins"/>
                <a:cs typeface="Poppins"/>
                <a:sym typeface="Poppins"/>
              </a:rPr>
              <a:t>. Zu den </a:t>
            </a:r>
            <a:r>
              <a:rPr lang="en-US" sz="1799" dirty="0" err="1">
                <a:solidFill>
                  <a:srgbClr val="000000"/>
                </a:solidFill>
                <a:latin typeface="Poppins"/>
                <a:ea typeface="Poppins"/>
                <a:cs typeface="Poppins"/>
                <a:sym typeface="Poppins"/>
              </a:rPr>
              <a:t>wichtigsten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Indikatoren</a:t>
            </a:r>
            <a:r>
              <a:rPr lang="en-US" sz="1799" dirty="0">
                <a:solidFill>
                  <a:srgbClr val="000000"/>
                </a:solidFill>
                <a:latin typeface="Poppins"/>
                <a:ea typeface="Poppins"/>
                <a:cs typeface="Poppins"/>
                <a:sym typeface="Poppins"/>
              </a:rPr>
              <a:t> für die </a:t>
            </a:r>
            <a:r>
              <a:rPr lang="en-US" sz="1799" dirty="0" err="1">
                <a:solidFill>
                  <a:srgbClr val="000000"/>
                </a:solidFill>
                <a:latin typeface="Poppins"/>
                <a:ea typeface="Poppins"/>
                <a:cs typeface="Poppins"/>
                <a:sym typeface="Poppins"/>
              </a:rPr>
              <a:t>Teamleistung</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gehören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Produktivität</a:t>
            </a:r>
            <a:r>
              <a:rPr lang="en-US" sz="1799" dirty="0">
                <a:solidFill>
                  <a:srgbClr val="000000"/>
                </a:solidFill>
                <a:latin typeface="Poppins"/>
                <a:ea typeface="Poppins"/>
                <a:cs typeface="Poppins"/>
                <a:sym typeface="Poppins"/>
              </a:rPr>
              <a:t>, Zusammenarbeit, Innovation und </a:t>
            </a:r>
            <a:r>
              <a:rPr lang="en-US" sz="1799" dirty="0" err="1">
                <a:solidFill>
                  <a:srgbClr val="000000"/>
                </a:solidFill>
                <a:latin typeface="Poppins"/>
                <a:ea typeface="Poppins"/>
                <a:cs typeface="Poppins"/>
                <a:sym typeface="Poppins"/>
              </a:rPr>
              <a:t>kollektive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Problemlösungsfähigkeiten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Erfolgreiche</a:t>
            </a:r>
            <a:r>
              <a:rPr lang="en-US" sz="1799" dirty="0">
                <a:solidFill>
                  <a:srgbClr val="000000"/>
                </a:solidFill>
                <a:latin typeface="Poppins"/>
                <a:ea typeface="Poppins"/>
                <a:cs typeface="Poppins"/>
                <a:sym typeface="Poppins"/>
              </a:rPr>
              <a:t> Teams </a:t>
            </a:r>
            <a:r>
              <a:rPr lang="en-US" sz="1799" dirty="0" err="1">
                <a:solidFill>
                  <a:srgbClr val="000000"/>
                </a:solidFill>
                <a:latin typeface="Poppins"/>
                <a:ea typeface="Poppins"/>
                <a:cs typeface="Poppins"/>
                <a:sym typeface="Poppins"/>
              </a:rPr>
              <a:t>zeichnen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sich</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häufig</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durch</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starke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Kommunikation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gegenseitige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Unterstützung</a:t>
            </a:r>
            <a:r>
              <a:rPr lang="en-US" sz="1799" dirty="0">
                <a:solidFill>
                  <a:srgbClr val="000000"/>
                </a:solidFill>
                <a:latin typeface="Poppins"/>
                <a:ea typeface="Poppins"/>
                <a:cs typeface="Poppins"/>
                <a:sym typeface="Poppins"/>
              </a:rPr>
              <a:t> und </a:t>
            </a:r>
            <a:r>
              <a:rPr lang="en-US" sz="1799" dirty="0" err="1">
                <a:solidFill>
                  <a:srgbClr val="000000"/>
                </a:solidFill>
                <a:latin typeface="Poppins"/>
                <a:ea typeface="Poppins"/>
                <a:cs typeface="Poppins"/>
                <a:sym typeface="Poppins"/>
              </a:rPr>
              <a:t>Synergie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aus.</a:t>
            </a:r>
            <a:r>
              <a:rPr lang="en-US" sz="1799" dirty="0">
                <a:solidFill>
                  <a:srgbClr val="000000"/>
                </a:solidFill>
                <a:latin typeface="Poppins"/>
                <a:ea typeface="Poppins"/>
                <a:cs typeface="Poppins"/>
                <a:sym typeface="Poppins"/>
              </a:rPr>
              <a:t> </a:t>
            </a:r>
          </a:p>
          <a:p>
            <a:pPr algn="just">
              <a:lnSpc>
                <a:spcPts val="2339"/>
              </a:lnSpc>
            </a:pPr>
            <a:endParaRPr lang="en-US" sz="1799" dirty="0">
              <a:solidFill>
                <a:srgbClr val="000000"/>
              </a:solidFill>
              <a:latin typeface="Poppins"/>
              <a:ea typeface="Poppins"/>
              <a:cs typeface="Poppins"/>
              <a:sym typeface="Poppins"/>
            </a:endParaRPr>
          </a:p>
          <a:p>
            <a:pPr algn="just">
              <a:lnSpc>
                <a:spcPts val="2339"/>
              </a:lnSpc>
            </a:pPr>
            <a:endParaRPr lang="en-US" sz="1799" dirty="0">
              <a:solidFill>
                <a:srgbClr val="000000"/>
              </a:solidFill>
              <a:latin typeface="Poppins"/>
              <a:ea typeface="Poppins"/>
              <a:cs typeface="Poppins"/>
              <a:sym typeface="Poppins"/>
            </a:endParaRPr>
          </a:p>
          <a:p>
            <a:pPr algn="just">
              <a:lnSpc>
                <a:spcPts val="2339"/>
              </a:lnSpc>
            </a:pPr>
            <a:r>
              <a:rPr lang="en-US" sz="1799" dirty="0">
                <a:solidFill>
                  <a:srgbClr val="000000"/>
                </a:solidFill>
                <a:latin typeface="Poppins"/>
                <a:ea typeface="Poppins"/>
                <a:cs typeface="Poppins"/>
                <a:sym typeface="Poppins"/>
              </a:rPr>
              <a:t>Die </a:t>
            </a:r>
            <a:r>
              <a:rPr lang="en-US" sz="1799" dirty="0" err="1">
                <a:solidFill>
                  <a:srgbClr val="000000"/>
                </a:solidFill>
                <a:latin typeface="Poppins"/>
                <a:ea typeface="Poppins"/>
                <a:cs typeface="Poppins"/>
                <a:sym typeface="Poppins"/>
              </a:rPr>
              <a:t>Bewertung</a:t>
            </a:r>
            <a:r>
              <a:rPr lang="en-US" sz="1799" dirty="0">
                <a:solidFill>
                  <a:srgbClr val="000000"/>
                </a:solidFill>
                <a:latin typeface="Poppins"/>
                <a:ea typeface="Poppins"/>
                <a:cs typeface="Poppins"/>
                <a:sym typeface="Poppins"/>
              </a:rPr>
              <a:t> von </a:t>
            </a:r>
            <a:r>
              <a:rPr lang="en-US" sz="1799" dirty="0" err="1">
                <a:solidFill>
                  <a:srgbClr val="000000"/>
                </a:solidFill>
                <a:latin typeface="Poppins"/>
                <a:ea typeface="Poppins"/>
                <a:cs typeface="Poppins"/>
                <a:sym typeface="Poppins"/>
              </a:rPr>
              <a:t>Einzel</a:t>
            </a:r>
            <a:r>
              <a:rPr lang="en-US" sz="1799" dirty="0">
                <a:solidFill>
                  <a:srgbClr val="000000"/>
                </a:solidFill>
                <a:latin typeface="Poppins"/>
                <a:ea typeface="Poppins"/>
                <a:cs typeface="Poppins"/>
                <a:sym typeface="Poppins"/>
              </a:rPr>
              <a:t>- und </a:t>
            </a:r>
            <a:r>
              <a:rPr lang="en-US" sz="1799" dirty="0" err="1">
                <a:solidFill>
                  <a:srgbClr val="000000"/>
                </a:solidFill>
                <a:latin typeface="Poppins"/>
                <a:ea typeface="Poppins"/>
                <a:cs typeface="Poppins"/>
                <a:sym typeface="Poppins"/>
              </a:rPr>
              <a:t>Teamleistungen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hilft</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Unternehmen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leistungsstarke</a:t>
            </a:r>
            <a:r>
              <a:rPr lang="en-US" sz="1799" dirty="0">
                <a:solidFill>
                  <a:srgbClr val="000000"/>
                </a:solidFill>
                <a:latin typeface="Poppins"/>
                <a:ea typeface="Poppins"/>
                <a:cs typeface="Poppins"/>
                <a:sym typeface="Poppins"/>
              </a:rPr>
              <a:t> Mitarbeiter und Teams </a:t>
            </a:r>
            <a:r>
              <a:rPr lang="en-US" sz="1799" dirty="0" err="1">
                <a:solidFill>
                  <a:srgbClr val="000000"/>
                </a:solidFill>
                <a:latin typeface="Poppins"/>
                <a:ea typeface="Poppins"/>
                <a:cs typeface="Poppins"/>
                <a:sym typeface="Poppins"/>
              </a:rPr>
              <a:t>zu</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identifizieren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gezieltes</a:t>
            </a:r>
            <a:r>
              <a:rPr lang="en-US" sz="1799" dirty="0">
                <a:solidFill>
                  <a:srgbClr val="000000"/>
                </a:solidFill>
                <a:latin typeface="Poppins"/>
                <a:ea typeface="Poppins"/>
                <a:cs typeface="Poppins"/>
                <a:sym typeface="Poppins"/>
              </a:rPr>
              <a:t> Feedback </a:t>
            </a:r>
            <a:r>
              <a:rPr lang="en-US" sz="1799" dirty="0" err="1">
                <a:solidFill>
                  <a:srgbClr val="000000"/>
                </a:solidFill>
                <a:latin typeface="Poppins"/>
                <a:ea typeface="Poppins"/>
                <a:cs typeface="Poppins"/>
                <a:sym typeface="Poppins"/>
              </a:rPr>
              <a:t>zu</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geben</a:t>
            </a:r>
            <a:r>
              <a:rPr lang="en-US" sz="1799" dirty="0">
                <a:solidFill>
                  <a:srgbClr val="000000"/>
                </a:solidFill>
                <a:latin typeface="Poppins"/>
                <a:ea typeface="Poppins"/>
                <a:cs typeface="Poppins"/>
                <a:sym typeface="Poppins"/>
              </a:rPr>
              <a:t> und </a:t>
            </a:r>
            <a:r>
              <a:rPr lang="en-US" sz="1799" dirty="0" err="1">
                <a:solidFill>
                  <a:srgbClr val="000000"/>
                </a:solidFill>
                <a:latin typeface="Poppins"/>
                <a:ea typeface="Poppins"/>
                <a:cs typeface="Poppins"/>
                <a:sym typeface="Poppins"/>
              </a:rPr>
              <a:t>eine</a:t>
            </a:r>
            <a:r>
              <a:rPr lang="en-US" sz="1799" dirty="0">
                <a:solidFill>
                  <a:srgbClr val="000000"/>
                </a:solidFill>
                <a:latin typeface="Poppins"/>
                <a:ea typeface="Poppins"/>
                <a:cs typeface="Poppins"/>
                <a:sym typeface="Poppins"/>
              </a:rPr>
              <a:t> Kultur der </a:t>
            </a:r>
            <a:r>
              <a:rPr lang="en-US" sz="1799" dirty="0" err="1">
                <a:solidFill>
                  <a:srgbClr val="000000"/>
                </a:solidFill>
                <a:latin typeface="Poppins"/>
                <a:ea typeface="Poppins"/>
                <a:cs typeface="Poppins"/>
                <a:sym typeface="Poppins"/>
              </a:rPr>
              <a:t>kontinuierlichen</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Verbesserung</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zu</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fördern</a:t>
            </a:r>
            <a:r>
              <a:rPr lang="en-US" sz="1799" dirty="0">
                <a:solidFill>
                  <a:srgbClr val="000000"/>
                </a:solidFill>
                <a:latin typeface="Poppins"/>
                <a:ea typeface="Poppins"/>
                <a:cs typeface="Poppins"/>
                <a:sym typeface="Poppins"/>
              </a:rPr>
              <a:t>. Eine </a:t>
            </a:r>
            <a:r>
              <a:rPr lang="en-US" sz="1799" dirty="0" err="1">
                <a:solidFill>
                  <a:srgbClr val="000000"/>
                </a:solidFill>
                <a:latin typeface="Poppins"/>
                <a:ea typeface="Poppins"/>
                <a:cs typeface="Poppins"/>
                <a:sym typeface="Poppins"/>
              </a:rPr>
              <a:t>wirksame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Führung</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spielt</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eine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zentrale</a:t>
            </a:r>
            <a:r>
              <a:rPr lang="en-US" sz="1799" dirty="0">
                <a:solidFill>
                  <a:srgbClr val="000000"/>
                </a:solidFill>
                <a:latin typeface="Poppins"/>
                <a:ea typeface="Poppins"/>
                <a:cs typeface="Poppins"/>
                <a:sym typeface="Poppins"/>
              </a:rPr>
              <a:t> Rolle </a:t>
            </a:r>
            <a:r>
              <a:rPr lang="en-US" sz="1799" dirty="0" err="1">
                <a:solidFill>
                  <a:srgbClr val="000000"/>
                </a:solidFill>
                <a:latin typeface="Poppins"/>
                <a:ea typeface="Poppins"/>
                <a:cs typeface="Poppins"/>
                <a:sym typeface="Poppins"/>
              </a:rPr>
              <a:t>bei</a:t>
            </a:r>
            <a:r>
              <a:rPr lang="en-US" sz="1799" dirty="0">
                <a:solidFill>
                  <a:srgbClr val="000000"/>
                </a:solidFill>
                <a:latin typeface="Poppins"/>
                <a:ea typeface="Poppins"/>
                <a:cs typeface="Poppins"/>
                <a:sym typeface="Poppins"/>
              </a:rPr>
              <a:t> der </a:t>
            </a:r>
            <a:r>
              <a:rPr lang="en-US" sz="1799" dirty="0" err="1">
                <a:solidFill>
                  <a:srgbClr val="000000"/>
                </a:solidFill>
                <a:latin typeface="Poppins"/>
                <a:ea typeface="Poppins"/>
                <a:cs typeface="Poppins"/>
                <a:sym typeface="Poppins"/>
              </a:rPr>
              <a:t>Ausrichtung</a:t>
            </a:r>
            <a:r>
              <a:rPr lang="en-US" sz="1799" dirty="0">
                <a:solidFill>
                  <a:srgbClr val="000000"/>
                </a:solidFill>
                <a:latin typeface="Poppins"/>
                <a:ea typeface="Poppins"/>
                <a:cs typeface="Poppins"/>
                <a:sym typeface="Poppins"/>
              </a:rPr>
              <a:t> der </a:t>
            </a:r>
            <a:r>
              <a:rPr lang="en-US" sz="1799" dirty="0" err="1">
                <a:solidFill>
                  <a:srgbClr val="000000"/>
                </a:solidFill>
                <a:latin typeface="Poppins"/>
                <a:ea typeface="Poppins"/>
                <a:cs typeface="Poppins"/>
                <a:sym typeface="Poppins"/>
              </a:rPr>
              <a:t>Leistung</a:t>
            </a:r>
            <a:r>
              <a:rPr lang="en-US" sz="1799" dirty="0">
                <a:solidFill>
                  <a:srgbClr val="000000"/>
                </a:solidFill>
                <a:latin typeface="Poppins"/>
                <a:ea typeface="Poppins"/>
                <a:cs typeface="Poppins"/>
                <a:sym typeface="Poppins"/>
              </a:rPr>
              <a:t> des </a:t>
            </a:r>
            <a:r>
              <a:rPr lang="en-US" sz="1799" dirty="0" err="1">
                <a:solidFill>
                  <a:srgbClr val="000000"/>
                </a:solidFill>
                <a:latin typeface="Poppins"/>
                <a:ea typeface="Poppins"/>
                <a:cs typeface="Poppins"/>
                <a:sym typeface="Poppins"/>
              </a:rPr>
              <a:t>Einzelnen</a:t>
            </a:r>
            <a:r>
              <a:rPr lang="en-US" sz="1799" dirty="0">
                <a:solidFill>
                  <a:srgbClr val="000000"/>
                </a:solidFill>
                <a:latin typeface="Poppins"/>
                <a:ea typeface="Poppins"/>
                <a:cs typeface="Poppins"/>
                <a:sym typeface="Poppins"/>
              </a:rPr>
              <a:t> und des Teams auf die </a:t>
            </a:r>
            <a:r>
              <a:rPr lang="en-US" sz="1799" dirty="0" err="1">
                <a:solidFill>
                  <a:srgbClr val="000000"/>
                </a:solidFill>
                <a:latin typeface="Poppins"/>
                <a:ea typeface="Poppins"/>
                <a:cs typeface="Poppins"/>
                <a:sym typeface="Poppins"/>
              </a:rPr>
              <a:t>Unternehmensziele</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wodurch</a:t>
            </a:r>
            <a:r>
              <a:rPr lang="en-US" sz="1799" dirty="0">
                <a:solidFill>
                  <a:srgbClr val="000000"/>
                </a:solidFill>
                <a:latin typeface="Poppins"/>
                <a:ea typeface="Poppins"/>
                <a:cs typeface="Poppins"/>
                <a:sym typeface="Poppins"/>
              </a:rPr>
              <a:t> die </a:t>
            </a:r>
            <a:r>
              <a:rPr lang="en-US" sz="1799" dirty="0" err="1">
                <a:solidFill>
                  <a:srgbClr val="000000"/>
                </a:solidFill>
                <a:latin typeface="Poppins"/>
                <a:ea typeface="Poppins"/>
                <a:cs typeface="Poppins"/>
                <a:sym typeface="Poppins"/>
              </a:rPr>
              <a:t>Gesamtleistung</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verbessert</a:t>
            </a:r>
            <a:r>
              <a:rPr lang="en-US" sz="1799" dirty="0">
                <a:solidFill>
                  <a:srgbClr val="000000"/>
                </a:solidFill>
                <a:latin typeface="Poppins"/>
                <a:ea typeface="Poppins"/>
                <a:cs typeface="Poppins"/>
                <a:sym typeface="Poppins"/>
              </a:rPr>
              <a:t> </a:t>
            </a:r>
            <a:r>
              <a:rPr lang="en-US" sz="1799" dirty="0" err="1">
                <a:solidFill>
                  <a:srgbClr val="000000"/>
                </a:solidFill>
                <a:latin typeface="Poppins"/>
                <a:ea typeface="Poppins"/>
                <a:cs typeface="Poppins"/>
                <a:sym typeface="Poppins"/>
              </a:rPr>
              <a:t>wird</a:t>
            </a:r>
            <a:r>
              <a:rPr lang="en-US" sz="1799" dirty="0">
                <a:solidFill>
                  <a:srgbClr val="000000"/>
                </a:solidFill>
                <a:latin typeface="Poppins"/>
                <a:ea typeface="Poppins"/>
                <a:cs typeface="Poppins"/>
                <a:sym typeface="Poppins"/>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65853" y="3651062"/>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a:off x="15136712" y="2267842"/>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6"/>
          <p:cNvSpPr/>
          <p:nvPr/>
        </p:nvSpPr>
        <p:spPr>
          <a:xfrm>
            <a:off x="15331946" y="2463076"/>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7"/>
          <p:cNvSpPr/>
          <p:nvPr/>
        </p:nvSpPr>
        <p:spPr>
          <a:xfrm>
            <a:off x="15445930" y="2577060"/>
            <a:ext cx="1970344" cy="1970344"/>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8" name="Freeform 8"/>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9" name="Freeform 9"/>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10" name="Group 10"/>
          <p:cNvGrpSpPr/>
          <p:nvPr/>
        </p:nvGrpSpPr>
        <p:grpSpPr>
          <a:xfrm>
            <a:off x="-1342907" y="10016500"/>
            <a:ext cx="20973813" cy="734301"/>
            <a:chOff x="0" y="0"/>
            <a:chExt cx="11607985" cy="406400"/>
          </a:xfrm>
        </p:grpSpPr>
        <p:sp>
          <p:nvSpPr>
            <p:cNvPr id="11" name="Freeform 1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131384" y="10016500"/>
            <a:ext cx="10025232" cy="734301"/>
            <a:chOff x="0" y="0"/>
            <a:chExt cx="5548478" cy="406400"/>
          </a:xfrm>
        </p:grpSpPr>
        <p:sp>
          <p:nvSpPr>
            <p:cNvPr id="14" name="Freeform 1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271173" y="2256775"/>
            <a:ext cx="2588781" cy="2588781"/>
            <a:chOff x="0" y="0"/>
            <a:chExt cx="3451708" cy="3451708"/>
          </a:xfrm>
        </p:grpSpPr>
        <p:sp>
          <p:nvSpPr>
            <p:cNvPr id="17" name="Freeform 17"/>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8" name="Freeform 18"/>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9" name="Freeform 19"/>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grpSp>
        <p:nvGrpSpPr>
          <p:cNvPr id="20" name="Group 20"/>
          <p:cNvGrpSpPr/>
          <p:nvPr/>
        </p:nvGrpSpPr>
        <p:grpSpPr>
          <a:xfrm>
            <a:off x="7716799" y="2256775"/>
            <a:ext cx="2588781" cy="2588781"/>
            <a:chOff x="0" y="0"/>
            <a:chExt cx="3451708" cy="3451708"/>
          </a:xfrm>
        </p:grpSpPr>
        <p:sp>
          <p:nvSpPr>
            <p:cNvPr id="21" name="Freeform 21"/>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22" name="Freeform 22"/>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3" name="Freeform 23"/>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grpSp>
        <p:nvGrpSpPr>
          <p:cNvPr id="24" name="Group 24"/>
          <p:cNvGrpSpPr/>
          <p:nvPr/>
        </p:nvGrpSpPr>
        <p:grpSpPr>
          <a:xfrm>
            <a:off x="11428905" y="2256775"/>
            <a:ext cx="2588781" cy="2588781"/>
            <a:chOff x="0" y="0"/>
            <a:chExt cx="3451708" cy="3451708"/>
          </a:xfrm>
        </p:grpSpPr>
        <p:sp>
          <p:nvSpPr>
            <p:cNvPr id="25" name="Freeform 25"/>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26" name="Freeform 26"/>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7" name="Freeform 27"/>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sp>
        <p:nvSpPr>
          <p:cNvPr id="28" name="Freeform 28"/>
          <p:cNvSpPr/>
          <p:nvPr/>
        </p:nvSpPr>
        <p:spPr>
          <a:xfrm>
            <a:off x="679370" y="2256775"/>
            <a:ext cx="2599847" cy="2599847"/>
          </a:xfrm>
          <a:custGeom>
            <a:avLst/>
            <a:gdLst/>
            <a:ahLst/>
            <a:cxnLst/>
            <a:rect l="l" t="t" r="r" b="b"/>
            <a:pathLst>
              <a:path w="2599847" h="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29" name="Freeform 29"/>
          <p:cNvSpPr/>
          <p:nvPr/>
        </p:nvSpPr>
        <p:spPr>
          <a:xfrm>
            <a:off x="874604" y="2452009"/>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0" name="Freeform 30"/>
          <p:cNvSpPr/>
          <p:nvPr/>
        </p:nvSpPr>
        <p:spPr>
          <a:xfrm>
            <a:off x="988588" y="2565993"/>
            <a:ext cx="1970344" cy="1970344"/>
          </a:xfrm>
          <a:custGeom>
            <a:avLst/>
            <a:gdLst/>
            <a:ahLst/>
            <a:cxnLst/>
            <a:rect l="l" t="t" r="r" b="b"/>
            <a:pathLst>
              <a:path w="1970344" h="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1" name="TextBox 31"/>
          <p:cNvSpPr txBox="1"/>
          <p:nvPr/>
        </p:nvSpPr>
        <p:spPr>
          <a:xfrm>
            <a:off x="391054" y="4847097"/>
            <a:ext cx="3165413" cy="234010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Eine häufig angewandte Methode ist die Leistungsbeurteilung, bei der die Vorgesetzten die Leistung eines Mitarbeiters regelmäßig anhand vorher festgelegter Kriterien bewerten. Dies hilft, Stärken und verbesserungswürdige Bereiche zu ermitteln. </a:t>
            </a:r>
          </a:p>
          <a:p>
            <a:pPr algn="l">
              <a:lnSpc>
                <a:spcPts val="2033"/>
              </a:lnSpc>
            </a:pPr>
            <a:endParaRPr lang="en-US" sz="1800" spc="-53">
              <a:solidFill>
                <a:srgbClr val="FFFFFF"/>
              </a:solidFill>
              <a:latin typeface="Poppins"/>
              <a:ea typeface="Poppins"/>
              <a:cs typeface="Poppins"/>
              <a:sym typeface="Poppins"/>
            </a:endParaRPr>
          </a:p>
        </p:txBody>
      </p:sp>
      <p:sp>
        <p:nvSpPr>
          <p:cNvPr id="32" name="TextBox 32"/>
          <p:cNvSpPr txBox="1"/>
          <p:nvPr/>
        </p:nvSpPr>
        <p:spPr>
          <a:xfrm>
            <a:off x="3124483" y="459725"/>
            <a:ext cx="12039034" cy="626110"/>
          </a:xfrm>
          <a:prstGeom prst="rect">
            <a:avLst/>
          </a:prstGeom>
        </p:spPr>
        <p:txBody>
          <a:bodyPr lIns="0" tIns="0" rIns="0" bIns="0" rtlCol="0" anchor="t">
            <a:spAutoFit/>
          </a:bodyPr>
          <a:lstStyle/>
          <a:p>
            <a:pPr algn="ctr">
              <a:lnSpc>
                <a:spcPts val="4519"/>
              </a:lnSpc>
            </a:pPr>
            <a:r>
              <a:rPr lang="en-US" sz="3999" b="1" spc="-119">
                <a:solidFill>
                  <a:srgbClr val="000000"/>
                </a:solidFill>
                <a:latin typeface="Poppins Bold"/>
                <a:ea typeface="Poppins Bold"/>
                <a:cs typeface="Poppins Bold"/>
                <a:sym typeface="Poppins Bold"/>
              </a:rPr>
              <a:t>4.2 Techniken zur Leistungsmessung</a:t>
            </a:r>
          </a:p>
        </p:txBody>
      </p:sp>
      <p:sp>
        <p:nvSpPr>
          <p:cNvPr id="33" name="TextBox 33"/>
          <p:cNvSpPr txBox="1"/>
          <p:nvPr/>
        </p:nvSpPr>
        <p:spPr>
          <a:xfrm>
            <a:off x="1028700" y="3430665"/>
            <a:ext cx="1970344" cy="698201"/>
          </a:xfrm>
          <a:prstGeom prst="rect">
            <a:avLst/>
          </a:prstGeom>
        </p:spPr>
        <p:txBody>
          <a:bodyPr lIns="0" tIns="0" rIns="0" bIns="0" rtlCol="0" anchor="t">
            <a:spAutoFit/>
          </a:bodyPr>
          <a:lstStyle/>
          <a:p>
            <a:pPr algn="ctr">
              <a:lnSpc>
                <a:spcPts val="1855"/>
              </a:lnSpc>
            </a:pPr>
            <a:r>
              <a:rPr lang="en-US" sz="1627" b="1">
                <a:solidFill>
                  <a:srgbClr val="FFFFFF"/>
                </a:solidFill>
                <a:latin typeface="Poppins Bold"/>
                <a:ea typeface="Poppins Bold"/>
                <a:cs typeface="Poppins Bold"/>
                <a:sym typeface="Poppins Bold"/>
              </a:rPr>
              <a:t>Leistungsbeurteilung </a:t>
            </a:r>
          </a:p>
          <a:p>
            <a:pPr algn="ctr">
              <a:lnSpc>
                <a:spcPts val="1855"/>
              </a:lnSpc>
              <a:spcBef>
                <a:spcPct val="0"/>
              </a:spcBef>
            </a:pPr>
            <a:endParaRPr lang="en-US" sz="1627" b="1">
              <a:solidFill>
                <a:srgbClr val="FFFFFF"/>
              </a:solidFill>
              <a:latin typeface="Poppins Bold"/>
              <a:ea typeface="Poppins Bold"/>
              <a:cs typeface="Poppins Bold"/>
              <a:sym typeface="Poppins Bold"/>
            </a:endParaRPr>
          </a:p>
        </p:txBody>
      </p:sp>
      <p:sp>
        <p:nvSpPr>
          <p:cNvPr id="34" name="TextBox 34"/>
          <p:cNvSpPr txBox="1"/>
          <p:nvPr/>
        </p:nvSpPr>
        <p:spPr>
          <a:xfrm>
            <a:off x="3982857" y="4860798"/>
            <a:ext cx="3165413" cy="3625977"/>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Ein weiterer wirksamer Ansatz ist das 360-Grad-Feedback-System, bei dem umfassendes Feedback aus verschiedenen Quellen eingeholt wird, einschließlich der Kollegen, Untergebenen, Vorgesetzten und des Mitarbeiters selbst durch Selbstbeurteilung. Dieser ganzheitliche Ansatz vermittelt ein umfassenderes Bild der Leistung. </a:t>
            </a:r>
          </a:p>
          <a:p>
            <a:pPr algn="l">
              <a:lnSpc>
                <a:spcPts val="2033"/>
              </a:lnSpc>
            </a:pPr>
            <a:endParaRPr lang="en-US" sz="1800" spc="-53">
              <a:solidFill>
                <a:srgbClr val="FFFFFF"/>
              </a:solidFill>
              <a:latin typeface="Poppins"/>
              <a:ea typeface="Poppins"/>
              <a:cs typeface="Poppins"/>
              <a:sym typeface="Poppins"/>
            </a:endParaRPr>
          </a:p>
        </p:txBody>
      </p:sp>
      <p:sp>
        <p:nvSpPr>
          <p:cNvPr id="35" name="TextBox 35"/>
          <p:cNvSpPr txBox="1"/>
          <p:nvPr/>
        </p:nvSpPr>
        <p:spPr>
          <a:xfrm>
            <a:off x="4580391" y="3473411"/>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360-Grad-Feedback</a:t>
            </a:r>
          </a:p>
        </p:txBody>
      </p:sp>
      <p:sp>
        <p:nvSpPr>
          <p:cNvPr id="36" name="TextBox 36"/>
          <p:cNvSpPr txBox="1"/>
          <p:nvPr/>
        </p:nvSpPr>
        <p:spPr>
          <a:xfrm>
            <a:off x="15445930" y="3430665"/>
            <a:ext cx="1970344" cy="2410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Benchmarking</a:t>
            </a:r>
          </a:p>
        </p:txBody>
      </p:sp>
      <p:sp>
        <p:nvSpPr>
          <p:cNvPr id="37" name="TextBox 37"/>
          <p:cNvSpPr txBox="1"/>
          <p:nvPr/>
        </p:nvSpPr>
        <p:spPr>
          <a:xfrm>
            <a:off x="11738123" y="3316365"/>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Balanced Scorecard</a:t>
            </a:r>
          </a:p>
        </p:txBody>
      </p:sp>
      <p:sp>
        <p:nvSpPr>
          <p:cNvPr id="38" name="TextBox 38"/>
          <p:cNvSpPr txBox="1"/>
          <p:nvPr/>
        </p:nvSpPr>
        <p:spPr>
          <a:xfrm>
            <a:off x="8060104" y="3359111"/>
            <a:ext cx="1970344" cy="2410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KPIs</a:t>
            </a:r>
          </a:p>
        </p:txBody>
      </p:sp>
      <p:sp>
        <p:nvSpPr>
          <p:cNvPr id="39" name="TextBox 39"/>
          <p:cNvSpPr txBox="1"/>
          <p:nvPr/>
        </p:nvSpPr>
        <p:spPr>
          <a:xfrm>
            <a:off x="7462570" y="4836031"/>
            <a:ext cx="3165413" cy="3591240"/>
          </a:xfrm>
          <a:prstGeom prst="rect">
            <a:avLst/>
          </a:prstGeom>
        </p:spPr>
        <p:txBody>
          <a:bodyPr lIns="0" tIns="0" rIns="0" bIns="0" rtlCol="0" anchor="t">
            <a:spAutoFit/>
          </a:bodyPr>
          <a:lstStyle/>
          <a:p>
            <a:pPr algn="l">
              <a:lnSpc>
                <a:spcPts val="2033"/>
              </a:lnSpc>
            </a:pPr>
            <a:r>
              <a:rPr lang="en-US" sz="1800" spc="-53" dirty="0">
                <a:solidFill>
                  <a:srgbClr val="FFFFFF"/>
                </a:solidFill>
                <a:latin typeface="Poppins"/>
                <a:ea typeface="Poppins"/>
                <a:cs typeface="Poppins"/>
                <a:sym typeface="Poppins"/>
              </a:rPr>
              <a:t>Neben </a:t>
            </a:r>
            <a:r>
              <a:rPr lang="en-US" sz="1800" spc="-53" dirty="0" err="1">
                <a:solidFill>
                  <a:srgbClr val="FFFFFF"/>
                </a:solidFill>
                <a:latin typeface="Poppins"/>
                <a:ea typeface="Poppins"/>
                <a:cs typeface="Poppins"/>
                <a:sym typeface="Poppins"/>
              </a:rPr>
              <a:t>qualitativen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Bewertungen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sind</a:t>
            </a:r>
            <a:r>
              <a:rPr lang="en-US" sz="1800" spc="-53" dirty="0">
                <a:solidFill>
                  <a:srgbClr val="FFFFFF"/>
                </a:solidFill>
                <a:latin typeface="Poppins"/>
                <a:ea typeface="Poppins"/>
                <a:cs typeface="Poppins"/>
                <a:sym typeface="Poppins"/>
              </a:rPr>
              <a:t> quantitative </a:t>
            </a:r>
            <a:r>
              <a:rPr lang="en-US" sz="1800" spc="-53" dirty="0" err="1">
                <a:solidFill>
                  <a:srgbClr val="FFFFFF"/>
                </a:solidFill>
                <a:latin typeface="Poppins"/>
                <a:ea typeface="Poppins"/>
                <a:cs typeface="Poppins"/>
                <a:sym typeface="Poppins"/>
              </a:rPr>
              <a:t>Methoden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wie</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Leistungskennzahlen</a:t>
            </a:r>
            <a:r>
              <a:rPr lang="en-US" sz="1800" spc="-53" dirty="0">
                <a:solidFill>
                  <a:srgbClr val="FFFFFF"/>
                </a:solidFill>
                <a:latin typeface="Poppins"/>
                <a:ea typeface="Poppins"/>
                <a:cs typeface="Poppins"/>
                <a:sym typeface="Poppins"/>
              </a:rPr>
              <a:t> (Key Performance Indicators, KPIs) </a:t>
            </a:r>
            <a:r>
              <a:rPr lang="en-US" sz="1800" spc="-53" dirty="0" err="1">
                <a:solidFill>
                  <a:srgbClr val="FFFFFF"/>
                </a:solidFill>
                <a:latin typeface="Poppins"/>
                <a:ea typeface="Poppins"/>
                <a:cs typeface="Poppins"/>
                <a:sym typeface="Poppins"/>
              </a:rPr>
              <a:t>unerlässlich</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Anhand</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dieser</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Kennzahlen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können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Organisationen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messen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wie</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effektiv</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ein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Einzelner</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ein</a:t>
            </a:r>
            <a:r>
              <a:rPr lang="en-US" sz="1800" spc="-53" dirty="0">
                <a:solidFill>
                  <a:srgbClr val="FFFFFF"/>
                </a:solidFill>
                <a:latin typeface="Poppins"/>
                <a:ea typeface="Poppins"/>
                <a:cs typeface="Poppins"/>
                <a:sym typeface="Poppins"/>
              </a:rPr>
              <a:t> Team </a:t>
            </a:r>
            <a:r>
              <a:rPr lang="en-US" sz="1800" spc="-53" dirty="0" err="1">
                <a:solidFill>
                  <a:srgbClr val="FFFFFF"/>
                </a:solidFill>
                <a:latin typeface="Poppins"/>
                <a:ea typeface="Poppins"/>
                <a:cs typeface="Poppins"/>
                <a:sym typeface="Poppins"/>
              </a:rPr>
              <a:t>oder</a:t>
            </a:r>
            <a:r>
              <a:rPr lang="en-US" sz="1800" spc="-53" dirty="0">
                <a:solidFill>
                  <a:srgbClr val="FFFFFF"/>
                </a:solidFill>
                <a:latin typeface="Poppins"/>
                <a:ea typeface="Poppins"/>
                <a:cs typeface="Poppins"/>
                <a:sym typeface="Poppins"/>
              </a:rPr>
              <a:t> das </a:t>
            </a:r>
            <a:r>
              <a:rPr lang="en-US" sz="1800" spc="-53" dirty="0" err="1">
                <a:solidFill>
                  <a:srgbClr val="FFFFFF"/>
                </a:solidFill>
                <a:latin typeface="Poppins"/>
                <a:ea typeface="Poppins"/>
                <a:cs typeface="Poppins"/>
                <a:sym typeface="Poppins"/>
              </a:rPr>
              <a:t>Unternehmen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als</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Ganzes</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wichtige</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Geschäftsziele</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erreicht</a:t>
            </a:r>
            <a:r>
              <a:rPr lang="en-US" sz="1800" spc="-53" dirty="0">
                <a:solidFill>
                  <a:srgbClr val="FFFFFF"/>
                </a:solidFill>
                <a:latin typeface="Poppins"/>
                <a:ea typeface="Poppins"/>
                <a:cs typeface="Poppins"/>
                <a:sym typeface="Poppins"/>
              </a:rPr>
              <a:t>. </a:t>
            </a:r>
          </a:p>
          <a:p>
            <a:pPr algn="l">
              <a:lnSpc>
                <a:spcPts val="2033"/>
              </a:lnSpc>
            </a:pPr>
            <a:endParaRPr lang="en-US" sz="1800" spc="-53" dirty="0">
              <a:solidFill>
                <a:srgbClr val="FFFFFF"/>
              </a:solidFill>
              <a:latin typeface="Poppins"/>
              <a:ea typeface="Poppins"/>
              <a:cs typeface="Poppins"/>
              <a:sym typeface="Poppins"/>
            </a:endParaRPr>
          </a:p>
        </p:txBody>
      </p:sp>
      <p:sp>
        <p:nvSpPr>
          <p:cNvPr id="40" name="TextBox 40"/>
          <p:cNvSpPr txBox="1"/>
          <p:nvPr/>
        </p:nvSpPr>
        <p:spPr>
          <a:xfrm>
            <a:off x="11199482" y="4836031"/>
            <a:ext cx="3165413" cy="2597277"/>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Ein weiteres strategisches Instrument ist die Balanced Scorecard, die eine breitere Perspektive bietet, indem sie die Leistung in mehreren Dimensionen bewertet, z. B. in Bezug auf finanzielle Ergebnisse, Kundenzufriedenheit, interne Prozesse sowie Wachstums- und Lernmöglichkeiten. </a:t>
            </a:r>
          </a:p>
        </p:txBody>
      </p:sp>
      <p:sp>
        <p:nvSpPr>
          <p:cNvPr id="41" name="TextBox 41"/>
          <p:cNvSpPr txBox="1"/>
          <p:nvPr/>
        </p:nvSpPr>
        <p:spPr>
          <a:xfrm>
            <a:off x="14936395" y="4836031"/>
            <a:ext cx="3165413" cy="285445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Benchmarking ist eine weitere wertvolle Technik, die es Unternehmen ermöglicht, ihre Leistung mit Branchenstandards oder bewährten Verfahren zu vergleichen. Dieser Vergleich hilft dabei, Bereiche zu ermitteln, in denen sich das Unternehmen verbessern kann, und fördert so kontinuierliches Wachstum und Entwicklung. </a:t>
            </a:r>
          </a:p>
          <a:p>
            <a:pPr algn="l">
              <a:lnSpc>
                <a:spcPts val="2033"/>
              </a:lnSpc>
            </a:pPr>
            <a:endParaRPr lang="en-US" sz="1800" spc="-53">
              <a:solidFill>
                <a:srgbClr val="FFFFFF"/>
              </a:solidFill>
              <a:latin typeface="Poppins"/>
              <a:ea typeface="Poppins"/>
              <a:cs typeface="Poppins"/>
              <a:sym typeface="Poppins"/>
            </a:endParaRPr>
          </a:p>
        </p:txBody>
      </p:sp>
      <p:sp>
        <p:nvSpPr>
          <p:cNvPr id="42" name="TextBox 42"/>
          <p:cNvSpPr txBox="1"/>
          <p:nvPr/>
        </p:nvSpPr>
        <p:spPr>
          <a:xfrm>
            <a:off x="3882182" y="1390635"/>
            <a:ext cx="10523637" cy="342265"/>
          </a:xfrm>
          <a:prstGeom prst="rect">
            <a:avLst/>
          </a:prstGeom>
        </p:spPr>
        <p:txBody>
          <a:bodyPr lIns="0" tIns="0" rIns="0" bIns="0" rtlCol="0" anchor="t">
            <a:spAutoFit/>
          </a:bodyPr>
          <a:lstStyle/>
          <a:p>
            <a:pPr algn="ctr">
              <a:lnSpc>
                <a:spcPts val="2659"/>
              </a:lnSpc>
              <a:spcBef>
                <a:spcPct val="0"/>
              </a:spcBef>
            </a:pPr>
            <a:r>
              <a:rPr lang="en-US" sz="1899">
                <a:solidFill>
                  <a:srgbClr val="000000"/>
                </a:solidFill>
                <a:latin typeface="Poppins"/>
                <a:ea typeface="Poppins"/>
                <a:cs typeface="Poppins"/>
                <a:sym typeface="Poppins"/>
              </a:rPr>
              <a:t>Um die Leistung genau zu bewerten, wird eine Vielzahl von Methoden und Instrumenten eingesetzt.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11534" y="422154"/>
            <a:ext cx="11864931"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4.3 Unternehmen nutzen KI zur Leistungssteigerung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480355" y="3277723"/>
            <a:ext cx="6126071" cy="5980577"/>
          </a:xfrm>
          <a:custGeom>
            <a:avLst/>
            <a:gdLst/>
            <a:ahLst/>
            <a:cxnLst/>
            <a:rect l="l" t="t" r="r" b="b"/>
            <a:pathLst>
              <a:path w="6126071" h="5980577">
                <a:moveTo>
                  <a:pt x="0" y="0"/>
                </a:moveTo>
                <a:lnTo>
                  <a:pt x="6126072" y="0"/>
                </a:lnTo>
                <a:lnTo>
                  <a:pt x="6126072" y="5980577"/>
                </a:lnTo>
                <a:lnTo>
                  <a:pt x="0" y="5980577"/>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0" name="Freeform 10"/>
          <p:cNvSpPr/>
          <p:nvPr/>
        </p:nvSpPr>
        <p:spPr>
          <a:xfrm>
            <a:off x="9560087" y="2793805"/>
            <a:ext cx="4697100" cy="3017887"/>
          </a:xfrm>
          <a:custGeom>
            <a:avLst/>
            <a:gdLst/>
            <a:ahLst/>
            <a:cxnLst/>
            <a:rect l="l" t="t" r="r" b="b"/>
            <a:pathLst>
              <a:path w="4697100" h="3017887">
                <a:moveTo>
                  <a:pt x="0" y="0"/>
                </a:moveTo>
                <a:lnTo>
                  <a:pt x="4697100" y="0"/>
                </a:lnTo>
                <a:lnTo>
                  <a:pt x="4697100" y="3017887"/>
                </a:lnTo>
                <a:lnTo>
                  <a:pt x="0" y="3017887"/>
                </a:lnTo>
                <a:lnTo>
                  <a:pt x="0" y="0"/>
                </a:lnTo>
                <a:close/>
              </a:path>
            </a:pathLst>
          </a:custGeom>
          <a:blipFill>
            <a:blip r:embed="rId5"/>
            <a:stretch>
              <a:fillRect/>
            </a:stretch>
          </a:blipFill>
          <a:ln w="9525" cap="sq">
            <a:solidFill>
              <a:srgbClr val="000000"/>
            </a:solidFill>
            <a:prstDash val="solid"/>
            <a:miter/>
          </a:ln>
        </p:spPr>
        <p:txBody>
          <a:bodyPr/>
          <a:lstStyle/>
          <a:p>
            <a:endParaRPr lang="de-DE"/>
          </a:p>
        </p:txBody>
      </p:sp>
      <p:sp>
        <p:nvSpPr>
          <p:cNvPr id="11" name="Freeform 11"/>
          <p:cNvSpPr/>
          <p:nvPr/>
        </p:nvSpPr>
        <p:spPr>
          <a:xfrm>
            <a:off x="9560087" y="6825236"/>
            <a:ext cx="6402800" cy="2433064"/>
          </a:xfrm>
          <a:custGeom>
            <a:avLst/>
            <a:gdLst/>
            <a:ahLst/>
            <a:cxnLst/>
            <a:rect l="l" t="t" r="r" b="b"/>
            <a:pathLst>
              <a:path w="6402800" h="2433064">
                <a:moveTo>
                  <a:pt x="0" y="0"/>
                </a:moveTo>
                <a:lnTo>
                  <a:pt x="6402800" y="0"/>
                </a:lnTo>
                <a:lnTo>
                  <a:pt x="6402800" y="2433064"/>
                </a:lnTo>
                <a:lnTo>
                  <a:pt x="0" y="2433064"/>
                </a:lnTo>
                <a:lnTo>
                  <a:pt x="0" y="0"/>
                </a:lnTo>
                <a:close/>
              </a:path>
            </a:pathLst>
          </a:custGeom>
          <a:blipFill>
            <a:blip r:embed="rId6"/>
            <a:stretch>
              <a:fillRect/>
            </a:stretch>
          </a:blipFill>
          <a:ln w="9525" cap="sq">
            <a:solidFill>
              <a:srgbClr val="000000"/>
            </a:solidFill>
            <a:prstDash val="solid"/>
            <a:miter/>
          </a:ln>
        </p:spPr>
        <p:txBody>
          <a:bodyPr/>
          <a:lstStyle/>
          <a:p>
            <a:endParaRPr lang="de-DE"/>
          </a:p>
        </p:txBody>
      </p:sp>
      <p:sp>
        <p:nvSpPr>
          <p:cNvPr id="12" name="TextBox 12"/>
          <p:cNvSpPr txBox="1"/>
          <p:nvPr/>
        </p:nvSpPr>
        <p:spPr>
          <a:xfrm>
            <a:off x="480355" y="1535362"/>
            <a:ext cx="8008522" cy="1526059"/>
          </a:xfrm>
          <a:prstGeom prst="rect">
            <a:avLst/>
          </a:prstGeom>
        </p:spPr>
        <p:txBody>
          <a:bodyPr lIns="0" tIns="0" rIns="0" bIns="0" rtlCol="0" anchor="t">
            <a:spAutoFit/>
          </a:bodyPr>
          <a:lstStyle/>
          <a:p>
            <a:pPr algn="l">
              <a:lnSpc>
                <a:spcPts val="1709"/>
              </a:lnSpc>
            </a:pPr>
            <a:r>
              <a:rPr lang="en-US" sz="1500" dirty="0" err="1">
                <a:solidFill>
                  <a:srgbClr val="002C47"/>
                </a:solidFill>
                <a:latin typeface="Poppins"/>
                <a:ea typeface="Poppins"/>
                <a:cs typeface="Poppins"/>
                <a:sym typeface="Poppins"/>
              </a:rPr>
              <a:t>Künstliche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Intelligenz</a:t>
            </a:r>
            <a:r>
              <a:rPr lang="en-US" sz="1500" dirty="0">
                <a:solidFill>
                  <a:srgbClr val="002C47"/>
                </a:solidFill>
                <a:latin typeface="Poppins"/>
                <a:ea typeface="Poppins"/>
                <a:cs typeface="Poppins"/>
                <a:sym typeface="Poppins"/>
              </a:rPr>
              <a:t> (KI) </a:t>
            </a:r>
            <a:r>
              <a:rPr lang="en-US" sz="1500" dirty="0" err="1">
                <a:solidFill>
                  <a:srgbClr val="002C47"/>
                </a:solidFill>
                <a:latin typeface="Poppins"/>
                <a:ea typeface="Poppins"/>
                <a:cs typeface="Poppins"/>
                <a:sym typeface="Poppins"/>
              </a:rPr>
              <a:t>beeinflusst</a:t>
            </a:r>
            <a:r>
              <a:rPr lang="en-US" sz="1500" dirty="0">
                <a:solidFill>
                  <a:srgbClr val="002C47"/>
                </a:solidFill>
                <a:latin typeface="Poppins"/>
                <a:ea typeface="Poppins"/>
                <a:cs typeface="Poppins"/>
                <a:sym typeface="Poppins"/>
              </a:rPr>
              <a:t> die Art und Weise, </a:t>
            </a:r>
            <a:r>
              <a:rPr lang="en-US" sz="1500" dirty="0" err="1">
                <a:solidFill>
                  <a:srgbClr val="002C47"/>
                </a:solidFill>
                <a:latin typeface="Poppins"/>
                <a:ea typeface="Poppins"/>
                <a:cs typeface="Poppins"/>
                <a:sym typeface="Poppins"/>
              </a:rPr>
              <a:t>wie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Unternehmen</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Leistung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ihrer</a:t>
            </a:r>
            <a:r>
              <a:rPr lang="en-US" sz="1500" dirty="0">
                <a:solidFill>
                  <a:srgbClr val="002C47"/>
                </a:solidFill>
                <a:latin typeface="Poppins"/>
                <a:ea typeface="Poppins"/>
                <a:cs typeface="Poppins"/>
                <a:sym typeface="Poppins"/>
              </a:rPr>
              <a:t> Mitarbeiter </a:t>
            </a:r>
            <a:r>
              <a:rPr lang="en-US" sz="1500" dirty="0" err="1">
                <a:solidFill>
                  <a:srgbClr val="002C47"/>
                </a:solidFill>
                <a:latin typeface="Poppins"/>
                <a:ea typeface="Poppins"/>
                <a:cs typeface="Poppins"/>
                <a:sym typeface="Poppins"/>
              </a:rPr>
              <a:t>messen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vorhersagen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indem</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fortschrittliche</a:t>
            </a:r>
            <a:r>
              <a:rPr lang="en-US" sz="1500" dirty="0">
                <a:solidFill>
                  <a:srgbClr val="002C47"/>
                </a:solidFill>
                <a:latin typeface="Poppins"/>
                <a:ea typeface="Poppins"/>
                <a:cs typeface="Poppins"/>
                <a:sym typeface="Poppins"/>
              </a:rPr>
              <a:t> Tools und </a:t>
            </a:r>
            <a:r>
              <a:rPr lang="en-US" sz="1500" dirty="0" err="1">
                <a:solidFill>
                  <a:srgbClr val="002C47"/>
                </a:solidFill>
                <a:latin typeface="Poppins"/>
                <a:ea typeface="Poppins"/>
                <a:cs typeface="Poppins"/>
                <a:sym typeface="Poppins"/>
              </a:rPr>
              <a:t>Techniken</a:t>
            </a:r>
            <a:r>
              <a:rPr lang="en-US" sz="1500" dirty="0">
                <a:solidFill>
                  <a:srgbClr val="002C47"/>
                </a:solidFill>
                <a:latin typeface="Poppins"/>
                <a:ea typeface="Poppins"/>
                <a:cs typeface="Poppins"/>
                <a:sym typeface="Poppins"/>
              </a:rPr>
              <a:t> für </a:t>
            </a:r>
            <a:r>
              <a:rPr lang="en-US" sz="1500" dirty="0" err="1">
                <a:solidFill>
                  <a:srgbClr val="002C47"/>
                </a:solidFill>
                <a:latin typeface="Poppins"/>
                <a:ea typeface="Poppins"/>
                <a:cs typeface="Poppins"/>
                <a:sym typeface="Poppins"/>
              </a:rPr>
              <a:t>genauere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objektivere</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zeitnahe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Bewertungen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bereitstellt</a:t>
            </a:r>
            <a:r>
              <a:rPr lang="en-US" sz="1500" dirty="0">
                <a:solidFill>
                  <a:srgbClr val="002C47"/>
                </a:solidFill>
                <a:latin typeface="Poppins"/>
                <a:ea typeface="Poppins"/>
                <a:cs typeface="Poppins"/>
                <a:sym typeface="Poppins"/>
              </a:rPr>
              <a:t>. </a:t>
            </a:r>
          </a:p>
          <a:p>
            <a:pPr algn="l">
              <a:lnSpc>
                <a:spcPts val="1709"/>
              </a:lnSpc>
            </a:pPr>
            <a:endParaRPr lang="en-US" sz="1500" dirty="0">
              <a:solidFill>
                <a:srgbClr val="002C47"/>
              </a:solidFill>
              <a:latin typeface="Poppins"/>
              <a:ea typeface="Poppins"/>
              <a:cs typeface="Poppins"/>
              <a:sym typeface="Poppins"/>
            </a:endParaRPr>
          </a:p>
          <a:p>
            <a:pPr algn="l">
              <a:lnSpc>
                <a:spcPts val="1709"/>
              </a:lnSpc>
              <a:spcBef>
                <a:spcPct val="0"/>
              </a:spcBef>
            </a:pPr>
            <a:r>
              <a:rPr lang="en-US" sz="1500" b="1" dirty="0">
                <a:solidFill>
                  <a:srgbClr val="002C47"/>
                </a:solidFill>
                <a:latin typeface="Poppins Bold"/>
                <a:ea typeface="Poppins Bold"/>
                <a:cs typeface="Poppins Bold"/>
                <a:sym typeface="Poppins Bold"/>
              </a:rPr>
              <a:t>15Five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typisches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Beispiel</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dafür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wie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künstliche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Intelligenz</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Verbesserung</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betrieblichen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Leistung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eingesetzt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werden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kann</a:t>
            </a:r>
            <a:r>
              <a:rPr lang="en-US" sz="1500" dirty="0">
                <a:solidFill>
                  <a:srgbClr val="002C47"/>
                </a:solidFill>
                <a:latin typeface="Poppins"/>
                <a:ea typeface="Poppins"/>
                <a:cs typeface="Poppins"/>
                <a:sym typeface="Poppins"/>
              </a:rPr>
              <a:t>. </a:t>
            </a:r>
            <a:r>
              <a:rPr lang="en-US" sz="1500" dirty="0">
                <a:latin typeface="Poppins"/>
                <a:ea typeface="Poppins"/>
                <a:cs typeface="Poppins"/>
                <a:sym typeface="Poppins"/>
              </a:rPr>
              <a:t>Es </a:t>
            </a:r>
            <a:r>
              <a:rPr lang="en-US" sz="1500" dirty="0" err="1">
                <a:latin typeface="Poppins"/>
                <a:ea typeface="Poppins"/>
                <a:cs typeface="Poppins"/>
                <a:sym typeface="Poppins"/>
              </a:rPr>
              <a:t>hilft</a:t>
            </a:r>
            <a:r>
              <a:rPr lang="en-US" sz="1500" dirty="0">
                <a:latin typeface="Poppins"/>
                <a:ea typeface="Poppins"/>
                <a:cs typeface="Poppins"/>
                <a:sym typeface="Poppins"/>
              </a:rPr>
              <a:t> </a:t>
            </a:r>
            <a:r>
              <a:rPr lang="en-US" sz="1500" dirty="0" err="1">
                <a:solidFill>
                  <a:srgbClr val="002C47"/>
                </a:solidFill>
                <a:latin typeface="Poppins"/>
                <a:ea typeface="Poppins"/>
                <a:cs typeface="Poppins"/>
                <a:sym typeface="Poppins"/>
              </a:rPr>
              <a:t>dabei</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Bewertungen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schreiben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oder</a:t>
            </a:r>
            <a:r>
              <a:rPr lang="en-US" sz="1500" dirty="0">
                <a:solidFill>
                  <a:srgbClr val="002C47"/>
                </a:solidFill>
                <a:latin typeface="Poppins"/>
                <a:ea typeface="Poppins"/>
                <a:cs typeface="Poppins"/>
                <a:sym typeface="Poppins"/>
              </a:rPr>
              <a:t> 1:1-Gespräche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Teammitgliedern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vorzubereiten</a:t>
            </a:r>
            <a:r>
              <a:rPr lang="en-US" sz="1500" dirty="0">
                <a:solidFill>
                  <a:srgbClr val="002C47"/>
                </a:solidFill>
                <a:latin typeface="Poppins"/>
                <a:ea typeface="Poppins"/>
                <a:cs typeface="Poppins"/>
                <a:sym typeface="Poppins"/>
              </a:rPr>
              <a:t>. </a:t>
            </a:r>
          </a:p>
        </p:txBody>
      </p:sp>
      <p:sp>
        <p:nvSpPr>
          <p:cNvPr id="13" name="TextBox 13"/>
          <p:cNvSpPr txBox="1"/>
          <p:nvPr/>
        </p:nvSpPr>
        <p:spPr>
          <a:xfrm>
            <a:off x="9560087" y="1535362"/>
            <a:ext cx="7212214" cy="1308050"/>
          </a:xfrm>
          <a:prstGeom prst="rect">
            <a:avLst/>
          </a:prstGeom>
        </p:spPr>
        <p:txBody>
          <a:bodyPr lIns="0" tIns="0" rIns="0" bIns="0" rtlCol="0" anchor="t">
            <a:spAutoFit/>
          </a:bodyPr>
          <a:lstStyle/>
          <a:p>
            <a:pPr algn="l">
              <a:lnSpc>
                <a:spcPts val="1709"/>
              </a:lnSpc>
            </a:pPr>
            <a:r>
              <a:rPr lang="en-US" sz="1500" b="1" dirty="0" err="1">
                <a:solidFill>
                  <a:srgbClr val="002C47"/>
                </a:solidFill>
                <a:latin typeface="Poppins Bold"/>
                <a:ea typeface="Poppins Bold"/>
                <a:cs typeface="Poppins Bold"/>
                <a:sym typeface="Poppins Bold"/>
              </a:rPr>
              <a:t>Reflektive</a:t>
            </a:r>
            <a:r>
              <a:rPr lang="en-US" sz="1500" b="1" dirty="0">
                <a:solidFill>
                  <a:srgbClr val="002C47"/>
                </a:solidFill>
                <a:latin typeface="Poppins Bold"/>
                <a:ea typeface="Poppins Bold"/>
                <a:cs typeface="Poppins Bold"/>
                <a:sym typeface="Poppins Bold"/>
              </a:rPr>
              <a:t> </a:t>
            </a:r>
            <a:r>
              <a:rPr lang="en-US" sz="1500" dirty="0">
                <a:solidFill>
                  <a:srgbClr val="002C47"/>
                </a:solidFill>
                <a:latin typeface="Poppins"/>
                <a:ea typeface="Poppins"/>
                <a:cs typeface="Poppins"/>
                <a:sym typeface="Poppins"/>
              </a:rPr>
              <a:t>(https://www.reflektive.com/), das </a:t>
            </a:r>
            <a:r>
              <a:rPr lang="en-US" sz="1500" dirty="0" err="1">
                <a:solidFill>
                  <a:srgbClr val="002C47"/>
                </a:solidFill>
                <a:latin typeface="Poppins"/>
                <a:ea typeface="Poppins"/>
                <a:cs typeface="Poppins"/>
                <a:sym typeface="Poppins"/>
              </a:rPr>
              <a:t>ebenfalls</a:t>
            </a:r>
            <a:r>
              <a:rPr lang="en-US" sz="1500" dirty="0">
                <a:solidFill>
                  <a:srgbClr val="002C47"/>
                </a:solidFill>
                <a:latin typeface="Poppins"/>
                <a:ea typeface="Poppins"/>
                <a:cs typeface="Poppins"/>
                <a:sym typeface="Poppins"/>
              </a:rPr>
              <a:t> auf </a:t>
            </a:r>
            <a:r>
              <a:rPr lang="en-US" sz="1500" dirty="0" err="1">
                <a:solidFill>
                  <a:srgbClr val="002C47"/>
                </a:solidFill>
                <a:latin typeface="Poppins"/>
                <a:ea typeface="Poppins"/>
                <a:cs typeface="Poppins"/>
                <a:sym typeface="Poppins"/>
              </a:rPr>
              <a:t>kontinuierliches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Leistungsmanagement</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Echtzeit</a:t>
            </a:r>
            <a:r>
              <a:rPr lang="en-US" sz="1500" dirty="0">
                <a:solidFill>
                  <a:srgbClr val="002C47"/>
                </a:solidFill>
                <a:latin typeface="Poppins"/>
                <a:ea typeface="Poppins"/>
                <a:cs typeface="Poppins"/>
                <a:sym typeface="Poppins"/>
              </a:rPr>
              <a:t>-Feedback </a:t>
            </a:r>
            <a:r>
              <a:rPr lang="en-US" sz="1500" dirty="0" err="1">
                <a:solidFill>
                  <a:srgbClr val="002C47"/>
                </a:solidFill>
                <a:latin typeface="Poppins"/>
                <a:ea typeface="Poppins"/>
                <a:cs typeface="Poppins"/>
                <a:sym typeface="Poppins"/>
              </a:rPr>
              <a:t>setzt</a:t>
            </a:r>
            <a:r>
              <a:rPr lang="en-US" sz="1500" dirty="0">
                <a:solidFill>
                  <a:srgbClr val="002C47"/>
                </a:solidFill>
                <a:latin typeface="Poppins"/>
                <a:ea typeface="Poppins"/>
                <a:cs typeface="Poppins"/>
                <a:sym typeface="Poppins"/>
              </a:rPr>
              <a:t>. Auch </a:t>
            </a:r>
            <a:r>
              <a:rPr lang="en-US" sz="1500" dirty="0" err="1">
                <a:latin typeface="Poppins"/>
                <a:ea typeface="Poppins"/>
                <a:cs typeface="Poppins"/>
                <a:sym typeface="Poppins"/>
              </a:rPr>
              <a:t>sie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bieten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Unterstützung</a:t>
            </a:r>
            <a:r>
              <a:rPr lang="en-US" sz="1500" dirty="0">
                <a:solidFill>
                  <a:srgbClr val="002C47"/>
                </a:solidFill>
                <a:latin typeface="Poppins"/>
                <a:ea typeface="Poppins"/>
                <a:cs typeface="Poppins"/>
                <a:sym typeface="Poppins"/>
              </a:rPr>
              <a:t> für 1:1-Gespräche an. Es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nicht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ganz</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klar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welche</a:t>
            </a:r>
            <a:r>
              <a:rPr lang="en-US" sz="1500" dirty="0">
                <a:solidFill>
                  <a:srgbClr val="002C47"/>
                </a:solidFill>
                <a:latin typeface="Poppins"/>
                <a:ea typeface="Poppins"/>
                <a:cs typeface="Poppins"/>
                <a:sym typeface="Poppins"/>
              </a:rPr>
              <a:t> Manager </a:t>
            </a:r>
            <a:r>
              <a:rPr lang="en-US" sz="1500" dirty="0" err="1">
                <a:solidFill>
                  <a:srgbClr val="002C47"/>
                </a:solidFill>
                <a:latin typeface="Poppins"/>
                <a:ea typeface="Poppins"/>
                <a:cs typeface="Poppins"/>
                <a:sym typeface="Poppins"/>
              </a:rPr>
              <a:t>Fragen</a:t>
            </a:r>
            <a:r>
              <a:rPr lang="en-US" sz="1500" dirty="0">
                <a:solidFill>
                  <a:srgbClr val="002C47"/>
                </a:solidFill>
                <a:latin typeface="Poppins"/>
                <a:ea typeface="Poppins"/>
                <a:cs typeface="Poppins"/>
                <a:sym typeface="Poppins"/>
              </a:rPr>
              <a:t> für </a:t>
            </a:r>
            <a:r>
              <a:rPr lang="en-US" sz="1500" dirty="0" err="1">
                <a:solidFill>
                  <a:srgbClr val="002C47"/>
                </a:solidFill>
                <a:latin typeface="Poppins"/>
                <a:ea typeface="Poppins"/>
                <a:cs typeface="Poppins"/>
                <a:sym typeface="Poppins"/>
              </a:rPr>
              <a:t>Interaktionen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benötigen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aber</a:t>
            </a:r>
            <a:r>
              <a:rPr lang="en-US" sz="1500" dirty="0">
                <a:solidFill>
                  <a:srgbClr val="002C47"/>
                </a:solidFill>
                <a:latin typeface="Poppins"/>
                <a:ea typeface="Poppins"/>
                <a:cs typeface="Poppins"/>
                <a:sym typeface="Poppins"/>
              </a:rPr>
              <a:t> es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sicherlich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hilfreich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einige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Fragen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Unterstützung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haben</a:t>
            </a:r>
            <a:r>
              <a:rPr lang="en-US" sz="1500" dirty="0">
                <a:solidFill>
                  <a:srgbClr val="002C47"/>
                </a:solidFill>
                <a:latin typeface="Poppins"/>
                <a:ea typeface="Poppins"/>
                <a:cs typeface="Poppins"/>
                <a:sym typeface="Poppins"/>
              </a:rPr>
              <a:t>. </a:t>
            </a:r>
          </a:p>
          <a:p>
            <a:pPr algn="l">
              <a:lnSpc>
                <a:spcPts val="1709"/>
              </a:lnSpc>
              <a:spcBef>
                <a:spcPct val="0"/>
              </a:spcBef>
            </a:pPr>
            <a:endParaRPr lang="en-US" sz="1500" dirty="0">
              <a:solidFill>
                <a:srgbClr val="002C47"/>
              </a:solidFill>
              <a:latin typeface="Poppins"/>
              <a:ea typeface="Poppins"/>
              <a:cs typeface="Poppins"/>
              <a:sym typeface="Poppins"/>
            </a:endParaRPr>
          </a:p>
        </p:txBody>
      </p:sp>
      <p:sp>
        <p:nvSpPr>
          <p:cNvPr id="14" name="TextBox 14"/>
          <p:cNvSpPr txBox="1"/>
          <p:nvPr/>
        </p:nvSpPr>
        <p:spPr>
          <a:xfrm>
            <a:off x="9560087" y="6087238"/>
            <a:ext cx="7212214" cy="649605"/>
          </a:xfrm>
          <a:prstGeom prst="rect">
            <a:avLst/>
          </a:prstGeom>
        </p:spPr>
        <p:txBody>
          <a:bodyPr lIns="0" tIns="0" rIns="0" bIns="0" rtlCol="0" anchor="t">
            <a:spAutoFit/>
          </a:bodyPr>
          <a:lstStyle/>
          <a:p>
            <a:pPr algn="l">
              <a:lnSpc>
                <a:spcPts val="1709"/>
              </a:lnSpc>
              <a:spcBef>
                <a:spcPct val="0"/>
              </a:spcBef>
            </a:pPr>
            <a:r>
              <a:rPr lang="en-US" sz="1500" b="1">
                <a:solidFill>
                  <a:srgbClr val="002C47"/>
                </a:solidFill>
                <a:latin typeface="Poppins Bold"/>
                <a:ea typeface="Poppins Bold"/>
                <a:cs typeface="Poppins Bold"/>
                <a:sym typeface="Poppins Bold"/>
              </a:rPr>
              <a:t>Betterworks </a:t>
            </a:r>
            <a:r>
              <a:rPr lang="en-US" sz="1500">
                <a:solidFill>
                  <a:srgbClr val="002C47"/>
                </a:solidFill>
                <a:latin typeface="Poppins"/>
                <a:ea typeface="Poppins"/>
                <a:cs typeface="Poppins"/>
                <a:sym typeface="Poppins"/>
              </a:rPr>
              <a:t>nutzt KI, um Unternehmen in verschiedenen Bereichen zu unterstützen. Sie helfen beispielsweise bei der Erstellung von Zielen oder der Verbesserung von Leistungsbewertungen.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5" name="Group 5"/>
          <p:cNvGrpSpPr/>
          <p:nvPr/>
        </p:nvGrpSpPr>
        <p:grpSpPr>
          <a:xfrm>
            <a:off x="-1352432" y="9997450"/>
            <a:ext cx="20973813" cy="734301"/>
            <a:chOff x="0" y="0"/>
            <a:chExt cx="11607985" cy="406400"/>
          </a:xfrm>
        </p:grpSpPr>
        <p:sp>
          <p:nvSpPr>
            <p:cNvPr id="6" name="Freeform 6"/>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7" name="TextBox 7"/>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00650" y="1291987"/>
            <a:ext cx="8489621" cy="2296059"/>
            <a:chOff x="0" y="0"/>
            <a:chExt cx="2235950" cy="604723"/>
          </a:xfrm>
        </p:grpSpPr>
        <p:sp>
          <p:nvSpPr>
            <p:cNvPr id="9" name="Freeform 9"/>
            <p:cNvSpPr/>
            <p:nvPr/>
          </p:nvSpPr>
          <p:spPr>
            <a:xfrm>
              <a:off x="0" y="0"/>
              <a:ext cx="2235950" cy="604723"/>
            </a:xfrm>
            <a:custGeom>
              <a:avLst/>
              <a:gdLst/>
              <a:ahLst/>
              <a:cxnLst/>
              <a:rect l="l" t="t" r="r" b="b"/>
              <a:pathLst>
                <a:path w="2235950" h="604723">
                  <a:moveTo>
                    <a:pt x="46508" y="0"/>
                  </a:moveTo>
                  <a:lnTo>
                    <a:pt x="2189441" y="0"/>
                  </a:lnTo>
                  <a:cubicBezTo>
                    <a:pt x="2201776" y="0"/>
                    <a:pt x="2213606" y="4900"/>
                    <a:pt x="2222328" y="13622"/>
                  </a:cubicBezTo>
                  <a:cubicBezTo>
                    <a:pt x="2231050" y="22344"/>
                    <a:pt x="2235950" y="34174"/>
                    <a:pt x="2235950" y="46508"/>
                  </a:cubicBezTo>
                  <a:lnTo>
                    <a:pt x="2235950" y="558215"/>
                  </a:lnTo>
                  <a:cubicBezTo>
                    <a:pt x="2235950" y="583901"/>
                    <a:pt x="2215127" y="604723"/>
                    <a:pt x="2189441" y="604723"/>
                  </a:cubicBezTo>
                  <a:lnTo>
                    <a:pt x="46508" y="604723"/>
                  </a:lnTo>
                  <a:cubicBezTo>
                    <a:pt x="20822" y="604723"/>
                    <a:pt x="0" y="583901"/>
                    <a:pt x="0" y="558215"/>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0" name="TextBox 10"/>
            <p:cNvSpPr txBox="1"/>
            <p:nvPr/>
          </p:nvSpPr>
          <p:spPr>
            <a:xfrm>
              <a:off x="0" y="-57150"/>
              <a:ext cx="2235950" cy="66187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60559" y="3894304"/>
            <a:ext cx="8530362" cy="2675890"/>
          </a:xfrm>
          <a:prstGeom prst="rect">
            <a:avLst/>
          </a:prstGeom>
        </p:spPr>
        <p:txBody>
          <a:bodyPr lIns="0" tIns="0" rIns="0" bIns="0" rtlCol="0" anchor="t">
            <a:spAutoFit/>
          </a:bodyPr>
          <a:lstStyle/>
          <a:p>
            <a:pPr algn="l">
              <a:lnSpc>
                <a:spcPts val="2659"/>
              </a:lnSpc>
            </a:pPr>
            <a:r>
              <a:rPr lang="en-US" sz="1899" b="1">
                <a:solidFill>
                  <a:srgbClr val="002C47"/>
                </a:solidFill>
                <a:latin typeface="Poppins Bold"/>
                <a:ea typeface="Poppins Bold"/>
                <a:cs typeface="Poppins Bold"/>
                <a:sym typeface="Poppins Bold"/>
              </a:rPr>
              <a:t>Effektivität </a:t>
            </a:r>
            <a:r>
              <a:rPr lang="en-US" sz="1899">
                <a:solidFill>
                  <a:srgbClr val="002C47"/>
                </a:solidFill>
                <a:latin typeface="Poppins"/>
                <a:ea typeface="Poppins"/>
                <a:cs typeface="Poppins"/>
                <a:sym typeface="Poppins"/>
              </a:rPr>
              <a:t>bedeutet "die richtigen Dinge tun". Sie konzentriert sich auf das Ergebnis und misst das Ausmaß, in dem die Ziele erreicht werden. Ein effektiver Prozess liefert die gewünschten Ergebnisse, unabhängig von den eingesetzten Ressourcen. </a:t>
            </a:r>
          </a:p>
          <a:p>
            <a:pPr algn="l">
              <a:lnSpc>
                <a:spcPts val="2659"/>
              </a:lnSpc>
              <a:spcBef>
                <a:spcPct val="0"/>
              </a:spcBef>
            </a:pPr>
            <a:r>
              <a:rPr lang="en-US" sz="1899" b="1">
                <a:solidFill>
                  <a:srgbClr val="002C47"/>
                </a:solidFill>
                <a:latin typeface="Poppins Bold"/>
                <a:ea typeface="Poppins Bold"/>
                <a:cs typeface="Poppins Bold"/>
                <a:sym typeface="Poppins Bold"/>
              </a:rPr>
              <a:t>Sowohl Effizienz als auch Effektivität </a:t>
            </a:r>
            <a:r>
              <a:rPr lang="en-US" sz="1899">
                <a:solidFill>
                  <a:srgbClr val="002C47"/>
                </a:solidFill>
                <a:latin typeface="Poppins"/>
                <a:ea typeface="Poppins"/>
                <a:cs typeface="Poppins"/>
                <a:sym typeface="Poppins"/>
              </a:rPr>
              <a:t>sind wichtige Elemente für den Erfolg einer Organisation. Während die Effizienz dafür sorgt, dass Ressourcen nicht verschwendet werden, gewährleistet die Effektivität, dass die Ziele und Vorgaben erreicht werden. Ein Gleichgewicht zwischen beiden ist der Schlüssel zu optimaler Leistung. </a:t>
            </a:r>
          </a:p>
        </p:txBody>
      </p:sp>
      <p:sp>
        <p:nvSpPr>
          <p:cNvPr id="12" name="TextBox 12"/>
          <p:cNvSpPr txBox="1"/>
          <p:nvPr/>
        </p:nvSpPr>
        <p:spPr>
          <a:xfrm>
            <a:off x="360559" y="6770219"/>
            <a:ext cx="8169803" cy="2675890"/>
          </a:xfrm>
          <a:prstGeom prst="rect">
            <a:avLst/>
          </a:prstGeom>
        </p:spPr>
        <p:txBody>
          <a:bodyPr lIns="0" tIns="0" rIns="0" bIns="0" rtlCol="0" anchor="t">
            <a:spAutoFit/>
          </a:bodyPr>
          <a:lstStyle/>
          <a:p>
            <a:pPr algn="l">
              <a:lnSpc>
                <a:spcPts val="2659"/>
              </a:lnSpc>
            </a:pPr>
            <a:endParaRPr/>
          </a:p>
          <a:p>
            <a:pPr algn="l">
              <a:lnSpc>
                <a:spcPts val="2659"/>
              </a:lnSpc>
            </a:pPr>
            <a:r>
              <a:rPr lang="en-US" sz="1899" b="1">
                <a:solidFill>
                  <a:srgbClr val="002C47"/>
                </a:solidFill>
                <a:latin typeface="Poppins Bold"/>
                <a:ea typeface="Poppins Bold"/>
                <a:cs typeface="Poppins Bold"/>
                <a:sym typeface="Poppins Bold"/>
              </a:rPr>
              <a:t>Effizienz am Arbeitsplatz </a:t>
            </a:r>
            <a:r>
              <a:rPr lang="en-US" sz="1899">
                <a:solidFill>
                  <a:srgbClr val="002C47"/>
                </a:solidFill>
                <a:latin typeface="Poppins"/>
                <a:ea typeface="Poppins"/>
                <a:cs typeface="Poppins"/>
                <a:sym typeface="Poppins"/>
              </a:rPr>
              <a:t>bezieht sich auf die Fähigkeit, eine Aufgabe oder ein Ziel mit dem geringsten Aufwand an Ressourcen, Zeit und Mühe zu erreichen. Sie ist ein Maß dafür, wie gut die Ressourcen genutzt werden, um die gewünschten Ergebnisse mit minimaler Verschwendung zu erreichen. Effiziente Organisationen können mit weniger Input einen höheren Output erzielen, was zu besserer Rentabilität und Nachhaltigkeit führt. </a:t>
            </a:r>
          </a:p>
          <a:p>
            <a:pPr algn="l">
              <a:lnSpc>
                <a:spcPts val="2659"/>
              </a:lnSpc>
              <a:spcBef>
                <a:spcPct val="0"/>
              </a:spcBef>
            </a:pPr>
            <a:endParaRPr lang="en-US" sz="1899">
              <a:solidFill>
                <a:srgbClr val="002C47"/>
              </a:solidFill>
              <a:latin typeface="Poppins"/>
              <a:ea typeface="Poppins"/>
              <a:cs typeface="Poppins"/>
              <a:sym typeface="Poppins"/>
            </a:endParaRPr>
          </a:p>
        </p:txBody>
      </p:sp>
      <p:grpSp>
        <p:nvGrpSpPr>
          <p:cNvPr id="13" name="Group 13"/>
          <p:cNvGrpSpPr/>
          <p:nvPr/>
        </p:nvGrpSpPr>
        <p:grpSpPr>
          <a:xfrm>
            <a:off x="200650" y="3657687"/>
            <a:ext cx="8489621" cy="3112532"/>
            <a:chOff x="0" y="0"/>
            <a:chExt cx="2235950" cy="819762"/>
          </a:xfrm>
        </p:grpSpPr>
        <p:sp>
          <p:nvSpPr>
            <p:cNvPr id="14" name="Freeform 14"/>
            <p:cNvSpPr/>
            <p:nvPr/>
          </p:nvSpPr>
          <p:spPr>
            <a:xfrm>
              <a:off x="0" y="0"/>
              <a:ext cx="2235950" cy="819762"/>
            </a:xfrm>
            <a:custGeom>
              <a:avLst/>
              <a:gdLst/>
              <a:ahLst/>
              <a:cxnLst/>
              <a:rect l="l" t="t" r="r" b="b"/>
              <a:pathLst>
                <a:path w="2235950" h="819762">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5" name="TextBox 15"/>
            <p:cNvSpPr txBox="1"/>
            <p:nvPr/>
          </p:nvSpPr>
          <p:spPr>
            <a:xfrm>
              <a:off x="0" y="-57150"/>
              <a:ext cx="2235950" cy="876912"/>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200650" y="6830649"/>
            <a:ext cx="8489621" cy="3112532"/>
            <a:chOff x="0" y="0"/>
            <a:chExt cx="2235950" cy="819762"/>
          </a:xfrm>
        </p:grpSpPr>
        <p:sp>
          <p:nvSpPr>
            <p:cNvPr id="17" name="Freeform 17"/>
            <p:cNvSpPr/>
            <p:nvPr/>
          </p:nvSpPr>
          <p:spPr>
            <a:xfrm>
              <a:off x="0" y="0"/>
              <a:ext cx="2235950" cy="819762"/>
            </a:xfrm>
            <a:custGeom>
              <a:avLst/>
              <a:gdLst/>
              <a:ahLst/>
              <a:cxnLst/>
              <a:rect l="l" t="t" r="r" b="b"/>
              <a:pathLst>
                <a:path w="2235950" h="819762">
                  <a:moveTo>
                    <a:pt x="46508" y="0"/>
                  </a:moveTo>
                  <a:lnTo>
                    <a:pt x="2189441" y="0"/>
                  </a:lnTo>
                  <a:cubicBezTo>
                    <a:pt x="2201776" y="0"/>
                    <a:pt x="2213606" y="4900"/>
                    <a:pt x="2222328" y="13622"/>
                  </a:cubicBezTo>
                  <a:cubicBezTo>
                    <a:pt x="2231050" y="22344"/>
                    <a:pt x="2235950" y="34174"/>
                    <a:pt x="2235950" y="46508"/>
                  </a:cubicBezTo>
                  <a:lnTo>
                    <a:pt x="2235950" y="773253"/>
                  </a:lnTo>
                  <a:cubicBezTo>
                    <a:pt x="2235950" y="798939"/>
                    <a:pt x="2215127" y="819762"/>
                    <a:pt x="2189441" y="819762"/>
                  </a:cubicBezTo>
                  <a:lnTo>
                    <a:pt x="46508" y="819762"/>
                  </a:lnTo>
                  <a:cubicBezTo>
                    <a:pt x="20822" y="819762"/>
                    <a:pt x="0" y="798939"/>
                    <a:pt x="0" y="773253"/>
                  </a:cubicBezTo>
                  <a:lnTo>
                    <a:pt x="0" y="46508"/>
                  </a:lnTo>
                  <a:cubicBezTo>
                    <a:pt x="0" y="20822"/>
                    <a:pt x="20822" y="0"/>
                    <a:pt x="46508"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8" name="TextBox 18"/>
            <p:cNvSpPr txBox="1"/>
            <p:nvPr/>
          </p:nvSpPr>
          <p:spPr>
            <a:xfrm>
              <a:off x="0" y="-57150"/>
              <a:ext cx="2235950" cy="876912"/>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9001038" y="1307882"/>
            <a:ext cx="8752854" cy="8651194"/>
            <a:chOff x="0" y="0"/>
            <a:chExt cx="2305278" cy="2278504"/>
          </a:xfrm>
        </p:grpSpPr>
        <p:sp>
          <p:nvSpPr>
            <p:cNvPr id="20" name="Freeform 20"/>
            <p:cNvSpPr/>
            <p:nvPr/>
          </p:nvSpPr>
          <p:spPr>
            <a:xfrm>
              <a:off x="0" y="0"/>
              <a:ext cx="2305278" cy="2278504"/>
            </a:xfrm>
            <a:custGeom>
              <a:avLst/>
              <a:gdLst/>
              <a:ahLst/>
              <a:cxnLst/>
              <a:rect l="l" t="t" r="r" b="b"/>
              <a:pathLst>
                <a:path w="2305278" h="2278504">
                  <a:moveTo>
                    <a:pt x="45110" y="0"/>
                  </a:moveTo>
                  <a:lnTo>
                    <a:pt x="2260169" y="0"/>
                  </a:lnTo>
                  <a:cubicBezTo>
                    <a:pt x="2285082" y="0"/>
                    <a:pt x="2305278" y="20196"/>
                    <a:pt x="2305278" y="45110"/>
                  </a:cubicBezTo>
                  <a:lnTo>
                    <a:pt x="2305278" y="2233394"/>
                  </a:lnTo>
                  <a:cubicBezTo>
                    <a:pt x="2305278" y="2258308"/>
                    <a:pt x="2285082" y="2278504"/>
                    <a:pt x="2260169" y="2278504"/>
                  </a:cubicBezTo>
                  <a:lnTo>
                    <a:pt x="45110" y="2278504"/>
                  </a:lnTo>
                  <a:cubicBezTo>
                    <a:pt x="20196" y="2278504"/>
                    <a:pt x="0" y="2258308"/>
                    <a:pt x="0" y="2233394"/>
                  </a:cubicBezTo>
                  <a:lnTo>
                    <a:pt x="0" y="45110"/>
                  </a:lnTo>
                  <a:cubicBezTo>
                    <a:pt x="0" y="20196"/>
                    <a:pt x="20196" y="0"/>
                    <a:pt x="45110" y="0"/>
                  </a:cubicBezTo>
                  <a:close/>
                </a:path>
              </a:pathLst>
            </a:custGeom>
            <a:solidFill>
              <a:srgbClr val="000000">
                <a:alpha val="0"/>
              </a:srgbClr>
            </a:solidFill>
            <a:ln w="38100" cap="rnd">
              <a:solidFill>
                <a:srgbClr val="002C47"/>
              </a:solidFill>
              <a:prstDash val="solid"/>
              <a:round/>
            </a:ln>
          </p:spPr>
          <p:txBody>
            <a:bodyPr/>
            <a:lstStyle/>
            <a:p>
              <a:endParaRPr lang="de-DE"/>
            </a:p>
          </p:txBody>
        </p:sp>
        <p:sp>
          <p:nvSpPr>
            <p:cNvPr id="21" name="TextBox 21"/>
            <p:cNvSpPr txBox="1"/>
            <p:nvPr/>
          </p:nvSpPr>
          <p:spPr>
            <a:xfrm>
              <a:off x="0" y="-57150"/>
              <a:ext cx="2305278" cy="2335654"/>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211534" y="422154"/>
            <a:ext cx="11864931"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4.4 Was ist Effizienz? </a:t>
            </a:r>
          </a:p>
        </p:txBody>
      </p:sp>
      <p:sp>
        <p:nvSpPr>
          <p:cNvPr id="23" name="TextBox 23"/>
          <p:cNvSpPr txBox="1"/>
          <p:nvPr/>
        </p:nvSpPr>
        <p:spPr>
          <a:xfrm>
            <a:off x="435775" y="1489638"/>
            <a:ext cx="8169803" cy="1657985"/>
          </a:xfrm>
          <a:prstGeom prst="rect">
            <a:avLst/>
          </a:prstGeom>
        </p:spPr>
        <p:txBody>
          <a:bodyPr lIns="0" tIns="0" rIns="0" bIns="0" rtlCol="0" anchor="t">
            <a:spAutoFit/>
          </a:bodyPr>
          <a:lstStyle/>
          <a:p>
            <a:pPr algn="l">
              <a:lnSpc>
                <a:spcPts val="2519"/>
              </a:lnSpc>
            </a:pPr>
            <a:endParaRPr/>
          </a:p>
          <a:p>
            <a:pPr algn="l">
              <a:lnSpc>
                <a:spcPts val="2659"/>
              </a:lnSpc>
              <a:spcBef>
                <a:spcPct val="0"/>
              </a:spcBef>
            </a:pPr>
            <a:r>
              <a:rPr lang="en-US" sz="1899" b="1">
                <a:solidFill>
                  <a:srgbClr val="002C47"/>
                </a:solidFill>
                <a:latin typeface="Poppins Bold"/>
                <a:ea typeface="Poppins Bold"/>
                <a:cs typeface="Poppins Bold"/>
                <a:sym typeface="Poppins Bold"/>
              </a:rPr>
              <a:t>Effizienz </a:t>
            </a:r>
            <a:r>
              <a:rPr lang="en-US" sz="1899">
                <a:solidFill>
                  <a:srgbClr val="002C47"/>
                </a:solidFill>
                <a:latin typeface="Poppins"/>
                <a:ea typeface="Poppins"/>
                <a:cs typeface="Poppins"/>
                <a:sym typeface="Poppins"/>
              </a:rPr>
              <a:t>bedeutet "die Dinge richtig tun". Sie konzentriert sich auf den Prozess und misst, wie gut die Ressourcen genutzt werden, um Ergebnisse zu erzielen. Ein effizienter Prozess minimiert die Verschwendung und maximiert die Ressourcennutzung. </a:t>
            </a:r>
          </a:p>
        </p:txBody>
      </p:sp>
      <p:sp>
        <p:nvSpPr>
          <p:cNvPr id="24" name="TextBox 24"/>
          <p:cNvSpPr txBox="1"/>
          <p:nvPr/>
        </p:nvSpPr>
        <p:spPr>
          <a:xfrm>
            <a:off x="9392973" y="1335562"/>
            <a:ext cx="8169803" cy="8343265"/>
          </a:xfrm>
          <a:prstGeom prst="rect">
            <a:avLst/>
          </a:prstGeom>
        </p:spPr>
        <p:txBody>
          <a:bodyPr lIns="0" tIns="0" rIns="0" bIns="0" rtlCol="0" anchor="t">
            <a:spAutoFit/>
          </a:bodyPr>
          <a:lstStyle/>
          <a:p>
            <a:pPr algn="l">
              <a:lnSpc>
                <a:spcPts val="2659"/>
              </a:lnSpc>
            </a:pPr>
            <a:r>
              <a:rPr lang="en-US" sz="1899" dirty="0" err="1">
                <a:solidFill>
                  <a:srgbClr val="002C47"/>
                </a:solidFill>
                <a:latin typeface="Poppins"/>
                <a:ea typeface="Poppins"/>
                <a:cs typeface="Poppins"/>
                <a:sym typeface="Poppins"/>
              </a:rPr>
              <a:t>Technologische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Fortschritte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spielen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eine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wichtige</a:t>
            </a:r>
            <a:r>
              <a:rPr lang="en-US" sz="1899" dirty="0">
                <a:solidFill>
                  <a:srgbClr val="002C47"/>
                </a:solidFill>
                <a:latin typeface="Poppins"/>
                <a:ea typeface="Poppins"/>
                <a:cs typeface="Poppins"/>
                <a:sym typeface="Poppins"/>
              </a:rPr>
              <a:t> Rolle </a:t>
            </a:r>
            <a:r>
              <a:rPr lang="en-US" sz="1899" dirty="0" err="1">
                <a:solidFill>
                  <a:srgbClr val="002C47"/>
                </a:solidFill>
                <a:latin typeface="Poppins"/>
                <a:ea typeface="Poppins"/>
                <a:cs typeface="Poppins"/>
                <a:sym typeface="Poppins"/>
              </a:rPr>
              <a:t>bei</a:t>
            </a:r>
            <a:r>
              <a:rPr lang="en-US" sz="1899" dirty="0">
                <a:solidFill>
                  <a:srgbClr val="002C47"/>
                </a:solidFill>
                <a:latin typeface="Poppins"/>
                <a:ea typeface="Poppins"/>
                <a:cs typeface="Poppins"/>
                <a:sym typeface="Poppins"/>
              </a:rPr>
              <a:t> der </a:t>
            </a:r>
            <a:r>
              <a:rPr lang="en-US" sz="1899" dirty="0" err="1">
                <a:solidFill>
                  <a:srgbClr val="002C47"/>
                </a:solidFill>
                <a:latin typeface="Poppins"/>
                <a:ea typeface="Poppins"/>
                <a:cs typeface="Poppins"/>
                <a:sym typeface="Poppins"/>
              </a:rPr>
              <a:t>Steigerung</a:t>
            </a:r>
            <a:r>
              <a:rPr lang="en-US" sz="1899" dirty="0">
                <a:solidFill>
                  <a:srgbClr val="002C47"/>
                </a:solidFill>
                <a:latin typeface="Poppins"/>
                <a:ea typeface="Poppins"/>
                <a:cs typeface="Poppins"/>
                <a:sym typeface="Poppins"/>
              </a:rPr>
              <a:t> der </a:t>
            </a:r>
            <a:r>
              <a:rPr lang="en-US" sz="1899" dirty="0" err="1">
                <a:solidFill>
                  <a:srgbClr val="002C47"/>
                </a:solidFill>
                <a:latin typeface="Poppins"/>
                <a:ea typeface="Poppins"/>
                <a:cs typeface="Poppins"/>
                <a:sym typeface="Poppins"/>
              </a:rPr>
              <a:t>Effizienz</a:t>
            </a:r>
            <a:r>
              <a:rPr lang="en-US" sz="1899" dirty="0">
                <a:solidFill>
                  <a:srgbClr val="002C47"/>
                </a:solidFill>
                <a:latin typeface="Poppins"/>
                <a:ea typeface="Poppins"/>
                <a:cs typeface="Poppins"/>
                <a:sym typeface="Poppins"/>
              </a:rPr>
              <a:t> am </a:t>
            </a:r>
            <a:r>
              <a:rPr lang="en-US" sz="1899" dirty="0" err="1">
                <a:solidFill>
                  <a:srgbClr val="002C47"/>
                </a:solidFill>
                <a:latin typeface="Poppins"/>
                <a:ea typeface="Poppins"/>
                <a:cs typeface="Poppins"/>
                <a:sym typeface="Poppins"/>
              </a:rPr>
              <a:t>Arbeitsplatz</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durch</a:t>
            </a:r>
            <a:r>
              <a:rPr lang="en-US" sz="1899" dirty="0">
                <a:solidFill>
                  <a:srgbClr val="002C47"/>
                </a:solidFill>
                <a:latin typeface="Poppins"/>
                <a:ea typeface="Poppins"/>
                <a:cs typeface="Poppins"/>
                <a:sym typeface="Poppins"/>
              </a:rPr>
              <a:t> die </a:t>
            </a:r>
            <a:r>
              <a:rPr lang="en-US" sz="1899" dirty="0" err="1">
                <a:solidFill>
                  <a:srgbClr val="002C47"/>
                </a:solidFill>
                <a:latin typeface="Poppins"/>
                <a:ea typeface="Poppins"/>
                <a:cs typeface="Poppins"/>
                <a:sym typeface="Poppins"/>
              </a:rPr>
              <a:t>Automatisierung</a:t>
            </a:r>
            <a:r>
              <a:rPr lang="en-US" sz="1899" dirty="0">
                <a:solidFill>
                  <a:srgbClr val="002C47"/>
                </a:solidFill>
                <a:latin typeface="Poppins"/>
                <a:ea typeface="Poppins"/>
                <a:cs typeface="Poppins"/>
                <a:sym typeface="Poppins"/>
              </a:rPr>
              <a:t> von </a:t>
            </a:r>
            <a:r>
              <a:rPr lang="en-US" sz="1899" dirty="0" err="1">
                <a:solidFill>
                  <a:srgbClr val="002C47"/>
                </a:solidFill>
                <a:latin typeface="Poppins"/>
                <a:ea typeface="Poppins"/>
                <a:cs typeface="Poppins"/>
                <a:sym typeface="Poppins"/>
              </a:rPr>
              <a:t>Aufgaben</a:t>
            </a:r>
            <a:r>
              <a:rPr lang="en-US" sz="1899" dirty="0">
                <a:solidFill>
                  <a:srgbClr val="002C47"/>
                </a:solidFill>
                <a:latin typeface="Poppins"/>
                <a:ea typeface="Poppins"/>
                <a:cs typeface="Poppins"/>
                <a:sym typeface="Poppins"/>
              </a:rPr>
              <a:t>, die </a:t>
            </a:r>
            <a:r>
              <a:rPr lang="en-US" sz="1899" dirty="0" err="1">
                <a:solidFill>
                  <a:srgbClr val="002C47"/>
                </a:solidFill>
                <a:latin typeface="Poppins"/>
                <a:ea typeface="Poppins"/>
                <a:cs typeface="Poppins"/>
                <a:sym typeface="Poppins"/>
              </a:rPr>
              <a:t>Rationalisierung</a:t>
            </a:r>
            <a:r>
              <a:rPr lang="en-US" sz="1899" dirty="0">
                <a:solidFill>
                  <a:srgbClr val="002C47"/>
                </a:solidFill>
                <a:latin typeface="Poppins"/>
                <a:ea typeface="Poppins"/>
                <a:cs typeface="Poppins"/>
                <a:sym typeface="Poppins"/>
              </a:rPr>
              <a:t> von </a:t>
            </a:r>
            <a:r>
              <a:rPr lang="en-US" sz="1899" dirty="0" err="1">
                <a:solidFill>
                  <a:srgbClr val="002C47"/>
                </a:solidFill>
                <a:latin typeface="Poppins"/>
                <a:ea typeface="Poppins"/>
                <a:cs typeface="Poppins"/>
                <a:sym typeface="Poppins"/>
              </a:rPr>
              <a:t>Prozessen</a:t>
            </a:r>
            <a:r>
              <a:rPr lang="en-US" sz="1899" dirty="0">
                <a:solidFill>
                  <a:srgbClr val="002C47"/>
                </a:solidFill>
                <a:latin typeface="Poppins"/>
                <a:ea typeface="Poppins"/>
                <a:cs typeface="Poppins"/>
                <a:sym typeface="Poppins"/>
              </a:rPr>
              <a:t> und die </a:t>
            </a:r>
            <a:r>
              <a:rPr lang="en-US" sz="1899" dirty="0" err="1">
                <a:solidFill>
                  <a:srgbClr val="002C47"/>
                </a:solidFill>
                <a:latin typeface="Poppins"/>
                <a:ea typeface="Poppins"/>
                <a:cs typeface="Poppins"/>
                <a:sym typeface="Poppins"/>
              </a:rPr>
              <a:t>Verbesserung</a:t>
            </a:r>
            <a:r>
              <a:rPr lang="en-US" sz="1899" dirty="0">
                <a:solidFill>
                  <a:srgbClr val="002C47"/>
                </a:solidFill>
                <a:latin typeface="Poppins"/>
                <a:ea typeface="Poppins"/>
                <a:cs typeface="Poppins"/>
                <a:sym typeface="Poppins"/>
              </a:rPr>
              <a:t> der </a:t>
            </a:r>
            <a:r>
              <a:rPr lang="en-US" sz="1899" dirty="0" err="1">
                <a:solidFill>
                  <a:srgbClr val="002C47"/>
                </a:solidFill>
                <a:latin typeface="Poppins"/>
                <a:ea typeface="Poppins"/>
                <a:cs typeface="Poppins"/>
                <a:sym typeface="Poppins"/>
              </a:rPr>
              <a:t>Ressourcenzuweisung</a:t>
            </a:r>
            <a:r>
              <a:rPr lang="en-US" sz="1899" dirty="0">
                <a:solidFill>
                  <a:srgbClr val="002C47"/>
                </a:solidFill>
                <a:latin typeface="Poppins"/>
                <a:ea typeface="Poppins"/>
                <a:cs typeface="Poppins"/>
                <a:sym typeface="Poppins"/>
              </a:rPr>
              <a:t>. </a:t>
            </a:r>
            <a:r>
              <a:rPr lang="en-US" sz="1899" b="1" dirty="0">
                <a:solidFill>
                  <a:srgbClr val="002C47"/>
                </a:solidFill>
                <a:latin typeface="Poppins Bold"/>
                <a:ea typeface="Poppins Bold"/>
                <a:cs typeface="Poppins Bold"/>
                <a:sym typeface="Poppins Bold"/>
              </a:rPr>
              <a:t>Die </a:t>
            </a:r>
            <a:r>
              <a:rPr lang="en-US" sz="1899" b="1" dirty="0" err="1">
                <a:solidFill>
                  <a:srgbClr val="002C47"/>
                </a:solidFill>
                <a:latin typeface="Poppins Bold"/>
                <a:ea typeface="Poppins Bold"/>
                <a:cs typeface="Poppins Bold"/>
                <a:sym typeface="Poppins Bold"/>
              </a:rPr>
              <a:t>Automatisierung</a:t>
            </a:r>
            <a:r>
              <a:rPr lang="en-US" sz="1899" b="1" dirty="0">
                <a:solidFill>
                  <a:srgbClr val="002C47"/>
                </a:solidFill>
                <a:latin typeface="Poppins Bold"/>
                <a:ea typeface="Poppins Bold"/>
                <a:cs typeface="Poppins Bold"/>
                <a:sym typeface="Poppins Bold"/>
              </a:rPr>
              <a:t> </a:t>
            </a:r>
            <a:r>
              <a:rPr lang="en-US" sz="1899" dirty="0" err="1">
                <a:solidFill>
                  <a:srgbClr val="002C47"/>
                </a:solidFill>
                <a:latin typeface="Poppins"/>
                <a:ea typeface="Poppins"/>
                <a:cs typeface="Poppins"/>
                <a:sym typeface="Poppins"/>
              </a:rPr>
              <a:t>reduziert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manuelle</a:t>
            </a:r>
            <a:r>
              <a:rPr lang="en-US" sz="1899" dirty="0">
                <a:solidFill>
                  <a:srgbClr val="002C47"/>
                </a:solidFill>
                <a:latin typeface="Poppins"/>
                <a:ea typeface="Poppins"/>
                <a:cs typeface="Poppins"/>
                <a:sym typeface="Poppins"/>
              </a:rPr>
              <a:t> Arbeit und Fehler </a:t>
            </a:r>
            <a:r>
              <a:rPr lang="en-US" sz="1899" dirty="0" err="1">
                <a:solidFill>
                  <a:srgbClr val="002C47"/>
                </a:solidFill>
                <a:latin typeface="Poppins"/>
                <a:ea typeface="Poppins"/>
                <a:cs typeface="Poppins"/>
                <a:sym typeface="Poppins"/>
              </a:rPr>
              <a:t>durch</a:t>
            </a:r>
            <a:r>
              <a:rPr lang="en-US" sz="1899" dirty="0">
                <a:solidFill>
                  <a:srgbClr val="002C47"/>
                </a:solidFill>
                <a:latin typeface="Poppins"/>
                <a:ea typeface="Poppins"/>
                <a:cs typeface="Poppins"/>
                <a:sym typeface="Poppins"/>
              </a:rPr>
              <a:t> den </a:t>
            </a:r>
            <a:r>
              <a:rPr lang="en-US" sz="1899" dirty="0" err="1">
                <a:solidFill>
                  <a:srgbClr val="002C47"/>
                </a:solidFill>
                <a:latin typeface="Poppins"/>
                <a:ea typeface="Poppins"/>
                <a:cs typeface="Poppins"/>
                <a:sym typeface="Poppins"/>
              </a:rPr>
              <a:t>Einsatz</a:t>
            </a:r>
            <a:r>
              <a:rPr lang="en-US" sz="1899" dirty="0">
                <a:solidFill>
                  <a:srgbClr val="002C47"/>
                </a:solidFill>
                <a:latin typeface="Poppins"/>
                <a:ea typeface="Poppins"/>
                <a:cs typeface="Poppins"/>
                <a:sym typeface="Poppins"/>
              </a:rPr>
              <a:t> von Software und </a:t>
            </a:r>
            <a:r>
              <a:rPr lang="en-US" sz="1899" dirty="0" err="1">
                <a:solidFill>
                  <a:srgbClr val="002C47"/>
                </a:solidFill>
                <a:latin typeface="Poppins"/>
                <a:ea typeface="Poppins"/>
                <a:cs typeface="Poppins"/>
                <a:sym typeface="Poppins"/>
              </a:rPr>
              <a:t>Robotern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zur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Ausführung</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sich</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wiederholender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Aufgaben</a:t>
            </a:r>
            <a:r>
              <a:rPr lang="en-US" sz="1899" dirty="0">
                <a:solidFill>
                  <a:srgbClr val="002C47"/>
                </a:solidFill>
                <a:latin typeface="Poppins"/>
                <a:ea typeface="Poppins"/>
                <a:cs typeface="Poppins"/>
                <a:sym typeface="Poppins"/>
              </a:rPr>
              <a:t>. </a:t>
            </a:r>
            <a:r>
              <a:rPr lang="en-US" sz="1899" b="1" dirty="0">
                <a:solidFill>
                  <a:srgbClr val="002C47"/>
                </a:solidFill>
                <a:latin typeface="Poppins Bold"/>
                <a:ea typeface="Poppins Bold"/>
                <a:cs typeface="Poppins Bold"/>
                <a:sym typeface="Poppins Bold"/>
              </a:rPr>
              <a:t>Workflow-Management-Systeme </a:t>
            </a:r>
            <a:r>
              <a:rPr lang="en-US" sz="1899" dirty="0" err="1">
                <a:solidFill>
                  <a:srgbClr val="002C47"/>
                </a:solidFill>
                <a:latin typeface="Poppins"/>
                <a:ea typeface="Poppins"/>
                <a:cs typeface="Poppins"/>
                <a:sym typeface="Poppins"/>
              </a:rPr>
              <a:t>optimieren</a:t>
            </a:r>
            <a:r>
              <a:rPr lang="en-US" sz="1899" dirty="0">
                <a:solidFill>
                  <a:srgbClr val="002C47"/>
                </a:solidFill>
                <a:latin typeface="Poppins"/>
                <a:ea typeface="Poppins"/>
                <a:cs typeface="Poppins"/>
                <a:sym typeface="Poppins"/>
              </a:rPr>
              <a:t> die </a:t>
            </a:r>
            <a:r>
              <a:rPr lang="en-US" sz="1899" dirty="0" err="1">
                <a:solidFill>
                  <a:srgbClr val="002C47"/>
                </a:solidFill>
                <a:latin typeface="Poppins"/>
                <a:ea typeface="Poppins"/>
                <a:cs typeface="Poppins"/>
                <a:sym typeface="Poppins"/>
              </a:rPr>
              <a:t>Geschäftsprozesse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weiter</a:t>
            </a:r>
            <a:r>
              <a:rPr lang="en-US" sz="1899" dirty="0">
                <a:solidFill>
                  <a:srgbClr val="002C47"/>
                </a:solidFill>
                <a:latin typeface="Poppins"/>
                <a:ea typeface="Poppins"/>
                <a:cs typeface="Poppins"/>
                <a:sym typeface="Poppins"/>
              </a:rPr>
              <a:t>, was </a:t>
            </a:r>
            <a:r>
              <a:rPr lang="en-US" sz="1899" dirty="0" err="1">
                <a:solidFill>
                  <a:srgbClr val="002C47"/>
                </a:solidFill>
                <a:latin typeface="Poppins"/>
                <a:ea typeface="Poppins"/>
                <a:cs typeface="Poppins"/>
                <a:sym typeface="Poppins"/>
              </a:rPr>
              <a:t>zu</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einer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besseren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Koordination</a:t>
            </a:r>
            <a:r>
              <a:rPr lang="en-US" sz="1899" dirty="0">
                <a:solidFill>
                  <a:srgbClr val="002C47"/>
                </a:solidFill>
                <a:latin typeface="Poppins"/>
                <a:ea typeface="Poppins"/>
                <a:cs typeface="Poppins"/>
                <a:sym typeface="Poppins"/>
              </a:rPr>
              <a:t> und </a:t>
            </a:r>
            <a:r>
              <a:rPr lang="en-US" sz="1899" dirty="0" err="1">
                <a:solidFill>
                  <a:srgbClr val="002C47"/>
                </a:solidFill>
                <a:latin typeface="Poppins"/>
                <a:ea typeface="Poppins"/>
                <a:cs typeface="Poppins"/>
                <a:sym typeface="Poppins"/>
              </a:rPr>
              <a:t>höheren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Effizienz</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führt</a:t>
            </a:r>
            <a:r>
              <a:rPr lang="en-US" sz="1899" dirty="0">
                <a:solidFill>
                  <a:srgbClr val="002C47"/>
                </a:solidFill>
                <a:latin typeface="Poppins"/>
                <a:ea typeface="Poppins"/>
                <a:cs typeface="Poppins"/>
                <a:sym typeface="Poppins"/>
              </a:rPr>
              <a:t>. </a:t>
            </a:r>
            <a:r>
              <a:rPr lang="en-US" sz="1899" b="1" dirty="0">
                <a:solidFill>
                  <a:srgbClr val="002C47"/>
                </a:solidFill>
                <a:latin typeface="Poppins Bold"/>
                <a:ea typeface="Poppins Bold"/>
                <a:cs typeface="Poppins Bold"/>
                <a:sym typeface="Poppins Bold"/>
              </a:rPr>
              <a:t>Die </a:t>
            </a:r>
            <a:r>
              <a:rPr lang="en-US" sz="1899" b="1" dirty="0" err="1">
                <a:solidFill>
                  <a:srgbClr val="002C47"/>
                </a:solidFill>
                <a:latin typeface="Poppins Bold"/>
                <a:ea typeface="Poppins Bold"/>
                <a:cs typeface="Poppins Bold"/>
                <a:sym typeface="Poppins Bold"/>
              </a:rPr>
              <a:t>Datenanalyse</a:t>
            </a:r>
            <a:r>
              <a:rPr lang="en-US" sz="1899" b="1" dirty="0">
                <a:solidFill>
                  <a:srgbClr val="002C47"/>
                </a:solidFill>
                <a:latin typeface="Poppins Bold"/>
                <a:ea typeface="Poppins Bold"/>
                <a:cs typeface="Poppins Bold"/>
                <a:sym typeface="Poppins Bold"/>
              </a:rPr>
              <a:t> </a:t>
            </a:r>
            <a:r>
              <a:rPr lang="en-US" sz="1899" dirty="0" err="1">
                <a:solidFill>
                  <a:srgbClr val="002C47"/>
                </a:solidFill>
                <a:latin typeface="Poppins"/>
                <a:ea typeface="Poppins"/>
                <a:cs typeface="Poppins"/>
                <a:sym typeface="Poppins"/>
              </a:rPr>
              <a:t>hilft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bei</a:t>
            </a:r>
            <a:r>
              <a:rPr lang="en-US" sz="1899" dirty="0">
                <a:solidFill>
                  <a:srgbClr val="002C47"/>
                </a:solidFill>
                <a:latin typeface="Poppins"/>
                <a:ea typeface="Poppins"/>
                <a:cs typeface="Poppins"/>
                <a:sym typeface="Poppins"/>
              </a:rPr>
              <a:t> der </a:t>
            </a:r>
            <a:r>
              <a:rPr lang="en-US" sz="1899" dirty="0" err="1">
                <a:solidFill>
                  <a:srgbClr val="002C47"/>
                </a:solidFill>
                <a:latin typeface="Poppins"/>
                <a:ea typeface="Poppins"/>
                <a:cs typeface="Poppins"/>
                <a:sym typeface="Poppins"/>
              </a:rPr>
              <a:t>Ermittlung</a:t>
            </a:r>
            <a:r>
              <a:rPr lang="en-US" sz="1899" dirty="0">
                <a:solidFill>
                  <a:srgbClr val="002C47"/>
                </a:solidFill>
                <a:latin typeface="Poppins"/>
                <a:ea typeface="Poppins"/>
                <a:cs typeface="Poppins"/>
                <a:sym typeface="Poppins"/>
              </a:rPr>
              <a:t> von </a:t>
            </a:r>
            <a:r>
              <a:rPr lang="en-US" sz="1899" dirty="0" err="1">
                <a:solidFill>
                  <a:srgbClr val="002C47"/>
                </a:solidFill>
                <a:latin typeface="Poppins"/>
                <a:ea typeface="Poppins"/>
                <a:cs typeface="Poppins"/>
                <a:sym typeface="Poppins"/>
              </a:rPr>
              <a:t>Ineffizienzen</a:t>
            </a:r>
            <a:r>
              <a:rPr lang="en-US" sz="1899" dirty="0">
                <a:solidFill>
                  <a:srgbClr val="002C47"/>
                </a:solidFill>
                <a:latin typeface="Poppins"/>
                <a:ea typeface="Poppins"/>
                <a:cs typeface="Poppins"/>
                <a:sym typeface="Poppins"/>
              </a:rPr>
              <a:t> und </a:t>
            </a:r>
            <a:r>
              <a:rPr lang="en-US" sz="1899" dirty="0" err="1">
                <a:solidFill>
                  <a:srgbClr val="002C47"/>
                </a:solidFill>
                <a:latin typeface="Poppins"/>
                <a:ea typeface="Poppins"/>
                <a:cs typeface="Poppins"/>
                <a:sym typeface="Poppins"/>
              </a:rPr>
              <a:t>ermöglicht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eine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fundiertere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Entscheidungsfindung</a:t>
            </a:r>
            <a:r>
              <a:rPr lang="en-US" sz="1899" dirty="0">
                <a:solidFill>
                  <a:srgbClr val="002C47"/>
                </a:solidFill>
                <a:latin typeface="Poppins"/>
                <a:ea typeface="Poppins"/>
                <a:cs typeface="Poppins"/>
                <a:sym typeface="Poppins"/>
              </a:rPr>
              <a:t>, was </a:t>
            </a:r>
            <a:r>
              <a:rPr lang="en-US" sz="1899" dirty="0" err="1">
                <a:solidFill>
                  <a:srgbClr val="002C47"/>
                </a:solidFill>
                <a:latin typeface="Poppins"/>
                <a:ea typeface="Poppins"/>
                <a:cs typeface="Poppins"/>
                <a:sym typeface="Poppins"/>
              </a:rPr>
              <a:t>insgesamt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zu</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besseren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Abläufen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führt</a:t>
            </a:r>
            <a:r>
              <a:rPr lang="en-US" sz="1899" dirty="0">
                <a:solidFill>
                  <a:srgbClr val="002C47"/>
                </a:solidFill>
                <a:latin typeface="Poppins"/>
                <a:ea typeface="Poppins"/>
                <a:cs typeface="Poppins"/>
                <a:sym typeface="Poppins"/>
              </a:rPr>
              <a:t>. </a:t>
            </a:r>
          </a:p>
          <a:p>
            <a:pPr algn="l">
              <a:lnSpc>
                <a:spcPts val="2659"/>
              </a:lnSpc>
            </a:pPr>
            <a:endParaRPr lang="en-US" sz="1899" dirty="0">
              <a:solidFill>
                <a:srgbClr val="002C47"/>
              </a:solidFill>
              <a:latin typeface="Poppins"/>
              <a:ea typeface="Poppins"/>
              <a:cs typeface="Poppins"/>
              <a:sym typeface="Poppins"/>
            </a:endParaRPr>
          </a:p>
          <a:p>
            <a:pPr algn="l">
              <a:lnSpc>
                <a:spcPts val="2659"/>
              </a:lnSpc>
            </a:pPr>
            <a:r>
              <a:rPr lang="en-US" sz="1899" dirty="0">
                <a:solidFill>
                  <a:srgbClr val="002C47"/>
                </a:solidFill>
                <a:latin typeface="Poppins"/>
                <a:ea typeface="Poppins"/>
                <a:cs typeface="Poppins"/>
                <a:sym typeface="Poppins"/>
              </a:rPr>
              <a:t>Bei der </a:t>
            </a:r>
            <a:r>
              <a:rPr lang="en-US" sz="1899" dirty="0" err="1">
                <a:solidFill>
                  <a:srgbClr val="002C47"/>
                </a:solidFill>
                <a:latin typeface="Poppins"/>
                <a:ea typeface="Poppins"/>
                <a:cs typeface="Poppins"/>
                <a:sym typeface="Poppins"/>
              </a:rPr>
              <a:t>Ressourcenzuweisung</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sorgt</a:t>
            </a:r>
            <a:r>
              <a:rPr lang="en-US" sz="1899" dirty="0">
                <a:solidFill>
                  <a:srgbClr val="002C47"/>
                </a:solidFill>
                <a:latin typeface="Poppins"/>
                <a:ea typeface="Poppins"/>
                <a:cs typeface="Poppins"/>
                <a:sym typeface="Poppins"/>
              </a:rPr>
              <a:t> die </a:t>
            </a:r>
            <a:r>
              <a:rPr lang="en-US" sz="1899" b="1" dirty="0">
                <a:solidFill>
                  <a:srgbClr val="002C47"/>
                </a:solidFill>
                <a:latin typeface="Poppins Bold"/>
                <a:ea typeface="Poppins Bold"/>
                <a:cs typeface="Poppins Bold"/>
                <a:sym typeface="Poppins Bold"/>
              </a:rPr>
              <a:t>Software für das </a:t>
            </a:r>
            <a:r>
              <a:rPr lang="en-US" sz="1899" b="1" dirty="0" err="1">
                <a:solidFill>
                  <a:srgbClr val="002C47"/>
                </a:solidFill>
                <a:latin typeface="Poppins Bold"/>
                <a:ea typeface="Poppins Bold"/>
                <a:cs typeface="Poppins Bold"/>
                <a:sym typeface="Poppins Bold"/>
              </a:rPr>
              <a:t>Ressourcenmanagement</a:t>
            </a:r>
            <a:r>
              <a:rPr lang="en-US" sz="1899" b="1" dirty="0">
                <a:solidFill>
                  <a:srgbClr val="002C47"/>
                </a:solidFill>
                <a:latin typeface="Poppins Bold"/>
                <a:ea typeface="Poppins Bold"/>
                <a:cs typeface="Poppins Bold"/>
                <a:sym typeface="Poppins Bold"/>
              </a:rPr>
              <a:t> </a:t>
            </a:r>
            <a:r>
              <a:rPr lang="en-US" sz="1899" dirty="0" err="1">
                <a:solidFill>
                  <a:srgbClr val="002C47"/>
                </a:solidFill>
                <a:latin typeface="Poppins"/>
                <a:ea typeface="Poppins"/>
                <a:cs typeface="Poppins"/>
                <a:sym typeface="Poppins"/>
              </a:rPr>
              <a:t>dafür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dass</a:t>
            </a:r>
            <a:r>
              <a:rPr lang="en-US" sz="1899" dirty="0">
                <a:solidFill>
                  <a:srgbClr val="002C47"/>
                </a:solidFill>
                <a:latin typeface="Poppins"/>
                <a:ea typeface="Poppins"/>
                <a:cs typeface="Poppins"/>
                <a:sym typeface="Poppins"/>
              </a:rPr>
              <a:t> die </a:t>
            </a:r>
            <a:r>
              <a:rPr lang="en-US" sz="1899" dirty="0" err="1">
                <a:solidFill>
                  <a:srgbClr val="002C47"/>
                </a:solidFill>
                <a:latin typeface="Poppins"/>
                <a:ea typeface="Poppins"/>
                <a:cs typeface="Poppins"/>
                <a:sym typeface="Poppins"/>
              </a:rPr>
              <a:t>Ressourcen</a:t>
            </a:r>
            <a:r>
              <a:rPr lang="en-US" sz="1899" dirty="0">
                <a:solidFill>
                  <a:srgbClr val="002C47"/>
                </a:solidFill>
                <a:latin typeface="Poppins"/>
                <a:ea typeface="Poppins"/>
                <a:cs typeface="Poppins"/>
                <a:sym typeface="Poppins"/>
              </a:rPr>
              <a:t> auf der </a:t>
            </a:r>
            <a:r>
              <a:rPr lang="en-US" sz="1899" dirty="0" err="1">
                <a:solidFill>
                  <a:srgbClr val="002C47"/>
                </a:solidFill>
                <a:latin typeface="Poppins"/>
                <a:ea typeface="Poppins"/>
                <a:cs typeface="Poppins"/>
                <a:sym typeface="Poppins"/>
              </a:rPr>
              <a:t>Grundlage</a:t>
            </a:r>
            <a:r>
              <a:rPr lang="en-US" sz="1899" dirty="0">
                <a:solidFill>
                  <a:srgbClr val="002C47"/>
                </a:solidFill>
                <a:latin typeface="Poppins"/>
                <a:ea typeface="Poppins"/>
                <a:cs typeface="Poppins"/>
                <a:sym typeface="Poppins"/>
              </a:rPr>
              <a:t> der </a:t>
            </a:r>
            <a:r>
              <a:rPr lang="en-US" sz="1899" dirty="0" err="1">
                <a:solidFill>
                  <a:srgbClr val="002C47"/>
                </a:solidFill>
                <a:latin typeface="Poppins"/>
                <a:ea typeface="Poppins"/>
                <a:cs typeface="Poppins"/>
                <a:sym typeface="Poppins"/>
              </a:rPr>
              <a:t>Verfügbarkeit</a:t>
            </a:r>
            <a:r>
              <a:rPr lang="en-US" sz="1899" dirty="0">
                <a:solidFill>
                  <a:srgbClr val="002C47"/>
                </a:solidFill>
                <a:latin typeface="Poppins"/>
                <a:ea typeface="Poppins"/>
                <a:cs typeface="Poppins"/>
                <a:sym typeface="Poppins"/>
              </a:rPr>
              <a:t> und des </a:t>
            </a:r>
            <a:r>
              <a:rPr lang="en-US" sz="1899" dirty="0" err="1">
                <a:solidFill>
                  <a:srgbClr val="002C47"/>
                </a:solidFill>
                <a:latin typeface="Poppins"/>
                <a:ea typeface="Poppins"/>
                <a:cs typeface="Poppins"/>
                <a:sym typeface="Poppins"/>
              </a:rPr>
              <a:t>Projektbedarfs</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effektiv</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zugewiesen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werden</a:t>
            </a:r>
            <a:r>
              <a:rPr lang="en-US" sz="1899" dirty="0">
                <a:solidFill>
                  <a:srgbClr val="002C47"/>
                </a:solidFill>
                <a:latin typeface="Poppins"/>
                <a:ea typeface="Poppins"/>
                <a:cs typeface="Poppins"/>
                <a:sym typeface="Poppins"/>
              </a:rPr>
              <a:t>. </a:t>
            </a:r>
            <a:r>
              <a:rPr lang="en-US" sz="1899" b="1" dirty="0">
                <a:solidFill>
                  <a:srgbClr val="002C47"/>
                </a:solidFill>
                <a:latin typeface="Poppins Bold"/>
                <a:ea typeface="Poppins Bold"/>
                <a:cs typeface="Poppins Bold"/>
                <a:sym typeface="Poppins Bold"/>
              </a:rPr>
              <a:t>Die </a:t>
            </a:r>
            <a:r>
              <a:rPr lang="en-US" sz="1899" b="1" dirty="0" err="1">
                <a:solidFill>
                  <a:srgbClr val="002C47"/>
                </a:solidFill>
                <a:latin typeface="Poppins Bold"/>
                <a:ea typeface="Poppins Bold"/>
                <a:cs typeface="Poppins Bold"/>
                <a:sym typeface="Poppins Bold"/>
              </a:rPr>
              <a:t>Kapazitätsplanung</a:t>
            </a:r>
            <a:r>
              <a:rPr lang="en-US" sz="1899" b="1" dirty="0">
                <a:solidFill>
                  <a:srgbClr val="002C47"/>
                </a:solidFill>
                <a:latin typeface="Poppins Bold"/>
                <a:ea typeface="Poppins Bold"/>
                <a:cs typeface="Poppins Bold"/>
                <a:sym typeface="Poppins Bold"/>
              </a:rPr>
              <a:t> </a:t>
            </a:r>
            <a:r>
              <a:rPr lang="en-US" sz="1899" dirty="0" err="1">
                <a:solidFill>
                  <a:srgbClr val="002C47"/>
                </a:solidFill>
                <a:latin typeface="Poppins"/>
                <a:ea typeface="Poppins"/>
                <a:cs typeface="Poppins"/>
                <a:sym typeface="Poppins"/>
              </a:rPr>
              <a:t>stellt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sicher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dass</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Ressourcen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verfügbar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sind</a:t>
            </a:r>
            <a:r>
              <a:rPr lang="en-US" sz="1899" dirty="0">
                <a:solidFill>
                  <a:srgbClr val="002C47"/>
                </a:solidFill>
                <a:latin typeface="Poppins"/>
                <a:ea typeface="Poppins"/>
                <a:cs typeface="Poppins"/>
                <a:sym typeface="Poppins"/>
              </a:rPr>
              <a:t> und </a:t>
            </a:r>
            <a:r>
              <a:rPr lang="en-US" sz="1899" dirty="0" err="1">
                <a:solidFill>
                  <a:srgbClr val="002C47"/>
                </a:solidFill>
                <a:latin typeface="Poppins"/>
                <a:ea typeface="Poppins"/>
                <a:cs typeface="Poppins"/>
                <a:sym typeface="Poppins"/>
              </a:rPr>
              <a:t>effizient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genutzt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werden</a:t>
            </a:r>
            <a:r>
              <a:rPr lang="en-US" sz="1899" dirty="0">
                <a:solidFill>
                  <a:srgbClr val="002C47"/>
                </a:solidFill>
                <a:latin typeface="Poppins"/>
                <a:ea typeface="Poppins"/>
                <a:cs typeface="Poppins"/>
                <a:sym typeface="Poppins"/>
              </a:rPr>
              <a:t>, um </a:t>
            </a:r>
            <a:r>
              <a:rPr lang="en-US" sz="1899" dirty="0" err="1">
                <a:solidFill>
                  <a:srgbClr val="002C47"/>
                </a:solidFill>
                <a:latin typeface="Poppins"/>
                <a:ea typeface="Poppins"/>
                <a:cs typeface="Poppins"/>
                <a:sym typeface="Poppins"/>
              </a:rPr>
              <a:t>zukünftige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Anforderungen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zu</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erfüllen</a:t>
            </a:r>
            <a:r>
              <a:rPr lang="en-US" sz="1899" dirty="0">
                <a:solidFill>
                  <a:srgbClr val="002C47"/>
                </a:solidFill>
                <a:latin typeface="Poppins"/>
                <a:ea typeface="Poppins"/>
                <a:cs typeface="Poppins"/>
                <a:sym typeface="Poppins"/>
              </a:rPr>
              <a:t>. </a:t>
            </a:r>
          </a:p>
          <a:p>
            <a:pPr algn="l">
              <a:lnSpc>
                <a:spcPts val="2659"/>
              </a:lnSpc>
            </a:pPr>
            <a:endParaRPr lang="en-US" sz="1899" dirty="0">
              <a:solidFill>
                <a:srgbClr val="002C47"/>
              </a:solidFill>
              <a:latin typeface="Poppins"/>
              <a:ea typeface="Poppins"/>
              <a:cs typeface="Poppins"/>
              <a:sym typeface="Poppins"/>
            </a:endParaRPr>
          </a:p>
          <a:p>
            <a:pPr algn="l">
              <a:lnSpc>
                <a:spcPts val="2659"/>
              </a:lnSpc>
            </a:pPr>
            <a:r>
              <a:rPr lang="en-US" sz="1899" b="1" dirty="0">
                <a:solidFill>
                  <a:srgbClr val="002C47"/>
                </a:solidFill>
                <a:latin typeface="Poppins Bold"/>
                <a:ea typeface="Poppins Bold"/>
                <a:cs typeface="Poppins Bold"/>
                <a:sym typeface="Poppins Bold"/>
              </a:rPr>
              <a:t>Ein </a:t>
            </a:r>
            <a:r>
              <a:rPr lang="en-US" sz="1899" b="1" dirty="0" err="1">
                <a:solidFill>
                  <a:srgbClr val="002C47"/>
                </a:solidFill>
                <a:latin typeface="Poppins Bold"/>
                <a:ea typeface="Poppins Bold"/>
                <a:cs typeface="Poppins Bold"/>
                <a:sym typeface="Poppins Bold"/>
              </a:rPr>
              <a:t>effektives</a:t>
            </a:r>
            <a:r>
              <a:rPr lang="en-US" sz="1899" b="1" dirty="0">
                <a:solidFill>
                  <a:srgbClr val="002C47"/>
                </a:solidFill>
                <a:latin typeface="Poppins Bold"/>
                <a:ea typeface="Poppins Bold"/>
                <a:cs typeface="Poppins Bold"/>
                <a:sym typeface="Poppins Bold"/>
              </a:rPr>
              <a:t> </a:t>
            </a:r>
            <a:r>
              <a:rPr lang="en-US" sz="1899" b="1" dirty="0" err="1">
                <a:solidFill>
                  <a:srgbClr val="002C47"/>
                </a:solidFill>
                <a:latin typeface="Poppins Bold"/>
                <a:ea typeface="Poppins Bold"/>
                <a:cs typeface="Poppins Bold"/>
                <a:sym typeface="Poppins Bold"/>
              </a:rPr>
              <a:t>Zeitmanagement</a:t>
            </a:r>
            <a:r>
              <a:rPr lang="en-US" sz="1899" b="1" dirty="0">
                <a:solidFill>
                  <a:srgbClr val="002C47"/>
                </a:solidFill>
                <a:latin typeface="Poppins Bold"/>
                <a:ea typeface="Poppins Bold"/>
                <a:cs typeface="Poppins Bold"/>
                <a:sym typeface="Poppins Bold"/>
              </a:rPr>
              <a:t> </a:t>
            </a:r>
            <a:r>
              <a:rPr lang="en-US" sz="1899" dirty="0" err="1">
                <a:solidFill>
                  <a:srgbClr val="002C47"/>
                </a:solidFill>
                <a:latin typeface="Poppins"/>
                <a:ea typeface="Poppins"/>
                <a:cs typeface="Poppins"/>
                <a:sym typeface="Poppins"/>
              </a:rPr>
              <a:t>trägt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ebenfalls</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zur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Steigerung</a:t>
            </a:r>
            <a:r>
              <a:rPr lang="en-US" sz="1899" dirty="0">
                <a:solidFill>
                  <a:srgbClr val="002C47"/>
                </a:solidFill>
                <a:latin typeface="Poppins"/>
                <a:ea typeface="Poppins"/>
                <a:cs typeface="Poppins"/>
                <a:sym typeface="Poppins"/>
              </a:rPr>
              <a:t> der </a:t>
            </a:r>
            <a:r>
              <a:rPr lang="en-US" sz="1899" dirty="0" err="1">
                <a:solidFill>
                  <a:srgbClr val="002C47"/>
                </a:solidFill>
                <a:latin typeface="Poppins"/>
                <a:ea typeface="Poppins"/>
                <a:cs typeface="Poppins"/>
                <a:sym typeface="Poppins"/>
              </a:rPr>
              <a:t>Effizienz</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bei</a:t>
            </a:r>
            <a:r>
              <a:rPr lang="en-US" sz="1899" dirty="0">
                <a:solidFill>
                  <a:srgbClr val="002C47"/>
                </a:solidFill>
                <a:latin typeface="Poppins"/>
                <a:ea typeface="Poppins"/>
                <a:cs typeface="Poppins"/>
                <a:sym typeface="Poppins"/>
              </a:rPr>
              <a:t>. </a:t>
            </a:r>
            <a:r>
              <a:rPr lang="en-US" sz="1899" b="1" dirty="0">
                <a:solidFill>
                  <a:srgbClr val="002C47"/>
                </a:solidFill>
                <a:latin typeface="Poppins Bold"/>
                <a:ea typeface="Poppins Bold"/>
                <a:cs typeface="Poppins Bold"/>
                <a:sym typeface="Poppins Bold"/>
              </a:rPr>
              <a:t>Durch die </a:t>
            </a:r>
            <a:r>
              <a:rPr lang="en-US" sz="1899" b="1" dirty="0" err="1">
                <a:solidFill>
                  <a:srgbClr val="002C47"/>
                </a:solidFill>
                <a:latin typeface="Poppins Bold"/>
                <a:ea typeface="Poppins Bold"/>
                <a:cs typeface="Poppins Bold"/>
                <a:sym typeface="Poppins Bold"/>
              </a:rPr>
              <a:t>Festlegung</a:t>
            </a:r>
            <a:r>
              <a:rPr lang="en-US" sz="1899" b="1" dirty="0">
                <a:solidFill>
                  <a:srgbClr val="002C47"/>
                </a:solidFill>
                <a:latin typeface="Poppins Bold"/>
                <a:ea typeface="Poppins Bold"/>
                <a:cs typeface="Poppins Bold"/>
                <a:sym typeface="Poppins Bold"/>
              </a:rPr>
              <a:t> von </a:t>
            </a:r>
            <a:r>
              <a:rPr lang="en-US" sz="1899" b="1" dirty="0" err="1">
                <a:solidFill>
                  <a:srgbClr val="002C47"/>
                </a:solidFill>
                <a:latin typeface="Poppins Bold"/>
                <a:ea typeface="Poppins Bold"/>
                <a:cs typeface="Poppins Bold"/>
                <a:sym typeface="Poppins Bold"/>
              </a:rPr>
              <a:t>Prioritäten</a:t>
            </a:r>
            <a:r>
              <a:rPr lang="en-US" sz="1899" b="1" dirty="0">
                <a:solidFill>
                  <a:srgbClr val="002C47"/>
                </a:solidFill>
                <a:latin typeface="Poppins Bold"/>
                <a:ea typeface="Poppins Bold"/>
                <a:cs typeface="Poppins Bold"/>
                <a:sym typeface="Poppins Bold"/>
              </a:rPr>
              <a:t> </a:t>
            </a:r>
            <a:r>
              <a:rPr lang="en-US" sz="1899" dirty="0" err="1">
                <a:solidFill>
                  <a:srgbClr val="002C47"/>
                </a:solidFill>
                <a:latin typeface="Poppins"/>
                <a:ea typeface="Poppins"/>
                <a:cs typeface="Poppins"/>
                <a:sym typeface="Poppins"/>
              </a:rPr>
              <a:t>wird</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sichergestellt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dass</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sich</a:t>
            </a:r>
            <a:r>
              <a:rPr lang="en-US" sz="1899" dirty="0">
                <a:solidFill>
                  <a:srgbClr val="002C47"/>
                </a:solidFill>
                <a:latin typeface="Poppins"/>
                <a:ea typeface="Poppins"/>
                <a:cs typeface="Poppins"/>
                <a:sym typeface="Poppins"/>
              </a:rPr>
              <a:t> die Mitarbeiter auf die </a:t>
            </a:r>
            <a:r>
              <a:rPr lang="en-US" sz="1899" dirty="0" err="1">
                <a:solidFill>
                  <a:srgbClr val="002C47"/>
                </a:solidFill>
                <a:latin typeface="Poppins"/>
                <a:ea typeface="Poppins"/>
                <a:cs typeface="Poppins"/>
                <a:sym typeface="Poppins"/>
              </a:rPr>
              <a:t>wichtigsten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Aufgaben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konzentrieren</a:t>
            </a:r>
            <a:r>
              <a:rPr lang="en-US" sz="1899" dirty="0">
                <a:solidFill>
                  <a:srgbClr val="002C47"/>
                </a:solidFill>
                <a:latin typeface="Poppins"/>
                <a:ea typeface="Poppins"/>
                <a:cs typeface="Poppins"/>
                <a:sym typeface="Poppins"/>
              </a:rPr>
              <a:t>, die </a:t>
            </a:r>
            <a:r>
              <a:rPr lang="en-US" sz="1899" dirty="0" err="1">
                <a:solidFill>
                  <a:srgbClr val="002C47"/>
                </a:solidFill>
                <a:latin typeface="Poppins"/>
                <a:ea typeface="Poppins"/>
                <a:cs typeface="Poppins"/>
                <a:sym typeface="Poppins"/>
              </a:rPr>
              <a:t>mit</a:t>
            </a:r>
            <a:r>
              <a:rPr lang="en-US" sz="1899" dirty="0">
                <a:solidFill>
                  <a:srgbClr val="002C47"/>
                </a:solidFill>
                <a:latin typeface="Poppins"/>
                <a:ea typeface="Poppins"/>
                <a:cs typeface="Poppins"/>
                <a:sym typeface="Poppins"/>
              </a:rPr>
              <a:t> den </a:t>
            </a:r>
            <a:r>
              <a:rPr lang="en-US" sz="1899" dirty="0" err="1">
                <a:solidFill>
                  <a:srgbClr val="002C47"/>
                </a:solidFill>
                <a:latin typeface="Poppins"/>
                <a:ea typeface="Poppins"/>
                <a:cs typeface="Poppins"/>
                <a:sym typeface="Poppins"/>
              </a:rPr>
              <a:t>Unternehmenszielen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übereinstimmen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während</a:t>
            </a:r>
            <a:r>
              <a:rPr lang="en-US" sz="1899" dirty="0">
                <a:solidFill>
                  <a:srgbClr val="002C47"/>
                </a:solidFill>
                <a:latin typeface="Poppins"/>
                <a:ea typeface="Poppins"/>
                <a:cs typeface="Poppins"/>
                <a:sym typeface="Poppins"/>
              </a:rPr>
              <a:t> die </a:t>
            </a:r>
            <a:r>
              <a:rPr lang="en-US" sz="1899" dirty="0" err="1">
                <a:solidFill>
                  <a:srgbClr val="002C47"/>
                </a:solidFill>
                <a:latin typeface="Poppins"/>
                <a:ea typeface="Poppins"/>
                <a:cs typeface="Poppins"/>
                <a:sym typeface="Poppins"/>
              </a:rPr>
              <a:t>Zeitsperre</a:t>
            </a:r>
            <a:r>
              <a:rPr lang="en-US" sz="1899" dirty="0">
                <a:solidFill>
                  <a:srgbClr val="002C47"/>
                </a:solidFill>
                <a:latin typeface="Poppins"/>
                <a:ea typeface="Poppins"/>
                <a:cs typeface="Poppins"/>
                <a:sym typeface="Poppins"/>
              </a:rPr>
              <a:t> es </a:t>
            </a:r>
            <a:r>
              <a:rPr lang="en-US" sz="1899" dirty="0" err="1">
                <a:solidFill>
                  <a:srgbClr val="002C47"/>
                </a:solidFill>
                <a:latin typeface="Poppins"/>
                <a:ea typeface="Poppins"/>
                <a:cs typeface="Poppins"/>
                <a:sym typeface="Poppins"/>
              </a:rPr>
              <a:t>ermöglicht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sich</a:t>
            </a:r>
            <a:r>
              <a:rPr lang="en-US" sz="1899" dirty="0">
                <a:solidFill>
                  <a:srgbClr val="002C47"/>
                </a:solidFill>
                <a:latin typeface="Poppins"/>
                <a:ea typeface="Poppins"/>
                <a:cs typeface="Poppins"/>
                <a:sym typeface="Poppins"/>
              </a:rPr>
              <a:t> auf </a:t>
            </a:r>
            <a:r>
              <a:rPr lang="en-US" sz="1899" dirty="0" err="1">
                <a:solidFill>
                  <a:srgbClr val="002C47"/>
                </a:solidFill>
                <a:latin typeface="Poppins"/>
                <a:ea typeface="Poppins"/>
                <a:cs typeface="Poppins"/>
                <a:sym typeface="Poppins"/>
              </a:rPr>
              <a:t>verschiedene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Aktivitäten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zu</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konzentrieren</a:t>
            </a:r>
            <a:r>
              <a:rPr lang="en-US" sz="1899" dirty="0">
                <a:solidFill>
                  <a:srgbClr val="002C47"/>
                </a:solidFill>
                <a:latin typeface="Poppins"/>
                <a:ea typeface="Poppins"/>
                <a:cs typeface="Poppins"/>
                <a:sym typeface="Poppins"/>
              </a:rPr>
              <a:t>, was die </a:t>
            </a:r>
            <a:r>
              <a:rPr lang="en-US" sz="1899" dirty="0" err="1">
                <a:solidFill>
                  <a:srgbClr val="002C47"/>
                </a:solidFill>
                <a:latin typeface="Poppins"/>
                <a:ea typeface="Poppins"/>
                <a:cs typeface="Poppins"/>
                <a:sym typeface="Poppins"/>
              </a:rPr>
              <a:t>Produktivität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erhöht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Darüber</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hinaus</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wird</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durch</a:t>
            </a:r>
            <a:r>
              <a:rPr lang="en-US" sz="1899" dirty="0">
                <a:solidFill>
                  <a:srgbClr val="002C47"/>
                </a:solidFill>
                <a:latin typeface="Poppins"/>
                <a:ea typeface="Poppins"/>
                <a:cs typeface="Poppins"/>
                <a:sym typeface="Poppins"/>
              </a:rPr>
              <a:t> die </a:t>
            </a:r>
            <a:r>
              <a:rPr lang="en-US" sz="1899" b="1" dirty="0" err="1">
                <a:solidFill>
                  <a:srgbClr val="002C47"/>
                </a:solidFill>
                <a:latin typeface="Poppins Bold"/>
                <a:ea typeface="Poppins Bold"/>
                <a:cs typeface="Poppins Bold"/>
                <a:sym typeface="Poppins Bold"/>
              </a:rPr>
              <a:t>Automatisierung</a:t>
            </a:r>
            <a:r>
              <a:rPr lang="en-US" sz="1899" b="1" dirty="0">
                <a:solidFill>
                  <a:srgbClr val="002C47"/>
                </a:solidFill>
                <a:latin typeface="Poppins Bold"/>
                <a:ea typeface="Poppins Bold"/>
                <a:cs typeface="Poppins Bold"/>
                <a:sym typeface="Poppins Bold"/>
              </a:rPr>
              <a:t> von </a:t>
            </a:r>
            <a:r>
              <a:rPr lang="en-US" sz="1899" b="1" dirty="0" err="1">
                <a:solidFill>
                  <a:srgbClr val="002C47"/>
                </a:solidFill>
                <a:latin typeface="Poppins Bold"/>
                <a:ea typeface="Poppins Bold"/>
                <a:cs typeface="Poppins Bold"/>
                <a:sym typeface="Poppins Bold"/>
              </a:rPr>
              <a:t>Routineaufgaben</a:t>
            </a:r>
            <a:r>
              <a:rPr lang="en-US" sz="1899" b="1" dirty="0">
                <a:solidFill>
                  <a:srgbClr val="002C47"/>
                </a:solidFill>
                <a:latin typeface="Poppins Bold"/>
                <a:ea typeface="Poppins Bold"/>
                <a:cs typeface="Poppins Bold"/>
                <a:sym typeface="Poppins Bold"/>
              </a:rPr>
              <a:t> </a:t>
            </a:r>
            <a:r>
              <a:rPr lang="en-US" sz="1899" dirty="0">
                <a:solidFill>
                  <a:srgbClr val="002C47"/>
                </a:solidFill>
                <a:latin typeface="Poppins"/>
                <a:ea typeface="Poppins"/>
                <a:cs typeface="Poppins"/>
                <a:sym typeface="Poppins"/>
              </a:rPr>
              <a:t>Zeit für </a:t>
            </a:r>
            <a:r>
              <a:rPr lang="en-US" sz="1899" dirty="0" err="1">
                <a:solidFill>
                  <a:srgbClr val="002C47"/>
                </a:solidFill>
                <a:latin typeface="Poppins"/>
                <a:ea typeface="Poppins"/>
                <a:cs typeface="Poppins"/>
                <a:sym typeface="Poppins"/>
              </a:rPr>
              <a:t>strategischere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Aufgaben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freigesetzt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wodurch</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Ablenkungen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reduziert</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werden</a:t>
            </a:r>
            <a:r>
              <a:rPr lang="en-US" sz="1899" dirty="0">
                <a:solidFill>
                  <a:srgbClr val="002C47"/>
                </a:solidFill>
                <a:latin typeface="Poppins"/>
                <a:ea typeface="Poppins"/>
                <a:cs typeface="Poppins"/>
                <a:sym typeface="Poppins"/>
              </a:rPr>
              <a:t> und die Mitarbeiter </a:t>
            </a:r>
            <a:r>
              <a:rPr lang="en-US" sz="1899" dirty="0" err="1">
                <a:solidFill>
                  <a:srgbClr val="002C47"/>
                </a:solidFill>
                <a:latin typeface="Poppins"/>
                <a:ea typeface="Poppins"/>
                <a:cs typeface="Poppins"/>
                <a:sym typeface="Poppins"/>
              </a:rPr>
              <a:t>sich</a:t>
            </a:r>
            <a:r>
              <a:rPr lang="en-US" sz="1899" dirty="0">
                <a:solidFill>
                  <a:srgbClr val="002C47"/>
                </a:solidFill>
                <a:latin typeface="Poppins"/>
                <a:ea typeface="Poppins"/>
                <a:cs typeface="Poppins"/>
                <a:sym typeface="Poppins"/>
              </a:rPr>
              <a:t> auf </a:t>
            </a:r>
            <a:r>
              <a:rPr lang="en-US" sz="1899" dirty="0" err="1">
                <a:solidFill>
                  <a:srgbClr val="002C47"/>
                </a:solidFill>
                <a:latin typeface="Poppins"/>
                <a:ea typeface="Poppins"/>
                <a:cs typeface="Poppins"/>
                <a:sym typeface="Poppins"/>
              </a:rPr>
              <a:t>wichtigere</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Aufgaben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konzentrieren</a:t>
            </a:r>
            <a:r>
              <a:rPr lang="en-US" sz="1899" dirty="0">
                <a:solidFill>
                  <a:srgbClr val="002C47"/>
                </a:solidFill>
                <a:latin typeface="Poppins"/>
                <a:ea typeface="Poppins"/>
                <a:cs typeface="Poppins"/>
                <a:sym typeface="Poppins"/>
              </a:rPr>
              <a:t> </a:t>
            </a:r>
            <a:r>
              <a:rPr lang="en-US" sz="1899" dirty="0" err="1">
                <a:solidFill>
                  <a:srgbClr val="002C47"/>
                </a:solidFill>
                <a:latin typeface="Poppins"/>
                <a:ea typeface="Poppins"/>
                <a:cs typeface="Poppins"/>
                <a:sym typeface="Poppins"/>
              </a:rPr>
              <a:t>können</a:t>
            </a:r>
            <a:r>
              <a:rPr lang="en-US" sz="1899" dirty="0">
                <a:solidFill>
                  <a:srgbClr val="002C47"/>
                </a:solidFill>
                <a:latin typeface="Poppins"/>
                <a:ea typeface="Poppins"/>
                <a:cs typeface="Poppins"/>
                <a:sym typeface="Poppins"/>
              </a:rPr>
              <a:t>. </a:t>
            </a:r>
          </a:p>
          <a:p>
            <a:pPr algn="l">
              <a:lnSpc>
                <a:spcPts val="2659"/>
              </a:lnSpc>
              <a:spcBef>
                <a:spcPct val="0"/>
              </a:spcBef>
            </a:pPr>
            <a:endParaRPr lang="en-US" sz="1899" dirty="0">
              <a:solidFill>
                <a:srgbClr val="002C47"/>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59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681"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5020"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blip>
            <a:stretch>
              <a:fillRect/>
            </a:stretch>
          </a:blipFill>
        </p:spPr>
        <p:txBody>
          <a:bodyPr/>
          <a:lstStyle/>
          <a:p>
            <a:endParaRPr lang="de-DE"/>
          </a:p>
        </p:txBody>
      </p:sp>
      <p:sp>
        <p:nvSpPr>
          <p:cNvPr id="15" name="TextBox 15"/>
          <p:cNvSpPr txBox="1"/>
          <p:nvPr/>
        </p:nvSpPr>
        <p:spPr>
          <a:xfrm>
            <a:off x="7444101" y="1375637"/>
            <a:ext cx="9970475" cy="7501221"/>
          </a:xfrm>
          <a:prstGeom prst="rect">
            <a:avLst/>
          </a:prstGeom>
        </p:spPr>
        <p:txBody>
          <a:bodyPr lIns="0" tIns="0" rIns="0" bIns="0" rtlCol="0" anchor="t">
            <a:spAutoFit/>
          </a:bodyPr>
          <a:lstStyle/>
          <a:p>
            <a:pPr algn="l">
              <a:lnSpc>
                <a:spcPts val="3769"/>
              </a:lnSpc>
            </a:pPr>
            <a:endParaRPr dirty="0"/>
          </a:p>
          <a:p>
            <a:pPr marL="496571" lvl="1" indent="-248285" algn="l">
              <a:lnSpc>
                <a:spcPts val="2990"/>
              </a:lnSpc>
              <a:buFont typeface="Arial"/>
              <a:buChar char="•"/>
            </a:pPr>
            <a:r>
              <a:rPr lang="en-US" sz="2300" b="1" dirty="0" err="1">
                <a:solidFill>
                  <a:srgbClr val="000000"/>
                </a:solidFill>
                <a:latin typeface="Poppins Bold"/>
                <a:ea typeface="Poppins Bold"/>
                <a:cs typeface="Poppins Bold"/>
                <a:sym typeface="Poppins Bold"/>
              </a:rPr>
              <a:t>Lektion</a:t>
            </a:r>
            <a:r>
              <a:rPr lang="en-US" sz="2300" b="1" dirty="0">
                <a:solidFill>
                  <a:srgbClr val="000000"/>
                </a:solidFill>
                <a:latin typeface="Poppins Bold"/>
                <a:ea typeface="Poppins Bold"/>
                <a:cs typeface="Poppins Bold"/>
                <a:sym typeface="Poppins Bold"/>
              </a:rPr>
              <a:t> 5: </a:t>
            </a:r>
            <a:r>
              <a:rPr lang="en-US" sz="2300" b="1" dirty="0" err="1">
                <a:solidFill>
                  <a:srgbClr val="000000"/>
                </a:solidFill>
                <a:latin typeface="Poppins Bold"/>
                <a:ea typeface="Poppins Bold"/>
                <a:cs typeface="Poppins Bold"/>
                <a:sym typeface="Poppins Bold"/>
              </a:rPr>
              <a:t>Unterstützung</a:t>
            </a:r>
            <a:r>
              <a:rPr lang="en-US" sz="2300" b="1" dirty="0">
                <a:solidFill>
                  <a:srgbClr val="000000"/>
                </a:solidFill>
                <a:latin typeface="Poppins Bold"/>
                <a:ea typeface="Poppins Bold"/>
                <a:cs typeface="Poppins Bold"/>
                <a:sym typeface="Poppins Bold"/>
              </a:rPr>
              <a:t> </a:t>
            </a:r>
            <a:r>
              <a:rPr lang="en-US" sz="2300" b="1" dirty="0" err="1">
                <a:solidFill>
                  <a:srgbClr val="000000"/>
                </a:solidFill>
                <a:latin typeface="Poppins Bold"/>
                <a:ea typeface="Poppins Bold"/>
                <a:cs typeface="Poppins Bold"/>
                <a:sym typeface="Poppins Bold"/>
              </a:rPr>
              <a:t>bei</a:t>
            </a:r>
            <a:r>
              <a:rPr lang="en-US" sz="2300" b="1" dirty="0">
                <a:solidFill>
                  <a:srgbClr val="000000"/>
                </a:solidFill>
                <a:latin typeface="Poppins Bold"/>
                <a:ea typeface="Poppins Bold"/>
                <a:cs typeface="Poppins Bold"/>
                <a:sym typeface="Poppins Bold"/>
              </a:rPr>
              <a:t> der </a:t>
            </a:r>
            <a:r>
              <a:rPr lang="en-US" sz="2300" b="1" dirty="0" err="1">
                <a:solidFill>
                  <a:srgbClr val="000000"/>
                </a:solidFill>
                <a:latin typeface="Poppins Bold"/>
                <a:ea typeface="Poppins Bold"/>
                <a:cs typeface="Poppins Bold"/>
                <a:sym typeface="Poppins Bold"/>
              </a:rPr>
              <a:t>Entscheidungsfindung</a:t>
            </a:r>
            <a:endParaRPr lang="en-US" sz="2300" b="1" dirty="0">
              <a:solidFill>
                <a:srgbClr val="000000"/>
              </a:solidFill>
              <a:latin typeface="Poppins Bold"/>
              <a:ea typeface="Poppins Bold"/>
              <a:cs typeface="Poppins Bold"/>
              <a:sym typeface="Poppins Bold"/>
            </a:endParaRPr>
          </a:p>
          <a:p>
            <a:pPr marL="993138" lvl="2" indent="-331046" algn="l">
              <a:lnSpc>
                <a:spcPts val="2989"/>
              </a:lnSpc>
              <a:buFont typeface="Arial"/>
              <a:buChar char="⚬"/>
            </a:pPr>
            <a:r>
              <a:rPr lang="en-US" sz="2299" dirty="0">
                <a:latin typeface="Poppins"/>
                <a:ea typeface="Poppins"/>
                <a:cs typeface="Poppins"/>
                <a:sym typeface="Poppins"/>
              </a:rPr>
              <a:t>5.1. </a:t>
            </a:r>
            <a:r>
              <a:rPr lang="en-US" sz="2299" dirty="0" err="1">
                <a:solidFill>
                  <a:srgbClr val="000000"/>
                </a:solidFill>
                <a:latin typeface="Poppins"/>
                <a:ea typeface="Poppins"/>
                <a:cs typeface="Poppins"/>
                <a:sym typeface="Poppins"/>
              </a:rPr>
              <a:t>Einführung</a:t>
            </a:r>
            <a:endParaRPr lang="en-US" sz="2299" dirty="0">
              <a:solidFill>
                <a:srgbClr val="000000"/>
              </a:solidFill>
              <a:latin typeface="Poppins"/>
              <a:ea typeface="Poppins"/>
              <a:cs typeface="Poppins"/>
              <a:sym typeface="Poppins"/>
            </a:endParaRP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5.2 </a:t>
            </a:r>
            <a:r>
              <a:rPr lang="en-US" sz="2299" dirty="0" err="1">
                <a:solidFill>
                  <a:srgbClr val="000000"/>
                </a:solidFill>
                <a:latin typeface="Poppins"/>
                <a:ea typeface="Poppins"/>
                <a:cs typeface="Poppins"/>
                <a:sym typeface="Poppins"/>
              </a:rPr>
              <a:t>Entscheidungshilfen</a:t>
            </a:r>
            <a:r>
              <a:rPr lang="en-US" sz="2299" dirty="0">
                <a:solidFill>
                  <a:srgbClr val="000000"/>
                </a:solidFill>
                <a:latin typeface="Poppins"/>
                <a:ea typeface="Poppins"/>
                <a:cs typeface="Poppins"/>
                <a:sym typeface="Poppins"/>
              </a:rPr>
              <a:t> und die </a:t>
            </a:r>
            <a:r>
              <a:rPr lang="en-US" sz="2299" dirty="0" err="1">
                <a:solidFill>
                  <a:srgbClr val="000000"/>
                </a:solidFill>
                <a:latin typeface="Poppins"/>
                <a:ea typeface="Poppins"/>
                <a:cs typeface="Poppins"/>
                <a:sym typeface="Poppins"/>
              </a:rPr>
              <a:t>Entwicklung</a:t>
            </a:r>
            <a:r>
              <a:rPr lang="en-US" sz="2299" dirty="0">
                <a:solidFill>
                  <a:srgbClr val="000000"/>
                </a:solidFill>
                <a:latin typeface="Poppins"/>
                <a:ea typeface="Poppins"/>
                <a:cs typeface="Poppins"/>
                <a:sym typeface="Poppins"/>
              </a:rPr>
              <a:t> von KI-</a:t>
            </a:r>
            <a:r>
              <a:rPr lang="en-US" sz="2299" dirty="0" err="1">
                <a:solidFill>
                  <a:srgbClr val="000000"/>
                </a:solidFill>
                <a:latin typeface="Poppins"/>
                <a:ea typeface="Poppins"/>
                <a:cs typeface="Poppins"/>
                <a:sym typeface="Poppins"/>
              </a:rPr>
              <a:t>Agenten</a:t>
            </a:r>
            <a:endParaRPr lang="en-US" sz="2299" dirty="0">
              <a:solidFill>
                <a:srgbClr val="000000"/>
              </a:solidFill>
              <a:latin typeface="Poppins"/>
              <a:ea typeface="Poppins"/>
              <a:cs typeface="Poppins"/>
              <a:sym typeface="Poppins"/>
            </a:endParaRP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5.3 </a:t>
            </a:r>
            <a:r>
              <a:rPr lang="en-US" sz="2299" dirty="0" err="1">
                <a:solidFill>
                  <a:srgbClr val="000000"/>
                </a:solidFill>
                <a:latin typeface="Poppins"/>
                <a:ea typeface="Poppins"/>
                <a:cs typeface="Poppins"/>
                <a:sym typeface="Poppins"/>
              </a:rPr>
              <a:t>Kadenz</a:t>
            </a:r>
            <a:r>
              <a:rPr lang="en-US" sz="2299" dirty="0">
                <a:solidFill>
                  <a:srgbClr val="000000"/>
                </a:solidFill>
                <a:latin typeface="Poppins"/>
                <a:ea typeface="Poppins"/>
                <a:cs typeface="Poppins"/>
                <a:sym typeface="Poppins"/>
              </a:rPr>
              <a:t> der Industrie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5.4 </a:t>
            </a:r>
            <a:r>
              <a:rPr lang="en-US" sz="2299" dirty="0" err="1">
                <a:solidFill>
                  <a:srgbClr val="000000"/>
                </a:solidFill>
                <a:latin typeface="Poppins"/>
                <a:ea typeface="Poppins"/>
                <a:cs typeface="Poppins"/>
                <a:sym typeface="Poppins"/>
              </a:rPr>
              <a:t>Beispiele</a:t>
            </a:r>
            <a:r>
              <a:rPr lang="en-US" sz="2299" dirty="0">
                <a:solidFill>
                  <a:srgbClr val="000000"/>
                </a:solidFill>
                <a:latin typeface="Poppins"/>
                <a:ea typeface="Poppins"/>
                <a:cs typeface="Poppins"/>
                <a:sym typeface="Poppins"/>
              </a:rPr>
              <a:t> für </a:t>
            </a:r>
            <a:r>
              <a:rPr lang="en-US" sz="2299" dirty="0" err="1">
                <a:solidFill>
                  <a:srgbClr val="000000"/>
                </a:solidFill>
                <a:latin typeface="Poppins"/>
                <a:ea typeface="Poppins"/>
                <a:cs typeface="Poppins"/>
                <a:sym typeface="Poppins"/>
              </a:rPr>
              <a:t>Softwarelösungen</a:t>
            </a:r>
            <a:endParaRPr lang="en-US" sz="2299" dirty="0">
              <a:solidFill>
                <a:srgbClr val="000000"/>
              </a:solidFill>
              <a:latin typeface="Poppins"/>
              <a:ea typeface="Poppins"/>
              <a:cs typeface="Poppins"/>
              <a:sym typeface="Poppins"/>
            </a:endParaRPr>
          </a:p>
          <a:p>
            <a:pPr algn="l">
              <a:lnSpc>
                <a:spcPts val="2989"/>
              </a:lnSpc>
            </a:pPr>
            <a:endParaRPr lang="en-US" sz="2299" dirty="0">
              <a:solidFill>
                <a:srgbClr val="000000"/>
              </a:solidFill>
              <a:latin typeface="Poppins"/>
              <a:ea typeface="Poppins"/>
              <a:cs typeface="Poppins"/>
              <a:sym typeface="Poppins"/>
            </a:endParaRPr>
          </a:p>
          <a:p>
            <a:pPr algn="l">
              <a:lnSpc>
                <a:spcPts val="3769"/>
              </a:lnSpc>
            </a:pPr>
            <a:endParaRPr lang="en-US" sz="2299" dirty="0">
              <a:solidFill>
                <a:srgbClr val="000000"/>
              </a:solidFill>
              <a:latin typeface="Poppins"/>
              <a:ea typeface="Poppins"/>
              <a:cs typeface="Poppins"/>
              <a:sym typeface="Poppins"/>
            </a:endParaRPr>
          </a:p>
          <a:p>
            <a:pPr marL="496569" lvl="1" indent="-248284" algn="l">
              <a:lnSpc>
                <a:spcPts val="2989"/>
              </a:lnSpc>
              <a:buFont typeface="Arial"/>
              <a:buChar char="•"/>
            </a:pPr>
            <a:r>
              <a:rPr lang="en-US" sz="2299" b="1" dirty="0" err="1">
                <a:solidFill>
                  <a:srgbClr val="000000"/>
                </a:solidFill>
                <a:latin typeface="Poppins Bold"/>
                <a:ea typeface="Poppins Bold"/>
                <a:cs typeface="Poppins Bold"/>
                <a:sym typeface="Poppins Bold"/>
              </a:rPr>
              <a:t>Lektion</a:t>
            </a:r>
            <a:r>
              <a:rPr lang="en-US" sz="2299" b="1" dirty="0">
                <a:solidFill>
                  <a:srgbClr val="000000"/>
                </a:solidFill>
                <a:latin typeface="Poppins Bold"/>
                <a:ea typeface="Poppins Bold"/>
                <a:cs typeface="Poppins Bold"/>
                <a:sym typeface="Poppins Bold"/>
              </a:rPr>
              <a:t> 6: </a:t>
            </a:r>
            <a:r>
              <a:rPr lang="en-US" sz="2299" b="1" dirty="0" err="1">
                <a:solidFill>
                  <a:srgbClr val="000000"/>
                </a:solidFill>
                <a:latin typeface="Poppins Bold"/>
                <a:ea typeface="Poppins Bold"/>
                <a:cs typeface="Poppins Bold"/>
                <a:sym typeface="Poppins Bold"/>
              </a:rPr>
              <a:t>Ethik</a:t>
            </a:r>
            <a:endParaRPr lang="en-US" sz="2299" b="1" dirty="0">
              <a:solidFill>
                <a:srgbClr val="000000"/>
              </a:solidFill>
              <a:latin typeface="Poppins Bold"/>
              <a:ea typeface="Poppins Bold"/>
              <a:cs typeface="Poppins Bold"/>
              <a:sym typeface="Poppins Bold"/>
            </a:endParaRP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6.1 </a:t>
            </a:r>
            <a:r>
              <a:rPr lang="en-US" sz="2299" dirty="0" err="1">
                <a:solidFill>
                  <a:srgbClr val="000000"/>
                </a:solidFill>
                <a:latin typeface="Poppins"/>
                <a:ea typeface="Poppins"/>
                <a:cs typeface="Poppins"/>
                <a:sym typeface="Poppins"/>
              </a:rPr>
              <a:t>Einleitung</a:t>
            </a:r>
            <a:r>
              <a:rPr lang="en-US" sz="2299" dirty="0">
                <a:solidFill>
                  <a:srgbClr val="000000"/>
                </a:solidFill>
                <a:latin typeface="Poppins"/>
                <a:ea typeface="Poppins"/>
                <a:cs typeface="Poppins"/>
                <a:sym typeface="Poppins"/>
              </a:rPr>
              <a:t> und die Frage der Daten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6.2 </a:t>
            </a:r>
            <a:r>
              <a:rPr lang="en-US" sz="2299" dirty="0" err="1">
                <a:solidFill>
                  <a:srgbClr val="000000"/>
                </a:solidFill>
                <a:latin typeface="Poppins"/>
                <a:ea typeface="Poppins"/>
                <a:cs typeface="Poppins"/>
                <a:sym typeface="Poppins"/>
              </a:rPr>
              <a:t>Reproduktion</a:t>
            </a:r>
            <a:r>
              <a:rPr lang="en-US" sz="2299" dirty="0">
                <a:solidFill>
                  <a:srgbClr val="000000"/>
                </a:solidFill>
                <a:latin typeface="Poppins"/>
                <a:ea typeface="Poppins"/>
                <a:cs typeface="Poppins"/>
                <a:sym typeface="Poppins"/>
              </a:rPr>
              <a:t> von </a:t>
            </a:r>
            <a:r>
              <a:rPr lang="en-US" sz="2299" dirty="0" err="1">
                <a:solidFill>
                  <a:srgbClr val="000000"/>
                </a:solidFill>
                <a:latin typeface="Poppins"/>
                <a:ea typeface="Poppins"/>
                <a:cs typeface="Poppins"/>
                <a:sym typeface="Poppins"/>
              </a:rPr>
              <a:t>Verzerrungen</a:t>
            </a:r>
            <a:r>
              <a:rPr lang="en-US" sz="2299" dirty="0">
                <a:solidFill>
                  <a:srgbClr val="000000"/>
                </a:solidFill>
                <a:latin typeface="Poppins"/>
                <a:ea typeface="Poppins"/>
                <a:cs typeface="Poppins"/>
                <a:sym typeface="Poppins"/>
              </a:rPr>
              <a:t>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6.3 </a:t>
            </a:r>
            <a:r>
              <a:rPr lang="en-US" sz="2299" dirty="0" err="1">
                <a:solidFill>
                  <a:srgbClr val="000000"/>
                </a:solidFill>
                <a:latin typeface="Poppins"/>
                <a:ea typeface="Poppins"/>
                <a:cs typeface="Poppins"/>
                <a:sym typeface="Poppins"/>
              </a:rPr>
              <a:t>Vorurteile</a:t>
            </a:r>
            <a:r>
              <a:rPr lang="en-US" sz="2299" dirty="0">
                <a:solidFill>
                  <a:srgbClr val="000000"/>
                </a:solidFill>
                <a:latin typeface="Poppins"/>
                <a:ea typeface="Poppins"/>
                <a:cs typeface="Poppins"/>
                <a:sym typeface="Poppins"/>
              </a:rPr>
              <a:t> </a:t>
            </a:r>
            <a:r>
              <a:rPr lang="en-US" sz="2299" dirty="0" err="1">
                <a:solidFill>
                  <a:srgbClr val="000000"/>
                </a:solidFill>
                <a:latin typeface="Poppins"/>
                <a:ea typeface="Poppins"/>
                <a:cs typeface="Poppins"/>
                <a:sym typeface="Poppins"/>
              </a:rPr>
              <a:t>gegenüber</a:t>
            </a:r>
            <a:r>
              <a:rPr lang="en-US" sz="2299" dirty="0">
                <a:solidFill>
                  <a:srgbClr val="000000"/>
                </a:solidFill>
                <a:latin typeface="Poppins"/>
                <a:ea typeface="Poppins"/>
                <a:cs typeface="Poppins"/>
                <a:sym typeface="Poppins"/>
              </a:rPr>
              <a:t> </a:t>
            </a:r>
            <a:r>
              <a:rPr lang="en-US" sz="2299" dirty="0" err="1">
                <a:solidFill>
                  <a:srgbClr val="000000"/>
                </a:solidFill>
                <a:latin typeface="Poppins"/>
                <a:ea typeface="Poppins"/>
                <a:cs typeface="Poppins"/>
                <a:sym typeface="Poppins"/>
              </a:rPr>
              <a:t>Minderheiten</a:t>
            </a:r>
            <a:r>
              <a:rPr lang="en-US" sz="2299" dirty="0">
                <a:solidFill>
                  <a:srgbClr val="000000"/>
                </a:solidFill>
                <a:latin typeface="Poppins"/>
                <a:ea typeface="Poppins"/>
                <a:cs typeface="Poppins"/>
                <a:sym typeface="Poppins"/>
              </a:rPr>
              <a:t>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6.4 </a:t>
            </a:r>
            <a:r>
              <a:rPr lang="en-US" sz="2299" dirty="0" err="1">
                <a:solidFill>
                  <a:srgbClr val="000000"/>
                </a:solidFill>
                <a:latin typeface="Poppins"/>
                <a:ea typeface="Poppins"/>
                <a:cs typeface="Poppins"/>
                <a:sym typeface="Poppins"/>
              </a:rPr>
              <a:t>Datenschutz</a:t>
            </a:r>
            <a:r>
              <a:rPr lang="en-US" sz="2299" dirty="0">
                <a:solidFill>
                  <a:srgbClr val="000000"/>
                </a:solidFill>
                <a:latin typeface="Poppins"/>
                <a:ea typeface="Poppins"/>
                <a:cs typeface="Poppins"/>
                <a:sym typeface="Poppins"/>
              </a:rPr>
              <a:t>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6.5 </a:t>
            </a:r>
            <a:r>
              <a:rPr lang="en-US" sz="2299" dirty="0" err="1">
                <a:solidFill>
                  <a:srgbClr val="000000"/>
                </a:solidFill>
                <a:latin typeface="Poppins"/>
                <a:ea typeface="Poppins"/>
                <a:cs typeface="Poppins"/>
                <a:sym typeface="Poppins"/>
              </a:rPr>
              <a:t>Geistiges</a:t>
            </a:r>
            <a:r>
              <a:rPr lang="en-US" sz="2299" dirty="0">
                <a:solidFill>
                  <a:srgbClr val="000000"/>
                </a:solidFill>
                <a:latin typeface="Poppins"/>
                <a:ea typeface="Poppins"/>
                <a:cs typeface="Poppins"/>
                <a:sym typeface="Poppins"/>
              </a:rPr>
              <a:t> </a:t>
            </a:r>
            <a:r>
              <a:rPr lang="en-US" sz="2299" dirty="0" err="1">
                <a:solidFill>
                  <a:srgbClr val="000000"/>
                </a:solidFill>
                <a:latin typeface="Poppins"/>
                <a:ea typeface="Poppins"/>
                <a:cs typeface="Poppins"/>
                <a:sym typeface="Poppins"/>
              </a:rPr>
              <a:t>Eigentum</a:t>
            </a:r>
            <a:r>
              <a:rPr lang="en-US" sz="2299" dirty="0">
                <a:solidFill>
                  <a:srgbClr val="000000"/>
                </a:solidFill>
                <a:latin typeface="Poppins"/>
                <a:ea typeface="Poppins"/>
                <a:cs typeface="Poppins"/>
                <a:sym typeface="Poppins"/>
              </a:rPr>
              <a:t>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6.6 </a:t>
            </a:r>
            <a:r>
              <a:rPr lang="en-US" sz="2299" dirty="0" err="1">
                <a:solidFill>
                  <a:srgbClr val="000000"/>
                </a:solidFill>
                <a:latin typeface="Poppins"/>
                <a:ea typeface="Poppins"/>
                <a:cs typeface="Poppins"/>
                <a:sym typeface="Poppins"/>
              </a:rPr>
              <a:t>Methoden</a:t>
            </a:r>
            <a:r>
              <a:rPr lang="en-US" sz="2299" dirty="0">
                <a:solidFill>
                  <a:srgbClr val="000000"/>
                </a:solidFill>
                <a:latin typeface="Poppins"/>
                <a:ea typeface="Poppins"/>
                <a:cs typeface="Poppins"/>
                <a:sym typeface="Poppins"/>
              </a:rPr>
              <a:t> </a:t>
            </a:r>
            <a:r>
              <a:rPr lang="en-US" sz="2299" dirty="0" err="1">
                <a:solidFill>
                  <a:srgbClr val="000000"/>
                </a:solidFill>
                <a:latin typeface="Poppins"/>
                <a:ea typeface="Poppins"/>
                <a:cs typeface="Poppins"/>
                <a:sym typeface="Poppins"/>
              </a:rPr>
              <a:t>zur</a:t>
            </a:r>
            <a:r>
              <a:rPr lang="en-US" sz="2299" dirty="0">
                <a:solidFill>
                  <a:srgbClr val="000000"/>
                </a:solidFill>
                <a:latin typeface="Poppins"/>
                <a:ea typeface="Poppins"/>
                <a:cs typeface="Poppins"/>
                <a:sym typeface="Poppins"/>
              </a:rPr>
              <a:t> </a:t>
            </a:r>
            <a:r>
              <a:rPr lang="en-US" sz="2299" dirty="0" err="1">
                <a:solidFill>
                  <a:srgbClr val="000000"/>
                </a:solidFill>
                <a:latin typeface="Poppins"/>
                <a:ea typeface="Poppins"/>
                <a:cs typeface="Poppins"/>
                <a:sym typeface="Poppins"/>
              </a:rPr>
              <a:t>Aufdeckung</a:t>
            </a:r>
            <a:r>
              <a:rPr lang="en-US" sz="2299" dirty="0">
                <a:solidFill>
                  <a:srgbClr val="000000"/>
                </a:solidFill>
                <a:latin typeface="Poppins"/>
                <a:ea typeface="Poppins"/>
                <a:cs typeface="Poppins"/>
                <a:sym typeface="Poppins"/>
              </a:rPr>
              <a:t> und </a:t>
            </a:r>
            <a:r>
              <a:rPr lang="en-US" sz="2299" dirty="0" err="1">
                <a:solidFill>
                  <a:srgbClr val="000000"/>
                </a:solidFill>
                <a:latin typeface="Poppins"/>
                <a:ea typeface="Poppins"/>
                <a:cs typeface="Poppins"/>
                <a:sym typeface="Poppins"/>
              </a:rPr>
              <a:t>Abschwächung</a:t>
            </a:r>
            <a:r>
              <a:rPr lang="en-US" sz="2299" dirty="0">
                <a:solidFill>
                  <a:srgbClr val="000000"/>
                </a:solidFill>
                <a:latin typeface="Poppins"/>
                <a:ea typeface="Poppins"/>
                <a:cs typeface="Poppins"/>
                <a:sym typeface="Poppins"/>
              </a:rPr>
              <a:t> von </a:t>
            </a:r>
            <a:r>
              <a:rPr lang="en-US" sz="2299" dirty="0" err="1">
                <a:solidFill>
                  <a:srgbClr val="000000"/>
                </a:solidFill>
                <a:latin typeface="Poppins"/>
                <a:ea typeface="Poppins"/>
                <a:cs typeface="Poppins"/>
                <a:sym typeface="Poppins"/>
              </a:rPr>
              <a:t>Verzerrungen</a:t>
            </a:r>
            <a:r>
              <a:rPr lang="en-US" sz="2299" dirty="0">
                <a:solidFill>
                  <a:srgbClr val="000000"/>
                </a:solidFill>
                <a:latin typeface="Poppins"/>
                <a:ea typeface="Poppins"/>
                <a:cs typeface="Poppins"/>
                <a:sym typeface="Poppins"/>
              </a:rPr>
              <a:t> und </a:t>
            </a:r>
            <a:r>
              <a:rPr lang="en-US" sz="2299" dirty="0" err="1">
                <a:solidFill>
                  <a:srgbClr val="000000"/>
                </a:solidFill>
                <a:latin typeface="Poppins"/>
                <a:ea typeface="Poppins"/>
                <a:cs typeface="Poppins"/>
                <a:sym typeface="Poppins"/>
              </a:rPr>
              <a:t>Überprüfbarkeit</a:t>
            </a:r>
            <a:endParaRPr lang="en-US" sz="2299" dirty="0">
              <a:solidFill>
                <a:srgbClr val="000000"/>
              </a:solidFill>
              <a:latin typeface="Poppins"/>
              <a:ea typeface="Poppins"/>
              <a:cs typeface="Poppins"/>
              <a:sym typeface="Poppins"/>
            </a:endParaRP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6.7 </a:t>
            </a:r>
            <a:r>
              <a:rPr lang="en-US" sz="2299" dirty="0" err="1">
                <a:solidFill>
                  <a:srgbClr val="000000"/>
                </a:solidFill>
                <a:latin typeface="Poppins"/>
                <a:ea typeface="Poppins"/>
                <a:cs typeface="Poppins"/>
                <a:sym typeface="Poppins"/>
              </a:rPr>
              <a:t>Rechtliche</a:t>
            </a:r>
            <a:r>
              <a:rPr lang="en-US" sz="2299" dirty="0">
                <a:solidFill>
                  <a:srgbClr val="000000"/>
                </a:solidFill>
                <a:latin typeface="Poppins"/>
                <a:ea typeface="Poppins"/>
                <a:cs typeface="Poppins"/>
                <a:sym typeface="Poppins"/>
              </a:rPr>
              <a:t> und </a:t>
            </a:r>
            <a:r>
              <a:rPr lang="en-US" sz="2299" dirty="0" err="1">
                <a:solidFill>
                  <a:srgbClr val="000000"/>
                </a:solidFill>
                <a:latin typeface="Poppins"/>
                <a:ea typeface="Poppins"/>
                <a:cs typeface="Poppins"/>
                <a:sym typeface="Poppins"/>
              </a:rPr>
              <a:t>ethische</a:t>
            </a:r>
            <a:r>
              <a:rPr lang="en-US" sz="2299" dirty="0">
                <a:solidFill>
                  <a:srgbClr val="000000"/>
                </a:solidFill>
                <a:latin typeface="Poppins"/>
                <a:ea typeface="Poppins"/>
                <a:cs typeface="Poppins"/>
                <a:sym typeface="Poppins"/>
              </a:rPr>
              <a:t> </a:t>
            </a:r>
            <a:r>
              <a:rPr lang="en-US" sz="2299" dirty="0" err="1">
                <a:solidFill>
                  <a:srgbClr val="000000"/>
                </a:solidFill>
                <a:latin typeface="Poppins"/>
                <a:ea typeface="Poppins"/>
                <a:cs typeface="Poppins"/>
                <a:sym typeface="Poppins"/>
              </a:rPr>
              <a:t>Rahmenbedingungen</a:t>
            </a:r>
            <a:r>
              <a:rPr lang="en-US" sz="2299" dirty="0">
                <a:solidFill>
                  <a:srgbClr val="000000"/>
                </a:solidFill>
                <a:latin typeface="Poppins"/>
                <a:ea typeface="Poppins"/>
                <a:cs typeface="Poppins"/>
                <a:sym typeface="Poppins"/>
              </a:rPr>
              <a:t>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6.8 </a:t>
            </a:r>
            <a:r>
              <a:rPr lang="en-US" sz="2299" dirty="0" err="1">
                <a:solidFill>
                  <a:srgbClr val="000000"/>
                </a:solidFill>
                <a:latin typeface="Poppins"/>
                <a:ea typeface="Poppins"/>
                <a:cs typeface="Poppins"/>
                <a:sym typeface="Poppins"/>
              </a:rPr>
              <a:t>Ethische</a:t>
            </a:r>
            <a:r>
              <a:rPr lang="en-US" sz="2299" dirty="0">
                <a:solidFill>
                  <a:srgbClr val="000000"/>
                </a:solidFill>
                <a:latin typeface="Poppins"/>
                <a:ea typeface="Poppins"/>
                <a:cs typeface="Poppins"/>
                <a:sym typeface="Poppins"/>
              </a:rPr>
              <a:t> </a:t>
            </a:r>
            <a:r>
              <a:rPr lang="en-US" sz="2299" dirty="0" err="1">
                <a:solidFill>
                  <a:srgbClr val="000000"/>
                </a:solidFill>
                <a:latin typeface="Poppins"/>
                <a:ea typeface="Poppins"/>
                <a:cs typeface="Poppins"/>
                <a:sym typeface="Poppins"/>
              </a:rPr>
              <a:t>Verantwortung</a:t>
            </a:r>
            <a:r>
              <a:rPr lang="en-US" sz="2299" dirty="0">
                <a:solidFill>
                  <a:srgbClr val="000000"/>
                </a:solidFill>
                <a:latin typeface="Poppins"/>
                <a:ea typeface="Poppins"/>
                <a:cs typeface="Poppins"/>
                <a:sym typeface="Poppins"/>
              </a:rPr>
              <a:t> der </a:t>
            </a:r>
            <a:r>
              <a:rPr lang="en-US" sz="2299" dirty="0" err="1">
                <a:solidFill>
                  <a:srgbClr val="000000"/>
                </a:solidFill>
                <a:latin typeface="Poppins"/>
                <a:ea typeface="Poppins"/>
                <a:cs typeface="Poppins"/>
                <a:sym typeface="Poppins"/>
              </a:rPr>
              <a:t>Arbeitgeber</a:t>
            </a:r>
            <a:r>
              <a:rPr lang="en-US" sz="2299" dirty="0">
                <a:solidFill>
                  <a:srgbClr val="000000"/>
                </a:solidFill>
                <a:latin typeface="Poppins"/>
                <a:ea typeface="Poppins"/>
                <a:cs typeface="Poppins"/>
                <a:sym typeface="Poppins"/>
              </a:rPr>
              <a:t> </a:t>
            </a:r>
          </a:p>
          <a:p>
            <a:pPr marL="993138" lvl="2" indent="-331046" algn="l">
              <a:lnSpc>
                <a:spcPts val="2989"/>
              </a:lnSpc>
              <a:buFont typeface="Arial"/>
              <a:buChar char="⚬"/>
            </a:pPr>
            <a:r>
              <a:rPr lang="en-US" sz="2299" dirty="0">
                <a:solidFill>
                  <a:srgbClr val="000000"/>
                </a:solidFill>
                <a:latin typeface="Poppins"/>
                <a:ea typeface="Poppins"/>
                <a:cs typeface="Poppins"/>
                <a:sym typeface="Poppins"/>
              </a:rPr>
              <a:t>6.9 </a:t>
            </a:r>
            <a:r>
              <a:rPr lang="en-US" sz="2299" dirty="0" err="1">
                <a:solidFill>
                  <a:srgbClr val="000000"/>
                </a:solidFill>
                <a:latin typeface="Poppins"/>
                <a:ea typeface="Poppins"/>
                <a:cs typeface="Poppins"/>
                <a:sym typeface="Poppins"/>
              </a:rPr>
              <a:t>Arbeitsplatzverluste</a:t>
            </a:r>
            <a:r>
              <a:rPr lang="en-US" sz="2299" dirty="0">
                <a:solidFill>
                  <a:srgbClr val="000000"/>
                </a:solidFill>
                <a:latin typeface="Poppins"/>
                <a:ea typeface="Poppins"/>
                <a:cs typeface="Poppins"/>
                <a:sym typeface="Poppins"/>
              </a:rPr>
              <a:t> und </a:t>
            </a:r>
            <a:r>
              <a:rPr lang="en-US" sz="2299" dirty="0" err="1">
                <a:solidFill>
                  <a:srgbClr val="000000"/>
                </a:solidFill>
                <a:latin typeface="Poppins"/>
                <a:ea typeface="Poppins"/>
                <a:cs typeface="Poppins"/>
                <a:sym typeface="Poppins"/>
              </a:rPr>
              <a:t>soziale</a:t>
            </a:r>
            <a:r>
              <a:rPr lang="en-US" sz="2299" dirty="0">
                <a:solidFill>
                  <a:srgbClr val="000000"/>
                </a:solidFill>
                <a:latin typeface="Poppins"/>
                <a:ea typeface="Poppins"/>
                <a:cs typeface="Poppins"/>
                <a:sym typeface="Poppins"/>
              </a:rPr>
              <a:t> Sicherheit </a:t>
            </a:r>
          </a:p>
        </p:txBody>
      </p:sp>
      <p:sp>
        <p:nvSpPr>
          <p:cNvPr id="16" name="TextBox 16"/>
          <p:cNvSpPr txBox="1"/>
          <p:nvPr/>
        </p:nvSpPr>
        <p:spPr>
          <a:xfrm>
            <a:off x="7702891" y="454687"/>
            <a:ext cx="9556409" cy="626110"/>
          </a:xfrm>
          <a:prstGeom prst="rect">
            <a:avLst/>
          </a:prstGeom>
        </p:spPr>
        <p:txBody>
          <a:bodyPr lIns="0" tIns="0" rIns="0" bIns="0" rtlCol="0" anchor="t">
            <a:spAutoFit/>
          </a:bodyPr>
          <a:lstStyle/>
          <a:p>
            <a:pPr marL="0" lvl="0" indent="0" algn="ctr">
              <a:lnSpc>
                <a:spcPts val="4519"/>
              </a:lnSpc>
              <a:spcBef>
                <a:spcPct val="0"/>
              </a:spcBef>
            </a:pPr>
            <a:r>
              <a:rPr lang="en-US" sz="3999" b="1" spc="-119">
                <a:solidFill>
                  <a:srgbClr val="002C47"/>
                </a:solidFill>
                <a:latin typeface="Poppins Bold"/>
                <a:ea typeface="Poppins Bold"/>
                <a:cs typeface="Poppins Bold"/>
                <a:sym typeface="Poppins Bold"/>
              </a:rPr>
              <a:t>LEKTIONEN 5 - 6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9258030" y="760630"/>
            <a:ext cx="8206111" cy="626110"/>
          </a:xfrm>
          <a:prstGeom prst="rect">
            <a:avLst/>
          </a:prstGeom>
        </p:spPr>
        <p:txBody>
          <a:bodyPr lIns="0" tIns="0" rIns="0" bIns="0" rtlCol="0" anchor="t">
            <a:spAutoFit/>
          </a:bodyPr>
          <a:lstStyle/>
          <a:p>
            <a:pPr algn="r">
              <a:lnSpc>
                <a:spcPts val="4519"/>
              </a:lnSpc>
              <a:spcBef>
                <a:spcPct val="0"/>
              </a:spcBef>
            </a:pPr>
            <a:r>
              <a:rPr lang="en-US" sz="3999" b="1" spc="-119">
                <a:solidFill>
                  <a:srgbClr val="002C47"/>
                </a:solidFill>
                <a:latin typeface="Poppins Bold"/>
                <a:ea typeface="Poppins Bold"/>
                <a:cs typeface="Poppins Bold"/>
                <a:sym typeface="Poppins Bold"/>
              </a:rPr>
              <a:t>5. Unterstützung der Entscheidungsfindung </a:t>
            </a: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Zielsetzungen:</a:t>
            </a:r>
          </a:p>
          <a:p>
            <a:pPr algn="just">
              <a:lnSpc>
                <a:spcPts val="2990"/>
              </a:lnSpc>
            </a:pPr>
            <a:endParaRPr lang="en-US" sz="2300" b="1">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Verstehen der Struktur von Skripten und Arbeitsabläufen in Unternehmen, indem man lernt, wie Skripte entworfen und implementiert werden, um Aufgaben zu automatisieren und Arbeitsabläufe innerhalb von Organisationsstrukturen zu rationalisieren.</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a:solidFill>
                  <a:srgbClr val="000000"/>
                </a:solidFill>
                <a:latin typeface="Poppins"/>
                <a:ea typeface="Poppins"/>
                <a:cs typeface="Poppins"/>
                <a:sym typeface="Poppins"/>
              </a:rPr>
              <a:t>Erforschung der Entwicklung von KI-Agenten für die Verwaltung von Arbeitsabläufen durch die Entdeckung, wie KI-Agenten Arbeitsabläufe optimieren, indem sie Echtzeitdaten überwachen, potenzielle Engpässe vorhersagen und eine effiziente Aufgabenverteilung ermöglichen.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5.1 Einleitung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3" name="Freeform 13"/>
          <p:cNvSpPr/>
          <p:nvPr/>
        </p:nvSpPr>
        <p:spPr>
          <a:xfrm>
            <a:off x="414809" y="5297092"/>
            <a:ext cx="8027227" cy="4083852"/>
          </a:xfrm>
          <a:custGeom>
            <a:avLst/>
            <a:gdLst/>
            <a:ahLst/>
            <a:cxnLst/>
            <a:rect l="l" t="t" r="r" b="b"/>
            <a:pathLst>
              <a:path w="8027227" h="4083852">
                <a:moveTo>
                  <a:pt x="0" y="0"/>
                </a:moveTo>
                <a:lnTo>
                  <a:pt x="8027227" y="0"/>
                </a:lnTo>
                <a:lnTo>
                  <a:pt x="8027227" y="4083851"/>
                </a:lnTo>
                <a:lnTo>
                  <a:pt x="0" y="4083851"/>
                </a:lnTo>
                <a:lnTo>
                  <a:pt x="0" y="0"/>
                </a:lnTo>
                <a:close/>
              </a:path>
            </a:pathLst>
          </a:custGeom>
          <a:blipFill>
            <a:blip r:embed="rId4"/>
            <a:stretch>
              <a:fillRect/>
            </a:stretch>
          </a:blipFill>
          <a:ln w="9525" cap="sq">
            <a:solidFill>
              <a:srgbClr val="000000"/>
            </a:solidFill>
            <a:prstDash val="solid"/>
            <a:miter/>
          </a:ln>
        </p:spPr>
        <p:txBody>
          <a:bodyPr/>
          <a:lstStyle/>
          <a:p>
            <a:endParaRPr lang="de-DE"/>
          </a:p>
        </p:txBody>
      </p:sp>
      <p:sp>
        <p:nvSpPr>
          <p:cNvPr id="14" name="Freeform 14"/>
          <p:cNvSpPr/>
          <p:nvPr/>
        </p:nvSpPr>
        <p:spPr>
          <a:xfrm>
            <a:off x="8933500" y="4799887"/>
            <a:ext cx="8728859" cy="2858701"/>
          </a:xfrm>
          <a:custGeom>
            <a:avLst/>
            <a:gdLst/>
            <a:ahLst/>
            <a:cxnLst/>
            <a:rect l="l" t="t" r="r" b="b"/>
            <a:pathLst>
              <a:path w="8728859" h="2858701">
                <a:moveTo>
                  <a:pt x="0" y="0"/>
                </a:moveTo>
                <a:lnTo>
                  <a:pt x="8728859" y="0"/>
                </a:lnTo>
                <a:lnTo>
                  <a:pt x="8728859" y="2858701"/>
                </a:lnTo>
                <a:lnTo>
                  <a:pt x="0" y="2858701"/>
                </a:lnTo>
                <a:lnTo>
                  <a:pt x="0" y="0"/>
                </a:lnTo>
                <a:close/>
              </a:path>
            </a:pathLst>
          </a:custGeom>
          <a:blipFill>
            <a:blip r:embed="rId5"/>
            <a:stretch>
              <a:fillRect/>
            </a:stretch>
          </a:blipFill>
          <a:ln w="9525" cap="sq">
            <a:solidFill>
              <a:srgbClr val="000000"/>
            </a:solidFill>
            <a:prstDash val="solid"/>
            <a:miter/>
          </a:ln>
        </p:spPr>
        <p:txBody>
          <a:bodyPr/>
          <a:lstStyle/>
          <a:p>
            <a:endParaRPr lang="de-DE"/>
          </a:p>
        </p:txBody>
      </p:sp>
      <p:grpSp>
        <p:nvGrpSpPr>
          <p:cNvPr id="15" name="Group 15"/>
          <p:cNvGrpSpPr/>
          <p:nvPr/>
        </p:nvGrpSpPr>
        <p:grpSpPr>
          <a:xfrm>
            <a:off x="235969" y="4477938"/>
            <a:ext cx="17651956" cy="5423830"/>
            <a:chOff x="0" y="0"/>
            <a:chExt cx="4649075" cy="1428498"/>
          </a:xfrm>
        </p:grpSpPr>
        <p:sp>
          <p:nvSpPr>
            <p:cNvPr id="16" name="Freeform 16"/>
            <p:cNvSpPr/>
            <p:nvPr/>
          </p:nvSpPr>
          <p:spPr>
            <a:xfrm>
              <a:off x="0" y="0"/>
              <a:ext cx="4649075" cy="1428498"/>
            </a:xfrm>
            <a:custGeom>
              <a:avLst/>
              <a:gdLst/>
              <a:ahLst/>
              <a:cxnLst/>
              <a:rect l="l" t="t" r="r" b="b"/>
              <a:pathLst>
                <a:path w="4649075" h="1428498">
                  <a:moveTo>
                    <a:pt x="22368" y="0"/>
                  </a:moveTo>
                  <a:lnTo>
                    <a:pt x="4626707" y="0"/>
                  </a:lnTo>
                  <a:cubicBezTo>
                    <a:pt x="4639060" y="0"/>
                    <a:pt x="4649075" y="10014"/>
                    <a:pt x="4649075" y="22368"/>
                  </a:cubicBezTo>
                  <a:lnTo>
                    <a:pt x="4649075" y="1406130"/>
                  </a:lnTo>
                  <a:cubicBezTo>
                    <a:pt x="4649075" y="1418484"/>
                    <a:pt x="4639060" y="1428498"/>
                    <a:pt x="4626707" y="1428498"/>
                  </a:cubicBezTo>
                  <a:lnTo>
                    <a:pt x="22368" y="1428498"/>
                  </a:lnTo>
                  <a:cubicBezTo>
                    <a:pt x="10014" y="1428498"/>
                    <a:pt x="0" y="1418484"/>
                    <a:pt x="0" y="1406130"/>
                  </a:cubicBezTo>
                  <a:lnTo>
                    <a:pt x="0" y="22368"/>
                  </a:lnTo>
                  <a:cubicBezTo>
                    <a:pt x="0" y="10014"/>
                    <a:pt x="10014" y="0"/>
                    <a:pt x="22368" y="0"/>
                  </a:cubicBezTo>
                  <a:close/>
                </a:path>
              </a:pathLst>
            </a:custGeom>
            <a:solidFill>
              <a:srgbClr val="000000">
                <a:alpha val="0"/>
              </a:srgbClr>
            </a:solidFill>
            <a:ln w="38100" cap="rnd">
              <a:solidFill>
                <a:srgbClr val="000000"/>
              </a:solidFill>
              <a:prstDash val="solid"/>
              <a:round/>
            </a:ln>
          </p:spPr>
          <p:txBody>
            <a:bodyPr/>
            <a:lstStyle/>
            <a:p>
              <a:endParaRPr lang="de-DE"/>
            </a:p>
          </p:txBody>
        </p:sp>
        <p:sp>
          <p:nvSpPr>
            <p:cNvPr id="17" name="TextBox 17"/>
            <p:cNvSpPr txBox="1"/>
            <p:nvPr/>
          </p:nvSpPr>
          <p:spPr>
            <a:xfrm>
              <a:off x="0" y="-57150"/>
              <a:ext cx="4649075" cy="1485648"/>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224766" y="1019175"/>
            <a:ext cx="13838467" cy="3706143"/>
          </a:xfrm>
          <a:prstGeom prst="rect">
            <a:avLst/>
          </a:prstGeom>
        </p:spPr>
        <p:txBody>
          <a:bodyPr lIns="0" tIns="0" rIns="0" bIns="0" rtlCol="0" anchor="t">
            <a:spAutoFit/>
          </a:bodyPr>
          <a:lstStyle/>
          <a:p>
            <a:pPr algn="l">
              <a:lnSpc>
                <a:spcPts val="1709"/>
              </a:lnSpc>
            </a:pPr>
            <a:r>
              <a:rPr lang="en-US" sz="1500" dirty="0">
                <a:solidFill>
                  <a:srgbClr val="002C47"/>
                </a:solidFill>
                <a:latin typeface="Poppins"/>
                <a:ea typeface="Poppins"/>
                <a:cs typeface="Poppins"/>
                <a:sym typeface="Poppins"/>
              </a:rPr>
              <a:t>Dieses </a:t>
            </a:r>
            <a:r>
              <a:rPr lang="en-US" sz="1500" dirty="0" err="1">
                <a:solidFill>
                  <a:srgbClr val="002C47"/>
                </a:solidFill>
                <a:latin typeface="Poppins"/>
                <a:ea typeface="Poppins"/>
                <a:cs typeface="Poppins"/>
                <a:sym typeface="Poppins"/>
              </a:rPr>
              <a:t>Kapitel</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befasst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Entscheidungsunterstützung</a:t>
            </a:r>
            <a:r>
              <a:rPr lang="en-US" sz="1500" dirty="0">
                <a:solidFill>
                  <a:srgbClr val="002C47"/>
                </a:solidFill>
                <a:latin typeface="Poppins"/>
                <a:ea typeface="Poppins"/>
                <a:cs typeface="Poppins"/>
                <a:sym typeface="Poppins"/>
              </a:rPr>
              <a:t> für Mitarbeiter. Die </a:t>
            </a:r>
            <a:r>
              <a:rPr lang="en-US" sz="1500" dirty="0" err="1">
                <a:solidFill>
                  <a:srgbClr val="002C47"/>
                </a:solidFill>
                <a:latin typeface="Poppins"/>
                <a:ea typeface="Poppins"/>
                <a:cs typeface="Poppins"/>
                <a:sym typeface="Poppins"/>
              </a:rPr>
              <a:t>Komplexität</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Aufgaben</a:t>
            </a:r>
            <a:r>
              <a:rPr lang="en-US" sz="1500" dirty="0">
                <a:solidFill>
                  <a:srgbClr val="002C47"/>
                </a:solidFill>
                <a:latin typeface="Poppins"/>
                <a:ea typeface="Poppins"/>
                <a:cs typeface="Poppins"/>
                <a:sym typeface="Poppins"/>
              </a:rPr>
              <a:t> und die Art und Weise, </a:t>
            </a:r>
            <a:r>
              <a:rPr lang="en-US" sz="1500" dirty="0" err="1">
                <a:solidFill>
                  <a:srgbClr val="002C47"/>
                </a:solidFill>
                <a:latin typeface="Poppins"/>
                <a:ea typeface="Poppins"/>
                <a:cs typeface="Poppins"/>
                <a:sym typeface="Poppins"/>
              </a:rPr>
              <a:t>wie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verwaltet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werden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haben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sich</a:t>
            </a:r>
            <a:r>
              <a:rPr lang="en-US" sz="1500" dirty="0">
                <a:solidFill>
                  <a:srgbClr val="002C47"/>
                </a:solidFill>
                <a:latin typeface="Poppins"/>
                <a:ea typeface="Poppins"/>
                <a:cs typeface="Poppins"/>
                <a:sym typeface="Poppins"/>
              </a:rPr>
              <a:t> in den </a:t>
            </a:r>
            <a:r>
              <a:rPr lang="en-US" sz="1500" dirty="0" err="1">
                <a:solidFill>
                  <a:srgbClr val="002C47"/>
                </a:solidFill>
                <a:latin typeface="Poppins"/>
                <a:ea typeface="Poppins"/>
                <a:cs typeface="Poppins"/>
                <a:sym typeface="Poppins"/>
              </a:rPr>
              <a:t>letzten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Jahrzehnten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erheblich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weiterentwickelt</a:t>
            </a:r>
            <a:r>
              <a:rPr lang="en-US" sz="1500" dirty="0">
                <a:solidFill>
                  <a:srgbClr val="002C47"/>
                </a:solidFill>
                <a:latin typeface="Poppins"/>
                <a:ea typeface="Poppins"/>
                <a:cs typeface="Poppins"/>
                <a:sym typeface="Poppins"/>
              </a:rPr>
              <a:t>, was </a:t>
            </a:r>
            <a:r>
              <a:rPr lang="en-US" sz="1500" dirty="0" err="1">
                <a:solidFill>
                  <a:srgbClr val="002C47"/>
                </a:solidFill>
                <a:latin typeface="Poppins"/>
                <a:ea typeface="Poppins"/>
                <a:cs typeface="Poppins"/>
                <a:sym typeface="Poppins"/>
              </a:rPr>
              <a:t>vor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allem</a:t>
            </a:r>
            <a:r>
              <a:rPr lang="en-US" sz="1500" dirty="0">
                <a:solidFill>
                  <a:srgbClr val="002C47"/>
                </a:solidFill>
                <a:latin typeface="Poppins"/>
                <a:ea typeface="Poppins"/>
                <a:cs typeface="Poppins"/>
                <a:sym typeface="Poppins"/>
              </a:rPr>
              <a:t> auf den </a:t>
            </a:r>
            <a:r>
              <a:rPr lang="en-US" sz="1500" dirty="0" err="1">
                <a:solidFill>
                  <a:srgbClr val="002C47"/>
                </a:solidFill>
                <a:latin typeface="Poppins"/>
                <a:ea typeface="Poppins"/>
                <a:cs typeface="Poppins"/>
                <a:sym typeface="Poppins"/>
              </a:rPr>
              <a:t>technologischen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Fortschritt</a:t>
            </a:r>
            <a:r>
              <a:rPr lang="en-US" sz="1500" dirty="0">
                <a:solidFill>
                  <a:srgbClr val="002C47"/>
                </a:solidFill>
                <a:latin typeface="Poppins"/>
                <a:ea typeface="Poppins"/>
                <a:cs typeface="Poppins"/>
                <a:sym typeface="Poppins"/>
              </a:rPr>
              <a:t> und die </a:t>
            </a:r>
            <a:r>
              <a:rPr lang="en-US" sz="1500" dirty="0" err="1">
                <a:solidFill>
                  <a:srgbClr val="002C47"/>
                </a:solidFill>
                <a:latin typeface="Poppins"/>
                <a:ea typeface="Poppins"/>
                <a:cs typeface="Poppins"/>
                <a:sym typeface="Poppins"/>
              </a:rPr>
              <a:t>Veränderungen</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Geschäftspraktiken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zurückzuführen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a:t>
            </a:r>
          </a:p>
          <a:p>
            <a:pPr algn="l">
              <a:lnSpc>
                <a:spcPts val="1709"/>
              </a:lnSpc>
            </a:pPr>
            <a:endParaRPr lang="en-US" sz="1500" dirty="0">
              <a:solidFill>
                <a:srgbClr val="002C47"/>
              </a:solidFill>
              <a:latin typeface="Poppins"/>
              <a:ea typeface="Poppins"/>
              <a:cs typeface="Poppins"/>
              <a:sym typeface="Poppins"/>
            </a:endParaRPr>
          </a:p>
          <a:p>
            <a:pPr algn="l">
              <a:lnSpc>
                <a:spcPts val="1709"/>
              </a:lnSpc>
            </a:pPr>
            <a:r>
              <a:rPr lang="en-US" sz="1500" dirty="0" err="1">
                <a:solidFill>
                  <a:srgbClr val="002C47"/>
                </a:solidFill>
                <a:latin typeface="Poppins"/>
                <a:ea typeface="Poppins"/>
                <a:cs typeface="Poppins"/>
                <a:sym typeface="Poppins"/>
              </a:rPr>
              <a:t>Vergleich</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Aufgabenkomplexität</a:t>
            </a:r>
            <a:r>
              <a:rPr lang="en-US" sz="1500" dirty="0">
                <a:solidFill>
                  <a:srgbClr val="002C47"/>
                </a:solidFill>
                <a:latin typeface="Poppins"/>
                <a:ea typeface="Poppins"/>
                <a:cs typeface="Poppins"/>
                <a:sym typeface="Poppins"/>
              </a:rPr>
              <a:t>: </a:t>
            </a:r>
          </a:p>
          <a:p>
            <a:pPr algn="l">
              <a:lnSpc>
                <a:spcPts val="1709"/>
              </a:lnSpc>
            </a:pPr>
            <a:endParaRPr lang="en-US" sz="1500" dirty="0">
              <a:solidFill>
                <a:srgbClr val="002C47"/>
              </a:solidFill>
              <a:latin typeface="Poppins"/>
              <a:ea typeface="Poppins"/>
              <a:cs typeface="Poppins"/>
              <a:sym typeface="Poppins"/>
            </a:endParaRPr>
          </a:p>
          <a:p>
            <a:pPr marL="323850" lvl="1" indent="-161925" algn="l">
              <a:lnSpc>
                <a:spcPts val="1709"/>
              </a:lnSpc>
              <a:buFont typeface="Arial"/>
              <a:buChar char="•"/>
            </a:pPr>
            <a:r>
              <a:rPr lang="en-US" sz="1500" dirty="0">
                <a:latin typeface="Poppins"/>
                <a:ea typeface="Poppins"/>
                <a:cs typeface="Poppins"/>
                <a:sym typeface="Poppins"/>
              </a:rPr>
              <a:t>1950er: Die </a:t>
            </a:r>
            <a:r>
              <a:rPr lang="en-US" sz="1500" dirty="0" err="1">
                <a:latin typeface="Poppins"/>
                <a:ea typeface="Poppins"/>
                <a:cs typeface="Poppins"/>
                <a:sym typeface="Poppins"/>
              </a:rPr>
              <a:t>Aufgaben</a:t>
            </a:r>
            <a:r>
              <a:rPr lang="en-US" sz="1500" dirty="0">
                <a:latin typeface="Poppins"/>
                <a:ea typeface="Poppins"/>
                <a:cs typeface="Poppins"/>
                <a:sym typeface="Poppins"/>
              </a:rPr>
              <a:t> </a:t>
            </a:r>
            <a:r>
              <a:rPr lang="en-US" sz="1500" dirty="0" err="1">
                <a:latin typeface="Poppins"/>
                <a:ea typeface="Poppins"/>
                <a:cs typeface="Poppins"/>
                <a:sym typeface="Poppins"/>
              </a:rPr>
              <a:t>wurden</a:t>
            </a:r>
            <a:r>
              <a:rPr lang="en-US" sz="1500" dirty="0">
                <a:latin typeface="Poppins"/>
                <a:ea typeface="Poppins"/>
                <a:cs typeface="Poppins"/>
                <a:sym typeface="Poppins"/>
              </a:rPr>
              <a:t> </a:t>
            </a:r>
            <a:r>
              <a:rPr lang="en-US" sz="1500" dirty="0" err="1">
                <a:latin typeface="Poppins"/>
                <a:ea typeface="Poppins"/>
                <a:cs typeface="Poppins"/>
                <a:sym typeface="Poppins"/>
              </a:rPr>
              <a:t>überwiegend</a:t>
            </a:r>
            <a:r>
              <a:rPr lang="en-US" sz="1500" dirty="0">
                <a:latin typeface="Poppins"/>
                <a:ea typeface="Poppins"/>
                <a:cs typeface="Poppins"/>
                <a:sym typeface="Poppins"/>
              </a:rPr>
              <a:t> </a:t>
            </a:r>
            <a:r>
              <a:rPr lang="en-US" sz="1500" dirty="0" err="1">
                <a:latin typeface="Poppins"/>
                <a:ea typeface="Poppins"/>
                <a:cs typeface="Poppins"/>
                <a:sym typeface="Poppins"/>
              </a:rPr>
              <a:t>manuell</a:t>
            </a:r>
            <a:r>
              <a:rPr lang="en-US" sz="1500" dirty="0">
                <a:latin typeface="Poppins"/>
                <a:ea typeface="Poppins"/>
                <a:cs typeface="Poppins"/>
                <a:sym typeface="Poppins"/>
              </a:rPr>
              <a:t> und auf Papier </a:t>
            </a:r>
            <a:r>
              <a:rPr lang="en-US" sz="1500" dirty="0" err="1">
                <a:latin typeface="Poppins"/>
                <a:ea typeface="Poppins"/>
                <a:cs typeface="Poppins"/>
                <a:sym typeface="Poppins"/>
              </a:rPr>
              <a:t>erledigt</a:t>
            </a:r>
            <a:r>
              <a:rPr lang="en-US" sz="1500" dirty="0">
                <a:latin typeface="Poppins"/>
                <a:ea typeface="Poppins"/>
                <a:cs typeface="Poppins"/>
                <a:sym typeface="Poppins"/>
              </a:rPr>
              <a:t>. </a:t>
            </a:r>
          </a:p>
          <a:p>
            <a:pPr algn="l">
              <a:lnSpc>
                <a:spcPts val="1709"/>
              </a:lnSpc>
            </a:pPr>
            <a:endParaRPr lang="en-US" sz="1500" dirty="0">
              <a:latin typeface="Poppins"/>
              <a:ea typeface="Poppins"/>
              <a:cs typeface="Poppins"/>
              <a:sym typeface="Poppins"/>
            </a:endParaRPr>
          </a:p>
          <a:p>
            <a:pPr marL="323850" lvl="1" indent="-161925" algn="l">
              <a:lnSpc>
                <a:spcPts val="1709"/>
              </a:lnSpc>
              <a:buFont typeface="Arial"/>
              <a:buChar char="•"/>
            </a:pPr>
            <a:r>
              <a:rPr lang="en-US" sz="1500" dirty="0">
                <a:latin typeface="Poppins"/>
                <a:ea typeface="Poppins"/>
                <a:cs typeface="Poppins"/>
                <a:sym typeface="Poppins"/>
              </a:rPr>
              <a:t>1990er: Mit dem </a:t>
            </a:r>
            <a:r>
              <a:rPr lang="en-US" sz="1500" dirty="0" err="1">
                <a:latin typeface="Poppins"/>
                <a:ea typeface="Poppins"/>
                <a:cs typeface="Poppins"/>
                <a:sym typeface="Poppins"/>
              </a:rPr>
              <a:t>Aufkommen</a:t>
            </a:r>
            <a:r>
              <a:rPr lang="en-US" sz="1500" dirty="0">
                <a:latin typeface="Poppins"/>
                <a:ea typeface="Poppins"/>
                <a:cs typeface="Poppins"/>
                <a:sym typeface="Poppins"/>
              </a:rPr>
              <a:t> von </a:t>
            </a:r>
            <a:r>
              <a:rPr lang="en-US" sz="1500" dirty="0" err="1">
                <a:latin typeface="Poppins"/>
                <a:ea typeface="Poppins"/>
                <a:cs typeface="Poppins"/>
                <a:sym typeface="Poppins"/>
              </a:rPr>
              <a:t>Personalcomputern</a:t>
            </a:r>
            <a:r>
              <a:rPr lang="en-US" sz="1500" dirty="0">
                <a:latin typeface="Poppins"/>
                <a:ea typeface="Poppins"/>
                <a:cs typeface="Poppins"/>
                <a:sym typeface="Poppins"/>
              </a:rPr>
              <a:t> und </a:t>
            </a:r>
            <a:r>
              <a:rPr lang="en-US" sz="1500" dirty="0" err="1">
                <a:latin typeface="Poppins"/>
                <a:ea typeface="Poppins"/>
                <a:cs typeface="Poppins"/>
                <a:sym typeface="Poppins"/>
              </a:rPr>
              <a:t>ersten</a:t>
            </a:r>
            <a:r>
              <a:rPr lang="en-US" sz="1500" dirty="0">
                <a:latin typeface="Poppins"/>
                <a:ea typeface="Poppins"/>
                <a:cs typeface="Poppins"/>
                <a:sym typeface="Poppins"/>
              </a:rPr>
              <a:t> Softwareanwendungen </a:t>
            </a:r>
            <a:r>
              <a:rPr lang="en-US" sz="1500" dirty="0" err="1">
                <a:latin typeface="Poppins"/>
                <a:ea typeface="Poppins"/>
                <a:cs typeface="Poppins"/>
                <a:sym typeface="Poppins"/>
              </a:rPr>
              <a:t>wurden</a:t>
            </a:r>
            <a:r>
              <a:rPr lang="en-US" sz="1500" dirty="0">
                <a:latin typeface="Poppins"/>
                <a:ea typeface="Poppins"/>
                <a:cs typeface="Poppins"/>
                <a:sym typeface="Poppins"/>
              </a:rPr>
              <a:t> </a:t>
            </a:r>
            <a:r>
              <a:rPr lang="en-US" sz="1500" dirty="0" err="1">
                <a:latin typeface="Poppins"/>
                <a:ea typeface="Poppins"/>
                <a:cs typeface="Poppins"/>
                <a:sym typeface="Poppins"/>
              </a:rPr>
              <a:t>einige</a:t>
            </a:r>
            <a:r>
              <a:rPr lang="en-US" sz="1500" dirty="0">
                <a:latin typeface="Poppins"/>
                <a:ea typeface="Poppins"/>
                <a:cs typeface="Poppins"/>
                <a:sym typeface="Poppins"/>
              </a:rPr>
              <a:t> </a:t>
            </a:r>
            <a:r>
              <a:rPr lang="en-US" sz="1500" dirty="0" err="1">
                <a:latin typeface="Poppins"/>
                <a:ea typeface="Poppins"/>
                <a:cs typeface="Poppins"/>
                <a:sym typeface="Poppins"/>
              </a:rPr>
              <a:t>Aufgaben</a:t>
            </a:r>
            <a:r>
              <a:rPr lang="en-US" sz="1500" dirty="0">
                <a:latin typeface="Poppins"/>
                <a:ea typeface="Poppins"/>
                <a:cs typeface="Poppins"/>
                <a:sym typeface="Poppins"/>
              </a:rPr>
              <a:t> </a:t>
            </a:r>
            <a:r>
              <a:rPr lang="en-US" sz="1500" dirty="0" err="1">
                <a:latin typeface="Poppins"/>
                <a:ea typeface="Poppins"/>
                <a:cs typeface="Poppins"/>
                <a:sym typeface="Poppins"/>
              </a:rPr>
              <a:t>automatisiert</a:t>
            </a:r>
            <a:r>
              <a:rPr lang="en-US" sz="1500" dirty="0">
                <a:latin typeface="Poppins"/>
                <a:ea typeface="Poppins"/>
                <a:cs typeface="Poppins"/>
                <a:sym typeface="Poppins"/>
              </a:rPr>
              <a:t>. </a:t>
            </a:r>
          </a:p>
          <a:p>
            <a:pPr algn="l">
              <a:lnSpc>
                <a:spcPts val="1709"/>
              </a:lnSpc>
            </a:pPr>
            <a:endParaRPr lang="en-US" sz="1500" dirty="0">
              <a:latin typeface="Poppins"/>
              <a:ea typeface="Poppins"/>
              <a:cs typeface="Poppins"/>
              <a:sym typeface="Poppins"/>
            </a:endParaRPr>
          </a:p>
          <a:p>
            <a:pPr marL="323850" lvl="1" indent="-161925" algn="l">
              <a:lnSpc>
                <a:spcPts val="1709"/>
              </a:lnSpc>
              <a:buFont typeface="Arial"/>
              <a:buChar char="•"/>
            </a:pPr>
            <a:r>
              <a:rPr lang="en-US" sz="1500" dirty="0">
                <a:solidFill>
                  <a:srgbClr val="002C47"/>
                </a:solidFill>
                <a:latin typeface="Poppins"/>
                <a:ea typeface="Poppins"/>
                <a:cs typeface="Poppins"/>
                <a:sym typeface="Poppins"/>
              </a:rPr>
              <a:t>2000er - 2010er Jahre: Das </a:t>
            </a:r>
            <a:r>
              <a:rPr lang="en-US" sz="1500" dirty="0" err="1">
                <a:solidFill>
                  <a:srgbClr val="002C47"/>
                </a:solidFill>
                <a:latin typeface="Poppins"/>
                <a:ea typeface="Poppins"/>
                <a:cs typeface="Poppins"/>
                <a:sym typeface="Poppins"/>
              </a:rPr>
              <a:t>Aufkommen</a:t>
            </a:r>
            <a:r>
              <a:rPr lang="en-US" sz="1500" dirty="0">
                <a:solidFill>
                  <a:srgbClr val="002C47"/>
                </a:solidFill>
                <a:latin typeface="Poppins"/>
                <a:ea typeface="Poppins"/>
                <a:cs typeface="Poppins"/>
                <a:sym typeface="Poppins"/>
              </a:rPr>
              <a:t> des Internets und von </a:t>
            </a:r>
            <a:r>
              <a:rPr lang="en-US" sz="1500" dirty="0" err="1">
                <a:solidFill>
                  <a:srgbClr val="002C47"/>
                </a:solidFill>
                <a:latin typeface="Poppins"/>
                <a:ea typeface="Poppins"/>
                <a:cs typeface="Poppins"/>
                <a:sym typeface="Poppins"/>
              </a:rPr>
              <a:t>Unternehmenssoftware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wie</a:t>
            </a:r>
            <a:r>
              <a:rPr lang="en-US" sz="1500" dirty="0">
                <a:solidFill>
                  <a:srgbClr val="002C47"/>
                </a:solidFill>
                <a:latin typeface="Poppins"/>
                <a:ea typeface="Poppins"/>
                <a:cs typeface="Poppins"/>
                <a:sym typeface="Poppins"/>
              </a:rPr>
              <a:t> ERP-</a:t>
            </a:r>
            <a:r>
              <a:rPr lang="en-US" sz="1500" dirty="0" err="1">
                <a:solidFill>
                  <a:srgbClr val="002C47"/>
                </a:solidFill>
                <a:latin typeface="Poppins"/>
                <a:ea typeface="Poppins"/>
                <a:cs typeface="Poppins"/>
                <a:sym typeface="Poppins"/>
              </a:rPr>
              <a:t>Systemen</a:t>
            </a:r>
            <a:r>
              <a:rPr lang="en-US" sz="1500" dirty="0">
                <a:solidFill>
                  <a:srgbClr val="002C47"/>
                </a:solidFill>
                <a:latin typeface="Poppins"/>
                <a:ea typeface="Poppins"/>
                <a:cs typeface="Poppins"/>
                <a:sym typeface="Poppins"/>
              </a:rPr>
              <a:t> (Enterprise Resource Planning) </a:t>
            </a:r>
            <a:r>
              <a:rPr lang="en-US" sz="1500" dirty="0" err="1">
                <a:solidFill>
                  <a:srgbClr val="002C47"/>
                </a:solidFill>
                <a:latin typeface="Poppins"/>
                <a:ea typeface="Poppins"/>
                <a:cs typeface="Poppins"/>
                <a:sym typeface="Poppins"/>
              </a:rPr>
              <a:t>führte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stärkeren</a:t>
            </a:r>
            <a:r>
              <a:rPr lang="en-US" sz="1500" dirty="0">
                <a:solidFill>
                  <a:srgbClr val="002C47"/>
                </a:solidFill>
                <a:latin typeface="Poppins"/>
                <a:ea typeface="Poppins"/>
                <a:cs typeface="Poppins"/>
                <a:sym typeface="Poppins"/>
              </a:rPr>
              <a:t> Integration und </a:t>
            </a:r>
            <a:r>
              <a:rPr lang="en-US" sz="1500" dirty="0" err="1">
                <a:solidFill>
                  <a:srgbClr val="002C47"/>
                </a:solidFill>
                <a:latin typeface="Poppins"/>
                <a:ea typeface="Poppins"/>
                <a:cs typeface="Poppins"/>
                <a:sym typeface="Poppins"/>
              </a:rPr>
              <a:t>Automatisierung</a:t>
            </a:r>
            <a:r>
              <a:rPr lang="en-US" sz="1500" dirty="0">
                <a:solidFill>
                  <a:srgbClr val="002C47"/>
                </a:solidFill>
                <a:latin typeface="Poppins"/>
                <a:ea typeface="Poppins"/>
                <a:cs typeface="Poppins"/>
                <a:sym typeface="Poppins"/>
              </a:rPr>
              <a:t> von </a:t>
            </a:r>
            <a:r>
              <a:rPr lang="en-US" sz="1500" dirty="0" err="1">
                <a:solidFill>
                  <a:srgbClr val="002C47"/>
                </a:solidFill>
                <a:latin typeface="Poppins"/>
                <a:ea typeface="Poppins"/>
                <a:cs typeface="Poppins"/>
                <a:sym typeface="Poppins"/>
              </a:rPr>
              <a:t>Geschäftsprozessen</a:t>
            </a:r>
            <a:r>
              <a:rPr lang="en-US" sz="1500" dirty="0">
                <a:solidFill>
                  <a:srgbClr val="002C47"/>
                </a:solidFill>
                <a:latin typeface="Poppins"/>
                <a:ea typeface="Poppins"/>
                <a:cs typeface="Poppins"/>
                <a:sym typeface="Poppins"/>
              </a:rPr>
              <a:t>. Cloud Computing </a:t>
            </a:r>
            <a:r>
              <a:rPr lang="en-US" sz="1500" dirty="0" err="1">
                <a:solidFill>
                  <a:srgbClr val="002C47"/>
                </a:solidFill>
                <a:latin typeface="Poppins"/>
                <a:ea typeface="Poppins"/>
                <a:cs typeface="Poppins"/>
                <a:sym typeface="Poppins"/>
              </a:rPr>
              <a:t>begann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durchzusetzen</a:t>
            </a:r>
            <a:r>
              <a:rPr lang="en-US" sz="1500" dirty="0">
                <a:solidFill>
                  <a:srgbClr val="002C47"/>
                </a:solidFill>
                <a:latin typeface="Poppins"/>
                <a:ea typeface="Poppins"/>
                <a:cs typeface="Poppins"/>
                <a:sym typeface="Poppins"/>
              </a:rPr>
              <a:t>. </a:t>
            </a:r>
          </a:p>
          <a:p>
            <a:pPr algn="l">
              <a:lnSpc>
                <a:spcPts val="1709"/>
              </a:lnSpc>
            </a:pPr>
            <a:endParaRPr lang="en-US" sz="1500" dirty="0">
              <a:solidFill>
                <a:srgbClr val="002C47"/>
              </a:solidFill>
              <a:latin typeface="Poppins"/>
              <a:ea typeface="Poppins"/>
              <a:cs typeface="Poppins"/>
              <a:sym typeface="Poppins"/>
            </a:endParaRPr>
          </a:p>
          <a:p>
            <a:pPr marL="323850" lvl="1" indent="-161925" algn="l">
              <a:lnSpc>
                <a:spcPts val="1709"/>
              </a:lnSpc>
              <a:spcBef>
                <a:spcPct val="0"/>
              </a:spcBef>
              <a:buFont typeface="Arial"/>
              <a:buChar char="•"/>
            </a:pPr>
            <a:r>
              <a:rPr lang="en-US" sz="1500" dirty="0">
                <a:solidFill>
                  <a:srgbClr val="002C47"/>
                </a:solidFill>
                <a:latin typeface="Poppins"/>
                <a:ea typeface="Poppins"/>
                <a:cs typeface="Poppins"/>
                <a:sym typeface="Poppins"/>
              </a:rPr>
              <a:t>Heute: Moderne Workflow-Management-Systeme </a:t>
            </a:r>
            <a:r>
              <a:rPr lang="en-US" sz="1500" dirty="0" err="1">
                <a:solidFill>
                  <a:srgbClr val="002C47"/>
                </a:solidFill>
                <a:latin typeface="Poppins"/>
                <a:ea typeface="Poppins"/>
                <a:cs typeface="Poppins"/>
                <a:sym typeface="Poppins"/>
              </a:rPr>
              <a:t>sind</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hochgradig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integriert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nutzen</a:t>
            </a:r>
            <a:r>
              <a:rPr lang="en-US" sz="1500" dirty="0">
                <a:solidFill>
                  <a:srgbClr val="002C47"/>
                </a:solidFill>
                <a:latin typeface="Poppins"/>
                <a:ea typeface="Poppins"/>
                <a:cs typeface="Poppins"/>
                <a:sym typeface="Poppins"/>
              </a:rPr>
              <a:t> Cloud-Computing und </a:t>
            </a:r>
            <a:r>
              <a:rPr lang="en-US" sz="1500" dirty="0" err="1">
                <a:solidFill>
                  <a:srgbClr val="002C47"/>
                </a:solidFill>
                <a:latin typeface="Poppins"/>
                <a:ea typeface="Poppins"/>
                <a:cs typeface="Poppins"/>
                <a:sym typeface="Poppins"/>
              </a:rPr>
              <a:t>zunehmend</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künstliche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Intelligenz</a:t>
            </a:r>
            <a:r>
              <a:rPr lang="en-US" sz="1500" dirty="0">
                <a:solidFill>
                  <a:srgbClr val="002C47"/>
                </a:solidFill>
                <a:latin typeface="Poppins"/>
                <a:ea typeface="Poppins"/>
                <a:cs typeface="Poppins"/>
                <a:sym typeface="Poppins"/>
              </a:rPr>
              <a:t>, um </a:t>
            </a:r>
            <a:r>
              <a:rPr lang="en-US" sz="1500" dirty="0" err="1">
                <a:solidFill>
                  <a:srgbClr val="002C47"/>
                </a:solidFill>
                <a:latin typeface="Poppins"/>
                <a:ea typeface="Poppins"/>
                <a:cs typeface="Poppins"/>
                <a:sym typeface="Poppins"/>
              </a:rPr>
              <a:t>komplexe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Prozesse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automatisieren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Datenanalysen</a:t>
            </a:r>
            <a:r>
              <a:rPr lang="en-US" sz="1500" dirty="0">
                <a:solidFill>
                  <a:srgbClr val="002C47"/>
                </a:solidFill>
                <a:latin typeface="Poppins"/>
                <a:ea typeface="Poppins"/>
                <a:cs typeface="Poppins"/>
                <a:sym typeface="Poppins"/>
              </a:rPr>
              <a:t> in </a:t>
            </a:r>
            <a:r>
              <a:rPr lang="en-US" sz="1500" dirty="0" err="1">
                <a:solidFill>
                  <a:srgbClr val="002C47"/>
                </a:solidFill>
                <a:latin typeface="Poppins"/>
                <a:ea typeface="Poppins"/>
                <a:cs typeface="Poppins"/>
                <a:sym typeface="Poppins"/>
              </a:rPr>
              <a:t>Echtzeit</a:t>
            </a:r>
            <a:r>
              <a:rPr lang="en-US" sz="1500" dirty="0">
                <a:solidFill>
                  <a:srgbClr val="002C47"/>
                </a:solidFill>
                <a:latin typeface="Poppins"/>
                <a:ea typeface="Poppins"/>
                <a:cs typeface="Poppins"/>
                <a:sym typeface="Poppins"/>
              </a:rPr>
              <a:t> und IoT-</a:t>
            </a:r>
            <a:r>
              <a:rPr lang="en-US" sz="1500" dirty="0" err="1">
                <a:solidFill>
                  <a:srgbClr val="002C47"/>
                </a:solidFill>
                <a:latin typeface="Poppins"/>
                <a:ea typeface="Poppins"/>
                <a:cs typeface="Poppins"/>
                <a:sym typeface="Poppins"/>
              </a:rPr>
              <a:t>Geräte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bieten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kontinuierliche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Einblicke</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Optimierungsmöglichkeiten</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Entscheidungsfindung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wird</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zunehmend</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dezentralisiert</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wir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werden</a:t>
            </a:r>
            <a:r>
              <a:rPr lang="en-US" sz="1500" dirty="0">
                <a:solidFill>
                  <a:srgbClr val="002C47"/>
                </a:solidFill>
                <a:latin typeface="Poppins"/>
                <a:ea typeface="Poppins"/>
                <a:cs typeface="Poppins"/>
                <a:sym typeface="Poppins"/>
              </a:rPr>
              <a:t> KI-</a:t>
            </a:r>
            <a:r>
              <a:rPr lang="en-US" sz="1500" dirty="0" err="1">
                <a:solidFill>
                  <a:srgbClr val="002C47"/>
                </a:solidFill>
                <a:latin typeface="Poppins"/>
                <a:ea typeface="Poppins"/>
                <a:cs typeface="Poppins"/>
                <a:sym typeface="Poppins"/>
              </a:rPr>
              <a:t>Agenten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sehen</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bei</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datengesteuerten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Entscheidungen</a:t>
            </a:r>
            <a:r>
              <a:rPr lang="en-US" sz="1500" dirty="0">
                <a:solidFill>
                  <a:srgbClr val="002C47"/>
                </a:solidFill>
                <a:latin typeface="Poppins"/>
                <a:ea typeface="Poppins"/>
                <a:cs typeface="Poppins"/>
                <a:sym typeface="Poppins"/>
              </a:rPr>
              <a:t> in </a:t>
            </a:r>
            <a:r>
              <a:rPr lang="en-US" sz="1500" dirty="0" err="1">
                <a:solidFill>
                  <a:srgbClr val="002C47"/>
                </a:solidFill>
                <a:latin typeface="Poppins"/>
                <a:ea typeface="Poppins"/>
                <a:cs typeface="Poppins"/>
                <a:sym typeface="Poppins"/>
              </a:rPr>
              <a:t>Echtzeit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behilflich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sind</a:t>
            </a:r>
            <a:r>
              <a:rPr lang="en-US" sz="1500" dirty="0">
                <a:solidFill>
                  <a:srgbClr val="002C47"/>
                </a:solidFill>
                <a:latin typeface="Poppins"/>
                <a:ea typeface="Poppins"/>
                <a:cs typeface="Poppins"/>
                <a:sym typeface="Poppins"/>
              </a:rPr>
              <a:t>. </a:t>
            </a:r>
          </a:p>
        </p:txBody>
      </p:sp>
      <p:sp>
        <p:nvSpPr>
          <p:cNvPr id="19" name="TextBox 19"/>
          <p:cNvSpPr txBox="1"/>
          <p:nvPr/>
        </p:nvSpPr>
        <p:spPr>
          <a:xfrm>
            <a:off x="414809" y="4790362"/>
            <a:ext cx="6124196" cy="23050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ELT (Extract, Load, Transform) zur Beschreibung der Struktur von Skripten: </a:t>
            </a:r>
          </a:p>
        </p:txBody>
      </p:sp>
      <p:sp>
        <p:nvSpPr>
          <p:cNvPr id="20" name="TextBox 20"/>
          <p:cNvSpPr txBox="1"/>
          <p:nvPr/>
        </p:nvSpPr>
        <p:spPr>
          <a:xfrm>
            <a:off x="8933500" y="8001488"/>
            <a:ext cx="8513304" cy="64960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Die oben beschriebenen Aufgaben sind auch viel stärker miteinander verknüpft als früher. Skripte müssen oft Daten aus anderen Quellen beziehen, um ihre Aufgaben zu erfüllen. Das mag für viele Themen relativ einfach sein, wird aber für andere Bereiche unglaublich komplex.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1168521"/>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5.2 Entscheidungshilfen und die Entwicklung von KI-Agenten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3" name="Freeform 13"/>
          <p:cNvSpPr/>
          <p:nvPr/>
        </p:nvSpPr>
        <p:spPr>
          <a:xfrm>
            <a:off x="480355" y="5008629"/>
            <a:ext cx="8008522" cy="3403622"/>
          </a:xfrm>
          <a:custGeom>
            <a:avLst/>
            <a:gdLst/>
            <a:ahLst/>
            <a:cxnLst/>
            <a:rect l="l" t="t" r="r" b="b"/>
            <a:pathLst>
              <a:path w="8008522" h="3403622">
                <a:moveTo>
                  <a:pt x="0" y="0"/>
                </a:moveTo>
                <a:lnTo>
                  <a:pt x="8008522" y="0"/>
                </a:lnTo>
                <a:lnTo>
                  <a:pt x="8008522" y="3403622"/>
                </a:lnTo>
                <a:lnTo>
                  <a:pt x="0" y="3403622"/>
                </a:lnTo>
                <a:lnTo>
                  <a:pt x="0" y="0"/>
                </a:lnTo>
                <a:close/>
              </a:path>
            </a:pathLst>
          </a:custGeom>
          <a:blipFill>
            <a:blip r:embed="rId5"/>
            <a:stretch>
              <a:fillRect/>
            </a:stretch>
          </a:blipFill>
          <a:ln w="9525" cap="sq">
            <a:solidFill>
              <a:srgbClr val="000000"/>
            </a:solidFill>
            <a:prstDash val="solid"/>
            <a:miter/>
          </a:ln>
        </p:spPr>
        <p:txBody>
          <a:bodyPr/>
          <a:lstStyle/>
          <a:p>
            <a:endParaRPr lang="de-DE"/>
          </a:p>
        </p:txBody>
      </p:sp>
      <p:sp>
        <p:nvSpPr>
          <p:cNvPr id="14" name="Freeform 14"/>
          <p:cNvSpPr/>
          <p:nvPr/>
        </p:nvSpPr>
        <p:spPr>
          <a:xfrm>
            <a:off x="9624024" y="3851244"/>
            <a:ext cx="8008522" cy="4474762"/>
          </a:xfrm>
          <a:custGeom>
            <a:avLst/>
            <a:gdLst/>
            <a:ahLst/>
            <a:cxnLst/>
            <a:rect l="l" t="t" r="r" b="b"/>
            <a:pathLst>
              <a:path w="8008522" h="4474762">
                <a:moveTo>
                  <a:pt x="0" y="0"/>
                </a:moveTo>
                <a:lnTo>
                  <a:pt x="8008522" y="0"/>
                </a:lnTo>
                <a:lnTo>
                  <a:pt x="8008522" y="4474762"/>
                </a:lnTo>
                <a:lnTo>
                  <a:pt x="0" y="4474762"/>
                </a:lnTo>
                <a:lnTo>
                  <a:pt x="0" y="0"/>
                </a:lnTo>
                <a:close/>
              </a:path>
            </a:pathLst>
          </a:custGeom>
          <a:blipFill>
            <a:blip r:embed="rId6"/>
            <a:stretch>
              <a:fillRect/>
            </a:stretch>
          </a:blipFill>
        </p:spPr>
        <p:txBody>
          <a:bodyPr/>
          <a:lstStyle/>
          <a:p>
            <a:endParaRPr lang="de-DE"/>
          </a:p>
        </p:txBody>
      </p:sp>
      <p:grpSp>
        <p:nvGrpSpPr>
          <p:cNvPr id="15" name="Group 15"/>
          <p:cNvGrpSpPr/>
          <p:nvPr/>
        </p:nvGrpSpPr>
        <p:grpSpPr>
          <a:xfrm>
            <a:off x="9416437" y="8480187"/>
            <a:ext cx="8345126" cy="1071705"/>
            <a:chOff x="0" y="0"/>
            <a:chExt cx="2197893" cy="282260"/>
          </a:xfrm>
        </p:grpSpPr>
        <p:sp>
          <p:nvSpPr>
            <p:cNvPr id="16" name="Freeform 16"/>
            <p:cNvSpPr/>
            <p:nvPr/>
          </p:nvSpPr>
          <p:spPr>
            <a:xfrm>
              <a:off x="0" y="0"/>
              <a:ext cx="2197893" cy="282260"/>
            </a:xfrm>
            <a:custGeom>
              <a:avLst/>
              <a:gdLst/>
              <a:ahLst/>
              <a:cxnLst/>
              <a:rect l="l" t="t" r="r" b="b"/>
              <a:pathLst>
                <a:path w="2197893" h="282260">
                  <a:moveTo>
                    <a:pt x="47314" y="0"/>
                  </a:moveTo>
                  <a:lnTo>
                    <a:pt x="2150580" y="0"/>
                  </a:lnTo>
                  <a:cubicBezTo>
                    <a:pt x="2176710" y="0"/>
                    <a:pt x="2197893" y="21183"/>
                    <a:pt x="2197893" y="47314"/>
                  </a:cubicBezTo>
                  <a:lnTo>
                    <a:pt x="2197893" y="234946"/>
                  </a:lnTo>
                  <a:cubicBezTo>
                    <a:pt x="2197893" y="261077"/>
                    <a:pt x="2176710" y="282260"/>
                    <a:pt x="2150580" y="282260"/>
                  </a:cubicBezTo>
                  <a:lnTo>
                    <a:pt x="47314" y="282260"/>
                  </a:lnTo>
                  <a:cubicBezTo>
                    <a:pt x="21183" y="282260"/>
                    <a:pt x="0" y="261077"/>
                    <a:pt x="0" y="234946"/>
                  </a:cubicBezTo>
                  <a:lnTo>
                    <a:pt x="0" y="47314"/>
                  </a:lnTo>
                  <a:cubicBezTo>
                    <a:pt x="0" y="21183"/>
                    <a:pt x="21183" y="0"/>
                    <a:pt x="47314"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7" name="TextBox 17"/>
            <p:cNvSpPr txBox="1"/>
            <p:nvPr/>
          </p:nvSpPr>
          <p:spPr>
            <a:xfrm>
              <a:off x="0" y="-57150"/>
              <a:ext cx="2197893" cy="33941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9" name="TextBox 19"/>
          <p:cNvSpPr txBox="1"/>
          <p:nvPr/>
        </p:nvSpPr>
        <p:spPr>
          <a:xfrm>
            <a:off x="480355" y="1554412"/>
            <a:ext cx="8008522" cy="31642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Moderne Workflow-Management-Systeme sind darauf ausgelegt, Skripte effizient auszuführen und zu automatisieren, um sicherzustellen, dass Geschäftsprozesse reibungslos und mit minimalem menschlichem Eingreifen durchgeführt werden. Skripte beziehen sich in diesem Zusammenhang auf vordefinierte Abfolgen von Vorgängen oder Aufgaben, die durch bestimmte Ereignisse oder Bedingungen ausgelöst werden. Diese Systeme automatisieren sich wiederholende Aufgaben, verwalten Genehmigungen und leiten Aufgaben an die entsprechenden Mitarbeiter oder Abteilungen weiter. </a:t>
            </a:r>
          </a:p>
          <a:p>
            <a:pPr algn="l">
              <a:lnSpc>
                <a:spcPts val="1709"/>
              </a:lnSpc>
            </a:pPr>
            <a:endParaRPr lang="en-US" sz="1500">
              <a:solidFill>
                <a:srgbClr val="002C47"/>
              </a:solidFill>
              <a:latin typeface="Poppins"/>
              <a:ea typeface="Poppins"/>
              <a:cs typeface="Poppins"/>
              <a:sym typeface="Poppins"/>
            </a:endParaRPr>
          </a:p>
          <a:p>
            <a:pPr algn="l">
              <a:lnSpc>
                <a:spcPts val="1709"/>
              </a:lnSpc>
            </a:pPr>
            <a:r>
              <a:rPr lang="en-US" sz="1500">
                <a:solidFill>
                  <a:srgbClr val="002C47"/>
                </a:solidFill>
                <a:latin typeface="Poppins"/>
                <a:ea typeface="Poppins"/>
                <a:cs typeface="Poppins"/>
                <a:sym typeface="Poppins"/>
              </a:rPr>
              <a:t>KI-basierte Tools können komplexe Entscheidungsprozesse automatisieren, indem sie mehrere Kriterien auswerten und die beste Vorgehensweise auswählen. Bei Finanzdienstleistungen kann KI zum Beispiel automatisch Kreditanträge auf der Grundlage vordefinierter Risikoparameter genehmigen oder ablehnen. </a:t>
            </a:r>
          </a:p>
          <a:p>
            <a:pPr algn="l">
              <a:lnSpc>
                <a:spcPts val="1709"/>
              </a:lnSpc>
            </a:pPr>
            <a:r>
              <a:rPr lang="en-US" sz="1500">
                <a:solidFill>
                  <a:srgbClr val="002C47"/>
                </a:solidFill>
                <a:latin typeface="Poppins"/>
                <a:ea typeface="Poppins"/>
                <a:cs typeface="Poppins"/>
                <a:sym typeface="Poppins"/>
              </a:rPr>
              <a:t>Dies führt zur Entwicklung von KI-Agenten. </a:t>
            </a:r>
          </a:p>
          <a:p>
            <a:pPr algn="l">
              <a:lnSpc>
                <a:spcPts val="1709"/>
              </a:lnSpc>
              <a:spcBef>
                <a:spcPct val="0"/>
              </a:spcBef>
            </a:pPr>
            <a:r>
              <a:rPr lang="en-US" sz="1500">
                <a:solidFill>
                  <a:srgbClr val="002C47"/>
                </a:solidFill>
                <a:latin typeface="Poppins"/>
                <a:ea typeface="Poppins"/>
                <a:cs typeface="Poppins"/>
                <a:sym typeface="Poppins"/>
              </a:rPr>
              <a:t>Ein Agens bezeichnet etwas, das eine bestimmte Aktion ausführt. Ein sehr einfaches Mittel wäre die Heizungsanlage in Ihrem Haus. Immer wenn die Temperatur unter eine bestimmte Temperatur fällt, beginnt sie mit dem Heizen des Hauses. </a:t>
            </a:r>
          </a:p>
        </p:txBody>
      </p:sp>
      <p:sp>
        <p:nvSpPr>
          <p:cNvPr id="20" name="TextBox 20"/>
          <p:cNvSpPr txBox="1"/>
          <p:nvPr/>
        </p:nvSpPr>
        <p:spPr>
          <a:xfrm>
            <a:off x="480355" y="8692737"/>
            <a:ext cx="8008522" cy="859155"/>
          </a:xfrm>
          <a:prstGeom prst="rect">
            <a:avLst/>
          </a:prstGeom>
        </p:spPr>
        <p:txBody>
          <a:bodyPr lIns="0" tIns="0" rIns="0" bIns="0" rtlCol="0" anchor="t">
            <a:spAutoFit/>
          </a:bodyPr>
          <a:lstStyle/>
          <a:p>
            <a:pPr algn="l">
              <a:lnSpc>
                <a:spcPts val="1709"/>
              </a:lnSpc>
              <a:spcBef>
                <a:spcPct val="0"/>
              </a:spcBef>
            </a:pPr>
            <a:r>
              <a:rPr lang="en-US" sz="1500">
                <a:solidFill>
                  <a:srgbClr val="002C47"/>
                </a:solidFill>
                <a:latin typeface="Poppins"/>
                <a:ea typeface="Poppins"/>
                <a:cs typeface="Poppins"/>
                <a:sym typeface="Poppins"/>
              </a:rPr>
              <a:t>Bei KI-Agenten handelt es sich um Softwareprogramme, die Aufgaben selbstständig ausführen können, indem sie menschliche Entscheidungsprozesse imitieren. Diese Agenten stützen sich auf Algorithmen für maschinelles Lernen, die Verarbeitung natürlicher Sprache und andere KI-Technologien, um Daten zu analysieren, daraus zu lernen und darauf zu reagieren. </a:t>
            </a:r>
          </a:p>
        </p:txBody>
      </p:sp>
      <p:sp>
        <p:nvSpPr>
          <p:cNvPr id="21" name="TextBox 21"/>
          <p:cNvSpPr txBox="1"/>
          <p:nvPr/>
        </p:nvSpPr>
        <p:spPr>
          <a:xfrm>
            <a:off x="9624024" y="1554412"/>
            <a:ext cx="8008522" cy="3052118"/>
          </a:xfrm>
          <a:prstGeom prst="rect">
            <a:avLst/>
          </a:prstGeom>
        </p:spPr>
        <p:txBody>
          <a:bodyPr lIns="0" tIns="0" rIns="0" bIns="0" rtlCol="0" anchor="t">
            <a:spAutoFit/>
          </a:bodyPr>
          <a:lstStyle/>
          <a:p>
            <a:pPr algn="l">
              <a:lnSpc>
                <a:spcPts val="1709"/>
              </a:lnSpc>
            </a:pPr>
            <a:r>
              <a:rPr lang="en-US" sz="1500" dirty="0">
                <a:solidFill>
                  <a:srgbClr val="002C47"/>
                </a:solidFill>
                <a:latin typeface="Poppins"/>
                <a:ea typeface="Poppins"/>
                <a:cs typeface="Poppins"/>
                <a:sym typeface="Poppins"/>
              </a:rPr>
              <a:t>Ein </a:t>
            </a:r>
            <a:r>
              <a:rPr lang="en-US" sz="1500" dirty="0" err="1">
                <a:solidFill>
                  <a:srgbClr val="002C47"/>
                </a:solidFill>
                <a:latin typeface="Poppins"/>
                <a:ea typeface="Poppins"/>
                <a:cs typeface="Poppins"/>
                <a:sym typeface="Poppins"/>
              </a:rPr>
              <a:t>komplizierterer</a:t>
            </a:r>
            <a:r>
              <a:rPr lang="en-US" sz="1500" dirty="0">
                <a:solidFill>
                  <a:srgbClr val="002C47"/>
                </a:solidFill>
                <a:latin typeface="Poppins"/>
                <a:ea typeface="Poppins"/>
                <a:cs typeface="Poppins"/>
                <a:sym typeface="Poppins"/>
              </a:rPr>
              <a:t> KI-Agent </a:t>
            </a:r>
            <a:r>
              <a:rPr lang="en-US" sz="1500" dirty="0" err="1">
                <a:solidFill>
                  <a:srgbClr val="002C47"/>
                </a:solidFill>
                <a:latin typeface="Poppins"/>
                <a:ea typeface="Poppins"/>
                <a:cs typeface="Poppins"/>
                <a:sym typeface="Poppins"/>
              </a:rPr>
              <a:t>könnte</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unten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dargestellte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Struktur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haben</a:t>
            </a:r>
            <a:r>
              <a:rPr lang="en-US" sz="1500" dirty="0">
                <a:solidFill>
                  <a:srgbClr val="002C47"/>
                </a:solidFill>
                <a:latin typeface="Poppins"/>
                <a:ea typeface="Poppins"/>
                <a:cs typeface="Poppins"/>
                <a:sym typeface="Poppins"/>
              </a:rPr>
              <a:t>. Dieser KI-Agent </a:t>
            </a:r>
            <a:r>
              <a:rPr lang="en-US" sz="1500" dirty="0" err="1">
                <a:solidFill>
                  <a:srgbClr val="002C47"/>
                </a:solidFill>
                <a:latin typeface="Poppins"/>
                <a:ea typeface="Poppins"/>
                <a:cs typeface="Poppins"/>
                <a:sym typeface="Poppins"/>
              </a:rPr>
              <a:t>wäre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sogar</a:t>
            </a:r>
            <a:r>
              <a:rPr lang="en-US" sz="1500" dirty="0">
                <a:solidFill>
                  <a:srgbClr val="002C47"/>
                </a:solidFill>
                <a:latin typeface="Poppins"/>
                <a:ea typeface="Poppins"/>
                <a:cs typeface="Poppins"/>
                <a:sym typeface="Poppins"/>
              </a:rPr>
              <a:t> in der Lage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lernen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wird</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als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lernender</a:t>
            </a:r>
            <a:r>
              <a:rPr lang="en-US" sz="1500" dirty="0">
                <a:solidFill>
                  <a:srgbClr val="002C47"/>
                </a:solidFill>
                <a:latin typeface="Poppins"/>
                <a:ea typeface="Poppins"/>
                <a:cs typeface="Poppins"/>
                <a:sym typeface="Poppins"/>
              </a:rPr>
              <a:t> Agent </a:t>
            </a:r>
            <a:r>
              <a:rPr lang="en-US" sz="1500" dirty="0" err="1">
                <a:solidFill>
                  <a:srgbClr val="002C47"/>
                </a:solidFill>
                <a:latin typeface="Poppins"/>
                <a:ea typeface="Poppins"/>
                <a:cs typeface="Poppins"/>
                <a:sym typeface="Poppins"/>
              </a:rPr>
              <a:t>bezeichnet</a:t>
            </a:r>
            <a:r>
              <a:rPr lang="en-US" sz="1500" dirty="0">
                <a:solidFill>
                  <a:srgbClr val="002C47"/>
                </a:solidFill>
                <a:latin typeface="Poppins"/>
                <a:ea typeface="Poppins"/>
                <a:cs typeface="Poppins"/>
                <a:sym typeface="Poppins"/>
              </a:rPr>
              <a:t>. Er </a:t>
            </a:r>
            <a:r>
              <a:rPr lang="en-US" sz="1500" dirty="0" err="1">
                <a:solidFill>
                  <a:srgbClr val="002C47"/>
                </a:solidFill>
                <a:latin typeface="Poppins"/>
                <a:ea typeface="Poppins"/>
                <a:cs typeface="Poppins"/>
                <a:sym typeface="Poppins"/>
              </a:rPr>
              <a:t>besteht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aus</a:t>
            </a:r>
            <a:r>
              <a:rPr lang="en-US" sz="1500" dirty="0">
                <a:solidFill>
                  <a:srgbClr val="002C47"/>
                </a:solidFill>
                <a:latin typeface="Poppins"/>
                <a:ea typeface="Poppins"/>
                <a:cs typeface="Poppins"/>
                <a:sym typeface="Poppins"/>
              </a:rPr>
              <a:t> vier </a:t>
            </a:r>
            <a:r>
              <a:rPr lang="en-US" sz="1500" dirty="0" err="1">
                <a:solidFill>
                  <a:srgbClr val="002C47"/>
                </a:solidFill>
                <a:latin typeface="Poppins"/>
                <a:ea typeface="Poppins"/>
                <a:cs typeface="Poppins"/>
                <a:sym typeface="Poppins"/>
              </a:rPr>
              <a:t>Elementen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wie</a:t>
            </a:r>
            <a:r>
              <a:rPr lang="en-US" sz="1500" dirty="0">
                <a:solidFill>
                  <a:srgbClr val="002C47"/>
                </a:solidFill>
                <a:latin typeface="Poppins"/>
                <a:ea typeface="Poppins"/>
                <a:cs typeface="Poppins"/>
                <a:sym typeface="Poppins"/>
              </a:rPr>
              <a:t> von IBM </a:t>
            </a:r>
            <a:r>
              <a:rPr lang="en-US" sz="1500" dirty="0" err="1">
                <a:solidFill>
                  <a:srgbClr val="002C47"/>
                </a:solidFill>
                <a:latin typeface="Poppins"/>
                <a:ea typeface="Poppins"/>
                <a:cs typeface="Poppins"/>
                <a:sym typeface="Poppins"/>
              </a:rPr>
              <a:t>beschrieben</a:t>
            </a:r>
            <a:r>
              <a:rPr lang="en-US" sz="1500" dirty="0">
                <a:solidFill>
                  <a:srgbClr val="002C47"/>
                </a:solidFill>
                <a:latin typeface="Poppins"/>
                <a:ea typeface="Poppins"/>
                <a:cs typeface="Poppins"/>
                <a:sym typeface="Poppins"/>
              </a:rPr>
              <a:t>: </a:t>
            </a:r>
          </a:p>
          <a:p>
            <a:pPr algn="l">
              <a:lnSpc>
                <a:spcPts val="1709"/>
              </a:lnSpc>
            </a:pPr>
            <a:endParaRPr lang="en-US" sz="1500" dirty="0">
              <a:solidFill>
                <a:srgbClr val="002C47"/>
              </a:solidFill>
              <a:latin typeface="Poppins"/>
              <a:ea typeface="Poppins"/>
              <a:cs typeface="Poppins"/>
              <a:sym typeface="Poppins"/>
            </a:endParaRPr>
          </a:p>
          <a:p>
            <a:pPr marL="323850" lvl="1" indent="-161925" algn="l">
              <a:lnSpc>
                <a:spcPts val="1709"/>
              </a:lnSpc>
              <a:buFont typeface="Arial"/>
              <a:buChar char="•"/>
            </a:pPr>
            <a:r>
              <a:rPr lang="en-US" sz="1500" dirty="0" err="1">
                <a:solidFill>
                  <a:srgbClr val="002C47"/>
                </a:solidFill>
                <a:latin typeface="Poppins"/>
                <a:ea typeface="Poppins"/>
                <a:cs typeface="Poppins"/>
                <a:sym typeface="Poppins"/>
              </a:rPr>
              <a:t>Lernen</a:t>
            </a:r>
            <a:r>
              <a:rPr lang="en-US" sz="1500" dirty="0">
                <a:solidFill>
                  <a:srgbClr val="002C47"/>
                </a:solidFill>
                <a:latin typeface="Poppins"/>
                <a:ea typeface="Poppins"/>
                <a:cs typeface="Poppins"/>
                <a:sym typeface="Poppins"/>
              </a:rPr>
              <a:t>: Dies </a:t>
            </a:r>
            <a:r>
              <a:rPr lang="en-US" sz="1500" dirty="0" err="1">
                <a:solidFill>
                  <a:srgbClr val="002C47"/>
                </a:solidFill>
                <a:latin typeface="Poppins"/>
                <a:ea typeface="Poppins"/>
                <a:cs typeface="Poppins"/>
                <a:sym typeface="Poppins"/>
              </a:rPr>
              <a:t>verbessert</a:t>
            </a:r>
            <a:r>
              <a:rPr lang="en-US" sz="1500" dirty="0">
                <a:solidFill>
                  <a:srgbClr val="002C47"/>
                </a:solidFill>
                <a:latin typeface="Poppins"/>
                <a:ea typeface="Poppins"/>
                <a:cs typeface="Poppins"/>
                <a:sym typeface="Poppins"/>
              </a:rPr>
              <a:t> das Wissen des </a:t>
            </a:r>
            <a:r>
              <a:rPr lang="en-US" sz="1500" dirty="0" err="1">
                <a:solidFill>
                  <a:srgbClr val="002C47"/>
                </a:solidFill>
                <a:latin typeface="Poppins"/>
                <a:ea typeface="Poppins"/>
                <a:cs typeface="Poppins"/>
                <a:sym typeface="Poppins"/>
              </a:rPr>
              <a:t>Agenten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indem</a:t>
            </a:r>
            <a:r>
              <a:rPr lang="en-US" sz="1500" dirty="0">
                <a:solidFill>
                  <a:srgbClr val="002C47"/>
                </a:solidFill>
                <a:latin typeface="Poppins"/>
                <a:ea typeface="Poppins"/>
                <a:cs typeface="Poppins"/>
                <a:sym typeface="Poppins"/>
              </a:rPr>
              <a:t> er </a:t>
            </a:r>
            <a:r>
              <a:rPr lang="en-US" sz="1500" dirty="0" err="1">
                <a:solidFill>
                  <a:srgbClr val="002C47"/>
                </a:solidFill>
                <a:latin typeface="Poppins"/>
                <a:ea typeface="Poppins"/>
                <a:cs typeface="Poppins"/>
                <a:sym typeface="Poppins"/>
              </a:rPr>
              <a:t>durch</a:t>
            </a:r>
            <a:r>
              <a:rPr lang="en-US" sz="1500" dirty="0">
                <a:solidFill>
                  <a:srgbClr val="002C47"/>
                </a:solidFill>
                <a:latin typeface="Poppins"/>
                <a:ea typeface="Poppins"/>
                <a:cs typeface="Poppins"/>
                <a:sym typeface="Poppins"/>
              </a:rPr>
              <a:t> seine </a:t>
            </a:r>
            <a:r>
              <a:rPr lang="en-US" sz="1500" dirty="0" err="1">
                <a:solidFill>
                  <a:srgbClr val="002C47"/>
                </a:solidFill>
                <a:latin typeface="Poppins"/>
                <a:ea typeface="Poppins"/>
                <a:cs typeface="Poppins"/>
                <a:sym typeface="Poppins"/>
              </a:rPr>
              <a:t>Vorgaben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Sensoren</a:t>
            </a:r>
            <a:r>
              <a:rPr lang="en-US" sz="1500" dirty="0">
                <a:solidFill>
                  <a:srgbClr val="002C47"/>
                </a:solidFill>
                <a:latin typeface="Poppins"/>
                <a:ea typeface="Poppins"/>
                <a:cs typeface="Poppins"/>
                <a:sym typeface="Poppins"/>
              </a:rPr>
              <a:t> von der </a:t>
            </a:r>
            <a:r>
              <a:rPr lang="en-US" sz="1500" dirty="0" err="1">
                <a:solidFill>
                  <a:srgbClr val="002C47"/>
                </a:solidFill>
                <a:latin typeface="Poppins"/>
                <a:ea typeface="Poppins"/>
                <a:cs typeface="Poppins"/>
                <a:sym typeface="Poppins"/>
              </a:rPr>
              <a:t>Umgebung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lernt</a:t>
            </a:r>
            <a:r>
              <a:rPr lang="en-US" sz="1500" dirty="0">
                <a:solidFill>
                  <a:srgbClr val="002C47"/>
                </a:solidFill>
                <a:latin typeface="Poppins"/>
                <a:ea typeface="Poppins"/>
                <a:cs typeface="Poppins"/>
                <a:sym typeface="Poppins"/>
              </a:rPr>
              <a:t>. </a:t>
            </a:r>
          </a:p>
          <a:p>
            <a:pPr marL="323850" lvl="1" indent="-161925" algn="l">
              <a:lnSpc>
                <a:spcPts val="1709"/>
              </a:lnSpc>
              <a:buFont typeface="Arial"/>
              <a:buChar char="•"/>
            </a:pPr>
            <a:r>
              <a:rPr lang="en-US" sz="1500" dirty="0" err="1">
                <a:latin typeface="Poppins"/>
                <a:ea typeface="Poppins"/>
                <a:cs typeface="Poppins"/>
                <a:sym typeface="Poppins"/>
              </a:rPr>
              <a:t>Kritiker</a:t>
            </a:r>
            <a:r>
              <a:rPr lang="en-US" sz="1500" dirty="0">
                <a:latin typeface="Poppins"/>
                <a:ea typeface="Poppins"/>
                <a:cs typeface="Poppins"/>
                <a:sym typeface="Poppins"/>
              </a:rPr>
              <a:t>: Sie </a:t>
            </a:r>
            <a:r>
              <a:rPr lang="en-US" sz="1500" dirty="0" err="1">
                <a:latin typeface="Poppins"/>
                <a:ea typeface="Poppins"/>
                <a:cs typeface="Poppins"/>
                <a:sym typeface="Poppins"/>
              </a:rPr>
              <a:t>geben</a:t>
            </a:r>
            <a:r>
              <a:rPr lang="en-US" sz="1500" dirty="0">
                <a:latin typeface="Poppins"/>
                <a:ea typeface="Poppins"/>
                <a:cs typeface="Poppins"/>
                <a:sym typeface="Poppins"/>
              </a:rPr>
              <a:t> </a:t>
            </a:r>
            <a:r>
              <a:rPr lang="en-US" sz="1500" dirty="0">
                <a:solidFill>
                  <a:srgbClr val="002C47"/>
                </a:solidFill>
                <a:latin typeface="Poppins"/>
                <a:ea typeface="Poppins"/>
                <a:cs typeface="Poppins"/>
                <a:sym typeface="Poppins"/>
              </a:rPr>
              <a:t>dem </a:t>
            </a:r>
            <a:r>
              <a:rPr lang="en-US" sz="1500" dirty="0" err="1">
                <a:solidFill>
                  <a:srgbClr val="002C47"/>
                </a:solidFill>
                <a:latin typeface="Poppins"/>
                <a:ea typeface="Poppins"/>
                <a:cs typeface="Poppins"/>
                <a:sym typeface="Poppins"/>
              </a:rPr>
              <a:t>Agenten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Rückmeldung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darüber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ob</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Qualität</a:t>
            </a:r>
            <a:r>
              <a:rPr lang="en-US" sz="1500" dirty="0">
                <a:solidFill>
                  <a:srgbClr val="002C47"/>
                </a:solidFill>
                <a:latin typeface="Poppins"/>
                <a:ea typeface="Poppins"/>
                <a:cs typeface="Poppins"/>
                <a:sym typeface="Poppins"/>
              </a:rPr>
              <a:t> seiner </a:t>
            </a:r>
            <a:r>
              <a:rPr lang="en-US" sz="1500" dirty="0" err="1">
                <a:solidFill>
                  <a:srgbClr val="002C47"/>
                </a:solidFill>
                <a:latin typeface="Poppins"/>
                <a:ea typeface="Poppins"/>
                <a:cs typeface="Poppins"/>
                <a:sym typeface="Poppins"/>
              </a:rPr>
              <a:t>Antworten</a:t>
            </a:r>
            <a:r>
              <a:rPr lang="en-US" sz="1500" dirty="0">
                <a:solidFill>
                  <a:srgbClr val="002C47"/>
                </a:solidFill>
                <a:latin typeface="Poppins"/>
                <a:ea typeface="Poppins"/>
                <a:cs typeface="Poppins"/>
                <a:sym typeface="Poppins"/>
              </a:rPr>
              <a:t> dem </a:t>
            </a:r>
            <a:r>
              <a:rPr lang="en-US" sz="1500" dirty="0" err="1">
                <a:solidFill>
                  <a:srgbClr val="002C47"/>
                </a:solidFill>
                <a:latin typeface="Poppins"/>
                <a:ea typeface="Poppins"/>
                <a:cs typeface="Poppins"/>
                <a:sym typeface="Poppins"/>
              </a:rPr>
              <a:t>Leistungsstandard</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entspricht</a:t>
            </a:r>
            <a:r>
              <a:rPr lang="en-US" sz="1500" dirty="0">
                <a:solidFill>
                  <a:srgbClr val="002C47"/>
                </a:solidFill>
                <a:latin typeface="Poppins"/>
                <a:ea typeface="Poppins"/>
                <a:cs typeface="Poppins"/>
                <a:sym typeface="Poppins"/>
              </a:rPr>
              <a:t>. </a:t>
            </a:r>
          </a:p>
          <a:p>
            <a:pPr marL="323850" lvl="1" indent="-161925" algn="l">
              <a:lnSpc>
                <a:spcPts val="1709"/>
              </a:lnSpc>
              <a:buFont typeface="Arial"/>
              <a:buChar char="•"/>
            </a:pPr>
            <a:r>
              <a:rPr lang="en-US" sz="1500" dirty="0" err="1">
                <a:solidFill>
                  <a:srgbClr val="002C47"/>
                </a:solidFill>
                <a:latin typeface="Poppins"/>
                <a:ea typeface="Poppins"/>
                <a:cs typeface="Poppins"/>
                <a:sym typeface="Poppins"/>
              </a:rPr>
              <a:t>Leistung</a:t>
            </a:r>
            <a:r>
              <a:rPr lang="en-US" sz="1500" dirty="0">
                <a:solidFill>
                  <a:srgbClr val="002C47"/>
                </a:solidFill>
                <a:latin typeface="Poppins"/>
                <a:ea typeface="Poppins"/>
                <a:cs typeface="Poppins"/>
                <a:sym typeface="Poppins"/>
              </a:rPr>
              <a:t>: Dieses Element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für die </a:t>
            </a:r>
            <a:r>
              <a:rPr lang="en-US" sz="1500" dirty="0" err="1">
                <a:solidFill>
                  <a:srgbClr val="002C47"/>
                </a:solidFill>
                <a:latin typeface="Poppins"/>
                <a:ea typeface="Poppins"/>
                <a:cs typeface="Poppins"/>
                <a:sym typeface="Poppins"/>
              </a:rPr>
              <a:t>Auswahl</a:t>
            </a:r>
            <a:r>
              <a:rPr lang="en-US" sz="1500" dirty="0">
                <a:solidFill>
                  <a:srgbClr val="002C47"/>
                </a:solidFill>
                <a:latin typeface="Poppins"/>
                <a:ea typeface="Poppins"/>
                <a:cs typeface="Poppins"/>
                <a:sym typeface="Poppins"/>
              </a:rPr>
              <a:t> von </a:t>
            </a:r>
            <a:r>
              <a:rPr lang="en-US" sz="1500" dirty="0" err="1">
                <a:solidFill>
                  <a:srgbClr val="002C47"/>
                </a:solidFill>
                <a:latin typeface="Poppins"/>
                <a:ea typeface="Poppins"/>
                <a:cs typeface="Poppins"/>
                <a:sym typeface="Poppins"/>
              </a:rPr>
              <a:t>Maßnahmen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nach</a:t>
            </a:r>
            <a:r>
              <a:rPr lang="en-US" sz="1500" dirty="0">
                <a:solidFill>
                  <a:srgbClr val="002C47"/>
                </a:solidFill>
                <a:latin typeface="Poppins"/>
                <a:ea typeface="Poppins"/>
                <a:cs typeface="Poppins"/>
                <a:sym typeface="Poppins"/>
              </a:rPr>
              <a:t> dem </a:t>
            </a:r>
            <a:r>
              <a:rPr lang="en-US" sz="1500" dirty="0" err="1">
                <a:solidFill>
                  <a:srgbClr val="002C47"/>
                </a:solidFill>
                <a:latin typeface="Poppins"/>
                <a:ea typeface="Poppins"/>
                <a:cs typeface="Poppins"/>
                <a:sym typeface="Poppins"/>
              </a:rPr>
              <a:t>Lernen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verantwortlich</a:t>
            </a:r>
            <a:r>
              <a:rPr lang="en-US" sz="1500" dirty="0">
                <a:solidFill>
                  <a:srgbClr val="002C47"/>
                </a:solidFill>
                <a:latin typeface="Poppins"/>
                <a:ea typeface="Poppins"/>
                <a:cs typeface="Poppins"/>
                <a:sym typeface="Poppins"/>
              </a:rPr>
              <a:t>. </a:t>
            </a:r>
          </a:p>
          <a:p>
            <a:pPr marL="323850" lvl="1" indent="-161925" algn="l">
              <a:lnSpc>
                <a:spcPts val="1709"/>
              </a:lnSpc>
              <a:buFont typeface="Arial"/>
              <a:buChar char="•"/>
            </a:pPr>
            <a:r>
              <a:rPr lang="en-US" sz="1500" dirty="0" err="1">
                <a:solidFill>
                  <a:srgbClr val="002C47"/>
                </a:solidFill>
                <a:latin typeface="Poppins"/>
                <a:ea typeface="Poppins"/>
                <a:cs typeface="Poppins"/>
                <a:sym typeface="Poppins"/>
              </a:rPr>
              <a:t>Problemgenerator</a:t>
            </a:r>
            <a:r>
              <a:rPr lang="en-US" sz="1500" dirty="0">
                <a:solidFill>
                  <a:srgbClr val="002C47"/>
                </a:solidFill>
                <a:latin typeface="Poppins"/>
                <a:ea typeface="Poppins"/>
                <a:cs typeface="Poppins"/>
                <a:sym typeface="Poppins"/>
              </a:rPr>
              <a:t>: Er </a:t>
            </a:r>
            <a:r>
              <a:rPr lang="en-US" sz="1500" dirty="0" err="1">
                <a:solidFill>
                  <a:srgbClr val="002C47"/>
                </a:solidFill>
                <a:latin typeface="Poppins"/>
                <a:ea typeface="Poppins"/>
                <a:cs typeface="Poppins"/>
                <a:sym typeface="Poppins"/>
              </a:rPr>
              <a:t>erstellt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verschiedene</a:t>
            </a:r>
            <a:r>
              <a:rPr lang="en-US" sz="1500" dirty="0">
                <a:solidFill>
                  <a:srgbClr val="002C47"/>
                </a:solidFill>
                <a:latin typeface="Poppins"/>
                <a:ea typeface="Poppins"/>
                <a:cs typeface="Poppins"/>
                <a:sym typeface="Poppins"/>
              </a:rPr>
              <a:t> Vorschläge für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treffende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Maßnahmen</a:t>
            </a:r>
            <a:r>
              <a:rPr lang="en-US" sz="1500" dirty="0">
                <a:solidFill>
                  <a:srgbClr val="002C47"/>
                </a:solidFill>
                <a:latin typeface="Poppins"/>
                <a:ea typeface="Poppins"/>
                <a:cs typeface="Poppins"/>
                <a:sym typeface="Poppins"/>
              </a:rPr>
              <a:t>.</a:t>
            </a:r>
          </a:p>
          <a:p>
            <a:pPr algn="l">
              <a:lnSpc>
                <a:spcPts val="1709"/>
              </a:lnSpc>
              <a:spcBef>
                <a:spcPct val="0"/>
              </a:spcBef>
            </a:pPr>
            <a:endParaRPr lang="en-US" sz="1500" dirty="0">
              <a:solidFill>
                <a:srgbClr val="002C47"/>
              </a:solidFill>
              <a:latin typeface="Poppins"/>
              <a:ea typeface="Poppins"/>
              <a:cs typeface="Poppins"/>
              <a:sym typeface="Poppins"/>
            </a:endParaRPr>
          </a:p>
          <a:p>
            <a:pPr algn="l">
              <a:lnSpc>
                <a:spcPts val="1709"/>
              </a:lnSpc>
              <a:spcBef>
                <a:spcPct val="0"/>
              </a:spcBef>
            </a:pPr>
            <a:endParaRPr lang="en-US" sz="1500" dirty="0">
              <a:solidFill>
                <a:srgbClr val="002C47"/>
              </a:solidFill>
              <a:latin typeface="Poppins"/>
              <a:ea typeface="Poppins"/>
              <a:cs typeface="Poppins"/>
              <a:sym typeface="Poppins"/>
            </a:endParaRPr>
          </a:p>
        </p:txBody>
      </p:sp>
      <p:sp>
        <p:nvSpPr>
          <p:cNvPr id="22" name="TextBox 22"/>
          <p:cNvSpPr txBox="1"/>
          <p:nvPr/>
        </p:nvSpPr>
        <p:spPr>
          <a:xfrm>
            <a:off x="10541776" y="8797512"/>
            <a:ext cx="6562290" cy="649605"/>
          </a:xfrm>
          <a:prstGeom prst="rect">
            <a:avLst/>
          </a:prstGeom>
        </p:spPr>
        <p:txBody>
          <a:bodyPr lIns="0" tIns="0" rIns="0" bIns="0" rtlCol="0" anchor="t">
            <a:spAutoFit/>
          </a:bodyPr>
          <a:lstStyle/>
          <a:p>
            <a:pPr algn="l">
              <a:lnSpc>
                <a:spcPts val="1709"/>
              </a:lnSpc>
              <a:spcBef>
                <a:spcPct val="0"/>
              </a:spcBef>
            </a:pPr>
            <a:r>
              <a:rPr lang="en-US" sz="1500" b="1">
                <a:solidFill>
                  <a:srgbClr val="002C47"/>
                </a:solidFill>
                <a:latin typeface="Poppins Bold"/>
                <a:ea typeface="Poppins Bold"/>
                <a:cs typeface="Poppins Bold"/>
                <a:sym typeface="Poppins Bold"/>
              </a:rPr>
              <a:t>Übung: Denken Sie an einen Anwendungsfall in einem Unternehmen, das Sie gut kennen. Welche Art von Arbeit kann von solchen Lernagenten übernommen werden? </a:t>
            </a:r>
          </a:p>
          <a:p>
            <a:pPr algn="l">
              <a:lnSpc>
                <a:spcPts val="1709"/>
              </a:lnSpc>
              <a:spcBef>
                <a:spcPct val="0"/>
              </a:spcBef>
            </a:pPr>
            <a:endParaRPr lang="en-US" sz="1500" b="1">
              <a:solidFill>
                <a:srgbClr val="002C47"/>
              </a:solidFill>
              <a:latin typeface="Poppins Bold"/>
              <a:ea typeface="Poppins Bold"/>
              <a:cs typeface="Poppins Bold"/>
              <a:sym typeface="Poppins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560322"/>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5.3 Kadenz der Industrie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13" name="Group 13"/>
          <p:cNvGrpSpPr/>
          <p:nvPr/>
        </p:nvGrpSpPr>
        <p:grpSpPr>
          <a:xfrm>
            <a:off x="4450478" y="5093073"/>
            <a:ext cx="9033072" cy="4374777"/>
            <a:chOff x="0" y="0"/>
            <a:chExt cx="2379081" cy="1152205"/>
          </a:xfrm>
        </p:grpSpPr>
        <p:sp>
          <p:nvSpPr>
            <p:cNvPr id="14" name="Freeform 14"/>
            <p:cNvSpPr/>
            <p:nvPr/>
          </p:nvSpPr>
          <p:spPr>
            <a:xfrm>
              <a:off x="0" y="0"/>
              <a:ext cx="2379081" cy="1152205"/>
            </a:xfrm>
            <a:custGeom>
              <a:avLst/>
              <a:gdLst/>
              <a:ahLst/>
              <a:cxnLst/>
              <a:rect l="l" t="t" r="r" b="b"/>
              <a:pathLst>
                <a:path w="2379081" h="1152205">
                  <a:moveTo>
                    <a:pt x="43710" y="0"/>
                  </a:moveTo>
                  <a:lnTo>
                    <a:pt x="2335370" y="0"/>
                  </a:lnTo>
                  <a:cubicBezTo>
                    <a:pt x="2346963" y="0"/>
                    <a:pt x="2358081" y="4605"/>
                    <a:pt x="2366278" y="12802"/>
                  </a:cubicBezTo>
                  <a:cubicBezTo>
                    <a:pt x="2374476" y="21000"/>
                    <a:pt x="2379081" y="32118"/>
                    <a:pt x="2379081" y="43710"/>
                  </a:cubicBezTo>
                  <a:lnTo>
                    <a:pt x="2379081" y="1108494"/>
                  </a:lnTo>
                  <a:cubicBezTo>
                    <a:pt x="2379081" y="1120087"/>
                    <a:pt x="2374476" y="1131205"/>
                    <a:pt x="2366278" y="1139402"/>
                  </a:cubicBezTo>
                  <a:cubicBezTo>
                    <a:pt x="2358081" y="1147600"/>
                    <a:pt x="2346963" y="1152205"/>
                    <a:pt x="2335370" y="1152205"/>
                  </a:cubicBezTo>
                  <a:lnTo>
                    <a:pt x="43710" y="1152205"/>
                  </a:lnTo>
                  <a:cubicBezTo>
                    <a:pt x="32118" y="1152205"/>
                    <a:pt x="21000" y="1147600"/>
                    <a:pt x="12802" y="1139402"/>
                  </a:cubicBezTo>
                  <a:cubicBezTo>
                    <a:pt x="4605" y="1131205"/>
                    <a:pt x="0" y="1120087"/>
                    <a:pt x="0" y="1108494"/>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5" name="TextBox 15"/>
            <p:cNvSpPr txBox="1"/>
            <p:nvPr/>
          </p:nvSpPr>
          <p:spPr>
            <a:xfrm>
              <a:off x="0" y="-57150"/>
              <a:ext cx="2379081" cy="1209355"/>
            </a:xfrm>
            <a:prstGeom prst="rect">
              <a:avLst/>
            </a:prstGeom>
          </p:spPr>
          <p:txBody>
            <a:bodyPr lIns="50800" tIns="50800" rIns="50800" bIns="50800" rtlCol="0" anchor="ctr"/>
            <a:lstStyle/>
            <a:p>
              <a:pPr algn="ctr">
                <a:lnSpc>
                  <a:spcPts val="2659"/>
                </a:lnSpc>
              </a:pPr>
              <a:endParaRPr/>
            </a:p>
          </p:txBody>
        </p:sp>
      </p:grpSp>
      <p:sp>
        <p:nvSpPr>
          <p:cNvPr id="16" name="TextBox 16"/>
          <p:cNvSpPr txBox="1"/>
          <p:nvPr/>
        </p:nvSpPr>
        <p:spPr>
          <a:xfrm>
            <a:off x="8967014" y="2337404"/>
            <a:ext cx="8137052" cy="342265"/>
          </a:xfrm>
          <a:prstGeom prst="rect">
            <a:avLst/>
          </a:prstGeom>
        </p:spPr>
        <p:txBody>
          <a:bodyPr lIns="0" tIns="0" rIns="0" bIns="0" rtlCol="0" anchor="t">
            <a:spAutoFit/>
          </a:bodyPr>
          <a:lstStyle/>
          <a:p>
            <a:pPr algn="just">
              <a:lnSpc>
                <a:spcPts val="2659"/>
              </a:lnSpc>
              <a:spcBef>
                <a:spcPct val="0"/>
              </a:spcBef>
            </a:pPr>
            <a:endParaRPr/>
          </a:p>
        </p:txBody>
      </p:sp>
      <p:sp>
        <p:nvSpPr>
          <p:cNvPr id="17" name="TextBox 17"/>
          <p:cNvSpPr txBox="1"/>
          <p:nvPr/>
        </p:nvSpPr>
        <p:spPr>
          <a:xfrm>
            <a:off x="5074001" y="1712731"/>
            <a:ext cx="8139998" cy="303085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Es ist zwar nur eine Randbemerkung, aber es ist auch wichtig, sich vor Augen zu halten, wie schnell eine Branche arbeitet. Byrne Hobart hat die folgende Beobachtung gemacht: </a:t>
            </a:r>
          </a:p>
          <a:p>
            <a:pPr algn="l">
              <a:lnSpc>
                <a:spcPts val="1709"/>
              </a:lnSpc>
            </a:pPr>
            <a:endParaRPr lang="en-US" sz="1500">
              <a:solidFill>
                <a:srgbClr val="002C47"/>
              </a:solidFill>
              <a:latin typeface="Poppins"/>
              <a:ea typeface="Poppins"/>
              <a:cs typeface="Poppins"/>
              <a:sym typeface="Poppins"/>
            </a:endParaRPr>
          </a:p>
          <a:p>
            <a:pPr algn="ctr">
              <a:lnSpc>
                <a:spcPts val="1823"/>
              </a:lnSpc>
            </a:pPr>
            <a:r>
              <a:rPr lang="en-US" sz="1599" b="1" i="1">
                <a:solidFill>
                  <a:srgbClr val="45B042"/>
                </a:solidFill>
                <a:latin typeface="Poppins Bold Italics"/>
                <a:ea typeface="Poppins Bold Italics"/>
                <a:cs typeface="Poppins Bold Italics"/>
                <a:sym typeface="Poppins Bold Italics"/>
              </a:rPr>
              <a:t>Der Volksmund sagt, dass jedes Unternehmen zu einem Technologieunternehmen wird, und bis zu einem gewissen Grad stimmt das auch. Aber die Unternehmen müssen vorsichtig sein, wenn es darum geht, sich in Wirtschaftsbereiche zu entwickeln, die in einem schnelleren Rhythmus arbeiten, als sie es gewohnt sind. </a:t>
            </a:r>
          </a:p>
          <a:p>
            <a:pPr algn="l">
              <a:lnSpc>
                <a:spcPts val="1709"/>
              </a:lnSpc>
            </a:pPr>
            <a:endParaRPr lang="en-US" sz="1599" b="1" i="1">
              <a:solidFill>
                <a:srgbClr val="45B042"/>
              </a:solidFill>
              <a:latin typeface="Poppins Bold Italics"/>
              <a:ea typeface="Poppins Bold Italics"/>
              <a:cs typeface="Poppins Bold Italics"/>
              <a:sym typeface="Poppins Bold Italics"/>
            </a:endParaRPr>
          </a:p>
          <a:p>
            <a:pPr algn="l">
              <a:lnSpc>
                <a:spcPts val="1709"/>
              </a:lnSpc>
            </a:pPr>
            <a:endParaRPr lang="en-US" sz="1599" b="1" i="1">
              <a:solidFill>
                <a:srgbClr val="45B042"/>
              </a:solidFill>
              <a:latin typeface="Poppins Bold Italics"/>
              <a:ea typeface="Poppins Bold Italics"/>
              <a:cs typeface="Poppins Bold Italics"/>
              <a:sym typeface="Poppins Bold Italics"/>
            </a:endParaRPr>
          </a:p>
          <a:p>
            <a:pPr algn="l">
              <a:lnSpc>
                <a:spcPts val="1709"/>
              </a:lnSpc>
            </a:pPr>
            <a:r>
              <a:rPr lang="en-US" sz="1500">
                <a:solidFill>
                  <a:srgbClr val="002C47"/>
                </a:solidFill>
                <a:latin typeface="Poppins"/>
                <a:ea typeface="Poppins"/>
                <a:cs typeface="Poppins"/>
                <a:sym typeface="Poppins"/>
              </a:rPr>
              <a:t>Einige Branchen arbeiten nach einem sehr langsamen Zeitplan. Ein typischer Modeeinzelhändler muss seine Waren für die Herbstsaison wahrscheinlich 6-8 Monate früher bestellen. Das macht Sinn: Die Textilien müssen bestellt, die Fabriken geplant und die Versandcontainer gebucht werden. </a:t>
            </a:r>
          </a:p>
          <a:p>
            <a:pPr algn="l">
              <a:lnSpc>
                <a:spcPts val="1709"/>
              </a:lnSpc>
              <a:spcBef>
                <a:spcPct val="0"/>
              </a:spcBef>
            </a:pPr>
            <a:endParaRPr lang="en-US" sz="1500">
              <a:solidFill>
                <a:srgbClr val="002C47"/>
              </a:solidFill>
              <a:latin typeface="Poppins"/>
              <a:ea typeface="Poppins"/>
              <a:cs typeface="Poppins"/>
              <a:sym typeface="Poppins"/>
            </a:endParaRPr>
          </a:p>
        </p:txBody>
      </p:sp>
      <p:sp>
        <p:nvSpPr>
          <p:cNvPr id="18" name="TextBox 18"/>
          <p:cNvSpPr txBox="1"/>
          <p:nvPr/>
        </p:nvSpPr>
        <p:spPr>
          <a:xfrm>
            <a:off x="5074001" y="5610863"/>
            <a:ext cx="7961538" cy="3535422"/>
          </a:xfrm>
          <a:prstGeom prst="rect">
            <a:avLst/>
          </a:prstGeom>
        </p:spPr>
        <p:txBody>
          <a:bodyPr lIns="0" tIns="0" rIns="0" bIns="0" rtlCol="0" anchor="t">
            <a:spAutoFit/>
          </a:bodyPr>
          <a:lstStyle/>
          <a:p>
            <a:pPr algn="l">
              <a:lnSpc>
                <a:spcPts val="1797"/>
              </a:lnSpc>
            </a:pPr>
            <a:r>
              <a:rPr lang="en-US" sz="1576">
                <a:solidFill>
                  <a:srgbClr val="002C47"/>
                </a:solidFill>
                <a:latin typeface="Poppins"/>
                <a:ea typeface="Poppins"/>
                <a:cs typeface="Poppins"/>
                <a:sym typeface="Poppins"/>
              </a:rPr>
              <a:t>Denken Sie an die Luftfahrtindustrie oder die Raumfahrtbehörden, die Jahrzehnte brauchen, um neue Flugzeuge oder Raketen zu entwickeln. </a:t>
            </a:r>
          </a:p>
          <a:p>
            <a:pPr algn="l">
              <a:lnSpc>
                <a:spcPts val="1797"/>
              </a:lnSpc>
            </a:pPr>
            <a:endParaRPr lang="en-US" sz="1576">
              <a:solidFill>
                <a:srgbClr val="002C47"/>
              </a:solidFill>
              <a:latin typeface="Poppins"/>
              <a:ea typeface="Poppins"/>
              <a:cs typeface="Poppins"/>
              <a:sym typeface="Poppins"/>
            </a:endParaRPr>
          </a:p>
          <a:p>
            <a:pPr algn="l">
              <a:lnSpc>
                <a:spcPts val="1797"/>
              </a:lnSpc>
            </a:pPr>
            <a:r>
              <a:rPr lang="en-US" sz="1576">
                <a:solidFill>
                  <a:srgbClr val="002C47"/>
                </a:solidFill>
                <a:latin typeface="Poppins"/>
                <a:ea typeface="Poppins"/>
                <a:cs typeface="Poppins"/>
                <a:sym typeface="Poppins"/>
              </a:rPr>
              <a:t>Einige Modeunternehmen produzieren jetzt in viel kürzeren Zeiträumen. Zara hat die Produktionszeit auf 2-3 Wochen verkürzt, während die Gesamtproduktionszeit vom Konzept bis zum Endprodukt bei Shein 2-3 Wochen beträgt. </a:t>
            </a:r>
          </a:p>
          <a:p>
            <a:pPr algn="l">
              <a:lnSpc>
                <a:spcPts val="1797"/>
              </a:lnSpc>
            </a:pPr>
            <a:endParaRPr lang="en-US" sz="1576">
              <a:solidFill>
                <a:srgbClr val="002C47"/>
              </a:solidFill>
              <a:latin typeface="Poppins"/>
              <a:ea typeface="Poppins"/>
              <a:cs typeface="Poppins"/>
              <a:sym typeface="Poppins"/>
            </a:endParaRPr>
          </a:p>
          <a:p>
            <a:pPr algn="l">
              <a:lnSpc>
                <a:spcPts val="1797"/>
              </a:lnSpc>
            </a:pPr>
            <a:r>
              <a:rPr lang="en-US" sz="1576">
                <a:solidFill>
                  <a:srgbClr val="002C47"/>
                </a:solidFill>
                <a:latin typeface="Poppins"/>
                <a:ea typeface="Poppins"/>
                <a:cs typeface="Poppins"/>
                <a:sym typeface="Poppins"/>
              </a:rPr>
              <a:t>Einige Softwareunternehmen sind in der Lage, ihre Codebasis innerhalb weniger Stunden zu ändern und sie schnell an ihre Kunden zu liefern. </a:t>
            </a:r>
          </a:p>
          <a:p>
            <a:pPr algn="l">
              <a:lnSpc>
                <a:spcPts val="1797"/>
              </a:lnSpc>
            </a:pPr>
            <a:endParaRPr lang="en-US" sz="1576">
              <a:solidFill>
                <a:srgbClr val="002C47"/>
              </a:solidFill>
              <a:latin typeface="Poppins"/>
              <a:ea typeface="Poppins"/>
              <a:cs typeface="Poppins"/>
              <a:sym typeface="Poppins"/>
            </a:endParaRPr>
          </a:p>
          <a:p>
            <a:pPr algn="l">
              <a:lnSpc>
                <a:spcPts val="1797"/>
              </a:lnSpc>
            </a:pPr>
            <a:r>
              <a:rPr lang="en-US" sz="1576">
                <a:solidFill>
                  <a:srgbClr val="002C47"/>
                </a:solidFill>
                <a:latin typeface="Poppins"/>
                <a:ea typeface="Poppins"/>
                <a:cs typeface="Poppins"/>
                <a:sym typeface="Poppins"/>
              </a:rPr>
              <a:t>Es gibt viele Bereiche, in denen die unmittelbare Verfügbarkeit von Daten zu einer drastischen Verkürzung der Zeit bis zum Abschluss eines Zyklus (wie auch immer dieser definiert ist) geführt hat. Es ist jedoch nicht klar, dass eine Erhöhung der Kadenz in einer Branche die Komplexität erhöht (vor allem, wenn die Aufgaben gleichzeitig digitaler werden). </a:t>
            </a:r>
          </a:p>
          <a:p>
            <a:pPr algn="l">
              <a:lnSpc>
                <a:spcPts val="1797"/>
              </a:lnSpc>
              <a:spcBef>
                <a:spcPct val="0"/>
              </a:spcBef>
            </a:pPr>
            <a:endParaRPr lang="en-US" sz="1576">
              <a:solidFill>
                <a:srgbClr val="002C47"/>
              </a:solidFill>
              <a:latin typeface="Poppins"/>
              <a:ea typeface="Poppins"/>
              <a:cs typeface="Poppins"/>
              <a:sym typeface="Poppins"/>
            </a:endParaRPr>
          </a:p>
        </p:txBody>
      </p:sp>
      <p:grpSp>
        <p:nvGrpSpPr>
          <p:cNvPr id="19" name="Group 19"/>
          <p:cNvGrpSpPr/>
          <p:nvPr/>
        </p:nvGrpSpPr>
        <p:grpSpPr>
          <a:xfrm>
            <a:off x="4450478" y="1547513"/>
            <a:ext cx="9033072" cy="3370817"/>
            <a:chOff x="0" y="0"/>
            <a:chExt cx="2379081" cy="887787"/>
          </a:xfrm>
        </p:grpSpPr>
        <p:sp>
          <p:nvSpPr>
            <p:cNvPr id="20" name="Freeform 20"/>
            <p:cNvSpPr/>
            <p:nvPr/>
          </p:nvSpPr>
          <p:spPr>
            <a:xfrm>
              <a:off x="0" y="0"/>
              <a:ext cx="2379081" cy="887787"/>
            </a:xfrm>
            <a:custGeom>
              <a:avLst/>
              <a:gdLst/>
              <a:ahLst/>
              <a:cxnLst/>
              <a:rect l="l" t="t" r="r" b="b"/>
              <a:pathLst>
                <a:path w="2379081" h="887787">
                  <a:moveTo>
                    <a:pt x="43710" y="0"/>
                  </a:moveTo>
                  <a:lnTo>
                    <a:pt x="2335370" y="0"/>
                  </a:lnTo>
                  <a:cubicBezTo>
                    <a:pt x="2346963" y="0"/>
                    <a:pt x="2358081" y="4605"/>
                    <a:pt x="2366278" y="12802"/>
                  </a:cubicBezTo>
                  <a:cubicBezTo>
                    <a:pt x="2374476" y="21000"/>
                    <a:pt x="2379081" y="32118"/>
                    <a:pt x="2379081" y="43710"/>
                  </a:cubicBezTo>
                  <a:lnTo>
                    <a:pt x="2379081" y="844077"/>
                  </a:lnTo>
                  <a:cubicBezTo>
                    <a:pt x="2379081" y="855669"/>
                    <a:pt x="2374476" y="866787"/>
                    <a:pt x="2366278" y="874985"/>
                  </a:cubicBezTo>
                  <a:cubicBezTo>
                    <a:pt x="2358081" y="883182"/>
                    <a:pt x="2346963" y="887787"/>
                    <a:pt x="2335370" y="887787"/>
                  </a:cubicBezTo>
                  <a:lnTo>
                    <a:pt x="43710" y="887787"/>
                  </a:lnTo>
                  <a:cubicBezTo>
                    <a:pt x="32118" y="887787"/>
                    <a:pt x="21000" y="883182"/>
                    <a:pt x="12802" y="874985"/>
                  </a:cubicBezTo>
                  <a:cubicBezTo>
                    <a:pt x="4605" y="866787"/>
                    <a:pt x="0" y="855669"/>
                    <a:pt x="0" y="844077"/>
                  </a:cubicBezTo>
                  <a:lnTo>
                    <a:pt x="0" y="43710"/>
                  </a:lnTo>
                  <a:cubicBezTo>
                    <a:pt x="0" y="32118"/>
                    <a:pt x="4605" y="21000"/>
                    <a:pt x="12802" y="12802"/>
                  </a:cubicBezTo>
                  <a:cubicBezTo>
                    <a:pt x="21000" y="4605"/>
                    <a:pt x="32118" y="0"/>
                    <a:pt x="43710"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21" name="TextBox 21"/>
            <p:cNvSpPr txBox="1"/>
            <p:nvPr/>
          </p:nvSpPr>
          <p:spPr>
            <a:xfrm>
              <a:off x="0" y="-57150"/>
              <a:ext cx="2379081" cy="944937"/>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262057"/>
            <a:ext cx="9431156" cy="1168521"/>
          </a:xfrm>
          <a:prstGeom prst="rect">
            <a:avLst/>
          </a:prstGeom>
        </p:spPr>
        <p:txBody>
          <a:bodyPr lIns="0" tIns="0" rIns="0" bIns="0" rtlCol="0" anchor="t">
            <a:spAutoFit/>
          </a:bodyPr>
          <a:lstStyle/>
          <a:p>
            <a:pPr algn="ctr">
              <a:lnSpc>
                <a:spcPts val="4454"/>
              </a:lnSpc>
            </a:pPr>
            <a:r>
              <a:rPr lang="en-US" sz="3942" b="1" spc="-118">
                <a:solidFill>
                  <a:srgbClr val="002C47"/>
                </a:solidFill>
                <a:latin typeface="Poppins Bold"/>
                <a:ea typeface="Poppins Bold"/>
                <a:cs typeface="Poppins Bold"/>
                <a:sym typeface="Poppins Bold"/>
              </a:rPr>
              <a:t>5.4 Beispiele für Softwarelösungen </a:t>
            </a:r>
          </a:p>
          <a:p>
            <a:pPr marL="0" lvl="0" indent="0" algn="ctr">
              <a:lnSpc>
                <a:spcPts val="4454"/>
              </a:lnSpc>
              <a:spcBef>
                <a:spcPct val="0"/>
              </a:spcBef>
            </a:pPr>
            <a:endParaRPr lang="en-US" sz="3942" b="1" spc="-118">
              <a:solidFill>
                <a:srgbClr val="002C47"/>
              </a:solidFill>
              <a:latin typeface="Poppins Bold"/>
              <a:ea typeface="Poppins Bold"/>
              <a:cs typeface="Poppins Bold"/>
              <a:sym typeface="Poppins Bold"/>
            </a:endParaRP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13" name="Group 13"/>
          <p:cNvGrpSpPr/>
          <p:nvPr/>
        </p:nvGrpSpPr>
        <p:grpSpPr>
          <a:xfrm>
            <a:off x="9360310" y="1563937"/>
            <a:ext cx="8413299" cy="3908083"/>
            <a:chOff x="0" y="0"/>
            <a:chExt cx="2215848" cy="1029289"/>
          </a:xfrm>
        </p:grpSpPr>
        <p:sp>
          <p:nvSpPr>
            <p:cNvPr id="14" name="Freeform 14"/>
            <p:cNvSpPr/>
            <p:nvPr/>
          </p:nvSpPr>
          <p:spPr>
            <a:xfrm>
              <a:off x="0" y="0"/>
              <a:ext cx="2215848" cy="1029289"/>
            </a:xfrm>
            <a:custGeom>
              <a:avLst/>
              <a:gdLst/>
              <a:ahLst/>
              <a:cxnLst/>
              <a:rect l="l" t="t" r="r" b="b"/>
              <a:pathLst>
                <a:path w="2215848" h="1029289">
                  <a:moveTo>
                    <a:pt x="46930" y="0"/>
                  </a:moveTo>
                  <a:lnTo>
                    <a:pt x="2168918" y="0"/>
                  </a:lnTo>
                  <a:cubicBezTo>
                    <a:pt x="2181365" y="0"/>
                    <a:pt x="2193302" y="4944"/>
                    <a:pt x="2202103" y="13746"/>
                  </a:cubicBezTo>
                  <a:cubicBezTo>
                    <a:pt x="2210904" y="22547"/>
                    <a:pt x="2215848" y="34484"/>
                    <a:pt x="2215848" y="46930"/>
                  </a:cubicBezTo>
                  <a:lnTo>
                    <a:pt x="2215848" y="982359"/>
                  </a:lnTo>
                  <a:cubicBezTo>
                    <a:pt x="2215848" y="994806"/>
                    <a:pt x="2210904" y="1006743"/>
                    <a:pt x="2202103" y="1015544"/>
                  </a:cubicBezTo>
                  <a:cubicBezTo>
                    <a:pt x="2193302" y="1024345"/>
                    <a:pt x="2181365" y="1029289"/>
                    <a:pt x="2168918" y="1029289"/>
                  </a:cubicBezTo>
                  <a:lnTo>
                    <a:pt x="46930" y="1029289"/>
                  </a:lnTo>
                  <a:cubicBezTo>
                    <a:pt x="21011" y="1029289"/>
                    <a:pt x="0" y="1008278"/>
                    <a:pt x="0" y="982359"/>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de-DE"/>
            </a:p>
          </p:txBody>
        </p:sp>
        <p:sp>
          <p:nvSpPr>
            <p:cNvPr id="15" name="TextBox 15"/>
            <p:cNvSpPr txBox="1"/>
            <p:nvPr/>
          </p:nvSpPr>
          <p:spPr>
            <a:xfrm>
              <a:off x="0" y="-57150"/>
              <a:ext cx="2215848" cy="1086439"/>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360310" y="5614711"/>
            <a:ext cx="8413299" cy="4022356"/>
            <a:chOff x="0" y="0"/>
            <a:chExt cx="2215848" cy="1059386"/>
          </a:xfrm>
        </p:grpSpPr>
        <p:sp>
          <p:nvSpPr>
            <p:cNvPr id="17" name="Freeform 17"/>
            <p:cNvSpPr/>
            <p:nvPr/>
          </p:nvSpPr>
          <p:spPr>
            <a:xfrm>
              <a:off x="0" y="0"/>
              <a:ext cx="2215848" cy="1059386"/>
            </a:xfrm>
            <a:custGeom>
              <a:avLst/>
              <a:gdLst/>
              <a:ahLst/>
              <a:cxnLst/>
              <a:rect l="l" t="t" r="r" b="b"/>
              <a:pathLst>
                <a:path w="2215848" h="1059386">
                  <a:moveTo>
                    <a:pt x="46930" y="0"/>
                  </a:moveTo>
                  <a:lnTo>
                    <a:pt x="2168918" y="0"/>
                  </a:lnTo>
                  <a:cubicBezTo>
                    <a:pt x="2181365" y="0"/>
                    <a:pt x="2193302" y="4944"/>
                    <a:pt x="2202103" y="13746"/>
                  </a:cubicBezTo>
                  <a:cubicBezTo>
                    <a:pt x="2210904" y="22547"/>
                    <a:pt x="2215848" y="34484"/>
                    <a:pt x="2215848" y="46930"/>
                  </a:cubicBezTo>
                  <a:lnTo>
                    <a:pt x="2215848" y="1012456"/>
                  </a:lnTo>
                  <a:cubicBezTo>
                    <a:pt x="2215848" y="1024902"/>
                    <a:pt x="2210904" y="1036839"/>
                    <a:pt x="2202103" y="1045640"/>
                  </a:cubicBezTo>
                  <a:cubicBezTo>
                    <a:pt x="2193302" y="1054442"/>
                    <a:pt x="2181365" y="1059386"/>
                    <a:pt x="2168918" y="1059386"/>
                  </a:cubicBezTo>
                  <a:lnTo>
                    <a:pt x="46930" y="1059386"/>
                  </a:lnTo>
                  <a:cubicBezTo>
                    <a:pt x="34484" y="1059386"/>
                    <a:pt x="22547" y="1054442"/>
                    <a:pt x="13746" y="1045640"/>
                  </a:cubicBezTo>
                  <a:cubicBezTo>
                    <a:pt x="4944" y="1036839"/>
                    <a:pt x="0" y="1024902"/>
                    <a:pt x="0" y="1012456"/>
                  </a:cubicBezTo>
                  <a:lnTo>
                    <a:pt x="0" y="46930"/>
                  </a:lnTo>
                  <a:cubicBezTo>
                    <a:pt x="0" y="34484"/>
                    <a:pt x="4944" y="22547"/>
                    <a:pt x="13746" y="13746"/>
                  </a:cubicBezTo>
                  <a:cubicBezTo>
                    <a:pt x="22547" y="4944"/>
                    <a:pt x="34484" y="0"/>
                    <a:pt x="46930" y="0"/>
                  </a:cubicBezTo>
                  <a:close/>
                </a:path>
              </a:pathLst>
            </a:custGeom>
            <a:solidFill>
              <a:srgbClr val="000000">
                <a:alpha val="0"/>
              </a:srgbClr>
            </a:solidFill>
            <a:ln w="38100" cap="rnd">
              <a:solidFill>
                <a:srgbClr val="000000"/>
              </a:solidFill>
              <a:prstDash val="solid"/>
              <a:round/>
            </a:ln>
          </p:spPr>
          <p:txBody>
            <a:bodyPr/>
            <a:lstStyle/>
            <a:p>
              <a:endParaRPr lang="de-DE"/>
            </a:p>
          </p:txBody>
        </p:sp>
        <p:sp>
          <p:nvSpPr>
            <p:cNvPr id="18" name="TextBox 18"/>
            <p:cNvSpPr txBox="1"/>
            <p:nvPr/>
          </p:nvSpPr>
          <p:spPr>
            <a:xfrm>
              <a:off x="0" y="-57150"/>
              <a:ext cx="2215848" cy="1116536"/>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480355" y="3254190"/>
            <a:ext cx="7857308" cy="6004110"/>
          </a:xfrm>
          <a:custGeom>
            <a:avLst/>
            <a:gdLst/>
            <a:ahLst/>
            <a:cxnLst/>
            <a:rect l="l" t="t" r="r" b="b"/>
            <a:pathLst>
              <a:path w="7857308" h="6004110">
                <a:moveTo>
                  <a:pt x="0" y="0"/>
                </a:moveTo>
                <a:lnTo>
                  <a:pt x="7857308" y="0"/>
                </a:lnTo>
                <a:lnTo>
                  <a:pt x="7857308" y="6004110"/>
                </a:lnTo>
                <a:lnTo>
                  <a:pt x="0" y="6004110"/>
                </a:lnTo>
                <a:lnTo>
                  <a:pt x="0" y="0"/>
                </a:lnTo>
                <a:close/>
              </a:path>
            </a:pathLst>
          </a:custGeom>
          <a:blipFill>
            <a:blip r:embed="rId5"/>
            <a:stretch>
              <a:fillRect t="-383" b="-383"/>
            </a:stretch>
          </a:blipFill>
          <a:ln w="9525" cap="sq">
            <a:solidFill>
              <a:srgbClr val="000000"/>
            </a:solidFill>
            <a:prstDash val="solid"/>
            <a:miter/>
          </a:ln>
        </p:spPr>
        <p:txBody>
          <a:bodyPr/>
          <a:lstStyle/>
          <a:p>
            <a:endParaRPr lang="de-DE"/>
          </a:p>
        </p:txBody>
      </p:sp>
      <p:sp>
        <p:nvSpPr>
          <p:cNvPr id="20" name="TextBox 20"/>
          <p:cNvSpPr txBox="1"/>
          <p:nvPr/>
        </p:nvSpPr>
        <p:spPr>
          <a:xfrm>
            <a:off x="480355" y="1554412"/>
            <a:ext cx="8008522" cy="1487805"/>
          </a:xfrm>
          <a:prstGeom prst="rect">
            <a:avLst/>
          </a:prstGeom>
        </p:spPr>
        <p:txBody>
          <a:bodyPr lIns="0" tIns="0" rIns="0" bIns="0" rtlCol="0" anchor="t">
            <a:spAutoFit/>
          </a:bodyPr>
          <a:lstStyle/>
          <a:p>
            <a:pPr algn="l">
              <a:lnSpc>
                <a:spcPts val="1709"/>
              </a:lnSpc>
            </a:pPr>
            <a:r>
              <a:rPr lang="en-US" sz="1500">
                <a:solidFill>
                  <a:srgbClr val="002C47"/>
                </a:solidFill>
                <a:latin typeface="Poppins"/>
                <a:ea typeface="Poppins"/>
                <a:cs typeface="Poppins"/>
                <a:sym typeface="Poppins"/>
              </a:rPr>
              <a:t>Das deutsche Unternehmen </a:t>
            </a:r>
            <a:r>
              <a:rPr lang="en-US" sz="1500" b="1">
                <a:solidFill>
                  <a:srgbClr val="002C47"/>
                </a:solidFill>
                <a:latin typeface="Poppins Bold"/>
                <a:ea typeface="Poppins Bold"/>
                <a:cs typeface="Poppins Bold"/>
                <a:sym typeface="Poppins Bold"/>
              </a:rPr>
              <a:t>SAP </a:t>
            </a:r>
            <a:r>
              <a:rPr lang="en-US" sz="1500">
                <a:solidFill>
                  <a:srgbClr val="002C47"/>
                </a:solidFill>
                <a:latin typeface="Poppins"/>
                <a:ea typeface="Poppins"/>
                <a:cs typeface="Poppins"/>
                <a:sym typeface="Poppins"/>
              </a:rPr>
              <a:t>ist eines der weltweit führenden ERP-Systeme (Enterprise Resource Planning), das von mehr als 425.000 Unternehmen in verschiedenen Branchen genutzt wird. SAP bietet umfassende Lösungen für die Abbildung, Verwaltung und Optimierung von Geschäftsprozessen. Das Unternehmen bietet unter anderem Module für die Bereiche Finanzen, Personalwesen, Lieferkette und Vertrieb an. </a:t>
            </a:r>
          </a:p>
          <a:p>
            <a:pPr algn="l">
              <a:lnSpc>
                <a:spcPts val="1709"/>
              </a:lnSpc>
              <a:spcBef>
                <a:spcPct val="0"/>
              </a:spcBef>
            </a:pPr>
            <a:r>
              <a:rPr lang="en-US" sz="1500">
                <a:solidFill>
                  <a:srgbClr val="002C47"/>
                </a:solidFill>
                <a:latin typeface="Poppins"/>
                <a:ea typeface="Poppins"/>
                <a:cs typeface="Poppins"/>
                <a:sym typeface="Poppins"/>
              </a:rPr>
              <a:t>Warum wird sie benötigt? Schauen Sie sich die folgende Geschäftsprozesskarte an, die ziemlich typisch für Prozesse in Unternehmen ist. </a:t>
            </a:r>
          </a:p>
        </p:txBody>
      </p:sp>
      <p:sp>
        <p:nvSpPr>
          <p:cNvPr id="21" name="TextBox 21"/>
          <p:cNvSpPr txBox="1"/>
          <p:nvPr/>
        </p:nvSpPr>
        <p:spPr>
          <a:xfrm>
            <a:off x="9498434" y="1724944"/>
            <a:ext cx="8137052" cy="3476625"/>
          </a:xfrm>
          <a:prstGeom prst="rect">
            <a:avLst/>
          </a:prstGeom>
        </p:spPr>
        <p:txBody>
          <a:bodyPr lIns="0" tIns="0" rIns="0" bIns="0" rtlCol="0" anchor="t">
            <a:spAutoFit/>
          </a:bodyPr>
          <a:lstStyle/>
          <a:p>
            <a:pPr algn="l">
              <a:lnSpc>
                <a:spcPts val="2100"/>
              </a:lnSpc>
              <a:spcBef>
                <a:spcPct val="0"/>
              </a:spcBef>
            </a:pPr>
            <a:r>
              <a:rPr lang="en-US" sz="1500">
                <a:solidFill>
                  <a:srgbClr val="000000"/>
                </a:solidFill>
                <a:latin typeface="Poppins"/>
                <a:ea typeface="Poppins"/>
                <a:cs typeface="Poppins"/>
                <a:sym typeface="Poppins"/>
              </a:rPr>
              <a:t>Bei der lokalen Beschaffung, wenn die benötigte Ware lokal verfügbar ist, beginnt der Prozess mit der Erstellung einer Bestellanforderung, die dann zur Genehmigung vorgelegt wird. Nach der Genehmigung wird eine Bestellung beim Lieferanten aufgegeben und die Beschaffung eingeleitet. </a:t>
            </a:r>
          </a:p>
          <a:p>
            <a:pPr algn="l">
              <a:lnSpc>
                <a:spcPts val="2100"/>
              </a:lnSpc>
              <a:spcBef>
                <a:spcPct val="0"/>
              </a:spcBef>
            </a:pPr>
            <a:r>
              <a:rPr lang="en-US" sz="1500">
                <a:solidFill>
                  <a:srgbClr val="000000"/>
                </a:solidFill>
                <a:latin typeface="Poppins"/>
                <a:ea typeface="Poppins"/>
                <a:cs typeface="Poppins"/>
                <a:sym typeface="Poppins"/>
              </a:rPr>
              <a:t>Wenn die Ware importiert werden muss, wird das Verfahren noch komplexer. Es müssen Angebote von mehreren Lieferanten eingeholt, diese Angebote verglichen und in einigen Fällen zusätzliche Genehmigungen eingeholt werden, bevor man fortfahren kann. </a:t>
            </a:r>
          </a:p>
          <a:p>
            <a:pPr algn="l">
              <a:lnSpc>
                <a:spcPts val="2100"/>
              </a:lnSpc>
              <a:spcBef>
                <a:spcPct val="0"/>
              </a:spcBef>
            </a:pPr>
            <a:endParaRPr lang="en-US" sz="1500">
              <a:solidFill>
                <a:srgbClr val="000000"/>
              </a:solidFill>
              <a:latin typeface="Poppins"/>
              <a:ea typeface="Poppins"/>
              <a:cs typeface="Poppins"/>
              <a:sym typeface="Poppins"/>
            </a:endParaRPr>
          </a:p>
          <a:p>
            <a:pPr algn="l">
              <a:lnSpc>
                <a:spcPts val="2100"/>
              </a:lnSpc>
              <a:spcBef>
                <a:spcPct val="0"/>
              </a:spcBef>
            </a:pPr>
            <a:r>
              <a:rPr lang="en-US" sz="1500">
                <a:solidFill>
                  <a:srgbClr val="000000"/>
                </a:solidFill>
                <a:latin typeface="Poppins"/>
                <a:ea typeface="Poppins"/>
                <a:cs typeface="Poppins"/>
                <a:sym typeface="Poppins"/>
              </a:rPr>
              <a:t>Sobald die Bestellung abgeschlossen ist, versendet der Lieferant die Waren und schickt die entsprechende Rechnung. Nach Erhalt der Lieferung prüft der Käufer diese anhand der Bestellung, um die Richtigkeit zu gewährleisten, bevor er die Zahlung vornimmt. In einigen Fällen kann der Prozess weitere Schritte umfassen, wie z. B. Vorauszahlungen, Empfangsberichte oder die Verwaltung der Landed Costs, d. h. der zusätzlichen Kosten, die während des Importprozesses anfallen. </a:t>
            </a:r>
          </a:p>
        </p:txBody>
      </p:sp>
      <p:sp>
        <p:nvSpPr>
          <p:cNvPr id="22" name="TextBox 22"/>
          <p:cNvSpPr txBox="1"/>
          <p:nvPr/>
        </p:nvSpPr>
        <p:spPr>
          <a:xfrm>
            <a:off x="9636557" y="5976845"/>
            <a:ext cx="8137052" cy="3743325"/>
          </a:xfrm>
          <a:prstGeom prst="rect">
            <a:avLst/>
          </a:prstGeom>
        </p:spPr>
        <p:txBody>
          <a:bodyPr lIns="0" tIns="0" rIns="0" bIns="0" rtlCol="0" anchor="t">
            <a:spAutoFit/>
          </a:bodyPr>
          <a:lstStyle/>
          <a:p>
            <a:pPr algn="l">
              <a:lnSpc>
                <a:spcPts val="2100"/>
              </a:lnSpc>
            </a:pPr>
            <a:r>
              <a:rPr lang="en-US" sz="1500">
                <a:solidFill>
                  <a:srgbClr val="000000"/>
                </a:solidFill>
                <a:latin typeface="Poppins"/>
                <a:ea typeface="Poppins"/>
                <a:cs typeface="Poppins"/>
                <a:sym typeface="Poppins"/>
              </a:rPr>
              <a:t>Im Allgemeinen strukturiert SAP die organisatorischen Abläufe, indem es die verschiedenen Geschäftsfunktionen in ein einheitliches System integriert. Dies geschieht durch die Schaffung eines Netzwerks von miteinander verbundenen Prozessen und Aufgaben, das eine nahtlose Koordination über Abteilungen hinweg ermöglicht. </a:t>
            </a:r>
          </a:p>
          <a:p>
            <a:pPr algn="l">
              <a:lnSpc>
                <a:spcPts val="2100"/>
              </a:lnSpc>
            </a:pPr>
            <a:endParaRPr lang="en-US" sz="1500">
              <a:solidFill>
                <a:srgbClr val="000000"/>
              </a:solidFill>
              <a:latin typeface="Poppins"/>
              <a:ea typeface="Poppins"/>
              <a:cs typeface="Poppins"/>
              <a:sym typeface="Poppins"/>
            </a:endParaRPr>
          </a:p>
          <a:p>
            <a:pPr algn="l">
              <a:lnSpc>
                <a:spcPts val="2100"/>
              </a:lnSpc>
            </a:pPr>
            <a:r>
              <a:rPr lang="en-US" sz="1500">
                <a:solidFill>
                  <a:srgbClr val="000000"/>
                </a:solidFill>
                <a:latin typeface="Poppins"/>
                <a:ea typeface="Poppins"/>
                <a:cs typeface="Poppins"/>
                <a:sym typeface="Poppins"/>
              </a:rPr>
              <a:t>Das System zerlegt Geschäftsprozesse in einzelne Komponenten und erstellt einen visuellen Fluss, der jeden Schritt von Anfang bis Ende verfolgt. Jeder Schritt wird der entsprechenden Abteilung oder Person zugewiesen, um sicherzustellen, dass die Aufgaben effizient und gemäß den vordefinierten Geschäftsregeln erledigt werden. Dank dieser Granularität können Unternehmen ihre Abläufe rationalisieren, Redundanzen reduzieren und sicherstellen, dass Workflows ohne manuelle Eingriffe nach festgelegten Protokollen ablaufen.</a:t>
            </a:r>
          </a:p>
          <a:p>
            <a:pPr algn="l">
              <a:lnSpc>
                <a:spcPts val="2100"/>
              </a:lnSpc>
            </a:pPr>
            <a:endParaRPr lang="en-US" sz="1500">
              <a:solidFill>
                <a:srgbClr val="000000"/>
              </a:solidFill>
              <a:latin typeface="Poppins"/>
              <a:ea typeface="Poppins"/>
              <a:cs typeface="Poppins"/>
              <a:sym typeface="Poppins"/>
            </a:endParaRPr>
          </a:p>
          <a:p>
            <a:pPr algn="l">
              <a:lnSpc>
                <a:spcPts val="2100"/>
              </a:lnSpc>
            </a:pPr>
            <a:r>
              <a:rPr lang="en-US" sz="1500">
                <a:solidFill>
                  <a:srgbClr val="000000"/>
                </a:solidFill>
                <a:latin typeface="Poppins"/>
                <a:ea typeface="Poppins"/>
                <a:cs typeface="Poppins"/>
                <a:sym typeface="Poppins"/>
              </a:rPr>
              <a:t>Die anderen Unternehmen sind </a:t>
            </a:r>
            <a:r>
              <a:rPr lang="en-US" sz="1500" b="1">
                <a:solidFill>
                  <a:srgbClr val="000000"/>
                </a:solidFill>
                <a:latin typeface="Poppins Bold"/>
                <a:ea typeface="Poppins Bold"/>
                <a:cs typeface="Poppins Bold"/>
                <a:sym typeface="Poppins Bold"/>
              </a:rPr>
              <a:t>Oracle, Microsoft oder IBM</a:t>
            </a:r>
            <a:r>
              <a:rPr lang="en-US" sz="1500">
                <a:solidFill>
                  <a:srgbClr val="000000"/>
                </a:solidFill>
                <a:latin typeface="Poppins"/>
                <a:ea typeface="Poppins"/>
                <a:cs typeface="Poppins"/>
                <a:sym typeface="Poppins"/>
              </a:rPr>
              <a:t>. </a:t>
            </a:r>
          </a:p>
          <a:p>
            <a:pPr algn="l">
              <a:lnSpc>
                <a:spcPts val="2100"/>
              </a:lnSpc>
            </a:pPr>
            <a:endParaRPr lang="en-US" sz="1500">
              <a:solidFill>
                <a:srgbClr val="000000"/>
              </a:solidFill>
              <a:latin typeface="Poppins"/>
              <a:ea typeface="Poppins"/>
              <a:cs typeface="Poppins"/>
              <a:sym typeface="Poppins"/>
            </a:endParaRPr>
          </a:p>
          <a:p>
            <a:pPr algn="l">
              <a:lnSpc>
                <a:spcPts val="2100"/>
              </a:lnSpc>
              <a:spcBef>
                <a:spcPct val="0"/>
              </a:spcBef>
            </a:pPr>
            <a:endParaRPr lang="en-US" sz="1500">
              <a:solidFill>
                <a:srgbClr val="000000"/>
              </a:solidFill>
              <a:latin typeface="Poppins"/>
              <a:ea typeface="Poppins"/>
              <a:cs typeface="Poppins"/>
              <a:sym typeface="Poppi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9258030" y="760630"/>
            <a:ext cx="8206111" cy="626110"/>
          </a:xfrm>
          <a:prstGeom prst="rect">
            <a:avLst/>
          </a:prstGeom>
        </p:spPr>
        <p:txBody>
          <a:bodyPr lIns="0" tIns="0" rIns="0" bIns="0" rtlCol="0" anchor="t">
            <a:spAutoFit/>
          </a:bodyPr>
          <a:lstStyle/>
          <a:p>
            <a:pPr algn="r">
              <a:lnSpc>
                <a:spcPts val="4519"/>
              </a:lnSpc>
              <a:spcBef>
                <a:spcPct val="0"/>
              </a:spcBef>
            </a:pPr>
            <a:r>
              <a:rPr lang="en-US" sz="3999" b="1" spc="-119">
                <a:solidFill>
                  <a:srgbClr val="002C47"/>
                </a:solidFill>
                <a:latin typeface="Poppins Bold"/>
                <a:ea typeface="Poppins Bold"/>
                <a:cs typeface="Poppins Bold"/>
                <a:sym typeface="Poppins Bold"/>
              </a:rPr>
              <a:t>6. Ethik </a:t>
            </a:r>
          </a:p>
        </p:txBody>
      </p:sp>
      <p:sp>
        <p:nvSpPr>
          <p:cNvPr id="16" name="TextBox 16"/>
          <p:cNvSpPr txBox="1"/>
          <p:nvPr/>
        </p:nvSpPr>
        <p:spPr>
          <a:xfrm>
            <a:off x="7582423" y="2802087"/>
            <a:ext cx="9881717" cy="2971165"/>
          </a:xfrm>
          <a:prstGeom prst="rect">
            <a:avLst/>
          </a:prstGeom>
        </p:spPr>
        <p:txBody>
          <a:bodyPr lIns="0" tIns="0" rIns="0" bIns="0" rtlCol="0" anchor="t">
            <a:spAutoFit/>
          </a:bodyPr>
          <a:lstStyle/>
          <a:p>
            <a:pPr algn="just">
              <a:lnSpc>
                <a:spcPts val="2990"/>
              </a:lnSpc>
            </a:pPr>
            <a:r>
              <a:rPr lang="en-US" sz="2300" b="1">
                <a:solidFill>
                  <a:srgbClr val="000000"/>
                </a:solidFill>
                <a:latin typeface="Poppins Bold"/>
                <a:ea typeface="Poppins Bold"/>
                <a:cs typeface="Poppins Bold"/>
                <a:sym typeface="Poppins Bold"/>
              </a:rPr>
              <a:t>Zielsetzungen:</a:t>
            </a:r>
          </a:p>
          <a:p>
            <a:pPr algn="just">
              <a:lnSpc>
                <a:spcPts val="2990"/>
              </a:lnSpc>
            </a:pPr>
            <a:r>
              <a:rPr lang="en-US" sz="2300">
                <a:solidFill>
                  <a:srgbClr val="000000"/>
                </a:solidFill>
                <a:latin typeface="Poppins"/>
                <a:ea typeface="Poppins"/>
                <a:cs typeface="Poppins"/>
                <a:sym typeface="Poppins"/>
              </a:rPr>
              <a:t> </a:t>
            </a:r>
          </a:p>
          <a:p>
            <a:pPr marL="496571" lvl="1" indent="-248285" algn="just">
              <a:lnSpc>
                <a:spcPts val="2990"/>
              </a:lnSpc>
              <a:buFont typeface="Arial"/>
              <a:buChar char="•"/>
            </a:pPr>
            <a:r>
              <a:rPr lang="en-US" sz="2300">
                <a:solidFill>
                  <a:srgbClr val="000000"/>
                </a:solidFill>
                <a:latin typeface="Poppins"/>
                <a:ea typeface="Poppins"/>
                <a:cs typeface="Poppins"/>
                <a:sym typeface="Poppins"/>
              </a:rPr>
              <a:t>Verstehen der ethischen Herausforderungen der KI im Arbeitnehmermanagement durch die Untersuchung wichtiger ethischer Fragen wie Voreingenommenheit, Datenschutz und Transparenz in KI-Systemen.</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spcBef>
                <a:spcPct val="0"/>
              </a:spcBef>
              <a:buFont typeface="Arial"/>
              <a:buChar char="•"/>
            </a:pPr>
            <a:r>
              <a:rPr lang="en-US" sz="2300">
                <a:solidFill>
                  <a:srgbClr val="000000"/>
                </a:solidFill>
                <a:latin typeface="Poppins"/>
                <a:ea typeface="Poppins"/>
                <a:cs typeface="Poppins"/>
                <a:sym typeface="Poppins"/>
              </a:rPr>
              <a:t>Erlernen von Methoden, um diese Probleme anzugehen und zu entschärfen.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79851" y="422154"/>
            <a:ext cx="9909249"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6.1 Einleitung und die Frage der Daten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559312" y="1922055"/>
            <a:ext cx="7329950" cy="2259537"/>
            <a:chOff x="0" y="0"/>
            <a:chExt cx="1930522" cy="595104"/>
          </a:xfrm>
        </p:grpSpPr>
        <p:sp>
          <p:nvSpPr>
            <p:cNvPr id="10" name="Freeform 10"/>
            <p:cNvSpPr/>
            <p:nvPr/>
          </p:nvSpPr>
          <p:spPr>
            <a:xfrm>
              <a:off x="0" y="0"/>
              <a:ext cx="1930522" cy="595104"/>
            </a:xfrm>
            <a:custGeom>
              <a:avLst/>
              <a:gdLst/>
              <a:ahLst/>
              <a:cxnLst/>
              <a:rect l="l" t="t" r="r" b="b"/>
              <a:pathLst>
                <a:path w="1930522" h="595104">
                  <a:moveTo>
                    <a:pt x="53866" y="0"/>
                  </a:moveTo>
                  <a:lnTo>
                    <a:pt x="1876656" y="0"/>
                  </a:lnTo>
                  <a:cubicBezTo>
                    <a:pt x="1890942" y="0"/>
                    <a:pt x="1904643" y="5675"/>
                    <a:pt x="1914745" y="15777"/>
                  </a:cubicBezTo>
                  <a:cubicBezTo>
                    <a:pt x="1924847" y="25879"/>
                    <a:pt x="1930522" y="39580"/>
                    <a:pt x="1930522" y="53866"/>
                  </a:cubicBezTo>
                  <a:lnTo>
                    <a:pt x="1930522" y="541238"/>
                  </a:lnTo>
                  <a:cubicBezTo>
                    <a:pt x="1930522" y="555524"/>
                    <a:pt x="1924847" y="569225"/>
                    <a:pt x="1914745" y="579327"/>
                  </a:cubicBezTo>
                  <a:cubicBezTo>
                    <a:pt x="1904643" y="589429"/>
                    <a:pt x="1890942" y="595104"/>
                    <a:pt x="1876656" y="595104"/>
                  </a:cubicBezTo>
                  <a:lnTo>
                    <a:pt x="53866" y="595104"/>
                  </a:lnTo>
                  <a:cubicBezTo>
                    <a:pt x="39580" y="595104"/>
                    <a:pt x="25879" y="589429"/>
                    <a:pt x="15777" y="579327"/>
                  </a:cubicBezTo>
                  <a:cubicBezTo>
                    <a:pt x="5675" y="569225"/>
                    <a:pt x="0" y="555524"/>
                    <a:pt x="0" y="541238"/>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1" name="TextBox 11"/>
            <p:cNvSpPr txBox="1"/>
            <p:nvPr/>
          </p:nvSpPr>
          <p:spPr>
            <a:xfrm>
              <a:off x="0" y="-57150"/>
              <a:ext cx="1930522" cy="65225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338992" y="1874430"/>
            <a:ext cx="8059042" cy="7607980"/>
          </a:xfrm>
          <a:prstGeom prst="rect">
            <a:avLst/>
          </a:prstGeom>
        </p:spPr>
        <p:txBody>
          <a:bodyPr lIns="0" tIns="0" rIns="0" bIns="0" rtlCol="0" anchor="t">
            <a:spAutoFit/>
          </a:bodyPr>
          <a:lstStyle/>
          <a:p>
            <a:pPr algn="just">
              <a:lnSpc>
                <a:spcPts val="2210"/>
              </a:lnSpc>
            </a:pPr>
            <a:r>
              <a:rPr lang="en-US" sz="1700" dirty="0">
                <a:solidFill>
                  <a:srgbClr val="000000"/>
                </a:solidFill>
                <a:latin typeface="Poppins"/>
                <a:ea typeface="Poppins"/>
                <a:cs typeface="Poppins"/>
                <a:sym typeface="Poppins"/>
              </a:rPr>
              <a:t>Eines der </a:t>
            </a:r>
            <a:r>
              <a:rPr lang="en-US" sz="1700" dirty="0" err="1">
                <a:solidFill>
                  <a:srgbClr val="000000"/>
                </a:solidFill>
                <a:latin typeface="Poppins"/>
                <a:ea typeface="Poppins"/>
                <a:cs typeface="Poppins"/>
                <a:sym typeface="Poppins"/>
              </a:rPr>
              <a:t>wichtigsten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ethischen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Bedenken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bezieht</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sich</a:t>
            </a:r>
            <a:r>
              <a:rPr lang="en-US" sz="1700" dirty="0">
                <a:solidFill>
                  <a:srgbClr val="000000"/>
                </a:solidFill>
                <a:latin typeface="Poppins"/>
                <a:ea typeface="Poppins"/>
                <a:cs typeface="Poppins"/>
                <a:sym typeface="Poppins"/>
              </a:rPr>
              <a:t> auf </a:t>
            </a:r>
            <a:r>
              <a:rPr lang="en-US" sz="1700" b="1" dirty="0" err="1">
                <a:solidFill>
                  <a:srgbClr val="000000"/>
                </a:solidFill>
                <a:latin typeface="Poppins Bold"/>
                <a:ea typeface="Poppins Bold"/>
                <a:cs typeface="Poppins Bold"/>
                <a:sym typeface="Poppins Bold"/>
              </a:rPr>
              <a:t>ungefilterte</a:t>
            </a:r>
            <a:r>
              <a:rPr lang="en-US" sz="1700" b="1" dirty="0">
                <a:solidFill>
                  <a:srgbClr val="000000"/>
                </a:solidFill>
                <a:latin typeface="Poppins Bold"/>
                <a:ea typeface="Poppins Bold"/>
                <a:cs typeface="Poppins Bold"/>
                <a:sym typeface="Poppins Bold"/>
              </a:rPr>
              <a:t> und </a:t>
            </a:r>
            <a:r>
              <a:rPr lang="en-US" sz="1700" b="1" dirty="0" err="1">
                <a:solidFill>
                  <a:srgbClr val="000000"/>
                </a:solidFill>
                <a:latin typeface="Poppins Bold"/>
                <a:ea typeface="Poppins Bold"/>
                <a:cs typeface="Poppins Bold"/>
                <a:sym typeface="Poppins Bold"/>
              </a:rPr>
              <a:t>problematische</a:t>
            </a:r>
            <a:r>
              <a:rPr lang="en-US" sz="1700" b="1" dirty="0">
                <a:solidFill>
                  <a:srgbClr val="000000"/>
                </a:solidFill>
                <a:latin typeface="Poppins Bold"/>
                <a:ea typeface="Poppins Bold"/>
                <a:cs typeface="Poppins Bold"/>
                <a:sym typeface="Poppins Bold"/>
              </a:rPr>
              <a:t> </a:t>
            </a:r>
            <a:r>
              <a:rPr lang="en-US" sz="1700" b="1" dirty="0" err="1">
                <a:solidFill>
                  <a:srgbClr val="000000"/>
                </a:solidFill>
                <a:latin typeface="Poppins Bold"/>
                <a:ea typeface="Poppins Bold"/>
                <a:cs typeface="Poppins Bold"/>
                <a:sym typeface="Poppins Bold"/>
              </a:rPr>
              <a:t>Datensätze</a:t>
            </a:r>
            <a:r>
              <a:rPr lang="en-US" sz="1700" dirty="0">
                <a:solidFill>
                  <a:srgbClr val="000000"/>
                </a:solidFill>
                <a:latin typeface="Poppins"/>
                <a:ea typeface="Poppins"/>
                <a:cs typeface="Poppins"/>
                <a:sym typeface="Poppins"/>
              </a:rPr>
              <a:t>. Birhane, Prabhu und </a:t>
            </a:r>
            <a:r>
              <a:rPr lang="en-US" sz="1700" dirty="0" err="1">
                <a:solidFill>
                  <a:srgbClr val="000000"/>
                </a:solidFill>
                <a:latin typeface="Poppins"/>
                <a:ea typeface="Poppins"/>
                <a:cs typeface="Poppins"/>
                <a:sym typeface="Poppins"/>
              </a:rPr>
              <a:t>Kahembwe</a:t>
            </a:r>
            <a:r>
              <a:rPr lang="en-US" sz="1700" dirty="0">
                <a:solidFill>
                  <a:srgbClr val="000000"/>
                </a:solidFill>
                <a:latin typeface="Poppins"/>
                <a:ea typeface="Poppins"/>
                <a:cs typeface="Poppins"/>
                <a:sym typeface="Poppins"/>
              </a:rPr>
              <a:t> (2021) </a:t>
            </a:r>
            <a:r>
              <a:rPr lang="en-US" sz="1700" dirty="0" err="1">
                <a:solidFill>
                  <a:srgbClr val="000000"/>
                </a:solidFill>
                <a:latin typeface="Poppins"/>
                <a:ea typeface="Poppins"/>
                <a:cs typeface="Poppins"/>
                <a:sym typeface="Poppins"/>
              </a:rPr>
              <a:t>analysieren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einen</a:t>
            </a:r>
            <a:r>
              <a:rPr lang="en-US" sz="1700" dirty="0">
                <a:solidFill>
                  <a:srgbClr val="000000"/>
                </a:solidFill>
                <a:latin typeface="Poppins"/>
                <a:ea typeface="Poppins"/>
                <a:cs typeface="Poppins"/>
                <a:sym typeface="Poppins"/>
              </a:rPr>
              <a:t> der </a:t>
            </a:r>
            <a:r>
              <a:rPr lang="en-US" sz="1700" dirty="0" err="1">
                <a:solidFill>
                  <a:srgbClr val="000000"/>
                </a:solidFill>
                <a:latin typeface="Poppins"/>
                <a:ea typeface="Poppins"/>
                <a:cs typeface="Poppins"/>
                <a:sym typeface="Poppins"/>
              </a:rPr>
              <a:t>größten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Datensätze</a:t>
            </a:r>
            <a:r>
              <a:rPr lang="en-US" sz="1700" dirty="0">
                <a:solidFill>
                  <a:srgbClr val="000000"/>
                </a:solidFill>
                <a:latin typeface="Poppins"/>
                <a:ea typeface="Poppins"/>
                <a:cs typeface="Poppins"/>
                <a:sym typeface="Poppins"/>
              </a:rPr>
              <a:t> für KI-</a:t>
            </a:r>
            <a:r>
              <a:rPr lang="en-US" sz="1700" dirty="0" err="1">
                <a:solidFill>
                  <a:srgbClr val="000000"/>
                </a:solidFill>
                <a:latin typeface="Poppins"/>
                <a:ea typeface="Poppins"/>
                <a:cs typeface="Poppins"/>
                <a:sym typeface="Poppins"/>
              </a:rPr>
              <a:t>Zwecke</a:t>
            </a:r>
            <a:r>
              <a:rPr lang="en-US" sz="1700" dirty="0">
                <a:solidFill>
                  <a:srgbClr val="000000"/>
                </a:solidFill>
                <a:latin typeface="Poppins"/>
                <a:ea typeface="Poppins"/>
                <a:cs typeface="Poppins"/>
                <a:sym typeface="Poppins"/>
              </a:rPr>
              <a:t>, der von </a:t>
            </a:r>
            <a:r>
              <a:rPr lang="en-US" sz="1700" dirty="0" err="1">
                <a:solidFill>
                  <a:srgbClr val="000000"/>
                </a:solidFill>
                <a:latin typeface="Poppins"/>
                <a:ea typeface="Poppins"/>
                <a:cs typeface="Poppins"/>
                <a:sym typeface="Poppins"/>
              </a:rPr>
              <a:t>einer</a:t>
            </a:r>
            <a:r>
              <a:rPr lang="en-US" sz="1700" dirty="0">
                <a:solidFill>
                  <a:srgbClr val="000000"/>
                </a:solidFill>
                <a:latin typeface="Poppins"/>
                <a:ea typeface="Poppins"/>
                <a:cs typeface="Poppins"/>
                <a:sym typeface="Poppins"/>
              </a:rPr>
              <a:t> in </a:t>
            </a:r>
            <a:r>
              <a:rPr lang="en-US" sz="1700" dirty="0" err="1">
                <a:solidFill>
                  <a:srgbClr val="000000"/>
                </a:solidFill>
                <a:latin typeface="Poppins"/>
                <a:ea typeface="Poppins"/>
                <a:cs typeface="Poppins"/>
                <a:sym typeface="Poppins"/>
              </a:rPr>
              <a:t>Kalifornien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ansässigen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gemeinnützigen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Organisation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betrieben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wird</a:t>
            </a:r>
            <a:r>
              <a:rPr lang="en-US" sz="1700" dirty="0">
                <a:solidFill>
                  <a:srgbClr val="000000"/>
                </a:solidFill>
                <a:latin typeface="Poppins"/>
                <a:ea typeface="Poppins"/>
                <a:cs typeface="Poppins"/>
                <a:sym typeface="Poppins"/>
              </a:rPr>
              <a:t>. Er </a:t>
            </a:r>
            <a:r>
              <a:rPr lang="en-US" sz="1700" dirty="0" err="1">
                <a:solidFill>
                  <a:srgbClr val="000000"/>
                </a:solidFill>
                <a:latin typeface="Poppins"/>
                <a:ea typeface="Poppins"/>
                <a:cs typeface="Poppins"/>
                <a:sym typeface="Poppins"/>
              </a:rPr>
              <a:t>enthält</a:t>
            </a:r>
            <a:r>
              <a:rPr lang="en-US" sz="1700" dirty="0">
                <a:solidFill>
                  <a:srgbClr val="000000"/>
                </a:solidFill>
                <a:latin typeface="Poppins"/>
                <a:ea typeface="Poppins"/>
                <a:cs typeface="Poppins"/>
                <a:sym typeface="Poppins"/>
              </a:rPr>
              <a:t> 400 </a:t>
            </a:r>
            <a:r>
              <a:rPr lang="en-US" sz="1700" dirty="0" err="1">
                <a:solidFill>
                  <a:srgbClr val="000000"/>
                </a:solidFill>
                <a:latin typeface="Poppins"/>
                <a:ea typeface="Poppins"/>
                <a:cs typeface="Poppins"/>
                <a:sym typeface="Poppins"/>
              </a:rPr>
              <a:t>Millionen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Beispiele</a:t>
            </a:r>
            <a:r>
              <a:rPr lang="en-US" sz="1700" dirty="0">
                <a:solidFill>
                  <a:srgbClr val="000000"/>
                </a:solidFill>
                <a:latin typeface="Poppins"/>
                <a:ea typeface="Poppins"/>
                <a:cs typeface="Poppins"/>
                <a:sym typeface="Poppins"/>
              </a:rPr>
              <a:t> für Bild-Text-</a:t>
            </a:r>
            <a:r>
              <a:rPr lang="en-US" sz="1700" dirty="0" err="1">
                <a:solidFill>
                  <a:srgbClr val="000000"/>
                </a:solidFill>
                <a:latin typeface="Poppins"/>
                <a:ea typeface="Poppins"/>
                <a:cs typeface="Poppins"/>
                <a:sym typeface="Poppins"/>
              </a:rPr>
              <a:t>Paare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wie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blaue</a:t>
            </a:r>
            <a:r>
              <a:rPr lang="en-US" sz="1700" dirty="0">
                <a:solidFill>
                  <a:srgbClr val="000000"/>
                </a:solidFill>
                <a:latin typeface="Poppins"/>
                <a:ea typeface="Poppins"/>
                <a:cs typeface="Poppins"/>
                <a:sym typeface="Poppins"/>
              </a:rPr>
              <a:t> Katzen". (2) </a:t>
            </a:r>
          </a:p>
          <a:p>
            <a:pPr algn="just">
              <a:lnSpc>
                <a:spcPts val="2210"/>
              </a:lnSpc>
            </a:pPr>
            <a:endParaRPr lang="en-US" sz="1700" dirty="0">
              <a:solidFill>
                <a:srgbClr val="000000"/>
              </a:solidFill>
              <a:latin typeface="Poppins"/>
              <a:ea typeface="Poppins"/>
              <a:cs typeface="Poppins"/>
              <a:sym typeface="Poppins"/>
            </a:endParaRPr>
          </a:p>
          <a:p>
            <a:pPr algn="just">
              <a:lnSpc>
                <a:spcPts val="2210"/>
              </a:lnSpc>
            </a:pPr>
            <a:r>
              <a:rPr lang="en-US" sz="1700" dirty="0">
                <a:latin typeface="Poppins"/>
                <a:ea typeface="Poppins"/>
                <a:cs typeface="Poppins"/>
                <a:sym typeface="Poppins"/>
              </a:rPr>
              <a:t>Nach </a:t>
            </a:r>
            <a:r>
              <a:rPr lang="en-US" sz="1700" dirty="0" err="1">
                <a:latin typeface="Poppins"/>
                <a:ea typeface="Poppins"/>
                <a:cs typeface="Poppins"/>
                <a:sym typeface="Poppins"/>
              </a:rPr>
              <a:t>Durchsicht</a:t>
            </a:r>
            <a:r>
              <a:rPr lang="en-US" sz="1700" dirty="0">
                <a:latin typeface="Poppins"/>
                <a:ea typeface="Poppins"/>
                <a:cs typeface="Poppins"/>
                <a:sym typeface="Poppins"/>
              </a:rPr>
              <a:t> des </a:t>
            </a:r>
            <a:r>
              <a:rPr lang="en-US" sz="1700" dirty="0" err="1">
                <a:latin typeface="Poppins"/>
                <a:ea typeface="Poppins"/>
                <a:cs typeface="Poppins"/>
                <a:sym typeface="Poppins"/>
              </a:rPr>
              <a:t>Datensatzes</a:t>
            </a:r>
            <a:r>
              <a:rPr lang="en-US" sz="1700" dirty="0">
                <a:latin typeface="Poppins"/>
                <a:ea typeface="Poppins"/>
                <a:cs typeface="Poppins"/>
                <a:sym typeface="Poppins"/>
              </a:rPr>
              <a:t> </a:t>
            </a:r>
            <a:r>
              <a:rPr lang="en-US" sz="1700" dirty="0" err="1">
                <a:latin typeface="Poppins"/>
                <a:ea typeface="Poppins"/>
                <a:cs typeface="Poppins"/>
                <a:sym typeface="Poppins"/>
              </a:rPr>
              <a:t>stellen</a:t>
            </a:r>
            <a:r>
              <a:rPr lang="en-US" sz="1700" dirty="0">
                <a:latin typeface="Poppins"/>
                <a:ea typeface="Poppins"/>
                <a:cs typeface="Poppins"/>
                <a:sym typeface="Poppins"/>
              </a:rPr>
              <a:t> </a:t>
            </a:r>
            <a:r>
              <a:rPr lang="en-US" sz="1700" dirty="0" err="1">
                <a:latin typeface="Poppins"/>
                <a:ea typeface="Poppins"/>
                <a:cs typeface="Poppins"/>
                <a:sym typeface="Poppins"/>
              </a:rPr>
              <a:t>sie</a:t>
            </a:r>
            <a:r>
              <a:rPr lang="en-US" sz="1700" dirty="0">
                <a:latin typeface="Poppins"/>
                <a:ea typeface="Poppins"/>
                <a:cs typeface="Poppins"/>
                <a:sym typeface="Poppins"/>
              </a:rPr>
              <a:t> fest, </a:t>
            </a:r>
            <a:r>
              <a:rPr lang="en-US" sz="1700" dirty="0" err="1">
                <a:latin typeface="Poppins"/>
                <a:ea typeface="Poppins"/>
                <a:cs typeface="Poppins"/>
                <a:sym typeface="Poppins"/>
              </a:rPr>
              <a:t>dass</a:t>
            </a:r>
            <a:r>
              <a:rPr lang="en-US" sz="1700" dirty="0">
                <a:latin typeface="Poppins"/>
                <a:ea typeface="Poppins"/>
                <a:cs typeface="Poppins"/>
                <a:sym typeface="Poppins"/>
              </a:rPr>
              <a:t>:</a:t>
            </a:r>
          </a:p>
          <a:p>
            <a:pPr algn="just">
              <a:lnSpc>
                <a:spcPts val="2210"/>
              </a:lnSpc>
            </a:pPr>
            <a:endParaRPr lang="en-US" sz="1700" dirty="0">
              <a:solidFill>
                <a:srgbClr val="000000"/>
              </a:solidFill>
              <a:latin typeface="Poppins"/>
              <a:ea typeface="Poppins"/>
              <a:cs typeface="Poppins"/>
              <a:sym typeface="Poppins"/>
            </a:endParaRPr>
          </a:p>
          <a:p>
            <a:pPr algn="just">
              <a:lnSpc>
                <a:spcPts val="2210"/>
              </a:lnSpc>
            </a:pPr>
            <a:r>
              <a:rPr lang="en-US" sz="1700" b="1" dirty="0">
                <a:solidFill>
                  <a:srgbClr val="45B042"/>
                </a:solidFill>
                <a:latin typeface="Poppins Bold"/>
                <a:ea typeface="Poppins Bold"/>
                <a:cs typeface="Poppins Bold"/>
                <a:sym typeface="Poppins Bold"/>
              </a:rPr>
              <a:t>"</a:t>
            </a:r>
            <a:r>
              <a:rPr lang="en-US" sz="1700" b="1" i="1" dirty="0">
                <a:solidFill>
                  <a:srgbClr val="45B042"/>
                </a:solidFill>
                <a:latin typeface="Poppins Bold Italics"/>
                <a:ea typeface="Poppins Bold Italics"/>
                <a:cs typeface="Poppins Bold Italics"/>
                <a:sym typeface="Poppins Bold Italics"/>
              </a:rPr>
              <a:t>Es </a:t>
            </a:r>
            <a:r>
              <a:rPr lang="en-US" sz="1700" b="1" i="1" dirty="0" err="1">
                <a:solidFill>
                  <a:srgbClr val="45B042"/>
                </a:solidFill>
                <a:latin typeface="Poppins Bold Italics"/>
                <a:ea typeface="Poppins Bold Italics"/>
                <a:cs typeface="Poppins Bold Italics"/>
                <a:sym typeface="Poppins Bold Italics"/>
              </a:rPr>
              <a:t>besteht</a:t>
            </a:r>
            <a:r>
              <a:rPr lang="en-US" sz="1700" b="1" i="1" dirty="0">
                <a:solidFill>
                  <a:srgbClr val="45B042"/>
                </a:solidFill>
                <a:latin typeface="Poppins Bold Italics"/>
                <a:ea typeface="Poppins Bold Italics"/>
                <a:cs typeface="Poppins Bold Italics"/>
                <a:sym typeface="Poppins Bold Italics"/>
              </a:rPr>
              <a:t> die </a:t>
            </a:r>
            <a:r>
              <a:rPr lang="en-US" sz="1700" b="1" i="1" dirty="0" err="1">
                <a:solidFill>
                  <a:srgbClr val="45B042"/>
                </a:solidFill>
                <a:latin typeface="Poppins Bold Italics"/>
                <a:ea typeface="Poppins Bold Italics"/>
                <a:cs typeface="Poppins Bold Italics"/>
                <a:sym typeface="Poppins Bold Italics"/>
              </a:rPr>
              <a:t>Gefahr</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dass</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übersexualisierte</a:t>
            </a:r>
            <a:r>
              <a:rPr lang="en-US" sz="1700" b="1" i="1" dirty="0">
                <a:solidFill>
                  <a:srgbClr val="45B042"/>
                </a:solidFill>
                <a:latin typeface="Poppins Bold Italics"/>
                <a:ea typeface="Poppins Bold Italics"/>
                <a:cs typeface="Poppins Bold Italics"/>
                <a:sym typeface="Poppins Bold Italics"/>
              </a:rPr>
              <a:t> und </a:t>
            </a:r>
            <a:r>
              <a:rPr lang="en-US" sz="1700" b="1" i="1" dirty="0" err="1">
                <a:solidFill>
                  <a:srgbClr val="45B042"/>
                </a:solidFill>
                <a:latin typeface="Poppins Bold Italics"/>
                <a:ea typeface="Poppins Bold Italics"/>
                <a:cs typeface="Poppins Bold Italics"/>
                <a:sym typeface="Poppins Bold Italics"/>
              </a:rPr>
              <a:t>frauenfeindliche</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Darstellungen</a:t>
            </a:r>
            <a:r>
              <a:rPr lang="en-US" sz="1700" b="1" i="1" dirty="0">
                <a:solidFill>
                  <a:srgbClr val="45B042"/>
                </a:solidFill>
                <a:latin typeface="Poppins Bold Italics"/>
                <a:ea typeface="Poppins Bold Italics"/>
                <a:cs typeface="Poppins Bold Italics"/>
                <a:sym typeface="Poppins Bold Italics"/>
              </a:rPr>
              <a:t> von Frauen </a:t>
            </a:r>
            <a:r>
              <a:rPr lang="en-US" sz="1700" b="1" i="1" dirty="0" err="1">
                <a:solidFill>
                  <a:srgbClr val="45B042"/>
                </a:solidFill>
                <a:latin typeface="Poppins Bold Italics"/>
                <a:ea typeface="Poppins Bold Italics"/>
                <a:cs typeface="Poppins Bold Italics"/>
                <a:sym typeface="Poppins Bold Italics"/>
              </a:rPr>
              <a:t>verstärkt</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werden</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aber</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auch</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Ergebnisse</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präsentiert</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werden</a:t>
            </a:r>
            <a:r>
              <a:rPr lang="en-US" sz="1700" b="1" i="1" dirty="0">
                <a:solidFill>
                  <a:srgbClr val="45B042"/>
                </a:solidFill>
                <a:latin typeface="Poppins Bold Italics"/>
                <a:ea typeface="Poppins Bold Italics"/>
                <a:cs typeface="Poppins Bold Italics"/>
                <a:sym typeface="Poppins Bold Italics"/>
              </a:rPr>
              <a:t>, die an </a:t>
            </a:r>
            <a:r>
              <a:rPr lang="en-US" sz="1700" b="1" i="1" dirty="0" err="1">
                <a:solidFill>
                  <a:srgbClr val="45B042"/>
                </a:solidFill>
                <a:latin typeface="Poppins Bold Italics"/>
                <a:ea typeface="Poppins Bold Italics"/>
                <a:cs typeface="Poppins Bold Italics"/>
                <a:sym typeface="Poppins Bold Italics"/>
              </a:rPr>
              <a:t>anglozentrische</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eurozentrische</a:t>
            </a:r>
            <a:r>
              <a:rPr lang="en-US" sz="1700" b="1" i="1" dirty="0">
                <a:solidFill>
                  <a:srgbClr val="45B042"/>
                </a:solidFill>
                <a:latin typeface="Poppins Bold Italics"/>
                <a:ea typeface="Poppins Bold Italics"/>
                <a:cs typeface="Poppins Bold Italics"/>
                <a:sym typeface="Poppins Bold Italics"/>
              </a:rPr>
              <a:t> und </a:t>
            </a:r>
            <a:r>
              <a:rPr lang="en-US" sz="1700" b="1" i="1" dirty="0" err="1">
                <a:solidFill>
                  <a:srgbClr val="45B042"/>
                </a:solidFill>
                <a:latin typeface="Poppins Bold Italics"/>
                <a:ea typeface="Poppins Bold Italics"/>
                <a:cs typeface="Poppins Bold Italics"/>
                <a:sym typeface="Poppins Bold Italics"/>
              </a:rPr>
              <a:t>potenziell</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weiß-suprematistische</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Ideologien</a:t>
            </a:r>
            <a:r>
              <a:rPr lang="en-US" sz="1700" b="1" i="1" dirty="0">
                <a:solidFill>
                  <a:srgbClr val="45B042"/>
                </a:solidFill>
                <a:latin typeface="Poppins Bold Italics"/>
                <a:ea typeface="Poppins Bold Italics"/>
                <a:cs typeface="Poppins Bold Italics"/>
                <a:sym typeface="Poppins Bold Italics"/>
              </a:rPr>
              <a:t> </a:t>
            </a:r>
            <a:r>
              <a:rPr lang="en-US" sz="1700" b="1" i="1" dirty="0" err="1">
                <a:solidFill>
                  <a:srgbClr val="45B042"/>
                </a:solidFill>
                <a:latin typeface="Poppins Bold Italics"/>
                <a:ea typeface="Poppins Bold Italics"/>
                <a:cs typeface="Poppins Bold Italics"/>
                <a:sym typeface="Poppins Bold Italics"/>
              </a:rPr>
              <a:t>erinnern</a:t>
            </a:r>
            <a:r>
              <a:rPr lang="en-US" sz="1700" b="1" dirty="0">
                <a:solidFill>
                  <a:srgbClr val="45B042"/>
                </a:solidFill>
                <a:latin typeface="Poppins Bold"/>
                <a:ea typeface="Poppins Bold"/>
                <a:cs typeface="Poppins Bold"/>
                <a:sym typeface="Poppins Bold"/>
              </a:rPr>
              <a:t>".</a:t>
            </a:r>
          </a:p>
          <a:p>
            <a:pPr algn="just">
              <a:lnSpc>
                <a:spcPts val="2210"/>
              </a:lnSpc>
            </a:pPr>
            <a:endParaRPr lang="en-US" sz="1700" b="1" dirty="0">
              <a:solidFill>
                <a:srgbClr val="45B042"/>
              </a:solidFill>
              <a:latin typeface="Poppins Bold"/>
              <a:ea typeface="Poppins Bold"/>
              <a:cs typeface="Poppins Bold"/>
              <a:sym typeface="Poppins Bold"/>
            </a:endParaRPr>
          </a:p>
          <a:p>
            <a:pPr algn="just">
              <a:lnSpc>
                <a:spcPts val="2210"/>
              </a:lnSpc>
            </a:pPr>
            <a:endParaRPr lang="en-US" sz="1700" b="1" dirty="0">
              <a:solidFill>
                <a:srgbClr val="45B042"/>
              </a:solidFill>
              <a:latin typeface="Poppins Bold"/>
              <a:ea typeface="Poppins Bold"/>
              <a:cs typeface="Poppins Bold"/>
              <a:sym typeface="Poppins Bold"/>
            </a:endParaRPr>
          </a:p>
          <a:p>
            <a:pPr algn="just">
              <a:lnSpc>
                <a:spcPts val="2210"/>
              </a:lnSpc>
            </a:pPr>
            <a:r>
              <a:rPr lang="en-US" sz="1700" dirty="0">
                <a:solidFill>
                  <a:srgbClr val="000000"/>
                </a:solidFill>
                <a:latin typeface="Poppins"/>
                <a:ea typeface="Poppins"/>
                <a:cs typeface="Poppins"/>
                <a:sym typeface="Poppins"/>
              </a:rPr>
              <a:t>Zou und </a:t>
            </a:r>
            <a:r>
              <a:rPr lang="en-US" sz="1700" dirty="0" err="1">
                <a:solidFill>
                  <a:srgbClr val="000000"/>
                </a:solidFill>
                <a:latin typeface="Poppins"/>
                <a:ea typeface="Poppins"/>
                <a:cs typeface="Poppins"/>
                <a:sym typeface="Poppins"/>
              </a:rPr>
              <a:t>Schiebinger</a:t>
            </a:r>
            <a:r>
              <a:rPr lang="en-US" sz="1700" dirty="0">
                <a:solidFill>
                  <a:srgbClr val="000000"/>
                </a:solidFill>
                <a:latin typeface="Poppins"/>
                <a:ea typeface="Poppins"/>
                <a:cs typeface="Poppins"/>
                <a:sym typeface="Poppins"/>
              </a:rPr>
              <a:t> (2018) </a:t>
            </a:r>
            <a:r>
              <a:rPr lang="en-US" sz="1700" dirty="0" err="1">
                <a:solidFill>
                  <a:srgbClr val="000000"/>
                </a:solidFill>
                <a:latin typeface="Poppins"/>
                <a:ea typeface="Poppins"/>
                <a:cs typeface="Poppins"/>
                <a:sym typeface="Poppins"/>
              </a:rPr>
              <a:t>weisen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darauf</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hin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dass</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ein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Hauptproblem</a:t>
            </a:r>
            <a:r>
              <a:rPr lang="en-US" sz="1700" dirty="0">
                <a:solidFill>
                  <a:srgbClr val="000000"/>
                </a:solidFill>
                <a:latin typeface="Poppins"/>
                <a:ea typeface="Poppins"/>
                <a:cs typeface="Poppins"/>
                <a:sym typeface="Poppins"/>
              </a:rPr>
              <a:t> </a:t>
            </a:r>
            <a:r>
              <a:rPr lang="en-US" sz="1700" b="1" dirty="0">
                <a:solidFill>
                  <a:srgbClr val="000000"/>
                </a:solidFill>
                <a:latin typeface="Poppins Bold"/>
                <a:ea typeface="Poppins Bold"/>
                <a:cs typeface="Poppins Bold"/>
                <a:sym typeface="Poppins Bold"/>
              </a:rPr>
              <a:t>die </a:t>
            </a:r>
            <a:r>
              <a:rPr lang="en-US" sz="1700" b="1" dirty="0" err="1">
                <a:solidFill>
                  <a:srgbClr val="000000"/>
                </a:solidFill>
                <a:latin typeface="Poppins Bold"/>
                <a:ea typeface="Poppins Bold"/>
                <a:cs typeface="Poppins Bold"/>
                <a:sym typeface="Poppins Bold"/>
              </a:rPr>
              <a:t>Konstruktion</a:t>
            </a:r>
            <a:r>
              <a:rPr lang="en-US" sz="1700" b="1" dirty="0">
                <a:solidFill>
                  <a:srgbClr val="000000"/>
                </a:solidFill>
                <a:latin typeface="Poppins Bold"/>
                <a:ea typeface="Poppins Bold"/>
                <a:cs typeface="Poppins Bold"/>
                <a:sym typeface="Poppins Bold"/>
              </a:rPr>
              <a:t> der </a:t>
            </a:r>
            <a:r>
              <a:rPr lang="en-US" sz="1700" b="1" dirty="0" err="1">
                <a:solidFill>
                  <a:srgbClr val="000000"/>
                </a:solidFill>
                <a:latin typeface="Poppins Bold"/>
                <a:ea typeface="Poppins Bold"/>
                <a:cs typeface="Poppins Bold"/>
                <a:sym typeface="Poppins Bold"/>
              </a:rPr>
              <a:t>Datensätze</a:t>
            </a:r>
            <a:r>
              <a:rPr lang="en-US" sz="1700" b="1" dirty="0">
                <a:solidFill>
                  <a:srgbClr val="000000"/>
                </a:solidFill>
                <a:latin typeface="Poppins Bold"/>
                <a:ea typeface="Poppins Bold"/>
                <a:cs typeface="Poppins Bold"/>
                <a:sym typeface="Poppins Bold"/>
              </a:rPr>
              <a:t> </a:t>
            </a:r>
            <a:r>
              <a:rPr lang="en-US" sz="1700" dirty="0" err="1">
                <a:solidFill>
                  <a:srgbClr val="000000"/>
                </a:solidFill>
                <a:latin typeface="Poppins"/>
                <a:ea typeface="Poppins"/>
                <a:cs typeface="Poppins"/>
                <a:sym typeface="Poppins"/>
              </a:rPr>
              <a:t>ist</a:t>
            </a:r>
            <a:r>
              <a:rPr lang="en-US" sz="1700" b="1" dirty="0">
                <a:solidFill>
                  <a:srgbClr val="000000"/>
                </a:solidFill>
                <a:latin typeface="Poppins Bold"/>
                <a:ea typeface="Poppins Bold"/>
                <a:cs typeface="Poppins Bold"/>
                <a:sym typeface="Poppins Bold"/>
              </a:rPr>
              <a:t>, auf </a:t>
            </a:r>
            <a:r>
              <a:rPr lang="en-US" sz="1700" b="1" dirty="0" err="1">
                <a:solidFill>
                  <a:srgbClr val="000000"/>
                </a:solidFill>
                <a:latin typeface="Poppins Bold"/>
                <a:ea typeface="Poppins Bold"/>
                <a:cs typeface="Poppins Bold"/>
                <a:sym typeface="Poppins Bold"/>
              </a:rPr>
              <a:t>denen</a:t>
            </a:r>
            <a:r>
              <a:rPr lang="en-US" sz="1700" b="1" dirty="0">
                <a:solidFill>
                  <a:srgbClr val="000000"/>
                </a:solidFill>
                <a:latin typeface="Poppins Bold"/>
                <a:ea typeface="Poppins Bold"/>
                <a:cs typeface="Poppins Bold"/>
                <a:sym typeface="Poppins Bold"/>
              </a:rPr>
              <a:t> die Systeme </a:t>
            </a:r>
            <a:r>
              <a:rPr lang="en-US" sz="1700" b="1" dirty="0" err="1">
                <a:solidFill>
                  <a:srgbClr val="000000"/>
                </a:solidFill>
                <a:latin typeface="Poppins Bold"/>
                <a:ea typeface="Poppins Bold"/>
                <a:cs typeface="Poppins Bold"/>
                <a:sym typeface="Poppins Bold"/>
              </a:rPr>
              <a:t>trainiert</a:t>
            </a:r>
            <a:r>
              <a:rPr lang="en-US" sz="1700" b="1" dirty="0">
                <a:solidFill>
                  <a:srgbClr val="000000"/>
                </a:solidFill>
                <a:latin typeface="Poppins Bold"/>
                <a:ea typeface="Poppins Bold"/>
                <a:cs typeface="Poppins Bold"/>
                <a:sym typeface="Poppins Bold"/>
              </a:rPr>
              <a:t> </a:t>
            </a:r>
            <a:r>
              <a:rPr lang="en-US" sz="1700" b="1" dirty="0" err="1">
                <a:solidFill>
                  <a:srgbClr val="000000"/>
                </a:solidFill>
                <a:latin typeface="Poppins Bold"/>
                <a:ea typeface="Poppins Bold"/>
                <a:cs typeface="Poppins Bold"/>
                <a:sym typeface="Poppins Bold"/>
              </a:rPr>
              <a:t>werden</a:t>
            </a:r>
            <a:r>
              <a:rPr lang="en-US" sz="1700" dirty="0">
                <a:solidFill>
                  <a:srgbClr val="000000"/>
                </a:solidFill>
                <a:latin typeface="Poppins"/>
                <a:ea typeface="Poppins"/>
                <a:cs typeface="Poppins"/>
                <a:sym typeface="Poppins"/>
              </a:rPr>
              <a:t>. Die Bilder </a:t>
            </a:r>
            <a:r>
              <a:rPr lang="en-US" sz="1700" dirty="0" err="1">
                <a:solidFill>
                  <a:srgbClr val="000000"/>
                </a:solidFill>
                <a:latin typeface="Poppins"/>
                <a:ea typeface="Poppins"/>
                <a:cs typeface="Poppins"/>
                <a:sym typeface="Poppins"/>
              </a:rPr>
              <a:t>stammen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häufig</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aus</a:t>
            </a:r>
            <a:r>
              <a:rPr lang="en-US" sz="1700" dirty="0">
                <a:solidFill>
                  <a:srgbClr val="000000"/>
                </a:solidFill>
                <a:latin typeface="Poppins"/>
                <a:ea typeface="Poppins"/>
                <a:cs typeface="Poppins"/>
                <a:sym typeface="Poppins"/>
              </a:rPr>
              <a:t> US-</a:t>
            </a:r>
            <a:r>
              <a:rPr lang="en-US" sz="1700" dirty="0" err="1">
                <a:solidFill>
                  <a:srgbClr val="000000"/>
                </a:solidFill>
                <a:latin typeface="Poppins"/>
                <a:ea typeface="Poppins"/>
                <a:cs typeface="Poppins"/>
                <a:sym typeface="Poppins"/>
              </a:rPr>
              <a:t>amerikanischen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Datenbanken</a:t>
            </a:r>
            <a:r>
              <a:rPr lang="en-US" sz="1700" dirty="0">
                <a:solidFill>
                  <a:srgbClr val="000000"/>
                </a:solidFill>
                <a:latin typeface="Poppins"/>
                <a:ea typeface="Poppins"/>
                <a:cs typeface="Poppins"/>
                <a:sym typeface="Poppins"/>
              </a:rPr>
              <a:t>, in </a:t>
            </a:r>
            <a:r>
              <a:rPr lang="en-US" sz="1700" dirty="0" err="1">
                <a:solidFill>
                  <a:srgbClr val="000000"/>
                </a:solidFill>
                <a:latin typeface="Poppins"/>
                <a:ea typeface="Poppins"/>
                <a:cs typeface="Poppins"/>
                <a:sym typeface="Poppins"/>
              </a:rPr>
              <a:t>denen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dunkelhäutige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Personen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tendenziell</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unterrepräsentiert</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sind</a:t>
            </a:r>
            <a:r>
              <a:rPr lang="en-US" sz="1700" dirty="0">
                <a:solidFill>
                  <a:srgbClr val="000000"/>
                </a:solidFill>
                <a:latin typeface="Poppins"/>
                <a:ea typeface="Poppins"/>
                <a:cs typeface="Poppins"/>
                <a:sym typeface="Poppins"/>
              </a:rPr>
              <a:t>. </a:t>
            </a:r>
          </a:p>
          <a:p>
            <a:pPr algn="just">
              <a:lnSpc>
                <a:spcPts val="2210"/>
              </a:lnSpc>
            </a:pPr>
            <a:endParaRPr lang="en-US" sz="1700" dirty="0">
              <a:solidFill>
                <a:srgbClr val="000000"/>
              </a:solidFill>
              <a:latin typeface="Poppins"/>
              <a:ea typeface="Poppins"/>
              <a:cs typeface="Poppins"/>
              <a:sym typeface="Poppins"/>
            </a:endParaRPr>
          </a:p>
          <a:p>
            <a:pPr algn="just">
              <a:lnSpc>
                <a:spcPts val="2210"/>
              </a:lnSpc>
            </a:pPr>
            <a:endParaRPr lang="en-US" sz="1700" dirty="0">
              <a:solidFill>
                <a:srgbClr val="000000"/>
              </a:solidFill>
              <a:latin typeface="Poppins"/>
              <a:ea typeface="Poppins"/>
              <a:cs typeface="Poppins"/>
              <a:sym typeface="Poppins"/>
            </a:endParaRPr>
          </a:p>
          <a:p>
            <a:pPr algn="just">
              <a:lnSpc>
                <a:spcPts val="2210"/>
              </a:lnSpc>
            </a:pPr>
            <a:r>
              <a:rPr lang="en-US" sz="1700" b="1" dirty="0">
                <a:solidFill>
                  <a:srgbClr val="000000"/>
                </a:solidFill>
                <a:latin typeface="Poppins Bold"/>
                <a:ea typeface="Poppins Bold"/>
                <a:cs typeface="Poppins Bold"/>
                <a:sym typeface="Poppins Bold"/>
              </a:rPr>
              <a:t>ImageNet </a:t>
            </a:r>
            <a:r>
              <a:rPr lang="en-US" sz="1700" dirty="0" err="1">
                <a:solidFill>
                  <a:srgbClr val="000000"/>
                </a:solidFill>
                <a:latin typeface="Poppins"/>
                <a:ea typeface="Poppins"/>
                <a:cs typeface="Poppins"/>
                <a:sym typeface="Poppins"/>
              </a:rPr>
              <a:t>ist</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eine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wichtige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Datenbank</a:t>
            </a:r>
            <a:r>
              <a:rPr lang="en-US" sz="1700" dirty="0">
                <a:solidFill>
                  <a:srgbClr val="000000"/>
                </a:solidFill>
                <a:latin typeface="Poppins"/>
                <a:ea typeface="Poppins"/>
                <a:cs typeface="Poppins"/>
                <a:sym typeface="Poppins"/>
              </a:rPr>
              <a:t> für das Training von KI-</a:t>
            </a:r>
            <a:r>
              <a:rPr lang="en-US" sz="1700" dirty="0" err="1">
                <a:solidFill>
                  <a:srgbClr val="000000"/>
                </a:solidFill>
                <a:latin typeface="Poppins"/>
                <a:ea typeface="Poppins"/>
                <a:cs typeface="Poppins"/>
                <a:sym typeface="Poppins"/>
              </a:rPr>
              <a:t>Systemen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Russakovsky</a:t>
            </a:r>
            <a:r>
              <a:rPr lang="en-US" sz="1700" dirty="0">
                <a:solidFill>
                  <a:srgbClr val="000000"/>
                </a:solidFill>
                <a:latin typeface="Poppins"/>
                <a:ea typeface="Poppins"/>
                <a:cs typeface="Poppins"/>
                <a:sym typeface="Poppins"/>
              </a:rPr>
              <a:t> et al., 2015). </a:t>
            </a:r>
            <a:r>
              <a:rPr lang="en-US" sz="1700" dirty="0" err="1">
                <a:solidFill>
                  <a:srgbClr val="000000"/>
                </a:solidFill>
                <a:latin typeface="Poppins"/>
                <a:ea typeface="Poppins"/>
                <a:cs typeface="Poppins"/>
                <a:sym typeface="Poppins"/>
              </a:rPr>
              <a:t>Gemeinsame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Datensätze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ersparen</a:t>
            </a:r>
            <a:r>
              <a:rPr lang="en-US" sz="1700" dirty="0">
                <a:solidFill>
                  <a:srgbClr val="000000"/>
                </a:solidFill>
                <a:latin typeface="Poppins"/>
                <a:ea typeface="Poppins"/>
                <a:cs typeface="Poppins"/>
                <a:sym typeface="Poppins"/>
              </a:rPr>
              <a:t> den </a:t>
            </a:r>
            <a:r>
              <a:rPr lang="en-US" sz="1700" dirty="0" err="1">
                <a:solidFill>
                  <a:srgbClr val="000000"/>
                </a:solidFill>
                <a:latin typeface="Poppins"/>
                <a:ea typeface="Poppins"/>
                <a:cs typeface="Poppins"/>
                <a:sym typeface="Poppins"/>
              </a:rPr>
              <a:t>Forschern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viel</a:t>
            </a:r>
            <a:r>
              <a:rPr lang="en-US" sz="1700" dirty="0">
                <a:solidFill>
                  <a:srgbClr val="000000"/>
                </a:solidFill>
                <a:latin typeface="Poppins"/>
                <a:ea typeface="Poppins"/>
                <a:cs typeface="Poppins"/>
                <a:sym typeface="Poppins"/>
              </a:rPr>
              <a:t> Arbeit, </a:t>
            </a:r>
            <a:r>
              <a:rPr lang="en-US" sz="1700" dirty="0" err="1">
                <a:solidFill>
                  <a:srgbClr val="000000"/>
                </a:solidFill>
                <a:latin typeface="Poppins"/>
                <a:ea typeface="Poppins"/>
                <a:cs typeface="Poppins"/>
                <a:sym typeface="Poppins"/>
              </a:rPr>
              <a:t>können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aber</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auch</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zu</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Verzerrungen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führen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wenn</a:t>
            </a:r>
            <a:r>
              <a:rPr lang="en-US" sz="1700" dirty="0">
                <a:solidFill>
                  <a:srgbClr val="000000"/>
                </a:solidFill>
                <a:latin typeface="Poppins"/>
                <a:ea typeface="Poppins"/>
                <a:cs typeface="Poppins"/>
                <a:sym typeface="Poppins"/>
              </a:rPr>
              <a:t> die D</a:t>
            </a:r>
            <a:r>
              <a:rPr lang="en-US" sz="1700" dirty="0">
                <a:latin typeface="Poppins"/>
                <a:ea typeface="Poppins"/>
                <a:cs typeface="Poppins"/>
                <a:sym typeface="Poppins"/>
              </a:rPr>
              <a:t>aten </a:t>
            </a:r>
            <a:r>
              <a:rPr lang="en-US" sz="1700" dirty="0" err="1">
                <a:latin typeface="Poppins"/>
                <a:ea typeface="Poppins"/>
                <a:cs typeface="Poppins"/>
                <a:sym typeface="Poppins"/>
              </a:rPr>
              <a:t>Verzerrungen</a:t>
            </a:r>
            <a:r>
              <a:rPr lang="en-US" sz="1700" dirty="0">
                <a:latin typeface="Poppins"/>
                <a:ea typeface="Poppins"/>
                <a:cs typeface="Poppins"/>
                <a:sym typeface="Poppins"/>
              </a:rPr>
              <a:t> </a:t>
            </a:r>
            <a:r>
              <a:rPr lang="en-US" sz="1700" dirty="0" err="1">
                <a:latin typeface="Poppins"/>
                <a:ea typeface="Poppins"/>
                <a:cs typeface="Poppins"/>
                <a:sym typeface="Poppins"/>
              </a:rPr>
              <a:t>enthalten</a:t>
            </a:r>
            <a:r>
              <a:rPr lang="en-US" sz="1700" dirty="0">
                <a:latin typeface="Poppins"/>
                <a:ea typeface="Poppins"/>
                <a:cs typeface="Poppins"/>
                <a:sym typeface="Poppins"/>
              </a:rPr>
              <a:t>. Für ImageNet </a:t>
            </a:r>
            <a:r>
              <a:rPr lang="en-US" sz="1700" dirty="0" err="1">
                <a:latin typeface="Poppins"/>
                <a:ea typeface="Poppins"/>
                <a:cs typeface="Poppins"/>
                <a:sym typeface="Poppins"/>
              </a:rPr>
              <a:t>stellen</a:t>
            </a:r>
            <a:r>
              <a:rPr lang="en-US" sz="1700" dirty="0">
                <a:latin typeface="Poppins"/>
                <a:ea typeface="Poppins"/>
                <a:cs typeface="Poppins"/>
                <a:sym typeface="Poppins"/>
              </a:rPr>
              <a:t> Shankar et al. (2017) fest, </a:t>
            </a:r>
            <a:r>
              <a:rPr lang="en-US" sz="1700" dirty="0" err="1">
                <a:latin typeface="Poppins"/>
                <a:ea typeface="Poppins"/>
                <a:cs typeface="Poppins"/>
                <a:sym typeface="Poppins"/>
              </a:rPr>
              <a:t>dass</a:t>
            </a:r>
            <a:r>
              <a:rPr lang="en-US" sz="1700" dirty="0">
                <a:latin typeface="Poppins"/>
                <a:ea typeface="Poppins"/>
                <a:cs typeface="Poppins"/>
                <a:sym typeface="Poppins"/>
              </a:rPr>
              <a:t> fast die </a:t>
            </a:r>
            <a:r>
              <a:rPr lang="en-US" sz="1700" dirty="0" err="1">
                <a:latin typeface="Poppins"/>
                <a:ea typeface="Poppins"/>
                <a:cs typeface="Poppins"/>
                <a:sym typeface="Poppins"/>
              </a:rPr>
              <a:t>Hälfte</a:t>
            </a:r>
            <a:r>
              <a:rPr lang="en-US" sz="1700" dirty="0">
                <a:latin typeface="Poppins"/>
                <a:ea typeface="Poppins"/>
                <a:cs typeface="Poppins"/>
                <a:sym typeface="Poppins"/>
              </a:rPr>
              <a:t> der  Bilder </a:t>
            </a:r>
            <a:r>
              <a:rPr lang="en-US" sz="1700" dirty="0" err="1">
                <a:latin typeface="Poppins"/>
                <a:ea typeface="Poppins"/>
                <a:cs typeface="Poppins"/>
                <a:sym typeface="Poppins"/>
              </a:rPr>
              <a:t>aus</a:t>
            </a:r>
            <a:r>
              <a:rPr lang="en-US" sz="1700" dirty="0">
                <a:latin typeface="Poppins"/>
                <a:ea typeface="Poppins"/>
                <a:cs typeface="Poppins"/>
                <a:sym typeface="Poppins"/>
              </a:rPr>
              <a:t> </a:t>
            </a:r>
            <a:r>
              <a:rPr lang="en-US" sz="1700" dirty="0" err="1">
                <a:latin typeface="Poppins"/>
                <a:ea typeface="Poppins"/>
                <a:cs typeface="Poppins"/>
                <a:sym typeface="Poppins"/>
              </a:rPr>
              <a:t>drei</a:t>
            </a:r>
            <a:r>
              <a:rPr lang="en-US" sz="1700" dirty="0">
                <a:latin typeface="Poppins"/>
                <a:ea typeface="Poppins"/>
                <a:cs typeface="Poppins"/>
                <a:sym typeface="Poppins"/>
              </a:rPr>
              <a:t> </a:t>
            </a:r>
            <a:r>
              <a:rPr lang="en-US" sz="1700" dirty="0" err="1">
                <a:latin typeface="Poppins"/>
                <a:ea typeface="Poppins"/>
                <a:cs typeface="Poppins"/>
                <a:sym typeface="Poppins"/>
              </a:rPr>
              <a:t>Ländern</a:t>
            </a:r>
            <a:r>
              <a:rPr lang="en-US" sz="1700" dirty="0">
                <a:latin typeface="Poppins"/>
                <a:ea typeface="Poppins"/>
                <a:cs typeface="Poppins"/>
                <a:sym typeface="Poppins"/>
              </a:rPr>
              <a:t> </a:t>
            </a:r>
            <a:r>
              <a:rPr lang="en-US" sz="1700" dirty="0" err="1">
                <a:latin typeface="Poppins"/>
                <a:ea typeface="Poppins"/>
                <a:cs typeface="Poppins"/>
                <a:sym typeface="Poppins"/>
              </a:rPr>
              <a:t>kommen</a:t>
            </a:r>
            <a:r>
              <a:rPr lang="en-US" sz="1700" dirty="0">
                <a:latin typeface="Poppins"/>
                <a:ea typeface="Poppins"/>
                <a:cs typeface="Poppins"/>
                <a:sym typeface="Poppins"/>
              </a:rPr>
              <a:t>, </a:t>
            </a:r>
            <a:r>
              <a:rPr lang="en-US" sz="1700" dirty="0" err="1">
                <a:latin typeface="Poppins"/>
                <a:ea typeface="Poppins"/>
                <a:cs typeface="Poppins"/>
                <a:sym typeface="Poppins"/>
              </a:rPr>
              <a:t>nämlich</a:t>
            </a:r>
            <a:r>
              <a:rPr lang="en-US" sz="1700" dirty="0">
                <a:latin typeface="Poppins"/>
                <a:ea typeface="Poppins"/>
                <a:cs typeface="Poppins"/>
                <a:sym typeface="Poppins"/>
              </a:rPr>
              <a:t> </a:t>
            </a:r>
            <a:r>
              <a:rPr lang="en-US" sz="1700" dirty="0" err="1">
                <a:latin typeface="Poppins"/>
                <a:ea typeface="Poppins"/>
                <a:cs typeface="Poppins"/>
                <a:sym typeface="Poppins"/>
              </a:rPr>
              <a:t>aus</a:t>
            </a:r>
            <a:r>
              <a:rPr lang="en-US" sz="1700" dirty="0">
                <a:latin typeface="Poppins"/>
                <a:ea typeface="Poppins"/>
                <a:cs typeface="Poppins"/>
                <a:sym typeface="Poppins"/>
              </a:rPr>
              <a:t> den </a:t>
            </a:r>
            <a:r>
              <a:rPr lang="en-US" sz="1700" dirty="0" err="1">
                <a:latin typeface="Poppins"/>
                <a:ea typeface="Poppins"/>
                <a:cs typeface="Poppins"/>
                <a:sym typeface="Poppins"/>
              </a:rPr>
              <a:t>Vereinigten</a:t>
            </a:r>
            <a:r>
              <a:rPr lang="en-US" sz="1700" dirty="0">
                <a:latin typeface="Poppins"/>
                <a:ea typeface="Poppins"/>
                <a:cs typeface="Poppins"/>
                <a:sym typeface="Poppins"/>
              </a:rPr>
              <a:t> </a:t>
            </a:r>
            <a:r>
              <a:rPr lang="en-US" sz="1700" dirty="0" err="1">
                <a:latin typeface="Poppins"/>
                <a:ea typeface="Poppins"/>
                <a:cs typeface="Poppins"/>
                <a:sym typeface="Poppins"/>
              </a:rPr>
              <a:t>Staaten</a:t>
            </a:r>
            <a:r>
              <a:rPr lang="en-US" sz="1700" dirty="0">
                <a:latin typeface="Poppins"/>
                <a:ea typeface="Poppins"/>
                <a:cs typeface="Poppins"/>
                <a:sym typeface="Poppins"/>
              </a:rPr>
              <a:t> (32 %), </a:t>
            </a:r>
            <a:r>
              <a:rPr lang="en-US" sz="1700" dirty="0" err="1">
                <a:latin typeface="Poppins"/>
                <a:ea typeface="Poppins"/>
                <a:cs typeface="Poppins"/>
                <a:sym typeface="Poppins"/>
              </a:rPr>
              <a:t>Großbritannien</a:t>
            </a:r>
            <a:r>
              <a:rPr lang="en-US" sz="1700" dirty="0">
                <a:latin typeface="Poppins"/>
                <a:ea typeface="Poppins"/>
                <a:cs typeface="Poppins"/>
                <a:sym typeface="Poppins"/>
              </a:rPr>
              <a:t> (13 %) und </a:t>
            </a:r>
            <a:r>
              <a:rPr lang="en-US" sz="1700" dirty="0" err="1">
                <a:latin typeface="Poppins"/>
                <a:ea typeface="Poppins"/>
                <a:cs typeface="Poppins"/>
                <a:sym typeface="Poppins"/>
              </a:rPr>
              <a:t>Frankreich</a:t>
            </a:r>
            <a:r>
              <a:rPr lang="en-US" sz="1700" dirty="0">
                <a:latin typeface="Poppins"/>
                <a:ea typeface="Poppins"/>
                <a:cs typeface="Poppins"/>
                <a:sym typeface="Poppins"/>
              </a:rPr>
              <a:t> (4 %). </a:t>
            </a:r>
          </a:p>
        </p:txBody>
      </p:sp>
      <p:sp>
        <p:nvSpPr>
          <p:cNvPr id="13" name="TextBox 13"/>
          <p:cNvSpPr txBox="1"/>
          <p:nvPr/>
        </p:nvSpPr>
        <p:spPr>
          <a:xfrm>
            <a:off x="338992" y="9690645"/>
            <a:ext cx="8298089" cy="207645"/>
          </a:xfrm>
          <a:prstGeom prst="rect">
            <a:avLst/>
          </a:prstGeom>
        </p:spPr>
        <p:txBody>
          <a:bodyPr lIns="0" tIns="0" rIns="0" bIns="0" rtlCol="0" anchor="t">
            <a:spAutoFit/>
          </a:bodyPr>
          <a:lstStyle/>
          <a:p>
            <a:pPr algn="l">
              <a:lnSpc>
                <a:spcPts val="1679"/>
              </a:lnSpc>
              <a:spcBef>
                <a:spcPct val="0"/>
              </a:spcBef>
            </a:pPr>
            <a:r>
              <a:rPr lang="en-US" sz="1200">
                <a:solidFill>
                  <a:srgbClr val="000000"/>
                </a:solidFill>
                <a:latin typeface="Poppins"/>
                <a:ea typeface="Poppins"/>
                <a:cs typeface="Poppins"/>
                <a:sym typeface="Poppins"/>
              </a:rPr>
              <a:t>2 Für weitere Informationen: https://laion.ai/laion-400-open-dataset/.</a:t>
            </a:r>
          </a:p>
        </p:txBody>
      </p:sp>
      <p:sp>
        <p:nvSpPr>
          <p:cNvPr id="14" name="TextBox 14"/>
          <p:cNvSpPr txBox="1"/>
          <p:nvPr/>
        </p:nvSpPr>
        <p:spPr>
          <a:xfrm>
            <a:off x="9842961" y="2303159"/>
            <a:ext cx="6947476" cy="1487805"/>
          </a:xfrm>
          <a:prstGeom prst="rect">
            <a:avLst/>
          </a:prstGeom>
        </p:spPr>
        <p:txBody>
          <a:bodyPr lIns="0" tIns="0" rIns="0" bIns="0" rtlCol="0" anchor="t">
            <a:spAutoFit/>
          </a:bodyPr>
          <a:lstStyle/>
          <a:p>
            <a:pPr marL="0" lvl="0" indent="0" algn="l">
              <a:lnSpc>
                <a:spcPts val="1709"/>
              </a:lnSpc>
              <a:spcBef>
                <a:spcPct val="0"/>
              </a:spcBef>
            </a:pPr>
            <a:r>
              <a:rPr lang="en-US" sz="1499" b="1" u="none" strike="noStrike">
                <a:solidFill>
                  <a:srgbClr val="002C47"/>
                </a:solidFill>
                <a:latin typeface="Poppins Bold"/>
                <a:ea typeface="Poppins Bold"/>
                <a:cs typeface="Poppins Bold"/>
                <a:sym typeface="Poppins Bold"/>
              </a:rPr>
              <a:t>Übung</a:t>
            </a:r>
          </a:p>
          <a:p>
            <a:pPr marL="0" lvl="0" indent="0" algn="l">
              <a:lnSpc>
                <a:spcPts val="1709"/>
              </a:lnSpc>
              <a:spcBef>
                <a:spcPct val="0"/>
              </a:spcBef>
            </a:pPr>
            <a:endParaRPr lang="en-US" sz="1499" b="1" u="none" strike="noStrike">
              <a:solidFill>
                <a:srgbClr val="002C47"/>
              </a:solidFill>
              <a:latin typeface="Poppins Bold"/>
              <a:ea typeface="Poppins Bold"/>
              <a:cs typeface="Poppins Bold"/>
              <a:sym typeface="Poppins Bold"/>
            </a:endParaRPr>
          </a:p>
          <a:p>
            <a:pPr marL="0" lvl="0" indent="0" algn="l">
              <a:lnSpc>
                <a:spcPts val="1709"/>
              </a:lnSpc>
              <a:spcBef>
                <a:spcPct val="0"/>
              </a:spcBef>
            </a:pPr>
            <a:r>
              <a:rPr lang="en-US" sz="1499" b="1" u="none" strike="noStrike">
                <a:solidFill>
                  <a:srgbClr val="002C47"/>
                </a:solidFill>
                <a:latin typeface="Poppins Bold"/>
                <a:ea typeface="Poppins Bold"/>
                <a:cs typeface="Poppins Bold"/>
                <a:sym typeface="Poppins Bold"/>
              </a:rPr>
              <a:t>Bedenken Sie die Auswirkungen der Verteilung von Datensätzen: Nehmen wir eine Datenbank, die nur eine Reihe von leistungsstarken Mitarbeitern enthält. Wie groß ist die Wahrscheinlichkeit, dass sie hauptsächlich aus weißen Männern mit einem akademischen Abschluss von einigen wenigen bekannten Institutionen besteht? </a:t>
            </a:r>
          </a:p>
          <a:p>
            <a:pPr marL="0" lvl="0" indent="0" algn="l">
              <a:lnSpc>
                <a:spcPts val="1709"/>
              </a:lnSpc>
              <a:spcBef>
                <a:spcPct val="0"/>
              </a:spcBef>
            </a:pPr>
            <a:endParaRPr lang="en-US" sz="1499" b="1" u="none" strike="noStrike">
              <a:solidFill>
                <a:srgbClr val="002C47"/>
              </a:solidFill>
              <a:latin typeface="Poppins Bold"/>
              <a:ea typeface="Poppins Bold"/>
              <a:cs typeface="Poppins Bold"/>
              <a:sym typeface="Poppins Bold"/>
            </a:endParaRPr>
          </a:p>
        </p:txBody>
      </p:sp>
      <p:sp>
        <p:nvSpPr>
          <p:cNvPr id="15" name="TextBox 15"/>
          <p:cNvSpPr txBox="1"/>
          <p:nvPr/>
        </p:nvSpPr>
        <p:spPr>
          <a:xfrm>
            <a:off x="9559312" y="4543543"/>
            <a:ext cx="7329950" cy="4445635"/>
          </a:xfrm>
          <a:prstGeom prst="rect">
            <a:avLst/>
          </a:prstGeom>
        </p:spPr>
        <p:txBody>
          <a:bodyPr lIns="0" tIns="0" rIns="0" bIns="0" rtlCol="0" anchor="t">
            <a:spAutoFit/>
          </a:bodyPr>
          <a:lstStyle/>
          <a:p>
            <a:pPr algn="just">
              <a:lnSpc>
                <a:spcPts val="2210"/>
              </a:lnSpc>
            </a:pPr>
            <a:r>
              <a:rPr lang="en-US" sz="1700" dirty="0">
                <a:solidFill>
                  <a:srgbClr val="000000"/>
                </a:solidFill>
                <a:latin typeface="Poppins"/>
                <a:ea typeface="Poppins"/>
                <a:cs typeface="Poppins"/>
                <a:sym typeface="Poppins"/>
              </a:rPr>
              <a:t>Ein </a:t>
            </a:r>
            <a:r>
              <a:rPr lang="en-US" sz="1700" dirty="0" err="1">
                <a:solidFill>
                  <a:srgbClr val="000000"/>
                </a:solidFill>
                <a:latin typeface="Poppins"/>
                <a:ea typeface="Poppins"/>
                <a:cs typeface="Poppins"/>
                <a:sym typeface="Poppins"/>
              </a:rPr>
              <a:t>weiteres</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ethisches</a:t>
            </a:r>
            <a:r>
              <a:rPr lang="en-US" sz="1700" dirty="0">
                <a:solidFill>
                  <a:srgbClr val="000000"/>
                </a:solidFill>
                <a:latin typeface="Poppins"/>
                <a:ea typeface="Poppins"/>
                <a:cs typeface="Poppins"/>
                <a:sym typeface="Poppins"/>
              </a:rPr>
              <a:t> Problem </a:t>
            </a:r>
            <a:r>
              <a:rPr lang="en-US" sz="1700" dirty="0" err="1">
                <a:solidFill>
                  <a:srgbClr val="000000"/>
                </a:solidFill>
                <a:latin typeface="Poppins"/>
                <a:ea typeface="Poppins"/>
                <a:cs typeface="Poppins"/>
                <a:sym typeface="Poppins"/>
              </a:rPr>
              <a:t>ist</a:t>
            </a:r>
            <a:r>
              <a:rPr lang="en-US" sz="1700" dirty="0">
                <a:solidFill>
                  <a:srgbClr val="000000"/>
                </a:solidFill>
                <a:latin typeface="Poppins"/>
                <a:ea typeface="Poppins"/>
                <a:cs typeface="Poppins"/>
                <a:sym typeface="Poppins"/>
              </a:rPr>
              <a:t> die </a:t>
            </a:r>
            <a:r>
              <a:rPr lang="en-US" sz="1700" b="1" dirty="0" err="1">
                <a:solidFill>
                  <a:srgbClr val="000000"/>
                </a:solidFill>
                <a:latin typeface="Poppins Bold"/>
                <a:ea typeface="Poppins Bold"/>
                <a:cs typeface="Poppins Bold"/>
                <a:sym typeface="Poppins Bold"/>
              </a:rPr>
              <a:t>fehlende</a:t>
            </a:r>
            <a:r>
              <a:rPr lang="en-US" sz="1700" b="1" dirty="0">
                <a:solidFill>
                  <a:srgbClr val="000000"/>
                </a:solidFill>
                <a:latin typeface="Poppins Bold"/>
                <a:ea typeface="Poppins Bold"/>
                <a:cs typeface="Poppins Bold"/>
                <a:sym typeface="Poppins Bold"/>
              </a:rPr>
              <a:t> </a:t>
            </a:r>
            <a:r>
              <a:rPr lang="en-US" sz="1700" b="1" dirty="0" err="1">
                <a:solidFill>
                  <a:srgbClr val="000000"/>
                </a:solidFill>
                <a:latin typeface="Poppins Bold"/>
                <a:ea typeface="Poppins Bold"/>
                <a:cs typeface="Poppins Bold"/>
                <a:sym typeface="Poppins Bold"/>
              </a:rPr>
              <a:t>Rechenschaftspflicht</a:t>
            </a:r>
            <a:r>
              <a:rPr lang="en-US" sz="1700" b="1" dirty="0">
                <a:solidFill>
                  <a:srgbClr val="000000"/>
                </a:solidFill>
                <a:latin typeface="Poppins Bold"/>
                <a:ea typeface="Poppins Bold"/>
                <a:cs typeface="Poppins Bold"/>
                <a:sym typeface="Poppins Bold"/>
              </a:rPr>
              <a:t> der </a:t>
            </a:r>
            <a:r>
              <a:rPr lang="en-US" sz="1700" b="1" dirty="0" err="1">
                <a:solidFill>
                  <a:srgbClr val="000000"/>
                </a:solidFill>
                <a:latin typeface="Poppins Bold"/>
                <a:ea typeface="Poppins Bold"/>
                <a:cs typeface="Poppins Bold"/>
                <a:sym typeface="Poppins Bold"/>
              </a:rPr>
              <a:t>Algorithmen</a:t>
            </a:r>
            <a:r>
              <a:rPr lang="en-US" sz="1700" dirty="0">
                <a:solidFill>
                  <a:srgbClr val="000000"/>
                </a:solidFill>
                <a:latin typeface="Poppins"/>
                <a:ea typeface="Poppins"/>
                <a:cs typeface="Poppins"/>
                <a:sym typeface="Poppins"/>
              </a:rPr>
              <a:t>, was </a:t>
            </a:r>
            <a:r>
              <a:rPr lang="en-US" sz="1700" dirty="0" err="1">
                <a:solidFill>
                  <a:srgbClr val="000000"/>
                </a:solidFill>
                <a:latin typeface="Poppins"/>
                <a:ea typeface="Poppins"/>
                <a:cs typeface="Poppins"/>
                <a:sym typeface="Poppins"/>
              </a:rPr>
              <a:t>bedeutet</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dass</a:t>
            </a:r>
            <a:r>
              <a:rPr lang="en-US" sz="1700" dirty="0">
                <a:solidFill>
                  <a:srgbClr val="000000"/>
                </a:solidFill>
                <a:latin typeface="Poppins"/>
                <a:ea typeface="Poppins"/>
                <a:cs typeface="Poppins"/>
                <a:sym typeface="Poppins"/>
              </a:rPr>
              <a:t> KI-Systeme für die </a:t>
            </a:r>
            <a:r>
              <a:rPr lang="en-US" sz="1700" dirty="0" err="1">
                <a:solidFill>
                  <a:srgbClr val="000000"/>
                </a:solidFill>
                <a:latin typeface="Poppins"/>
                <a:ea typeface="Poppins"/>
                <a:cs typeface="Poppins"/>
                <a:sym typeface="Poppins"/>
              </a:rPr>
              <a:t>Öffentlichkeit</a:t>
            </a:r>
            <a:r>
              <a:rPr lang="en-US" sz="1700" dirty="0">
                <a:solidFill>
                  <a:srgbClr val="000000"/>
                </a:solidFill>
                <a:latin typeface="Poppins"/>
                <a:ea typeface="Poppins"/>
                <a:cs typeface="Poppins"/>
                <a:sym typeface="Poppins"/>
              </a:rPr>
              <a:t> fast immer </a:t>
            </a:r>
            <a:r>
              <a:rPr lang="en-US" sz="1700" dirty="0" err="1">
                <a:solidFill>
                  <a:srgbClr val="000000"/>
                </a:solidFill>
                <a:latin typeface="Poppins"/>
                <a:ea typeface="Poppins"/>
                <a:cs typeface="Poppins"/>
                <a:sym typeface="Poppins"/>
              </a:rPr>
              <a:t>eine</a:t>
            </a:r>
            <a:r>
              <a:rPr lang="en-US" sz="1700" dirty="0">
                <a:solidFill>
                  <a:srgbClr val="000000"/>
                </a:solidFill>
                <a:latin typeface="Poppins"/>
                <a:ea typeface="Poppins"/>
                <a:cs typeface="Poppins"/>
                <a:sym typeface="Poppins"/>
              </a:rPr>
              <a:t> Blackbox </a:t>
            </a:r>
            <a:r>
              <a:rPr lang="en-US" sz="1700" dirty="0" err="1">
                <a:solidFill>
                  <a:srgbClr val="000000"/>
                </a:solidFill>
                <a:latin typeface="Poppins"/>
                <a:ea typeface="Poppins"/>
                <a:cs typeface="Poppins"/>
                <a:sym typeface="Poppins"/>
              </a:rPr>
              <a:t>sind</a:t>
            </a:r>
            <a:r>
              <a:rPr lang="en-US" sz="1700" dirty="0">
                <a:solidFill>
                  <a:srgbClr val="000000"/>
                </a:solidFill>
                <a:latin typeface="Poppins"/>
                <a:ea typeface="Poppins"/>
                <a:cs typeface="Poppins"/>
                <a:sym typeface="Poppins"/>
              </a:rPr>
              <a:t>. Die </a:t>
            </a:r>
            <a:r>
              <a:rPr lang="en-US" sz="1700" dirty="0" err="1">
                <a:solidFill>
                  <a:srgbClr val="000000"/>
                </a:solidFill>
                <a:latin typeface="Poppins"/>
                <a:ea typeface="Poppins"/>
                <a:cs typeface="Poppins"/>
                <a:sym typeface="Poppins"/>
              </a:rPr>
              <a:t>Öffentlichkeit</a:t>
            </a:r>
            <a:r>
              <a:rPr lang="en-US" sz="1700" dirty="0">
                <a:solidFill>
                  <a:srgbClr val="000000"/>
                </a:solidFill>
                <a:latin typeface="Poppins"/>
                <a:ea typeface="Poppins"/>
                <a:cs typeface="Poppins"/>
                <a:sym typeface="Poppins"/>
              </a:rPr>
              <a:t> hat </a:t>
            </a:r>
            <a:r>
              <a:rPr lang="en-US" sz="1700" dirty="0" err="1">
                <a:solidFill>
                  <a:srgbClr val="000000"/>
                </a:solidFill>
                <a:latin typeface="Poppins"/>
                <a:ea typeface="Poppins"/>
                <a:cs typeface="Poppins"/>
                <a:sym typeface="Poppins"/>
              </a:rPr>
              <a:t>keinen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Zugang</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zu</a:t>
            </a:r>
            <a:r>
              <a:rPr lang="en-US" sz="1700" dirty="0">
                <a:solidFill>
                  <a:srgbClr val="000000"/>
                </a:solidFill>
                <a:latin typeface="Poppins"/>
                <a:ea typeface="Poppins"/>
                <a:cs typeface="Poppins"/>
                <a:sym typeface="Poppins"/>
              </a:rPr>
              <a:t> den </a:t>
            </a:r>
            <a:r>
              <a:rPr lang="en-US" sz="1700" dirty="0" err="1">
                <a:solidFill>
                  <a:srgbClr val="000000"/>
                </a:solidFill>
                <a:latin typeface="Poppins"/>
                <a:ea typeface="Poppins"/>
                <a:cs typeface="Poppins"/>
                <a:sym typeface="Poppins"/>
              </a:rPr>
              <a:t>Trainingsdaten</a:t>
            </a:r>
            <a:r>
              <a:rPr lang="en-US" sz="1700" dirty="0">
                <a:solidFill>
                  <a:srgbClr val="000000"/>
                </a:solidFill>
                <a:latin typeface="Poppins"/>
                <a:ea typeface="Poppins"/>
                <a:cs typeface="Poppins"/>
                <a:sym typeface="Poppins"/>
              </a:rPr>
              <a:t> und </a:t>
            </a:r>
            <a:r>
              <a:rPr lang="en-US" sz="1700" dirty="0" err="1">
                <a:solidFill>
                  <a:srgbClr val="000000"/>
                </a:solidFill>
                <a:latin typeface="Poppins"/>
                <a:ea typeface="Poppins"/>
                <a:cs typeface="Poppins"/>
                <a:sym typeface="Poppins"/>
              </a:rPr>
              <a:t>auch</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nicht</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zu</a:t>
            </a:r>
            <a:r>
              <a:rPr lang="en-US" sz="1700" dirty="0">
                <a:solidFill>
                  <a:srgbClr val="000000"/>
                </a:solidFill>
                <a:latin typeface="Poppins"/>
                <a:ea typeface="Poppins"/>
                <a:cs typeface="Poppins"/>
                <a:sym typeface="Poppins"/>
              </a:rPr>
              <a:t> dem </a:t>
            </a:r>
            <a:r>
              <a:rPr lang="en-US" sz="1700" dirty="0" err="1">
                <a:solidFill>
                  <a:srgbClr val="000000"/>
                </a:solidFill>
                <a:latin typeface="Poppins"/>
                <a:ea typeface="Poppins"/>
                <a:cs typeface="Poppins"/>
                <a:sym typeface="Poppins"/>
              </a:rPr>
              <a:t>neuronalen</a:t>
            </a:r>
            <a:r>
              <a:rPr lang="en-US" sz="1700" dirty="0">
                <a:solidFill>
                  <a:srgbClr val="000000"/>
                </a:solidFill>
                <a:latin typeface="Poppins"/>
                <a:ea typeface="Poppins"/>
                <a:cs typeface="Poppins"/>
                <a:sym typeface="Poppins"/>
              </a:rPr>
              <a:t> Netz </a:t>
            </a:r>
            <a:r>
              <a:rPr lang="en-US" sz="1700" dirty="0" err="1">
                <a:solidFill>
                  <a:srgbClr val="000000"/>
                </a:solidFill>
                <a:latin typeface="Poppins"/>
                <a:ea typeface="Poppins"/>
                <a:cs typeface="Poppins"/>
                <a:sym typeface="Poppins"/>
              </a:rPr>
              <a:t>selbst</a:t>
            </a:r>
            <a:r>
              <a:rPr lang="en-US" sz="1700" dirty="0">
                <a:solidFill>
                  <a:srgbClr val="000000"/>
                </a:solidFill>
                <a:latin typeface="Poppins"/>
                <a:ea typeface="Poppins"/>
                <a:cs typeface="Poppins"/>
                <a:sym typeface="Poppins"/>
              </a:rPr>
              <a:t>. </a:t>
            </a:r>
          </a:p>
          <a:p>
            <a:pPr algn="just">
              <a:lnSpc>
                <a:spcPts val="2210"/>
              </a:lnSpc>
            </a:pPr>
            <a:endParaRPr lang="en-US" sz="1700" dirty="0">
              <a:solidFill>
                <a:srgbClr val="000000"/>
              </a:solidFill>
              <a:latin typeface="Poppins"/>
              <a:ea typeface="Poppins"/>
              <a:cs typeface="Poppins"/>
              <a:sym typeface="Poppins"/>
            </a:endParaRPr>
          </a:p>
          <a:p>
            <a:pPr algn="just">
              <a:lnSpc>
                <a:spcPts val="2210"/>
              </a:lnSpc>
            </a:pPr>
            <a:r>
              <a:rPr lang="en-US" sz="1700" dirty="0" err="1">
                <a:solidFill>
                  <a:srgbClr val="000000"/>
                </a:solidFill>
                <a:latin typeface="Poppins"/>
                <a:ea typeface="Poppins"/>
                <a:cs typeface="Poppins"/>
                <a:sym typeface="Poppins"/>
              </a:rPr>
              <a:t>Obwohl</a:t>
            </a:r>
            <a:r>
              <a:rPr lang="en-US" sz="1700" dirty="0">
                <a:solidFill>
                  <a:srgbClr val="000000"/>
                </a:solidFill>
                <a:latin typeface="Poppins"/>
                <a:ea typeface="Poppins"/>
                <a:cs typeface="Poppins"/>
                <a:sym typeface="Poppins"/>
              </a:rPr>
              <a:t> Deep-Learning-Modelle </a:t>
            </a:r>
            <a:r>
              <a:rPr lang="en-US" sz="1700" dirty="0" err="1">
                <a:solidFill>
                  <a:srgbClr val="000000"/>
                </a:solidFill>
                <a:latin typeface="Poppins"/>
                <a:ea typeface="Poppins"/>
                <a:cs typeface="Poppins"/>
                <a:sym typeface="Poppins"/>
              </a:rPr>
              <a:t>oder</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neuronale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Netze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möglicherweise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eine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bessere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Leistung</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erbringen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bevorzugen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einige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Analysten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Regressionsmodelle</a:t>
            </a:r>
            <a:r>
              <a:rPr lang="en-US" sz="1700" dirty="0">
                <a:solidFill>
                  <a:srgbClr val="000000"/>
                </a:solidFill>
                <a:latin typeface="Poppins"/>
                <a:ea typeface="Poppins"/>
                <a:cs typeface="Poppins"/>
                <a:sym typeface="Poppins"/>
              </a:rPr>
              <a:t>, da </a:t>
            </a:r>
            <a:r>
              <a:rPr lang="en-US" sz="1700" dirty="0" err="1">
                <a:solidFill>
                  <a:srgbClr val="000000"/>
                </a:solidFill>
                <a:latin typeface="Poppins"/>
                <a:ea typeface="Poppins"/>
                <a:cs typeface="Poppins"/>
                <a:sym typeface="Poppins"/>
              </a:rPr>
              <a:t>sich</a:t>
            </a:r>
            <a:r>
              <a:rPr lang="en-US" sz="1700" dirty="0">
                <a:solidFill>
                  <a:srgbClr val="000000"/>
                </a:solidFill>
                <a:latin typeface="Poppins"/>
                <a:ea typeface="Poppins"/>
                <a:cs typeface="Poppins"/>
                <a:sym typeface="Poppins"/>
              </a:rPr>
              <a:t> die </a:t>
            </a:r>
            <a:r>
              <a:rPr lang="en-US" sz="1700" dirty="0" err="1">
                <a:solidFill>
                  <a:srgbClr val="000000"/>
                </a:solidFill>
                <a:latin typeface="Poppins"/>
                <a:ea typeface="Poppins"/>
                <a:cs typeface="Poppins"/>
                <a:sym typeface="Poppins"/>
              </a:rPr>
              <a:t>wichtigsten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Merkmale</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leicht</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ermitteln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lassen</a:t>
            </a:r>
            <a:r>
              <a:rPr lang="en-US" sz="1700" dirty="0">
                <a:solidFill>
                  <a:srgbClr val="000000"/>
                </a:solidFill>
                <a:latin typeface="Poppins"/>
                <a:ea typeface="Poppins"/>
                <a:cs typeface="Poppins"/>
                <a:sym typeface="Poppins"/>
              </a:rPr>
              <a:t>. Es </a:t>
            </a:r>
            <a:r>
              <a:rPr lang="en-US" sz="1700" dirty="0" err="1">
                <a:solidFill>
                  <a:srgbClr val="000000"/>
                </a:solidFill>
                <a:latin typeface="Poppins"/>
                <a:ea typeface="Poppins"/>
                <a:cs typeface="Poppins"/>
                <a:sym typeface="Poppins"/>
              </a:rPr>
              <a:t>besteht</a:t>
            </a:r>
            <a:r>
              <a:rPr lang="en-US" sz="1700" dirty="0">
                <a:solidFill>
                  <a:srgbClr val="000000"/>
                </a:solidFill>
                <a:latin typeface="Poppins"/>
                <a:ea typeface="Poppins"/>
                <a:cs typeface="Poppins"/>
                <a:sym typeface="Poppins"/>
              </a:rPr>
              <a:t> also </a:t>
            </a:r>
            <a:r>
              <a:rPr lang="en-US" sz="1700" dirty="0" err="1">
                <a:solidFill>
                  <a:srgbClr val="000000"/>
                </a:solidFill>
                <a:latin typeface="Poppins"/>
                <a:ea typeface="Poppins"/>
                <a:cs typeface="Poppins"/>
                <a:sym typeface="Poppins"/>
              </a:rPr>
              <a:t>ein</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Zielkonflikt</a:t>
            </a:r>
            <a:r>
              <a:rPr lang="en-US" sz="1700" dirty="0">
                <a:solidFill>
                  <a:srgbClr val="000000"/>
                </a:solidFill>
                <a:latin typeface="Poppins"/>
                <a:ea typeface="Poppins"/>
                <a:cs typeface="Poppins"/>
                <a:sym typeface="Poppins"/>
              </a:rPr>
              <a:t> </a:t>
            </a:r>
            <a:r>
              <a:rPr lang="en-US" sz="1700" dirty="0" err="1">
                <a:solidFill>
                  <a:srgbClr val="000000"/>
                </a:solidFill>
                <a:latin typeface="Poppins"/>
                <a:ea typeface="Poppins"/>
                <a:cs typeface="Poppins"/>
                <a:sym typeface="Poppins"/>
              </a:rPr>
              <a:t>zwischen</a:t>
            </a:r>
            <a:r>
              <a:rPr lang="en-US" sz="1700" dirty="0">
                <a:solidFill>
                  <a:srgbClr val="000000"/>
                </a:solidFill>
                <a:latin typeface="Poppins"/>
                <a:ea typeface="Poppins"/>
                <a:cs typeface="Poppins"/>
                <a:sym typeface="Poppins"/>
              </a:rPr>
              <a:t> dem </a:t>
            </a:r>
            <a:r>
              <a:rPr lang="en-US" sz="1700" dirty="0" err="1">
                <a:solidFill>
                  <a:srgbClr val="000000"/>
                </a:solidFill>
                <a:latin typeface="Poppins"/>
                <a:ea typeface="Poppins"/>
                <a:cs typeface="Poppins"/>
                <a:sym typeface="Poppins"/>
              </a:rPr>
              <a:t>Verständnis</a:t>
            </a:r>
            <a:r>
              <a:rPr lang="en-US" sz="1700" dirty="0">
                <a:solidFill>
                  <a:srgbClr val="000000"/>
                </a:solidFill>
                <a:latin typeface="Poppins"/>
                <a:ea typeface="Poppins"/>
                <a:cs typeface="Poppins"/>
                <a:sym typeface="Poppins"/>
              </a:rPr>
              <a:t> der Daten und der </a:t>
            </a:r>
            <a:r>
              <a:rPr lang="en-US" sz="1700" dirty="0" err="1">
                <a:solidFill>
                  <a:srgbClr val="000000"/>
                </a:solidFill>
                <a:latin typeface="Poppins"/>
                <a:ea typeface="Poppins"/>
                <a:cs typeface="Poppins"/>
                <a:sym typeface="Poppins"/>
              </a:rPr>
              <a:t>Leistung</a:t>
            </a:r>
            <a:r>
              <a:rPr lang="en-US" sz="1700" dirty="0">
                <a:solidFill>
                  <a:srgbClr val="000000"/>
                </a:solidFill>
                <a:latin typeface="Poppins"/>
                <a:ea typeface="Poppins"/>
                <a:cs typeface="Poppins"/>
                <a:sym typeface="Poppins"/>
              </a:rPr>
              <a:t> des Systems. </a:t>
            </a:r>
          </a:p>
          <a:p>
            <a:pPr algn="just">
              <a:lnSpc>
                <a:spcPts val="2210"/>
              </a:lnSpc>
            </a:pPr>
            <a:endParaRPr lang="en-US" sz="1700" dirty="0">
              <a:solidFill>
                <a:srgbClr val="000000"/>
              </a:solidFill>
              <a:latin typeface="Poppins"/>
              <a:ea typeface="Poppins"/>
              <a:cs typeface="Poppins"/>
              <a:sym typeface="Poppins"/>
            </a:endParaRPr>
          </a:p>
          <a:p>
            <a:pPr algn="just">
              <a:lnSpc>
                <a:spcPts val="2210"/>
              </a:lnSpc>
            </a:pPr>
            <a:endParaRPr lang="en-US" sz="1700" dirty="0">
              <a:solidFill>
                <a:srgbClr val="000000"/>
              </a:solidFill>
              <a:latin typeface="Poppins"/>
              <a:ea typeface="Poppins"/>
              <a:cs typeface="Poppins"/>
              <a:sym typeface="Poppins"/>
            </a:endParaRPr>
          </a:p>
          <a:p>
            <a:pPr algn="just">
              <a:lnSpc>
                <a:spcPts val="2210"/>
              </a:lnSpc>
            </a:pPr>
            <a:r>
              <a:rPr lang="en-US" sz="1700" b="1" dirty="0">
                <a:solidFill>
                  <a:srgbClr val="000000"/>
                </a:solidFill>
                <a:latin typeface="Poppins Bold"/>
                <a:ea typeface="Poppins Bold"/>
                <a:cs typeface="Poppins Bold"/>
                <a:sym typeface="Poppins Bold"/>
              </a:rPr>
              <a:t>Um faire und </a:t>
            </a:r>
            <a:r>
              <a:rPr lang="en-US" sz="1700" b="1" dirty="0" err="1">
                <a:solidFill>
                  <a:srgbClr val="000000"/>
                </a:solidFill>
                <a:latin typeface="Poppins Bold"/>
                <a:ea typeface="Poppins Bold"/>
                <a:cs typeface="Poppins Bold"/>
                <a:sym typeface="Poppins Bold"/>
              </a:rPr>
              <a:t>unvoreingenommene</a:t>
            </a:r>
            <a:r>
              <a:rPr lang="en-US" sz="1700" b="1" dirty="0">
                <a:solidFill>
                  <a:srgbClr val="000000"/>
                </a:solidFill>
                <a:latin typeface="Poppins Bold"/>
                <a:ea typeface="Poppins Bold"/>
                <a:cs typeface="Poppins Bold"/>
                <a:sym typeface="Poppins Bold"/>
              </a:rPr>
              <a:t> KI-Systeme </a:t>
            </a:r>
            <a:r>
              <a:rPr lang="en-US" sz="1700" b="1" dirty="0" err="1">
                <a:solidFill>
                  <a:srgbClr val="000000"/>
                </a:solidFill>
                <a:latin typeface="Poppins Bold"/>
                <a:ea typeface="Poppins Bold"/>
                <a:cs typeface="Poppins Bold"/>
                <a:sym typeface="Poppins Bold"/>
              </a:rPr>
              <a:t>zu</a:t>
            </a:r>
            <a:r>
              <a:rPr lang="en-US" sz="1700" b="1" dirty="0">
                <a:solidFill>
                  <a:srgbClr val="000000"/>
                </a:solidFill>
                <a:latin typeface="Poppins Bold"/>
                <a:ea typeface="Poppins Bold"/>
                <a:cs typeface="Poppins Bold"/>
                <a:sym typeface="Poppins Bold"/>
              </a:rPr>
              <a:t> </a:t>
            </a:r>
            <a:r>
              <a:rPr lang="en-US" sz="1700" b="1" dirty="0" err="1">
                <a:solidFill>
                  <a:srgbClr val="000000"/>
                </a:solidFill>
                <a:latin typeface="Poppins Bold"/>
                <a:ea typeface="Poppins Bold"/>
                <a:cs typeface="Poppins Bold"/>
                <a:sym typeface="Poppins Bold"/>
              </a:rPr>
              <a:t>entwickeln</a:t>
            </a:r>
            <a:r>
              <a:rPr lang="en-US" sz="1700" b="1" dirty="0">
                <a:solidFill>
                  <a:srgbClr val="000000"/>
                </a:solidFill>
                <a:latin typeface="Poppins Bold"/>
                <a:ea typeface="Poppins Bold"/>
                <a:cs typeface="Poppins Bold"/>
                <a:sym typeface="Poppins Bold"/>
              </a:rPr>
              <a:t>, muss </a:t>
            </a:r>
            <a:r>
              <a:rPr lang="en-US" sz="1700" b="1" dirty="0" err="1">
                <a:solidFill>
                  <a:srgbClr val="000000"/>
                </a:solidFill>
                <a:latin typeface="Poppins Bold"/>
                <a:ea typeface="Poppins Bold"/>
                <a:cs typeface="Poppins Bold"/>
                <a:sym typeface="Poppins Bold"/>
              </a:rPr>
              <a:t>bei</a:t>
            </a:r>
            <a:r>
              <a:rPr lang="en-US" sz="1700" b="1" dirty="0">
                <a:solidFill>
                  <a:srgbClr val="000000"/>
                </a:solidFill>
                <a:latin typeface="Poppins Bold"/>
                <a:ea typeface="Poppins Bold"/>
                <a:cs typeface="Poppins Bold"/>
                <a:sym typeface="Poppins Bold"/>
              </a:rPr>
              <a:t> der </a:t>
            </a:r>
            <a:r>
              <a:rPr lang="en-US" sz="1700" b="1" dirty="0" err="1">
                <a:solidFill>
                  <a:srgbClr val="000000"/>
                </a:solidFill>
                <a:latin typeface="Poppins Bold"/>
                <a:ea typeface="Poppins Bold"/>
                <a:cs typeface="Poppins Bold"/>
                <a:sym typeface="Poppins Bold"/>
              </a:rPr>
              <a:t>Datenerfassung</a:t>
            </a:r>
            <a:r>
              <a:rPr lang="en-US" sz="1700" b="1" dirty="0">
                <a:solidFill>
                  <a:srgbClr val="000000"/>
                </a:solidFill>
                <a:latin typeface="Poppins Bold"/>
                <a:ea typeface="Poppins Bold"/>
                <a:cs typeface="Poppins Bold"/>
                <a:sym typeface="Poppins Bold"/>
              </a:rPr>
              <a:t> und -</a:t>
            </a:r>
            <a:r>
              <a:rPr lang="en-US" sz="1700" b="1" dirty="0" err="1">
                <a:solidFill>
                  <a:srgbClr val="000000"/>
                </a:solidFill>
                <a:latin typeface="Poppins Bold"/>
                <a:ea typeface="Poppins Bold"/>
                <a:cs typeface="Poppins Bold"/>
                <a:sym typeface="Poppins Bold"/>
              </a:rPr>
              <a:t>kommentierung</a:t>
            </a:r>
            <a:r>
              <a:rPr lang="en-US" sz="1700" b="1" dirty="0">
                <a:solidFill>
                  <a:srgbClr val="000000"/>
                </a:solidFill>
                <a:latin typeface="Poppins Bold"/>
                <a:ea typeface="Poppins Bold"/>
                <a:cs typeface="Poppins Bold"/>
                <a:sym typeface="Poppins Bold"/>
              </a:rPr>
              <a:t> </a:t>
            </a:r>
            <a:r>
              <a:rPr lang="en-US" sz="1700" b="1" dirty="0" err="1">
                <a:solidFill>
                  <a:srgbClr val="000000"/>
                </a:solidFill>
                <a:latin typeface="Poppins Bold"/>
                <a:ea typeface="Poppins Bold"/>
                <a:cs typeface="Poppins Bold"/>
                <a:sym typeface="Poppins Bold"/>
              </a:rPr>
              <a:t>unbedingt</a:t>
            </a:r>
            <a:r>
              <a:rPr lang="en-US" sz="1700" b="1" dirty="0">
                <a:solidFill>
                  <a:srgbClr val="000000"/>
                </a:solidFill>
                <a:latin typeface="Poppins Bold"/>
                <a:ea typeface="Poppins Bold"/>
                <a:cs typeface="Poppins Bold"/>
                <a:sym typeface="Poppins Bold"/>
              </a:rPr>
              <a:t> auf </a:t>
            </a:r>
            <a:r>
              <a:rPr lang="en-US" sz="1700" b="1" dirty="0" err="1">
                <a:solidFill>
                  <a:srgbClr val="000000"/>
                </a:solidFill>
                <a:latin typeface="Poppins Bold"/>
                <a:ea typeface="Poppins Bold"/>
                <a:cs typeface="Poppins Bold"/>
                <a:sym typeface="Poppins Bold"/>
              </a:rPr>
              <a:t>Vielfalt</a:t>
            </a:r>
            <a:r>
              <a:rPr lang="en-US" sz="1700" b="1" dirty="0">
                <a:solidFill>
                  <a:srgbClr val="000000"/>
                </a:solidFill>
                <a:latin typeface="Poppins Bold"/>
                <a:ea typeface="Poppins Bold"/>
                <a:cs typeface="Poppins Bold"/>
                <a:sym typeface="Poppins Bold"/>
              </a:rPr>
              <a:t> und Integration </a:t>
            </a:r>
            <a:r>
              <a:rPr lang="en-US" sz="1700" b="1" dirty="0" err="1">
                <a:solidFill>
                  <a:srgbClr val="000000"/>
                </a:solidFill>
                <a:latin typeface="Poppins Bold"/>
                <a:ea typeface="Poppins Bold"/>
                <a:cs typeface="Poppins Bold"/>
                <a:sym typeface="Poppins Bold"/>
              </a:rPr>
              <a:t>geachtet</a:t>
            </a:r>
            <a:r>
              <a:rPr lang="en-US" sz="1700" b="1" dirty="0">
                <a:solidFill>
                  <a:srgbClr val="000000"/>
                </a:solidFill>
                <a:latin typeface="Poppins Bold"/>
                <a:ea typeface="Poppins Bold"/>
                <a:cs typeface="Poppins Bold"/>
                <a:sym typeface="Poppins Bold"/>
              </a:rPr>
              <a:t> </a:t>
            </a:r>
            <a:r>
              <a:rPr lang="en-US" sz="1700" b="1" dirty="0" err="1">
                <a:solidFill>
                  <a:srgbClr val="000000"/>
                </a:solidFill>
                <a:latin typeface="Poppins Bold"/>
                <a:ea typeface="Poppins Bold"/>
                <a:cs typeface="Poppins Bold"/>
                <a:sym typeface="Poppins Bold"/>
              </a:rPr>
              <a:t>werden</a:t>
            </a:r>
            <a:r>
              <a:rPr lang="en-US" sz="1700" b="1" dirty="0">
                <a:solidFill>
                  <a:srgbClr val="000000"/>
                </a:solidFill>
                <a:latin typeface="Poppins Bold"/>
                <a:ea typeface="Poppins Bold"/>
                <a:cs typeface="Poppins Bold"/>
                <a:sym typeface="Poppins Bold"/>
              </a:rPr>
              <a:t>. </a:t>
            </a:r>
          </a:p>
          <a:p>
            <a:pPr algn="just">
              <a:lnSpc>
                <a:spcPts val="2210"/>
              </a:lnSpc>
            </a:pPr>
            <a:endParaRPr lang="en-US" sz="1700" b="1" dirty="0">
              <a:solidFill>
                <a:srgbClr val="000000"/>
              </a:solidFill>
              <a:latin typeface="Poppins Bold"/>
              <a:ea typeface="Poppins Bold"/>
              <a:cs typeface="Poppins Bold"/>
              <a:sym typeface="Poppins Bold"/>
            </a:endParaRPr>
          </a:p>
          <a:p>
            <a:pPr algn="just">
              <a:lnSpc>
                <a:spcPts val="2210"/>
              </a:lnSpc>
            </a:pPr>
            <a:endParaRPr lang="en-US" sz="1700" b="1" dirty="0">
              <a:solidFill>
                <a:srgbClr val="000000"/>
              </a:solidFill>
              <a:latin typeface="Poppins Bold"/>
              <a:ea typeface="Poppins Bold"/>
              <a:cs typeface="Poppins Bold"/>
              <a:sym typeface="Poppins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28422" y="262057"/>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6.2 Reproduktion von Verzerrungen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3272350" y="9982811"/>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879539" y="8274661"/>
            <a:ext cx="6864108" cy="1178697"/>
            <a:chOff x="0" y="0"/>
            <a:chExt cx="1807831" cy="310439"/>
          </a:xfrm>
        </p:grpSpPr>
        <p:sp>
          <p:nvSpPr>
            <p:cNvPr id="10" name="Freeform 10"/>
            <p:cNvSpPr/>
            <p:nvPr/>
          </p:nvSpPr>
          <p:spPr>
            <a:xfrm>
              <a:off x="0" y="0"/>
              <a:ext cx="1807831" cy="310439"/>
            </a:xfrm>
            <a:custGeom>
              <a:avLst/>
              <a:gdLst/>
              <a:ahLst/>
              <a:cxnLst/>
              <a:rect l="l" t="t" r="r" b="b"/>
              <a:pathLst>
                <a:path w="1807831" h="310439">
                  <a:moveTo>
                    <a:pt x="57522" y="0"/>
                  </a:moveTo>
                  <a:lnTo>
                    <a:pt x="1750309" y="0"/>
                  </a:lnTo>
                  <a:cubicBezTo>
                    <a:pt x="1782077" y="0"/>
                    <a:pt x="1807831" y="25754"/>
                    <a:pt x="1807831" y="57522"/>
                  </a:cubicBezTo>
                  <a:lnTo>
                    <a:pt x="1807831" y="252917"/>
                  </a:lnTo>
                  <a:cubicBezTo>
                    <a:pt x="1807831" y="268172"/>
                    <a:pt x="1801771" y="282803"/>
                    <a:pt x="1790983" y="293591"/>
                  </a:cubicBezTo>
                  <a:cubicBezTo>
                    <a:pt x="1780196" y="304378"/>
                    <a:pt x="1765565" y="310439"/>
                    <a:pt x="1750309" y="310439"/>
                  </a:cubicBezTo>
                  <a:lnTo>
                    <a:pt x="57522" y="310439"/>
                  </a:lnTo>
                  <a:cubicBezTo>
                    <a:pt x="25754" y="310439"/>
                    <a:pt x="0" y="284685"/>
                    <a:pt x="0" y="252917"/>
                  </a:cubicBezTo>
                  <a:lnTo>
                    <a:pt x="0" y="57522"/>
                  </a:lnTo>
                  <a:cubicBezTo>
                    <a:pt x="0" y="42266"/>
                    <a:pt x="6060" y="27635"/>
                    <a:pt x="16848" y="16848"/>
                  </a:cubicBezTo>
                  <a:cubicBezTo>
                    <a:pt x="27635" y="6060"/>
                    <a:pt x="42266" y="0"/>
                    <a:pt x="57522" y="0"/>
                  </a:cubicBezTo>
                  <a:close/>
                </a:path>
              </a:pathLst>
            </a:custGeom>
            <a:solidFill>
              <a:srgbClr val="45B042"/>
            </a:solidFill>
          </p:spPr>
          <p:txBody>
            <a:bodyPr/>
            <a:lstStyle/>
            <a:p>
              <a:endParaRPr lang="de-DE"/>
            </a:p>
          </p:txBody>
        </p:sp>
        <p:sp>
          <p:nvSpPr>
            <p:cNvPr id="11" name="TextBox 11"/>
            <p:cNvSpPr txBox="1"/>
            <p:nvPr/>
          </p:nvSpPr>
          <p:spPr>
            <a:xfrm>
              <a:off x="0" y="-57150"/>
              <a:ext cx="1807831" cy="367589"/>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586537" y="6307426"/>
            <a:ext cx="7453177" cy="401005"/>
          </a:xfrm>
          <a:custGeom>
            <a:avLst/>
            <a:gdLst/>
            <a:ahLst/>
            <a:cxnLst/>
            <a:rect l="l" t="t" r="r" b="b"/>
            <a:pathLst>
              <a:path w="7453177" h="401005">
                <a:moveTo>
                  <a:pt x="0" y="0"/>
                </a:moveTo>
                <a:lnTo>
                  <a:pt x="7453178" y="0"/>
                </a:lnTo>
                <a:lnTo>
                  <a:pt x="7453178" y="401005"/>
                </a:lnTo>
                <a:lnTo>
                  <a:pt x="0" y="401005"/>
                </a:lnTo>
                <a:lnTo>
                  <a:pt x="0" y="0"/>
                </a:lnTo>
                <a:close/>
              </a:path>
            </a:pathLst>
          </a:custGeom>
          <a:blipFill>
            <a:blip r:embed="rId4"/>
            <a:stretch>
              <a:fillRect r="-26595"/>
            </a:stretch>
          </a:blipFill>
        </p:spPr>
        <p:txBody>
          <a:bodyPr/>
          <a:lstStyle/>
          <a:p>
            <a:endParaRPr lang="de-DE"/>
          </a:p>
        </p:txBody>
      </p:sp>
      <p:sp>
        <p:nvSpPr>
          <p:cNvPr id="13" name="Freeform 13"/>
          <p:cNvSpPr/>
          <p:nvPr/>
        </p:nvSpPr>
        <p:spPr>
          <a:xfrm>
            <a:off x="586537" y="6721024"/>
            <a:ext cx="7453177" cy="2983529"/>
          </a:xfrm>
          <a:custGeom>
            <a:avLst/>
            <a:gdLst/>
            <a:ahLst/>
            <a:cxnLst/>
            <a:rect l="l" t="t" r="r" b="b"/>
            <a:pathLst>
              <a:path w="7453177" h="2983529">
                <a:moveTo>
                  <a:pt x="0" y="0"/>
                </a:moveTo>
                <a:lnTo>
                  <a:pt x="7453178" y="0"/>
                </a:lnTo>
                <a:lnTo>
                  <a:pt x="7453178" y="2983529"/>
                </a:lnTo>
                <a:lnTo>
                  <a:pt x="0" y="2983529"/>
                </a:lnTo>
                <a:lnTo>
                  <a:pt x="0" y="0"/>
                </a:lnTo>
                <a:close/>
              </a:path>
            </a:pathLst>
          </a:custGeom>
          <a:blipFill>
            <a:blip r:embed="rId5"/>
            <a:stretch>
              <a:fillRect r="-5690"/>
            </a:stretch>
          </a:blipFill>
        </p:spPr>
        <p:txBody>
          <a:bodyPr/>
          <a:lstStyle/>
          <a:p>
            <a:endParaRPr lang="de-DE"/>
          </a:p>
        </p:txBody>
      </p:sp>
      <p:sp>
        <p:nvSpPr>
          <p:cNvPr id="14" name="Freeform 14"/>
          <p:cNvSpPr/>
          <p:nvPr/>
        </p:nvSpPr>
        <p:spPr>
          <a:xfrm>
            <a:off x="9879539" y="3843284"/>
            <a:ext cx="6864108" cy="3648692"/>
          </a:xfrm>
          <a:custGeom>
            <a:avLst/>
            <a:gdLst/>
            <a:ahLst/>
            <a:cxnLst/>
            <a:rect l="l" t="t" r="r" b="b"/>
            <a:pathLst>
              <a:path w="6864108" h="3648692">
                <a:moveTo>
                  <a:pt x="0" y="0"/>
                </a:moveTo>
                <a:lnTo>
                  <a:pt x="6864108" y="0"/>
                </a:lnTo>
                <a:lnTo>
                  <a:pt x="6864108" y="3648692"/>
                </a:lnTo>
                <a:lnTo>
                  <a:pt x="0" y="3648692"/>
                </a:lnTo>
                <a:lnTo>
                  <a:pt x="0" y="0"/>
                </a:lnTo>
                <a:close/>
              </a:path>
            </a:pathLst>
          </a:custGeom>
          <a:blipFill>
            <a:blip r:embed="rId6"/>
            <a:stretch>
              <a:fillRect l="-714" t="-3515" r="-714"/>
            </a:stretch>
          </a:blipFill>
          <a:ln w="9525" cap="sq">
            <a:solidFill>
              <a:srgbClr val="000000"/>
            </a:solidFill>
            <a:prstDash val="solid"/>
            <a:miter/>
          </a:ln>
        </p:spPr>
        <p:txBody>
          <a:bodyPr/>
          <a:lstStyle/>
          <a:p>
            <a:endParaRPr lang="de-DE"/>
          </a:p>
        </p:txBody>
      </p:sp>
      <p:sp>
        <p:nvSpPr>
          <p:cNvPr id="15" name="TextBox 15"/>
          <p:cNvSpPr txBox="1"/>
          <p:nvPr/>
        </p:nvSpPr>
        <p:spPr>
          <a:xfrm>
            <a:off x="586537" y="1363244"/>
            <a:ext cx="7453177" cy="4421505"/>
          </a:xfrm>
          <a:prstGeom prst="rect">
            <a:avLst/>
          </a:prstGeom>
        </p:spPr>
        <p:txBody>
          <a:bodyPr lIns="0" tIns="0" rIns="0" bIns="0" rtlCol="0" anchor="t">
            <a:spAutoFit/>
          </a:bodyPr>
          <a:lstStyle/>
          <a:p>
            <a:pPr algn="just">
              <a:lnSpc>
                <a:spcPts val="1709"/>
              </a:lnSpc>
            </a:pPr>
            <a:r>
              <a:rPr lang="en-US" sz="1500" dirty="0">
                <a:solidFill>
                  <a:srgbClr val="002C47"/>
                </a:solidFill>
                <a:latin typeface="Poppins"/>
                <a:ea typeface="Poppins"/>
                <a:cs typeface="Poppins"/>
                <a:sym typeface="Poppins"/>
              </a:rPr>
              <a:t>KI-Systeme </a:t>
            </a:r>
            <a:r>
              <a:rPr lang="en-US" sz="1500" dirty="0" err="1">
                <a:solidFill>
                  <a:srgbClr val="002C47"/>
                </a:solidFill>
                <a:latin typeface="Poppins"/>
                <a:ea typeface="Poppins"/>
                <a:cs typeface="Poppins"/>
                <a:sym typeface="Poppins"/>
              </a:rPr>
              <a:t>reproduzieren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auch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Verzerrungen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strukturelle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Nachteile</a:t>
            </a:r>
            <a:r>
              <a:rPr lang="en-US" sz="1500" dirty="0">
                <a:solidFill>
                  <a:srgbClr val="002C47"/>
                </a:solidFill>
                <a:latin typeface="Poppins"/>
                <a:ea typeface="Poppins"/>
                <a:cs typeface="Poppins"/>
                <a:sym typeface="Poppins"/>
              </a:rPr>
              <a:t> für </a:t>
            </a:r>
            <a:r>
              <a:rPr lang="en-US" sz="1500" dirty="0" err="1">
                <a:solidFill>
                  <a:srgbClr val="002C47"/>
                </a:solidFill>
                <a:latin typeface="Poppins"/>
                <a:ea typeface="Poppins"/>
                <a:cs typeface="Poppins"/>
                <a:sym typeface="Poppins"/>
              </a:rPr>
              <a:t>bestimmte</a:t>
            </a:r>
            <a:r>
              <a:rPr lang="en-US" sz="1500" dirty="0">
                <a:solidFill>
                  <a:srgbClr val="002C47"/>
                </a:solidFill>
                <a:latin typeface="Poppins"/>
                <a:ea typeface="Poppins"/>
                <a:cs typeface="Poppins"/>
                <a:sym typeface="Poppins"/>
              </a:rPr>
              <a:t> Gruppen. In </a:t>
            </a:r>
            <a:r>
              <a:rPr lang="en-US" sz="1500" dirty="0" err="1">
                <a:solidFill>
                  <a:srgbClr val="002C47"/>
                </a:solidFill>
                <a:latin typeface="Poppins"/>
                <a:ea typeface="Poppins"/>
                <a:cs typeface="Poppins"/>
                <a:sym typeface="Poppins"/>
              </a:rPr>
              <a:t>einer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berühmten</a:t>
            </a:r>
            <a:r>
              <a:rPr lang="en-US" sz="1500" dirty="0">
                <a:solidFill>
                  <a:srgbClr val="002C47"/>
                </a:solidFill>
                <a:latin typeface="Poppins"/>
                <a:ea typeface="Poppins"/>
                <a:cs typeface="Poppins"/>
                <a:sym typeface="Poppins"/>
              </a:rPr>
              <a:t> Studie </a:t>
            </a:r>
            <a:r>
              <a:rPr lang="en-US" sz="1500" dirty="0" err="1">
                <a:solidFill>
                  <a:srgbClr val="002C47"/>
                </a:solidFill>
                <a:latin typeface="Poppins"/>
                <a:ea typeface="Poppins"/>
                <a:cs typeface="Poppins"/>
                <a:sym typeface="Poppins"/>
              </a:rPr>
              <a:t>bewerten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Buolamwini</a:t>
            </a:r>
            <a:r>
              <a:rPr lang="en-US" sz="1500" dirty="0">
                <a:solidFill>
                  <a:srgbClr val="002C47"/>
                </a:solidFill>
                <a:latin typeface="Poppins"/>
                <a:ea typeface="Poppins"/>
                <a:cs typeface="Poppins"/>
                <a:sym typeface="Poppins"/>
              </a:rPr>
              <a:t> und Gebru (2018) </a:t>
            </a:r>
            <a:r>
              <a:rPr lang="en-US" sz="1500" dirty="0" err="1">
                <a:solidFill>
                  <a:srgbClr val="002C47"/>
                </a:solidFill>
                <a:latin typeface="Poppins"/>
                <a:ea typeface="Poppins"/>
                <a:cs typeface="Poppins"/>
                <a:sym typeface="Poppins"/>
              </a:rPr>
              <a:t>kommerzielle</a:t>
            </a:r>
            <a:r>
              <a:rPr lang="en-US" sz="1500" dirty="0">
                <a:solidFill>
                  <a:srgbClr val="002C47"/>
                </a:solidFill>
                <a:latin typeface="Poppins"/>
                <a:ea typeface="Poppins"/>
                <a:cs typeface="Poppins"/>
                <a:sym typeface="Poppins"/>
              </a:rPr>
              <a:t> KI-Systeme </a:t>
            </a:r>
            <a:r>
              <a:rPr lang="en-US" sz="1500" dirty="0" err="1">
                <a:solidFill>
                  <a:srgbClr val="002C47"/>
                </a:solidFill>
                <a:latin typeface="Poppins"/>
                <a:ea typeface="Poppins"/>
                <a:cs typeface="Poppins"/>
                <a:sym typeface="Poppins"/>
              </a:rPr>
              <a:t>zur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Geschlechterklassifizierung</a:t>
            </a:r>
            <a:r>
              <a:rPr lang="en-US" sz="1500" dirty="0">
                <a:solidFill>
                  <a:srgbClr val="002C47"/>
                </a:solidFill>
                <a:latin typeface="Poppins"/>
                <a:ea typeface="Poppins"/>
                <a:cs typeface="Poppins"/>
                <a:sym typeface="Poppins"/>
              </a:rPr>
              <a:t>. Ein </a:t>
            </a:r>
            <a:r>
              <a:rPr lang="en-US" sz="1500" dirty="0" err="1">
                <a:solidFill>
                  <a:srgbClr val="002C47"/>
                </a:solidFill>
                <a:latin typeface="Poppins"/>
                <a:ea typeface="Poppins"/>
                <a:cs typeface="Poppins"/>
                <a:sym typeface="Poppins"/>
              </a:rPr>
              <a:t>erstes</a:t>
            </a:r>
            <a:r>
              <a:rPr lang="en-US" sz="1500" dirty="0">
                <a:solidFill>
                  <a:srgbClr val="002C47"/>
                </a:solidFill>
                <a:latin typeface="Poppins"/>
                <a:ea typeface="Poppins"/>
                <a:cs typeface="Poppins"/>
                <a:sym typeface="Poppins"/>
              </a:rPr>
              <a:t> Problem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dass</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Trainingsdaten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im</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Durchschnitt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etwa</a:t>
            </a:r>
            <a:r>
              <a:rPr lang="en-US" sz="1500" dirty="0">
                <a:solidFill>
                  <a:srgbClr val="002C47"/>
                </a:solidFill>
                <a:latin typeface="Poppins"/>
                <a:ea typeface="Poppins"/>
                <a:cs typeface="Poppins"/>
                <a:sym typeface="Poppins"/>
              </a:rPr>
              <a:t> 80 % </a:t>
            </a:r>
            <a:r>
              <a:rPr lang="en-US" sz="1500" dirty="0" err="1">
                <a:solidFill>
                  <a:srgbClr val="002C47"/>
                </a:solidFill>
                <a:latin typeface="Poppins"/>
                <a:ea typeface="Poppins"/>
                <a:cs typeface="Poppins"/>
                <a:sym typeface="Poppins"/>
              </a:rPr>
              <a:t>hellhäutige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Personen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enthalten</a:t>
            </a:r>
            <a:r>
              <a:rPr lang="en-US" sz="1500" dirty="0">
                <a:solidFill>
                  <a:srgbClr val="002C47"/>
                </a:solidFill>
                <a:latin typeface="Poppins"/>
                <a:ea typeface="Poppins"/>
                <a:cs typeface="Poppins"/>
                <a:sym typeface="Poppins"/>
              </a:rPr>
              <a:t>. Sie </a:t>
            </a:r>
            <a:r>
              <a:rPr lang="en-US" sz="1500" dirty="0" err="1">
                <a:solidFill>
                  <a:srgbClr val="002C47"/>
                </a:solidFill>
                <a:latin typeface="Poppins"/>
                <a:ea typeface="Poppins"/>
                <a:cs typeface="Poppins"/>
                <a:sym typeface="Poppins"/>
              </a:rPr>
              <a:t>stellen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außerdem</a:t>
            </a:r>
            <a:r>
              <a:rPr lang="en-US" sz="1500" dirty="0">
                <a:solidFill>
                  <a:srgbClr val="002C47"/>
                </a:solidFill>
                <a:latin typeface="Poppins"/>
                <a:ea typeface="Poppins"/>
                <a:cs typeface="Poppins"/>
                <a:sym typeface="Poppins"/>
              </a:rPr>
              <a:t> fest, </a:t>
            </a:r>
            <a:r>
              <a:rPr lang="en-US" sz="1500" dirty="0" err="1">
                <a:solidFill>
                  <a:srgbClr val="002C47"/>
                </a:solidFill>
                <a:latin typeface="Poppins"/>
                <a:ea typeface="Poppins"/>
                <a:cs typeface="Poppins"/>
                <a:sym typeface="Poppins"/>
              </a:rPr>
              <a:t>dass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diese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kommerziellen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Geschlechtsklassifizierungssysteme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Fehlerquoten</a:t>
            </a:r>
            <a:r>
              <a:rPr lang="en-US" sz="1500" dirty="0">
                <a:solidFill>
                  <a:srgbClr val="002C47"/>
                </a:solidFill>
                <a:latin typeface="Poppins"/>
                <a:ea typeface="Poppins"/>
                <a:cs typeface="Poppins"/>
                <a:sym typeface="Poppins"/>
              </a:rPr>
              <a:t> von bis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34,7 % für </a:t>
            </a:r>
            <a:r>
              <a:rPr lang="en-US" sz="1500" dirty="0" err="1">
                <a:solidFill>
                  <a:srgbClr val="002C47"/>
                </a:solidFill>
                <a:latin typeface="Poppins"/>
                <a:ea typeface="Poppins"/>
                <a:cs typeface="Poppins"/>
                <a:sym typeface="Poppins"/>
              </a:rPr>
              <a:t>dunkelhäutige</a:t>
            </a:r>
            <a:r>
              <a:rPr lang="en-US" sz="1500" dirty="0">
                <a:solidFill>
                  <a:srgbClr val="002C47"/>
                </a:solidFill>
                <a:latin typeface="Poppins"/>
                <a:ea typeface="Poppins"/>
                <a:cs typeface="Poppins"/>
                <a:sym typeface="Poppins"/>
              </a:rPr>
              <a:t> Frauen </a:t>
            </a:r>
            <a:r>
              <a:rPr lang="en-US" sz="1500" dirty="0" err="1">
                <a:solidFill>
                  <a:srgbClr val="002C47"/>
                </a:solidFill>
                <a:latin typeface="Poppins"/>
                <a:ea typeface="Poppins"/>
                <a:cs typeface="Poppins"/>
                <a:sym typeface="Poppins"/>
              </a:rPr>
              <a:t>aufweisen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während</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Fehlerquote</a:t>
            </a:r>
            <a:r>
              <a:rPr lang="en-US" sz="1500" dirty="0">
                <a:solidFill>
                  <a:srgbClr val="002C47"/>
                </a:solidFill>
                <a:latin typeface="Poppins"/>
                <a:ea typeface="Poppins"/>
                <a:cs typeface="Poppins"/>
                <a:sym typeface="Poppins"/>
              </a:rPr>
              <a:t> für </a:t>
            </a:r>
            <a:r>
              <a:rPr lang="en-US" sz="1500" dirty="0" err="1">
                <a:solidFill>
                  <a:srgbClr val="002C47"/>
                </a:solidFill>
                <a:latin typeface="Poppins"/>
                <a:ea typeface="Poppins"/>
                <a:cs typeface="Poppins"/>
                <a:sym typeface="Poppins"/>
              </a:rPr>
              <a:t>hellhäutige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Männer</a:t>
            </a:r>
            <a:r>
              <a:rPr lang="en-US" sz="1500" dirty="0">
                <a:solidFill>
                  <a:srgbClr val="002C47"/>
                </a:solidFill>
                <a:latin typeface="Poppins"/>
                <a:ea typeface="Poppins"/>
                <a:cs typeface="Poppins"/>
                <a:sym typeface="Poppins"/>
              </a:rPr>
              <a:t> 0,8 % </a:t>
            </a:r>
            <a:r>
              <a:rPr lang="en-US" sz="1500" dirty="0" err="1">
                <a:solidFill>
                  <a:srgbClr val="002C47"/>
                </a:solidFill>
                <a:latin typeface="Poppins"/>
                <a:ea typeface="Poppins"/>
                <a:cs typeface="Poppins"/>
                <a:sym typeface="Poppins"/>
              </a:rPr>
              <a:t>beträgt</a:t>
            </a:r>
            <a:r>
              <a:rPr lang="en-US" sz="1500" dirty="0">
                <a:solidFill>
                  <a:srgbClr val="002C47"/>
                </a:solidFill>
                <a:latin typeface="Poppins"/>
                <a:ea typeface="Poppins"/>
                <a:cs typeface="Poppins"/>
                <a:sym typeface="Poppins"/>
              </a:rPr>
              <a:t>. </a:t>
            </a:r>
          </a:p>
          <a:p>
            <a:pPr algn="just">
              <a:lnSpc>
                <a:spcPts val="1709"/>
              </a:lnSpc>
            </a:pPr>
            <a:endParaRPr lang="en-US" sz="1500" dirty="0">
              <a:solidFill>
                <a:srgbClr val="002C47"/>
              </a:solidFill>
              <a:latin typeface="Poppins"/>
              <a:ea typeface="Poppins"/>
              <a:cs typeface="Poppins"/>
              <a:sym typeface="Poppins"/>
            </a:endParaRPr>
          </a:p>
          <a:p>
            <a:pPr algn="just">
              <a:lnSpc>
                <a:spcPts val="1709"/>
              </a:lnSpc>
            </a:pPr>
            <a:r>
              <a:rPr lang="en-US" sz="1500" dirty="0">
                <a:solidFill>
                  <a:srgbClr val="002C47"/>
                </a:solidFill>
                <a:latin typeface="Poppins"/>
                <a:ea typeface="Poppins"/>
                <a:cs typeface="Poppins"/>
                <a:sym typeface="Poppins"/>
              </a:rPr>
              <a:t>Bender et al. (2021) </a:t>
            </a:r>
            <a:r>
              <a:rPr lang="en-US" sz="1500" dirty="0" err="1">
                <a:solidFill>
                  <a:srgbClr val="002C47"/>
                </a:solidFill>
                <a:latin typeface="Poppins"/>
                <a:ea typeface="Poppins"/>
                <a:cs typeface="Poppins"/>
                <a:sym typeface="Poppins"/>
              </a:rPr>
              <a:t>zeigen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dass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große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Sprachmodelle</a:t>
            </a:r>
            <a:r>
              <a:rPr lang="en-US" sz="1500" dirty="0">
                <a:solidFill>
                  <a:srgbClr val="002C47"/>
                </a:solidFill>
                <a:latin typeface="Poppins"/>
                <a:ea typeface="Poppins"/>
                <a:cs typeface="Poppins"/>
                <a:sym typeface="Poppins"/>
              </a:rPr>
              <a:t> in </a:t>
            </a:r>
            <a:r>
              <a:rPr lang="en-US" sz="1500" dirty="0" err="1">
                <a:solidFill>
                  <a:srgbClr val="002C47"/>
                </a:solidFill>
                <a:latin typeface="Poppins"/>
                <a:ea typeface="Poppins"/>
                <a:cs typeface="Poppins"/>
                <a:sym typeface="Poppins"/>
              </a:rPr>
              <a:t>ihren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Ergebnissen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nicht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unbedingt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vielfältig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sind</a:t>
            </a:r>
            <a:r>
              <a:rPr lang="en-US" sz="1500" dirty="0">
                <a:solidFill>
                  <a:srgbClr val="002C47"/>
                </a:solidFill>
                <a:latin typeface="Poppins"/>
                <a:ea typeface="Poppins"/>
                <a:cs typeface="Poppins"/>
                <a:sym typeface="Poppins"/>
              </a:rPr>
              <a:t>. Das hat </a:t>
            </a:r>
            <a:r>
              <a:rPr lang="en-US" sz="1500" dirty="0" err="1">
                <a:solidFill>
                  <a:srgbClr val="002C47"/>
                </a:solidFill>
                <a:latin typeface="Poppins"/>
                <a:ea typeface="Poppins"/>
                <a:cs typeface="Poppins"/>
                <a:sym typeface="Poppins"/>
              </a:rPr>
              <a:t>unter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anderem</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den </a:t>
            </a:r>
            <a:r>
              <a:rPr lang="en-US" sz="1500" dirty="0" err="1">
                <a:solidFill>
                  <a:srgbClr val="002C47"/>
                </a:solidFill>
                <a:latin typeface="Poppins"/>
                <a:ea typeface="Poppins"/>
                <a:cs typeface="Poppins"/>
                <a:sym typeface="Poppins"/>
              </a:rPr>
              <a:t>Personen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tun, die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den </a:t>
            </a:r>
            <a:r>
              <a:rPr lang="en-US" sz="1500" dirty="0" err="1">
                <a:solidFill>
                  <a:srgbClr val="002C47"/>
                </a:solidFill>
                <a:latin typeface="Poppins"/>
                <a:ea typeface="Poppins"/>
                <a:cs typeface="Poppins"/>
                <a:sym typeface="Poppins"/>
              </a:rPr>
              <a:t>Inhalten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im</a:t>
            </a:r>
            <a:r>
              <a:rPr lang="en-US" sz="1500" dirty="0">
                <a:solidFill>
                  <a:srgbClr val="002C47"/>
                </a:solidFill>
                <a:latin typeface="Poppins"/>
                <a:ea typeface="Poppins"/>
                <a:cs typeface="Poppins"/>
                <a:sym typeface="Poppins"/>
              </a:rPr>
              <a:t> Internet </a:t>
            </a:r>
            <a:r>
              <a:rPr lang="en-US" sz="1500" dirty="0" err="1">
                <a:solidFill>
                  <a:srgbClr val="002C47"/>
                </a:solidFill>
                <a:latin typeface="Poppins"/>
                <a:ea typeface="Poppins"/>
                <a:cs typeface="Poppins"/>
                <a:sym typeface="Poppins"/>
              </a:rPr>
              <a:t>beitragen</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Übersetzung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mithilfe</a:t>
            </a:r>
            <a:r>
              <a:rPr lang="en-US" sz="1500" dirty="0">
                <a:solidFill>
                  <a:srgbClr val="002C47"/>
                </a:solidFill>
                <a:latin typeface="Poppins"/>
                <a:ea typeface="Poppins"/>
                <a:cs typeface="Poppins"/>
                <a:sym typeface="Poppins"/>
              </a:rPr>
              <a:t> von KI-</a:t>
            </a:r>
            <a:r>
              <a:rPr lang="en-US" sz="1500" dirty="0" err="1">
                <a:solidFill>
                  <a:srgbClr val="002C47"/>
                </a:solidFill>
                <a:latin typeface="Poppins"/>
                <a:ea typeface="Poppins"/>
                <a:cs typeface="Poppins"/>
                <a:sym typeface="Poppins"/>
              </a:rPr>
              <a:t>Systemen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spiegelt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Ungleichheiten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Vorurteile</a:t>
            </a:r>
            <a:r>
              <a:rPr lang="en-US" sz="1500" dirty="0">
                <a:solidFill>
                  <a:srgbClr val="002C47"/>
                </a:solidFill>
                <a:latin typeface="Poppins"/>
                <a:ea typeface="Poppins"/>
                <a:cs typeface="Poppins"/>
                <a:sym typeface="Poppins"/>
              </a:rPr>
              <a:t> in der Gesellschaft wider. </a:t>
            </a:r>
          </a:p>
          <a:p>
            <a:pPr algn="just">
              <a:lnSpc>
                <a:spcPts val="1709"/>
              </a:lnSpc>
            </a:pPr>
            <a:endParaRPr lang="en-US" sz="1500" dirty="0">
              <a:solidFill>
                <a:srgbClr val="002C47"/>
              </a:solidFill>
              <a:latin typeface="Poppins"/>
              <a:ea typeface="Poppins"/>
              <a:cs typeface="Poppins"/>
              <a:sym typeface="Poppins"/>
            </a:endParaRPr>
          </a:p>
          <a:p>
            <a:pPr algn="just">
              <a:lnSpc>
                <a:spcPts val="1709"/>
              </a:lnSpc>
              <a:spcBef>
                <a:spcPct val="0"/>
              </a:spcBef>
            </a:pPr>
            <a:r>
              <a:rPr lang="en-US" sz="1500" dirty="0">
                <a:solidFill>
                  <a:srgbClr val="002C47"/>
                </a:solidFill>
                <a:latin typeface="Poppins"/>
                <a:ea typeface="Poppins"/>
                <a:cs typeface="Poppins"/>
                <a:sym typeface="Poppins"/>
              </a:rPr>
              <a:t>Die </a:t>
            </a:r>
            <a:r>
              <a:rPr lang="en-US" sz="1500" dirty="0" err="1">
                <a:solidFill>
                  <a:srgbClr val="002C47"/>
                </a:solidFill>
                <a:latin typeface="Poppins"/>
                <a:ea typeface="Poppins"/>
                <a:cs typeface="Poppins"/>
                <a:sym typeface="Poppins"/>
              </a:rPr>
              <a:t>nachstehende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Tabelle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zeigt</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Grenzen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geschlechtsspezifischen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Verzerrungen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bei</a:t>
            </a:r>
            <a:r>
              <a:rPr lang="en-US" sz="1500" dirty="0">
                <a:solidFill>
                  <a:srgbClr val="002C47"/>
                </a:solidFill>
                <a:latin typeface="Poppins"/>
                <a:ea typeface="Poppins"/>
                <a:cs typeface="Poppins"/>
                <a:sym typeface="Poppins"/>
              </a:rPr>
              <a:t> der </a:t>
            </a:r>
            <a:r>
              <a:rPr lang="en-US" sz="1500" dirty="0" err="1">
                <a:solidFill>
                  <a:srgbClr val="002C47"/>
                </a:solidFill>
                <a:latin typeface="Poppins"/>
                <a:ea typeface="Poppins"/>
                <a:cs typeface="Poppins"/>
                <a:sym typeface="Poppins"/>
              </a:rPr>
              <a:t>automatischen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Übersetzung</a:t>
            </a:r>
            <a:r>
              <a:rPr lang="en-US" sz="1500" dirty="0">
                <a:solidFill>
                  <a:srgbClr val="002C47"/>
                </a:solidFill>
                <a:latin typeface="Poppins"/>
                <a:ea typeface="Poppins"/>
                <a:cs typeface="Poppins"/>
                <a:sym typeface="Poppins"/>
              </a:rPr>
              <a:t>. Es </a:t>
            </a:r>
            <a:r>
              <a:rPr lang="en-US" sz="1500" dirty="0" err="1">
                <a:solidFill>
                  <a:srgbClr val="002C47"/>
                </a:solidFill>
                <a:latin typeface="Poppins"/>
                <a:ea typeface="Poppins"/>
                <a:cs typeface="Poppins"/>
                <a:sym typeface="Poppins"/>
              </a:rPr>
              <a:t>besteht</a:t>
            </a:r>
            <a:r>
              <a:rPr lang="en-US" sz="1500" dirty="0">
                <a:solidFill>
                  <a:srgbClr val="002C47"/>
                </a:solidFill>
                <a:latin typeface="Poppins"/>
                <a:ea typeface="Poppins"/>
                <a:cs typeface="Poppins"/>
                <a:sym typeface="Poppins"/>
              </a:rPr>
              <a:t> die Tendenz, </a:t>
            </a:r>
            <a:r>
              <a:rPr lang="en-US" sz="1500" dirty="0" err="1">
                <a:solidFill>
                  <a:srgbClr val="002C47"/>
                </a:solidFill>
                <a:latin typeface="Poppins"/>
                <a:ea typeface="Poppins"/>
                <a:cs typeface="Poppins"/>
                <a:sym typeface="Poppins"/>
              </a:rPr>
              <a:t>besser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bezahlte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Arbeitsplätze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Männern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Pflegeberufe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Frauen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identifizieren</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folgenden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Sätze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sind</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ungarisch</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malaiisch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Obwohl</a:t>
            </a:r>
            <a:r>
              <a:rPr lang="en-US" sz="1500" dirty="0">
                <a:solidFill>
                  <a:srgbClr val="002C47"/>
                </a:solidFill>
                <a:latin typeface="Poppins"/>
                <a:ea typeface="Poppins"/>
                <a:cs typeface="Poppins"/>
                <a:sym typeface="Poppins"/>
              </a:rPr>
              <a:t> es in den </a:t>
            </a:r>
            <a:r>
              <a:rPr lang="en-US" sz="1500" dirty="0" err="1">
                <a:solidFill>
                  <a:srgbClr val="002C47"/>
                </a:solidFill>
                <a:latin typeface="Poppins"/>
                <a:ea typeface="Poppins"/>
                <a:cs typeface="Poppins"/>
                <a:sym typeface="Poppins"/>
              </a:rPr>
              <a:t>Sätzen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keinen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Hinweis</a:t>
            </a:r>
            <a:r>
              <a:rPr lang="en-US" sz="1500" dirty="0">
                <a:solidFill>
                  <a:srgbClr val="002C47"/>
                </a:solidFill>
                <a:latin typeface="Poppins"/>
                <a:ea typeface="Poppins"/>
                <a:cs typeface="Poppins"/>
                <a:sym typeface="Poppins"/>
              </a:rPr>
              <a:t> auf das </a:t>
            </a:r>
            <a:r>
              <a:rPr lang="en-US" sz="1500" dirty="0" err="1">
                <a:solidFill>
                  <a:srgbClr val="002C47"/>
                </a:solidFill>
                <a:latin typeface="Poppins"/>
                <a:ea typeface="Poppins"/>
                <a:cs typeface="Poppins"/>
                <a:sym typeface="Poppins"/>
              </a:rPr>
              <a:t>Geschlecht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gibt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identifiziert</a:t>
            </a:r>
            <a:r>
              <a:rPr lang="en-US" sz="1500" dirty="0">
                <a:solidFill>
                  <a:srgbClr val="002C47"/>
                </a:solidFill>
                <a:latin typeface="Poppins"/>
                <a:ea typeface="Poppins"/>
                <a:cs typeface="Poppins"/>
                <a:sym typeface="Poppins"/>
              </a:rPr>
              <a:t> die </a:t>
            </a:r>
            <a:r>
              <a:rPr lang="en-US" sz="1500" dirty="0" err="1">
                <a:solidFill>
                  <a:srgbClr val="002C47"/>
                </a:solidFill>
                <a:latin typeface="Poppins"/>
                <a:ea typeface="Poppins"/>
                <a:cs typeface="Poppins"/>
                <a:sym typeface="Poppins"/>
              </a:rPr>
              <a:t>automatische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Übersetzung</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Männer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Managern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Intelligenz</a:t>
            </a:r>
            <a:r>
              <a:rPr lang="en-US" sz="1500" dirty="0">
                <a:solidFill>
                  <a:srgbClr val="002C47"/>
                </a:solidFill>
                <a:latin typeface="Poppins"/>
                <a:ea typeface="Poppins"/>
                <a:cs typeface="Poppins"/>
                <a:sym typeface="Poppins"/>
              </a:rPr>
              <a:t> und Frauen </a:t>
            </a:r>
            <a:r>
              <a:rPr lang="en-US" sz="1500" dirty="0" err="1">
                <a:solidFill>
                  <a:srgbClr val="002C47"/>
                </a:solidFill>
                <a:latin typeface="Poppins"/>
                <a:ea typeface="Poppins"/>
                <a:cs typeface="Poppins"/>
                <a:sym typeface="Poppins"/>
              </a:rPr>
              <a:t>mit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pflegenden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Berufen</a:t>
            </a:r>
            <a:r>
              <a:rPr lang="en-US" sz="1500" dirty="0">
                <a:solidFill>
                  <a:srgbClr val="002C47"/>
                </a:solidFill>
                <a:latin typeface="Poppins"/>
                <a:ea typeface="Poppins"/>
                <a:cs typeface="Poppins"/>
                <a:sym typeface="Poppins"/>
              </a:rPr>
              <a:t> und </a:t>
            </a:r>
            <a:r>
              <a:rPr lang="en-US" sz="1500" dirty="0" err="1">
                <a:solidFill>
                  <a:srgbClr val="002C47"/>
                </a:solidFill>
                <a:latin typeface="Poppins"/>
                <a:ea typeface="Poppins"/>
                <a:cs typeface="Poppins"/>
                <a:sym typeface="Poppins"/>
              </a:rPr>
              <a:t>Schönheit</a:t>
            </a:r>
            <a:r>
              <a:rPr lang="en-US" sz="1500" dirty="0">
                <a:solidFill>
                  <a:srgbClr val="002C47"/>
                </a:solidFill>
                <a:latin typeface="Poppins"/>
                <a:ea typeface="Poppins"/>
                <a:cs typeface="Poppins"/>
                <a:sym typeface="Poppins"/>
              </a:rPr>
              <a:t>. Die Argumentation des KI-Systems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leicht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nachvollziehbar</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aber</a:t>
            </a:r>
            <a:r>
              <a:rPr lang="en-US" sz="1500" dirty="0">
                <a:solidFill>
                  <a:srgbClr val="002C47"/>
                </a:solidFill>
                <a:latin typeface="Poppins"/>
                <a:ea typeface="Poppins"/>
                <a:cs typeface="Poppins"/>
                <a:sym typeface="Poppins"/>
              </a:rPr>
              <a:t> es </a:t>
            </a:r>
            <a:r>
              <a:rPr lang="en-US" sz="1500" dirty="0" err="1">
                <a:solidFill>
                  <a:srgbClr val="002C47"/>
                </a:solidFill>
                <a:latin typeface="Poppins"/>
                <a:ea typeface="Poppins"/>
                <a:cs typeface="Poppins"/>
                <a:sym typeface="Poppins"/>
              </a:rPr>
              <a:t>ist</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auch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offensichtlich</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dass</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diese</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Übersetzungen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dazu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beitragen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Stereotypen</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zu</a:t>
            </a:r>
            <a:r>
              <a:rPr lang="en-US" sz="1500" dirty="0">
                <a:solidFill>
                  <a:srgbClr val="002C47"/>
                </a:solidFill>
                <a:latin typeface="Poppins"/>
                <a:ea typeface="Poppins"/>
                <a:cs typeface="Poppins"/>
                <a:sym typeface="Poppins"/>
              </a:rPr>
              <a:t> </a:t>
            </a:r>
            <a:r>
              <a:rPr lang="en-US" sz="1500" dirty="0" err="1">
                <a:solidFill>
                  <a:srgbClr val="002C47"/>
                </a:solidFill>
                <a:latin typeface="Poppins"/>
                <a:ea typeface="Poppins"/>
                <a:cs typeface="Poppins"/>
                <a:sym typeface="Poppins"/>
              </a:rPr>
              <a:t>erhalten</a:t>
            </a:r>
            <a:r>
              <a:rPr lang="en-US" sz="1500" dirty="0">
                <a:solidFill>
                  <a:srgbClr val="002C47"/>
                </a:solidFill>
                <a:latin typeface="Poppins"/>
                <a:ea typeface="Poppins"/>
                <a:cs typeface="Poppins"/>
                <a:sym typeface="Poppins"/>
              </a:rPr>
              <a:t>. </a:t>
            </a:r>
          </a:p>
        </p:txBody>
      </p:sp>
      <p:sp>
        <p:nvSpPr>
          <p:cNvPr id="16" name="TextBox 16"/>
          <p:cNvSpPr txBox="1"/>
          <p:nvPr/>
        </p:nvSpPr>
        <p:spPr>
          <a:xfrm>
            <a:off x="586537" y="9529557"/>
            <a:ext cx="3737521" cy="626745"/>
          </a:xfrm>
          <a:prstGeom prst="rect">
            <a:avLst/>
          </a:prstGeom>
        </p:spPr>
        <p:txBody>
          <a:bodyPr lIns="0" tIns="0" rIns="0" bIns="0" rtlCol="0" anchor="t">
            <a:spAutoFit/>
          </a:bodyPr>
          <a:lstStyle/>
          <a:p>
            <a:pPr algn="l">
              <a:lnSpc>
                <a:spcPts val="1679"/>
              </a:lnSpc>
            </a:pPr>
            <a:r>
              <a:rPr lang="en-US" sz="1200">
                <a:solidFill>
                  <a:srgbClr val="002C47"/>
                </a:solidFill>
                <a:latin typeface="Poppins"/>
                <a:ea typeface="Poppins"/>
                <a:cs typeface="Poppins"/>
                <a:sym typeface="Poppins"/>
              </a:rPr>
              <a:t>Tabelle 7: Übersetzung von geschlechtsneutralen Sätzen </a:t>
            </a:r>
          </a:p>
          <a:p>
            <a:pPr algn="l">
              <a:lnSpc>
                <a:spcPts val="1679"/>
              </a:lnSpc>
            </a:pPr>
            <a:r>
              <a:rPr lang="en-US" sz="1200">
                <a:solidFill>
                  <a:srgbClr val="002C47"/>
                </a:solidFill>
                <a:latin typeface="Poppins"/>
                <a:ea typeface="Poppins"/>
                <a:cs typeface="Poppins"/>
                <a:sym typeface="Poppins"/>
              </a:rPr>
              <a:t>Quelle: Spiess-Knafl (2022) </a:t>
            </a:r>
          </a:p>
          <a:p>
            <a:pPr algn="l">
              <a:lnSpc>
                <a:spcPts val="1679"/>
              </a:lnSpc>
              <a:spcBef>
                <a:spcPct val="0"/>
              </a:spcBef>
            </a:pPr>
            <a:endParaRPr lang="en-US" sz="1200">
              <a:solidFill>
                <a:srgbClr val="002C47"/>
              </a:solidFill>
              <a:latin typeface="Poppins"/>
              <a:ea typeface="Poppins"/>
              <a:cs typeface="Poppins"/>
              <a:sym typeface="Poppins"/>
            </a:endParaRPr>
          </a:p>
        </p:txBody>
      </p:sp>
      <p:sp>
        <p:nvSpPr>
          <p:cNvPr id="17" name="TextBox 17"/>
          <p:cNvSpPr txBox="1"/>
          <p:nvPr/>
        </p:nvSpPr>
        <p:spPr>
          <a:xfrm>
            <a:off x="9879539" y="1363244"/>
            <a:ext cx="6864108" cy="1962076"/>
          </a:xfrm>
          <a:prstGeom prst="rect">
            <a:avLst/>
          </a:prstGeom>
        </p:spPr>
        <p:txBody>
          <a:bodyPr lIns="0" tIns="0" rIns="0" bIns="0" rtlCol="0" anchor="t">
            <a:spAutoFit/>
          </a:bodyPr>
          <a:lstStyle/>
          <a:p>
            <a:pPr marL="0" lvl="0" indent="0" algn="just">
              <a:lnSpc>
                <a:spcPts val="1709"/>
              </a:lnSpc>
              <a:spcBef>
                <a:spcPct val="0"/>
              </a:spcBef>
            </a:pPr>
            <a:r>
              <a:rPr lang="en-US" sz="1500" u="none" strike="noStrike" dirty="0">
                <a:solidFill>
                  <a:srgbClr val="002C47"/>
                </a:solidFill>
                <a:latin typeface="Poppins"/>
                <a:ea typeface="Poppins"/>
                <a:cs typeface="Poppins"/>
                <a:sym typeface="Poppins"/>
              </a:rPr>
              <a:t>Auch </a:t>
            </a:r>
            <a:r>
              <a:rPr lang="en-US" sz="1500" u="none" strike="noStrike" dirty="0" err="1">
                <a:solidFill>
                  <a:srgbClr val="002C47"/>
                </a:solidFill>
                <a:latin typeface="Poppins"/>
                <a:ea typeface="Poppins"/>
                <a:cs typeface="Poppins"/>
                <a:sym typeface="Poppins"/>
              </a:rPr>
              <a:t>Fehlklassifizierungen</a:t>
            </a:r>
            <a:r>
              <a:rPr lang="en-US" sz="1500" u="none" strike="noStrike" dirty="0">
                <a:solidFill>
                  <a:srgbClr val="002C47"/>
                </a:solidFill>
                <a:latin typeface="Poppins"/>
                <a:ea typeface="Poppins"/>
                <a:cs typeface="Poppins"/>
                <a:sym typeface="Poppins"/>
              </a:rPr>
              <a:t> und Fehler </a:t>
            </a:r>
            <a:r>
              <a:rPr lang="en-US" sz="1500" u="none" strike="noStrike" dirty="0" err="1">
                <a:solidFill>
                  <a:srgbClr val="002C47"/>
                </a:solidFill>
                <a:latin typeface="Poppins"/>
                <a:ea typeface="Poppins"/>
                <a:cs typeface="Poppins"/>
                <a:sym typeface="Poppins"/>
              </a:rPr>
              <a:t>sind</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häufig</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zu</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finden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Im</a:t>
            </a:r>
            <a:r>
              <a:rPr lang="en-US" sz="1500" u="none" strike="noStrike" dirty="0">
                <a:solidFill>
                  <a:srgbClr val="002C47"/>
                </a:solidFill>
                <a:latin typeface="Poppins"/>
                <a:ea typeface="Poppins"/>
                <a:cs typeface="Poppins"/>
                <a:sym typeface="Poppins"/>
              </a:rPr>
              <a:t> Jahr 2015 </a:t>
            </a:r>
            <a:r>
              <a:rPr lang="en-US" sz="1500" u="none" strike="noStrike" dirty="0" err="1">
                <a:solidFill>
                  <a:srgbClr val="002C47"/>
                </a:solidFill>
                <a:latin typeface="Poppins"/>
                <a:ea typeface="Poppins"/>
                <a:cs typeface="Poppins"/>
                <a:sym typeface="Poppins"/>
              </a:rPr>
              <a:t>twitterte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ein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schwarzer</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Softwareentwickler</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dass</a:t>
            </a:r>
            <a:r>
              <a:rPr lang="en-US" sz="1500" u="none" strike="noStrike" dirty="0">
                <a:solidFill>
                  <a:srgbClr val="002C47"/>
                </a:solidFill>
                <a:latin typeface="Poppins"/>
                <a:ea typeface="Poppins"/>
                <a:cs typeface="Poppins"/>
                <a:sym typeface="Poppins"/>
              </a:rPr>
              <a:t> die </a:t>
            </a:r>
            <a:r>
              <a:rPr lang="en-US" sz="1500" u="none" strike="noStrike" dirty="0" err="1">
                <a:solidFill>
                  <a:srgbClr val="002C47"/>
                </a:solidFill>
                <a:latin typeface="Poppins"/>
                <a:ea typeface="Poppins"/>
                <a:cs typeface="Poppins"/>
                <a:sym typeface="Poppins"/>
              </a:rPr>
              <a:t>Bilderkennungssoftware</a:t>
            </a:r>
            <a:r>
              <a:rPr lang="en-US" sz="1500" u="none" strike="noStrike" dirty="0">
                <a:solidFill>
                  <a:srgbClr val="002C47"/>
                </a:solidFill>
                <a:latin typeface="Poppins"/>
                <a:ea typeface="Poppins"/>
                <a:cs typeface="Poppins"/>
                <a:sym typeface="Poppins"/>
              </a:rPr>
              <a:t> von Google </a:t>
            </a:r>
            <a:r>
              <a:rPr lang="en-US" sz="1500" u="none" strike="noStrike" dirty="0" err="1">
                <a:solidFill>
                  <a:srgbClr val="002C47"/>
                </a:solidFill>
                <a:latin typeface="Poppins"/>
                <a:ea typeface="Poppins"/>
                <a:cs typeface="Poppins"/>
                <a:sym typeface="Poppins"/>
              </a:rPr>
              <a:t>ihn</a:t>
            </a:r>
            <a:r>
              <a:rPr lang="en-US" sz="1500" u="none" strike="noStrike" dirty="0">
                <a:solidFill>
                  <a:srgbClr val="002C47"/>
                </a:solidFill>
                <a:latin typeface="Poppins"/>
                <a:ea typeface="Poppins"/>
                <a:cs typeface="Poppins"/>
                <a:sym typeface="Poppins"/>
              </a:rPr>
              <a:t> und </a:t>
            </a:r>
            <a:r>
              <a:rPr lang="en-US" sz="1500" u="none" strike="noStrike" dirty="0" err="1">
                <a:solidFill>
                  <a:srgbClr val="002C47"/>
                </a:solidFill>
                <a:latin typeface="Poppins"/>
                <a:ea typeface="Poppins"/>
                <a:cs typeface="Poppins"/>
                <a:sym typeface="Poppins"/>
              </a:rPr>
              <a:t>eine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schwarze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Freundin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fälschlicherweise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als</a:t>
            </a:r>
            <a:r>
              <a:rPr lang="en-US" sz="1500" u="none" strike="noStrike" dirty="0">
                <a:solidFill>
                  <a:srgbClr val="002C47"/>
                </a:solidFill>
                <a:latin typeface="Poppins"/>
                <a:ea typeface="Poppins"/>
                <a:cs typeface="Poppins"/>
                <a:sym typeface="Poppins"/>
              </a:rPr>
              <a:t> Gorillas </a:t>
            </a:r>
            <a:r>
              <a:rPr lang="en-US" sz="1500" u="none" strike="noStrike" dirty="0" err="1">
                <a:solidFill>
                  <a:srgbClr val="002C47"/>
                </a:solidFill>
                <a:latin typeface="Poppins"/>
                <a:ea typeface="Poppins"/>
                <a:cs typeface="Poppins"/>
                <a:sym typeface="Poppins"/>
              </a:rPr>
              <a:t>einstufte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Verständlicherweise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verursachte</a:t>
            </a:r>
            <a:r>
              <a:rPr lang="en-US" sz="1500" u="none" strike="noStrike" dirty="0">
                <a:solidFill>
                  <a:srgbClr val="002C47"/>
                </a:solidFill>
                <a:latin typeface="Poppins"/>
                <a:ea typeface="Poppins"/>
                <a:cs typeface="Poppins"/>
                <a:sym typeface="Poppins"/>
              </a:rPr>
              <a:t> der Tweet </a:t>
            </a:r>
            <a:r>
              <a:rPr lang="en-US" sz="1500" u="none" strike="noStrike" dirty="0" err="1">
                <a:solidFill>
                  <a:srgbClr val="002C47"/>
                </a:solidFill>
                <a:latin typeface="Poppins"/>
                <a:ea typeface="Poppins"/>
                <a:cs typeface="Poppins"/>
                <a:sym typeface="Poppins"/>
              </a:rPr>
              <a:t>ein</a:t>
            </a:r>
            <a:r>
              <a:rPr lang="en-US" sz="1500" u="none" strike="noStrike" dirty="0">
                <a:solidFill>
                  <a:srgbClr val="002C47"/>
                </a:solidFill>
                <a:latin typeface="Poppins"/>
                <a:ea typeface="Poppins"/>
                <a:cs typeface="Poppins"/>
                <a:sym typeface="Poppins"/>
              </a:rPr>
              <a:t> PR-</a:t>
            </a:r>
            <a:r>
              <a:rPr lang="en-US" sz="1500" u="none" strike="noStrike" dirty="0" err="1">
                <a:solidFill>
                  <a:srgbClr val="002C47"/>
                </a:solidFill>
                <a:latin typeface="Poppins"/>
                <a:ea typeface="Poppins"/>
                <a:cs typeface="Poppins"/>
                <a:sym typeface="Poppins"/>
              </a:rPr>
              <a:t>Desaster</a:t>
            </a:r>
            <a:r>
              <a:rPr lang="en-US" sz="1500" u="none" strike="noStrike" dirty="0">
                <a:solidFill>
                  <a:srgbClr val="002C47"/>
                </a:solidFill>
                <a:latin typeface="Poppins"/>
                <a:ea typeface="Poppins"/>
                <a:cs typeface="Poppins"/>
                <a:sym typeface="Poppins"/>
              </a:rPr>
              <a:t> für Google, und das </a:t>
            </a:r>
            <a:r>
              <a:rPr lang="en-US" sz="1500" u="none" strike="noStrike" dirty="0" err="1">
                <a:solidFill>
                  <a:srgbClr val="002C47"/>
                </a:solidFill>
                <a:latin typeface="Poppins"/>
                <a:ea typeface="Poppins"/>
                <a:cs typeface="Poppins"/>
                <a:sym typeface="Poppins"/>
              </a:rPr>
              <a:t>Unternehmen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sperrte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seither</a:t>
            </a:r>
            <a:r>
              <a:rPr lang="en-US" sz="1500" u="none" strike="noStrike" dirty="0">
                <a:solidFill>
                  <a:srgbClr val="002C47"/>
                </a:solidFill>
                <a:latin typeface="Poppins"/>
                <a:ea typeface="Poppins"/>
                <a:cs typeface="Poppins"/>
                <a:sym typeface="Poppins"/>
              </a:rPr>
              <a:t> die </a:t>
            </a:r>
            <a:r>
              <a:rPr lang="en-US" sz="1500" u="none" strike="noStrike" dirty="0" err="1">
                <a:solidFill>
                  <a:srgbClr val="002C47"/>
                </a:solidFill>
                <a:latin typeface="Poppins"/>
                <a:ea typeface="Poppins"/>
                <a:cs typeface="Poppins"/>
                <a:sym typeface="Poppins"/>
              </a:rPr>
              <a:t>Bildersuche</a:t>
            </a:r>
            <a:r>
              <a:rPr lang="en-US" sz="1500" u="none" strike="noStrike" dirty="0">
                <a:solidFill>
                  <a:srgbClr val="002C47"/>
                </a:solidFill>
                <a:latin typeface="Poppins"/>
                <a:ea typeface="Poppins"/>
                <a:cs typeface="Poppins"/>
                <a:sym typeface="Poppins"/>
              </a:rPr>
              <a:t> für Gorillas, </a:t>
            </a:r>
            <a:r>
              <a:rPr lang="en-US" sz="1500" u="none" strike="noStrike" dirty="0" err="1">
                <a:solidFill>
                  <a:srgbClr val="002C47"/>
                </a:solidFill>
                <a:latin typeface="Poppins"/>
                <a:ea typeface="Poppins"/>
                <a:cs typeface="Poppins"/>
                <a:sym typeface="Poppins"/>
              </a:rPr>
              <a:t>Affen</a:t>
            </a:r>
            <a:r>
              <a:rPr lang="en-US" sz="1500" dirty="0">
                <a:solidFill>
                  <a:srgbClr val="002C47"/>
                </a:solidFill>
                <a:latin typeface="Poppins"/>
                <a:ea typeface="Poppins"/>
                <a:cs typeface="Poppins"/>
                <a:sym typeface="Poppins"/>
              </a:rPr>
              <a:t> </a:t>
            </a:r>
            <a:r>
              <a:rPr lang="en-US" sz="1500" u="none" strike="noStrike" dirty="0">
                <a:latin typeface="Poppins"/>
                <a:ea typeface="Poppins"/>
                <a:cs typeface="Poppins"/>
                <a:sym typeface="Poppins"/>
              </a:rPr>
              <a:t>und </a:t>
            </a:r>
            <a:r>
              <a:rPr lang="en-US" sz="1500" u="none" strike="noStrike" dirty="0" err="1">
                <a:latin typeface="Poppins"/>
                <a:ea typeface="Poppins"/>
                <a:cs typeface="Poppins"/>
                <a:sym typeface="Poppins"/>
              </a:rPr>
              <a:t>Schimpansen</a:t>
            </a:r>
            <a:r>
              <a:rPr lang="en-US" sz="1500" u="none" strike="noStrike" dirty="0">
                <a:latin typeface="Poppins"/>
                <a:ea typeface="Poppins"/>
                <a:cs typeface="Poppins"/>
                <a:sym typeface="Poppins"/>
              </a:rPr>
              <a:t>. </a:t>
            </a:r>
            <a:r>
              <a:rPr lang="en-US" sz="1500" u="none" strike="noStrike" dirty="0" err="1">
                <a:latin typeface="Poppins"/>
                <a:ea typeface="Poppins"/>
                <a:cs typeface="Poppins"/>
                <a:sym typeface="Poppins"/>
              </a:rPr>
              <a:t>Derselbe</a:t>
            </a:r>
            <a:r>
              <a:rPr lang="en-US" sz="1500" u="none" strike="noStrike" dirty="0">
                <a:latin typeface="Poppins"/>
                <a:ea typeface="Poppins"/>
                <a:cs typeface="Poppins"/>
                <a:sym typeface="Poppins"/>
              </a:rPr>
              <a:t> Fehler </a:t>
            </a:r>
            <a:r>
              <a:rPr lang="en-US" sz="1500" u="none" strike="noStrike" dirty="0" err="1">
                <a:latin typeface="Poppins"/>
                <a:ea typeface="Poppins"/>
                <a:cs typeface="Poppins"/>
                <a:sym typeface="Poppins"/>
              </a:rPr>
              <a:t>passierte</a:t>
            </a:r>
            <a:r>
              <a:rPr lang="en-US" sz="1500" u="none" strike="noStrike" dirty="0">
                <a:latin typeface="Poppins"/>
                <a:ea typeface="Poppins"/>
                <a:cs typeface="Poppins"/>
                <a:sym typeface="Poppins"/>
              </a:rPr>
              <a:t> Facebook </a:t>
            </a:r>
            <a:r>
              <a:rPr lang="en-US" sz="1500" u="none" strike="noStrike" dirty="0" err="1">
                <a:latin typeface="Poppins"/>
                <a:ea typeface="Poppins"/>
                <a:cs typeface="Poppins"/>
                <a:sym typeface="Poppins"/>
              </a:rPr>
              <a:t>im</a:t>
            </a:r>
            <a:r>
              <a:rPr lang="en-US" sz="1500" u="none" strike="noStrike" dirty="0">
                <a:latin typeface="Poppins"/>
                <a:ea typeface="Poppins"/>
                <a:cs typeface="Poppins"/>
                <a:sym typeface="Poppins"/>
              </a:rPr>
              <a:t> Jahr 2021. </a:t>
            </a:r>
            <a:r>
              <a:rPr lang="en-US" sz="1500" u="none" strike="noStrike" dirty="0" err="1">
                <a:latin typeface="Poppins"/>
                <a:ea typeface="Poppins"/>
                <a:cs typeface="Poppins"/>
                <a:sym typeface="Poppins"/>
              </a:rPr>
              <a:t>Nutzer</a:t>
            </a:r>
            <a:r>
              <a:rPr lang="en-US" sz="1500" u="none" strike="noStrike" dirty="0">
                <a:latin typeface="Poppins"/>
                <a:ea typeface="Poppins"/>
                <a:cs typeface="Poppins"/>
                <a:sym typeface="Poppins"/>
              </a:rPr>
              <a:t>, die </a:t>
            </a:r>
            <a:r>
              <a:rPr lang="en-US" sz="1500" u="none" strike="noStrike" dirty="0" err="1">
                <a:latin typeface="Poppins"/>
                <a:ea typeface="Poppins"/>
                <a:cs typeface="Poppins"/>
                <a:sym typeface="Poppins"/>
              </a:rPr>
              <a:t>sich</a:t>
            </a:r>
            <a:r>
              <a:rPr lang="en-US" sz="1500" u="none" strike="noStrike" dirty="0">
                <a:latin typeface="Poppins"/>
                <a:ea typeface="Poppins"/>
                <a:cs typeface="Poppins"/>
                <a:sym typeface="Poppins"/>
              </a:rPr>
              <a:t> </a:t>
            </a:r>
            <a:r>
              <a:rPr lang="en-US" sz="1500" u="none" strike="noStrike" dirty="0" err="1">
                <a:latin typeface="Poppins"/>
                <a:ea typeface="Poppins"/>
                <a:cs typeface="Poppins"/>
                <a:sym typeface="Poppins"/>
              </a:rPr>
              <a:t>ein</a:t>
            </a:r>
            <a:r>
              <a:rPr lang="en-US" sz="1500" u="none" strike="noStrike" dirty="0">
                <a:latin typeface="Poppins"/>
                <a:ea typeface="Poppins"/>
                <a:cs typeface="Poppins"/>
                <a:sym typeface="Poppins"/>
              </a:rPr>
              <a:t> </a:t>
            </a:r>
            <a:r>
              <a:rPr lang="en-US" sz="1500" u="none" strike="noStrike" dirty="0">
                <a:solidFill>
                  <a:srgbClr val="002C47"/>
                </a:solidFill>
                <a:latin typeface="Poppins"/>
                <a:ea typeface="Poppins"/>
                <a:cs typeface="Poppins"/>
                <a:sym typeface="Poppins"/>
              </a:rPr>
              <a:t>Video </a:t>
            </a:r>
            <a:r>
              <a:rPr lang="en-US" sz="1500" u="none" strike="noStrike" dirty="0" err="1">
                <a:solidFill>
                  <a:srgbClr val="002C47"/>
                </a:solidFill>
                <a:latin typeface="Poppins"/>
                <a:ea typeface="Poppins"/>
                <a:cs typeface="Poppins"/>
                <a:sym typeface="Poppins"/>
              </a:rPr>
              <a:t>mit</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schwarzen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Männern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ansahen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wurden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gefragt</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ob</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sie</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mehr</a:t>
            </a:r>
            <a:r>
              <a:rPr lang="en-US" sz="1500" u="none" strike="noStrike" dirty="0">
                <a:solidFill>
                  <a:srgbClr val="002C47"/>
                </a:solidFill>
                <a:latin typeface="Poppins"/>
                <a:ea typeface="Poppins"/>
                <a:cs typeface="Poppins"/>
                <a:sym typeface="Poppins"/>
              </a:rPr>
              <a:t> "Videos </a:t>
            </a:r>
            <a:r>
              <a:rPr lang="en-US" sz="1500" u="none" strike="noStrike" dirty="0" err="1">
                <a:solidFill>
                  <a:srgbClr val="002C47"/>
                </a:solidFill>
                <a:latin typeface="Poppins"/>
                <a:ea typeface="Poppins"/>
                <a:cs typeface="Poppins"/>
                <a:sym typeface="Poppins"/>
              </a:rPr>
              <a:t>über</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Primaten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sehen</a:t>
            </a:r>
            <a:r>
              <a:rPr lang="en-US" sz="1500" u="none" strike="noStrike" dirty="0">
                <a:solidFill>
                  <a:srgbClr val="002C47"/>
                </a:solidFill>
                <a:latin typeface="Poppins"/>
                <a:ea typeface="Poppins"/>
                <a:cs typeface="Poppins"/>
                <a:sym typeface="Poppins"/>
              </a:rPr>
              <a:t> </a:t>
            </a:r>
            <a:r>
              <a:rPr lang="en-US" sz="1500" u="none" strike="noStrike" dirty="0" err="1">
                <a:solidFill>
                  <a:srgbClr val="002C47"/>
                </a:solidFill>
                <a:latin typeface="Poppins"/>
                <a:ea typeface="Poppins"/>
                <a:cs typeface="Poppins"/>
                <a:sym typeface="Poppins"/>
              </a:rPr>
              <a:t>wollten</a:t>
            </a:r>
            <a:r>
              <a:rPr lang="en-US" sz="1500" u="none" strike="noStrike" dirty="0">
                <a:solidFill>
                  <a:srgbClr val="002C47"/>
                </a:solidFill>
                <a:latin typeface="Poppins"/>
                <a:ea typeface="Poppins"/>
                <a:cs typeface="Poppins"/>
                <a:sym typeface="Poppins"/>
              </a:rPr>
              <a:t> (Jones 2021). </a:t>
            </a:r>
          </a:p>
        </p:txBody>
      </p:sp>
      <p:sp>
        <p:nvSpPr>
          <p:cNvPr id="18" name="TextBox 18"/>
          <p:cNvSpPr txBox="1"/>
          <p:nvPr/>
        </p:nvSpPr>
        <p:spPr>
          <a:xfrm>
            <a:off x="11028956" y="8577058"/>
            <a:ext cx="4565274" cy="809625"/>
          </a:xfrm>
          <a:prstGeom prst="rect">
            <a:avLst/>
          </a:prstGeom>
        </p:spPr>
        <p:txBody>
          <a:bodyPr lIns="0" tIns="0" rIns="0" bIns="0" rtlCol="0" anchor="t">
            <a:spAutoFit/>
          </a:bodyPr>
          <a:lstStyle/>
          <a:p>
            <a:pPr algn="ctr">
              <a:lnSpc>
                <a:spcPts val="2100"/>
              </a:lnSpc>
            </a:pPr>
            <a:r>
              <a:rPr lang="en-US" sz="1500" b="1">
                <a:solidFill>
                  <a:srgbClr val="FFFFFF"/>
                </a:solidFill>
                <a:latin typeface="Poppins Bold"/>
                <a:ea typeface="Poppins Bold"/>
                <a:cs typeface="Poppins Bold"/>
                <a:sym typeface="Poppins Bold"/>
              </a:rPr>
              <a:t>Dies weist auf die Auswirkungen von Fehlern, aber auch auf die Schwierigkeiten der Technologie hin. </a:t>
            </a:r>
          </a:p>
          <a:p>
            <a:pPr algn="ctr">
              <a:lnSpc>
                <a:spcPts val="2100"/>
              </a:lnSpc>
              <a:spcBef>
                <a:spcPct val="0"/>
              </a:spcBef>
            </a:pPr>
            <a:endParaRPr lang="en-US" sz="1500" b="1">
              <a:solidFill>
                <a:srgbClr val="FFFFFF"/>
              </a:solidFill>
              <a:latin typeface="Poppins Bold"/>
              <a:ea typeface="Poppins Bold"/>
              <a:cs typeface="Poppins Bold"/>
              <a:sym typeface="Poppins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422154"/>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6.3 Vorurteile gegenüber Minderheiten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3" name="TextBox 13"/>
          <p:cNvSpPr txBox="1"/>
          <p:nvPr/>
        </p:nvSpPr>
        <p:spPr>
          <a:xfrm>
            <a:off x="4249290" y="1223843"/>
            <a:ext cx="10422893" cy="35833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Voreingenommenheit in KI-Systemen kann zu </a:t>
            </a:r>
            <a:r>
              <a:rPr lang="en-US" sz="1500" b="1">
                <a:solidFill>
                  <a:srgbClr val="002C47"/>
                </a:solidFill>
                <a:latin typeface="Poppins Bold"/>
                <a:ea typeface="Poppins Bold"/>
                <a:cs typeface="Poppins Bold"/>
                <a:sym typeface="Poppins Bold"/>
              </a:rPr>
              <a:t>diskriminierenden Ergebnissen </a:t>
            </a:r>
            <a:r>
              <a:rPr lang="en-US" sz="1500">
                <a:solidFill>
                  <a:srgbClr val="002C47"/>
                </a:solidFill>
                <a:latin typeface="Poppins"/>
                <a:ea typeface="Poppins"/>
                <a:cs typeface="Poppins"/>
                <a:sym typeface="Poppins"/>
              </a:rPr>
              <a:t>führen, von denen Minderheitengruppen unverhältnismäßig stark betroffen sind. Diese Voreingenommenheit kann sich auf verschiedene Weise äußern, etwa durch ungleichen Zugang zu Dienstleistungen, voreingenommene Einstellungspraktiken und ungerechte Behandlung durch automatisierte Systeme. So hat sich beispielsweise herausgestellt, dass Gesichtserkennungstechnologien Personen mit dunklerer Hautfarbe weniger genau erkennen, was bei diesen Gruppen zu einer höheren Rate falsch positiver und falsch negativer Ergebnisse führt. Ebenso können KI-gesteuerte Einstellungsplattformen aufgrund voreingenommener Trainingsdaten versehentlich Kandidaten aus Mehrheitsgruppen bevorzugen und so bestehende Ungleichheiten aufrechterhalten.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Voreingenommenheit in KI-Systemen kann durch verschiedene Faktoren hervorgerufen werden, was zu </a:t>
            </a:r>
            <a:r>
              <a:rPr lang="en-US" sz="1500" b="1">
                <a:solidFill>
                  <a:srgbClr val="002C47"/>
                </a:solidFill>
                <a:latin typeface="Poppins Bold"/>
                <a:ea typeface="Poppins Bold"/>
                <a:cs typeface="Poppins Bold"/>
                <a:sym typeface="Poppins Bold"/>
              </a:rPr>
              <a:t>erheblichen ethischen und sozialen Auswirkungen </a:t>
            </a:r>
            <a:r>
              <a:rPr lang="en-US" sz="1500">
                <a:solidFill>
                  <a:srgbClr val="002C47"/>
                </a:solidFill>
                <a:latin typeface="Poppins"/>
                <a:ea typeface="Poppins"/>
                <a:cs typeface="Poppins"/>
                <a:sym typeface="Poppins"/>
              </a:rPr>
              <a:t>führt. KI-Systeme lernen aus historischen Daten, und wenn diese Daten bestehende Vorurteile widerspiegeln, kann die KI diese Vorurteile aufrechterhalten oder sogar verstärken. Wird ein KI-System beispielsweise anhand historischer Einstellungsdaten trainiert, bei denen bestimmte Bevölkerungsgruppen unterrepräsentiert waren, kann es lernen, ähnliche Kandidaten zu bevorzugen und so systembedingte Diskriminierung zu verstärken.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Die Auswirkungen von Voreingenommenheit in KI-Systemen sind weitreichend und </a:t>
            </a:r>
            <a:r>
              <a:rPr lang="en-US" sz="1500" b="1">
                <a:solidFill>
                  <a:srgbClr val="002C47"/>
                </a:solidFill>
                <a:latin typeface="Poppins Bold"/>
                <a:ea typeface="Poppins Bold"/>
                <a:cs typeface="Poppins Bold"/>
                <a:sym typeface="Poppins Bold"/>
              </a:rPr>
              <a:t>beeinträchtigen die Fairness, die Gerechtigkeit und das Vertrauen </a:t>
            </a:r>
            <a:r>
              <a:rPr lang="en-US" sz="1500">
                <a:solidFill>
                  <a:srgbClr val="002C47"/>
                </a:solidFill>
                <a:latin typeface="Poppins"/>
                <a:ea typeface="Poppins"/>
                <a:cs typeface="Poppins"/>
                <a:sym typeface="Poppins"/>
              </a:rPr>
              <a:t>in KI-Technologien. Unkontrollierte Voreingenommenheit kann zu Chancenverlusten, ungerechter Behandlung und Schaden für marginalisierte Gemeinschaften führen und die potenziellen Vorteile der KI untergraben. </a:t>
            </a:r>
          </a:p>
          <a:p>
            <a:pPr algn="just">
              <a:lnSpc>
                <a:spcPts val="1709"/>
              </a:lnSpc>
              <a:spcBef>
                <a:spcPct val="0"/>
              </a:spcBef>
            </a:pPr>
            <a:endParaRPr lang="en-US" sz="1500">
              <a:solidFill>
                <a:srgbClr val="002C47"/>
              </a:solidFill>
              <a:latin typeface="Poppins"/>
              <a:ea typeface="Poppins"/>
              <a:cs typeface="Poppins"/>
              <a:sym typeface="Poppins"/>
            </a:endParaRPr>
          </a:p>
        </p:txBody>
      </p:sp>
      <p:grpSp>
        <p:nvGrpSpPr>
          <p:cNvPr id="14" name="Group 14"/>
          <p:cNvGrpSpPr/>
          <p:nvPr/>
        </p:nvGrpSpPr>
        <p:grpSpPr>
          <a:xfrm>
            <a:off x="3850562" y="1395248"/>
            <a:ext cx="11950970" cy="4503740"/>
            <a:chOff x="-186131" y="-57150"/>
            <a:chExt cx="3147580" cy="1186170"/>
          </a:xfrm>
        </p:grpSpPr>
        <p:sp>
          <p:nvSpPr>
            <p:cNvPr id="15" name="Freeform 15"/>
            <p:cNvSpPr/>
            <p:nvPr/>
          </p:nvSpPr>
          <p:spPr>
            <a:xfrm>
              <a:off x="-186131" y="33469"/>
              <a:ext cx="2961449" cy="1095551"/>
            </a:xfrm>
            <a:custGeom>
              <a:avLst/>
              <a:gdLst/>
              <a:ahLst/>
              <a:cxnLst/>
              <a:rect l="l" t="t" r="r" b="b"/>
              <a:pathLst>
                <a:path w="2961449" h="1095551">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6" name="TextBox 16"/>
            <p:cNvSpPr txBox="1"/>
            <p:nvPr/>
          </p:nvSpPr>
          <p:spPr>
            <a:xfrm>
              <a:off x="0" y="-57150"/>
              <a:ext cx="2961449" cy="115270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850562" y="6003196"/>
            <a:ext cx="11244254" cy="3024446"/>
            <a:chOff x="0" y="0"/>
            <a:chExt cx="2961449" cy="796562"/>
          </a:xfrm>
        </p:grpSpPr>
        <p:sp>
          <p:nvSpPr>
            <p:cNvPr id="18" name="Freeform 18"/>
            <p:cNvSpPr/>
            <p:nvPr/>
          </p:nvSpPr>
          <p:spPr>
            <a:xfrm>
              <a:off x="0" y="0"/>
              <a:ext cx="2961449" cy="796562"/>
            </a:xfrm>
            <a:custGeom>
              <a:avLst/>
              <a:gdLst/>
              <a:ahLst/>
              <a:cxnLst/>
              <a:rect l="l" t="t" r="r" b="b"/>
              <a:pathLst>
                <a:path w="2961449" h="796562">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9" name="TextBox 19"/>
            <p:cNvSpPr txBox="1"/>
            <p:nvPr/>
          </p:nvSpPr>
          <p:spPr>
            <a:xfrm>
              <a:off x="0" y="-57150"/>
              <a:ext cx="2961449" cy="853712"/>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4249290" y="6282536"/>
            <a:ext cx="10422893" cy="2326005"/>
          </a:xfrm>
          <a:prstGeom prst="rect">
            <a:avLst/>
          </a:prstGeom>
        </p:spPr>
        <p:txBody>
          <a:bodyPr lIns="0" tIns="0" rIns="0" bIns="0" rtlCol="0" anchor="t">
            <a:spAutoFit/>
          </a:bodyPr>
          <a:lstStyle/>
          <a:p>
            <a:pPr algn="just">
              <a:lnSpc>
                <a:spcPts val="1709"/>
              </a:lnSpc>
            </a:pPr>
            <a:endParaRPr/>
          </a:p>
          <a:p>
            <a:pPr algn="just">
              <a:lnSpc>
                <a:spcPts val="1709"/>
              </a:lnSpc>
            </a:pPr>
            <a:r>
              <a:rPr lang="en-US" sz="1500">
                <a:solidFill>
                  <a:srgbClr val="002C47"/>
                </a:solidFill>
                <a:latin typeface="Poppins"/>
                <a:ea typeface="Poppins"/>
                <a:cs typeface="Poppins"/>
                <a:sym typeface="Poppins"/>
              </a:rPr>
              <a:t>Die </a:t>
            </a:r>
            <a:r>
              <a:rPr lang="en-US" sz="1500" b="1">
                <a:solidFill>
                  <a:srgbClr val="002C47"/>
                </a:solidFill>
                <a:latin typeface="Poppins Bold"/>
                <a:ea typeface="Poppins Bold"/>
                <a:cs typeface="Poppins Bold"/>
                <a:sym typeface="Poppins Bold"/>
              </a:rPr>
              <a:t>Wahl der Algorithmen </a:t>
            </a:r>
            <a:r>
              <a:rPr lang="en-US" sz="1500">
                <a:solidFill>
                  <a:srgbClr val="002C47"/>
                </a:solidFill>
                <a:latin typeface="Poppins"/>
                <a:ea typeface="Poppins"/>
                <a:cs typeface="Poppins"/>
                <a:sym typeface="Poppins"/>
              </a:rPr>
              <a:t>und deren Konfiguration kann zu Verzerrungen führen. Beispielsweise können bestimmte Algorithmen von Natur aus Mehrheitsgruppen bevorzugen, wenn sie nicht richtig ausgewogen sind.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Eine Verzerrung kann auch während der Implementierungsphase auftreten, wenn der </a:t>
            </a:r>
            <a:r>
              <a:rPr lang="en-US" sz="1500" b="1">
                <a:solidFill>
                  <a:srgbClr val="002C47"/>
                </a:solidFill>
                <a:latin typeface="Poppins Bold"/>
                <a:ea typeface="Poppins Bold"/>
                <a:cs typeface="Poppins Bold"/>
                <a:sym typeface="Poppins Bold"/>
              </a:rPr>
              <a:t>Einsatzkontext </a:t>
            </a:r>
            <a:r>
              <a:rPr lang="en-US" sz="1500">
                <a:solidFill>
                  <a:srgbClr val="002C47"/>
                </a:solidFill>
                <a:latin typeface="Poppins"/>
                <a:ea typeface="Poppins"/>
                <a:cs typeface="Poppins"/>
                <a:sym typeface="Poppins"/>
              </a:rPr>
              <a:t>versehentlich bestimmte Gruppen gegenüber anderen bevorzugt. So können beispielsweise Sprachmodelle, die in bestimmten Regionen eingesetzt werden, lokale Dialekte oder Minderheitensprachen nicht berücksichtigen.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Einmal eingesetzt, können KI-Systeme ihre eigenen Voreingenommenheiten durch Rückkopplungsschleifen verstärken, in denen voreingenommene Ergebnisse zu weiteren voreingenommenen Daten führen und so einen </a:t>
            </a:r>
            <a:r>
              <a:rPr lang="en-US" sz="1500" b="1">
                <a:solidFill>
                  <a:srgbClr val="002C47"/>
                </a:solidFill>
                <a:latin typeface="Poppins Bold"/>
                <a:ea typeface="Poppins Bold"/>
                <a:cs typeface="Poppins Bold"/>
                <a:sym typeface="Poppins Bold"/>
              </a:rPr>
              <a:t>Kreislauf der Diskriminierung </a:t>
            </a:r>
            <a:r>
              <a:rPr lang="en-US" sz="1500">
                <a:solidFill>
                  <a:srgbClr val="002C47"/>
                </a:solidFill>
                <a:latin typeface="Poppins"/>
                <a:ea typeface="Poppins"/>
                <a:cs typeface="Poppins"/>
                <a:sym typeface="Poppins"/>
              </a:rPr>
              <a:t>aufrechterhalten. </a:t>
            </a:r>
          </a:p>
          <a:p>
            <a:pPr algn="just">
              <a:lnSpc>
                <a:spcPts val="1709"/>
              </a:lnSpc>
              <a:spcBef>
                <a:spcPct val="0"/>
              </a:spcBef>
            </a:pPr>
            <a:endParaRPr lang="en-US" sz="1500">
              <a:solidFill>
                <a:srgbClr val="002C47"/>
              </a:solidFill>
              <a:latin typeface="Poppins"/>
              <a:ea typeface="Poppins"/>
              <a:cs typeface="Poppins"/>
              <a:sym typeface="Poppi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422154"/>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6.4 Datenschutz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3" name="TextBox 13"/>
          <p:cNvSpPr txBox="1"/>
          <p:nvPr/>
        </p:nvSpPr>
        <p:spPr>
          <a:xfrm>
            <a:off x="3932554" y="2068950"/>
            <a:ext cx="10422893" cy="337375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Selbst anonyme Daten können oft mit bestimmten Personen in Verbindung gebracht werden. Ein berühmtes Beispiel ist die Entanonymisierung </a:t>
            </a:r>
            <a:r>
              <a:rPr lang="en-US" sz="1500" b="1">
                <a:solidFill>
                  <a:srgbClr val="002C47"/>
                </a:solidFill>
                <a:latin typeface="Poppins Bold"/>
                <a:ea typeface="Poppins Bold"/>
                <a:cs typeface="Poppins Bold"/>
                <a:sym typeface="Poppins Bold"/>
              </a:rPr>
              <a:t>des Netflix-Preis-Datensatzes</a:t>
            </a:r>
            <a:r>
              <a:rPr lang="en-US" sz="1500">
                <a:solidFill>
                  <a:srgbClr val="002C47"/>
                </a:solidFill>
                <a:latin typeface="Poppins"/>
                <a:ea typeface="Poppins"/>
                <a:cs typeface="Poppins"/>
                <a:sym typeface="Poppins"/>
              </a:rPr>
              <a:t>. Netflix hat die anonymen Filmbewertungen von 500.000 Personen freigegeben. Narayanan und Shmatikov (2008) haben die Internet Movie Database verwendet, um erfolgreich Nutzer aus dem Datensatz zu de-anonymisieren. Ihre Ergebnisse sind beeindruckend: "Mit 8 Filmbewertungen (von denen 2 völlig falsch sein können) und Daten, die einen Fehler von 14 Tagen aufweisen können, können 99 % der Datensätze eindeutig identifiziert werden. Für 68 % reichen zwei Bewertungen und Daten (mit einem Fehler von 3 Tagen) aus". Dies hat wichtige Auswirkungen, da die </a:t>
            </a:r>
            <a:r>
              <a:rPr lang="en-US" sz="1500" b="1">
                <a:solidFill>
                  <a:srgbClr val="002C47"/>
                </a:solidFill>
                <a:latin typeface="Poppins Bold"/>
                <a:ea typeface="Poppins Bold"/>
                <a:cs typeface="Poppins Bold"/>
                <a:sym typeface="Poppins Bold"/>
              </a:rPr>
              <a:t>Anonymisierung politische oder sexuelle Vorlieben offenbaren könnte</a:t>
            </a:r>
            <a:r>
              <a:rPr lang="en-US" sz="1500">
                <a:solidFill>
                  <a:srgbClr val="002C47"/>
                </a:solidFill>
                <a:latin typeface="Poppins"/>
                <a:ea typeface="Poppins"/>
                <a:cs typeface="Poppins"/>
                <a:sym typeface="Poppins"/>
              </a:rPr>
              <a:t>.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Ein weiteres Problem sind </a:t>
            </a:r>
            <a:r>
              <a:rPr lang="en-US" sz="1500" b="1">
                <a:solidFill>
                  <a:srgbClr val="002C47"/>
                </a:solidFill>
                <a:latin typeface="Poppins Bold"/>
                <a:ea typeface="Poppins Bold"/>
                <a:cs typeface="Poppins Bold"/>
                <a:sym typeface="Poppins Bold"/>
              </a:rPr>
              <a:t>Datenpannen</a:t>
            </a:r>
            <a:r>
              <a:rPr lang="en-US" sz="1500">
                <a:solidFill>
                  <a:srgbClr val="002C47"/>
                </a:solidFill>
                <a:latin typeface="Poppins"/>
                <a:ea typeface="Poppins"/>
                <a:cs typeface="Poppins"/>
                <a:sym typeface="Poppins"/>
              </a:rPr>
              <a:t>. Beispielsweise arbeiten autonome Waffensysteme mit Daten, die oft fehlerhaft sind. </a:t>
            </a:r>
            <a:r>
              <a:rPr lang="en-US" sz="1500" b="1">
                <a:solidFill>
                  <a:srgbClr val="002C47"/>
                </a:solidFill>
                <a:latin typeface="Poppins Bold"/>
                <a:ea typeface="Poppins Bold"/>
                <a:cs typeface="Poppins Bold"/>
                <a:sym typeface="Poppins Bold"/>
              </a:rPr>
              <a:t>Desinformation </a:t>
            </a:r>
            <a:r>
              <a:rPr lang="en-US" sz="1500">
                <a:solidFill>
                  <a:srgbClr val="002C47"/>
                </a:solidFill>
                <a:latin typeface="Poppins"/>
                <a:ea typeface="Poppins"/>
                <a:cs typeface="Poppins"/>
                <a:sym typeface="Poppins"/>
              </a:rPr>
              <a:t>ist ein weiteres Problem (Buchanan et al., 2021) oder der Energiebedarf von Sprachmodellen (Bender et al. 2021). Zumindest ist der Energiebedarf effizienter als der Betrieb einiger Kryptowährungsnetzwerke.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Der Einsatz von KI-Technologien wirft erhebliche Bedenken hinsichtlich des Schutzes der Privatsphäre auf, insbesondere im Zusammenhang mit der Erhebung, Speicherung und Nutzung personenbezogener Daten. </a:t>
            </a:r>
          </a:p>
          <a:p>
            <a:pPr algn="just">
              <a:lnSpc>
                <a:spcPts val="1709"/>
              </a:lnSpc>
              <a:spcBef>
                <a:spcPct val="0"/>
              </a:spcBef>
            </a:pPr>
            <a:endParaRPr lang="en-US" sz="1500">
              <a:solidFill>
                <a:srgbClr val="002C47"/>
              </a:solidFill>
              <a:latin typeface="Poppins"/>
              <a:ea typeface="Poppins"/>
              <a:cs typeface="Poppins"/>
              <a:sym typeface="Poppins"/>
            </a:endParaRPr>
          </a:p>
        </p:txBody>
      </p:sp>
      <p:grpSp>
        <p:nvGrpSpPr>
          <p:cNvPr id="14" name="Group 14"/>
          <p:cNvGrpSpPr/>
          <p:nvPr/>
        </p:nvGrpSpPr>
        <p:grpSpPr>
          <a:xfrm>
            <a:off x="3521873" y="1785530"/>
            <a:ext cx="11244254" cy="4159671"/>
            <a:chOff x="0" y="0"/>
            <a:chExt cx="2961449" cy="1095551"/>
          </a:xfrm>
        </p:grpSpPr>
        <p:sp>
          <p:nvSpPr>
            <p:cNvPr id="15" name="Freeform 15"/>
            <p:cNvSpPr/>
            <p:nvPr/>
          </p:nvSpPr>
          <p:spPr>
            <a:xfrm>
              <a:off x="0" y="0"/>
              <a:ext cx="2961449" cy="1095551"/>
            </a:xfrm>
            <a:custGeom>
              <a:avLst/>
              <a:gdLst/>
              <a:ahLst/>
              <a:cxnLst/>
              <a:rect l="l" t="t" r="r" b="b"/>
              <a:pathLst>
                <a:path w="2961449" h="1095551">
                  <a:moveTo>
                    <a:pt x="35115" y="0"/>
                  </a:moveTo>
                  <a:lnTo>
                    <a:pt x="2926335" y="0"/>
                  </a:lnTo>
                  <a:cubicBezTo>
                    <a:pt x="2935648" y="0"/>
                    <a:pt x="2944579" y="3700"/>
                    <a:pt x="2951165" y="10285"/>
                  </a:cubicBezTo>
                  <a:cubicBezTo>
                    <a:pt x="2957750" y="16870"/>
                    <a:pt x="2961449" y="25802"/>
                    <a:pt x="2961449" y="35115"/>
                  </a:cubicBezTo>
                  <a:lnTo>
                    <a:pt x="2961449" y="1060436"/>
                  </a:lnTo>
                  <a:cubicBezTo>
                    <a:pt x="2961449" y="1069749"/>
                    <a:pt x="2957750" y="1078681"/>
                    <a:pt x="2951165" y="1085266"/>
                  </a:cubicBezTo>
                  <a:cubicBezTo>
                    <a:pt x="2944579" y="1091851"/>
                    <a:pt x="2935648" y="1095551"/>
                    <a:pt x="2926335" y="1095551"/>
                  </a:cubicBezTo>
                  <a:lnTo>
                    <a:pt x="35115" y="1095551"/>
                  </a:lnTo>
                  <a:cubicBezTo>
                    <a:pt x="25802" y="1095551"/>
                    <a:pt x="16870" y="1091851"/>
                    <a:pt x="10285" y="1085266"/>
                  </a:cubicBezTo>
                  <a:cubicBezTo>
                    <a:pt x="3700" y="1078681"/>
                    <a:pt x="0" y="1069749"/>
                    <a:pt x="0" y="1060436"/>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6" name="TextBox 16"/>
            <p:cNvSpPr txBox="1"/>
            <p:nvPr/>
          </p:nvSpPr>
          <p:spPr>
            <a:xfrm>
              <a:off x="0" y="-57150"/>
              <a:ext cx="2961449" cy="1152701"/>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521873" y="6233854"/>
            <a:ext cx="11244254" cy="3024446"/>
            <a:chOff x="0" y="0"/>
            <a:chExt cx="2961449" cy="796562"/>
          </a:xfrm>
        </p:grpSpPr>
        <p:sp>
          <p:nvSpPr>
            <p:cNvPr id="18" name="Freeform 18"/>
            <p:cNvSpPr/>
            <p:nvPr/>
          </p:nvSpPr>
          <p:spPr>
            <a:xfrm>
              <a:off x="0" y="0"/>
              <a:ext cx="2961449" cy="796562"/>
            </a:xfrm>
            <a:custGeom>
              <a:avLst/>
              <a:gdLst/>
              <a:ahLst/>
              <a:cxnLst/>
              <a:rect l="l" t="t" r="r" b="b"/>
              <a:pathLst>
                <a:path w="2961449" h="796562">
                  <a:moveTo>
                    <a:pt x="35115" y="0"/>
                  </a:moveTo>
                  <a:lnTo>
                    <a:pt x="2926335" y="0"/>
                  </a:lnTo>
                  <a:cubicBezTo>
                    <a:pt x="2935648" y="0"/>
                    <a:pt x="2944579" y="3700"/>
                    <a:pt x="2951165" y="10285"/>
                  </a:cubicBezTo>
                  <a:cubicBezTo>
                    <a:pt x="2957750" y="16870"/>
                    <a:pt x="2961449" y="25802"/>
                    <a:pt x="2961449" y="35115"/>
                  </a:cubicBezTo>
                  <a:lnTo>
                    <a:pt x="2961449" y="761447"/>
                  </a:lnTo>
                  <a:cubicBezTo>
                    <a:pt x="2961449" y="770760"/>
                    <a:pt x="2957750" y="779692"/>
                    <a:pt x="2951165" y="786277"/>
                  </a:cubicBezTo>
                  <a:cubicBezTo>
                    <a:pt x="2944579" y="792862"/>
                    <a:pt x="2935648" y="796562"/>
                    <a:pt x="2926335" y="796562"/>
                  </a:cubicBezTo>
                  <a:lnTo>
                    <a:pt x="35115" y="796562"/>
                  </a:lnTo>
                  <a:cubicBezTo>
                    <a:pt x="25802" y="796562"/>
                    <a:pt x="16870" y="792862"/>
                    <a:pt x="10285" y="786277"/>
                  </a:cubicBezTo>
                  <a:cubicBezTo>
                    <a:pt x="3700" y="779692"/>
                    <a:pt x="0" y="770760"/>
                    <a:pt x="0" y="761447"/>
                  </a:cubicBezTo>
                  <a:lnTo>
                    <a:pt x="0" y="35115"/>
                  </a:lnTo>
                  <a:cubicBezTo>
                    <a:pt x="0" y="25802"/>
                    <a:pt x="3700" y="16870"/>
                    <a:pt x="10285" y="10285"/>
                  </a:cubicBezTo>
                  <a:cubicBezTo>
                    <a:pt x="16870" y="3700"/>
                    <a:pt x="25802" y="0"/>
                    <a:pt x="35115"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9" name="TextBox 19"/>
            <p:cNvSpPr txBox="1"/>
            <p:nvPr/>
          </p:nvSpPr>
          <p:spPr>
            <a:xfrm>
              <a:off x="0" y="-57150"/>
              <a:ext cx="2961449" cy="853712"/>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3997249" y="6368762"/>
            <a:ext cx="10422893" cy="274510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Die Ethik der Datenerhebung hängt davon ab, dass eine </a:t>
            </a:r>
            <a:r>
              <a:rPr lang="en-US" sz="1500" b="1">
                <a:solidFill>
                  <a:srgbClr val="002C47"/>
                </a:solidFill>
                <a:latin typeface="Poppins Bold"/>
                <a:ea typeface="Poppins Bold"/>
                <a:cs typeface="Poppins Bold"/>
                <a:sym typeface="Poppins Bold"/>
              </a:rPr>
              <a:t>informierte Zustimmung </a:t>
            </a:r>
            <a:r>
              <a:rPr lang="en-US" sz="1500">
                <a:solidFill>
                  <a:srgbClr val="002C47"/>
                </a:solidFill>
                <a:latin typeface="Poppins"/>
                <a:ea typeface="Poppins"/>
                <a:cs typeface="Poppins"/>
                <a:sym typeface="Poppins"/>
              </a:rPr>
              <a:t>eingeholt wird und dass die Personen wissen, wie ihre Daten verwendet werden.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KI-Technologien wie Gesichtserkennung und prädiktive Analytik ermöglichen umfassende Überwachungsmöglichkeiten. Diese Technologien können zwar die Sicherheit erhöhen, bergen aber auch Risiken für die Privatsphäre des Einzelnen und können zu einer </a:t>
            </a:r>
            <a:r>
              <a:rPr lang="en-US" sz="1500" b="1">
                <a:solidFill>
                  <a:srgbClr val="002C47"/>
                </a:solidFill>
                <a:latin typeface="Poppins Bold"/>
                <a:ea typeface="Poppins Bold"/>
                <a:cs typeface="Poppins Bold"/>
                <a:sym typeface="Poppins Bold"/>
              </a:rPr>
              <a:t>ungerechtfertigten Überwachung und Profilerstellung </a:t>
            </a:r>
            <a:r>
              <a:rPr lang="en-US" sz="1500">
                <a:solidFill>
                  <a:srgbClr val="002C47"/>
                </a:solidFill>
                <a:latin typeface="Poppins"/>
                <a:ea typeface="Poppins"/>
                <a:cs typeface="Poppins"/>
                <a:sym typeface="Poppins"/>
              </a:rPr>
              <a:t>führen.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Ein Gleichgewicht zwischen technologischer Innovation und dem Schutz der Privatsphäre muss sorgfältig abgewogen werden.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Zu den Strategien zum Schutz der Privatsphäre bei gleichzeitiger Nutzung von KI-Funktionen gehören: </a:t>
            </a:r>
          </a:p>
          <a:p>
            <a:pPr marL="323850" lvl="1" indent="-161925" algn="just">
              <a:lnSpc>
                <a:spcPts val="1709"/>
              </a:lnSpc>
              <a:buFont typeface="Arial"/>
              <a:buChar char="•"/>
            </a:pPr>
            <a:r>
              <a:rPr lang="en-US" sz="1500">
                <a:solidFill>
                  <a:srgbClr val="002C47"/>
                </a:solidFill>
                <a:latin typeface="Poppins"/>
                <a:ea typeface="Poppins"/>
                <a:cs typeface="Poppins"/>
                <a:sym typeface="Poppins"/>
              </a:rPr>
              <a:t>Einführung </a:t>
            </a:r>
            <a:r>
              <a:rPr lang="en-US" sz="1500" b="1">
                <a:solidFill>
                  <a:srgbClr val="002C47"/>
                </a:solidFill>
                <a:latin typeface="Poppins Bold"/>
                <a:ea typeface="Poppins Bold"/>
                <a:cs typeface="Poppins Bold"/>
                <a:sym typeface="Poppins Bold"/>
              </a:rPr>
              <a:t>transparenter Datenpraktiken </a:t>
            </a:r>
            <a:r>
              <a:rPr lang="en-US" sz="1500">
                <a:solidFill>
                  <a:srgbClr val="002C47"/>
                </a:solidFill>
                <a:latin typeface="Poppins"/>
                <a:ea typeface="Poppins"/>
                <a:cs typeface="Poppins"/>
                <a:sym typeface="Poppins"/>
              </a:rPr>
              <a:t>und Rechenschaftspflicht der Unternehmen bei Datenmissbrauch. </a:t>
            </a:r>
          </a:p>
          <a:p>
            <a:pPr marL="323850" lvl="1" indent="-161925" algn="just">
              <a:lnSpc>
                <a:spcPts val="1709"/>
              </a:lnSpc>
              <a:spcBef>
                <a:spcPct val="0"/>
              </a:spcBef>
              <a:buFont typeface="Arial"/>
              <a:buChar char="•"/>
            </a:pPr>
            <a:r>
              <a:rPr lang="en-US" sz="1500">
                <a:solidFill>
                  <a:srgbClr val="002C47"/>
                </a:solidFill>
                <a:latin typeface="Poppins"/>
                <a:ea typeface="Poppins"/>
                <a:cs typeface="Poppins"/>
                <a:sym typeface="Poppins"/>
              </a:rPr>
              <a:t>Wenn man den Nutzern </a:t>
            </a:r>
            <a:r>
              <a:rPr lang="en-US" sz="1500" b="1">
                <a:solidFill>
                  <a:srgbClr val="002C47"/>
                </a:solidFill>
                <a:latin typeface="Poppins Bold"/>
                <a:ea typeface="Poppins Bold"/>
                <a:cs typeface="Poppins Bold"/>
                <a:sym typeface="Poppins Bold"/>
              </a:rPr>
              <a:t>die Kontrolle über ihre Daten gibt</a:t>
            </a:r>
            <a:r>
              <a:rPr lang="en-US" sz="1500">
                <a:solidFill>
                  <a:srgbClr val="002C47"/>
                </a:solidFill>
                <a:latin typeface="Poppins"/>
                <a:ea typeface="Poppins"/>
                <a:cs typeface="Poppins"/>
                <a:sym typeface="Poppins"/>
              </a:rPr>
              <a:t>, einschließlich der Möglichkeit, die Weitergabe von Daten zu unterbinden oder einzuschränken, kann dies den Schutz der Privatsphäre verbessern.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stretch>
              <a:fillRect/>
            </a:stretch>
          </a:blipFill>
        </p:spPr>
        <p:txBody>
          <a:bodyPr/>
          <a:lstStyle/>
          <a:p>
            <a:endParaRPr lang="de-DE"/>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3"/>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4">
              <a:alphaModFix amt="77000"/>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5" name="TextBox 15"/>
          <p:cNvSpPr txBox="1"/>
          <p:nvPr/>
        </p:nvSpPr>
        <p:spPr>
          <a:xfrm>
            <a:off x="10707297" y="760630"/>
            <a:ext cx="6756843" cy="626110"/>
          </a:xfrm>
          <a:prstGeom prst="rect">
            <a:avLst/>
          </a:prstGeom>
        </p:spPr>
        <p:txBody>
          <a:bodyPr lIns="0" tIns="0" rIns="0" bIns="0" rtlCol="0" anchor="t">
            <a:spAutoFit/>
          </a:bodyPr>
          <a:lstStyle/>
          <a:p>
            <a:pPr algn="just">
              <a:lnSpc>
                <a:spcPts val="4519"/>
              </a:lnSpc>
              <a:spcBef>
                <a:spcPct val="0"/>
              </a:spcBef>
            </a:pPr>
            <a:r>
              <a:rPr lang="en-US" sz="3999" b="1" spc="-119">
                <a:solidFill>
                  <a:srgbClr val="002C47"/>
                </a:solidFill>
                <a:latin typeface="Poppins Bold"/>
                <a:ea typeface="Poppins Bold"/>
                <a:cs typeface="Poppins Bold"/>
                <a:sym typeface="Poppins Bold"/>
              </a:rPr>
              <a:t>1. Einleitung</a:t>
            </a:r>
          </a:p>
        </p:txBody>
      </p:sp>
      <p:sp>
        <p:nvSpPr>
          <p:cNvPr id="16" name="TextBox 16"/>
          <p:cNvSpPr txBox="1"/>
          <p:nvPr/>
        </p:nvSpPr>
        <p:spPr>
          <a:xfrm>
            <a:off x="7582423" y="2802087"/>
            <a:ext cx="9881717" cy="4085590"/>
          </a:xfrm>
          <a:prstGeom prst="rect">
            <a:avLst/>
          </a:prstGeom>
        </p:spPr>
        <p:txBody>
          <a:bodyPr lIns="0" tIns="0" rIns="0" bIns="0" rtlCol="0" anchor="t">
            <a:spAutoFit/>
          </a:bodyPr>
          <a:lstStyle/>
          <a:p>
            <a:pPr algn="just">
              <a:lnSpc>
                <a:spcPts val="2990"/>
              </a:lnSpc>
            </a:pPr>
            <a:r>
              <a:rPr lang="en-US" sz="2300" b="1" dirty="0" err="1">
                <a:solidFill>
                  <a:srgbClr val="000000"/>
                </a:solidFill>
                <a:latin typeface="Poppins Bold"/>
                <a:ea typeface="Poppins Bold"/>
                <a:cs typeface="Poppins Bold"/>
                <a:sym typeface="Poppins Bold"/>
              </a:rPr>
              <a:t>Zielsetzungen</a:t>
            </a:r>
            <a:r>
              <a:rPr lang="en-US" sz="2300" b="1" dirty="0">
                <a:solidFill>
                  <a:srgbClr val="000000"/>
                </a:solidFill>
                <a:latin typeface="Poppins Bold"/>
                <a:ea typeface="Poppins Bold"/>
                <a:cs typeface="Poppins Bold"/>
                <a:sym typeface="Poppins Bold"/>
              </a:rPr>
              <a:t>:</a:t>
            </a:r>
          </a:p>
          <a:p>
            <a:pPr algn="just">
              <a:lnSpc>
                <a:spcPts val="2990"/>
              </a:lnSpc>
            </a:pPr>
            <a:endParaRPr lang="en-US" sz="2300" b="1" dirty="0">
              <a:solidFill>
                <a:srgbClr val="000000"/>
              </a:solidFill>
              <a:latin typeface="Poppins Bold"/>
              <a:ea typeface="Poppins Bold"/>
              <a:cs typeface="Poppins Bold"/>
              <a:sym typeface="Poppins Bold"/>
            </a:endParaRPr>
          </a:p>
          <a:p>
            <a:pPr marL="496571" lvl="1" indent="-248285" algn="just">
              <a:lnSpc>
                <a:spcPts val="2990"/>
              </a:lnSpc>
              <a:buFont typeface="Arial"/>
              <a:buChar char="•"/>
            </a:pPr>
            <a:r>
              <a:rPr lang="en-US" sz="2300" b="1" dirty="0">
                <a:solidFill>
                  <a:srgbClr val="000000"/>
                </a:solidFill>
                <a:latin typeface="Poppins Bold"/>
                <a:ea typeface="Poppins Bold"/>
                <a:cs typeface="Poppins Bold"/>
                <a:sym typeface="Poppins Bold"/>
              </a:rPr>
              <a:t>Verstehen des </a:t>
            </a:r>
            <a:r>
              <a:rPr lang="en-US" sz="2300" b="1" dirty="0" err="1">
                <a:solidFill>
                  <a:srgbClr val="000000"/>
                </a:solidFill>
                <a:latin typeface="Poppins Bold"/>
                <a:ea typeface="Poppins Bold"/>
                <a:cs typeface="Poppins Bold"/>
                <a:sym typeface="Poppins Bold"/>
              </a:rPr>
              <a:t>Kontextes</a:t>
            </a:r>
            <a:r>
              <a:rPr lang="en-US" sz="2300" b="1" dirty="0">
                <a:solidFill>
                  <a:srgbClr val="000000"/>
                </a:solidFill>
                <a:latin typeface="Poppins Bold"/>
                <a:ea typeface="Poppins Bold"/>
                <a:cs typeface="Poppins Bold"/>
                <a:sym typeface="Poppins Bold"/>
              </a:rPr>
              <a:t> des </a:t>
            </a:r>
            <a:r>
              <a:rPr lang="en-US" sz="2300" b="1" dirty="0" err="1">
                <a:solidFill>
                  <a:srgbClr val="000000"/>
                </a:solidFill>
                <a:latin typeface="Poppins Bold"/>
                <a:ea typeface="Poppins Bold"/>
                <a:cs typeface="Poppins Bold"/>
                <a:sym typeface="Poppins Bold"/>
              </a:rPr>
              <a:t>Arbeitsmarktes</a:t>
            </a:r>
            <a:r>
              <a:rPr lang="en-US" sz="2300" b="1" dirty="0">
                <a:solidFill>
                  <a:srgbClr val="000000"/>
                </a:solidFill>
                <a:latin typeface="Poppins Bold"/>
                <a:ea typeface="Poppins Bold"/>
                <a:cs typeface="Poppins Bold"/>
                <a:sym typeface="Poppins Bold"/>
              </a:rPr>
              <a:t>: </a:t>
            </a:r>
            <a:r>
              <a:rPr lang="en-US" sz="2300" dirty="0" err="1">
                <a:solidFill>
                  <a:srgbClr val="000000"/>
                </a:solidFill>
                <a:latin typeface="Poppins"/>
                <a:ea typeface="Poppins"/>
                <a:cs typeface="Poppins"/>
                <a:sym typeface="Poppins"/>
              </a:rPr>
              <a:t>Untersuchen</a:t>
            </a:r>
            <a:r>
              <a:rPr lang="en-US" sz="2300" dirty="0">
                <a:solidFill>
                  <a:srgbClr val="000000"/>
                </a:solidFill>
                <a:latin typeface="Poppins"/>
                <a:ea typeface="Poppins"/>
                <a:cs typeface="Poppins"/>
                <a:sym typeface="Poppins"/>
              </a:rPr>
              <a:t> Sie die </a:t>
            </a:r>
            <a:r>
              <a:rPr lang="en-US" sz="2300" dirty="0" err="1">
                <a:solidFill>
                  <a:srgbClr val="000000"/>
                </a:solidFill>
                <a:latin typeface="Poppins"/>
                <a:ea typeface="Poppins"/>
                <a:cs typeface="Poppins"/>
                <a:sym typeface="Poppins"/>
              </a:rPr>
              <a:t>Struktur</a:t>
            </a:r>
            <a:r>
              <a:rPr lang="en-US" sz="2300" dirty="0">
                <a:solidFill>
                  <a:srgbClr val="000000"/>
                </a:solidFill>
                <a:latin typeface="Poppins"/>
                <a:ea typeface="Poppins"/>
                <a:cs typeface="Poppins"/>
                <a:sym typeface="Poppins"/>
              </a:rPr>
              <a:t>, die </a:t>
            </a:r>
            <a:r>
              <a:rPr lang="en-US" sz="2300" dirty="0" err="1">
                <a:solidFill>
                  <a:srgbClr val="000000"/>
                </a:solidFill>
                <a:latin typeface="Poppins"/>
                <a:ea typeface="Poppins"/>
                <a:cs typeface="Poppins"/>
                <a:sym typeface="Poppins"/>
              </a:rPr>
              <a:t>Dynamik</a:t>
            </a:r>
            <a:r>
              <a:rPr lang="en-US" sz="2300" dirty="0">
                <a:solidFill>
                  <a:srgbClr val="000000"/>
                </a:solidFill>
                <a:latin typeface="Poppins"/>
                <a:ea typeface="Poppins"/>
                <a:cs typeface="Poppins"/>
                <a:sym typeface="Poppins"/>
              </a:rPr>
              <a:t> von </a:t>
            </a:r>
            <a:r>
              <a:rPr lang="en-US" sz="2300" dirty="0" err="1">
                <a:solidFill>
                  <a:srgbClr val="000000"/>
                </a:solidFill>
                <a:latin typeface="Poppins"/>
                <a:ea typeface="Poppins"/>
                <a:cs typeface="Poppins"/>
                <a:sym typeface="Poppins"/>
              </a:rPr>
              <a:t>Angebot</a:t>
            </a:r>
            <a:r>
              <a:rPr lang="en-US" sz="2300" dirty="0">
                <a:solidFill>
                  <a:srgbClr val="000000"/>
                </a:solidFill>
                <a:latin typeface="Poppins"/>
                <a:ea typeface="Poppins"/>
                <a:cs typeface="Poppins"/>
                <a:sym typeface="Poppins"/>
              </a:rPr>
              <a:t> und </a:t>
            </a:r>
            <a:r>
              <a:rPr lang="en-US" sz="2300" dirty="0" err="1">
                <a:solidFill>
                  <a:srgbClr val="000000"/>
                </a:solidFill>
                <a:latin typeface="Poppins"/>
                <a:ea typeface="Poppins"/>
                <a:cs typeface="Poppins"/>
                <a:sym typeface="Poppins"/>
              </a:rPr>
              <a:t>Nachfrage</a:t>
            </a:r>
            <a:r>
              <a:rPr lang="en-US" sz="2300" dirty="0">
                <a:solidFill>
                  <a:srgbClr val="000000"/>
                </a:solidFill>
                <a:latin typeface="Poppins"/>
                <a:ea typeface="Poppins"/>
                <a:cs typeface="Poppins"/>
                <a:sym typeface="Poppins"/>
              </a:rPr>
              <a:t> und die </a:t>
            </a:r>
            <a:r>
              <a:rPr lang="en-US" sz="2300" dirty="0" err="1">
                <a:solidFill>
                  <a:srgbClr val="000000"/>
                </a:solidFill>
                <a:latin typeface="Poppins"/>
                <a:ea typeface="Poppins"/>
                <a:cs typeface="Poppins"/>
                <a:sym typeface="Poppins"/>
              </a:rPr>
              <a:t>Faktoren</a:t>
            </a:r>
            <a:r>
              <a:rPr lang="en-US" sz="2300" dirty="0">
                <a:solidFill>
                  <a:srgbClr val="000000"/>
                </a:solidFill>
                <a:latin typeface="Poppins"/>
                <a:ea typeface="Poppins"/>
                <a:cs typeface="Poppins"/>
                <a:sym typeface="Poppins"/>
              </a:rPr>
              <a:t>, die den </a:t>
            </a:r>
            <a:r>
              <a:rPr lang="en-US" sz="2300" dirty="0" err="1">
                <a:solidFill>
                  <a:srgbClr val="000000"/>
                </a:solidFill>
                <a:latin typeface="Poppins"/>
                <a:ea typeface="Poppins"/>
                <a:cs typeface="Poppins"/>
                <a:sym typeface="Poppins"/>
              </a:rPr>
              <a:t>Arbeitsmarkt</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beeinflussen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wie</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Fähigkeiten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Qualifikationen</a:t>
            </a:r>
            <a:r>
              <a:rPr lang="en-US" sz="2300" dirty="0">
                <a:solidFill>
                  <a:srgbClr val="000000"/>
                </a:solidFill>
                <a:latin typeface="Poppins"/>
                <a:ea typeface="Poppins"/>
                <a:cs typeface="Poppins"/>
                <a:sym typeface="Poppins"/>
              </a:rPr>
              <a:t> und </a:t>
            </a:r>
            <a:r>
              <a:rPr lang="en-US" sz="2300" dirty="0" err="1">
                <a:solidFill>
                  <a:srgbClr val="000000"/>
                </a:solidFill>
                <a:latin typeface="Poppins"/>
                <a:ea typeface="Poppins"/>
                <a:cs typeface="Poppins"/>
                <a:sym typeface="Poppins"/>
              </a:rPr>
              <a:t>Wirtschaftszyklen</a:t>
            </a:r>
            <a:r>
              <a:rPr lang="en-US" sz="2300" dirty="0">
                <a:solidFill>
                  <a:srgbClr val="000000"/>
                </a:solidFill>
                <a:latin typeface="Poppins"/>
                <a:ea typeface="Poppins"/>
                <a:cs typeface="Poppins"/>
                <a:sym typeface="Poppins"/>
              </a:rPr>
              <a:t>. </a:t>
            </a:r>
          </a:p>
          <a:p>
            <a:pPr algn="just">
              <a:lnSpc>
                <a:spcPts val="2990"/>
              </a:lnSpc>
            </a:pPr>
            <a:endParaRPr lang="en-US" sz="2300" dirty="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b="1" dirty="0">
                <a:solidFill>
                  <a:srgbClr val="000000"/>
                </a:solidFill>
                <a:latin typeface="Poppins Bold"/>
                <a:ea typeface="Poppins Bold"/>
                <a:cs typeface="Poppins Bold"/>
                <a:sym typeface="Poppins Bold"/>
              </a:rPr>
              <a:t>Verstehen der </a:t>
            </a:r>
            <a:r>
              <a:rPr lang="en-US" sz="2300" b="1" dirty="0" err="1">
                <a:solidFill>
                  <a:srgbClr val="000000"/>
                </a:solidFill>
                <a:latin typeface="Poppins Bold"/>
                <a:ea typeface="Poppins Bold"/>
                <a:cs typeface="Poppins Bold"/>
                <a:sym typeface="Poppins Bold"/>
              </a:rPr>
              <a:t>der</a:t>
            </a:r>
            <a:r>
              <a:rPr lang="en-US" sz="2300" b="1" dirty="0">
                <a:solidFill>
                  <a:srgbClr val="000000"/>
                </a:solidFill>
                <a:latin typeface="Poppins Bold"/>
                <a:ea typeface="Poppins Bold"/>
                <a:cs typeface="Poppins Bold"/>
                <a:sym typeface="Poppins Bold"/>
              </a:rPr>
              <a:t> </a:t>
            </a:r>
            <a:r>
              <a:rPr lang="en-US" sz="2300" b="1" dirty="0" err="1">
                <a:solidFill>
                  <a:srgbClr val="000000"/>
                </a:solidFill>
                <a:latin typeface="Poppins Bold"/>
                <a:ea typeface="Poppins Bold"/>
                <a:cs typeface="Poppins Bold"/>
                <a:sym typeface="Poppins Bold"/>
              </a:rPr>
              <a:t>künstlichen</a:t>
            </a:r>
            <a:r>
              <a:rPr lang="en-US" sz="2300" b="1" dirty="0">
                <a:solidFill>
                  <a:srgbClr val="000000"/>
                </a:solidFill>
                <a:latin typeface="Poppins Bold"/>
                <a:ea typeface="Poppins Bold"/>
                <a:cs typeface="Poppins Bold"/>
                <a:sym typeface="Poppins Bold"/>
              </a:rPr>
              <a:t> </a:t>
            </a:r>
            <a:r>
              <a:rPr lang="en-US" sz="2300" b="1" dirty="0" err="1">
                <a:solidFill>
                  <a:srgbClr val="000000"/>
                </a:solidFill>
                <a:latin typeface="Poppins Bold"/>
                <a:ea typeface="Poppins Bold"/>
                <a:cs typeface="Poppins Bold"/>
                <a:sym typeface="Poppins Bold"/>
              </a:rPr>
              <a:t>Intelligenz</a:t>
            </a:r>
            <a:r>
              <a:rPr lang="en-US" sz="2300" b="1" dirty="0">
                <a:solidFill>
                  <a:srgbClr val="000000"/>
                </a:solidFill>
                <a:latin typeface="Poppins Bold"/>
                <a:ea typeface="Poppins Bold"/>
                <a:cs typeface="Poppins Bold"/>
                <a:sym typeface="Poppins Bold"/>
              </a:rPr>
              <a:t> </a:t>
            </a:r>
            <a:r>
              <a:rPr lang="en-US" sz="2300" b="1" dirty="0" err="1">
                <a:solidFill>
                  <a:srgbClr val="000000"/>
                </a:solidFill>
                <a:latin typeface="Poppins Bold"/>
                <a:ea typeface="Poppins Bold"/>
                <a:cs typeface="Poppins Bold"/>
                <a:sym typeface="Poppins Bold"/>
              </a:rPr>
              <a:t>zugrunde</a:t>
            </a:r>
            <a:r>
              <a:rPr lang="en-US" sz="2300" b="1" dirty="0">
                <a:solidFill>
                  <a:srgbClr val="000000"/>
                </a:solidFill>
                <a:latin typeface="Poppins Bold"/>
                <a:ea typeface="Poppins Bold"/>
                <a:cs typeface="Poppins Bold"/>
                <a:sym typeface="Poppins Bold"/>
              </a:rPr>
              <a:t> </a:t>
            </a:r>
            <a:r>
              <a:rPr lang="en-US" sz="2300" b="1" dirty="0" err="1">
                <a:solidFill>
                  <a:srgbClr val="000000"/>
                </a:solidFill>
                <a:latin typeface="Poppins Bold"/>
                <a:ea typeface="Poppins Bold"/>
                <a:cs typeface="Poppins Bold"/>
                <a:sym typeface="Poppins Bold"/>
              </a:rPr>
              <a:t>liegenden</a:t>
            </a:r>
            <a:r>
              <a:rPr lang="en-US" sz="2300" b="1" dirty="0">
                <a:solidFill>
                  <a:srgbClr val="000000"/>
                </a:solidFill>
                <a:latin typeface="Poppins Bold"/>
                <a:ea typeface="Poppins Bold"/>
                <a:cs typeface="Poppins Bold"/>
                <a:sym typeface="Poppins Bold"/>
              </a:rPr>
              <a:t> Technologie:</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Lernen</a:t>
            </a:r>
            <a:r>
              <a:rPr lang="en-US" sz="2300" dirty="0">
                <a:solidFill>
                  <a:srgbClr val="000000"/>
                </a:solidFill>
                <a:latin typeface="Poppins"/>
                <a:ea typeface="Poppins"/>
                <a:cs typeface="Poppins"/>
                <a:sym typeface="Poppins"/>
              </a:rPr>
              <a:t> Sie die </a:t>
            </a:r>
            <a:r>
              <a:rPr lang="en-US" sz="2300" dirty="0" err="1">
                <a:solidFill>
                  <a:srgbClr val="000000"/>
                </a:solidFill>
                <a:latin typeface="Poppins"/>
                <a:ea typeface="Poppins"/>
                <a:cs typeface="Poppins"/>
                <a:sym typeface="Poppins"/>
              </a:rPr>
              <a:t>Grundlagen</a:t>
            </a:r>
            <a:r>
              <a:rPr lang="en-US" sz="2300" dirty="0">
                <a:solidFill>
                  <a:srgbClr val="000000"/>
                </a:solidFill>
                <a:latin typeface="Poppins"/>
                <a:ea typeface="Poppins"/>
                <a:cs typeface="Poppins"/>
                <a:sym typeface="Poppins"/>
              </a:rPr>
              <a:t> der KI-Technologie </a:t>
            </a:r>
            <a:r>
              <a:rPr lang="en-US" sz="2300" dirty="0" err="1">
                <a:solidFill>
                  <a:srgbClr val="000000"/>
                </a:solidFill>
                <a:latin typeface="Poppins"/>
                <a:ea typeface="Poppins"/>
                <a:cs typeface="Poppins"/>
                <a:sym typeface="Poppins"/>
              </a:rPr>
              <a:t>kennen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einschließlich</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ihrer</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Funktionsweise</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wichtiger</a:t>
            </a:r>
            <a:r>
              <a:rPr lang="en-US" sz="2300" dirty="0">
                <a:solidFill>
                  <a:srgbClr val="000000"/>
                </a:solidFill>
                <a:latin typeface="Poppins"/>
                <a:ea typeface="Poppins"/>
                <a:cs typeface="Poppins"/>
                <a:sym typeface="Poppins"/>
              </a:rPr>
              <a:t> Modelle </a:t>
            </a:r>
            <a:r>
              <a:rPr lang="en-US" sz="2300" dirty="0" err="1">
                <a:solidFill>
                  <a:srgbClr val="000000"/>
                </a:solidFill>
                <a:latin typeface="Poppins"/>
                <a:ea typeface="Poppins"/>
                <a:cs typeface="Poppins"/>
                <a:sym typeface="Poppins"/>
              </a:rPr>
              <a:t>wie</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neuronaler</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Netze</a:t>
            </a:r>
            <a:r>
              <a:rPr lang="en-US" sz="2300" dirty="0">
                <a:solidFill>
                  <a:srgbClr val="000000"/>
                </a:solidFill>
                <a:latin typeface="Poppins"/>
                <a:ea typeface="Poppins"/>
                <a:cs typeface="Poppins"/>
                <a:sym typeface="Poppins"/>
              </a:rPr>
              <a:t> und </a:t>
            </a:r>
            <a:r>
              <a:rPr lang="en-US" sz="2300" dirty="0" err="1">
                <a:solidFill>
                  <a:srgbClr val="000000"/>
                </a:solidFill>
                <a:latin typeface="Poppins"/>
                <a:ea typeface="Poppins"/>
                <a:cs typeface="Poppins"/>
                <a:sym typeface="Poppins"/>
              </a:rPr>
              <a:t>ihrer</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Anwendung</a:t>
            </a:r>
            <a:r>
              <a:rPr lang="en-US" sz="2300" dirty="0">
                <a:solidFill>
                  <a:srgbClr val="000000"/>
                </a:solidFill>
                <a:latin typeface="Poppins"/>
                <a:ea typeface="Poppins"/>
                <a:cs typeface="Poppins"/>
                <a:sym typeface="Poppins"/>
              </a:rPr>
              <a:t> in </a:t>
            </a:r>
            <a:r>
              <a:rPr lang="en-US" sz="2300" dirty="0" err="1">
                <a:solidFill>
                  <a:srgbClr val="000000"/>
                </a:solidFill>
                <a:latin typeface="Poppins"/>
                <a:ea typeface="Poppins"/>
                <a:cs typeface="Poppins"/>
                <a:sym typeface="Poppins"/>
              </a:rPr>
              <a:t>verschiedenen</a:t>
            </a:r>
            <a:r>
              <a:rPr lang="en-US" sz="2300" dirty="0">
                <a:solidFill>
                  <a:srgbClr val="000000"/>
                </a:solidFill>
                <a:latin typeface="Poppins"/>
                <a:ea typeface="Poppins"/>
                <a:cs typeface="Poppins"/>
                <a:sym typeface="Poppins"/>
              </a:rPr>
              <a:t> </a:t>
            </a:r>
            <a:r>
              <a:rPr lang="en-US" sz="2300" dirty="0" err="1">
                <a:solidFill>
                  <a:srgbClr val="000000"/>
                </a:solidFill>
                <a:latin typeface="Poppins"/>
                <a:ea typeface="Poppins"/>
                <a:cs typeface="Poppins"/>
                <a:sym typeface="Poppins"/>
              </a:rPr>
              <a:t>Bereichen</a:t>
            </a:r>
            <a:r>
              <a:rPr lang="en-US" sz="2300" dirty="0">
                <a:solidFill>
                  <a:srgbClr val="000000"/>
                </a:solidFill>
                <a:latin typeface="Poppins"/>
                <a:ea typeface="Poppins"/>
                <a:cs typeface="Poppins"/>
                <a:sym typeface="Poppins"/>
              </a:rPr>
              <a:t>.</a:t>
            </a:r>
          </a:p>
          <a:p>
            <a:pPr algn="just">
              <a:lnSpc>
                <a:spcPts val="2990"/>
              </a:lnSpc>
            </a:pPr>
            <a:endParaRPr lang="en-US" sz="2300" dirty="0">
              <a:solidFill>
                <a:srgbClr val="000000"/>
              </a:solidFill>
              <a:latin typeface="Poppins"/>
              <a:ea typeface="Poppins"/>
              <a:cs typeface="Poppins"/>
              <a:sym typeface="Poppi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4" name="Group 4"/>
          <p:cNvGrpSpPr/>
          <p:nvPr/>
        </p:nvGrpSpPr>
        <p:grpSpPr>
          <a:xfrm>
            <a:off x="-1342907" y="10016500"/>
            <a:ext cx="20973813" cy="734301"/>
            <a:chOff x="0" y="0"/>
            <a:chExt cx="11607985" cy="406400"/>
          </a:xfrm>
        </p:grpSpPr>
        <p:sp>
          <p:nvSpPr>
            <p:cNvPr id="5" name="Freeform 5"/>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6" name="TextBox 6"/>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4131384" y="10016500"/>
            <a:ext cx="10025232" cy="734301"/>
            <a:chOff x="0" y="0"/>
            <a:chExt cx="5548478" cy="406400"/>
          </a:xfrm>
        </p:grpSpPr>
        <p:sp>
          <p:nvSpPr>
            <p:cNvPr id="8" name="Freeform 8"/>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9" name="TextBox 9"/>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428422" y="613823"/>
            <a:ext cx="9431156"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6.5 Geistiges Eigentum </a:t>
            </a:r>
          </a:p>
        </p:txBody>
      </p:sp>
      <p:sp>
        <p:nvSpPr>
          <p:cNvPr id="11" name="Freeform 11"/>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2"/>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3" name="Freeform 13"/>
          <p:cNvSpPr/>
          <p:nvPr/>
        </p:nvSpPr>
        <p:spPr>
          <a:xfrm>
            <a:off x="3932554" y="2405999"/>
            <a:ext cx="10422893" cy="3374412"/>
          </a:xfrm>
          <a:custGeom>
            <a:avLst/>
            <a:gdLst/>
            <a:ahLst/>
            <a:cxnLst/>
            <a:rect l="l" t="t" r="r" b="b"/>
            <a:pathLst>
              <a:path w="10422893" h="3374412">
                <a:moveTo>
                  <a:pt x="0" y="0"/>
                </a:moveTo>
                <a:lnTo>
                  <a:pt x="10422892" y="0"/>
                </a:lnTo>
                <a:lnTo>
                  <a:pt x="10422892" y="3374411"/>
                </a:lnTo>
                <a:lnTo>
                  <a:pt x="0" y="3374411"/>
                </a:lnTo>
                <a:lnTo>
                  <a:pt x="0" y="0"/>
                </a:lnTo>
                <a:close/>
              </a:path>
            </a:pathLst>
          </a:custGeom>
          <a:blipFill>
            <a:blip r:embed="rId4"/>
            <a:stretch>
              <a:fillRect/>
            </a:stretch>
          </a:blipFill>
        </p:spPr>
        <p:txBody>
          <a:bodyPr/>
          <a:lstStyle/>
          <a:p>
            <a:endParaRPr lang="de-DE"/>
          </a:p>
        </p:txBody>
      </p:sp>
      <p:sp>
        <p:nvSpPr>
          <p:cNvPr id="14" name="TextBox 14"/>
          <p:cNvSpPr txBox="1"/>
          <p:nvPr/>
        </p:nvSpPr>
        <p:spPr>
          <a:xfrm>
            <a:off x="3932554" y="1624489"/>
            <a:ext cx="10422893" cy="85915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Sie erinnern sich vielleicht an das Beispiel von </a:t>
            </a:r>
            <a:r>
              <a:rPr lang="en-US" sz="1500" b="1">
                <a:solidFill>
                  <a:srgbClr val="002C47"/>
                </a:solidFill>
                <a:latin typeface="Poppins Bold"/>
                <a:ea typeface="Poppins Bold"/>
                <a:cs typeface="Poppins Bold"/>
                <a:sym typeface="Poppins Bold"/>
              </a:rPr>
              <a:t>Virgin Pulse</a:t>
            </a:r>
            <a:r>
              <a:rPr lang="en-US" sz="1500">
                <a:solidFill>
                  <a:srgbClr val="002C47"/>
                </a:solidFill>
                <a:latin typeface="Poppins"/>
                <a:ea typeface="Poppins"/>
                <a:cs typeface="Poppins"/>
                <a:sym typeface="Poppins"/>
              </a:rPr>
              <a:t>. Sie haben </a:t>
            </a:r>
            <a:r>
              <a:rPr lang="en-US" sz="1500" b="1">
                <a:solidFill>
                  <a:srgbClr val="002C47"/>
                </a:solidFill>
                <a:latin typeface="Poppins Bold"/>
                <a:ea typeface="Poppins Bold"/>
                <a:cs typeface="Poppins Bold"/>
                <a:sym typeface="Poppins Bold"/>
              </a:rPr>
              <a:t>Daten von 275 Millionen Menschen </a:t>
            </a:r>
            <a:r>
              <a:rPr lang="en-US" sz="1500">
                <a:solidFill>
                  <a:srgbClr val="002C47"/>
                </a:solidFill>
                <a:latin typeface="Poppins"/>
                <a:ea typeface="Poppins"/>
                <a:cs typeface="Poppins"/>
                <a:sym typeface="Poppins"/>
              </a:rPr>
              <a:t>gesammelt, die sie nutzen, um Dienstleistungen anzubieten. Niemand hat wirklich seine ausdrückliche Zustimmung gegeben, dass seine Daten für diese Zwecke verwendet werden. Siehe Bildschirmfoto unten. </a:t>
            </a:r>
          </a:p>
          <a:p>
            <a:pPr algn="just">
              <a:lnSpc>
                <a:spcPts val="1709"/>
              </a:lnSpc>
              <a:spcBef>
                <a:spcPct val="0"/>
              </a:spcBef>
            </a:pPr>
            <a:endParaRPr lang="en-US" sz="1500">
              <a:solidFill>
                <a:srgbClr val="002C47"/>
              </a:solidFill>
              <a:latin typeface="Poppins"/>
              <a:ea typeface="Poppins"/>
              <a:cs typeface="Poppins"/>
              <a:sym typeface="Poppins"/>
            </a:endParaRPr>
          </a:p>
        </p:txBody>
      </p:sp>
      <p:sp>
        <p:nvSpPr>
          <p:cNvPr id="15" name="TextBox 15"/>
          <p:cNvSpPr txBox="1"/>
          <p:nvPr/>
        </p:nvSpPr>
        <p:spPr>
          <a:xfrm>
            <a:off x="3997249" y="5924301"/>
            <a:ext cx="10422893" cy="3792855"/>
          </a:xfrm>
          <a:prstGeom prst="rect">
            <a:avLst/>
          </a:prstGeom>
        </p:spPr>
        <p:txBody>
          <a:bodyPr lIns="0" tIns="0" rIns="0" bIns="0" rtlCol="0" anchor="t">
            <a:spAutoFit/>
          </a:bodyPr>
          <a:lstStyle/>
          <a:p>
            <a:pPr algn="just">
              <a:lnSpc>
                <a:spcPts val="1709"/>
              </a:lnSpc>
            </a:pPr>
            <a:r>
              <a:rPr lang="en-US" sz="1500">
                <a:solidFill>
                  <a:srgbClr val="002C47"/>
                </a:solidFill>
                <a:latin typeface="Poppins"/>
                <a:ea typeface="Poppins"/>
                <a:cs typeface="Poppins"/>
                <a:sym typeface="Poppins"/>
              </a:rPr>
              <a:t>Es gibt viele Fälle, in denen öffentliche Daten an private Unternehmen weitergegeben werden. In diesem Zusammenhang wird häufig </a:t>
            </a:r>
            <a:r>
              <a:rPr lang="en-US" sz="1500" b="1">
                <a:solidFill>
                  <a:srgbClr val="002C47"/>
                </a:solidFill>
                <a:latin typeface="Poppins Bold"/>
                <a:ea typeface="Poppins Bold"/>
                <a:cs typeface="Poppins Bold"/>
                <a:sym typeface="Poppins Bold"/>
              </a:rPr>
              <a:t>die Vereinbarung über die gemeinsame Nutzung von Daten zwischen dem Royal Free Hospital und der Google-Tochter DeepMind </a:t>
            </a:r>
            <a:r>
              <a:rPr lang="en-US" sz="1500">
                <a:solidFill>
                  <a:srgbClr val="002C47"/>
                </a:solidFill>
                <a:latin typeface="Poppins"/>
                <a:ea typeface="Poppins"/>
                <a:cs typeface="Poppins"/>
                <a:sym typeface="Poppins"/>
              </a:rPr>
              <a:t>diskutiert:</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DeepMind erhielt Zugang zu fünf Jahren Patientendaten, um akute Nierenverletzungen vorherzusagen. Die Ergebnisse sollten dann in die Entwicklung einer App einfließen, die Informationen über die Situation eines Patienten liefert. Die Vereinbarung über die gemeinsame Nutzung von Daten gab Anlass zu Bedenken, da Patienten möglicherweise nicht bereit waren, sensible Gesundheitsdaten mit einer Google-Tochtergesellschaft zu teilen (Hawkes, 2016). Später stellte sich heraus, dass die Daten auf unangemessener Basis weitergegeben wurden, obwohl die Wirksamkeit der App bestätigt wurde (Iacobucci, 2017). </a:t>
            </a:r>
          </a:p>
          <a:p>
            <a:pPr algn="just">
              <a:lnSpc>
                <a:spcPts val="1709"/>
              </a:lnSpc>
            </a:pPr>
            <a:endParaRPr lang="en-US" sz="1500">
              <a:solidFill>
                <a:srgbClr val="002C47"/>
              </a:solidFill>
              <a:latin typeface="Poppins"/>
              <a:ea typeface="Poppins"/>
              <a:cs typeface="Poppins"/>
              <a:sym typeface="Poppins"/>
            </a:endParaRPr>
          </a:p>
          <a:p>
            <a:pPr algn="just">
              <a:lnSpc>
                <a:spcPts val="1709"/>
              </a:lnSpc>
            </a:pPr>
            <a:r>
              <a:rPr lang="en-US" sz="1500">
                <a:solidFill>
                  <a:srgbClr val="002C47"/>
                </a:solidFill>
                <a:latin typeface="Poppins"/>
                <a:ea typeface="Poppins"/>
                <a:cs typeface="Poppins"/>
                <a:sym typeface="Poppins"/>
              </a:rPr>
              <a:t>Dies verdeutlicht das Spannungsverhältnis zwischen der Notwendigkeit, über gute Daten zu verfügen, um nützliche Produkte zu entwickeln, aber auch das Vertrauen, das in diesem Bereich erforderlich ist. Später, als das Gesundheitsteam von Deep Mind sich Google Health anschloss, wiesen die Forscher darauf hin, dass das </a:t>
            </a:r>
            <a:r>
              <a:rPr lang="en-US" sz="1500" b="1">
                <a:solidFill>
                  <a:srgbClr val="002C47"/>
                </a:solidFill>
                <a:latin typeface="Poppins Bold"/>
                <a:ea typeface="Poppins Bold"/>
                <a:cs typeface="Poppins Bold"/>
                <a:sym typeface="Poppins Bold"/>
              </a:rPr>
              <a:t>Vertrauensdefizit </a:t>
            </a:r>
            <a:r>
              <a:rPr lang="en-US" sz="1500">
                <a:solidFill>
                  <a:srgbClr val="002C47"/>
                </a:solidFill>
                <a:latin typeface="Poppins"/>
                <a:ea typeface="Poppins"/>
                <a:cs typeface="Poppins"/>
                <a:sym typeface="Poppins"/>
              </a:rPr>
              <a:t>angegangen werden muss</a:t>
            </a:r>
            <a:r>
              <a:rPr lang="en-US" sz="1500" b="1">
                <a:solidFill>
                  <a:srgbClr val="002C47"/>
                </a:solidFill>
                <a:latin typeface="Poppins Bold"/>
                <a:ea typeface="Poppins Bold"/>
                <a:cs typeface="Poppins Bold"/>
                <a:sym typeface="Poppins Bold"/>
              </a:rPr>
              <a:t>, um die Möglichkeiten der Technologie zu erschließen </a:t>
            </a:r>
            <a:r>
              <a:rPr lang="en-US" sz="1500">
                <a:solidFill>
                  <a:srgbClr val="002C47"/>
                </a:solidFill>
                <a:latin typeface="Poppins"/>
                <a:ea typeface="Poppins"/>
                <a:cs typeface="Poppins"/>
                <a:sym typeface="Poppins"/>
              </a:rPr>
              <a:t>(Morley et al., 2019). </a:t>
            </a:r>
          </a:p>
          <a:p>
            <a:pPr algn="just">
              <a:lnSpc>
                <a:spcPts val="1709"/>
              </a:lnSpc>
            </a:pPr>
            <a:endParaRPr lang="en-US" sz="1500">
              <a:solidFill>
                <a:srgbClr val="002C47"/>
              </a:solidFill>
              <a:latin typeface="Poppins"/>
              <a:ea typeface="Poppins"/>
              <a:cs typeface="Poppins"/>
              <a:sym typeface="Poppins"/>
            </a:endParaRPr>
          </a:p>
          <a:p>
            <a:pPr algn="just">
              <a:lnSpc>
                <a:spcPts val="1709"/>
              </a:lnSpc>
              <a:spcBef>
                <a:spcPct val="0"/>
              </a:spcBef>
            </a:pPr>
            <a:r>
              <a:rPr lang="en-US" sz="1500">
                <a:solidFill>
                  <a:srgbClr val="002C47"/>
                </a:solidFill>
                <a:latin typeface="Poppins"/>
                <a:ea typeface="Poppins"/>
                <a:cs typeface="Poppins"/>
                <a:sym typeface="Poppins"/>
              </a:rPr>
              <a:t>Es gibt auch andere Fälle. Zum Beispiel sammeln Webcrawler Informationen aus dem Internet, um sie für alle möglichen Zwecke zu verwenden. Niemand fragt die Schöpfer und Autoren, ob sie damit einverstanden sind, dass ihre Arbeit für welchen Zweck auch immer verwendet wird.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89376" y="439677"/>
            <a:ext cx="9909249" cy="1168521"/>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6.6 Methoden zur Erkennung und Abschwächung von Verzerrungen und Überprüfbarkeit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919825" y="2254521"/>
            <a:ext cx="7329950" cy="5502910"/>
            <a:chOff x="0" y="0"/>
            <a:chExt cx="1930522" cy="1449326"/>
          </a:xfrm>
        </p:grpSpPr>
        <p:sp>
          <p:nvSpPr>
            <p:cNvPr id="10" name="Freeform 10"/>
            <p:cNvSpPr/>
            <p:nvPr/>
          </p:nvSpPr>
          <p:spPr>
            <a:xfrm>
              <a:off x="0" y="0"/>
              <a:ext cx="1930522" cy="1449326"/>
            </a:xfrm>
            <a:custGeom>
              <a:avLst/>
              <a:gdLst/>
              <a:ahLst/>
              <a:cxnLst/>
              <a:rect l="l" t="t" r="r" b="b"/>
              <a:pathLst>
                <a:path w="1930522" h="1449326">
                  <a:moveTo>
                    <a:pt x="53866" y="0"/>
                  </a:moveTo>
                  <a:lnTo>
                    <a:pt x="1876656" y="0"/>
                  </a:lnTo>
                  <a:cubicBezTo>
                    <a:pt x="1890942" y="0"/>
                    <a:pt x="1904643" y="5675"/>
                    <a:pt x="1914745" y="15777"/>
                  </a:cubicBezTo>
                  <a:cubicBezTo>
                    <a:pt x="1924847" y="25879"/>
                    <a:pt x="1930522" y="39580"/>
                    <a:pt x="1930522" y="53866"/>
                  </a:cubicBezTo>
                  <a:lnTo>
                    <a:pt x="1930522" y="1395460"/>
                  </a:lnTo>
                  <a:cubicBezTo>
                    <a:pt x="1930522" y="1425209"/>
                    <a:pt x="1906405" y="1449326"/>
                    <a:pt x="1876656" y="1449326"/>
                  </a:cubicBezTo>
                  <a:lnTo>
                    <a:pt x="53866" y="1449326"/>
                  </a:lnTo>
                  <a:cubicBezTo>
                    <a:pt x="39580" y="1449326"/>
                    <a:pt x="25879" y="1443651"/>
                    <a:pt x="15777" y="1433549"/>
                  </a:cubicBezTo>
                  <a:cubicBezTo>
                    <a:pt x="5675" y="1423447"/>
                    <a:pt x="0" y="1409746"/>
                    <a:pt x="0" y="1395460"/>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1" name="TextBox 11"/>
            <p:cNvSpPr txBox="1"/>
            <p:nvPr/>
          </p:nvSpPr>
          <p:spPr>
            <a:xfrm>
              <a:off x="0" y="-57150"/>
              <a:ext cx="1930522" cy="150647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19175" y="2206896"/>
            <a:ext cx="8059042" cy="5550535"/>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Verzerrungen entstehen häufig bei der Datenerfassung und -aufbereitung. Um dies abzumildern, müssen verschiedene Daten beschafft werden, um alle demografischen Gruppen zu repräsentieren, und es müssen Methoden zur Datenerweiterung wie Oversampling und die Erzeugung synthetischer Daten eingesetzt werden. Vorverarbeitungstechniken wie die Neugewichtung von Stichproben, die Anonymisierung von Daten und der Umgang mit fehlenden Daten tragen ebenfalls dazu bei, Verzerrungen vor Beginn der Modellschulung zu reduzieren. </a:t>
            </a:r>
          </a:p>
          <a:p>
            <a:pPr algn="just">
              <a:lnSpc>
                <a:spcPts val="2210"/>
              </a:lnSpc>
            </a:pPr>
            <a:r>
              <a:rPr lang="en-US" sz="1700">
                <a:solidFill>
                  <a:srgbClr val="000000"/>
                </a:solidFill>
                <a:latin typeface="Poppins"/>
                <a:ea typeface="Poppins"/>
                <a:cs typeface="Poppins"/>
                <a:sym typeface="Poppins"/>
              </a:rPr>
              <a:t>Algorithmische Lösungen sind entscheidend für die Beseitigung von Verzerrungen während der Modellschulung. Fairnessbewusste Algorithmen betten Fairnessbedingungen in Lernprozesse ein, um ein Gleichgewicht zwischen Genauigkeit und Gerechtigkeit herzustellen. Adversarial Debiasing trainiert Modelle zusammen mit adversarialen Netzwerken, um Verzerrungen zu erkennen und zu minimieren. Nachbearbeitungstechniken, wie die Anpassung von Schwellenwerten und die Neueinstufung von Ergebnissen, gewährleisten Fairness nach dem Training.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Der Abbau von Voreingenommenheit erfordert eine Verpflichtung zu bewährten Praktiken und ethischen Grundsätzen. Ein inklusiver Entwurf beinhaltet die Einbeziehung verschiedener Interessengruppen, um unterschiedliche Perspektiven zu berücksichtigen. Transparenz und Rechenschaftspflicht sind von entscheidender Bedeutung, wobei Modellentscheidungen klar dokumentiert und erläutert werden müssen. Kontinuierliche Überwachung und Rückkopplungsschleifen ermöglichen eine fortlaufende Erkennung von Verzerrungen, und ethische Rahmenbedingungen leiten die Entwicklung von KI-Systemen, die Fairness, Rechenschaftspflicht und Transparenz in den Vordergrund stellen. </a:t>
            </a:r>
          </a:p>
        </p:txBody>
      </p:sp>
      <p:sp>
        <p:nvSpPr>
          <p:cNvPr id="13" name="TextBox 13"/>
          <p:cNvSpPr txBox="1"/>
          <p:nvPr/>
        </p:nvSpPr>
        <p:spPr>
          <a:xfrm>
            <a:off x="10186540" y="2700320"/>
            <a:ext cx="6796520" cy="5232202"/>
          </a:xfrm>
          <a:prstGeom prst="rect">
            <a:avLst/>
          </a:prstGeom>
        </p:spPr>
        <p:txBody>
          <a:bodyPr lIns="0" tIns="0" rIns="0" bIns="0" rtlCol="0" anchor="t">
            <a:spAutoFit/>
          </a:bodyPr>
          <a:lstStyle/>
          <a:p>
            <a:pPr marL="0" lvl="0" indent="0" algn="l">
              <a:lnSpc>
                <a:spcPts val="1709"/>
              </a:lnSpc>
              <a:spcBef>
                <a:spcPct val="0"/>
              </a:spcBef>
            </a:pPr>
            <a:r>
              <a:rPr lang="en-US" sz="1499" u="none" strike="noStrike" dirty="0" err="1">
                <a:solidFill>
                  <a:srgbClr val="002C47"/>
                </a:solidFill>
                <a:latin typeface="Poppins"/>
                <a:ea typeface="Poppins"/>
                <a:cs typeface="Poppins"/>
                <a:sym typeface="Poppins"/>
              </a:rPr>
              <a:t>Beginnen</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wir</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mit</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einem</a:t>
            </a:r>
            <a:r>
              <a:rPr lang="en-US" sz="1499" u="none" strike="noStrike" dirty="0">
                <a:solidFill>
                  <a:srgbClr val="002C47"/>
                </a:solidFill>
                <a:latin typeface="Poppins"/>
                <a:ea typeface="Poppins"/>
                <a:cs typeface="Poppins"/>
                <a:sym typeface="Poppins"/>
              </a:rPr>
              <a:t> Audit, </a:t>
            </a:r>
            <a:r>
              <a:rPr lang="en-US" sz="1499" u="none" strike="noStrike" dirty="0">
                <a:latin typeface="Poppins"/>
                <a:ea typeface="Poppins"/>
                <a:cs typeface="Poppins"/>
                <a:sym typeface="Poppins"/>
              </a:rPr>
              <a:t>das </a:t>
            </a:r>
            <a:r>
              <a:rPr lang="en-US" sz="1499" dirty="0" err="1">
                <a:latin typeface="Poppins"/>
                <a:ea typeface="Poppins"/>
                <a:cs typeface="Poppins"/>
                <a:sym typeface="Poppins"/>
              </a:rPr>
              <a:t>P</a:t>
            </a:r>
            <a:r>
              <a:rPr lang="en-US" sz="1499" u="none" strike="noStrike" dirty="0" err="1">
                <a:latin typeface="Poppins"/>
                <a:ea typeface="Poppins"/>
                <a:cs typeface="Poppins"/>
                <a:sym typeface="Poppins"/>
              </a:rPr>
              <a:t>ymetrics</a:t>
            </a:r>
            <a:r>
              <a:rPr lang="en-US" sz="1499" u="none" strike="noStrike" dirty="0">
                <a:latin typeface="Poppins"/>
                <a:ea typeface="Poppins"/>
                <a:cs typeface="Poppins"/>
                <a:sym typeface="Poppins"/>
              </a:rPr>
              <a:t> in </a:t>
            </a:r>
            <a:r>
              <a:rPr lang="en-US" sz="1499" u="none" strike="noStrike" dirty="0" err="1">
                <a:solidFill>
                  <a:srgbClr val="002C47"/>
                </a:solidFill>
                <a:latin typeface="Poppins"/>
                <a:ea typeface="Poppins"/>
                <a:cs typeface="Poppins"/>
                <a:sym typeface="Poppins"/>
              </a:rPr>
              <a:t>Auftrag</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gegeben</a:t>
            </a:r>
            <a:r>
              <a:rPr lang="en-US" sz="1499" u="none" strike="noStrike" dirty="0">
                <a:solidFill>
                  <a:srgbClr val="002C47"/>
                </a:solidFill>
                <a:latin typeface="Poppins"/>
                <a:ea typeface="Poppins"/>
                <a:cs typeface="Poppins"/>
                <a:sym typeface="Poppins"/>
              </a:rPr>
              <a:t> hat. Sie </a:t>
            </a:r>
            <a:r>
              <a:rPr lang="en-US" sz="1499" u="none" strike="noStrike" dirty="0" err="1">
                <a:solidFill>
                  <a:srgbClr val="002C47"/>
                </a:solidFill>
                <a:latin typeface="Poppins"/>
                <a:ea typeface="Poppins"/>
                <a:cs typeface="Poppins"/>
                <a:sym typeface="Poppins"/>
              </a:rPr>
              <a:t>ist</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insofern</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interessant</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als</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sie</a:t>
            </a:r>
            <a:r>
              <a:rPr lang="en-US" sz="1499" u="none" strike="noStrike" dirty="0">
                <a:solidFill>
                  <a:srgbClr val="002C47"/>
                </a:solidFill>
                <a:latin typeface="Poppins"/>
                <a:ea typeface="Poppins"/>
                <a:cs typeface="Poppins"/>
                <a:sym typeface="Poppins"/>
              </a:rPr>
              <a:t> die </a:t>
            </a:r>
            <a:r>
              <a:rPr lang="en-US" sz="1499" u="none" strike="noStrike" dirty="0" err="1">
                <a:solidFill>
                  <a:srgbClr val="002C47"/>
                </a:solidFill>
                <a:latin typeface="Poppins"/>
                <a:ea typeface="Poppins"/>
                <a:cs typeface="Poppins"/>
                <a:sym typeface="Poppins"/>
              </a:rPr>
              <a:t>Aspekte</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umreißt</a:t>
            </a:r>
            <a:r>
              <a:rPr lang="en-US" sz="1499" u="none" strike="noStrike" dirty="0">
                <a:solidFill>
                  <a:srgbClr val="002C47"/>
                </a:solidFill>
                <a:latin typeface="Poppins"/>
                <a:ea typeface="Poppins"/>
                <a:cs typeface="Poppins"/>
                <a:sym typeface="Poppins"/>
              </a:rPr>
              <a:t>, die in den </a:t>
            </a:r>
            <a:r>
              <a:rPr lang="en-US" sz="1499" u="none" strike="noStrike" dirty="0" err="1">
                <a:solidFill>
                  <a:srgbClr val="002C47"/>
                </a:solidFill>
                <a:latin typeface="Poppins"/>
                <a:ea typeface="Poppins"/>
                <a:cs typeface="Poppins"/>
                <a:sym typeface="Poppins"/>
              </a:rPr>
              <a:t>Anwendungsbereich</a:t>
            </a:r>
            <a:r>
              <a:rPr lang="en-US" sz="1499" u="none" strike="noStrike" dirty="0">
                <a:solidFill>
                  <a:srgbClr val="002C47"/>
                </a:solidFill>
                <a:latin typeface="Poppins"/>
                <a:ea typeface="Poppins"/>
                <a:cs typeface="Poppins"/>
                <a:sym typeface="Poppins"/>
              </a:rPr>
              <a:t> und </a:t>
            </a:r>
            <a:r>
              <a:rPr lang="en-US" sz="1499" u="none" strike="noStrike" dirty="0" err="1">
                <a:solidFill>
                  <a:srgbClr val="002C47"/>
                </a:solidFill>
                <a:latin typeface="Poppins"/>
                <a:ea typeface="Poppins"/>
                <a:cs typeface="Poppins"/>
                <a:sym typeface="Poppins"/>
              </a:rPr>
              <a:t>außerhalb</a:t>
            </a:r>
            <a:r>
              <a:rPr lang="en-US" sz="1499" u="none" strike="noStrike" dirty="0">
                <a:solidFill>
                  <a:srgbClr val="002C47"/>
                </a:solidFill>
                <a:latin typeface="Poppins"/>
                <a:ea typeface="Poppins"/>
                <a:cs typeface="Poppins"/>
                <a:sym typeface="Poppins"/>
              </a:rPr>
              <a:t> des </a:t>
            </a:r>
            <a:r>
              <a:rPr lang="en-US" sz="1499" u="none" strike="noStrike" dirty="0" err="1">
                <a:solidFill>
                  <a:srgbClr val="002C47"/>
                </a:solidFill>
                <a:latin typeface="Poppins"/>
                <a:ea typeface="Poppins"/>
                <a:cs typeface="Poppins"/>
                <a:sym typeface="Poppins"/>
              </a:rPr>
              <a:t>Anwendungsbereichs</a:t>
            </a:r>
            <a:r>
              <a:rPr lang="en-US" sz="1499" u="none" strike="noStrike" dirty="0">
                <a:solidFill>
                  <a:srgbClr val="002C47"/>
                </a:solidFill>
                <a:latin typeface="Poppins"/>
                <a:ea typeface="Poppins"/>
                <a:cs typeface="Poppins"/>
                <a:sym typeface="Poppins"/>
              </a:rPr>
              <a:t> der </a:t>
            </a:r>
            <a:r>
              <a:rPr lang="en-US" sz="1499" u="none" strike="noStrike" dirty="0" err="1">
                <a:solidFill>
                  <a:srgbClr val="002C47"/>
                </a:solidFill>
                <a:latin typeface="Poppins"/>
                <a:ea typeface="Poppins"/>
                <a:cs typeface="Poppins"/>
                <a:sym typeface="Poppins"/>
              </a:rPr>
              <a:t>Prüfung</a:t>
            </a:r>
            <a:r>
              <a:rPr lang="en-US" sz="1499" u="none" strike="noStrike" dirty="0">
                <a:solidFill>
                  <a:srgbClr val="002C47"/>
                </a:solidFill>
                <a:latin typeface="Poppins"/>
                <a:ea typeface="Poppins"/>
                <a:cs typeface="Poppins"/>
                <a:sym typeface="Poppins"/>
              </a:rPr>
              <a:t> von Wilson et al. (2021) fallen. </a:t>
            </a:r>
            <a:r>
              <a:rPr lang="en-US" sz="1499" u="none" strike="noStrike" dirty="0" err="1">
                <a:solidFill>
                  <a:srgbClr val="002C47"/>
                </a:solidFill>
                <a:latin typeface="Poppins"/>
                <a:ea typeface="Poppins"/>
                <a:cs typeface="Poppins"/>
                <a:sym typeface="Poppins"/>
              </a:rPr>
              <a:t>Während</a:t>
            </a:r>
            <a:r>
              <a:rPr lang="en-US" sz="1499" u="none" strike="noStrike" dirty="0">
                <a:solidFill>
                  <a:srgbClr val="002C47"/>
                </a:solidFill>
                <a:latin typeface="Poppins"/>
                <a:ea typeface="Poppins"/>
                <a:cs typeface="Poppins"/>
                <a:sym typeface="Poppins"/>
              </a:rPr>
              <a:t> der </a:t>
            </a:r>
            <a:r>
              <a:rPr lang="en-US" sz="1499" u="none" strike="noStrike" dirty="0" err="1">
                <a:solidFill>
                  <a:srgbClr val="002C47"/>
                </a:solidFill>
                <a:latin typeface="Poppins"/>
                <a:ea typeface="Poppins"/>
                <a:cs typeface="Poppins"/>
                <a:sym typeface="Poppins"/>
              </a:rPr>
              <a:t>Prüfung</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konzentrierten</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wir</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uns</a:t>
            </a:r>
            <a:r>
              <a:rPr lang="en-US" sz="1499" u="none" strike="noStrike" dirty="0">
                <a:solidFill>
                  <a:srgbClr val="002C47"/>
                </a:solidFill>
                <a:latin typeface="Poppins"/>
                <a:ea typeface="Poppins"/>
                <a:cs typeface="Poppins"/>
                <a:sym typeface="Poppins"/>
              </a:rPr>
              <a:t> auf die </a:t>
            </a:r>
            <a:r>
              <a:rPr lang="en-US" sz="1499" u="none" strike="noStrike" dirty="0" err="1">
                <a:solidFill>
                  <a:srgbClr val="002C47"/>
                </a:solidFill>
                <a:latin typeface="Poppins"/>
                <a:ea typeface="Poppins"/>
                <a:cs typeface="Poppins"/>
                <a:sym typeface="Poppins"/>
              </a:rPr>
              <a:t>folgenden</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spezifischen</a:t>
            </a:r>
            <a:r>
              <a:rPr lang="en-US" sz="1499" u="none" strike="noStrike" dirty="0">
                <a:solidFill>
                  <a:srgbClr val="002C47"/>
                </a:solidFill>
                <a:latin typeface="Poppins"/>
                <a:ea typeface="Poppins"/>
                <a:cs typeface="Poppins"/>
                <a:sym typeface="Poppins"/>
              </a:rPr>
              <a:t> </a:t>
            </a:r>
            <a:r>
              <a:rPr lang="en-US" sz="1499" u="none" strike="noStrike" dirty="0" err="1">
                <a:solidFill>
                  <a:srgbClr val="002C47"/>
                </a:solidFill>
                <a:latin typeface="Poppins"/>
                <a:ea typeface="Poppins"/>
                <a:cs typeface="Poppins"/>
                <a:sym typeface="Poppins"/>
              </a:rPr>
              <a:t>Fragen</a:t>
            </a:r>
            <a:r>
              <a:rPr lang="en-US" sz="1499" u="none" strike="noStrike" dirty="0">
                <a:solidFill>
                  <a:srgbClr val="002C47"/>
                </a:solidFill>
                <a:latin typeface="Poppins"/>
                <a:ea typeface="Poppins"/>
                <a:cs typeface="Poppins"/>
                <a:sym typeface="Poppins"/>
              </a:rPr>
              <a:t>: </a:t>
            </a:r>
          </a:p>
          <a:p>
            <a:pPr marL="0" lvl="0" indent="0" algn="l">
              <a:lnSpc>
                <a:spcPts val="1709"/>
              </a:lnSpc>
              <a:spcBef>
                <a:spcPct val="0"/>
              </a:spcBef>
            </a:pPr>
            <a:endParaRPr lang="en-US" sz="1499" u="none" strike="noStrike" dirty="0">
              <a:solidFill>
                <a:srgbClr val="002C47"/>
              </a:solidFill>
              <a:latin typeface="Poppins"/>
              <a:ea typeface="Poppins"/>
              <a:cs typeface="Poppins"/>
              <a:sym typeface="Poppins"/>
            </a:endParaRPr>
          </a:p>
          <a:p>
            <a:pPr marL="0" lvl="0" indent="0" algn="l">
              <a:lnSpc>
                <a:spcPts val="1709"/>
              </a:lnSpc>
              <a:spcBef>
                <a:spcPct val="0"/>
              </a:spcBef>
            </a:pPr>
            <a:r>
              <a:rPr lang="en-US" sz="1499" u="none" strike="noStrike" dirty="0">
                <a:solidFill>
                  <a:srgbClr val="002C47"/>
                </a:solidFill>
                <a:latin typeface="Poppins"/>
                <a:ea typeface="Poppins"/>
                <a:cs typeface="Poppins"/>
                <a:sym typeface="Poppins"/>
              </a:rPr>
              <a:t>(1) </a:t>
            </a:r>
            <a:r>
              <a:rPr lang="en-US" sz="1499" u="none" strike="noStrike" dirty="0" err="1">
                <a:solidFill>
                  <a:srgbClr val="002C47"/>
                </a:solidFill>
                <a:latin typeface="Poppins"/>
                <a:ea typeface="Poppins"/>
                <a:cs typeface="Poppins"/>
                <a:sym typeface="Poppins"/>
              </a:rPr>
              <a:t>Korrektheit</a:t>
            </a:r>
            <a:r>
              <a:rPr lang="en-US" sz="1499" u="none" strike="noStrike" dirty="0">
                <a:solidFill>
                  <a:srgbClr val="002C47"/>
                </a:solidFill>
                <a:latin typeface="Poppins"/>
                <a:ea typeface="Poppins"/>
                <a:cs typeface="Poppins"/>
                <a:sym typeface="Poppins"/>
              </a:rPr>
              <a:t> </a:t>
            </a:r>
          </a:p>
          <a:p>
            <a:pPr marL="0" lvl="0" indent="0" algn="l">
              <a:lnSpc>
                <a:spcPts val="1709"/>
              </a:lnSpc>
              <a:spcBef>
                <a:spcPct val="0"/>
              </a:spcBef>
            </a:pPr>
            <a:r>
              <a:rPr lang="en-US" sz="1499" i="1" u="none" strike="noStrike" dirty="0">
                <a:solidFill>
                  <a:srgbClr val="002C47"/>
                </a:solidFill>
                <a:latin typeface="Poppins Italics"/>
                <a:ea typeface="Poppins Italics"/>
                <a:cs typeface="Poppins Italics"/>
                <a:sym typeface="Poppins Italics"/>
              </a:rPr>
              <a:t>(2) </a:t>
            </a:r>
            <a:r>
              <a:rPr lang="en-US" sz="1499" i="1" u="none" strike="noStrike" dirty="0" err="1">
                <a:solidFill>
                  <a:srgbClr val="002C47"/>
                </a:solidFill>
                <a:latin typeface="Poppins Italics"/>
                <a:ea typeface="Poppins Italics"/>
                <a:cs typeface="Poppins Italics"/>
                <a:sym typeface="Poppins Italics"/>
              </a:rPr>
              <a:t>Direkte</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Diskriminierung</a:t>
            </a:r>
            <a:endParaRPr lang="en-US" sz="1499" i="1" u="none" strike="noStrike" dirty="0">
              <a:solidFill>
                <a:srgbClr val="002C47"/>
              </a:solidFill>
              <a:latin typeface="Poppins Italics"/>
              <a:ea typeface="Poppins Italics"/>
              <a:cs typeface="Poppins Italics"/>
              <a:sym typeface="Poppins Italics"/>
            </a:endParaRPr>
          </a:p>
          <a:p>
            <a:pPr marL="0" lvl="0" indent="0" algn="l">
              <a:lnSpc>
                <a:spcPts val="1709"/>
              </a:lnSpc>
              <a:spcBef>
                <a:spcPct val="0"/>
              </a:spcBef>
            </a:pPr>
            <a:r>
              <a:rPr lang="en-US" sz="1499" i="1" u="none" strike="noStrike" dirty="0">
                <a:solidFill>
                  <a:srgbClr val="002C47"/>
                </a:solidFill>
                <a:latin typeface="Poppins Italics"/>
                <a:ea typeface="Poppins Italics"/>
                <a:cs typeface="Poppins Italics"/>
                <a:sym typeface="Poppins Italics"/>
              </a:rPr>
              <a:t>(3) </a:t>
            </a:r>
            <a:r>
              <a:rPr lang="en-US" sz="1499" i="1" u="none" strike="noStrike" dirty="0" err="1">
                <a:solidFill>
                  <a:srgbClr val="002C47"/>
                </a:solidFill>
                <a:latin typeface="Poppins Italics"/>
                <a:ea typeface="Poppins Italics"/>
                <a:cs typeface="Poppins Italics"/>
                <a:sym typeface="Poppins Italics"/>
              </a:rPr>
              <a:t>Entschärfung</a:t>
            </a:r>
            <a:r>
              <a:rPr lang="en-US" sz="1499" i="1" u="none" strike="noStrike" dirty="0">
                <a:solidFill>
                  <a:srgbClr val="002C47"/>
                </a:solidFill>
                <a:latin typeface="Poppins Italics"/>
                <a:ea typeface="Poppins Italics"/>
                <a:cs typeface="Poppins Italics"/>
                <a:sym typeface="Poppins Italics"/>
              </a:rPr>
              <a:t> der </a:t>
            </a:r>
            <a:r>
              <a:rPr lang="en-US" sz="1499" i="1" u="none" strike="noStrike" dirty="0" err="1">
                <a:solidFill>
                  <a:srgbClr val="002C47"/>
                </a:solidFill>
                <a:latin typeface="Poppins Italics"/>
                <a:ea typeface="Poppins Italics"/>
                <a:cs typeface="Poppins Italics"/>
                <a:sym typeface="Poppins Italics"/>
              </a:rPr>
              <a:t>Umgehung</a:t>
            </a:r>
            <a:r>
              <a:rPr lang="en-US" sz="1499" i="1" u="none" strike="noStrike" dirty="0">
                <a:solidFill>
                  <a:srgbClr val="002C47"/>
                </a:solidFill>
                <a:latin typeface="Poppins Italics"/>
                <a:ea typeface="Poppins Italics"/>
                <a:cs typeface="Poppins Italics"/>
                <a:sym typeface="Poppins Italics"/>
              </a:rPr>
              <a:t> </a:t>
            </a:r>
          </a:p>
          <a:p>
            <a:pPr marL="0" lvl="0" indent="0" algn="l">
              <a:lnSpc>
                <a:spcPts val="1709"/>
              </a:lnSpc>
              <a:spcBef>
                <a:spcPct val="0"/>
              </a:spcBef>
            </a:pPr>
            <a:r>
              <a:rPr lang="en-US" sz="1499" i="1" u="none" strike="noStrike" dirty="0">
                <a:solidFill>
                  <a:srgbClr val="002C47"/>
                </a:solidFill>
                <a:latin typeface="Poppins Italics"/>
                <a:ea typeface="Poppins Italics"/>
                <a:cs typeface="Poppins Italics"/>
                <a:sym typeface="Poppins Italics"/>
              </a:rPr>
              <a:t>(4) </a:t>
            </a:r>
            <a:r>
              <a:rPr lang="en-US" sz="1499" i="1" u="none" strike="noStrike" dirty="0" err="1">
                <a:solidFill>
                  <a:srgbClr val="002C47"/>
                </a:solidFill>
                <a:latin typeface="Poppins Italics"/>
                <a:ea typeface="Poppins Italics"/>
                <a:cs typeface="Poppins Italics"/>
                <a:sym typeface="Poppins Italics"/>
              </a:rPr>
              <a:t>Soziotechnische</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Schutzmaßnahmen</a:t>
            </a:r>
            <a:r>
              <a:rPr lang="en-US" sz="1499" i="1" u="none" strike="noStrike" dirty="0">
                <a:solidFill>
                  <a:srgbClr val="002C47"/>
                </a:solidFill>
                <a:latin typeface="Poppins Italics"/>
                <a:ea typeface="Poppins Italics"/>
                <a:cs typeface="Poppins Italics"/>
                <a:sym typeface="Poppins Italics"/>
              </a:rPr>
              <a:t> </a:t>
            </a:r>
          </a:p>
          <a:p>
            <a:pPr marL="0" lvl="0" indent="0" algn="l">
              <a:lnSpc>
                <a:spcPts val="1709"/>
              </a:lnSpc>
              <a:spcBef>
                <a:spcPct val="0"/>
              </a:spcBef>
            </a:pPr>
            <a:r>
              <a:rPr lang="en-US" sz="1499" i="1" u="none" strike="noStrike" dirty="0">
                <a:solidFill>
                  <a:srgbClr val="002C47"/>
                </a:solidFill>
                <a:latin typeface="Poppins Italics"/>
                <a:ea typeface="Poppins Italics"/>
                <a:cs typeface="Poppins Italics"/>
                <a:sym typeface="Poppins Italics"/>
              </a:rPr>
              <a:t>(5) </a:t>
            </a:r>
            <a:r>
              <a:rPr lang="en-US" sz="1499" i="1" u="none" strike="noStrike" dirty="0" err="1">
                <a:solidFill>
                  <a:srgbClr val="002C47"/>
                </a:solidFill>
                <a:latin typeface="Poppins Italics"/>
                <a:ea typeface="Poppins Italics"/>
                <a:cs typeface="Poppins Italics"/>
                <a:sym typeface="Poppins Italics"/>
              </a:rPr>
              <a:t>Fundierte</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Annahmen</a:t>
            </a:r>
            <a:endParaRPr lang="en-US" sz="1499" i="1" u="none" strike="noStrike" dirty="0">
              <a:solidFill>
                <a:srgbClr val="002C47"/>
              </a:solidFill>
              <a:latin typeface="Poppins Italics"/>
              <a:ea typeface="Poppins Italics"/>
              <a:cs typeface="Poppins Italics"/>
              <a:sym typeface="Poppins Italics"/>
            </a:endParaRPr>
          </a:p>
          <a:p>
            <a:pPr marL="0" lvl="0" indent="0" algn="l">
              <a:lnSpc>
                <a:spcPts val="1709"/>
              </a:lnSpc>
              <a:spcBef>
                <a:spcPct val="0"/>
              </a:spcBef>
            </a:pPr>
            <a:endParaRPr lang="en-US" sz="1499" i="1" u="none" strike="noStrike" dirty="0">
              <a:solidFill>
                <a:srgbClr val="002C47"/>
              </a:solidFill>
              <a:latin typeface="Poppins Italics"/>
              <a:ea typeface="Poppins Italics"/>
              <a:cs typeface="Poppins Italics"/>
              <a:sym typeface="Poppins Italics"/>
            </a:endParaRPr>
          </a:p>
          <a:p>
            <a:pPr marL="0" lvl="0" indent="0" algn="l">
              <a:lnSpc>
                <a:spcPts val="1709"/>
              </a:lnSpc>
              <a:spcBef>
                <a:spcPct val="0"/>
              </a:spcBef>
            </a:pPr>
            <a:endParaRPr lang="en-US" sz="1499" i="1" u="none" strike="noStrike" dirty="0">
              <a:solidFill>
                <a:srgbClr val="002C47"/>
              </a:solidFill>
              <a:latin typeface="Poppins Italics"/>
              <a:ea typeface="Poppins Italics"/>
              <a:cs typeface="Poppins Italics"/>
              <a:sym typeface="Poppins Italics"/>
            </a:endParaRPr>
          </a:p>
          <a:p>
            <a:pPr marL="0" lvl="0" indent="0" algn="l">
              <a:lnSpc>
                <a:spcPts val="1709"/>
              </a:lnSpc>
              <a:spcBef>
                <a:spcPct val="0"/>
              </a:spcBef>
            </a:pPr>
            <a:r>
              <a:rPr lang="en-US" sz="1499" i="1" u="none" strike="noStrike" dirty="0">
                <a:solidFill>
                  <a:srgbClr val="002C47"/>
                </a:solidFill>
                <a:latin typeface="Poppins Italics"/>
                <a:ea typeface="Poppins Italics"/>
                <a:cs typeface="Poppins Italics"/>
                <a:sym typeface="Poppins Italics"/>
              </a:rPr>
              <a:t>Lassen Sie </a:t>
            </a:r>
            <a:r>
              <a:rPr lang="en-US" sz="1499" i="1" u="none" strike="noStrike" dirty="0" err="1">
                <a:solidFill>
                  <a:srgbClr val="002C47"/>
                </a:solidFill>
                <a:latin typeface="Poppins Italics"/>
                <a:ea typeface="Poppins Italics"/>
                <a:cs typeface="Poppins Italics"/>
                <a:sym typeface="Poppins Italics"/>
              </a:rPr>
              <a:t>uns</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auch</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einen</a:t>
            </a:r>
            <a:r>
              <a:rPr lang="en-US" sz="1499" i="1" u="none" strike="noStrike" dirty="0">
                <a:solidFill>
                  <a:srgbClr val="002C47"/>
                </a:solidFill>
                <a:latin typeface="Poppins Italics"/>
                <a:ea typeface="Poppins Italics"/>
                <a:cs typeface="Poppins Italics"/>
                <a:sym typeface="Poppins Italics"/>
              </a:rPr>
              <a:t> Blick auf all das </a:t>
            </a:r>
            <a:r>
              <a:rPr lang="en-US" sz="1499" i="1" u="none" strike="noStrike" dirty="0" err="1">
                <a:solidFill>
                  <a:srgbClr val="002C47"/>
                </a:solidFill>
                <a:latin typeface="Poppins Italics"/>
                <a:ea typeface="Poppins Italics"/>
                <a:cs typeface="Poppins Italics"/>
                <a:sym typeface="Poppins Italics"/>
              </a:rPr>
              <a:t>werfen</a:t>
            </a:r>
            <a:r>
              <a:rPr lang="en-US" sz="1499" i="1" u="none" strike="noStrike" dirty="0">
                <a:solidFill>
                  <a:srgbClr val="002C47"/>
                </a:solidFill>
                <a:latin typeface="Poppins Italics"/>
                <a:ea typeface="Poppins Italics"/>
                <a:cs typeface="Poppins Italics"/>
                <a:sym typeface="Poppins Italics"/>
              </a:rPr>
              <a:t>, was </a:t>
            </a:r>
            <a:r>
              <a:rPr lang="en-US" sz="1499" i="1" u="none" strike="noStrike" dirty="0" err="1">
                <a:solidFill>
                  <a:srgbClr val="002C47"/>
                </a:solidFill>
                <a:latin typeface="Poppins Italics"/>
                <a:ea typeface="Poppins Italics"/>
                <a:cs typeface="Poppins Italics"/>
                <a:sym typeface="Poppins Italics"/>
              </a:rPr>
              <a:t>außerhalb</a:t>
            </a:r>
            <a:r>
              <a:rPr lang="en-US" sz="1499" i="1" u="none" strike="noStrike" dirty="0">
                <a:solidFill>
                  <a:srgbClr val="002C47"/>
                </a:solidFill>
                <a:latin typeface="Poppins Italics"/>
                <a:ea typeface="Poppins Italics"/>
                <a:cs typeface="Poppins Italics"/>
                <a:sym typeface="Poppins Italics"/>
              </a:rPr>
              <a:t> des </a:t>
            </a:r>
            <a:r>
              <a:rPr lang="en-US" sz="1499" i="1" u="none" strike="noStrike" dirty="0" err="1">
                <a:solidFill>
                  <a:srgbClr val="002C47"/>
                </a:solidFill>
                <a:latin typeface="Poppins Italics"/>
                <a:ea typeface="Poppins Italics"/>
                <a:cs typeface="Poppins Italics"/>
                <a:sym typeface="Poppins Italics"/>
              </a:rPr>
              <a:t>Prüfungsumfangs</a:t>
            </a:r>
            <a:r>
              <a:rPr lang="en-US" sz="1499" i="1" u="none" strike="noStrike" dirty="0">
                <a:solidFill>
                  <a:srgbClr val="002C47"/>
                </a:solidFill>
                <a:latin typeface="Poppins Italics"/>
                <a:ea typeface="Poppins Italics"/>
                <a:cs typeface="Poppins Italics"/>
                <a:sym typeface="Poppins Italics"/>
              </a:rPr>
              <a:t> lag (Wilson et al., 2021): </a:t>
            </a:r>
          </a:p>
          <a:p>
            <a:pPr marL="0" lvl="0" indent="0" algn="l">
              <a:lnSpc>
                <a:spcPts val="1709"/>
              </a:lnSpc>
              <a:spcBef>
                <a:spcPct val="0"/>
              </a:spcBef>
            </a:pPr>
            <a:endParaRPr lang="en-US" sz="1499" i="1" u="none" strike="noStrike" dirty="0">
              <a:solidFill>
                <a:srgbClr val="002C47"/>
              </a:solidFill>
              <a:latin typeface="Poppins Italics"/>
              <a:ea typeface="Poppins Italics"/>
              <a:cs typeface="Poppins Italics"/>
              <a:sym typeface="Poppins Italics"/>
            </a:endParaRPr>
          </a:p>
          <a:p>
            <a:pPr marL="0" lvl="0" indent="0" algn="l">
              <a:lnSpc>
                <a:spcPts val="1709"/>
              </a:lnSpc>
              <a:spcBef>
                <a:spcPct val="0"/>
              </a:spcBef>
            </a:pPr>
            <a:r>
              <a:rPr lang="en-US" sz="1499" i="1" u="none" strike="noStrike" dirty="0" err="1">
                <a:solidFill>
                  <a:srgbClr val="002C47"/>
                </a:solidFill>
                <a:latin typeface="Poppins Italics"/>
                <a:ea typeface="Poppins Italics"/>
                <a:cs typeface="Poppins Italics"/>
                <a:sym typeface="Poppins Italics"/>
              </a:rPr>
              <a:t>Genauso</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wichtig</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wie</a:t>
            </a:r>
            <a:r>
              <a:rPr lang="en-US" sz="1499" i="1" u="none" strike="noStrike" dirty="0">
                <a:solidFill>
                  <a:srgbClr val="002C47"/>
                </a:solidFill>
                <a:latin typeface="Poppins Italics"/>
                <a:ea typeface="Poppins Italics"/>
                <a:cs typeface="Poppins Italics"/>
                <a:sym typeface="Poppins Italics"/>
              </a:rPr>
              <a:t> die Definition </a:t>
            </a:r>
            <a:r>
              <a:rPr lang="en-US" sz="1499" i="1" u="none" strike="noStrike" dirty="0" err="1">
                <a:solidFill>
                  <a:srgbClr val="002C47"/>
                </a:solidFill>
                <a:latin typeface="Poppins Italics"/>
                <a:ea typeface="Poppins Italics"/>
                <a:cs typeface="Poppins Italics"/>
                <a:sym typeface="Poppins Italics"/>
              </a:rPr>
              <a:t>dessen</a:t>
            </a:r>
            <a:r>
              <a:rPr lang="en-US" sz="1499" i="1" u="none" strike="noStrike" dirty="0">
                <a:solidFill>
                  <a:srgbClr val="002C47"/>
                </a:solidFill>
                <a:latin typeface="Poppins Italics"/>
                <a:ea typeface="Poppins Italics"/>
                <a:cs typeface="Poppins Italics"/>
                <a:sym typeface="Poppins Italics"/>
              </a:rPr>
              <a:t>, was </a:t>
            </a:r>
            <a:r>
              <a:rPr lang="en-US" sz="1499" i="1" u="none" strike="noStrike" dirty="0" err="1">
                <a:solidFill>
                  <a:srgbClr val="002C47"/>
                </a:solidFill>
                <a:latin typeface="Poppins Italics"/>
                <a:ea typeface="Poppins Italics"/>
                <a:cs typeface="Poppins Italics"/>
                <a:sym typeface="Poppins Italics"/>
              </a:rPr>
              <a:t>wir</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geprüft</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haben</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ist</a:t>
            </a:r>
            <a:r>
              <a:rPr lang="en-US" sz="1499" i="1" u="none" strike="noStrike" dirty="0">
                <a:solidFill>
                  <a:srgbClr val="002C47"/>
                </a:solidFill>
                <a:latin typeface="Poppins Italics"/>
                <a:ea typeface="Poppins Italics"/>
                <a:cs typeface="Poppins Italics"/>
                <a:sym typeface="Poppins Italics"/>
              </a:rPr>
              <a:t> das </a:t>
            </a:r>
            <a:r>
              <a:rPr lang="en-US" sz="1499" i="1" u="none" strike="noStrike" dirty="0" err="1">
                <a:solidFill>
                  <a:srgbClr val="002C47"/>
                </a:solidFill>
                <a:latin typeface="Poppins Italics"/>
                <a:ea typeface="Poppins Italics"/>
                <a:cs typeface="Poppins Italics"/>
                <a:sym typeface="Poppins Italics"/>
              </a:rPr>
              <a:t>Verständnis</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dessen</a:t>
            </a:r>
            <a:r>
              <a:rPr lang="en-US" sz="1499" i="1" u="none" strike="noStrike" dirty="0">
                <a:solidFill>
                  <a:srgbClr val="002C47"/>
                </a:solidFill>
                <a:latin typeface="Poppins Italics"/>
                <a:ea typeface="Poppins Italics"/>
                <a:cs typeface="Poppins Italics"/>
                <a:sym typeface="Poppins Italics"/>
              </a:rPr>
              <a:t>, was </a:t>
            </a:r>
            <a:r>
              <a:rPr lang="en-US" sz="1499" i="1" u="none" strike="noStrike" dirty="0" err="1">
                <a:solidFill>
                  <a:srgbClr val="002C47"/>
                </a:solidFill>
                <a:latin typeface="Poppins Italics"/>
                <a:ea typeface="Poppins Italics"/>
                <a:cs typeface="Poppins Italics"/>
                <a:sym typeface="Poppins Italics"/>
              </a:rPr>
              <a:t>wir</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nicht</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geprüft</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haben</a:t>
            </a:r>
            <a:r>
              <a:rPr lang="en-US" sz="1499" i="1" u="none" strike="noStrike" dirty="0">
                <a:solidFill>
                  <a:srgbClr val="002C47"/>
                </a:solidFill>
                <a:latin typeface="Poppins Italics"/>
                <a:ea typeface="Poppins Italics"/>
                <a:cs typeface="Poppins Italics"/>
                <a:sym typeface="Poppins Italics"/>
              </a:rPr>
              <a:t>. Dieser </a:t>
            </a:r>
            <a:r>
              <a:rPr lang="en-US" sz="1499" i="1" u="none" strike="noStrike" dirty="0" err="1">
                <a:solidFill>
                  <a:srgbClr val="002C47"/>
                </a:solidFill>
                <a:latin typeface="Poppins Italics"/>
                <a:ea typeface="Poppins Italics"/>
                <a:cs typeface="Poppins Italics"/>
                <a:sym typeface="Poppins Italics"/>
              </a:rPr>
              <a:t>Punkt</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ist</a:t>
            </a:r>
            <a:r>
              <a:rPr lang="en-US" sz="1499" i="1" u="none" strike="noStrike" dirty="0">
                <a:solidFill>
                  <a:srgbClr val="002C47"/>
                </a:solidFill>
                <a:latin typeface="Poppins Italics"/>
                <a:ea typeface="Poppins Italics"/>
                <a:cs typeface="Poppins Italics"/>
                <a:sym typeface="Poppins Italics"/>
              </a:rPr>
              <a:t> von </a:t>
            </a:r>
            <a:r>
              <a:rPr lang="en-US" sz="1499" i="1" u="none" strike="noStrike" dirty="0" err="1">
                <a:solidFill>
                  <a:srgbClr val="002C47"/>
                </a:solidFill>
                <a:latin typeface="Poppins Italics"/>
                <a:ea typeface="Poppins Italics"/>
                <a:cs typeface="Poppins Italics"/>
                <a:sym typeface="Poppins Italics"/>
              </a:rPr>
              <a:t>entscheidender</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Bedeutung</a:t>
            </a:r>
            <a:r>
              <a:rPr lang="en-US" sz="1499" i="1" u="none" strike="noStrike" dirty="0">
                <a:solidFill>
                  <a:srgbClr val="002C47"/>
                </a:solidFill>
                <a:latin typeface="Poppins Italics"/>
                <a:ea typeface="Poppins Italics"/>
                <a:cs typeface="Poppins Italics"/>
                <a:sym typeface="Poppins Italics"/>
              </a:rPr>
              <a:t> für die </a:t>
            </a:r>
            <a:r>
              <a:rPr lang="en-US" sz="1499" i="1" u="none" strike="noStrike" dirty="0" err="1">
                <a:solidFill>
                  <a:srgbClr val="002C47"/>
                </a:solidFill>
                <a:latin typeface="Poppins Italics"/>
                <a:ea typeface="Poppins Italics"/>
                <a:cs typeface="Poppins Italics"/>
                <a:sym typeface="Poppins Italics"/>
              </a:rPr>
              <a:t>richtige</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Einordnung</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einer</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Prüfung</a:t>
            </a:r>
            <a:r>
              <a:rPr lang="en-US" sz="1499" i="1" u="none" strike="noStrike" dirty="0">
                <a:solidFill>
                  <a:srgbClr val="002C47"/>
                </a:solidFill>
                <a:latin typeface="Poppins Italics"/>
                <a:ea typeface="Poppins Italics"/>
                <a:cs typeface="Poppins Italics"/>
                <a:sym typeface="Poppins Italics"/>
              </a:rPr>
              <a:t> in den </a:t>
            </a:r>
            <a:r>
              <a:rPr lang="en-US" sz="1499" i="1" u="none" strike="noStrike" dirty="0" err="1">
                <a:solidFill>
                  <a:srgbClr val="002C47"/>
                </a:solidFill>
                <a:latin typeface="Poppins Italics"/>
                <a:ea typeface="Poppins Italics"/>
                <a:cs typeface="Poppins Italics"/>
                <a:sym typeface="Poppins Italics"/>
              </a:rPr>
              <a:t>Kontext</a:t>
            </a:r>
            <a:r>
              <a:rPr lang="en-US" sz="1499" i="1" u="none" strike="noStrike" dirty="0">
                <a:solidFill>
                  <a:srgbClr val="002C47"/>
                </a:solidFill>
                <a:latin typeface="Poppins Italics"/>
                <a:ea typeface="Poppins Italics"/>
                <a:cs typeface="Poppins Italics"/>
                <a:sym typeface="Poppins Italics"/>
              </a:rPr>
              <a:t>, um </a:t>
            </a:r>
            <a:r>
              <a:rPr lang="en-US" sz="1499" i="1" u="none" strike="noStrike" dirty="0" err="1">
                <a:solidFill>
                  <a:srgbClr val="002C47"/>
                </a:solidFill>
                <a:latin typeface="Poppins Italics"/>
                <a:ea typeface="Poppins Italics"/>
                <a:cs typeface="Poppins Italics"/>
                <a:sym typeface="Poppins Italics"/>
              </a:rPr>
              <a:t>sich</a:t>
            </a:r>
            <a:r>
              <a:rPr lang="en-US" sz="1499" i="1" u="none" strike="noStrike" dirty="0">
                <a:solidFill>
                  <a:srgbClr val="002C47"/>
                </a:solidFill>
                <a:latin typeface="Poppins Italics"/>
                <a:ea typeface="Poppins Italics"/>
                <a:cs typeface="Poppins Italics"/>
                <a:sym typeface="Poppins Italics"/>
              </a:rPr>
              <a:t> auf </a:t>
            </a:r>
            <a:r>
              <a:rPr lang="en-US" sz="1499" i="1" u="none" strike="noStrike" dirty="0" err="1">
                <a:solidFill>
                  <a:srgbClr val="002C47"/>
                </a:solidFill>
                <a:latin typeface="Poppins Italics"/>
                <a:ea typeface="Poppins Italics"/>
                <a:cs typeface="Poppins Italics"/>
                <a:sym typeface="Poppins Italics"/>
              </a:rPr>
              <a:t>spezifische</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Kriterien</a:t>
            </a:r>
            <a:r>
              <a:rPr lang="en-US" sz="1499" i="1" u="none" strike="noStrike" dirty="0">
                <a:solidFill>
                  <a:srgbClr val="002C47"/>
                </a:solidFill>
                <a:latin typeface="Poppins Italics"/>
                <a:ea typeface="Poppins Italics"/>
                <a:cs typeface="Poppins Italics"/>
                <a:sym typeface="Poppins Italics"/>
              </a:rPr>
              <a:t> für </a:t>
            </a:r>
            <a:r>
              <a:rPr lang="en-US" sz="1499" i="1" u="none" strike="noStrike" dirty="0" err="1">
                <a:solidFill>
                  <a:srgbClr val="002C47"/>
                </a:solidFill>
                <a:latin typeface="Poppins Italics"/>
                <a:ea typeface="Poppins Italics"/>
                <a:cs typeface="Poppins Italics"/>
                <a:sym typeface="Poppins Italics"/>
              </a:rPr>
              <a:t>Erfolg</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oder</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Misserfolg</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konzentrieren</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zu</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können</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Unsere</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Prüfung</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bezog</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sich</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solidFill>
                  <a:srgbClr val="002C47"/>
                </a:solidFill>
                <a:latin typeface="Poppins Italics"/>
                <a:ea typeface="Poppins Italics"/>
                <a:cs typeface="Poppins Italics"/>
                <a:sym typeface="Poppins Italics"/>
              </a:rPr>
              <a:t>insbesondere</a:t>
            </a:r>
            <a:r>
              <a:rPr lang="en-US" sz="1499" i="1" u="none" strike="noStrike" dirty="0">
                <a:solidFill>
                  <a:srgbClr val="002C47"/>
                </a:solidFill>
                <a:latin typeface="Poppins Italics"/>
                <a:ea typeface="Poppins Italics"/>
                <a:cs typeface="Poppins Italics"/>
                <a:sym typeface="Poppins Italics"/>
              </a:rPr>
              <a:t> </a:t>
            </a:r>
            <a:r>
              <a:rPr lang="en-US" sz="1499" i="1" u="none" strike="noStrike" dirty="0" err="1">
                <a:latin typeface="Poppins Italics"/>
                <a:ea typeface="Poppins Italics"/>
                <a:cs typeface="Poppins Italics"/>
                <a:sym typeface="Poppins Italics"/>
              </a:rPr>
              <a:t>nicht</a:t>
            </a:r>
            <a:r>
              <a:rPr lang="en-US" sz="1499" i="1" u="none" strike="noStrike" dirty="0">
                <a:latin typeface="Poppins Italics"/>
                <a:ea typeface="Poppins Italics"/>
                <a:cs typeface="Poppins Italics"/>
                <a:sym typeface="Poppins Italics"/>
              </a:rPr>
              <a:t> auf die </a:t>
            </a:r>
            <a:r>
              <a:rPr lang="en-US" sz="1499" i="1" u="none" strike="noStrike" dirty="0" err="1">
                <a:latin typeface="Poppins Italics"/>
                <a:ea typeface="Poppins Italics"/>
                <a:cs typeface="Poppins Italics"/>
                <a:sym typeface="Poppins Italics"/>
              </a:rPr>
              <a:t>folgenden</a:t>
            </a:r>
            <a:r>
              <a:rPr lang="en-US" sz="1499" i="1" u="none" strike="noStrike" dirty="0">
                <a:latin typeface="Poppins Italics"/>
                <a:ea typeface="Poppins Italics"/>
                <a:cs typeface="Poppins Italics"/>
                <a:sym typeface="Poppins Italics"/>
              </a:rPr>
              <a:t> </a:t>
            </a:r>
            <a:r>
              <a:rPr lang="en-US" sz="1499" i="1" u="none" strike="noStrike" dirty="0" err="1">
                <a:latin typeface="Poppins Italics"/>
                <a:ea typeface="Poppins Italics"/>
                <a:cs typeface="Poppins Italics"/>
                <a:sym typeface="Poppins Italics"/>
              </a:rPr>
              <a:t>Aspekte</a:t>
            </a:r>
            <a:r>
              <a:rPr lang="en-US" sz="1499" i="1" u="none" strike="noStrike" dirty="0">
                <a:latin typeface="Poppins Italics"/>
                <a:ea typeface="Poppins Italics"/>
                <a:cs typeface="Poppins Italics"/>
                <a:sym typeface="Poppins Italics"/>
              </a:rPr>
              <a:t> der </a:t>
            </a:r>
            <a:r>
              <a:rPr lang="en-US" sz="1499" i="1" u="none" strike="noStrike" dirty="0" err="1">
                <a:latin typeface="Poppins Italics"/>
                <a:ea typeface="Poppins Italics"/>
                <a:cs typeface="Poppins Italics"/>
                <a:sym typeface="Poppins Italics"/>
              </a:rPr>
              <a:t>Produkte</a:t>
            </a:r>
            <a:r>
              <a:rPr lang="en-US" sz="1499" i="1" u="none" strike="noStrike" dirty="0">
                <a:latin typeface="Poppins Italics"/>
                <a:ea typeface="Poppins Italics"/>
                <a:cs typeface="Poppins Italics"/>
                <a:sym typeface="Poppins Italics"/>
              </a:rPr>
              <a:t> und des </a:t>
            </a:r>
            <a:r>
              <a:rPr lang="en-US" sz="1499" i="1" u="none" strike="noStrike" dirty="0" err="1">
                <a:latin typeface="Poppins Italics"/>
                <a:ea typeface="Poppins Italics"/>
                <a:cs typeface="Poppins Italics"/>
                <a:sym typeface="Poppins Italics"/>
              </a:rPr>
              <a:t>Geschäfts</a:t>
            </a:r>
            <a:r>
              <a:rPr lang="en-US" sz="1499" i="1" u="none" strike="noStrike" dirty="0">
                <a:latin typeface="Poppins Italics"/>
                <a:ea typeface="Poppins Italics"/>
                <a:cs typeface="Poppins Italics"/>
                <a:sym typeface="Poppins Italics"/>
              </a:rPr>
              <a:t> von </a:t>
            </a:r>
            <a:r>
              <a:rPr lang="en-US" sz="1499" i="1" dirty="0" err="1">
                <a:latin typeface="Poppins Italics"/>
                <a:ea typeface="Poppins Italics"/>
                <a:cs typeface="Poppins Italics"/>
                <a:sym typeface="Poppins Italics"/>
              </a:rPr>
              <a:t>P</a:t>
            </a:r>
            <a:r>
              <a:rPr lang="en-US" sz="1499" i="1" u="none" strike="noStrike" dirty="0" err="1">
                <a:latin typeface="Poppins Italics"/>
                <a:ea typeface="Poppins Italics"/>
                <a:cs typeface="Poppins Italics"/>
                <a:sym typeface="Poppins Italics"/>
              </a:rPr>
              <a:t>ymetrics</a:t>
            </a:r>
            <a:r>
              <a:rPr lang="en-US" sz="1499" i="1" u="none" strike="noStrike" dirty="0">
                <a:latin typeface="Poppins Italics"/>
                <a:ea typeface="Poppins Italics"/>
                <a:cs typeface="Poppins Italics"/>
                <a:sym typeface="Poppins Italics"/>
              </a:rPr>
              <a:t>. </a:t>
            </a:r>
          </a:p>
          <a:p>
            <a:pPr marL="0" lvl="0" indent="0" algn="l">
              <a:lnSpc>
                <a:spcPts val="1709"/>
              </a:lnSpc>
              <a:spcBef>
                <a:spcPct val="0"/>
              </a:spcBef>
            </a:pPr>
            <a:endParaRPr lang="en-US" sz="1499" i="1" u="none" strike="noStrike" dirty="0">
              <a:solidFill>
                <a:srgbClr val="002C47"/>
              </a:solidFill>
              <a:latin typeface="Poppins Italics"/>
              <a:ea typeface="Poppins Italics"/>
              <a:cs typeface="Poppins Italics"/>
              <a:sym typeface="Poppins Itali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89376" y="439677"/>
            <a:ext cx="9909249"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6.8 Ethische Verantwortlichkeiten der Arbeitgeber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919825" y="2254521"/>
            <a:ext cx="7329950" cy="4674235"/>
            <a:chOff x="0" y="0"/>
            <a:chExt cx="1930522" cy="1231074"/>
          </a:xfrm>
        </p:grpSpPr>
        <p:sp>
          <p:nvSpPr>
            <p:cNvPr id="10" name="Freeform 10"/>
            <p:cNvSpPr/>
            <p:nvPr/>
          </p:nvSpPr>
          <p:spPr>
            <a:xfrm>
              <a:off x="0" y="0"/>
              <a:ext cx="1930522" cy="1231074"/>
            </a:xfrm>
            <a:custGeom>
              <a:avLst/>
              <a:gdLst/>
              <a:ahLst/>
              <a:cxnLst/>
              <a:rect l="l" t="t" r="r" b="b"/>
              <a:pathLst>
                <a:path w="1930522" h="1231074">
                  <a:moveTo>
                    <a:pt x="53866" y="0"/>
                  </a:moveTo>
                  <a:lnTo>
                    <a:pt x="1876656" y="0"/>
                  </a:lnTo>
                  <a:cubicBezTo>
                    <a:pt x="1890942" y="0"/>
                    <a:pt x="1904643" y="5675"/>
                    <a:pt x="1914745" y="15777"/>
                  </a:cubicBezTo>
                  <a:cubicBezTo>
                    <a:pt x="1924847" y="25879"/>
                    <a:pt x="1930522" y="39580"/>
                    <a:pt x="1930522" y="53866"/>
                  </a:cubicBezTo>
                  <a:lnTo>
                    <a:pt x="1930522" y="1177208"/>
                  </a:lnTo>
                  <a:cubicBezTo>
                    <a:pt x="1930522" y="1191494"/>
                    <a:pt x="1924847" y="1205195"/>
                    <a:pt x="1914745" y="1215297"/>
                  </a:cubicBezTo>
                  <a:cubicBezTo>
                    <a:pt x="1904643" y="1225399"/>
                    <a:pt x="1890942" y="1231074"/>
                    <a:pt x="1876656" y="1231074"/>
                  </a:cubicBezTo>
                  <a:lnTo>
                    <a:pt x="53866" y="1231074"/>
                  </a:lnTo>
                  <a:cubicBezTo>
                    <a:pt x="39580" y="1231074"/>
                    <a:pt x="25879" y="1225399"/>
                    <a:pt x="15777" y="1215297"/>
                  </a:cubicBezTo>
                  <a:cubicBezTo>
                    <a:pt x="5675" y="1205195"/>
                    <a:pt x="0" y="1191494"/>
                    <a:pt x="0" y="1177208"/>
                  </a:cubicBezTo>
                  <a:lnTo>
                    <a:pt x="0" y="53866"/>
                  </a:lnTo>
                  <a:cubicBezTo>
                    <a:pt x="0" y="39580"/>
                    <a:pt x="5675" y="25879"/>
                    <a:pt x="15777" y="15777"/>
                  </a:cubicBezTo>
                  <a:cubicBezTo>
                    <a:pt x="25879" y="5675"/>
                    <a:pt x="39580" y="0"/>
                    <a:pt x="53866" y="0"/>
                  </a:cubicBezTo>
                  <a:close/>
                </a:path>
              </a:pathLst>
            </a:custGeom>
            <a:solidFill>
              <a:srgbClr val="062D47"/>
            </a:solidFill>
            <a:ln w="38100" cap="rnd">
              <a:solidFill>
                <a:srgbClr val="45B042"/>
              </a:solidFill>
              <a:prstDash val="solid"/>
              <a:round/>
            </a:ln>
          </p:spPr>
          <p:txBody>
            <a:bodyPr/>
            <a:lstStyle/>
            <a:p>
              <a:endParaRPr lang="de-DE"/>
            </a:p>
          </p:txBody>
        </p:sp>
        <p:sp>
          <p:nvSpPr>
            <p:cNvPr id="11" name="TextBox 11"/>
            <p:cNvSpPr txBox="1"/>
            <p:nvPr/>
          </p:nvSpPr>
          <p:spPr>
            <a:xfrm>
              <a:off x="0" y="-57150"/>
              <a:ext cx="1930522" cy="1288224"/>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19175" y="2206896"/>
            <a:ext cx="7293483" cy="5826760"/>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Die Arbeitgeber tragen eine große </a:t>
            </a:r>
            <a:r>
              <a:rPr lang="en-US" sz="1700" b="1">
                <a:solidFill>
                  <a:srgbClr val="000000"/>
                </a:solidFill>
                <a:latin typeface="Poppins Bold"/>
                <a:ea typeface="Poppins Bold"/>
                <a:cs typeface="Poppins Bold"/>
                <a:sym typeface="Poppins Bold"/>
              </a:rPr>
              <a:t>ethische Verantwortung </a:t>
            </a:r>
            <a:r>
              <a:rPr lang="en-US" sz="1700">
                <a:solidFill>
                  <a:srgbClr val="000000"/>
                </a:solidFill>
                <a:latin typeface="Poppins"/>
                <a:ea typeface="Poppins"/>
                <a:cs typeface="Poppins"/>
                <a:sym typeface="Poppins"/>
              </a:rPr>
              <a:t>dafür, dass die in ihren Unternehmen eingesetzten KI-Systeme fair und für alle Mitarbeiter förderlich sind.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Arbeitgeber sollten </a:t>
            </a:r>
            <a:r>
              <a:rPr lang="en-US" sz="1700" b="1">
                <a:solidFill>
                  <a:srgbClr val="000000"/>
                </a:solidFill>
                <a:latin typeface="Poppins Bold"/>
                <a:ea typeface="Poppins Bold"/>
                <a:cs typeface="Poppins Bold"/>
                <a:sym typeface="Poppins Bold"/>
              </a:rPr>
              <a:t>transparent darüber </a:t>
            </a:r>
            <a:r>
              <a:rPr lang="en-US" sz="1700">
                <a:solidFill>
                  <a:srgbClr val="000000"/>
                </a:solidFill>
                <a:latin typeface="Poppins"/>
                <a:ea typeface="Poppins"/>
                <a:cs typeface="Poppins"/>
                <a:sym typeface="Poppins"/>
              </a:rPr>
              <a:t>sein</a:t>
            </a:r>
            <a:r>
              <a:rPr lang="en-US" sz="1700" b="1">
                <a:solidFill>
                  <a:srgbClr val="000000"/>
                </a:solidFill>
                <a:latin typeface="Poppins Bold"/>
                <a:ea typeface="Poppins Bold"/>
                <a:cs typeface="Poppins Bold"/>
                <a:sym typeface="Poppins Bold"/>
              </a:rPr>
              <a:t>, wie KI </a:t>
            </a:r>
            <a:r>
              <a:rPr lang="en-US" sz="1700">
                <a:solidFill>
                  <a:srgbClr val="000000"/>
                </a:solidFill>
                <a:latin typeface="Poppins"/>
                <a:ea typeface="Poppins"/>
                <a:cs typeface="Poppins"/>
                <a:sym typeface="Poppins"/>
              </a:rPr>
              <a:t>in ihrem Unternehmen </a:t>
            </a:r>
            <a:r>
              <a:rPr lang="en-US" sz="1700" b="1">
                <a:solidFill>
                  <a:srgbClr val="000000"/>
                </a:solidFill>
                <a:latin typeface="Poppins Bold"/>
                <a:ea typeface="Poppins Bold"/>
                <a:cs typeface="Poppins Bold"/>
                <a:sym typeface="Poppins Bold"/>
              </a:rPr>
              <a:t>eingesetzt wird</a:t>
            </a:r>
            <a:r>
              <a:rPr lang="en-US" sz="1700">
                <a:solidFill>
                  <a:srgbClr val="000000"/>
                </a:solidFill>
                <a:latin typeface="Poppins"/>
                <a:ea typeface="Poppins"/>
                <a:cs typeface="Poppins"/>
                <a:sym typeface="Poppins"/>
              </a:rPr>
              <a:t>. Eine klare Kommunikation über den Zweck, die Funktionsweise und die Auswirkungen von KI-Systemen trägt zum Aufbau von Vertrauen und Verständnis unter den Mitarbeitern bei.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Es kann in Betracht gezogen werden, </a:t>
            </a:r>
            <a:r>
              <a:rPr lang="en-US" sz="1700" b="1">
                <a:solidFill>
                  <a:srgbClr val="000000"/>
                </a:solidFill>
                <a:latin typeface="Poppins Bold"/>
                <a:ea typeface="Poppins Bold"/>
                <a:cs typeface="Poppins Bold"/>
                <a:sym typeface="Poppins Bold"/>
              </a:rPr>
              <a:t>Schulungen zur Erkennung und Verringerung von Voreingenommenheit bei KI </a:t>
            </a:r>
            <a:r>
              <a:rPr lang="en-US" sz="1700">
                <a:solidFill>
                  <a:srgbClr val="000000"/>
                </a:solidFill>
                <a:latin typeface="Poppins"/>
                <a:ea typeface="Poppins"/>
                <a:cs typeface="Poppins"/>
                <a:sym typeface="Poppins"/>
              </a:rPr>
              <a:t>sowohl für Mitarbeiter als auch für Manager </a:t>
            </a:r>
            <a:r>
              <a:rPr lang="en-US" sz="1700" b="1">
                <a:solidFill>
                  <a:srgbClr val="000000"/>
                </a:solidFill>
                <a:latin typeface="Poppins Bold"/>
                <a:ea typeface="Poppins Bold"/>
                <a:cs typeface="Poppins Bold"/>
                <a:sym typeface="Poppins Bold"/>
              </a:rPr>
              <a:t>anzubieten</a:t>
            </a:r>
            <a:r>
              <a:rPr lang="en-US" sz="1700">
                <a:solidFill>
                  <a:srgbClr val="000000"/>
                </a:solidFill>
                <a:latin typeface="Poppins"/>
                <a:ea typeface="Poppins"/>
                <a:cs typeface="Poppins"/>
                <a:sym typeface="Poppins"/>
              </a:rPr>
              <a:t>. Diese Schulungen sollten die ethischen Implikationen von KI, die Quellen von Voreingenommenheit und Strategien zum Abbau von Voreingenommenheit in KI-Anwendungen abdecken. Nur wenige Unternehmen halten dies für wichtig.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KI-gesteuerte Entscheidungen können sich manchmal negativ auf die Arbeitnehmer auswirken. Die Arbeitgeber sollten </a:t>
            </a:r>
            <a:r>
              <a:rPr lang="en-US" sz="1700" b="1">
                <a:solidFill>
                  <a:srgbClr val="000000"/>
                </a:solidFill>
                <a:latin typeface="Poppins Bold"/>
                <a:ea typeface="Poppins Bold"/>
                <a:cs typeface="Poppins Bold"/>
                <a:sym typeface="Poppins Bold"/>
              </a:rPr>
              <a:t>Unterstützungssysteme entwickeln</a:t>
            </a:r>
            <a:r>
              <a:rPr lang="en-US" sz="1700">
                <a:solidFill>
                  <a:srgbClr val="000000"/>
                </a:solidFill>
                <a:latin typeface="Poppins"/>
                <a:ea typeface="Poppins"/>
                <a:cs typeface="Poppins"/>
                <a:sym typeface="Poppins"/>
              </a:rPr>
              <a:t>, um denjenigen zu helfen, die davon betroffen sind. Dazu gehört auch die Bereitstellung von Umschulungs- und Weiterbildungsmöglichkeiten, damit sich die Mitarbeiter an die durch KI-Technologien verursachten Veränderungen anpassen können. </a:t>
            </a:r>
          </a:p>
        </p:txBody>
      </p:sp>
      <p:sp>
        <p:nvSpPr>
          <p:cNvPr id="13" name="TextBox 13"/>
          <p:cNvSpPr txBox="1"/>
          <p:nvPr/>
        </p:nvSpPr>
        <p:spPr>
          <a:xfrm>
            <a:off x="10968273" y="2899236"/>
            <a:ext cx="5233055" cy="3365754"/>
          </a:xfrm>
          <a:prstGeom prst="rect">
            <a:avLst/>
          </a:prstGeom>
        </p:spPr>
        <p:txBody>
          <a:bodyPr lIns="0" tIns="0" rIns="0" bIns="0" rtlCol="0" anchor="t">
            <a:spAutoFit/>
          </a:bodyPr>
          <a:lstStyle/>
          <a:p>
            <a:pPr algn="just">
              <a:lnSpc>
                <a:spcPts val="1937"/>
              </a:lnSpc>
            </a:pPr>
            <a:r>
              <a:rPr lang="en-US" sz="1699" b="1">
                <a:solidFill>
                  <a:srgbClr val="FFFFFF"/>
                </a:solidFill>
                <a:latin typeface="Poppins Bold"/>
                <a:ea typeface="Poppins Bold"/>
                <a:cs typeface="Poppins Bold"/>
                <a:sym typeface="Poppins Bold"/>
              </a:rPr>
              <a:t>Der Einsatz von KI im Personalwesen, einschließlich Einstellung, Leistungsbeurteilung und Beförderung, sollte durch ethische Leitlinien geregelt werden. Diese Leitlinien sollten sicherstellen, dass KI-Systeme fair, transparent und frei von Diskriminierung sind. </a:t>
            </a:r>
          </a:p>
          <a:p>
            <a:pPr algn="just">
              <a:lnSpc>
                <a:spcPts val="1937"/>
              </a:lnSpc>
            </a:pPr>
            <a:endParaRPr lang="en-US" sz="1699" b="1">
              <a:solidFill>
                <a:srgbClr val="FFFFFF"/>
              </a:solidFill>
              <a:latin typeface="Poppins Bold"/>
              <a:ea typeface="Poppins Bold"/>
              <a:cs typeface="Poppins Bold"/>
              <a:sym typeface="Poppins Bold"/>
            </a:endParaRPr>
          </a:p>
          <a:p>
            <a:pPr algn="just">
              <a:lnSpc>
                <a:spcPts val="1937"/>
              </a:lnSpc>
            </a:pPr>
            <a:r>
              <a:rPr lang="en-US" sz="1699" b="1">
                <a:solidFill>
                  <a:srgbClr val="FFFFFF"/>
                </a:solidFill>
                <a:latin typeface="Poppins Bold"/>
                <a:ea typeface="Poppins Bold"/>
                <a:cs typeface="Poppins Bold"/>
                <a:sym typeface="Poppins Bold"/>
              </a:rPr>
              <a:t>Der Schutz von Mitarbeiterdaten sollte bei der Nutzung und Schulung von KI-Systemen gewährleistet sein. Arbeitgeber müssen sicherstellen, dass die Datenerfassung und -verarbeitung den Datenschutzgesetzen und -vorschriften entspricht und dass die Datenschutzrechte der Mitarbeiter respektiert werden. </a:t>
            </a:r>
          </a:p>
          <a:p>
            <a:pPr marL="0" lvl="0" indent="0" algn="just">
              <a:lnSpc>
                <a:spcPts val="1937"/>
              </a:lnSpc>
              <a:spcBef>
                <a:spcPct val="0"/>
              </a:spcBef>
            </a:pPr>
            <a:endParaRPr lang="en-US" sz="1699" b="1">
              <a:solidFill>
                <a:srgbClr val="FFFFFF"/>
              </a:solidFill>
              <a:latin typeface="Poppins Bold"/>
              <a:ea typeface="Poppins Bold"/>
              <a:cs typeface="Poppins Bold"/>
              <a:sym typeface="Poppins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189376" y="613823"/>
            <a:ext cx="9909249" cy="606546"/>
          </a:xfrm>
          <a:prstGeom prst="rect">
            <a:avLst/>
          </a:prstGeom>
        </p:spPr>
        <p:txBody>
          <a:bodyPr lIns="0" tIns="0" rIns="0" bIns="0" rtlCol="0" anchor="t">
            <a:spAutoFit/>
          </a:bodyPr>
          <a:lstStyle/>
          <a:p>
            <a:pPr marL="0" lvl="0" indent="0" algn="ctr">
              <a:lnSpc>
                <a:spcPts val="4454"/>
              </a:lnSpc>
              <a:spcBef>
                <a:spcPct val="0"/>
              </a:spcBef>
            </a:pPr>
            <a:r>
              <a:rPr lang="en-US" sz="3942" b="1" spc="-118">
                <a:solidFill>
                  <a:srgbClr val="002C47"/>
                </a:solidFill>
                <a:latin typeface="Poppins Bold"/>
                <a:ea typeface="Poppins Bold"/>
                <a:cs typeface="Poppins Bold"/>
                <a:sym typeface="Poppins Bold"/>
              </a:rPr>
              <a:t>6.9 Arbeitsplatzverluste und soziale Sicherheit </a:t>
            </a:r>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5" name="Freeform 5"/>
          <p:cNvSpPr/>
          <p:nvPr/>
        </p:nvSpPr>
        <p:spPr>
          <a:xfrm rot="-10602057">
            <a:off x="12559990" y="-9814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p:nvPr/>
        </p:nvGrpSpPr>
        <p:grpSpPr>
          <a:xfrm>
            <a:off x="-1352432" y="9997450"/>
            <a:ext cx="20973813" cy="734301"/>
            <a:chOff x="0" y="0"/>
            <a:chExt cx="11607985" cy="406400"/>
          </a:xfrm>
        </p:grpSpPr>
        <p:sp>
          <p:nvSpPr>
            <p:cNvPr id="7" name="Freeform 7"/>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8" name="TextBox 8"/>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915062" y="1736960"/>
            <a:ext cx="7329950" cy="7160260"/>
            <a:chOff x="0" y="0"/>
            <a:chExt cx="1930522" cy="1885830"/>
          </a:xfrm>
        </p:grpSpPr>
        <p:sp>
          <p:nvSpPr>
            <p:cNvPr id="10" name="Freeform 10"/>
            <p:cNvSpPr/>
            <p:nvPr/>
          </p:nvSpPr>
          <p:spPr>
            <a:xfrm>
              <a:off x="0" y="0"/>
              <a:ext cx="1930522" cy="1885830"/>
            </a:xfrm>
            <a:custGeom>
              <a:avLst/>
              <a:gdLst/>
              <a:ahLst/>
              <a:cxnLst/>
              <a:rect l="l" t="t" r="r" b="b"/>
              <a:pathLst>
                <a:path w="1930522" h="1885830">
                  <a:moveTo>
                    <a:pt x="53866" y="0"/>
                  </a:moveTo>
                  <a:lnTo>
                    <a:pt x="1876656" y="0"/>
                  </a:lnTo>
                  <a:cubicBezTo>
                    <a:pt x="1890942" y="0"/>
                    <a:pt x="1904643" y="5675"/>
                    <a:pt x="1914745" y="15777"/>
                  </a:cubicBezTo>
                  <a:cubicBezTo>
                    <a:pt x="1924847" y="25879"/>
                    <a:pt x="1930522" y="39580"/>
                    <a:pt x="1930522" y="53866"/>
                  </a:cubicBezTo>
                  <a:lnTo>
                    <a:pt x="1930522" y="1831963"/>
                  </a:lnTo>
                  <a:cubicBezTo>
                    <a:pt x="1930522" y="1861713"/>
                    <a:pt x="1906405" y="1885830"/>
                    <a:pt x="1876656" y="1885830"/>
                  </a:cubicBezTo>
                  <a:lnTo>
                    <a:pt x="53866" y="1885830"/>
                  </a:lnTo>
                  <a:cubicBezTo>
                    <a:pt x="39580" y="1885830"/>
                    <a:pt x="25879" y="1880155"/>
                    <a:pt x="15777" y="1870053"/>
                  </a:cubicBezTo>
                  <a:cubicBezTo>
                    <a:pt x="5675" y="1859951"/>
                    <a:pt x="0" y="1846250"/>
                    <a:pt x="0" y="1831963"/>
                  </a:cubicBezTo>
                  <a:lnTo>
                    <a:pt x="0" y="53866"/>
                  </a:lnTo>
                  <a:cubicBezTo>
                    <a:pt x="0" y="39580"/>
                    <a:pt x="5675" y="25879"/>
                    <a:pt x="15777" y="15777"/>
                  </a:cubicBezTo>
                  <a:cubicBezTo>
                    <a:pt x="25879" y="5675"/>
                    <a:pt x="39580" y="0"/>
                    <a:pt x="53866" y="0"/>
                  </a:cubicBezTo>
                  <a:close/>
                </a:path>
              </a:pathLst>
            </a:custGeom>
            <a:solidFill>
              <a:srgbClr val="000000">
                <a:alpha val="0"/>
              </a:srgbClr>
            </a:solidFill>
            <a:ln w="38100" cap="rnd">
              <a:solidFill>
                <a:srgbClr val="45B042"/>
              </a:solidFill>
              <a:prstDash val="solid"/>
              <a:round/>
            </a:ln>
          </p:spPr>
          <p:txBody>
            <a:bodyPr/>
            <a:lstStyle/>
            <a:p>
              <a:endParaRPr lang="de-DE"/>
            </a:p>
          </p:txBody>
        </p:sp>
        <p:sp>
          <p:nvSpPr>
            <p:cNvPr id="11" name="TextBox 11"/>
            <p:cNvSpPr txBox="1"/>
            <p:nvPr/>
          </p:nvSpPr>
          <p:spPr>
            <a:xfrm>
              <a:off x="0" y="-57150"/>
              <a:ext cx="1930522" cy="194298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14412" y="1689335"/>
            <a:ext cx="7595394" cy="7207885"/>
          </a:xfrm>
          <a:prstGeom prst="rect">
            <a:avLst/>
          </a:prstGeom>
        </p:spPr>
        <p:txBody>
          <a:bodyPr lIns="0" tIns="0" rIns="0" bIns="0" rtlCol="0" anchor="t">
            <a:spAutoFit/>
          </a:bodyPr>
          <a:lstStyle/>
          <a:p>
            <a:pPr algn="just">
              <a:lnSpc>
                <a:spcPts val="2210"/>
              </a:lnSpc>
            </a:pPr>
            <a:r>
              <a:rPr lang="en-US" sz="1700">
                <a:solidFill>
                  <a:srgbClr val="000000"/>
                </a:solidFill>
                <a:latin typeface="Poppins"/>
                <a:ea typeface="Poppins"/>
                <a:cs typeface="Poppins"/>
                <a:sym typeface="Poppins"/>
              </a:rPr>
              <a:t>Die KI-gestützte Automatisierung verändert die Industrie, indem sie Effizienz, Produktivität und Genauigkeit steigert. Dieser Fortschritt hat jedoch oft die unbeabsichtigte Folge der Verdrängung von Arbeitsplätzen. Da KI und Automatisierung zunehmend Routine-, repetitive und sogar komplexe Aufgaben übernehmen, werden bestimmte Arbeitsplätze obsolet, was zu einem erheblichen Personalabbau führt. Untersuchungen legen nahe, dass </a:t>
            </a:r>
            <a:r>
              <a:rPr lang="en-US" sz="1700" b="1">
                <a:solidFill>
                  <a:srgbClr val="000000"/>
                </a:solidFill>
                <a:latin typeface="Poppins Bold"/>
                <a:ea typeface="Poppins Bold"/>
                <a:cs typeface="Poppins Bold"/>
                <a:sym typeface="Poppins Bold"/>
              </a:rPr>
              <a:t>ein großer Teil der weltweiten Arbeitsplätze automatisiert werden könnte</a:t>
            </a:r>
            <a:r>
              <a:rPr lang="en-US" sz="1700">
                <a:solidFill>
                  <a:srgbClr val="000000"/>
                </a:solidFill>
                <a:latin typeface="Poppins"/>
                <a:ea typeface="Poppins"/>
                <a:cs typeface="Poppins"/>
                <a:sym typeface="Poppins"/>
              </a:rPr>
              <a:t>. Diese Verschiebung wirkt sich auf unterschiedliche Sektoren aus, wobei das Risiko der Automatisierung in den Bereichen Fertigung, Einzelhandel und Verwaltung am größten ist.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Um die negativen Auswirkungen der KI-bedingten Verlagerung von Arbeitsplätzen abzumildern, ist es wichtig, </a:t>
            </a:r>
            <a:r>
              <a:rPr lang="en-US" sz="1700" b="1">
                <a:solidFill>
                  <a:srgbClr val="000000"/>
                </a:solidFill>
                <a:latin typeface="Poppins Bold"/>
                <a:ea typeface="Poppins Bold"/>
                <a:cs typeface="Poppins Bold"/>
                <a:sym typeface="Poppins Bold"/>
              </a:rPr>
              <a:t>wirksame Strategien für den Übergang von Arbeitskräften zu </a:t>
            </a:r>
            <a:r>
              <a:rPr lang="en-US" sz="1700">
                <a:solidFill>
                  <a:srgbClr val="000000"/>
                </a:solidFill>
                <a:latin typeface="Poppins"/>
                <a:ea typeface="Poppins"/>
                <a:cs typeface="Poppins"/>
                <a:sym typeface="Poppins"/>
              </a:rPr>
              <a:t>implementieren</a:t>
            </a:r>
            <a:r>
              <a:rPr lang="en-US" sz="1700" b="1">
                <a:solidFill>
                  <a:srgbClr val="000000"/>
                </a:solidFill>
                <a:latin typeface="Poppins Bold"/>
                <a:ea typeface="Poppins Bold"/>
                <a:cs typeface="Poppins Bold"/>
                <a:sym typeface="Poppins Bold"/>
              </a:rPr>
              <a:t>, die sich auf die Umschulung von Arbeitnehmern konzentrieren</a:t>
            </a:r>
            <a:r>
              <a:rPr lang="en-US" sz="1700">
                <a:solidFill>
                  <a:srgbClr val="000000"/>
                </a:solidFill>
                <a:latin typeface="Poppins"/>
                <a:ea typeface="Poppins"/>
                <a:cs typeface="Poppins"/>
                <a:sym typeface="Poppins"/>
              </a:rPr>
              <a:t>, um den Anforderungen des sich wandelnden Arbeitsmarktes gerecht zu werden. Die Förderung der kontinuierlichen Weiterbildung und Qualifizierung ist von entscheidender Bedeutung, um die Arbeitnehmer bei der Anpassung an die neuen Arbeitsanforderungen zu unterstützen.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Auch die Regierungspolitik spielt eine entscheidende Rolle bei der Bekämpfung der durch KI verursachten Arbeitsplatzverlagerung. Investitionen in die Bildung, insbesondere in den MINT-Bereichen (Wissenschaft, Technologie, Ingenieurwesen und Mathematik) und in die digitale Kompetenz, sollten neben der Finanzierung von Umschulungs- und Weiterbildungsinitiativen zur Vorbereitung der Arbeitskräfte auf künftige Beschäftigungsmöglichkeiten Vorrang haben. </a:t>
            </a:r>
          </a:p>
          <a:p>
            <a:pPr algn="just">
              <a:lnSpc>
                <a:spcPts val="2210"/>
              </a:lnSpc>
            </a:pPr>
            <a:endParaRPr lang="en-US" sz="1700">
              <a:solidFill>
                <a:srgbClr val="000000"/>
              </a:solidFill>
              <a:latin typeface="Poppins"/>
              <a:ea typeface="Poppins"/>
              <a:cs typeface="Poppins"/>
              <a:sym typeface="Poppins"/>
            </a:endParaRPr>
          </a:p>
          <a:p>
            <a:pPr algn="just">
              <a:lnSpc>
                <a:spcPts val="2210"/>
              </a:lnSpc>
            </a:pPr>
            <a:r>
              <a:rPr lang="en-US" sz="1700">
                <a:solidFill>
                  <a:srgbClr val="000000"/>
                </a:solidFill>
                <a:latin typeface="Poppins"/>
                <a:ea typeface="Poppins"/>
                <a:cs typeface="Poppins"/>
                <a:sym typeface="Poppins"/>
              </a:rPr>
              <a:t>Das Angebot von </a:t>
            </a:r>
            <a:r>
              <a:rPr lang="en-US" sz="1700" b="1">
                <a:solidFill>
                  <a:srgbClr val="000000"/>
                </a:solidFill>
                <a:latin typeface="Poppins Bold"/>
                <a:ea typeface="Poppins Bold"/>
                <a:cs typeface="Poppins Bold"/>
                <a:sym typeface="Poppins Bold"/>
              </a:rPr>
              <a:t>Anreizen für Unternehmen, die in die Ausbildung </a:t>
            </a:r>
            <a:r>
              <a:rPr lang="en-US" sz="1700">
                <a:solidFill>
                  <a:srgbClr val="000000"/>
                </a:solidFill>
                <a:latin typeface="Poppins"/>
                <a:ea typeface="Poppins"/>
                <a:cs typeface="Poppins"/>
                <a:sym typeface="Poppins"/>
              </a:rPr>
              <a:t>und Entwicklung </a:t>
            </a:r>
            <a:r>
              <a:rPr lang="en-US" sz="1700" b="1">
                <a:solidFill>
                  <a:srgbClr val="000000"/>
                </a:solidFill>
                <a:latin typeface="Poppins Bold"/>
                <a:ea typeface="Poppins Bold"/>
                <a:cs typeface="Poppins Bold"/>
                <a:sym typeface="Poppins Bold"/>
              </a:rPr>
              <a:t>von Arbeitskräften investieren</a:t>
            </a:r>
            <a:r>
              <a:rPr lang="en-US" sz="1700">
                <a:solidFill>
                  <a:srgbClr val="000000"/>
                </a:solidFill>
                <a:latin typeface="Poppins"/>
                <a:ea typeface="Poppins"/>
                <a:cs typeface="Poppins"/>
                <a:sym typeface="Poppins"/>
              </a:rPr>
              <a:t>, kann Arbeitgeber durch Steuergutschriften, Zuschüsse und Subventionen ermutigen, sich aktiv an Umschulungsmaßnahmen zu beteiligen. </a:t>
            </a:r>
          </a:p>
        </p:txBody>
      </p:sp>
      <p:sp>
        <p:nvSpPr>
          <p:cNvPr id="13" name="TextBox 13"/>
          <p:cNvSpPr txBox="1"/>
          <p:nvPr/>
        </p:nvSpPr>
        <p:spPr>
          <a:xfrm>
            <a:off x="10181777" y="2055335"/>
            <a:ext cx="6796520" cy="6422517"/>
          </a:xfrm>
          <a:prstGeom prst="rect">
            <a:avLst/>
          </a:prstGeom>
        </p:spPr>
        <p:txBody>
          <a:bodyPr lIns="0" tIns="0" rIns="0" bIns="0" rtlCol="0" anchor="t">
            <a:spAutoFit/>
          </a:bodyPr>
          <a:lstStyle/>
          <a:p>
            <a:pPr marL="0" lvl="0" indent="0" algn="l">
              <a:lnSpc>
                <a:spcPts val="1823"/>
              </a:lnSpc>
              <a:spcBef>
                <a:spcPct val="0"/>
              </a:spcBef>
            </a:pPr>
            <a:r>
              <a:rPr lang="en-US" sz="1599" b="1">
                <a:solidFill>
                  <a:srgbClr val="002C47"/>
                </a:solidFill>
                <a:latin typeface="Poppins Bold"/>
                <a:ea typeface="Poppins Bold"/>
                <a:cs typeface="Poppins Bold"/>
                <a:sym typeface="Poppins Bold"/>
              </a:rPr>
              <a:t>Soziale </a:t>
            </a:r>
            <a:r>
              <a:rPr lang="en-US" sz="1599" b="1" u="none" strike="noStrike">
                <a:solidFill>
                  <a:srgbClr val="002C47"/>
                </a:solidFill>
                <a:latin typeface="Poppins Bold"/>
                <a:ea typeface="Poppins Bold"/>
                <a:cs typeface="Poppins Bold"/>
                <a:sym typeface="Poppins Bold"/>
              </a:rPr>
              <a:t>Sicherheitsnetze und Unterstützungssysteme sind ebenfalls wichtig, um vertriebene Arbeitnehmer zu unterstützen und einen reibungslosen Übergang in eine neue Beschäftigung zu gewährleisten. </a:t>
            </a:r>
          </a:p>
          <a:p>
            <a:pPr marL="0" lvl="0" indent="0" algn="l">
              <a:lnSpc>
                <a:spcPts val="1823"/>
              </a:lnSpc>
              <a:spcBef>
                <a:spcPct val="0"/>
              </a:spcBef>
            </a:pPr>
            <a:endParaRPr lang="en-US" sz="1599" b="1" u="none" strike="noStrike">
              <a:solidFill>
                <a:srgbClr val="002C47"/>
              </a:solidFill>
              <a:latin typeface="Poppins Bold"/>
              <a:ea typeface="Poppins Bold"/>
              <a:cs typeface="Poppins Bold"/>
              <a:sym typeface="Poppins Bold"/>
            </a:endParaRPr>
          </a:p>
          <a:p>
            <a:pPr marL="0" lvl="0" indent="0" algn="l">
              <a:lnSpc>
                <a:spcPts val="1823"/>
              </a:lnSpc>
              <a:spcBef>
                <a:spcPct val="0"/>
              </a:spcBef>
            </a:pPr>
            <a:r>
              <a:rPr lang="en-US" sz="1599" u="none" strike="noStrike">
                <a:solidFill>
                  <a:srgbClr val="002C47"/>
                </a:solidFill>
                <a:latin typeface="Poppins"/>
                <a:ea typeface="Poppins"/>
                <a:cs typeface="Poppins"/>
                <a:sym typeface="Poppins"/>
              </a:rPr>
              <a:t>Die Systeme der sozialen Sicherheit sollen </a:t>
            </a:r>
            <a:r>
              <a:rPr lang="en-US" sz="1599" b="1" u="none" strike="noStrike">
                <a:solidFill>
                  <a:srgbClr val="002C47"/>
                </a:solidFill>
                <a:latin typeface="Poppins Bold"/>
                <a:ea typeface="Poppins Bold"/>
                <a:cs typeface="Poppins Bold"/>
                <a:sym typeface="Poppins Bold"/>
              </a:rPr>
              <a:t>den Einzelnen vor Risiken schützen</a:t>
            </a:r>
            <a:r>
              <a:rPr lang="en-US" sz="1599" u="none" strike="noStrike">
                <a:solidFill>
                  <a:srgbClr val="002C47"/>
                </a:solidFill>
                <a:latin typeface="Poppins"/>
                <a:ea typeface="Poppins"/>
                <a:cs typeface="Poppins"/>
                <a:sym typeface="Poppins"/>
              </a:rPr>
              <a:t>. Die folgenden Elemente werden in der Regel von sozialen Sicherungssystemen abgedeckt (Forde et al., 2017): </a:t>
            </a:r>
          </a:p>
          <a:p>
            <a:pPr marL="0" lvl="0" indent="0" algn="l">
              <a:lnSpc>
                <a:spcPts val="1823"/>
              </a:lnSpc>
              <a:spcBef>
                <a:spcPct val="0"/>
              </a:spcBef>
            </a:pPr>
            <a:endParaRPr lang="en-US" sz="1599" u="none" strike="noStrike">
              <a:solidFill>
                <a:srgbClr val="002C47"/>
              </a:solidFill>
              <a:latin typeface="Poppins"/>
              <a:ea typeface="Poppins"/>
              <a:cs typeface="Poppins"/>
              <a:sym typeface="Poppins"/>
            </a:endParaRP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Gesundheitswesen (Kosten)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Krankheit (Leistungen während des Krankheitsurlaubs)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Mutterschaft (Kosten und Leistungen)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Invalidität (Leistungen)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Alter (Rentenleistungen)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Hinterbliebene (Leistungen)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Arbeitsunfälle/Arbeitsunfälle und Krankheiten (Kosten)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Familie (Leistungen)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Arbeitslosigkeit (Leistungen)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Garantierte Mindestmittel (Leistungen) </a:t>
            </a:r>
          </a:p>
          <a:p>
            <a:pPr marL="345439" lvl="1" indent="-172720" algn="l">
              <a:lnSpc>
                <a:spcPts val="1823"/>
              </a:lnSpc>
              <a:spcBef>
                <a:spcPct val="0"/>
              </a:spcBef>
              <a:buFont typeface="Arial"/>
              <a:buChar char="•"/>
            </a:pPr>
            <a:r>
              <a:rPr lang="en-US" sz="1599" u="none" strike="noStrike">
                <a:solidFill>
                  <a:srgbClr val="002C47"/>
                </a:solidFill>
                <a:latin typeface="Poppins"/>
                <a:ea typeface="Poppins"/>
                <a:cs typeface="Poppins"/>
                <a:sym typeface="Poppins"/>
              </a:rPr>
              <a:t>Langzeitpflege (Kosten) </a:t>
            </a:r>
          </a:p>
          <a:p>
            <a:pPr algn="l">
              <a:lnSpc>
                <a:spcPts val="1823"/>
              </a:lnSpc>
              <a:spcBef>
                <a:spcPct val="0"/>
              </a:spcBef>
            </a:pPr>
            <a:endParaRPr lang="en-US" sz="1599" u="none" strike="noStrike">
              <a:solidFill>
                <a:srgbClr val="002C47"/>
              </a:solidFill>
              <a:latin typeface="Poppins"/>
              <a:ea typeface="Poppins"/>
              <a:cs typeface="Poppins"/>
              <a:sym typeface="Poppins"/>
            </a:endParaRPr>
          </a:p>
          <a:p>
            <a:pPr algn="l">
              <a:lnSpc>
                <a:spcPts val="1823"/>
              </a:lnSpc>
              <a:spcBef>
                <a:spcPct val="0"/>
              </a:spcBef>
            </a:pPr>
            <a:endParaRPr lang="en-US" sz="1599" u="none" strike="noStrike">
              <a:solidFill>
                <a:srgbClr val="002C47"/>
              </a:solidFill>
              <a:latin typeface="Poppins"/>
              <a:ea typeface="Poppins"/>
              <a:cs typeface="Poppins"/>
              <a:sym typeface="Poppins"/>
            </a:endParaRPr>
          </a:p>
          <a:p>
            <a:pPr algn="l">
              <a:lnSpc>
                <a:spcPts val="1823"/>
              </a:lnSpc>
              <a:spcBef>
                <a:spcPct val="0"/>
              </a:spcBef>
            </a:pPr>
            <a:r>
              <a:rPr lang="en-US" sz="1599" u="none" strike="noStrike">
                <a:solidFill>
                  <a:srgbClr val="002C47"/>
                </a:solidFill>
                <a:latin typeface="Poppins"/>
                <a:ea typeface="Poppins"/>
                <a:cs typeface="Poppins"/>
                <a:sym typeface="Poppins"/>
              </a:rPr>
              <a:t>Die Systeme der sozialen Sicherheit werden in Europa unterschiedlich gehandhabt. Während einige </a:t>
            </a:r>
            <a:r>
              <a:rPr lang="en-US" sz="1599" b="1" u="none" strike="noStrike">
                <a:solidFill>
                  <a:srgbClr val="002C47"/>
                </a:solidFill>
                <a:latin typeface="Poppins Bold"/>
                <a:ea typeface="Poppins Bold"/>
                <a:cs typeface="Poppins Bold"/>
                <a:sym typeface="Poppins Bold"/>
              </a:rPr>
              <a:t>steuerfinanziert </a:t>
            </a:r>
            <a:r>
              <a:rPr lang="en-US" sz="1599" u="none" strike="noStrike">
                <a:solidFill>
                  <a:srgbClr val="002C47"/>
                </a:solidFill>
                <a:latin typeface="Poppins"/>
                <a:ea typeface="Poppins"/>
                <a:cs typeface="Poppins"/>
                <a:sym typeface="Poppins"/>
              </a:rPr>
              <a:t>sind, sind andere </a:t>
            </a:r>
            <a:r>
              <a:rPr lang="en-US" sz="1599" b="1" u="none" strike="noStrike">
                <a:solidFill>
                  <a:srgbClr val="002C47"/>
                </a:solidFill>
                <a:latin typeface="Poppins Bold"/>
                <a:ea typeface="Poppins Bold"/>
                <a:cs typeface="Poppins Bold"/>
                <a:sym typeface="Poppins Bold"/>
              </a:rPr>
              <a:t>beitragsorientiert</a:t>
            </a:r>
            <a:r>
              <a:rPr lang="en-US" sz="1599" u="none" strike="noStrike">
                <a:solidFill>
                  <a:srgbClr val="002C47"/>
                </a:solidFill>
                <a:latin typeface="Poppins"/>
                <a:ea typeface="Poppins"/>
                <a:cs typeface="Poppins"/>
                <a:sym typeface="Poppins"/>
              </a:rPr>
              <a:t>. </a:t>
            </a:r>
          </a:p>
          <a:p>
            <a:pPr algn="l">
              <a:lnSpc>
                <a:spcPts val="1823"/>
              </a:lnSpc>
              <a:spcBef>
                <a:spcPct val="0"/>
              </a:spcBef>
            </a:pPr>
            <a:endParaRPr lang="en-US" sz="1599" u="none" strike="noStrike">
              <a:solidFill>
                <a:srgbClr val="002C47"/>
              </a:solidFill>
              <a:latin typeface="Poppins"/>
              <a:ea typeface="Poppins"/>
              <a:cs typeface="Poppins"/>
              <a:sym typeface="Poppins"/>
            </a:endParaRPr>
          </a:p>
          <a:p>
            <a:pPr marL="0" lvl="0" indent="0" algn="l">
              <a:lnSpc>
                <a:spcPts val="1823"/>
              </a:lnSpc>
              <a:spcBef>
                <a:spcPct val="0"/>
              </a:spcBef>
            </a:pPr>
            <a:r>
              <a:rPr lang="en-US" sz="1599" u="none" strike="noStrike">
                <a:solidFill>
                  <a:srgbClr val="002C47"/>
                </a:solidFill>
                <a:latin typeface="Poppins"/>
                <a:ea typeface="Poppins"/>
                <a:cs typeface="Poppins"/>
                <a:sym typeface="Poppins"/>
              </a:rPr>
              <a:t>Die Rechte der sozialen Sicherheit sind oft an den Beschäftigungsstatus gebunden, aber es gibt Ausnahmen. In Deutschland beispielsweise genießen Heimarbeiter und Künstler einen vom Beschäftigungsstatus losgelösten Sozialversicherungsschutz (Chesalina, 2018).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38993" y="7878849"/>
            <a:ext cx="11334218" cy="2410387"/>
            <a:chOff x="0" y="0"/>
            <a:chExt cx="2912355" cy="619355"/>
          </a:xfrm>
        </p:grpSpPr>
        <p:sp>
          <p:nvSpPr>
            <p:cNvPr id="3" name="Freeform 3"/>
            <p:cNvSpPr/>
            <p:nvPr/>
          </p:nvSpPr>
          <p:spPr>
            <a:xfrm>
              <a:off x="0" y="0"/>
              <a:ext cx="2912355" cy="619355"/>
            </a:xfrm>
            <a:custGeom>
              <a:avLst/>
              <a:gdLst/>
              <a:ahLst/>
              <a:cxnLst/>
              <a:rect l="l" t="t" r="r" b="b"/>
              <a:pathLst>
                <a:path w="2912355" h="619355">
                  <a:moveTo>
                    <a:pt x="0" y="0"/>
                  </a:moveTo>
                  <a:lnTo>
                    <a:pt x="2912355" y="0"/>
                  </a:lnTo>
                  <a:lnTo>
                    <a:pt x="2912355" y="619355"/>
                  </a:lnTo>
                  <a:lnTo>
                    <a:pt x="0" y="619355"/>
                  </a:lnTo>
                  <a:close/>
                </a:path>
              </a:pathLst>
            </a:custGeom>
            <a:solidFill>
              <a:srgbClr val="659FA2">
                <a:alpha val="38824"/>
              </a:srgbClr>
            </a:solidFill>
          </p:spPr>
          <p:txBody>
            <a:bodyPr/>
            <a:lstStyle/>
            <a:p>
              <a:endParaRPr lang="de-DE"/>
            </a:p>
          </p:txBody>
        </p:sp>
        <p:sp>
          <p:nvSpPr>
            <p:cNvPr id="4" name="TextBox 4"/>
            <p:cNvSpPr txBox="1"/>
            <p:nvPr/>
          </p:nvSpPr>
          <p:spPr>
            <a:xfrm>
              <a:off x="0" y="0"/>
              <a:ext cx="2912355" cy="619355"/>
            </a:xfrm>
            <a:prstGeom prst="rect">
              <a:avLst/>
            </a:prstGeom>
          </p:spPr>
          <p:txBody>
            <a:bodyPr lIns="70825" tIns="70825" rIns="70825" bIns="70825" rtlCol="0" anchor="ctr"/>
            <a:lstStyle/>
            <a:p>
              <a:pPr algn="ctr">
                <a:lnSpc>
                  <a:spcPts val="1319"/>
                </a:lnSpc>
              </a:pPr>
              <a:endParaRPr/>
            </a:p>
          </p:txBody>
        </p:sp>
      </p:grpSp>
      <p:sp>
        <p:nvSpPr>
          <p:cNvPr id="5" name="Freeform 5"/>
          <p:cNvSpPr/>
          <p:nvPr/>
        </p:nvSpPr>
        <p:spPr>
          <a:xfrm rot="-4721612">
            <a:off x="5837689" y="1742867"/>
            <a:ext cx="14314219" cy="4992084"/>
          </a:xfrm>
          <a:custGeom>
            <a:avLst/>
            <a:gdLst/>
            <a:ahLst/>
            <a:cxnLst/>
            <a:rect l="l" t="t" r="r" b="b"/>
            <a:pathLst>
              <a:path w="14314219" h="4992084">
                <a:moveTo>
                  <a:pt x="0" y="0"/>
                </a:moveTo>
                <a:lnTo>
                  <a:pt x="14314220" y="0"/>
                </a:lnTo>
                <a:lnTo>
                  <a:pt x="14314220" y="4992083"/>
                </a:lnTo>
                <a:lnTo>
                  <a:pt x="0" y="4992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6" name="Group 6"/>
          <p:cNvGrpSpPr>
            <a:grpSpLocks noChangeAspect="1"/>
          </p:cNvGrpSpPr>
          <p:nvPr/>
        </p:nvGrpSpPr>
        <p:grpSpPr>
          <a:xfrm>
            <a:off x="12114167" y="0"/>
            <a:ext cx="8713725" cy="10289235"/>
            <a:chOff x="0" y="0"/>
            <a:chExt cx="21042033" cy="24846598"/>
          </a:xfrm>
        </p:grpSpPr>
        <p:sp>
          <p:nvSpPr>
            <p:cNvPr id="7" name="Freeform 7"/>
            <p:cNvSpPr/>
            <p:nvPr/>
          </p:nvSpPr>
          <p:spPr>
            <a:xfrm>
              <a:off x="-658495" y="0"/>
              <a:ext cx="21700490" cy="24846662"/>
            </a:xfrm>
            <a:custGeom>
              <a:avLst/>
              <a:gdLst/>
              <a:ahLst/>
              <a:cxnLst/>
              <a:rect l="l" t="t" r="r" b="b"/>
              <a:pathLst>
                <a:path w="21700490" h="24846662">
                  <a:moveTo>
                    <a:pt x="9113774" y="0"/>
                  </a:moveTo>
                  <a:cubicBezTo>
                    <a:pt x="9113774" y="0"/>
                    <a:pt x="10028936" y="4543806"/>
                    <a:pt x="4926584" y="12121388"/>
                  </a:cubicBezTo>
                  <a:cubicBezTo>
                    <a:pt x="0" y="19437986"/>
                    <a:pt x="691769" y="24846662"/>
                    <a:pt x="691769" y="24846662"/>
                  </a:cubicBezTo>
                  <a:lnTo>
                    <a:pt x="21700490" y="24846662"/>
                  </a:lnTo>
                  <a:lnTo>
                    <a:pt x="21700490" y="0"/>
                  </a:lnTo>
                  <a:close/>
                </a:path>
              </a:pathLst>
            </a:custGeom>
            <a:blipFill>
              <a:blip r:embed="rId4"/>
              <a:stretch>
                <a:fillRect l="-50132" r="-26989"/>
              </a:stretch>
            </a:blipFill>
          </p:spPr>
          <p:txBody>
            <a:bodyPr/>
            <a:lstStyle/>
            <a:p>
              <a:endParaRPr lang="de-DE"/>
            </a:p>
          </p:txBody>
        </p:sp>
      </p:grpSp>
      <p:sp>
        <p:nvSpPr>
          <p:cNvPr id="8" name="Freeform 8"/>
          <p:cNvSpPr/>
          <p:nvPr/>
        </p:nvSpPr>
        <p:spPr>
          <a:xfrm rot="-2967198" flipH="1">
            <a:off x="12833343" y="6024265"/>
            <a:ext cx="10909314" cy="3709167"/>
          </a:xfrm>
          <a:custGeom>
            <a:avLst/>
            <a:gdLst/>
            <a:ahLst/>
            <a:cxnLst/>
            <a:rect l="l" t="t" r="r" b="b"/>
            <a:pathLst>
              <a:path w="10909314" h="3709167">
                <a:moveTo>
                  <a:pt x="10909314" y="0"/>
                </a:moveTo>
                <a:lnTo>
                  <a:pt x="0" y="0"/>
                </a:lnTo>
                <a:lnTo>
                  <a:pt x="0" y="3709167"/>
                </a:lnTo>
                <a:lnTo>
                  <a:pt x="10909314" y="3709167"/>
                </a:lnTo>
                <a:lnTo>
                  <a:pt x="10909314" y="0"/>
                </a:lnTo>
                <a:close/>
              </a:path>
            </a:pathLst>
          </a:custGeom>
          <a:blipFill>
            <a:blip r:embed="rId5">
              <a:alphaModFix amt="77000"/>
            </a:blip>
            <a:stretch>
              <a:fillRect/>
            </a:stretch>
          </a:blipFill>
        </p:spPr>
        <p:txBody>
          <a:bodyPr/>
          <a:lstStyle/>
          <a:p>
            <a:endParaRPr lang="de-DE"/>
          </a:p>
        </p:txBody>
      </p:sp>
      <p:grpSp>
        <p:nvGrpSpPr>
          <p:cNvPr id="9" name="Group 9"/>
          <p:cNvGrpSpPr/>
          <p:nvPr/>
        </p:nvGrpSpPr>
        <p:grpSpPr>
          <a:xfrm>
            <a:off x="10165433" y="946396"/>
            <a:ext cx="857867" cy="85786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p:nvPr/>
        </p:nvGrpSpPr>
        <p:grpSpPr>
          <a:xfrm>
            <a:off x="9651318" y="2226096"/>
            <a:ext cx="604566" cy="60456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14" name="TextBox 14"/>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5" name="Group 15"/>
          <p:cNvGrpSpPr/>
          <p:nvPr/>
        </p:nvGrpSpPr>
        <p:grpSpPr>
          <a:xfrm>
            <a:off x="10476408" y="681913"/>
            <a:ext cx="637633" cy="63763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7" name="TextBox 17"/>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8" name="Group 18"/>
          <p:cNvGrpSpPr/>
          <p:nvPr/>
        </p:nvGrpSpPr>
        <p:grpSpPr>
          <a:xfrm>
            <a:off x="1811727" y="1028700"/>
            <a:ext cx="9302314" cy="5276124"/>
            <a:chOff x="0" y="0"/>
            <a:chExt cx="12403085" cy="7034832"/>
          </a:xfrm>
        </p:grpSpPr>
        <p:sp>
          <p:nvSpPr>
            <p:cNvPr id="19" name="TextBox 19"/>
            <p:cNvSpPr txBox="1"/>
            <p:nvPr/>
          </p:nvSpPr>
          <p:spPr>
            <a:xfrm>
              <a:off x="8456" y="6290410"/>
              <a:ext cx="10152233" cy="744422"/>
            </a:xfrm>
            <a:prstGeom prst="rect">
              <a:avLst/>
            </a:prstGeom>
          </p:spPr>
          <p:txBody>
            <a:bodyPr lIns="0" tIns="0" rIns="0" bIns="0" rtlCol="0" anchor="t">
              <a:spAutoFit/>
            </a:bodyPr>
            <a:lstStyle/>
            <a:p>
              <a:pPr algn="l">
                <a:lnSpc>
                  <a:spcPts val="4111"/>
                </a:lnSpc>
              </a:pPr>
              <a:r>
                <a:rPr lang="en-US" sz="3606" b="1" spc="1413">
                  <a:solidFill>
                    <a:srgbClr val="000000"/>
                  </a:solidFill>
                  <a:latin typeface="Poppins Semi-Bold"/>
                  <a:ea typeface="Poppins Semi-Bold"/>
                  <a:cs typeface="Poppins Semi-Bold"/>
                  <a:sym typeface="Poppins Semi-Bold"/>
                </a:rPr>
                <a:t>Für Ihre Aufmerksamkeit</a:t>
              </a:r>
            </a:p>
          </p:txBody>
        </p:sp>
        <p:sp>
          <p:nvSpPr>
            <p:cNvPr id="20" name="TextBox 20"/>
            <p:cNvSpPr txBox="1"/>
            <p:nvPr/>
          </p:nvSpPr>
          <p:spPr>
            <a:xfrm>
              <a:off x="0" y="4270936"/>
              <a:ext cx="12403085" cy="2051844"/>
            </a:xfrm>
            <a:prstGeom prst="rect">
              <a:avLst/>
            </a:prstGeom>
          </p:spPr>
          <p:txBody>
            <a:bodyPr wrap="square" lIns="0" tIns="0" rIns="0" bIns="0" rtlCol="0" anchor="t">
              <a:spAutoFit/>
            </a:bodyPr>
            <a:lstStyle/>
            <a:p>
              <a:pPr algn="l">
                <a:lnSpc>
                  <a:spcPts val="11991"/>
                </a:lnSpc>
              </a:pPr>
              <a:r>
                <a:rPr lang="en-US" sz="10518" b="1" dirty="0" err="1">
                  <a:solidFill>
                    <a:srgbClr val="002C47"/>
                  </a:solidFill>
                  <a:latin typeface="Poppins Bold"/>
                  <a:ea typeface="Poppins Bold"/>
                  <a:cs typeface="Poppins Bold"/>
                  <a:sym typeface="Poppins Bold"/>
                </a:rPr>
                <a:t>Dankeschön</a:t>
              </a:r>
              <a:endParaRPr lang="en-US" sz="10518" b="1" dirty="0">
                <a:solidFill>
                  <a:srgbClr val="002C47"/>
                </a:solidFill>
                <a:latin typeface="Poppins Bold"/>
                <a:ea typeface="Poppins Bold"/>
                <a:cs typeface="Poppins Bold"/>
                <a:sym typeface="Poppins Bold"/>
              </a:endParaRPr>
            </a:p>
          </p:txBody>
        </p:sp>
        <p:sp>
          <p:nvSpPr>
            <p:cNvPr id="21" name="Freeform 21"/>
            <p:cNvSpPr/>
            <p:nvPr/>
          </p:nvSpPr>
          <p:spPr>
            <a:xfrm>
              <a:off x="2179133" y="0"/>
              <a:ext cx="6214739" cy="3728843"/>
            </a:xfrm>
            <a:custGeom>
              <a:avLst/>
              <a:gdLst/>
              <a:ahLst/>
              <a:cxnLst/>
              <a:rect l="l" t="t" r="r" b="b"/>
              <a:pathLst>
                <a:path w="6214739" h="3728843">
                  <a:moveTo>
                    <a:pt x="0" y="0"/>
                  </a:moveTo>
                  <a:lnTo>
                    <a:pt x="6214739" y="0"/>
                  </a:lnTo>
                  <a:lnTo>
                    <a:pt x="6214739" y="3728843"/>
                  </a:lnTo>
                  <a:lnTo>
                    <a:pt x="0" y="3728843"/>
                  </a:lnTo>
                  <a:lnTo>
                    <a:pt x="0" y="0"/>
                  </a:lnTo>
                  <a:close/>
                </a:path>
              </a:pathLst>
            </a:custGeom>
            <a:blipFill>
              <a:blip r:embed="rId6"/>
              <a:stretch>
                <a:fillRect/>
              </a:stretch>
            </a:blipFill>
          </p:spPr>
          <p:txBody>
            <a:bodyPr/>
            <a:lstStyle/>
            <a:p>
              <a:endParaRPr lang="de-DE"/>
            </a:p>
          </p:txBody>
        </p:sp>
      </p:grpSp>
      <p:sp>
        <p:nvSpPr>
          <p:cNvPr id="22" name="Freeform 22"/>
          <p:cNvSpPr/>
          <p:nvPr/>
        </p:nvSpPr>
        <p:spPr>
          <a:xfrm>
            <a:off x="137054" y="8851767"/>
            <a:ext cx="3010070" cy="632115"/>
          </a:xfrm>
          <a:custGeom>
            <a:avLst/>
            <a:gdLst/>
            <a:ahLst/>
            <a:cxnLst/>
            <a:rect l="l" t="t" r="r" b="b"/>
            <a:pathLst>
              <a:path w="3010070" h="632115">
                <a:moveTo>
                  <a:pt x="0" y="0"/>
                </a:moveTo>
                <a:lnTo>
                  <a:pt x="3010070" y="0"/>
                </a:lnTo>
                <a:lnTo>
                  <a:pt x="3010070" y="632115"/>
                </a:lnTo>
                <a:lnTo>
                  <a:pt x="0" y="632115"/>
                </a:lnTo>
                <a:lnTo>
                  <a:pt x="0" y="0"/>
                </a:lnTo>
                <a:close/>
              </a:path>
            </a:pathLst>
          </a:custGeom>
          <a:blipFill>
            <a:blip r:embed="rId7"/>
            <a:stretch>
              <a:fillRect/>
            </a:stretch>
          </a:blipFill>
        </p:spPr>
        <p:txBody>
          <a:bodyPr/>
          <a:lstStyle/>
          <a:p>
            <a:endParaRPr lang="de-DE"/>
          </a:p>
        </p:txBody>
      </p:sp>
      <p:sp>
        <p:nvSpPr>
          <p:cNvPr id="23" name="Freeform 23"/>
          <p:cNvSpPr/>
          <p:nvPr/>
        </p:nvSpPr>
        <p:spPr>
          <a:xfrm>
            <a:off x="4951359" y="8225438"/>
            <a:ext cx="1099603" cy="483342"/>
          </a:xfrm>
          <a:custGeom>
            <a:avLst/>
            <a:gdLst/>
            <a:ahLst/>
            <a:cxnLst/>
            <a:rect l="l" t="t" r="r" b="b"/>
            <a:pathLst>
              <a:path w="1099603" h="483342">
                <a:moveTo>
                  <a:pt x="0" y="0"/>
                </a:moveTo>
                <a:lnTo>
                  <a:pt x="1099603" y="0"/>
                </a:lnTo>
                <a:lnTo>
                  <a:pt x="1099603" y="483342"/>
                </a:lnTo>
                <a:lnTo>
                  <a:pt x="0" y="483342"/>
                </a:lnTo>
                <a:lnTo>
                  <a:pt x="0" y="0"/>
                </a:lnTo>
                <a:close/>
              </a:path>
            </a:pathLst>
          </a:custGeom>
          <a:blipFill>
            <a:blip r:embed="rId8"/>
            <a:stretch>
              <a:fillRect l="-6400" t="-81578" r="-9409" b="-81888"/>
            </a:stretch>
          </a:blipFill>
        </p:spPr>
        <p:txBody>
          <a:bodyPr/>
          <a:lstStyle/>
          <a:p>
            <a:endParaRPr lang="de-DE"/>
          </a:p>
        </p:txBody>
      </p:sp>
      <p:sp>
        <p:nvSpPr>
          <p:cNvPr id="24" name="Freeform 24"/>
          <p:cNvSpPr/>
          <p:nvPr/>
        </p:nvSpPr>
        <p:spPr>
          <a:xfrm>
            <a:off x="6024402" y="8225438"/>
            <a:ext cx="2294487" cy="532151"/>
          </a:xfrm>
          <a:custGeom>
            <a:avLst/>
            <a:gdLst/>
            <a:ahLst/>
            <a:cxnLst/>
            <a:rect l="l" t="t" r="r" b="b"/>
            <a:pathLst>
              <a:path w="2294487" h="532151">
                <a:moveTo>
                  <a:pt x="0" y="0"/>
                </a:moveTo>
                <a:lnTo>
                  <a:pt x="2294487" y="0"/>
                </a:lnTo>
                <a:lnTo>
                  <a:pt x="2294487" y="532151"/>
                </a:lnTo>
                <a:lnTo>
                  <a:pt x="0" y="532151"/>
                </a:lnTo>
                <a:lnTo>
                  <a:pt x="0" y="0"/>
                </a:lnTo>
                <a:close/>
              </a:path>
            </a:pathLst>
          </a:custGeom>
          <a:blipFill>
            <a:blip r:embed="rId9"/>
            <a:stretch>
              <a:fillRect/>
            </a:stretch>
          </a:blipFill>
        </p:spPr>
        <p:txBody>
          <a:bodyPr/>
          <a:lstStyle/>
          <a:p>
            <a:endParaRPr lang="de-DE"/>
          </a:p>
        </p:txBody>
      </p:sp>
      <p:sp>
        <p:nvSpPr>
          <p:cNvPr id="25" name="Freeform 25"/>
          <p:cNvSpPr/>
          <p:nvPr/>
        </p:nvSpPr>
        <p:spPr>
          <a:xfrm>
            <a:off x="2331041" y="8206718"/>
            <a:ext cx="1587539" cy="520782"/>
          </a:xfrm>
          <a:custGeom>
            <a:avLst/>
            <a:gdLst/>
            <a:ahLst/>
            <a:cxnLst/>
            <a:rect l="l" t="t" r="r" b="b"/>
            <a:pathLst>
              <a:path w="1587539" h="520782">
                <a:moveTo>
                  <a:pt x="0" y="0"/>
                </a:moveTo>
                <a:lnTo>
                  <a:pt x="1587539" y="0"/>
                </a:lnTo>
                <a:lnTo>
                  <a:pt x="1587539" y="520782"/>
                </a:lnTo>
                <a:lnTo>
                  <a:pt x="0" y="520782"/>
                </a:lnTo>
                <a:lnTo>
                  <a:pt x="0" y="0"/>
                </a:lnTo>
                <a:close/>
              </a:path>
            </a:pathLst>
          </a:custGeom>
          <a:blipFill>
            <a:blip r:embed="rId10"/>
            <a:stretch>
              <a:fillRect t="-3009"/>
            </a:stretch>
          </a:blipFill>
        </p:spPr>
        <p:txBody>
          <a:bodyPr/>
          <a:lstStyle/>
          <a:p>
            <a:endParaRPr lang="de-DE"/>
          </a:p>
        </p:txBody>
      </p:sp>
      <p:sp>
        <p:nvSpPr>
          <p:cNvPr id="26" name="Freeform 26"/>
          <p:cNvSpPr/>
          <p:nvPr/>
        </p:nvSpPr>
        <p:spPr>
          <a:xfrm>
            <a:off x="3958419" y="8217257"/>
            <a:ext cx="888362" cy="499703"/>
          </a:xfrm>
          <a:custGeom>
            <a:avLst/>
            <a:gdLst/>
            <a:ahLst/>
            <a:cxnLst/>
            <a:rect l="l" t="t" r="r" b="b"/>
            <a:pathLst>
              <a:path w="888362" h="499703">
                <a:moveTo>
                  <a:pt x="0" y="0"/>
                </a:moveTo>
                <a:lnTo>
                  <a:pt x="888362" y="0"/>
                </a:lnTo>
                <a:lnTo>
                  <a:pt x="888362" y="499704"/>
                </a:lnTo>
                <a:lnTo>
                  <a:pt x="0" y="499704"/>
                </a:lnTo>
                <a:lnTo>
                  <a:pt x="0" y="0"/>
                </a:lnTo>
                <a:close/>
              </a:path>
            </a:pathLst>
          </a:custGeom>
          <a:blipFill>
            <a:blip r:embed="rId11"/>
            <a:stretch>
              <a:fillRect/>
            </a:stretch>
          </a:blipFill>
        </p:spPr>
        <p:txBody>
          <a:bodyPr/>
          <a:lstStyle/>
          <a:p>
            <a:endParaRPr lang="de-DE"/>
          </a:p>
        </p:txBody>
      </p:sp>
      <p:sp>
        <p:nvSpPr>
          <p:cNvPr id="27" name="Freeform 27"/>
          <p:cNvSpPr/>
          <p:nvPr/>
        </p:nvSpPr>
        <p:spPr>
          <a:xfrm>
            <a:off x="8345449" y="8298720"/>
            <a:ext cx="1834360" cy="336777"/>
          </a:xfrm>
          <a:custGeom>
            <a:avLst/>
            <a:gdLst/>
            <a:ahLst/>
            <a:cxnLst/>
            <a:rect l="l" t="t" r="r" b="b"/>
            <a:pathLst>
              <a:path w="1834360" h="336777">
                <a:moveTo>
                  <a:pt x="0" y="0"/>
                </a:moveTo>
                <a:lnTo>
                  <a:pt x="1834359" y="0"/>
                </a:lnTo>
                <a:lnTo>
                  <a:pt x="1834359" y="336777"/>
                </a:lnTo>
                <a:lnTo>
                  <a:pt x="0" y="336777"/>
                </a:lnTo>
                <a:lnTo>
                  <a:pt x="0" y="0"/>
                </a:lnTo>
                <a:close/>
              </a:path>
            </a:pathLst>
          </a:custGeom>
          <a:blipFill>
            <a:blip r:embed="rId12"/>
            <a:stretch>
              <a:fillRect/>
            </a:stretch>
          </a:blipFill>
        </p:spPr>
        <p:txBody>
          <a:bodyPr/>
          <a:lstStyle/>
          <a:p>
            <a:endParaRPr lang="de-DE"/>
          </a:p>
        </p:txBody>
      </p:sp>
      <p:sp>
        <p:nvSpPr>
          <p:cNvPr id="28" name="Freeform 28"/>
          <p:cNvSpPr/>
          <p:nvPr/>
        </p:nvSpPr>
        <p:spPr>
          <a:xfrm>
            <a:off x="137054" y="8301577"/>
            <a:ext cx="2220547" cy="331063"/>
          </a:xfrm>
          <a:custGeom>
            <a:avLst/>
            <a:gdLst/>
            <a:ahLst/>
            <a:cxnLst/>
            <a:rect l="l" t="t" r="r" b="b"/>
            <a:pathLst>
              <a:path w="2220547" h="331063">
                <a:moveTo>
                  <a:pt x="0" y="0"/>
                </a:moveTo>
                <a:lnTo>
                  <a:pt x="2220546" y="0"/>
                </a:lnTo>
                <a:lnTo>
                  <a:pt x="2220546" y="331064"/>
                </a:lnTo>
                <a:lnTo>
                  <a:pt x="0" y="331064"/>
                </a:lnTo>
                <a:lnTo>
                  <a:pt x="0" y="0"/>
                </a:lnTo>
                <a:close/>
              </a:path>
            </a:pathLst>
          </a:custGeom>
          <a:blipFill>
            <a:blip r:embed="rId13"/>
            <a:stretch>
              <a:fillRect/>
            </a:stretch>
          </a:blipFill>
        </p:spPr>
        <p:txBody>
          <a:bodyPr/>
          <a:lstStyle/>
          <a:p>
            <a:endParaRPr lang="de-DE"/>
          </a:p>
        </p:txBody>
      </p:sp>
      <p:sp>
        <p:nvSpPr>
          <p:cNvPr id="29" name="TextBox 29"/>
          <p:cNvSpPr txBox="1"/>
          <p:nvPr/>
        </p:nvSpPr>
        <p:spPr>
          <a:xfrm>
            <a:off x="3147124" y="8813667"/>
            <a:ext cx="6871980" cy="845277"/>
          </a:xfrm>
          <a:prstGeom prst="rect">
            <a:avLst/>
          </a:prstGeom>
        </p:spPr>
        <p:txBody>
          <a:bodyPr lIns="0" tIns="0" rIns="0" bIns="0" rtlCol="0" anchor="t">
            <a:spAutoFit/>
          </a:bodyPr>
          <a:lstStyle/>
          <a:p>
            <a:pPr algn="just">
              <a:lnSpc>
                <a:spcPts val="1733"/>
              </a:lnSpc>
            </a:pPr>
            <a:r>
              <a:rPr lang="en-US" sz="1238">
                <a:solidFill>
                  <a:srgbClr val="062D47"/>
                </a:solidFill>
                <a:latin typeface="Arimo"/>
                <a:ea typeface="Arimo"/>
                <a:cs typeface="Arimo"/>
                <a:sym typeface="Arimo"/>
              </a:rPr>
              <a:t>Finanziert von der Europäischen Union. Die geäußerten Ansichten und Meinungen sind jedoch ausschließlich die des Autors/der Autoren und spiegeln nicht unbedingt die der Europäischen Union oder der Europäischen Exekutivagentur für Bildung und Kultur (EACEA) wider. Weder die Europäische Union noch die EACEA können für diese verantwortlich gemacht werden.</a:t>
            </a:r>
          </a:p>
        </p:txBody>
      </p:sp>
      <p:sp>
        <p:nvSpPr>
          <p:cNvPr id="30" name="Freeform 30"/>
          <p:cNvSpPr/>
          <p:nvPr/>
        </p:nvSpPr>
        <p:spPr>
          <a:xfrm>
            <a:off x="380798" y="9658944"/>
            <a:ext cx="1104950" cy="386595"/>
          </a:xfrm>
          <a:custGeom>
            <a:avLst/>
            <a:gdLst/>
            <a:ahLst/>
            <a:cxnLst/>
            <a:rect l="l" t="t" r="r" b="b"/>
            <a:pathLst>
              <a:path w="1104950" h="386595">
                <a:moveTo>
                  <a:pt x="0" y="0"/>
                </a:moveTo>
                <a:lnTo>
                  <a:pt x="1104949" y="0"/>
                </a:lnTo>
                <a:lnTo>
                  <a:pt x="1104949" y="386596"/>
                </a:lnTo>
                <a:lnTo>
                  <a:pt x="0" y="386596"/>
                </a:lnTo>
                <a:lnTo>
                  <a:pt x="0" y="0"/>
                </a:lnTo>
                <a:close/>
              </a:path>
            </a:pathLst>
          </a:custGeom>
          <a:blipFill>
            <a:blip r:embed="rId14"/>
            <a:stretch>
              <a:fillRect/>
            </a:stretch>
          </a:blipFill>
        </p:spPr>
        <p:txBody>
          <a:bodyPr/>
          <a:lstStyle/>
          <a:p>
            <a:endParaRPr lang="de-D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078727" flipV="1">
            <a:off x="-3305664" y="1987839"/>
            <a:ext cx="14314219" cy="4992084"/>
          </a:xfrm>
          <a:custGeom>
            <a:avLst/>
            <a:gdLst/>
            <a:ahLst/>
            <a:cxnLst/>
            <a:rect l="l" t="t" r="r" b="b"/>
            <a:pathLst>
              <a:path w="14314219" h="4992084">
                <a:moveTo>
                  <a:pt x="0" y="4992084"/>
                </a:moveTo>
                <a:lnTo>
                  <a:pt x="14314219" y="4992084"/>
                </a:lnTo>
                <a:lnTo>
                  <a:pt x="14314219" y="0"/>
                </a:lnTo>
                <a:lnTo>
                  <a:pt x="0" y="0"/>
                </a:lnTo>
                <a:lnTo>
                  <a:pt x="0" y="499208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3" name="Group 3"/>
          <p:cNvGrpSpPr/>
          <p:nvPr/>
        </p:nvGrpSpPr>
        <p:grpSpPr>
          <a:xfrm>
            <a:off x="5750275" y="946396"/>
            <a:ext cx="857867" cy="85786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p:spPr>
          <p:txBody>
            <a:bodyPr/>
            <a:lstStyle/>
            <a:p>
              <a:endParaRPr lang="de-DE"/>
            </a:p>
          </p:txBody>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6" name="Group 6"/>
          <p:cNvGrpSpPr/>
          <p:nvPr/>
        </p:nvGrpSpPr>
        <p:grpSpPr>
          <a:xfrm>
            <a:off x="6402362" y="2226096"/>
            <a:ext cx="604566" cy="60456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B042"/>
            </a:solidFill>
          </p:spPr>
          <p:txBody>
            <a:bodyPr/>
            <a:lstStyle/>
            <a:p>
              <a:endParaRPr lang="de-DE"/>
            </a:p>
          </p:txBody>
        </p:sp>
        <p:sp>
          <p:nvSpPr>
            <p:cNvPr id="8" name="TextBox 8"/>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9" name="Group 9"/>
          <p:cNvGrpSpPr/>
          <p:nvPr/>
        </p:nvGrpSpPr>
        <p:grpSpPr>
          <a:xfrm>
            <a:off x="5634701" y="681913"/>
            <a:ext cx="637633" cy="63763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76200" cap="sq">
              <a:solidFill>
                <a:srgbClr val="F4EA45"/>
              </a:solidFill>
              <a:prstDash val="solid"/>
              <a:miter/>
            </a:ln>
          </p:spPr>
          <p:txBody>
            <a:bodyPr/>
            <a:lstStyle/>
            <a:p>
              <a:endParaRPr lang="de-DE"/>
            </a:p>
          </p:txBody>
        </p:sp>
        <p:sp>
          <p:nvSpPr>
            <p:cNvPr id="11" name="TextBox 11"/>
            <p:cNvSpPr txBox="1"/>
            <p:nvPr/>
          </p:nvSpPr>
          <p:spPr>
            <a:xfrm>
              <a:off x="76200" y="76200"/>
              <a:ext cx="660400" cy="660400"/>
            </a:xfrm>
            <a:prstGeom prst="rect">
              <a:avLst/>
            </a:prstGeom>
          </p:spPr>
          <p:txBody>
            <a:bodyPr lIns="50800" tIns="50800" rIns="50800" bIns="50800" rtlCol="0" anchor="ctr"/>
            <a:lstStyle/>
            <a:p>
              <a:pPr algn="ctr">
                <a:lnSpc>
                  <a:spcPts val="1855"/>
                </a:lnSpc>
              </a:pPr>
              <a:endParaRPr/>
            </a:p>
          </p:txBody>
        </p:sp>
      </p:grpSp>
      <p:grpSp>
        <p:nvGrpSpPr>
          <p:cNvPr id="12" name="Group 12"/>
          <p:cNvGrpSpPr>
            <a:grpSpLocks noChangeAspect="1"/>
          </p:cNvGrpSpPr>
          <p:nvPr/>
        </p:nvGrpSpPr>
        <p:grpSpPr>
          <a:xfrm>
            <a:off x="-3755300" y="0"/>
            <a:ext cx="8713725" cy="10289235"/>
            <a:chOff x="0" y="0"/>
            <a:chExt cx="21042033" cy="24846598"/>
          </a:xfrm>
        </p:grpSpPr>
        <p:sp>
          <p:nvSpPr>
            <p:cNvPr id="13" name="Freeform 13"/>
            <p:cNvSpPr/>
            <p:nvPr/>
          </p:nvSpPr>
          <p:spPr>
            <a:xfrm>
              <a:off x="0" y="0"/>
              <a:ext cx="21041995" cy="24846662"/>
            </a:xfrm>
            <a:custGeom>
              <a:avLst/>
              <a:gdLst/>
              <a:ahLst/>
              <a:cxnLst/>
              <a:rect l="l" t="t" r="r" b="b"/>
              <a:pathLst>
                <a:path w="21041995" h="24846662">
                  <a:moveTo>
                    <a:pt x="0" y="0"/>
                  </a:moveTo>
                  <a:lnTo>
                    <a:pt x="0" y="24846662"/>
                  </a:lnTo>
                  <a:lnTo>
                    <a:pt x="21008848" y="24846662"/>
                  </a:lnTo>
                  <a:cubicBezTo>
                    <a:pt x="21008848" y="24846662"/>
                    <a:pt x="21040344" y="24600281"/>
                    <a:pt x="21041995" y="24141557"/>
                  </a:cubicBezTo>
                  <a:lnTo>
                    <a:pt x="21041995" y="24141557"/>
                  </a:lnTo>
                  <a:lnTo>
                    <a:pt x="21041995" y="24065103"/>
                  </a:lnTo>
                  <a:lnTo>
                    <a:pt x="21041995" y="24065103"/>
                  </a:lnTo>
                  <a:cubicBezTo>
                    <a:pt x="21035772" y="22316314"/>
                    <a:pt x="20592160" y="17791937"/>
                    <a:pt x="16774033" y="12121388"/>
                  </a:cubicBezTo>
                  <a:cubicBezTo>
                    <a:pt x="11671681" y="4543806"/>
                    <a:pt x="12586843" y="0"/>
                    <a:pt x="12586843" y="0"/>
                  </a:cubicBezTo>
                  <a:close/>
                </a:path>
              </a:pathLst>
            </a:custGeom>
            <a:blipFill>
              <a:blip r:embed="rId4"/>
              <a:stretch>
                <a:fillRect l="-17357" r="-59708"/>
              </a:stretch>
            </a:blipFill>
          </p:spPr>
          <p:txBody>
            <a:bodyPr/>
            <a:lstStyle/>
            <a:p>
              <a:endParaRPr lang="de-DE"/>
            </a:p>
          </p:txBody>
        </p:sp>
      </p:grpSp>
      <p:sp>
        <p:nvSpPr>
          <p:cNvPr id="14" name="Freeform 14"/>
          <p:cNvSpPr/>
          <p:nvPr/>
        </p:nvSpPr>
        <p:spPr>
          <a:xfrm rot="2903702">
            <a:off x="-6099048" y="6299337"/>
            <a:ext cx="10909314" cy="3709167"/>
          </a:xfrm>
          <a:custGeom>
            <a:avLst/>
            <a:gdLst/>
            <a:ahLst/>
            <a:cxnLst/>
            <a:rect l="l" t="t" r="r" b="b"/>
            <a:pathLst>
              <a:path w="10909314" h="3709167">
                <a:moveTo>
                  <a:pt x="0" y="0"/>
                </a:moveTo>
                <a:lnTo>
                  <a:pt x="10909314" y="0"/>
                </a:lnTo>
                <a:lnTo>
                  <a:pt x="10909314" y="3709167"/>
                </a:lnTo>
                <a:lnTo>
                  <a:pt x="0" y="3709167"/>
                </a:lnTo>
                <a:lnTo>
                  <a:pt x="0" y="0"/>
                </a:lnTo>
                <a:close/>
              </a:path>
            </a:pathLst>
          </a:custGeom>
          <a:blipFill>
            <a:blip r:embed="rId5">
              <a:alphaModFix amt="77000"/>
              <a:extLst>
                <a:ext uri="{96DAC541-7B7A-43D3-8B79-37D633B846F1}">
                  <asvg:svgBlip xmlns:asvg="http://schemas.microsoft.com/office/drawing/2016/SVG/main" r:embed="rId6"/>
                </a:ext>
              </a:extLst>
            </a:blip>
            <a:stretch>
              <a:fillRect/>
            </a:stretch>
          </a:blipFill>
        </p:spPr>
        <p:txBody>
          <a:bodyPr/>
          <a:lstStyle/>
          <a:p>
            <a:endParaRPr lang="de-DE"/>
          </a:p>
        </p:txBody>
      </p:sp>
      <p:sp>
        <p:nvSpPr>
          <p:cNvPr id="15" name="TextBox 15"/>
          <p:cNvSpPr txBox="1"/>
          <p:nvPr/>
        </p:nvSpPr>
        <p:spPr>
          <a:xfrm>
            <a:off x="9250656" y="760630"/>
            <a:ext cx="8213485" cy="626110"/>
          </a:xfrm>
          <a:prstGeom prst="rect">
            <a:avLst/>
          </a:prstGeom>
        </p:spPr>
        <p:txBody>
          <a:bodyPr lIns="0" tIns="0" rIns="0" bIns="0" rtlCol="0" anchor="t">
            <a:spAutoFit/>
          </a:bodyPr>
          <a:lstStyle/>
          <a:p>
            <a:pPr marL="0" lvl="0" indent="0" algn="r">
              <a:lnSpc>
                <a:spcPts val="4519"/>
              </a:lnSpc>
              <a:spcBef>
                <a:spcPct val="0"/>
              </a:spcBef>
            </a:pPr>
            <a:r>
              <a:rPr lang="en-US" sz="3999" b="1" spc="-119">
                <a:solidFill>
                  <a:srgbClr val="002C47"/>
                </a:solidFill>
                <a:latin typeface="Poppins Bold"/>
                <a:ea typeface="Poppins Bold"/>
                <a:cs typeface="Poppins Bold"/>
                <a:sym typeface="Poppins Bold"/>
              </a:rPr>
              <a:t>1.1 Kontext des Moduls</a:t>
            </a:r>
          </a:p>
        </p:txBody>
      </p:sp>
      <p:sp>
        <p:nvSpPr>
          <p:cNvPr id="16" name="TextBox 16"/>
          <p:cNvSpPr txBox="1"/>
          <p:nvPr/>
        </p:nvSpPr>
        <p:spPr>
          <a:xfrm>
            <a:off x="7591948" y="1930821"/>
            <a:ext cx="9881717" cy="6314440"/>
          </a:xfrm>
          <a:prstGeom prst="rect">
            <a:avLst/>
          </a:prstGeom>
        </p:spPr>
        <p:txBody>
          <a:bodyPr lIns="0" tIns="0" rIns="0" bIns="0" rtlCol="0" anchor="t">
            <a:spAutoFit/>
          </a:bodyPr>
          <a:lstStyle/>
          <a:p>
            <a:pPr marL="496571" lvl="1" indent="-248285" algn="just">
              <a:lnSpc>
                <a:spcPts val="2990"/>
              </a:lnSpc>
              <a:buFont typeface="Arial"/>
              <a:buChar char="•"/>
            </a:pPr>
            <a:r>
              <a:rPr lang="en-US" sz="2300">
                <a:solidFill>
                  <a:srgbClr val="000000"/>
                </a:solidFill>
                <a:latin typeface="Poppins"/>
                <a:ea typeface="Poppins"/>
                <a:cs typeface="Poppins"/>
                <a:sym typeface="Poppins"/>
              </a:rPr>
              <a:t>Schwerpunkt des Moduls: Steigerung der Leistung und Effizienz von Unternehmensmitarbeitern durch künstliche Intelligenz. Dieses Modul beleuchtet verschiedene Strategien, Tools und Zukunftstrends. </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"Worker Management" - was bedeutet das? </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Sie werden ein umfassendes Verständnis der Schnittmenge zwischen künstlicher Intelligenz (KI) und Arbeitnehmermanagement erlangen. Ein weiterer Schwerpunkt liegt auf dem Job-Matching, der Rekrutierung und der Leistungsbewertung von Mitarbeitern.</a:t>
            </a:r>
          </a:p>
          <a:p>
            <a:pPr algn="just">
              <a:lnSpc>
                <a:spcPts val="2990"/>
              </a:lnSpc>
            </a:pPr>
            <a:endParaRPr lang="en-US" sz="2300">
              <a:solidFill>
                <a:srgbClr val="000000"/>
              </a:solidFill>
              <a:latin typeface="Poppins"/>
              <a:ea typeface="Poppins"/>
              <a:cs typeface="Poppins"/>
              <a:sym typeface="Poppins"/>
            </a:endParaRPr>
          </a:p>
          <a:p>
            <a:pPr marL="496571" lvl="1" indent="-248285" algn="just">
              <a:lnSpc>
                <a:spcPts val="2990"/>
              </a:lnSpc>
              <a:buFont typeface="Arial"/>
              <a:buChar char="•"/>
            </a:pPr>
            <a:r>
              <a:rPr lang="en-US" sz="2300">
                <a:solidFill>
                  <a:srgbClr val="000000"/>
                </a:solidFill>
                <a:latin typeface="Poppins"/>
                <a:ea typeface="Poppins"/>
                <a:cs typeface="Poppins"/>
                <a:sym typeface="Poppins"/>
              </a:rPr>
              <a:t>Zum Abschluss dieses Moduls werden die ethischen Implikationen des Einsatzes von KI im Arbeitnehmermanagement erörtert, wobei Themen wie Voreingenommenheit, Datenschutz und Transparenz der KI-Ergebnisse diskutiert werden. </a:t>
            </a:r>
          </a:p>
          <a:p>
            <a:pPr algn="just">
              <a:lnSpc>
                <a:spcPts val="2990"/>
              </a:lnSpc>
            </a:pPr>
            <a:endParaRPr lang="en-US" sz="2300">
              <a:solidFill>
                <a:srgbClr val="000000"/>
              </a:solidFill>
              <a:latin typeface="Poppins"/>
              <a:ea typeface="Poppins"/>
              <a:cs typeface="Poppins"/>
              <a:sym typeface="Poppins"/>
            </a:endParaRPr>
          </a:p>
          <a:p>
            <a:pPr algn="just">
              <a:lnSpc>
                <a:spcPts val="2990"/>
              </a:lnSpc>
            </a:pPr>
            <a:endParaRPr lang="en-US" sz="2300">
              <a:solidFill>
                <a:srgbClr val="000000"/>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602057">
            <a:off x="12407590"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3" name="Freeform 3"/>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4" name="Freeform 4"/>
          <p:cNvSpPr/>
          <p:nvPr/>
        </p:nvSpPr>
        <p:spPr>
          <a:xfrm>
            <a:off x="8322081" y="171376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5" name="Freeform 5"/>
          <p:cNvSpPr/>
          <p:nvPr/>
        </p:nvSpPr>
        <p:spPr>
          <a:xfrm>
            <a:off x="8322081" y="297531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6" name="Freeform 6"/>
          <p:cNvSpPr/>
          <p:nvPr/>
        </p:nvSpPr>
        <p:spPr>
          <a:xfrm>
            <a:off x="8322081" y="43339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7"/>
          <p:cNvSpPr/>
          <p:nvPr/>
        </p:nvSpPr>
        <p:spPr>
          <a:xfrm>
            <a:off x="8322081" y="569252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8" name="Freeform 8"/>
          <p:cNvSpPr/>
          <p:nvPr/>
        </p:nvSpPr>
        <p:spPr>
          <a:xfrm>
            <a:off x="8322081" y="7049316"/>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9" name="Freeform 9"/>
          <p:cNvSpPr/>
          <p:nvPr/>
        </p:nvSpPr>
        <p:spPr>
          <a:xfrm>
            <a:off x="8417221" y="180890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0" name="Freeform 10"/>
          <p:cNvSpPr/>
          <p:nvPr/>
        </p:nvSpPr>
        <p:spPr>
          <a:xfrm>
            <a:off x="8417221" y="307045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1" name="Freeform 11"/>
          <p:cNvSpPr/>
          <p:nvPr/>
        </p:nvSpPr>
        <p:spPr>
          <a:xfrm>
            <a:off x="8417221" y="44290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2" name="Freeform 12"/>
          <p:cNvSpPr/>
          <p:nvPr/>
        </p:nvSpPr>
        <p:spPr>
          <a:xfrm>
            <a:off x="8417221" y="578766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3" name="Freeform 13"/>
          <p:cNvSpPr/>
          <p:nvPr/>
        </p:nvSpPr>
        <p:spPr>
          <a:xfrm>
            <a:off x="8417221" y="7144456"/>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14" name="Freeform 14"/>
          <p:cNvSpPr/>
          <p:nvPr/>
        </p:nvSpPr>
        <p:spPr>
          <a:xfrm>
            <a:off x="8472767" y="186445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5" name="Freeform 15"/>
          <p:cNvSpPr/>
          <p:nvPr/>
        </p:nvSpPr>
        <p:spPr>
          <a:xfrm>
            <a:off x="8472767" y="312599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6" name="Freeform 16"/>
          <p:cNvSpPr/>
          <p:nvPr/>
        </p:nvSpPr>
        <p:spPr>
          <a:xfrm>
            <a:off x="8472767" y="44846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7" name="Freeform 17"/>
          <p:cNvSpPr/>
          <p:nvPr/>
        </p:nvSpPr>
        <p:spPr>
          <a:xfrm>
            <a:off x="8472767" y="5843206"/>
            <a:ext cx="960173" cy="960173"/>
          </a:xfrm>
          <a:custGeom>
            <a:avLst/>
            <a:gdLst/>
            <a:ahLst/>
            <a:cxnLst/>
            <a:rect l="l" t="t" r="r" b="b"/>
            <a:pathLst>
              <a:path w="960173" h="960173">
                <a:moveTo>
                  <a:pt x="0" y="0"/>
                </a:moveTo>
                <a:lnTo>
                  <a:pt x="960173" y="0"/>
                </a:lnTo>
                <a:lnTo>
                  <a:pt x="960173" y="960174"/>
                </a:lnTo>
                <a:lnTo>
                  <a:pt x="0" y="960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18" name="Freeform 18"/>
          <p:cNvSpPr/>
          <p:nvPr/>
        </p:nvSpPr>
        <p:spPr>
          <a:xfrm>
            <a:off x="8472767" y="7200002"/>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19" name="Group 19"/>
          <p:cNvGrpSpPr/>
          <p:nvPr/>
        </p:nvGrpSpPr>
        <p:grpSpPr>
          <a:xfrm>
            <a:off x="-1352432" y="10016500"/>
            <a:ext cx="20973813" cy="734301"/>
            <a:chOff x="0" y="0"/>
            <a:chExt cx="11607985" cy="406400"/>
          </a:xfrm>
        </p:grpSpPr>
        <p:sp>
          <p:nvSpPr>
            <p:cNvPr id="20" name="Freeform 20"/>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21" name="TextBox 21"/>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2479099" y="10016500"/>
            <a:ext cx="13310752" cy="734301"/>
            <a:chOff x="0" y="0"/>
            <a:chExt cx="7366854" cy="406400"/>
          </a:xfrm>
        </p:grpSpPr>
        <p:sp>
          <p:nvSpPr>
            <p:cNvPr id="23" name="Freeform 23"/>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24" name="TextBox 24"/>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4121859" y="10016500"/>
            <a:ext cx="10025232" cy="734301"/>
            <a:chOff x="0" y="0"/>
            <a:chExt cx="5548478" cy="406400"/>
          </a:xfrm>
        </p:grpSpPr>
        <p:sp>
          <p:nvSpPr>
            <p:cNvPr id="26" name="Freeform 26"/>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27" name="TextBox 27"/>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28" name="TextBox 28"/>
          <p:cNvSpPr txBox="1"/>
          <p:nvPr/>
        </p:nvSpPr>
        <p:spPr>
          <a:xfrm>
            <a:off x="3789876" y="648097"/>
            <a:ext cx="10708249" cy="626110"/>
          </a:xfrm>
          <a:prstGeom prst="rect">
            <a:avLst/>
          </a:prstGeom>
        </p:spPr>
        <p:txBody>
          <a:bodyPr lIns="0" tIns="0" rIns="0" bIns="0" rtlCol="0" anchor="t">
            <a:spAutoFit/>
          </a:bodyPr>
          <a:lstStyle/>
          <a:p>
            <a:pPr algn="ctr">
              <a:lnSpc>
                <a:spcPts val="4519"/>
              </a:lnSpc>
            </a:pPr>
            <a:r>
              <a:rPr lang="en-US" sz="3999" b="1" spc="-119">
                <a:solidFill>
                  <a:srgbClr val="002C47"/>
                </a:solidFill>
                <a:latin typeface="Poppins Bold"/>
                <a:ea typeface="Poppins Bold"/>
                <a:cs typeface="Poppins Bold"/>
                <a:sym typeface="Poppins Bold"/>
              </a:rPr>
              <a:t>1.2 Der Arbeitsmarkt</a:t>
            </a:r>
          </a:p>
        </p:txBody>
      </p:sp>
      <p:sp>
        <p:nvSpPr>
          <p:cNvPr id="29" name="TextBox 29"/>
          <p:cNvSpPr txBox="1"/>
          <p:nvPr/>
        </p:nvSpPr>
        <p:spPr>
          <a:xfrm>
            <a:off x="9786750" y="2126987"/>
            <a:ext cx="7644352"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Eine gigantische Sortiermaschine.</a:t>
            </a:r>
          </a:p>
        </p:txBody>
      </p:sp>
      <p:sp>
        <p:nvSpPr>
          <p:cNvPr id="30" name="TextBox 30"/>
          <p:cNvSpPr txBox="1"/>
          <p:nvPr/>
        </p:nvSpPr>
        <p:spPr>
          <a:xfrm>
            <a:off x="9786750" y="3327609"/>
            <a:ext cx="7644352"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Bringt Personen mit Unternehmen zusammen. </a:t>
            </a:r>
          </a:p>
        </p:txBody>
      </p:sp>
      <p:sp>
        <p:nvSpPr>
          <p:cNvPr id="31" name="TextBox 31"/>
          <p:cNvSpPr txBox="1"/>
          <p:nvPr/>
        </p:nvSpPr>
        <p:spPr>
          <a:xfrm>
            <a:off x="9786750" y="4560220"/>
            <a:ext cx="7644352" cy="8845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Grundlegende Kriterien: Fähigkeiten, Qualifikationen, persönliche Eigenschaften und Erfahrungen, die mit Millionen von Stellenangeboten abgeglichen werden müssen.</a:t>
            </a:r>
          </a:p>
        </p:txBody>
      </p:sp>
      <p:sp>
        <p:nvSpPr>
          <p:cNvPr id="32" name="TextBox 32"/>
          <p:cNvSpPr txBox="1"/>
          <p:nvPr/>
        </p:nvSpPr>
        <p:spPr>
          <a:xfrm>
            <a:off x="9786750" y="6162003"/>
            <a:ext cx="7644352" cy="31305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Nachfrage und Angebot stimmen überein.</a:t>
            </a:r>
          </a:p>
        </p:txBody>
      </p:sp>
      <p:sp>
        <p:nvSpPr>
          <p:cNvPr id="33" name="TextBox 33"/>
          <p:cNvSpPr txBox="1"/>
          <p:nvPr/>
        </p:nvSpPr>
        <p:spPr>
          <a:xfrm>
            <a:off x="9786750" y="7199569"/>
            <a:ext cx="7644352" cy="2313305"/>
          </a:xfrm>
          <a:prstGeom prst="rect">
            <a:avLst/>
          </a:prstGeom>
        </p:spPr>
        <p:txBody>
          <a:bodyPr lIns="0" tIns="0" rIns="0" bIns="0" rtlCol="0" anchor="t">
            <a:spAutoFit/>
          </a:bodyPr>
          <a:lstStyle/>
          <a:p>
            <a:pPr algn="l">
              <a:lnSpc>
                <a:spcPts val="2260"/>
              </a:lnSpc>
            </a:pPr>
            <a:r>
              <a:rPr lang="en-US" sz="2000" spc="-60">
                <a:solidFill>
                  <a:srgbClr val="000000"/>
                </a:solidFill>
                <a:latin typeface="Poppins"/>
                <a:ea typeface="Poppins"/>
                <a:cs typeface="Poppins"/>
                <a:sym typeface="Poppins"/>
              </a:rPr>
              <a:t>Öffentliche Einrichtungen haben ein Interesse an einem funktionierenden Arbeitsmarkt. Sie investieren in die Entwicklung von Fähigkeiten durch Bildung und Ausbildung. </a:t>
            </a:r>
          </a:p>
          <a:p>
            <a:pPr algn="l">
              <a:lnSpc>
                <a:spcPts val="2260"/>
              </a:lnSpc>
            </a:pPr>
            <a:endParaRPr lang="en-US" sz="2000" spc="-60">
              <a:solidFill>
                <a:srgbClr val="000000"/>
              </a:solidFill>
              <a:latin typeface="Poppins"/>
              <a:ea typeface="Poppins"/>
              <a:cs typeface="Poppins"/>
              <a:sym typeface="Poppins"/>
            </a:endParaRPr>
          </a:p>
          <a:p>
            <a:pPr algn="l">
              <a:lnSpc>
                <a:spcPts val="2260"/>
              </a:lnSpc>
            </a:pPr>
            <a:endParaRPr lang="en-US" sz="2000" spc="-60">
              <a:solidFill>
                <a:srgbClr val="000000"/>
              </a:solidFill>
              <a:latin typeface="Poppins"/>
              <a:ea typeface="Poppins"/>
              <a:cs typeface="Poppins"/>
              <a:sym typeface="Poppins"/>
            </a:endParaRPr>
          </a:p>
          <a:p>
            <a:pPr algn="l">
              <a:lnSpc>
                <a:spcPts val="2260"/>
              </a:lnSpc>
            </a:pPr>
            <a:r>
              <a:rPr lang="en-US" sz="2000" spc="-60">
                <a:solidFill>
                  <a:srgbClr val="000000"/>
                </a:solidFill>
                <a:latin typeface="Poppins"/>
                <a:ea typeface="Poppins"/>
                <a:cs typeface="Poppins"/>
                <a:sym typeface="Poppins"/>
              </a:rPr>
              <a:t>Perfektes Umfeld für Big-Data-Analysen und künstliche Intelligenz, wo Modelle Berufe und Fähigkeiten analysieren und einander zuordnen.</a:t>
            </a:r>
          </a:p>
        </p:txBody>
      </p:sp>
      <p:sp>
        <p:nvSpPr>
          <p:cNvPr id="34" name="Freeform 34"/>
          <p:cNvSpPr/>
          <p:nvPr/>
        </p:nvSpPr>
        <p:spPr>
          <a:xfrm>
            <a:off x="156149" y="2837718"/>
            <a:ext cx="7880181" cy="4373501"/>
          </a:xfrm>
          <a:custGeom>
            <a:avLst/>
            <a:gdLst/>
            <a:ahLst/>
            <a:cxnLst/>
            <a:rect l="l" t="t" r="r" b="b"/>
            <a:pathLst>
              <a:path w="7880181" h="4373501">
                <a:moveTo>
                  <a:pt x="0" y="0"/>
                </a:moveTo>
                <a:lnTo>
                  <a:pt x="7880182" y="0"/>
                </a:lnTo>
                <a:lnTo>
                  <a:pt x="7880182" y="4373500"/>
                </a:lnTo>
                <a:lnTo>
                  <a:pt x="0" y="4373500"/>
                </a:lnTo>
                <a:lnTo>
                  <a:pt x="0" y="0"/>
                </a:lnTo>
                <a:close/>
              </a:path>
            </a:pathLst>
          </a:custGeom>
          <a:blipFill>
            <a:blip r:embed="rId10"/>
            <a:stretch>
              <a:fillRect/>
            </a:stretch>
          </a:blipFill>
        </p:spPr>
        <p:txBody>
          <a:bodyPr/>
          <a:lstStyle/>
          <a:p>
            <a:endParaRPr lang="de-DE"/>
          </a:p>
        </p:txBody>
      </p:sp>
      <p:sp>
        <p:nvSpPr>
          <p:cNvPr id="35" name="Freeform 35"/>
          <p:cNvSpPr/>
          <p:nvPr/>
        </p:nvSpPr>
        <p:spPr>
          <a:xfrm>
            <a:off x="156149" y="9318746"/>
            <a:ext cx="3289603" cy="486980"/>
          </a:xfrm>
          <a:custGeom>
            <a:avLst/>
            <a:gdLst/>
            <a:ahLst/>
            <a:cxnLst/>
            <a:rect l="l" t="t" r="r" b="b"/>
            <a:pathLst>
              <a:path w="3289603" h="486980">
                <a:moveTo>
                  <a:pt x="0" y="0"/>
                </a:moveTo>
                <a:lnTo>
                  <a:pt x="3289603" y="0"/>
                </a:lnTo>
                <a:lnTo>
                  <a:pt x="3289603" y="486981"/>
                </a:lnTo>
                <a:lnTo>
                  <a:pt x="0" y="486981"/>
                </a:lnTo>
                <a:lnTo>
                  <a:pt x="0" y="0"/>
                </a:lnTo>
                <a:close/>
              </a:path>
            </a:pathLst>
          </a:custGeom>
          <a:blipFill>
            <a:blip r:embed="rId11"/>
            <a:stretch>
              <a:fillRect/>
            </a:stretch>
          </a:blipFill>
        </p:spPr>
        <p:txBody>
          <a:bodyPr/>
          <a:lstStyle/>
          <a:p>
            <a:endParaRPr lang="de-DE"/>
          </a:p>
        </p:txBody>
      </p:sp>
      <p:sp>
        <p:nvSpPr>
          <p:cNvPr id="36" name="Freeform 36"/>
          <p:cNvSpPr/>
          <p:nvPr/>
        </p:nvSpPr>
        <p:spPr>
          <a:xfrm>
            <a:off x="8322081" y="8352861"/>
            <a:ext cx="1261545" cy="1261545"/>
          </a:xfrm>
          <a:custGeom>
            <a:avLst/>
            <a:gdLst/>
            <a:ahLst/>
            <a:cxnLst/>
            <a:rect l="l" t="t" r="r" b="b"/>
            <a:pathLst>
              <a:path w="1261545" h="1261545">
                <a:moveTo>
                  <a:pt x="0" y="0"/>
                </a:moveTo>
                <a:lnTo>
                  <a:pt x="1261545" y="0"/>
                </a:lnTo>
                <a:lnTo>
                  <a:pt x="1261545" y="1261545"/>
                </a:lnTo>
                <a:lnTo>
                  <a:pt x="0" y="1261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7" name="Freeform 37"/>
          <p:cNvSpPr/>
          <p:nvPr/>
        </p:nvSpPr>
        <p:spPr>
          <a:xfrm>
            <a:off x="8417221" y="8448001"/>
            <a:ext cx="1071265" cy="1071265"/>
          </a:xfrm>
          <a:custGeom>
            <a:avLst/>
            <a:gdLst/>
            <a:ahLst/>
            <a:cxnLst/>
            <a:rect l="l" t="t" r="r" b="b"/>
            <a:pathLst>
              <a:path w="1071265" h="1071265">
                <a:moveTo>
                  <a:pt x="0" y="0"/>
                </a:moveTo>
                <a:lnTo>
                  <a:pt x="1071265" y="0"/>
                </a:lnTo>
                <a:lnTo>
                  <a:pt x="1071265" y="1071265"/>
                </a:lnTo>
                <a:lnTo>
                  <a:pt x="0" y="10712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8" name="Freeform 38"/>
          <p:cNvSpPr/>
          <p:nvPr/>
        </p:nvSpPr>
        <p:spPr>
          <a:xfrm>
            <a:off x="8472767" y="8503547"/>
            <a:ext cx="960173" cy="960173"/>
          </a:xfrm>
          <a:custGeom>
            <a:avLst/>
            <a:gdLst/>
            <a:ahLst/>
            <a:cxnLst/>
            <a:rect l="l" t="t" r="r" b="b"/>
            <a:pathLst>
              <a:path w="960173" h="960173">
                <a:moveTo>
                  <a:pt x="0" y="0"/>
                </a:moveTo>
                <a:lnTo>
                  <a:pt x="960173" y="0"/>
                </a:lnTo>
                <a:lnTo>
                  <a:pt x="960173" y="960173"/>
                </a:lnTo>
                <a:lnTo>
                  <a:pt x="0" y="9601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39" name="TextBox 39"/>
          <p:cNvSpPr txBox="1"/>
          <p:nvPr/>
        </p:nvSpPr>
        <p:spPr>
          <a:xfrm>
            <a:off x="1303195" y="2211988"/>
            <a:ext cx="5576292" cy="310515"/>
          </a:xfrm>
          <a:prstGeom prst="rect">
            <a:avLst/>
          </a:prstGeom>
        </p:spPr>
        <p:txBody>
          <a:bodyPr lIns="0" tIns="0" rIns="0" bIns="0" rtlCol="0" anchor="t">
            <a:spAutoFit/>
          </a:bodyPr>
          <a:lstStyle/>
          <a:p>
            <a:pPr algn="ctr">
              <a:lnSpc>
                <a:spcPts val="2280"/>
              </a:lnSpc>
              <a:spcBef>
                <a:spcPct val="0"/>
              </a:spcBef>
            </a:pPr>
            <a:r>
              <a:rPr lang="en-US" sz="2000">
                <a:solidFill>
                  <a:srgbClr val="000000"/>
                </a:solidFill>
                <a:latin typeface="Poppins"/>
                <a:ea typeface="Poppins"/>
                <a:cs typeface="Poppins"/>
                <a:sym typeface="Poppins"/>
              </a:rPr>
              <a:t>Institutionen, die den Arbeitsmarkt bilden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42907" y="10045879"/>
            <a:ext cx="20973813" cy="734301"/>
            <a:chOff x="0" y="0"/>
            <a:chExt cx="11607985" cy="406400"/>
          </a:xfrm>
        </p:grpSpPr>
        <p:sp>
          <p:nvSpPr>
            <p:cNvPr id="3" name="Freeform 3"/>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4" name="TextBox 4"/>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488624" y="10045879"/>
            <a:ext cx="13310752" cy="734301"/>
            <a:chOff x="0" y="0"/>
            <a:chExt cx="7366854" cy="406400"/>
          </a:xfrm>
        </p:grpSpPr>
        <p:sp>
          <p:nvSpPr>
            <p:cNvPr id="6" name="Freeform 6"/>
            <p:cNvSpPr/>
            <p:nvPr/>
          </p:nvSpPr>
          <p:spPr>
            <a:xfrm>
              <a:off x="0" y="0"/>
              <a:ext cx="7366853" cy="406400"/>
            </a:xfrm>
            <a:custGeom>
              <a:avLst/>
              <a:gdLst/>
              <a:ahLst/>
              <a:cxnLst/>
              <a:rect l="l" t="t" r="r" b="b"/>
              <a:pathLst>
                <a:path w="7366853" h="406400">
                  <a:moveTo>
                    <a:pt x="7163653" y="0"/>
                  </a:moveTo>
                  <a:cubicBezTo>
                    <a:pt x="7275878" y="0"/>
                    <a:pt x="7366853" y="90976"/>
                    <a:pt x="7366853" y="203200"/>
                  </a:cubicBezTo>
                  <a:cubicBezTo>
                    <a:pt x="7366853" y="315424"/>
                    <a:pt x="7275878" y="406400"/>
                    <a:pt x="7163653" y="406400"/>
                  </a:cubicBezTo>
                  <a:lnTo>
                    <a:pt x="203200" y="406400"/>
                  </a:lnTo>
                  <a:cubicBezTo>
                    <a:pt x="90976" y="406400"/>
                    <a:pt x="0" y="315424"/>
                    <a:pt x="0" y="203200"/>
                  </a:cubicBezTo>
                  <a:cubicBezTo>
                    <a:pt x="0" y="90976"/>
                    <a:pt x="90976" y="0"/>
                    <a:pt x="203200" y="0"/>
                  </a:cubicBezTo>
                  <a:close/>
                </a:path>
              </a:pathLst>
            </a:custGeom>
            <a:solidFill>
              <a:srgbClr val="45B042"/>
            </a:solidFill>
          </p:spPr>
          <p:txBody>
            <a:bodyPr/>
            <a:lstStyle/>
            <a:p>
              <a:endParaRPr lang="de-DE"/>
            </a:p>
          </p:txBody>
        </p:sp>
        <p:sp>
          <p:nvSpPr>
            <p:cNvPr id="7" name="TextBox 7"/>
            <p:cNvSpPr txBox="1"/>
            <p:nvPr/>
          </p:nvSpPr>
          <p:spPr>
            <a:xfrm>
              <a:off x="0" y="-57150"/>
              <a:ext cx="7366854" cy="4635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131384" y="10045879"/>
            <a:ext cx="10025232" cy="734301"/>
            <a:chOff x="0" y="0"/>
            <a:chExt cx="5548478" cy="406400"/>
          </a:xfrm>
        </p:grpSpPr>
        <p:sp>
          <p:nvSpPr>
            <p:cNvPr id="9" name="Freeform 9"/>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0" name="TextBox 10"/>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520999">
            <a:off x="11207526" y="-1446979"/>
            <a:ext cx="8711052" cy="3037979"/>
          </a:xfrm>
          <a:custGeom>
            <a:avLst/>
            <a:gdLst/>
            <a:ahLst/>
            <a:cxnLst/>
            <a:rect l="l" t="t" r="r" b="b"/>
            <a:pathLst>
              <a:path w="8711052" h="3037979">
                <a:moveTo>
                  <a:pt x="0" y="0"/>
                </a:moveTo>
                <a:lnTo>
                  <a:pt x="8711052" y="0"/>
                </a:lnTo>
                <a:lnTo>
                  <a:pt x="8711052" y="3037979"/>
                </a:lnTo>
                <a:lnTo>
                  <a:pt x="0" y="30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2" name="Freeform 12"/>
          <p:cNvSpPr/>
          <p:nvPr/>
        </p:nvSpPr>
        <p:spPr>
          <a:xfrm rot="-201626" flipV="1">
            <a:off x="-1657835" y="-1446979"/>
            <a:ext cx="8711052" cy="3037979"/>
          </a:xfrm>
          <a:custGeom>
            <a:avLst/>
            <a:gdLst/>
            <a:ahLst/>
            <a:cxnLst/>
            <a:rect l="l" t="t" r="r" b="b"/>
            <a:pathLst>
              <a:path w="8711052" h="3037979">
                <a:moveTo>
                  <a:pt x="0" y="3037979"/>
                </a:moveTo>
                <a:lnTo>
                  <a:pt x="8711051" y="3037979"/>
                </a:lnTo>
                <a:lnTo>
                  <a:pt x="8711051" y="0"/>
                </a:lnTo>
                <a:lnTo>
                  <a:pt x="0" y="0"/>
                </a:lnTo>
                <a:lnTo>
                  <a:pt x="0" y="3037979"/>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grpSp>
        <p:nvGrpSpPr>
          <p:cNvPr id="13" name="Group 13"/>
          <p:cNvGrpSpPr/>
          <p:nvPr/>
        </p:nvGrpSpPr>
        <p:grpSpPr>
          <a:xfrm>
            <a:off x="1335342" y="2024118"/>
            <a:ext cx="3046374" cy="3046374"/>
            <a:chOff x="0" y="0"/>
            <a:chExt cx="4061832" cy="4061832"/>
          </a:xfrm>
        </p:grpSpPr>
        <p:sp>
          <p:nvSpPr>
            <p:cNvPr id="14" name="Freeform 14"/>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15" name="Group 15"/>
            <p:cNvGrpSpPr/>
            <p:nvPr/>
          </p:nvGrpSpPr>
          <p:grpSpPr>
            <a:xfrm>
              <a:off x="486248" y="394552"/>
              <a:ext cx="3259378" cy="325937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17" name="TextBox 17"/>
              <p:cNvSpPr txBox="1"/>
              <p:nvPr/>
            </p:nvSpPr>
            <p:spPr>
              <a:xfrm>
                <a:off x="76200" y="19050"/>
                <a:ext cx="660400" cy="717550"/>
              </a:xfrm>
              <a:prstGeom prst="rect">
                <a:avLst/>
              </a:prstGeom>
            </p:spPr>
            <p:txBody>
              <a:bodyPr lIns="46845" tIns="46845" rIns="46845" bIns="46845" rtlCol="0" anchor="ctr"/>
              <a:lstStyle/>
              <a:p>
                <a:pPr algn="ctr">
                  <a:lnSpc>
                    <a:spcPts val="3219"/>
                  </a:lnSpc>
                </a:pPr>
                <a:r>
                  <a:rPr lang="en-US" sz="2299" b="1">
                    <a:solidFill>
                      <a:srgbClr val="FFFFFF"/>
                    </a:solidFill>
                    <a:latin typeface="Poppins Bold"/>
                    <a:ea typeface="Poppins Bold"/>
                    <a:cs typeface="Poppins Bold"/>
                    <a:sym typeface="Poppins Bold"/>
                  </a:rPr>
                  <a:t>Nachfrage</a:t>
                </a:r>
              </a:p>
            </p:txBody>
          </p:sp>
        </p:grpSp>
      </p:grpSp>
      <p:grpSp>
        <p:nvGrpSpPr>
          <p:cNvPr id="18" name="Group 18"/>
          <p:cNvGrpSpPr/>
          <p:nvPr/>
        </p:nvGrpSpPr>
        <p:grpSpPr>
          <a:xfrm>
            <a:off x="7486788" y="2024118"/>
            <a:ext cx="3046374" cy="3046374"/>
            <a:chOff x="0" y="0"/>
            <a:chExt cx="4061832" cy="4061832"/>
          </a:xfrm>
        </p:grpSpPr>
        <p:sp>
          <p:nvSpPr>
            <p:cNvPr id="19" name="Freeform 19"/>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20" name="Group 20"/>
            <p:cNvGrpSpPr/>
            <p:nvPr/>
          </p:nvGrpSpPr>
          <p:grpSpPr>
            <a:xfrm>
              <a:off x="486248" y="394552"/>
              <a:ext cx="3259378" cy="325937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22" name="TextBox 22"/>
              <p:cNvSpPr txBox="1"/>
              <p:nvPr/>
            </p:nvSpPr>
            <p:spPr>
              <a:xfrm>
                <a:off x="76200" y="19050"/>
                <a:ext cx="660400" cy="717550"/>
              </a:xfrm>
              <a:prstGeom prst="rect">
                <a:avLst/>
              </a:prstGeom>
            </p:spPr>
            <p:txBody>
              <a:bodyPr lIns="46845" tIns="46845" rIns="46845" bIns="46845" rtlCol="0" anchor="ctr"/>
              <a:lstStyle/>
              <a:p>
                <a:pPr algn="ctr">
                  <a:lnSpc>
                    <a:spcPts val="3220"/>
                  </a:lnSpc>
                </a:pPr>
                <a:r>
                  <a:rPr lang="en-US" sz="2300" b="1">
                    <a:solidFill>
                      <a:srgbClr val="FFFFFF"/>
                    </a:solidFill>
                    <a:latin typeface="Poppins Bold"/>
                    <a:ea typeface="Poppins Bold"/>
                    <a:cs typeface="Poppins Bold"/>
                    <a:sym typeface="Poppins Bold"/>
                  </a:rPr>
                  <a:t>Angebot</a:t>
                </a:r>
              </a:p>
            </p:txBody>
          </p:sp>
        </p:grpSp>
      </p:grpSp>
      <p:grpSp>
        <p:nvGrpSpPr>
          <p:cNvPr id="23" name="Group 23"/>
          <p:cNvGrpSpPr/>
          <p:nvPr/>
        </p:nvGrpSpPr>
        <p:grpSpPr>
          <a:xfrm>
            <a:off x="13554335" y="1987645"/>
            <a:ext cx="3046374" cy="3046374"/>
            <a:chOff x="0" y="0"/>
            <a:chExt cx="4061832" cy="4061832"/>
          </a:xfrm>
        </p:grpSpPr>
        <p:sp>
          <p:nvSpPr>
            <p:cNvPr id="24" name="Freeform 24"/>
            <p:cNvSpPr/>
            <p:nvPr/>
          </p:nvSpPr>
          <p:spPr>
            <a:xfrm>
              <a:off x="0" y="0"/>
              <a:ext cx="4061832" cy="4061832"/>
            </a:xfrm>
            <a:custGeom>
              <a:avLst/>
              <a:gdLst/>
              <a:ahLst/>
              <a:cxnLst/>
              <a:rect l="l" t="t" r="r" b="b"/>
              <a:pathLst>
                <a:path w="4061832" h="4061832">
                  <a:moveTo>
                    <a:pt x="0" y="0"/>
                  </a:moveTo>
                  <a:lnTo>
                    <a:pt x="4061832" y="0"/>
                  </a:lnTo>
                  <a:lnTo>
                    <a:pt x="4061832" y="4061832"/>
                  </a:lnTo>
                  <a:lnTo>
                    <a:pt x="0" y="4061832"/>
                  </a:lnTo>
                  <a:lnTo>
                    <a:pt x="0" y="0"/>
                  </a:lnTo>
                  <a:close/>
                </a:path>
              </a:pathLst>
            </a:custGeom>
            <a:blipFill>
              <a:blip r:embed="rId4">
                <a:alphaModFix amt="74000"/>
                <a:extLst>
                  <a:ext uri="{96DAC541-7B7A-43D3-8B79-37D633B846F1}">
                    <asvg:svgBlip xmlns:asvg="http://schemas.microsoft.com/office/drawing/2016/SVG/main" r:embed="rId5"/>
                  </a:ext>
                </a:extLst>
              </a:blip>
              <a:stretch>
                <a:fillRect/>
              </a:stretch>
            </a:blipFill>
          </p:spPr>
          <p:txBody>
            <a:bodyPr/>
            <a:lstStyle/>
            <a:p>
              <a:endParaRPr lang="de-DE"/>
            </a:p>
          </p:txBody>
        </p:sp>
        <p:grpSp>
          <p:nvGrpSpPr>
            <p:cNvPr id="25" name="Group 25"/>
            <p:cNvGrpSpPr/>
            <p:nvPr/>
          </p:nvGrpSpPr>
          <p:grpSpPr>
            <a:xfrm>
              <a:off x="486248" y="394552"/>
              <a:ext cx="3259378" cy="3259378"/>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2C47"/>
              </a:solidFill>
              <a:ln w="85725" cap="sq">
                <a:solidFill>
                  <a:srgbClr val="F4EA45"/>
                </a:solidFill>
                <a:prstDash val="solid"/>
                <a:miter/>
              </a:ln>
            </p:spPr>
            <p:txBody>
              <a:bodyPr/>
              <a:lstStyle/>
              <a:p>
                <a:endParaRPr lang="de-DE"/>
              </a:p>
            </p:txBody>
          </p:sp>
          <p:sp>
            <p:nvSpPr>
              <p:cNvPr id="27" name="TextBox 27"/>
              <p:cNvSpPr txBox="1"/>
              <p:nvPr/>
            </p:nvSpPr>
            <p:spPr>
              <a:xfrm>
                <a:off x="76200" y="19050"/>
                <a:ext cx="660400" cy="717550"/>
              </a:xfrm>
              <a:prstGeom prst="rect">
                <a:avLst/>
              </a:prstGeom>
            </p:spPr>
            <p:txBody>
              <a:bodyPr lIns="46845" tIns="46845" rIns="46845" bIns="46845" rtlCol="0" anchor="ctr"/>
              <a:lstStyle/>
              <a:p>
                <a:pPr algn="ctr">
                  <a:lnSpc>
                    <a:spcPts val="3220"/>
                  </a:lnSpc>
                </a:pPr>
                <a:r>
                  <a:rPr lang="en-US" sz="2300" b="1">
                    <a:solidFill>
                      <a:srgbClr val="FFFFFF"/>
                    </a:solidFill>
                    <a:latin typeface="Poppins Bold"/>
                    <a:ea typeface="Poppins Bold"/>
                    <a:cs typeface="Poppins Bold"/>
                    <a:sym typeface="Poppins Bold"/>
                  </a:rPr>
                  <a:t>Relevante Daten</a:t>
                </a:r>
              </a:p>
            </p:txBody>
          </p:sp>
        </p:grpSp>
      </p:grpSp>
      <p:sp>
        <p:nvSpPr>
          <p:cNvPr id="28" name="TextBox 28"/>
          <p:cNvSpPr txBox="1"/>
          <p:nvPr/>
        </p:nvSpPr>
        <p:spPr>
          <a:xfrm>
            <a:off x="3888014" y="806418"/>
            <a:ext cx="13290295" cy="626110"/>
          </a:xfrm>
          <a:prstGeom prst="rect">
            <a:avLst/>
          </a:prstGeom>
        </p:spPr>
        <p:txBody>
          <a:bodyPr lIns="0" tIns="0" rIns="0" bIns="0" rtlCol="0" anchor="t">
            <a:spAutoFit/>
          </a:bodyPr>
          <a:lstStyle/>
          <a:p>
            <a:pPr algn="l">
              <a:lnSpc>
                <a:spcPts val="4519"/>
              </a:lnSpc>
            </a:pPr>
            <a:r>
              <a:rPr lang="en-US" sz="3999" b="1" spc="-119">
                <a:solidFill>
                  <a:srgbClr val="002C47"/>
                </a:solidFill>
                <a:latin typeface="Poppins Bold"/>
                <a:ea typeface="Poppins Bold"/>
                <a:cs typeface="Poppins Bold"/>
                <a:sym typeface="Poppins Bold"/>
              </a:rPr>
              <a:t>1.3 Angebot und Nachfrage auf dem Arbeitsmarkt</a:t>
            </a:r>
          </a:p>
        </p:txBody>
      </p:sp>
      <p:sp>
        <p:nvSpPr>
          <p:cNvPr id="29" name="TextBox 29"/>
          <p:cNvSpPr txBox="1"/>
          <p:nvPr/>
        </p:nvSpPr>
        <p:spPr>
          <a:xfrm>
            <a:off x="7018561" y="5191657"/>
            <a:ext cx="4302052" cy="954405"/>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Poppins Bold"/>
                <a:ea typeface="Poppins Bold"/>
                <a:cs typeface="Poppins Bold"/>
                <a:sym typeface="Poppins Bold"/>
              </a:rPr>
              <a:t>Die Angebotsseite des Arbeitsmarktes wird von Einzelpersonen bestimmt. Die wichtigsten Faktoren, die diesen Angebotsfaktor beeinflussen: </a:t>
            </a:r>
          </a:p>
        </p:txBody>
      </p:sp>
      <p:sp>
        <p:nvSpPr>
          <p:cNvPr id="30" name="TextBox 30"/>
          <p:cNvSpPr txBox="1"/>
          <p:nvPr/>
        </p:nvSpPr>
        <p:spPr>
          <a:xfrm>
            <a:off x="6686430" y="6783447"/>
            <a:ext cx="4774621" cy="2952750"/>
          </a:xfrm>
          <a:prstGeom prst="rect">
            <a:avLst/>
          </a:prstGeom>
        </p:spPr>
        <p:txBody>
          <a:bodyPr lIns="0" tIns="0" rIns="0" bIns="0" rtlCol="0" anchor="t">
            <a:spAutoFit/>
          </a:bodyPr>
          <a:lstStyle/>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Demografische</a:t>
            </a:r>
            <a:r>
              <a:rPr lang="en-US" sz="1800" dirty="0">
                <a:solidFill>
                  <a:srgbClr val="000000"/>
                </a:solidFill>
                <a:latin typeface="Poppins"/>
                <a:ea typeface="Poppins"/>
                <a:cs typeface="Poppins"/>
                <a:sym typeface="Poppins"/>
              </a:rPr>
              <a:t> Daten</a:t>
            </a: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Bildung</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Persönliche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Umstände</a:t>
            </a:r>
            <a:r>
              <a:rPr lang="en-US" sz="1800" dirty="0">
                <a:solidFill>
                  <a:srgbClr val="000000"/>
                </a:solidFill>
                <a:latin typeface="Poppins"/>
                <a:ea typeface="Poppins"/>
                <a:cs typeface="Poppins"/>
                <a:sym typeface="Poppins"/>
              </a:rPr>
              <a:t> </a:t>
            </a:r>
          </a:p>
          <a:p>
            <a:pPr marL="388620" lvl="1" indent="-194310" algn="l">
              <a:lnSpc>
                <a:spcPts val="2160"/>
              </a:lnSpc>
              <a:buFont typeface="Arial"/>
              <a:buChar char="•"/>
            </a:pPr>
            <a:r>
              <a:rPr lang="en-US" sz="1800" dirty="0">
                <a:solidFill>
                  <a:srgbClr val="000000"/>
                </a:solidFill>
                <a:latin typeface="Poppins"/>
                <a:ea typeface="Poppins"/>
                <a:cs typeface="Poppins"/>
                <a:sym typeface="Poppins"/>
              </a:rPr>
              <a:t>Junge Menschen </a:t>
            </a:r>
            <a:r>
              <a:rPr lang="en-US" sz="1800" dirty="0" err="1">
                <a:solidFill>
                  <a:srgbClr val="000000"/>
                </a:solidFill>
                <a:latin typeface="Poppins"/>
                <a:ea typeface="Poppins"/>
                <a:cs typeface="Poppins"/>
                <a:sym typeface="Poppins"/>
              </a:rPr>
              <a:t>ohne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umfassende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Berufserfahrung</a:t>
            </a:r>
            <a:r>
              <a:rPr lang="en-US" sz="1800" dirty="0">
                <a:solidFill>
                  <a:srgbClr val="000000"/>
                </a:solidFill>
                <a:latin typeface="Poppins"/>
                <a:ea typeface="Poppins"/>
                <a:cs typeface="Poppins"/>
                <a:sym typeface="Poppins"/>
              </a:rPr>
              <a:t> </a:t>
            </a: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Erfahrene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Personen</a:t>
            </a:r>
            <a:r>
              <a:rPr lang="en-US" sz="1800" dirty="0">
                <a:solidFill>
                  <a:srgbClr val="000000"/>
                </a:solidFill>
                <a:latin typeface="Poppins"/>
                <a:ea typeface="Poppins"/>
                <a:cs typeface="Poppins"/>
                <a:sym typeface="Poppins"/>
              </a:rPr>
              <a:t>, die </a:t>
            </a:r>
            <a:r>
              <a:rPr lang="en-US" sz="1800" dirty="0" err="1">
                <a:solidFill>
                  <a:srgbClr val="000000"/>
                </a:solidFill>
                <a:latin typeface="Poppins"/>
                <a:ea typeface="Poppins"/>
                <a:cs typeface="Poppins"/>
                <a:sym typeface="Poppins"/>
              </a:rPr>
              <a:t>neue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Möglichkeiten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suchen</a:t>
            </a:r>
            <a:r>
              <a:rPr lang="en-US" sz="1800" dirty="0">
                <a:solidFill>
                  <a:srgbClr val="000000"/>
                </a:solidFill>
                <a:latin typeface="Poppins"/>
                <a:ea typeface="Poppins"/>
                <a:cs typeface="Poppins"/>
                <a:sym typeface="Poppins"/>
              </a:rPr>
              <a:t> </a:t>
            </a: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Längere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Bildungswege</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Beteiligungsquote</a:t>
            </a:r>
            <a:r>
              <a:rPr lang="en-US" sz="1800" dirty="0">
                <a:solidFill>
                  <a:srgbClr val="000000"/>
                </a:solidFill>
                <a:latin typeface="Poppins"/>
                <a:ea typeface="Poppins"/>
                <a:cs typeface="Poppins"/>
                <a:sym typeface="Poppins"/>
              </a:rPr>
              <a:t> der </a:t>
            </a:r>
            <a:r>
              <a:rPr lang="en-US" sz="1800" dirty="0" err="1">
                <a:solidFill>
                  <a:srgbClr val="000000"/>
                </a:solidFill>
                <a:latin typeface="Poppins"/>
                <a:ea typeface="Poppins"/>
                <a:cs typeface="Poppins"/>
                <a:sym typeface="Poppins"/>
              </a:rPr>
              <a:t>verschiedenen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demografischen</a:t>
            </a:r>
            <a:r>
              <a:rPr lang="en-US" sz="1800" dirty="0">
                <a:solidFill>
                  <a:srgbClr val="000000"/>
                </a:solidFill>
                <a:latin typeface="Poppins"/>
                <a:ea typeface="Poppins"/>
                <a:cs typeface="Poppins"/>
                <a:sym typeface="Poppins"/>
              </a:rPr>
              <a:t> Gruppen und </a:t>
            </a:r>
            <a:r>
              <a:rPr lang="en-US" sz="1800" dirty="0" err="1">
                <a:solidFill>
                  <a:srgbClr val="000000"/>
                </a:solidFill>
                <a:latin typeface="Poppins"/>
                <a:ea typeface="Poppins"/>
                <a:cs typeface="Poppins"/>
                <a:sym typeface="Poppins"/>
              </a:rPr>
              <a:t>Minderheiten</a:t>
            </a:r>
            <a:endParaRPr lang="en-US" sz="1800" dirty="0">
              <a:solidFill>
                <a:srgbClr val="000000"/>
              </a:solidFill>
              <a:latin typeface="Poppins"/>
              <a:ea typeface="Poppins"/>
              <a:cs typeface="Poppins"/>
              <a:sym typeface="Poppins"/>
            </a:endParaRPr>
          </a:p>
          <a:p>
            <a:pPr algn="l">
              <a:lnSpc>
                <a:spcPts val="2160"/>
              </a:lnSpc>
            </a:pPr>
            <a:endParaRPr lang="en-US" sz="1800" dirty="0">
              <a:solidFill>
                <a:srgbClr val="000000"/>
              </a:solidFill>
              <a:latin typeface="Poppins"/>
              <a:ea typeface="Poppins"/>
              <a:cs typeface="Poppins"/>
              <a:sym typeface="Poppins"/>
            </a:endParaRPr>
          </a:p>
        </p:txBody>
      </p:sp>
      <p:sp>
        <p:nvSpPr>
          <p:cNvPr id="31" name="TextBox 31"/>
          <p:cNvSpPr txBox="1"/>
          <p:nvPr/>
        </p:nvSpPr>
        <p:spPr>
          <a:xfrm>
            <a:off x="12926496" y="5191657"/>
            <a:ext cx="4302052" cy="954405"/>
          </a:xfrm>
          <a:prstGeom prst="rect">
            <a:avLst/>
          </a:prstGeom>
        </p:spPr>
        <p:txBody>
          <a:bodyPr lIns="0" tIns="0" rIns="0" bIns="0" rtlCol="0" anchor="t">
            <a:spAutoFit/>
          </a:bodyPr>
          <a:lstStyle/>
          <a:p>
            <a:pPr marL="0" lvl="0" indent="0" algn="l">
              <a:lnSpc>
                <a:spcPts val="2520"/>
              </a:lnSpc>
              <a:spcBef>
                <a:spcPct val="0"/>
              </a:spcBef>
            </a:pPr>
            <a:r>
              <a:rPr lang="en-US" sz="1800" b="1" u="none" strike="noStrike">
                <a:solidFill>
                  <a:srgbClr val="000000"/>
                </a:solidFill>
                <a:latin typeface="Poppins Bold"/>
                <a:ea typeface="Poppins Bold"/>
                <a:cs typeface="Poppins Bold"/>
                <a:sym typeface="Poppins Bold"/>
              </a:rPr>
              <a:t>Auf Unternehmensebene muss entschieden werden, welche Fähigkeiten für den künftigen Bedarf relevant sind. </a:t>
            </a:r>
          </a:p>
        </p:txBody>
      </p:sp>
      <p:sp>
        <p:nvSpPr>
          <p:cNvPr id="32" name="TextBox 32"/>
          <p:cNvSpPr txBox="1"/>
          <p:nvPr/>
        </p:nvSpPr>
        <p:spPr>
          <a:xfrm>
            <a:off x="764144" y="5086350"/>
            <a:ext cx="4660264" cy="954405"/>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Poppins Bold"/>
                <a:ea typeface="Poppins Bold"/>
                <a:cs typeface="Poppins Bold"/>
                <a:sym typeface="Poppins Bold"/>
              </a:rPr>
              <a:t>Die Nachfrage auf dem Arbeitsmarkt richtet sich nach dem Bedarf der Unternehmen. Die wichtigsten Faktoren, die diese Nachfrage beeinflussen:</a:t>
            </a:r>
          </a:p>
        </p:txBody>
      </p:sp>
      <p:sp>
        <p:nvSpPr>
          <p:cNvPr id="33" name="TextBox 33"/>
          <p:cNvSpPr txBox="1"/>
          <p:nvPr/>
        </p:nvSpPr>
        <p:spPr>
          <a:xfrm>
            <a:off x="531964" y="6864058"/>
            <a:ext cx="5124623" cy="2419350"/>
          </a:xfrm>
          <a:prstGeom prst="rect">
            <a:avLst/>
          </a:prstGeom>
        </p:spPr>
        <p:txBody>
          <a:bodyPr lIns="0" tIns="0" rIns="0" bIns="0" rtlCol="0" anchor="t">
            <a:spAutoFit/>
          </a:bodyPr>
          <a:lstStyle/>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Wirtschaftszyklen</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Technologischer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Fortschritt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Entstehung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neuer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Industrien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wie</a:t>
            </a:r>
            <a:r>
              <a:rPr lang="en-US" sz="1800" dirty="0">
                <a:solidFill>
                  <a:srgbClr val="000000"/>
                </a:solidFill>
                <a:latin typeface="Poppins"/>
                <a:ea typeface="Poppins"/>
                <a:cs typeface="Poppins"/>
                <a:sym typeface="Poppins"/>
              </a:rPr>
              <a:t> der </a:t>
            </a:r>
            <a:r>
              <a:rPr lang="en-US" sz="1800" dirty="0" err="1">
                <a:solidFill>
                  <a:srgbClr val="000000"/>
                </a:solidFill>
                <a:latin typeface="Poppins"/>
                <a:ea typeface="Poppins"/>
                <a:cs typeface="Poppins"/>
                <a:sym typeface="Poppins"/>
              </a:rPr>
              <a:t>Technologiebranche</a:t>
            </a:r>
            <a:r>
              <a:rPr lang="en-US" sz="1800" dirty="0">
                <a:solidFill>
                  <a:srgbClr val="000000"/>
                </a:solidFill>
                <a:latin typeface="Poppins"/>
                <a:ea typeface="Poppins"/>
                <a:cs typeface="Poppins"/>
                <a:sym typeface="Poppins"/>
              </a:rPr>
              <a:t> und der </a:t>
            </a:r>
            <a:r>
              <a:rPr lang="en-US" sz="1800" dirty="0" err="1">
                <a:solidFill>
                  <a:srgbClr val="000000"/>
                </a:solidFill>
                <a:latin typeface="Poppins"/>
                <a:ea typeface="Poppins"/>
                <a:cs typeface="Poppins"/>
                <a:sym typeface="Poppins"/>
              </a:rPr>
              <a:t>grünen</a:t>
            </a:r>
            <a:r>
              <a:rPr lang="en-US" sz="1800" dirty="0">
                <a:solidFill>
                  <a:srgbClr val="000000"/>
                </a:solidFill>
                <a:latin typeface="Poppins"/>
                <a:ea typeface="Poppins"/>
                <a:cs typeface="Poppins"/>
                <a:sym typeface="Poppins"/>
              </a:rPr>
              <a:t> Energie</a:t>
            </a:r>
          </a:p>
          <a:p>
            <a:pPr marL="388620" lvl="1" indent="-194310" algn="l">
              <a:lnSpc>
                <a:spcPts val="2160"/>
              </a:lnSpc>
              <a:buFont typeface="Arial"/>
              <a:buChar char="•"/>
            </a:pPr>
            <a:r>
              <a:rPr lang="en-US" sz="1800" dirty="0">
                <a:solidFill>
                  <a:srgbClr val="000000"/>
                </a:solidFill>
                <a:latin typeface="Poppins"/>
                <a:ea typeface="Poppins"/>
                <a:cs typeface="Poppins"/>
                <a:sym typeface="Poppins"/>
              </a:rPr>
              <a:t>Staatliche </a:t>
            </a:r>
            <a:r>
              <a:rPr lang="en-US" sz="1800" dirty="0" err="1">
                <a:solidFill>
                  <a:srgbClr val="000000"/>
                </a:solidFill>
                <a:latin typeface="Poppins"/>
                <a:ea typeface="Poppins"/>
                <a:cs typeface="Poppins"/>
                <a:sym typeface="Poppins"/>
              </a:rPr>
              <a:t>Maßnahmen</a:t>
            </a:r>
            <a:r>
              <a:rPr lang="en-US" sz="1800" dirty="0">
                <a:solidFill>
                  <a:srgbClr val="000000"/>
                </a:solidFill>
                <a:latin typeface="Poppins"/>
                <a:ea typeface="Poppins"/>
                <a:cs typeface="Poppins"/>
                <a:sym typeface="Poppins"/>
              </a:rPr>
              <a:t> und </a:t>
            </a:r>
            <a:r>
              <a:rPr lang="en-US" sz="1800" dirty="0" err="1">
                <a:solidFill>
                  <a:srgbClr val="000000"/>
                </a:solidFill>
                <a:latin typeface="Poppins"/>
                <a:ea typeface="Poppins"/>
                <a:cs typeface="Poppins"/>
                <a:sym typeface="Poppins"/>
              </a:rPr>
              <a:t>öffentliche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Anreize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wie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Steueranreize</a:t>
            </a:r>
            <a:endParaRPr lang="en-US" sz="1800" dirty="0">
              <a:solidFill>
                <a:srgbClr val="000000"/>
              </a:solidFill>
              <a:latin typeface="Poppins"/>
              <a:ea typeface="Poppins"/>
              <a:cs typeface="Poppins"/>
              <a:sym typeface="Poppins"/>
            </a:endParaRPr>
          </a:p>
          <a:p>
            <a:pPr marL="388620" lvl="1" indent="-194310" algn="l">
              <a:lnSpc>
                <a:spcPts val="2160"/>
              </a:lnSpc>
              <a:buFont typeface="Arial"/>
              <a:buChar char="•"/>
            </a:pPr>
            <a:r>
              <a:rPr lang="en-US" sz="1800" dirty="0" err="1">
                <a:solidFill>
                  <a:srgbClr val="000000"/>
                </a:solidFill>
                <a:latin typeface="Poppins"/>
                <a:ea typeface="Poppins"/>
                <a:cs typeface="Poppins"/>
                <a:sym typeface="Poppins"/>
              </a:rPr>
              <a:t>Mitarbeiterfluktuation</a:t>
            </a:r>
            <a:r>
              <a:rPr lang="en-US" sz="1800" dirty="0">
                <a:solidFill>
                  <a:srgbClr val="000000"/>
                </a:solidFill>
                <a:latin typeface="Poppins"/>
                <a:ea typeface="Poppins"/>
                <a:cs typeface="Poppins"/>
                <a:sym typeface="Poppins"/>
              </a:rPr>
              <a:t>, z. B. </a:t>
            </a:r>
            <a:r>
              <a:rPr lang="en-US" sz="1800" dirty="0" err="1">
                <a:solidFill>
                  <a:srgbClr val="000000"/>
                </a:solidFill>
                <a:latin typeface="Poppins"/>
                <a:ea typeface="Poppins"/>
                <a:cs typeface="Poppins"/>
                <a:sym typeface="Poppins"/>
              </a:rPr>
              <a:t>durch</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Pensionierung</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schafft</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freie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Stellen</a:t>
            </a:r>
            <a:endParaRPr lang="en-US" sz="1800" dirty="0">
              <a:solidFill>
                <a:srgbClr val="000000"/>
              </a:solidFill>
              <a:latin typeface="Poppins"/>
              <a:ea typeface="Poppins"/>
              <a:cs typeface="Poppins"/>
              <a:sym typeface="Poppins"/>
            </a:endParaRPr>
          </a:p>
          <a:p>
            <a:pPr algn="l">
              <a:lnSpc>
                <a:spcPts val="2160"/>
              </a:lnSpc>
            </a:pPr>
            <a:endParaRPr lang="en-US" sz="1800" dirty="0">
              <a:solidFill>
                <a:srgbClr val="000000"/>
              </a:solidFill>
              <a:latin typeface="Poppins"/>
              <a:ea typeface="Poppins"/>
              <a:cs typeface="Poppins"/>
              <a:sym typeface="Poppins"/>
            </a:endParaRPr>
          </a:p>
        </p:txBody>
      </p:sp>
      <p:sp>
        <p:nvSpPr>
          <p:cNvPr id="34" name="TextBox 34"/>
          <p:cNvSpPr txBox="1"/>
          <p:nvPr/>
        </p:nvSpPr>
        <p:spPr>
          <a:xfrm>
            <a:off x="12674835" y="6516747"/>
            <a:ext cx="4805373" cy="3219450"/>
          </a:xfrm>
          <a:prstGeom prst="rect">
            <a:avLst/>
          </a:prstGeom>
        </p:spPr>
        <p:txBody>
          <a:bodyPr lIns="0" tIns="0" rIns="0" bIns="0" rtlCol="0" anchor="t">
            <a:spAutoFit/>
          </a:bodyPr>
          <a:lstStyle/>
          <a:p>
            <a:pPr marL="388620" lvl="1" indent="-194310" algn="l">
              <a:lnSpc>
                <a:spcPts val="2160"/>
              </a:lnSpc>
              <a:buFont typeface="Arial"/>
              <a:buChar char="•"/>
            </a:pPr>
            <a:r>
              <a:rPr lang="en-US" sz="1800" dirty="0">
                <a:solidFill>
                  <a:srgbClr val="000000"/>
                </a:solidFill>
                <a:latin typeface="Poppins"/>
                <a:ea typeface="Poppins"/>
                <a:cs typeface="Poppins"/>
                <a:sym typeface="Poppins"/>
              </a:rPr>
              <a:t>Daten </a:t>
            </a:r>
            <a:r>
              <a:rPr lang="en-US" sz="1800" dirty="0" err="1">
                <a:solidFill>
                  <a:srgbClr val="000000"/>
                </a:solidFill>
                <a:latin typeface="Poppins"/>
                <a:ea typeface="Poppins"/>
                <a:cs typeface="Poppins"/>
                <a:sym typeface="Poppins"/>
              </a:rPr>
              <a:t>im</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Überfluss</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ein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natürliches</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Umfeld</a:t>
            </a:r>
            <a:r>
              <a:rPr lang="en-US" sz="1800" dirty="0">
                <a:solidFill>
                  <a:srgbClr val="000000"/>
                </a:solidFill>
                <a:latin typeface="Poppins"/>
                <a:ea typeface="Poppins"/>
                <a:cs typeface="Poppins"/>
                <a:sym typeface="Poppins"/>
              </a:rPr>
              <a:t> für Big-Data- und </a:t>
            </a:r>
            <a:r>
              <a:rPr lang="en-US" sz="1800" dirty="0" err="1">
                <a:solidFill>
                  <a:srgbClr val="000000"/>
                </a:solidFill>
                <a:latin typeface="Poppins"/>
                <a:ea typeface="Poppins"/>
                <a:cs typeface="Poppins"/>
                <a:sym typeface="Poppins"/>
              </a:rPr>
              <a:t>maschinelle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Lernkonzepte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Qualifikationen</a:t>
            </a:r>
            <a:r>
              <a:rPr lang="en-US" sz="1800" dirty="0">
                <a:solidFill>
                  <a:srgbClr val="000000"/>
                </a:solidFill>
                <a:latin typeface="Poppins"/>
                <a:ea typeface="Poppins"/>
                <a:cs typeface="Poppins"/>
                <a:sym typeface="Poppins"/>
              </a:rPr>
              <a:t> und </a:t>
            </a:r>
            <a:r>
              <a:rPr lang="en-US" sz="1800" dirty="0" err="1">
                <a:solidFill>
                  <a:srgbClr val="000000"/>
                </a:solidFill>
                <a:latin typeface="Poppins"/>
                <a:ea typeface="Poppins"/>
                <a:cs typeface="Poppins"/>
                <a:sym typeface="Poppins"/>
              </a:rPr>
              <a:t>Berufe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sollten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ein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natürliches</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Spielfeld</a:t>
            </a:r>
            <a:r>
              <a:rPr lang="en-US" sz="1800" dirty="0">
                <a:solidFill>
                  <a:srgbClr val="000000"/>
                </a:solidFill>
                <a:latin typeface="Poppins"/>
                <a:ea typeface="Poppins"/>
                <a:cs typeface="Poppins"/>
                <a:sym typeface="Poppins"/>
              </a:rPr>
              <a:t> für </a:t>
            </a:r>
            <a:r>
              <a:rPr lang="en-US" sz="1800" dirty="0" err="1">
                <a:solidFill>
                  <a:srgbClr val="000000"/>
                </a:solidFill>
                <a:latin typeface="Poppins"/>
                <a:ea typeface="Poppins"/>
                <a:cs typeface="Poppins"/>
                <a:sym typeface="Poppins"/>
              </a:rPr>
              <a:t>künstliche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Intelligenz</a:t>
            </a:r>
            <a:r>
              <a:rPr lang="en-US" sz="1800" dirty="0">
                <a:solidFill>
                  <a:srgbClr val="000000"/>
                </a:solidFill>
                <a:latin typeface="Poppins"/>
                <a:ea typeface="Poppins"/>
                <a:cs typeface="Poppins"/>
                <a:sym typeface="Poppins"/>
              </a:rPr>
              <a:t> sein</a:t>
            </a:r>
          </a:p>
          <a:p>
            <a:pPr marL="388620" lvl="1" indent="-194310" algn="l">
              <a:lnSpc>
                <a:spcPts val="2160"/>
              </a:lnSpc>
              <a:buFont typeface="Arial"/>
              <a:buChar char="•"/>
            </a:pPr>
            <a:r>
              <a:rPr lang="en-US" sz="1800" dirty="0">
                <a:solidFill>
                  <a:srgbClr val="000000"/>
                </a:solidFill>
                <a:latin typeface="Poppins"/>
                <a:ea typeface="Poppins"/>
                <a:cs typeface="Poppins"/>
                <a:sym typeface="Poppins"/>
              </a:rPr>
              <a:t>Es </a:t>
            </a:r>
            <a:r>
              <a:rPr lang="en-US" sz="1800" dirty="0" err="1">
                <a:solidFill>
                  <a:srgbClr val="000000"/>
                </a:solidFill>
                <a:latin typeface="Poppins"/>
                <a:ea typeface="Poppins"/>
                <a:cs typeface="Poppins"/>
                <a:sym typeface="Poppins"/>
              </a:rPr>
              <a:t>gibt</a:t>
            </a:r>
            <a:r>
              <a:rPr lang="en-US" sz="1800" dirty="0">
                <a:solidFill>
                  <a:srgbClr val="000000"/>
                </a:solidFill>
                <a:latin typeface="Poppins"/>
                <a:ea typeface="Poppins"/>
                <a:cs typeface="Poppins"/>
                <a:sym typeface="Poppins"/>
              </a:rPr>
              <a:t> immer </a:t>
            </a:r>
            <a:r>
              <a:rPr lang="en-US" sz="1800" dirty="0" err="1">
                <a:solidFill>
                  <a:srgbClr val="000000"/>
                </a:solidFill>
                <a:latin typeface="Poppins"/>
                <a:ea typeface="Poppins"/>
                <a:cs typeface="Poppins"/>
                <a:sym typeface="Poppins"/>
              </a:rPr>
              <a:t>mehr</a:t>
            </a:r>
            <a:r>
              <a:rPr lang="en-US" sz="1800" dirty="0">
                <a:solidFill>
                  <a:srgbClr val="000000"/>
                </a:solidFill>
                <a:latin typeface="Poppins"/>
                <a:ea typeface="Poppins"/>
                <a:cs typeface="Poppins"/>
                <a:sym typeface="Poppins"/>
              </a:rPr>
              <a:t> Belege </a:t>
            </a:r>
            <a:r>
              <a:rPr lang="en-US" sz="1800" dirty="0" err="1">
                <a:solidFill>
                  <a:srgbClr val="000000"/>
                </a:solidFill>
                <a:latin typeface="Poppins"/>
                <a:ea typeface="Poppins"/>
                <a:cs typeface="Poppins"/>
                <a:sym typeface="Poppins"/>
              </a:rPr>
              <a:t>dafür</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wie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Algorithmen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falsche</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Entscheidungen</a:t>
            </a:r>
            <a:r>
              <a:rPr lang="en-US" sz="1800" dirty="0">
                <a:solidFill>
                  <a:srgbClr val="000000"/>
                </a:solidFill>
                <a:latin typeface="Poppins"/>
                <a:ea typeface="Poppins"/>
                <a:cs typeface="Poppins"/>
                <a:sym typeface="Poppins"/>
              </a:rPr>
              <a:t> </a:t>
            </a:r>
            <a:r>
              <a:rPr lang="en-US" sz="1800" dirty="0" err="1">
                <a:solidFill>
                  <a:srgbClr val="000000"/>
                </a:solidFill>
                <a:latin typeface="Poppins"/>
                <a:ea typeface="Poppins"/>
                <a:cs typeface="Poppins"/>
                <a:sym typeface="Poppins"/>
              </a:rPr>
              <a:t>treffen</a:t>
            </a:r>
            <a:r>
              <a:rPr lang="en-US" sz="1800" dirty="0">
                <a:solidFill>
                  <a:srgbClr val="000000"/>
                </a:solidFill>
                <a:latin typeface="Poppins"/>
                <a:ea typeface="Poppins"/>
                <a:cs typeface="Poppins"/>
                <a:sym typeface="Poppins"/>
              </a:rPr>
              <a:t> (z. B. Birhane, Prabhu und </a:t>
            </a:r>
            <a:r>
              <a:rPr lang="en-US" sz="1800" dirty="0" err="1">
                <a:solidFill>
                  <a:srgbClr val="000000"/>
                </a:solidFill>
                <a:latin typeface="Poppins"/>
                <a:ea typeface="Poppins"/>
                <a:cs typeface="Poppins"/>
                <a:sym typeface="Poppins"/>
              </a:rPr>
              <a:t>Kahembwe</a:t>
            </a:r>
            <a:r>
              <a:rPr lang="en-US" sz="1800" dirty="0">
                <a:solidFill>
                  <a:srgbClr val="000000"/>
                </a:solidFill>
                <a:latin typeface="Poppins"/>
                <a:ea typeface="Poppins"/>
                <a:cs typeface="Poppins"/>
                <a:sym typeface="Poppins"/>
              </a:rPr>
              <a:t> 2021; Zou und </a:t>
            </a:r>
            <a:r>
              <a:rPr lang="en-US" sz="1800" dirty="0" err="1">
                <a:solidFill>
                  <a:srgbClr val="000000"/>
                </a:solidFill>
                <a:latin typeface="Poppins"/>
                <a:ea typeface="Poppins"/>
                <a:cs typeface="Poppins"/>
                <a:sym typeface="Poppins"/>
              </a:rPr>
              <a:t>Schiebinger</a:t>
            </a:r>
            <a:r>
              <a:rPr lang="en-US" sz="1800" dirty="0">
                <a:solidFill>
                  <a:srgbClr val="000000"/>
                </a:solidFill>
                <a:latin typeface="Poppins"/>
                <a:ea typeface="Poppins"/>
                <a:cs typeface="Poppins"/>
                <a:sym typeface="Poppins"/>
              </a:rPr>
              <a:t> 2018; Bender et al. 2021)</a:t>
            </a:r>
          </a:p>
          <a:p>
            <a:pPr algn="l">
              <a:lnSpc>
                <a:spcPts val="2160"/>
              </a:lnSpc>
            </a:pPr>
            <a:endParaRPr lang="en-US" sz="1800" dirty="0">
              <a:solidFill>
                <a:srgbClr val="000000"/>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65853" y="3651062"/>
            <a:ext cx="21494542" cy="6357176"/>
            <a:chOff x="0" y="0"/>
            <a:chExt cx="5661114" cy="1674318"/>
          </a:xfrm>
        </p:grpSpPr>
        <p:sp>
          <p:nvSpPr>
            <p:cNvPr id="3" name="Freeform 3"/>
            <p:cNvSpPr/>
            <p:nvPr/>
          </p:nvSpPr>
          <p:spPr>
            <a:xfrm>
              <a:off x="0" y="0"/>
              <a:ext cx="5661114" cy="1674318"/>
            </a:xfrm>
            <a:custGeom>
              <a:avLst/>
              <a:gdLst/>
              <a:ahLst/>
              <a:cxnLst/>
              <a:rect l="l" t="t" r="r" b="b"/>
              <a:pathLst>
                <a:path w="5661114" h="1674318">
                  <a:moveTo>
                    <a:pt x="0" y="0"/>
                  </a:moveTo>
                  <a:lnTo>
                    <a:pt x="5661114" y="0"/>
                  </a:lnTo>
                  <a:lnTo>
                    <a:pt x="5661114" y="1674318"/>
                  </a:lnTo>
                  <a:lnTo>
                    <a:pt x="0" y="1674318"/>
                  </a:lnTo>
                  <a:close/>
                </a:path>
              </a:pathLst>
            </a:custGeom>
            <a:solidFill>
              <a:srgbClr val="659FA2">
                <a:alpha val="78824"/>
              </a:srgbClr>
            </a:solidFill>
          </p:spPr>
          <p:txBody>
            <a:bodyPr/>
            <a:lstStyle/>
            <a:p>
              <a:endParaRPr lang="de-DE"/>
            </a:p>
          </p:txBody>
        </p:sp>
        <p:sp>
          <p:nvSpPr>
            <p:cNvPr id="4" name="TextBox 4"/>
            <p:cNvSpPr txBox="1"/>
            <p:nvPr/>
          </p:nvSpPr>
          <p:spPr>
            <a:xfrm>
              <a:off x="0" y="0"/>
              <a:ext cx="5661114" cy="1674318"/>
            </a:xfrm>
            <a:prstGeom prst="rect">
              <a:avLst/>
            </a:prstGeom>
          </p:spPr>
          <p:txBody>
            <a:bodyPr lIns="50800" tIns="50800" rIns="50800" bIns="50800" rtlCol="0" anchor="ctr"/>
            <a:lstStyle/>
            <a:p>
              <a:pPr algn="ctr">
                <a:lnSpc>
                  <a:spcPts val="1855"/>
                </a:lnSpc>
              </a:pPr>
              <a:endParaRPr/>
            </a:p>
          </p:txBody>
        </p:sp>
      </p:grpSp>
      <p:sp>
        <p:nvSpPr>
          <p:cNvPr id="5" name="Freeform 5"/>
          <p:cNvSpPr/>
          <p:nvPr/>
        </p:nvSpPr>
        <p:spPr>
          <a:xfrm>
            <a:off x="15136712" y="2267842"/>
            <a:ext cx="2588781" cy="2588781"/>
          </a:xfrm>
          <a:custGeom>
            <a:avLst/>
            <a:gdLst/>
            <a:ahLst/>
            <a:cxnLst/>
            <a:rect l="l" t="t" r="r" b="b"/>
            <a:pathLst>
              <a:path w="2588781" h="2588781">
                <a:moveTo>
                  <a:pt x="0" y="0"/>
                </a:moveTo>
                <a:lnTo>
                  <a:pt x="2588781" y="0"/>
                </a:lnTo>
                <a:lnTo>
                  <a:pt x="2588781" y="2588780"/>
                </a:lnTo>
                <a:lnTo>
                  <a:pt x="0" y="25887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6" name="Freeform 6"/>
          <p:cNvSpPr/>
          <p:nvPr/>
        </p:nvSpPr>
        <p:spPr>
          <a:xfrm>
            <a:off x="15331946" y="2463076"/>
            <a:ext cx="2198312" cy="2198312"/>
          </a:xfrm>
          <a:custGeom>
            <a:avLst/>
            <a:gdLst/>
            <a:ahLst/>
            <a:cxnLst/>
            <a:rect l="l" t="t" r="r" b="b"/>
            <a:pathLst>
              <a:path w="2198312" h="2198312">
                <a:moveTo>
                  <a:pt x="0" y="0"/>
                </a:moveTo>
                <a:lnTo>
                  <a:pt x="2198312" y="0"/>
                </a:lnTo>
                <a:lnTo>
                  <a:pt x="2198312" y="2198312"/>
                </a:lnTo>
                <a:lnTo>
                  <a:pt x="0" y="21983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7" name="Freeform 7"/>
          <p:cNvSpPr/>
          <p:nvPr/>
        </p:nvSpPr>
        <p:spPr>
          <a:xfrm>
            <a:off x="15445930" y="2577060"/>
            <a:ext cx="1970344" cy="1970344"/>
          </a:xfrm>
          <a:custGeom>
            <a:avLst/>
            <a:gdLst/>
            <a:ahLst/>
            <a:cxnLst/>
            <a:rect l="l" t="t" r="r" b="b"/>
            <a:pathLst>
              <a:path w="1970344" h="1970344">
                <a:moveTo>
                  <a:pt x="0" y="0"/>
                </a:moveTo>
                <a:lnTo>
                  <a:pt x="1970344" y="0"/>
                </a:lnTo>
                <a:lnTo>
                  <a:pt x="1970344" y="1970344"/>
                </a:lnTo>
                <a:lnTo>
                  <a:pt x="0" y="19703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8" name="Freeform 8"/>
          <p:cNvSpPr/>
          <p:nvPr/>
        </p:nvSpPr>
        <p:spPr>
          <a:xfrm rot="-10602057">
            <a:off x="12387093" y="-1133853"/>
            <a:ext cx="6240735" cy="2176456"/>
          </a:xfrm>
          <a:custGeom>
            <a:avLst/>
            <a:gdLst/>
            <a:ahLst/>
            <a:cxnLst/>
            <a:rect l="l" t="t" r="r" b="b"/>
            <a:pathLst>
              <a:path w="6240735" h="2176456">
                <a:moveTo>
                  <a:pt x="0" y="0"/>
                </a:moveTo>
                <a:lnTo>
                  <a:pt x="6240735" y="0"/>
                </a:lnTo>
                <a:lnTo>
                  <a:pt x="6240735" y="2176457"/>
                </a:lnTo>
                <a:lnTo>
                  <a:pt x="0" y="21764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9" name="Freeform 9"/>
          <p:cNvSpPr/>
          <p:nvPr/>
        </p:nvSpPr>
        <p:spPr>
          <a:xfrm rot="-201626" flipV="1">
            <a:off x="-440482" y="-1192452"/>
            <a:ext cx="6576787" cy="2293655"/>
          </a:xfrm>
          <a:custGeom>
            <a:avLst/>
            <a:gdLst/>
            <a:ahLst/>
            <a:cxnLst/>
            <a:rect l="l" t="t" r="r" b="b"/>
            <a:pathLst>
              <a:path w="6576787" h="2293655">
                <a:moveTo>
                  <a:pt x="0" y="2293655"/>
                </a:moveTo>
                <a:lnTo>
                  <a:pt x="6576787" y="2293655"/>
                </a:lnTo>
                <a:lnTo>
                  <a:pt x="6576787" y="0"/>
                </a:lnTo>
                <a:lnTo>
                  <a:pt x="0" y="0"/>
                </a:lnTo>
                <a:lnTo>
                  <a:pt x="0" y="2293655"/>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grpSp>
        <p:nvGrpSpPr>
          <p:cNvPr id="10" name="Group 10"/>
          <p:cNvGrpSpPr/>
          <p:nvPr/>
        </p:nvGrpSpPr>
        <p:grpSpPr>
          <a:xfrm>
            <a:off x="-1342907" y="10016500"/>
            <a:ext cx="20973813" cy="734301"/>
            <a:chOff x="0" y="0"/>
            <a:chExt cx="11607985" cy="406400"/>
          </a:xfrm>
        </p:grpSpPr>
        <p:sp>
          <p:nvSpPr>
            <p:cNvPr id="11" name="Freeform 11"/>
            <p:cNvSpPr/>
            <p:nvPr/>
          </p:nvSpPr>
          <p:spPr>
            <a:xfrm>
              <a:off x="0" y="0"/>
              <a:ext cx="11607985" cy="406400"/>
            </a:xfrm>
            <a:custGeom>
              <a:avLst/>
              <a:gdLst/>
              <a:ahLst/>
              <a:cxnLst/>
              <a:rect l="l" t="t" r="r" b="b"/>
              <a:pathLst>
                <a:path w="11607985" h="406400">
                  <a:moveTo>
                    <a:pt x="11404785" y="0"/>
                  </a:moveTo>
                  <a:cubicBezTo>
                    <a:pt x="11517009" y="0"/>
                    <a:pt x="11607985" y="90976"/>
                    <a:pt x="11607985" y="203200"/>
                  </a:cubicBezTo>
                  <a:cubicBezTo>
                    <a:pt x="11607985" y="315424"/>
                    <a:pt x="11517009" y="406400"/>
                    <a:pt x="11404785" y="406400"/>
                  </a:cubicBezTo>
                  <a:lnTo>
                    <a:pt x="203200" y="406400"/>
                  </a:lnTo>
                  <a:cubicBezTo>
                    <a:pt x="90976" y="406400"/>
                    <a:pt x="0" y="315424"/>
                    <a:pt x="0" y="203200"/>
                  </a:cubicBezTo>
                  <a:cubicBezTo>
                    <a:pt x="0" y="90976"/>
                    <a:pt x="90976" y="0"/>
                    <a:pt x="203200" y="0"/>
                  </a:cubicBezTo>
                  <a:close/>
                </a:path>
              </a:pathLst>
            </a:custGeom>
            <a:solidFill>
              <a:srgbClr val="002C47"/>
            </a:solidFill>
          </p:spPr>
          <p:txBody>
            <a:bodyPr/>
            <a:lstStyle/>
            <a:p>
              <a:endParaRPr lang="de-DE"/>
            </a:p>
          </p:txBody>
        </p:sp>
        <p:sp>
          <p:nvSpPr>
            <p:cNvPr id="12" name="TextBox 12"/>
            <p:cNvSpPr txBox="1"/>
            <p:nvPr/>
          </p:nvSpPr>
          <p:spPr>
            <a:xfrm>
              <a:off x="0" y="-57150"/>
              <a:ext cx="11607985" cy="4635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4131384" y="10016500"/>
            <a:ext cx="10025232" cy="734301"/>
            <a:chOff x="0" y="0"/>
            <a:chExt cx="5548478" cy="406400"/>
          </a:xfrm>
        </p:grpSpPr>
        <p:sp>
          <p:nvSpPr>
            <p:cNvPr id="14" name="Freeform 14"/>
            <p:cNvSpPr/>
            <p:nvPr/>
          </p:nvSpPr>
          <p:spPr>
            <a:xfrm>
              <a:off x="0" y="0"/>
              <a:ext cx="5548478" cy="406400"/>
            </a:xfrm>
            <a:custGeom>
              <a:avLst/>
              <a:gdLst/>
              <a:ahLst/>
              <a:cxnLst/>
              <a:rect l="l" t="t" r="r" b="b"/>
              <a:pathLst>
                <a:path w="5548478" h="406400">
                  <a:moveTo>
                    <a:pt x="5345278" y="0"/>
                  </a:moveTo>
                  <a:cubicBezTo>
                    <a:pt x="5457503" y="0"/>
                    <a:pt x="5548478" y="90976"/>
                    <a:pt x="5548478" y="203200"/>
                  </a:cubicBezTo>
                  <a:cubicBezTo>
                    <a:pt x="5548478" y="315424"/>
                    <a:pt x="5457503" y="406400"/>
                    <a:pt x="5345278" y="406400"/>
                  </a:cubicBezTo>
                  <a:lnTo>
                    <a:pt x="203200" y="406400"/>
                  </a:lnTo>
                  <a:cubicBezTo>
                    <a:pt x="90976" y="406400"/>
                    <a:pt x="0" y="315424"/>
                    <a:pt x="0" y="203200"/>
                  </a:cubicBezTo>
                  <a:cubicBezTo>
                    <a:pt x="0" y="90976"/>
                    <a:pt x="90976" y="0"/>
                    <a:pt x="203200" y="0"/>
                  </a:cubicBezTo>
                  <a:close/>
                </a:path>
              </a:pathLst>
            </a:custGeom>
            <a:solidFill>
              <a:srgbClr val="F4EA45"/>
            </a:solidFill>
          </p:spPr>
          <p:txBody>
            <a:bodyPr/>
            <a:lstStyle/>
            <a:p>
              <a:endParaRPr lang="de-DE"/>
            </a:p>
          </p:txBody>
        </p:sp>
        <p:sp>
          <p:nvSpPr>
            <p:cNvPr id="15" name="TextBox 15"/>
            <p:cNvSpPr txBox="1"/>
            <p:nvPr/>
          </p:nvSpPr>
          <p:spPr>
            <a:xfrm>
              <a:off x="0" y="-57150"/>
              <a:ext cx="5548478" cy="46355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270314" y="2247250"/>
            <a:ext cx="2588781" cy="2588781"/>
            <a:chOff x="0" y="0"/>
            <a:chExt cx="3451708" cy="3451708"/>
          </a:xfrm>
        </p:grpSpPr>
        <p:sp>
          <p:nvSpPr>
            <p:cNvPr id="17" name="Freeform 17"/>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18" name="Freeform 18"/>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19" name="Freeform 19"/>
            <p:cNvSpPr/>
            <p:nvPr/>
          </p:nvSpPr>
          <p:spPr>
            <a:xfrm>
              <a:off x="436159" y="432367"/>
              <a:ext cx="2627127" cy="2627127"/>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grpSp>
        <p:nvGrpSpPr>
          <p:cNvPr id="20" name="Group 20"/>
          <p:cNvGrpSpPr/>
          <p:nvPr/>
        </p:nvGrpSpPr>
        <p:grpSpPr>
          <a:xfrm>
            <a:off x="7716799" y="2256775"/>
            <a:ext cx="2588781" cy="2588781"/>
            <a:chOff x="0" y="0"/>
            <a:chExt cx="3451708" cy="3451708"/>
          </a:xfrm>
        </p:grpSpPr>
        <p:sp>
          <p:nvSpPr>
            <p:cNvPr id="21" name="Freeform 21"/>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22" name="Freeform 22"/>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3" name="Freeform 23"/>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grpSp>
        <p:nvGrpSpPr>
          <p:cNvPr id="24" name="Group 24"/>
          <p:cNvGrpSpPr/>
          <p:nvPr/>
        </p:nvGrpSpPr>
        <p:grpSpPr>
          <a:xfrm>
            <a:off x="11428905" y="2256775"/>
            <a:ext cx="2588781" cy="2588781"/>
            <a:chOff x="0" y="0"/>
            <a:chExt cx="3451708" cy="3451708"/>
          </a:xfrm>
        </p:grpSpPr>
        <p:sp>
          <p:nvSpPr>
            <p:cNvPr id="25" name="Freeform 25"/>
            <p:cNvSpPr/>
            <p:nvPr/>
          </p:nvSpPr>
          <p:spPr>
            <a:xfrm>
              <a:off x="0" y="0"/>
              <a:ext cx="3451708" cy="3451708"/>
            </a:xfrm>
            <a:custGeom>
              <a:avLst/>
              <a:gdLst/>
              <a:ahLst/>
              <a:cxnLst/>
              <a:rect l="l" t="t" r="r" b="b"/>
              <a:pathLst>
                <a:path w="3451708" h="3451708">
                  <a:moveTo>
                    <a:pt x="0" y="0"/>
                  </a:moveTo>
                  <a:lnTo>
                    <a:pt x="3451708" y="0"/>
                  </a:lnTo>
                  <a:lnTo>
                    <a:pt x="3451708" y="3451708"/>
                  </a:lnTo>
                  <a:lnTo>
                    <a:pt x="0" y="3451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26" name="Freeform 26"/>
            <p:cNvSpPr/>
            <p:nvPr/>
          </p:nvSpPr>
          <p:spPr>
            <a:xfrm>
              <a:off x="260312" y="260312"/>
              <a:ext cx="2931083" cy="2931083"/>
            </a:xfrm>
            <a:custGeom>
              <a:avLst/>
              <a:gdLst/>
              <a:ahLst/>
              <a:cxnLst/>
              <a:rect l="l" t="t" r="r" b="b"/>
              <a:pathLst>
                <a:path w="2931083" h="2931083">
                  <a:moveTo>
                    <a:pt x="0" y="0"/>
                  </a:moveTo>
                  <a:lnTo>
                    <a:pt x="2931083" y="0"/>
                  </a:lnTo>
                  <a:lnTo>
                    <a:pt x="2931083" y="2931083"/>
                  </a:lnTo>
                  <a:lnTo>
                    <a:pt x="0" y="29310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7" name="Freeform 27"/>
            <p:cNvSpPr/>
            <p:nvPr/>
          </p:nvSpPr>
          <p:spPr>
            <a:xfrm>
              <a:off x="412291" y="412291"/>
              <a:ext cx="2627126" cy="2627126"/>
            </a:xfrm>
            <a:custGeom>
              <a:avLst/>
              <a:gdLst/>
              <a:ahLst/>
              <a:cxnLst/>
              <a:rect l="l" t="t" r="r" b="b"/>
              <a:pathLst>
                <a:path w="2627126" h="2627126">
                  <a:moveTo>
                    <a:pt x="0" y="0"/>
                  </a:moveTo>
                  <a:lnTo>
                    <a:pt x="2627126" y="0"/>
                  </a:lnTo>
                  <a:lnTo>
                    <a:pt x="2627126" y="2627126"/>
                  </a:lnTo>
                  <a:lnTo>
                    <a:pt x="0" y="26271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grpSp>
      <p:sp>
        <p:nvSpPr>
          <p:cNvPr id="28" name="Freeform 28"/>
          <p:cNvSpPr/>
          <p:nvPr/>
        </p:nvSpPr>
        <p:spPr>
          <a:xfrm>
            <a:off x="679370" y="2256775"/>
            <a:ext cx="2599847" cy="2599847"/>
          </a:xfrm>
          <a:custGeom>
            <a:avLst/>
            <a:gdLst/>
            <a:ahLst/>
            <a:cxnLst/>
            <a:rect l="l" t="t" r="r" b="b"/>
            <a:pathLst>
              <a:path w="2599847" h="2599847">
                <a:moveTo>
                  <a:pt x="0" y="0"/>
                </a:moveTo>
                <a:lnTo>
                  <a:pt x="2599847" y="0"/>
                </a:lnTo>
                <a:lnTo>
                  <a:pt x="2599847" y="2599847"/>
                </a:lnTo>
                <a:lnTo>
                  <a:pt x="0" y="2599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de-DE"/>
          </a:p>
        </p:txBody>
      </p:sp>
      <p:sp>
        <p:nvSpPr>
          <p:cNvPr id="29" name="Freeform 29"/>
          <p:cNvSpPr/>
          <p:nvPr/>
        </p:nvSpPr>
        <p:spPr>
          <a:xfrm>
            <a:off x="874604" y="2452009"/>
            <a:ext cx="2198312" cy="2198312"/>
          </a:xfrm>
          <a:custGeom>
            <a:avLst/>
            <a:gdLst/>
            <a:ahLst/>
            <a:cxnLst/>
            <a:rect l="l" t="t" r="r" b="b"/>
            <a:pathLst>
              <a:path w="2198312" h="2198312">
                <a:moveTo>
                  <a:pt x="0" y="0"/>
                </a:moveTo>
                <a:lnTo>
                  <a:pt x="2198312" y="0"/>
                </a:lnTo>
                <a:lnTo>
                  <a:pt x="2198312" y="2198313"/>
                </a:lnTo>
                <a:lnTo>
                  <a:pt x="0" y="21983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30" name="Freeform 30"/>
          <p:cNvSpPr/>
          <p:nvPr/>
        </p:nvSpPr>
        <p:spPr>
          <a:xfrm>
            <a:off x="988588" y="2565993"/>
            <a:ext cx="1970344" cy="1970344"/>
          </a:xfrm>
          <a:custGeom>
            <a:avLst/>
            <a:gdLst/>
            <a:ahLst/>
            <a:cxnLst/>
            <a:rect l="l" t="t" r="r" b="b"/>
            <a:pathLst>
              <a:path w="1970344" h="1970344">
                <a:moveTo>
                  <a:pt x="0" y="0"/>
                </a:moveTo>
                <a:lnTo>
                  <a:pt x="1970345" y="0"/>
                </a:lnTo>
                <a:lnTo>
                  <a:pt x="1970345" y="1970345"/>
                </a:lnTo>
                <a:lnTo>
                  <a:pt x="0" y="19703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31" name="TextBox 31"/>
          <p:cNvSpPr txBox="1"/>
          <p:nvPr/>
        </p:nvSpPr>
        <p:spPr>
          <a:xfrm>
            <a:off x="391054" y="4847097"/>
            <a:ext cx="3165413" cy="285445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In der Vergangenheit waren Karrieren linear und durch langfristige Beschäftigung, vorhersehbare Karrieremuster und Arbeitsplatzsicherheit gekennzeichnet. Der heutige Arbeitsmarkt verlangt Flexibilität, Anpassungsfähigkeit und lebenslanges Lernen (für einen Überblick siehe McNulty, 1966, oder Williamson, 1995). </a:t>
            </a:r>
          </a:p>
          <a:p>
            <a:pPr algn="l">
              <a:lnSpc>
                <a:spcPts val="2033"/>
              </a:lnSpc>
            </a:pPr>
            <a:endParaRPr lang="en-US" sz="1800" spc="-53">
              <a:solidFill>
                <a:srgbClr val="FFFFFF"/>
              </a:solidFill>
              <a:latin typeface="Poppins"/>
              <a:ea typeface="Poppins"/>
              <a:cs typeface="Poppins"/>
              <a:sym typeface="Poppins"/>
            </a:endParaRPr>
          </a:p>
        </p:txBody>
      </p:sp>
      <p:sp>
        <p:nvSpPr>
          <p:cNvPr id="32" name="TextBox 32"/>
          <p:cNvSpPr txBox="1"/>
          <p:nvPr/>
        </p:nvSpPr>
        <p:spPr>
          <a:xfrm>
            <a:off x="3124483" y="459725"/>
            <a:ext cx="12039034" cy="626110"/>
          </a:xfrm>
          <a:prstGeom prst="rect">
            <a:avLst/>
          </a:prstGeom>
        </p:spPr>
        <p:txBody>
          <a:bodyPr lIns="0" tIns="0" rIns="0" bIns="0" rtlCol="0" anchor="t">
            <a:spAutoFit/>
          </a:bodyPr>
          <a:lstStyle/>
          <a:p>
            <a:pPr algn="ctr">
              <a:lnSpc>
                <a:spcPts val="4519"/>
              </a:lnSpc>
            </a:pPr>
            <a:r>
              <a:rPr lang="en-US" sz="3999" b="1" spc="-119">
                <a:solidFill>
                  <a:srgbClr val="000000"/>
                </a:solidFill>
                <a:latin typeface="Poppins Bold"/>
                <a:ea typeface="Poppins Bold"/>
                <a:cs typeface="Poppins Bold"/>
                <a:sym typeface="Poppins Bold"/>
              </a:rPr>
              <a:t>1.4 Geschichte des Arbeitsmarktes</a:t>
            </a:r>
          </a:p>
        </p:txBody>
      </p:sp>
      <p:sp>
        <p:nvSpPr>
          <p:cNvPr id="33" name="TextBox 33"/>
          <p:cNvSpPr txBox="1"/>
          <p:nvPr/>
        </p:nvSpPr>
        <p:spPr>
          <a:xfrm>
            <a:off x="1028700" y="3479612"/>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Traditionelle Berufe</a:t>
            </a:r>
          </a:p>
        </p:txBody>
      </p:sp>
      <p:sp>
        <p:nvSpPr>
          <p:cNvPr id="34" name="TextBox 34"/>
          <p:cNvSpPr txBox="1"/>
          <p:nvPr/>
        </p:nvSpPr>
        <p:spPr>
          <a:xfrm>
            <a:off x="3982857" y="4860798"/>
            <a:ext cx="3165413" cy="439750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Seit den 1990er Jahren erleben wir die weit verbreitete Einführung von Computern, die zur Automatisierung von sich wiederholenden Aufgaben geführt hat. In dieser Ära kam es zum Niedergang bestimmter Berufe und zum Aufstieg neuer Berufe in der IT und der Datenverarbeitung, wodurch die Voraussetzungen für das Informationszeitalter geschaffen wurden.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r>
              <a:rPr lang="en-US" sz="1800" spc="-53">
                <a:solidFill>
                  <a:srgbClr val="FFFFFF"/>
                </a:solidFill>
                <a:latin typeface="Poppins"/>
                <a:ea typeface="Poppins"/>
                <a:cs typeface="Poppins"/>
                <a:sym typeface="Poppins"/>
              </a:rPr>
              <a:t>Der Zusammenbruch der Sowjetunion und die Öffnung des chinesischen Marktes eröffneten neue wirtschaftliche Möglichkeiten.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p:txBody>
      </p:sp>
      <p:sp>
        <p:nvSpPr>
          <p:cNvPr id="35" name="TextBox 35"/>
          <p:cNvSpPr txBox="1"/>
          <p:nvPr/>
        </p:nvSpPr>
        <p:spPr>
          <a:xfrm>
            <a:off x="4580391" y="3473411"/>
            <a:ext cx="1970344" cy="243656"/>
          </a:xfrm>
          <a:prstGeom prst="rect">
            <a:avLst/>
          </a:prstGeom>
        </p:spPr>
        <p:txBody>
          <a:bodyPr lIns="0" tIns="0" rIns="0" bIns="0" rtlCol="0" anchor="t">
            <a:spAutoFit/>
          </a:bodyPr>
          <a:lstStyle/>
          <a:p>
            <a:pPr algn="ctr">
              <a:lnSpc>
                <a:spcPts val="1855"/>
              </a:lnSpc>
              <a:spcBef>
                <a:spcPct val="0"/>
              </a:spcBef>
            </a:pPr>
            <a:r>
              <a:rPr lang="en-US" sz="1627" b="1" dirty="0">
                <a:solidFill>
                  <a:schemeClr val="bg1"/>
                </a:solidFill>
                <a:latin typeface="Poppins Bold"/>
                <a:ea typeface="Poppins Bold"/>
                <a:cs typeface="Poppins Bold"/>
                <a:sym typeface="Poppins Bold"/>
              </a:rPr>
              <a:t>1990s</a:t>
            </a:r>
          </a:p>
        </p:txBody>
      </p:sp>
      <p:sp>
        <p:nvSpPr>
          <p:cNvPr id="36" name="TextBox 36"/>
          <p:cNvSpPr txBox="1"/>
          <p:nvPr/>
        </p:nvSpPr>
        <p:spPr>
          <a:xfrm>
            <a:off x="15445930" y="3430665"/>
            <a:ext cx="1970344" cy="6982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Fernarbeit und neue Beschäftigungsmodelle</a:t>
            </a:r>
          </a:p>
        </p:txBody>
      </p:sp>
      <p:sp>
        <p:nvSpPr>
          <p:cNvPr id="37" name="TextBox 37"/>
          <p:cNvSpPr txBox="1"/>
          <p:nvPr/>
        </p:nvSpPr>
        <p:spPr>
          <a:xfrm>
            <a:off x="11738123" y="3316365"/>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Digitale Technologien</a:t>
            </a:r>
          </a:p>
        </p:txBody>
      </p:sp>
      <p:sp>
        <p:nvSpPr>
          <p:cNvPr id="38" name="TextBox 38"/>
          <p:cNvSpPr txBox="1"/>
          <p:nvPr/>
        </p:nvSpPr>
        <p:spPr>
          <a:xfrm>
            <a:off x="8060104" y="3359111"/>
            <a:ext cx="1970344" cy="469601"/>
          </a:xfrm>
          <a:prstGeom prst="rect">
            <a:avLst/>
          </a:prstGeom>
        </p:spPr>
        <p:txBody>
          <a:bodyPr lIns="0" tIns="0" rIns="0" bIns="0" rtlCol="0" anchor="t">
            <a:spAutoFit/>
          </a:bodyPr>
          <a:lstStyle/>
          <a:p>
            <a:pPr algn="ctr">
              <a:lnSpc>
                <a:spcPts val="1855"/>
              </a:lnSpc>
              <a:spcBef>
                <a:spcPct val="0"/>
              </a:spcBef>
            </a:pPr>
            <a:r>
              <a:rPr lang="en-US" sz="1627" b="1">
                <a:solidFill>
                  <a:srgbClr val="FFFFFF"/>
                </a:solidFill>
                <a:latin typeface="Poppins Bold"/>
                <a:ea typeface="Poppins Bold"/>
                <a:cs typeface="Poppins Bold"/>
                <a:sym typeface="Poppins Bold"/>
              </a:rPr>
              <a:t>Demografische Verschiebungen </a:t>
            </a:r>
          </a:p>
        </p:txBody>
      </p:sp>
      <p:sp>
        <p:nvSpPr>
          <p:cNvPr id="39" name="TextBox 39"/>
          <p:cNvSpPr txBox="1"/>
          <p:nvPr/>
        </p:nvSpPr>
        <p:spPr>
          <a:xfrm>
            <a:off x="7462570" y="4836031"/>
            <a:ext cx="3165413" cy="4654677"/>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Mehr weibliche Beschäftigte und eine breitere Einbeziehung verschiedener demografischer Gruppen. Diese Vielfalt bereichert die Teams, fördert die Kreativität und verbessert die Problemlösungsfähigkeiten. Die Unternehmen sind gefordert, eine integrative Arbeitskultur zu schaffen, um dieses Potenzial voll auszuschöpfen. </a:t>
            </a:r>
          </a:p>
          <a:p>
            <a:pPr algn="l">
              <a:lnSpc>
                <a:spcPts val="2033"/>
              </a:lnSpc>
            </a:pPr>
            <a:r>
              <a:rPr lang="en-US" sz="1800" spc="-53">
                <a:solidFill>
                  <a:srgbClr val="FFFFFF"/>
                </a:solidFill>
                <a:latin typeface="Poppins"/>
                <a:ea typeface="Poppins"/>
                <a:cs typeface="Poppins"/>
                <a:sym typeface="Poppins"/>
              </a:rPr>
              <a:t>(z. B. Campbell &amp; Mínguez-Vera, 2008; Erhardt et al., 2003; Lorenzo &amp; Reeves, 2018).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p:txBody>
      </p:sp>
      <p:sp>
        <p:nvSpPr>
          <p:cNvPr id="40" name="TextBox 40"/>
          <p:cNvSpPr txBox="1"/>
          <p:nvPr/>
        </p:nvSpPr>
        <p:spPr>
          <a:xfrm>
            <a:off x="11199482" y="4836031"/>
            <a:ext cx="3165413" cy="5426202"/>
          </a:xfrm>
          <a:prstGeom prst="rect">
            <a:avLst/>
          </a:prstGeom>
        </p:spPr>
        <p:txBody>
          <a:bodyPr lIns="0" tIns="0" rIns="0" bIns="0" rtlCol="0" anchor="t">
            <a:spAutoFit/>
          </a:bodyPr>
          <a:lstStyle/>
          <a:p>
            <a:pPr algn="l">
              <a:lnSpc>
                <a:spcPts val="2033"/>
              </a:lnSpc>
            </a:pPr>
            <a:r>
              <a:rPr lang="en-US" sz="1800" spc="-53">
                <a:solidFill>
                  <a:srgbClr val="FFFFFF"/>
                </a:solidFill>
                <a:latin typeface="Poppins"/>
                <a:ea typeface="Poppins"/>
                <a:cs typeface="Poppins"/>
                <a:sym typeface="Poppins"/>
              </a:rPr>
              <a:t>Ab 1990 veränderte die Digitalisierung die Arbeitswelt durch das Aufkommen des Internets und neuer digitaler Technologien. Diese Veränderungen ermöglichten eine noch nie dagewesene Konnektivität, Fernarbeit und virtuelle Teams. Während die Digitalisierung die Produktivität steigerte, erforderte sie auch eine kontinuierliche Weiterbildung in digitalen Fähigkeiten, um mit dem technologischen Fortschritt Schritt zu halten. Die Auswirkungen der künstlichen Intelligenz werden in den nächsten Kapiteln ausführlicher behandelt. </a:t>
            </a: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a:p>
            <a:pPr algn="l">
              <a:lnSpc>
                <a:spcPts val="2033"/>
              </a:lnSpc>
            </a:pPr>
            <a:endParaRPr lang="en-US" sz="1800" spc="-53">
              <a:solidFill>
                <a:srgbClr val="FFFFFF"/>
              </a:solidFill>
              <a:latin typeface="Poppins"/>
              <a:ea typeface="Poppins"/>
              <a:cs typeface="Poppins"/>
              <a:sym typeface="Poppins"/>
            </a:endParaRPr>
          </a:p>
        </p:txBody>
      </p:sp>
      <p:sp>
        <p:nvSpPr>
          <p:cNvPr id="41" name="TextBox 41"/>
          <p:cNvSpPr txBox="1"/>
          <p:nvPr/>
        </p:nvSpPr>
        <p:spPr>
          <a:xfrm>
            <a:off x="15119691" y="4864885"/>
            <a:ext cx="3165413" cy="7694927"/>
          </a:xfrm>
          <a:prstGeom prst="rect">
            <a:avLst/>
          </a:prstGeom>
        </p:spPr>
        <p:txBody>
          <a:bodyPr lIns="0" tIns="0" rIns="0" bIns="0" rtlCol="0" anchor="t">
            <a:spAutoFit/>
          </a:bodyPr>
          <a:lstStyle/>
          <a:p>
            <a:pPr algn="l">
              <a:lnSpc>
                <a:spcPts val="2033"/>
              </a:lnSpc>
            </a:pPr>
            <a:r>
              <a:rPr lang="en-US" sz="1800" spc="-53" dirty="0">
                <a:solidFill>
                  <a:srgbClr val="FFFFFF"/>
                </a:solidFill>
                <a:latin typeface="Poppins"/>
                <a:ea typeface="Poppins"/>
                <a:cs typeface="Poppins"/>
                <a:sym typeface="Poppins"/>
              </a:rPr>
              <a:t>Der </a:t>
            </a:r>
            <a:r>
              <a:rPr lang="en-US" sz="1800" spc="-53" dirty="0" err="1">
                <a:solidFill>
                  <a:srgbClr val="FFFFFF"/>
                </a:solidFill>
                <a:latin typeface="Poppins"/>
                <a:ea typeface="Poppins"/>
                <a:cs typeface="Poppins"/>
                <a:sym typeface="Poppins"/>
              </a:rPr>
              <a:t>Aufstieg</a:t>
            </a:r>
            <a:r>
              <a:rPr lang="en-US" sz="1800" spc="-53" dirty="0">
                <a:solidFill>
                  <a:srgbClr val="FFFFFF"/>
                </a:solidFill>
                <a:latin typeface="Poppins"/>
                <a:ea typeface="Poppins"/>
                <a:cs typeface="Poppins"/>
                <a:sym typeface="Poppins"/>
              </a:rPr>
              <a:t> der Gig-Economy und der </a:t>
            </a:r>
            <a:r>
              <a:rPr lang="en-US" sz="1800" spc="-53" dirty="0" err="1">
                <a:solidFill>
                  <a:srgbClr val="FFFFFF"/>
                </a:solidFill>
                <a:latin typeface="Poppins"/>
                <a:ea typeface="Poppins"/>
                <a:cs typeface="Poppins"/>
                <a:sym typeface="Poppins"/>
              </a:rPr>
              <a:t>Freiberuflichkeit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angeheizt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durch</a:t>
            </a:r>
            <a:r>
              <a:rPr lang="en-US" sz="1800" spc="-53" dirty="0">
                <a:solidFill>
                  <a:srgbClr val="FFFFFF"/>
                </a:solidFill>
                <a:latin typeface="Poppins"/>
                <a:ea typeface="Poppins"/>
                <a:cs typeface="Poppins"/>
                <a:sym typeface="Poppins"/>
              </a:rPr>
              <a:t> die </a:t>
            </a:r>
            <a:r>
              <a:rPr lang="en-US" sz="1800" spc="-53" dirty="0" err="1">
                <a:solidFill>
                  <a:srgbClr val="FFFFFF"/>
                </a:solidFill>
                <a:latin typeface="Poppins"/>
                <a:ea typeface="Poppins"/>
                <a:cs typeface="Poppins"/>
                <a:sym typeface="Poppins"/>
              </a:rPr>
              <a:t>Flexibilität</a:t>
            </a:r>
            <a:r>
              <a:rPr lang="en-US" sz="1800" spc="-53" dirty="0">
                <a:solidFill>
                  <a:srgbClr val="FFFFFF"/>
                </a:solidFill>
                <a:latin typeface="Poppins"/>
                <a:ea typeface="Poppins"/>
                <a:cs typeface="Poppins"/>
                <a:sym typeface="Poppins"/>
              </a:rPr>
              <a:t> des Internets, hat </a:t>
            </a:r>
            <a:r>
              <a:rPr lang="en-US" sz="1800" spc="-53" dirty="0" err="1">
                <a:solidFill>
                  <a:srgbClr val="FFFFFF"/>
                </a:solidFill>
                <a:latin typeface="Poppins"/>
                <a:ea typeface="Poppins"/>
                <a:cs typeface="Poppins"/>
                <a:sym typeface="Poppins"/>
              </a:rPr>
              <a:t>zu</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kurzfristigen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Verträgen</a:t>
            </a:r>
            <a:r>
              <a:rPr lang="en-US" sz="1800" spc="-53" dirty="0">
                <a:solidFill>
                  <a:srgbClr val="FFFFFF"/>
                </a:solidFill>
                <a:latin typeface="Poppins"/>
                <a:ea typeface="Poppins"/>
                <a:cs typeface="Poppins"/>
                <a:sym typeface="Poppins"/>
              </a:rPr>
              <a:t> und </a:t>
            </a:r>
            <a:r>
              <a:rPr lang="en-US" sz="1800" spc="-53" dirty="0" err="1">
                <a:solidFill>
                  <a:srgbClr val="FFFFFF"/>
                </a:solidFill>
                <a:latin typeface="Poppins"/>
                <a:ea typeface="Poppins"/>
                <a:cs typeface="Poppins"/>
                <a:sym typeface="Poppins"/>
              </a:rPr>
              <a:t>projektbasierter</a:t>
            </a:r>
            <a:r>
              <a:rPr lang="en-US" sz="1800" spc="-53" dirty="0">
                <a:solidFill>
                  <a:srgbClr val="FFFFFF"/>
                </a:solidFill>
                <a:latin typeface="Poppins"/>
                <a:ea typeface="Poppins"/>
                <a:cs typeface="Poppins"/>
                <a:sym typeface="Poppins"/>
              </a:rPr>
              <a:t> Arbeit </a:t>
            </a:r>
            <a:r>
              <a:rPr lang="en-US" sz="1800" spc="-53" dirty="0" err="1">
                <a:solidFill>
                  <a:srgbClr val="FFFFFF"/>
                </a:solidFill>
                <a:latin typeface="Poppins"/>
                <a:ea typeface="Poppins"/>
                <a:cs typeface="Poppins"/>
                <a:sym typeface="Poppins"/>
              </a:rPr>
              <a:t>geführt</a:t>
            </a:r>
            <a:r>
              <a:rPr lang="en-US" sz="1800" spc="-53" dirty="0">
                <a:solidFill>
                  <a:srgbClr val="FFFFFF"/>
                </a:solidFill>
                <a:latin typeface="Poppins"/>
                <a:ea typeface="Poppins"/>
                <a:cs typeface="Poppins"/>
                <a:sym typeface="Poppins"/>
              </a:rPr>
              <a:t>. Dies </a:t>
            </a:r>
            <a:r>
              <a:rPr lang="en-US" sz="1800" spc="-53" dirty="0" err="1">
                <a:solidFill>
                  <a:srgbClr val="FFFFFF"/>
                </a:solidFill>
                <a:latin typeface="Poppins"/>
                <a:ea typeface="Poppins"/>
                <a:cs typeface="Poppins"/>
                <a:sym typeface="Poppins"/>
              </a:rPr>
              <a:t>bietet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Flexibilität</a:t>
            </a:r>
            <a:r>
              <a:rPr lang="en-US" sz="1800" spc="-53" dirty="0">
                <a:solidFill>
                  <a:srgbClr val="FFFFFF"/>
                </a:solidFill>
                <a:latin typeface="Poppins"/>
                <a:ea typeface="Poppins"/>
                <a:cs typeface="Poppins"/>
                <a:sym typeface="Poppins"/>
              </a:rPr>
              <a:t> und Work-Life-Balance, </a:t>
            </a:r>
            <a:r>
              <a:rPr lang="en-US" sz="1800" spc="-53" dirty="0" err="1">
                <a:solidFill>
                  <a:srgbClr val="FFFFFF"/>
                </a:solidFill>
                <a:latin typeface="Poppins"/>
                <a:ea typeface="Poppins"/>
                <a:cs typeface="Poppins"/>
                <a:sym typeface="Poppins"/>
              </a:rPr>
              <a:t>bringt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aber</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auch</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Herausforderungen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wie</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unsichere</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Einkommen</a:t>
            </a:r>
            <a:r>
              <a:rPr lang="en-US" sz="1800" spc="-53" dirty="0">
                <a:solidFill>
                  <a:srgbClr val="FFFFFF"/>
                </a:solidFill>
                <a:latin typeface="Poppins"/>
                <a:ea typeface="Poppins"/>
                <a:cs typeface="Poppins"/>
                <a:sym typeface="Poppins"/>
              </a:rPr>
              <a:t> und </a:t>
            </a:r>
            <a:r>
              <a:rPr lang="en-US" sz="1800" spc="-53" dirty="0" err="1">
                <a:solidFill>
                  <a:srgbClr val="FFFFFF"/>
                </a:solidFill>
                <a:latin typeface="Poppins"/>
                <a:ea typeface="Poppins"/>
                <a:cs typeface="Poppins"/>
                <a:sym typeface="Poppins"/>
              </a:rPr>
              <a:t>fehlende</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soziale</a:t>
            </a:r>
            <a:r>
              <a:rPr lang="en-US" sz="1800" spc="-53" dirty="0">
                <a:solidFill>
                  <a:srgbClr val="FFFFFF"/>
                </a:solidFill>
                <a:latin typeface="Poppins"/>
                <a:ea typeface="Poppins"/>
                <a:cs typeface="Poppins"/>
                <a:sym typeface="Poppins"/>
              </a:rPr>
              <a:t> Sicherheit </a:t>
            </a:r>
            <a:r>
              <a:rPr lang="en-US" sz="1800" spc="-53" dirty="0" err="1">
                <a:solidFill>
                  <a:srgbClr val="FFFFFF"/>
                </a:solidFill>
                <a:latin typeface="Poppins"/>
                <a:ea typeface="Poppins"/>
                <a:cs typeface="Poppins"/>
                <a:sym typeface="Poppins"/>
              </a:rPr>
              <a:t>mit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sich</a:t>
            </a:r>
            <a:r>
              <a:rPr lang="en-US" sz="1800" spc="-53" dirty="0">
                <a:solidFill>
                  <a:srgbClr val="FFFFFF"/>
                </a:solidFill>
                <a:latin typeface="Poppins"/>
                <a:ea typeface="Poppins"/>
                <a:cs typeface="Poppins"/>
                <a:sym typeface="Poppins"/>
              </a:rPr>
              <a:t>, was den </a:t>
            </a:r>
            <a:r>
              <a:rPr lang="en-US" sz="1800" spc="-53" dirty="0" err="1">
                <a:solidFill>
                  <a:srgbClr val="FFFFFF"/>
                </a:solidFill>
                <a:latin typeface="Poppins"/>
                <a:ea typeface="Poppins"/>
                <a:cs typeface="Poppins"/>
                <a:sym typeface="Poppins"/>
              </a:rPr>
              <a:t>Bedarf</a:t>
            </a:r>
            <a:r>
              <a:rPr lang="en-US" sz="1800" spc="-53" dirty="0">
                <a:solidFill>
                  <a:srgbClr val="FFFFFF"/>
                </a:solidFill>
                <a:latin typeface="Poppins"/>
                <a:ea typeface="Poppins"/>
                <a:cs typeface="Poppins"/>
                <a:sym typeface="Poppins"/>
              </a:rPr>
              <a:t> an </a:t>
            </a:r>
            <a:r>
              <a:rPr lang="en-US" sz="1800" spc="-53" dirty="0" err="1">
                <a:solidFill>
                  <a:srgbClr val="FFFFFF"/>
                </a:solidFill>
                <a:latin typeface="Poppins"/>
                <a:ea typeface="Poppins"/>
                <a:cs typeface="Poppins"/>
                <a:sym typeface="Poppins"/>
              </a:rPr>
              <a:t>neuen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Beschäftigungsmodellen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deutlich</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macht</a:t>
            </a:r>
            <a:r>
              <a:rPr lang="en-US" sz="1800" spc="-53" dirty="0">
                <a:solidFill>
                  <a:srgbClr val="FFFFFF"/>
                </a:solidFill>
                <a:latin typeface="Poppins"/>
                <a:ea typeface="Poppins"/>
                <a:cs typeface="Poppins"/>
                <a:sym typeface="Poppins"/>
              </a:rPr>
              <a:t>. Dies </a:t>
            </a:r>
            <a:r>
              <a:rPr lang="en-US" sz="1800" spc="-53" dirty="0" err="1">
                <a:solidFill>
                  <a:srgbClr val="FFFFFF"/>
                </a:solidFill>
                <a:latin typeface="Poppins"/>
                <a:ea typeface="Poppins"/>
                <a:cs typeface="Poppins"/>
                <a:sym typeface="Poppins"/>
              </a:rPr>
              <a:t>erhöht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zwar</a:t>
            </a:r>
            <a:r>
              <a:rPr lang="en-US" sz="1800" spc="-53" dirty="0">
                <a:solidFill>
                  <a:srgbClr val="FFFFFF"/>
                </a:solidFill>
                <a:latin typeface="Poppins"/>
                <a:ea typeface="Poppins"/>
                <a:cs typeface="Poppins"/>
                <a:sym typeface="Poppins"/>
              </a:rPr>
              <a:t> die </a:t>
            </a:r>
            <a:r>
              <a:rPr lang="en-US" sz="1800" spc="-53" dirty="0" err="1">
                <a:solidFill>
                  <a:srgbClr val="FFFFFF"/>
                </a:solidFill>
                <a:latin typeface="Poppins"/>
                <a:ea typeface="Poppins"/>
                <a:cs typeface="Poppins"/>
                <a:sym typeface="Poppins"/>
              </a:rPr>
              <a:t>Produktivität</a:t>
            </a:r>
            <a:r>
              <a:rPr lang="en-US" sz="1800" spc="-53" dirty="0">
                <a:solidFill>
                  <a:srgbClr val="FFFFFF"/>
                </a:solidFill>
                <a:latin typeface="Poppins"/>
                <a:ea typeface="Poppins"/>
                <a:cs typeface="Poppins"/>
                <a:sym typeface="Poppins"/>
              </a:rPr>
              <a:t> und </a:t>
            </a:r>
            <a:r>
              <a:rPr lang="en-US" sz="1800" spc="-53" dirty="0" err="1">
                <a:solidFill>
                  <a:srgbClr val="FFFFFF"/>
                </a:solidFill>
                <a:latin typeface="Poppins"/>
                <a:ea typeface="Poppins"/>
                <a:cs typeface="Poppins"/>
                <a:sym typeface="Poppins"/>
              </a:rPr>
              <a:t>Zufriedenheit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stellt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aber</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auch</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Herausforderungen</a:t>
            </a:r>
            <a:r>
              <a:rPr lang="en-US" sz="1800" spc="-53" dirty="0">
                <a:solidFill>
                  <a:srgbClr val="FFFFFF"/>
                </a:solidFill>
                <a:latin typeface="Poppins"/>
                <a:ea typeface="Poppins"/>
                <a:cs typeface="Poppins"/>
                <a:sym typeface="Poppins"/>
              </a:rPr>
              <a:t> an den </a:t>
            </a:r>
            <a:r>
              <a:rPr lang="en-US" sz="1800" spc="-53" dirty="0" err="1">
                <a:solidFill>
                  <a:srgbClr val="FFFFFF"/>
                </a:solidFill>
                <a:latin typeface="Poppins"/>
                <a:ea typeface="Poppins"/>
                <a:cs typeface="Poppins"/>
                <a:sym typeface="Poppins"/>
              </a:rPr>
              <a:t>Teamzusammenhalt</a:t>
            </a:r>
            <a:r>
              <a:rPr lang="en-US" sz="1800" spc="-53" dirty="0">
                <a:solidFill>
                  <a:srgbClr val="FFFFFF"/>
                </a:solidFill>
                <a:latin typeface="Poppins"/>
                <a:ea typeface="Poppins"/>
                <a:cs typeface="Poppins"/>
                <a:sym typeface="Poppins"/>
              </a:rPr>
              <a:t>, die </a:t>
            </a:r>
            <a:r>
              <a:rPr lang="en-US" sz="1800" spc="-53" dirty="0" err="1">
                <a:solidFill>
                  <a:srgbClr val="FFFFFF"/>
                </a:solidFill>
                <a:latin typeface="Poppins"/>
                <a:ea typeface="Poppins"/>
                <a:cs typeface="Poppins"/>
                <a:sym typeface="Poppins"/>
              </a:rPr>
              <a:t>Kommunikation</a:t>
            </a:r>
            <a:r>
              <a:rPr lang="en-US" sz="1800" spc="-53" dirty="0">
                <a:solidFill>
                  <a:srgbClr val="FFFFFF"/>
                </a:solidFill>
                <a:latin typeface="Poppins"/>
                <a:ea typeface="Poppins"/>
                <a:cs typeface="Poppins"/>
                <a:sym typeface="Poppins"/>
              </a:rPr>
              <a:t> und die </a:t>
            </a:r>
            <a:r>
              <a:rPr lang="en-US" sz="1800" spc="-53" dirty="0" err="1">
                <a:solidFill>
                  <a:srgbClr val="FFFFFF"/>
                </a:solidFill>
                <a:latin typeface="Poppins"/>
                <a:ea typeface="Poppins"/>
                <a:cs typeface="Poppins"/>
                <a:sym typeface="Poppins"/>
              </a:rPr>
              <a:t>Vereinbarkeit</a:t>
            </a:r>
            <a:r>
              <a:rPr lang="en-US" sz="1800" spc="-53" dirty="0">
                <a:solidFill>
                  <a:srgbClr val="FFFFFF"/>
                </a:solidFill>
                <a:latin typeface="Poppins"/>
                <a:ea typeface="Poppins"/>
                <a:cs typeface="Poppins"/>
                <a:sym typeface="Poppins"/>
              </a:rPr>
              <a:t> von </a:t>
            </a:r>
            <a:r>
              <a:rPr lang="en-US" sz="1800" spc="-53" dirty="0" err="1">
                <a:solidFill>
                  <a:srgbClr val="FFFFFF"/>
                </a:solidFill>
                <a:latin typeface="Poppins"/>
                <a:ea typeface="Poppins"/>
                <a:cs typeface="Poppins"/>
                <a:sym typeface="Poppins"/>
              </a:rPr>
              <a:t>Beruf</a:t>
            </a:r>
            <a:r>
              <a:rPr lang="en-US" sz="1800" spc="-53" dirty="0">
                <a:solidFill>
                  <a:srgbClr val="FFFFFF"/>
                </a:solidFill>
                <a:latin typeface="Poppins"/>
                <a:ea typeface="Poppins"/>
                <a:cs typeface="Poppins"/>
                <a:sym typeface="Poppins"/>
              </a:rPr>
              <a:t> und </a:t>
            </a:r>
            <a:r>
              <a:rPr lang="en-US" sz="1800" spc="-53" dirty="0" err="1">
                <a:solidFill>
                  <a:srgbClr val="FFFFFF"/>
                </a:solidFill>
                <a:latin typeface="Poppins"/>
                <a:ea typeface="Poppins"/>
                <a:cs typeface="Poppins"/>
                <a:sym typeface="Poppins"/>
              </a:rPr>
              <a:t>Privatleben</a:t>
            </a:r>
            <a:r>
              <a:rPr lang="en-US" sz="1800" spc="-53" dirty="0">
                <a:solidFill>
                  <a:srgbClr val="FFFFFF"/>
                </a:solidFill>
                <a:latin typeface="Poppins"/>
                <a:ea typeface="Poppins"/>
                <a:cs typeface="Poppins"/>
                <a:sym typeface="Poppins"/>
              </a:rPr>
              <a:t>, </a:t>
            </a:r>
            <a:r>
              <a:rPr lang="en-US" sz="1800" spc="-53" dirty="0">
                <a:solidFill>
                  <a:srgbClr val="FF0000"/>
                </a:solidFill>
                <a:latin typeface="Poppins"/>
                <a:ea typeface="Poppins"/>
                <a:cs typeface="Poppins"/>
                <a:sym typeface="Poppins"/>
              </a:rPr>
              <a:t>so </a:t>
            </a:r>
            <a:r>
              <a:rPr lang="en-US" sz="1800" spc="-53" dirty="0" err="1">
                <a:solidFill>
                  <a:srgbClr val="FF0000"/>
                </a:solidFill>
                <a:latin typeface="Poppins"/>
                <a:ea typeface="Poppins"/>
                <a:cs typeface="Poppins"/>
                <a:sym typeface="Poppins"/>
              </a:rPr>
              <a:t>dass</a:t>
            </a:r>
            <a:r>
              <a:rPr lang="en-US" sz="1800" spc="-53" dirty="0">
                <a:solidFill>
                  <a:srgbClr val="FF0000"/>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neue</a:t>
            </a:r>
            <a:r>
              <a:rPr lang="en-US" sz="1800" spc="-53" dirty="0">
                <a:solidFill>
                  <a:srgbClr val="FFFFFF"/>
                </a:solidFill>
                <a:latin typeface="Poppins"/>
                <a:ea typeface="Poppins"/>
                <a:cs typeface="Poppins"/>
                <a:sym typeface="Poppins"/>
              </a:rPr>
              <a:t> Strategien für </a:t>
            </a:r>
            <a:r>
              <a:rPr lang="en-US" sz="1800" spc="-53" dirty="0" err="1">
                <a:solidFill>
                  <a:srgbClr val="FFFFFF"/>
                </a:solidFill>
                <a:latin typeface="Poppins"/>
                <a:ea typeface="Poppins"/>
                <a:cs typeface="Poppins"/>
                <a:sym typeface="Poppins"/>
              </a:rPr>
              <a:t>ein</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effektives</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Fernarbeitsmanagement</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erforderlich</a:t>
            </a:r>
            <a:r>
              <a:rPr lang="en-US" sz="1800" spc="-53" dirty="0">
                <a:solidFill>
                  <a:srgbClr val="FFFFFF"/>
                </a:solidFill>
                <a:latin typeface="Poppins"/>
                <a:ea typeface="Poppins"/>
                <a:cs typeface="Poppins"/>
                <a:sym typeface="Poppins"/>
              </a:rPr>
              <a:t> </a:t>
            </a:r>
            <a:r>
              <a:rPr lang="en-US" sz="1800" spc="-53" dirty="0" err="1">
                <a:solidFill>
                  <a:srgbClr val="FFFFFF"/>
                </a:solidFill>
                <a:latin typeface="Poppins"/>
                <a:ea typeface="Poppins"/>
                <a:cs typeface="Poppins"/>
                <a:sym typeface="Poppins"/>
              </a:rPr>
              <a:t>sind</a:t>
            </a:r>
            <a:r>
              <a:rPr lang="en-US" sz="1800" spc="-53" dirty="0">
                <a:solidFill>
                  <a:srgbClr val="FFFFFF"/>
                </a:solidFill>
                <a:latin typeface="Poppins"/>
                <a:ea typeface="Poppins"/>
                <a:cs typeface="Poppins"/>
                <a:sym typeface="Poppins"/>
              </a:rPr>
              <a:t>. </a:t>
            </a:r>
          </a:p>
          <a:p>
            <a:pPr algn="l">
              <a:lnSpc>
                <a:spcPts val="2033"/>
              </a:lnSpc>
            </a:pPr>
            <a:endParaRPr lang="en-US" sz="1800" spc="-53" dirty="0">
              <a:solidFill>
                <a:srgbClr val="FFFFFF"/>
              </a:solidFill>
              <a:latin typeface="Poppins"/>
              <a:ea typeface="Poppins"/>
              <a:cs typeface="Poppins"/>
              <a:sym typeface="Poppins"/>
            </a:endParaRPr>
          </a:p>
          <a:p>
            <a:pPr algn="l">
              <a:lnSpc>
                <a:spcPts val="2033"/>
              </a:lnSpc>
            </a:pPr>
            <a:endParaRPr lang="en-US" sz="1800" spc="-53" dirty="0">
              <a:solidFill>
                <a:srgbClr val="FFFFFF"/>
              </a:solidFill>
              <a:latin typeface="Poppins"/>
              <a:ea typeface="Poppins"/>
              <a:cs typeface="Poppins"/>
              <a:sym typeface="Poppins"/>
            </a:endParaRPr>
          </a:p>
          <a:p>
            <a:pPr algn="l">
              <a:lnSpc>
                <a:spcPts val="2033"/>
              </a:lnSpc>
            </a:pPr>
            <a:endParaRPr lang="en-US" sz="1800" spc="-53" dirty="0">
              <a:solidFill>
                <a:srgbClr val="FFFFFF"/>
              </a:solidFill>
              <a:latin typeface="Poppins"/>
              <a:ea typeface="Poppins"/>
              <a:cs typeface="Poppins"/>
              <a:sym typeface="Poppins"/>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CONDSLIDEISINFO" val="True"/>
  <p:tag name="LASTSLIDEISINFO"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13633</Words>
  <Application>Microsoft Office PowerPoint</Application>
  <PresentationFormat>Benutzerdefiniert</PresentationFormat>
  <Paragraphs>770</Paragraphs>
  <Slides>54</Slides>
  <Notes>4</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54</vt:i4>
      </vt:variant>
    </vt:vector>
  </HeadingPairs>
  <TitlesOfParts>
    <vt:vector size="64" baseType="lpstr">
      <vt:lpstr>Poppins Bold</vt:lpstr>
      <vt:lpstr>Poppins Semi-Bold</vt:lpstr>
      <vt:lpstr>Poppins Italics</vt:lpstr>
      <vt:lpstr>Arial</vt:lpstr>
      <vt:lpstr>Poppins</vt:lpstr>
      <vt:lpstr>Poppins Bold Italics</vt:lpstr>
      <vt:lpstr>Calibri</vt:lpstr>
      <vt:lpstr>Arimo</vt:lpstr>
      <vt:lpstr>Aptos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 - Stay Ok Module 3</dc:title>
  <dc:creator>Wolfgang</dc:creator>
  <cp:keywords>, docId:33ABC5C2BCD617DED6C62FFBEFC468D7</cp:keywords>
  <cp:lastModifiedBy>Wolfgang Schabereiter</cp:lastModifiedBy>
  <cp:revision>6</cp:revision>
  <dcterms:created xsi:type="dcterms:W3CDTF">2006-08-16T00:00:00Z</dcterms:created>
  <dcterms:modified xsi:type="dcterms:W3CDTF">2025-05-08T04:19:16Z</dcterms:modified>
  <dc:identifier>DAGWW6I5UHE</dc:identifier>
</cp:coreProperties>
</file>